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08"/>
  </p:notesMasterIdLst>
  <p:sldIdLst>
    <p:sldId id="347" r:id="rId2"/>
    <p:sldId id="348" r:id="rId3"/>
    <p:sldId id="760" r:id="rId4"/>
    <p:sldId id="743" r:id="rId5"/>
    <p:sldId id="747" r:id="rId6"/>
    <p:sldId id="744" r:id="rId7"/>
    <p:sldId id="745" r:id="rId8"/>
    <p:sldId id="746" r:id="rId9"/>
    <p:sldId id="524" r:id="rId10"/>
    <p:sldId id="761" r:id="rId11"/>
    <p:sldId id="767" r:id="rId12"/>
    <p:sldId id="677" r:id="rId13"/>
    <p:sldId id="678" r:id="rId14"/>
    <p:sldId id="679" r:id="rId15"/>
    <p:sldId id="680" r:id="rId16"/>
    <p:sldId id="681" r:id="rId17"/>
    <p:sldId id="682" r:id="rId18"/>
    <p:sldId id="683" r:id="rId19"/>
    <p:sldId id="684" r:id="rId20"/>
    <p:sldId id="685" r:id="rId21"/>
    <p:sldId id="688" r:id="rId22"/>
    <p:sldId id="686" r:id="rId23"/>
    <p:sldId id="687" r:id="rId24"/>
    <p:sldId id="689" r:id="rId25"/>
    <p:sldId id="351" r:id="rId26"/>
    <p:sldId id="690" r:id="rId27"/>
    <p:sldId id="768" r:id="rId28"/>
    <p:sldId id="692" r:id="rId29"/>
    <p:sldId id="693" r:id="rId30"/>
    <p:sldId id="694" r:id="rId31"/>
    <p:sldId id="352" r:id="rId32"/>
    <p:sldId id="769" r:id="rId33"/>
    <p:sldId id="696" r:id="rId34"/>
    <p:sldId id="774" r:id="rId35"/>
    <p:sldId id="697" r:id="rId36"/>
    <p:sldId id="698" r:id="rId37"/>
    <p:sldId id="699" r:id="rId38"/>
    <p:sldId id="701" r:id="rId39"/>
    <p:sldId id="700" r:id="rId40"/>
    <p:sldId id="703" r:id="rId41"/>
    <p:sldId id="704" r:id="rId42"/>
    <p:sldId id="705" r:id="rId43"/>
    <p:sldId id="675" r:id="rId44"/>
    <p:sldId id="667" r:id="rId45"/>
    <p:sldId id="666" r:id="rId46"/>
    <p:sldId id="670" r:id="rId47"/>
    <p:sldId id="671" r:id="rId48"/>
    <p:sldId id="672" r:id="rId49"/>
    <p:sldId id="673" r:id="rId50"/>
    <p:sldId id="674" r:id="rId51"/>
    <p:sldId id="770" r:id="rId52"/>
    <p:sldId id="756" r:id="rId53"/>
    <p:sldId id="707" r:id="rId54"/>
    <p:sldId id="708" r:id="rId55"/>
    <p:sldId id="709" r:id="rId56"/>
    <p:sldId id="771" r:id="rId57"/>
    <p:sldId id="710" r:id="rId58"/>
    <p:sldId id="711" r:id="rId59"/>
    <p:sldId id="327" r:id="rId60"/>
    <p:sldId id="762" r:id="rId61"/>
    <p:sldId id="712" r:id="rId62"/>
    <p:sldId id="713" r:id="rId63"/>
    <p:sldId id="714" r:id="rId64"/>
    <p:sldId id="715" r:id="rId65"/>
    <p:sldId id="717" r:id="rId66"/>
    <p:sldId id="718" r:id="rId67"/>
    <p:sldId id="719" r:id="rId68"/>
    <p:sldId id="720" r:id="rId69"/>
    <p:sldId id="721" r:id="rId70"/>
    <p:sldId id="354" r:id="rId71"/>
    <p:sldId id="763" r:id="rId72"/>
    <p:sldId id="722" r:id="rId73"/>
    <p:sldId id="723" r:id="rId74"/>
    <p:sldId id="724" r:id="rId75"/>
    <p:sldId id="725" r:id="rId76"/>
    <p:sldId id="727" r:id="rId77"/>
    <p:sldId id="730" r:id="rId78"/>
    <p:sldId id="728" r:id="rId79"/>
    <p:sldId id="485" r:id="rId80"/>
    <p:sldId id="772" r:id="rId81"/>
    <p:sldId id="764" r:id="rId82"/>
    <p:sldId id="731" r:id="rId83"/>
    <p:sldId id="732" r:id="rId84"/>
    <p:sldId id="668" r:id="rId85"/>
    <p:sldId id="669" r:id="rId86"/>
    <p:sldId id="733" r:id="rId87"/>
    <p:sldId id="734" r:id="rId88"/>
    <p:sldId id="735" r:id="rId89"/>
    <p:sldId id="765" r:id="rId90"/>
    <p:sldId id="737" r:id="rId91"/>
    <p:sldId id="738" r:id="rId92"/>
    <p:sldId id="739" r:id="rId93"/>
    <p:sldId id="740" r:id="rId94"/>
    <p:sldId id="741" r:id="rId95"/>
    <p:sldId id="766" r:id="rId96"/>
    <p:sldId id="748" r:id="rId97"/>
    <p:sldId id="749" r:id="rId98"/>
    <p:sldId id="754" r:id="rId99"/>
    <p:sldId id="755" r:id="rId100"/>
    <p:sldId id="750" r:id="rId101"/>
    <p:sldId id="751" r:id="rId102"/>
    <p:sldId id="752" r:id="rId103"/>
    <p:sldId id="753" r:id="rId104"/>
    <p:sldId id="757" r:id="rId105"/>
    <p:sldId id="758" r:id="rId106"/>
    <p:sldId id="773" r:id="rId10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4660" autoAdjust="0"/>
  </p:normalViewPr>
  <p:slideViewPr>
    <p:cSldViewPr>
      <p:cViewPr>
        <p:scale>
          <a:sx n="91" d="100"/>
          <a:sy n="91" d="100"/>
        </p:scale>
        <p:origin x="426" y="18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153898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51</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43683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353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35762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05912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42552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549607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7186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61</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3598989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98348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63</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21237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90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74738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884637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3655676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154823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1513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69</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16086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70</a:t>
            </a:fld>
            <a:endParaRPr lang="en-US"/>
          </a:p>
        </p:txBody>
      </p:sp>
    </p:spTree>
    <p:extLst>
      <p:ext uri="{BB962C8B-B14F-4D97-AF65-F5344CB8AC3E}">
        <p14:creationId xmlns:p14="http://schemas.microsoft.com/office/powerpoint/2010/main" val="3602886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27037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73</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dirty="0">
                <a:effectLst/>
              </a:rPr>
              <a:t>How was inflammation measured? </a:t>
            </a:r>
          </a:p>
          <a:p>
            <a:pPr marL="0" indent="0">
              <a:buNone/>
            </a:pPr>
            <a:r>
              <a:rPr lang="en-US" sz="1200" dirty="0">
                <a:effectLst/>
              </a:rPr>
              <a:t>18F-FDG PET/CT scans were performed on dedicated PET/CT scanners. Patients fasted for &gt;_6 h prior to infusion of 240 </a:t>
            </a:r>
            <a:r>
              <a:rPr lang="en-US" sz="1200" dirty="0" err="1">
                <a:effectLst/>
              </a:rPr>
              <a:t>MBq</a:t>
            </a:r>
            <a:r>
              <a:rPr lang="en-US" sz="1200" dirty="0">
                <a:effectLst/>
              </a:rPr>
              <a:t> of 18F-FDG; 90 min later, an ultra-low dose (20 </a:t>
            </a:r>
            <a:r>
              <a:rPr lang="en-US" sz="1200" dirty="0" err="1">
                <a:effectLst/>
              </a:rPr>
              <a:t>mAs</a:t>
            </a:r>
            <a:r>
              <a:rPr lang="en-US" sz="1200" dirty="0">
                <a:effectLst/>
              </a:rPr>
              <a:t>), non-contrast enhanced </a:t>
            </a:r>
            <a:r>
              <a:rPr lang="en-US" sz="1200" dirty="0" err="1">
                <a:effectLst/>
              </a:rPr>
              <a:t>omputed</a:t>
            </a:r>
            <a:r>
              <a:rPr lang="en-US" sz="1200" dirty="0">
                <a:effectLst/>
              </a:rPr>
              <a:t> tomography of the carotid arteries and ascending thoracic aorta for attenuation correction and anatomic co-registration was performed, followed by PET. Images were </a:t>
            </a:r>
            <a:r>
              <a:rPr lang="en-US" sz="1200" dirty="0" err="1">
                <a:effectLst/>
              </a:rPr>
              <a:t>analysed</a:t>
            </a:r>
            <a:r>
              <a:rPr lang="en-US" sz="1200" dirty="0">
                <a:effectLst/>
              </a:rPr>
              <a:t> using a dedicated US Food and Drug Administration-approved analysis software package (</a:t>
            </a:r>
            <a:r>
              <a:rPr lang="en-US" sz="1200" dirty="0" err="1">
                <a:effectLst/>
              </a:rPr>
              <a:t>OsiriX</a:t>
            </a:r>
            <a:r>
              <a:rPr lang="en-US" sz="1200" dirty="0">
                <a:effectLst/>
              </a:rPr>
              <a:t> MD, </a:t>
            </a:r>
            <a:r>
              <a:rPr lang="en-US" sz="1200" dirty="0" err="1">
                <a:effectLst/>
              </a:rPr>
              <a:t>Pixmeo</a:t>
            </a:r>
            <a:r>
              <a:rPr lang="en-US" sz="1200" dirty="0">
                <a:effectLst/>
              </a:rPr>
              <a:t> SARL, Switzerland). An experienced radiologist blinded to all patient characteristics </a:t>
            </a:r>
            <a:r>
              <a:rPr lang="en-US" sz="1200" dirty="0" err="1">
                <a:effectLst/>
              </a:rPr>
              <a:t>analysed</a:t>
            </a:r>
            <a:r>
              <a:rPr lang="en-US" sz="1200" dirty="0">
                <a:effectLst/>
              </a:rPr>
              <a:t> the PET/CT images; 10% of all datasets were </a:t>
            </a:r>
            <a:r>
              <a:rPr lang="en-US" sz="1200" dirty="0" err="1">
                <a:effectLst/>
              </a:rPr>
              <a:t>reanalysed</a:t>
            </a:r>
            <a:r>
              <a:rPr lang="en-US" sz="1200" dirty="0">
                <a:effectLst/>
              </a:rPr>
              <a:t> by a separate analyst, and for a second time by the primary analyst, to assess inter- and intra-observer reproducibility. Target-to-background ratio was calculated from the ratio of the standardized uptake value of the artery (left carotid, right carotid, or thoracic aorta) and the background venous activity according to previously reported methods.15</a:t>
            </a:r>
          </a:p>
          <a:p>
            <a:pPr eaLnBrk="1" hangingPunct="1"/>
            <a:endParaRPr lang="en-US" altLang="en-US" dirty="0"/>
          </a:p>
        </p:txBody>
      </p:sp>
    </p:spTree>
    <p:extLst>
      <p:ext uri="{BB962C8B-B14F-4D97-AF65-F5344CB8AC3E}">
        <p14:creationId xmlns:p14="http://schemas.microsoft.com/office/powerpoint/2010/main" val="275957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6547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3607969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86834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7624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0233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78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45957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24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127B4A-C5D8-48BE-9B78-E23B3147CCD0}" type="slidenum">
              <a:rPr lang="en-US" altLang="en-US" smtClean="0">
                <a:solidFill>
                  <a:srgbClr val="000000"/>
                </a:solidFill>
              </a:rPr>
              <a:pPr/>
              <a:t>79</a:t>
            </a:fld>
            <a:endParaRPr lang="en-US" altLang="en-US">
              <a:solidFill>
                <a:srgbClr val="000000"/>
              </a:solidFill>
            </a:endParaRPr>
          </a:p>
        </p:txBody>
      </p:sp>
    </p:spTree>
    <p:extLst>
      <p:ext uri="{BB962C8B-B14F-4D97-AF65-F5344CB8AC3E}">
        <p14:creationId xmlns:p14="http://schemas.microsoft.com/office/powerpoint/2010/main" val="2420550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80</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2790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83</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764870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4195608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32930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45</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93437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3361490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88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34094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90</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1390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91</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23124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92</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75649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93</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Used weighted mean difference for change. </a:t>
            </a:r>
          </a:p>
        </p:txBody>
      </p:sp>
    </p:spTree>
    <p:extLst>
      <p:ext uri="{BB962C8B-B14F-4D97-AF65-F5344CB8AC3E}">
        <p14:creationId xmlns:p14="http://schemas.microsoft.com/office/powerpoint/2010/main" val="3601477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94</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Used weighted mean difference for change. </a:t>
            </a:r>
          </a:p>
        </p:txBody>
      </p:sp>
    </p:spTree>
    <p:extLst>
      <p:ext uri="{BB962C8B-B14F-4D97-AF65-F5344CB8AC3E}">
        <p14:creationId xmlns:p14="http://schemas.microsoft.com/office/powerpoint/2010/main" val="197236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46</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95718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47</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125790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48</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951946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49</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223278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ED005C5-4951-4ECD-82C8-B4D1AC8D4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7977F1-68E8-47A7-91C7-BF3383D73E59}" type="slidenum">
              <a:rPr lang="en-US" altLang="en-US" smtClean="0"/>
              <a:pPr/>
              <a:t>50</a:t>
            </a:fld>
            <a:endParaRPr lang="en-US" altLang="en-US"/>
          </a:p>
        </p:txBody>
      </p:sp>
      <p:sp>
        <p:nvSpPr>
          <p:cNvPr id="146435" name="Rectangle 2">
            <a:extLst>
              <a:ext uri="{FF2B5EF4-FFF2-40B4-BE49-F238E27FC236}">
                <a16:creationId xmlns:a16="http://schemas.microsoft.com/office/drawing/2014/main" id="{CBF82E42-0EC0-46E5-A479-3AE5DFC5891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CFBB2C07-A672-4E96-98F4-244443E07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those with known CHD or HF eat four or five oily-fish meals per week or take the equivalent in omega-3 supplements; healthy people should consume around two fatty-fish meals per week or the same in supplements</a:t>
            </a:r>
          </a:p>
          <a:p>
            <a:pPr eaLnBrk="1" hangingPunct="1"/>
            <a:r>
              <a:rPr lang="en-US" altLang="en-US"/>
              <a:t>adding just one [omega-3 PUFA] pill a day reduced HF deaths by between 8% and 9%</a:t>
            </a:r>
          </a:p>
          <a:p>
            <a:pPr eaLnBrk="1" hangingPunct="1"/>
            <a:r>
              <a:rPr lang="en-US" altLang="en-US"/>
              <a:t>more studies are needed to explore the effects of various doses of omega-3 PUFAs on the primary and secondary reduction of AF and to determine whether the benefits are caused by antiarrhythmic effects, benefits on autonomic tone, or even anti-inflammatory effects,</a:t>
            </a:r>
          </a:p>
          <a:p>
            <a:pPr eaLnBrk="1" hangingPunct="1"/>
            <a:r>
              <a:rPr lang="en-US" altLang="en-US"/>
              <a:t>There's no harm in taking extra—the only negative of extra is the calories. I don't think anyone thinks now that fish oil is doing any harm."</a:t>
            </a:r>
          </a:p>
        </p:txBody>
      </p:sp>
    </p:spTree>
    <p:extLst>
      <p:ext uri="{BB962C8B-B14F-4D97-AF65-F5344CB8AC3E}">
        <p14:creationId xmlns:p14="http://schemas.microsoft.com/office/powerpoint/2010/main" val="671813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publicdomainpictures.net/view-image.php?image=15716"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authenticlove789.com/2016/08/29/lack-of-time/"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publicdomainpictures.net/view-image.php?image=15716"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Obesity-waist_circumference.sv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ragonartz.wordpress.com/tag/statistics/"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cienceaintsobad.com/category/biology/page/4/"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flickr.com/photos/ensh/3440275790"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3" Type="http://schemas.openxmlformats.org/officeDocument/2006/relationships/hyperlink" Target="http://ethictransplantation.blogspot.com/2013/12/lowering-ldl-cholesterol-will-gene.html"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commons.wikimedia.org/wiki/File:Statin_Risks_(6941350219).jpg"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tarpharm.tistory.com/123"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clashdot.wikidot.com/info:anticoagulants"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January 16, 2019</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7" name="Picture 6">
            <a:extLst>
              <a:ext uri="{FF2B5EF4-FFF2-40B4-BE49-F238E27FC236}">
                <a16:creationId xmlns:a16="http://schemas.microsoft.com/office/drawing/2014/main" id="{A18B8D79-7F11-4366-8BCF-FAB28852A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936574"/>
            <a:ext cx="3009730" cy="2279007"/>
          </a:xfrm>
          <a:prstGeom prst="rect">
            <a:avLst/>
          </a:prstGeom>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7CAF-8A06-4366-9E20-DB2A55BDC23E}"/>
              </a:ext>
            </a:extLst>
          </p:cNvPr>
          <p:cNvSpPr>
            <a:spLocks noGrp="1"/>
          </p:cNvSpPr>
          <p:nvPr>
            <p:ph type="title"/>
          </p:nvPr>
        </p:nvSpPr>
        <p:spPr/>
        <p:txBody>
          <a:bodyPr/>
          <a:lstStyle/>
          <a:p>
            <a:r>
              <a:rPr lang="en-US" dirty="0"/>
              <a:t>Parity and CV risk </a:t>
            </a:r>
          </a:p>
        </p:txBody>
      </p:sp>
      <p:sp>
        <p:nvSpPr>
          <p:cNvPr id="4" name="Footer Placeholder 3">
            <a:extLst>
              <a:ext uri="{FF2B5EF4-FFF2-40B4-BE49-F238E27FC236}">
                <a16:creationId xmlns:a16="http://schemas.microsoft.com/office/drawing/2014/main" id="{23AFC076-E8A8-46A5-8C40-CCCEB449C145}"/>
              </a:ext>
            </a:extLst>
          </p:cNvPr>
          <p:cNvSpPr>
            <a:spLocks noGrp="1"/>
          </p:cNvSpPr>
          <p:nvPr>
            <p:ph type="ftr" sz="quarter" idx="11"/>
          </p:nvPr>
        </p:nvSpPr>
        <p:spPr/>
        <p:txBody>
          <a:bodyPr/>
          <a:lstStyle/>
          <a:p>
            <a:pPr>
              <a:defRPr/>
            </a:pPr>
            <a:r>
              <a:rPr lang="en-US"/>
              <a:t>Copyright Bale/Doneen Paradigm</a:t>
            </a:r>
          </a:p>
        </p:txBody>
      </p:sp>
      <p:pic>
        <p:nvPicPr>
          <p:cNvPr id="9" name="Content Placeholder 8">
            <a:extLst>
              <a:ext uri="{FF2B5EF4-FFF2-40B4-BE49-F238E27FC236}">
                <a16:creationId xmlns:a16="http://schemas.microsoft.com/office/drawing/2014/main" id="{7FA452E1-F737-4E53-A84E-D035D4CD255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4200" y="1828800"/>
            <a:ext cx="2514600" cy="2819400"/>
          </a:xfrm>
        </p:spPr>
      </p:pic>
      <p:sp>
        <p:nvSpPr>
          <p:cNvPr id="10" name="Rectangle 9">
            <a:extLst>
              <a:ext uri="{FF2B5EF4-FFF2-40B4-BE49-F238E27FC236}">
                <a16:creationId xmlns:a16="http://schemas.microsoft.com/office/drawing/2014/main" id="{94013ADE-53A4-45D6-8900-3FEABDFC837D}"/>
              </a:ext>
            </a:extLst>
          </p:cNvPr>
          <p:cNvSpPr/>
          <p:nvPr/>
        </p:nvSpPr>
        <p:spPr bwMode="auto">
          <a:xfrm>
            <a:off x="5410200" y="1676400"/>
            <a:ext cx="914400" cy="3124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1" name="Picture 4" descr="7137%20Cities%20China%20Red%20flags%20flying%20on%20May%201st%20Tiananmen%20Square%20Beijing">
            <a:extLst>
              <a:ext uri="{FF2B5EF4-FFF2-40B4-BE49-F238E27FC236}">
                <a16:creationId xmlns:a16="http://schemas.microsoft.com/office/drawing/2014/main" id="{037925A9-FDB5-4F04-BCFE-B87DC6A2BB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274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pic>
        <p:nvPicPr>
          <p:cNvPr id="6" name="Content Placeholder 5">
            <a:extLst>
              <a:ext uri="{FF2B5EF4-FFF2-40B4-BE49-F238E27FC236}">
                <a16:creationId xmlns:a16="http://schemas.microsoft.com/office/drawing/2014/main" id="{250A3049-4DC8-4EAE-88E6-068851B06487}"/>
              </a:ext>
            </a:extLst>
          </p:cNvPr>
          <p:cNvPicPr>
            <a:picLocks noGrp="1" noChangeAspect="1"/>
          </p:cNvPicPr>
          <p:nvPr>
            <p:ph idx="1"/>
          </p:nvPr>
        </p:nvPicPr>
        <p:blipFill>
          <a:blip r:embed="rId2"/>
          <a:stretch>
            <a:fillRect/>
          </a:stretch>
        </p:blipFill>
        <p:spPr>
          <a:xfrm>
            <a:off x="999285" y="1219201"/>
            <a:ext cx="7145430" cy="4267200"/>
          </a:xfrm>
          <a:prstGeom prst="rect">
            <a:avLst/>
          </a:prstGeom>
        </p:spPr>
      </p:pic>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41749610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pic>
        <p:nvPicPr>
          <p:cNvPr id="6" name="Content Placeholder 5">
            <a:extLst>
              <a:ext uri="{FF2B5EF4-FFF2-40B4-BE49-F238E27FC236}">
                <a16:creationId xmlns:a16="http://schemas.microsoft.com/office/drawing/2014/main" id="{D2AFE5A1-88ED-4EF5-8CA2-DF2301194AFB}"/>
              </a:ext>
            </a:extLst>
          </p:cNvPr>
          <p:cNvPicPr>
            <a:picLocks noGrp="1" noChangeAspect="1"/>
          </p:cNvPicPr>
          <p:nvPr>
            <p:ph idx="1"/>
          </p:nvPr>
        </p:nvPicPr>
        <p:blipFill>
          <a:blip r:embed="rId2"/>
          <a:stretch>
            <a:fillRect/>
          </a:stretch>
        </p:blipFill>
        <p:spPr>
          <a:xfrm>
            <a:off x="782722" y="1075495"/>
            <a:ext cx="7578555" cy="4498975"/>
          </a:xfrm>
          <a:prstGeom prst="rect">
            <a:avLst/>
          </a:prstGeom>
        </p:spPr>
      </p:pic>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35635489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buNone/>
            </a:pPr>
            <a:r>
              <a:rPr lang="en-US" sz="2200" u="sng" dirty="0" err="1">
                <a:effectLst/>
              </a:rPr>
              <a:t>BaleDoneen</a:t>
            </a:r>
            <a:r>
              <a:rPr lang="en-US" sz="2200" u="sng" dirty="0">
                <a:effectLst/>
              </a:rPr>
              <a:t> Take-Away</a:t>
            </a:r>
            <a:r>
              <a:rPr lang="en-US" sz="2200" dirty="0">
                <a:effectLst/>
              </a:rPr>
              <a:t>:</a:t>
            </a:r>
          </a:p>
          <a:p>
            <a:pPr marL="0" indent="0">
              <a:buNone/>
            </a:pPr>
            <a:r>
              <a:rPr lang="en-US" sz="2200" dirty="0">
                <a:effectLst/>
              </a:rPr>
              <a:t>1. This data matches the Post Charisma Data</a:t>
            </a:r>
          </a:p>
          <a:p>
            <a:pPr marL="0" indent="0">
              <a:buNone/>
            </a:pPr>
            <a:r>
              <a:rPr lang="en-US" sz="2200" dirty="0">
                <a:effectLst/>
              </a:rPr>
              <a:t>2. Each of these patients requires a complete EDFROG work-up. </a:t>
            </a:r>
          </a:p>
          <a:p>
            <a:pPr marL="0" indent="0">
              <a:buNone/>
            </a:pPr>
            <a:r>
              <a:rPr lang="en-US" sz="2200" dirty="0">
                <a:effectLst/>
              </a:rPr>
              <a:t>3. Study did not go past 3 months – however this is adequate time 	to do a full BDM work-up to determine the root causes of 	inflammation and get them extinguished!</a:t>
            </a:r>
          </a:p>
          <a:p>
            <a:pPr marL="0" indent="0">
              <a:buNone/>
            </a:pPr>
            <a:r>
              <a:rPr lang="en-US" sz="2200" dirty="0">
                <a:effectLst/>
              </a:rPr>
              <a:t>4. Determine aspirin and clopidogrel effectiveness with resistance 	and genetic testing. </a:t>
            </a:r>
          </a:p>
          <a:p>
            <a:pPr marL="0" indent="0">
              <a:buNone/>
            </a:pPr>
            <a:r>
              <a:rPr lang="en-US" sz="2200" dirty="0">
                <a:effectLst/>
              </a:rPr>
              <a:t>5. TIA – ‘transient’ – be aware…….always!  </a:t>
            </a:r>
          </a:p>
          <a:p>
            <a:pPr marL="0" indent="0">
              <a:buNone/>
            </a:pPr>
            <a:endParaRPr lang="en-US" sz="2200" dirty="0">
              <a:effectLst/>
            </a:endParaRPr>
          </a:p>
          <a:p>
            <a:pPr marL="0" indent="0">
              <a:buNone/>
            </a:pPr>
            <a:endParaRPr lang="en-US" sz="2200" dirty="0">
              <a:effectLst/>
            </a:endParaRPr>
          </a:p>
          <a:p>
            <a:pPr marL="457200" indent="-457200">
              <a:buAutoNum type="arabicPeriod"/>
            </a:pPr>
            <a:endParaRPr lang="en-US" sz="2000" dirty="0">
              <a:effectLst/>
            </a:endParaRPr>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20900742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3600" dirty="0">
                <a:effectLst/>
              </a:rPr>
              <a:t>So many great lifestyle studies to cover but not enough time tonight </a:t>
            </a:r>
            <a:r>
              <a:rPr lang="en-US" sz="3600" dirty="0">
                <a:effectLst/>
                <a:sym typeface="Wingdings" panose="05000000000000000000" pitchFamily="2" charset="2"/>
              </a:rPr>
              <a:t> </a:t>
            </a:r>
            <a:endParaRPr lang="en-US" sz="3600" dirty="0">
              <a:effectLst/>
            </a:endParaRP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buNone/>
            </a:pPr>
            <a:r>
              <a:rPr lang="en-US" sz="2000" dirty="0">
                <a:effectLst/>
              </a:rPr>
              <a:t>Join us in Atlanta next month to hear about……</a:t>
            </a:r>
          </a:p>
          <a:p>
            <a:pPr marL="0" indent="0">
              <a:buNone/>
            </a:pPr>
            <a:endParaRPr lang="en-US" sz="2000" dirty="0">
              <a:effectLst/>
            </a:endParaRPr>
          </a:p>
          <a:p>
            <a:pPr marL="0" indent="0">
              <a:buNone/>
            </a:pPr>
            <a:r>
              <a:rPr lang="en-US" sz="2000" dirty="0">
                <a:effectLst/>
              </a:rPr>
              <a:t>1. ETOH – favorable in heart failure.</a:t>
            </a:r>
          </a:p>
          <a:p>
            <a:pPr marL="0" indent="0">
              <a:buNone/>
            </a:pPr>
            <a:r>
              <a:rPr lang="en-US" sz="2000" dirty="0">
                <a:effectLst/>
              </a:rPr>
              <a:t>2. Coffee – yes!</a:t>
            </a:r>
          </a:p>
          <a:p>
            <a:pPr marL="0" indent="0">
              <a:buNone/>
            </a:pPr>
            <a:r>
              <a:rPr lang="en-US" sz="2000" dirty="0">
                <a:effectLst/>
              </a:rPr>
              <a:t>3. Fruits and vegetables – cognitive function</a:t>
            </a:r>
          </a:p>
          <a:p>
            <a:pPr marL="0" indent="0">
              <a:buNone/>
            </a:pPr>
            <a:r>
              <a:rPr lang="en-US" sz="2000" dirty="0">
                <a:effectLst/>
              </a:rPr>
              <a:t>4. Vegetarian diet vs AHA diet</a:t>
            </a:r>
          </a:p>
          <a:p>
            <a:pPr marL="0" indent="0">
              <a:buNone/>
            </a:pPr>
            <a:r>
              <a:rPr lang="en-US" sz="2000" dirty="0">
                <a:effectLst/>
              </a:rPr>
              <a:t>5. Sleep of 6-8 hours ideal – 3 studies!</a:t>
            </a:r>
          </a:p>
          <a:p>
            <a:pPr marL="0" indent="0">
              <a:buNone/>
            </a:pPr>
            <a:r>
              <a:rPr lang="en-US" sz="2000" dirty="0">
                <a:effectLst/>
              </a:rPr>
              <a:t>6. Sodium intake – be aware!</a:t>
            </a:r>
          </a:p>
          <a:p>
            <a:pPr marL="0" indent="0">
              <a:buNone/>
            </a:pPr>
            <a:r>
              <a:rPr lang="en-US" sz="2000" dirty="0">
                <a:effectLst/>
              </a:rPr>
              <a:t>7. OGTT 1 hour – Thanks Dr. Larry Greenblatt!   </a:t>
            </a:r>
          </a:p>
          <a:p>
            <a:pPr marL="0" indent="0">
              <a:buNone/>
            </a:pPr>
            <a:endParaRPr lang="en-US" sz="2000" dirty="0">
              <a:effectLst/>
            </a:endParaRPr>
          </a:p>
          <a:p>
            <a:pPr marL="0" indent="0">
              <a:buNone/>
            </a:pPr>
            <a:r>
              <a:rPr lang="en-US" sz="2000" dirty="0">
                <a:effectLst/>
              </a:rPr>
              <a:t>Many </a:t>
            </a:r>
            <a:r>
              <a:rPr lang="en-US" sz="2000" dirty="0" err="1">
                <a:effectLst/>
              </a:rPr>
              <a:t>MANY</a:t>
            </a:r>
            <a:r>
              <a:rPr lang="en-US" sz="2000" dirty="0">
                <a:effectLst/>
              </a:rPr>
              <a:t> more </a:t>
            </a:r>
            <a:r>
              <a:rPr lang="en-US" sz="2000" dirty="0">
                <a:effectLst/>
                <a:sym typeface="Wingdings" panose="05000000000000000000" pitchFamily="2" charset="2"/>
              </a:rPr>
              <a:t>  </a:t>
            </a:r>
            <a:endParaRPr lang="en-US" sz="2000" dirty="0">
              <a:effectLst/>
            </a:endParaRPr>
          </a:p>
          <a:p>
            <a:pPr marL="0" indent="0">
              <a:buNone/>
            </a:pPr>
            <a:endParaRPr lang="en-US" dirty="0"/>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pic>
        <p:nvPicPr>
          <p:cNvPr id="6" name="Content Placeholder 5">
            <a:extLst>
              <a:ext uri="{FF2B5EF4-FFF2-40B4-BE49-F238E27FC236}">
                <a16:creationId xmlns:a16="http://schemas.microsoft.com/office/drawing/2014/main" id="{01B53D5A-2F21-43BF-B12A-FB5DC50FC35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5853844" y="1676400"/>
            <a:ext cx="3048000" cy="2819400"/>
          </a:xfrm>
          <a:prstGeom prst="rect">
            <a:avLst/>
          </a:prstGeom>
          <a:noFill/>
          <a:ln w="9525">
            <a:noFill/>
            <a:miter lim="800000"/>
            <a:headEnd/>
            <a:tailEnd/>
          </a:ln>
          <a:effectLst/>
        </p:spPr>
      </p:pic>
    </p:spTree>
    <p:extLst>
      <p:ext uri="{BB962C8B-B14F-4D97-AF65-F5344CB8AC3E}">
        <p14:creationId xmlns:p14="http://schemas.microsoft.com/office/powerpoint/2010/main" val="3445783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56A5-EFD4-4631-A9AB-B0A697CC8C03}"/>
              </a:ext>
            </a:extLst>
          </p:cNvPr>
          <p:cNvSpPr>
            <a:spLocks noGrp="1"/>
          </p:cNvSpPr>
          <p:nvPr>
            <p:ph type="title"/>
          </p:nvPr>
        </p:nvSpPr>
        <p:spPr>
          <a:xfrm>
            <a:off x="301625" y="228601"/>
            <a:ext cx="8510588" cy="838200"/>
          </a:xfrm>
        </p:spPr>
        <p:txBody>
          <a:bodyPr/>
          <a:lstStyle/>
          <a:p>
            <a:r>
              <a:rPr lang="en-US" dirty="0"/>
              <a:t>Next Preceptorship!</a:t>
            </a:r>
          </a:p>
        </p:txBody>
      </p:sp>
      <p:pic>
        <p:nvPicPr>
          <p:cNvPr id="5" name="Content Placeholder 4">
            <a:extLst>
              <a:ext uri="{FF2B5EF4-FFF2-40B4-BE49-F238E27FC236}">
                <a16:creationId xmlns:a16="http://schemas.microsoft.com/office/drawing/2014/main" id="{A27DC574-DF3D-4418-A3BC-931010CA11AF}"/>
              </a:ext>
            </a:extLst>
          </p:cNvPr>
          <p:cNvPicPr>
            <a:picLocks noGrp="1" noChangeAspect="1"/>
          </p:cNvPicPr>
          <p:nvPr>
            <p:ph idx="1"/>
          </p:nvPr>
        </p:nvPicPr>
        <p:blipFill>
          <a:blip r:embed="rId2"/>
          <a:stretch>
            <a:fillRect/>
          </a:stretch>
        </p:blipFill>
        <p:spPr>
          <a:xfrm>
            <a:off x="1295399" y="1066801"/>
            <a:ext cx="6629401" cy="4945221"/>
          </a:xfrm>
          <a:prstGeom prst="rect">
            <a:avLst/>
          </a:prstGeom>
        </p:spPr>
      </p:pic>
      <p:sp>
        <p:nvSpPr>
          <p:cNvPr id="4" name="Footer Placeholder 3">
            <a:extLst>
              <a:ext uri="{FF2B5EF4-FFF2-40B4-BE49-F238E27FC236}">
                <a16:creationId xmlns:a16="http://schemas.microsoft.com/office/drawing/2014/main" id="{45C41D68-89DD-4A75-AEE4-691467BE5CCF}"/>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8361880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F461-C557-4F6F-9665-78E6098E275C}"/>
              </a:ext>
            </a:extLst>
          </p:cNvPr>
          <p:cNvSpPr>
            <a:spLocks noGrp="1"/>
          </p:cNvSpPr>
          <p:nvPr>
            <p:ph type="title"/>
          </p:nvPr>
        </p:nvSpPr>
        <p:spPr>
          <a:xfrm>
            <a:off x="76200" y="228601"/>
            <a:ext cx="8915399" cy="838200"/>
          </a:xfrm>
        </p:spPr>
        <p:txBody>
          <a:bodyPr/>
          <a:lstStyle/>
          <a:p>
            <a:r>
              <a:rPr lang="en-US" sz="3600" dirty="0">
                <a:effectLst/>
              </a:rPr>
              <a:t>Sign up NOW!  BDM Reunion</a:t>
            </a:r>
            <a:br>
              <a:rPr lang="en-US" sz="3600" dirty="0">
                <a:effectLst/>
              </a:rPr>
            </a:br>
            <a:r>
              <a:rPr lang="en-US" sz="3600" dirty="0">
                <a:effectLst/>
              </a:rPr>
              <a:t>Space is filling up QUICKLY!  </a:t>
            </a:r>
          </a:p>
        </p:txBody>
      </p:sp>
      <p:pic>
        <p:nvPicPr>
          <p:cNvPr id="5" name="Content Placeholder 4">
            <a:extLst>
              <a:ext uri="{FF2B5EF4-FFF2-40B4-BE49-F238E27FC236}">
                <a16:creationId xmlns:a16="http://schemas.microsoft.com/office/drawing/2014/main" id="{AF8F7761-6DA6-44B0-AD2B-2A3A58CF8277}"/>
              </a:ext>
            </a:extLst>
          </p:cNvPr>
          <p:cNvPicPr>
            <a:picLocks noGrp="1" noChangeAspect="1"/>
          </p:cNvPicPr>
          <p:nvPr>
            <p:ph idx="1"/>
          </p:nvPr>
        </p:nvPicPr>
        <p:blipFill>
          <a:blip r:embed="rId2"/>
          <a:stretch>
            <a:fillRect/>
          </a:stretch>
        </p:blipFill>
        <p:spPr>
          <a:xfrm>
            <a:off x="1447800" y="1219200"/>
            <a:ext cx="6172200" cy="4879975"/>
          </a:xfrm>
          <a:prstGeom prst="rect">
            <a:avLst/>
          </a:prstGeom>
        </p:spPr>
      </p:pic>
      <p:sp>
        <p:nvSpPr>
          <p:cNvPr id="4" name="Footer Placeholder 3">
            <a:extLst>
              <a:ext uri="{FF2B5EF4-FFF2-40B4-BE49-F238E27FC236}">
                <a16:creationId xmlns:a16="http://schemas.microsoft.com/office/drawing/2014/main" id="{92BE462C-10AA-447B-884E-29482DD74625}"/>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3616267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08F7-A12B-4018-AF6B-47498B64BE45}"/>
              </a:ext>
            </a:extLst>
          </p:cNvPr>
          <p:cNvSpPr>
            <a:spLocks noGrp="1"/>
          </p:cNvSpPr>
          <p:nvPr>
            <p:ph type="title"/>
          </p:nvPr>
        </p:nvSpPr>
        <p:spPr/>
        <p:txBody>
          <a:bodyPr/>
          <a:lstStyle/>
          <a:p>
            <a:r>
              <a:rPr lang="en-US" dirty="0"/>
              <a:t>Thank you!  </a:t>
            </a:r>
            <a:br>
              <a:rPr lang="en-US" dirty="0"/>
            </a:br>
            <a:r>
              <a:rPr lang="en-US" dirty="0"/>
              <a:t>Keep on moving forward </a:t>
            </a:r>
            <a:r>
              <a:rPr lang="en-US" dirty="0">
                <a:sym typeface="Wingdings" panose="05000000000000000000" pitchFamily="2" charset="2"/>
              </a:rPr>
              <a:t></a:t>
            </a:r>
            <a:endParaRPr lang="en-US" dirty="0"/>
          </a:p>
        </p:txBody>
      </p:sp>
      <p:pic>
        <p:nvPicPr>
          <p:cNvPr id="6" name="Content Placeholder 5">
            <a:extLst>
              <a:ext uri="{FF2B5EF4-FFF2-40B4-BE49-F238E27FC236}">
                <a16:creationId xmlns:a16="http://schemas.microsoft.com/office/drawing/2014/main" id="{47D4A83E-43C6-4C06-B538-AD3D7A00AB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483" y="1676400"/>
            <a:ext cx="5897033" cy="4422775"/>
          </a:xfrm>
        </p:spPr>
      </p:pic>
      <p:sp>
        <p:nvSpPr>
          <p:cNvPr id="4" name="Footer Placeholder 3">
            <a:extLst>
              <a:ext uri="{FF2B5EF4-FFF2-40B4-BE49-F238E27FC236}">
                <a16:creationId xmlns:a16="http://schemas.microsoft.com/office/drawing/2014/main" id="{7566CF50-4659-473C-ADCF-46542F43B68E}"/>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20432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7CAF-8A06-4366-9E20-DB2A55BDC23E}"/>
              </a:ext>
            </a:extLst>
          </p:cNvPr>
          <p:cNvSpPr>
            <a:spLocks noGrp="1"/>
          </p:cNvSpPr>
          <p:nvPr>
            <p:ph type="title"/>
          </p:nvPr>
        </p:nvSpPr>
        <p:spPr/>
        <p:txBody>
          <a:bodyPr/>
          <a:lstStyle/>
          <a:p>
            <a:r>
              <a:rPr lang="en-US" dirty="0"/>
              <a:t>Parity and CV risk </a:t>
            </a:r>
          </a:p>
        </p:txBody>
      </p:sp>
      <p:sp>
        <p:nvSpPr>
          <p:cNvPr id="4" name="Footer Placeholder 3">
            <a:extLst>
              <a:ext uri="{FF2B5EF4-FFF2-40B4-BE49-F238E27FC236}">
                <a16:creationId xmlns:a16="http://schemas.microsoft.com/office/drawing/2014/main" id="{23AFC076-E8A8-46A5-8C40-CCCEB449C145}"/>
              </a:ext>
            </a:extLst>
          </p:cNvPr>
          <p:cNvSpPr>
            <a:spLocks noGrp="1"/>
          </p:cNvSpPr>
          <p:nvPr>
            <p:ph type="ftr" sz="quarter" idx="11"/>
          </p:nvPr>
        </p:nvSpPr>
        <p:spPr/>
        <p:txBody>
          <a:bodyPr/>
          <a:lstStyle/>
          <a:p>
            <a:pPr>
              <a:defRPr/>
            </a:pPr>
            <a:r>
              <a:rPr lang="en-US"/>
              <a:t>Copyright Bale/Doneen Paradigm</a:t>
            </a:r>
          </a:p>
        </p:txBody>
      </p:sp>
      <p:pic>
        <p:nvPicPr>
          <p:cNvPr id="9" name="Content Placeholder 8">
            <a:extLst>
              <a:ext uri="{FF2B5EF4-FFF2-40B4-BE49-F238E27FC236}">
                <a16:creationId xmlns:a16="http://schemas.microsoft.com/office/drawing/2014/main" id="{7FA452E1-F737-4E53-A84E-D035D4CD255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33800" y="1732110"/>
            <a:ext cx="1981199" cy="1477328"/>
          </a:xfrm>
        </p:spPr>
      </p:pic>
      <p:sp>
        <p:nvSpPr>
          <p:cNvPr id="10" name="Rectangle 9">
            <a:extLst>
              <a:ext uri="{FF2B5EF4-FFF2-40B4-BE49-F238E27FC236}">
                <a16:creationId xmlns:a16="http://schemas.microsoft.com/office/drawing/2014/main" id="{94013ADE-53A4-45D6-8900-3FEABDFC837D}"/>
              </a:ext>
            </a:extLst>
          </p:cNvPr>
          <p:cNvSpPr/>
          <p:nvPr/>
        </p:nvSpPr>
        <p:spPr bwMode="auto">
          <a:xfrm>
            <a:off x="5410200" y="1676400"/>
            <a:ext cx="914400" cy="15330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1" name="Picture 4" descr="7137%20Cities%20China%20Red%20flags%20flying%20on%20May%201st%20Tiananmen%20Square%20Beijing">
            <a:extLst>
              <a:ext uri="{FF2B5EF4-FFF2-40B4-BE49-F238E27FC236}">
                <a16:creationId xmlns:a16="http://schemas.microsoft.com/office/drawing/2014/main" id="{037925A9-FDB5-4F04-BCFE-B87DC6A2BB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D9779F3-63F5-4D9F-9B13-2E560A72C95E}"/>
              </a:ext>
            </a:extLst>
          </p:cNvPr>
          <p:cNvSpPr/>
          <p:nvPr/>
        </p:nvSpPr>
        <p:spPr>
          <a:xfrm>
            <a:off x="1066800" y="3209438"/>
            <a:ext cx="7010400" cy="2677656"/>
          </a:xfrm>
          <a:prstGeom prst="rect">
            <a:avLst/>
          </a:prstGeom>
        </p:spPr>
        <p:txBody>
          <a:bodyPr wrap="square">
            <a:spAutoFit/>
          </a:bodyPr>
          <a:lstStyle/>
          <a:p>
            <a:pPr algn="ctr"/>
            <a:r>
              <a:rPr lang="en-US" sz="2400" dirty="0">
                <a:latin typeface="Roboto"/>
              </a:rPr>
              <a:t>First – a few definitions to clarify:</a:t>
            </a:r>
          </a:p>
          <a:p>
            <a:pPr algn="ctr"/>
            <a:endParaRPr lang="en-US" sz="2400" dirty="0">
              <a:latin typeface="Roboto"/>
            </a:endParaRPr>
          </a:p>
          <a:p>
            <a:pPr algn="ctr"/>
            <a:r>
              <a:rPr lang="en-US" sz="2400" b="1" dirty="0">
                <a:latin typeface="Roboto"/>
              </a:rPr>
              <a:t>Gravidity </a:t>
            </a:r>
            <a:r>
              <a:rPr lang="en-US" sz="2400" dirty="0">
                <a:latin typeface="Roboto"/>
              </a:rPr>
              <a:t> - the number of times a female has been pregnant, regardless of parity.</a:t>
            </a:r>
          </a:p>
          <a:p>
            <a:pPr algn="ctr"/>
            <a:endParaRPr lang="en-US" sz="2400" b="1" dirty="0">
              <a:latin typeface="Roboto"/>
            </a:endParaRPr>
          </a:p>
          <a:p>
            <a:pPr algn="ctr"/>
            <a:r>
              <a:rPr lang="en-US" sz="2400" b="1" dirty="0">
                <a:latin typeface="Roboto"/>
              </a:rPr>
              <a:t>Parity</a:t>
            </a:r>
            <a:r>
              <a:rPr lang="en-US" sz="2400" dirty="0">
                <a:latin typeface="Roboto"/>
              </a:rPr>
              <a:t> – the number of pregnancies that have been carried to a viable gestational age. </a:t>
            </a:r>
            <a:endParaRPr lang="en-US" sz="2400" dirty="0"/>
          </a:p>
        </p:txBody>
      </p:sp>
    </p:spTree>
    <p:extLst>
      <p:ext uri="{BB962C8B-B14F-4D97-AF65-F5344CB8AC3E}">
        <p14:creationId xmlns:p14="http://schemas.microsoft.com/office/powerpoint/2010/main" val="386822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sp>
        <p:nvSpPr>
          <p:cNvPr id="3" name="Content Placeholder 2">
            <a:extLst>
              <a:ext uri="{FF2B5EF4-FFF2-40B4-BE49-F238E27FC236}">
                <a16:creationId xmlns:a16="http://schemas.microsoft.com/office/drawing/2014/main" id="{05EF3467-9F50-41AB-8489-962A60F37FD8}"/>
              </a:ext>
            </a:extLst>
          </p:cNvPr>
          <p:cNvSpPr>
            <a:spLocks noGrp="1"/>
          </p:cNvSpPr>
          <p:nvPr>
            <p:ph idx="1"/>
          </p:nvPr>
        </p:nvSpPr>
        <p:spPr>
          <a:xfrm>
            <a:off x="301625" y="1143000"/>
            <a:ext cx="8540750" cy="4267201"/>
          </a:xfrm>
        </p:spPr>
        <p:txBody>
          <a:bodyPr/>
          <a:lstStyle/>
          <a:p>
            <a:pPr marL="0" indent="0" algn="ctr">
              <a:buNone/>
            </a:pPr>
            <a:r>
              <a:rPr lang="en-US" sz="2000" dirty="0">
                <a:effectLst/>
              </a:rPr>
              <a:t>Ten cohort studies involving 150,512 incident cases of cardiovascular disease among 3,089,929 participants were included in the meta-analysis. </a:t>
            </a:r>
          </a:p>
          <a:p>
            <a:pPr marL="0" indent="0" algn="ctr">
              <a:buNone/>
            </a:pPr>
            <a:r>
              <a:rPr lang="en-US" sz="2000" dirty="0">
                <a:effectLst/>
              </a:rPr>
              <a:t>A significant association between parity and cardiovascular disease risk was observed while comparing parity with nulliparity:</a:t>
            </a:r>
          </a:p>
          <a:p>
            <a:pPr marL="0" indent="0" algn="ctr">
              <a:buNone/>
            </a:pPr>
            <a:r>
              <a:rPr lang="en-US" sz="2000" dirty="0">
                <a:effectLst/>
              </a:rPr>
              <a:t>RR 1.14 (95% CI) 1.09–1.18; p=0.002) </a:t>
            </a:r>
          </a:p>
          <a:p>
            <a:pPr marL="0" indent="0" algn="ctr">
              <a:buNone/>
            </a:pPr>
            <a:endParaRPr lang="en-US" sz="2000" dirty="0">
              <a:effectLst/>
            </a:endParaRPr>
          </a:p>
          <a:p>
            <a:pPr marL="0" indent="0" algn="ctr">
              <a:buNone/>
            </a:pPr>
            <a:r>
              <a:rPr lang="en-US" sz="2000" dirty="0">
                <a:effectLst/>
              </a:rPr>
              <a:t>Findings suggest that ever parity is related to cardiovascular disease risk and there is an association between the number of pregnancies and the risk of cardiovascular disease. </a:t>
            </a:r>
          </a:p>
        </p:txBody>
      </p:sp>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532439"/>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2019.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4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sp>
        <p:nvSpPr>
          <p:cNvPr id="3" name="Content Placeholder 2">
            <a:extLst>
              <a:ext uri="{FF2B5EF4-FFF2-40B4-BE49-F238E27FC236}">
                <a16:creationId xmlns:a16="http://schemas.microsoft.com/office/drawing/2014/main" id="{05EF3467-9F50-41AB-8489-962A60F37FD8}"/>
              </a:ext>
            </a:extLst>
          </p:cNvPr>
          <p:cNvSpPr>
            <a:spLocks noGrp="1"/>
          </p:cNvSpPr>
          <p:nvPr>
            <p:ph idx="1"/>
          </p:nvPr>
        </p:nvSpPr>
        <p:spPr>
          <a:xfrm>
            <a:off x="301625" y="1143000"/>
            <a:ext cx="8540750" cy="4267201"/>
          </a:xfrm>
        </p:spPr>
        <p:txBody>
          <a:bodyPr/>
          <a:lstStyle/>
          <a:p>
            <a:pPr marL="0" indent="0" algn="ctr">
              <a:buNone/>
            </a:pPr>
            <a:r>
              <a:rPr lang="en-US" sz="2400" b="1" dirty="0">
                <a:effectLst/>
              </a:rPr>
              <a:t>Previous data showing parity increased woman’s risk of: hip fracture, increased type 2 DM, Increased CVD and age of parity all increase progression of CVD</a:t>
            </a:r>
          </a:p>
          <a:p>
            <a:pPr marL="0" indent="0">
              <a:buNone/>
            </a:pPr>
            <a:endParaRPr lang="en-US" sz="2400" dirty="0">
              <a:effectLst/>
            </a:endParaRPr>
          </a:p>
          <a:p>
            <a:pPr marL="0" indent="0">
              <a:buNone/>
            </a:pPr>
            <a:r>
              <a:rPr lang="en-US" sz="1200" i="1" dirty="0">
                <a:effectLst/>
              </a:rPr>
              <a:t>1. Ness RB, </a:t>
            </a:r>
            <a:r>
              <a:rPr lang="en-US" sz="1200" i="1" dirty="0" err="1">
                <a:effectLst/>
              </a:rPr>
              <a:t>Schotland</a:t>
            </a:r>
            <a:r>
              <a:rPr lang="en-US" sz="1200" i="1" dirty="0">
                <a:effectLst/>
              </a:rPr>
              <a:t> HM, </a:t>
            </a:r>
            <a:r>
              <a:rPr lang="en-US" sz="1200" i="1" dirty="0" err="1">
                <a:effectLst/>
              </a:rPr>
              <a:t>Flegal</a:t>
            </a:r>
            <a:r>
              <a:rPr lang="en-US" sz="1200" i="1" dirty="0">
                <a:effectLst/>
              </a:rPr>
              <a:t> KM, et al. Reproductive history and coronary heart disease risk in women. </a:t>
            </a:r>
            <a:r>
              <a:rPr lang="es-ES" sz="1200" i="1" dirty="0" err="1">
                <a:effectLst/>
              </a:rPr>
              <a:t>Epidemiol</a:t>
            </a:r>
            <a:r>
              <a:rPr lang="es-ES" sz="1200" i="1" dirty="0">
                <a:effectLst/>
              </a:rPr>
              <a:t> </a:t>
            </a:r>
            <a:r>
              <a:rPr lang="es-ES" sz="1200" i="1" dirty="0" err="1">
                <a:effectLst/>
              </a:rPr>
              <a:t>Rev</a:t>
            </a:r>
            <a:r>
              <a:rPr lang="es-ES" sz="1200" i="1" dirty="0">
                <a:effectLst/>
              </a:rPr>
              <a:t> 1994; 16: 298–314.</a:t>
            </a:r>
            <a:endParaRPr lang="en-US" sz="800" i="1" dirty="0">
              <a:effectLst/>
            </a:endParaRPr>
          </a:p>
          <a:p>
            <a:pPr marL="0" indent="0">
              <a:buNone/>
            </a:pPr>
            <a:r>
              <a:rPr lang="en-US" sz="1200" i="1" dirty="0">
                <a:effectLst/>
              </a:rPr>
              <a:t>2. He J, Gu D, Wu X, et al. Major causes of death among men and women in China. N </a:t>
            </a:r>
            <a:r>
              <a:rPr lang="en-US" sz="1200" i="1" dirty="0" err="1">
                <a:effectLst/>
              </a:rPr>
              <a:t>Engl</a:t>
            </a:r>
            <a:r>
              <a:rPr lang="en-US" sz="1200" i="1" dirty="0">
                <a:effectLst/>
              </a:rPr>
              <a:t> J Med 2005; 353: 1124–1134.</a:t>
            </a:r>
            <a:endParaRPr lang="en-US" sz="800" i="1" dirty="0">
              <a:effectLst/>
            </a:endParaRPr>
          </a:p>
          <a:p>
            <a:pPr marL="0" indent="0">
              <a:buNone/>
            </a:pPr>
            <a:r>
              <a:rPr lang="en-US" sz="1200" i="1" dirty="0">
                <a:effectLst/>
              </a:rPr>
              <a:t>3. Robbins CL, Hutchings Y, Dietz PM, et al. History of preterm birth and subsequent cardiovascular disease: a systematic review. Am J </a:t>
            </a:r>
            <a:r>
              <a:rPr lang="en-US" sz="1200" i="1" dirty="0" err="1">
                <a:effectLst/>
              </a:rPr>
              <a:t>Obstet</a:t>
            </a:r>
            <a:r>
              <a:rPr lang="en-US" sz="1200" i="1" dirty="0">
                <a:effectLst/>
              </a:rPr>
              <a:t> </a:t>
            </a:r>
            <a:r>
              <a:rPr lang="en-US" sz="1200" i="1" dirty="0" err="1">
                <a:effectLst/>
              </a:rPr>
              <a:t>Gynecol</a:t>
            </a:r>
            <a:r>
              <a:rPr lang="en-US" sz="1200" i="1" dirty="0">
                <a:effectLst/>
              </a:rPr>
              <a:t> 2014; 210: 285–297.</a:t>
            </a:r>
            <a:endParaRPr lang="en-US" sz="800" i="1" dirty="0">
              <a:effectLst/>
            </a:endParaRPr>
          </a:p>
          <a:p>
            <a:pPr marL="0" indent="0">
              <a:buNone/>
            </a:pPr>
            <a:r>
              <a:rPr lang="en-US" sz="1200" i="1" dirty="0">
                <a:effectLst/>
              </a:rPr>
              <a:t>4. </a:t>
            </a:r>
            <a:r>
              <a:rPr lang="en-US" sz="1200" i="1" dirty="0" err="1">
                <a:effectLst/>
              </a:rPr>
              <a:t>Rosendaal</a:t>
            </a:r>
            <a:r>
              <a:rPr lang="en-US" sz="1200" i="1" dirty="0">
                <a:effectLst/>
              </a:rPr>
              <a:t> NTA and Pirkle CM. Age at first birth and risk of later-life cardiovascular disease: a systematic review of the literature, its limitation, and recommendations for future research. BMC Public Health 2017; 17: 627.</a:t>
            </a:r>
            <a:endParaRPr lang="en-US" sz="800" i="1" dirty="0">
              <a:effectLst/>
            </a:endParaRPr>
          </a:p>
          <a:p>
            <a:pPr marL="0" indent="0">
              <a:buNone/>
            </a:pPr>
            <a:r>
              <a:rPr lang="en-US" sz="1200" i="1" dirty="0">
                <a:effectLst/>
              </a:rPr>
              <a:t>5. </a:t>
            </a:r>
            <a:r>
              <a:rPr lang="en-US" sz="1200" i="1" dirty="0" err="1">
                <a:effectLst/>
              </a:rPr>
              <a:t>Sanghavi</a:t>
            </a:r>
            <a:r>
              <a:rPr lang="en-US" sz="1200" i="1" dirty="0">
                <a:effectLst/>
              </a:rPr>
              <a:t> M and Rutherford JD. Cardiovascular physiology of pregnancy. Circulation 2014; 130: 1003–1008. </a:t>
            </a:r>
          </a:p>
          <a:p>
            <a:pPr marL="0" indent="0">
              <a:buNone/>
            </a:pPr>
            <a:r>
              <a:rPr lang="en-US" sz="1200" i="1" dirty="0">
                <a:effectLst/>
              </a:rPr>
              <a:t>6. Fisher C, MacLean M, </a:t>
            </a:r>
            <a:r>
              <a:rPr lang="en-US" sz="1200" i="1" dirty="0" err="1">
                <a:effectLst/>
              </a:rPr>
              <a:t>Morecroft</a:t>
            </a:r>
            <a:r>
              <a:rPr lang="en-US" sz="1200" i="1" dirty="0">
                <a:effectLst/>
              </a:rPr>
              <a:t> I, et al. Is the pregnancy hormone </a:t>
            </a:r>
            <a:r>
              <a:rPr lang="en-US" sz="1200" i="1" dirty="0" err="1">
                <a:effectLst/>
              </a:rPr>
              <a:t>relaxin</a:t>
            </a:r>
            <a:r>
              <a:rPr lang="en-US" sz="1200" i="1" dirty="0">
                <a:effectLst/>
              </a:rPr>
              <a:t> also a vasodilator peptide secreted by the heart? Circulation 2002; 106: 292–295. </a:t>
            </a:r>
            <a:endParaRPr lang="en-US" sz="800" i="1" dirty="0">
              <a:effectLst/>
            </a:endParaRPr>
          </a:p>
          <a:p>
            <a:pPr marL="0" indent="0">
              <a:buNone/>
            </a:pPr>
            <a:r>
              <a:rPr lang="en-US" sz="1200" i="1" dirty="0">
                <a:effectLst/>
              </a:rPr>
              <a:t>7. </a:t>
            </a:r>
            <a:r>
              <a:rPr lang="en-US" sz="1200" i="1" dirty="0" err="1">
                <a:effectLst/>
              </a:rPr>
              <a:t>Glisic</a:t>
            </a:r>
            <a:r>
              <a:rPr lang="en-US" sz="1200" i="1" dirty="0">
                <a:effectLst/>
              </a:rPr>
              <a:t> M, Shahzad S, </a:t>
            </a:r>
            <a:r>
              <a:rPr lang="en-US" sz="1200" i="1" dirty="0" err="1">
                <a:effectLst/>
              </a:rPr>
              <a:t>Tsoli</a:t>
            </a:r>
            <a:r>
              <a:rPr lang="en-US" sz="1200" i="1" dirty="0">
                <a:effectLst/>
              </a:rPr>
              <a:t> S, et al. Association between progestin-only contraceptive use and cardiometabolic outcomes: a systematic review and meta-analysis. Eur J </a:t>
            </a:r>
            <a:r>
              <a:rPr lang="en-US" sz="1200" i="1" dirty="0" err="1">
                <a:effectLst/>
              </a:rPr>
              <a:t>Prev</a:t>
            </a:r>
            <a:r>
              <a:rPr lang="en-US" sz="1200" i="1" dirty="0">
                <a:effectLst/>
              </a:rPr>
              <a:t> </a:t>
            </a:r>
            <a:r>
              <a:rPr lang="en-US" sz="1200" i="1" dirty="0" err="1">
                <a:effectLst/>
              </a:rPr>
              <a:t>Cardiol</a:t>
            </a:r>
            <a:r>
              <a:rPr lang="en-US" sz="1200" i="1" dirty="0">
                <a:effectLst/>
              </a:rPr>
              <a:t> 2018; 25: 1042–1052.</a:t>
            </a:r>
          </a:p>
        </p:txBody>
      </p:sp>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638800"/>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2019.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44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pic>
        <p:nvPicPr>
          <p:cNvPr id="7" name="Content Placeholder 6">
            <a:extLst>
              <a:ext uri="{FF2B5EF4-FFF2-40B4-BE49-F238E27FC236}">
                <a16:creationId xmlns:a16="http://schemas.microsoft.com/office/drawing/2014/main" id="{070BC8F0-5513-4ECB-9388-6F1C4AC5E0DE}"/>
              </a:ext>
            </a:extLst>
          </p:cNvPr>
          <p:cNvPicPr>
            <a:picLocks noGrp="1" noChangeAspect="1"/>
          </p:cNvPicPr>
          <p:nvPr>
            <p:ph idx="1"/>
          </p:nvPr>
        </p:nvPicPr>
        <p:blipFill>
          <a:blip r:embed="rId2"/>
          <a:stretch>
            <a:fillRect/>
          </a:stretch>
        </p:blipFill>
        <p:spPr>
          <a:xfrm>
            <a:off x="1066800" y="1143000"/>
            <a:ext cx="6705600" cy="4267200"/>
          </a:xfrm>
          <a:prstGeom prst="rect">
            <a:avLst/>
          </a:prstGeom>
        </p:spPr>
      </p:pic>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532439"/>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2019.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82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pic>
        <p:nvPicPr>
          <p:cNvPr id="7" name="Content Placeholder 6">
            <a:extLst>
              <a:ext uri="{FF2B5EF4-FFF2-40B4-BE49-F238E27FC236}">
                <a16:creationId xmlns:a16="http://schemas.microsoft.com/office/drawing/2014/main" id="{EBAB2CC7-679A-4693-B22C-6073D9EE4B02}"/>
              </a:ext>
            </a:extLst>
          </p:cNvPr>
          <p:cNvPicPr>
            <a:picLocks noGrp="1" noChangeAspect="1"/>
          </p:cNvPicPr>
          <p:nvPr>
            <p:ph idx="1"/>
          </p:nvPr>
        </p:nvPicPr>
        <p:blipFill>
          <a:blip r:embed="rId2"/>
          <a:stretch>
            <a:fillRect/>
          </a:stretch>
        </p:blipFill>
        <p:spPr>
          <a:xfrm>
            <a:off x="2007423" y="1143000"/>
            <a:ext cx="5129153" cy="4267200"/>
          </a:xfrm>
          <a:prstGeom prst="rect">
            <a:avLst/>
          </a:prstGeom>
        </p:spPr>
      </p:pic>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532439"/>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2019.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370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sp>
        <p:nvSpPr>
          <p:cNvPr id="3" name="Content Placeholder 2">
            <a:extLst>
              <a:ext uri="{FF2B5EF4-FFF2-40B4-BE49-F238E27FC236}">
                <a16:creationId xmlns:a16="http://schemas.microsoft.com/office/drawing/2014/main" id="{05EF3467-9F50-41AB-8489-962A60F37FD8}"/>
              </a:ext>
            </a:extLst>
          </p:cNvPr>
          <p:cNvSpPr>
            <a:spLocks noGrp="1"/>
          </p:cNvSpPr>
          <p:nvPr>
            <p:ph idx="1"/>
          </p:nvPr>
        </p:nvSpPr>
        <p:spPr>
          <a:xfrm>
            <a:off x="271463" y="1036640"/>
            <a:ext cx="8540750" cy="4267201"/>
          </a:xfrm>
        </p:spPr>
        <p:txBody>
          <a:bodyPr/>
          <a:lstStyle/>
          <a:p>
            <a:pPr marL="0" indent="0">
              <a:buNone/>
            </a:pPr>
            <a:r>
              <a:rPr lang="en-US" sz="1800" dirty="0">
                <a:effectLst/>
              </a:rPr>
              <a:t>There is a J-shaped curve - </a:t>
            </a:r>
          </a:p>
          <a:p>
            <a:pPr marL="0" indent="0">
              <a:buNone/>
            </a:pPr>
            <a:r>
              <a:rPr lang="en-US" sz="1800" dirty="0">
                <a:effectLst/>
              </a:rPr>
              <a:t>Nulliparous women may suffer from infertility, PCOS,  ovulation disorders and tubal factors. </a:t>
            </a:r>
          </a:p>
          <a:p>
            <a:pPr marL="0" indent="0">
              <a:buNone/>
            </a:pPr>
            <a:endParaRPr lang="en-US" sz="800" dirty="0">
              <a:effectLst/>
            </a:endParaRPr>
          </a:p>
          <a:p>
            <a:pPr marL="0" indent="0">
              <a:buNone/>
            </a:pPr>
            <a:r>
              <a:rPr lang="en-US" sz="1800" dirty="0">
                <a:effectLst/>
              </a:rPr>
              <a:t>Increasing parity &gt; 2 – discuss: repeated exposure to hormone alterations, which may lead to the association between parity number and CVD risk (per live birth). accumulation of physiological changes, such as pancreatic b-cell proliferation and progressive insulin resistance. </a:t>
            </a:r>
          </a:p>
          <a:p>
            <a:pPr marL="0" indent="0">
              <a:buNone/>
            </a:pPr>
            <a:endParaRPr lang="en-US" sz="800" dirty="0">
              <a:effectLst/>
            </a:endParaRPr>
          </a:p>
          <a:p>
            <a:pPr marL="0" indent="0">
              <a:buNone/>
            </a:pPr>
            <a:r>
              <a:rPr lang="en-US" sz="1800" dirty="0">
                <a:effectLst/>
              </a:rPr>
              <a:t>In addition, repeated and continuous lifestyle changes may induce excess gestational weight gain and postpartum obesity, which could have an impact on a woman’s health in the future. </a:t>
            </a:r>
          </a:p>
          <a:p>
            <a:pPr marL="0" indent="0">
              <a:buNone/>
            </a:pPr>
            <a:endParaRPr lang="en-US" sz="800" dirty="0">
              <a:effectLst/>
            </a:endParaRPr>
          </a:p>
          <a:p>
            <a:pPr marL="0" indent="0">
              <a:buNone/>
            </a:pPr>
            <a:r>
              <a:rPr lang="en-US" sz="1800" dirty="0">
                <a:effectLst/>
              </a:rPr>
              <a:t>The recurrence of pregnancy complications in subsequent pregnancies may exert a cumulative burden on CVD. </a:t>
            </a:r>
          </a:p>
        </p:txBody>
      </p:sp>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532439"/>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2019.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5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B297-036E-4781-BD92-82E7DEDF248A}"/>
              </a:ext>
            </a:extLst>
          </p:cNvPr>
          <p:cNvSpPr>
            <a:spLocks noGrp="1"/>
          </p:cNvSpPr>
          <p:nvPr>
            <p:ph type="title"/>
          </p:nvPr>
        </p:nvSpPr>
        <p:spPr>
          <a:xfrm>
            <a:off x="301625" y="228601"/>
            <a:ext cx="8510588" cy="609600"/>
          </a:xfrm>
        </p:spPr>
        <p:txBody>
          <a:bodyPr/>
          <a:lstStyle/>
          <a:p>
            <a:r>
              <a:rPr lang="en-US" sz="2800" dirty="0">
                <a:effectLst/>
              </a:rPr>
              <a:t>Parity related to increased risk </a:t>
            </a:r>
            <a:br>
              <a:rPr lang="en-US" sz="2800" dirty="0">
                <a:effectLst/>
              </a:rPr>
            </a:br>
            <a:r>
              <a:rPr lang="en-US" sz="2800" dirty="0">
                <a:effectLst/>
              </a:rPr>
              <a:t>of maternal CVD compared to nulliparity</a:t>
            </a:r>
          </a:p>
        </p:txBody>
      </p:sp>
      <p:sp>
        <p:nvSpPr>
          <p:cNvPr id="3" name="Content Placeholder 2">
            <a:extLst>
              <a:ext uri="{FF2B5EF4-FFF2-40B4-BE49-F238E27FC236}">
                <a16:creationId xmlns:a16="http://schemas.microsoft.com/office/drawing/2014/main" id="{05EF3467-9F50-41AB-8489-962A60F37FD8}"/>
              </a:ext>
            </a:extLst>
          </p:cNvPr>
          <p:cNvSpPr>
            <a:spLocks noGrp="1"/>
          </p:cNvSpPr>
          <p:nvPr>
            <p:ph idx="1"/>
          </p:nvPr>
        </p:nvSpPr>
        <p:spPr>
          <a:xfrm>
            <a:off x="301625" y="1143000"/>
            <a:ext cx="8540750" cy="4267201"/>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457200" indent="-457200">
              <a:buAutoNum type="arabicPeriod"/>
            </a:pPr>
            <a:r>
              <a:rPr lang="en-US" sz="2000" dirty="0">
                <a:effectLst/>
              </a:rPr>
              <a:t>This is another red flag – number of pregnancies and live births. Multiple births &gt;2, seems to carry an increased risk compared to nulliparity.  </a:t>
            </a:r>
          </a:p>
          <a:p>
            <a:pPr marL="457200" indent="-457200">
              <a:buAutoNum type="arabicPeriod"/>
            </a:pPr>
            <a:r>
              <a:rPr lang="en-US" sz="2000" dirty="0">
                <a:effectLst/>
              </a:rPr>
              <a:t>However – we do not know why?  Lots of hypothesis.</a:t>
            </a:r>
          </a:p>
          <a:p>
            <a:pPr marL="457200" indent="-457200">
              <a:buAutoNum type="arabicPeriod"/>
            </a:pPr>
            <a:r>
              <a:rPr lang="en-US" sz="2000" dirty="0">
                <a:effectLst/>
              </a:rPr>
              <a:t>Women’s bodies go through so many changes in life – puberty, pregnancy, menopause – perhaps the sure fact of being ‘female’ is a red flag </a:t>
            </a:r>
            <a:r>
              <a:rPr lang="en-US" sz="2000" dirty="0">
                <a:effectLst/>
                <a:sym typeface="Wingdings" panose="05000000000000000000" pitchFamily="2" charset="2"/>
              </a:rPr>
              <a:t>  </a:t>
            </a:r>
          </a:p>
          <a:p>
            <a:pPr marL="457200" indent="-457200">
              <a:buAutoNum type="arabicPeriod"/>
            </a:pPr>
            <a:r>
              <a:rPr lang="en-US" sz="2000" dirty="0">
                <a:effectLst/>
              </a:rPr>
              <a:t>Many clues to CV risk with women and pregnancy – number of pregnancies, miscarriage, GDM, Pre-</a:t>
            </a:r>
            <a:r>
              <a:rPr lang="en-US" sz="2000" dirty="0" err="1">
                <a:effectLst/>
              </a:rPr>
              <a:t>eclampsia,pre</a:t>
            </a:r>
            <a:r>
              <a:rPr lang="en-US" sz="2000" dirty="0">
                <a:effectLst/>
              </a:rPr>
              <a:t>-term birth, infertility, </a:t>
            </a:r>
            <a:r>
              <a:rPr lang="en-US" sz="2000" dirty="0" err="1">
                <a:effectLst/>
              </a:rPr>
              <a:t>etc</a:t>
            </a:r>
            <a:r>
              <a:rPr lang="en-US" sz="2000" dirty="0">
                <a:effectLst/>
              </a:rPr>
              <a:t>…..be aware!  Huge opportunity to appreciate the complexity of our lives through our gestational history</a:t>
            </a:r>
            <a:r>
              <a:rPr lang="en-US" sz="2400" dirty="0">
                <a:effectLst/>
              </a:rPr>
              <a:t>.  </a:t>
            </a:r>
          </a:p>
        </p:txBody>
      </p:sp>
      <p:sp>
        <p:nvSpPr>
          <p:cNvPr id="4" name="Footer Placeholder 3">
            <a:extLst>
              <a:ext uri="{FF2B5EF4-FFF2-40B4-BE49-F238E27FC236}">
                <a16:creationId xmlns:a16="http://schemas.microsoft.com/office/drawing/2014/main" id="{8C3EFE1B-443F-4D21-B885-EA551C647DD9}"/>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3342C89-6E51-446E-A6F5-455C5A51A4B2}"/>
              </a:ext>
            </a:extLst>
          </p:cNvPr>
          <p:cNvSpPr txBox="1"/>
          <p:nvPr/>
        </p:nvSpPr>
        <p:spPr>
          <a:xfrm>
            <a:off x="301625" y="5532439"/>
            <a:ext cx="8382000" cy="923330"/>
          </a:xfrm>
          <a:prstGeom prst="rect">
            <a:avLst/>
          </a:prstGeom>
          <a:noFill/>
        </p:spPr>
        <p:txBody>
          <a:bodyPr wrap="square" rtlCol="0">
            <a:spAutoFit/>
          </a:bodyPr>
          <a:lstStyle/>
          <a:p>
            <a:r>
              <a:rPr lang="en-US" dirty="0" err="1">
                <a:solidFill>
                  <a:srgbClr val="FFC000"/>
                </a:solidFill>
              </a:rPr>
              <a:t>Wenzhen</a:t>
            </a:r>
            <a:r>
              <a:rPr lang="en-US" dirty="0">
                <a:solidFill>
                  <a:srgbClr val="FFC000"/>
                </a:solidFill>
              </a:rPr>
              <a:t> Li, </a:t>
            </a:r>
            <a:r>
              <a:rPr lang="en-US" dirty="0" err="1">
                <a:solidFill>
                  <a:srgbClr val="FFC000"/>
                </a:solidFill>
              </a:rPr>
              <a:t>Ruan</a:t>
            </a:r>
            <a:r>
              <a:rPr lang="en-US" dirty="0">
                <a:solidFill>
                  <a:srgbClr val="FFC000"/>
                </a:solidFill>
              </a:rPr>
              <a:t>, </a:t>
            </a:r>
            <a:r>
              <a:rPr lang="en-US" dirty="0" err="1">
                <a:solidFill>
                  <a:srgbClr val="FFC000"/>
                </a:solidFill>
              </a:rPr>
              <a:t>Wenya</a:t>
            </a:r>
            <a:r>
              <a:rPr lang="en-US" dirty="0">
                <a:solidFill>
                  <a:srgbClr val="FFC000"/>
                </a:solidFill>
              </a:rPr>
              <a:t>, </a:t>
            </a:r>
            <a:r>
              <a:rPr lang="en-US" dirty="0" err="1">
                <a:solidFill>
                  <a:srgbClr val="FFC000"/>
                </a:solidFill>
              </a:rPr>
              <a:t>Zuzun</a:t>
            </a:r>
            <a:r>
              <a:rPr lang="en-US" dirty="0">
                <a:solidFill>
                  <a:srgbClr val="FFC000"/>
                </a:solidFill>
              </a:rPr>
              <a:t>, Lu, et al. Jan 11, 2018. Parity and risk of maternal cardiovascular disease: A dose-response meta-analysis of cohort studies. European Journal of Preventive Cardiology 0(00)</a:t>
            </a:r>
          </a:p>
        </p:txBody>
      </p:sp>
      <p:pic>
        <p:nvPicPr>
          <p:cNvPr id="6" name="Picture 4" descr="7137%20Cities%20China%20Red%20flags%20flying%20on%20May%201st%20Tiananmen%20Square%20Beijing">
            <a:extLst>
              <a:ext uri="{FF2B5EF4-FFF2-40B4-BE49-F238E27FC236}">
                <a16:creationId xmlns:a16="http://schemas.microsoft.com/office/drawing/2014/main" id="{03BED1F2-AC74-42D5-9C58-A28CC363A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83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BCA0-DAE0-417E-9FAE-A0A9E8938886}"/>
              </a:ext>
            </a:extLst>
          </p:cNvPr>
          <p:cNvSpPr>
            <a:spLocks noGrp="1"/>
          </p:cNvSpPr>
          <p:nvPr>
            <p:ph type="title"/>
          </p:nvPr>
        </p:nvSpPr>
        <p:spPr/>
        <p:txBody>
          <a:bodyPr/>
          <a:lstStyle/>
          <a:p>
            <a:r>
              <a:rPr lang="en-US" dirty="0"/>
              <a:t>Increased BMI is Risky</a:t>
            </a:r>
          </a:p>
        </p:txBody>
      </p:sp>
      <p:pic>
        <p:nvPicPr>
          <p:cNvPr id="6" name="Content Placeholder 5">
            <a:extLst>
              <a:ext uri="{FF2B5EF4-FFF2-40B4-BE49-F238E27FC236}">
                <a16:creationId xmlns:a16="http://schemas.microsoft.com/office/drawing/2014/main" id="{F560900B-B934-4D11-9DCB-387974CAC7D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61154" y="1676400"/>
            <a:ext cx="5021692" cy="4422775"/>
          </a:xfrm>
        </p:spPr>
      </p:pic>
      <p:sp>
        <p:nvSpPr>
          <p:cNvPr id="4" name="Footer Placeholder 3">
            <a:extLst>
              <a:ext uri="{FF2B5EF4-FFF2-40B4-BE49-F238E27FC236}">
                <a16:creationId xmlns:a16="http://schemas.microsoft.com/office/drawing/2014/main" id="{31F97785-93F5-473B-9EBA-04FE1DF3B2D2}"/>
              </a:ext>
            </a:extLst>
          </p:cNvPr>
          <p:cNvSpPr>
            <a:spLocks noGrp="1"/>
          </p:cNvSpPr>
          <p:nvPr>
            <p:ph type="ftr" sz="quarter" idx="11"/>
          </p:nvPr>
        </p:nvSpPr>
        <p:spPr/>
        <p:txBody>
          <a:bodyPr/>
          <a:lstStyle/>
          <a:p>
            <a:pPr>
              <a:defRPr/>
            </a:pPr>
            <a:r>
              <a:rPr lang="en-US"/>
              <a:t>Copyright Bale/Doneen Paradigm</a:t>
            </a:r>
          </a:p>
        </p:txBody>
      </p:sp>
      <p:pic>
        <p:nvPicPr>
          <p:cNvPr id="8" name="Picture 7" descr="7137%20Cities%20China%20Red%20flags%20flying%20on%20May%201st%20Tiananmen%20Square%20Beijing">
            <a:extLst>
              <a:ext uri="{FF2B5EF4-FFF2-40B4-BE49-F238E27FC236}">
                <a16:creationId xmlns:a16="http://schemas.microsoft.com/office/drawing/2014/main" id="{406FC883-7C60-43F2-846F-34388FE10B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5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sp>
        <p:nvSpPr>
          <p:cNvPr id="3" name="Content Placeholder 2">
            <a:extLst>
              <a:ext uri="{FF2B5EF4-FFF2-40B4-BE49-F238E27FC236}">
                <a16:creationId xmlns:a16="http://schemas.microsoft.com/office/drawing/2014/main" id="{5C93892A-B593-49B3-B18B-7025DA82238F}"/>
              </a:ext>
            </a:extLst>
          </p:cNvPr>
          <p:cNvSpPr>
            <a:spLocks noGrp="1"/>
          </p:cNvSpPr>
          <p:nvPr>
            <p:ph idx="1"/>
          </p:nvPr>
        </p:nvSpPr>
        <p:spPr>
          <a:xfrm>
            <a:off x="301625" y="1143000"/>
            <a:ext cx="8540750" cy="4579203"/>
          </a:xfrm>
        </p:spPr>
        <p:txBody>
          <a:bodyPr/>
          <a:lstStyle/>
          <a:p>
            <a:pPr marL="0" indent="0" algn="ctr">
              <a:buNone/>
            </a:pPr>
            <a:r>
              <a:rPr lang="en-US" sz="2400" dirty="0">
                <a:effectLst/>
              </a:rPr>
              <a:t>Population-based study, pooled individual-level data from adults (baseline age, 20-39, 40-59, and 60-79 years) across 10 large US prospective cohorts, with 3.2 million person-years of follow-up from 1964 to 2015. </a:t>
            </a:r>
          </a:p>
          <a:p>
            <a:pPr marL="0" indent="0" algn="ctr">
              <a:buNone/>
            </a:pPr>
            <a:endParaRPr lang="en-US" sz="2400" dirty="0">
              <a:effectLst/>
            </a:endParaRPr>
          </a:p>
          <a:p>
            <a:pPr marL="0" indent="0" algn="ctr">
              <a:buNone/>
            </a:pPr>
            <a:r>
              <a:rPr lang="en-US" sz="2400" dirty="0">
                <a:effectLst/>
              </a:rPr>
              <a:t>All participants were free of clinical CVD at baseline with available BMI index and CVD outcomes data. </a:t>
            </a:r>
          </a:p>
          <a:p>
            <a:pPr marL="0" indent="0" algn="ctr">
              <a:buNone/>
            </a:pPr>
            <a:endParaRPr lang="en-US" sz="2400" dirty="0">
              <a:effectLst/>
            </a:endParaRPr>
          </a:p>
          <a:p>
            <a:pPr marL="0" indent="0" algn="ctr">
              <a:buNone/>
            </a:pPr>
            <a:r>
              <a:rPr lang="en-US" sz="2400" dirty="0">
                <a:effectLst/>
              </a:rPr>
              <a:t>Data were analyzed from October 2016 to July 2017</a:t>
            </a:r>
          </a:p>
        </p:txBody>
      </p:sp>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spTree>
    <p:extLst>
      <p:ext uri="{BB962C8B-B14F-4D97-AF65-F5344CB8AC3E}">
        <p14:creationId xmlns:p14="http://schemas.microsoft.com/office/powerpoint/2010/main" val="281308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76200"/>
            <a:ext cx="8540750" cy="4422775"/>
          </a:xfrm>
        </p:spPr>
        <p:txBody>
          <a:bodyPr/>
          <a:lstStyle/>
          <a:p>
            <a:pPr marL="0" indent="0">
              <a:buNone/>
            </a:pPr>
            <a:r>
              <a:rPr lang="en-US" sz="2400" u="sng" dirty="0">
                <a:effectLst/>
              </a:rPr>
              <a:t>Outline for tonight – </a:t>
            </a:r>
          </a:p>
          <a:p>
            <a:pPr marL="0" indent="0">
              <a:buNone/>
            </a:pPr>
            <a:endParaRPr lang="en-US" sz="2400" dirty="0">
              <a:effectLst/>
            </a:endParaRPr>
          </a:p>
          <a:p>
            <a:pPr marL="0" indent="0">
              <a:buNone/>
            </a:pPr>
            <a:r>
              <a:rPr lang="en-US" sz="2400" u="sng" dirty="0">
                <a:effectLst/>
              </a:rPr>
              <a:t>Statistics:</a:t>
            </a:r>
            <a:r>
              <a:rPr lang="en-US" sz="2400" dirty="0">
                <a:effectLst/>
              </a:rPr>
              <a:t>	1. Strokes on the rise</a:t>
            </a:r>
          </a:p>
          <a:p>
            <a:pPr marL="0" indent="0">
              <a:buNone/>
            </a:pPr>
            <a:r>
              <a:rPr lang="en-US" sz="2400" u="sng" dirty="0">
                <a:effectLst/>
              </a:rPr>
              <a:t>Red Flags</a:t>
            </a:r>
            <a:r>
              <a:rPr lang="en-US" sz="2400" dirty="0">
                <a:effectLst/>
              </a:rPr>
              <a:t>:	2. Women increased parity = Increased CV risk</a:t>
            </a:r>
          </a:p>
          <a:p>
            <a:pPr marL="0" indent="0">
              <a:buNone/>
            </a:pPr>
            <a:r>
              <a:rPr lang="en-US" sz="2400" dirty="0">
                <a:effectLst/>
              </a:rPr>
              <a:t>		3. BMI above normal = increased CV risk</a:t>
            </a:r>
          </a:p>
          <a:p>
            <a:pPr marL="0" indent="0">
              <a:buNone/>
            </a:pPr>
            <a:r>
              <a:rPr lang="en-US" sz="2400" u="sng" dirty="0">
                <a:effectLst/>
              </a:rPr>
              <a:t>Disease</a:t>
            </a:r>
            <a:r>
              <a:rPr lang="en-US" sz="2400" dirty="0">
                <a:effectLst/>
              </a:rPr>
              <a:t>: 	4. CACS and Cancer risk? </a:t>
            </a:r>
          </a:p>
          <a:p>
            <a:pPr marL="0" indent="0">
              <a:buNone/>
            </a:pPr>
            <a:r>
              <a:rPr lang="en-US" sz="2400" u="sng" dirty="0">
                <a:effectLst/>
              </a:rPr>
              <a:t>Fire</a:t>
            </a:r>
            <a:r>
              <a:rPr lang="en-US" sz="2400" dirty="0">
                <a:effectLst/>
              </a:rPr>
              <a:t>: 		5. Inflammation – reducing CV risk</a:t>
            </a:r>
          </a:p>
          <a:p>
            <a:pPr marL="0" indent="0">
              <a:buNone/>
            </a:pPr>
            <a:r>
              <a:rPr lang="en-US" sz="2400" u="sng" dirty="0">
                <a:effectLst/>
              </a:rPr>
              <a:t>Roots</a:t>
            </a:r>
            <a:r>
              <a:rPr lang="en-US" sz="2400" dirty="0">
                <a:effectLst/>
              </a:rPr>
              <a:t>:		6. Oral Care reduces CV risk</a:t>
            </a:r>
          </a:p>
          <a:p>
            <a:pPr marL="0" indent="0">
              <a:buNone/>
            </a:pPr>
            <a:r>
              <a:rPr lang="en-US" sz="2400" dirty="0">
                <a:effectLst/>
              </a:rPr>
              <a:t>		7. OSA and BP in Blacks</a:t>
            </a:r>
          </a:p>
          <a:p>
            <a:pPr marL="0" indent="0">
              <a:buNone/>
            </a:pPr>
            <a:r>
              <a:rPr lang="en-US" sz="2400" u="sng" dirty="0">
                <a:effectLst/>
              </a:rPr>
              <a:t>Optimal</a:t>
            </a:r>
            <a:r>
              <a:rPr lang="en-US" sz="2400" dirty="0">
                <a:effectLst/>
              </a:rPr>
              <a:t>:	8. Serial Measurements of Galectin-3</a:t>
            </a:r>
          </a:p>
          <a:p>
            <a:pPr marL="0" indent="0">
              <a:buNone/>
            </a:pPr>
            <a:r>
              <a:rPr lang="en-US" sz="2400" u="sng" dirty="0">
                <a:effectLst/>
              </a:rPr>
              <a:t>Treatment</a:t>
            </a:r>
            <a:r>
              <a:rPr lang="en-US" sz="2400" dirty="0">
                <a:effectLst/>
              </a:rPr>
              <a:t>:	9. C0-Q10 and statin myopathy</a:t>
            </a:r>
          </a:p>
          <a:p>
            <a:pPr marL="0" indent="0">
              <a:buNone/>
            </a:pPr>
            <a:r>
              <a:rPr lang="en-US" sz="2400" dirty="0">
                <a:effectLst/>
              </a:rPr>
              <a:t>		10. PCSK9 and Inflammation (PET)</a:t>
            </a:r>
          </a:p>
          <a:p>
            <a:pPr marL="0" indent="0">
              <a:buNone/>
            </a:pPr>
            <a:r>
              <a:rPr lang="en-US" sz="2400" dirty="0">
                <a:effectLst/>
              </a:rPr>
              <a:t>		11. Statin and Inflammation (PET)</a:t>
            </a:r>
          </a:p>
          <a:p>
            <a:pPr marL="0" indent="0">
              <a:buNone/>
            </a:pPr>
            <a:r>
              <a:rPr lang="en-US" sz="2400" dirty="0">
                <a:effectLst/>
              </a:rPr>
              <a:t>		12. DAPT and CVA/TIA</a:t>
            </a: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27463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sp>
        <p:nvSpPr>
          <p:cNvPr id="3" name="Content Placeholder 2">
            <a:extLst>
              <a:ext uri="{FF2B5EF4-FFF2-40B4-BE49-F238E27FC236}">
                <a16:creationId xmlns:a16="http://schemas.microsoft.com/office/drawing/2014/main" id="{5C93892A-B593-49B3-B18B-7025DA82238F}"/>
              </a:ext>
            </a:extLst>
          </p:cNvPr>
          <p:cNvSpPr>
            <a:spLocks noGrp="1"/>
          </p:cNvSpPr>
          <p:nvPr>
            <p:ph idx="1"/>
          </p:nvPr>
        </p:nvSpPr>
        <p:spPr>
          <a:xfrm>
            <a:off x="318037" y="1573946"/>
            <a:ext cx="8540750" cy="4579203"/>
          </a:xfrm>
        </p:spPr>
        <p:txBody>
          <a:bodyPr/>
          <a:lstStyle/>
          <a:p>
            <a:pPr marL="0" indent="0" algn="ctr">
              <a:buNone/>
            </a:pPr>
            <a:r>
              <a:rPr lang="en-US" sz="2000" dirty="0">
                <a:effectLst/>
              </a:rPr>
              <a:t>Total CVD and CVD subtype, including fatal and nonfatal coronary heart disease, stroke, congestive heart failure, and other CVD deaths. </a:t>
            </a:r>
          </a:p>
          <a:p>
            <a:pPr marL="0" indent="0" algn="ctr">
              <a:buNone/>
            </a:pPr>
            <a:endParaRPr lang="en-US" sz="2000" dirty="0">
              <a:effectLst/>
            </a:endParaRPr>
          </a:p>
          <a:p>
            <a:pPr marL="0" indent="0" algn="ctr">
              <a:buNone/>
            </a:pPr>
            <a:r>
              <a:rPr lang="en-US" sz="2000" dirty="0">
                <a:effectLst/>
              </a:rPr>
              <a:t>BMI was calculated as weight in kg divided by height in meters squared</a:t>
            </a:r>
          </a:p>
          <a:p>
            <a:pPr marL="0" indent="0" algn="ctr">
              <a:buNone/>
            </a:pPr>
            <a:endParaRPr lang="en-US" sz="2000" dirty="0">
              <a:effectLst/>
            </a:endParaRPr>
          </a:p>
          <a:p>
            <a:pPr marL="0" indent="0" algn="ctr">
              <a:buNone/>
            </a:pPr>
            <a:r>
              <a:rPr lang="en-US" sz="2000" dirty="0">
                <a:effectLst/>
              </a:rPr>
              <a:t>Joint cumulative risks for CVD or non CV death</a:t>
            </a:r>
          </a:p>
          <a:p>
            <a:pPr marL="0" indent="0" algn="ctr">
              <a:buNone/>
            </a:pPr>
            <a:r>
              <a:rPr lang="en-US" sz="2000" dirty="0">
                <a:effectLst/>
              </a:rPr>
              <a:t>190 672 in-person examinations included in this study</a:t>
            </a:r>
          </a:p>
          <a:p>
            <a:pPr marL="0" indent="0" algn="ctr">
              <a:buNone/>
            </a:pPr>
            <a:endParaRPr lang="en-US" sz="2000" dirty="0">
              <a:effectLst/>
            </a:endParaRPr>
          </a:p>
          <a:p>
            <a:pPr marL="0" indent="0" algn="ctr">
              <a:buNone/>
            </a:pPr>
            <a:r>
              <a:rPr lang="en-US" sz="2000" dirty="0">
                <a:effectLst/>
              </a:rPr>
              <a:t>Mean age 46 years (men) and 58.7 years (women 73.9%) </a:t>
            </a:r>
          </a:p>
          <a:p>
            <a:pPr marL="0" indent="0" algn="ctr">
              <a:buNone/>
            </a:pPr>
            <a:endParaRPr lang="en-US" sz="2000" dirty="0">
              <a:effectLst/>
            </a:endParaRPr>
          </a:p>
          <a:p>
            <a:pPr marL="0" indent="0" algn="ctr">
              <a:buNone/>
            </a:pPr>
            <a:endParaRPr lang="en-US" sz="2000" dirty="0">
              <a:effectLst/>
            </a:endParaRPr>
          </a:p>
        </p:txBody>
      </p:sp>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spTree>
    <p:extLst>
      <p:ext uri="{BB962C8B-B14F-4D97-AF65-F5344CB8AC3E}">
        <p14:creationId xmlns:p14="http://schemas.microsoft.com/office/powerpoint/2010/main" val="1933372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pic>
        <p:nvPicPr>
          <p:cNvPr id="8" name="Picture 7">
            <a:extLst>
              <a:ext uri="{FF2B5EF4-FFF2-40B4-BE49-F238E27FC236}">
                <a16:creationId xmlns:a16="http://schemas.microsoft.com/office/drawing/2014/main" id="{5B9D077A-7E71-4516-8934-F26AC6F89ED0}"/>
              </a:ext>
            </a:extLst>
          </p:cNvPr>
          <p:cNvPicPr>
            <a:picLocks noChangeAspect="1"/>
          </p:cNvPicPr>
          <p:nvPr/>
        </p:nvPicPr>
        <p:blipFill>
          <a:blip r:embed="rId3"/>
          <a:stretch>
            <a:fillRect/>
          </a:stretch>
        </p:blipFill>
        <p:spPr>
          <a:xfrm>
            <a:off x="381000" y="1226402"/>
            <a:ext cx="8510588" cy="4572000"/>
          </a:xfrm>
          <a:prstGeom prst="rect">
            <a:avLst/>
          </a:prstGeom>
        </p:spPr>
      </p:pic>
      <p:sp>
        <p:nvSpPr>
          <p:cNvPr id="3" name="Heart 2">
            <a:extLst>
              <a:ext uri="{FF2B5EF4-FFF2-40B4-BE49-F238E27FC236}">
                <a16:creationId xmlns:a16="http://schemas.microsoft.com/office/drawing/2014/main" id="{DABD7B07-ED2E-4BE8-BC0D-D43791CC8D90}"/>
              </a:ext>
            </a:extLst>
          </p:cNvPr>
          <p:cNvSpPr/>
          <p:nvPr/>
        </p:nvSpPr>
        <p:spPr bwMode="auto">
          <a:xfrm>
            <a:off x="8646556" y="3429000"/>
            <a:ext cx="260606"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284A5A04-FF7F-4BC9-A99C-66F8676033D5}"/>
              </a:ext>
            </a:extLst>
          </p:cNvPr>
          <p:cNvSpPr/>
          <p:nvPr/>
        </p:nvSpPr>
        <p:spPr bwMode="auto">
          <a:xfrm>
            <a:off x="8681910" y="5181600"/>
            <a:ext cx="260606"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4186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pic>
        <p:nvPicPr>
          <p:cNvPr id="7" name="Content Placeholder 6">
            <a:extLst>
              <a:ext uri="{FF2B5EF4-FFF2-40B4-BE49-F238E27FC236}">
                <a16:creationId xmlns:a16="http://schemas.microsoft.com/office/drawing/2014/main" id="{2CD3A1B1-7979-4AF8-9652-7A377AFC4B2C}"/>
              </a:ext>
            </a:extLst>
          </p:cNvPr>
          <p:cNvPicPr>
            <a:picLocks noGrp="1" noChangeAspect="1"/>
          </p:cNvPicPr>
          <p:nvPr>
            <p:ph idx="1"/>
          </p:nvPr>
        </p:nvPicPr>
        <p:blipFill>
          <a:blip r:embed="rId2"/>
          <a:stretch>
            <a:fillRect/>
          </a:stretch>
        </p:blipFill>
        <p:spPr>
          <a:xfrm>
            <a:off x="301625" y="1219200"/>
            <a:ext cx="8540750" cy="4419600"/>
          </a:xfrm>
          <a:prstGeom prst="rect">
            <a:avLst/>
          </a:prstGeom>
        </p:spPr>
      </p:pic>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spTree>
    <p:extLst>
      <p:ext uri="{BB962C8B-B14F-4D97-AF65-F5344CB8AC3E}">
        <p14:creationId xmlns:p14="http://schemas.microsoft.com/office/powerpoint/2010/main" val="846722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pic>
        <p:nvPicPr>
          <p:cNvPr id="7" name="Content Placeholder 6">
            <a:extLst>
              <a:ext uri="{FF2B5EF4-FFF2-40B4-BE49-F238E27FC236}">
                <a16:creationId xmlns:a16="http://schemas.microsoft.com/office/drawing/2014/main" id="{8DEEAB0A-720C-4FD7-A991-2AA5EEEBF45D}"/>
              </a:ext>
            </a:extLst>
          </p:cNvPr>
          <p:cNvPicPr>
            <a:picLocks noGrp="1" noChangeAspect="1"/>
          </p:cNvPicPr>
          <p:nvPr>
            <p:ph idx="1"/>
          </p:nvPr>
        </p:nvPicPr>
        <p:blipFill>
          <a:blip r:embed="rId2"/>
          <a:stretch>
            <a:fillRect/>
          </a:stretch>
        </p:blipFill>
        <p:spPr>
          <a:xfrm>
            <a:off x="779346" y="1143000"/>
            <a:ext cx="7585308" cy="4579938"/>
          </a:xfrm>
          <a:prstGeom prst="rect">
            <a:avLst/>
          </a:prstGeom>
        </p:spPr>
      </p:pic>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spTree>
    <p:extLst>
      <p:ext uri="{BB962C8B-B14F-4D97-AF65-F5344CB8AC3E}">
        <p14:creationId xmlns:p14="http://schemas.microsoft.com/office/powerpoint/2010/main" val="337775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265-8892-4A7E-9DB9-255CB25B6A16}"/>
              </a:ext>
            </a:extLst>
          </p:cNvPr>
          <p:cNvSpPr>
            <a:spLocks noGrp="1"/>
          </p:cNvSpPr>
          <p:nvPr>
            <p:ph type="title"/>
          </p:nvPr>
        </p:nvSpPr>
        <p:spPr>
          <a:xfrm>
            <a:off x="301625" y="228601"/>
            <a:ext cx="8510588" cy="762000"/>
          </a:xfrm>
        </p:spPr>
        <p:txBody>
          <a:bodyPr/>
          <a:lstStyle/>
          <a:p>
            <a:r>
              <a:rPr lang="en-US" sz="2000" dirty="0">
                <a:effectLst/>
              </a:rPr>
              <a:t>Association of Body Mass Index With Lifetime Risk</a:t>
            </a:r>
            <a:br>
              <a:rPr lang="en-US" sz="2000" dirty="0">
                <a:effectLst/>
              </a:rPr>
            </a:br>
            <a:r>
              <a:rPr lang="en-US" sz="2000" dirty="0">
                <a:effectLst/>
              </a:rPr>
              <a:t>of Cardiovascular Disease and Compression of Morbidity</a:t>
            </a:r>
          </a:p>
        </p:txBody>
      </p:sp>
      <p:sp>
        <p:nvSpPr>
          <p:cNvPr id="4" name="Footer Placeholder 3">
            <a:extLst>
              <a:ext uri="{FF2B5EF4-FFF2-40B4-BE49-F238E27FC236}">
                <a16:creationId xmlns:a16="http://schemas.microsoft.com/office/drawing/2014/main" id="{8AEEA94E-3396-460B-B78D-14B6E3ED9A77}"/>
              </a:ext>
            </a:extLst>
          </p:cNvPr>
          <p:cNvSpPr>
            <a:spLocks noGrp="1"/>
          </p:cNvSpPr>
          <p:nvPr>
            <p:ph type="ftr" sz="quarter" idx="11"/>
          </p:nvPr>
        </p:nvSpPr>
        <p:spPr>
          <a:xfrm>
            <a:off x="3276600" y="6391274"/>
            <a:ext cx="2895600" cy="476250"/>
          </a:xfrm>
        </p:spPr>
        <p:txBody>
          <a:bodyPr/>
          <a:lstStyle/>
          <a:p>
            <a:pPr>
              <a:defRPr/>
            </a:pPr>
            <a:r>
              <a:rPr lang="en-US"/>
              <a:t>Copyright Bale/Doneen Paradigm</a:t>
            </a:r>
          </a:p>
        </p:txBody>
      </p:sp>
      <p:pic>
        <p:nvPicPr>
          <p:cNvPr id="5" name="Picture 4" descr="7137%20Cities%20China%20Red%20flags%20flying%20on%20May%201st%20Tiananmen%20Square%20Beijing">
            <a:extLst>
              <a:ext uri="{FF2B5EF4-FFF2-40B4-BE49-F238E27FC236}">
                <a16:creationId xmlns:a16="http://schemas.microsoft.com/office/drawing/2014/main" id="{09D1D992-70E1-4B3A-9F60-D1E8422D3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9769" y="152400"/>
            <a:ext cx="1087393"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3EBDC2-971E-48D2-8087-47CE9BBDEA34}"/>
              </a:ext>
            </a:extLst>
          </p:cNvPr>
          <p:cNvSpPr/>
          <p:nvPr/>
        </p:nvSpPr>
        <p:spPr>
          <a:xfrm>
            <a:off x="199769" y="5798402"/>
            <a:ext cx="7620000" cy="830997"/>
          </a:xfrm>
          <a:prstGeom prst="rect">
            <a:avLst/>
          </a:prstGeom>
        </p:spPr>
        <p:txBody>
          <a:bodyPr wrap="square">
            <a:spAutoFit/>
          </a:bodyPr>
          <a:lstStyle/>
          <a:p>
            <a:r>
              <a:rPr lang="en-US" sz="1600" dirty="0">
                <a:solidFill>
                  <a:srgbClr val="FFC000"/>
                </a:solidFill>
                <a:latin typeface="+mn-lt"/>
              </a:rPr>
              <a:t>Khan, S., Ning, H., Wilkins, J., et al. 2018. Association of body mass index with </a:t>
            </a:r>
            <a:r>
              <a:rPr lang="en-US" sz="1600" dirty="0" err="1">
                <a:solidFill>
                  <a:srgbClr val="FFC000"/>
                </a:solidFill>
                <a:latin typeface="+mn-lt"/>
              </a:rPr>
              <a:t>lifestime</a:t>
            </a:r>
            <a:r>
              <a:rPr lang="en-US" sz="1600" dirty="0">
                <a:solidFill>
                  <a:srgbClr val="FFC000"/>
                </a:solidFill>
                <a:latin typeface="+mn-lt"/>
              </a:rPr>
              <a:t> risk of cardiovascular disease and compression of morbidity. JAMA </a:t>
            </a:r>
            <a:r>
              <a:rPr lang="en-US" sz="1600" dirty="0" err="1">
                <a:solidFill>
                  <a:srgbClr val="FFC000"/>
                </a:solidFill>
                <a:latin typeface="+mn-lt"/>
              </a:rPr>
              <a:t>Cardiol</a:t>
            </a:r>
            <a:r>
              <a:rPr lang="en-US" sz="1600" dirty="0">
                <a:solidFill>
                  <a:srgbClr val="FFC000"/>
                </a:solidFill>
                <a:latin typeface="+mn-lt"/>
              </a:rPr>
              <a:t>. 2018;3(4):280-287. </a:t>
            </a:r>
          </a:p>
        </p:txBody>
      </p:sp>
      <p:sp>
        <p:nvSpPr>
          <p:cNvPr id="3" name="Content Placeholder 2">
            <a:extLst>
              <a:ext uri="{FF2B5EF4-FFF2-40B4-BE49-F238E27FC236}">
                <a16:creationId xmlns:a16="http://schemas.microsoft.com/office/drawing/2014/main" id="{452AB0C0-621A-4807-8D26-05BA45DDD91F}"/>
              </a:ext>
            </a:extLst>
          </p:cNvPr>
          <p:cNvSpPr>
            <a:spLocks noGrp="1"/>
          </p:cNvSpPr>
          <p:nvPr>
            <p:ph idx="1"/>
          </p:nvPr>
        </p:nvSpPr>
        <p:spPr>
          <a:xfrm>
            <a:off x="329760" y="1259312"/>
            <a:ext cx="8540750" cy="4422775"/>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0" indent="0">
              <a:buNone/>
            </a:pPr>
            <a:r>
              <a:rPr lang="en-US" sz="2000" dirty="0">
                <a:effectLst/>
              </a:rPr>
              <a:t>1. Limitations that BMI at baseline without change in BMI follow-up. </a:t>
            </a:r>
          </a:p>
          <a:p>
            <a:pPr marL="0" indent="0">
              <a:buNone/>
            </a:pPr>
            <a:r>
              <a:rPr lang="en-US" sz="2000" dirty="0">
                <a:effectLst/>
              </a:rPr>
              <a:t>2. BMI does not account for visceral adiposity (data wasn’t available)</a:t>
            </a:r>
          </a:p>
          <a:p>
            <a:pPr marL="0" indent="0">
              <a:buNone/>
            </a:pPr>
            <a:r>
              <a:rPr lang="en-US" sz="2000" dirty="0">
                <a:effectLst/>
              </a:rPr>
              <a:t>3. The way the authors presented the years ‘living with CVD’ is particularly 	helpful to appreciate the health expenditures related to treating 	end-stage and microvascular disease.  </a:t>
            </a:r>
          </a:p>
          <a:p>
            <a:pPr marL="0" indent="0">
              <a:buNone/>
            </a:pPr>
            <a:r>
              <a:rPr lang="en-US" sz="2000" dirty="0">
                <a:effectLst/>
              </a:rPr>
              <a:t>4. BMI is a very cost effective tool although not perfect – biometrics better.  </a:t>
            </a:r>
          </a:p>
          <a:p>
            <a:pPr marL="0" indent="0">
              <a:buNone/>
            </a:pPr>
            <a:r>
              <a:rPr lang="en-US" sz="2000" dirty="0">
                <a:effectLst/>
              </a:rPr>
              <a:t>5. The data surrounding CHF across the </a:t>
            </a:r>
            <a:r>
              <a:rPr lang="en-US" sz="2000" dirty="0" err="1">
                <a:effectLst/>
              </a:rPr>
              <a:t>tertiles</a:t>
            </a:r>
            <a:r>
              <a:rPr lang="en-US" sz="2000" dirty="0">
                <a:effectLst/>
              </a:rPr>
              <a:t> of obesity for both men 	and women is particularly interesting – huge quality of life and 	financial burden issue!  </a:t>
            </a:r>
          </a:p>
          <a:p>
            <a:pPr marL="0" indent="0">
              <a:buNone/>
            </a:pPr>
            <a:r>
              <a:rPr lang="en-US" sz="2000" dirty="0">
                <a:effectLst/>
              </a:rPr>
              <a:t>6. Also appreciate that the underweight (BMI &lt;18.5) was NOT significant 	with any of the CV categories with both men and women.  </a:t>
            </a:r>
          </a:p>
        </p:txBody>
      </p:sp>
    </p:spTree>
    <p:extLst>
      <p:ext uri="{BB962C8B-B14F-4D97-AF65-F5344CB8AC3E}">
        <p14:creationId xmlns:p14="http://schemas.microsoft.com/office/powerpoint/2010/main" val="11748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83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3200" dirty="0">
                <a:effectLst/>
              </a:rPr>
              <a:t>CACS and long-term risk of CV vs cancer mortality: The CAC Consortium. </a:t>
            </a: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5" y="1295400"/>
            <a:ext cx="8540750" cy="4114800"/>
          </a:xfrm>
        </p:spPr>
        <p:txBody>
          <a:bodyPr/>
          <a:lstStyle/>
          <a:p>
            <a:pPr marL="0" indent="0" algn="ctr">
              <a:buNone/>
            </a:pPr>
            <a:r>
              <a:rPr lang="en-US" sz="2400" dirty="0">
                <a:effectLst/>
              </a:rPr>
              <a:t>The CAC Consortium is comprised of 66 636 scans performed in asymptomatic patients without known CVD. </a:t>
            </a:r>
          </a:p>
          <a:p>
            <a:pPr marL="0" indent="0" algn="ctr">
              <a:buNone/>
            </a:pPr>
            <a:endParaRPr lang="en-US" sz="2400" dirty="0">
              <a:effectLst/>
            </a:endParaRPr>
          </a:p>
          <a:p>
            <a:pPr marL="0" indent="0" algn="ctr">
              <a:buNone/>
            </a:pPr>
            <a:r>
              <a:rPr lang="en-US" sz="2400" dirty="0">
                <a:effectLst/>
              </a:rPr>
              <a:t>The mean age 54 ± 11 years and 67% men. </a:t>
            </a:r>
          </a:p>
          <a:p>
            <a:pPr marL="0" indent="0" algn="ctr">
              <a:buNone/>
            </a:pPr>
            <a:endParaRPr lang="en-US" sz="2400" dirty="0">
              <a:effectLst/>
            </a:endParaRPr>
          </a:p>
          <a:p>
            <a:pPr marL="0" indent="0" algn="ctr">
              <a:buNone/>
            </a:pPr>
            <a:r>
              <a:rPr lang="en-US" sz="2400" dirty="0">
                <a:effectLst/>
              </a:rPr>
              <a:t>Cause of death was ascertained from death certificates. </a:t>
            </a:r>
          </a:p>
          <a:p>
            <a:pPr marL="0" indent="0" algn="ctr">
              <a:buNone/>
            </a:pPr>
            <a:endParaRPr lang="en-US" sz="2400" dirty="0">
              <a:effectLst/>
            </a:endParaRPr>
          </a:p>
          <a:p>
            <a:pPr marL="0" indent="0" algn="ctr">
              <a:buNone/>
            </a:pPr>
            <a:r>
              <a:rPr lang="en-US" sz="2400" dirty="0">
                <a:effectLst/>
              </a:rPr>
              <a:t>The association of CAC with cause-specific mortality was calculated using sub-distribution hazard ratio (SHR) models, which account for competing causes of death.</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152400" y="5551646"/>
            <a:ext cx="8659813" cy="923330"/>
          </a:xfrm>
          <a:prstGeom prst="rect">
            <a:avLst/>
          </a:prstGeom>
          <a:noFill/>
        </p:spPr>
        <p:txBody>
          <a:bodyPr wrap="square" rtlCol="0">
            <a:spAutoFit/>
          </a:bodyPr>
          <a:lstStyle/>
          <a:p>
            <a:r>
              <a:rPr lang="en-US" dirty="0" err="1">
                <a:solidFill>
                  <a:srgbClr val="FFC000"/>
                </a:solidFill>
              </a:rPr>
              <a:t>Whelton</a:t>
            </a:r>
            <a:r>
              <a:rPr lang="en-US" dirty="0">
                <a:solidFill>
                  <a:srgbClr val="FFC000"/>
                </a:solidFill>
              </a:rPr>
              <a:t>, S., Rifai, M., </a:t>
            </a:r>
            <a:r>
              <a:rPr lang="en-US" dirty="0" err="1">
                <a:solidFill>
                  <a:srgbClr val="FFC000"/>
                </a:solidFill>
              </a:rPr>
              <a:t>Dardari</a:t>
            </a:r>
            <a:r>
              <a:rPr lang="en-US" dirty="0">
                <a:solidFill>
                  <a:srgbClr val="FFC000"/>
                </a:solidFill>
              </a:rPr>
              <a:t>, Z., et al. 12.2018. CAC and competing long-term risk of CVD vs. cancer mortality: The CAC Consortium. European Heart Journal - Cardiovascular Imaging (2018) 0, 1–7. </a:t>
            </a:r>
          </a:p>
        </p:txBody>
      </p:sp>
    </p:spTree>
    <p:extLst>
      <p:ext uri="{BB962C8B-B14F-4D97-AF65-F5344CB8AC3E}">
        <p14:creationId xmlns:p14="http://schemas.microsoft.com/office/powerpoint/2010/main" val="205386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3200" dirty="0">
                <a:effectLst/>
              </a:rPr>
              <a:t>CACS and long-term risk of CV vs cancer mortality: The CAC Consortium. </a:t>
            </a: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4" y="1295400"/>
            <a:ext cx="8659813" cy="4114800"/>
          </a:xfrm>
        </p:spPr>
        <p:txBody>
          <a:bodyPr/>
          <a:lstStyle/>
          <a:p>
            <a:pPr marL="0" indent="0" algn="ctr">
              <a:buNone/>
            </a:pPr>
            <a:r>
              <a:rPr lang="en-US" sz="2800" dirty="0">
                <a:effectLst/>
              </a:rPr>
              <a:t>There were 3158 deaths over a median 12 ± 4 years follow-up (37% cancer and 32% CVD). </a:t>
            </a:r>
          </a:p>
          <a:p>
            <a:pPr marL="0" indent="0" algn="ctr">
              <a:buNone/>
            </a:pPr>
            <a:endParaRPr lang="en-US" sz="2800" dirty="0">
              <a:effectLst/>
            </a:endParaRPr>
          </a:p>
          <a:p>
            <a:pPr marL="0" indent="0" algn="ctr">
              <a:buNone/>
            </a:pPr>
            <a:r>
              <a:rPr lang="en-US" sz="2800" dirty="0">
                <a:effectLst/>
              </a:rPr>
              <a:t>Cancer was the leading cause of death when CAC= 0 </a:t>
            </a:r>
          </a:p>
          <a:p>
            <a:pPr marL="0" indent="0" algn="ctr">
              <a:buNone/>
            </a:pPr>
            <a:r>
              <a:rPr lang="en-US" sz="2800" dirty="0">
                <a:effectLst/>
              </a:rPr>
              <a:t>CVD overtaking cancer when baseline CAC &gt;300 </a:t>
            </a:r>
          </a:p>
          <a:p>
            <a:pPr marL="0" indent="0" algn="ctr">
              <a:buNone/>
            </a:pPr>
            <a:endParaRPr lang="en-US" sz="2200" dirty="0">
              <a:effectLst/>
            </a:endParaRP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152400" y="5551646"/>
            <a:ext cx="8659813" cy="923330"/>
          </a:xfrm>
          <a:prstGeom prst="rect">
            <a:avLst/>
          </a:prstGeom>
          <a:noFill/>
        </p:spPr>
        <p:txBody>
          <a:bodyPr wrap="square" rtlCol="0">
            <a:spAutoFit/>
          </a:bodyPr>
          <a:lstStyle/>
          <a:p>
            <a:r>
              <a:rPr lang="en-US" dirty="0" err="1">
                <a:solidFill>
                  <a:srgbClr val="FFC000"/>
                </a:solidFill>
              </a:rPr>
              <a:t>Whelton</a:t>
            </a:r>
            <a:r>
              <a:rPr lang="en-US" dirty="0">
                <a:solidFill>
                  <a:srgbClr val="FFC000"/>
                </a:solidFill>
              </a:rPr>
              <a:t>, S., Rifai, M., </a:t>
            </a:r>
            <a:r>
              <a:rPr lang="en-US" dirty="0" err="1">
                <a:solidFill>
                  <a:srgbClr val="FFC000"/>
                </a:solidFill>
              </a:rPr>
              <a:t>Dardari</a:t>
            </a:r>
            <a:r>
              <a:rPr lang="en-US" dirty="0">
                <a:solidFill>
                  <a:srgbClr val="FFC000"/>
                </a:solidFill>
              </a:rPr>
              <a:t>, Z., et al. 12.2018. CAC and competing long-term risk of CVD vs. cancer mortality: The CAC Consortium. European Heart Journal - Cardiovascular Imaging (2018) 0, 1–7. </a:t>
            </a:r>
          </a:p>
        </p:txBody>
      </p:sp>
    </p:spTree>
    <p:extLst>
      <p:ext uri="{BB962C8B-B14F-4D97-AF65-F5344CB8AC3E}">
        <p14:creationId xmlns:p14="http://schemas.microsoft.com/office/powerpoint/2010/main" val="2545558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3200" dirty="0">
                <a:effectLst/>
              </a:rPr>
              <a:t>CACS and long-term risk of CV vs cancer mortality: The CAC Consortium. </a:t>
            </a:r>
          </a:p>
        </p:txBody>
      </p:sp>
      <p:pic>
        <p:nvPicPr>
          <p:cNvPr id="6" name="Content Placeholder 5">
            <a:extLst>
              <a:ext uri="{FF2B5EF4-FFF2-40B4-BE49-F238E27FC236}">
                <a16:creationId xmlns:a16="http://schemas.microsoft.com/office/drawing/2014/main" id="{F1A4E4E5-A235-43E0-98B9-AA74711172C9}"/>
              </a:ext>
            </a:extLst>
          </p:cNvPr>
          <p:cNvPicPr>
            <a:picLocks noGrp="1" noChangeAspect="1"/>
          </p:cNvPicPr>
          <p:nvPr>
            <p:ph idx="1"/>
          </p:nvPr>
        </p:nvPicPr>
        <p:blipFill>
          <a:blip r:embed="rId2"/>
          <a:stretch>
            <a:fillRect/>
          </a:stretch>
        </p:blipFill>
        <p:spPr>
          <a:xfrm>
            <a:off x="301625" y="1540451"/>
            <a:ext cx="8540750" cy="3624697"/>
          </a:xfrm>
          <a:prstGeom prst="rect">
            <a:avLst/>
          </a:prstGeom>
        </p:spPr>
      </p:pic>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152400" y="5551646"/>
            <a:ext cx="8659813" cy="923330"/>
          </a:xfrm>
          <a:prstGeom prst="rect">
            <a:avLst/>
          </a:prstGeom>
          <a:noFill/>
        </p:spPr>
        <p:txBody>
          <a:bodyPr wrap="square" rtlCol="0">
            <a:spAutoFit/>
          </a:bodyPr>
          <a:lstStyle/>
          <a:p>
            <a:r>
              <a:rPr lang="en-US" dirty="0" err="1">
                <a:solidFill>
                  <a:srgbClr val="FFC000"/>
                </a:solidFill>
              </a:rPr>
              <a:t>Whelton</a:t>
            </a:r>
            <a:r>
              <a:rPr lang="en-US" dirty="0">
                <a:solidFill>
                  <a:srgbClr val="FFC000"/>
                </a:solidFill>
              </a:rPr>
              <a:t>, S., Rifai, M., </a:t>
            </a:r>
            <a:r>
              <a:rPr lang="en-US" dirty="0" err="1">
                <a:solidFill>
                  <a:srgbClr val="FFC000"/>
                </a:solidFill>
              </a:rPr>
              <a:t>Dardari</a:t>
            </a:r>
            <a:r>
              <a:rPr lang="en-US" dirty="0">
                <a:solidFill>
                  <a:srgbClr val="FFC000"/>
                </a:solidFill>
              </a:rPr>
              <a:t>, Z., et al. 12.2018. CAC and competing long-term risk of CVD vs. cancer mortality: The CAC Consortium. European Heart Journal - Cardiovascular Imaging (2018) 0, 1–7. </a:t>
            </a:r>
          </a:p>
        </p:txBody>
      </p:sp>
    </p:spTree>
    <p:extLst>
      <p:ext uri="{BB962C8B-B14F-4D97-AF65-F5344CB8AC3E}">
        <p14:creationId xmlns:p14="http://schemas.microsoft.com/office/powerpoint/2010/main" val="2367382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3200" dirty="0">
                <a:effectLst/>
              </a:rPr>
              <a:t>CACS and long-term risk of CV vs cancer mortality: The CAC Consortium. </a:t>
            </a:r>
          </a:p>
        </p:txBody>
      </p:sp>
      <p:pic>
        <p:nvPicPr>
          <p:cNvPr id="6" name="Content Placeholder 5">
            <a:extLst>
              <a:ext uri="{FF2B5EF4-FFF2-40B4-BE49-F238E27FC236}">
                <a16:creationId xmlns:a16="http://schemas.microsoft.com/office/drawing/2014/main" id="{0A4737D0-A121-4E57-ADEA-97FAEA7F2F22}"/>
              </a:ext>
            </a:extLst>
          </p:cNvPr>
          <p:cNvPicPr>
            <a:picLocks noGrp="1" noChangeAspect="1"/>
          </p:cNvPicPr>
          <p:nvPr>
            <p:ph idx="1"/>
          </p:nvPr>
        </p:nvPicPr>
        <p:blipFill>
          <a:blip r:embed="rId2"/>
          <a:stretch>
            <a:fillRect/>
          </a:stretch>
        </p:blipFill>
        <p:spPr>
          <a:xfrm>
            <a:off x="1721690" y="1295400"/>
            <a:ext cx="5700619" cy="4114800"/>
          </a:xfrm>
          <a:prstGeom prst="rect">
            <a:avLst/>
          </a:prstGeom>
        </p:spPr>
      </p:pic>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152400" y="5551646"/>
            <a:ext cx="8659813" cy="923330"/>
          </a:xfrm>
          <a:prstGeom prst="rect">
            <a:avLst/>
          </a:prstGeom>
          <a:noFill/>
        </p:spPr>
        <p:txBody>
          <a:bodyPr wrap="square" rtlCol="0">
            <a:spAutoFit/>
          </a:bodyPr>
          <a:lstStyle/>
          <a:p>
            <a:r>
              <a:rPr lang="en-US" dirty="0" err="1">
                <a:solidFill>
                  <a:srgbClr val="FFC000"/>
                </a:solidFill>
              </a:rPr>
              <a:t>Whelton</a:t>
            </a:r>
            <a:r>
              <a:rPr lang="en-US" dirty="0">
                <a:solidFill>
                  <a:srgbClr val="FFC000"/>
                </a:solidFill>
              </a:rPr>
              <a:t>, S., Rifai, M., </a:t>
            </a:r>
            <a:r>
              <a:rPr lang="en-US" dirty="0" err="1">
                <a:solidFill>
                  <a:srgbClr val="FFC000"/>
                </a:solidFill>
              </a:rPr>
              <a:t>Dardari</a:t>
            </a:r>
            <a:r>
              <a:rPr lang="en-US" dirty="0">
                <a:solidFill>
                  <a:srgbClr val="FFC000"/>
                </a:solidFill>
              </a:rPr>
              <a:t>, Z., et al. 12.2018. CAC and competing long-term risk of CVD vs. cancer mortality: The CAC Consortium. European Heart Journal - Cardiovascular Imaging (2018) 0, 1–7. </a:t>
            </a:r>
          </a:p>
        </p:txBody>
      </p:sp>
    </p:spTree>
    <p:extLst>
      <p:ext uri="{BB962C8B-B14F-4D97-AF65-F5344CB8AC3E}">
        <p14:creationId xmlns:p14="http://schemas.microsoft.com/office/powerpoint/2010/main" val="330592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22F2-E1CC-47BC-A71C-9FD2BB4757B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916127D-A5F3-49BE-BDD5-6FD8FC6DCE1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2562" y="304800"/>
            <a:ext cx="8659813" cy="4419600"/>
          </a:xfrm>
        </p:spPr>
      </p:pic>
      <p:sp>
        <p:nvSpPr>
          <p:cNvPr id="4" name="Footer Placeholder 3">
            <a:extLst>
              <a:ext uri="{FF2B5EF4-FFF2-40B4-BE49-F238E27FC236}">
                <a16:creationId xmlns:a16="http://schemas.microsoft.com/office/drawing/2014/main" id="{15B85FE6-3C28-4BC0-85B4-7899F23D59FF}"/>
              </a:ext>
            </a:extLst>
          </p:cNvPr>
          <p:cNvSpPr>
            <a:spLocks noGrp="1"/>
          </p:cNvSpPr>
          <p:nvPr>
            <p:ph type="ftr" sz="quarter" idx="11"/>
          </p:nvPr>
        </p:nvSpPr>
        <p:spPr/>
        <p:txBody>
          <a:bodyPr/>
          <a:lstStyle/>
          <a:p>
            <a:pPr>
              <a:defRPr/>
            </a:pPr>
            <a:r>
              <a:rPr lang="en-US"/>
              <a:t>Copyright Bale/Doneen Paradigm</a:t>
            </a:r>
          </a:p>
        </p:txBody>
      </p:sp>
      <p:pic>
        <p:nvPicPr>
          <p:cNvPr id="8" name="Picture 7">
            <a:extLst>
              <a:ext uri="{FF2B5EF4-FFF2-40B4-BE49-F238E27FC236}">
                <a16:creationId xmlns:a16="http://schemas.microsoft.com/office/drawing/2014/main" id="{9C4876ED-8A4E-4985-B2F3-6177E32F90B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239687">
            <a:off x="2149428" y="3853581"/>
            <a:ext cx="5310166" cy="2037844"/>
          </a:xfrm>
          <a:prstGeom prst="rect">
            <a:avLst/>
          </a:prstGeom>
        </p:spPr>
      </p:pic>
    </p:spTree>
    <p:extLst>
      <p:ext uri="{BB962C8B-B14F-4D97-AF65-F5344CB8AC3E}">
        <p14:creationId xmlns:p14="http://schemas.microsoft.com/office/powerpoint/2010/main" val="2521012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3200" dirty="0">
                <a:effectLst/>
              </a:rPr>
              <a:t>CACS and long-term risk of CV vs cancer mortality: The CAC Consortium. </a:t>
            </a: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4" y="1295400"/>
            <a:ext cx="8689975" cy="4114800"/>
          </a:xfrm>
        </p:spPr>
        <p:txBody>
          <a:bodyPr/>
          <a:lstStyle/>
          <a:p>
            <a:pPr marL="0" indent="0">
              <a:buNone/>
            </a:pPr>
            <a:r>
              <a:rPr lang="en-US" sz="2000" u="sng" dirty="0" err="1">
                <a:effectLst/>
              </a:rPr>
              <a:t>BaleDoneen</a:t>
            </a:r>
            <a:r>
              <a:rPr lang="en-US" sz="2000" u="sng" dirty="0">
                <a:effectLst/>
              </a:rPr>
              <a:t> Take-Away</a:t>
            </a:r>
            <a:r>
              <a:rPr lang="en-US" sz="2000" dirty="0">
                <a:effectLst/>
              </a:rPr>
              <a:t>: </a:t>
            </a:r>
          </a:p>
          <a:p>
            <a:pPr marL="0" indent="0">
              <a:buNone/>
            </a:pPr>
            <a:r>
              <a:rPr lang="en-US" sz="2000" dirty="0">
                <a:effectLst/>
              </a:rPr>
              <a:t>1. The concern of CACS missing soft plaque is not the take-away here. </a:t>
            </a:r>
          </a:p>
          <a:p>
            <a:pPr marL="0" indent="0">
              <a:buNone/>
            </a:pPr>
            <a:r>
              <a:rPr lang="en-US" sz="2000" dirty="0">
                <a:effectLst/>
              </a:rPr>
              <a:t>2. This information helps appreciate that increasing CACS may also 	represent an individuals overall health status.</a:t>
            </a:r>
          </a:p>
          <a:p>
            <a:pPr marL="0" indent="0">
              <a:buNone/>
            </a:pPr>
            <a:r>
              <a:rPr lang="en-US" sz="2000" dirty="0">
                <a:effectLst/>
              </a:rPr>
              <a:t>3. Many of the root causes of arterial inflammation/CVD also have 	nondominant relationships with diseases of ageing – this is not to 	be confused with using increasing CACS as a simple marker of 	ageing but rather perhaps an insight into the impact of a lifelong 	and systemic fight against inflammation in general.  </a:t>
            </a:r>
          </a:p>
          <a:p>
            <a:pPr marL="0" indent="0">
              <a:buNone/>
            </a:pPr>
            <a:r>
              <a:rPr lang="en-US" sz="2000" dirty="0">
                <a:effectLst/>
              </a:rPr>
              <a:t>4. We must appreciate and value the impact of CV prevention on overall 	health maintenance.  </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152400" y="5551646"/>
            <a:ext cx="8659813" cy="923330"/>
          </a:xfrm>
          <a:prstGeom prst="rect">
            <a:avLst/>
          </a:prstGeom>
          <a:noFill/>
        </p:spPr>
        <p:txBody>
          <a:bodyPr wrap="square" rtlCol="0">
            <a:spAutoFit/>
          </a:bodyPr>
          <a:lstStyle/>
          <a:p>
            <a:r>
              <a:rPr lang="en-US" dirty="0" err="1">
                <a:solidFill>
                  <a:srgbClr val="FFC000"/>
                </a:solidFill>
              </a:rPr>
              <a:t>Whelton</a:t>
            </a:r>
            <a:r>
              <a:rPr lang="en-US" dirty="0">
                <a:solidFill>
                  <a:srgbClr val="FFC000"/>
                </a:solidFill>
              </a:rPr>
              <a:t>, S., Rifai, M., </a:t>
            </a:r>
            <a:r>
              <a:rPr lang="en-US" dirty="0" err="1">
                <a:solidFill>
                  <a:srgbClr val="FFC000"/>
                </a:solidFill>
              </a:rPr>
              <a:t>Dardari</a:t>
            </a:r>
            <a:r>
              <a:rPr lang="en-US" dirty="0">
                <a:solidFill>
                  <a:srgbClr val="FFC000"/>
                </a:solidFill>
              </a:rPr>
              <a:t>, Z., et al. 12.2018. CAC and competing long-term risk of CVD vs. cancer mortality: The CAC Consortium. European Heart Journal - Cardiovascular Imaging (2018) 0, 1–7. </a:t>
            </a:r>
          </a:p>
        </p:txBody>
      </p:sp>
    </p:spTree>
    <p:extLst>
      <p:ext uri="{BB962C8B-B14F-4D97-AF65-F5344CB8AC3E}">
        <p14:creationId xmlns:p14="http://schemas.microsoft.com/office/powerpoint/2010/main" val="275206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91440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32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57CC-D575-491B-AC48-5EACDC366CB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A86CE4-3760-4A78-A575-0252C3366B2A}"/>
              </a:ext>
            </a:extLst>
          </p:cNvPr>
          <p:cNvPicPr>
            <a:picLocks noGrp="1" noChangeAspect="1"/>
          </p:cNvPicPr>
          <p:nvPr>
            <p:ph idx="1"/>
          </p:nvPr>
        </p:nvPicPr>
        <p:blipFill>
          <a:blip r:embed="rId2"/>
          <a:stretch>
            <a:fillRect/>
          </a:stretch>
        </p:blipFill>
        <p:spPr>
          <a:xfrm rot="20867561">
            <a:off x="710975" y="700556"/>
            <a:ext cx="7819906" cy="4422775"/>
          </a:xfrm>
          <a:prstGeom prst="rect">
            <a:avLst/>
          </a:prstGeom>
        </p:spPr>
      </p:pic>
      <p:sp>
        <p:nvSpPr>
          <p:cNvPr id="4" name="Footer Placeholder 3">
            <a:extLst>
              <a:ext uri="{FF2B5EF4-FFF2-40B4-BE49-F238E27FC236}">
                <a16:creationId xmlns:a16="http://schemas.microsoft.com/office/drawing/2014/main" id="{542294B7-6E5A-4B31-9A04-3176366C8ADB}"/>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276205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76200" y="1295400"/>
            <a:ext cx="8991599" cy="4495800"/>
          </a:xfrm>
        </p:spPr>
        <p:txBody>
          <a:bodyPr/>
          <a:lstStyle/>
          <a:p>
            <a:pPr marL="0" indent="0" algn="ctr">
              <a:buNone/>
            </a:pPr>
            <a:endParaRPr lang="en-US" sz="2000" dirty="0">
              <a:effectLst/>
            </a:endParaRPr>
          </a:p>
          <a:p>
            <a:pPr marL="0" indent="0" algn="ctr">
              <a:buNone/>
            </a:pPr>
            <a:r>
              <a:rPr lang="en-US" sz="2000" dirty="0">
                <a:effectLst/>
              </a:rPr>
              <a:t>Life-threatening CV events occur despite control of conventional risk factors. Inflammation, as measured by </a:t>
            </a:r>
            <a:r>
              <a:rPr lang="en-US" sz="2000" dirty="0" err="1">
                <a:effectLst/>
              </a:rPr>
              <a:t>hsCRP</a:t>
            </a:r>
            <a:r>
              <a:rPr lang="en-US" sz="2000" dirty="0">
                <a:effectLst/>
              </a:rPr>
              <a:t>, is </a:t>
            </a:r>
            <a:r>
              <a:rPr lang="en-US" sz="2000" dirty="0" err="1">
                <a:effectLst/>
              </a:rPr>
              <a:t>assoc</a:t>
            </a:r>
            <a:r>
              <a:rPr lang="en-US" sz="2000" dirty="0">
                <a:effectLst/>
              </a:rPr>
              <a:t> with future vascular events in both primary and secondary prevention, independent of usual risk markers. </a:t>
            </a:r>
          </a:p>
          <a:p>
            <a:pPr marL="0" indent="0" algn="ctr">
              <a:buNone/>
            </a:pPr>
            <a:endParaRPr lang="en-US" sz="2000" dirty="0">
              <a:effectLst/>
            </a:endParaRPr>
          </a:p>
          <a:p>
            <a:pPr marL="0" indent="0" algn="ctr">
              <a:buNone/>
            </a:pPr>
            <a:r>
              <a:rPr lang="en-US" sz="2000" dirty="0">
                <a:effectLst/>
              </a:rPr>
              <a:t>Statins are powerful lipid-lowering agents with clinically relevant anti-inflammatory effects. </a:t>
            </a:r>
          </a:p>
          <a:p>
            <a:pPr marL="0" indent="0" algn="ctr">
              <a:buNone/>
            </a:pPr>
            <a:endParaRPr lang="en-US" sz="2000" dirty="0">
              <a:effectLst/>
            </a:endParaRPr>
          </a:p>
          <a:p>
            <a:pPr marL="0" indent="0" algn="ctr">
              <a:buNone/>
            </a:pPr>
            <a:r>
              <a:rPr lang="en-US" sz="2000" dirty="0">
                <a:effectLst/>
              </a:rPr>
              <a:t>The CANTOS (Canakinumab Anti-inflammatory Thrombosis Outcomes Study) trial showed that reducing inflammation through IL-1b inhibition significantly reduced vascular risk, beyond that achievable with lipid lowering. </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Tree>
    <p:extLst>
      <p:ext uri="{BB962C8B-B14F-4D97-AF65-F5344CB8AC3E}">
        <p14:creationId xmlns:p14="http://schemas.microsoft.com/office/powerpoint/2010/main" val="32436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5" y="1295400"/>
            <a:ext cx="8540750" cy="4495800"/>
          </a:xfrm>
        </p:spPr>
        <p:txBody>
          <a:bodyPr/>
          <a:lstStyle/>
          <a:p>
            <a:pPr marL="0" indent="0" algn="ctr">
              <a:buNone/>
            </a:pPr>
            <a:r>
              <a:rPr lang="en-US" sz="2400" dirty="0">
                <a:effectLst/>
              </a:rPr>
              <a:t>CANTOS further demonstrated a 31% reduction in cardiovascular mortality and all-cause mortality among patients treated with canakinumab who achieved the largest reductions in </a:t>
            </a:r>
            <a:r>
              <a:rPr lang="en-US" sz="2400" dirty="0" err="1">
                <a:effectLst/>
              </a:rPr>
              <a:t>hsCRP</a:t>
            </a:r>
            <a:r>
              <a:rPr lang="en-US" sz="2400" dirty="0">
                <a:effectLst/>
              </a:rPr>
              <a:t>, as well as efficacy in high-risk patients with chronic kidney disease and diabetes. </a:t>
            </a:r>
          </a:p>
          <a:p>
            <a:pPr marL="0" indent="0" algn="ctr">
              <a:buNone/>
            </a:pPr>
            <a:endParaRPr lang="en-US" sz="2400" dirty="0">
              <a:effectLst/>
            </a:endParaRPr>
          </a:p>
          <a:p>
            <a:pPr marL="0" indent="0" algn="ctr">
              <a:buNone/>
            </a:pPr>
            <a:r>
              <a:rPr lang="en-US" sz="2400" dirty="0">
                <a:effectLst/>
              </a:rPr>
              <a:t>This review outlines the clinical implications of CANTOS for patients with “residual inflammatory risk,” the potential benefits and risks associated with anti-inflammatory therapy, and the importance of CANTOS for future drug development.</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Tree>
    <p:extLst>
      <p:ext uri="{BB962C8B-B14F-4D97-AF65-F5344CB8AC3E}">
        <p14:creationId xmlns:p14="http://schemas.microsoft.com/office/powerpoint/2010/main" val="148831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5" y="1295400"/>
            <a:ext cx="8540750" cy="4495800"/>
          </a:xfrm>
        </p:spPr>
        <p:txBody>
          <a:bodyPr/>
          <a:lstStyle/>
          <a:p>
            <a:pPr marL="0" indent="0" algn="ctr">
              <a:buNone/>
            </a:pPr>
            <a:r>
              <a:rPr lang="en-US" sz="2400" dirty="0">
                <a:effectLst/>
              </a:rPr>
              <a:t>Because of Cantos - It is no longer appropriate to use the term “</a:t>
            </a:r>
            <a:r>
              <a:rPr lang="en-US" sz="2400" dirty="0">
                <a:solidFill>
                  <a:srgbClr val="FFFF00"/>
                </a:solidFill>
                <a:effectLst/>
              </a:rPr>
              <a:t>residual risk</a:t>
            </a:r>
            <a:r>
              <a:rPr lang="en-US" sz="2400" dirty="0">
                <a:effectLst/>
              </a:rPr>
              <a:t>” to describe the high rate of recurrent CV events among those who experienced prior myocardial infarction. </a:t>
            </a:r>
          </a:p>
          <a:p>
            <a:pPr marL="0" indent="0" algn="ctr">
              <a:buNone/>
            </a:pPr>
            <a:endParaRPr lang="en-US" sz="2400" dirty="0">
              <a:effectLst/>
            </a:endParaRPr>
          </a:p>
          <a:p>
            <a:pPr marL="0" indent="0" algn="ctr">
              <a:buNone/>
            </a:pPr>
            <a:r>
              <a:rPr lang="en-US" sz="2400" dirty="0">
                <a:effectLst/>
              </a:rPr>
              <a:t>Rather, to provide best care, clinicians must now distinguish between patients with “residual cholesterol risk” and those with “</a:t>
            </a:r>
            <a:r>
              <a:rPr lang="en-US" sz="2400" dirty="0">
                <a:solidFill>
                  <a:srgbClr val="FFFF00"/>
                </a:solidFill>
                <a:effectLst/>
              </a:rPr>
              <a:t>residual inflammatory risk</a:t>
            </a:r>
            <a:r>
              <a:rPr lang="en-US" sz="2400" dirty="0">
                <a:effectLst/>
              </a:rPr>
              <a:t>”. </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Tree>
    <p:extLst>
      <p:ext uri="{BB962C8B-B14F-4D97-AF65-F5344CB8AC3E}">
        <p14:creationId xmlns:p14="http://schemas.microsoft.com/office/powerpoint/2010/main" val="8289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5" y="1295400"/>
            <a:ext cx="8540750" cy="4495800"/>
          </a:xfrm>
        </p:spPr>
        <p:txBody>
          <a:bodyPr/>
          <a:lstStyle/>
          <a:p>
            <a:pPr marL="0" indent="0" algn="ctr">
              <a:buNone/>
            </a:pPr>
            <a:r>
              <a:rPr lang="en-US" sz="2400" dirty="0">
                <a:effectLst/>
              </a:rPr>
              <a:t>When LDLC remains &gt;100 mg/dl despite aggressive statin therapy), trial evidence indicates that ezetimibe and PCSK9 inhibitors can further lower vascular event rates by 6% to 15%, respectively yet, the LDLC-lowering effects of PCSK9 inhibition vary widely for individual patients. </a:t>
            </a:r>
          </a:p>
          <a:p>
            <a:pPr marL="0" indent="0" algn="ctr">
              <a:buNone/>
            </a:pPr>
            <a:endParaRPr lang="en-US" sz="2400" dirty="0">
              <a:effectLst/>
            </a:endParaRPr>
          </a:p>
          <a:p>
            <a:pPr marL="0" indent="0" algn="ctr">
              <a:buNone/>
            </a:pPr>
            <a:r>
              <a:rPr lang="en-US" sz="2400" dirty="0">
                <a:effectLst/>
              </a:rPr>
              <a:t>Thus, one strategy for clinicians to consider for “residual cholesterol risk” is to give a short course of PCSK9 inhibition and then continue long-term treatment only among those who achieved large additional reductions in LDLC.</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Tree>
    <p:extLst>
      <p:ext uri="{BB962C8B-B14F-4D97-AF65-F5344CB8AC3E}">
        <p14:creationId xmlns:p14="http://schemas.microsoft.com/office/powerpoint/2010/main" val="83421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3" name="Content Placeholder 2">
            <a:extLst>
              <a:ext uri="{FF2B5EF4-FFF2-40B4-BE49-F238E27FC236}">
                <a16:creationId xmlns:a16="http://schemas.microsoft.com/office/drawing/2014/main" id="{28AA3AF4-FC16-4BAD-A199-C65951D01ADF}"/>
              </a:ext>
            </a:extLst>
          </p:cNvPr>
          <p:cNvSpPr>
            <a:spLocks noGrp="1"/>
          </p:cNvSpPr>
          <p:nvPr>
            <p:ph idx="1"/>
          </p:nvPr>
        </p:nvSpPr>
        <p:spPr>
          <a:xfrm>
            <a:off x="301625" y="1295400"/>
            <a:ext cx="8540750" cy="4495800"/>
          </a:xfrm>
        </p:spPr>
        <p:txBody>
          <a:bodyPr/>
          <a:lstStyle/>
          <a:p>
            <a:pPr marL="0" indent="0" algn="ctr">
              <a:buNone/>
            </a:pPr>
            <a:r>
              <a:rPr lang="en-US" sz="2400" dirty="0">
                <a:effectLst/>
              </a:rPr>
              <a:t>Current prevention guidelines suggest that use of </a:t>
            </a:r>
            <a:r>
              <a:rPr lang="en-US" sz="2400" dirty="0" err="1">
                <a:effectLst/>
              </a:rPr>
              <a:t>hsCRP</a:t>
            </a:r>
            <a:r>
              <a:rPr lang="en-US" sz="2400" dirty="0">
                <a:effectLst/>
              </a:rPr>
              <a:t> is most appropriate when clinical decisions to initiate statin therapy are uncertain. </a:t>
            </a:r>
          </a:p>
          <a:p>
            <a:pPr marL="0" indent="0" algn="ctr">
              <a:buNone/>
            </a:pPr>
            <a:endParaRPr lang="en-US" sz="2400" dirty="0">
              <a:effectLst/>
            </a:endParaRPr>
          </a:p>
          <a:p>
            <a:pPr marL="0" indent="0" algn="ctr">
              <a:buNone/>
            </a:pPr>
            <a:r>
              <a:rPr lang="en-US" sz="2400" dirty="0">
                <a:effectLst/>
              </a:rPr>
              <a:t>This recommendation is based largely on data from the 2008 JUPITER trial in which 20 mg of rosuvastatin daily, compared to placebo, was found to reduce the rate of first myocardial infarction, stroke, or CV death by 47% when administered to patients with LDLC &lt;130mg/dl and </a:t>
            </a:r>
            <a:r>
              <a:rPr lang="en-US" sz="2400" dirty="0" err="1">
                <a:effectLst/>
              </a:rPr>
              <a:t>hsCRP</a:t>
            </a:r>
            <a:r>
              <a:rPr lang="en-US" sz="2400" dirty="0">
                <a:effectLst/>
              </a:rPr>
              <a:t> &gt;2mg/l.</a:t>
            </a: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Tree>
    <p:extLst>
      <p:ext uri="{BB962C8B-B14F-4D97-AF65-F5344CB8AC3E}">
        <p14:creationId xmlns:p14="http://schemas.microsoft.com/office/powerpoint/2010/main" val="1582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pic>
        <p:nvPicPr>
          <p:cNvPr id="6" name="Content Placeholder 5">
            <a:extLst>
              <a:ext uri="{FF2B5EF4-FFF2-40B4-BE49-F238E27FC236}">
                <a16:creationId xmlns:a16="http://schemas.microsoft.com/office/drawing/2014/main" id="{938FA2D0-5BBA-4597-A997-D473EF532278}"/>
              </a:ext>
            </a:extLst>
          </p:cNvPr>
          <p:cNvPicPr>
            <a:picLocks noGrp="1" noChangeAspect="1"/>
          </p:cNvPicPr>
          <p:nvPr>
            <p:ph idx="1"/>
          </p:nvPr>
        </p:nvPicPr>
        <p:blipFill>
          <a:blip r:embed="rId2"/>
          <a:stretch>
            <a:fillRect/>
          </a:stretch>
        </p:blipFill>
        <p:spPr>
          <a:xfrm>
            <a:off x="301625" y="1511459"/>
            <a:ext cx="8540750" cy="4063681"/>
          </a:xfrm>
          <a:prstGeom prst="rect">
            <a:avLst/>
          </a:prstGeom>
        </p:spPr>
      </p:pic>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
        <p:nvSpPr>
          <p:cNvPr id="3" name="Arrow: Right 2">
            <a:extLst>
              <a:ext uri="{FF2B5EF4-FFF2-40B4-BE49-F238E27FC236}">
                <a16:creationId xmlns:a16="http://schemas.microsoft.com/office/drawing/2014/main" id="{173FFF77-3B65-45EE-97DB-0C199A0DB676}"/>
              </a:ext>
            </a:extLst>
          </p:cNvPr>
          <p:cNvSpPr/>
          <p:nvPr/>
        </p:nvSpPr>
        <p:spPr bwMode="auto">
          <a:xfrm rot="7508187">
            <a:off x="2352708" y="2811806"/>
            <a:ext cx="978408" cy="484632"/>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Arrow: Right 6">
            <a:extLst>
              <a:ext uri="{FF2B5EF4-FFF2-40B4-BE49-F238E27FC236}">
                <a16:creationId xmlns:a16="http://schemas.microsoft.com/office/drawing/2014/main" id="{98A0E01E-8210-454E-BF27-3D328E16C3AC}"/>
              </a:ext>
            </a:extLst>
          </p:cNvPr>
          <p:cNvSpPr/>
          <p:nvPr/>
        </p:nvSpPr>
        <p:spPr bwMode="auto">
          <a:xfrm rot="7508187">
            <a:off x="4486309" y="2949182"/>
            <a:ext cx="978408" cy="484632"/>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Arrow: Right 7">
            <a:extLst>
              <a:ext uri="{FF2B5EF4-FFF2-40B4-BE49-F238E27FC236}">
                <a16:creationId xmlns:a16="http://schemas.microsoft.com/office/drawing/2014/main" id="{997AFBFB-C3A1-44A6-B44E-0AC9E2462FC3}"/>
              </a:ext>
            </a:extLst>
          </p:cNvPr>
          <p:cNvSpPr/>
          <p:nvPr/>
        </p:nvSpPr>
        <p:spPr bwMode="auto">
          <a:xfrm rot="7508187">
            <a:off x="6772308" y="2979847"/>
            <a:ext cx="978408" cy="484632"/>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14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pic>
        <p:nvPicPr>
          <p:cNvPr id="6" name="Content Placeholder 5">
            <a:extLst>
              <a:ext uri="{FF2B5EF4-FFF2-40B4-BE49-F238E27FC236}">
                <a16:creationId xmlns:a16="http://schemas.microsoft.com/office/drawing/2014/main" id="{AD083C12-41DA-4706-A155-19395DECE119}"/>
              </a:ext>
            </a:extLst>
          </p:cNvPr>
          <p:cNvPicPr>
            <a:picLocks noGrp="1" noChangeAspect="1"/>
          </p:cNvPicPr>
          <p:nvPr>
            <p:ph idx="1"/>
          </p:nvPr>
        </p:nvPicPr>
        <p:blipFill>
          <a:blip r:embed="rId2"/>
          <a:stretch>
            <a:fillRect/>
          </a:stretch>
        </p:blipFill>
        <p:spPr>
          <a:xfrm>
            <a:off x="301625" y="1361527"/>
            <a:ext cx="8540750" cy="4363546"/>
          </a:xfrm>
          <a:prstGeom prst="rect">
            <a:avLst/>
          </a:prstGeom>
        </p:spPr>
      </p:pic>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
        <p:nvSpPr>
          <p:cNvPr id="7" name="Arrow: Right 6">
            <a:extLst>
              <a:ext uri="{FF2B5EF4-FFF2-40B4-BE49-F238E27FC236}">
                <a16:creationId xmlns:a16="http://schemas.microsoft.com/office/drawing/2014/main" id="{AF6DFBE8-7F8E-4454-A371-ABB22F13B3AB}"/>
              </a:ext>
            </a:extLst>
          </p:cNvPr>
          <p:cNvSpPr/>
          <p:nvPr/>
        </p:nvSpPr>
        <p:spPr bwMode="auto">
          <a:xfrm rot="2805766">
            <a:off x="555844" y="3556672"/>
            <a:ext cx="978408" cy="484632"/>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454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42-E666-41C7-B9CC-E95D3900AF8C}"/>
              </a:ext>
            </a:extLst>
          </p:cNvPr>
          <p:cNvSpPr>
            <a:spLocks noGrp="1"/>
          </p:cNvSpPr>
          <p:nvPr>
            <p:ph type="title"/>
          </p:nvPr>
        </p:nvSpPr>
        <p:spPr>
          <a:xfrm>
            <a:off x="301625" y="228601"/>
            <a:ext cx="8510588" cy="914400"/>
          </a:xfrm>
        </p:spPr>
        <p:txBody>
          <a:bodyPr/>
          <a:lstStyle/>
          <a:p>
            <a:r>
              <a:rPr lang="en-US" sz="2800" dirty="0"/>
              <a:t>Global, Regional, and Country-Specific</a:t>
            </a:r>
            <a:br>
              <a:rPr lang="en-US" sz="2800" dirty="0"/>
            </a:br>
            <a:r>
              <a:rPr lang="en-US" sz="2800" dirty="0"/>
              <a:t>Lifetime Risks of Stroke, 1990 and 2016</a:t>
            </a:r>
          </a:p>
        </p:txBody>
      </p:sp>
      <p:sp>
        <p:nvSpPr>
          <p:cNvPr id="3" name="Content Placeholder 2">
            <a:extLst>
              <a:ext uri="{FF2B5EF4-FFF2-40B4-BE49-F238E27FC236}">
                <a16:creationId xmlns:a16="http://schemas.microsoft.com/office/drawing/2014/main" id="{A977C5DE-ECBC-4706-AD4A-83B23EFE787B}"/>
              </a:ext>
            </a:extLst>
          </p:cNvPr>
          <p:cNvSpPr>
            <a:spLocks noGrp="1"/>
          </p:cNvSpPr>
          <p:nvPr>
            <p:ph idx="1"/>
          </p:nvPr>
        </p:nvSpPr>
        <p:spPr/>
        <p:txBody>
          <a:bodyPr/>
          <a:lstStyle/>
          <a:p>
            <a:pPr marL="0" indent="0" algn="ctr">
              <a:buNone/>
            </a:pPr>
            <a:r>
              <a:rPr lang="en-US" sz="2400" dirty="0">
                <a:effectLst/>
              </a:rPr>
              <a:t>The global lifetime risk of stroke is approximately 25% starting at the age of 25 years among both men and women. </a:t>
            </a:r>
          </a:p>
          <a:p>
            <a:pPr marL="0" indent="0" algn="ctr">
              <a:buNone/>
            </a:pPr>
            <a:endParaRPr lang="en-US" sz="2400" dirty="0">
              <a:effectLst/>
            </a:endParaRPr>
          </a:p>
          <a:p>
            <a:pPr marL="0" indent="0" algn="ctr">
              <a:buNone/>
            </a:pPr>
            <a:r>
              <a:rPr lang="en-US" sz="2400" dirty="0">
                <a:effectLst/>
              </a:rPr>
              <a:t>There is large geographic variation, with a particularly high lifetime risk of stroke in </a:t>
            </a:r>
          </a:p>
          <a:p>
            <a:pPr marL="0" indent="0" algn="ctr">
              <a:buNone/>
            </a:pPr>
            <a:r>
              <a:rPr lang="en-US" sz="2400" dirty="0">
                <a:effectLst/>
              </a:rPr>
              <a:t>East Asia, Central Europe, and Eastern Europe. </a:t>
            </a:r>
          </a:p>
          <a:p>
            <a:pPr marL="0" indent="0" algn="ctr">
              <a:buNone/>
            </a:pPr>
            <a:endParaRPr lang="en-US" sz="2400" dirty="0">
              <a:effectLst/>
            </a:endParaRPr>
          </a:p>
          <a:p>
            <a:pPr marL="0" indent="0" algn="ctr">
              <a:buNone/>
            </a:pPr>
            <a:r>
              <a:rPr lang="en-US" sz="2400" dirty="0">
                <a:effectLst/>
              </a:rPr>
              <a:t>The estimated global lifetime risk of stroke from the </a:t>
            </a:r>
          </a:p>
          <a:p>
            <a:pPr marL="0" indent="0" algn="ctr">
              <a:buNone/>
            </a:pPr>
            <a:r>
              <a:rPr lang="en-US" sz="2400" dirty="0">
                <a:effectLst/>
              </a:rPr>
              <a:t>age of 25 years onward was 24.9%.</a:t>
            </a:r>
            <a:endParaRPr lang="en-US" sz="1600" dirty="0">
              <a:effectLst/>
            </a:endParaRPr>
          </a:p>
        </p:txBody>
      </p:sp>
      <p:sp>
        <p:nvSpPr>
          <p:cNvPr id="4" name="Footer Placeholder 3">
            <a:extLst>
              <a:ext uri="{FF2B5EF4-FFF2-40B4-BE49-F238E27FC236}">
                <a16:creationId xmlns:a16="http://schemas.microsoft.com/office/drawing/2014/main" id="{610D164D-A70A-47D6-AD8D-B5F4669CD306}"/>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EE4EFF5F-365A-44C3-B097-F72F6C1D3AA9}"/>
              </a:ext>
            </a:extLst>
          </p:cNvPr>
          <p:cNvSpPr txBox="1"/>
          <p:nvPr/>
        </p:nvSpPr>
        <p:spPr>
          <a:xfrm>
            <a:off x="152400" y="5898575"/>
            <a:ext cx="8229600" cy="584775"/>
          </a:xfrm>
          <a:prstGeom prst="rect">
            <a:avLst/>
          </a:prstGeom>
          <a:noFill/>
        </p:spPr>
        <p:txBody>
          <a:bodyPr wrap="square" rtlCol="0">
            <a:spAutoFit/>
          </a:bodyPr>
          <a:lstStyle/>
          <a:p>
            <a:r>
              <a:rPr lang="en-US" sz="1600" dirty="0" err="1">
                <a:solidFill>
                  <a:srgbClr val="FFC000"/>
                </a:solidFill>
              </a:rPr>
              <a:t>Feigin</a:t>
            </a:r>
            <a:r>
              <a:rPr lang="en-US" sz="1600" dirty="0">
                <a:solidFill>
                  <a:srgbClr val="FFC000"/>
                </a:solidFill>
              </a:rPr>
              <a:t>, V., Nguyen, G., </a:t>
            </a:r>
            <a:r>
              <a:rPr lang="en-US" sz="1600" dirty="0" err="1">
                <a:solidFill>
                  <a:srgbClr val="FFC000"/>
                </a:solidFill>
              </a:rPr>
              <a:t>Cercy</a:t>
            </a:r>
            <a:r>
              <a:rPr lang="en-US" sz="1600" dirty="0">
                <a:solidFill>
                  <a:srgbClr val="FFC000"/>
                </a:solidFill>
              </a:rPr>
              <a:t>, K., et al. (2018). Global, regional, and country-specific </a:t>
            </a:r>
            <a:r>
              <a:rPr lang="en-US" sz="1600" dirty="0" err="1">
                <a:solidFill>
                  <a:srgbClr val="FFC000"/>
                </a:solidFill>
              </a:rPr>
              <a:t>lifestime</a:t>
            </a:r>
            <a:r>
              <a:rPr lang="en-US" sz="1600" dirty="0">
                <a:solidFill>
                  <a:srgbClr val="FFC000"/>
                </a:solidFill>
              </a:rPr>
              <a:t> risks of stroke, 1990 and 2016. N </a:t>
            </a:r>
            <a:r>
              <a:rPr lang="en-US" sz="1600" dirty="0" err="1">
                <a:solidFill>
                  <a:srgbClr val="FFC000"/>
                </a:solidFill>
              </a:rPr>
              <a:t>Engl</a:t>
            </a:r>
            <a:r>
              <a:rPr lang="en-US" sz="1600" dirty="0">
                <a:solidFill>
                  <a:srgbClr val="FFC000"/>
                </a:solidFill>
              </a:rPr>
              <a:t> J Med 379;25, 2429-2437</a:t>
            </a:r>
          </a:p>
        </p:txBody>
      </p:sp>
    </p:spTree>
    <p:extLst>
      <p:ext uri="{BB962C8B-B14F-4D97-AF65-F5344CB8AC3E}">
        <p14:creationId xmlns:p14="http://schemas.microsoft.com/office/powerpoint/2010/main" val="169052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pic>
        <p:nvPicPr>
          <p:cNvPr id="3" name="Content Placeholder 2">
            <a:extLst>
              <a:ext uri="{FF2B5EF4-FFF2-40B4-BE49-F238E27FC236}">
                <a16:creationId xmlns:a16="http://schemas.microsoft.com/office/drawing/2014/main" id="{9F2B3986-F1EB-4B33-8345-5181663524D7}"/>
              </a:ext>
            </a:extLst>
          </p:cNvPr>
          <p:cNvPicPr>
            <a:picLocks noGrp="1" noChangeAspect="1"/>
          </p:cNvPicPr>
          <p:nvPr>
            <p:ph idx="1"/>
          </p:nvPr>
        </p:nvPicPr>
        <p:blipFill>
          <a:blip r:embed="rId2"/>
          <a:stretch>
            <a:fillRect/>
          </a:stretch>
        </p:blipFill>
        <p:spPr>
          <a:xfrm>
            <a:off x="1066800" y="1217612"/>
            <a:ext cx="6598739" cy="4422775"/>
          </a:xfrm>
          <a:prstGeom prst="rect">
            <a:avLst/>
          </a:prstGeom>
        </p:spPr>
      </p:pic>
    </p:spTree>
    <p:extLst>
      <p:ext uri="{BB962C8B-B14F-4D97-AF65-F5344CB8AC3E}">
        <p14:creationId xmlns:p14="http://schemas.microsoft.com/office/powerpoint/2010/main" val="1488072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sp>
        <p:nvSpPr>
          <p:cNvPr id="7" name="Content Placeholder 6">
            <a:extLst>
              <a:ext uri="{FF2B5EF4-FFF2-40B4-BE49-F238E27FC236}">
                <a16:creationId xmlns:a16="http://schemas.microsoft.com/office/drawing/2014/main" id="{B52ED4BB-AF6F-4B8B-B7FE-2EBFC1418C66}"/>
              </a:ext>
            </a:extLst>
          </p:cNvPr>
          <p:cNvSpPr>
            <a:spLocks noGrp="1"/>
          </p:cNvSpPr>
          <p:nvPr>
            <p:ph idx="1"/>
          </p:nvPr>
        </p:nvSpPr>
        <p:spPr>
          <a:xfrm>
            <a:off x="301625" y="1219200"/>
            <a:ext cx="8540750" cy="4879975"/>
          </a:xfrm>
        </p:spPr>
        <p:txBody>
          <a:bodyPr/>
          <a:lstStyle/>
          <a:p>
            <a:pPr marL="0" indent="0">
              <a:buNone/>
            </a:pPr>
            <a:r>
              <a:rPr lang="en-US" sz="2400" u="sng" dirty="0" err="1">
                <a:effectLst/>
              </a:rPr>
              <a:t>BaleDoneen</a:t>
            </a:r>
            <a:r>
              <a:rPr lang="en-US" sz="2400" u="sng" dirty="0">
                <a:effectLst/>
              </a:rPr>
              <a:t> Take-Away:</a:t>
            </a:r>
          </a:p>
          <a:p>
            <a:pPr marL="457200" indent="-457200">
              <a:buAutoNum type="arabicPeriod"/>
            </a:pPr>
            <a:r>
              <a:rPr lang="en-US" sz="2400" dirty="0">
                <a:effectLst/>
              </a:rPr>
              <a:t>Without BDM – everyone seems to be grasping at the </a:t>
            </a:r>
            <a:r>
              <a:rPr lang="en-US" sz="2400" dirty="0" err="1">
                <a:effectLst/>
              </a:rPr>
              <a:t>the</a:t>
            </a:r>
            <a:r>
              <a:rPr lang="en-US" sz="2400" dirty="0">
                <a:effectLst/>
              </a:rPr>
              <a:t> treatment for “residual inflammation’.  </a:t>
            </a:r>
          </a:p>
          <a:p>
            <a:pPr marL="457200" indent="-457200">
              <a:buAutoNum type="arabicPeriod"/>
            </a:pPr>
            <a:r>
              <a:rPr lang="en-US" sz="2400" dirty="0">
                <a:effectLst/>
              </a:rPr>
              <a:t>How did we do this? </a:t>
            </a:r>
          </a:p>
        </p:txBody>
      </p:sp>
      <p:pic>
        <p:nvPicPr>
          <p:cNvPr id="8" name="Picture 7">
            <a:extLst>
              <a:ext uri="{FF2B5EF4-FFF2-40B4-BE49-F238E27FC236}">
                <a16:creationId xmlns:a16="http://schemas.microsoft.com/office/drawing/2014/main" id="{D6FAAF82-68E3-4156-B1E5-3AE18B1285EC}"/>
              </a:ext>
            </a:extLst>
          </p:cNvPr>
          <p:cNvPicPr>
            <a:picLocks noChangeAspect="1"/>
          </p:cNvPicPr>
          <p:nvPr/>
        </p:nvPicPr>
        <p:blipFill>
          <a:blip r:embed="rId2" cstate="print"/>
          <a:stretch>
            <a:fillRect/>
          </a:stretch>
        </p:blipFill>
        <p:spPr>
          <a:xfrm>
            <a:off x="3733800" y="2554286"/>
            <a:ext cx="4572000" cy="2209801"/>
          </a:xfrm>
          <a:prstGeom prst="rect">
            <a:avLst/>
          </a:prstGeom>
        </p:spPr>
      </p:pic>
      <p:pic>
        <p:nvPicPr>
          <p:cNvPr id="9" name="Content Placeholder 4">
            <a:extLst>
              <a:ext uri="{FF2B5EF4-FFF2-40B4-BE49-F238E27FC236}">
                <a16:creationId xmlns:a16="http://schemas.microsoft.com/office/drawing/2014/main" id="{90D54136-956C-4B33-8CEA-21B563E3B9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62" b="47787"/>
          <a:stretch/>
        </p:blipFill>
        <p:spPr bwMode="auto">
          <a:xfrm>
            <a:off x="152400" y="3595186"/>
            <a:ext cx="5029200" cy="2209801"/>
          </a:xfrm>
          <a:prstGeom prst="rect">
            <a:avLst/>
          </a:prstGeom>
          <a:noFill/>
          <a:ln w="9525">
            <a:noFill/>
            <a:miter lim="800000"/>
            <a:headEnd/>
            <a:tailEnd/>
          </a:ln>
          <a:effectLst/>
        </p:spPr>
      </p:pic>
    </p:spTree>
    <p:extLst>
      <p:ext uri="{BB962C8B-B14F-4D97-AF65-F5344CB8AC3E}">
        <p14:creationId xmlns:p14="http://schemas.microsoft.com/office/powerpoint/2010/main" val="3930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9B22-4FA3-45FF-935C-AECC609A4888}"/>
              </a:ext>
            </a:extLst>
          </p:cNvPr>
          <p:cNvSpPr>
            <a:spLocks noGrp="1"/>
          </p:cNvSpPr>
          <p:nvPr>
            <p:ph type="title"/>
          </p:nvPr>
        </p:nvSpPr>
        <p:spPr>
          <a:xfrm>
            <a:off x="301625" y="228601"/>
            <a:ext cx="8510588" cy="838200"/>
          </a:xfrm>
        </p:spPr>
        <p:txBody>
          <a:bodyPr/>
          <a:lstStyle/>
          <a:p>
            <a:r>
              <a:rPr lang="en-US" sz="2800" dirty="0"/>
              <a:t>Guide to Reducing Inflammation to Reduce</a:t>
            </a:r>
            <a:br>
              <a:rPr lang="en-US" sz="2800" dirty="0"/>
            </a:br>
            <a:r>
              <a:rPr lang="en-US" sz="2800" dirty="0"/>
              <a:t>Atherothrombotic Risk: JACC Review</a:t>
            </a:r>
            <a:endParaRPr lang="en-US" sz="2800" dirty="0">
              <a:effectLst/>
            </a:endParaRPr>
          </a:p>
        </p:txBody>
      </p:sp>
      <p:sp>
        <p:nvSpPr>
          <p:cNvPr id="4" name="Footer Placeholder 3">
            <a:extLst>
              <a:ext uri="{FF2B5EF4-FFF2-40B4-BE49-F238E27FC236}">
                <a16:creationId xmlns:a16="http://schemas.microsoft.com/office/drawing/2014/main" id="{C2ECA4DB-1EAD-4802-9189-6C0CB297085F}"/>
              </a:ext>
            </a:extLst>
          </p:cNvPr>
          <p:cNvSpPr>
            <a:spLocks noGrp="1"/>
          </p:cNvSpPr>
          <p:nvPr>
            <p:ph type="ftr" sz="quarter" idx="11"/>
          </p:nvPr>
        </p:nvSpPr>
        <p:spPr/>
        <p:txBody>
          <a:bodyPr/>
          <a:lstStyle/>
          <a:p>
            <a:pPr>
              <a:defRPr/>
            </a:pPr>
            <a:r>
              <a:rPr lang="en-US" dirty="0"/>
              <a:t>Copyright Bale/</a:t>
            </a:r>
            <a:r>
              <a:rPr lang="en-US" dirty="0" err="1"/>
              <a:t>Doneen</a:t>
            </a:r>
            <a:r>
              <a:rPr lang="en-US" dirty="0"/>
              <a:t> Paradigm</a:t>
            </a:r>
          </a:p>
        </p:txBody>
      </p:sp>
      <p:sp>
        <p:nvSpPr>
          <p:cNvPr id="5" name="TextBox 4">
            <a:extLst>
              <a:ext uri="{FF2B5EF4-FFF2-40B4-BE49-F238E27FC236}">
                <a16:creationId xmlns:a16="http://schemas.microsoft.com/office/drawing/2014/main" id="{FF515B22-B536-446E-A2FD-D69A5017470E}"/>
              </a:ext>
            </a:extLst>
          </p:cNvPr>
          <p:cNvSpPr txBox="1"/>
          <p:nvPr/>
        </p:nvSpPr>
        <p:spPr>
          <a:xfrm>
            <a:off x="76200" y="5814896"/>
            <a:ext cx="8659813" cy="646331"/>
          </a:xfrm>
          <a:prstGeom prst="rect">
            <a:avLst/>
          </a:prstGeom>
          <a:noFill/>
        </p:spPr>
        <p:txBody>
          <a:bodyPr wrap="square" rtlCol="0">
            <a:spAutoFit/>
          </a:bodyPr>
          <a:lstStyle/>
          <a:p>
            <a:r>
              <a:rPr lang="en-US" dirty="0" err="1">
                <a:solidFill>
                  <a:srgbClr val="FFC000"/>
                </a:solidFill>
              </a:rPr>
              <a:t>Ridker</a:t>
            </a:r>
            <a:r>
              <a:rPr lang="en-US" dirty="0">
                <a:solidFill>
                  <a:srgbClr val="FFC000"/>
                </a:solidFill>
              </a:rPr>
              <a:t>, P. Guide to reducing inflammation to reduce atherothrombotic risk: JACC Review. J Am Coll </a:t>
            </a:r>
            <a:r>
              <a:rPr lang="en-US" dirty="0" err="1">
                <a:solidFill>
                  <a:srgbClr val="FFC000"/>
                </a:solidFill>
              </a:rPr>
              <a:t>Cardiol</a:t>
            </a:r>
            <a:r>
              <a:rPr lang="en-US" dirty="0">
                <a:solidFill>
                  <a:srgbClr val="FFC000"/>
                </a:solidFill>
              </a:rPr>
              <a:t> 2018;72:3320–31.</a:t>
            </a:r>
          </a:p>
        </p:txBody>
      </p:sp>
      <p:pic>
        <p:nvPicPr>
          <p:cNvPr id="6" name="Content Placeholder 5">
            <a:extLst>
              <a:ext uri="{FF2B5EF4-FFF2-40B4-BE49-F238E27FC236}">
                <a16:creationId xmlns:a16="http://schemas.microsoft.com/office/drawing/2014/main" id="{34845325-52CF-4EB0-A669-4AA3FF50BE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9201"/>
            <a:ext cx="7391399" cy="4419600"/>
          </a:xfrm>
          <a:prstGeom prst="rect">
            <a:avLst/>
          </a:prstGeom>
        </p:spPr>
      </p:pic>
      <p:sp>
        <p:nvSpPr>
          <p:cNvPr id="3" name="Rectangle 2">
            <a:extLst>
              <a:ext uri="{FF2B5EF4-FFF2-40B4-BE49-F238E27FC236}">
                <a16:creationId xmlns:a16="http://schemas.microsoft.com/office/drawing/2014/main" id="{7F3B861F-3F61-427C-B127-9FEDEBDE1ED1}"/>
              </a:ext>
            </a:extLst>
          </p:cNvPr>
          <p:cNvSpPr/>
          <p:nvPr/>
        </p:nvSpPr>
        <p:spPr bwMode="auto">
          <a:xfrm rot="20989053">
            <a:off x="1808625" y="2248757"/>
            <a:ext cx="5715000" cy="1143000"/>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a:t>Residual Risk is found here, under this tree!    </a:t>
            </a:r>
            <a:endParaRPr kumimoji="0" lang="en-US" sz="3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6125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endParaRPr lang="en-US" sz="3600" dirty="0"/>
          </a:p>
        </p:txBody>
      </p:sp>
      <p:sp>
        <p:nvSpPr>
          <p:cNvPr id="3" name="Content Placeholder 2"/>
          <p:cNvSpPr>
            <a:spLocks noGrp="1"/>
          </p:cNvSpPr>
          <p:nvPr>
            <p:ph idx="1"/>
          </p:nvPr>
        </p:nvSpPr>
        <p:spPr>
          <a:xfrm>
            <a:off x="533400" y="1524000"/>
            <a:ext cx="8001000" cy="3962400"/>
          </a:xfrm>
        </p:spPr>
        <p:txBody>
          <a:bodyPr/>
          <a:lstStyle/>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endParaRPr lang="en-US" sz="28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638800"/>
            <a:ext cx="8077200" cy="369332"/>
          </a:xfrm>
          <a:prstGeom prst="rect">
            <a:avLst/>
          </a:prstGeom>
          <a:noFill/>
        </p:spPr>
        <p:txBody>
          <a:bodyPr wrap="square" rtlCol="0">
            <a:spAutoFit/>
          </a:bodyPr>
          <a:lstStyle/>
          <a:p>
            <a:pPr algn="ctr"/>
            <a:r>
              <a:rPr lang="en-US" dirty="0"/>
              <a:t>reference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0" y="-9832"/>
            <a:ext cx="9143999" cy="6858000"/>
          </a:xfrm>
          <a:prstGeom prst="rect">
            <a:avLst/>
          </a:prstGeom>
        </p:spPr>
      </p:pic>
      <p:sp>
        <p:nvSpPr>
          <p:cNvPr id="5" name="Rectangle 4">
            <a:extLst>
              <a:ext uri="{FF2B5EF4-FFF2-40B4-BE49-F238E27FC236}">
                <a16:creationId xmlns:a16="http://schemas.microsoft.com/office/drawing/2014/main" id="{633D2940-74BE-4B6A-BE60-00C844729C70}"/>
              </a:ext>
            </a:extLst>
          </p:cNvPr>
          <p:cNvSpPr/>
          <p:nvPr/>
        </p:nvSpPr>
        <p:spPr bwMode="auto">
          <a:xfrm>
            <a:off x="3429000" y="3962400"/>
            <a:ext cx="1524000" cy="685800"/>
          </a:xfrm>
          <a:prstGeom prst="rect">
            <a:avLst/>
          </a:prstGeom>
          <a:solidFill>
            <a:schemeClr val="accent2"/>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Periodontal Disease</a:t>
            </a:r>
          </a:p>
        </p:txBody>
      </p:sp>
    </p:spTree>
    <p:extLst>
      <p:ext uri="{BB962C8B-B14F-4D97-AF65-F5344CB8AC3E}">
        <p14:creationId xmlns:p14="http://schemas.microsoft.com/office/powerpoint/2010/main" val="4005150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a:buNone/>
            </a:pPr>
            <a:endParaRPr lang="en-US" sz="2400" dirty="0">
              <a:effectLst/>
            </a:endParaRPr>
          </a:p>
          <a:p>
            <a:pPr marL="0" indent="0" algn="ctr">
              <a:buNone/>
            </a:pPr>
            <a:r>
              <a:rPr lang="en-US" sz="2400" u="sng" dirty="0">
                <a:effectLst/>
              </a:rPr>
              <a:t>Premise of the research</a:t>
            </a:r>
            <a:r>
              <a:rPr lang="en-US" sz="2400" dirty="0">
                <a:effectLst/>
              </a:rPr>
              <a:t>: </a:t>
            </a:r>
          </a:p>
          <a:p>
            <a:pPr marL="0" indent="0" algn="ctr">
              <a:buNone/>
            </a:pPr>
            <a:r>
              <a:rPr lang="en-US" sz="2400" dirty="0">
                <a:effectLst/>
              </a:rPr>
              <a:t>Periodontal disease causes transient bacteremia, systemic inflammation, and endothelial dysfunction, which are possible mechanisms underlying atherogenesis. </a:t>
            </a:r>
          </a:p>
          <a:p>
            <a:pPr marL="0" indent="0" algn="ctr">
              <a:buNone/>
            </a:pPr>
            <a:endParaRPr lang="en-US" sz="1800" i="1" dirty="0">
              <a:solidFill>
                <a:srgbClr val="FFC000"/>
              </a:solidFill>
              <a:effectLst/>
            </a:endParaRPr>
          </a:p>
          <a:p>
            <a:pPr marL="0" indent="0" algn="ctr">
              <a:buNone/>
            </a:pPr>
            <a:r>
              <a:rPr lang="en-US" sz="1800" i="1" dirty="0" err="1">
                <a:solidFill>
                  <a:srgbClr val="FFC000"/>
                </a:solidFill>
                <a:effectLst/>
              </a:rPr>
              <a:t>Cotti</a:t>
            </a:r>
            <a:r>
              <a:rPr lang="en-US" sz="1800" i="1" dirty="0">
                <a:solidFill>
                  <a:srgbClr val="FFC000"/>
                </a:solidFill>
                <a:effectLst/>
              </a:rPr>
              <a:t> E, </a:t>
            </a:r>
            <a:r>
              <a:rPr lang="en-US" sz="1800" i="1" dirty="0" err="1">
                <a:solidFill>
                  <a:srgbClr val="FFC000"/>
                </a:solidFill>
                <a:effectLst/>
              </a:rPr>
              <a:t>Dessi</a:t>
            </a:r>
            <a:r>
              <a:rPr lang="en-US" sz="1800" i="1" dirty="0">
                <a:solidFill>
                  <a:srgbClr val="FFC000"/>
                </a:solidFill>
                <a:effectLst/>
              </a:rPr>
              <a:t> C, </a:t>
            </a:r>
            <a:r>
              <a:rPr lang="en-US" sz="1800" i="1" dirty="0" err="1">
                <a:solidFill>
                  <a:srgbClr val="FFC000"/>
                </a:solidFill>
                <a:effectLst/>
              </a:rPr>
              <a:t>Piras</a:t>
            </a:r>
            <a:r>
              <a:rPr lang="en-US" sz="1800" i="1" dirty="0">
                <a:solidFill>
                  <a:srgbClr val="FFC000"/>
                </a:solidFill>
                <a:effectLst/>
              </a:rPr>
              <a:t> A, </a:t>
            </a:r>
            <a:r>
              <a:rPr lang="en-US" sz="1800" i="1" dirty="0" err="1">
                <a:solidFill>
                  <a:srgbClr val="FFC000"/>
                </a:solidFill>
                <a:effectLst/>
              </a:rPr>
              <a:t>Mercuro</a:t>
            </a:r>
            <a:r>
              <a:rPr lang="en-US" sz="1800" i="1" dirty="0">
                <a:solidFill>
                  <a:srgbClr val="FFC000"/>
                </a:solidFill>
                <a:effectLst/>
              </a:rPr>
              <a:t> G. Can a chronic dental infection be considered a cause of cardiovascular disease? A review of the literature. Int J </a:t>
            </a:r>
            <a:r>
              <a:rPr lang="en-US" sz="1800" i="1" dirty="0" err="1">
                <a:solidFill>
                  <a:srgbClr val="FFC000"/>
                </a:solidFill>
                <a:effectLst/>
              </a:rPr>
              <a:t>Cardiol</a:t>
            </a:r>
            <a:r>
              <a:rPr lang="en-US" sz="1800" i="1" dirty="0">
                <a:solidFill>
                  <a:srgbClr val="FFC000"/>
                </a:solidFill>
                <a:effectLst/>
              </a:rPr>
              <a:t>. 2011;148:4–10.</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spTree>
    <p:extLst>
      <p:ext uri="{BB962C8B-B14F-4D97-AF65-F5344CB8AC3E}">
        <p14:creationId xmlns:p14="http://schemas.microsoft.com/office/powerpoint/2010/main" val="435812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228600" y="1295400"/>
            <a:ext cx="8763000" cy="4495800"/>
          </a:xfrm>
        </p:spPr>
        <p:txBody>
          <a:bodyPr/>
          <a:lstStyle/>
          <a:p>
            <a:pPr marL="0" indent="0" algn="ctr">
              <a:buNone/>
            </a:pPr>
            <a:r>
              <a:rPr lang="en-US" sz="2400" dirty="0">
                <a:effectLst/>
              </a:rPr>
              <a:t>A population-based study from Korea of 247 696 healthy adults aged 40 years or older who underwent an oral health screening program and had no history of major CV events</a:t>
            </a:r>
          </a:p>
          <a:p>
            <a:pPr marL="0" indent="0" algn="ctr">
              <a:buNone/>
            </a:pPr>
            <a:endParaRPr lang="en-US" sz="2400" dirty="0">
              <a:effectLst/>
            </a:endParaRPr>
          </a:p>
          <a:p>
            <a:pPr marL="0" indent="0" algn="ctr">
              <a:buNone/>
            </a:pPr>
            <a:r>
              <a:rPr lang="en-US" sz="2400" dirty="0">
                <a:effectLst/>
              </a:rPr>
              <a:t>Subjects from the National Health Insurance System-National Health Screening Cohort. </a:t>
            </a:r>
          </a:p>
          <a:p>
            <a:pPr marL="0" indent="0" algn="ctr">
              <a:buNone/>
            </a:pPr>
            <a:endParaRPr lang="en-US" sz="2400" dirty="0">
              <a:effectLst/>
            </a:endParaRPr>
          </a:p>
          <a:p>
            <a:pPr marL="0" indent="0" algn="ctr">
              <a:buNone/>
            </a:pPr>
            <a:r>
              <a:rPr lang="en-US" sz="2400" dirty="0">
                <a:effectLst/>
              </a:rPr>
              <a:t>After a median follow-up of 9.5 years, 14 893 major cardiovascular events occurred including cardiac death, MI, stroke, and heart failure. </a:t>
            </a:r>
          </a:p>
          <a:p>
            <a:pPr marL="0" indent="0" algn="ctr">
              <a:buNone/>
            </a:pPr>
            <a:endParaRPr lang="en-US" sz="2400" dirty="0">
              <a:effectLst/>
            </a:endParaRPr>
          </a:p>
          <a:p>
            <a:pPr marL="0" indent="0">
              <a:buNone/>
            </a:pPr>
            <a:endParaRPr lang="en-US" sz="16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algn="ctr" eaLnBrk="1" hangingPunct="1">
              <a:buNone/>
              <a:defRPr/>
            </a:pPr>
            <a:r>
              <a:rPr lang="en-US" sz="2400" dirty="0">
                <a:effectLst/>
              </a:rPr>
              <a:t>Oral hygiene care such as frequent tooth brushing and regular dental visits for professional cleaning reduced the risk of future cardiovascular events in healthy adults. </a:t>
            </a:r>
          </a:p>
          <a:p>
            <a:pPr marL="0" indent="0" algn="ctr" eaLnBrk="1" hangingPunct="1">
              <a:buNone/>
              <a:defRPr/>
            </a:pPr>
            <a:endParaRPr lang="en-US" sz="2400" dirty="0">
              <a:effectLst/>
            </a:endParaRPr>
          </a:p>
          <a:p>
            <a:pPr marL="0" indent="0" algn="ctr" eaLnBrk="1" hangingPunct="1">
              <a:buNone/>
              <a:defRPr/>
            </a:pPr>
            <a:r>
              <a:rPr lang="en-US" sz="2400" dirty="0">
                <a:effectLst/>
              </a:rPr>
              <a:t>This study also suggests that improved oral hygiene behavior may modify the association between oral health and cardiovascular diseases.</a:t>
            </a: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spTree>
    <p:extLst>
      <p:ext uri="{BB962C8B-B14F-4D97-AF65-F5344CB8AC3E}">
        <p14:creationId xmlns:p14="http://schemas.microsoft.com/office/powerpoint/2010/main" val="20881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pic>
        <p:nvPicPr>
          <p:cNvPr id="2" name="Picture 1">
            <a:extLst>
              <a:ext uri="{FF2B5EF4-FFF2-40B4-BE49-F238E27FC236}">
                <a16:creationId xmlns:a16="http://schemas.microsoft.com/office/drawing/2014/main" id="{988B9CDF-0832-4849-84B6-013E0A0DE003}"/>
              </a:ext>
            </a:extLst>
          </p:cNvPr>
          <p:cNvPicPr>
            <a:picLocks noChangeAspect="1"/>
          </p:cNvPicPr>
          <p:nvPr/>
        </p:nvPicPr>
        <p:blipFill>
          <a:blip r:embed="rId3"/>
          <a:stretch>
            <a:fillRect/>
          </a:stretch>
        </p:blipFill>
        <p:spPr>
          <a:xfrm>
            <a:off x="381000" y="228600"/>
            <a:ext cx="8229600" cy="5257800"/>
          </a:xfrm>
          <a:prstGeom prst="rect">
            <a:avLst/>
          </a:prstGeom>
        </p:spPr>
      </p:pic>
    </p:spTree>
    <p:extLst>
      <p:ext uri="{BB962C8B-B14F-4D97-AF65-F5344CB8AC3E}">
        <p14:creationId xmlns:p14="http://schemas.microsoft.com/office/powerpoint/2010/main" val="534426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eaLnBrk="1" hangingPunct="1">
              <a:buFont typeface="Wingdings" panose="05000000000000000000" pitchFamily="2" charset="2"/>
              <a:buNone/>
              <a:defRPr/>
            </a:pPr>
            <a:r>
              <a:rPr lang="en-US" sz="2400" dirty="0">
                <a:effectLst/>
              </a:rPr>
              <a:t>A population-based study from Korea</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pic>
        <p:nvPicPr>
          <p:cNvPr id="2" name="Picture 1">
            <a:extLst>
              <a:ext uri="{FF2B5EF4-FFF2-40B4-BE49-F238E27FC236}">
                <a16:creationId xmlns:a16="http://schemas.microsoft.com/office/drawing/2014/main" id="{BD1910BF-4B08-41A3-9B89-6456A156DC33}"/>
              </a:ext>
            </a:extLst>
          </p:cNvPr>
          <p:cNvPicPr>
            <a:picLocks noChangeAspect="1"/>
          </p:cNvPicPr>
          <p:nvPr/>
        </p:nvPicPr>
        <p:blipFill>
          <a:blip r:embed="rId3"/>
          <a:stretch>
            <a:fillRect/>
          </a:stretch>
        </p:blipFill>
        <p:spPr>
          <a:xfrm>
            <a:off x="152400" y="76200"/>
            <a:ext cx="8839200" cy="5498653"/>
          </a:xfrm>
          <a:prstGeom prst="rect">
            <a:avLst/>
          </a:prstGeom>
        </p:spPr>
      </p:pic>
    </p:spTree>
    <p:extLst>
      <p:ext uri="{BB962C8B-B14F-4D97-AF65-F5344CB8AC3E}">
        <p14:creationId xmlns:p14="http://schemas.microsoft.com/office/powerpoint/2010/main" val="3675288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pic>
        <p:nvPicPr>
          <p:cNvPr id="5" name="Picture 4">
            <a:extLst>
              <a:ext uri="{FF2B5EF4-FFF2-40B4-BE49-F238E27FC236}">
                <a16:creationId xmlns:a16="http://schemas.microsoft.com/office/drawing/2014/main" id="{E44B2633-A227-40D7-A388-A38C5857A6A5}"/>
              </a:ext>
            </a:extLst>
          </p:cNvPr>
          <p:cNvPicPr>
            <a:picLocks noChangeAspect="1"/>
          </p:cNvPicPr>
          <p:nvPr/>
        </p:nvPicPr>
        <p:blipFill>
          <a:blip r:embed="rId3"/>
          <a:stretch>
            <a:fillRect/>
          </a:stretch>
        </p:blipFill>
        <p:spPr>
          <a:xfrm>
            <a:off x="1247518" y="1371601"/>
            <a:ext cx="6874388" cy="3962400"/>
          </a:xfrm>
          <a:prstGeom prst="rect">
            <a:avLst/>
          </a:prstGeom>
        </p:spPr>
      </p:pic>
    </p:spTree>
    <p:extLst>
      <p:ext uri="{BB962C8B-B14F-4D97-AF65-F5344CB8AC3E}">
        <p14:creationId xmlns:p14="http://schemas.microsoft.com/office/powerpoint/2010/main" val="251064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42-E666-41C7-B9CC-E95D3900AF8C}"/>
              </a:ext>
            </a:extLst>
          </p:cNvPr>
          <p:cNvSpPr>
            <a:spLocks noGrp="1"/>
          </p:cNvSpPr>
          <p:nvPr>
            <p:ph type="title"/>
          </p:nvPr>
        </p:nvSpPr>
        <p:spPr>
          <a:xfrm>
            <a:off x="301625" y="228601"/>
            <a:ext cx="8510588" cy="429199"/>
          </a:xfrm>
        </p:spPr>
        <p:txBody>
          <a:bodyPr/>
          <a:lstStyle/>
          <a:p>
            <a:r>
              <a:rPr lang="en-US" sz="2800" dirty="0"/>
              <a:t>Global, Regional, and Country-Specific</a:t>
            </a:r>
            <a:br>
              <a:rPr lang="en-US" sz="2800" dirty="0"/>
            </a:br>
            <a:r>
              <a:rPr lang="en-US" sz="2800" dirty="0"/>
              <a:t>Lifetime Risks of Stroke, 1990 and 2016</a:t>
            </a:r>
          </a:p>
        </p:txBody>
      </p:sp>
      <p:sp>
        <p:nvSpPr>
          <p:cNvPr id="3" name="Content Placeholder 2">
            <a:extLst>
              <a:ext uri="{FF2B5EF4-FFF2-40B4-BE49-F238E27FC236}">
                <a16:creationId xmlns:a16="http://schemas.microsoft.com/office/drawing/2014/main" id="{A977C5DE-ECBC-4706-AD4A-83B23EFE787B}"/>
              </a:ext>
            </a:extLst>
          </p:cNvPr>
          <p:cNvSpPr>
            <a:spLocks noGrp="1"/>
          </p:cNvSpPr>
          <p:nvPr>
            <p:ph idx="1"/>
          </p:nvPr>
        </p:nvSpPr>
        <p:spPr>
          <a:xfrm>
            <a:off x="0" y="1066800"/>
            <a:ext cx="9144000" cy="4422775"/>
          </a:xfrm>
        </p:spPr>
        <p:txBody>
          <a:bodyPr/>
          <a:lstStyle/>
          <a:p>
            <a:pPr marL="0" indent="0" algn="ctr">
              <a:buNone/>
            </a:pPr>
            <a:r>
              <a:rPr lang="en-US" sz="2200" dirty="0">
                <a:effectLst/>
              </a:rPr>
              <a:t>Risk among </a:t>
            </a:r>
            <a:r>
              <a:rPr lang="en-US" sz="2200" b="1" dirty="0">
                <a:effectLst/>
              </a:rPr>
              <a:t>men</a:t>
            </a:r>
            <a:r>
              <a:rPr lang="en-US" sz="2200" dirty="0">
                <a:effectLst/>
              </a:rPr>
              <a:t> was </a:t>
            </a:r>
            <a:r>
              <a:rPr lang="en-US" sz="2200" b="1" dirty="0">
                <a:effectLst/>
              </a:rPr>
              <a:t>24.7% </a:t>
            </a:r>
            <a:r>
              <a:rPr lang="en-US" sz="2200" dirty="0">
                <a:effectLst/>
              </a:rPr>
              <a:t>(95%, 23.3 to 26.0)</a:t>
            </a:r>
          </a:p>
          <a:p>
            <a:pPr marL="0" indent="0" algn="ctr">
              <a:buNone/>
            </a:pPr>
            <a:r>
              <a:rPr lang="en-US" sz="2200" dirty="0">
                <a:effectLst/>
              </a:rPr>
              <a:t>Risk among </a:t>
            </a:r>
            <a:r>
              <a:rPr lang="en-US" sz="2200" b="1" dirty="0">
                <a:effectLst/>
              </a:rPr>
              <a:t>women</a:t>
            </a:r>
            <a:r>
              <a:rPr lang="en-US" sz="2200" dirty="0">
                <a:effectLst/>
              </a:rPr>
              <a:t> was </a:t>
            </a:r>
            <a:r>
              <a:rPr lang="en-US" sz="2200" b="1" dirty="0">
                <a:effectLst/>
              </a:rPr>
              <a:t>25.1% </a:t>
            </a:r>
            <a:r>
              <a:rPr lang="en-US" sz="2200" dirty="0">
                <a:effectLst/>
              </a:rPr>
              <a:t>(95%, 23.7 to 26.5)</a:t>
            </a:r>
          </a:p>
          <a:p>
            <a:pPr marL="0" indent="0" algn="ctr">
              <a:buNone/>
            </a:pPr>
            <a:endParaRPr lang="en-US" sz="2200" dirty="0">
              <a:effectLst/>
            </a:endParaRPr>
          </a:p>
          <a:p>
            <a:pPr marL="0" indent="0" algn="ctr">
              <a:buNone/>
            </a:pPr>
            <a:r>
              <a:rPr lang="en-US" sz="2200" dirty="0">
                <a:effectLst/>
              </a:rPr>
              <a:t>The highest estimated lifetime risks of stroke was in:</a:t>
            </a:r>
          </a:p>
          <a:p>
            <a:pPr marL="0" indent="0" algn="ctr">
              <a:buNone/>
            </a:pPr>
            <a:r>
              <a:rPr lang="en-US" sz="2200" dirty="0">
                <a:effectLst/>
              </a:rPr>
              <a:t> East Asia (38.8%) </a:t>
            </a:r>
          </a:p>
          <a:p>
            <a:pPr marL="0" indent="0" algn="ctr">
              <a:buNone/>
            </a:pPr>
            <a:r>
              <a:rPr lang="en-US" sz="2200" dirty="0">
                <a:effectLst/>
              </a:rPr>
              <a:t>Central Europe (31.7%)</a:t>
            </a:r>
          </a:p>
          <a:p>
            <a:pPr marL="0" indent="0" algn="ctr">
              <a:buNone/>
            </a:pPr>
            <a:r>
              <a:rPr lang="en-US" sz="2200" dirty="0">
                <a:effectLst/>
              </a:rPr>
              <a:t>Eastern Europe (31.6%)</a:t>
            </a:r>
          </a:p>
          <a:p>
            <a:pPr marL="0" indent="0" algn="ctr">
              <a:buNone/>
            </a:pPr>
            <a:r>
              <a:rPr lang="en-US" sz="2200" dirty="0">
                <a:effectLst/>
              </a:rPr>
              <a:t>The lowest risk was in eastern sub-Saharan Africa (11.8%). </a:t>
            </a:r>
          </a:p>
          <a:p>
            <a:pPr marL="0" indent="0" algn="ctr">
              <a:buNone/>
            </a:pPr>
            <a:endParaRPr lang="en-US" sz="2200" dirty="0">
              <a:effectLst/>
            </a:endParaRPr>
          </a:p>
          <a:p>
            <a:pPr marL="0" indent="0" algn="ctr">
              <a:buNone/>
            </a:pPr>
            <a:r>
              <a:rPr lang="en-US" sz="2200" dirty="0">
                <a:effectLst/>
              </a:rPr>
              <a:t>The mean global lifetime risk of stroke increased by 9% from </a:t>
            </a:r>
          </a:p>
          <a:p>
            <a:pPr marL="0" indent="0" algn="ctr">
              <a:buNone/>
            </a:pPr>
            <a:r>
              <a:rPr lang="en-US" sz="2200" dirty="0">
                <a:effectLst/>
              </a:rPr>
              <a:t>22.8% in 1990 to 24.9% in 2016</a:t>
            </a:r>
          </a:p>
        </p:txBody>
      </p:sp>
      <p:sp>
        <p:nvSpPr>
          <p:cNvPr id="4" name="Footer Placeholder 3">
            <a:extLst>
              <a:ext uri="{FF2B5EF4-FFF2-40B4-BE49-F238E27FC236}">
                <a16:creationId xmlns:a16="http://schemas.microsoft.com/office/drawing/2014/main" id="{610D164D-A70A-47D6-AD8D-B5F4669CD306}"/>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EE4EFF5F-365A-44C3-B097-F72F6C1D3AA9}"/>
              </a:ext>
            </a:extLst>
          </p:cNvPr>
          <p:cNvSpPr txBox="1"/>
          <p:nvPr/>
        </p:nvSpPr>
        <p:spPr>
          <a:xfrm>
            <a:off x="152400" y="5898575"/>
            <a:ext cx="8229600" cy="584775"/>
          </a:xfrm>
          <a:prstGeom prst="rect">
            <a:avLst/>
          </a:prstGeom>
          <a:noFill/>
        </p:spPr>
        <p:txBody>
          <a:bodyPr wrap="square" rtlCol="0">
            <a:spAutoFit/>
          </a:bodyPr>
          <a:lstStyle/>
          <a:p>
            <a:r>
              <a:rPr lang="en-US" sz="1600" dirty="0" err="1">
                <a:solidFill>
                  <a:srgbClr val="FFC000"/>
                </a:solidFill>
              </a:rPr>
              <a:t>Feigin</a:t>
            </a:r>
            <a:r>
              <a:rPr lang="en-US" sz="1600" dirty="0">
                <a:solidFill>
                  <a:srgbClr val="FFC000"/>
                </a:solidFill>
              </a:rPr>
              <a:t>, V., Nguyen, G., </a:t>
            </a:r>
            <a:r>
              <a:rPr lang="en-US" sz="1600" dirty="0" err="1">
                <a:solidFill>
                  <a:srgbClr val="FFC000"/>
                </a:solidFill>
              </a:rPr>
              <a:t>Cercy</a:t>
            </a:r>
            <a:r>
              <a:rPr lang="en-US" sz="1600" dirty="0">
                <a:solidFill>
                  <a:srgbClr val="FFC000"/>
                </a:solidFill>
              </a:rPr>
              <a:t>, K., et al. (2018). Global, regional, and country-specific </a:t>
            </a:r>
            <a:r>
              <a:rPr lang="en-US" sz="1600" dirty="0" err="1">
                <a:solidFill>
                  <a:srgbClr val="FFC000"/>
                </a:solidFill>
              </a:rPr>
              <a:t>lifestime</a:t>
            </a:r>
            <a:r>
              <a:rPr lang="en-US" sz="1600" dirty="0">
                <a:solidFill>
                  <a:srgbClr val="FFC000"/>
                </a:solidFill>
              </a:rPr>
              <a:t> risks of stroke, 1990 and 2016. N </a:t>
            </a:r>
            <a:r>
              <a:rPr lang="en-US" sz="1600" dirty="0" err="1">
                <a:solidFill>
                  <a:srgbClr val="FFC000"/>
                </a:solidFill>
              </a:rPr>
              <a:t>Engl</a:t>
            </a:r>
            <a:r>
              <a:rPr lang="en-US" sz="1600" dirty="0">
                <a:solidFill>
                  <a:srgbClr val="FFC000"/>
                </a:solidFill>
              </a:rPr>
              <a:t> J Med 379;25, 2429-2437</a:t>
            </a:r>
          </a:p>
        </p:txBody>
      </p:sp>
    </p:spTree>
    <p:extLst>
      <p:ext uri="{BB962C8B-B14F-4D97-AF65-F5344CB8AC3E}">
        <p14:creationId xmlns:p14="http://schemas.microsoft.com/office/powerpoint/2010/main" val="21914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13138" y="57150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sp>
        <p:nvSpPr>
          <p:cNvPr id="2" name="Rectangle 1">
            <a:extLst>
              <a:ext uri="{FF2B5EF4-FFF2-40B4-BE49-F238E27FC236}">
                <a16:creationId xmlns:a16="http://schemas.microsoft.com/office/drawing/2014/main" id="{2052824F-575D-400F-800B-2CAA65EC0F73}"/>
              </a:ext>
            </a:extLst>
          </p:cNvPr>
          <p:cNvSpPr/>
          <p:nvPr/>
        </p:nvSpPr>
        <p:spPr>
          <a:xfrm>
            <a:off x="304800" y="1282575"/>
            <a:ext cx="8686800" cy="4524315"/>
          </a:xfrm>
          <a:prstGeom prst="rect">
            <a:avLst/>
          </a:prstGeom>
        </p:spPr>
        <p:txBody>
          <a:bodyPr wrap="square">
            <a:spAutoFit/>
          </a:bodyPr>
          <a:lstStyle/>
          <a:p>
            <a:r>
              <a:rPr lang="en-US" u="sng" dirty="0">
                <a:latin typeface="+mn-lt"/>
              </a:rPr>
              <a:t>Study Findings and Conclusions</a:t>
            </a:r>
          </a:p>
          <a:p>
            <a:pPr marL="342900" indent="-342900">
              <a:buAutoNum type="arabicPeriod"/>
            </a:pPr>
            <a:r>
              <a:rPr lang="en-US" dirty="0">
                <a:latin typeface="+mn-lt"/>
              </a:rPr>
              <a:t>Tooth brushing </a:t>
            </a:r>
            <a:r>
              <a:rPr lang="en-US" u="sng" dirty="0">
                <a:latin typeface="+mn-lt"/>
              </a:rPr>
              <a:t>&gt;</a:t>
            </a:r>
            <a:r>
              <a:rPr lang="en-US" dirty="0">
                <a:latin typeface="+mn-lt"/>
              </a:rPr>
              <a:t> 3x day was associated with a 19% reduction in CV events compared with tooth brushing </a:t>
            </a:r>
            <a:r>
              <a:rPr lang="en-US" u="sng" dirty="0">
                <a:latin typeface="+mn-lt"/>
              </a:rPr>
              <a:t>&lt; </a:t>
            </a:r>
            <a:r>
              <a:rPr lang="en-US" dirty="0">
                <a:latin typeface="+mn-lt"/>
              </a:rPr>
              <a:t>once a day. </a:t>
            </a:r>
          </a:p>
          <a:p>
            <a:pPr marL="342900" indent="-342900">
              <a:buAutoNum type="arabicPeriod"/>
            </a:pPr>
            <a:r>
              <a:rPr lang="en-US" dirty="0">
                <a:latin typeface="+mn-lt"/>
              </a:rPr>
              <a:t>Regular professional cleaning once a year or more was shown to reduce CV risk by 14%. </a:t>
            </a:r>
          </a:p>
          <a:p>
            <a:endParaRPr lang="en-US" dirty="0">
              <a:latin typeface="+mn-lt"/>
            </a:endParaRPr>
          </a:p>
          <a:p>
            <a:r>
              <a:rPr lang="en-US" dirty="0">
                <a:latin typeface="+mn-lt"/>
              </a:rPr>
              <a:t>Researchers state that results are in line with previous observational studies:  </a:t>
            </a:r>
          </a:p>
          <a:p>
            <a:pPr marL="342900" indent="-342900">
              <a:buAutoNum type="arabicPeriod"/>
            </a:pPr>
            <a:r>
              <a:rPr lang="en-US" dirty="0">
                <a:latin typeface="+mn-lt"/>
              </a:rPr>
              <a:t>Periodontal disease causes chronic inflammation. </a:t>
            </a:r>
          </a:p>
          <a:p>
            <a:pPr marL="342900" indent="-342900">
              <a:buAutoNum type="arabicPeriod"/>
            </a:pPr>
            <a:r>
              <a:rPr lang="en-US" dirty="0">
                <a:latin typeface="+mn-lt"/>
              </a:rPr>
              <a:t>A reduction in inflammatory markers such as C-reactive protein and interleukins have been reported in association with regular tooth brushing as well as periodontal treatment. </a:t>
            </a:r>
          </a:p>
          <a:p>
            <a:pPr marL="342900" indent="-342900">
              <a:buAutoNum type="arabicPeriod"/>
            </a:pPr>
            <a:r>
              <a:rPr lang="en-US" dirty="0">
                <a:latin typeface="+mn-lt"/>
              </a:rPr>
              <a:t>Oral hygiene has been suggested to modify major risk factors such as diabetes and dyslipidemia.</a:t>
            </a:r>
          </a:p>
          <a:p>
            <a:pPr marL="342900" indent="-342900">
              <a:buAutoNum type="arabicPeriod"/>
            </a:pPr>
            <a:r>
              <a:rPr lang="en-US" dirty="0">
                <a:latin typeface="+mn-lt"/>
              </a:rPr>
              <a:t>Oral hygiene alters the oral microbiota. Increasing evidence suggests the human microbiota play a role in the pathogenesis of atherosclerotic cardiovascular disease and heart failure.</a:t>
            </a:r>
          </a:p>
        </p:txBody>
      </p:sp>
    </p:spTree>
    <p:extLst>
      <p:ext uri="{BB962C8B-B14F-4D97-AF65-F5344CB8AC3E}">
        <p14:creationId xmlns:p14="http://schemas.microsoft.com/office/powerpoint/2010/main" val="12071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Improved oral hygiene care attenuates the</a:t>
            </a:r>
            <a:br>
              <a:rPr lang="en-US" sz="3600" dirty="0"/>
            </a:br>
            <a:r>
              <a:rPr lang="en-US" sz="3600" dirty="0"/>
              <a:t>cardiovascular risk of oral health disease</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76200" y="5562600"/>
            <a:ext cx="8461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dirty="0">
                <a:solidFill>
                  <a:srgbClr val="FFC000"/>
                </a:solidFill>
              </a:rPr>
              <a:t>Park, S.H., Kim, S.H., Kang, S.H., et al. Nov. 22, 2018. Improved oral hygiene care attenuates the cardiovascular risk of oral health disease: A population-based study from Korea. European Heart Journal, 0, 1-9.  </a:t>
            </a:r>
          </a:p>
        </p:txBody>
      </p:sp>
      <p:sp>
        <p:nvSpPr>
          <p:cNvPr id="2" name="Rectangle 1">
            <a:extLst>
              <a:ext uri="{FF2B5EF4-FFF2-40B4-BE49-F238E27FC236}">
                <a16:creationId xmlns:a16="http://schemas.microsoft.com/office/drawing/2014/main" id="{2052824F-575D-400F-800B-2CAA65EC0F73}"/>
              </a:ext>
            </a:extLst>
          </p:cNvPr>
          <p:cNvSpPr/>
          <p:nvPr/>
        </p:nvSpPr>
        <p:spPr>
          <a:xfrm>
            <a:off x="304800" y="1282575"/>
            <a:ext cx="8686800" cy="4893647"/>
          </a:xfrm>
          <a:prstGeom prst="rect">
            <a:avLst/>
          </a:prstGeom>
        </p:spPr>
        <p:txBody>
          <a:bodyPr wrap="square">
            <a:spAutoFit/>
          </a:bodyPr>
          <a:lstStyle/>
          <a:p>
            <a:r>
              <a:rPr lang="en-US" sz="2000" u="sng" dirty="0" err="1">
                <a:latin typeface="+mn-lt"/>
              </a:rPr>
              <a:t>BaleDoneen</a:t>
            </a:r>
            <a:r>
              <a:rPr lang="en-US" sz="2000" u="sng" dirty="0">
                <a:latin typeface="+mn-lt"/>
              </a:rPr>
              <a:t> Take-Away</a:t>
            </a:r>
            <a:r>
              <a:rPr lang="en-US" sz="2000" dirty="0">
                <a:latin typeface="+mn-lt"/>
              </a:rPr>
              <a:t>:</a:t>
            </a:r>
          </a:p>
          <a:p>
            <a:pPr marL="342900" indent="-342900">
              <a:buAutoNum type="arabicPeriod"/>
            </a:pPr>
            <a:endParaRPr lang="en-US" sz="2000" dirty="0">
              <a:latin typeface="+mn-lt"/>
            </a:endParaRPr>
          </a:p>
          <a:p>
            <a:pPr marL="342900" indent="-342900">
              <a:buAutoNum type="arabicPeriod"/>
            </a:pPr>
            <a:r>
              <a:rPr lang="en-US" sz="2000" dirty="0">
                <a:latin typeface="+mn-lt"/>
              </a:rPr>
              <a:t>Particularly appreciate that this oral hygiene study was published in the European Heart Journal.</a:t>
            </a:r>
          </a:p>
          <a:p>
            <a:pPr marL="342900" indent="-342900">
              <a:buAutoNum type="arabicPeriod"/>
            </a:pPr>
            <a:r>
              <a:rPr lang="en-US" sz="2000" dirty="0">
                <a:latin typeface="+mn-lt"/>
              </a:rPr>
              <a:t>The world is ready to hear our message – that oral health experts MUST be part of the conversation to eradicate heart disease as the number one cause of death and stroke as the number one cause of disability!</a:t>
            </a:r>
          </a:p>
          <a:p>
            <a:pPr marL="342900" indent="-342900">
              <a:buAutoNum type="arabicPeriod"/>
            </a:pPr>
            <a:r>
              <a:rPr lang="en-US" sz="2000" dirty="0">
                <a:latin typeface="+mn-lt"/>
              </a:rPr>
              <a:t>This is a world-wide issue – we need to keep talking – we have the knowledge, tools and passion. </a:t>
            </a:r>
          </a:p>
          <a:p>
            <a:pPr marL="342900" indent="-342900">
              <a:buAutoNum type="arabicPeriod"/>
            </a:pPr>
            <a:r>
              <a:rPr lang="en-US" sz="2000" dirty="0">
                <a:latin typeface="+mn-lt"/>
              </a:rPr>
              <a:t>The fact that the CANTOS trial has brought attention to inflammation as the keystone demands that the medical and dental community recognize the  MANY various opportunities to identify and eradicate sources of inflammation. </a:t>
            </a:r>
          </a:p>
          <a:p>
            <a:pPr marL="342900" indent="-342900">
              <a:buAutoNum type="arabicPeriod"/>
            </a:pPr>
            <a:endParaRPr lang="en-US" sz="2000" dirty="0">
              <a:latin typeface="+mn-lt"/>
            </a:endParaRPr>
          </a:p>
          <a:p>
            <a:pPr marL="342900" indent="-342900">
              <a:buAutoNum type="arabicPeriod"/>
            </a:pPr>
            <a:endParaRPr lang="en-US" sz="1600" dirty="0">
              <a:latin typeface="+mn-lt"/>
            </a:endParaRPr>
          </a:p>
          <a:p>
            <a:endParaRPr lang="en-US" sz="1600" dirty="0">
              <a:latin typeface="+mn-lt"/>
            </a:endParaRPr>
          </a:p>
        </p:txBody>
      </p:sp>
    </p:spTree>
    <p:extLst>
      <p:ext uri="{BB962C8B-B14F-4D97-AF65-F5344CB8AC3E}">
        <p14:creationId xmlns:p14="http://schemas.microsoft.com/office/powerpoint/2010/main" val="378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AECDEE-CADC-431D-8BC2-7D012D410522}"/>
              </a:ext>
            </a:extLst>
          </p:cNvPr>
          <p:cNvSpPr>
            <a:spLocks noGrp="1"/>
          </p:cNvSpPr>
          <p:nvPr>
            <p:ph type="ftr" sz="quarter" idx="11"/>
          </p:nvPr>
        </p:nvSpPr>
        <p:spPr/>
        <p:txBody>
          <a:bodyPr/>
          <a:lstStyle/>
          <a:p>
            <a:pPr>
              <a:defRPr/>
            </a:pPr>
            <a:r>
              <a:rPr lang="en-US"/>
              <a:t>Copyright Bale/Doneen Paradigm</a:t>
            </a:r>
          </a:p>
        </p:txBody>
      </p:sp>
      <p:pic>
        <p:nvPicPr>
          <p:cNvPr id="2" name="Picture 1">
            <a:extLst>
              <a:ext uri="{FF2B5EF4-FFF2-40B4-BE49-F238E27FC236}">
                <a16:creationId xmlns:a16="http://schemas.microsoft.com/office/drawing/2014/main" id="{90B0568F-D3F4-4C7F-8E2F-99372C1CD63E}"/>
              </a:ext>
            </a:extLst>
          </p:cNvPr>
          <p:cNvPicPr>
            <a:picLocks noChangeAspect="1"/>
          </p:cNvPicPr>
          <p:nvPr/>
        </p:nvPicPr>
        <p:blipFill>
          <a:blip r:embed="rId2"/>
          <a:stretch>
            <a:fillRect/>
          </a:stretch>
        </p:blipFill>
        <p:spPr>
          <a:xfrm>
            <a:off x="203984" y="609600"/>
            <a:ext cx="2800350" cy="2162175"/>
          </a:xfrm>
          <a:prstGeom prst="rect">
            <a:avLst/>
          </a:prstGeom>
        </p:spPr>
      </p:pic>
      <p:pic>
        <p:nvPicPr>
          <p:cNvPr id="7" name="Content Placeholder 6">
            <a:extLst>
              <a:ext uri="{FF2B5EF4-FFF2-40B4-BE49-F238E27FC236}">
                <a16:creationId xmlns:a16="http://schemas.microsoft.com/office/drawing/2014/main" id="{796DC677-7765-4594-8706-F2B7089F7845}"/>
              </a:ext>
            </a:extLst>
          </p:cNvPr>
          <p:cNvPicPr>
            <a:picLocks noGrp="1" noChangeAspect="1"/>
          </p:cNvPicPr>
          <p:nvPr>
            <p:ph idx="1"/>
          </p:nvPr>
        </p:nvPicPr>
        <p:blipFill>
          <a:blip r:embed="rId3"/>
          <a:stretch>
            <a:fillRect/>
          </a:stretch>
        </p:blipFill>
        <p:spPr>
          <a:xfrm>
            <a:off x="84119" y="2895600"/>
            <a:ext cx="3040081" cy="2533650"/>
          </a:xfrm>
          <a:prstGeom prst="rect">
            <a:avLst/>
          </a:prstGeom>
        </p:spPr>
      </p:pic>
      <p:pic>
        <p:nvPicPr>
          <p:cNvPr id="6" name="Content Placeholder 4">
            <a:extLst>
              <a:ext uri="{FF2B5EF4-FFF2-40B4-BE49-F238E27FC236}">
                <a16:creationId xmlns:a16="http://schemas.microsoft.com/office/drawing/2014/main" id="{D246A867-649F-4015-BC2D-F494AFD4F03E}"/>
              </a:ext>
            </a:extLst>
          </p:cNvPr>
          <p:cNvPicPr>
            <a:picLocks noChangeAspect="1"/>
          </p:cNvPicPr>
          <p:nvPr/>
        </p:nvPicPr>
        <p:blipFill>
          <a:blip r:embed="rId4"/>
          <a:stretch>
            <a:fillRect/>
          </a:stretch>
        </p:blipFill>
        <p:spPr bwMode="auto">
          <a:xfrm>
            <a:off x="3200400" y="76200"/>
            <a:ext cx="5638800" cy="6169025"/>
          </a:xfrm>
          <a:prstGeom prst="rect">
            <a:avLst/>
          </a:prstGeom>
          <a:noFill/>
          <a:ln w="9525">
            <a:noFill/>
            <a:miter lim="800000"/>
            <a:headEnd/>
            <a:tailEnd/>
          </a:ln>
          <a:effectLst/>
        </p:spPr>
      </p:pic>
      <p:sp>
        <p:nvSpPr>
          <p:cNvPr id="3" name="&quot;Not Allowed&quot; Symbol 2">
            <a:extLst>
              <a:ext uri="{FF2B5EF4-FFF2-40B4-BE49-F238E27FC236}">
                <a16:creationId xmlns:a16="http://schemas.microsoft.com/office/drawing/2014/main" id="{03B8D5E9-6216-48EA-A7BC-7AA7DC11C1FD}"/>
              </a:ext>
            </a:extLst>
          </p:cNvPr>
          <p:cNvSpPr/>
          <p:nvPr/>
        </p:nvSpPr>
        <p:spPr bwMode="auto">
          <a:xfrm>
            <a:off x="457200" y="3124200"/>
            <a:ext cx="2286000" cy="213360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881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endParaRPr lang="en-US" sz="3600" dirty="0"/>
          </a:p>
        </p:txBody>
      </p:sp>
      <p:sp>
        <p:nvSpPr>
          <p:cNvPr id="3" name="Content Placeholder 2"/>
          <p:cNvSpPr>
            <a:spLocks noGrp="1"/>
          </p:cNvSpPr>
          <p:nvPr>
            <p:ph idx="1"/>
          </p:nvPr>
        </p:nvSpPr>
        <p:spPr>
          <a:xfrm>
            <a:off x="533400" y="1524000"/>
            <a:ext cx="8001000" cy="3962400"/>
          </a:xfrm>
        </p:spPr>
        <p:txBody>
          <a:bodyPr/>
          <a:lstStyle/>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endParaRPr lang="en-US" sz="28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rPr>
              <a:t>Copyright Bale/Doneen Paradigm</a:t>
            </a:r>
          </a:p>
        </p:txBody>
      </p:sp>
      <p:sp>
        <p:nvSpPr>
          <p:cNvPr id="6" name="TextBox 5"/>
          <p:cNvSpPr txBox="1"/>
          <p:nvPr/>
        </p:nvSpPr>
        <p:spPr>
          <a:xfrm>
            <a:off x="533400" y="5638800"/>
            <a:ext cx="8077200" cy="369332"/>
          </a:xfrm>
          <a:prstGeom prst="rect">
            <a:avLst/>
          </a:prstGeom>
          <a:noFill/>
        </p:spPr>
        <p:txBody>
          <a:bodyPr wrap="square" rtlCol="0">
            <a:spAutoFit/>
          </a:bodyPr>
          <a:lstStyle/>
          <a:p>
            <a:pPr algn="ctr"/>
            <a:r>
              <a:rPr lang="en-US" dirty="0"/>
              <a:t>reference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0" y="-9832"/>
            <a:ext cx="9143999" cy="6858000"/>
          </a:xfrm>
          <a:prstGeom prst="rect">
            <a:avLst/>
          </a:prstGeom>
        </p:spPr>
      </p:pic>
      <p:sp>
        <p:nvSpPr>
          <p:cNvPr id="5" name="Rectangle 4">
            <a:extLst>
              <a:ext uri="{FF2B5EF4-FFF2-40B4-BE49-F238E27FC236}">
                <a16:creationId xmlns:a16="http://schemas.microsoft.com/office/drawing/2014/main" id="{633D2940-74BE-4B6A-BE60-00C844729C70}"/>
              </a:ext>
            </a:extLst>
          </p:cNvPr>
          <p:cNvSpPr/>
          <p:nvPr/>
        </p:nvSpPr>
        <p:spPr bwMode="auto">
          <a:xfrm>
            <a:off x="76200" y="3886200"/>
            <a:ext cx="1524000" cy="685800"/>
          </a:xfrm>
          <a:prstGeom prst="rect">
            <a:avLst/>
          </a:prstGeom>
          <a:solidFill>
            <a:schemeClr val="accent2"/>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Sleep Apnea </a:t>
            </a:r>
          </a:p>
        </p:txBody>
      </p:sp>
    </p:spTree>
    <p:extLst>
      <p:ext uri="{BB962C8B-B14F-4D97-AF65-F5344CB8AC3E}">
        <p14:creationId xmlns:p14="http://schemas.microsoft.com/office/powerpoint/2010/main" val="2261060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Obstructive sleep apnea </a:t>
            </a:r>
            <a:br>
              <a:rPr lang="en-US" sz="3600" dirty="0"/>
            </a:br>
            <a:r>
              <a:rPr lang="en-US" sz="3600" dirty="0"/>
              <a:t>&amp; resistant hypertension in Blacks</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28351"/>
            <a:ext cx="8461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sz="1800" dirty="0">
                <a:solidFill>
                  <a:srgbClr val="FFC000"/>
                </a:solidFill>
                <a:latin typeface="+mn-lt"/>
              </a:rPr>
              <a:t>Johnson, D., Thomas, J., Abdalla, M., et al. Association between sleep apnea and blood pressure control in blacks. </a:t>
            </a:r>
            <a:r>
              <a:rPr lang="fr-FR" sz="1800" i="1" dirty="0">
                <a:solidFill>
                  <a:srgbClr val="FFC000"/>
                </a:solidFill>
                <a:latin typeface="+mn-lt"/>
              </a:rPr>
              <a:t>Circulation. </a:t>
            </a:r>
            <a:r>
              <a:rPr lang="fr-FR" sz="1800" dirty="0">
                <a:solidFill>
                  <a:srgbClr val="FFC000"/>
                </a:solidFill>
                <a:latin typeface="+mn-lt"/>
              </a:rPr>
              <a:t>2018;139:00–00. </a:t>
            </a:r>
            <a:endParaRPr lang="en-US" altLang="en-US" sz="1800" dirty="0">
              <a:solidFill>
                <a:srgbClr val="FFC000"/>
              </a:solidFill>
              <a:latin typeface="+mn-lt"/>
            </a:endParaRPr>
          </a:p>
        </p:txBody>
      </p:sp>
      <p:sp>
        <p:nvSpPr>
          <p:cNvPr id="2" name="Rectangle 1">
            <a:extLst>
              <a:ext uri="{FF2B5EF4-FFF2-40B4-BE49-F238E27FC236}">
                <a16:creationId xmlns:a16="http://schemas.microsoft.com/office/drawing/2014/main" id="{53ADC59E-74FC-4367-8DE3-7B8556DD0234}"/>
              </a:ext>
            </a:extLst>
          </p:cNvPr>
          <p:cNvSpPr/>
          <p:nvPr/>
        </p:nvSpPr>
        <p:spPr>
          <a:xfrm>
            <a:off x="226142" y="1363176"/>
            <a:ext cx="8839200" cy="3816429"/>
          </a:xfrm>
          <a:prstGeom prst="rect">
            <a:avLst/>
          </a:prstGeom>
        </p:spPr>
        <p:txBody>
          <a:bodyPr wrap="square">
            <a:spAutoFit/>
          </a:bodyPr>
          <a:lstStyle/>
          <a:p>
            <a:pPr algn="ctr"/>
            <a:r>
              <a:rPr lang="en-US" sz="2200" dirty="0">
                <a:latin typeface="+mn-lt"/>
              </a:rPr>
              <a:t>Between 2012 and 2016, Jackson Heart Sleep Study participants (N=913) underwent an in-home sleep apnea study, clinic BP</a:t>
            </a:r>
          </a:p>
          <a:p>
            <a:pPr algn="ctr"/>
            <a:endParaRPr lang="en-US" sz="2200" dirty="0">
              <a:latin typeface="+mn-lt"/>
            </a:endParaRPr>
          </a:p>
          <a:p>
            <a:pPr algn="ctr"/>
            <a:r>
              <a:rPr lang="en-US" sz="2200" dirty="0">
                <a:latin typeface="+mn-lt"/>
              </a:rPr>
              <a:t>Moderate or severe OSA defined as AHI ≥15</a:t>
            </a:r>
          </a:p>
          <a:p>
            <a:pPr algn="ctr"/>
            <a:endParaRPr lang="en-US" sz="2200" dirty="0">
              <a:latin typeface="+mn-lt"/>
            </a:endParaRPr>
          </a:p>
          <a:p>
            <a:pPr algn="ctr"/>
            <a:r>
              <a:rPr lang="en-US" sz="2200" dirty="0">
                <a:latin typeface="+mn-lt"/>
              </a:rPr>
              <a:t>Prevalent HTN was defined as SBP ≥130 mm Hg or DBP </a:t>
            </a:r>
            <a:r>
              <a:rPr lang="en-US" sz="2200" i="1" dirty="0">
                <a:latin typeface="+mn-lt"/>
              </a:rPr>
              <a:t>&gt;</a:t>
            </a:r>
            <a:r>
              <a:rPr lang="en-US" sz="2200" dirty="0">
                <a:latin typeface="+mn-lt"/>
              </a:rPr>
              <a:t>80mm Hg, use of antihypertensives, or self-report of a diagnosis of hypertension. </a:t>
            </a:r>
          </a:p>
          <a:p>
            <a:pPr algn="ctr"/>
            <a:endParaRPr lang="en-US" sz="2200" dirty="0">
              <a:latin typeface="+mn-lt"/>
            </a:endParaRPr>
          </a:p>
          <a:p>
            <a:pPr algn="ctr"/>
            <a:r>
              <a:rPr lang="en-US" sz="2200" dirty="0">
                <a:latin typeface="+mn-lt"/>
              </a:rPr>
              <a:t>Controlled BP defined as BP </a:t>
            </a:r>
            <a:r>
              <a:rPr lang="en-US" sz="2200" u="sng" dirty="0">
                <a:latin typeface="+mn-lt"/>
              </a:rPr>
              <a:t>&lt;</a:t>
            </a:r>
            <a:r>
              <a:rPr lang="en-US" sz="2200" dirty="0">
                <a:latin typeface="+mn-lt"/>
              </a:rPr>
              <a:t>130/80 with use of </a:t>
            </a:r>
            <a:r>
              <a:rPr lang="en-US" sz="2200" u="sng" dirty="0">
                <a:latin typeface="+mn-lt"/>
              </a:rPr>
              <a:t>&lt;</a:t>
            </a:r>
            <a:r>
              <a:rPr lang="en-US" sz="2200" dirty="0">
                <a:latin typeface="+mn-lt"/>
              </a:rPr>
              <a:t> 1-2 classes of Rx.  </a:t>
            </a:r>
          </a:p>
          <a:p>
            <a:pPr algn="ctr"/>
            <a:endParaRPr lang="en-US" sz="2200" dirty="0">
              <a:latin typeface="+mn-lt"/>
            </a:endParaRPr>
          </a:p>
          <a:p>
            <a:pPr algn="ctr"/>
            <a:r>
              <a:rPr lang="en-US" sz="2200" dirty="0">
                <a:latin typeface="+mn-lt"/>
              </a:rPr>
              <a:t>Uncontrolled/Resistant  BP defined as BP </a:t>
            </a:r>
            <a:r>
              <a:rPr lang="en-US" sz="2200" u="sng" dirty="0">
                <a:latin typeface="+mn-lt"/>
              </a:rPr>
              <a:t>&gt;</a:t>
            </a:r>
            <a:r>
              <a:rPr lang="en-US" sz="2200" dirty="0">
                <a:latin typeface="+mn-lt"/>
              </a:rPr>
              <a:t> 3 classes of Rx</a:t>
            </a:r>
          </a:p>
        </p:txBody>
      </p:sp>
    </p:spTree>
    <p:extLst>
      <p:ext uri="{BB962C8B-B14F-4D97-AF65-F5344CB8AC3E}">
        <p14:creationId xmlns:p14="http://schemas.microsoft.com/office/powerpoint/2010/main" val="26729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Obstructive sleep apnea </a:t>
            </a:r>
            <a:br>
              <a:rPr lang="en-US" sz="3600" dirty="0"/>
            </a:br>
            <a:r>
              <a:rPr lang="en-US" sz="3600" dirty="0"/>
              <a:t>&amp; resistant hypertension in Blacks</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a:buNone/>
            </a:pPr>
            <a:r>
              <a:rPr lang="en-US" sz="2000" dirty="0">
                <a:effectLst/>
              </a:rPr>
              <a:t>The analytic sample with hypertension (N=664) had a mean age of 64.0 </a:t>
            </a:r>
            <a:r>
              <a:rPr lang="en-US" sz="2000" u="sng" dirty="0">
                <a:effectLst/>
              </a:rPr>
              <a:t>+</a:t>
            </a:r>
            <a:r>
              <a:rPr lang="en-US" sz="2000" dirty="0">
                <a:effectLst/>
              </a:rPr>
              <a:t> 10.6 years, 69.1% female, 58.6% obese, and 51.3% college educated. </a:t>
            </a:r>
          </a:p>
          <a:p>
            <a:pPr marL="0" indent="0" algn="ctr">
              <a:buNone/>
            </a:pPr>
            <a:endParaRPr lang="en-US" sz="2000" dirty="0">
              <a:effectLst/>
            </a:endParaRPr>
          </a:p>
          <a:p>
            <a:pPr marL="0" indent="0" algn="ctr">
              <a:buNone/>
            </a:pPr>
            <a:r>
              <a:rPr lang="en-US" sz="2000" dirty="0">
                <a:effectLst/>
              </a:rPr>
              <a:t>Among the sample, 25.7% had OSA – untreated in 94% of participants. </a:t>
            </a:r>
          </a:p>
          <a:p>
            <a:pPr marL="0" indent="0" algn="ctr">
              <a:buNone/>
            </a:pPr>
            <a:endParaRPr lang="en-US" sz="2000" dirty="0">
              <a:effectLst/>
            </a:endParaRPr>
          </a:p>
          <a:p>
            <a:pPr marL="0" indent="0" algn="ctr">
              <a:buNone/>
            </a:pPr>
            <a:r>
              <a:rPr lang="en-US" sz="2000" dirty="0">
                <a:effectLst/>
              </a:rPr>
              <a:t>48% had uncontrolled HTN and 14% had resistant HTN </a:t>
            </a:r>
          </a:p>
          <a:p>
            <a:pPr marL="0" indent="0" algn="ctr">
              <a:buNone/>
            </a:pPr>
            <a:endParaRPr lang="en-US" sz="2000" dirty="0">
              <a:effectLst/>
            </a:endParaRPr>
          </a:p>
          <a:p>
            <a:pPr marL="0" indent="0" algn="ctr">
              <a:buNone/>
            </a:pPr>
            <a:r>
              <a:rPr lang="en-US" sz="2000" dirty="0">
                <a:effectLst/>
              </a:rPr>
              <a:t>After adjustment for confounders, participants with moderate or severe OSA had a 2.0 times higher odds of resistant hypertension </a:t>
            </a:r>
          </a:p>
          <a:p>
            <a:pPr marL="0" indent="0" algn="ctr">
              <a:buNone/>
            </a:pPr>
            <a:r>
              <a:rPr lang="en-US" sz="2000" dirty="0">
                <a:effectLst/>
              </a:rPr>
              <a:t>(95% CI, 1.14–3.67)</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28351"/>
            <a:ext cx="8461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sz="1800" dirty="0">
                <a:solidFill>
                  <a:srgbClr val="FFC000"/>
                </a:solidFill>
                <a:latin typeface="+mn-lt"/>
              </a:rPr>
              <a:t>Johnson, D., Thomas, J., Abdalla, M., et al. Association between sleep apnea and blood pressure control in blacks. </a:t>
            </a:r>
            <a:r>
              <a:rPr lang="fr-FR" sz="1800" i="1" dirty="0">
                <a:solidFill>
                  <a:srgbClr val="FFC000"/>
                </a:solidFill>
                <a:latin typeface="+mn-lt"/>
              </a:rPr>
              <a:t>Circulation. </a:t>
            </a:r>
            <a:r>
              <a:rPr lang="fr-FR" sz="1800" dirty="0">
                <a:solidFill>
                  <a:srgbClr val="FFC000"/>
                </a:solidFill>
                <a:latin typeface="+mn-lt"/>
              </a:rPr>
              <a:t>2018;139:00–00. </a:t>
            </a:r>
            <a:endParaRPr lang="en-US" altLang="en-US" sz="1800" dirty="0">
              <a:solidFill>
                <a:srgbClr val="FFC000"/>
              </a:solidFill>
              <a:latin typeface="+mn-lt"/>
            </a:endParaRPr>
          </a:p>
        </p:txBody>
      </p:sp>
    </p:spTree>
    <p:extLst>
      <p:ext uri="{BB962C8B-B14F-4D97-AF65-F5344CB8AC3E}">
        <p14:creationId xmlns:p14="http://schemas.microsoft.com/office/powerpoint/2010/main" val="4534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80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8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Obstructive sleep apnea </a:t>
            </a:r>
            <a:br>
              <a:rPr lang="en-US" sz="3600" dirty="0"/>
            </a:br>
            <a:r>
              <a:rPr lang="en-US" sz="3600" dirty="0"/>
              <a:t>&amp; resistant hypertension in Blacks</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28351"/>
            <a:ext cx="8461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sz="1800" dirty="0">
                <a:solidFill>
                  <a:srgbClr val="FFC000"/>
                </a:solidFill>
                <a:latin typeface="+mn-lt"/>
              </a:rPr>
              <a:t>Johnson, D., Thomas, J., Abdalla, M., et al. Association between sleep apnea and blood pressure control in blacks. </a:t>
            </a:r>
            <a:r>
              <a:rPr lang="fr-FR" sz="1800" i="1" dirty="0">
                <a:solidFill>
                  <a:srgbClr val="FFC000"/>
                </a:solidFill>
                <a:latin typeface="+mn-lt"/>
              </a:rPr>
              <a:t>Circulation. </a:t>
            </a:r>
            <a:r>
              <a:rPr lang="fr-FR" sz="1800" dirty="0">
                <a:solidFill>
                  <a:srgbClr val="FFC000"/>
                </a:solidFill>
                <a:latin typeface="+mn-lt"/>
              </a:rPr>
              <a:t>2018;139:00–00. </a:t>
            </a:r>
            <a:endParaRPr lang="en-US" altLang="en-US" sz="1800" dirty="0">
              <a:solidFill>
                <a:srgbClr val="FFC000"/>
              </a:solidFill>
              <a:latin typeface="+mn-lt"/>
            </a:endParaRPr>
          </a:p>
        </p:txBody>
      </p:sp>
      <p:pic>
        <p:nvPicPr>
          <p:cNvPr id="2" name="Picture 1">
            <a:extLst>
              <a:ext uri="{FF2B5EF4-FFF2-40B4-BE49-F238E27FC236}">
                <a16:creationId xmlns:a16="http://schemas.microsoft.com/office/drawing/2014/main" id="{F71A9381-783F-4BD4-AAA9-4168CFA1C388}"/>
              </a:ext>
            </a:extLst>
          </p:cNvPr>
          <p:cNvPicPr>
            <a:picLocks noChangeAspect="1"/>
          </p:cNvPicPr>
          <p:nvPr/>
        </p:nvPicPr>
        <p:blipFill>
          <a:blip r:embed="rId3"/>
          <a:stretch>
            <a:fillRect/>
          </a:stretch>
        </p:blipFill>
        <p:spPr>
          <a:xfrm>
            <a:off x="381000" y="1270773"/>
            <a:ext cx="8156576" cy="4648200"/>
          </a:xfrm>
          <a:prstGeom prst="rect">
            <a:avLst/>
          </a:prstGeom>
        </p:spPr>
      </p:pic>
      <p:sp>
        <p:nvSpPr>
          <p:cNvPr id="4" name="Heart 3">
            <a:extLst>
              <a:ext uri="{FF2B5EF4-FFF2-40B4-BE49-F238E27FC236}">
                <a16:creationId xmlns:a16="http://schemas.microsoft.com/office/drawing/2014/main" id="{517374C7-F519-4758-BAF4-DDE165B7D153}"/>
              </a:ext>
            </a:extLst>
          </p:cNvPr>
          <p:cNvSpPr/>
          <p:nvPr/>
        </p:nvSpPr>
        <p:spPr bwMode="auto">
          <a:xfrm>
            <a:off x="8305800" y="4267200"/>
            <a:ext cx="307976" cy="304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23366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Obstructive sleep apnea </a:t>
            </a:r>
            <a:br>
              <a:rPr lang="en-US" sz="3600" dirty="0"/>
            </a:br>
            <a:r>
              <a:rPr lang="en-US" sz="3600" dirty="0"/>
              <a:t>&amp; resistant hypertension in Blacks</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28351"/>
            <a:ext cx="8461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sz="1800" dirty="0">
                <a:solidFill>
                  <a:srgbClr val="FFC000"/>
                </a:solidFill>
                <a:latin typeface="+mn-lt"/>
              </a:rPr>
              <a:t>Johnson, D., Thomas, J., Abdalla, M., et al. Association between sleep apnea and blood pressure control in blacks. </a:t>
            </a:r>
            <a:r>
              <a:rPr lang="fr-FR" sz="1800" i="1" dirty="0">
                <a:solidFill>
                  <a:srgbClr val="FFC000"/>
                </a:solidFill>
                <a:latin typeface="+mn-lt"/>
              </a:rPr>
              <a:t>Circulation. </a:t>
            </a:r>
            <a:r>
              <a:rPr lang="fr-FR" sz="1800" dirty="0">
                <a:solidFill>
                  <a:srgbClr val="FFC000"/>
                </a:solidFill>
                <a:latin typeface="+mn-lt"/>
              </a:rPr>
              <a:t>2018;139:00–00. </a:t>
            </a:r>
            <a:endParaRPr lang="en-US" altLang="en-US" sz="1800" dirty="0">
              <a:solidFill>
                <a:srgbClr val="FFC000"/>
              </a:solidFill>
              <a:latin typeface="+mn-lt"/>
            </a:endParaRPr>
          </a:p>
        </p:txBody>
      </p:sp>
      <p:pic>
        <p:nvPicPr>
          <p:cNvPr id="2" name="Picture 1">
            <a:extLst>
              <a:ext uri="{FF2B5EF4-FFF2-40B4-BE49-F238E27FC236}">
                <a16:creationId xmlns:a16="http://schemas.microsoft.com/office/drawing/2014/main" id="{3BBE86EC-5330-4F68-9BE3-618D3F326169}"/>
              </a:ext>
            </a:extLst>
          </p:cNvPr>
          <p:cNvPicPr>
            <a:picLocks noChangeAspect="1"/>
          </p:cNvPicPr>
          <p:nvPr/>
        </p:nvPicPr>
        <p:blipFill>
          <a:blip r:embed="rId3"/>
          <a:stretch>
            <a:fillRect/>
          </a:stretch>
        </p:blipFill>
        <p:spPr>
          <a:xfrm>
            <a:off x="228600" y="1273545"/>
            <a:ext cx="8686800" cy="4310909"/>
          </a:xfrm>
          <a:prstGeom prst="rect">
            <a:avLst/>
          </a:prstGeom>
        </p:spPr>
      </p:pic>
    </p:spTree>
    <p:extLst>
      <p:ext uri="{BB962C8B-B14F-4D97-AF65-F5344CB8AC3E}">
        <p14:creationId xmlns:p14="http://schemas.microsoft.com/office/powerpoint/2010/main" val="1601109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600" dirty="0"/>
              <a:t>Obstructive sleep apnea </a:t>
            </a:r>
            <a:br>
              <a:rPr lang="en-US" sz="3600" dirty="0"/>
            </a:br>
            <a:r>
              <a:rPr lang="en-US" sz="3600" dirty="0"/>
              <a:t>&amp; resistant hypertension in Blacks</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454025" y="12954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28351"/>
            <a:ext cx="8461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sz="1800" dirty="0">
                <a:solidFill>
                  <a:srgbClr val="FFC000"/>
                </a:solidFill>
                <a:latin typeface="+mn-lt"/>
              </a:rPr>
              <a:t>Johnson, D., Thomas, J., Abdalla, M., et al. Association between sleep apnea and blood pressure control in blacks. </a:t>
            </a:r>
            <a:r>
              <a:rPr lang="fr-FR" sz="1800" i="1" dirty="0">
                <a:solidFill>
                  <a:srgbClr val="FFC000"/>
                </a:solidFill>
                <a:latin typeface="+mn-lt"/>
              </a:rPr>
              <a:t>Circulation. </a:t>
            </a:r>
            <a:r>
              <a:rPr lang="fr-FR" sz="1800" dirty="0">
                <a:solidFill>
                  <a:srgbClr val="FFC000"/>
                </a:solidFill>
                <a:latin typeface="+mn-lt"/>
              </a:rPr>
              <a:t>2018;139:00–00. </a:t>
            </a:r>
            <a:endParaRPr lang="en-US" altLang="en-US" sz="1800" dirty="0">
              <a:solidFill>
                <a:srgbClr val="FFC000"/>
              </a:solidFill>
              <a:latin typeface="+mn-lt"/>
            </a:endParaRPr>
          </a:p>
        </p:txBody>
      </p:sp>
      <p:sp>
        <p:nvSpPr>
          <p:cNvPr id="2" name="Rectangle 1">
            <a:extLst>
              <a:ext uri="{FF2B5EF4-FFF2-40B4-BE49-F238E27FC236}">
                <a16:creationId xmlns:a16="http://schemas.microsoft.com/office/drawing/2014/main" id="{2D689591-A27C-4C98-8173-E09D8CEFF5A4}"/>
              </a:ext>
            </a:extLst>
          </p:cNvPr>
          <p:cNvSpPr/>
          <p:nvPr/>
        </p:nvSpPr>
        <p:spPr>
          <a:xfrm>
            <a:off x="260131" y="1127037"/>
            <a:ext cx="8153400" cy="5109091"/>
          </a:xfrm>
          <a:prstGeom prst="rect">
            <a:avLst/>
          </a:prstGeom>
        </p:spPr>
        <p:txBody>
          <a:bodyPr wrap="square">
            <a:spAutoFit/>
          </a:bodyPr>
          <a:lstStyle/>
          <a:p>
            <a:r>
              <a:rPr lang="en-US" sz="2200" u="sng" dirty="0" err="1">
                <a:latin typeface="+mn-lt"/>
              </a:rPr>
              <a:t>BaleDoneen</a:t>
            </a:r>
            <a:r>
              <a:rPr lang="en-US" sz="2200" u="sng" dirty="0">
                <a:latin typeface="+mn-lt"/>
              </a:rPr>
              <a:t> Take-Away:</a:t>
            </a:r>
          </a:p>
          <a:p>
            <a:pPr marL="342900" indent="-342900">
              <a:buAutoNum type="arabicPeriod"/>
            </a:pPr>
            <a:r>
              <a:rPr lang="en-US" sz="2200" dirty="0">
                <a:latin typeface="+mn-lt"/>
              </a:rPr>
              <a:t>Look carefully for OSA when patient has HTN.</a:t>
            </a:r>
          </a:p>
          <a:p>
            <a:pPr marL="342900" indent="-342900">
              <a:buAutoNum type="arabicPeriod"/>
            </a:pPr>
            <a:r>
              <a:rPr lang="en-US" sz="2200" dirty="0">
                <a:latin typeface="+mn-lt"/>
              </a:rPr>
              <a:t>In this demographic - These results suggest that untreated OSA may contribute to hard-to-control BP in blacks. Assessment and treatment of OSA should be considered.</a:t>
            </a:r>
          </a:p>
          <a:p>
            <a:pPr marL="342900" indent="-342900">
              <a:buAutoNum type="arabicPeriod"/>
            </a:pPr>
            <a:r>
              <a:rPr lang="en-US" sz="2200" dirty="0">
                <a:latin typeface="+mn-lt"/>
              </a:rPr>
              <a:t>Always ask “why” before adding more medication – what might be missing?</a:t>
            </a:r>
          </a:p>
          <a:p>
            <a:pPr marL="342900" indent="-342900">
              <a:buAutoNum type="arabicPeriod"/>
            </a:pPr>
            <a:r>
              <a:rPr lang="en-US" sz="2200" dirty="0">
                <a:latin typeface="+mn-lt"/>
              </a:rPr>
              <a:t>Weight was NOT statistically different between the two groups – don’t let obesity to be the main reason to get a sleep study. </a:t>
            </a:r>
          </a:p>
          <a:p>
            <a:pPr marL="342900" indent="-342900">
              <a:buAutoNum type="arabicPeriod"/>
            </a:pPr>
            <a:r>
              <a:rPr lang="en-US" sz="2200" dirty="0">
                <a:latin typeface="+mn-lt"/>
              </a:rPr>
              <a:t>Blacks have unique challenges with BP treatment so….make sure to prioritize sleep evaluation – both apnea and disturbance. </a:t>
            </a:r>
          </a:p>
          <a:p>
            <a:pPr marL="342900" indent="-342900">
              <a:buAutoNum type="arabicPeriod"/>
            </a:pPr>
            <a:r>
              <a:rPr lang="en-US" sz="2200" dirty="0">
                <a:latin typeface="+mn-lt"/>
              </a:rPr>
              <a:t>Home sleep studies were utilized – this is optimal.</a:t>
            </a:r>
          </a:p>
          <a:p>
            <a:pPr marL="342900" indent="-342900">
              <a:buAutoNum type="arabicPeriod"/>
            </a:pPr>
            <a:endParaRPr lang="en-US" dirty="0">
              <a:latin typeface="+mn-lt"/>
            </a:endParaRPr>
          </a:p>
        </p:txBody>
      </p:sp>
    </p:spTree>
    <p:extLst>
      <p:ext uri="{BB962C8B-B14F-4D97-AF65-F5344CB8AC3E}">
        <p14:creationId xmlns:p14="http://schemas.microsoft.com/office/powerpoint/2010/main" val="11242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34242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35766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2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42-E666-41C7-B9CC-E95D3900AF8C}"/>
              </a:ext>
            </a:extLst>
          </p:cNvPr>
          <p:cNvSpPr>
            <a:spLocks noGrp="1"/>
          </p:cNvSpPr>
          <p:nvPr>
            <p:ph type="title"/>
          </p:nvPr>
        </p:nvSpPr>
        <p:spPr>
          <a:xfrm>
            <a:off x="301625" y="228601"/>
            <a:ext cx="8510588" cy="914400"/>
          </a:xfrm>
        </p:spPr>
        <p:txBody>
          <a:bodyPr/>
          <a:lstStyle/>
          <a:p>
            <a:r>
              <a:rPr lang="en-US" sz="2800" dirty="0"/>
              <a:t>Global, Regional, and Country-Specific</a:t>
            </a:r>
            <a:br>
              <a:rPr lang="en-US" sz="2800" dirty="0"/>
            </a:br>
            <a:r>
              <a:rPr lang="en-US" sz="2800" dirty="0"/>
              <a:t>Lifetime Risks of Stroke, 1990 and 2016</a:t>
            </a:r>
          </a:p>
        </p:txBody>
      </p:sp>
      <p:sp>
        <p:nvSpPr>
          <p:cNvPr id="4" name="Footer Placeholder 3">
            <a:extLst>
              <a:ext uri="{FF2B5EF4-FFF2-40B4-BE49-F238E27FC236}">
                <a16:creationId xmlns:a16="http://schemas.microsoft.com/office/drawing/2014/main" id="{610D164D-A70A-47D6-AD8D-B5F4669CD306}"/>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EE4EFF5F-365A-44C3-B097-F72F6C1D3AA9}"/>
              </a:ext>
            </a:extLst>
          </p:cNvPr>
          <p:cNvSpPr txBox="1"/>
          <p:nvPr/>
        </p:nvSpPr>
        <p:spPr>
          <a:xfrm>
            <a:off x="152400" y="5898575"/>
            <a:ext cx="8229600" cy="584775"/>
          </a:xfrm>
          <a:prstGeom prst="rect">
            <a:avLst/>
          </a:prstGeom>
          <a:noFill/>
        </p:spPr>
        <p:txBody>
          <a:bodyPr wrap="square" rtlCol="0">
            <a:spAutoFit/>
          </a:bodyPr>
          <a:lstStyle/>
          <a:p>
            <a:r>
              <a:rPr lang="en-US" sz="1600" dirty="0" err="1">
                <a:solidFill>
                  <a:srgbClr val="FFC000"/>
                </a:solidFill>
              </a:rPr>
              <a:t>Feigin</a:t>
            </a:r>
            <a:r>
              <a:rPr lang="en-US" sz="1600" dirty="0">
                <a:solidFill>
                  <a:srgbClr val="FFC000"/>
                </a:solidFill>
              </a:rPr>
              <a:t>, V., Nguyen, G., </a:t>
            </a:r>
            <a:r>
              <a:rPr lang="en-US" sz="1600" dirty="0" err="1">
                <a:solidFill>
                  <a:srgbClr val="FFC000"/>
                </a:solidFill>
              </a:rPr>
              <a:t>Cercy</a:t>
            </a:r>
            <a:r>
              <a:rPr lang="en-US" sz="1600" dirty="0">
                <a:solidFill>
                  <a:srgbClr val="FFC000"/>
                </a:solidFill>
              </a:rPr>
              <a:t>, K., et al. (2018). Global, regional, and country-specific </a:t>
            </a:r>
            <a:r>
              <a:rPr lang="en-US" sz="1600" dirty="0" err="1">
                <a:solidFill>
                  <a:srgbClr val="FFC000"/>
                </a:solidFill>
              </a:rPr>
              <a:t>lifestime</a:t>
            </a:r>
            <a:r>
              <a:rPr lang="en-US" sz="1600" dirty="0">
                <a:solidFill>
                  <a:srgbClr val="FFC000"/>
                </a:solidFill>
              </a:rPr>
              <a:t> risks of stroke, 1990 and 2016. N </a:t>
            </a:r>
            <a:r>
              <a:rPr lang="en-US" sz="1600" dirty="0" err="1">
                <a:solidFill>
                  <a:srgbClr val="FFC000"/>
                </a:solidFill>
              </a:rPr>
              <a:t>Engl</a:t>
            </a:r>
            <a:r>
              <a:rPr lang="en-US" sz="1600" dirty="0">
                <a:solidFill>
                  <a:srgbClr val="FFC000"/>
                </a:solidFill>
              </a:rPr>
              <a:t> J Med 379;25, 2429-2437</a:t>
            </a:r>
          </a:p>
        </p:txBody>
      </p:sp>
      <p:pic>
        <p:nvPicPr>
          <p:cNvPr id="6" name="Content Placeholder 4">
            <a:extLst>
              <a:ext uri="{FF2B5EF4-FFF2-40B4-BE49-F238E27FC236}">
                <a16:creationId xmlns:a16="http://schemas.microsoft.com/office/drawing/2014/main" id="{25FFBBB9-4C6D-4723-9F80-E45F10E8A9BA}"/>
              </a:ext>
            </a:extLst>
          </p:cNvPr>
          <p:cNvPicPr>
            <a:picLocks noGrp="1" noChangeAspect="1"/>
          </p:cNvPicPr>
          <p:nvPr>
            <p:ph idx="1"/>
          </p:nvPr>
        </p:nvPicPr>
        <p:blipFill>
          <a:blip r:embed="rId2"/>
          <a:stretch>
            <a:fillRect/>
          </a:stretch>
        </p:blipFill>
        <p:spPr>
          <a:xfrm>
            <a:off x="152400" y="1143002"/>
            <a:ext cx="8540750" cy="3951616"/>
          </a:xfrm>
          <a:prstGeom prst="rect">
            <a:avLst/>
          </a:prstGeom>
        </p:spPr>
      </p:pic>
      <p:sp>
        <p:nvSpPr>
          <p:cNvPr id="7" name="Rectangle 6">
            <a:extLst>
              <a:ext uri="{FF2B5EF4-FFF2-40B4-BE49-F238E27FC236}">
                <a16:creationId xmlns:a16="http://schemas.microsoft.com/office/drawing/2014/main" id="{0461BE1C-91C0-4931-B760-21101C119B9D}"/>
              </a:ext>
            </a:extLst>
          </p:cNvPr>
          <p:cNvSpPr/>
          <p:nvPr/>
        </p:nvSpPr>
        <p:spPr>
          <a:xfrm>
            <a:off x="82550" y="5094617"/>
            <a:ext cx="8610600" cy="830997"/>
          </a:xfrm>
          <a:prstGeom prst="rect">
            <a:avLst/>
          </a:prstGeom>
        </p:spPr>
        <p:txBody>
          <a:bodyPr wrap="square">
            <a:spAutoFit/>
          </a:bodyPr>
          <a:lstStyle/>
          <a:p>
            <a:pPr algn="ctr"/>
            <a:r>
              <a:rPr lang="en-US" sz="2400" dirty="0">
                <a:latin typeface="OTNEJMQuadraat"/>
              </a:rPr>
              <a:t>There was geographic variation in the lifetime risk of stroke, with the highest risks in East Asia, Central Europe, and Eastern Europe.</a:t>
            </a:r>
            <a:endParaRPr lang="en-US" sz="2400" dirty="0"/>
          </a:p>
        </p:txBody>
      </p:sp>
    </p:spTree>
    <p:extLst>
      <p:ext uri="{BB962C8B-B14F-4D97-AF65-F5344CB8AC3E}">
        <p14:creationId xmlns:p14="http://schemas.microsoft.com/office/powerpoint/2010/main" val="2192396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ED34-52B8-4058-84DA-0FDDE9EDEF73}"/>
              </a:ext>
            </a:extLst>
          </p:cNvPr>
          <p:cNvSpPr>
            <a:spLocks noGrp="1"/>
          </p:cNvSpPr>
          <p:nvPr>
            <p:ph type="title"/>
          </p:nvPr>
        </p:nvSpPr>
        <p:spPr/>
        <p:txBody>
          <a:bodyPr/>
          <a:lstStyle/>
          <a:p>
            <a:r>
              <a:rPr lang="en-US" dirty="0"/>
              <a:t>Galectin-3 – how is my heart?</a:t>
            </a:r>
          </a:p>
        </p:txBody>
      </p:sp>
      <p:pic>
        <p:nvPicPr>
          <p:cNvPr id="6" name="Content Placeholder 5">
            <a:extLst>
              <a:ext uri="{FF2B5EF4-FFF2-40B4-BE49-F238E27FC236}">
                <a16:creationId xmlns:a16="http://schemas.microsoft.com/office/drawing/2014/main" id="{C8F06A51-630C-4DC0-88C8-A5DA3565188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1600200"/>
            <a:ext cx="6096000" cy="4048125"/>
          </a:xfrm>
        </p:spPr>
      </p:pic>
      <p:sp>
        <p:nvSpPr>
          <p:cNvPr id="4" name="Footer Placeholder 3">
            <a:extLst>
              <a:ext uri="{FF2B5EF4-FFF2-40B4-BE49-F238E27FC236}">
                <a16:creationId xmlns:a16="http://schemas.microsoft.com/office/drawing/2014/main" id="{D4E22ECA-31FF-443F-930D-7FC7B98F2991}"/>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822163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430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
        <p:nvSpPr>
          <p:cNvPr id="2" name="Rectangle 1">
            <a:extLst>
              <a:ext uri="{FF2B5EF4-FFF2-40B4-BE49-F238E27FC236}">
                <a16:creationId xmlns:a16="http://schemas.microsoft.com/office/drawing/2014/main" id="{2680ED78-FB46-475B-9001-FD80AB825656}"/>
              </a:ext>
            </a:extLst>
          </p:cNvPr>
          <p:cNvSpPr/>
          <p:nvPr/>
        </p:nvSpPr>
        <p:spPr>
          <a:xfrm>
            <a:off x="228600" y="1295400"/>
            <a:ext cx="8686800" cy="4401205"/>
          </a:xfrm>
          <a:prstGeom prst="rect">
            <a:avLst/>
          </a:prstGeom>
        </p:spPr>
        <p:txBody>
          <a:bodyPr wrap="square">
            <a:spAutoFit/>
          </a:bodyPr>
          <a:lstStyle/>
          <a:p>
            <a:pPr algn="ctr"/>
            <a:r>
              <a:rPr lang="en-US" sz="2000" dirty="0">
                <a:latin typeface="+mn-lt"/>
              </a:rPr>
              <a:t>Galectin-3 (Gal-3), is an emerging biomarker of heart failure (HF). Expressed by activated macrophages and other cells during myocardial stress, Gal-3 plays an important regulatory role in inflammation and fibrosis. </a:t>
            </a:r>
          </a:p>
          <a:p>
            <a:pPr algn="ctr"/>
            <a:endParaRPr lang="en-US" sz="2000" dirty="0">
              <a:latin typeface="+mn-lt"/>
            </a:endParaRPr>
          </a:p>
          <a:p>
            <a:pPr algn="ctr"/>
            <a:r>
              <a:rPr lang="en-US" sz="2000" dirty="0">
                <a:latin typeface="+mn-lt"/>
              </a:rPr>
              <a:t>Gal-3 binding sites are mainly located in myocardial extracellular matrix and cardiac fibroblasts, where it </a:t>
            </a:r>
            <a:r>
              <a:rPr lang="fr-FR" sz="2000" dirty="0" err="1"/>
              <a:t>induces</a:t>
            </a:r>
            <a:r>
              <a:rPr lang="fr-FR" sz="2000" dirty="0"/>
              <a:t> </a:t>
            </a:r>
            <a:r>
              <a:rPr lang="fr-FR" sz="2000" dirty="0" err="1"/>
              <a:t>fibroblast</a:t>
            </a:r>
            <a:r>
              <a:rPr lang="fr-FR" sz="2000" dirty="0"/>
              <a:t> </a:t>
            </a:r>
            <a:r>
              <a:rPr lang="fr-FR" sz="2000" dirty="0" err="1"/>
              <a:t>proliferation</a:t>
            </a:r>
            <a:r>
              <a:rPr lang="fr-FR" sz="2000" dirty="0"/>
              <a:t>, </a:t>
            </a:r>
            <a:r>
              <a:rPr lang="fr-FR" sz="2000" dirty="0" err="1"/>
              <a:t>collagen</a:t>
            </a:r>
            <a:r>
              <a:rPr lang="fr-FR" sz="2000" dirty="0"/>
              <a:t> </a:t>
            </a:r>
            <a:r>
              <a:rPr lang="fr-FR" sz="2000" dirty="0" err="1"/>
              <a:t>deposition</a:t>
            </a:r>
            <a:r>
              <a:rPr lang="fr-FR" sz="2000" dirty="0"/>
              <a:t>, </a:t>
            </a:r>
            <a:r>
              <a:rPr lang="en-US" sz="2000" dirty="0"/>
              <a:t>and cardiac remodeling. </a:t>
            </a:r>
          </a:p>
          <a:p>
            <a:pPr algn="ctr"/>
            <a:endParaRPr lang="en-US" sz="2000" dirty="0"/>
          </a:p>
          <a:p>
            <a:pPr algn="ctr"/>
            <a:r>
              <a:rPr lang="en-US" sz="2000" dirty="0"/>
              <a:t>In human studies, higher levels of Gal-3 are associated with all-cause and cardiovascular mortality in patients with heart failure as well as in general population. </a:t>
            </a:r>
          </a:p>
          <a:p>
            <a:pPr algn="ctr"/>
            <a:endParaRPr lang="en-US" sz="2000" dirty="0"/>
          </a:p>
          <a:p>
            <a:pPr algn="ctr"/>
            <a:r>
              <a:rPr lang="en-US" sz="2000" dirty="0"/>
              <a:t>In addition, circulating Gal-3 predicts incident HF after acute coronary syndrome in the community. </a:t>
            </a:r>
            <a:endParaRPr lang="en-US" sz="2000" dirty="0">
              <a:latin typeface="+mn-lt"/>
            </a:endParaRPr>
          </a:p>
        </p:txBody>
      </p:sp>
    </p:spTree>
    <p:extLst>
      <p:ext uri="{BB962C8B-B14F-4D97-AF65-F5344CB8AC3E}">
        <p14:creationId xmlns:p14="http://schemas.microsoft.com/office/powerpoint/2010/main" val="30188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41312" y="1295400"/>
            <a:ext cx="8461375" cy="4495800"/>
          </a:xfrm>
        </p:spPr>
        <p:txBody>
          <a:bodyPr/>
          <a:lstStyle/>
          <a:p>
            <a:pPr marL="0" indent="0" algn="ctr">
              <a:buNone/>
            </a:pPr>
            <a:r>
              <a:rPr lang="en-US" sz="1800" dirty="0">
                <a:effectLst/>
              </a:rPr>
              <a:t>Despite relatively low biological variation, plasma Gal-3 levels do change over time, andGal-3 trajectory might be independent of baseline levels. </a:t>
            </a:r>
          </a:p>
          <a:p>
            <a:pPr marL="0" indent="0" algn="ctr">
              <a:buNone/>
            </a:pPr>
            <a:endParaRPr lang="en-US" sz="1800" dirty="0">
              <a:effectLst/>
            </a:endParaRPr>
          </a:p>
          <a:p>
            <a:pPr marL="0" indent="0" algn="ctr">
              <a:buNone/>
            </a:pPr>
            <a:r>
              <a:rPr lang="en-US" sz="1800" dirty="0">
                <a:effectLst/>
              </a:rPr>
              <a:t>Systolic blood pressure and urinary excretion of albumin were shown to predict temporal changes in Gal-3 levels. </a:t>
            </a:r>
          </a:p>
          <a:p>
            <a:pPr marL="0" indent="0" algn="ctr">
              <a:buNone/>
            </a:pPr>
            <a:endParaRPr lang="en-US" sz="1800" dirty="0">
              <a:effectLst/>
            </a:endParaRPr>
          </a:p>
          <a:p>
            <a:pPr marL="0" indent="0" algn="ctr">
              <a:buNone/>
            </a:pPr>
            <a:r>
              <a:rPr lang="en-US" sz="1800" dirty="0">
                <a:effectLst/>
              </a:rPr>
              <a:t>Prior studies have shown that serial measurements of Gal-3 provide incremental prognostic information in patients with existing HF. </a:t>
            </a:r>
          </a:p>
          <a:p>
            <a:pPr marL="0" indent="0" algn="ctr">
              <a:buNone/>
            </a:pPr>
            <a:endParaRPr lang="en-US" sz="1800" dirty="0">
              <a:effectLst/>
            </a:endParaRPr>
          </a:p>
          <a:p>
            <a:pPr marL="0" indent="0" algn="ctr">
              <a:buNone/>
            </a:pPr>
            <a:r>
              <a:rPr lang="en-US" sz="1800" dirty="0">
                <a:effectLst/>
              </a:rPr>
              <a:t>Individuals with persistently elevated plasma Gal-3 concentrations had a significantly higher incidence of HF over an 8-year follow-up, with comparable signals for CV mortality, new-onset atrial fibrillation (AF), and cardiovascular events, suggesting a role for repeated measurements of circulating Gal-3.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Tree>
    <p:extLst>
      <p:ext uri="{BB962C8B-B14F-4D97-AF65-F5344CB8AC3E}">
        <p14:creationId xmlns:p14="http://schemas.microsoft.com/office/powerpoint/2010/main" val="147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8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43000"/>
            <a:ext cx="8461375" cy="4495800"/>
          </a:xfrm>
        </p:spPr>
        <p:txBody>
          <a:bodyPr/>
          <a:lstStyle/>
          <a:p>
            <a:pPr marL="0" indent="0" algn="ctr">
              <a:buNone/>
            </a:pPr>
            <a:r>
              <a:rPr lang="en-US" sz="1800" dirty="0">
                <a:effectLst/>
              </a:rPr>
              <a:t>Galectin-3 (Gal-3) has been associated with heart failure (HF) and poor cardiovascular outcomes. However, the effect of longitudinal changes in Gal-3 on clinical outcomes remains unclear. </a:t>
            </a:r>
          </a:p>
          <a:p>
            <a:pPr marL="0" indent="0" algn="ctr">
              <a:buNone/>
            </a:pPr>
            <a:endParaRPr lang="en-US" sz="1800" dirty="0">
              <a:effectLst/>
            </a:endParaRPr>
          </a:p>
          <a:p>
            <a:pPr marL="0" indent="0" algn="ctr">
              <a:buNone/>
            </a:pPr>
            <a:r>
              <a:rPr lang="en-US" sz="1800" dirty="0">
                <a:effectLst/>
              </a:rPr>
              <a:t>Aim of this study sought to examine the role of serial Gal-3 measurements in predicting risk of future HF, cardiovascular disease (CVD), and mortality. </a:t>
            </a:r>
          </a:p>
          <a:p>
            <a:pPr marL="0" indent="0" algn="ctr">
              <a:buNone/>
            </a:pPr>
            <a:endParaRPr lang="en-US" sz="1800" dirty="0">
              <a:effectLst/>
            </a:endParaRPr>
          </a:p>
          <a:p>
            <a:pPr marL="0" indent="0" algn="ctr">
              <a:buNone/>
            </a:pPr>
            <a:r>
              <a:rPr lang="en-US" sz="1800" dirty="0">
                <a:effectLst/>
              </a:rPr>
              <a:t>A total of 2,477 participants in the Framingham Heart Study Offspring cohort underwent measurement of plasma Gal-3 levels at 2 examinations </a:t>
            </a:r>
          </a:p>
          <a:p>
            <a:pPr marL="0" indent="0" algn="ctr">
              <a:buNone/>
            </a:pPr>
            <a:r>
              <a:rPr lang="en-US" sz="1800" dirty="0">
                <a:effectLst/>
              </a:rPr>
              <a:t>(1995 to 1998 &amp; 2005 to 2008). </a:t>
            </a:r>
          </a:p>
          <a:p>
            <a:pPr marL="0" indent="0" algn="ctr">
              <a:buNone/>
            </a:pPr>
            <a:endParaRPr lang="en-US" sz="1800" dirty="0">
              <a:effectLst/>
            </a:endParaRPr>
          </a:p>
          <a:p>
            <a:pPr marL="0" indent="0" algn="ctr">
              <a:buNone/>
            </a:pPr>
            <a:r>
              <a:rPr lang="en-US" sz="1800" dirty="0">
                <a:effectLst/>
              </a:rPr>
              <a:t>Linear regression models were used to examine clinical correlates of change in Gal-3. Proportional hazards models were used to relate future clinical outcomes with change in Gal-3. Followed 7.8 years.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Tree>
    <p:extLst>
      <p:ext uri="{BB962C8B-B14F-4D97-AF65-F5344CB8AC3E}">
        <p14:creationId xmlns:p14="http://schemas.microsoft.com/office/powerpoint/2010/main" val="33969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80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8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430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pic>
        <p:nvPicPr>
          <p:cNvPr id="3" name="Picture 2">
            <a:extLst>
              <a:ext uri="{FF2B5EF4-FFF2-40B4-BE49-F238E27FC236}">
                <a16:creationId xmlns:a16="http://schemas.microsoft.com/office/drawing/2014/main" id="{B28AA0F4-698D-45A7-B1D5-B27789BCA326}"/>
              </a:ext>
            </a:extLst>
          </p:cNvPr>
          <p:cNvPicPr>
            <a:picLocks noChangeAspect="1"/>
          </p:cNvPicPr>
          <p:nvPr/>
        </p:nvPicPr>
        <p:blipFill>
          <a:blip r:embed="rId3"/>
          <a:stretch>
            <a:fillRect/>
          </a:stretch>
        </p:blipFill>
        <p:spPr>
          <a:xfrm>
            <a:off x="152400" y="1140399"/>
            <a:ext cx="6115050" cy="675003"/>
          </a:xfrm>
          <a:prstGeom prst="rect">
            <a:avLst/>
          </a:prstGeom>
        </p:spPr>
      </p:pic>
      <p:pic>
        <p:nvPicPr>
          <p:cNvPr id="4" name="Picture 3">
            <a:extLst>
              <a:ext uri="{FF2B5EF4-FFF2-40B4-BE49-F238E27FC236}">
                <a16:creationId xmlns:a16="http://schemas.microsoft.com/office/drawing/2014/main" id="{CB0C410E-DB49-467C-814A-7DECEF2C5FE2}"/>
              </a:ext>
            </a:extLst>
          </p:cNvPr>
          <p:cNvPicPr>
            <a:picLocks noChangeAspect="1"/>
          </p:cNvPicPr>
          <p:nvPr/>
        </p:nvPicPr>
        <p:blipFill>
          <a:blip r:embed="rId4"/>
          <a:stretch>
            <a:fillRect/>
          </a:stretch>
        </p:blipFill>
        <p:spPr>
          <a:xfrm>
            <a:off x="152400" y="1815403"/>
            <a:ext cx="6115050" cy="3853632"/>
          </a:xfrm>
          <a:prstGeom prst="rect">
            <a:avLst/>
          </a:prstGeom>
        </p:spPr>
      </p:pic>
      <p:pic>
        <p:nvPicPr>
          <p:cNvPr id="6" name="Picture 5">
            <a:extLst>
              <a:ext uri="{FF2B5EF4-FFF2-40B4-BE49-F238E27FC236}">
                <a16:creationId xmlns:a16="http://schemas.microsoft.com/office/drawing/2014/main" id="{21F3A56E-2985-4304-8CFA-645FCBA1A643}"/>
              </a:ext>
            </a:extLst>
          </p:cNvPr>
          <p:cNvPicPr>
            <a:picLocks noChangeAspect="1"/>
          </p:cNvPicPr>
          <p:nvPr/>
        </p:nvPicPr>
        <p:blipFill>
          <a:blip r:embed="rId5"/>
          <a:stretch>
            <a:fillRect/>
          </a:stretch>
        </p:blipFill>
        <p:spPr>
          <a:xfrm>
            <a:off x="6341180" y="1971020"/>
            <a:ext cx="2522974" cy="862142"/>
          </a:xfrm>
          <a:prstGeom prst="rect">
            <a:avLst/>
          </a:prstGeom>
        </p:spPr>
      </p:pic>
      <p:sp>
        <p:nvSpPr>
          <p:cNvPr id="7" name="TextBox 6">
            <a:extLst>
              <a:ext uri="{FF2B5EF4-FFF2-40B4-BE49-F238E27FC236}">
                <a16:creationId xmlns:a16="http://schemas.microsoft.com/office/drawing/2014/main" id="{2F0C1E01-B9DD-4D2C-988C-888DD7F68244}"/>
              </a:ext>
            </a:extLst>
          </p:cNvPr>
          <p:cNvSpPr txBox="1"/>
          <p:nvPr/>
        </p:nvSpPr>
        <p:spPr>
          <a:xfrm>
            <a:off x="6411476" y="1447800"/>
            <a:ext cx="2382383" cy="523220"/>
          </a:xfrm>
          <a:prstGeom prst="rect">
            <a:avLst/>
          </a:prstGeom>
          <a:noFill/>
        </p:spPr>
        <p:txBody>
          <a:bodyPr wrap="none" rtlCol="0">
            <a:spAutoFit/>
          </a:bodyPr>
          <a:lstStyle/>
          <a:p>
            <a:r>
              <a:rPr lang="en-US" sz="2800" b="1" dirty="0"/>
              <a:t>Heart Failure</a:t>
            </a:r>
          </a:p>
        </p:txBody>
      </p:sp>
    </p:spTree>
    <p:extLst>
      <p:ext uri="{BB962C8B-B14F-4D97-AF65-F5344CB8AC3E}">
        <p14:creationId xmlns:p14="http://schemas.microsoft.com/office/powerpoint/2010/main" val="116523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430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13527" y="593467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pic>
        <p:nvPicPr>
          <p:cNvPr id="2" name="Picture 1">
            <a:extLst>
              <a:ext uri="{FF2B5EF4-FFF2-40B4-BE49-F238E27FC236}">
                <a16:creationId xmlns:a16="http://schemas.microsoft.com/office/drawing/2014/main" id="{DE32F1CF-ABEE-4F34-AF4B-BB7C9349EE21}"/>
              </a:ext>
            </a:extLst>
          </p:cNvPr>
          <p:cNvPicPr>
            <a:picLocks noChangeAspect="1"/>
          </p:cNvPicPr>
          <p:nvPr/>
        </p:nvPicPr>
        <p:blipFill>
          <a:blip r:embed="rId3"/>
          <a:stretch>
            <a:fillRect/>
          </a:stretch>
        </p:blipFill>
        <p:spPr>
          <a:xfrm>
            <a:off x="544164" y="1234559"/>
            <a:ext cx="5653873" cy="762001"/>
          </a:xfrm>
          <a:prstGeom prst="rect">
            <a:avLst/>
          </a:prstGeom>
        </p:spPr>
      </p:pic>
      <p:pic>
        <p:nvPicPr>
          <p:cNvPr id="3" name="Picture 2">
            <a:extLst>
              <a:ext uri="{FF2B5EF4-FFF2-40B4-BE49-F238E27FC236}">
                <a16:creationId xmlns:a16="http://schemas.microsoft.com/office/drawing/2014/main" id="{FD20A7A5-FA7C-4ABE-9E93-2233205CD466}"/>
              </a:ext>
            </a:extLst>
          </p:cNvPr>
          <p:cNvPicPr>
            <a:picLocks noChangeAspect="1"/>
          </p:cNvPicPr>
          <p:nvPr/>
        </p:nvPicPr>
        <p:blipFill>
          <a:blip r:embed="rId4"/>
          <a:stretch>
            <a:fillRect/>
          </a:stretch>
        </p:blipFill>
        <p:spPr>
          <a:xfrm>
            <a:off x="531813" y="1996560"/>
            <a:ext cx="5666224" cy="3955700"/>
          </a:xfrm>
          <a:prstGeom prst="rect">
            <a:avLst/>
          </a:prstGeom>
        </p:spPr>
      </p:pic>
      <p:pic>
        <p:nvPicPr>
          <p:cNvPr id="8" name="Picture 7">
            <a:extLst>
              <a:ext uri="{FF2B5EF4-FFF2-40B4-BE49-F238E27FC236}">
                <a16:creationId xmlns:a16="http://schemas.microsoft.com/office/drawing/2014/main" id="{DB887EA7-5CBE-4C42-BAFA-9E6451A1EA24}"/>
              </a:ext>
            </a:extLst>
          </p:cNvPr>
          <p:cNvPicPr>
            <a:picLocks noChangeAspect="1"/>
          </p:cNvPicPr>
          <p:nvPr/>
        </p:nvPicPr>
        <p:blipFill>
          <a:blip r:embed="rId5"/>
          <a:stretch>
            <a:fillRect/>
          </a:stretch>
        </p:blipFill>
        <p:spPr>
          <a:xfrm>
            <a:off x="6316226" y="2017346"/>
            <a:ext cx="2522974" cy="862142"/>
          </a:xfrm>
          <a:prstGeom prst="rect">
            <a:avLst/>
          </a:prstGeom>
        </p:spPr>
      </p:pic>
      <p:sp>
        <p:nvSpPr>
          <p:cNvPr id="9" name="TextBox 8">
            <a:extLst>
              <a:ext uri="{FF2B5EF4-FFF2-40B4-BE49-F238E27FC236}">
                <a16:creationId xmlns:a16="http://schemas.microsoft.com/office/drawing/2014/main" id="{3696E714-106C-483C-9E6A-5869159634A4}"/>
              </a:ext>
            </a:extLst>
          </p:cNvPr>
          <p:cNvSpPr txBox="1"/>
          <p:nvPr/>
        </p:nvSpPr>
        <p:spPr>
          <a:xfrm>
            <a:off x="7010662" y="1447239"/>
            <a:ext cx="942887" cy="523220"/>
          </a:xfrm>
          <a:prstGeom prst="rect">
            <a:avLst/>
          </a:prstGeom>
          <a:noFill/>
        </p:spPr>
        <p:txBody>
          <a:bodyPr wrap="none" rtlCol="0">
            <a:spAutoFit/>
          </a:bodyPr>
          <a:lstStyle/>
          <a:p>
            <a:r>
              <a:rPr lang="en-US" sz="2800" b="1" dirty="0"/>
              <a:t>CVD</a:t>
            </a:r>
          </a:p>
        </p:txBody>
      </p:sp>
    </p:spTree>
    <p:extLst>
      <p:ext uri="{BB962C8B-B14F-4D97-AF65-F5344CB8AC3E}">
        <p14:creationId xmlns:p14="http://schemas.microsoft.com/office/powerpoint/2010/main" val="2221205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43000"/>
            <a:ext cx="8461375" cy="4495800"/>
          </a:xfrm>
        </p:spPr>
        <p:txBody>
          <a:bodyPr/>
          <a:lstStyle/>
          <a:p>
            <a:pPr marL="0" indent="0" algn="ctr" eaLnBrk="1" hangingPunct="1">
              <a:buNone/>
              <a:defRPr/>
            </a:pPr>
            <a:endParaRPr lang="en-US" sz="24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941751"/>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pic>
        <p:nvPicPr>
          <p:cNvPr id="2" name="Picture 1">
            <a:extLst>
              <a:ext uri="{FF2B5EF4-FFF2-40B4-BE49-F238E27FC236}">
                <a16:creationId xmlns:a16="http://schemas.microsoft.com/office/drawing/2014/main" id="{2EC91204-8570-4635-8AE8-58F584D6725C}"/>
              </a:ext>
            </a:extLst>
          </p:cNvPr>
          <p:cNvPicPr>
            <a:picLocks noChangeAspect="1"/>
          </p:cNvPicPr>
          <p:nvPr/>
        </p:nvPicPr>
        <p:blipFill>
          <a:blip r:embed="rId3"/>
          <a:stretch>
            <a:fillRect/>
          </a:stretch>
        </p:blipFill>
        <p:spPr>
          <a:xfrm>
            <a:off x="467388" y="1214528"/>
            <a:ext cx="5384800" cy="764616"/>
          </a:xfrm>
          <a:prstGeom prst="rect">
            <a:avLst/>
          </a:prstGeom>
        </p:spPr>
      </p:pic>
      <p:pic>
        <p:nvPicPr>
          <p:cNvPr id="3" name="Picture 2">
            <a:extLst>
              <a:ext uri="{FF2B5EF4-FFF2-40B4-BE49-F238E27FC236}">
                <a16:creationId xmlns:a16="http://schemas.microsoft.com/office/drawing/2014/main" id="{8E0466A7-75E1-49E0-9590-D0DD142E4C7E}"/>
              </a:ext>
            </a:extLst>
          </p:cNvPr>
          <p:cNvPicPr>
            <a:picLocks noChangeAspect="1"/>
          </p:cNvPicPr>
          <p:nvPr/>
        </p:nvPicPr>
        <p:blipFill>
          <a:blip r:embed="rId4"/>
          <a:stretch>
            <a:fillRect/>
          </a:stretch>
        </p:blipFill>
        <p:spPr>
          <a:xfrm>
            <a:off x="476912" y="1979144"/>
            <a:ext cx="5384800" cy="3962607"/>
          </a:xfrm>
          <a:prstGeom prst="rect">
            <a:avLst/>
          </a:prstGeom>
        </p:spPr>
      </p:pic>
      <p:pic>
        <p:nvPicPr>
          <p:cNvPr id="8" name="Picture 7">
            <a:extLst>
              <a:ext uri="{FF2B5EF4-FFF2-40B4-BE49-F238E27FC236}">
                <a16:creationId xmlns:a16="http://schemas.microsoft.com/office/drawing/2014/main" id="{97BF23F2-6102-4819-A8CF-5BC62FEFF37A}"/>
              </a:ext>
            </a:extLst>
          </p:cNvPr>
          <p:cNvPicPr>
            <a:picLocks noChangeAspect="1"/>
          </p:cNvPicPr>
          <p:nvPr/>
        </p:nvPicPr>
        <p:blipFill>
          <a:blip r:embed="rId5"/>
          <a:stretch>
            <a:fillRect/>
          </a:stretch>
        </p:blipFill>
        <p:spPr>
          <a:xfrm>
            <a:off x="6007866" y="2017066"/>
            <a:ext cx="2522974" cy="862142"/>
          </a:xfrm>
          <a:prstGeom prst="rect">
            <a:avLst/>
          </a:prstGeom>
        </p:spPr>
      </p:pic>
      <p:sp>
        <p:nvSpPr>
          <p:cNvPr id="9" name="TextBox 8">
            <a:extLst>
              <a:ext uri="{FF2B5EF4-FFF2-40B4-BE49-F238E27FC236}">
                <a16:creationId xmlns:a16="http://schemas.microsoft.com/office/drawing/2014/main" id="{FF95DBCC-77E9-4B22-95F3-BC2C7B974286}"/>
              </a:ext>
            </a:extLst>
          </p:cNvPr>
          <p:cNvSpPr txBox="1"/>
          <p:nvPr/>
        </p:nvSpPr>
        <p:spPr>
          <a:xfrm>
            <a:off x="6411476" y="1447800"/>
            <a:ext cx="1683474" cy="523220"/>
          </a:xfrm>
          <a:prstGeom prst="rect">
            <a:avLst/>
          </a:prstGeom>
          <a:noFill/>
        </p:spPr>
        <p:txBody>
          <a:bodyPr wrap="none" rtlCol="0">
            <a:spAutoFit/>
          </a:bodyPr>
          <a:lstStyle/>
          <a:p>
            <a:r>
              <a:rPr lang="en-US" sz="2800" b="1" dirty="0"/>
              <a:t>Mortality</a:t>
            </a:r>
          </a:p>
        </p:txBody>
      </p:sp>
    </p:spTree>
    <p:extLst>
      <p:ext uri="{BB962C8B-B14F-4D97-AF65-F5344CB8AC3E}">
        <p14:creationId xmlns:p14="http://schemas.microsoft.com/office/powerpoint/2010/main" val="879641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pic>
        <p:nvPicPr>
          <p:cNvPr id="2" name="Picture 1">
            <a:extLst>
              <a:ext uri="{FF2B5EF4-FFF2-40B4-BE49-F238E27FC236}">
                <a16:creationId xmlns:a16="http://schemas.microsoft.com/office/drawing/2014/main" id="{DCFC6418-B6A1-417D-872C-D4A810ADB056}"/>
              </a:ext>
            </a:extLst>
          </p:cNvPr>
          <p:cNvPicPr>
            <a:picLocks noChangeAspect="1"/>
          </p:cNvPicPr>
          <p:nvPr/>
        </p:nvPicPr>
        <p:blipFill>
          <a:blip r:embed="rId3"/>
          <a:stretch>
            <a:fillRect/>
          </a:stretch>
        </p:blipFill>
        <p:spPr>
          <a:xfrm>
            <a:off x="1143001" y="1219200"/>
            <a:ext cx="6705600" cy="4572000"/>
          </a:xfrm>
          <a:prstGeom prst="rect">
            <a:avLst/>
          </a:prstGeom>
        </p:spPr>
      </p:pic>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Tree>
    <p:extLst>
      <p:ext uri="{BB962C8B-B14F-4D97-AF65-F5344CB8AC3E}">
        <p14:creationId xmlns:p14="http://schemas.microsoft.com/office/powerpoint/2010/main" val="4011227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135946"/>
            <a:ext cx="8461375" cy="4495800"/>
          </a:xfrm>
        </p:spPr>
        <p:txBody>
          <a:bodyPr/>
          <a:lstStyle/>
          <a:p>
            <a:pPr marL="0" indent="0">
              <a:buNone/>
            </a:pPr>
            <a:r>
              <a:rPr lang="en-US" sz="1800" u="sng" dirty="0">
                <a:effectLst/>
              </a:rPr>
              <a:t>Three main findings: </a:t>
            </a:r>
          </a:p>
          <a:p>
            <a:pPr marL="0" indent="0">
              <a:buNone/>
            </a:pPr>
            <a:endParaRPr lang="en-US" sz="1800" dirty="0">
              <a:effectLst/>
            </a:endParaRPr>
          </a:p>
          <a:p>
            <a:pPr>
              <a:buAutoNum type="arabicPeriod"/>
            </a:pPr>
            <a:r>
              <a:rPr lang="en-US" sz="1800" dirty="0">
                <a:effectLst/>
              </a:rPr>
              <a:t>Traditional CV risk factors, including older age, HTN, DM, and BMI, are associated with rise in Gal-3 over time, the largest increases in Gal-3 occur with intervening events including the development of CKD and HF.</a:t>
            </a:r>
          </a:p>
          <a:p>
            <a:pPr>
              <a:buAutoNum type="arabicPeriod"/>
            </a:pPr>
            <a:endParaRPr lang="en-US" sz="1800" dirty="0">
              <a:effectLst/>
            </a:endParaRPr>
          </a:p>
          <a:p>
            <a:pPr>
              <a:buAutoNum type="arabicPeriod"/>
            </a:pPr>
            <a:r>
              <a:rPr lang="en-US" sz="1800" dirty="0">
                <a:effectLst/>
              </a:rPr>
              <a:t>Data demonstrate that longitudinal change in Gal-3 above a single baseline measure is independently associated with the development of future HF, CVD, and all-cause mortality. Persistently high Gal-3 levels, and those who had low baseline and high subsequent levels of Gal-3 had a &gt;2-fold increased hazard of future HF compared with individuals with persistently low Gal-3 levels. </a:t>
            </a:r>
          </a:p>
          <a:p>
            <a:pPr>
              <a:buAutoNum type="arabicPeriod"/>
            </a:pPr>
            <a:endParaRPr lang="en-US" sz="1800" dirty="0">
              <a:effectLst/>
            </a:endParaRPr>
          </a:p>
          <a:p>
            <a:pPr>
              <a:buAutoNum type="arabicPeriod"/>
            </a:pPr>
            <a:r>
              <a:rPr lang="en-US" sz="1800" dirty="0">
                <a:effectLst/>
              </a:rPr>
              <a:t>Third, change in Gal-3 predicts both </a:t>
            </a:r>
            <a:r>
              <a:rPr lang="en-US" sz="1800" dirty="0" err="1">
                <a:effectLst/>
              </a:rPr>
              <a:t>HFpEF</a:t>
            </a:r>
            <a:r>
              <a:rPr lang="en-US" sz="1800" dirty="0">
                <a:effectLst/>
              </a:rPr>
              <a:t> and </a:t>
            </a:r>
            <a:r>
              <a:rPr lang="en-US" sz="1800" dirty="0" err="1">
                <a:effectLst/>
              </a:rPr>
              <a:t>HFrEF</a:t>
            </a:r>
            <a:r>
              <a:rPr lang="en-US" sz="1800" dirty="0">
                <a:effectLst/>
              </a:rPr>
              <a:t>. These data highlight the potential role of serial Gal-3 measurements in informing cardiovascular risk.</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Tree>
    <p:extLst>
      <p:ext uri="{BB962C8B-B14F-4D97-AF65-F5344CB8AC3E}">
        <p14:creationId xmlns:p14="http://schemas.microsoft.com/office/powerpoint/2010/main" val="17561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762000"/>
          </a:xfrm>
        </p:spPr>
        <p:txBody>
          <a:bodyPr/>
          <a:lstStyle/>
          <a:p>
            <a:r>
              <a:rPr lang="en-US" sz="3200" dirty="0">
                <a:effectLst/>
              </a:rPr>
              <a:t>Longitudinal Change in Galectin-3 is predictive </a:t>
            </a:r>
            <a:br>
              <a:rPr lang="en-US" sz="3200" dirty="0">
                <a:effectLst/>
              </a:rPr>
            </a:br>
            <a:r>
              <a:rPr lang="en-US" sz="3200" dirty="0">
                <a:effectLst/>
              </a:rPr>
              <a:t>of future HF, CVD and Mortality</a:t>
            </a:r>
            <a:r>
              <a:rPr lang="en-US" sz="2000" dirty="0"/>
              <a:t>. </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1295400"/>
            <a:ext cx="8461375" cy="4343400"/>
          </a:xfrm>
        </p:spPr>
        <p:txBody>
          <a:bodyPr/>
          <a:lstStyle/>
          <a:p>
            <a:pPr marL="0" indent="0">
              <a:buNone/>
            </a:pPr>
            <a:r>
              <a:rPr lang="en-US" sz="1900" u="sng" dirty="0" err="1">
                <a:effectLst/>
              </a:rPr>
              <a:t>BaleDoneen</a:t>
            </a:r>
            <a:r>
              <a:rPr lang="en-US" sz="1900" u="sng" dirty="0">
                <a:effectLst/>
              </a:rPr>
              <a:t> Take-Away:</a:t>
            </a:r>
            <a:endParaRPr lang="en-US" sz="1900" dirty="0">
              <a:effectLst/>
            </a:endParaRPr>
          </a:p>
          <a:p>
            <a:pPr marL="0" indent="0">
              <a:buNone/>
            </a:pPr>
            <a:r>
              <a:rPr lang="en-US" sz="1900" dirty="0">
                <a:effectLst/>
              </a:rPr>
              <a:t>1. Galectin 3 is independently predictive of heart failure, CVD and 	Mortality. </a:t>
            </a:r>
          </a:p>
          <a:p>
            <a:pPr marL="0" indent="0">
              <a:buNone/>
            </a:pPr>
            <a:r>
              <a:rPr lang="en-US" sz="1900" dirty="0">
                <a:effectLst/>
              </a:rPr>
              <a:t>2. Following Galectin 3 allows for proper monitoring of microvascular 	disease of the heart and overall heart health.</a:t>
            </a:r>
          </a:p>
          <a:p>
            <a:pPr marL="0" indent="0">
              <a:buNone/>
            </a:pPr>
            <a:r>
              <a:rPr lang="en-US" sz="1900" dirty="0">
                <a:effectLst/>
              </a:rPr>
              <a:t>3. Should be part of the BDM ‘heart health’ panel – </a:t>
            </a:r>
            <a:r>
              <a:rPr lang="en-US" sz="1900" dirty="0" err="1">
                <a:effectLst/>
              </a:rPr>
              <a:t>hsTn</a:t>
            </a:r>
            <a:r>
              <a:rPr lang="en-US" sz="1900" dirty="0">
                <a:effectLst/>
              </a:rPr>
              <a:t>, NT-</a:t>
            </a:r>
            <a:r>
              <a:rPr lang="en-US" sz="1900" dirty="0" err="1">
                <a:effectLst/>
              </a:rPr>
              <a:t>ProBNP</a:t>
            </a:r>
            <a:r>
              <a:rPr lang="en-US" sz="1900" dirty="0">
                <a:effectLst/>
              </a:rPr>
              <a:t> 	and Galectin3 all provide insight into the health of the myocardial 	cells. </a:t>
            </a:r>
          </a:p>
          <a:p>
            <a:pPr marL="0" indent="0">
              <a:buNone/>
            </a:pPr>
            <a:r>
              <a:rPr lang="en-US" sz="1900" dirty="0">
                <a:effectLst/>
              </a:rPr>
              <a:t>4. Remember – we are trying to treat something we hope our patient 	never feels – </a:t>
            </a:r>
            <a:r>
              <a:rPr lang="en-US" sz="1900" dirty="0" err="1">
                <a:effectLst/>
              </a:rPr>
              <a:t>ie</a:t>
            </a:r>
            <a:r>
              <a:rPr lang="en-US" sz="1900" dirty="0">
                <a:effectLst/>
              </a:rPr>
              <a:t>: CHF, </a:t>
            </a:r>
            <a:r>
              <a:rPr lang="en-US" sz="1900" dirty="0" err="1">
                <a:effectLst/>
              </a:rPr>
              <a:t>microblockages</a:t>
            </a:r>
            <a:r>
              <a:rPr lang="en-US" sz="1900" dirty="0">
                <a:effectLst/>
              </a:rPr>
              <a:t>, etc. </a:t>
            </a:r>
          </a:p>
          <a:p>
            <a:pPr marL="0" indent="0">
              <a:buNone/>
            </a:pPr>
            <a:r>
              <a:rPr lang="en-US" sz="1900" dirty="0">
                <a:effectLst/>
              </a:rPr>
              <a:t>5. Has value in patients on all levels – since the data is very strong towards 	progression to HF, consider its value with Blood pressure 	maintenance, OSA monitoring, Exercise, stress, diet, optimal care. </a:t>
            </a:r>
          </a:p>
          <a:p>
            <a:pPr marL="457200" indent="-457200">
              <a:buAutoNum type="arabicPeriod"/>
            </a:pPr>
            <a:endParaRPr lang="en-US" sz="20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Ghorbani</a:t>
            </a:r>
            <a:r>
              <a:rPr lang="en-US" altLang="en-US" sz="1800" dirty="0">
                <a:solidFill>
                  <a:srgbClr val="FFC000"/>
                </a:solidFill>
                <a:latin typeface="+mn-lt"/>
              </a:rPr>
              <a:t>, A., </a:t>
            </a:r>
            <a:r>
              <a:rPr lang="en-US" altLang="en-US" sz="1800" dirty="0" err="1">
                <a:solidFill>
                  <a:srgbClr val="FFC000"/>
                </a:solidFill>
                <a:latin typeface="+mn-lt"/>
              </a:rPr>
              <a:t>Bhambhani</a:t>
            </a:r>
            <a:r>
              <a:rPr lang="en-US" altLang="en-US" sz="1800" dirty="0">
                <a:solidFill>
                  <a:srgbClr val="FFC000"/>
                </a:solidFill>
                <a:latin typeface="+mn-lt"/>
              </a:rPr>
              <a:t>, V., Christenson, R., et al. Longitudinal change in galectin-3 and incident cardiovascular outcomes. J Am Coll </a:t>
            </a:r>
            <a:r>
              <a:rPr lang="en-US" altLang="en-US" sz="1800" dirty="0" err="1">
                <a:solidFill>
                  <a:srgbClr val="FFC000"/>
                </a:solidFill>
                <a:latin typeface="+mn-lt"/>
              </a:rPr>
              <a:t>Cardiol</a:t>
            </a:r>
            <a:r>
              <a:rPr lang="en-US" altLang="en-US" sz="1800" dirty="0">
                <a:solidFill>
                  <a:srgbClr val="FFC000"/>
                </a:solidFill>
                <a:latin typeface="+mn-lt"/>
              </a:rPr>
              <a:t> 2018;72:3246-54. </a:t>
            </a:r>
          </a:p>
        </p:txBody>
      </p:sp>
    </p:spTree>
    <p:extLst>
      <p:ext uri="{BB962C8B-B14F-4D97-AF65-F5344CB8AC3E}">
        <p14:creationId xmlns:p14="http://schemas.microsoft.com/office/powerpoint/2010/main" val="39657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8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42-E666-41C7-B9CC-E95D3900AF8C}"/>
              </a:ext>
            </a:extLst>
          </p:cNvPr>
          <p:cNvSpPr>
            <a:spLocks noGrp="1"/>
          </p:cNvSpPr>
          <p:nvPr>
            <p:ph type="title"/>
          </p:nvPr>
        </p:nvSpPr>
        <p:spPr>
          <a:xfrm>
            <a:off x="301625" y="228601"/>
            <a:ext cx="8510588" cy="914400"/>
          </a:xfrm>
        </p:spPr>
        <p:txBody>
          <a:bodyPr/>
          <a:lstStyle/>
          <a:p>
            <a:r>
              <a:rPr lang="en-US" sz="2800" dirty="0"/>
              <a:t>Global, Regional, and Country-Specific</a:t>
            </a:r>
            <a:br>
              <a:rPr lang="en-US" sz="2800" dirty="0"/>
            </a:br>
            <a:r>
              <a:rPr lang="en-US" sz="2800" dirty="0"/>
              <a:t>Lifetime Risks of Stroke, 1990 and 2016</a:t>
            </a:r>
          </a:p>
        </p:txBody>
      </p:sp>
      <p:sp>
        <p:nvSpPr>
          <p:cNvPr id="4" name="Footer Placeholder 3">
            <a:extLst>
              <a:ext uri="{FF2B5EF4-FFF2-40B4-BE49-F238E27FC236}">
                <a16:creationId xmlns:a16="http://schemas.microsoft.com/office/drawing/2014/main" id="{610D164D-A70A-47D6-AD8D-B5F4669CD306}"/>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EE4EFF5F-365A-44C3-B097-F72F6C1D3AA9}"/>
              </a:ext>
            </a:extLst>
          </p:cNvPr>
          <p:cNvSpPr txBox="1"/>
          <p:nvPr/>
        </p:nvSpPr>
        <p:spPr>
          <a:xfrm>
            <a:off x="152400" y="5898575"/>
            <a:ext cx="8229600" cy="584775"/>
          </a:xfrm>
          <a:prstGeom prst="rect">
            <a:avLst/>
          </a:prstGeom>
          <a:noFill/>
        </p:spPr>
        <p:txBody>
          <a:bodyPr wrap="square" rtlCol="0">
            <a:spAutoFit/>
          </a:bodyPr>
          <a:lstStyle/>
          <a:p>
            <a:r>
              <a:rPr lang="en-US" sz="1600" dirty="0" err="1">
                <a:solidFill>
                  <a:srgbClr val="FFC000"/>
                </a:solidFill>
              </a:rPr>
              <a:t>Feigin</a:t>
            </a:r>
            <a:r>
              <a:rPr lang="en-US" sz="1600" dirty="0">
                <a:solidFill>
                  <a:srgbClr val="FFC000"/>
                </a:solidFill>
              </a:rPr>
              <a:t>, V., Nguyen, G., </a:t>
            </a:r>
            <a:r>
              <a:rPr lang="en-US" sz="1600" dirty="0" err="1">
                <a:solidFill>
                  <a:srgbClr val="FFC000"/>
                </a:solidFill>
              </a:rPr>
              <a:t>Cercy</a:t>
            </a:r>
            <a:r>
              <a:rPr lang="en-US" sz="1600" dirty="0">
                <a:solidFill>
                  <a:srgbClr val="FFC000"/>
                </a:solidFill>
              </a:rPr>
              <a:t>, K., et al. (2018). Global, regional, and country-specific </a:t>
            </a:r>
            <a:r>
              <a:rPr lang="en-US" sz="1600" dirty="0" err="1">
                <a:solidFill>
                  <a:srgbClr val="FFC000"/>
                </a:solidFill>
              </a:rPr>
              <a:t>lifestime</a:t>
            </a:r>
            <a:r>
              <a:rPr lang="en-US" sz="1600" dirty="0">
                <a:solidFill>
                  <a:srgbClr val="FFC000"/>
                </a:solidFill>
              </a:rPr>
              <a:t> risks of stroke, 1990 and 2016. N </a:t>
            </a:r>
            <a:r>
              <a:rPr lang="en-US" sz="1600" dirty="0" err="1">
                <a:solidFill>
                  <a:srgbClr val="FFC000"/>
                </a:solidFill>
              </a:rPr>
              <a:t>Engl</a:t>
            </a:r>
            <a:r>
              <a:rPr lang="en-US" sz="1600" dirty="0">
                <a:solidFill>
                  <a:srgbClr val="FFC000"/>
                </a:solidFill>
              </a:rPr>
              <a:t> J Med 379;25, 2429-2437</a:t>
            </a:r>
          </a:p>
        </p:txBody>
      </p:sp>
      <p:pic>
        <p:nvPicPr>
          <p:cNvPr id="6" name="Content Placeholder 4">
            <a:extLst>
              <a:ext uri="{FF2B5EF4-FFF2-40B4-BE49-F238E27FC236}">
                <a16:creationId xmlns:a16="http://schemas.microsoft.com/office/drawing/2014/main" id="{1C743C93-2D8A-49ED-9C3B-DBA38B30A6F5}"/>
              </a:ext>
            </a:extLst>
          </p:cNvPr>
          <p:cNvPicPr>
            <a:picLocks noGrp="1" noChangeAspect="1"/>
          </p:cNvPicPr>
          <p:nvPr>
            <p:ph idx="1"/>
          </p:nvPr>
        </p:nvPicPr>
        <p:blipFill>
          <a:blip r:embed="rId2"/>
          <a:stretch>
            <a:fillRect/>
          </a:stretch>
        </p:blipFill>
        <p:spPr>
          <a:xfrm>
            <a:off x="2133600" y="1143001"/>
            <a:ext cx="5081672" cy="4083623"/>
          </a:xfrm>
          <a:prstGeom prst="rect">
            <a:avLst/>
          </a:prstGeom>
        </p:spPr>
      </p:pic>
      <p:sp>
        <p:nvSpPr>
          <p:cNvPr id="7" name="Rectangle 6">
            <a:extLst>
              <a:ext uri="{FF2B5EF4-FFF2-40B4-BE49-F238E27FC236}">
                <a16:creationId xmlns:a16="http://schemas.microsoft.com/office/drawing/2014/main" id="{ED772080-6810-4053-BB55-E61C7DE700DD}"/>
              </a:ext>
            </a:extLst>
          </p:cNvPr>
          <p:cNvSpPr/>
          <p:nvPr/>
        </p:nvSpPr>
        <p:spPr>
          <a:xfrm>
            <a:off x="301625" y="5239434"/>
            <a:ext cx="8686800" cy="646331"/>
          </a:xfrm>
          <a:prstGeom prst="rect">
            <a:avLst/>
          </a:prstGeom>
        </p:spPr>
        <p:txBody>
          <a:bodyPr wrap="square">
            <a:spAutoFit/>
          </a:bodyPr>
          <a:lstStyle/>
          <a:p>
            <a:pPr algn="ctr"/>
            <a:r>
              <a:rPr lang="en-US" dirty="0">
                <a:latin typeface="+mn-lt"/>
              </a:rPr>
              <a:t>The mean global lifetime risk of stroke increased from 22.8% in 1990 to 24.9% in 2016, a relative increase of 8.9%.</a:t>
            </a:r>
          </a:p>
        </p:txBody>
      </p:sp>
    </p:spTree>
    <p:extLst>
      <p:ext uri="{BB962C8B-B14F-4D97-AF65-F5344CB8AC3E}">
        <p14:creationId xmlns:p14="http://schemas.microsoft.com/office/powerpoint/2010/main" val="2931568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65"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EE69-98CE-414E-AA01-C8D302986D83}"/>
              </a:ext>
            </a:extLst>
          </p:cNvPr>
          <p:cNvSpPr>
            <a:spLocks noGrp="1"/>
          </p:cNvSpPr>
          <p:nvPr>
            <p:ph type="title"/>
          </p:nvPr>
        </p:nvSpPr>
        <p:spPr/>
        <p:txBody>
          <a:bodyPr/>
          <a:lstStyle/>
          <a:p>
            <a:r>
              <a:rPr lang="en-US" dirty="0"/>
              <a:t>Everyone loves their </a:t>
            </a:r>
            <a:br>
              <a:rPr lang="en-US" dirty="0"/>
            </a:br>
            <a:r>
              <a:rPr lang="en-US" dirty="0"/>
              <a:t>PCSK9 inhibitors</a:t>
            </a:r>
          </a:p>
        </p:txBody>
      </p:sp>
      <p:pic>
        <p:nvPicPr>
          <p:cNvPr id="6" name="Content Placeholder 5">
            <a:extLst>
              <a:ext uri="{FF2B5EF4-FFF2-40B4-BE49-F238E27FC236}">
                <a16:creationId xmlns:a16="http://schemas.microsoft.com/office/drawing/2014/main" id="{0DCBD1EA-1B6A-43BA-887D-956DD493572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5400" y="1676400"/>
            <a:ext cx="6248400" cy="3810000"/>
          </a:xfrm>
        </p:spPr>
      </p:pic>
      <p:sp>
        <p:nvSpPr>
          <p:cNvPr id="4" name="Footer Placeholder 3">
            <a:extLst>
              <a:ext uri="{FF2B5EF4-FFF2-40B4-BE49-F238E27FC236}">
                <a16:creationId xmlns:a16="http://schemas.microsoft.com/office/drawing/2014/main" id="{1862E729-A6D7-4B5A-A92F-8E84A4C8A264}"/>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844056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990600"/>
            <a:ext cx="8461375" cy="4648200"/>
          </a:xfrm>
        </p:spPr>
        <p:txBody>
          <a:bodyPr/>
          <a:lstStyle/>
          <a:p>
            <a:pPr marL="0" indent="0" algn="ctr">
              <a:buNone/>
            </a:pPr>
            <a:r>
              <a:rPr lang="en-US" sz="2200" dirty="0">
                <a:effectLst/>
              </a:rPr>
              <a:t>Subjects with </a:t>
            </a:r>
            <a:r>
              <a:rPr lang="en-US" sz="2200" dirty="0" err="1">
                <a:effectLst/>
              </a:rPr>
              <a:t>Lp</a:t>
            </a:r>
            <a:r>
              <a:rPr lang="en-US" sz="2200" dirty="0">
                <a:effectLst/>
              </a:rPr>
              <a:t>(a) elevation have increased arterial wall inflammation and cardiovascular risk. </a:t>
            </a:r>
          </a:p>
          <a:p>
            <a:pPr marL="0" indent="0" algn="ctr">
              <a:buNone/>
            </a:pPr>
            <a:endParaRPr lang="en-US" sz="2200" dirty="0">
              <a:effectLst/>
            </a:endParaRPr>
          </a:p>
          <a:p>
            <a:pPr marL="0" indent="0" algn="ctr">
              <a:buNone/>
            </a:pPr>
            <a:r>
              <a:rPr lang="en-US" sz="2200" dirty="0">
                <a:effectLst/>
              </a:rPr>
              <a:t>In patients at increased cardiovascular risk, arterial wall inflammation is reduced following lipid-lowering therapy by statin treatment or lipoprotein apheresis. </a:t>
            </a:r>
          </a:p>
          <a:p>
            <a:pPr marL="0" indent="0" algn="ctr">
              <a:buNone/>
            </a:pPr>
            <a:endParaRPr lang="en-US" sz="2200" dirty="0">
              <a:effectLst/>
            </a:endParaRPr>
          </a:p>
          <a:p>
            <a:pPr marL="0" indent="0" algn="ctr">
              <a:buNone/>
            </a:pPr>
            <a:r>
              <a:rPr lang="en-US" sz="2200" dirty="0">
                <a:effectLst/>
              </a:rPr>
              <a:t>However, it is unknown whether lipid-lowering treatment in elevated </a:t>
            </a:r>
            <a:r>
              <a:rPr lang="en-US" sz="2200" dirty="0" err="1">
                <a:effectLst/>
              </a:rPr>
              <a:t>Lp</a:t>
            </a:r>
            <a:r>
              <a:rPr lang="en-US" sz="2200" dirty="0">
                <a:effectLst/>
              </a:rPr>
              <a:t>(a) subjects alters arterial wall inflammation. We evaluated whether </a:t>
            </a:r>
            <a:r>
              <a:rPr lang="en-US" sz="2200" dirty="0" err="1">
                <a:effectLst/>
              </a:rPr>
              <a:t>evolocumab</a:t>
            </a:r>
            <a:r>
              <a:rPr lang="en-US" sz="2200" dirty="0">
                <a:effectLst/>
              </a:rPr>
              <a:t>, which lowers both low-density lipoprotein cholesterol (LDL-C) and </a:t>
            </a:r>
            <a:r>
              <a:rPr lang="en-US" sz="2200" dirty="0" err="1">
                <a:effectLst/>
              </a:rPr>
              <a:t>Lp</a:t>
            </a:r>
            <a:r>
              <a:rPr lang="en-US" sz="2200" dirty="0">
                <a:effectLst/>
              </a:rPr>
              <a:t>(a), attenuates arterial wall inflammation in patients with elevated </a:t>
            </a:r>
            <a:r>
              <a:rPr lang="en-US" sz="2200" dirty="0" err="1">
                <a:effectLst/>
              </a:rPr>
              <a:t>Lp</a:t>
            </a:r>
            <a:r>
              <a:rPr lang="en-US" sz="2200" dirty="0">
                <a:effectLst/>
              </a:rPr>
              <a:t>(a).</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31344"/>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4921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990600"/>
            <a:ext cx="8461375" cy="4648200"/>
          </a:xfrm>
        </p:spPr>
        <p:txBody>
          <a:bodyPr/>
          <a:lstStyle/>
          <a:p>
            <a:pPr marL="0" indent="0" algn="ctr">
              <a:buNone/>
            </a:pPr>
            <a:endParaRPr lang="en-US" sz="2400" dirty="0">
              <a:effectLst/>
            </a:endParaRPr>
          </a:p>
          <a:p>
            <a:pPr marL="0" indent="0" algn="ctr">
              <a:buNone/>
            </a:pPr>
            <a:r>
              <a:rPr lang="en-US" sz="2400" dirty="0" err="1">
                <a:effectLst/>
              </a:rPr>
              <a:t>Evolocumab</a:t>
            </a:r>
            <a:r>
              <a:rPr lang="en-US" sz="2400" dirty="0">
                <a:effectLst/>
              </a:rPr>
              <a:t> treatment in patients with median baseline </a:t>
            </a:r>
            <a:r>
              <a:rPr lang="en-US" sz="2400" dirty="0" err="1">
                <a:effectLst/>
              </a:rPr>
              <a:t>Lp</a:t>
            </a:r>
            <a:r>
              <a:rPr lang="en-US" sz="2400" dirty="0">
                <a:effectLst/>
              </a:rPr>
              <a:t>(a) 200.0 nmol/L led to a large reduction in LDL-C and a small reduction in </a:t>
            </a:r>
            <a:r>
              <a:rPr lang="en-US" sz="2400" dirty="0" err="1">
                <a:effectLst/>
              </a:rPr>
              <a:t>Lp</a:t>
            </a:r>
            <a:r>
              <a:rPr lang="en-US" sz="2400" dirty="0">
                <a:effectLst/>
              </a:rPr>
              <a:t>(a), resulting in persistent elevated </a:t>
            </a:r>
            <a:r>
              <a:rPr lang="en-US" sz="2400" dirty="0" err="1">
                <a:effectLst/>
              </a:rPr>
              <a:t>Lp</a:t>
            </a:r>
            <a:r>
              <a:rPr lang="en-US" sz="2400" dirty="0">
                <a:effectLst/>
              </a:rPr>
              <a:t>(a) levels. </a:t>
            </a:r>
          </a:p>
          <a:p>
            <a:pPr marL="0" indent="0" algn="ctr">
              <a:buNone/>
            </a:pPr>
            <a:endParaRPr lang="en-US" sz="2400" dirty="0">
              <a:effectLst/>
            </a:endParaRPr>
          </a:p>
          <a:p>
            <a:pPr marL="0" indent="0" algn="ctr">
              <a:buNone/>
            </a:pPr>
            <a:r>
              <a:rPr lang="en-US" sz="2400" dirty="0">
                <a:effectLst/>
              </a:rPr>
              <a:t>The researcher’s hypothesis is that the residual </a:t>
            </a:r>
            <a:r>
              <a:rPr lang="en-US" sz="2400" dirty="0" err="1">
                <a:effectLst/>
              </a:rPr>
              <a:t>lipo</a:t>
            </a:r>
            <a:r>
              <a:rPr lang="en-US" sz="2400" dirty="0">
                <a:effectLst/>
              </a:rPr>
              <a:t>(a) elevation may have contributed to the unaltered arterial wall inflammation</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577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990600"/>
            <a:ext cx="8461375" cy="4648200"/>
          </a:xfrm>
        </p:spPr>
        <p:txBody>
          <a:bodyPr/>
          <a:lstStyle/>
          <a:p>
            <a:pPr marL="0" indent="0" algn="ctr">
              <a:buNone/>
            </a:pPr>
            <a:r>
              <a:rPr lang="en-US" sz="2000" dirty="0">
                <a:effectLst/>
              </a:rPr>
              <a:t>Eligible patients were </a:t>
            </a:r>
            <a:r>
              <a:rPr lang="en-US" sz="2000" u="sng" dirty="0">
                <a:effectLst/>
              </a:rPr>
              <a:t>&gt;</a:t>
            </a:r>
            <a:r>
              <a:rPr lang="en-US" sz="2000" dirty="0">
                <a:effectLst/>
              </a:rPr>
              <a:t> 50 years of age, had a fasting LDL-C of </a:t>
            </a:r>
            <a:r>
              <a:rPr lang="en-US" sz="2000" u="sng" dirty="0">
                <a:effectLst/>
              </a:rPr>
              <a:t>&gt;</a:t>
            </a:r>
            <a:r>
              <a:rPr lang="en-US" sz="2000" dirty="0">
                <a:effectLst/>
              </a:rPr>
              <a:t>100mg/dL, an </a:t>
            </a:r>
            <a:r>
              <a:rPr lang="en-US" sz="2000" dirty="0" err="1">
                <a:effectLst/>
              </a:rPr>
              <a:t>Lp</a:t>
            </a:r>
            <a:r>
              <a:rPr lang="en-US" sz="2000" dirty="0">
                <a:effectLst/>
              </a:rPr>
              <a:t>(a) level of </a:t>
            </a:r>
            <a:r>
              <a:rPr lang="en-US" sz="2000" u="sng" dirty="0">
                <a:effectLst/>
              </a:rPr>
              <a:t>&gt;</a:t>
            </a:r>
            <a:r>
              <a:rPr lang="en-US" sz="2000" dirty="0">
                <a:effectLst/>
              </a:rPr>
              <a:t> 50mg/dL, and </a:t>
            </a:r>
          </a:p>
          <a:p>
            <a:pPr marL="0" indent="0" algn="ctr">
              <a:buNone/>
            </a:pPr>
            <a:r>
              <a:rPr lang="en-US" sz="2000" dirty="0">
                <a:effectLst/>
              </a:rPr>
              <a:t>arterial wall inflammation as assessed by PET/CT. </a:t>
            </a:r>
          </a:p>
          <a:p>
            <a:pPr marL="0" indent="0" algn="ctr">
              <a:buNone/>
            </a:pPr>
            <a:endParaRPr lang="en-US" sz="2000" dirty="0">
              <a:effectLst/>
            </a:endParaRPr>
          </a:p>
          <a:p>
            <a:pPr marL="0" indent="0" algn="ctr">
              <a:buNone/>
            </a:pPr>
            <a:r>
              <a:rPr lang="en-US" sz="2000" u="sng" dirty="0">
                <a:effectLst/>
              </a:rPr>
              <a:t>Inflammation</a:t>
            </a:r>
            <a:r>
              <a:rPr lang="en-US" sz="2000" dirty="0">
                <a:effectLst/>
              </a:rPr>
              <a:t>: assessed by a most diseased segment target-to-background ratio (MDS TBR) of </a:t>
            </a:r>
            <a:r>
              <a:rPr lang="en-US" sz="2000" u="sng" dirty="0">
                <a:effectLst/>
              </a:rPr>
              <a:t>&gt;</a:t>
            </a:r>
            <a:r>
              <a:rPr lang="en-US" sz="2000" dirty="0">
                <a:effectLst/>
              </a:rPr>
              <a:t>1.6 in an index vessel measured with 18F-fluoro-deoxyglucose positron-emission tomography/computed tomography (18F-FDG PET/CT). </a:t>
            </a:r>
          </a:p>
          <a:p>
            <a:pPr marL="0" indent="0" algn="ctr">
              <a:buNone/>
            </a:pPr>
            <a:endParaRPr lang="en-US" sz="2000" dirty="0">
              <a:effectLst/>
            </a:endParaRPr>
          </a:p>
          <a:p>
            <a:pPr marL="0" indent="0" algn="ctr">
              <a:buNone/>
            </a:pPr>
            <a:r>
              <a:rPr lang="en-US" sz="2000" dirty="0">
                <a:effectLst/>
              </a:rPr>
              <a:t>For patients receiving lipid-lowering therapy, the treatment and dosage had to be stable for </a:t>
            </a:r>
            <a:r>
              <a:rPr lang="en-US" sz="2000" u="sng" dirty="0">
                <a:effectLst/>
              </a:rPr>
              <a:t>&gt;</a:t>
            </a:r>
            <a:r>
              <a:rPr lang="en-US" sz="2000" dirty="0">
                <a:effectLst/>
              </a:rPr>
              <a:t> 8 weeks prior to screening. Key exclusion criteria included diabetes mellitus and a cardiovascular event within 3months before randomization</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31837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80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80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8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pic>
        <p:nvPicPr>
          <p:cNvPr id="2" name="Picture 1">
            <a:extLst>
              <a:ext uri="{FF2B5EF4-FFF2-40B4-BE49-F238E27FC236}">
                <a16:creationId xmlns:a16="http://schemas.microsoft.com/office/drawing/2014/main" id="{6ACCA97C-40BC-4DC9-BEDC-5C8584A6DFBB}"/>
              </a:ext>
            </a:extLst>
          </p:cNvPr>
          <p:cNvPicPr>
            <a:picLocks noChangeAspect="1"/>
          </p:cNvPicPr>
          <p:nvPr/>
        </p:nvPicPr>
        <p:blipFill>
          <a:blip r:embed="rId3"/>
          <a:stretch>
            <a:fillRect/>
          </a:stretch>
        </p:blipFill>
        <p:spPr>
          <a:xfrm>
            <a:off x="304800" y="990600"/>
            <a:ext cx="8461376" cy="4724400"/>
          </a:xfrm>
          <a:prstGeom prst="rect">
            <a:avLst/>
          </a:prstGeom>
        </p:spPr>
      </p:pic>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2599774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pic>
        <p:nvPicPr>
          <p:cNvPr id="2" name="Picture 1">
            <a:extLst>
              <a:ext uri="{FF2B5EF4-FFF2-40B4-BE49-F238E27FC236}">
                <a16:creationId xmlns:a16="http://schemas.microsoft.com/office/drawing/2014/main" id="{1E7F7FCF-26E6-4D3D-A921-4B01CCB69571}"/>
              </a:ext>
            </a:extLst>
          </p:cNvPr>
          <p:cNvPicPr>
            <a:picLocks noChangeAspect="1"/>
          </p:cNvPicPr>
          <p:nvPr/>
        </p:nvPicPr>
        <p:blipFill>
          <a:blip r:embed="rId3"/>
          <a:stretch>
            <a:fillRect/>
          </a:stretch>
        </p:blipFill>
        <p:spPr>
          <a:xfrm>
            <a:off x="575058" y="990600"/>
            <a:ext cx="7993883" cy="4648200"/>
          </a:xfrm>
          <a:prstGeom prst="rect">
            <a:avLst/>
          </a:prstGeom>
        </p:spPr>
      </p:pic>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9574759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pic>
        <p:nvPicPr>
          <p:cNvPr id="2" name="Picture 1">
            <a:extLst>
              <a:ext uri="{FF2B5EF4-FFF2-40B4-BE49-F238E27FC236}">
                <a16:creationId xmlns:a16="http://schemas.microsoft.com/office/drawing/2014/main" id="{5F308C11-C006-4821-9B65-9D13B04021C4}"/>
              </a:ext>
            </a:extLst>
          </p:cNvPr>
          <p:cNvPicPr>
            <a:picLocks noChangeAspect="1"/>
          </p:cNvPicPr>
          <p:nvPr/>
        </p:nvPicPr>
        <p:blipFill>
          <a:blip r:embed="rId3"/>
          <a:stretch>
            <a:fillRect/>
          </a:stretch>
        </p:blipFill>
        <p:spPr>
          <a:xfrm>
            <a:off x="228599" y="1066800"/>
            <a:ext cx="8534401" cy="4572000"/>
          </a:xfrm>
          <a:prstGeom prst="rect">
            <a:avLst/>
          </a:prstGeom>
        </p:spPr>
      </p:pic>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1121023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990600"/>
            <a:ext cx="8461375" cy="4648200"/>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First question is – Would a drop in </a:t>
            </a:r>
            <a:r>
              <a:rPr lang="en-US" sz="2400" dirty="0" err="1">
                <a:effectLst/>
              </a:rPr>
              <a:t>Lipo</a:t>
            </a:r>
            <a:r>
              <a:rPr lang="en-US" sz="2400" dirty="0">
                <a:effectLst/>
              </a:rPr>
              <a:t>(a) of 14% make a 	statistical difference on CVD? Let’s examine other 	data </a:t>
            </a:r>
          </a:p>
          <a:p>
            <a:pPr marL="0" indent="0">
              <a:buNone/>
            </a:pPr>
            <a:endParaRPr lang="en-US" sz="18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3425809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r>
              <a:rPr lang="en-US" sz="3600" dirty="0" err="1"/>
              <a:t>Lipo</a:t>
            </a:r>
            <a:r>
              <a:rPr lang="en-US" sz="3600" dirty="0"/>
              <a:t> (a) Change in One Year Follow-up Predict CV Risk in CAD </a:t>
            </a:r>
            <a:r>
              <a:rPr lang="en-US" sz="3600" dirty="0" err="1"/>
              <a:t>Pts</a:t>
            </a:r>
            <a:endParaRPr lang="en-US" sz="3600" dirty="0"/>
          </a:p>
        </p:txBody>
      </p:sp>
      <p:sp>
        <p:nvSpPr>
          <p:cNvPr id="3" name="Content Placeholder 2"/>
          <p:cNvSpPr>
            <a:spLocks noGrp="1"/>
          </p:cNvSpPr>
          <p:nvPr>
            <p:ph idx="1"/>
          </p:nvPr>
        </p:nvSpPr>
        <p:spPr>
          <a:xfrm>
            <a:off x="0" y="1295400"/>
            <a:ext cx="9144000" cy="2590800"/>
          </a:xfrm>
        </p:spPr>
        <p:txBody>
          <a:bodyPr/>
          <a:lstStyle/>
          <a:p>
            <a:pPr marL="0" indent="0" algn="ctr">
              <a:buFont typeface="Wingdings" panose="05000000000000000000" pitchFamily="2" charset="2"/>
              <a:buNone/>
              <a:defRPr/>
            </a:pPr>
            <a:r>
              <a:rPr lang="en-US" sz="2800" dirty="0"/>
              <a:t>An increase &gt;13% relative to a decrease of &gt;13% generated a significant increased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     HR for CV event-    1.21 (95%CI,1.06–1.39) P=0.005 </a:t>
            </a:r>
          </a:p>
          <a:p>
            <a:pPr marL="0" indent="0" algn="ctr">
              <a:buFont typeface="Wingdings" panose="05000000000000000000" pitchFamily="2" charset="2"/>
              <a:buNone/>
              <a:defRPr/>
            </a:pPr>
            <a:r>
              <a:rPr lang="en-US" sz="2800" dirty="0"/>
              <a:t>     HR for CHD event- 1.21 (95%CI,1.05–1.39) P=0.009</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323589" name="TextBox 4"/>
          <p:cNvSpPr txBox="1">
            <a:spLocks noChangeArrowheads="1"/>
          </p:cNvSpPr>
          <p:nvPr/>
        </p:nvSpPr>
        <p:spPr bwMode="auto">
          <a:xfrm>
            <a:off x="0" y="5105400"/>
            <a:ext cx="91440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defTabSz="414338">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lnSpc>
                <a:spcPct val="93000"/>
              </a:lnSpc>
              <a:spcBef>
                <a:spcPct val="0"/>
              </a:spcBef>
              <a:buClr>
                <a:srgbClr val="000000"/>
              </a:buClr>
              <a:buSzPct val="45000"/>
              <a:buFontTx/>
              <a:buNone/>
            </a:pPr>
            <a:r>
              <a:rPr lang="en-US" altLang="en-US" sz="2200">
                <a:solidFill>
                  <a:srgbClr val="FFC000"/>
                </a:solidFill>
                <a:latin typeface="Times New Roman" panose="02020603050405020304" pitchFamily="18" charset="0"/>
              </a:rPr>
              <a:t>Nestel, P. J., et. al. (2013). Plasma Lipoprotein(a) Concentration Predicts Future Coronary and Cardiovascular Events in Patients With Stable Coronary Heart Disease. </a:t>
            </a:r>
            <a:r>
              <a:rPr lang="en-US" altLang="en-US" sz="2200" i="1">
                <a:solidFill>
                  <a:srgbClr val="FFC000"/>
                </a:solidFill>
                <a:latin typeface="Times New Roman" panose="02020603050405020304" pitchFamily="18" charset="0"/>
              </a:rPr>
              <a:t>Arteriosclerosis, Thrombosis, and Vascular Biology</a:t>
            </a:r>
            <a:r>
              <a:rPr lang="en-US" altLang="en-US" sz="2200">
                <a:solidFill>
                  <a:srgbClr val="FFC000"/>
                </a:solidFill>
                <a:latin typeface="Times New Roman" panose="02020603050405020304" pitchFamily="18" charset="0"/>
              </a:rPr>
              <a:t>. doi: 10.1161/atvbaha.113.302479</a:t>
            </a:r>
          </a:p>
        </p:txBody>
      </p:sp>
      <p:sp>
        <p:nvSpPr>
          <p:cNvPr id="5" name="TextBox 4"/>
          <p:cNvSpPr txBox="1"/>
          <p:nvPr/>
        </p:nvSpPr>
        <p:spPr>
          <a:xfrm>
            <a:off x="228600" y="4113746"/>
            <a:ext cx="8742928" cy="707886"/>
          </a:xfrm>
          <a:prstGeom prst="rect">
            <a:avLst/>
          </a:prstGeom>
          <a:noFill/>
        </p:spPr>
        <p:txBody>
          <a:bodyPr>
            <a:spAutoFit/>
          </a:bodyPr>
          <a:lstStyle/>
          <a:p>
            <a:pPr algn="ctr">
              <a:defRPr/>
            </a:pPr>
            <a:r>
              <a:rPr lang="en-US" sz="2000" dirty="0">
                <a:highlight>
                  <a:srgbClr val="FF0000"/>
                </a:highlight>
              </a:rPr>
              <a:t>That is a relative 26% difference = 21% decreased risk in one year</a:t>
            </a:r>
          </a:p>
          <a:p>
            <a:pPr algn="ctr">
              <a:defRPr/>
            </a:pPr>
            <a:r>
              <a:rPr lang="en-US" sz="2000" dirty="0">
                <a:highlight>
                  <a:srgbClr val="FF0000"/>
                </a:highlight>
              </a:rPr>
              <a:t>FOURIER decreased </a:t>
            </a:r>
            <a:r>
              <a:rPr lang="en-US" sz="2000" dirty="0" err="1">
                <a:highlight>
                  <a:srgbClr val="FF0000"/>
                </a:highlight>
              </a:rPr>
              <a:t>lipo</a:t>
            </a:r>
            <a:r>
              <a:rPr lang="en-US" sz="2000" dirty="0">
                <a:highlight>
                  <a:srgbClr val="FF0000"/>
                </a:highlight>
              </a:rPr>
              <a:t> (a) 26.9% over two years = ~ 42% decreased risk.</a:t>
            </a:r>
          </a:p>
        </p:txBody>
      </p:sp>
    </p:spTree>
    <p:extLst>
      <p:ext uri="{BB962C8B-B14F-4D97-AF65-F5344CB8AC3E}">
        <p14:creationId xmlns:p14="http://schemas.microsoft.com/office/powerpoint/2010/main" val="134333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42-E666-41C7-B9CC-E95D3900AF8C}"/>
              </a:ext>
            </a:extLst>
          </p:cNvPr>
          <p:cNvSpPr>
            <a:spLocks noGrp="1"/>
          </p:cNvSpPr>
          <p:nvPr>
            <p:ph type="title"/>
          </p:nvPr>
        </p:nvSpPr>
        <p:spPr>
          <a:xfrm>
            <a:off x="301625" y="228601"/>
            <a:ext cx="8510588" cy="914400"/>
          </a:xfrm>
        </p:spPr>
        <p:txBody>
          <a:bodyPr/>
          <a:lstStyle/>
          <a:p>
            <a:r>
              <a:rPr lang="en-US" sz="2800" dirty="0"/>
              <a:t>Global, Regional, and Country-Specific</a:t>
            </a:r>
            <a:br>
              <a:rPr lang="en-US" sz="2800" dirty="0"/>
            </a:br>
            <a:r>
              <a:rPr lang="en-US" sz="2800" dirty="0"/>
              <a:t>Lifetime Risks of Stroke, 1990 and 2016</a:t>
            </a:r>
          </a:p>
        </p:txBody>
      </p:sp>
      <p:sp>
        <p:nvSpPr>
          <p:cNvPr id="3" name="Content Placeholder 2">
            <a:extLst>
              <a:ext uri="{FF2B5EF4-FFF2-40B4-BE49-F238E27FC236}">
                <a16:creationId xmlns:a16="http://schemas.microsoft.com/office/drawing/2014/main" id="{A977C5DE-ECBC-4706-AD4A-83B23EFE787B}"/>
              </a:ext>
            </a:extLst>
          </p:cNvPr>
          <p:cNvSpPr>
            <a:spLocks noGrp="1"/>
          </p:cNvSpPr>
          <p:nvPr>
            <p:ph idx="1"/>
          </p:nvPr>
        </p:nvSpPr>
        <p:spPr>
          <a:xfrm>
            <a:off x="301625" y="1676401"/>
            <a:ext cx="8540750" cy="3984050"/>
          </a:xfrm>
        </p:spPr>
        <p:txBody>
          <a:bodyPr/>
          <a:lstStyle/>
          <a:p>
            <a:pPr marL="0" indent="0">
              <a:buNone/>
            </a:pPr>
            <a:r>
              <a:rPr lang="en-US" sz="2000" u="sng" dirty="0" err="1">
                <a:effectLst/>
              </a:rPr>
              <a:t>BaleDoneen</a:t>
            </a:r>
            <a:r>
              <a:rPr lang="en-US" sz="2000" u="sng" dirty="0">
                <a:effectLst/>
              </a:rPr>
              <a:t> Take-Away:</a:t>
            </a:r>
          </a:p>
          <a:p>
            <a:pPr marL="457200" indent="-457200">
              <a:buAutoNum type="arabicPeriod"/>
            </a:pPr>
            <a:r>
              <a:rPr lang="en-US" sz="2000" dirty="0">
                <a:effectLst/>
              </a:rPr>
              <a:t>We are treating a global disease – atherosclerosis.  </a:t>
            </a:r>
          </a:p>
          <a:p>
            <a:pPr marL="457200" indent="-457200">
              <a:buAutoNum type="arabicPeriod"/>
            </a:pPr>
            <a:r>
              <a:rPr lang="en-US" sz="2000" dirty="0">
                <a:effectLst/>
              </a:rPr>
              <a:t>We have a 25% chance of having a stroke in our lifetime. </a:t>
            </a:r>
          </a:p>
          <a:p>
            <a:pPr marL="457200" indent="-457200">
              <a:buAutoNum type="arabicPeriod"/>
            </a:pPr>
            <a:r>
              <a:rPr lang="en-US" sz="2000" dirty="0">
                <a:effectLst/>
              </a:rPr>
              <a:t>Stroke remains the leading cause of disability.</a:t>
            </a:r>
          </a:p>
          <a:p>
            <a:pPr marL="457200" indent="-457200">
              <a:buAutoNum type="arabicPeriod"/>
            </a:pPr>
            <a:r>
              <a:rPr lang="en-US" sz="2000" dirty="0">
                <a:effectLst/>
              </a:rPr>
              <a:t>Perhaps could say – We have a 25% chance of becoming disabled.</a:t>
            </a:r>
          </a:p>
          <a:p>
            <a:pPr marL="457200" indent="-457200">
              <a:buAutoNum type="arabicPeriod"/>
            </a:pPr>
            <a:r>
              <a:rPr lang="en-US" sz="2000" dirty="0">
                <a:effectLst/>
              </a:rPr>
              <a:t>The most developed countries have the highest risk??</a:t>
            </a:r>
          </a:p>
          <a:p>
            <a:pPr marL="457200" indent="-457200">
              <a:buAutoNum type="arabicPeriod"/>
            </a:pPr>
            <a:r>
              <a:rPr lang="en-US" sz="2000" dirty="0">
                <a:effectLst/>
              </a:rPr>
              <a:t>We are talking about ATHEROSCLEROSIS – OUR SPECIALTY!  </a:t>
            </a:r>
          </a:p>
          <a:p>
            <a:pPr marL="457200" indent="-457200">
              <a:buAutoNum type="arabicPeriod"/>
            </a:pPr>
            <a:r>
              <a:rPr lang="en-US" sz="2000" dirty="0">
                <a:effectLst/>
              </a:rPr>
              <a:t>Remember – we must get patients </a:t>
            </a:r>
            <a:r>
              <a:rPr lang="en-US" sz="2000" dirty="0" err="1">
                <a:effectLst/>
              </a:rPr>
              <a:t>EDFROG’d</a:t>
            </a:r>
            <a:r>
              <a:rPr lang="en-US" sz="2000" dirty="0">
                <a:effectLst/>
              </a:rPr>
              <a:t> globally!  </a:t>
            </a:r>
          </a:p>
          <a:p>
            <a:pPr marL="457200" indent="-457200">
              <a:buAutoNum type="arabicPeriod"/>
            </a:pPr>
            <a:r>
              <a:rPr lang="en-US" sz="2000" dirty="0">
                <a:effectLst/>
              </a:rPr>
              <a:t>Ischemic stroke are preventable with a precision-based/inflammatory approach to health – </a:t>
            </a:r>
            <a:r>
              <a:rPr lang="en-US" sz="2000" dirty="0" err="1">
                <a:effectLst/>
              </a:rPr>
              <a:t>ie</a:t>
            </a:r>
            <a:r>
              <a:rPr lang="en-US" sz="2000" dirty="0">
                <a:effectLst/>
              </a:rPr>
              <a:t>: The BDM. </a:t>
            </a:r>
          </a:p>
        </p:txBody>
      </p:sp>
      <p:sp>
        <p:nvSpPr>
          <p:cNvPr id="4" name="Footer Placeholder 3">
            <a:extLst>
              <a:ext uri="{FF2B5EF4-FFF2-40B4-BE49-F238E27FC236}">
                <a16:creationId xmlns:a16="http://schemas.microsoft.com/office/drawing/2014/main" id="{610D164D-A70A-47D6-AD8D-B5F4669CD306}"/>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EE4EFF5F-365A-44C3-B097-F72F6C1D3AA9}"/>
              </a:ext>
            </a:extLst>
          </p:cNvPr>
          <p:cNvSpPr txBox="1"/>
          <p:nvPr/>
        </p:nvSpPr>
        <p:spPr>
          <a:xfrm>
            <a:off x="152400" y="5898575"/>
            <a:ext cx="8229600" cy="584775"/>
          </a:xfrm>
          <a:prstGeom prst="rect">
            <a:avLst/>
          </a:prstGeom>
          <a:noFill/>
        </p:spPr>
        <p:txBody>
          <a:bodyPr wrap="square" rtlCol="0">
            <a:spAutoFit/>
          </a:bodyPr>
          <a:lstStyle/>
          <a:p>
            <a:r>
              <a:rPr lang="en-US" sz="1600" dirty="0" err="1">
                <a:solidFill>
                  <a:srgbClr val="FFC000"/>
                </a:solidFill>
              </a:rPr>
              <a:t>Feigin</a:t>
            </a:r>
            <a:r>
              <a:rPr lang="en-US" sz="1600" dirty="0">
                <a:solidFill>
                  <a:srgbClr val="FFC000"/>
                </a:solidFill>
              </a:rPr>
              <a:t>, V., Nguyen, G., </a:t>
            </a:r>
            <a:r>
              <a:rPr lang="en-US" sz="1600" dirty="0" err="1">
                <a:solidFill>
                  <a:srgbClr val="FFC000"/>
                </a:solidFill>
              </a:rPr>
              <a:t>Cercy</a:t>
            </a:r>
            <a:r>
              <a:rPr lang="en-US" sz="1600" dirty="0">
                <a:solidFill>
                  <a:srgbClr val="FFC000"/>
                </a:solidFill>
              </a:rPr>
              <a:t>, K., et al. (2018). Global, regional, and country-specific </a:t>
            </a:r>
            <a:r>
              <a:rPr lang="en-US" sz="1600" dirty="0" err="1">
                <a:solidFill>
                  <a:srgbClr val="FFC000"/>
                </a:solidFill>
              </a:rPr>
              <a:t>lifestime</a:t>
            </a:r>
            <a:r>
              <a:rPr lang="en-US" sz="1600" dirty="0">
                <a:solidFill>
                  <a:srgbClr val="FFC000"/>
                </a:solidFill>
              </a:rPr>
              <a:t> risks of stroke, 1990 and 2016. N </a:t>
            </a:r>
            <a:r>
              <a:rPr lang="en-US" sz="1600" dirty="0" err="1">
                <a:solidFill>
                  <a:srgbClr val="FFC000"/>
                </a:solidFill>
              </a:rPr>
              <a:t>Engl</a:t>
            </a:r>
            <a:r>
              <a:rPr lang="en-US" sz="1600" dirty="0">
                <a:solidFill>
                  <a:srgbClr val="FFC000"/>
                </a:solidFill>
              </a:rPr>
              <a:t> J Med 379;25, 2429-2437</a:t>
            </a:r>
          </a:p>
        </p:txBody>
      </p:sp>
    </p:spTree>
    <p:extLst>
      <p:ext uri="{BB962C8B-B14F-4D97-AF65-F5344CB8AC3E}">
        <p14:creationId xmlns:p14="http://schemas.microsoft.com/office/powerpoint/2010/main" val="276272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31955" y="121988"/>
            <a:ext cx="9144000" cy="762000"/>
          </a:xfrm>
        </p:spPr>
        <p:txBody>
          <a:bodyPr/>
          <a:lstStyle/>
          <a:p>
            <a:r>
              <a:rPr lang="en-US" sz="2400" dirty="0">
                <a:effectLst/>
              </a:rPr>
              <a:t>Persistent arterial wall inflammation in patients with elevated lipoprotein(a) despite strong LDL reduction by PCSK9</a:t>
            </a:r>
            <a:endParaRPr lang="en-US" sz="2400" dirty="0"/>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04800" y="990600"/>
            <a:ext cx="8461375" cy="4648200"/>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First question is – Would a drop in </a:t>
            </a:r>
            <a:r>
              <a:rPr lang="en-US" sz="2400" dirty="0" err="1">
                <a:effectLst/>
              </a:rPr>
              <a:t>Lipo</a:t>
            </a:r>
            <a:r>
              <a:rPr lang="en-US" sz="2400" dirty="0">
                <a:effectLst/>
              </a:rPr>
              <a:t>(a) of 14% make a statistical difference on CVD? Let’s examine other data - </a:t>
            </a:r>
          </a:p>
          <a:p>
            <a:pPr marL="0" indent="0">
              <a:buNone/>
            </a:pPr>
            <a:endParaRPr lang="en-US" sz="2400" dirty="0">
              <a:effectLst/>
            </a:endParaRPr>
          </a:p>
          <a:p>
            <a:pPr marL="0" indent="0">
              <a:buNone/>
            </a:pPr>
            <a:r>
              <a:rPr lang="en-US" sz="2400" dirty="0">
                <a:effectLst/>
              </a:rPr>
              <a:t>2. This data validates the importance of using statin therapy (even low dose) to control vascular disease regardless of LDL levels or </a:t>
            </a:r>
            <a:r>
              <a:rPr lang="en-US" sz="2400" dirty="0" err="1">
                <a:effectLst/>
              </a:rPr>
              <a:t>lipo</a:t>
            </a:r>
            <a:r>
              <a:rPr lang="en-US" sz="2400" dirty="0">
                <a:effectLst/>
              </a:rPr>
              <a:t>(a) levels.  Let’s take a look at a statin study that evaluated the inflammatory impact using the same PET technology.  </a:t>
            </a:r>
          </a:p>
          <a:p>
            <a:pPr marL="0" indent="0">
              <a:buNone/>
            </a:pPr>
            <a:endParaRPr lang="en-US" sz="18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228600" y="5791200"/>
            <a:ext cx="8461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None/>
            </a:pPr>
            <a:r>
              <a:rPr lang="en-US" altLang="en-US" sz="1800" dirty="0" err="1">
                <a:solidFill>
                  <a:srgbClr val="FFC000"/>
                </a:solidFill>
                <a:latin typeface="+mn-lt"/>
              </a:rPr>
              <a:t>Stiekima</a:t>
            </a:r>
            <a:r>
              <a:rPr lang="en-US" altLang="en-US" sz="1800" dirty="0">
                <a:solidFill>
                  <a:srgbClr val="FFC000"/>
                </a:solidFill>
                <a:latin typeface="+mn-lt"/>
              </a:rPr>
              <a:t>, L., </a:t>
            </a:r>
            <a:r>
              <a:rPr lang="en-US" altLang="en-US" sz="1800" dirty="0" err="1">
                <a:solidFill>
                  <a:srgbClr val="FFC000"/>
                </a:solidFill>
                <a:latin typeface="+mn-lt"/>
              </a:rPr>
              <a:t>Stroes</a:t>
            </a:r>
            <a:r>
              <a:rPr lang="en-US" altLang="en-US" sz="1800" dirty="0">
                <a:solidFill>
                  <a:srgbClr val="FFC000"/>
                </a:solidFill>
                <a:latin typeface="+mn-lt"/>
              </a:rPr>
              <a:t>, E., Verweij., S., et al. Persistent arterial wall inflammation in patients with elevated lipoprotein(a) despite strong LDL reduction by PCSK-9. European Heart J (2018)0,1-8. </a:t>
            </a:r>
          </a:p>
        </p:txBody>
      </p:sp>
    </p:spTree>
    <p:extLst>
      <p:ext uri="{BB962C8B-B14F-4D97-AF65-F5344CB8AC3E}">
        <p14:creationId xmlns:p14="http://schemas.microsoft.com/office/powerpoint/2010/main" val="1131778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1F90-6181-4C95-9D44-9AB389B06DF6}"/>
              </a:ext>
            </a:extLst>
          </p:cNvPr>
          <p:cNvSpPr>
            <a:spLocks noGrp="1"/>
          </p:cNvSpPr>
          <p:nvPr>
            <p:ph type="title"/>
          </p:nvPr>
        </p:nvSpPr>
        <p:spPr/>
        <p:txBody>
          <a:bodyPr/>
          <a:lstStyle/>
          <a:p>
            <a:r>
              <a:rPr lang="en-US" dirty="0"/>
              <a:t>What about statins and inflammation?  </a:t>
            </a:r>
          </a:p>
        </p:txBody>
      </p:sp>
      <p:pic>
        <p:nvPicPr>
          <p:cNvPr id="6" name="Content Placeholder 5">
            <a:extLst>
              <a:ext uri="{FF2B5EF4-FFF2-40B4-BE49-F238E27FC236}">
                <a16:creationId xmlns:a16="http://schemas.microsoft.com/office/drawing/2014/main" id="{8592A0A1-1882-45EF-AB27-98E3FC701F0D}"/>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9800" y="1822450"/>
            <a:ext cx="4556996" cy="4422775"/>
          </a:xfrm>
        </p:spPr>
      </p:pic>
      <p:sp>
        <p:nvSpPr>
          <p:cNvPr id="4" name="Footer Placeholder 3">
            <a:extLst>
              <a:ext uri="{FF2B5EF4-FFF2-40B4-BE49-F238E27FC236}">
                <a16:creationId xmlns:a16="http://schemas.microsoft.com/office/drawing/2014/main" id="{F8FF8350-9806-4D4F-9379-2F96D997ABB4}"/>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565922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81000" y="1219200"/>
            <a:ext cx="8534400" cy="4572000"/>
          </a:xfrm>
        </p:spPr>
        <p:txBody>
          <a:bodyPr/>
          <a:lstStyle/>
          <a:p>
            <a:pPr marL="0" indent="0" algn="ctr" eaLnBrk="1" hangingPunct="1">
              <a:buFont typeface="Wingdings" panose="05000000000000000000" pitchFamily="2" charset="2"/>
              <a:buNone/>
              <a:defRPr/>
            </a:pPr>
            <a:r>
              <a:rPr lang="en-US" sz="2000" dirty="0">
                <a:effectLst/>
              </a:rPr>
              <a:t>Multicenter study, 55 subjects with or at high risk for atherosclerosis underwent F-fluorodeoxyglucose positron emission tomographic/computed tomographic (PET) imaging at baseline and after 12 weeks of treatment with atorvastatin. </a:t>
            </a:r>
          </a:p>
          <a:p>
            <a:pPr marL="0" indent="0" algn="ctr" eaLnBrk="1" hangingPunct="1">
              <a:buFont typeface="Wingdings" panose="05000000000000000000" pitchFamily="2" charset="2"/>
              <a:buNone/>
              <a:defRPr/>
            </a:pPr>
            <a:endParaRPr lang="en-US" sz="2000" dirty="0">
              <a:effectLst/>
            </a:endParaRPr>
          </a:p>
          <a:p>
            <a:pPr marL="0" indent="0" algn="ctr" eaLnBrk="1" hangingPunct="1">
              <a:buFont typeface="Wingdings" panose="05000000000000000000" pitchFamily="2" charset="2"/>
              <a:buNone/>
              <a:defRPr/>
            </a:pPr>
            <a:r>
              <a:rPr lang="en-US" sz="2000" dirty="0">
                <a:effectLst/>
              </a:rPr>
              <a:t>Intended to characterize the presence of high risk morphology (HRM) -   (defined as noncalcified or partially calcified plaque). </a:t>
            </a:r>
          </a:p>
          <a:p>
            <a:pPr marL="0" indent="0" algn="ctr" eaLnBrk="1" hangingPunct="1">
              <a:buFont typeface="Wingdings" panose="05000000000000000000" pitchFamily="2" charset="2"/>
              <a:buNone/>
              <a:defRPr/>
            </a:pPr>
            <a:endParaRPr lang="en-US" sz="2000" dirty="0">
              <a:effectLst/>
            </a:endParaRPr>
          </a:p>
          <a:p>
            <a:pPr marL="0" indent="0" algn="ctr" eaLnBrk="1" hangingPunct="1">
              <a:buFont typeface="Wingdings" panose="05000000000000000000" pitchFamily="2" charset="2"/>
              <a:buNone/>
              <a:defRPr/>
            </a:pPr>
            <a:r>
              <a:rPr lang="en-US" sz="2000" dirty="0">
                <a:effectLst/>
              </a:rPr>
              <a:t>Arterial inflammation (target-to-background ratio (TBR) was higher in segments with HRM than those without HRM. </a:t>
            </a:r>
          </a:p>
          <a:p>
            <a:pPr marL="0" indent="0" algn="ctr" eaLnBrk="1" hangingPunct="1">
              <a:buFont typeface="Wingdings" panose="05000000000000000000" pitchFamily="2" charset="2"/>
              <a:buNone/>
              <a:defRPr/>
            </a:pPr>
            <a:endParaRPr lang="en-US" sz="2000" dirty="0">
              <a:effectLst/>
            </a:endParaRPr>
          </a:p>
          <a:p>
            <a:pPr marL="0" indent="0" algn="ctr" eaLnBrk="1" hangingPunct="1">
              <a:buFont typeface="Wingdings" panose="05000000000000000000" pitchFamily="2" charset="2"/>
              <a:buNone/>
              <a:defRPr/>
            </a:pPr>
            <a:r>
              <a:rPr lang="en-US" sz="2000" dirty="0">
                <a:effectLst/>
              </a:rPr>
              <a:t>Statin therapy improved the HRM of plaque regardless of LDL. </a:t>
            </a: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solidFill>
                  <a:srgbClr val="FFC000"/>
                </a:solidFill>
              </a:rPr>
              <a:t>Singh, P., </a:t>
            </a:r>
            <a:r>
              <a:rPr lang="en-US" altLang="en-US" sz="1800" dirty="0" err="1">
                <a:solidFill>
                  <a:srgbClr val="FFC000"/>
                </a:solidFill>
              </a:rPr>
              <a:t>Emami</a:t>
            </a:r>
            <a:r>
              <a:rPr lang="en-US" altLang="en-US" sz="1800" dirty="0">
                <a:solidFill>
                  <a:srgbClr val="FFC000"/>
                </a:solidFill>
              </a:rPr>
              <a:t>, H., Subramanian, S., et al. Coronary plaque morphology and the anti-inflammatory impact of atorvastatin. Circ Cardiovasc Imaging. 2016;9.</a:t>
            </a:r>
            <a:endParaRPr lang="en-US" alt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8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81000" y="1219200"/>
            <a:ext cx="8534400" cy="4572000"/>
          </a:xfrm>
        </p:spPr>
        <p:txBody>
          <a:bodyPr/>
          <a:lstStyle/>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solidFill>
                  <a:srgbClr val="FFC000"/>
                </a:solidFill>
              </a:rPr>
              <a:t>Singh, P., </a:t>
            </a:r>
            <a:r>
              <a:rPr lang="en-US" altLang="en-US" sz="1800" dirty="0" err="1">
                <a:solidFill>
                  <a:srgbClr val="FFC000"/>
                </a:solidFill>
              </a:rPr>
              <a:t>Emami</a:t>
            </a:r>
            <a:r>
              <a:rPr lang="en-US" altLang="en-US" sz="1800" dirty="0">
                <a:solidFill>
                  <a:srgbClr val="FFC000"/>
                </a:solidFill>
              </a:rPr>
              <a:t>, H., Subramanian, S., et al. Coronary plaque morphology and the anti-inflammatory impact of atorvastatin. Circ Cardiovasc Imaging. 2016;9.</a:t>
            </a:r>
            <a:endParaRPr lang="en-US" altLang="en-US" sz="2000" dirty="0">
              <a:solidFill>
                <a:srgbClr val="FFC000"/>
              </a:solidFill>
            </a:endParaRPr>
          </a:p>
        </p:txBody>
      </p:sp>
      <p:sp>
        <p:nvSpPr>
          <p:cNvPr id="2" name="Rectangle 1">
            <a:extLst>
              <a:ext uri="{FF2B5EF4-FFF2-40B4-BE49-F238E27FC236}">
                <a16:creationId xmlns:a16="http://schemas.microsoft.com/office/drawing/2014/main" id="{F53A77DA-E039-4A72-97FB-7D199D60AAF6}"/>
              </a:ext>
            </a:extLst>
          </p:cNvPr>
          <p:cNvSpPr/>
          <p:nvPr/>
        </p:nvSpPr>
        <p:spPr>
          <a:xfrm>
            <a:off x="190500" y="1256071"/>
            <a:ext cx="8763000" cy="4154984"/>
          </a:xfrm>
          <a:prstGeom prst="rect">
            <a:avLst/>
          </a:prstGeom>
        </p:spPr>
        <p:txBody>
          <a:bodyPr wrap="square">
            <a:spAutoFit/>
          </a:bodyPr>
          <a:lstStyle/>
          <a:p>
            <a:r>
              <a:rPr lang="en-US" sz="2400" dirty="0">
                <a:latin typeface="+mn-lt"/>
              </a:rPr>
              <a:t>Background: </a:t>
            </a:r>
          </a:p>
          <a:p>
            <a:endParaRPr lang="en-US" sz="2400" dirty="0">
              <a:latin typeface="+mn-lt"/>
            </a:endParaRPr>
          </a:p>
          <a:p>
            <a:r>
              <a:rPr lang="en-US" sz="2400" dirty="0">
                <a:latin typeface="+mn-lt"/>
              </a:rPr>
              <a:t>Authors aimed to discover whether the anti-atherosclerotic benefits of statins may be differentially imparted depending on the severity of the underlying atherosclerotic process, citing that this may provide a secondary reason to prescribe statins. </a:t>
            </a:r>
          </a:p>
          <a:p>
            <a:endParaRPr lang="en-US" sz="2400" dirty="0">
              <a:latin typeface="+mn-lt"/>
            </a:endParaRPr>
          </a:p>
          <a:p>
            <a:r>
              <a:rPr lang="en-US" sz="2400" dirty="0">
                <a:latin typeface="+mn-lt"/>
              </a:rPr>
              <a:t>Authors also  state that atherosclerosis is a systemic inflammatory condition and that the anti-inflammatory actions of statins is one of its most important beneficial effects on atherosclerosis.</a:t>
            </a:r>
          </a:p>
        </p:txBody>
      </p:sp>
    </p:spTree>
    <p:extLst>
      <p:ext uri="{BB962C8B-B14F-4D97-AF65-F5344CB8AC3E}">
        <p14:creationId xmlns:p14="http://schemas.microsoft.com/office/powerpoint/2010/main" val="19707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solidFill>
                  <a:srgbClr val="FFC000"/>
                </a:solidFill>
              </a:rPr>
              <a:t>Singh, P., </a:t>
            </a:r>
            <a:r>
              <a:rPr lang="en-US" altLang="en-US" sz="1800" dirty="0" err="1">
                <a:solidFill>
                  <a:srgbClr val="FFC000"/>
                </a:solidFill>
              </a:rPr>
              <a:t>Emami</a:t>
            </a:r>
            <a:r>
              <a:rPr lang="en-US" altLang="en-US" sz="1800" dirty="0">
                <a:solidFill>
                  <a:srgbClr val="FFC000"/>
                </a:solidFill>
              </a:rPr>
              <a:t>, H., Subramanian, S., et al. Coronary plaque morphology and the anti-inflammatory impact of atorvastatin. Circ Cardiovasc Imaging. 2016;9.</a:t>
            </a:r>
            <a:endParaRPr lang="en-US" altLang="en-US" sz="2000" dirty="0">
              <a:solidFill>
                <a:srgbClr val="FFC000"/>
              </a:solidFill>
            </a:endParaRPr>
          </a:p>
        </p:txBody>
      </p:sp>
      <p:sp>
        <p:nvSpPr>
          <p:cNvPr id="2" name="Rectangle 1">
            <a:extLst>
              <a:ext uri="{FF2B5EF4-FFF2-40B4-BE49-F238E27FC236}">
                <a16:creationId xmlns:a16="http://schemas.microsoft.com/office/drawing/2014/main" id="{BA7D0AF0-B401-4AB5-B8E7-8624AD7615AD}"/>
              </a:ext>
            </a:extLst>
          </p:cNvPr>
          <p:cNvSpPr/>
          <p:nvPr/>
        </p:nvSpPr>
        <p:spPr>
          <a:xfrm>
            <a:off x="290052" y="1520785"/>
            <a:ext cx="8610600" cy="3816429"/>
          </a:xfrm>
          <a:prstGeom prst="rect">
            <a:avLst/>
          </a:prstGeom>
        </p:spPr>
        <p:txBody>
          <a:bodyPr wrap="square">
            <a:spAutoFit/>
          </a:bodyPr>
          <a:lstStyle/>
          <a:p>
            <a:r>
              <a:rPr lang="en-US" sz="2200" dirty="0"/>
              <a:t>Arterial imaging using 18-fluorodeoxy glucose positron emission tomography and computed tomography (FDG-PET/CT) is used to reproducibly measure atherosclerotic inflammation.</a:t>
            </a:r>
          </a:p>
          <a:p>
            <a:endParaRPr lang="en-US" sz="2200" dirty="0"/>
          </a:p>
          <a:p>
            <a:r>
              <a:rPr lang="en-US" sz="2200" dirty="0"/>
              <a:t>Atherosclerotic FDG uptake can be quantified noninvasively and significantly correlates with systemic inflammatory biomarkers, macrophage infiltration, and inflammatory cell gene expression within the arterial wall.</a:t>
            </a:r>
          </a:p>
          <a:p>
            <a:endParaRPr lang="en-US" sz="2200" dirty="0"/>
          </a:p>
          <a:p>
            <a:r>
              <a:rPr lang="en-US" sz="2200" dirty="0"/>
              <a:t>Furthermore, it provides an independent marker of risk for future atherothrombotic events and is modifiable by statin therapy.</a:t>
            </a:r>
          </a:p>
        </p:txBody>
      </p:sp>
    </p:spTree>
    <p:extLst>
      <p:ext uri="{BB962C8B-B14F-4D97-AF65-F5344CB8AC3E}">
        <p14:creationId xmlns:p14="http://schemas.microsoft.com/office/powerpoint/2010/main" val="2505922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81000" y="1219200"/>
            <a:ext cx="8534400" cy="4572000"/>
          </a:xfrm>
        </p:spPr>
        <p:txBody>
          <a:bodyPr/>
          <a:lstStyle/>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152400" y="6100187"/>
            <a:ext cx="7654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Singh, P., </a:t>
            </a:r>
            <a:r>
              <a:rPr lang="en-US" altLang="en-US" sz="1600" dirty="0" err="1">
                <a:solidFill>
                  <a:srgbClr val="FFC000"/>
                </a:solidFill>
              </a:rPr>
              <a:t>Emami</a:t>
            </a:r>
            <a:r>
              <a:rPr lang="en-US" altLang="en-US" sz="1600" dirty="0">
                <a:solidFill>
                  <a:srgbClr val="FFC000"/>
                </a:solidFill>
              </a:rPr>
              <a:t>, H., Subramanian, S., et al. Coronary plaque morphology and the anti-inflammatory impact of atorvastatin. Circ Cardiovasc Imaging. 2016;9.</a:t>
            </a:r>
          </a:p>
        </p:txBody>
      </p:sp>
      <p:sp>
        <p:nvSpPr>
          <p:cNvPr id="3" name="TextBox 2">
            <a:extLst>
              <a:ext uri="{FF2B5EF4-FFF2-40B4-BE49-F238E27FC236}">
                <a16:creationId xmlns:a16="http://schemas.microsoft.com/office/drawing/2014/main" id="{E9010843-4431-4247-A873-5F69609EA734}"/>
              </a:ext>
            </a:extLst>
          </p:cNvPr>
          <p:cNvSpPr txBox="1"/>
          <p:nvPr/>
        </p:nvSpPr>
        <p:spPr>
          <a:xfrm>
            <a:off x="457200" y="1219200"/>
            <a:ext cx="8153400" cy="5509200"/>
          </a:xfrm>
          <a:prstGeom prst="rect">
            <a:avLst/>
          </a:prstGeom>
          <a:noFill/>
        </p:spPr>
        <p:txBody>
          <a:bodyPr wrap="square" rtlCol="0">
            <a:spAutoFit/>
          </a:bodyPr>
          <a:lstStyle/>
          <a:p>
            <a:r>
              <a:rPr lang="en-US" sz="2000" dirty="0">
                <a:latin typeface="+mn-lt"/>
              </a:rPr>
              <a:t>Randomized double-blind trial conducted at 10 US centers to investigate the impact of atorvastatin therapy on arterial wall inflammation using PET imaging. </a:t>
            </a:r>
          </a:p>
          <a:p>
            <a:endParaRPr lang="en-US" sz="2000" dirty="0">
              <a:latin typeface="+mn-lt"/>
            </a:endParaRPr>
          </a:p>
          <a:p>
            <a:r>
              <a:rPr lang="en-US" sz="2000" dirty="0">
                <a:latin typeface="+mn-lt"/>
              </a:rPr>
              <a:t>83 subjects (78% men, median age 59 years), underwent baseline PET imaging.  Only patients with evidence of arterial inflammation (TBR &gt;1.6) in either aorta or carotids were included.   Follow-up FDG-PET/CT images were </a:t>
            </a:r>
            <a:r>
              <a:rPr lang="en-US" sz="2000" dirty="0" err="1">
                <a:latin typeface="+mn-lt"/>
              </a:rPr>
              <a:t>obrtained</a:t>
            </a:r>
            <a:r>
              <a:rPr lang="en-US" sz="2000" dirty="0">
                <a:latin typeface="+mn-lt"/>
              </a:rPr>
              <a:t> after 12 weeks of atorvastatin therapy. </a:t>
            </a:r>
          </a:p>
          <a:p>
            <a:endParaRPr lang="en-US" sz="2000" dirty="0">
              <a:latin typeface="+mn-lt"/>
            </a:endParaRPr>
          </a:p>
          <a:p>
            <a:r>
              <a:rPr lang="en-US" sz="2000" dirty="0">
                <a:latin typeface="+mn-lt"/>
              </a:rPr>
              <a:t>Inclusion criteria (one of the following) </a:t>
            </a:r>
          </a:p>
          <a:p>
            <a:pPr marL="457200" indent="-457200">
              <a:buAutoNum type="arabicPeriod"/>
            </a:pPr>
            <a:r>
              <a:rPr lang="en-US" dirty="0">
                <a:latin typeface="+mn-lt"/>
              </a:rPr>
              <a:t>CAD</a:t>
            </a:r>
          </a:p>
          <a:p>
            <a:pPr marL="457200" indent="-457200">
              <a:buAutoNum type="arabicPeriod"/>
            </a:pPr>
            <a:r>
              <a:rPr lang="en-US" dirty="0">
                <a:latin typeface="+mn-lt"/>
              </a:rPr>
              <a:t>Carotid artery disease</a:t>
            </a:r>
          </a:p>
          <a:p>
            <a:pPr marL="457200" indent="-457200">
              <a:buAutoNum type="arabicPeriod"/>
            </a:pPr>
            <a:r>
              <a:rPr lang="en-US" dirty="0">
                <a:latin typeface="+mn-lt"/>
              </a:rPr>
              <a:t>Cerebrovascular disease</a:t>
            </a:r>
          </a:p>
          <a:p>
            <a:pPr marL="457200" indent="-457200">
              <a:buAutoNum type="arabicPeriod"/>
            </a:pPr>
            <a:r>
              <a:rPr lang="en-US" dirty="0">
                <a:latin typeface="+mn-lt"/>
              </a:rPr>
              <a:t>Peripheral arterial disease</a:t>
            </a:r>
          </a:p>
          <a:p>
            <a:pPr marL="457200" indent="-457200">
              <a:buAutoNum type="arabicPeriod"/>
            </a:pPr>
            <a:r>
              <a:rPr lang="en-US" dirty="0">
                <a:latin typeface="+mn-lt"/>
              </a:rPr>
              <a:t>Type 2 DM</a:t>
            </a:r>
          </a:p>
          <a:p>
            <a:pPr marL="457200" indent="-457200">
              <a:buAutoNum type="arabicPeriod"/>
            </a:pPr>
            <a:r>
              <a:rPr lang="en-US" dirty="0">
                <a:latin typeface="+mn-lt"/>
              </a:rPr>
              <a:t>BMP 30-40 kg/m2 or waist &gt;102 cm in men or &gt;88 cm women</a:t>
            </a:r>
          </a:p>
          <a:p>
            <a:pPr marL="457200" indent="-457200">
              <a:buAutoNum type="arabicPeriod"/>
            </a:pPr>
            <a:endParaRPr lang="en-US" sz="2000" dirty="0">
              <a:latin typeface="+mn-lt"/>
            </a:endParaRPr>
          </a:p>
          <a:p>
            <a:pPr marL="457200" indent="-457200">
              <a:buAutoNum type="arabicPeriod"/>
            </a:pPr>
            <a:endParaRPr lang="en-US" sz="2400" dirty="0">
              <a:latin typeface="+mn-lt"/>
            </a:endParaRPr>
          </a:p>
        </p:txBody>
      </p:sp>
    </p:spTree>
    <p:extLst>
      <p:ext uri="{BB962C8B-B14F-4D97-AF65-F5344CB8AC3E}">
        <p14:creationId xmlns:p14="http://schemas.microsoft.com/office/powerpoint/2010/main" val="41148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81000" y="1219200"/>
            <a:ext cx="8534400" cy="4572000"/>
          </a:xfrm>
        </p:spPr>
        <p:txBody>
          <a:bodyPr/>
          <a:lstStyle/>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solidFill>
                  <a:srgbClr val="FFC000"/>
                </a:solidFill>
              </a:rPr>
              <a:t>Singh, P., </a:t>
            </a:r>
            <a:r>
              <a:rPr lang="en-US" altLang="en-US" sz="1800" dirty="0" err="1">
                <a:solidFill>
                  <a:srgbClr val="FFC000"/>
                </a:solidFill>
              </a:rPr>
              <a:t>Emami</a:t>
            </a:r>
            <a:r>
              <a:rPr lang="en-US" altLang="en-US" sz="1800" dirty="0">
                <a:solidFill>
                  <a:srgbClr val="FFC000"/>
                </a:solidFill>
              </a:rPr>
              <a:t>, H., Subramanian, S., et al. Coronary plaque morphology and the anti-inflammatory impact of atorvastatin. Circ Cardiovasc Imaging. 2016;9.</a:t>
            </a:r>
            <a:endParaRPr lang="en-US" altLang="en-US" sz="2000" dirty="0">
              <a:solidFill>
                <a:srgbClr val="FFC000"/>
              </a:solidFill>
            </a:endParaRPr>
          </a:p>
        </p:txBody>
      </p:sp>
      <p:sp>
        <p:nvSpPr>
          <p:cNvPr id="2" name="TextBox 1">
            <a:extLst>
              <a:ext uri="{FF2B5EF4-FFF2-40B4-BE49-F238E27FC236}">
                <a16:creationId xmlns:a16="http://schemas.microsoft.com/office/drawing/2014/main" id="{C8865874-1C4E-406F-BD1F-8E61735D4DEA}"/>
              </a:ext>
            </a:extLst>
          </p:cNvPr>
          <p:cNvSpPr txBox="1"/>
          <p:nvPr/>
        </p:nvSpPr>
        <p:spPr>
          <a:xfrm>
            <a:off x="495300" y="1193635"/>
            <a:ext cx="8153400" cy="1754326"/>
          </a:xfrm>
          <a:prstGeom prst="rect">
            <a:avLst/>
          </a:prstGeom>
          <a:noFill/>
        </p:spPr>
        <p:txBody>
          <a:bodyPr wrap="square" rtlCol="0">
            <a:spAutoFit/>
          </a:bodyPr>
          <a:lstStyle/>
          <a:p>
            <a:pPr algn="ctr"/>
            <a:r>
              <a:rPr lang="en-US" dirty="0"/>
              <a:t>Evaluation of the CTA images was performed while blinded to PET data and clinical inflammation. Plaque morphology was assed in the LMCA.  An analysis examining morphological features of atherosclerotic plaques in the entire coronary arterial tree and carotid circulation was also performed. </a:t>
            </a:r>
          </a:p>
          <a:p>
            <a:pPr algn="ctr"/>
            <a:endParaRPr lang="en-US" dirty="0"/>
          </a:p>
          <a:p>
            <a:endParaRPr lang="en-US" dirty="0"/>
          </a:p>
        </p:txBody>
      </p:sp>
      <p:pic>
        <p:nvPicPr>
          <p:cNvPr id="3" name="Picture 2">
            <a:extLst>
              <a:ext uri="{FF2B5EF4-FFF2-40B4-BE49-F238E27FC236}">
                <a16:creationId xmlns:a16="http://schemas.microsoft.com/office/drawing/2014/main" id="{A4E1BD5E-3059-44CB-9FA8-18FD68B8841C}"/>
              </a:ext>
            </a:extLst>
          </p:cNvPr>
          <p:cNvPicPr>
            <a:picLocks noChangeAspect="1"/>
          </p:cNvPicPr>
          <p:nvPr/>
        </p:nvPicPr>
        <p:blipFill>
          <a:blip r:embed="rId3"/>
          <a:stretch>
            <a:fillRect/>
          </a:stretch>
        </p:blipFill>
        <p:spPr>
          <a:xfrm>
            <a:off x="855406" y="2438400"/>
            <a:ext cx="3276600" cy="3429000"/>
          </a:xfrm>
          <a:prstGeom prst="rect">
            <a:avLst/>
          </a:prstGeom>
        </p:spPr>
      </p:pic>
      <p:pic>
        <p:nvPicPr>
          <p:cNvPr id="5" name="Picture 4">
            <a:extLst>
              <a:ext uri="{FF2B5EF4-FFF2-40B4-BE49-F238E27FC236}">
                <a16:creationId xmlns:a16="http://schemas.microsoft.com/office/drawing/2014/main" id="{203A8C2E-CE7E-4492-8EAF-FEE9227FA6B8}"/>
              </a:ext>
            </a:extLst>
          </p:cNvPr>
          <p:cNvPicPr>
            <a:picLocks noChangeAspect="1"/>
          </p:cNvPicPr>
          <p:nvPr/>
        </p:nvPicPr>
        <p:blipFill>
          <a:blip r:embed="rId4"/>
          <a:stretch>
            <a:fillRect/>
          </a:stretch>
        </p:blipFill>
        <p:spPr>
          <a:xfrm>
            <a:off x="4371033" y="3024161"/>
            <a:ext cx="4419600" cy="1832150"/>
          </a:xfrm>
          <a:prstGeom prst="rect">
            <a:avLst/>
          </a:prstGeom>
        </p:spPr>
      </p:pic>
    </p:spTree>
    <p:extLst>
      <p:ext uri="{BB962C8B-B14F-4D97-AF65-F5344CB8AC3E}">
        <p14:creationId xmlns:p14="http://schemas.microsoft.com/office/powerpoint/2010/main" val="12610452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238019" name="Rectangle 3">
            <a:extLst>
              <a:ext uri="{FF2B5EF4-FFF2-40B4-BE49-F238E27FC236}">
                <a16:creationId xmlns:a16="http://schemas.microsoft.com/office/drawing/2014/main" id="{B76F7139-5306-4884-B414-A78460BF44D4}"/>
              </a:ext>
            </a:extLst>
          </p:cNvPr>
          <p:cNvSpPr>
            <a:spLocks noGrp="1" noRot="1" noChangeArrowheads="1"/>
          </p:cNvSpPr>
          <p:nvPr>
            <p:ph type="body" idx="1"/>
          </p:nvPr>
        </p:nvSpPr>
        <p:spPr>
          <a:xfrm>
            <a:off x="381000" y="1219200"/>
            <a:ext cx="8534400" cy="4572000"/>
          </a:xfrm>
        </p:spPr>
        <p:txBody>
          <a:bodyPr/>
          <a:lstStyle/>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000" dirty="0">
              <a:effectLst/>
            </a:endParaRPr>
          </a:p>
          <a:p>
            <a:pPr marL="0" indent="0" eaLnBrk="1" hangingPunct="1">
              <a:buFont typeface="Wingdings" panose="05000000000000000000" pitchFamily="2" charset="2"/>
              <a:buNone/>
              <a:defRPr/>
            </a:pPr>
            <a:endParaRPr lang="en-US" sz="2400" dirty="0">
              <a:effectLst/>
            </a:endParaRP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152400" y="6100187"/>
            <a:ext cx="7654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Singh, P., </a:t>
            </a:r>
            <a:r>
              <a:rPr lang="en-US" altLang="en-US" sz="1600" dirty="0" err="1">
                <a:solidFill>
                  <a:srgbClr val="FFC000"/>
                </a:solidFill>
              </a:rPr>
              <a:t>Emami</a:t>
            </a:r>
            <a:r>
              <a:rPr lang="en-US" altLang="en-US" sz="1600" dirty="0">
                <a:solidFill>
                  <a:srgbClr val="FFC000"/>
                </a:solidFill>
              </a:rPr>
              <a:t>, H., Subramanian, S., et al. Coronary plaque morphology and the anti-inflammatory impact of atorvastatin. Circ Cardiovasc Imaging. 2016;9.</a:t>
            </a:r>
          </a:p>
        </p:txBody>
      </p:sp>
      <p:sp>
        <p:nvSpPr>
          <p:cNvPr id="3" name="TextBox 2">
            <a:extLst>
              <a:ext uri="{FF2B5EF4-FFF2-40B4-BE49-F238E27FC236}">
                <a16:creationId xmlns:a16="http://schemas.microsoft.com/office/drawing/2014/main" id="{E9010843-4431-4247-A873-5F69609EA734}"/>
              </a:ext>
            </a:extLst>
          </p:cNvPr>
          <p:cNvSpPr txBox="1"/>
          <p:nvPr/>
        </p:nvSpPr>
        <p:spPr>
          <a:xfrm>
            <a:off x="5334000" y="1219200"/>
            <a:ext cx="3657600" cy="4462760"/>
          </a:xfrm>
          <a:prstGeom prst="rect">
            <a:avLst/>
          </a:prstGeom>
          <a:noFill/>
        </p:spPr>
        <p:txBody>
          <a:bodyPr wrap="square" rtlCol="0">
            <a:spAutoFit/>
          </a:bodyPr>
          <a:lstStyle/>
          <a:p>
            <a:pPr algn="ctr"/>
            <a:r>
              <a:rPr lang="en-US" sz="2000" dirty="0">
                <a:latin typeface="+mn-lt"/>
              </a:rPr>
              <a:t>Statin therapy results in a greater reduction of F-</a:t>
            </a:r>
            <a:r>
              <a:rPr lang="en-US" sz="2000" dirty="0" err="1">
                <a:latin typeface="+mn-lt"/>
              </a:rPr>
              <a:t>flurodeoxyglucose</a:t>
            </a:r>
            <a:r>
              <a:rPr lang="en-US" sz="2000" dirty="0">
                <a:latin typeface="+mn-lt"/>
              </a:rPr>
              <a:t> (FDG) uptake in the left main coronary artery with high-risk morphology.  </a:t>
            </a:r>
          </a:p>
          <a:p>
            <a:pPr algn="ctr"/>
            <a:endParaRPr lang="en-US" sz="2000" dirty="0">
              <a:latin typeface="+mn-lt"/>
            </a:endParaRPr>
          </a:p>
          <a:p>
            <a:pPr algn="ctr"/>
            <a:r>
              <a:rPr lang="en-US" sz="2000" dirty="0">
                <a:latin typeface="+mn-lt"/>
              </a:rPr>
              <a:t>Changes in LMCA target-to-background ratio after 12-wk statin therapy were more pronounced in arteries with HRM in coronary computer tomographic angiography. </a:t>
            </a:r>
          </a:p>
          <a:p>
            <a:pPr marL="457200" indent="-457200">
              <a:buAutoNum type="arabicPeriod"/>
            </a:pPr>
            <a:endParaRPr lang="en-US" sz="2400" dirty="0">
              <a:latin typeface="+mn-lt"/>
            </a:endParaRPr>
          </a:p>
        </p:txBody>
      </p:sp>
      <p:pic>
        <p:nvPicPr>
          <p:cNvPr id="2" name="Picture 1">
            <a:extLst>
              <a:ext uri="{FF2B5EF4-FFF2-40B4-BE49-F238E27FC236}">
                <a16:creationId xmlns:a16="http://schemas.microsoft.com/office/drawing/2014/main" id="{744F0774-D82F-4F46-A5EF-9AE283169D09}"/>
              </a:ext>
            </a:extLst>
          </p:cNvPr>
          <p:cNvPicPr>
            <a:picLocks noChangeAspect="1"/>
          </p:cNvPicPr>
          <p:nvPr/>
        </p:nvPicPr>
        <p:blipFill>
          <a:blip r:embed="rId3"/>
          <a:stretch>
            <a:fillRect/>
          </a:stretch>
        </p:blipFill>
        <p:spPr>
          <a:xfrm>
            <a:off x="393290" y="1299270"/>
            <a:ext cx="4712110" cy="4644330"/>
          </a:xfrm>
          <a:prstGeom prst="rect">
            <a:avLst/>
          </a:prstGeom>
        </p:spPr>
      </p:pic>
    </p:spTree>
    <p:extLst>
      <p:ext uri="{BB962C8B-B14F-4D97-AF65-F5344CB8AC3E}">
        <p14:creationId xmlns:p14="http://schemas.microsoft.com/office/powerpoint/2010/main" val="707162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Coronary Plaque Morphology and the Anti-Inflammatory impact of Statin Therapy</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solidFill>
                  <a:srgbClr val="FFC000"/>
                </a:solidFill>
              </a:rPr>
              <a:t>Singh, P., </a:t>
            </a:r>
            <a:r>
              <a:rPr lang="en-US" altLang="en-US" sz="1800" dirty="0" err="1">
                <a:solidFill>
                  <a:srgbClr val="FFC000"/>
                </a:solidFill>
              </a:rPr>
              <a:t>Emami</a:t>
            </a:r>
            <a:r>
              <a:rPr lang="en-US" altLang="en-US" sz="1800" dirty="0">
                <a:solidFill>
                  <a:srgbClr val="FFC000"/>
                </a:solidFill>
              </a:rPr>
              <a:t>, H., Subramanian, S., et al. Coronary plaque morphology and the anti-inflammatory impact of atorvastatin. Circ Cardiovasc Imaging. 2016;9.</a:t>
            </a:r>
            <a:endParaRPr lang="en-US" altLang="en-US" sz="2000" dirty="0">
              <a:solidFill>
                <a:srgbClr val="FFC000"/>
              </a:solidFill>
            </a:endParaRPr>
          </a:p>
        </p:txBody>
      </p:sp>
      <p:sp>
        <p:nvSpPr>
          <p:cNvPr id="3" name="TextBox 2">
            <a:extLst>
              <a:ext uri="{FF2B5EF4-FFF2-40B4-BE49-F238E27FC236}">
                <a16:creationId xmlns:a16="http://schemas.microsoft.com/office/drawing/2014/main" id="{8D964A04-5A4C-40FB-B397-C64EBC3D1F48}"/>
              </a:ext>
            </a:extLst>
          </p:cNvPr>
          <p:cNvSpPr txBox="1"/>
          <p:nvPr/>
        </p:nvSpPr>
        <p:spPr>
          <a:xfrm>
            <a:off x="685801" y="1676400"/>
            <a:ext cx="8153400" cy="3693319"/>
          </a:xfrm>
          <a:prstGeom prst="rect">
            <a:avLst/>
          </a:prstGeom>
          <a:noFill/>
        </p:spPr>
        <p:txBody>
          <a:bodyPr wrap="square" rtlCol="0">
            <a:spAutoFit/>
          </a:bodyPr>
          <a:lstStyle/>
          <a:p>
            <a:r>
              <a:rPr lang="en-US" u="sng" dirty="0" err="1"/>
              <a:t>BaleDoneen</a:t>
            </a:r>
            <a:r>
              <a:rPr lang="en-US" u="sng" dirty="0"/>
              <a:t> Take-Away</a:t>
            </a:r>
          </a:p>
          <a:p>
            <a:endParaRPr lang="en-US" dirty="0"/>
          </a:p>
          <a:p>
            <a:pPr marL="342900" indent="-342900">
              <a:buAutoNum type="arabicPeriod"/>
            </a:pPr>
            <a:r>
              <a:rPr lang="en-US" dirty="0"/>
              <a:t>Statin therapy results in reduction in coronary inflammation.</a:t>
            </a:r>
          </a:p>
          <a:p>
            <a:pPr marL="342900" indent="-342900">
              <a:buAutoNum type="arabicPeriod"/>
            </a:pPr>
            <a:r>
              <a:rPr lang="en-US" dirty="0"/>
              <a:t>The anti-inflammatory impact of statins is substantially greater within morphologically more advanced coronary plaques. </a:t>
            </a:r>
          </a:p>
          <a:p>
            <a:pPr marL="342900" indent="-342900">
              <a:buAutoNum type="arabicPeriod"/>
            </a:pPr>
            <a:r>
              <a:rPr lang="en-US" dirty="0"/>
              <a:t>These findings suggest that statin therapy are a </a:t>
            </a:r>
            <a:r>
              <a:rPr lang="en-US" dirty="0" err="1"/>
              <a:t>a</a:t>
            </a:r>
            <a:r>
              <a:rPr lang="en-US" dirty="0"/>
              <a:t> critical component for plaque management. </a:t>
            </a:r>
          </a:p>
          <a:p>
            <a:pPr marL="342900" indent="-342900">
              <a:buAutoNum type="arabicPeriod"/>
            </a:pPr>
            <a:r>
              <a:rPr lang="en-US" dirty="0"/>
              <a:t>Inflammation impact remained robust after correcting for potential confounders such as baseline TBR, </a:t>
            </a:r>
            <a:r>
              <a:rPr lang="en-US" dirty="0" err="1"/>
              <a:t>prestudy</a:t>
            </a:r>
            <a:r>
              <a:rPr lang="en-US" dirty="0"/>
              <a:t> statin use, LDL concentration, and statin dose. </a:t>
            </a:r>
          </a:p>
          <a:p>
            <a:pPr marL="342900" indent="-342900">
              <a:buAutoNum type="arabicPeriod"/>
            </a:pPr>
            <a:r>
              <a:rPr lang="en-US" dirty="0"/>
              <a:t>This study validates the BDM approach to our foundation therapy for atherosclerosis to include statin therapy regardless of lipid profile.  </a:t>
            </a:r>
          </a:p>
          <a:p>
            <a:pPr marL="342900" indent="-342900">
              <a:buAutoNum type="arabicPeriod"/>
            </a:pPr>
            <a:r>
              <a:rPr lang="en-US" dirty="0"/>
              <a:t>Inflammation is the keystone of the BDM. </a:t>
            </a:r>
          </a:p>
        </p:txBody>
      </p:sp>
    </p:spTree>
    <p:extLst>
      <p:ext uri="{BB962C8B-B14F-4D97-AF65-F5344CB8AC3E}">
        <p14:creationId xmlns:p14="http://schemas.microsoft.com/office/powerpoint/2010/main" val="28979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2F58-56E2-45C7-902D-BD8A25B22579}"/>
              </a:ext>
            </a:extLst>
          </p:cNvPr>
          <p:cNvSpPr>
            <a:spLocks noGrp="1"/>
          </p:cNvSpPr>
          <p:nvPr>
            <p:ph type="title"/>
          </p:nvPr>
        </p:nvSpPr>
        <p:spPr/>
        <p:txBody>
          <a:bodyPr/>
          <a:lstStyle/>
          <a:p>
            <a:r>
              <a:rPr lang="en-US" dirty="0"/>
              <a:t>Co-Q10 and statin myopathy</a:t>
            </a:r>
          </a:p>
        </p:txBody>
      </p:sp>
      <p:pic>
        <p:nvPicPr>
          <p:cNvPr id="6" name="Content Placeholder 5">
            <a:extLst>
              <a:ext uri="{FF2B5EF4-FFF2-40B4-BE49-F238E27FC236}">
                <a16:creationId xmlns:a16="http://schemas.microsoft.com/office/drawing/2014/main" id="{A1B53F74-3B3B-457C-A84C-377FDB23B49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5400" y="1600200"/>
            <a:ext cx="6216752" cy="4422775"/>
          </a:xfrm>
        </p:spPr>
      </p:pic>
      <p:sp>
        <p:nvSpPr>
          <p:cNvPr id="4" name="Footer Placeholder 3">
            <a:extLst>
              <a:ext uri="{FF2B5EF4-FFF2-40B4-BE49-F238E27FC236}">
                <a16:creationId xmlns:a16="http://schemas.microsoft.com/office/drawing/2014/main" id="{A05EAA9F-B139-4690-A30E-4296871E6BA4}"/>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115313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392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Co-Q10 supplementation ameliorated </a:t>
            </a:r>
            <a:br>
              <a:rPr lang="en-US" sz="3200" dirty="0"/>
            </a:br>
            <a:r>
              <a:rPr lang="en-US" sz="3200" dirty="0"/>
              <a:t>Statin-induced myopathy.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Qu, H., Guo, M., Chai, H., et al. Effects of coenzyme Q-10 on statin-induced myopathy: An updated meta-analysis of randomized controlled trials. J Am Heart Assoc. 2018;7:e009835.  </a:t>
            </a:r>
          </a:p>
        </p:txBody>
      </p:sp>
      <p:sp>
        <p:nvSpPr>
          <p:cNvPr id="2" name="TextBox 1">
            <a:extLst>
              <a:ext uri="{FF2B5EF4-FFF2-40B4-BE49-F238E27FC236}">
                <a16:creationId xmlns:a16="http://schemas.microsoft.com/office/drawing/2014/main" id="{DF1FD2FD-74C1-41CB-BB4A-8E019B0C913A}"/>
              </a:ext>
            </a:extLst>
          </p:cNvPr>
          <p:cNvSpPr txBox="1"/>
          <p:nvPr/>
        </p:nvSpPr>
        <p:spPr>
          <a:xfrm>
            <a:off x="152400" y="1536174"/>
            <a:ext cx="8839199" cy="3785652"/>
          </a:xfrm>
          <a:prstGeom prst="rect">
            <a:avLst/>
          </a:prstGeom>
          <a:noFill/>
        </p:spPr>
        <p:txBody>
          <a:bodyPr wrap="square" rtlCol="0">
            <a:spAutoFit/>
          </a:bodyPr>
          <a:lstStyle/>
          <a:p>
            <a:pPr algn="ctr"/>
            <a:r>
              <a:rPr lang="en-US" sz="2400" dirty="0"/>
              <a:t>Aim – to determine if CoQ10 supplementation ameliorates statin-induced myopathy</a:t>
            </a:r>
          </a:p>
          <a:p>
            <a:pPr algn="ctr"/>
            <a:endParaRPr lang="en-US" sz="2400" dirty="0"/>
          </a:p>
          <a:p>
            <a:pPr algn="ctr"/>
            <a:r>
              <a:rPr lang="en-US" sz="2400" dirty="0"/>
              <a:t>PubMed, EMBASE, and Cochrane Library searches to identify randomized controlled trails investigating the effect of CoQ10 on statin-induced myopathy.  </a:t>
            </a:r>
          </a:p>
          <a:p>
            <a:pPr algn="ctr"/>
            <a:endParaRPr lang="en-US" sz="2400" dirty="0"/>
          </a:p>
          <a:p>
            <a:pPr algn="ctr"/>
            <a:r>
              <a:rPr lang="en-US" sz="2400" dirty="0"/>
              <a:t>Total of 12 randomized controlled trails with a total of 575 patients were enrolled, of them 294 patients were in the CoQ10 supplementation group and 281 in placebo. </a:t>
            </a:r>
          </a:p>
        </p:txBody>
      </p:sp>
    </p:spTree>
    <p:extLst>
      <p:ext uri="{BB962C8B-B14F-4D97-AF65-F5344CB8AC3E}">
        <p14:creationId xmlns:p14="http://schemas.microsoft.com/office/powerpoint/2010/main" val="25187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326282"/>
          </a:xfrm>
        </p:spPr>
        <p:txBody>
          <a:bodyPr/>
          <a:lstStyle/>
          <a:p>
            <a:pPr eaLnBrk="1" hangingPunct="1">
              <a:defRPr/>
            </a:pPr>
            <a:r>
              <a:rPr lang="en-US" sz="3200" dirty="0"/>
              <a:t>Co-Q10 supplementation ameliorated </a:t>
            </a:r>
            <a:br>
              <a:rPr lang="en-US" sz="3200" dirty="0"/>
            </a:br>
            <a:r>
              <a:rPr lang="en-US" sz="3200" dirty="0"/>
              <a:t>Statin-induced myopathy.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152400" y="6018225"/>
            <a:ext cx="765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Qu, H., Guo, M., Chai, H., et al. Effects of coenzyme Q-10 on statin-induced myopathy: An updated meta-analysis of randomized controlled trials. J Am Heart Assoc. 2018;7:e009835.  </a:t>
            </a:r>
          </a:p>
        </p:txBody>
      </p:sp>
      <p:pic>
        <p:nvPicPr>
          <p:cNvPr id="2" name="Picture 1">
            <a:extLst>
              <a:ext uri="{FF2B5EF4-FFF2-40B4-BE49-F238E27FC236}">
                <a16:creationId xmlns:a16="http://schemas.microsoft.com/office/drawing/2014/main" id="{68234E0C-561E-49AE-8A0E-D675928FA643}"/>
              </a:ext>
            </a:extLst>
          </p:cNvPr>
          <p:cNvPicPr>
            <a:picLocks noChangeAspect="1"/>
          </p:cNvPicPr>
          <p:nvPr/>
        </p:nvPicPr>
        <p:blipFill>
          <a:blip r:embed="rId3"/>
          <a:stretch>
            <a:fillRect/>
          </a:stretch>
        </p:blipFill>
        <p:spPr>
          <a:xfrm>
            <a:off x="1600200" y="990600"/>
            <a:ext cx="5943600" cy="5027625"/>
          </a:xfrm>
          <a:prstGeom prst="rect">
            <a:avLst/>
          </a:prstGeom>
        </p:spPr>
      </p:pic>
    </p:spTree>
    <p:extLst>
      <p:ext uri="{BB962C8B-B14F-4D97-AF65-F5344CB8AC3E}">
        <p14:creationId xmlns:p14="http://schemas.microsoft.com/office/powerpoint/2010/main" val="2454497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Co-Q10 supplementation ameliorated </a:t>
            </a:r>
            <a:br>
              <a:rPr lang="en-US" sz="3200" dirty="0"/>
            </a:br>
            <a:r>
              <a:rPr lang="en-US" sz="3200" dirty="0"/>
              <a:t>Statin-induced myopathy.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Qu, H., Guo, M., Chai, H., et al. Effects of coenzyme Q-10 on statin-induced myopathy: An updated meta-analysis of randomized controlled trials. J Am Heart Assoc. 2018;7:e009835.  </a:t>
            </a:r>
          </a:p>
        </p:txBody>
      </p:sp>
      <p:pic>
        <p:nvPicPr>
          <p:cNvPr id="2" name="Picture 1">
            <a:extLst>
              <a:ext uri="{FF2B5EF4-FFF2-40B4-BE49-F238E27FC236}">
                <a16:creationId xmlns:a16="http://schemas.microsoft.com/office/drawing/2014/main" id="{AE825656-6E4D-4AF0-943F-1BC32DD9406F}"/>
              </a:ext>
            </a:extLst>
          </p:cNvPr>
          <p:cNvPicPr>
            <a:picLocks noChangeAspect="1"/>
          </p:cNvPicPr>
          <p:nvPr/>
        </p:nvPicPr>
        <p:blipFill>
          <a:blip r:embed="rId3"/>
          <a:stretch>
            <a:fillRect/>
          </a:stretch>
        </p:blipFill>
        <p:spPr>
          <a:xfrm>
            <a:off x="585787" y="1219200"/>
            <a:ext cx="7972425" cy="4495800"/>
          </a:xfrm>
          <a:prstGeom prst="rect">
            <a:avLst/>
          </a:prstGeom>
        </p:spPr>
      </p:pic>
    </p:spTree>
    <p:extLst>
      <p:ext uri="{BB962C8B-B14F-4D97-AF65-F5344CB8AC3E}">
        <p14:creationId xmlns:p14="http://schemas.microsoft.com/office/powerpoint/2010/main" val="3750231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Co-Q10 supplementation ameliorated </a:t>
            </a:r>
            <a:br>
              <a:rPr lang="en-US" sz="3200" dirty="0"/>
            </a:br>
            <a:r>
              <a:rPr lang="en-US" sz="3200" dirty="0"/>
              <a:t>Statin-induced myopathy.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Qu, H., Guo, M., Chai, H., et al. Effects of coenzyme Q-10 on statin-induced myopathy: An updated meta-analysis of randomized controlled trials. J Am Heart Assoc. 2018;7:e009835.  </a:t>
            </a:r>
          </a:p>
        </p:txBody>
      </p:sp>
      <p:sp>
        <p:nvSpPr>
          <p:cNvPr id="2" name="TextBox 1">
            <a:extLst>
              <a:ext uri="{FF2B5EF4-FFF2-40B4-BE49-F238E27FC236}">
                <a16:creationId xmlns:a16="http://schemas.microsoft.com/office/drawing/2014/main" id="{215105CA-E45B-4043-9B1E-3875BC096905}"/>
              </a:ext>
            </a:extLst>
          </p:cNvPr>
          <p:cNvSpPr txBox="1"/>
          <p:nvPr/>
        </p:nvSpPr>
        <p:spPr>
          <a:xfrm>
            <a:off x="381000" y="1447800"/>
            <a:ext cx="8458200" cy="4093428"/>
          </a:xfrm>
          <a:prstGeom prst="rect">
            <a:avLst/>
          </a:prstGeom>
          <a:noFill/>
        </p:spPr>
        <p:txBody>
          <a:bodyPr wrap="square" rtlCol="0">
            <a:spAutoFit/>
          </a:bodyPr>
          <a:lstStyle/>
          <a:p>
            <a:r>
              <a:rPr lang="en-US" sz="2000" dirty="0"/>
              <a:t>Compared with placebo, CoQ10 supplementation ameliorated statin-associated muscle symptoms, such as:</a:t>
            </a:r>
          </a:p>
          <a:p>
            <a:r>
              <a:rPr lang="en-US" sz="2000" dirty="0"/>
              <a:t>	muscle pain  	 	1.60; 95% CI, 1.75 to 1.44; P&lt;0.001 </a:t>
            </a:r>
          </a:p>
          <a:p>
            <a:r>
              <a:rPr lang="en-US" sz="2000" dirty="0"/>
              <a:t>	muscle weakness  	2.28; 95% CI, 2.79 to 1.77; P=0.006</a:t>
            </a:r>
          </a:p>
          <a:p>
            <a:r>
              <a:rPr lang="en-US" sz="2000" dirty="0"/>
              <a:t>	muscle cramp 	 	1.78; 95% CI, 2.31 to 1.24; P&lt;0.001</a:t>
            </a:r>
          </a:p>
          <a:p>
            <a:r>
              <a:rPr lang="en-US" sz="2000" dirty="0"/>
              <a:t>	muscle tiredness 	1.75; 95% CI, 2.31 to 1.19; P&lt;0.001</a:t>
            </a:r>
          </a:p>
          <a:p>
            <a:endParaRPr lang="en-US" sz="2000" dirty="0"/>
          </a:p>
          <a:p>
            <a:endParaRPr lang="en-US" sz="2000" dirty="0"/>
          </a:p>
          <a:p>
            <a:r>
              <a:rPr lang="en-US" sz="2000" dirty="0"/>
              <a:t>Plasma creatinine kinase level did not change statistically with CoQ10 supplementation: 0.09; 95% CI, 0.06 to 0.24; P=0.23</a:t>
            </a:r>
          </a:p>
          <a:p>
            <a:endParaRPr lang="en-US" sz="2000" dirty="0"/>
          </a:p>
          <a:p>
            <a:endParaRPr lang="en-US" sz="2000" dirty="0"/>
          </a:p>
          <a:p>
            <a:endParaRPr lang="en-US" sz="2000" dirty="0"/>
          </a:p>
        </p:txBody>
      </p:sp>
    </p:spTree>
    <p:extLst>
      <p:ext uri="{BB962C8B-B14F-4D97-AF65-F5344CB8AC3E}">
        <p14:creationId xmlns:p14="http://schemas.microsoft.com/office/powerpoint/2010/main" val="1839376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a:extLst>
              <a:ext uri="{FF2B5EF4-FFF2-40B4-BE49-F238E27FC236}">
                <a16:creationId xmlns:a16="http://schemas.microsoft.com/office/drawing/2014/main" id="{177D34BC-EFA0-4D1E-8B52-201A43625987}"/>
              </a:ext>
            </a:extLst>
          </p:cNvPr>
          <p:cNvSpPr>
            <a:spLocks noGrp="1" noRot="1" noChangeArrowheads="1"/>
          </p:cNvSpPr>
          <p:nvPr>
            <p:ph type="title"/>
          </p:nvPr>
        </p:nvSpPr>
        <p:spPr>
          <a:xfrm>
            <a:off x="76200" y="283318"/>
            <a:ext cx="9144000" cy="631082"/>
          </a:xfrm>
        </p:spPr>
        <p:txBody>
          <a:bodyPr/>
          <a:lstStyle/>
          <a:p>
            <a:pPr eaLnBrk="1" hangingPunct="1">
              <a:defRPr/>
            </a:pPr>
            <a:r>
              <a:rPr lang="en-US" sz="3200" dirty="0"/>
              <a:t>Co-Q10 supplementation ameliorated </a:t>
            </a:r>
            <a:br>
              <a:rPr lang="en-US" sz="3200" dirty="0"/>
            </a:br>
            <a:r>
              <a:rPr lang="en-US" sz="3200" dirty="0"/>
              <a:t>Statin-induced myopathy. </a:t>
            </a:r>
          </a:p>
        </p:txBody>
      </p:sp>
      <p:sp>
        <p:nvSpPr>
          <p:cNvPr id="145412" name="TextBox 5">
            <a:extLst>
              <a:ext uri="{FF2B5EF4-FFF2-40B4-BE49-F238E27FC236}">
                <a16:creationId xmlns:a16="http://schemas.microsoft.com/office/drawing/2014/main" id="{A4341683-88F1-40D4-A879-48C72AD4FF05}"/>
              </a:ext>
            </a:extLst>
          </p:cNvPr>
          <p:cNvSpPr txBox="1">
            <a:spLocks noChangeArrowheads="1"/>
          </p:cNvSpPr>
          <p:nvPr/>
        </p:nvSpPr>
        <p:spPr bwMode="auto">
          <a:xfrm>
            <a:off x="304800" y="5867400"/>
            <a:ext cx="765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600" dirty="0">
                <a:solidFill>
                  <a:srgbClr val="FFC000"/>
                </a:solidFill>
              </a:rPr>
              <a:t>Qu, H., Guo, M., Chai, H., et al. Effects of coenzyme Q-10 on statin-induced myopathy: An updated meta-analysis of randomized controlled trials. J Am Heart Assoc. 2018;7:e009835.  </a:t>
            </a:r>
          </a:p>
        </p:txBody>
      </p:sp>
      <p:sp>
        <p:nvSpPr>
          <p:cNvPr id="2" name="TextBox 1">
            <a:extLst>
              <a:ext uri="{FF2B5EF4-FFF2-40B4-BE49-F238E27FC236}">
                <a16:creationId xmlns:a16="http://schemas.microsoft.com/office/drawing/2014/main" id="{215105CA-E45B-4043-9B1E-3875BC096905}"/>
              </a:ext>
            </a:extLst>
          </p:cNvPr>
          <p:cNvSpPr txBox="1"/>
          <p:nvPr/>
        </p:nvSpPr>
        <p:spPr>
          <a:xfrm>
            <a:off x="381000" y="1447800"/>
            <a:ext cx="8458200" cy="4093428"/>
          </a:xfrm>
          <a:prstGeom prst="rect">
            <a:avLst/>
          </a:prstGeom>
          <a:noFill/>
        </p:spPr>
        <p:txBody>
          <a:bodyPr wrap="square" rtlCol="0">
            <a:spAutoFit/>
          </a:bodyPr>
          <a:lstStyle/>
          <a:p>
            <a:r>
              <a:rPr lang="en-US" sz="2000" u="sng" dirty="0" err="1"/>
              <a:t>BaleDoneen</a:t>
            </a:r>
            <a:r>
              <a:rPr lang="en-US" sz="2000" u="sng" dirty="0"/>
              <a:t> Take-Away</a:t>
            </a:r>
            <a:r>
              <a:rPr lang="en-US" sz="2000" dirty="0"/>
              <a:t>:</a:t>
            </a:r>
          </a:p>
          <a:p>
            <a:pPr marL="457200" indent="-457200">
              <a:buAutoNum type="arabicPeriod"/>
            </a:pPr>
            <a:r>
              <a:rPr lang="en-US" sz="2000" dirty="0"/>
              <a:t>Dose of CoQ10 was not taken into account nor was ubiquinol and ubiquinone. </a:t>
            </a:r>
          </a:p>
          <a:p>
            <a:pPr marL="457200" indent="-457200">
              <a:buAutoNum type="arabicPeriod"/>
            </a:pPr>
            <a:r>
              <a:rPr lang="en-US" sz="2000" dirty="0"/>
              <a:t>We advocate dosing mg per pound (200lb = 200 mg)</a:t>
            </a:r>
          </a:p>
          <a:p>
            <a:pPr marL="457200" indent="-457200">
              <a:buAutoNum type="arabicPeriod"/>
            </a:pPr>
            <a:r>
              <a:rPr lang="en-US" sz="2000" dirty="0"/>
              <a:t>We advocate using Ubiquinol vs Ubiquinone</a:t>
            </a:r>
          </a:p>
          <a:p>
            <a:pPr marL="457200" indent="-457200">
              <a:buAutoNum type="arabicPeriod"/>
            </a:pPr>
            <a:r>
              <a:rPr lang="en-US" sz="2000" dirty="0"/>
              <a:t>Important when statin naïve patient is just starting on statin therapy to NOT mask a potential side effect.  Start Co-Q10 AFTER they are stable on therapy. </a:t>
            </a:r>
          </a:p>
          <a:p>
            <a:pPr marL="457200" indent="-457200">
              <a:buAutoNum type="arabicPeriod"/>
            </a:pPr>
            <a:r>
              <a:rPr lang="en-US" sz="2000" dirty="0"/>
              <a:t>Creatinine Kinase levels did not match symptoms or treatment affect. </a:t>
            </a:r>
          </a:p>
          <a:p>
            <a:pPr marL="457200" indent="-457200">
              <a:buAutoNum type="arabicPeriod"/>
            </a:pPr>
            <a:r>
              <a:rPr lang="en-US" sz="2000" dirty="0"/>
              <a:t>Unclear how Co-Q10 serum levels match symptoms or therapy (from this data). </a:t>
            </a:r>
          </a:p>
          <a:p>
            <a:endParaRPr lang="en-US" sz="2000" dirty="0"/>
          </a:p>
          <a:p>
            <a:endParaRPr lang="en-US" sz="2000" dirty="0"/>
          </a:p>
        </p:txBody>
      </p:sp>
    </p:spTree>
    <p:extLst>
      <p:ext uri="{BB962C8B-B14F-4D97-AF65-F5344CB8AC3E}">
        <p14:creationId xmlns:p14="http://schemas.microsoft.com/office/powerpoint/2010/main" val="7678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A69B-0452-4523-A541-73D031145041}"/>
              </a:ext>
            </a:extLst>
          </p:cNvPr>
          <p:cNvSpPr>
            <a:spLocks noGrp="1"/>
          </p:cNvSpPr>
          <p:nvPr>
            <p:ph type="title"/>
          </p:nvPr>
        </p:nvSpPr>
        <p:spPr/>
        <p:txBody>
          <a:bodyPr/>
          <a:lstStyle/>
          <a:p>
            <a:r>
              <a:rPr lang="en-US" sz="3600" dirty="0">
                <a:effectLst/>
              </a:rPr>
              <a:t>Dual Antiplatelet Therapy </a:t>
            </a:r>
            <a:br>
              <a:rPr lang="en-US" sz="3600" dirty="0">
                <a:effectLst/>
              </a:rPr>
            </a:br>
            <a:r>
              <a:rPr lang="en-US" sz="3600" dirty="0">
                <a:effectLst/>
              </a:rPr>
              <a:t>post TIA/CVA?</a:t>
            </a:r>
          </a:p>
        </p:txBody>
      </p:sp>
      <p:pic>
        <p:nvPicPr>
          <p:cNvPr id="6" name="Content Placeholder 5">
            <a:extLst>
              <a:ext uri="{FF2B5EF4-FFF2-40B4-BE49-F238E27FC236}">
                <a16:creationId xmlns:a16="http://schemas.microsoft.com/office/drawing/2014/main" id="{8A84CD0C-2443-4C3E-A9D6-EE24E943B02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00" y="1600200"/>
            <a:ext cx="6553200" cy="4419600"/>
          </a:xfrm>
        </p:spPr>
      </p:pic>
      <p:sp>
        <p:nvSpPr>
          <p:cNvPr id="4" name="Footer Placeholder 3">
            <a:extLst>
              <a:ext uri="{FF2B5EF4-FFF2-40B4-BE49-F238E27FC236}">
                <a16:creationId xmlns:a16="http://schemas.microsoft.com/office/drawing/2014/main" id="{592B8A3C-0D5D-402A-97A9-ED34A795FE41}"/>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5084725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lgn="ctr">
              <a:buNone/>
            </a:pPr>
            <a:endParaRPr lang="en-US" sz="2400" b="1" i="1" dirty="0">
              <a:effectLst/>
            </a:endParaRPr>
          </a:p>
          <a:p>
            <a:pPr marL="0" indent="0" algn="ctr">
              <a:buNone/>
            </a:pPr>
            <a:r>
              <a:rPr lang="en-US" sz="2400" dirty="0">
                <a:effectLst/>
              </a:rPr>
              <a:t>This study aimed to compare the effectiveness of dual antiplatelet therapy with clopidogrel aspirin to that of aspirin monotherapy in patients with acute minor cerebral ischemia using a prospective, nationwide, multicenter, stroke registry database in South Korea. </a:t>
            </a:r>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27491128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lgn="ctr">
              <a:buNone/>
            </a:pPr>
            <a:r>
              <a:rPr lang="en-US" sz="2400" dirty="0">
                <a:effectLst/>
              </a:rPr>
              <a:t>CHANCE trial (Clopidogrel in High-Risk Patients With </a:t>
            </a:r>
          </a:p>
          <a:p>
            <a:pPr marL="0" indent="0" algn="ctr">
              <a:buNone/>
            </a:pPr>
            <a:r>
              <a:rPr lang="en-US" sz="2400" dirty="0">
                <a:effectLst/>
              </a:rPr>
              <a:t>Acute Nondisabling Cerebrovascular Events) criteria:</a:t>
            </a:r>
          </a:p>
          <a:p>
            <a:pPr marL="457200" indent="-457200" algn="ctr">
              <a:buAutoNum type="arabicPeriod"/>
            </a:pPr>
            <a:endParaRPr lang="en-US" sz="2400" dirty="0">
              <a:effectLst/>
            </a:endParaRPr>
          </a:p>
          <a:p>
            <a:pPr marL="0" indent="0" algn="ctr">
              <a:buNone/>
            </a:pPr>
            <a:r>
              <a:rPr lang="en-US" sz="2400" dirty="0">
                <a:effectLst/>
              </a:rPr>
              <a:t>Acute minor ischemic stroke defined as NIH Stroke Scale score ≤3 or lesion positive transient ischemic attack within 24 hours of onset </a:t>
            </a:r>
          </a:p>
          <a:p>
            <a:pPr marL="0" indent="0" algn="ctr">
              <a:buNone/>
            </a:pPr>
            <a:endParaRPr lang="en-US" sz="2400" dirty="0">
              <a:effectLst/>
            </a:endParaRPr>
          </a:p>
          <a:p>
            <a:pPr marL="0" indent="0" algn="ctr">
              <a:buNone/>
            </a:pPr>
            <a:r>
              <a:rPr lang="en-US" sz="2400" dirty="0">
                <a:effectLst/>
              </a:rPr>
              <a:t>The primary outcome was the composite of all stroke (ischemic and hemorrhagic), myocardial infarction, and vascular death by 3 months. </a:t>
            </a:r>
            <a:endParaRPr lang="en-US" sz="2400" dirty="0"/>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18267365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lgn="ctr">
              <a:buNone/>
            </a:pPr>
            <a:r>
              <a:rPr lang="en-US" sz="2400" dirty="0">
                <a:effectLst/>
              </a:rPr>
              <a:t>5590 patients meeting the eligibility criteria, age was 64±13 year and 62.6% were male. </a:t>
            </a:r>
          </a:p>
          <a:p>
            <a:pPr marL="0" indent="0" algn="ctr">
              <a:buNone/>
            </a:pPr>
            <a:endParaRPr lang="en-US" sz="2400" dirty="0">
              <a:effectLst/>
            </a:endParaRPr>
          </a:p>
          <a:p>
            <a:pPr marL="0" indent="0" algn="ctr">
              <a:buNone/>
            </a:pPr>
            <a:r>
              <a:rPr lang="en-US" sz="2400" dirty="0">
                <a:effectLst/>
              </a:rPr>
              <a:t>Aspirin and combination of clopidogrel-aspirin were administered in 66.1% and 33.9% of patients, respectively. </a:t>
            </a:r>
          </a:p>
          <a:p>
            <a:pPr marL="0" indent="0" algn="ctr">
              <a:buNone/>
            </a:pPr>
            <a:endParaRPr lang="en-US" sz="2400" dirty="0">
              <a:effectLst/>
            </a:endParaRPr>
          </a:p>
          <a:p>
            <a:pPr marL="0" indent="0" algn="ctr">
              <a:buNone/>
            </a:pPr>
            <a:r>
              <a:rPr lang="en-US" sz="2400" dirty="0">
                <a:effectLst/>
              </a:rPr>
              <a:t>Clopidogrel plus aspirin was associated with a lower risk of:</a:t>
            </a:r>
          </a:p>
          <a:p>
            <a:pPr marL="0" indent="0" algn="ctr">
              <a:buNone/>
            </a:pPr>
            <a:endParaRPr lang="en-US" sz="2400" dirty="0">
              <a:effectLst/>
            </a:endParaRPr>
          </a:p>
          <a:p>
            <a:pPr marL="0" indent="0" algn="ctr">
              <a:buNone/>
            </a:pPr>
            <a:r>
              <a:rPr lang="en-US" sz="2400" dirty="0">
                <a:effectLst/>
              </a:rPr>
              <a:t>Primary vascular event outcome: HR, 0.76 [0.63–0.92]</a:t>
            </a:r>
          </a:p>
          <a:p>
            <a:pPr marL="0" indent="0" algn="ctr">
              <a:buNone/>
            </a:pPr>
            <a:r>
              <a:rPr lang="en-US" sz="2400" dirty="0">
                <a:effectLst/>
              </a:rPr>
              <a:t>All stroke events: HR, 0.74 [0.61–0.90]</a:t>
            </a:r>
            <a:endParaRPr lang="en-US" sz="2400" dirty="0"/>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spTree>
    <p:extLst>
      <p:ext uri="{BB962C8B-B14F-4D97-AF65-F5344CB8AC3E}">
        <p14:creationId xmlns:p14="http://schemas.microsoft.com/office/powerpoint/2010/main" val="4136345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01F8-9EBD-4952-BDB4-FDC9F8AA054F}"/>
              </a:ext>
            </a:extLst>
          </p:cNvPr>
          <p:cNvSpPr>
            <a:spLocks noGrp="1"/>
          </p:cNvSpPr>
          <p:nvPr>
            <p:ph type="title"/>
          </p:nvPr>
        </p:nvSpPr>
        <p:spPr>
          <a:xfrm>
            <a:off x="301625" y="228601"/>
            <a:ext cx="8510588" cy="762000"/>
          </a:xfrm>
        </p:spPr>
        <p:txBody>
          <a:bodyPr/>
          <a:lstStyle/>
          <a:p>
            <a:r>
              <a:rPr lang="en-US" sz="2400" dirty="0">
                <a:effectLst/>
              </a:rPr>
              <a:t>Comparative Effectiveness of Aspirin and Clopidogrel Versus</a:t>
            </a:r>
            <a:br>
              <a:rPr lang="en-US" sz="2400" dirty="0">
                <a:effectLst/>
              </a:rPr>
            </a:br>
            <a:r>
              <a:rPr lang="en-US" sz="2400" dirty="0">
                <a:effectLst/>
              </a:rPr>
              <a:t>Aspirin in Acute Minor Stroke or Transient Ischemic Attack</a:t>
            </a:r>
          </a:p>
        </p:txBody>
      </p:sp>
      <p:sp>
        <p:nvSpPr>
          <p:cNvPr id="3" name="Content Placeholder 2">
            <a:extLst>
              <a:ext uri="{FF2B5EF4-FFF2-40B4-BE49-F238E27FC236}">
                <a16:creationId xmlns:a16="http://schemas.microsoft.com/office/drawing/2014/main" id="{CCA44630-8428-41D5-801A-1D8C3DD8D391}"/>
              </a:ext>
            </a:extLst>
          </p:cNvPr>
          <p:cNvSpPr>
            <a:spLocks noGrp="1"/>
          </p:cNvSpPr>
          <p:nvPr>
            <p:ph idx="1"/>
          </p:nvPr>
        </p:nvSpPr>
        <p:spPr>
          <a:xfrm>
            <a:off x="301625" y="1219201"/>
            <a:ext cx="8540750" cy="4499158"/>
          </a:xfrm>
        </p:spPr>
        <p:txBody>
          <a:bodyPr/>
          <a:lstStyle/>
          <a:p>
            <a:pPr marL="0" indent="0" algn="ctr">
              <a:buNone/>
            </a:pPr>
            <a:r>
              <a:rPr lang="en-US" sz="1800" dirty="0">
                <a:effectLst/>
              </a:rPr>
              <a:t>Dual antiplatelet therapy with aspirin and clopidogrel was associated with reduced stroke, myocardial infarction, and vascular death in the 3 months following a presenting minor, non-cardioembolic ischemic stroke.  </a:t>
            </a:r>
            <a:endParaRPr lang="en-US" sz="1800" dirty="0"/>
          </a:p>
        </p:txBody>
      </p:sp>
      <p:sp>
        <p:nvSpPr>
          <p:cNvPr id="4" name="Footer Placeholder 3">
            <a:extLst>
              <a:ext uri="{FF2B5EF4-FFF2-40B4-BE49-F238E27FC236}">
                <a16:creationId xmlns:a16="http://schemas.microsoft.com/office/drawing/2014/main" id="{7729DC03-7093-445C-A259-E047E9CFFA2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8B1353A-FFF2-4ED8-A1E4-F68EE195E80F}"/>
              </a:ext>
            </a:extLst>
          </p:cNvPr>
          <p:cNvSpPr txBox="1"/>
          <p:nvPr/>
        </p:nvSpPr>
        <p:spPr>
          <a:xfrm>
            <a:off x="271464" y="5718359"/>
            <a:ext cx="8540749" cy="923330"/>
          </a:xfrm>
          <a:prstGeom prst="rect">
            <a:avLst/>
          </a:prstGeom>
          <a:noFill/>
        </p:spPr>
        <p:txBody>
          <a:bodyPr wrap="square" rtlCol="0">
            <a:spAutoFit/>
          </a:bodyPr>
          <a:lstStyle/>
          <a:p>
            <a:r>
              <a:rPr lang="en-US" dirty="0">
                <a:solidFill>
                  <a:srgbClr val="FFC000"/>
                </a:solidFill>
              </a:rPr>
              <a:t>Kim, J-T., Park, M-S., Choi, K-H., et al. Comparative effectiveness of aspirin and clopidogrel versus aspirin in acute minor stroke or transient ischemic attack. Stroke.2019;50:101-109.</a:t>
            </a:r>
          </a:p>
        </p:txBody>
      </p:sp>
      <p:pic>
        <p:nvPicPr>
          <p:cNvPr id="6" name="Picture 5">
            <a:extLst>
              <a:ext uri="{FF2B5EF4-FFF2-40B4-BE49-F238E27FC236}">
                <a16:creationId xmlns:a16="http://schemas.microsoft.com/office/drawing/2014/main" id="{86F08039-BCA1-443B-BC1C-4E6F6E13DB86}"/>
              </a:ext>
            </a:extLst>
          </p:cNvPr>
          <p:cNvPicPr>
            <a:picLocks noChangeAspect="1"/>
          </p:cNvPicPr>
          <p:nvPr/>
        </p:nvPicPr>
        <p:blipFill>
          <a:blip r:embed="rId2"/>
          <a:stretch>
            <a:fillRect/>
          </a:stretch>
        </p:blipFill>
        <p:spPr>
          <a:xfrm>
            <a:off x="301625" y="2277859"/>
            <a:ext cx="4050169" cy="2957119"/>
          </a:xfrm>
          <a:prstGeom prst="rect">
            <a:avLst/>
          </a:prstGeom>
        </p:spPr>
      </p:pic>
      <p:pic>
        <p:nvPicPr>
          <p:cNvPr id="7" name="Picture 6">
            <a:extLst>
              <a:ext uri="{FF2B5EF4-FFF2-40B4-BE49-F238E27FC236}">
                <a16:creationId xmlns:a16="http://schemas.microsoft.com/office/drawing/2014/main" id="{E0879EBF-2F36-43CE-BB3B-7EC4261E497A}"/>
              </a:ext>
            </a:extLst>
          </p:cNvPr>
          <p:cNvPicPr>
            <a:picLocks noChangeAspect="1"/>
          </p:cNvPicPr>
          <p:nvPr/>
        </p:nvPicPr>
        <p:blipFill>
          <a:blip r:embed="rId3"/>
          <a:stretch>
            <a:fillRect/>
          </a:stretch>
        </p:blipFill>
        <p:spPr>
          <a:xfrm>
            <a:off x="4556919" y="2277859"/>
            <a:ext cx="4154300" cy="2957119"/>
          </a:xfrm>
          <a:prstGeom prst="rect">
            <a:avLst/>
          </a:prstGeom>
        </p:spPr>
      </p:pic>
    </p:spTree>
    <p:extLst>
      <p:ext uri="{BB962C8B-B14F-4D97-AF65-F5344CB8AC3E}">
        <p14:creationId xmlns:p14="http://schemas.microsoft.com/office/powerpoint/2010/main" val="3601456299"/>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9366</TotalTime>
  <Words>11907</Words>
  <Application>Microsoft Office PowerPoint</Application>
  <PresentationFormat>On-screen Show (4:3)</PresentationFormat>
  <Paragraphs>761</Paragraphs>
  <Slides>106</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3" baseType="lpstr">
      <vt:lpstr>Arial</vt:lpstr>
      <vt:lpstr>OTNEJMQuadraat</vt:lpstr>
      <vt:lpstr>Roboto</vt:lpstr>
      <vt:lpstr>Times New Roman</vt:lpstr>
      <vt:lpstr>Wingdings</vt:lpstr>
      <vt:lpstr>Clouds</vt:lpstr>
      <vt:lpstr>Acrobat Document</vt:lpstr>
      <vt:lpstr> Bale/Doneen Live  Scientific Update Session </vt:lpstr>
      <vt:lpstr>PowerPoint Presentation</vt:lpstr>
      <vt:lpstr>PowerPoint Presentation</vt:lpstr>
      <vt:lpstr>Global, Regional, and Country-Specific Lifetime Risks of Stroke, 1990 and 2016</vt:lpstr>
      <vt:lpstr>Global, Regional, and Country-Specific Lifetime Risks of Stroke, 1990 and 2016</vt:lpstr>
      <vt:lpstr>Global, Regional, and Country-Specific Lifetime Risks of Stroke, 1990 and 2016</vt:lpstr>
      <vt:lpstr>Global, Regional, and Country-Specific Lifetime Risks of Stroke, 1990 and 2016</vt:lpstr>
      <vt:lpstr>Global, Regional, and Country-Specific Lifetime Risks of Stroke, 1990 and 2016</vt:lpstr>
      <vt:lpstr>PowerPoint Presentation</vt:lpstr>
      <vt:lpstr>Parity and CV risk </vt:lpstr>
      <vt:lpstr>Parity and CV risk </vt:lpstr>
      <vt:lpstr>Parity related to increased risk  of maternal CVD compared to nulliparity</vt:lpstr>
      <vt:lpstr>Parity related to increased risk  of maternal CVD compared to nulliparity</vt:lpstr>
      <vt:lpstr>Parity related to increased risk  of maternal CVD compared to nulliparity</vt:lpstr>
      <vt:lpstr>Parity related to increased risk  of maternal CVD compared to nulliparity</vt:lpstr>
      <vt:lpstr>Parity related to increased risk  of maternal CVD compared to nulliparity</vt:lpstr>
      <vt:lpstr>Parity related to increased risk  of maternal CVD compared to nulliparity</vt:lpstr>
      <vt:lpstr>Increased BMI is Risky</vt:lpstr>
      <vt:lpstr>Association of Body Mass Index With Lifetime Risk of Cardiovascular Disease and Compression of Morbidity</vt:lpstr>
      <vt:lpstr>Association of Body Mass Index With Lifetime Risk of Cardiovascular Disease and Compression of Morbidity</vt:lpstr>
      <vt:lpstr>Association of Body Mass Index With Lifetime Risk of Cardiovascular Disease and Compression of Morbidity</vt:lpstr>
      <vt:lpstr>Association of Body Mass Index With Lifetime Risk of Cardiovascular Disease and Compression of Morbidity</vt:lpstr>
      <vt:lpstr>Association of Body Mass Index With Lifetime Risk of Cardiovascular Disease and Compression of Morbidity</vt:lpstr>
      <vt:lpstr>Association of Body Mass Index With Lifetime Risk of Cardiovascular Disease and Compression of Morbidity</vt:lpstr>
      <vt:lpstr>PowerPoint Presentation</vt:lpstr>
      <vt:lpstr>CACS and long-term risk of CV vs cancer mortality: The CAC Consortium. </vt:lpstr>
      <vt:lpstr>CACS and long-term risk of CV vs cancer mortality: The CAC Consortium. </vt:lpstr>
      <vt:lpstr>CACS and long-term risk of CV vs cancer mortality: The CAC Consortium. </vt:lpstr>
      <vt:lpstr>CACS and long-term risk of CV vs cancer mortality: The CAC Consortium. </vt:lpstr>
      <vt:lpstr>CACS and long-term risk of CV vs cancer mortality: The CAC Consortium. </vt:lpstr>
      <vt:lpstr>PowerPoint Presentation</vt:lpstr>
      <vt:lpstr>PowerPoint Presentation</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Guide to Reducing Inflammation to Reduce Atherothrombotic Risk: JACC Review</vt:lpstr>
      <vt:lpstr>PowerPoint Presentation</vt:lpstr>
      <vt:lpstr>Improved oral hygiene care attenuates the cardiovascular risk of oral health disease</vt:lpstr>
      <vt:lpstr>Improved oral hygiene care attenuates the cardiovascular risk of oral health disease</vt:lpstr>
      <vt:lpstr>Improved oral hygiene care attenuates the cardiovascular risk of oral health disease</vt:lpstr>
      <vt:lpstr>PowerPoint Presentation</vt:lpstr>
      <vt:lpstr>PowerPoint Presentation</vt:lpstr>
      <vt:lpstr>Improved oral hygiene care attenuates the cardiovascular risk of oral health disease</vt:lpstr>
      <vt:lpstr>Improved oral hygiene care attenuates the cardiovascular risk of oral health disease</vt:lpstr>
      <vt:lpstr>Improved oral hygiene care attenuates the cardiovascular risk of oral health disease</vt:lpstr>
      <vt:lpstr>PowerPoint Presentation</vt:lpstr>
      <vt:lpstr>PowerPoint Presentation</vt:lpstr>
      <vt:lpstr>Obstructive sleep apnea  &amp; resistant hypertension in Blacks</vt:lpstr>
      <vt:lpstr>Obstructive sleep apnea  &amp; resistant hypertension in Blacks</vt:lpstr>
      <vt:lpstr>Obstructive sleep apnea  &amp; resistant hypertension in Blacks</vt:lpstr>
      <vt:lpstr>Obstructive sleep apnea  &amp; resistant hypertension in Blacks</vt:lpstr>
      <vt:lpstr>Obstructive sleep apnea  &amp; resistant hypertension in Blacks</vt:lpstr>
      <vt:lpstr>PowerPoint Presentation</vt:lpstr>
      <vt:lpstr>Galectin-3 – how is my heart?</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Longitudinal Change in Galectin-3 is predictive  of future HF, CVD and Mortality. </vt:lpstr>
      <vt:lpstr>PowerPoint Presentation</vt:lpstr>
      <vt:lpstr>Everyone loves their  PCSK9 inhibitors</vt:lpstr>
      <vt:lpstr>Persistent arterial wall inflammation in patients with elevated lipoprotein(a) despite strong LDL reduction by PCSK9</vt:lpstr>
      <vt:lpstr>Persistent arterial wall inflammation in patients with elevated lipoprotein(a) despite strong LDL reduction by PCSK9</vt:lpstr>
      <vt:lpstr>Persistent arterial wall inflammation in patients with elevated lipoprotein(a) despite strong LDL reduction by PCSK9</vt:lpstr>
      <vt:lpstr>Persistent arterial wall inflammation in patients with elevated lipoprotein(a) despite strong LDL reduction by PCSK9</vt:lpstr>
      <vt:lpstr>Persistent arterial wall inflammation in patients with elevated lipoprotein(a) despite strong LDL reduction by PCSK9</vt:lpstr>
      <vt:lpstr>Persistent arterial wall inflammation in patients with elevated lipoprotein(a) despite strong LDL reduction by PCSK9</vt:lpstr>
      <vt:lpstr>Persistent arterial wall inflammation in patients with elevated lipoprotein(a) despite strong LDL reduction by PCSK9</vt:lpstr>
      <vt:lpstr>Lipo (a) Change in One Year Follow-up Predict CV Risk in CAD Pts</vt:lpstr>
      <vt:lpstr>Persistent arterial wall inflammation in patients with elevated lipoprotein(a) despite strong LDL reduction by PCSK9</vt:lpstr>
      <vt:lpstr>What about statins and inflammation?  </vt:lpstr>
      <vt:lpstr>Coronary Plaque Morphology and the Anti-Inflammatory impact of Statin Therapy</vt:lpstr>
      <vt:lpstr>Coronary Plaque Morphology and the Anti-Inflammatory impact of Statin Therapy</vt:lpstr>
      <vt:lpstr>Coronary Plaque Morphology and the Anti-Inflammatory impact of Statin Therapy</vt:lpstr>
      <vt:lpstr>Coronary Plaque Morphology and the Anti-Inflammatory impact of Statin Therapy</vt:lpstr>
      <vt:lpstr>Coronary Plaque Morphology and the Anti-Inflammatory impact of Statin Therapy</vt:lpstr>
      <vt:lpstr>Coronary Plaque Morphology and the Anti-Inflammatory impact of Statin Therapy</vt:lpstr>
      <vt:lpstr>Coronary Plaque Morphology and the Anti-Inflammatory impact of Statin Therapy</vt:lpstr>
      <vt:lpstr>Co-Q10 and statin myopathy</vt:lpstr>
      <vt:lpstr>Co-Q10 supplementation ameliorated  Statin-induced myopathy. </vt:lpstr>
      <vt:lpstr>Co-Q10 supplementation ameliorated  Statin-induced myopathy. </vt:lpstr>
      <vt:lpstr>Co-Q10 supplementation ameliorated  Statin-induced myopathy. </vt:lpstr>
      <vt:lpstr>Co-Q10 supplementation ameliorated  Statin-induced myopathy. </vt:lpstr>
      <vt:lpstr>Co-Q10 supplementation ameliorated  Statin-induced myopathy. </vt:lpstr>
      <vt:lpstr>Dual Antiplatelet Therapy  post TIA/CVA?</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Comparative Effectiveness of Aspirin and Clopidogrel Versus Aspirin in Acute Minor Stroke or Transient Ischemic Attack</vt:lpstr>
      <vt:lpstr>So many great lifestyle studies to cover but not enough time tonight  </vt:lpstr>
      <vt:lpstr>Next Preceptorship!</vt:lpstr>
      <vt:lpstr>Sign up NOW!  BDM Reunion Space is filling up QUICKLY!  </vt:lpstr>
      <vt:lpstr>Thank you!   Keep on moving forward </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Amy Doneen</cp:lastModifiedBy>
  <cp:revision>259</cp:revision>
  <cp:lastPrinted>1601-01-01T00:00:00Z</cp:lastPrinted>
  <dcterms:created xsi:type="dcterms:W3CDTF">2005-09-13T01:14:26Z</dcterms:created>
  <dcterms:modified xsi:type="dcterms:W3CDTF">2019-01-17T01:14:25Z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