
<file path=[Content_Types].xml><?xml version="1.0" encoding="utf-8"?>
<Types xmlns="http://schemas.openxmlformats.org/package/2006/content-types">
  <Default Extension="png" ContentType="image/png"/>
  <Default Extension="jpg&amp;ehk=SQJQyzFlu5Pn8UBb3qidLw&amp;r=0&amp;pid=OfficeInsert" ContentType="image/jpeg"/>
  <Default Extension="bin" ContentType="application/vnd.openxmlformats-officedocument.oleObject"/>
  <Default Extension="jpg&amp;ehk=N0W1" ContentType="image/jpeg"/>
  <Default Extension="jpeg" ContentType="image/jpeg"/>
  <Default Extension="emf" ContentType="image/x-emf"/>
  <Default Extension="png&amp;ehk=INQDIqUBTouvMQgBRnEcjA&amp;r=0&amp;pid=OfficeInsert" ContentType="image/png"/>
  <Default Extension="rels" ContentType="application/vnd.openxmlformats-package.relationships+xml"/>
  <Default Extension="xml" ContentType="application/xml"/>
  <Default Extension="jpg&amp;ehk=7toKPF" ContentType="image/jpeg"/>
  <Default Extension="jpg&amp;ehk=oLhojZLEkn3XSM1Sv0BtFA&amp;r=0&amp;pid=OfficeInsert" ContentType="image/jpeg"/>
  <Default Extension="jpg&amp;ehk=NqfNi15BhLrF3jGHNtJN" ContentType="image/jpeg"/>
  <Default Extension="tiff" ContentType="image/tiff"/>
  <Default Extension="jpg&amp;ehk=D0Trp9L3uAYqJ6Q5xc2aGQ&amp;r=0&amp;pid=OfficeInsert" ContentType="image/jpeg"/>
  <Default Extension="vml" ContentType="application/vnd.openxmlformats-officedocument.vmlDrawing"/>
  <Default Extension="jpg&amp;ehk=PRTY6Y6lzhGy3FSzoqg3Rw&amp;r=0&amp;pid=OfficeInsert" ContentType="image/jpeg"/>
  <Default Extension="jpg&amp;ehk=BgcKZPKrSgFFq1WUxYDPww&amp;r=0&amp;pid=OfficeInsert" ContentType="image/jpeg"/>
  <Default Extension="jpg&amp;ehk=ydBIRGojmmrKeSKCAivUuw&amp;r=0&amp;pid=OfficeInsert"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2.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15"/>
  </p:notesMasterIdLst>
  <p:sldIdLst>
    <p:sldId id="351" r:id="rId2"/>
    <p:sldId id="489" r:id="rId3"/>
    <p:sldId id="353" r:id="rId4"/>
    <p:sldId id="355" r:id="rId5"/>
    <p:sldId id="357" r:id="rId6"/>
    <p:sldId id="358" r:id="rId7"/>
    <p:sldId id="368" r:id="rId8"/>
    <p:sldId id="359" r:id="rId9"/>
    <p:sldId id="356" r:id="rId10"/>
    <p:sldId id="360" r:id="rId11"/>
    <p:sldId id="365" r:id="rId12"/>
    <p:sldId id="369" r:id="rId13"/>
    <p:sldId id="374" r:id="rId14"/>
    <p:sldId id="370" r:id="rId15"/>
    <p:sldId id="372" r:id="rId16"/>
    <p:sldId id="373" r:id="rId17"/>
    <p:sldId id="375" r:id="rId18"/>
    <p:sldId id="376" r:id="rId19"/>
    <p:sldId id="377" r:id="rId20"/>
    <p:sldId id="345" r:id="rId21"/>
    <p:sldId id="443" r:id="rId22"/>
    <p:sldId id="445" r:id="rId23"/>
    <p:sldId id="446" r:id="rId24"/>
    <p:sldId id="444" r:id="rId25"/>
    <p:sldId id="455" r:id="rId26"/>
    <p:sldId id="456" r:id="rId27"/>
    <p:sldId id="459" r:id="rId28"/>
    <p:sldId id="457" r:id="rId29"/>
    <p:sldId id="472" r:id="rId30"/>
    <p:sldId id="473" r:id="rId31"/>
    <p:sldId id="458" r:id="rId32"/>
    <p:sldId id="480" r:id="rId33"/>
    <p:sldId id="464" r:id="rId34"/>
    <p:sldId id="469" r:id="rId35"/>
    <p:sldId id="465" r:id="rId36"/>
    <p:sldId id="466" r:id="rId37"/>
    <p:sldId id="467" r:id="rId38"/>
    <p:sldId id="468" r:id="rId39"/>
    <p:sldId id="470" r:id="rId40"/>
    <p:sldId id="471" r:id="rId41"/>
    <p:sldId id="347" r:id="rId42"/>
    <p:sldId id="433" r:id="rId43"/>
    <p:sldId id="434" r:id="rId44"/>
    <p:sldId id="438" r:id="rId45"/>
    <p:sldId id="442" r:id="rId46"/>
    <p:sldId id="439" r:id="rId47"/>
    <p:sldId id="440" r:id="rId48"/>
    <p:sldId id="435" r:id="rId49"/>
    <p:sldId id="441" r:id="rId50"/>
    <p:sldId id="436" r:id="rId51"/>
    <p:sldId id="406" r:id="rId52"/>
    <p:sldId id="408" r:id="rId53"/>
    <p:sldId id="481" r:id="rId54"/>
    <p:sldId id="409" r:id="rId55"/>
    <p:sldId id="410" r:id="rId56"/>
    <p:sldId id="411" r:id="rId57"/>
    <p:sldId id="412" r:id="rId58"/>
    <p:sldId id="482" r:id="rId59"/>
    <p:sldId id="414" r:id="rId60"/>
    <p:sldId id="415" r:id="rId61"/>
    <p:sldId id="416" r:id="rId62"/>
    <p:sldId id="417" r:id="rId63"/>
    <p:sldId id="418" r:id="rId64"/>
    <p:sldId id="419" r:id="rId65"/>
    <p:sldId id="422" r:id="rId66"/>
    <p:sldId id="420" r:id="rId67"/>
    <p:sldId id="483" r:id="rId68"/>
    <p:sldId id="421" r:id="rId69"/>
    <p:sldId id="424" r:id="rId70"/>
    <p:sldId id="426" r:id="rId71"/>
    <p:sldId id="427" r:id="rId72"/>
    <p:sldId id="484" r:id="rId73"/>
    <p:sldId id="428" r:id="rId74"/>
    <p:sldId id="429" r:id="rId75"/>
    <p:sldId id="430" r:id="rId76"/>
    <p:sldId id="431" r:id="rId77"/>
    <p:sldId id="348" r:id="rId78"/>
    <p:sldId id="485" r:id="rId79"/>
    <p:sldId id="474" r:id="rId80"/>
    <p:sldId id="475" r:id="rId81"/>
    <p:sldId id="476" r:id="rId82"/>
    <p:sldId id="478" r:id="rId83"/>
    <p:sldId id="477" r:id="rId84"/>
    <p:sldId id="479" r:id="rId85"/>
    <p:sldId id="350" r:id="rId86"/>
    <p:sldId id="486" r:id="rId87"/>
    <p:sldId id="381" r:id="rId88"/>
    <p:sldId id="384" r:id="rId89"/>
    <p:sldId id="385" r:id="rId90"/>
    <p:sldId id="386" r:id="rId91"/>
    <p:sldId id="387" r:id="rId92"/>
    <p:sldId id="382" r:id="rId93"/>
    <p:sldId id="487" r:id="rId94"/>
    <p:sldId id="380" r:id="rId95"/>
    <p:sldId id="389" r:id="rId96"/>
    <p:sldId id="390" r:id="rId97"/>
    <p:sldId id="391" r:id="rId98"/>
    <p:sldId id="392" r:id="rId99"/>
    <p:sldId id="397" r:id="rId100"/>
    <p:sldId id="393" r:id="rId101"/>
    <p:sldId id="395" r:id="rId102"/>
    <p:sldId id="396" r:id="rId103"/>
    <p:sldId id="399" r:id="rId104"/>
    <p:sldId id="488" r:id="rId105"/>
    <p:sldId id="401" r:id="rId106"/>
    <p:sldId id="402" r:id="rId107"/>
    <p:sldId id="403" r:id="rId108"/>
    <p:sldId id="404" r:id="rId109"/>
    <p:sldId id="405" r:id="rId110"/>
    <p:sldId id="494" r:id="rId111"/>
    <p:sldId id="490" r:id="rId112"/>
    <p:sldId id="491" r:id="rId113"/>
    <p:sldId id="493" r:id="rId114"/>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5" autoAdjust="0"/>
    <p:restoredTop sz="94660" autoAdjust="0"/>
  </p:normalViewPr>
  <p:slideViewPr>
    <p:cSldViewPr>
      <p:cViewPr varScale="1">
        <p:scale>
          <a:sx n="98" d="100"/>
          <a:sy n="98" d="100"/>
        </p:scale>
        <p:origin x="297" y="3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5:38.12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5985 4176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6:58.91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16402 10769,'0'3,"0"4,0 4,0 3,-2 1,-1 0,0 0,1-1,0 3,-1-2,-1-2,1 0,1 0,0 0,-1-2,0-1,-1 0,2 1,0 3,0 2,-2 0,1 1,0 2,2 1,-2-1,-1 0,-1-2,0-2,1 0,0-1,2 2,1 0,0 0,-3-2,-2-2,-2-3,-2-3,-2 0,2 1,0 0,0-2,-2-2,0 0,-4-2,0-1,0-2,0-2,-4-1,-3-5,-5-4,-4 0,-6-4,-8 0,-5-2,-4 0,-4 3,0 1,2 0,7 3,4 3,6 4,-4 3,3 2,2-2,0 1,5 0,3 0,1 1,0 0,-2 1,1 0,-6 0,-3 0,0 0,2 0,1 0,-1 0,4 0,6 1,3-1,-2 0,2 0,3-1,-2 1,1 0,2 3,0 0,2 0,-1-1,0 0,2-1,-6-1,0 1,-2-1,2-1,1 1,-1 0,1 0,3 0,-2 0,-2 0,-5 0,0 0,-4 2,-2 1,0 0,-6 0,0-2,0 0,2 0,1 4,5 1,3 0,2-2,4-1,0-1,4-1,2 0,-4-1,-5-1,-6 1,-7 0,-4 0,-2 0,-4 0,0 2,5 1,-5 0,0 4,-1 0,-3 3,-2-2,-1-2,3-1,6-2,4-2,3-1,3 0,2 0,4 0,4-1,-1 1,0 0,3 0,-4 0,-3-1,-6 1,3 1,3-1,2 0,1 0,1 0,4 0,0 2,3 1,3 0,-3-1,-1 0,-4-1,-5-1,-10 1,-3-1,0 0,2-1,-2 1,-4 0,3 0,-3 0,-1 0,0 0,4 0,2 0,6 0,-4 0,4 0,4 0,-4 0,-6 0,2 0,0 0,2 0,-6 0,-2 0,1 0,0 0,-1 0,6-5,-4-1,3 1,6-2,2 0,2 2,1 2,3 1,2-2,-2-1,-2-1,1 1,4-1,2 0,0 2,2-4,0 0,-3 2,0 1,3 1,2 2,4-1,-5 0,-8 3,-4 1,-6 0,-3 1,4-1,0 0,2 0,2-1,2 0,-1 0,0 0,1 3,-2-1,-1 1,0 0,-1-2,4 0,3 0,4 1,-1 1,2 0,2-1,0 0,1-1,0-1,-1 1,-2-1,-8-1,0 1,-1-4,-5-3,2 2,1 0,1 1,4 2,5 1,0 1,1 0,4 0,-3 0,1 1,1-1,1 0,-4-2,0-1,-4-3,2 1,1 0,-4 2,1 1,-4 1,0 0,-2 1,-2 0,2 0,-2 0,1 1,0-1,-9 0,-2 0,-4 0,0 5,0 1,6 0,5-2,-2 0,3-2,-2 1,4 1,0-2,-1 3,2-1,-1 5,0 2,-4-1,-2 1,0 3,4-1,0-3,1-1,-4 4,2-2,6 0,4-1,0-4,2 1,4-1,-1-3,0 0,4 1,-1-1,2 0,-4-1,-2 0,-3-1,0-1,-4 0,-1 0,0 0,-1-1,1 1,-1 0,1 0,1 0,-2 2,2 1,0 0,-6 0,-4-2,-7 0,-4 0,-7-1,2 0,0 0,0 0,2 0,-1 0,3 0,2 0,3 0,3 0,4 0,8 0,2 0,2 0,2 0,3 0,1-3,3 0,2 0,-2 1,-1-2,2-2,2-1,2 2,-4 1,-2 1,-3 2,1 0,0 1,2 0,2 0,2 1,0-1,1 0,0-5,2-1,-1 1,2 0,1 2,-5 1,-1-2,-1 1,-2 0,-1 1,2 0,1 1,3 1,2 0,0 0,-1 0,-1 0,1 0,1 1,0-1,1 0,0 0,0-3,-2 0,0 0,0 1,0 0,1 1,0 1,1 0,-2-1,0 2,0-1,2-2,2-1,0 0,4-2,-2 0,3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7:09.49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15402 15065,'14'0,"18"-2,18-6,14-1,14 1,8 2,8 1,1 3,-6 0,-4 2,-6-2,-6-1,-7-4,-1-1,-4 0,-4 3,-2 1,-8 2,-5 1,-6 0,-1-1,4-5,6-2,3 1,1 2,6 0,-2 0,4 2,-1 1,-6 2,-4 0,4 1,1-5,-5-1,-2 1,-5 0,-4 2,-6-1,-3 0,-4 1,-3 0,2 2,0 0,0-2,5 0,3 1,3-1,4 2,3-2,-2-1,1 1,1 1,-1 0,-5 1,1 1,2-5,-4-1,1 0,-4 2,-4 1,-1 1,-4 1,-2 0,1 1,1 0,4 1,1-1,-3 0,1 0,3 0,-1 0,0 3,0 2,1 1,5 2,4 3,-1 1,0-2,-6-1,-3 1,2-1,-3-3,-2-2,0-1,0-2,-1-1,-2 0,-1-1,0 1,1 0,1-1,-1 1,-2 0,1 0,5 2,4 1,1 0,0 0,-3-2,0 0,-3 0,0-1,-2 0,3 0,-1 0,2 0,-3 0,-1 0,2 0,0 0,-1-1,-3 1,-1 0,3 0,2 1,3-1,-1 0,-2 0,-3 0,-2 0,-2 0,-3 2,-3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7:14.65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9012 15322,'5'0,"6"0,7 0,7 0,5 0,4 0,1 0,2 0,-1 0,5 0,4 0,4 0,3 0,7 0,4 0,1 0,-6 0,-2 0,0 0,-1 0,-1 0,4 0,0 0,-1 0,1 0,-5 0,-4 0,-2 0,-1 0,-5 0,-6-2,0-1,-4 0,-5 1,0 0,0 1,3 0,-1 1,-4 0,-3 0,-3 0,3 1,4-1,0 0,-1 0,-4 0,-1 0,-3 0,-1 0,-4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7:16.43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11673 18335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7:27.00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6094 17146,'7'0,"11"0,10 0,5 0,3 0,2 0,5 0,-3 0,-4 0,-1 0,0 0,-1 0,1 0,-2 0,-3 0,-3 0,-1 0,0 0,2 0,-2 0,3 0,-3 0,-2 0,-2 2,1 3,1 1,1 0,0-2,-1-1,0-2,3 0,0-1,0 0,-2 0,0 0,-1 0,-4-1,-2 1,1 0,-2 0,0 0,1 0,-1 0,3 0,1 0,0-2,-1-1,-2 0,-2 1,1 0,0 0,0 2,-2 0,0 0,-1 0,5 0,0 0,1 0,5 0,0 0,0 0,-4 0,3 0,-2 0,1 0,-1 0,2 0,0-2,-3-1,-1 0,-3 1,-2 0,2 1,-1 0,0 1,0 0,-2 0,1 0,-4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21:00:43.070"/>
    </inkml:context>
    <inkml:brush xml:id="br0">
      <inkml:brushProperty name="width" value="0.25" units="cm"/>
      <inkml:brushProperty name="height" value="0.5" units="cm"/>
      <inkml:brushProperty name="color" value="#FFFC00"/>
      <inkml:brushProperty name="tip" value="rectangle"/>
      <inkml:brushProperty name="rasterOp" value="maskPen"/>
      <inkml:brushProperty name="ignorePressure" value="1"/>
    </inkml:brush>
  </inkml:definitions>
  <inkml:trace contextRef="#ctx0" brushRef="#br0">2608 11458,'9'0,"12"4,11 2,0 3,5 1,0-1,-3 3,-5-1,-8 0,-3-1,-2-3,-2-3,0 1,-3 1,1 0,3-1,2-1,0-2,-1 1,2 3,4 0,6 4,12 2,4-1,5 3,-3 1,-5 0,-1 0,-8 2,-4 0,-2-2,-2-5,1 0,-1-1,0-1,3 4,1 1,-4 0,1-2,-2-1,-2-1,2-1,2-2,-2-1,3-2,2-1,2 3,4 4,4-1,4 4,0 2,-1-2,1-2,5-4,-1-2,1-2,4-1,-2-1,2-3,1-3,0-1,-1-5,5-6,13 0,11 1,7-1,7 0,1-1,1-3,8 1,-3 4,-3-1,-5 2,-3-2,-2-2,-2 0,-2-1,-2 2,-1 3,0 0,-1 2,12 3,4 2,0 2,0 2,0-2,0-1,6-2,-2-3,-2 1,-6-2,-4-1,3-7,0 1,4 0,6 1,10 2,8 1,9-2,0 2,0 2,-8 4,-2 3,-7 3,-8 3,-13 1,-8 2,-12-1,-6 3,-5 1,-7 4,1 1,-1-2,-4-1,-5-2,0-2,0 0,2 0,6 1,4 0,5-1,6 4,4 0,6 3,2 3,10 5,7 0,-3-4,-5-2,-13-2,-10-3,-5 3,2-1,4-2,5-2,9 2,9-2,11 4,13 5,2 1,-5-3,-12-3,-15-5,-8-5,-3-7,3-5,6 1,10 2,13 3,29 10,5 4,3 7,-8 2,-2-1,2-2,4 0,4-1,11 2,-2 3,-13 2,-14 6,-12 0,-20-3,-24-2,-14-4,-14-3,14-3,26 6,43 5,26-1,26 1,8-2,17 6,-7-1,1-3,0-4,-7 0,-4 3,8 6,7 7,8 1,-6-1,7 0,-10-3,-14-7,-18-6,-29-7,-25-4,-22-4,-21-1,-15-1,-14 0,-11 2,-10 5,-7 5,-6 2,-3 2,-1-1,-2 1,1 5,1 12,0 5,-2 8,0 6,-10 8,-2 7,-5 18,1 4,-2-1,1 2,-2-4,1 1,0-2,5-1,1-6,4-14,3-11,4-9,2-10,2-8,-2-11,0-10,0-10,0-9,0-8,2-22,0-16,0-12,0-12,4-28,7-16,1-4,-1 7,-3 11,-3 11,-2 10,-1 11,-2 11,0 10,0 10,-3 11,0 9,-5 7,-4 0,2 2,-2 3,1 5,-1 2,-3-1,-1 0,0 2,0 3,0 3,2 3,0 1,-3 2,0 7,-3 12,-16 23,-8 26,-6 28,-3 18,-2 12,1 8,6-4,1 3,7-11,3-16,3-16,6-12,0-6,4-12,6-15,-1-12,4-7,5-6,3-4,4-12,1-10,0-24,-1-43,1-41,1-19,-1-25,2-10,0-2,0 10,0 22,-4 24,-2 22,-8 19,1 21,-2 16,1 12,-2 5,-2 5,-1 3,-2 5,-1 2,2 3,-2 1,-3 3,-4 3,-7 8,-9 8,-2 9,-5 12,-3 9,-10 24,-4 12,-6 10,-3 9,1-7,8-11,7-9,10-12,4-8,5-7,2-6,7-4,6-7,0-7,4-2,-1-3,1-4,3-4,1-6,-1-6,-5-21,-5-27,-5-32,-7-35,4-24,0-17,6 4,5 14,4 24,6 25,4 23,2 24,4 15,0 9,-3 7,-4 5,-2 3,-7 1,-7 0,-11 5,-20 12,-26 26,-34 40,-36 35,-44 41,-17 21,0 9,15-1,25-15,30-16,30-25,30-29,26-29,20-26,13-17,9-13,6-14,5-18,4-35,14-88,20-105,33-111,22-70,-2 12,-16 62,-18 78,-18 82,-13 72,-10 52,-8 37,-6 25,-4 15,-8 15,-21 25,-11 15,-27 23,-19 19,-20 14,-6-4,6-5,13-11,16-15,19-15,15-19,10-14,9-11,10-9,6-9,4-6,2-4,1-5,4-5,3-3,3-4,2-3,1 0,0 0,-2 3,-2 4,-4 4,-7 2,-3 5,-15 14,-25 15,-38 19,-27 13,-13 4,7-1,15-10,22-10,24-12,16-12,16-9,11-12,6-10,3-20,4-18,4-19,10-17,2-6,2 8,-1 16,-3 19,-5 17,-3 14,-10 10,-15 6,-10 7,-17 10,-22 15,-28 21,-14 13,-12 18,4 6,14 4,14-4,18-12,22-16,15-14,16-13,10-12,5-10,5-13,5-9,4-12,2-6,0-5,2-7,-2-5,2-3,-2 0,0 4,-2 8,-2 11,-5 9,-2 8,-1 4,-4 3,-10 2,-10 0,-22 2,-28 5,-10 8,-12 8,-4 7,-4 20,6 13,-6 19,-4 9,-10 6,-2-6,0-10,11-19,24-20,25-18,24-13,18-9,12-8,9-2,5-6,3-2,-11 3,-18 3,-10 6,-12 8,-7 4,-12 9,-8 0,-2 4,-5 2,-2 3,-2 2,0-3,6 0,7-2,9 0,7-6,4 3,6-2,1 1,-1 0,-6 0,1-4,-4-1,2-2,-3-3,-2 1,1 1,3-2,8 2,5 0,4 0,4-4,2-1,4 3,6 0,0-3,0 1,-2 0,-4-1,0 3,0-1,3 0,4-1,5 0,3 1,2-2,3 1,5 0,2 4,3 2,4-2,4-3,3-3,2 0,5-2,-2 1,-2 1,-4 3,-2 1,-4 1,0 3,-2 2,-1 2,-2-2,-3 3,0 0,-2 0,-2-5,1 1,-4 1,-1 1,-3 2,2 2,-1-1,0-1,3-2,0-4,2-2,2-1,-1-2,0 0,2 2,0 0,1 0,2 1,-1-2,1 0,-4-3,-1-1,-3-2,-3-2,-6-2,-8 3,-6 0,-7 4,-1 1,0-1,-2-2,4 1,4 0,2-2,2-2,0 0,2-1,-2-1,-2 0,-4-1,1 1,-6 0,-8 0,-4 0,4 0,4 0,2 0,6 0,3 0,4 0,8 0,2 0,-2 0,2 0,3 0,-2 0,-1 0,4 0,1 0,2 0,-3 0,0-3,1 0,-1 0,-4-4,-1-3,-4 0,-4 2,-7 2,0 3,-6 1,-8-2,-4-3,-4-2,4 1,4 2,2 2,9 2,4-2,5-1,2-1,2 1,6 1,-2 2,1-4,1-1,1 1,1-1,2 1,4 2,-4-2,-1 1,0-3,-5-1,-2 1,2 3,-2-1,-2 1,0 1,0 2,0 0,2 1,4 1,3 0,4 1,1-1,2 0,-2 0,0 0,1-2,0-1,0-2,3-3,1 1,3-2,2-1,0 1,2-2,0-2,-3 1,-2 3,-3 3,-1 2,2 0,-1 0,1 2,2-2,-1-3,2-2,1 1,0-6,3-5,-4 1,0-3,2-1,-2 2,2 1,2 2,0 1,2 2,2-2,0 0,0-3,-2-4,-1-8,0-12,1-8,-4-7,-1-3,0-4,3 1,0-2,2-3,2 0,-1-1,1 2,1-2,-1 3,0-2,2-14,6-19,2-16,-2-3,-2 11,-2 16,-1 21,-2 14,-1 14,0 12,0 7,0 5,0 5,0 2,-1 1,1 1,0 0,0-3,0 0,0-1,0 0,0 1,0 1,0 0,0 0,0-2,0-1,0 1,0 0,2 4,3 2,1 7,2 5,4 8,0 3,0 3,0 9,6 13,1 9,2 25,7 34,-1 35,-6 17,4 9,-4 1,-4-3,-1-10,-3 11,-4-3,1-10,-1-5,-1-14,-4-11,-1-18,-2-17,-1-12,0-15,0-10,0-12,0-10,-1-8,1-5,-3-6,-2-3,-1-7,-1-2,-3-4,2-2,-2-8,-2-9,-2-20,1-34,6-70,3-65,2-21,3 11,2 29,7 35,0 19,8 6,6-7,-2 8,-2 17,-4 15,-5 22,-4 22,-5 15,0 12,-2 9,-2 4,2 2,-2 0,2-3,0-4,0-1,-1 1,6 1,1 1,2-1,0 0,-2 0,1 3,-2-4,3-1,-2-2,0 4,0 8,2 6,-2 6,-2 7,4 2,3 5,-1 2,0 3,1 6,3 11,2 8,-3 21,-2 24,-5 23,3 24,-3 11,-3-1,-1-11,-2-11,0-6,0-6,-2 0,2 4,0-4,0-6,0-10,0-16,0-19,0-13,0-9,-3-9,0-5,0-4,1-2,0-3,-1-3,-3-10,-2-10,-1-11,-2-11,-1-13,4-19,2-23,1-11,6-14,3-2,6-8,14-32,10-40,10-37,-3 11,-4 32,-5 38,-10 38,-2 32,-4 29,-3 17,-4 12,-5 8,-2 3,-1 2,-2 3,1 6,1 5,2 6,-1 7,0 13,4 23,1 28,0 25,-5 20,-2 1,0-3,-2-13,-4-7,-1-11,0-3,2-8,2 0,0-5,2-2,1-5,0-10,0-9,0-8,0-8,1-8,-1-6,0-5,0-3,0 0,0 0,0 0,0-1,0 1,0-2,0 1,0 2,0 3,0 0,0 0,0 3,0 0,0-1,0-2,0-2,0-1,-2-4,-3-6,-1-7,0-4,2-5,2-7,0-5,1-7,1-1,0-13,5-13,1-15,5-16,2-18,-1-6,3-2,2 9,2 6,1 6,0 10,1 7,-3 11,-4 3,-5 3,-2 0,-1-4,2-6,0-4,-2 5,2 7,-2 6,-2 9,2 5,3 2,1 5,-1 6,-3 26,-2 39,-4 30,-2 30,-6 37,0 14,-5 7,1-5,2-17,-2-16,1-25,3-19,2-14,2-16,3-8,0-9,1-5,1-3,0-2,-1 1,0 2,0 6,0 11,1 3,-1 2,0-1,0-2,0-4,0-4,0-5,-1 1,1-1,0 1,0-3,0-3,0-2,0-2,0-3,0 0,0 1,0 2,0-2,0 1,0-1,0-6,0-10,0-15,0-9,3-16,4-27,3-57,0-20,0-24,2-2,-2 9,4 13,3 5,1 8,2 1,-2 3,0 12,-1 16,-2 15,-5 13,1 12,1 9,-2 4,2 3,2 2,-2-6,2-6,0-6,0-1,-1-2,0 6,-1 9,-2 11,-2 8,-1 7,-2 6,-1 6,1 8,3 10,3 6,-1 10,0 10,2 8,-2 9,-4 11,0 9,-4 6,0 11,-7 10,-1 4,-1 7,3 6,-5 3,-4 8,-1 9,2 7,-4-6,2-1,2-8,0-2,-1-8,2-10,3-10,2-12,2-6,-2 2,0-4,0-6,0-8,0-8,2-12,0-7,3-7,0-5,1-4,6-16,11-22,8-19,7-9,5-3,-2 3,-1 3,-8 7,-7 9,-5 8,-5 12,-1 9,-3 12,-2 9,-1 15,-1 25,-4 27,-4 50,-7 27,-5 23,-9 7,-2-9,0-17,0-21,3-26,6-28,7-27,6-20,3-23,4-24,29-55,34-58,43-92,23-68,-1-9,-13 18,-14 32,-10 36,-14 35,-13 30,-8 23,-11 23,-10 25,-12 25,-8 21,-8 17,-4 12,-4 5,0 3,0-1,0-1,3-9,1-10,7-17,14-21,28-44,19-30,14-18,11-8,5 2,-7 15,-13 22,-12 20,-17 24,-16 23,-15 25,-16 17,-17 15,-13 13,-7 9,-3-1,-4-2,5-5,6-8,7-8,6-3,6-3,7-1,6-4,17 3,14 1,14 2,26-1,54-13,63-21,32-24,-3-16,-10-13,-24 0,-38 4,-30 6,-28 3,-28 3,-20 9,-20 10,-11 8,-9 7,-9 4,-22 5,-20 5,-31 7,-56 15,-50 19,-33 18,2 8,25 1,36-4,38-8,32-2,29-2,18-4,17-3,12 6,8 5,8 5,8 2,4 2,11 1,11 2,27 9,50 2,56-8,35-13,14-24,14-30,5-35,8-42,-11-30,-24-19,-28-16,-40 1,-36 11,-29 16,-28 19,-24 12,-16 11,-13 11,-9 10,-10 12,-3 10,-8 5,-8 8,-15 9,-11 9,-3 8,-3 5,10 8,7 2,11 2,9 2,12-2,8-3,7-1,4-1,4-2,2-2,8-1,8 2,11-3,9-1,7-3,7-2,-2-4,3-2,0-6,-1-4,-8-4,-10-4,-8-1,-8-1,-6-1,-6-1,-4 2,-4 4,-4-1,-2 2,-4 4,-6 3,-2 5,-2 3,0 3,-3 3,1 5,1 4,5 5,6 0,2 6,6 5,7 6,9 3,4-3,3-5,11-3,0-6,8-7,8-7,5-10,0-11,8-19,0-20,-4-11,-8-11,-9-12,-6-6,-12-8,-9-2,-14 5,-9 16,-4 19,-4 19,-2 17,0 14,0 16,2 16,0 11,2 8,4 12,4 10,4 5,2 1,4-3,4-1,7-7,10-9,8-11,8-12,5-11,8-7,4-11,-2-9,0-10,-8-1,-6-4,-8 1,-8 1,-4-1,-7-2,-5-2,-4 1,-3 3,-1 3,-3 6,-4 5,-2 5,0 5,1 6,3 8,2 5,1 1,1 7,3 4,1 3,3-2,4 2,4-4,0-4,4-3,3-7,0-4,-1-6,-2-5,0-4,3-5,0-5,-1-10,-1-4,-6-6,1 0,-3 0,-3 1,-3 0,-2 3,-6 7,-3 11,0 11,0 10,2 5,2 8,0 4,2 5,0-1,2-2,2-5,1-3,3-1,4-4,12-6,15-12,23-19,18-22,8-19,-1-16,-8-7,-7-6,-10-3,-15 5,-16 14,-13 12,-10 16,-8 15,-6 15,-8 19,-4 11,-6 10,0 10,4 3,6 2,4 4,6 1,4-1,2-1,8 0,3-3,5 0,3-5,-1-5,4-2,-1-4,-1-5,-3-5,-1-5,0-3,0-2,-9-2,-7 0,-7 3,-2 2,-2 15,-5 13,0 11,4 7,2 6,2-4,4-8,1-7,3-11,4-4,1-4,3-4,8-6,2-4,2-6,4-9,-2-1,-3-7,-2-1,-4 0,-5-4,-5 0,-4 5,-6 2,-7 5,-8 4,-16 8,-11 7,-16 10,-9 13,-1 7,-4 9,3 9,8 1,14-4,10-4,12-8,12-8,8-6,6-4,6-3,6-6,2-5,4-3,0-3,0-9,6-10,-2-6,1-11,-2-5,-7-2,-8-3,-5 3,-10 2,-9 5,-16-1,-7 6,-6 8,-2 7,0 10,-1 14,4 11,-3 14,2 10,1 14,4 5,9 2,8-4,11-6,6-9,6-11,7-10,4-8,5-8,3-5,6-11,-1-9,0-4,-4-5,-4-4,-9-4,-13-8,-21-3,-59-12,-36 2,-21 10,-1 17,13 12,19 17,20 13,20 12,16 7,12 3,12 7,8-1,9-2,8-2,9 4,6 1,4-2,8-2,1-5,3-7,3-1,-1-6,0-6,-2-6,-4-12,-4-7,-4-12,-2-11,-8-8,-4-3,-9 1,-3 0,-5 8,-5 3,-3 6,-6 8,1 6,1 6,6 3,5 4,8 9,6 8,6 6,3 4,3 9,3 5,9 4,8 1,8-1,6-2,4-7,-1-12,-6-11,-3-14,-2-18,-2-24,-6-24,-6-20,-10-22,-10-11,-7-7,-8-3,-7 19,0 20,-8 24,-6 15,-6 17,-6 13,-8 11,8 9,6 11,8 11,12 6,10 7,11 6,14 6,13 9,17 2,14 3,15 3,13-4,6-6,5-13,4-14,0-13,-8-11,-9-14,-11-13,-9-10,-11-13,-10-15,-10-10,-8-7,-18-3,-9 4,-6 14,-7 16,-6 10,0 11,2 9,5 8,2 5,7 6,2 4,0 6,4 7,2 7,3 9,1 5,1-2,4 7,0 0,5 0,4-5,-1-8,-2-6,-1-5,2-6,-2-3,-2-6,-4-6,-5-3,-4 0,-6 0,0 3,1 4,4 6,3 6,4 3,3 1,2 4,4 0,0-2,2 4,-2-2,-2-1,-2-3,-1-2,0-4,1-6,-2-7,0-6,0-11,-6-14,-9-15,-8-12,-9-5,-15-8,-20 2,-31-9,-62-5,-29 8,-8 16,11 18,25 21,26 20,29 18,24 12,20 6,13 8,14 6,13-4,10-2,6-6,5-6,6-1,4 2,6 1,3 0,-2 1,5-4,-4-3,-1-4,-4-2,-3-6,2-9,-1-9,-3-6,-3-4,-3-3,-1 0,-1-1,-4 3,-3 4,-2 3,-4 2,2 5,2 4,2 4,3 2,1 2,3 3,5 2,7 1,6-1,13 0,8-3,16-6,20-10,13-11,5-10,3-13,-9-8,-12-8,-12-4,-18-4,-15 2,-14 5,-9 7,-12 6,-6 5,-4 8,-7 9,-2 8,-1 4,-7 4,-4 6,1 5,0 10,3 6,-2 14,-3 11,6 4,4 1,8 0,6-3,6-1,3-8,2-5,3-6,1-9,4-5,0-4,4-5,1-3,2-4,2-4,-2-9,-2-10,-2-5,-5-9,-4-5,-7-2,-8 3,-16 1,-14 0,-10 2,-10 4,-2 8,-10 7,-12 12,-18 15,-24 24,-10 16,-4 14,14 4,24 11,20 12,18 16,21 8,18-5,13-6,11-18,8-18,3-19,8-16,6-10,6-11,6-7,2-6,2-11,0-10,-4-11,-4-13,-8-16,-12-15,-14-2,-12 5,-8 9,-12 8,-13 6,-5 10,-7 7,-1 9,-2 9,1 7,3 4,-2 8,3 10,0 10,-1 21,3 12,5 22,8 7,8-3,11-1,10-8,11-9,5-12,11-7,9-7,11-9,0-8,-2-9,-3-6,-4-4,-3-5,0-17,-3-8,-6-12,-8-9,-10-9,-33-25,-20-8,-22 2,-14 12,0 18,4 20,18 15,10 15,16 11,8 16,13 11,8 16,3 8,4 7,6-3,6-4,4-4,4-9,6-6,8-5,4-1,10-4,3-8,2-6,-1-5,-5-8,-6-11,-2-16,-2-41,-3-70,-14-32,-13-8,-16 14,-10 18,-6 28,-5 27,0 25,4 24,8 15,2 10,2 9,2 7,4 12,5 13,2 11,1 7,6 5,2 4,4 0,2-3,4-3,2-7,2-6,0-7,2-7,0-6,1-5,2-3,2-2,2-6,3-8,2-14,2-6,-4-5,-7-2,-8 1,-13 3,-10 3,-6 2,-7 5,-1 7,-4 7,-1 5,-1 5,0 7,-1 9,-1 10,-3 10,-12 28,-11 29,-7 29,3 18,7 3,14-10,16-21,13-23,10-21,11-15,13-10,8-8,12-5,14-8,2-7,23-7,7-8,-3-7,-9-11,-8-10,-7-12,-11-6,-13-2,-10-6,-14-7,-15 1,-16-4,-9 4,-10 5,-11 13,-5 7,-4 9,-5 11,4 12,7 14,14 11,15 16,12 8,10 2,10 5,8 2,6 5,7 2,5-3,4-4,4-4,3-9,-7-10,-2-10,-5-8,-4-5,-1-12,-2-11,-4-11,-2-11,-3-4,-3 0,-3-1,-1 6,-4 6,-4 9,-2 8,-6 7,0 7,1 6,2 11,3 10,4 10,4 8,9 17,7 7,3 11,3 3,0-8,4-9,-2-9,0-14,0-12,0-11,-3-8,3-10,3-10,7-16,5-13,2-11,-3 0,-2 6,-6 6,-7 10,-7 3,-13 8,-9 5,-6 5,-1 6,-1 5,1 4,-1 9,-2 12,0 14,6 17,2 9,6 3,4-2,10-1,14-5,12-8,6-10,10-14,0-12,-2-10,-4-7,0-10,-1-10,-2-10,-7-9,-2-11,-8-1,-8 4,-8 6,-8 9,-10 11,-5 7,-6 12,-7 13,-2 9,2 6,4 13,6 5,6 0,8 3,4-3,4-7,6-4,6-1,5 0,3-6,-1-8,-3-8,-2-6,0-9,-6-7,-4-4,-6-7,-2-5,-6-5,-3 0,-6-3,-4 3,-6 4,-6 4,-8 5,-5 5,0 8,2 8,4 10,2 10,2 7,6 1,7 3,7-1,5-5,3-5,4-2,4-6,4-4,2-6,-1-5,-2-7,-7-3,-16-3,-15-7,-16-5,-27-3,-16 1,2-1,5 5,12 6,14 5,10 9,11 5,8 2,10 1,6 3,4-1,-1-2,-5-1,-5-3,-5-2,0 0,7-1,9-3,11 0,5 0,26-16,32-23,52-34,82-45,44-28,22-18,-6-8,-8-16,-10-10,12-28,-4-15,-18-6,-33 18,-38 28,-39 28,-32 28,-25 29,-16 20,-17 22,-16 19,-8 22,-8 19,-4 15,-1 10,-5 6,-5 8,-4 2,-32 24,-39 32,-77 37,-40 17,-21 20,8 6,18 0,16-5,22-21,19-21,22-26,29-24,28-20,28-18,26-12,19-10,8-1,9 0,9 6,2 10,1 8,0 7,-2 6,-4 5,-2 3,-2 0,-2-5,-4-7,-2-10,0-9,-2-8,1-4,0-4,-2-3,0-2,-3-2,1-2,-2-7,3-3,1-4,-1-2,-1 0,3-3,0-4,-4 1,-4 2,-2-2,-4-4,-3-3,-5-5,-9-11,-11-10,-6-5,-8-15,-4-3,-2 2,-4 10,-3 6,-1 8,1 9,-3 3,-6 2,0 5,-4 7,-4 3,2 6,4 4,5 3,4 4,5-1,7 1,7-3,3 1,3 1,2 2,-1-5,2 2,-3-2,-2-1,1 0,-4 1,0-1,-7 3,-1 5,1 4,-4 5,0 4,-2 4,-1 1,0-1,-1 0,7-2,8-2,4 0,6 4,1 4,3 2,2 1,1 0,2-3,0-1,2-1,-6-3,-2 1,2 0,0-1,1 0,2 1,-3-2,2 4,-1 1,2-1,-1-2,4 0,4 3,2 1,4 2,3-1,4-3,4-2,4-1,3-3,15 0,20-1,39-1,62 1,24-1,16-6,-2-5,-4-4,5-5,19-3,10-2,-17-1,-18 4,-36 6,-32 5,-30 6,-27 3,-22 2,-16 2,-10 2,-10 1,-10 0,-15-1,-22 9,-17 1,-33 7,-32 3,-20 3,-5 6,13-2,20-4,20-7,18-1,16-5,17-3,14-5,10-2,8-2,8-1,10-1,10-4,4-2,19 0,16 2,35 2,62 0,32 2,20 1,-1 0,-12 0,-11 3,-12 0,-2 0,-2 0,-12-2,-16 1,-21-2,-21 0,-14 0,-15 0,-11 0,-1 0,-2 0,2 0,0-5,6-3,8-1,6 1,10 3,4-4,0-1,1 0,-9 2,-7 2,-5-4,1-1,0-3,3-1,4 1,9 4,4-2,6 0,2 1,-3-2,-4 2,-1 0,-7 1,-6 4,-1-3,-2-2,-2 1,4 3,11-3,6 0,3 3,-2 2,0 1,-8 3,0-5,-5 0,-2-1,-3-5,-2 0,0 2,8 3,4 2,-2 2,0 2,-10 1,-4 0,-4 1,2-3,-3-1,-7 1,-5 0,-5 0,-4 1,-1 1,2-1,1 4,2 0,2 4,-4 2,0 1,-5 1,-6-1,-3-2,1-3,-4 0,-2 0,-2 3,1 0,-4 1,1 2,0 1,-2 0,-2 1,-5 1,2 2,0 1,-6-1,-11 0,-14 2,-18 0,-22 5,-4 0,-10-2,-8 0,-2-3,1-6,6-4,6-3,6-1,10-1,10 0,12 0,8 1,4-1,4 0,2-2,5 5,4 2,-1 1,1-1,-8-3,-5-1,-18 5,-18 1,-6 1,-5 4,-2-2,1 0,4 3,-1 5,2 5,-9 6,-14 7,-30 10,-16 10,-14 3,-3 0,16-5,9-4,16-4,18-6,12-9,13-4,8-6,12-7,4-6,7-5,6-3,6-3,12-1,10-3,12 0,14 0,3 1,6-2,7 1,8 0,24 2,22 0,56 1,40 1,36 0,16 0,4 0,8 0,10-6,8-8,-2-12,-1-7,-6-6,-17-2,-31 2,-38 5,-23 4,-28 0,-28 5,-24 4,-22 4,-16 5,-12 4,-11 6,-12 5,-9 5,-14 8,-26 1,-25 5,-24-2,-41 7,-22 5,-22 0,-29-5,-28 3,-31 0,-12-1,3 5,4 1,0 1,10-1,23-1,26-5,35-7,36-3,31-4,27-5,20-4,15-3,11 0,10-1,5 0,12 0,9-4,8-3,13-3,23-14,60-13,85-22,67-17,72-18,78-20,34-9,3 4,-20 10,-29 18,-52 15,-66 16,-62 15,-67 16,-53 11,-42 9,-27 8,-40 9,-41 6,-56 11,-59 13,-73 31,-108 37,-107 38,-94 43,-124 32,-48 13,14-16,20-23,101-39,124-41,129-40,117-32,94-22,67-15,48-7,30-5,20 0,23 0,63 2,71 1,39 1,66-4,70 0,68-14,36-3,-3 3,-26 4,-52 0,-48 4,-75 3,-67 1,-66 1,-52 3,-52 2,-53 1,-60 0,-66 11,-46 7,-37 5,-19 5,-29 12,-19 1,-4-3,24-2,34-8,48-8,48-7,36-2,29-1,28-4,19-1,19-3,20 0,13-1,38-5,48-6,80-9,56 0,56-13,39-1,38 1,-7 6,13-4,-32 3,-21 2,-44 1,-64 4,-64 7,-54 4,-42 5,-36 5,-42 3,-41 6,-42 5,-53 12,-78 18,-68 12,-34 2,-30 7,-1-7,-16-3,26-5,48-8,53-5,48-7,51-4,44-7,33-6,30-6,26-3,23-3,16-2,9 0,12 2,20 10,28 10,61 18,46 16,67 5,22 2,18-1,4-10,-14-14,-30-13,-44-12,-49-6,-46-1,-40 0,-31-2,-21-1,-15 1,-16 1,-24-1,-28-1,-38-1,-34 0,-20-1,-10 1,-10-4,-12-5,-20-1,-11-4,4-4,18 1,32 3,33 3,32 2,30 2,20 2,14 1,10 2,4 1,5 0,1 0,-1 1,1-1,-4 0,-1 1,0-1,-1 0,0 0,0 0,-11 2,-8 6,-11 1,-2-1,-2 1,-4 3,-2-1,0-1,4-1,6-2,5 1,4-2,7-1,3-2,2-2,3 0,2-1,-1 0,0 0,1 0,0-1,-4 1,0 0,2 0,-3 0,1 0,0 0,-7 0,-3-5,-4-1,-2 0,-6 2,-1 0,1 2,3 1,2 1,4 0,-1 0,-6-2,0-1,0 0,0 1,-1-4,-2-1,-3 0,-4 3,-6 0,-6 2,-15 1,-4 1,5 0,2 0,6 1,10-1,10 0,7 0,6 0,5 0,-2-2,4-3,-2-1,-4 0,-1-2,0-1,-4 2,0-1,-3 1,-4 2,-2-3,-4-2,3 1,4 1,7 2,10 0,2 2,4 0,5 2,3 0,3 2,3-3,14-7,12-1,14 0,4 2,66-15,36-13,36-10,26-10,52-18,56-7,12 5,-5 11,-22 7,-11 9,-20 4,-17 5,-35 9,-39 9,-39 3,-34 4,-28 6,-21 5,-21 2,-19 2,-23 2,-28 0,-31 0,-32 0,-26 6,-8 3,12-1,9-2,7-2,12-2,14-1,15 1,16 0,15 4,8 1,6-1,2 1,1 1,-9-1,-6 1,-9 3,-8 1,-5 5,0 0,3 2,6 4,4-1,9-3,9-4,10-4,7 0,2-3,5-1,3 1,3 2,1 2,1 2,3-1,1-2,2-2,2 0,0 0,3-2,2 0,-1 1,0 0,-1-1,-1 4,1 2,5 1,3-3,6 0,7-2,2-4,28 3,8-1,0-2,-8-1,-6-2,-13-1,-10-2,-7 0,-6 0,-2 0,-3-1,-2 1,1 0,-4-3,0 0,0-2,3-5,2-1,2 0,4-2,6-4,7 0,-1 1,3 0,-2 4,3-1,-2 1,-3 3,-4 1,-2 2,5-1,4-3,5-1,3 0,-4 0,-6 1,-2-3,-6 0,-5 1,-3 1,-3 0,-2-1,-2-3,-3-3,-2-3,-6-10,-6-9,-4-6,-12-17,-23-29,-15-22,-6-13,-11-11,2 3,7 13,10 18,13 21,12 21,10 19,4 17,2 13,4 8,0 6,2 4,-1 2,-4 4,-7 5,-3 6,-9 7,-5 7,-5 10,1 3,2 3,4-1,6-4,7-4,10-6,8-8,6-1,6-3,4-5,6 3,7 1,7-3,5 1,3-2,1-6,-1-4,-2-4,-4-3,-5-5,-5-4,-6-10,-4-9,-19-24,-14-10,-19-16,-31-17,-74-18,-55 3,-20 13,-4 19,16 22,16 20,0 22,-4 23,10 23,8 23,27 14,24 16,29 1,28-7,21-11,20-15,15-15,14-7,8-10,5-4,4-6,5 3,15 4,28 17,11 5,7-1,2 0,-11-8,-12-7,-15-8,-12-7,-10-6,-6-4,-5-4,0-5,-4-7,-2-5,-3 0,-2 0,0 1,-2 2,1-2,-3 3,-2 2,-5 2,-10 4,-16 2,-22 5,-20 3,-6 7,0 4,6 7,12 7,10 9,10 9,4 7,1 14,7 3,9 3,10-7,6-8,6-10,2-9,3-8,4-7,4-4,3-7,10-5,75-27,58-19,40-24,5-13,-18-10,-31-1,-36 6,-30 10,-30 15,-22 14,-14 10,-12 3,-8 4,-7 4,-7-2,-5 1,-14-1,-12 1,-23 0,-23 3,-16 5,-3 7,2 6,13 11,17 5,15 5,15 6,14 0,6 5,7-1,6-1,1-3,6 1,2-3,2-2,4-4,0-2,2-5,6-3,4-4,10-3,13-1,30-15,53-35,35-18,7-17,-7-4,-23 2,-27 1,-22 0,-23 4,-24 6,-16 2,-14 6,-10 13,-8 6,-9 7,-21 1,-35-2,-41-3,-38 6,-18 17,-5 21,-2 29,-1 38,-16 39,-27 32,5 11,17-4,35-19,38-14,38-21,28-15,24-18,20-17,14-13,11-11,8-8,31-10,36-9,52-12,21-5,5-11,-10-6,-19-6,-14-7,-4-11,1-4,8-7,24-9,20 2,-4 9,-8 8,-10 7,-11 7,-8 2,-3 1,10 0,22 0,8 4,0 2,6-1,-3 8,-10 4,-3 4,-4 6,-6 4,-8 6,13 0,-6-1,1 2,0-6,10 2,17-2,18-6,17-7,11-3,14-5,-5 6,-4 4,-2 2,-20 3,-31 3,-33 5,-30 7,-25 5,-22 3,-19 3,-5-3,1-3,12-6,8-6,8-1,5 1,-2 4,-5 2,-6 3,-10 3,-8 4,-6 1,-6-3,-3-3,-3-1,-1 2,-1 2,0 2,2 1,2-1,2-2,1-1,2 1,1 1,0 2,2-2,0 0,-2 1,0 1,4 1,3-5,0 0,-1 0,-3 1,2 2,-1 1,4 1,1 1,6 0,7 0,0 1,4-1,2 0,8 0,3 0,2 3,-1 0,0 0,2 1,1 1,0-1,-3-1,2 3,5 4,1-1,-2-1,1-3,-3-1,-5-2,-3-1,-3 3,2 2,-5 0,-4-2,-6-1,-3-1,-1-1,-3-1,2 0,2 0,1 0,-2 2,-5 0,-1 1,-2 0,2-2,-1 0,2 0,1-1,1 0,0 0,-1 0,6 0,5 0,-1-1,6 1,1 0,0 5,-5 3,1 1,-5-1,0 0,-3-1,4 2,-2 1,0-3,-3-1,0-2,-4-3,-1 0,-2-1,-1 0,2 0,0-1,4 1,6 0,6-1,2 1,4-2,0-1,5-2,6-1,-3 2,1 0,2 2,-1 1,-2 0,-6-3,-4-2,-2 0,-8 2,-8-2,-1 1,-2 1,2 2,-4 0,1 1,0 1,2 0,-1 0,2 0,0 1,6-8,5-2,9 0,8 0,1 1,0 2,-1 2,-4 1,-8 2,0 1,1 0,-2-4,1-2,0 1,5 0,1 2,-4 1,2 1,-5 1,-7 0,-5 0,-3 0,0 0,-2 1,-1-1,-3 0,-3 0,-2 0,2 0,0 0,-4 0,-1 0,2 0,1 0,-3 0,0 0,-3 0,-1 0,-1 0,-1 0,3 0,0 0,0 0,0 0,-1 0,-2 4,-3 3,1-2,-2 2,2 0,2 0,-3 2,2-1,-4 1,1-2,-2 1,1 1,-2 4,0 1,3 2,-2-1,5 0,-2 5,-2 0,0 2,2 4,-2 3,2 2,0 3,1 1,-2 6,-3 4,1 3,-2-3,-1 2,4 3,-1-1,2 6,3 2,0 1,-2 4,-2 3,-4 0,-2-7,0-1,-2-7,0-8,-1-6,0-3,1-6,0-2,0-1,-1 2,1-1,0-2,0-1,-5 3,-1 0,0 2,2-2,-2 1,1-3,1 3,1-2,1-3,2 1,0 0,-2-1,-2 1,2-2,-2-1,-1 3,1-1,1 0,-3 2,-2 2,0 3,-2 5,0-2,4 4,-2-3,-2-3,-1-4,2-2,3-1,2 0,0 4,0-1,-2-2,2 4,-1 0,0 2,-2-3,0-3,1-2,2-2,2-3,0 1,2 3,0 1,0 5,0 0,0-2,0-3,1 0,-1-2,0-1,-5-4,-3-5,-3-3,-2-3,-1 0,-5 0,-8 1,-7 1,-7 3,-5 4,-13-2,-9 4,-6 0,0-1,-5-4,1 2,3 2,-1-3,5-2,4-2,7-3,10-1,8-2,6 0,8-1,1 1,4-1,2 3,1 6,-1 1,-4-1,0-2,-2-2,-6 1,-5 4,-4 1,-7 0,0-1,-3-2,4 0,-4-1,5-2,2-1,5-2,2 0,-2-1,-4 0,0 0,-2-1,-1 1,-1 4,-6 5,-1 0,-1-2,2-1,1-2,1-2,1-1,1-1,3 0,4-1,-1 1,-3 0,2-1,2 1,2 0,4 0,3 0,-1 0,0 0,0 0,1 0,0 0,-6 0,-4 0,2 0,0 0,2 0,0 0,4 0,0 0,0 0,1 0,0 0,1 0,-8 0,-3 0,-1-2,3-1,-1 0,3 1,4 0,1 1,-3 0,2 1,-1 0,2 0,-5 0,0 0,1 1,-2-1,-4 0,-6 0,-2 0,1 0,0 0,4 0,4 0,1 0,0 0,4 0,-4 0,2 0,0 0,0 0,-2 0,4 0,0 0,-2 0,5 0,-2 0,5 0,-2 0,1 0,-1 0,-1 0,1 0,1 0,0 0,1 0,-5 0,4 0,-1 0,-2 0,2 0,4 0,-2 0,6 0,-2 0,0 0,0 0,0 0,3 0,-2 0,-10 0,-2 0,-2 0,2 0,1-5,2-1,-4 0,-3 1,-1 2,3 1,-5 1,-2 1,-5 0,2 0,-3 0,1 0,-1-2,3-1,1 0,3 1,4 0,-1 1,4 1,0 0,-1 0,0 0,3-5,-7-1,-6-2,-3 1,-6-4,-1 0,-2 0,-3 2,0 2,2 3,2-1,2 1,5-4,7 0,6 1,1-1,0-3,-1 0,0 0,-1 1,-1 1,-2 1,-3-2,2-2,1 1,2-2,0-1,2 2,4 2,0 4,4 2,6 0,2 1,6 0,2 1,5-1,12-1,17 1,11 1,12 1,17 0,41 0,26-3,27-7,18-5,24-10,16-5,48-3,3 3,-18 3,-23 3,-30 2,-19-4,0-8,9-1,-6 0,-16 6,-22 7,-20 1,-20 6,-24 5,-5-3,-10 2,-4 2,0-2,3 0,4 1,3 2,12-1,3 1,2-1,4 2,-8 2,0-3,-8 1,-4 1,-2 0,-6 1,0-3,-4-3,4 2,4-3,0-2,2 3,0 2,1 4,-2 2,2 0,0 1,-2 0,2 1,4 1,-4 1,3 0,2 0,0 0,6-5,0-1,2 1,-3 0,-6 2,-5 1,-4 1,-7 0,0-3,2-5,-1 1,1 0,1 3,-2 1,6 2,3 1,0 1,3 0,-1 1,0-1,1 5,-6 1,-4 3,-4 3,0 0,0-1,4-2,4 4,-2-1,0-3,-2 0,-4 0,-4-1,-7 0,-2 4,-2-1,0-1,1-1,0 0,2-1,0-1,-3 1,0 1,-4 0,-1-1,-1 0,-1 2,-2-2,4-2,-2-1,1-3,2 2,0 2,4-1,-1 0,0-1,2-2,0 0,2-2,-6 5,2 1,-3 2,-2-1,-1-1,-2-2,0-1,0-1,-2-2,-3 2,1 4,-1-1,0 0,-1-1,-1-2,-1 0,4-1,2-1,1 2,5 1,-1-1,-1 3,-3-1,-3 0,1-1,-1-1,-2-1,0-1,-4 5,-1 1,0 0,-1-2,4-1,2-1,0-1,-1 0,0-1,-3 2,0 1,-4 2,-2 2,-2 3,-2 2,-4-2,-4-2,-7-2,-6 2,-13 2,-8-1,-12 3,-18 2,-6-2,-4 2,0-1,-2-4,2-2,4-1,-3-1,-6-2,-1-1,-3 0,0 3,-1 3,10 1,5-2,5-2,11-1,7-2,9-1,0 4,3 1,0-1,2-1,2-1,0-1,1-1,0 0,3-2,-8 1,2 0,-4 0,-2 0,1-1,2 1,2 0,2 0,7 0,-1 0,4 0,2 0,-2 0,-3 0,-1 0,-2-4,-1-2,0 0,-10 1,0 2,2 1,3 1,2 0,-3 3,4 2,6-1,1-1,0-2,-1-2,-2 0,-2 0,0 0,0 1,-5 0,-1 1,-1 0,-1 0,0 0,2 0,-3 0,-4 0,-5 0,-2 0,2 0,-5 0,3 0,1 0,4 0,0 3,1 0,4 0,-7-1,2 0,-5-1,0-1,0 0,0 0,0 0,3 3,0-1,-3 6,-5 0,-2 0,-10-3,-1 2,0 3,-1 0,1-2,5-2,2 1,3 0,5 0,3 3,-1 3,1-2,-2-2,-3 1,-4 2,-1-1,-2-3,-4-2,0-3,-6 3,-2 1,4 3,0 1,4-3,2 1,4-2,2-2,-5-1,-3 0,-17 0,-13-1,-8-1,-5-1,7 0,12-1,9-5,6-1,8-2,3-5,0-6,4-3,-11-2,-8 1,-5-1,-5 0,2 1,11 5,13 3,10 0,14-1,11 1,4-4,5-2,5 2,8 0,4 3,3 0,2 1,5 4,4-2,5 0,2 1,2 1,6 0,6-2,12-7,14-6,12-6,11-7,20-14,16-16,14-8,26-18,56-7,55 0,20 10,7 11,-4 10,6 5,-10 6,-16 7,-28 9,-22 2,-28 4,-26 6,-15 4,-20 2,-17 6,-14 3,-17 6,-13 3,-11 0,-11 0,-8 2,-10 2,-5 2,-12 0,-18 2,-44 0,-37 0,-45 3,-28 5,-34 13,-52 19,-77 13,-76 25,-40 16,-70 20,-58 18,17 3,41-6,39-15,59-23,76-22,84-23,75-19,64-14,51-9,32-6,23-2,18-1,13 1,10-3,24-2,86 2,62 2,44 2,40-4,66-12,78-16,28-2,32-7,38-9,10-7,-2-13,-4-17,-33-5,-50-5,-59-7,-46-6,-62 10,-44 7,-50 17,-48 15,-45 17,-36 15,-27 13,-19 8,-18 5,-39 3,-48 4,-54 0,-42 3,-39 9,-42 8,-25 7,-41 3,12-3,15-7,42-7,40-5,44-5,44-3,40-2,36 0,25 0,20 0,22 0,20 0,11 1,14-5,34-11,65-13,68-12,63-5,71-11,66-3,29 4,18-7,-4 4,-25 10,-62 10,-69 7,-76 6,-64 8,-57 7,-40 5,-31 6,-26 6,-24 5,-22 5,-18 5,-12 4,-14 5,-10 6,0 0,10-5,5-2,9 0,7 3,9-3,6 4,2 7,0 7,2 10,-2 6,-10 3,-8 6,-7 3,2-2,3 2,5-2,7-5,9-6,9-7,6-11,7-11,6-8,5-6,3-2,2-2,-1 0,2-1,-1-1,0 0,0 0,-1 3,1 0,-1 0,-5-2,-4-2,-2 0,-2-3,-1 0,0 1,-6-2,-2 3,-1 1,-1-1,-1 0,-3 3,2-2,-1-2,-6 0,-3-3,-6-2,-2-2,2-1,0-2,-3-4,0-5,4-7,-2-15,1-18,5-10,8-9,10-4,8 5,9 3,14 3,12 5,16 1,12 2,13 6,11 9,1 5,-5 10,-10 10,-13 10,-8 5,-10 5,-9 3,-6 0,-6 1,-3 1,-1 5,-3 4,-2 12,-1 8,-4 11,-2 7,-3 4,-4 4,-2 0,-1-4,3-4,-2-7,0-10,2-11,4-7,3-6,0-15,2-13,-6-16,-2-13,-4-11,-8-4,-1-2,0 6,-1 10,1 8,2 6,-1 5,0 6,1 3,-8-1,-13 2,-12 3,-19 9,-10 5,-7 8,-5 11,-2 13,7 9,8 12,1 11,4 1,-7 9,0-4,-4-3,6-6,2-9,14-11,12-7,10-8,10-7,6-8,4-4,6-5,-2-4,1-2,2-1,-1-2,1 0,-3 1,-1-1,1 0,-5 1,1 4,2 2,-3 2,-10 2,-2 4,-2 2,4-2,6-3,10-4,17-7,16-6,10-5,6 0,14-2,20-7,24-9,57-15,64-14,37-14,10-12,-20-6,-24 0,-40 5,-33 5,-34 9,-29 8,-20 3,-16 2,-15 2,-12 4,-7 1,-4-2,-2 4,-2 7,1 9,-2 3,1 4,-8 5,0-2,0-3,-2 0,0 0,-2-2,2-4,0-5,1 1,-2 0,-1 4,2 3,2 5,0 6,-5 1,-4 1,-5 0,-12-3,-11-5,-7 1,-9-5,-3 3,0 5,-1 6,4 6,3 4,4 2,4 3,3-3,2 0,2 1,0-1,7 1,6-2,6 0,0 0,4 0,0-3,0-1,0 1,-5 1,-5-1,-6-1,-3 0,1 1,4 3,6 0,5 2,6 0,3 1,4 1,0-1,0 0,-4 3,0 0,0 0,-6-1,-6 0,0-1,1 2,-2 0,2 0,4-1,-1 0,0-1,0-1,0 0,-4 0,2 0,0-2,-1-1,2 0,2 0,6-3,7-4,4-1,8 0,4 0,9 0,5 1,3 3,15-3,15-1,17 1,41-14,51-7,37-8,12-2,-5 2,-16 5,-14-1,-6-4,-3-4,8-9,-7-4,-9 2,-20 8,-25 8,-18 7,-16 10,-22 8,-13 6,-13 4,-9 3,-4 2,0-1,-3 3,2 1,4-1,5-1,2-1,-1-1,4-1,0 1,8 1,5 5,3 2,3 1,-5 4,-1 2,0 0,-6 4,-6 0,-3 0,-2 1,-4 0,-4 1,0 3,0 0,-2 5,2 6,-1 4,0 7,-3 0,0-1,0-2,-2-3,2-2,0 1,0 2,3 1,0 7,3 7,-2 4,-2 2,1 1,-4-2,-3-5,-3-7,-4-1,1-4,0-2,-2-1,0 1,-2-3,1-1,0-5,-2-4,1-2,0-4,0-3,-1-4,1-1,0-2,3-1,2-5,5-8,2-9,-2-10,-2-15,-2-16,5-27,8-21,3-7,2-1,-2 10,3 4,-4 5,-3 12,1 12,-4 9,-1 11,-2 6,-2 6,0 6,2 0,-2 2,0 3,-2 4,-1 8,-2 7,-2 9,-1 9,-1 9,-1 10,0 4,-1 11,-2 5,0 11,-2 9,-5 6,-2 14,-2 17,0 3,-4-4,1-3,2-8,3-8,0-15,-2-14,2-10,4-6,0-5,0-6,0-7,2-8,3-4,1-3,1-6,1-8,0-5,0-10,0-6,3-12,0-10,1-6,7-12,10-8,10-15,2-8,1-3,0 5,-5 9,-5 11,-5 11,0 7,-2 9,-3 6,-4 8,-4 5,-2 8,1 7,-2 11,-1 7,-2 3,3 5,0 6,-1 9,0 6,4 19,6 17,0 8,0 12,-4 9,-4 0,0-8,-3-9,0-15,-2-13,0-13,1-14,0-13,0-13,-1-14,1-8,0-6,0-6,0-1,0-4,0-4,0 1,0-4,0-6,0-9,0-19,0-9,0-10,0 2,0-2,0 5,0 5,0 6,0 6,0 10,0 3,0 10,0 8,0 9,0 8,-3 6,1 3,-2 1,2 8,0 8,2 7,-1 8,1 6,0 6,0 6,3 10,-1 5,6 8,0 19,0 22,-2 13,-4 6,-3-2,-3-12,-6-14,-1-17,-1-18,0-16,1-8,0-10,1-6,-2-6,-2-4,-4-4,-12-4,-12-1,-8-4,-10 1,-5 0,0 2,-2-3,2-1,5 1,-1 3,2 0,1 3,2 2,-15 4,-5 1,2 0,-1-2,1-5,9-4,10 1,11-1,10 2,8 0,6 2,4-2,2-2,7-1,7-2,7-1,11 1,4 1,64-7,20-1,4 2,-5 3,-14 8,-18 4,-14 4,-17 4,-14 0,-12 0,-7 1,-14-1,-37 6,-44 6,-62 10,-38 4,-20 6,-3 2,10 3,10 2,-10 3,-4 1,5-3,27-7,29-7,32-6,32-7,26-6,22-6,9-4,12-4,9-2,10-2,9 0,24 0,11 0,2 0,-2 1,-6 0,-11-1,-6 1,-7 0,-2 0,-2 1,-4-1,-2-5,-2-1,6-2,2 0,6 2,2 1,-2 3,-6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21:00:43.819"/>
    </inkml:context>
    <inkml:brush xml:id="br0">
      <inkml:brushProperty name="width" value="0.25" units="cm"/>
      <inkml:brushProperty name="height" value="0.5" units="cm"/>
      <inkml:brushProperty name="color" value="#FFFC00"/>
      <inkml:brushProperty name="tip" value="rectangle"/>
      <inkml:brushProperty name="rasterOp" value="maskPen"/>
      <inkml:brushProperty name="ignorePressure" value="1"/>
    </inkml:brush>
  </inkml:definitions>
  <inkml:trace contextRef="#ctx0" brushRef="#br0">22807 11120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21:00:49.688"/>
    </inkml:context>
    <inkml:brush xml:id="br0">
      <inkml:brushProperty name="width" value="0.25" units="cm"/>
      <inkml:brushProperty name="height" value="0.5" units="cm"/>
      <inkml:brushProperty name="color" value="#FFFC00"/>
      <inkml:brushProperty name="tip" value="rectangle"/>
      <inkml:brushProperty name="rasterOp" value="maskPen"/>
      <inkml:brushProperty name="ignorePressure" value="1"/>
    </inkml:brush>
  </inkml:definitions>
  <inkml:trace contextRef="#ctx0" brushRef="#br0">22807 10769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21:00:50.497"/>
    </inkml:context>
    <inkml:brush xml:id="br0">
      <inkml:brushProperty name="width" value="0.25" units="cm"/>
      <inkml:brushProperty name="height" value="0.5" units="cm"/>
      <inkml:brushProperty name="color" value="#FFFC00"/>
      <inkml:brushProperty name="tip" value="rectangle"/>
      <inkml:brushProperty name="rasterOp" value="maskPen"/>
      <inkml:brushProperty name="ignorePressure" value="1"/>
    </inkml:brush>
  </inkml:definitions>
  <inkml:trace contextRef="#ctx0" brushRef="#br0">22901 11215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21:00:54.918"/>
    </inkml:context>
    <inkml:brush xml:id="br0">
      <inkml:brushProperty name="width" value="0.25" units="cm"/>
      <inkml:brushProperty name="height" value="0.5" units="cm"/>
      <inkml:brushProperty name="color" value="#FFFC00"/>
      <inkml:brushProperty name="tip" value="rectangle"/>
      <inkml:brushProperty name="rasterOp" value="maskPen"/>
      <inkml:brushProperty name="ignorePressure" value="1"/>
    </inkml:brush>
  </inkml:definitions>
  <inkml:trace contextRef="#ctx0" brushRef="#br0">22753 11161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5:44.554"/>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5148 4270,'5'0,"6"0,7 2,11 6,7 1,4 2,5-3,-3 2,-5-2,-1-2,-4-2,-1 0,-4 0,-3 0,-2-2,2-1,2 0,4-1,2 0,2 0,1 0,-2-1,-6 1,-1 0,0 0,4 0,1 0,-3 0,-3 0,0 0,-1 0,4 0,0 0,0 0,-1-3,0 1,0-2,2 2,4-4,0-1,1 0,0 3,-1 0,-2 2,0 2,-2-1,-3 1,-5 1,-1-1,1 0,1 0,-1 0,3 0,3 0,2 0,0 0,-1 0,-4 0,3 0,0-2,2-1,-1-2,2-1,-2 2,-2 0,2 2,-1 1,-3 0,-4 1,-2 0,-3 0,2 1,2-1,4 0,1 1,-1-1,0 0,3 0,-1 0,0 0,-2 0,2 0,0 0,-1 0,3 0,3 0,2 4,7 2,1 0,-4 1,1 2,-3-1,-1-2,-3-2,-3-1,-1-2,-2 0,-2 2,4-1,0 0,0 0,-1 4,0 2,5-2,9-2,2 0,2-2,-3-1,-1 0,-4-2,-4 1,-1-1,-2 1,-5 0,4 0,-1 0,3 0,-2 0,-4 0,0 0,-2 0,2 0,0 0,0 0,3 0,5 0,1 2,6 4,2 0,3-1,2-1,-1-1,-3-2,1 0,-2-1,-6 0,-6 0,-4 0,2 0,-2-1,0 1,0 0,1 0,1 0,0 0,1 0,-3 0,3 0,0-3,-2 1,0-2,0 2,2 0,0 2,-1-1,-2 1,1 0,2-5,0-1,0-2,3 0,-2 2,0 2,1 2,-2 0,-1 2,2 0,1 0,3-2,2-1,-2-2,-2 0,1 0,-1 2,0 1,-3 1,-2 0,-2 1,-4 0,1 0,-2 1,-1-1,-1 0,-2 0,0 0,0 0,-1 0,3 0,0 0,0 0,0 0,-1 0,0 0,-1 0,2 0,0 0,1 0,1 0,4 0,2 0,-2 0,-2 0,-2 0,2 2,1 2,-1-2,3 0,1 0,0-1,5 0,4 1,2 2,0-2,3 0,-2 0,3 4,2 0,0 0,-2-2,0 0,-3-2,-5-1,1-1,3 0,-3 0,-2-1,1 1,-1 0,0 0,-4 0,-1 0,-2 0,1 0,-1 0,1 0,2 0,2 0,10 0,5 2,7 6,4 1,2-1,1-1,-7-3,-8-2,-6 0,-7-2,-6 0,0 0,-2 0,-1-1,-3 1,5 2,6 1,3-1,3 1,-3-2,-1 1,-3-2,0 0,0 0,3 0,2 0,-1 0,-1 0,0 0,-2 0,-1 0,2 0,0 0,2 0,1 0,1 0,3 0,-1 0,0 0,5 0,-4 0,0 0,-2 0,-4 0,-1 0,0 0,-3 0,1 0,0 0,3 0,3 0,1 0,1 0,-3 0,-5 0,-2-4,-1-2,3 0,3 1,4 2,0 1,2 0,-1 2,-5 0,-4 0,-2 0,-3 0,-1 0,4 1,-1-4,-1 1,0-1,3 0,4 1,0 0,-1-2,2 0,-2 2,-1 0,2 0,0-2,2 1,3 0,-2 2,-2-4,1-2,-2-1,-3 0,3 2,0 2,2 1,3-1,0 1,-3-2,-1-1,0 2,0 2,-2 0,2 0,0 2,-2 0,3 0,-2 0,2-2,-3 0,-1-2,2-2,5-2,3 1,5 2,2 1,-1 2,-2 1,-6 1,-3 0,-3 0,-4 1,-2-1,-3 0,3 0,0 0,-3 0,1 0,-1 0,0 0,2 0,-1 0,-2 0,-1 0,0 0,0 0,1 0,0 0,-1 0,1 0,2 0,4 0,0 0,-2 0,0 0,3 0,-3 2,-1 2,3-2,2 1,-4 3,1 1,-2 0,-1 0,-2-1,-3 0,3-4,-1 3,1-1,3-1,1-1,-1 0,0-2,-2 0,1 0,2 0,-2 0,-1 0,-3 0,2 0,1 0,4 0,3 0,4 0,1 0,2 0,0 0,0 0,-2 0,-5 0,-4 0,-7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21:00:57.878"/>
    </inkml:context>
    <inkml:brush xml:id="br0">
      <inkml:brushProperty name="width" value="0.25" units="cm"/>
      <inkml:brushProperty name="height" value="0.5" units="cm"/>
      <inkml:brushProperty name="color" value="#FFFC00"/>
      <inkml:brushProperty name="tip" value="rectangle"/>
      <inkml:brushProperty name="rasterOp" value="maskPen"/>
      <inkml:brushProperty name="ignorePressure" value="1"/>
    </inkml:brush>
  </inkml:definitions>
  <inkml:trace contextRef="#ctx0" brushRef="#br0">528 18308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7:59.27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21117 2041,'7'0,"13"0,18-2,16-1,17 0,15-4,7-1,1-1,0-4,-1 1,-4 1,-1 2,-4-4,-6 2,-5-1,-10-2,-5 1,-2 3,-5 0,-6-2,1 1,-2 2,-3 3,-4 2,1 2,-4 1,-2 1,-2 0,-2 1,2-1,2-2,10-3,2 0,0-1,0 2,-2 2,0 0,-1 1,1 1,-5 0,-7 0,-4 1,2-1,-3 0,-3 0,-3 0,-3 0,4 0,2 0,0 0,2 0,0 0,-2 2,-2 2,-1-2,0 1,-1 1,-2 2,0 1,-2-2,1-1,-2-1,5 1,0 2,-2 0,-2-1,1 3,-1 1,-3 0,1 2,2 0,0 0,0-1,-2 1,-2-2,0-2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8:03.14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7986 2351,'9'0,"6"0,9 0,5 0,4 0,2 0,2 0,3 0,2 0,-2 0,7 0,2 0,-3 0,-3 0,2 0,-6 0,-2 0,-5 0,-3 0,0 0,-3 0,2 0,0 0,2 0,-1-2,-1-1,-4 0,2 0,1 2,2 0,2 0,1 1,-1 0,-5-4,-4-2,-1 0,1 1,-2 2,-1 1,2 1,1 0,-2-1,0-1,2 1,0-1,0 2,-2 0,-1 1,3 0,2 0,-1 0,3 0,2 0,2 0,6 0,3 0,1 0,-1 0,0 0,-1 0,-6 0,-5 0,-6 0,-1 0,0 0,0 0,-2 0,-2 5,2 1,1 0,5-2,3 0,0-2,3-1,0 2,-4 0,2-1,-3 0,-2 0,-4-1,-2-1,3 0,2 0,0 0,1 0,1 0,3 0,2 0,3 0,0 0,2-3,-3 0,-4 0,1 1,-1 0,2 1,1 1,3-1,8 1,3 1,1-1,-1 0,-6 0,-4 0,-6 0,0 0,-4 0,0 0,-3 0,3 0,1 0,4 0,1 0,0 0,-2 0,-2 0,2 0,0 0,3 0,1 0,1 0,2 0,0 0,1 0,-3 0,-4 0,2 0,-1 0,6 0,2 0,-4 0,0-2,-2-1,1 0,-3 0,-4 2,0 0,0 0,6 1,1 0,0 0,3 0,7 0,1 0,3 3,-3 0,3 0,-5-1,-4 0,-2 1,0 1,3-1,-3-1,-6 0,0 1,-1 1,1-1,-1-1,-5-1,-3 0,-3 0,2-1,1 0,-2 0,3-1,0 1,-1 0,7 0,6 0,-1 0,3 0,1 0,0 0,1 5,-1 1,-1 0,-1-2,0 0,-3-2,-6-1,1 2,0 0,2-1,0 0,-1 0,3-1,3-1,-2 3,-4 0,-2-1,2 1,2 0,1 1,-2 0,0-2,0 0,2-1,3-1,0 0,1 0,-3 0,-2 0,0 0,0 0,2 0,2 0,-2-3,-3 0,4 0,1-1,-1-1,-4 1,0-3,0-1,-3 1,3-1,-1 2,0-1,2 0,0 2,-1 0,-2-2,-4 0,2 1,0 2,-1 2,4-4,0-1,2 2,-2 0,-4 2,-2 1,0 2,0-1,-2 1,-2 1,-2-1,-1 0,1 0,3 0,0 1,0-1,-2 0,-1 0,1 0,0 4,0 2,-4 2,-1 0,0-2,-1 1,1-1,-2 1,2-1,0-2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8:08.55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16876 2716,'5'0,"5"0,9 0,5 0,6 0,5 0,-2 0,-2 0,4 0,2 4,1 3,5-2,1 1,-3-4,2 1,0-2,-3-1,-1 0,-5 0,-1 0,-5 0,-1 2,1 0,0 2,-2-2,1 2,3 0,2 0,-4-2,2 0,-1-2,2 1,5-1,-1 0,0-1,-1 1,-5 0,1 0,-1 0,1 0,-1 0,3 0,-2 0,-3 0,-4 0,-4 0,2 2,0 2,-2-2,5 1,2-2,-3 1,-2-2,0 0,-1 0,0 0,-1 0,3 0,1 0,0 0,4 0,-1 0,0 0,-2 0,1 0,0 0,-1 0,1 0,0 0,-2-2,-2-2,-2 2,2-3,0 0,1 1,3 1,5 2,2-1,2 2,2 4,0 2,-4 0,1 0,3-3,-1-1,1-1,-1 0,0-1,-1-1,1-1,0-1,-2 0,-3 0,-4 2,-2-1,-2 2,-1 0,-2 0,-1 0,3 0,2 0,2 0,-1 0,-2 0,0 0,-2 0,0 0,2 0,4 0,-1 0,1 2,-2 2,1-2,2 1,3-2,1 1,-1-2,0 0,-3 2,-2 2,0-2,0 0,-2 0,2-1,-1 2,0 0,3 0,2-1,2 0,1-2,1 1,3 0,-1-1,-3-1,-6 1,0 0,-2 0,-2 0,-2-1,4 1,0 0,-2 0,2 0,1 0,5 0,-2 0,-3 0,1 0,1 0,3 0,-2 0,-3 0,-2 0,3 0,-1 3,-2 0,-3 0,-3 2,1-1,-1 0,-1-1,0-1,-2-1,0-1,0 0,2 0,0 0,1 0,-2 0,0 0,-3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8:15.47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13093 10039,'2'0,"6"0,8 0,6 0,4 0,-1 0,1 0,-2 0,-3 0,-3 0,1 0,-1 0,-2 0,0 0,-2 0,0 0,0 0,2 0,0 0,0 0,0 0,-1 0,0 0,-1 0,2 0,0 0,0 0,0 0,-1 0,0 0,-1 0,2 0,0 0,1 0,-2 0,0 0,0 0,-1 0,-1 0,3 0,1 0,-1 0,0 0,-1 0,-1 0,0 0,2 0,1 0,-1 0,0 0,-1 0,-1 0,0 0,2 0,1 0,-1 0,0 0,-1 0,0 0,-1 0,2 0,0 0,0 0,0 0,-1 0,-3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8:36.710"/>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14173 5067,'5'0,"3"0,6 0,4 0,4 2,6 1,6 0,2-1,0 0,-1 1,0 1,-2-1,0-1,1 0,0-1,-1-1,1 5,1 1,-2 0,-5-2,-1 2,1-1,2-1,0-1,2-2,0 0,-2-1,0 0,-4 0,0 0,-5 2,0 1,3 0,2-1,0 0,-2-1,2-1,-2 0,0 0,3 0,-1 0,-1 0,3 0,0 0,-2 0,0 0,0 0,2 0,0-3,-2 0,3 1,0-1,9-3,4-1,-4 0,-4 2,0 2,-5 1,-4 1,-4 1,-4 0,-1 0,2 1,1-1,2 0,3-2,2-1,2 0,0-2,0 1,0 0,-2 1,-2 1,0-4,2-3,3 0,-2 2,3-1,0 2,-3-2,2 2,-3 1,-4 2,0 1,4 2,-2-5,-2-1,2-2,2 0,-2 2,0 0,1-2,-2 1,-3 1,3 2,2 1,3-3,-1 0,-2 0,-4-1,0 1,1 2,-2 0,-1 3,2 0,1 0,-2 1,-4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8:39.28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8985 5473,'-4'0,"-16"0,-11 0,-10 0,-2 0,-5 0,0 0,3 0,3 0,5 0,6 0,3 0,1 0,2 0,2 0,4 0,3 0,1 0,1 0,-2 0,0 0,1 0,-1 0,1 0,1 0,0 0,-2 0,-3 0,0 0,0 0,-3 0,0 0,1 0,2 0,2 0,2 0,-2 0,0 0,1 0,1 0,0 0,1 0,0 0,0 0,-2 0,0 0,0 0,2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8:43.01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18254 5013,'5'0,"10"0,12 0,13 5,9 1,3 0,2-2,-4 0,1-2,-6-2,-5 1,-4-1,-4 0,-5-1,2-1,1-1,-1 0,-1 1,1 0,-1 0,-2 2,7 0,2 0,7 2,0 2,-4-2,-6 1,-2-2,-4 1,-4-2,2 0,-2 0,-2 0,-2 0,-1 0,-3 2,0 2,4-2,1 0,0 0,4 2,-1-1,0 0,4-1,0 0,1-1,2 0,-1-1,-1 0,-1 0,0 0,-1-1,-2 1,1 0,0 0,4 0,-1 0,-1 0,-2 0,4 0,-1 0,3 0,-3 0,0 0,2-3,2 1,1-2,-2 2,0 0,-1-3,1-2,-2-1,2 0,-2 2,-1 2,2 1,0 2,-2 1,-1 0,-1 0,3-2,1-1,2 0,1 1,2-4,1-1,-2 0,-4 3,-4 0,2 2,1 2,2-1,3 1,1 1,1-1,-1 0,1 0,-1 0,1 0,-4 0,-4-2,0-1,-1 0,4 1,2-2,-2 0,0 0,0 2,0 0,3-1,-1 0,-1-1,-1 2,-3 0,-4-3,1-2,0 1,0 2,2-2,-2 2,3-2,-1 0,-1 1,3 2,1 1,7-4,0 0,2-2,0 0,1 2,-3 2,1 2,-5 0,-3 2,-1 0,-2 0,-2 0,1 0,2 1,-3-1,3 1,-2-1,0 0,-2-3,-1 0,1 0,-1 0,-2 2,2 0,0 1,-2-1,1 1,-1 1,3-1,6 0,6 0,1 0,-3 0,2 0,2 0,-1 0,1 0,2 0,3 0,-5 0,2 0,-2 0,4 2,0 1,0 0,-2-1,-2 0,-4 2,-5-1,-1 0,-1 2,3 0,1-1,2-2,-2 0,-4-1,0-1,-1 3,-3-1,-3 4,-2-2,2 1,1-2,-1-1,-1 0,-2 0,4 2,2-2,6 6,3-1,0 0,-3-3,-5 0,-3-2,-3-1,-5 2,-3-1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8:45.84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19240 5391,'-6'0,"-8"0,-8 0,-2 0,0 0,-2 0,0 0,3 0,3 0,2 0,3 0,0 0,0 0,-1 0,0 0,0 0,2 0,-1 0,1 0,-1 0,-2 0,1 0,2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8:55.32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16037 8121,'3'0,"14"0,13 0,9 0,7 0,7 0,3 0,2 0,0 0,4 0,6 0,4-3,2 0,-3 0,-4 1,-2 0,2 1,-1 1,-4 0,-4 0,-3 0,-2 0,-3 0,3 0,-1 0,-4 0,-1 0,-1 0,-2 0,-5 0,-6 0,-1 0,-4 0,-1 0,-4 0,1 0,-1 0,-2 0,0 0,3 0,5 0,-1 0,0 0,2 0,-2 0,-1 2,2 6,2 1,1-1,2-1,0-3,1-1,-1-2,0-1,5 0,1 0,-1 0,0-1,-4 1,-4 0,0 0,-6 2,-2 1,0 0,-3-1,1 0,4-1,1 0,4-4,4 0,0 0,1 1,0 0,1 1,0-2,0 0,0 0,-2 1,1 0,-1 1,0-2,2 0,-1 0,0 1,-1 1,1 0,-4 0,3 1,-3 0,-1 0,0 0,-2 0,1 1,0-1,2 0,0 0,2 0,0 0,6 0,-2 0,-2 0,5-5,-1-1,-4 0,-6-1,-1 1,0 1,-4-1,5 1,-1 1,1 1,-1 2,1-3,-2 1,-4 0,0 1,-2 1,-1 0,0 1,-3-1,2 2,-1-1,-1 0,4 0,2 0,5 0,4 0,1 0,5 0,0 0,-2 0,0 0,-2 0,1 0,-4 0,-4 0,-3 0,2 0,3 0,1 0,-1 0,-5 0,2 2,2 1,0 0,-4 0,0-2,-3 0,-2 0,2-1,1 0,-3 0,0 0,2 0,0 0,1 0,4 0,4 0,2 0,2 0,0 0,1 0,0 0,-3 0,1 0,2 0,2 0,-4 0,2 0,0 0,-4 0,0 0,-3 0,-2 0,-3 0,2 0,-2 0,0 0,1 0,-1 0,0 0,-2 0,-2 0,2 0,3 0,4 0,4 0,-1 0,3 0,1 0,1 0,-1 0,1 0,-4 0,-3 0,1 0,2 0,5 0,-2 0,3 0,-3 0,-6 0,3 0,-3 0,-4 0,1 0,-2 0,-2 0,-3 0,0 0,3 0,1 2,3 3,0 1,-1-1,3-1,1-1,-2-1,-1-1,0-1,-3 0,2-1,-1 1,1 0,-3 0,-2 0,-1 0,0 0,1 0,-1 0,3 4,1 5,-2-1,-2 0,3-2,-3 0,-2 1,-1 0,-2-1,0-2,-3 0,-1 3,0-1,3-1,1-1,2-1,-1-2,0-1,-1 5,0 1,0 2,2-1,1-1,-1-1,0-3,1 0,6-2,4 3,1 2,0 0,-2 3,-6 1,-2-1,-1 3,-2 0,0 0,-4 1,-3 0,-3 1,-5-3,-2-2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5:49.936"/>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19375 4311,'2'0,"4"0,2 0,5 0,2 0,1 0,3 0,4 0,1 0,-1 0,0 0,3 0,4 0,1 0,3 0,-1 0,-2 0,-3 0,-4 0,-3 0,-1 0,3 0,2 0,5-2,3-1,0 0,-2 1,0 0,-3 1,-1 0,-4 1,-1 0,-1 0,-3 0,-1 0,-2 1,-1-1,-1 0,3 0,0 0,0 0,-1 0,0 0,0 0,-1 0,2 0,0 0,-2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8:57.937"/>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7972 8566,'9'0,"12"0,17 0,10 0,10 2,8 1,6 0,0-1,3 4,1 2,-3-2,1-1,-4-2,-2 1,1 0,-2 0,1-2,-3 0,-4-2,1 0,-5 0,-6 0,-1 0,1 0,-2 0,3 0,2 0,6 0,4 0,1 0,-2 0,-5 0,-2 0,-3 0,-2 0,-9 0,-1 0,-6 0,-7 0,-2 0,-2 0,-4 0,-1 0,-2 0,0 0,2 0,1-2,0-2,0 2,4-1,1 2,0-1,1 2,0 0,0 0,2 0,-2 0,2-2,-1-1,-4 0,0 1,-2 0,2 1,0 0,-1 1,5 0,1 0,3 0,3 0,0 0,-2 0,-1 1,-3-4,-2 1,7-6,1 0,8 0,0 0,0 1,2-3,-3 1,-3 1,-3 2,0 2,-4 2,-3 2,-2 0,-2 0,-3 0,-4 1,-1-1,3 1,0-1,3 0,-2 0,4 0,0 0,-3 0,1 0,3 0,-1 0,-1 0,-3-2,3-4,1 0,4-2,3 2,0 0,-3 2,-3 2,2 0,1 2,2-5,4 0,-2-1,-5 2,-2 0,0 2,-2 2,-4-1,-4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9:08.551"/>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21604 12065,'5'0,"6"0,10 0,6 0,8-2,0-1,-1 0,0-2,-3 1,-4 0,-5 1,-4-1,2-1,2 2,0 1,1 0,1 1,3 1,-1 0,-2 0,-3-2,-3-1,-2 0,-1 1,0 0,2 1,-2 1,1 0,-4-3,2-4,4-2,7 1,1 2,1 1,-2 3,-3 0,0 2,-3 0,-1 0,-2-2,-1 0,-1-1,0 1,4 0,1-1,0 0,-1-1,-1 2,3 0,0 2,2-1,0 1,-1 0,5 0,1 0,-1 0,0 1,-3-1,-3 0,0 0,-1-3,1 0,-1 0,-1 1,0 0,1 1,-2-2,-1 0,-1 0,-1 1,0 0,0-1,1 0,2 0,1 0,1 2,-1 0,3 1,3-1,5-3,-2-2,-1 0,0-1,-1 1,-3 1,-3 2,1 1,0 1,0 0,-1 1,2 1,3-1,4 0,0 0,-3 0,-1 1,0-1,-2 0,1 0,2 0,2 0,-1 0,1 0,-1 0,0 0,-3 0,0 0,0 4,3 2,0 2,0 0,-3-2,0-1,-2-2,-4 0,-3 1,-2-1,-2 1,-1 1,-4-2,-6 2,-2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9:15.33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393 1784</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9:28.14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7904 12362,'2'0,"8"0,7 0,7 0,13 0,6 0,6 0,5 0,-1 0,0 0,1 0,-3 0,-4 0,-5 0,-4 0,-2 0,-4 0,-4 0,2 0,-4 0,-3 0,-3 2,-1 2,-1-2,-1 1,-2-2,0 1,-1-2,-1 0,3 0,0 0,3 0,0 0,-1 0,3 0,0 0,0 0,-2 0,-2 0,3 0,3 0,-1 0,2 0,0 0,4 0,-2 0,-2 0,0 0,-4 0,2 0,0 0,-1 0,-2 0,11-2,3-2,4 2,-1-1,2 2,-2-1,-2 2,0 0,1 0,-3 0,2 0,-3 0,-1 0,-2 0,0 0,-4 0,-2 0,0 0,3 0,-2 0,1 0,0 0,3 0,0 0,-1 0,-2 0,1 0,0 0,-4 0,-2 0,-1 0,-4 0,0 0,2 0,0 0,0 0,0 0,1 0,5 0,5 0,1 0,-2 0,-4 0,-2 0,-4 0,0 0,2 0,2 0,-2 0,2 0,4 0,4 0,2 0,-4 0,-2 0,3 0,1 0,3 0,-3 0,3 0,-3 0,-1 0,-3 2,-4 2,2-2,2 1,0-2,1 1,0-2,0 0,2 0,4 0,2 2,1 6,2 1,-1-1,2-1,-3-3,2-2,-4 0,-6-2,1 0,0 0,2-1,0 1,4-1,-3 1,-4 0,-1 0,-1 0,-2 0,0 0,-2 0,-2 0,4 0,1 0,2 2,4 2,4-2,0 1,2-2,3 1,-5-2,-2 0,1 0,-4 0,-2 0,3 0,0 0,-1 0,-2 0,0 0,0 0,0 0,0 0,-3 0,-2 0,-1 0,-2 0,0 0,0 0,2 0,0-5,1-3,4-1,3-1,2-4,0 2,-4 2,0 0,4 2,0 0,-2 2,0 2,-2-2,2 2,0 0,4-3,0 0,6 0,2 0,0 1,3-4,1 0,-1 3,-1 2,-3-1,-5 0,-5 2,-3 0,-1 0,-4 0,-3 2,0 0,2 1,2 0,0 1,-3 1,-1-1,1 1,1-1,0 0,-1 0,3-5,0-1,-1 0,-3 1,-1 2,-4 4,-1 0,0 2,2-1,1 0,-3 2,1 2,4 0,0 2,1 1,-2 0,0-3,-1 2,-3 2,-1 0,-1-1,-1 0,2 0,1 0,2-3,0-2,0-2,0 2,0-1,2 2,0 3,1-2,-3 3,-2-2,-1 1,1-1,0-2,-2 3,2 0,2-1,0-2,0-2,0-1,0-1,0-1,0 0,4 0,2-1,-1 0,4 1,0 0,-2 0,1 0,3 0,2 0,1 0,-2 0,-1 0,2 0,-1 0,-2 0,-4 0,2 0,0 0,-2 0,-2 0,-2 0,0 0,2 0,4 0,0 0,-4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6:15.358"/>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9160 8431,'5'0,"6"0,3 0,4 0,8 0,12 0,2 0,10 0,8 5,11 1,8 0,3-2,0-2,-2-4,-3 0,-8 0,-7 1,-6 0,-7 0,-6 0,-5 1,4-2,3-1,0 0,-1-1,1-1,5 1,4 1,-1-3,1-2,-1 2,-6 2,-3-2,-4 1,-2 1,0 1,-1 2,0 0,-1 1,0-2,1-6,0 0,1 0,0-1,4 2,0 1,6-2,8 0,8-1,2 1,2-5,4-1,-6 4,3-6,-6 2,-6 2,-4 4,0-2,-3-2,-3 2,-3-2,-3 1,6 0,2 1,2 4,3 2,-2 2,-4 0,4 2,7 0,-4 1,-3 0,-2-1,-10 2,-2 2,-4-2,-2 6,-1 2,-2 0,1-2,-2-2,2 0,-2-1,4 1,-1-1,0-1,-4 0,2-2,2 3,2 2,-3 1,-4-1,2-1,0-2,2-1,0-2,2 2,0 0,-4 0,2 1,1 0,2 0,0-2,0 2,-1 0,-4 0,2-2,-1 0,-2-1,-2 0,-4-1,0-1,-1 6,-1 1,-2 0,0-2,3-1,2-1,2-1,3-1,3 0,3 0,-1-2,-1-2,1 2,0-1,3 2,3-1,4 2,-4 0,-2 0,0 0,0 0,0 2,-5 1,-2 2,-1 1,-2-2,-4 0,2 0,2 1,0 0,-1 1,1-2,3 0,2-2,-2-1,-3-1,-2 0,-1 3,-2-1,-3 1,-1-1,-1-1,-1 1,3 2,0 3,0-2,2 1,0-4,-1 0,2 0,-3 0,-6 1,-8 0,-5-1,-6 0,-3-2,-4 0,-10 0,-6 0,-10 0,-5 0,-5 0,-5-4,-9-2,-6 0,-18 1,-6 4,-5 2,-4 0,4 1,10 0,17 0,8-2,7 0,8 1,7-1,4 0,-2 0,-1 0,-8-1,-2 1,-6 0,-2-2,0-3,-3-1,2-4,-2-3,4 2,4-2,6-3,7 4,8 2,6 1,2 2,1 1,4 0,-2 2,2 0,-4 3,0 0,2 1,-3 0,-2 0,-3 1,-6-1,-5 1,-6-6,-1-1,2 0,6 1,0 2,4 1,3 1,7 1,3 0,3 0,2 0,-2 0,2 0,2 0,-4 0,-2 3,1 2,0 1,-2 0,-2-2,-1 0,-2 1,0-2,0 3,0-2,-1 0,4-2,-5 0,-2 2,-2-1,2 0,2-1,0 0,1-2,-2 0,1 0,-1 0,-2 0,0 0,0 0,0 0,0 0,1 0,0 0,2 0,6 0,0 0,-2 0,0 0,-2 0,-2 4,-3 2,-4 0,-1 0,-4-4,0 0,-2 0,2 0,-1 2,4-2,1 0,4 0,3-2,2 1,5-1,4 0,-1 0,1 0,2 0,2-1,2 1,1 0,-1 0,-2 0,-6 0,-1 0,2 0,3 0,2 0,-2 0,0 0,1 0,0 0,2 0,2 0,-1 0,2 0,-1 0,-2 0,1 0,1 0,-2 0,-5 0,-8 0,-10 5,-4 2,0 1,2-1,2 0,5-3,2-2,3 0,4-2,2 0,5 0,0 0,1 0,3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6:19.763"/>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21334 8444,'2'0,"4"0,2 0,4 0,4 0,0 0,0 0,0 0,0 0,-2 0,-2-2,-2-1,4 0,0 1,0 0,1 1,0 1,-1-1,-2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6:23.33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5188 8890,'5'0,"8"0,9 0,5 0,5 0,6 0,0 0,-3 0,-1 0,2 0,-2 0,-3 0,-3 0,-4 0,-4 0,-2 0,-3 0,3 0,2 0,-2 0,2 0,9 0,1 0,-2 0,-3 0,-2 0,3 0,3-2,2-1,-2 0,-2 1,-1 0,-2-4,-3 0,-3-3,3 2,-1 0,2 3,3 1,3 2,3 1,3 0,-2 0,-4 0,-2 1,-3-1,-1 0,-2 0,-3 0,0 0,0-2,2-1,0 0,0-2,0 1,5 0,0 1,-2 1,3-2,1 1,-2 0,1 1,-3 0,-2 1,0 1,-1 0,-2-5,2-1,-2 1,3 0,3 4,1 2,-1 1,-3 0,-2 0,2-1,1 0,-1-1,-2 1,-2-1,4 0,5 2,0 1,-1 0,-3-1,-2-1,2 0,0 0,-1-1,-2 3,-2 0,-1-1,-1 1,0-2,1 0,2 0,-1-1,-1 0,0 0,4 0,1-1,0 4,0 0,5-1,2 1,3-2,-1 0,-3 0,-3-1,0 0,-1 0,1 0,1 0,0 0,2 0,2 0,4 0,-1 0,-4 0,-2 4,2 2,-1 0,-1-1,0-2,1-1,-3-1,-2 0,2-1,0 0,-1-1,9 1,1 0,-1 0,2 0,-3 0,-1 0,0 0,-1 0,-4 0,-2 0,3 0,0 0,-3 0,2 0,2 0,-2 0,3 0,-2 0,0 0,2 0,0 0,-4 0,3 0,0 0,-2 0,0 0,1 0,-2 0,-1 0,2 0,0 0,-1 0,-3 0,-1 0,-1 0,0 0,-1 0,-1 0,-1 0,-1 2,-1 1,5 0,2-1,-1 0,-1-1,-1 0,0-1,1 0,-1 2,-1 1,-1 0,-1-1,0 0,-1-1,3-1,0 0,1 0,-2 0,0 0,0 0,-1 0,2 0,0 0,1 0,-1 0,-1 0,-1 0,0 0,2 0,1 0,-1 0,-2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6:31.032"/>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16470 10795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6:35.119"/>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16470 10850,'2'0,"4"0,2 0,5 0,2 0,1 0,3 0,4 0,4 0,3 0,-1 0,-2 0,0 0,-1 2,-4 3,-3 1,-2-1,-2-1,-2-1,-1 1,0 0,1-1,0-1,1 0,0 1,0 0,4 0,2 0,0 3,0 0,2 3,0-1,-2-2,0 1,0 1,0-1,-1-2,2-1,3-1,0 0,-2 1,-2-1,-2 2,-2-1,1 2,2 0,1-2,-2 4,4 0,2-1,4-2,0-1,-3-2,-1-2,0 0,-1 0,-1 0,-2 0,-1-1,2 1,3 0,2-3,-2 1,0-4,3 0,-1 0,-3 0,2-2,-1 2,0 0,-2 0,3-4,0 0,4 0,-1 0,4 4,4-2,-2 2,-3 2,0 2,5 0,-2 2,-4-2,-3-6,-1-1,-3 2,-3 0,-2 3,-1-1,0 1,-1 0,2 2,4 1,4 0,-2 1,2-2,-1-1,-2 0,-1 1,-4 0,0 2,3-1,3 1,1 0,-3 0,2 0,-4 1,4-1,-1 0,0 0,2 0,0 0,-1 0,4 0,2 0,0 0,0 0,4 0,4 0,-4 0,-2 0,0 2,2 1,0 0,4-1,2 0,0-1,-1 0,1-1,1 0,0 0,-2 0,-1 0,-2-1,0 1,-2 0,0 0,2 0,-2 0,1 0,-1 0,1 3,-1-1,0 2,2-2,-2 2,2 4,0 2,0 0,0 0,3-3,2-2,-1-2,-2-2,0-1,-2 0,0 0,0 0,1 0,2-1,2 0,-4 1,-5 0,0 0,-2 0,-4 0,2 0,1 0,-2 0,-3 0,2 3,1 0,2 0,-3-1,2 0,1-1,-2-1,0 0,1 0,3 0,2 0,6 0,-3 0,-2 5,0 1,1 2,-3-1,-3 0,-3-2,-2-3,-3 0,-2-2,-3 0,-1 0,-4 2,-1 0,-2 4,-4-1,-4 2,-4 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7-12T17:46:53.535"/>
    </inkml:context>
    <inkml:brush xml:id="br0">
      <inkml:brushProperty name="width" value="0.15" units="cm"/>
      <inkml:brushProperty name="height" value="0.3" units="cm"/>
      <inkml:brushProperty name="color" value="#FFFC00"/>
      <inkml:brushProperty name="tip" value="rectangle"/>
      <inkml:brushProperty name="rasterOp" value="maskPen"/>
      <inkml:brushProperty name="ignorePressure" value="1"/>
    </inkml:brush>
  </inkml:definitions>
  <inkml:trace contextRef="#ctx0" brushRef="#br0">5216 11404,'5'0,"8"0,4 0,4 0,1 0,-1 0,-5 2,-2 1,-3 2,-5 5,-2 3,-2 2,-2 0,0 0,-1 0,0 0,1 1,-1 1,1 0,0-1,0-1,0-1,-2-2,-1 3,0 2,-2 0,-2 1,0 3,1 0,2-1,-1-2,0-2,2-1,0-1,2 2,-2-2,0 2,0-1,1 3,0 5,1 0,1 4,0 6,0 7,0 4,0-2,0-1,0-2,0-2,0 1,0-2,0-5,0-6,0 1,0-3,-4 5,-2-1,0 0,1-2,2 1,1-1,1 4,0 2,1 0,0-3,1-1,-1 1,0-2,-2 4,-1 0,0-4,1-1,0 1,1 4,1-1,-1-3,1-4,0-3,1-3,-1-1,0 3,-2 1,-4-1,0 2,1 4,1 0,1-1,2 2,0-1,1-3,0-1,0-3,-2-4,-1 2,0 2,1 0,1-1,0-1,0 0,1 1,0 1,0 0,0-2,0 0,0 0,0-1,0 2,0 0,0 0,0 0,0-1,0 0,0-1,0-1,0 3,0 1,0-1,0 0,0-1,0-1,0 0,0 2,0 1,0-1,0 0,0-1,0-1,0 0,0 2,0 1,0-1,0 0,0-1,0-1,0 0,0 2,0 1,0-1,0 0,0-1,0 0,0-1,0-1,0 3,0 0,0 1,0-4,0-1,0 0,0-1,0 2,0 1,0 5,0 0,0-1,0 0,0 0,-4-2,-2-1,0-2,1 0,2-1,1 1,1 0,0 2,1 2,0-1,1 0,-1-1,0 0,0-1,0 0,0 1,0 2,0-1,-2-2,-1-2,0-1,5-1,7-4,9-2,6-1,5-2,1-1,2-1,-3 1,-1-3,2-1,0 1,6-4,0-1,-3 1,-3 2,-3 2,-1 0,-3 2,-3 1,2 0,2 1,-1-1,-2 0,0 1,-2-1,2 0,-2 0,4 0,-1 0,2-2,2-2,3 2,0-1,-2 1,-2 1,-2 1,-3 0,2 0,0 0,-2 0,3 0,-1 0,1 0,-1 0,3 0,-2 0,1 3,-1 0,-1 0,-1-1,0 0,-1-1,-2-1,1 0,0 0,-2 0,-1 0,-1 0,-1 0,0 2,4 1,1 0,3-1,-1 0,1-1,-2 4,0 2,-1-2,0 0,1-2,1-1,5 1,2 1,-2-1,0-1,-2 0,-3-1,-3-1,0 0,4 0,1 0,2 0,1-1,-1 1,3 0,2 0,-3 0,-4 0,0 0,-3 0,-1 0,-1 0,0 0,4 0,-1 0,0 0,3 0,1 0,4 0,-1 0,-3 0,-1 0,3 0,2 0,3 0,-4 0,2 0,0 0,-4 0,2 0,-2 0,-3 0,-1 0,2 0,1 0,-3 0,-3 0,1 0,-2 0,0 0,-2 0,-2 0,0 0,5 0,0 0,2 0,0 0,1-3,1 0,4 1,-1-1,1 2,-3-1,1-3,0-1,-3 0,-1 2,2 0,0 2,0 1,2 1,-1 0,-2 0,-3 1,-1-1,-3 0,-1 0,0 0,1 0,1 0,0 0,0 0,-3-2,-4-3,-4-4,-2-1,-1-3,-2 0,-1-3,3-3,0-2,1 2,-2-1,3 0,0 2,0 2,-2 0,0 2,-1 0,-1-2,0 0,0 0,0 0,0 1,0 1,0 0,-3 2,0 2,5 2,4 2,3 3,3 1,2 4,5 1,1 0,3 0,-1-1,-4 2,1 0,3-1,0-1,-2 0,0-1,0-1,-2 0,-2 0,2 0,1 0,1 0,1 0,4 0,0-1,-2 1,0 0,0 0,-1 0,0 0,-1 0,-2 0,0 0,-1 0,0 0,-2 0,-1 3,-1 0,0 0,-1 1,3 1,0-1,0-1,0-1,1-1,3-1,0 0,-1 0,-2 0,0 0,-2 0,3 0,9 0,1-1,4 1,0 0,-3 0,-4 0,1 0,-2 0,-1 0,-1 3,0 2,-2 1,-2-1,-1-1,-2-1,-1-1,0-2,4 1,1-1,0-1,-1 1,3 0,1 0,-2 0,-1 4,-2 4,3 1,2-1,1-2,-2-3,0 0,-1-2,-2-1,-1 0,-2-1,0 1,3 0,4-1,4 1,1 0,0 0,0 2,0 1,-2 0,-3 0,-3-2,-1 0,0 0,-1-1,-2 0,0 0,-1 0,-1 0,5 0,4 0,0 0,2 0,0-3,-1-4,-2-2,2 0,6 3,1-1,2 2,-2 0,-1 0,-4 1,-2 0,-1 2,-4 0,-1 1,-2 1,-1 0,-1 0,0 0,3 1,0-1,0 0,0 0,1 0,3 0,0 0,-1 0,-2 0,-1 0,-1 0,0 0,3 0,1 0,0 0,-1 0,-1 0,3-2,1-1,-2-3,4 1,0 0,0 2,4 1,1 1,4 0,4 1,0 0,-1 0,0 0,-1 1,-3-1,3 0,-1 0,2 0,1-5,4-1,2-2,3 0,-3 2,-8 2,-1 1,-5 1,-5 2,-2 0,3 0,0 0,-3 1,3-1,-1 0,-2 0,0 0,-1 1,3-1,0 0,5-1,2 1,3 0,3 0,-2 0,-3 0,1 0,3 0,-1 0,3 0,1 0,4 0,0 0,-2 0,-4 0,-6 0,-2 0,-2 0,-5 0,0 0,0 0,0 0,0 3,3 0,3 0,8-1,7 0,-1-1,-2-1,2 1,-2-1,-4-1,-6 1,0 0,-1 0,2 0,0 0,2 5,3 3,2 1,-1-2,1-1,-2-2,-4-2,-1-1,-3-1,-3 0,-5 0,-2-1,3 1,6 0,2 0,3-1,0 1,3 0,-5 3,-6 0,-3 0,6-1,5 0,7-6,8-1,6-1,2-1,3 1,2 0,-4 3,-5-4,-1 0,-7 1,-4 1,-6 2,-6 1,-5 1,1 1,-2 0,-1 0,-2 1,3-1,1 3,-1 0,-2 0,5-1,4 0,-1-1,0-1,0 1,2-1,2-3,2 0,0 0,2 0,-3 2,-4 0,2 0,4-1,5-6,2-1,0 1,0-1,0 0,-3 0,0-2,-4-2,-1 2,-4 2,-1 3,-4 2,1 0,0 1,-1 0,1 1,1 1,-2-2,3 0,-2 0,-2 1,0 0,3 1,-1 1,-1 0,-1 0,3 0,4 0,0 0,-1 0,2 0,0 0,-2 0,0 0,-1 0,-4-2,1-1,0 0,-3 1,-3 0,-1 1,-2 0,-1 1,-1 0,3-4,0-2,0 0,-1 1,0 2,0 1,-1 1,4 1,2 0,-1 0,3 0,1 0,1 1,-2-1,3 0,-1 0,-2 0,0 0,2 0,1 0,0 0,0 0,1 0,2 0,2 0,2 0,0 0,-2 0,-3 0,0 0,-4 0,-2 0,2 0,1 0,6 0,5-2,3-4,2 0,-3 1,-4 1,0 1,-1 2,0 0,0 1,1 0,0 0,1 0,4 0,2 1,4-1,3 0,6 0,-2 0,-3 0,-5 0,-2 0,0 0,-4 0,0 0,4 0,2 0,6 0,3 0,-3 0,3-3,1 0,0 1,0-1,5 2,-1-1,4 2,-3 0,-6 0,-4 0,-8 0,-6 0,-7 0,-1 0,5 0,5 0,7 0,7 0,4 3,2 0,-1 2,-4 0,-5 0,1-2,-4-1,-1 0,1-2,-3 0,0 0,-1 0,-2 0,-5 0,-6-1,-2 1,-4 0,0 0,-1 0,-2 0,3 0,3 0,3 0,-2-2,-2-1,-1 0,-1 1,3 0,0 1,-2 0,0 1,3 0,5 0,2-2,-2-3,1-1,0 1,1 1,6 1,2 2,-2 0,-6 1,-1 0,-1 0,-3 0,-4 0,2 3,-2 0,-2 0,-1-1,-3 2,3 3,1-1,0 0,-5 0,3 4,3 1,4-2,1-1,0 2,1-2,-1-1,4-1,-3 0,-2-2,-1-2,-1 0,-1-1,-5 3,-3 2,-1 0,-1-2,0-1,0 1,-1 3,-4-3,-2-7,-2-4,-2-6,-1-8,0-3,-1 1,1 0,-1-2,1 3,0 1,0 3,0 1,0 3,0-5,0 0,0 0,0 1,0 2,0-4,0-1,0-5,2-4,1-3,0 2,-1 3,0 0,-1 3,0 2,-1 2,0 1,0 0,0-2,-1 2,4 0,0 3,0 1,-1-1,0-2,-1-1,-1-3,0-2,0 0,0-4,0 0,2-2,6-9,1-3,-1-5,1-4,-2-2,-1 1,0 7,-1 5,-1 7,-2 5,0 0,3 0,1 1,2 3,0 3,-2 3,-2 3,-1 2,-2 0,0 1,-1-5,-5-1,-2 1,1 0,1 1,1-3,2-3,1-2,1 1,0 2,0 2,0 3,-2 2,-1 1,0-2,1 0,-2 0,0-6,1-4,0-12,1-6,2 0,-1 1,1 2,0 5,0 5,-2 6,-1 5,0 3,1 3,-2 1,0-2,1 0,0-1,-1-1,-4-1,-2-1,2-3,2 1,1 1,3 2,-2-1,1-1,-2 2,0 0,1-4,1-5,1-3,1 2,0 3,1-1,0 2,1 2,-1 3,0 2,0-2,0-4,0 1,0-1,0 2,0 1,0 2,0 0,0-2,0 0,0-1,0 1,0 1,5 0,1 0,0 2,-2 1,0 0,-2 2,-1 0,-1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p>
        </p:txBody>
      </p:sp>
      <p:sp>
        <p:nvSpPr>
          <p:cNvPr id="11264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p>
        </p:txBody>
      </p:sp>
      <p:sp>
        <p:nvSpPr>
          <p:cNvPr id="11264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13A423B9-2DD4-436F-A2FC-661A8645FD89}" type="slidenum">
              <a:rPr lang="en-US"/>
              <a:pPr>
                <a:defRPr/>
              </a:pPr>
              <a:t>‹#›</a:t>
            </a:fld>
            <a:endParaRPr lang="en-US"/>
          </a:p>
        </p:txBody>
      </p:sp>
    </p:spTree>
    <p:extLst>
      <p:ext uri="{BB962C8B-B14F-4D97-AF65-F5344CB8AC3E}">
        <p14:creationId xmlns:p14="http://schemas.microsoft.com/office/powerpoint/2010/main" val="3417868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9B9530-26F9-4D8C-8C93-01EC30B07613}" type="slidenum">
              <a:rPr lang="en-US" smtClean="0"/>
              <a:pPr>
                <a:defRPr/>
              </a:pPr>
              <a:t>1</a:t>
            </a:fld>
            <a:endParaRPr lang="en-US"/>
          </a:p>
        </p:txBody>
      </p:sp>
    </p:spTree>
    <p:extLst>
      <p:ext uri="{BB962C8B-B14F-4D97-AF65-F5344CB8AC3E}">
        <p14:creationId xmlns:p14="http://schemas.microsoft.com/office/powerpoint/2010/main" val="4682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40</a:t>
            </a:fld>
            <a:endParaRPr lang="en-US"/>
          </a:p>
        </p:txBody>
      </p:sp>
    </p:spTree>
    <p:extLst>
      <p:ext uri="{BB962C8B-B14F-4D97-AF65-F5344CB8AC3E}">
        <p14:creationId xmlns:p14="http://schemas.microsoft.com/office/powerpoint/2010/main" val="221994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(Coronary CT Angiography Evaluation for Clinical Outcomes: An International Multicenter Registry) </a:t>
            </a:r>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59</a:t>
            </a:fld>
            <a:endParaRPr lang="en-US"/>
          </a:p>
        </p:txBody>
      </p:sp>
    </p:spTree>
    <p:extLst>
      <p:ext uri="{BB962C8B-B14F-4D97-AF65-F5344CB8AC3E}">
        <p14:creationId xmlns:p14="http://schemas.microsoft.com/office/powerpoint/2010/main" val="243040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85</a:t>
            </a:fld>
            <a:endParaRPr lang="en-US"/>
          </a:p>
        </p:txBody>
      </p:sp>
    </p:spTree>
    <p:extLst>
      <p:ext uri="{BB962C8B-B14F-4D97-AF65-F5344CB8AC3E}">
        <p14:creationId xmlns:p14="http://schemas.microsoft.com/office/powerpoint/2010/main" val="563038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p:sp>
      <p:sp>
        <p:nvSpPr>
          <p:cNvPr id="49155" name="Notes Placeholder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“my-uh” An-guh-low”</a:t>
            </a:r>
          </a:p>
          <a:p>
            <a:r>
              <a:rPr lang="en-US" altLang="en-US">
                <a:latin typeface="Times New Roman" panose="02020603050405020304" pitchFamily="18" charset="0"/>
              </a:rPr>
              <a:t>Dr. Maya Angelou is a remarkable Renaissance woman who is hailed as one of the great voices of contemporary literature. As a poet, educator, historian, best-selling author, actress, playwright, civil-rights activist, producer and director, she continues to travel the world, spreading her legendary wisdom. Within the rhythm of her poetry and elegance of her prose lies Angelou's unique power to help readers of every orientation span the lines of race. Angelou captivates audiences through the vigor and sheer beauty of her words and lyrics.</a:t>
            </a:r>
          </a:p>
        </p:txBody>
      </p:sp>
    </p:spTree>
    <p:extLst>
      <p:ext uri="{BB962C8B-B14F-4D97-AF65-F5344CB8AC3E}">
        <p14:creationId xmlns:p14="http://schemas.microsoft.com/office/powerpoint/2010/main" val="406215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7"/>
          <p:cNvSpPr>
            <a:spLocks noGrp="1" noChangeArrowheads="1"/>
          </p:cNvSpPr>
          <p:nvPr>
            <p:ph type="dt" sz="quarter"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r>
              <a:rPr lang="en-US"/>
              <a:t>Copyright Bale/Doneen Paradigm</a:t>
            </a:r>
          </a:p>
        </p:txBody>
      </p:sp>
      <p:pic>
        <p:nvPicPr>
          <p:cNvPr id="8" name="Picture 18"/>
          <p:cNvPicPr>
            <a:picLocks noChangeAspect="1" noChangeArrowheads="1"/>
          </p:cNvPicPr>
          <p:nvPr userDrawn="1"/>
        </p:nvPicPr>
        <p:blipFill>
          <a:blip r:embed="rId2" cstate="print"/>
          <a:srcRect/>
          <a:stretch>
            <a:fillRect/>
          </a:stretch>
        </p:blipFill>
        <p:spPr bwMode="auto">
          <a:xfrm>
            <a:off x="7848600" y="6324600"/>
            <a:ext cx="1143000" cy="381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6CD6A28B-283C-4D60-BCC7-290062F1A4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0C932D9E-F20E-47C5-BAE8-13E8A7DB650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F0ED6EAE-D4B4-4563-8C1E-4599360760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4B591A5D-6829-4458-B796-5F4F59B4AE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4D749BE2-8B6C-4157-B542-0F75E2D844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9" name="Rectangle 14"/>
          <p:cNvSpPr>
            <a:spLocks noGrp="1" noChangeArrowheads="1"/>
          </p:cNvSpPr>
          <p:nvPr>
            <p:ph type="sldNum" sz="quarter" idx="12"/>
          </p:nvPr>
        </p:nvSpPr>
        <p:spPr>
          <a:ln/>
        </p:spPr>
        <p:txBody>
          <a:bodyPr/>
          <a:lstStyle>
            <a:lvl1pPr>
              <a:defRPr/>
            </a:lvl1pPr>
          </a:lstStyle>
          <a:p>
            <a:pPr>
              <a:defRPr/>
            </a:pPr>
            <a:fld id="{DF2A4744-8F8E-418D-9792-C396353CA2B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5" name="Rectangle 14"/>
          <p:cNvSpPr>
            <a:spLocks noGrp="1" noChangeArrowheads="1"/>
          </p:cNvSpPr>
          <p:nvPr>
            <p:ph type="sldNum" sz="quarter" idx="12"/>
          </p:nvPr>
        </p:nvSpPr>
        <p:spPr>
          <a:ln/>
        </p:spPr>
        <p:txBody>
          <a:bodyPr/>
          <a:lstStyle>
            <a:lvl1pPr>
              <a:defRPr/>
            </a:lvl1pPr>
          </a:lstStyle>
          <a:p>
            <a:pPr>
              <a:defRPr/>
            </a:pPr>
            <a:fld id="{761BFCC7-0B5B-452E-BD3E-7142AEBAF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4" name="Rectangle 14"/>
          <p:cNvSpPr>
            <a:spLocks noGrp="1" noChangeArrowheads="1"/>
          </p:cNvSpPr>
          <p:nvPr>
            <p:ph type="sldNum" sz="quarter" idx="12"/>
          </p:nvPr>
        </p:nvSpPr>
        <p:spPr>
          <a:ln/>
        </p:spPr>
        <p:txBody>
          <a:bodyPr/>
          <a:lstStyle>
            <a:lvl1pPr>
              <a:defRPr/>
            </a:lvl1pPr>
          </a:lstStyle>
          <a:p>
            <a:pPr>
              <a:defRPr/>
            </a:pPr>
            <a:fld id="{06B5C3EC-76E5-4656-A217-DDBCB0F86B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B0FA2A8F-C3F8-4998-8C50-3836D075D2E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C5AA8706-BCCA-4C2C-AE64-24A1A99044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87053" name="Rectangle 1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Copyright Bale/Doneen Paradigm</a:t>
            </a:r>
          </a:p>
        </p:txBody>
      </p:sp>
      <p:sp>
        <p:nvSpPr>
          <p:cNvPr id="87054" name="Rectangle 14"/>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047458C-D371-4C0B-BABF-89E861FA4706}" type="slidenum">
              <a:rPr lang="en-US"/>
              <a:pPr>
                <a:defRPr/>
              </a:pPr>
              <a:t>‹#›</a:t>
            </a:fld>
            <a:endParaRPr lang="en-US"/>
          </a:p>
        </p:txBody>
      </p:sp>
      <p:pic>
        <p:nvPicPr>
          <p:cNvPr id="1031" name="Picture 18"/>
          <p:cNvPicPr>
            <a:picLocks noChangeAspect="1" noChangeArrowheads="1"/>
          </p:cNvPicPr>
          <p:nvPr userDrawn="1"/>
        </p:nvPicPr>
        <p:blipFill>
          <a:blip r:embed="rId13" cstate="print"/>
          <a:srcRect/>
          <a:stretch>
            <a:fillRect/>
          </a:stretch>
        </p:blipFill>
        <p:spPr bwMode="auto">
          <a:xfrm>
            <a:off x="7848600" y="6324600"/>
            <a:ext cx="1143000" cy="3810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en.wikipedia.org/wiki/temperature_(meat)" TargetMode="External"/><Relationship Id="rId2" Type="http://schemas.openxmlformats.org/officeDocument/2006/relationships/image" Target="../media/image94.jpg&amp;ehk=NqfNi15BhLrF3jGHNtJN"/><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mediafactory.org.au/natalie-herbstreit/2014/10/14/the-end/" TargetMode="External"/><Relationship Id="rId2" Type="http://schemas.openxmlformats.org/officeDocument/2006/relationships/image" Target="../media/image97.jpg&amp;ehk=N0W1"/><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www.baledoneen.com/" TargetMode="External"/><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theconversation.com/can-noise-pollution-damage-your-health-54016" TargetMode="External"/><Relationship Id="rId2" Type="http://schemas.openxmlformats.org/officeDocument/2006/relationships/image" Target="../media/image11.jpg&amp;ehk=7toKP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hyperlink" Target="http://theconversation.com/can-noise-pollution-damage-your-health-54016"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ariesrules.blogspot.com/2011/11/weekend-humor_11.html" TargetMode="External"/><Relationship Id="rId2" Type="http://schemas.openxmlformats.org/officeDocument/2006/relationships/image" Target="../media/image24.jpg&amp;ehk=SQJQyzFlu5Pn8UBb3qidLw&amp;r=0&amp;pid=OfficeInsert"/><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customXml" Target="../ink/ink6.xml"/><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customXml" Target="../ink/ink1.xml"/><Relationship Id="rId21" Type="http://schemas.openxmlformats.org/officeDocument/2006/relationships/image" Target="../media/image38.png"/><Relationship Id="rId34" Type="http://schemas.openxmlformats.org/officeDocument/2006/relationships/customXml" Target="../ink/ink18.xml"/><Relationship Id="rId7" Type="http://schemas.openxmlformats.org/officeDocument/2006/relationships/customXml" Target="../ink/ink3.xml"/><Relationship Id="rId12" Type="http://schemas.openxmlformats.org/officeDocument/2006/relationships/image" Target="../media/image34.png"/><Relationship Id="rId17" Type="http://schemas.openxmlformats.org/officeDocument/2006/relationships/image" Target="../media/image36.png"/><Relationship Id="rId25" Type="http://schemas.openxmlformats.org/officeDocument/2006/relationships/image" Target="../media/image40.png"/><Relationship Id="rId33" Type="http://schemas.openxmlformats.org/officeDocument/2006/relationships/customXml" Target="../ink/ink17.xml"/><Relationship Id="rId2" Type="http://schemas.openxmlformats.org/officeDocument/2006/relationships/image" Target="../media/image29.png"/><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customXml" Target="../ink/ink5.xml"/><Relationship Id="rId24" Type="http://schemas.openxmlformats.org/officeDocument/2006/relationships/customXml" Target="../ink/ink12.xml"/><Relationship Id="rId32" Type="http://schemas.openxmlformats.org/officeDocument/2006/relationships/image" Target="../media/image43.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image" Target="../media/image39.png"/><Relationship Id="rId28" Type="http://schemas.openxmlformats.org/officeDocument/2006/relationships/image" Target="../media/image41.png"/><Relationship Id="rId36" Type="http://schemas.openxmlformats.org/officeDocument/2006/relationships/customXml" Target="../ink/ink20.xml"/><Relationship Id="rId10" Type="http://schemas.openxmlformats.org/officeDocument/2006/relationships/image" Target="../media/image33.png"/><Relationship Id="rId19" Type="http://schemas.openxmlformats.org/officeDocument/2006/relationships/image" Target="../media/image37.png"/><Relationship Id="rId31" Type="http://schemas.openxmlformats.org/officeDocument/2006/relationships/customXml" Target="../ink/ink16.xml"/><Relationship Id="rId4" Type="http://schemas.openxmlformats.org/officeDocument/2006/relationships/image" Target="../media/image30.png"/><Relationship Id="rId9" Type="http://schemas.openxmlformats.org/officeDocument/2006/relationships/customXml" Target="../ink/ink4.xml"/><Relationship Id="rId14" Type="http://schemas.openxmlformats.org/officeDocument/2006/relationships/image" Target="../media/image35.png"/><Relationship Id="rId22" Type="http://schemas.openxmlformats.org/officeDocument/2006/relationships/customXml" Target="../ink/ink11.xml"/><Relationship Id="rId27" Type="http://schemas.openxmlformats.org/officeDocument/2006/relationships/customXml" Target="../ink/ink14.xml"/><Relationship Id="rId30" Type="http://schemas.openxmlformats.org/officeDocument/2006/relationships/image" Target="../media/image42.png"/><Relationship Id="rId35" Type="http://schemas.openxmlformats.org/officeDocument/2006/relationships/customXml" Target="../ink/ink1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49.png"/><Relationship Id="rId18" Type="http://schemas.openxmlformats.org/officeDocument/2006/relationships/customXml" Target="../ink/ink28.xml"/><Relationship Id="rId26" Type="http://schemas.openxmlformats.org/officeDocument/2006/relationships/customXml" Target="../ink/ink32.xml"/><Relationship Id="rId3" Type="http://schemas.openxmlformats.org/officeDocument/2006/relationships/image" Target="../media/image44.png"/><Relationship Id="rId21" Type="http://schemas.openxmlformats.org/officeDocument/2006/relationships/image" Target="../media/image53.png"/><Relationship Id="rId7" Type="http://schemas.openxmlformats.org/officeDocument/2006/relationships/image" Target="../media/image46.png"/><Relationship Id="rId12" Type="http://schemas.openxmlformats.org/officeDocument/2006/relationships/customXml" Target="../ink/ink25.xml"/><Relationship Id="rId17" Type="http://schemas.openxmlformats.org/officeDocument/2006/relationships/image" Target="../media/image51.png"/><Relationship Id="rId25" Type="http://schemas.openxmlformats.org/officeDocument/2006/relationships/image" Target="../media/image55.png"/><Relationship Id="rId2" Type="http://schemas.openxmlformats.org/officeDocument/2006/relationships/notesSlide" Target="../notesSlides/notesSlide2.xml"/><Relationship Id="rId16" Type="http://schemas.openxmlformats.org/officeDocument/2006/relationships/customXml" Target="../ink/ink27.xml"/><Relationship Id="rId20" Type="http://schemas.openxmlformats.org/officeDocument/2006/relationships/customXml" Target="../ink/ink29.xml"/><Relationship Id="rId29"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customXml" Target="../ink/ink22.xml"/><Relationship Id="rId11" Type="http://schemas.openxmlformats.org/officeDocument/2006/relationships/image" Target="../media/image48.png"/><Relationship Id="rId24" Type="http://schemas.openxmlformats.org/officeDocument/2006/relationships/customXml" Target="../ink/ink31.xml"/><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4.png"/><Relationship Id="rId28" Type="http://schemas.openxmlformats.org/officeDocument/2006/relationships/customXml" Target="../ink/ink33.xml"/><Relationship Id="rId10" Type="http://schemas.openxmlformats.org/officeDocument/2006/relationships/customXml" Target="../ink/ink24.xml"/><Relationship Id="rId19" Type="http://schemas.openxmlformats.org/officeDocument/2006/relationships/image" Target="../media/image52.png"/><Relationship Id="rId4" Type="http://schemas.openxmlformats.org/officeDocument/2006/relationships/customXml" Target="../ink/ink21.xml"/><Relationship Id="rId9" Type="http://schemas.openxmlformats.org/officeDocument/2006/relationships/image" Target="../media/image47.png"/><Relationship Id="rId14" Type="http://schemas.openxmlformats.org/officeDocument/2006/relationships/customXml" Target="../ink/ink26.xml"/><Relationship Id="rId22" Type="http://schemas.openxmlformats.org/officeDocument/2006/relationships/customXml" Target="../ink/ink30.xml"/><Relationship Id="rId27"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nephrologyandurology.jacobspublishers.com/" TargetMode="External"/><Relationship Id="rId2" Type="http://schemas.openxmlformats.org/officeDocument/2006/relationships/image" Target="../media/image65.jpg&amp;ehk=D0Trp9L3uAYqJ6Q5xc2aGQ&amp;r=0&amp;pid=OfficeInsert"/><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humannhealth.com/5-medication-free-strategies-to-help-prevent-heart-disease/567/" TargetMode="External"/><Relationship Id="rId2" Type="http://schemas.openxmlformats.org/officeDocument/2006/relationships/image" Target="../media/image68.jpg&amp;ehk=oLhojZLEkn3XSM1Sv0BtFA&amp;r=0&amp;pid=OfficeInsert"/><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docenciatrencadors.blogspot.com/2014/01/que-esta-pasando-la-nueva-guia-2014.html" TargetMode="External"/><Relationship Id="rId2" Type="http://schemas.openxmlformats.org/officeDocument/2006/relationships/image" Target="../media/image72.png&amp;ehk=INQDIqUBTouvMQgBRnEcjA&amp;r=0&amp;pid=OfficeInsert"/><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mcgillespie.com/category/health/diet/" TargetMode="External"/><Relationship Id="rId2" Type="http://schemas.openxmlformats.org/officeDocument/2006/relationships/image" Target="../media/image75.jpg&amp;ehk=ydBIRGojmmrKeSKCAivUuw&amp;r=0&amp;pid=OfficeInsert"/><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www.mygenetx.com/"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4.jpeg"/><Relationship Id="rId5" Type="http://schemas.openxmlformats.org/officeDocument/2006/relationships/image" Target="../media/image83.emf"/><Relationship Id="rId4" Type="http://schemas.openxmlformats.org/officeDocument/2006/relationships/oleObject" Target="../embeddings/oleObject1.bin"/></Relationships>
</file>

<file path=ppt/slides/_rels/slide86.xml.rels><?xml version="1.0" encoding="UTF-8" standalone="yes"?>
<Relationships xmlns="http://schemas.openxmlformats.org/package/2006/relationships"><Relationship Id="rId3" Type="http://schemas.openxmlformats.org/officeDocument/2006/relationships/hyperlink" Target="https://smithlhhsb122.wikispaces.com/Hannah+M." TargetMode="External"/><Relationship Id="rId2" Type="http://schemas.openxmlformats.org/officeDocument/2006/relationships/image" Target="../media/image86.jpg&amp;ehk=PRTY6Y6lzhGy3FSzoqg3Rw&amp;r=0&amp;pid=OfficeInsert"/><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foodista.com/blog/2014/01/05/10-light-and-healthy-recipes-for-every-meal" TargetMode="External"/><Relationship Id="rId2" Type="http://schemas.openxmlformats.org/officeDocument/2006/relationships/image" Target="../media/image90.jpg&amp;ehk=BgcKZPKrSgFFq1WUxYDPww&amp;r=0&amp;pid=OfficeInsert"/><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commons.wikimedia.org/wiki/File:Fresh_cut_fruits_and_vegetables.jpg" TargetMode="External"/><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13531"/>
            <a:ext cx="8510588" cy="1325563"/>
          </a:xfrm>
        </p:spPr>
        <p:txBody>
          <a:bodyPr/>
          <a:lstStyle/>
          <a:p>
            <a:br>
              <a:rPr lang="en-US" dirty="0"/>
            </a:br>
            <a:r>
              <a:rPr lang="en-US" dirty="0"/>
              <a:t>Bale/Doneen Live </a:t>
            </a:r>
            <a:br>
              <a:rPr lang="en-US" dirty="0"/>
            </a:br>
            <a:r>
              <a:rPr lang="en-US" dirty="0"/>
              <a:t>Scientific Update Session </a:t>
            </a:r>
          </a:p>
        </p:txBody>
      </p:sp>
      <p:sp>
        <p:nvSpPr>
          <p:cNvPr id="3" name="Content Placeholder 2"/>
          <p:cNvSpPr>
            <a:spLocks noGrp="1"/>
          </p:cNvSpPr>
          <p:nvPr>
            <p:ph idx="1"/>
          </p:nvPr>
        </p:nvSpPr>
        <p:spPr>
          <a:xfrm>
            <a:off x="276225" y="1911993"/>
            <a:ext cx="5641975" cy="4422775"/>
          </a:xfrm>
        </p:spPr>
        <p:txBody>
          <a:bodyPr/>
          <a:lstStyle/>
          <a:p>
            <a:pPr marL="0" indent="0" algn="ctr">
              <a:buNone/>
            </a:pPr>
            <a:endParaRPr lang="en-US" dirty="0"/>
          </a:p>
          <a:p>
            <a:pPr marL="0" indent="0" algn="ctr">
              <a:buNone/>
            </a:pPr>
            <a:r>
              <a:rPr lang="en-US" dirty="0"/>
              <a:t>Amy Doneen DNP, ARNP</a:t>
            </a:r>
          </a:p>
          <a:p>
            <a:pPr marL="0" indent="0" algn="ctr">
              <a:buNone/>
            </a:pPr>
            <a:endParaRPr lang="en-US" dirty="0"/>
          </a:p>
          <a:p>
            <a:pPr marL="0" indent="0" algn="ctr">
              <a:buNone/>
            </a:pPr>
            <a:r>
              <a:rPr lang="en-US" dirty="0"/>
              <a:t>July 12, 2017</a:t>
            </a:r>
          </a:p>
          <a:p>
            <a:pPr marL="0" indent="0" algn="ctr">
              <a:buNone/>
            </a:pPr>
            <a:r>
              <a:rPr lang="en-US" dirty="0"/>
              <a:t>5:30-6:30 pm PST</a:t>
            </a:r>
          </a:p>
          <a:p>
            <a:pPr marL="0" indent="0" algn="ctr">
              <a:buNone/>
            </a:pPr>
            <a:endParaRPr lang="en-US" dirty="0"/>
          </a:p>
        </p:txBody>
      </p:sp>
      <p:sp>
        <p:nvSpPr>
          <p:cNvPr id="4" name="Footer Placeholder 3"/>
          <p:cNvSpPr>
            <a:spLocks noGrp="1"/>
          </p:cNvSpPr>
          <p:nvPr>
            <p:ph type="ftr" sz="quarter" idx="11"/>
          </p:nvPr>
        </p:nvSpPr>
        <p:spPr/>
        <p:txBody>
          <a:bodyPr/>
          <a:lstStyle/>
          <a:p>
            <a:pPr>
              <a:defRPr/>
            </a:pPr>
            <a:r>
              <a:rPr lang="en-US" dirty="0"/>
              <a:t>Copyright Bale/Doneen Paradigm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647" y="2071514"/>
            <a:ext cx="2895600" cy="2590800"/>
          </a:xfrm>
          <a:prstGeom prst="rect">
            <a:avLst/>
          </a:prstGeom>
        </p:spPr>
      </p:pic>
    </p:spTree>
    <p:extLst>
      <p:ext uri="{BB962C8B-B14F-4D97-AF65-F5344CB8AC3E}">
        <p14:creationId xmlns:p14="http://schemas.microsoft.com/office/powerpoint/2010/main" val="37413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381000" y="1447800"/>
            <a:ext cx="8540750" cy="3733799"/>
          </a:xfrm>
        </p:spPr>
        <p:txBody>
          <a:bodyPr/>
          <a:lstStyle/>
          <a:p>
            <a:pPr marL="0" indent="0">
              <a:buNone/>
            </a:pPr>
            <a:r>
              <a:rPr lang="en-US" sz="2400" dirty="0">
                <a:effectLst/>
              </a:rPr>
              <a:t>Psoriasis patients had greater NCB and increased HRP prevalence than healthy volunteers  </a:t>
            </a:r>
          </a:p>
          <a:p>
            <a:pPr marL="0" indent="0">
              <a:buNone/>
            </a:pPr>
            <a:endParaRPr lang="en-US" sz="2400" dirty="0">
              <a:effectLst/>
            </a:endParaRPr>
          </a:p>
          <a:p>
            <a:pPr marL="0" indent="0">
              <a:buNone/>
            </a:pPr>
            <a:r>
              <a:rPr lang="en-US" sz="2400" dirty="0">
                <a:effectLst/>
              </a:rPr>
              <a:t>Psoriasis patients had elevated NCB and equivalent HRP prevalence as older, hyperlipidemic patients.  </a:t>
            </a:r>
          </a:p>
          <a:p>
            <a:pPr marL="0" indent="0">
              <a:buNone/>
            </a:pPr>
            <a:endParaRPr lang="en-US" sz="2400" dirty="0">
              <a:effectLst/>
            </a:endParaRPr>
          </a:p>
          <a:p>
            <a:pPr marL="0" indent="0">
              <a:buNone/>
            </a:pPr>
            <a:r>
              <a:rPr lang="en-US" sz="2400" dirty="0">
                <a:effectLst/>
              </a:rPr>
              <a:t>Modulation of target organ inflammation (skin) associated with an improvement in NCB at 1 year – suggesting that control of remote sites of inflammation may translate to reduced CAD risk.  </a:t>
            </a:r>
          </a:p>
        </p:txBody>
      </p:sp>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17838" y="5837019"/>
            <a:ext cx="8540750" cy="646331"/>
          </a:xfrm>
          <a:prstGeom prst="rect">
            <a:avLst/>
          </a:prstGeom>
        </p:spPr>
        <p:txBody>
          <a:bodyPr wrap="square">
            <a:spAutoFit/>
          </a:bodyPr>
          <a:lstStyle/>
          <a:p>
            <a:r>
              <a:rPr lang="en-US" dirty="0" err="1">
                <a:solidFill>
                  <a:srgbClr val="FFC000"/>
                </a:solidFill>
              </a:rPr>
              <a:t>Lerman</a:t>
            </a:r>
            <a:r>
              <a:rPr lang="en-US" dirty="0">
                <a:solidFill>
                  <a:srgbClr val="FFC000"/>
                </a:solidFill>
              </a:rPr>
              <a:t>, J., Joshi, A., Chaturvedi, A. et al. (2017).  High risk coronary plaque in psoriasis. Circulation; 116.026859</a:t>
            </a:r>
            <a:endParaRPr lang="en-US" dirty="0"/>
          </a:p>
        </p:txBody>
      </p:sp>
      <p:sp>
        <p:nvSpPr>
          <p:cNvPr id="6" name="Title 1">
            <a:extLst>
              <a:ext uri="{FF2B5EF4-FFF2-40B4-BE49-F238E27FC236}">
                <a16:creationId xmlns:a16="http://schemas.microsoft.com/office/drawing/2014/main" id="{3465B3A1-B634-464C-AA35-1CCEB179A53D}"/>
              </a:ext>
            </a:extLst>
          </p:cNvPr>
          <p:cNvSpPr>
            <a:spLocks noGrp="1"/>
          </p:cNvSpPr>
          <p:nvPr>
            <p:ph type="title"/>
          </p:nvPr>
        </p:nvSpPr>
        <p:spPr>
          <a:xfrm>
            <a:off x="301625" y="228601"/>
            <a:ext cx="8510588" cy="685800"/>
          </a:xfrm>
        </p:spPr>
        <p:txBody>
          <a:bodyPr/>
          <a:lstStyle/>
          <a:p>
            <a:r>
              <a:rPr lang="en-US" sz="3200" dirty="0"/>
              <a:t>High-risk coronary plaque in Psoriasis</a:t>
            </a:r>
          </a:p>
        </p:txBody>
      </p:sp>
      <p:pic>
        <p:nvPicPr>
          <p:cNvPr id="7" name="Picture 6" descr="C:\Users\owner\Pictures\red flags pointed.jpg">
            <a:extLst>
              <a:ext uri="{FF2B5EF4-FFF2-40B4-BE49-F238E27FC236}">
                <a16:creationId xmlns:a16="http://schemas.microsoft.com/office/drawing/2014/main" id="{EED777C9-3758-4DDD-B633-D609D87BF4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121541"/>
            <a:ext cx="95820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5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8E14-FCD8-4B25-AA4F-3CF900F821E1}"/>
              </a:ext>
            </a:extLst>
          </p:cNvPr>
          <p:cNvSpPr>
            <a:spLocks noGrp="1"/>
          </p:cNvSpPr>
          <p:nvPr>
            <p:ph type="title"/>
          </p:nvPr>
        </p:nvSpPr>
        <p:spPr>
          <a:xfrm>
            <a:off x="301625" y="228601"/>
            <a:ext cx="8510588" cy="609600"/>
          </a:xfrm>
        </p:spPr>
        <p:txBody>
          <a:bodyPr/>
          <a:lstStyle/>
          <a:p>
            <a:r>
              <a:rPr lang="en-US" dirty="0"/>
              <a:t>Fruits and Veggies reduce PAD</a:t>
            </a:r>
          </a:p>
        </p:txBody>
      </p:sp>
      <p:sp>
        <p:nvSpPr>
          <p:cNvPr id="3" name="Content Placeholder 2">
            <a:extLst>
              <a:ext uri="{FF2B5EF4-FFF2-40B4-BE49-F238E27FC236}">
                <a16:creationId xmlns:a16="http://schemas.microsoft.com/office/drawing/2014/main" id="{15364186-1CA4-4FBA-A2F1-BAA2C0CFAB82}"/>
              </a:ext>
            </a:extLst>
          </p:cNvPr>
          <p:cNvSpPr>
            <a:spLocks noGrp="1"/>
          </p:cNvSpPr>
          <p:nvPr>
            <p:ph idx="1"/>
          </p:nvPr>
        </p:nvSpPr>
        <p:spPr>
          <a:xfrm>
            <a:off x="301625" y="1066801"/>
            <a:ext cx="8540750" cy="4267200"/>
          </a:xfrm>
        </p:spPr>
        <p:txBody>
          <a:bodyPr/>
          <a:lstStyle/>
          <a:p>
            <a:pPr marL="0" indent="0">
              <a:buNone/>
            </a:pPr>
            <a:r>
              <a:rPr lang="en-US" sz="2000" dirty="0">
                <a:effectLst/>
              </a:rPr>
              <a:t>3,696,778 individuals, mean age 64 </a:t>
            </a:r>
            <a:r>
              <a:rPr lang="en-US" sz="2000" u="sng" dirty="0">
                <a:effectLst/>
              </a:rPr>
              <a:t>+</a:t>
            </a:r>
            <a:r>
              <a:rPr lang="en-US" sz="2000" dirty="0">
                <a:effectLst/>
              </a:rPr>
              <a:t> 10.2 years, 64% female and 89% white.</a:t>
            </a:r>
          </a:p>
          <a:p>
            <a:pPr marL="0" indent="0">
              <a:buNone/>
            </a:pPr>
            <a:endParaRPr lang="en-US" sz="2000" dirty="0">
              <a:effectLst/>
            </a:endParaRPr>
          </a:p>
          <a:p>
            <a:pPr marL="0" indent="0">
              <a:buNone/>
            </a:pPr>
            <a:r>
              <a:rPr lang="en-US" sz="2000" dirty="0">
                <a:effectLst/>
              </a:rPr>
              <a:t>233,958 (6.3%) cases of PAD as defined as ABI &lt;0.9 or history of lower extremity revascularization procedure.</a:t>
            </a:r>
          </a:p>
          <a:p>
            <a:pPr marL="0" indent="0">
              <a:buNone/>
            </a:pPr>
            <a:r>
              <a:rPr lang="en-US" sz="2000" dirty="0">
                <a:effectLst/>
              </a:rPr>
              <a:t>  </a:t>
            </a:r>
          </a:p>
          <a:p>
            <a:pPr marL="0" indent="0">
              <a:buNone/>
            </a:pPr>
            <a:r>
              <a:rPr lang="en-US" sz="2000" dirty="0">
                <a:effectLst/>
              </a:rPr>
              <a:t>Nearly half of the sample reported consuming at least 3 servings of F&amp;V on fewer than half of the days per week. </a:t>
            </a:r>
          </a:p>
          <a:p>
            <a:pPr marL="0" indent="0">
              <a:buNone/>
            </a:pPr>
            <a:endParaRPr lang="en-US" sz="2000" dirty="0">
              <a:effectLst/>
            </a:endParaRPr>
          </a:p>
          <a:p>
            <a:pPr marL="0" indent="0">
              <a:buNone/>
            </a:pPr>
            <a:r>
              <a:rPr lang="en-US" sz="2000" dirty="0">
                <a:effectLst/>
              </a:rPr>
              <a:t>F&amp;V intake differed between groups – Older white women had highest intake while younger black men were the least likely to get </a:t>
            </a:r>
            <a:r>
              <a:rPr lang="en-US" sz="2000" u="sng" dirty="0">
                <a:effectLst/>
              </a:rPr>
              <a:t>&gt;</a:t>
            </a:r>
            <a:r>
              <a:rPr lang="en-US" sz="2000" dirty="0">
                <a:effectLst/>
              </a:rPr>
              <a:t>3 servings per day.  </a:t>
            </a:r>
          </a:p>
          <a:p>
            <a:pPr marL="0" indent="0">
              <a:buNone/>
            </a:pPr>
            <a:endParaRPr lang="en-US" sz="2400" u="sng" dirty="0">
              <a:effectLst/>
            </a:endParaRPr>
          </a:p>
          <a:p>
            <a:pPr marL="0" indent="0">
              <a:buNone/>
            </a:pPr>
            <a:endParaRPr lang="en-US" sz="2400" dirty="0">
              <a:effectLst/>
            </a:endParaRPr>
          </a:p>
        </p:txBody>
      </p:sp>
      <p:sp>
        <p:nvSpPr>
          <p:cNvPr id="4" name="Footer Placeholder 3">
            <a:extLst>
              <a:ext uri="{FF2B5EF4-FFF2-40B4-BE49-F238E27FC236}">
                <a16:creationId xmlns:a16="http://schemas.microsoft.com/office/drawing/2014/main" id="{456B7361-3452-4901-B39D-9E084B04E6B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A826839C-3050-49BE-A9CC-48B39ACBD792}"/>
              </a:ext>
            </a:extLst>
          </p:cNvPr>
          <p:cNvSpPr txBox="1"/>
          <p:nvPr/>
        </p:nvSpPr>
        <p:spPr>
          <a:xfrm>
            <a:off x="290739" y="5486400"/>
            <a:ext cx="8077200" cy="923330"/>
          </a:xfrm>
          <a:prstGeom prst="rect">
            <a:avLst/>
          </a:prstGeom>
          <a:noFill/>
        </p:spPr>
        <p:txBody>
          <a:bodyPr wrap="square" rtlCol="0">
            <a:spAutoFit/>
          </a:bodyPr>
          <a:lstStyle/>
          <a:p>
            <a:r>
              <a:rPr lang="en-US" dirty="0" err="1">
                <a:solidFill>
                  <a:srgbClr val="FFC000"/>
                </a:solidFill>
              </a:rPr>
              <a:t>Heffron</a:t>
            </a:r>
            <a:r>
              <a:rPr lang="en-US" dirty="0">
                <a:solidFill>
                  <a:srgbClr val="FFC000"/>
                </a:solidFill>
              </a:rPr>
              <a:t>, S., Rockman, C., Adelman, M., et al. (2017). Greater frequency of fruit and vegetable consumption is associated with lower prevalence of peripheral artery disease. ATVB: 37:00-00. </a:t>
            </a:r>
          </a:p>
        </p:txBody>
      </p:sp>
    </p:spTree>
    <p:extLst>
      <p:ext uri="{BB962C8B-B14F-4D97-AF65-F5344CB8AC3E}">
        <p14:creationId xmlns:p14="http://schemas.microsoft.com/office/powerpoint/2010/main" val="33958894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8E14-FCD8-4B25-AA4F-3CF900F821E1}"/>
              </a:ext>
            </a:extLst>
          </p:cNvPr>
          <p:cNvSpPr>
            <a:spLocks noGrp="1"/>
          </p:cNvSpPr>
          <p:nvPr>
            <p:ph type="title"/>
          </p:nvPr>
        </p:nvSpPr>
        <p:spPr>
          <a:xfrm>
            <a:off x="301625" y="228601"/>
            <a:ext cx="8510588" cy="450254"/>
          </a:xfrm>
        </p:spPr>
        <p:txBody>
          <a:bodyPr/>
          <a:lstStyle/>
          <a:p>
            <a:r>
              <a:rPr lang="en-US" dirty="0"/>
              <a:t>Fruits and Veggies reduce PAD</a:t>
            </a:r>
          </a:p>
        </p:txBody>
      </p:sp>
      <p:pic>
        <p:nvPicPr>
          <p:cNvPr id="6" name="Content Placeholder 5">
            <a:extLst>
              <a:ext uri="{FF2B5EF4-FFF2-40B4-BE49-F238E27FC236}">
                <a16:creationId xmlns:a16="http://schemas.microsoft.com/office/drawing/2014/main" id="{3DEC982B-03F5-447B-9B29-A5B0E1A6D802}"/>
              </a:ext>
            </a:extLst>
          </p:cNvPr>
          <p:cNvPicPr>
            <a:picLocks noGrp="1" noChangeAspect="1"/>
          </p:cNvPicPr>
          <p:nvPr>
            <p:ph idx="1"/>
          </p:nvPr>
        </p:nvPicPr>
        <p:blipFill>
          <a:blip r:embed="rId2"/>
          <a:stretch>
            <a:fillRect/>
          </a:stretch>
        </p:blipFill>
        <p:spPr>
          <a:xfrm>
            <a:off x="228600" y="870724"/>
            <a:ext cx="8540750" cy="4082276"/>
          </a:xfrm>
          <a:prstGeom prst="rect">
            <a:avLst/>
          </a:prstGeom>
        </p:spPr>
      </p:pic>
      <p:sp>
        <p:nvSpPr>
          <p:cNvPr id="5" name="TextBox 4">
            <a:extLst>
              <a:ext uri="{FF2B5EF4-FFF2-40B4-BE49-F238E27FC236}">
                <a16:creationId xmlns:a16="http://schemas.microsoft.com/office/drawing/2014/main" id="{A826839C-3050-49BE-A9CC-48B39ACBD792}"/>
              </a:ext>
            </a:extLst>
          </p:cNvPr>
          <p:cNvSpPr txBox="1"/>
          <p:nvPr/>
        </p:nvSpPr>
        <p:spPr>
          <a:xfrm>
            <a:off x="228600" y="5943600"/>
            <a:ext cx="8077200" cy="830997"/>
          </a:xfrm>
          <a:prstGeom prst="rect">
            <a:avLst/>
          </a:prstGeom>
          <a:noFill/>
        </p:spPr>
        <p:txBody>
          <a:bodyPr wrap="square" rtlCol="0">
            <a:spAutoFit/>
          </a:bodyPr>
          <a:lstStyle/>
          <a:p>
            <a:r>
              <a:rPr lang="en-US" sz="1600" dirty="0" err="1">
                <a:solidFill>
                  <a:srgbClr val="FFC000"/>
                </a:solidFill>
              </a:rPr>
              <a:t>Heffron</a:t>
            </a:r>
            <a:r>
              <a:rPr lang="en-US" sz="1600" dirty="0">
                <a:solidFill>
                  <a:srgbClr val="FFC000"/>
                </a:solidFill>
              </a:rPr>
              <a:t>, S., Rockman, C., Adelman, M., et al. (2017). Greater frequency of fruit and vegetable consumption is associated with lower prevalence of peripheral artery disease. ATVB: 37:00-00. </a:t>
            </a:r>
          </a:p>
        </p:txBody>
      </p:sp>
      <p:sp>
        <p:nvSpPr>
          <p:cNvPr id="7" name="TextBox 6">
            <a:extLst>
              <a:ext uri="{FF2B5EF4-FFF2-40B4-BE49-F238E27FC236}">
                <a16:creationId xmlns:a16="http://schemas.microsoft.com/office/drawing/2014/main" id="{720CB489-88F2-4090-9271-42889E3924D9}"/>
              </a:ext>
            </a:extLst>
          </p:cNvPr>
          <p:cNvSpPr txBox="1"/>
          <p:nvPr/>
        </p:nvSpPr>
        <p:spPr>
          <a:xfrm>
            <a:off x="61119" y="5029200"/>
            <a:ext cx="8991600" cy="707886"/>
          </a:xfrm>
          <a:prstGeom prst="rect">
            <a:avLst/>
          </a:prstGeom>
          <a:noFill/>
        </p:spPr>
        <p:txBody>
          <a:bodyPr wrap="square" rtlCol="0">
            <a:spAutoFit/>
          </a:bodyPr>
          <a:lstStyle/>
          <a:p>
            <a:pPr algn="ctr"/>
            <a:r>
              <a:rPr lang="en-US" sz="2000" dirty="0"/>
              <a:t>Among subjects with abnormal ABI, 73.2% (n=121,389) had ABI 0.9-0.7 and 7.1% had ABI &lt;0.5 (n=11,717).  F&amp;V intake was stronger with decreasing ABI </a:t>
            </a:r>
          </a:p>
        </p:txBody>
      </p:sp>
    </p:spTree>
    <p:extLst>
      <p:ext uri="{BB962C8B-B14F-4D97-AF65-F5344CB8AC3E}">
        <p14:creationId xmlns:p14="http://schemas.microsoft.com/office/powerpoint/2010/main" val="15137104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8E14-FCD8-4B25-AA4F-3CF900F821E1}"/>
              </a:ext>
            </a:extLst>
          </p:cNvPr>
          <p:cNvSpPr>
            <a:spLocks noGrp="1"/>
          </p:cNvSpPr>
          <p:nvPr>
            <p:ph type="title"/>
          </p:nvPr>
        </p:nvSpPr>
        <p:spPr>
          <a:xfrm>
            <a:off x="301625" y="228601"/>
            <a:ext cx="8510588" cy="609600"/>
          </a:xfrm>
        </p:spPr>
        <p:txBody>
          <a:bodyPr/>
          <a:lstStyle/>
          <a:p>
            <a:r>
              <a:rPr lang="en-US" dirty="0"/>
              <a:t>Fruits and Veggies reduce PAD</a:t>
            </a:r>
          </a:p>
        </p:txBody>
      </p:sp>
      <p:pic>
        <p:nvPicPr>
          <p:cNvPr id="6" name="Content Placeholder 5">
            <a:extLst>
              <a:ext uri="{FF2B5EF4-FFF2-40B4-BE49-F238E27FC236}">
                <a16:creationId xmlns:a16="http://schemas.microsoft.com/office/drawing/2014/main" id="{075795B4-7304-4347-A110-5F99230F4542}"/>
              </a:ext>
            </a:extLst>
          </p:cNvPr>
          <p:cNvPicPr>
            <a:picLocks noGrp="1" noChangeAspect="1"/>
          </p:cNvPicPr>
          <p:nvPr>
            <p:ph idx="1"/>
          </p:nvPr>
        </p:nvPicPr>
        <p:blipFill>
          <a:blip r:embed="rId2"/>
          <a:stretch>
            <a:fillRect/>
          </a:stretch>
        </p:blipFill>
        <p:spPr>
          <a:xfrm>
            <a:off x="228600" y="1752600"/>
            <a:ext cx="8540750" cy="3293557"/>
          </a:xfrm>
          <a:prstGeom prst="rect">
            <a:avLst/>
          </a:prstGeom>
        </p:spPr>
      </p:pic>
      <p:sp>
        <p:nvSpPr>
          <p:cNvPr id="4" name="Footer Placeholder 3">
            <a:extLst>
              <a:ext uri="{FF2B5EF4-FFF2-40B4-BE49-F238E27FC236}">
                <a16:creationId xmlns:a16="http://schemas.microsoft.com/office/drawing/2014/main" id="{456B7361-3452-4901-B39D-9E084B04E6B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A826839C-3050-49BE-A9CC-48B39ACBD792}"/>
              </a:ext>
            </a:extLst>
          </p:cNvPr>
          <p:cNvSpPr txBox="1"/>
          <p:nvPr/>
        </p:nvSpPr>
        <p:spPr>
          <a:xfrm>
            <a:off x="290739" y="5486400"/>
            <a:ext cx="8077200" cy="923330"/>
          </a:xfrm>
          <a:prstGeom prst="rect">
            <a:avLst/>
          </a:prstGeom>
          <a:noFill/>
        </p:spPr>
        <p:txBody>
          <a:bodyPr wrap="square" rtlCol="0">
            <a:spAutoFit/>
          </a:bodyPr>
          <a:lstStyle/>
          <a:p>
            <a:r>
              <a:rPr lang="en-US" dirty="0" err="1">
                <a:solidFill>
                  <a:srgbClr val="FFC000"/>
                </a:solidFill>
              </a:rPr>
              <a:t>Heffron</a:t>
            </a:r>
            <a:r>
              <a:rPr lang="en-US" dirty="0">
                <a:solidFill>
                  <a:srgbClr val="FFC000"/>
                </a:solidFill>
              </a:rPr>
              <a:t>, S., Rockman, C., Adelman, M., et al. (2017). Greater frequency of fruit and vegetable consumption is associated with lower prevalence of peripheral artery disease. ATVB: 37:00-00. </a:t>
            </a:r>
          </a:p>
        </p:txBody>
      </p:sp>
      <p:sp>
        <p:nvSpPr>
          <p:cNvPr id="7" name="TextBox 6">
            <a:extLst>
              <a:ext uri="{FF2B5EF4-FFF2-40B4-BE49-F238E27FC236}">
                <a16:creationId xmlns:a16="http://schemas.microsoft.com/office/drawing/2014/main" id="{571DE950-536D-4E56-BF86-9A1B8B8A4B14}"/>
              </a:ext>
            </a:extLst>
          </p:cNvPr>
          <p:cNvSpPr txBox="1"/>
          <p:nvPr/>
        </p:nvSpPr>
        <p:spPr>
          <a:xfrm>
            <a:off x="228600" y="1178868"/>
            <a:ext cx="8855309" cy="461665"/>
          </a:xfrm>
          <a:prstGeom prst="rect">
            <a:avLst/>
          </a:prstGeom>
          <a:noFill/>
        </p:spPr>
        <p:txBody>
          <a:bodyPr wrap="none" rtlCol="0">
            <a:spAutoFit/>
          </a:bodyPr>
          <a:lstStyle/>
          <a:p>
            <a:r>
              <a:rPr lang="en-US" sz="2400" dirty="0"/>
              <a:t>Association was most significant with past or present smokers. </a:t>
            </a:r>
            <a:r>
              <a:rPr lang="en-US" dirty="0"/>
              <a:t> </a:t>
            </a:r>
          </a:p>
        </p:txBody>
      </p:sp>
    </p:spTree>
    <p:extLst>
      <p:ext uri="{BB962C8B-B14F-4D97-AF65-F5344CB8AC3E}">
        <p14:creationId xmlns:p14="http://schemas.microsoft.com/office/powerpoint/2010/main" val="25774204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8E14-FCD8-4B25-AA4F-3CF900F821E1}"/>
              </a:ext>
            </a:extLst>
          </p:cNvPr>
          <p:cNvSpPr>
            <a:spLocks noGrp="1"/>
          </p:cNvSpPr>
          <p:nvPr>
            <p:ph type="title"/>
          </p:nvPr>
        </p:nvSpPr>
        <p:spPr>
          <a:xfrm>
            <a:off x="301625" y="228601"/>
            <a:ext cx="8510588" cy="609600"/>
          </a:xfrm>
        </p:spPr>
        <p:txBody>
          <a:bodyPr/>
          <a:lstStyle/>
          <a:p>
            <a:r>
              <a:rPr lang="en-US" dirty="0"/>
              <a:t>Fruits and Veggies reduce PAD</a:t>
            </a:r>
          </a:p>
        </p:txBody>
      </p:sp>
      <p:sp>
        <p:nvSpPr>
          <p:cNvPr id="4" name="Footer Placeholder 3">
            <a:extLst>
              <a:ext uri="{FF2B5EF4-FFF2-40B4-BE49-F238E27FC236}">
                <a16:creationId xmlns:a16="http://schemas.microsoft.com/office/drawing/2014/main" id="{456B7361-3452-4901-B39D-9E084B04E6B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A826839C-3050-49BE-A9CC-48B39ACBD792}"/>
              </a:ext>
            </a:extLst>
          </p:cNvPr>
          <p:cNvSpPr txBox="1"/>
          <p:nvPr/>
        </p:nvSpPr>
        <p:spPr>
          <a:xfrm>
            <a:off x="290739" y="5486400"/>
            <a:ext cx="8077200" cy="923330"/>
          </a:xfrm>
          <a:prstGeom prst="rect">
            <a:avLst/>
          </a:prstGeom>
          <a:noFill/>
        </p:spPr>
        <p:txBody>
          <a:bodyPr wrap="square" rtlCol="0">
            <a:spAutoFit/>
          </a:bodyPr>
          <a:lstStyle/>
          <a:p>
            <a:r>
              <a:rPr lang="en-US" dirty="0" err="1">
                <a:solidFill>
                  <a:srgbClr val="FFC000"/>
                </a:solidFill>
              </a:rPr>
              <a:t>Heffron</a:t>
            </a:r>
            <a:r>
              <a:rPr lang="en-US" dirty="0">
                <a:solidFill>
                  <a:srgbClr val="FFC000"/>
                </a:solidFill>
              </a:rPr>
              <a:t>, S., Rockman, C., Adelman, M., et al. (2017). Greater frequency of fruit and vegetable consumption is associated with lower prevalence of peripheral artery disease. ATVB: 37:00-00. </a:t>
            </a:r>
          </a:p>
        </p:txBody>
      </p:sp>
      <p:sp>
        <p:nvSpPr>
          <p:cNvPr id="3" name="Content Placeholder 2">
            <a:extLst>
              <a:ext uri="{FF2B5EF4-FFF2-40B4-BE49-F238E27FC236}">
                <a16:creationId xmlns:a16="http://schemas.microsoft.com/office/drawing/2014/main" id="{22C515CC-E8D7-41CF-BA25-87A6EA012F06}"/>
              </a:ext>
            </a:extLst>
          </p:cNvPr>
          <p:cNvSpPr>
            <a:spLocks noGrp="1"/>
          </p:cNvSpPr>
          <p:nvPr>
            <p:ph idx="1"/>
          </p:nvPr>
        </p:nvSpPr>
        <p:spPr>
          <a:xfrm>
            <a:off x="290739" y="1219200"/>
            <a:ext cx="8540750" cy="4422775"/>
          </a:xfrm>
        </p:spPr>
        <p:txBody>
          <a:bodyPr/>
          <a:lstStyle/>
          <a:p>
            <a:pPr marL="0" indent="0">
              <a:buNone/>
            </a:pPr>
            <a:r>
              <a:rPr lang="en-US" sz="2400" u="sng" dirty="0" err="1">
                <a:effectLst/>
              </a:rPr>
              <a:t>BaleDoneen</a:t>
            </a:r>
            <a:r>
              <a:rPr lang="en-US" sz="2400" u="sng" dirty="0">
                <a:effectLst/>
              </a:rPr>
              <a:t> Take-Away</a:t>
            </a:r>
            <a:r>
              <a:rPr lang="en-US" sz="2400" dirty="0">
                <a:effectLst/>
              </a:rPr>
              <a:t>: </a:t>
            </a:r>
          </a:p>
          <a:p>
            <a:pPr marL="0" indent="0">
              <a:buNone/>
            </a:pPr>
            <a:r>
              <a:rPr lang="en-US" sz="2400" dirty="0">
                <a:effectLst/>
              </a:rPr>
              <a:t>1. Participants who reported &gt; 3 servings of F&amp;V had 18% 	lower odds of PAD than those reporting less than 	monthly consumption.</a:t>
            </a:r>
          </a:p>
          <a:p>
            <a:pPr marL="0" indent="0">
              <a:buNone/>
            </a:pPr>
            <a:r>
              <a:rPr lang="en-US" sz="2400" dirty="0">
                <a:effectLst/>
              </a:rPr>
              <a:t>2. Smoking is a tremendous risk factor for PAD – eat F&amp;V</a:t>
            </a:r>
          </a:p>
          <a:p>
            <a:pPr marL="0" indent="0">
              <a:buNone/>
            </a:pPr>
            <a:r>
              <a:rPr lang="en-US" sz="2400" dirty="0">
                <a:effectLst/>
              </a:rPr>
              <a:t>3. PAD is a chronic vascular disease manifestation and it is 	preventable – teach the family about proper eating. </a:t>
            </a:r>
          </a:p>
          <a:p>
            <a:pPr marL="0" indent="0">
              <a:buNone/>
            </a:pPr>
            <a:r>
              <a:rPr lang="en-US" sz="2400" dirty="0">
                <a:effectLst/>
              </a:rPr>
              <a:t>4. Diet counseling isn’t just about what NOT to eat but rather 	what are you NOT EATING ENOUGH OF EACH DAY! </a:t>
            </a:r>
          </a:p>
          <a:p>
            <a:pPr marL="0" indent="0">
              <a:buNone/>
            </a:pPr>
            <a:r>
              <a:rPr lang="en-US" sz="2400" dirty="0">
                <a:effectLst/>
              </a:rPr>
              <a:t>5. . Educate IR patients on the importance of F&amp;V – 	microvascular disease!</a:t>
            </a:r>
          </a:p>
          <a:p>
            <a:pPr marL="0" indent="0">
              <a:buNone/>
            </a:pPr>
            <a:endParaRPr lang="en-US" sz="2400" u="sng" dirty="0">
              <a:effectLst/>
            </a:endParaRPr>
          </a:p>
        </p:txBody>
      </p:sp>
    </p:spTree>
    <p:extLst>
      <p:ext uri="{BB962C8B-B14F-4D97-AF65-F5344CB8AC3E}">
        <p14:creationId xmlns:p14="http://schemas.microsoft.com/office/powerpoint/2010/main" val="375715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5491-ECE6-478F-B01A-C7C5E63837F3}"/>
              </a:ext>
            </a:extLst>
          </p:cNvPr>
          <p:cNvSpPr>
            <a:spLocks noGrp="1"/>
          </p:cNvSpPr>
          <p:nvPr>
            <p:ph type="title"/>
          </p:nvPr>
        </p:nvSpPr>
        <p:spPr/>
        <p:txBody>
          <a:bodyPr/>
          <a:lstStyle/>
          <a:p>
            <a:r>
              <a:rPr lang="en-US" dirty="0"/>
              <a:t>Red Meat is deadly!</a:t>
            </a:r>
          </a:p>
        </p:txBody>
      </p:sp>
      <p:pic>
        <p:nvPicPr>
          <p:cNvPr id="6" name="Content Placeholder 5">
            <a:extLst>
              <a:ext uri="{FF2B5EF4-FFF2-40B4-BE49-F238E27FC236}">
                <a16:creationId xmlns:a16="http://schemas.microsoft.com/office/drawing/2014/main" id="{86EFAB88-8084-4AC0-B8C2-2C76071BBF2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91619" y="1516874"/>
            <a:ext cx="3530600" cy="3035300"/>
          </a:xfrm>
        </p:spPr>
      </p:pic>
      <p:sp>
        <p:nvSpPr>
          <p:cNvPr id="4" name="Footer Placeholder 3">
            <a:extLst>
              <a:ext uri="{FF2B5EF4-FFF2-40B4-BE49-F238E27FC236}">
                <a16:creationId xmlns:a16="http://schemas.microsoft.com/office/drawing/2014/main" id="{32DA2CC7-C168-402E-93B8-AB7D1101DFCE}"/>
              </a:ext>
            </a:extLst>
          </p:cNvPr>
          <p:cNvSpPr>
            <a:spLocks noGrp="1"/>
          </p:cNvSpPr>
          <p:nvPr>
            <p:ph type="ftr" sz="quarter" idx="11"/>
          </p:nvPr>
        </p:nvSpPr>
        <p:spPr/>
        <p:txBody>
          <a:bodyPr/>
          <a:lstStyle/>
          <a:p>
            <a:pPr>
              <a:defRPr/>
            </a:pPr>
            <a:r>
              <a:rPr lang="en-US"/>
              <a:t>Copyright Bale/Doneen Paradigm</a:t>
            </a:r>
          </a:p>
        </p:txBody>
      </p:sp>
      <p:sp>
        <p:nvSpPr>
          <p:cNvPr id="8" name="TextBox 7">
            <a:extLst>
              <a:ext uri="{FF2B5EF4-FFF2-40B4-BE49-F238E27FC236}">
                <a16:creationId xmlns:a16="http://schemas.microsoft.com/office/drawing/2014/main" id="{34FAB444-2BCA-4262-AFB6-22376F856DA5}"/>
              </a:ext>
            </a:extLst>
          </p:cNvPr>
          <p:cNvSpPr txBox="1"/>
          <p:nvPr/>
        </p:nvSpPr>
        <p:spPr>
          <a:xfrm>
            <a:off x="3124200" y="4724400"/>
            <a:ext cx="2961067" cy="523220"/>
          </a:xfrm>
          <a:prstGeom prst="rect">
            <a:avLst/>
          </a:prstGeom>
          <a:noFill/>
        </p:spPr>
        <p:txBody>
          <a:bodyPr wrap="none" rtlCol="0">
            <a:spAutoFit/>
          </a:bodyPr>
          <a:lstStyle/>
          <a:p>
            <a:r>
              <a:rPr lang="en-US" sz="2800" dirty="0"/>
              <a:t>Beef, Lamb, Pork</a:t>
            </a:r>
          </a:p>
        </p:txBody>
      </p:sp>
    </p:spTree>
    <p:extLst>
      <p:ext uri="{BB962C8B-B14F-4D97-AF65-F5344CB8AC3E}">
        <p14:creationId xmlns:p14="http://schemas.microsoft.com/office/powerpoint/2010/main" val="17916826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1976-2305-4A0C-A037-986DC86B23B6}"/>
              </a:ext>
            </a:extLst>
          </p:cNvPr>
          <p:cNvSpPr>
            <a:spLocks noGrp="1"/>
          </p:cNvSpPr>
          <p:nvPr>
            <p:ph type="title"/>
          </p:nvPr>
        </p:nvSpPr>
        <p:spPr>
          <a:xfrm>
            <a:off x="301625" y="228601"/>
            <a:ext cx="8510588" cy="762000"/>
          </a:xfrm>
        </p:spPr>
        <p:txBody>
          <a:bodyPr/>
          <a:lstStyle/>
          <a:p>
            <a:r>
              <a:rPr lang="en-US" dirty="0"/>
              <a:t>Red meat is deadly!</a:t>
            </a:r>
          </a:p>
        </p:txBody>
      </p:sp>
      <p:sp>
        <p:nvSpPr>
          <p:cNvPr id="3" name="Content Placeholder 2">
            <a:extLst>
              <a:ext uri="{FF2B5EF4-FFF2-40B4-BE49-F238E27FC236}">
                <a16:creationId xmlns:a16="http://schemas.microsoft.com/office/drawing/2014/main" id="{468C7C1A-14C2-4A7F-B05B-5FBEFBD0D3E9}"/>
              </a:ext>
            </a:extLst>
          </p:cNvPr>
          <p:cNvSpPr>
            <a:spLocks noGrp="1"/>
          </p:cNvSpPr>
          <p:nvPr>
            <p:ph idx="1"/>
          </p:nvPr>
        </p:nvSpPr>
        <p:spPr>
          <a:xfrm>
            <a:off x="301625" y="1143000"/>
            <a:ext cx="8540750" cy="4343399"/>
          </a:xfrm>
        </p:spPr>
        <p:txBody>
          <a:bodyPr/>
          <a:lstStyle/>
          <a:p>
            <a:pPr marL="0" indent="0">
              <a:buNone/>
            </a:pPr>
            <a:r>
              <a:rPr lang="en-US" sz="2400" dirty="0">
                <a:effectLst/>
              </a:rPr>
              <a:t>Population based cohort study – baseline dietary data of the NIH-AARP Diet and Health Study (prospective cohort of the general population from six states and two metropolitan areas in the US) – 16 years follow-up. </a:t>
            </a:r>
          </a:p>
          <a:p>
            <a:pPr marL="0" indent="0">
              <a:buNone/>
            </a:pPr>
            <a:endParaRPr lang="en-US" sz="2400" dirty="0">
              <a:effectLst/>
            </a:endParaRPr>
          </a:p>
          <a:p>
            <a:pPr marL="0" indent="0">
              <a:buNone/>
            </a:pPr>
            <a:r>
              <a:rPr lang="en-US" sz="2400" dirty="0">
                <a:effectLst/>
              </a:rPr>
              <a:t>536,969 AARP members aged 50-71 at baseline</a:t>
            </a:r>
          </a:p>
          <a:p>
            <a:pPr marL="0" indent="0">
              <a:buNone/>
            </a:pPr>
            <a:endParaRPr lang="en-US" sz="2400" dirty="0">
              <a:effectLst/>
            </a:endParaRPr>
          </a:p>
          <a:p>
            <a:pPr marL="0" indent="0">
              <a:buNone/>
            </a:pPr>
            <a:r>
              <a:rPr lang="en-US" sz="2400" dirty="0">
                <a:effectLst/>
              </a:rPr>
              <a:t>Intake of total meat, processed and unprocessed red meat (beef, lamb and pork) and white meat (poultry and fish), </a:t>
            </a:r>
            <a:r>
              <a:rPr lang="en-US" sz="2400" dirty="0" err="1">
                <a:effectLst/>
              </a:rPr>
              <a:t>heme</a:t>
            </a:r>
            <a:r>
              <a:rPr lang="en-US" sz="2400" dirty="0">
                <a:effectLst/>
              </a:rPr>
              <a:t> iron and nitrate/nitrite from processed meat based on dietary questionnaire.  </a:t>
            </a:r>
          </a:p>
        </p:txBody>
      </p:sp>
      <p:sp>
        <p:nvSpPr>
          <p:cNvPr id="4" name="Footer Placeholder 3">
            <a:extLst>
              <a:ext uri="{FF2B5EF4-FFF2-40B4-BE49-F238E27FC236}">
                <a16:creationId xmlns:a16="http://schemas.microsoft.com/office/drawing/2014/main" id="{1E48D0AD-1408-44D0-AFED-00F7D75159B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A08F7C58-5E70-4D89-9D7D-55ED86588AEA}"/>
              </a:ext>
            </a:extLst>
          </p:cNvPr>
          <p:cNvSpPr txBox="1"/>
          <p:nvPr/>
        </p:nvSpPr>
        <p:spPr>
          <a:xfrm>
            <a:off x="301625" y="5562600"/>
            <a:ext cx="8613775" cy="923330"/>
          </a:xfrm>
          <a:prstGeom prst="rect">
            <a:avLst/>
          </a:prstGeom>
          <a:noFill/>
        </p:spPr>
        <p:txBody>
          <a:bodyPr wrap="square" rtlCol="0">
            <a:spAutoFit/>
          </a:bodyPr>
          <a:lstStyle/>
          <a:p>
            <a:r>
              <a:rPr lang="en-US" dirty="0">
                <a:solidFill>
                  <a:srgbClr val="FFC000"/>
                </a:solidFill>
              </a:rPr>
              <a:t>Etemadi, A., Sinha, R., Ward, M. et al. (2017). Mortality from different causes associated with meat, </a:t>
            </a:r>
            <a:r>
              <a:rPr lang="en-US" dirty="0" err="1">
                <a:solidFill>
                  <a:srgbClr val="FFC000"/>
                </a:solidFill>
              </a:rPr>
              <a:t>heme</a:t>
            </a:r>
            <a:r>
              <a:rPr lang="en-US" dirty="0">
                <a:solidFill>
                  <a:srgbClr val="FFC000"/>
                </a:solidFill>
              </a:rPr>
              <a:t> iron, nitrates, and nitrites in the NIH-AARP diet and health study: population based cohort study. BMJ:357:j1957. </a:t>
            </a:r>
          </a:p>
        </p:txBody>
      </p:sp>
    </p:spTree>
    <p:extLst>
      <p:ext uri="{BB962C8B-B14F-4D97-AF65-F5344CB8AC3E}">
        <p14:creationId xmlns:p14="http://schemas.microsoft.com/office/powerpoint/2010/main" val="31074375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1976-2305-4A0C-A037-986DC86B23B6}"/>
              </a:ext>
            </a:extLst>
          </p:cNvPr>
          <p:cNvSpPr>
            <a:spLocks noGrp="1"/>
          </p:cNvSpPr>
          <p:nvPr>
            <p:ph type="title"/>
          </p:nvPr>
        </p:nvSpPr>
        <p:spPr>
          <a:xfrm>
            <a:off x="301625" y="0"/>
            <a:ext cx="8510588" cy="762000"/>
          </a:xfrm>
        </p:spPr>
        <p:txBody>
          <a:bodyPr/>
          <a:lstStyle/>
          <a:p>
            <a:r>
              <a:rPr lang="en-US" dirty="0"/>
              <a:t>Red meat is deadly!</a:t>
            </a:r>
          </a:p>
        </p:txBody>
      </p:sp>
      <p:sp>
        <p:nvSpPr>
          <p:cNvPr id="3" name="Content Placeholder 2">
            <a:extLst>
              <a:ext uri="{FF2B5EF4-FFF2-40B4-BE49-F238E27FC236}">
                <a16:creationId xmlns:a16="http://schemas.microsoft.com/office/drawing/2014/main" id="{468C7C1A-14C2-4A7F-B05B-5FBEFBD0D3E9}"/>
              </a:ext>
            </a:extLst>
          </p:cNvPr>
          <p:cNvSpPr>
            <a:spLocks noGrp="1"/>
          </p:cNvSpPr>
          <p:nvPr>
            <p:ph idx="1"/>
          </p:nvPr>
        </p:nvSpPr>
        <p:spPr>
          <a:xfrm>
            <a:off x="360059" y="877888"/>
            <a:ext cx="8540750" cy="4343399"/>
          </a:xfrm>
        </p:spPr>
        <p:txBody>
          <a:bodyPr/>
          <a:lstStyle/>
          <a:p>
            <a:pPr marL="0" indent="0">
              <a:buNone/>
            </a:pPr>
            <a:r>
              <a:rPr lang="en-US" sz="2300" dirty="0">
                <a:effectLst/>
              </a:rPr>
              <a:t>Red Meat increased risk of all-cause mortality and death due to nine different causes (HR for highest versus lowest fifth 1.26, 95% CI 1.23-1.29). </a:t>
            </a:r>
          </a:p>
          <a:p>
            <a:pPr marL="0" indent="0">
              <a:buNone/>
            </a:pPr>
            <a:endParaRPr lang="en-US" sz="2300" dirty="0">
              <a:effectLst/>
            </a:endParaRPr>
          </a:p>
          <a:p>
            <a:pPr marL="0" indent="0">
              <a:buNone/>
            </a:pPr>
            <a:r>
              <a:rPr lang="en-US" sz="2300" dirty="0" err="1">
                <a:effectLst/>
              </a:rPr>
              <a:t>Heme</a:t>
            </a:r>
            <a:r>
              <a:rPr lang="en-US" sz="2300" dirty="0">
                <a:effectLst/>
              </a:rPr>
              <a:t> iron and processed meat nitrate/nitrite were independently associated with increased risk of all cause and cause specific mortality. </a:t>
            </a:r>
          </a:p>
          <a:p>
            <a:pPr marL="0" indent="0">
              <a:buNone/>
            </a:pPr>
            <a:endParaRPr lang="en-US" sz="2300" dirty="0">
              <a:effectLst/>
            </a:endParaRPr>
          </a:p>
          <a:p>
            <a:pPr marL="0" indent="0">
              <a:buNone/>
            </a:pPr>
            <a:r>
              <a:rPr lang="en-US" sz="2300" dirty="0">
                <a:effectLst/>
              </a:rPr>
              <a:t>Contrarily – top fifth of white meat intake was associated with a 25% reduction in risk of all cause mortality compared to the lowest intake level.  </a:t>
            </a:r>
          </a:p>
        </p:txBody>
      </p:sp>
      <p:sp>
        <p:nvSpPr>
          <p:cNvPr id="4" name="Footer Placeholder 3">
            <a:extLst>
              <a:ext uri="{FF2B5EF4-FFF2-40B4-BE49-F238E27FC236}">
                <a16:creationId xmlns:a16="http://schemas.microsoft.com/office/drawing/2014/main" id="{1E48D0AD-1408-44D0-AFED-00F7D75159B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A08F7C58-5E70-4D89-9D7D-55ED86588AEA}"/>
              </a:ext>
            </a:extLst>
          </p:cNvPr>
          <p:cNvSpPr txBox="1"/>
          <p:nvPr/>
        </p:nvSpPr>
        <p:spPr>
          <a:xfrm>
            <a:off x="301625" y="5562600"/>
            <a:ext cx="8613775" cy="923330"/>
          </a:xfrm>
          <a:prstGeom prst="rect">
            <a:avLst/>
          </a:prstGeom>
          <a:noFill/>
        </p:spPr>
        <p:txBody>
          <a:bodyPr wrap="square" rtlCol="0">
            <a:spAutoFit/>
          </a:bodyPr>
          <a:lstStyle/>
          <a:p>
            <a:r>
              <a:rPr lang="en-US" dirty="0">
                <a:solidFill>
                  <a:srgbClr val="FFC000"/>
                </a:solidFill>
              </a:rPr>
              <a:t>Etemadi, A., Sinha, R., Ward, M. et al. (2017). Mortality from different causes associated with meat, </a:t>
            </a:r>
            <a:r>
              <a:rPr lang="en-US" dirty="0" err="1">
                <a:solidFill>
                  <a:srgbClr val="FFC000"/>
                </a:solidFill>
              </a:rPr>
              <a:t>heme</a:t>
            </a:r>
            <a:r>
              <a:rPr lang="en-US" dirty="0">
                <a:solidFill>
                  <a:srgbClr val="FFC000"/>
                </a:solidFill>
              </a:rPr>
              <a:t> iron, nitrates, and nitrites in the NIH-AARP diet and health study: population based cohort study. BMJ:357:j1957. </a:t>
            </a:r>
          </a:p>
        </p:txBody>
      </p:sp>
    </p:spTree>
    <p:extLst>
      <p:ext uri="{BB962C8B-B14F-4D97-AF65-F5344CB8AC3E}">
        <p14:creationId xmlns:p14="http://schemas.microsoft.com/office/powerpoint/2010/main" val="8019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1976-2305-4A0C-A037-986DC86B23B6}"/>
              </a:ext>
            </a:extLst>
          </p:cNvPr>
          <p:cNvSpPr>
            <a:spLocks noGrp="1"/>
          </p:cNvSpPr>
          <p:nvPr>
            <p:ph type="title"/>
          </p:nvPr>
        </p:nvSpPr>
        <p:spPr>
          <a:xfrm>
            <a:off x="301625" y="228601"/>
            <a:ext cx="8510588" cy="762000"/>
          </a:xfrm>
        </p:spPr>
        <p:txBody>
          <a:bodyPr/>
          <a:lstStyle/>
          <a:p>
            <a:r>
              <a:rPr lang="en-US" dirty="0"/>
              <a:t>Red meat is deadly!</a:t>
            </a:r>
          </a:p>
        </p:txBody>
      </p:sp>
      <p:sp>
        <p:nvSpPr>
          <p:cNvPr id="3" name="Content Placeholder 2">
            <a:extLst>
              <a:ext uri="{FF2B5EF4-FFF2-40B4-BE49-F238E27FC236}">
                <a16:creationId xmlns:a16="http://schemas.microsoft.com/office/drawing/2014/main" id="{468C7C1A-14C2-4A7F-B05B-5FBEFBD0D3E9}"/>
              </a:ext>
            </a:extLst>
          </p:cNvPr>
          <p:cNvSpPr>
            <a:spLocks noGrp="1"/>
          </p:cNvSpPr>
          <p:nvPr>
            <p:ph idx="1"/>
          </p:nvPr>
        </p:nvSpPr>
        <p:spPr>
          <a:xfrm>
            <a:off x="301625" y="1143000"/>
            <a:ext cx="8540750" cy="4343399"/>
          </a:xfrm>
        </p:spPr>
        <p:txBody>
          <a:bodyPr/>
          <a:lstStyle/>
          <a:p>
            <a:pPr marL="0" indent="0">
              <a:buNone/>
            </a:pPr>
            <a:r>
              <a:rPr lang="en-US" sz="2400" dirty="0">
                <a:effectLst/>
              </a:rPr>
              <a:t>Strongest association of death due to red meat consumption was with chronic liver disease (HR 2.30, CI 1.78-2.99)</a:t>
            </a:r>
          </a:p>
          <a:p>
            <a:pPr marL="0" indent="0">
              <a:buNone/>
            </a:pPr>
            <a:endParaRPr lang="en-US" sz="2400" dirty="0">
              <a:effectLst/>
            </a:endParaRPr>
          </a:p>
          <a:p>
            <a:pPr marL="0" indent="0">
              <a:buNone/>
            </a:pPr>
            <a:r>
              <a:rPr lang="en-US" sz="2400" dirty="0">
                <a:effectLst/>
              </a:rPr>
              <a:t>People with highest category of white meat intake had a 25% reduction in risk of all cause mortality compared with the lowest intake.  </a:t>
            </a:r>
          </a:p>
          <a:p>
            <a:pPr marL="0" indent="0">
              <a:buNone/>
            </a:pPr>
            <a:endParaRPr lang="en-US" sz="2400" dirty="0">
              <a:effectLst/>
            </a:endParaRPr>
          </a:p>
          <a:p>
            <a:pPr marL="0" indent="0">
              <a:buNone/>
            </a:pPr>
            <a:r>
              <a:rPr lang="en-US" sz="2400" dirty="0">
                <a:effectLst/>
              </a:rPr>
              <a:t>All cause death showed an inverse association with white meat intake (excluding death due to Alzheimer’s disease), and the strongest inverse association was observed for death due to chronic liver disease.  </a:t>
            </a:r>
          </a:p>
        </p:txBody>
      </p:sp>
      <p:sp>
        <p:nvSpPr>
          <p:cNvPr id="4" name="Footer Placeholder 3">
            <a:extLst>
              <a:ext uri="{FF2B5EF4-FFF2-40B4-BE49-F238E27FC236}">
                <a16:creationId xmlns:a16="http://schemas.microsoft.com/office/drawing/2014/main" id="{1E48D0AD-1408-44D0-AFED-00F7D75159B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A08F7C58-5E70-4D89-9D7D-55ED86588AEA}"/>
              </a:ext>
            </a:extLst>
          </p:cNvPr>
          <p:cNvSpPr txBox="1"/>
          <p:nvPr/>
        </p:nvSpPr>
        <p:spPr>
          <a:xfrm>
            <a:off x="301625" y="5562600"/>
            <a:ext cx="8613775" cy="923330"/>
          </a:xfrm>
          <a:prstGeom prst="rect">
            <a:avLst/>
          </a:prstGeom>
          <a:noFill/>
        </p:spPr>
        <p:txBody>
          <a:bodyPr wrap="square" rtlCol="0">
            <a:spAutoFit/>
          </a:bodyPr>
          <a:lstStyle/>
          <a:p>
            <a:r>
              <a:rPr lang="en-US" dirty="0">
                <a:solidFill>
                  <a:srgbClr val="FFC000"/>
                </a:solidFill>
              </a:rPr>
              <a:t>Etemadi, A., Sinha, R., Ward, M. et al. (2017). Mortality from different causes associated with meat, </a:t>
            </a:r>
            <a:r>
              <a:rPr lang="en-US" dirty="0" err="1">
                <a:solidFill>
                  <a:srgbClr val="FFC000"/>
                </a:solidFill>
              </a:rPr>
              <a:t>heme</a:t>
            </a:r>
            <a:r>
              <a:rPr lang="en-US" dirty="0">
                <a:solidFill>
                  <a:srgbClr val="FFC000"/>
                </a:solidFill>
              </a:rPr>
              <a:t> iron, nitrates, and nitrites in the NIH-AARP diet and health study: population based cohort study. BMJ:357:j1957. </a:t>
            </a:r>
          </a:p>
        </p:txBody>
      </p:sp>
    </p:spTree>
    <p:extLst>
      <p:ext uri="{BB962C8B-B14F-4D97-AF65-F5344CB8AC3E}">
        <p14:creationId xmlns:p14="http://schemas.microsoft.com/office/powerpoint/2010/main" val="138851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4300C4B-F066-4124-B9BE-C8B3F022978E}"/>
              </a:ext>
            </a:extLst>
          </p:cNvPr>
          <p:cNvPicPr>
            <a:picLocks noGrp="1" noChangeAspect="1"/>
          </p:cNvPicPr>
          <p:nvPr>
            <p:ph idx="1"/>
          </p:nvPr>
        </p:nvPicPr>
        <p:blipFill>
          <a:blip r:embed="rId2"/>
          <a:stretch>
            <a:fillRect/>
          </a:stretch>
        </p:blipFill>
        <p:spPr>
          <a:xfrm>
            <a:off x="76199" y="85360"/>
            <a:ext cx="4419599" cy="4343400"/>
          </a:xfrm>
          <a:prstGeom prst="rect">
            <a:avLst/>
          </a:prstGeom>
        </p:spPr>
      </p:pic>
      <p:pic>
        <p:nvPicPr>
          <p:cNvPr id="7" name="Picture 6">
            <a:extLst>
              <a:ext uri="{FF2B5EF4-FFF2-40B4-BE49-F238E27FC236}">
                <a16:creationId xmlns:a16="http://schemas.microsoft.com/office/drawing/2014/main" id="{5353DAB7-6E96-46AC-841F-73817F9B556B}"/>
              </a:ext>
            </a:extLst>
          </p:cNvPr>
          <p:cNvPicPr>
            <a:picLocks noChangeAspect="1"/>
          </p:cNvPicPr>
          <p:nvPr/>
        </p:nvPicPr>
        <p:blipFill>
          <a:blip r:embed="rId3"/>
          <a:stretch>
            <a:fillRect/>
          </a:stretch>
        </p:blipFill>
        <p:spPr>
          <a:xfrm>
            <a:off x="76200" y="4423896"/>
            <a:ext cx="4572000" cy="2197398"/>
          </a:xfrm>
          <a:prstGeom prst="rect">
            <a:avLst/>
          </a:prstGeom>
        </p:spPr>
      </p:pic>
      <p:sp>
        <p:nvSpPr>
          <p:cNvPr id="9" name="Title 1">
            <a:extLst>
              <a:ext uri="{FF2B5EF4-FFF2-40B4-BE49-F238E27FC236}">
                <a16:creationId xmlns:a16="http://schemas.microsoft.com/office/drawing/2014/main" id="{58B3B435-84AD-49FA-9A9B-9D06E3A8763F}"/>
              </a:ext>
            </a:extLst>
          </p:cNvPr>
          <p:cNvSpPr>
            <a:spLocks noGrp="1"/>
          </p:cNvSpPr>
          <p:nvPr>
            <p:ph type="title"/>
          </p:nvPr>
        </p:nvSpPr>
        <p:spPr>
          <a:xfrm>
            <a:off x="4495799" y="0"/>
            <a:ext cx="4316413" cy="762000"/>
          </a:xfrm>
        </p:spPr>
        <p:txBody>
          <a:bodyPr/>
          <a:lstStyle/>
          <a:p>
            <a:r>
              <a:rPr lang="en-US" sz="3600" dirty="0"/>
              <a:t>Red meat is deadly!</a:t>
            </a:r>
          </a:p>
        </p:txBody>
      </p:sp>
      <p:sp>
        <p:nvSpPr>
          <p:cNvPr id="10" name="TextBox 9">
            <a:extLst>
              <a:ext uri="{FF2B5EF4-FFF2-40B4-BE49-F238E27FC236}">
                <a16:creationId xmlns:a16="http://schemas.microsoft.com/office/drawing/2014/main" id="{3EB94A6E-BF05-4697-BA22-3CEABACA1DA9}"/>
              </a:ext>
            </a:extLst>
          </p:cNvPr>
          <p:cNvSpPr txBox="1"/>
          <p:nvPr/>
        </p:nvSpPr>
        <p:spPr>
          <a:xfrm>
            <a:off x="4724400" y="762000"/>
            <a:ext cx="4343399" cy="4154984"/>
          </a:xfrm>
          <a:prstGeom prst="rect">
            <a:avLst/>
          </a:prstGeom>
          <a:noFill/>
        </p:spPr>
        <p:txBody>
          <a:bodyPr wrap="square" rtlCol="0">
            <a:spAutoFit/>
          </a:bodyPr>
          <a:lstStyle/>
          <a:p>
            <a:r>
              <a:rPr lang="en-US" sz="2200" dirty="0"/>
              <a:t>Increased risks of all cause mortality and nine specific causes of death were associated with both processed and unprocessed red meat.  </a:t>
            </a:r>
          </a:p>
          <a:p>
            <a:endParaRPr lang="en-US" sz="2200" dirty="0"/>
          </a:p>
          <a:p>
            <a:r>
              <a:rPr lang="en-US" sz="2200" dirty="0"/>
              <a:t>Replacing the intake of red meat with white meat (chicken or fish), particularly unprocessed white meat, without changing total meat intake, was associated with reduced mortality risk.</a:t>
            </a:r>
          </a:p>
        </p:txBody>
      </p:sp>
      <p:sp>
        <p:nvSpPr>
          <p:cNvPr id="11" name="Rectangle 10">
            <a:extLst>
              <a:ext uri="{FF2B5EF4-FFF2-40B4-BE49-F238E27FC236}">
                <a16:creationId xmlns:a16="http://schemas.microsoft.com/office/drawing/2014/main" id="{D498400C-77FF-49B4-A28D-D1AE800425AB}"/>
              </a:ext>
            </a:extLst>
          </p:cNvPr>
          <p:cNvSpPr/>
          <p:nvPr/>
        </p:nvSpPr>
        <p:spPr bwMode="auto">
          <a:xfrm>
            <a:off x="4495798" y="4423896"/>
            <a:ext cx="152402" cy="19769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3C677AEA-2B60-49C4-9F8D-E17E9D9FA03A}"/>
              </a:ext>
            </a:extLst>
          </p:cNvPr>
          <p:cNvSpPr txBox="1"/>
          <p:nvPr/>
        </p:nvSpPr>
        <p:spPr>
          <a:xfrm>
            <a:off x="4495798" y="5551969"/>
            <a:ext cx="4267200" cy="830997"/>
          </a:xfrm>
          <a:prstGeom prst="rect">
            <a:avLst/>
          </a:prstGeom>
          <a:noFill/>
        </p:spPr>
        <p:txBody>
          <a:bodyPr wrap="square" rtlCol="0">
            <a:spAutoFit/>
          </a:bodyPr>
          <a:lstStyle/>
          <a:p>
            <a:r>
              <a:rPr lang="en-US" sz="1200" dirty="0">
                <a:solidFill>
                  <a:srgbClr val="FFC000"/>
                </a:solidFill>
              </a:rPr>
              <a:t>Etemadi, A., Sinha, R., Ward, M. et al. (2017). Mortality from different causes associated with meat, </a:t>
            </a:r>
            <a:r>
              <a:rPr lang="en-US" sz="1200" dirty="0" err="1">
                <a:solidFill>
                  <a:srgbClr val="FFC000"/>
                </a:solidFill>
              </a:rPr>
              <a:t>heme</a:t>
            </a:r>
            <a:r>
              <a:rPr lang="en-US" sz="1200" dirty="0">
                <a:solidFill>
                  <a:srgbClr val="FFC000"/>
                </a:solidFill>
              </a:rPr>
              <a:t> iron, nitrates, and nitrites in the NIH-AARP diet and health study: population based cohort study. BMJ:357:j1957. </a:t>
            </a:r>
          </a:p>
        </p:txBody>
      </p:sp>
    </p:spTree>
    <p:extLst>
      <p:ext uri="{BB962C8B-B14F-4D97-AF65-F5344CB8AC3E}">
        <p14:creationId xmlns:p14="http://schemas.microsoft.com/office/powerpoint/2010/main" val="52372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1976-2305-4A0C-A037-986DC86B23B6}"/>
              </a:ext>
            </a:extLst>
          </p:cNvPr>
          <p:cNvSpPr>
            <a:spLocks noGrp="1"/>
          </p:cNvSpPr>
          <p:nvPr>
            <p:ph type="title"/>
          </p:nvPr>
        </p:nvSpPr>
        <p:spPr>
          <a:xfrm>
            <a:off x="301625" y="228601"/>
            <a:ext cx="8510588" cy="762000"/>
          </a:xfrm>
        </p:spPr>
        <p:txBody>
          <a:bodyPr/>
          <a:lstStyle/>
          <a:p>
            <a:r>
              <a:rPr lang="en-US" dirty="0"/>
              <a:t>Red meat is deadly!</a:t>
            </a:r>
          </a:p>
        </p:txBody>
      </p:sp>
      <p:sp>
        <p:nvSpPr>
          <p:cNvPr id="3" name="Content Placeholder 2">
            <a:extLst>
              <a:ext uri="{FF2B5EF4-FFF2-40B4-BE49-F238E27FC236}">
                <a16:creationId xmlns:a16="http://schemas.microsoft.com/office/drawing/2014/main" id="{468C7C1A-14C2-4A7F-B05B-5FBEFBD0D3E9}"/>
              </a:ext>
            </a:extLst>
          </p:cNvPr>
          <p:cNvSpPr>
            <a:spLocks noGrp="1"/>
          </p:cNvSpPr>
          <p:nvPr>
            <p:ph idx="1"/>
          </p:nvPr>
        </p:nvSpPr>
        <p:spPr>
          <a:xfrm>
            <a:off x="301625" y="1143000"/>
            <a:ext cx="8540750" cy="4343399"/>
          </a:xfrm>
        </p:spPr>
        <p:txBody>
          <a:bodyPr/>
          <a:lstStyle/>
          <a:p>
            <a:pPr marL="0" indent="0">
              <a:buNone/>
            </a:pPr>
            <a:r>
              <a:rPr lang="en-US" sz="2400" u="sng" dirty="0" err="1">
                <a:effectLst/>
              </a:rPr>
              <a:t>BaleDoneen</a:t>
            </a:r>
            <a:r>
              <a:rPr lang="en-US" sz="2400" u="sng" dirty="0">
                <a:effectLst/>
              </a:rPr>
              <a:t> Take-Away:</a:t>
            </a:r>
          </a:p>
          <a:p>
            <a:pPr marL="0" indent="0">
              <a:buNone/>
            </a:pPr>
            <a:r>
              <a:rPr lang="en-US" sz="2400" dirty="0">
                <a:effectLst/>
              </a:rPr>
              <a:t>1. Red meat fails to provide health benefits – lots of other 	ways to get iron and protein.  </a:t>
            </a:r>
          </a:p>
          <a:p>
            <a:pPr marL="0" indent="0">
              <a:buNone/>
            </a:pPr>
            <a:r>
              <a:rPr lang="en-US" sz="2400" dirty="0">
                <a:effectLst/>
              </a:rPr>
              <a:t>2. White meat had an inverse relationship</a:t>
            </a:r>
          </a:p>
          <a:p>
            <a:pPr marL="0" indent="0">
              <a:buNone/>
            </a:pPr>
            <a:r>
              <a:rPr lang="en-US" sz="2400" dirty="0">
                <a:effectLst/>
              </a:rPr>
              <a:t>3. Amount of red meat should be assessed during visits. </a:t>
            </a:r>
          </a:p>
          <a:p>
            <a:pPr marL="0" indent="0">
              <a:buNone/>
            </a:pPr>
            <a:r>
              <a:rPr lang="en-US" sz="2400" dirty="0">
                <a:effectLst/>
              </a:rPr>
              <a:t>4. Did not look at wild game meat. </a:t>
            </a:r>
          </a:p>
          <a:p>
            <a:pPr marL="0" indent="0">
              <a:buNone/>
            </a:pPr>
            <a:r>
              <a:rPr lang="en-US" sz="2400" dirty="0">
                <a:effectLst/>
              </a:rPr>
              <a:t>5. TMAO is a lab option when concerned. </a:t>
            </a:r>
          </a:p>
          <a:p>
            <a:pPr marL="0" indent="0">
              <a:buNone/>
            </a:pPr>
            <a:r>
              <a:rPr lang="en-US" sz="2400" dirty="0">
                <a:effectLst/>
              </a:rPr>
              <a:t>6. Limit red meat in diet or eliminate all together – hard 	pressed to find health benefits. </a:t>
            </a:r>
          </a:p>
        </p:txBody>
      </p:sp>
      <p:sp>
        <p:nvSpPr>
          <p:cNvPr id="4" name="Footer Placeholder 3">
            <a:extLst>
              <a:ext uri="{FF2B5EF4-FFF2-40B4-BE49-F238E27FC236}">
                <a16:creationId xmlns:a16="http://schemas.microsoft.com/office/drawing/2014/main" id="{1E48D0AD-1408-44D0-AFED-00F7D75159B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A08F7C58-5E70-4D89-9D7D-55ED86588AEA}"/>
              </a:ext>
            </a:extLst>
          </p:cNvPr>
          <p:cNvSpPr txBox="1"/>
          <p:nvPr/>
        </p:nvSpPr>
        <p:spPr>
          <a:xfrm>
            <a:off x="301625" y="5562600"/>
            <a:ext cx="8613775" cy="923330"/>
          </a:xfrm>
          <a:prstGeom prst="rect">
            <a:avLst/>
          </a:prstGeom>
          <a:noFill/>
        </p:spPr>
        <p:txBody>
          <a:bodyPr wrap="square" rtlCol="0">
            <a:spAutoFit/>
          </a:bodyPr>
          <a:lstStyle/>
          <a:p>
            <a:r>
              <a:rPr lang="en-US" dirty="0">
                <a:solidFill>
                  <a:srgbClr val="FFC000"/>
                </a:solidFill>
              </a:rPr>
              <a:t>Etemadi, A., Sinha, R., Ward, M. et al. (2017). Mortality from different causes associated with meat, </a:t>
            </a:r>
            <a:r>
              <a:rPr lang="en-US" dirty="0" err="1">
                <a:solidFill>
                  <a:srgbClr val="FFC000"/>
                </a:solidFill>
              </a:rPr>
              <a:t>heme</a:t>
            </a:r>
            <a:r>
              <a:rPr lang="en-US" dirty="0">
                <a:solidFill>
                  <a:srgbClr val="FFC000"/>
                </a:solidFill>
              </a:rPr>
              <a:t> iron, nitrates, and nitrites in the NIH-AARP diet and health study: population based cohort study. BMJ:357:j1957. </a:t>
            </a:r>
          </a:p>
        </p:txBody>
      </p:sp>
    </p:spTree>
    <p:extLst>
      <p:ext uri="{BB962C8B-B14F-4D97-AF65-F5344CB8AC3E}">
        <p14:creationId xmlns:p14="http://schemas.microsoft.com/office/powerpoint/2010/main" val="96902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198438" y="569914"/>
            <a:ext cx="8540750" cy="3733799"/>
          </a:xfrm>
        </p:spPr>
        <p:txBody>
          <a:bodyPr/>
          <a:lstStyle/>
          <a:p>
            <a:pPr marL="0" indent="0">
              <a:buNone/>
            </a:pPr>
            <a:r>
              <a:rPr lang="en-US" sz="2000" u="sng" dirty="0" err="1">
                <a:effectLst/>
              </a:rPr>
              <a:t>BaleDoneen</a:t>
            </a:r>
            <a:r>
              <a:rPr lang="en-US" sz="2000" u="sng" dirty="0">
                <a:effectLst/>
              </a:rPr>
              <a:t> Take-Away:</a:t>
            </a:r>
          </a:p>
          <a:p>
            <a:pPr marL="0" indent="0">
              <a:buNone/>
            </a:pPr>
            <a:r>
              <a:rPr lang="en-US" sz="2000" dirty="0">
                <a:effectLst/>
              </a:rPr>
              <a:t>1. Psoriasis patients are younger when they experience their first CV 	event yet have lower FRS and often don’t meet 	the qualifications 	for statin therapy (Gelfand JM, </a:t>
            </a:r>
            <a:r>
              <a:rPr lang="en-US" sz="2000" i="1" dirty="0">
                <a:effectLst/>
              </a:rPr>
              <a:t>JAMA</a:t>
            </a:r>
            <a:r>
              <a:rPr lang="en-US" sz="2000" dirty="0">
                <a:effectLst/>
              </a:rPr>
              <a:t>. 2006;296:1735-1741).</a:t>
            </a:r>
          </a:p>
          <a:p>
            <a:pPr marL="0" indent="0">
              <a:buNone/>
            </a:pPr>
            <a:endParaRPr lang="en-US" sz="2000" dirty="0">
              <a:effectLst/>
            </a:endParaRPr>
          </a:p>
          <a:p>
            <a:pPr marL="0" indent="0">
              <a:buNone/>
            </a:pPr>
            <a:r>
              <a:rPr lang="en-US" sz="2000" dirty="0">
                <a:effectLst/>
              </a:rPr>
              <a:t>2. Psoriasis is a systemic auto-immune disorder that increases vascular 	disease risk. </a:t>
            </a:r>
          </a:p>
          <a:p>
            <a:pPr marL="0" indent="0">
              <a:buNone/>
            </a:pPr>
            <a:endParaRPr lang="en-US" sz="2000" dirty="0">
              <a:effectLst/>
            </a:endParaRPr>
          </a:p>
          <a:p>
            <a:pPr marL="0" indent="0">
              <a:buNone/>
            </a:pPr>
            <a:r>
              <a:rPr lang="en-US" sz="2000" dirty="0">
                <a:effectLst/>
              </a:rPr>
              <a:t>3. Auto-immune diseases are under the root cause tree – difficult to 	discriminate between red flag/root cause.</a:t>
            </a:r>
          </a:p>
          <a:p>
            <a:pPr marL="0" indent="0">
              <a:buNone/>
            </a:pPr>
            <a:endParaRPr lang="en-US" sz="2000" dirty="0">
              <a:effectLst/>
            </a:endParaRPr>
          </a:p>
          <a:p>
            <a:pPr marL="0" indent="0">
              <a:buNone/>
            </a:pPr>
            <a:r>
              <a:rPr lang="en-US" sz="2000" dirty="0">
                <a:effectLst/>
              </a:rPr>
              <a:t>4. This study adds to the literature suggesting improving the auto-immune 	condition can have a positive impact on 	vascular inflammation. </a:t>
            </a:r>
          </a:p>
          <a:p>
            <a:pPr marL="0" indent="0">
              <a:buNone/>
            </a:pPr>
            <a:endParaRPr lang="en-US" sz="2000" dirty="0">
              <a:effectLst/>
            </a:endParaRPr>
          </a:p>
          <a:p>
            <a:pPr marL="0" indent="0">
              <a:buNone/>
            </a:pPr>
            <a:r>
              <a:rPr lang="en-US" sz="2000" dirty="0">
                <a:effectLst/>
              </a:rPr>
              <a:t>4. Utilize our clinical tools for vascular inflammation – particularly in this 	high risk demographic.  </a:t>
            </a:r>
          </a:p>
        </p:txBody>
      </p:sp>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43114" y="6096000"/>
            <a:ext cx="8540750" cy="584775"/>
          </a:xfrm>
          <a:prstGeom prst="rect">
            <a:avLst/>
          </a:prstGeom>
        </p:spPr>
        <p:txBody>
          <a:bodyPr wrap="square">
            <a:spAutoFit/>
          </a:bodyPr>
          <a:lstStyle/>
          <a:p>
            <a:r>
              <a:rPr lang="en-US" sz="1600" dirty="0" err="1">
                <a:solidFill>
                  <a:srgbClr val="FFC000"/>
                </a:solidFill>
              </a:rPr>
              <a:t>Lerman</a:t>
            </a:r>
            <a:r>
              <a:rPr lang="en-US" sz="1600" dirty="0">
                <a:solidFill>
                  <a:srgbClr val="FFC000"/>
                </a:solidFill>
              </a:rPr>
              <a:t>, J., Joshi, A., Chaturvedi, A. et al. (2017).  High risk coronary plaque in psoriasis. Circulation; 116.026859</a:t>
            </a:r>
            <a:endParaRPr lang="en-US" sz="1600" dirty="0"/>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228600" y="-85725"/>
            <a:ext cx="8510588" cy="685800"/>
          </a:xfrm>
        </p:spPr>
        <p:txBody>
          <a:bodyPr/>
          <a:lstStyle/>
          <a:p>
            <a:r>
              <a:rPr lang="en-US" sz="3200" dirty="0"/>
              <a:t>High-risk coronary plaque in Psoriasis</a:t>
            </a:r>
          </a:p>
        </p:txBody>
      </p:sp>
      <p:pic>
        <p:nvPicPr>
          <p:cNvPr id="6" name="Picture 5" descr="C:\Users\owner\Pictures\red flags pointed.jpg">
            <a:extLst>
              <a:ext uri="{FF2B5EF4-FFF2-40B4-BE49-F238E27FC236}">
                <a16:creationId xmlns:a16="http://schemas.microsoft.com/office/drawing/2014/main" id="{A53DA361-B81C-4DD2-B30D-ADEE4D6E88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121541"/>
            <a:ext cx="95820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9528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48F4-43E5-4EF7-B494-D7A20F0E7EFE}"/>
              </a:ext>
            </a:extLst>
          </p:cNvPr>
          <p:cNvSpPr>
            <a:spLocks noGrp="1"/>
          </p:cNvSpPr>
          <p:nvPr>
            <p:ph type="title"/>
          </p:nvPr>
        </p:nvSpPr>
        <p:spPr>
          <a:xfrm>
            <a:off x="301625" y="228601"/>
            <a:ext cx="8510588" cy="762000"/>
          </a:xfrm>
        </p:spPr>
        <p:txBody>
          <a:bodyPr/>
          <a:lstStyle/>
          <a:p>
            <a:r>
              <a:rPr lang="en-US" dirty="0"/>
              <a:t>Happy July 2017!</a:t>
            </a:r>
          </a:p>
        </p:txBody>
      </p:sp>
      <p:pic>
        <p:nvPicPr>
          <p:cNvPr id="6" name="Content Placeholder 5">
            <a:extLst>
              <a:ext uri="{FF2B5EF4-FFF2-40B4-BE49-F238E27FC236}">
                <a16:creationId xmlns:a16="http://schemas.microsoft.com/office/drawing/2014/main" id="{8BCA5460-04E7-4300-897D-9A29D8717BB2}"/>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5563" y="990601"/>
            <a:ext cx="7862711" cy="4422775"/>
          </a:xfrm>
        </p:spPr>
      </p:pic>
      <p:sp>
        <p:nvSpPr>
          <p:cNvPr id="4" name="Footer Placeholder 3">
            <a:extLst>
              <a:ext uri="{FF2B5EF4-FFF2-40B4-BE49-F238E27FC236}">
                <a16:creationId xmlns:a16="http://schemas.microsoft.com/office/drawing/2014/main" id="{92FE95D5-14A7-4757-8ED0-28B861DBE761}"/>
              </a:ext>
            </a:extLst>
          </p:cNvPr>
          <p:cNvSpPr>
            <a:spLocks noGrp="1"/>
          </p:cNvSpPr>
          <p:nvPr>
            <p:ph type="ftr" sz="quarter" idx="11"/>
          </p:nvPr>
        </p:nvSpPr>
        <p:spPr/>
        <p:txBody>
          <a:bodyPr/>
          <a:lstStyle/>
          <a:p>
            <a:pPr>
              <a:defRPr/>
            </a:pPr>
            <a:r>
              <a:rPr lang="en-US"/>
              <a:t>Copyright Bale/Doneen Paradigm</a:t>
            </a:r>
          </a:p>
        </p:txBody>
      </p:sp>
      <p:sp>
        <p:nvSpPr>
          <p:cNvPr id="9" name="TextBox 8">
            <a:extLst>
              <a:ext uri="{FF2B5EF4-FFF2-40B4-BE49-F238E27FC236}">
                <a16:creationId xmlns:a16="http://schemas.microsoft.com/office/drawing/2014/main" id="{61338E82-B021-4C9A-B412-9061E6162D00}"/>
              </a:ext>
            </a:extLst>
          </p:cNvPr>
          <p:cNvSpPr txBox="1"/>
          <p:nvPr/>
        </p:nvSpPr>
        <p:spPr>
          <a:xfrm>
            <a:off x="1447800" y="5562600"/>
            <a:ext cx="6425157" cy="707886"/>
          </a:xfrm>
          <a:prstGeom prst="rect">
            <a:avLst/>
          </a:prstGeom>
          <a:noFill/>
        </p:spPr>
        <p:txBody>
          <a:bodyPr wrap="none" rtlCol="0">
            <a:spAutoFit/>
          </a:bodyPr>
          <a:lstStyle/>
          <a:p>
            <a:r>
              <a:rPr lang="en-US" sz="4000" dirty="0">
                <a:latin typeface="Harlow Solid Italic" panose="04030604020F02020D02" pitchFamily="82" charset="0"/>
              </a:rPr>
              <a:t>Hurry – you must register!......</a:t>
            </a:r>
          </a:p>
        </p:txBody>
      </p:sp>
    </p:spTree>
    <p:extLst>
      <p:ext uri="{BB962C8B-B14F-4D97-AF65-F5344CB8AC3E}">
        <p14:creationId xmlns:p14="http://schemas.microsoft.com/office/powerpoint/2010/main" val="26038046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786" y="5046155"/>
            <a:ext cx="1659429" cy="461665"/>
          </a:xfrm>
          <a:prstGeom prst="rect">
            <a:avLst/>
          </a:prstGeom>
          <a:noFill/>
        </p:spPr>
        <p:txBody>
          <a:bodyPr wrap="none" rtlCol="0">
            <a:spAutoFit/>
          </a:bodyPr>
          <a:lstStyle/>
          <a:p>
            <a:r>
              <a:rPr lang="en-US" sz="2400" dirty="0"/>
              <a:t>1928-2014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90600"/>
            <a:ext cx="8991600" cy="5791200"/>
          </a:xfrm>
          <a:prstGeom prst="rect">
            <a:avLst/>
          </a:prstGeom>
        </p:spPr>
      </p:pic>
      <p:sp>
        <p:nvSpPr>
          <p:cNvPr id="5" name="TextBox 4">
            <a:extLst>
              <a:ext uri="{FF2B5EF4-FFF2-40B4-BE49-F238E27FC236}">
                <a16:creationId xmlns:a16="http://schemas.microsoft.com/office/drawing/2014/main" id="{85DFE896-10B6-430C-997C-087BAEA1C1E2}"/>
              </a:ext>
            </a:extLst>
          </p:cNvPr>
          <p:cNvSpPr txBox="1"/>
          <p:nvPr/>
        </p:nvSpPr>
        <p:spPr>
          <a:xfrm>
            <a:off x="1001952" y="228600"/>
            <a:ext cx="7140096" cy="523220"/>
          </a:xfrm>
          <a:prstGeom prst="rect">
            <a:avLst/>
          </a:prstGeom>
          <a:noFill/>
        </p:spPr>
        <p:txBody>
          <a:bodyPr wrap="none" rtlCol="0">
            <a:spAutoFit/>
          </a:bodyPr>
          <a:lstStyle/>
          <a:p>
            <a:r>
              <a:rPr lang="en-US" sz="2800" dirty="0"/>
              <a:t>Dental Colleagues – new BDM CE courses!</a:t>
            </a:r>
          </a:p>
        </p:txBody>
      </p:sp>
    </p:spTree>
    <p:extLst>
      <p:ext uri="{BB962C8B-B14F-4D97-AF65-F5344CB8AC3E}">
        <p14:creationId xmlns:p14="http://schemas.microsoft.com/office/powerpoint/2010/main" val="33503565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685800"/>
          </a:xfrm>
        </p:spPr>
        <p:txBody>
          <a:bodyPr/>
          <a:lstStyle/>
          <a:p>
            <a:r>
              <a:rPr lang="en-US" sz="3600" dirty="0"/>
              <a:t>Help us spread the word – </a:t>
            </a:r>
            <a:br>
              <a:rPr lang="en-US" sz="3600" dirty="0"/>
            </a:br>
            <a:r>
              <a:rPr lang="en-US" sz="3600" dirty="0"/>
              <a:t>Seattle Oct 2017</a:t>
            </a:r>
          </a:p>
        </p:txBody>
      </p:sp>
      <p:pic>
        <p:nvPicPr>
          <p:cNvPr id="5" name="Content Placeholder 4"/>
          <p:cNvPicPr>
            <a:picLocks noGrp="1" noChangeAspect="1"/>
          </p:cNvPicPr>
          <p:nvPr>
            <p:ph idx="1"/>
          </p:nvPr>
        </p:nvPicPr>
        <p:blipFill rotWithShape="1">
          <a:blip r:embed="rId2"/>
          <a:srcRect l="51856"/>
          <a:stretch/>
        </p:blipFill>
        <p:spPr>
          <a:xfrm>
            <a:off x="1524000" y="1219200"/>
            <a:ext cx="5943600" cy="4724401"/>
          </a:xfrm>
          <a:prstGeom prst="rect">
            <a:avLst/>
          </a:prstGeom>
        </p:spPr>
      </p:pic>
      <p:sp>
        <p:nvSpPr>
          <p:cNvPr id="3" name="TextBox 2"/>
          <p:cNvSpPr txBox="1"/>
          <p:nvPr/>
        </p:nvSpPr>
        <p:spPr>
          <a:xfrm>
            <a:off x="2362200" y="6072426"/>
            <a:ext cx="4309000" cy="861774"/>
          </a:xfrm>
          <a:prstGeom prst="rect">
            <a:avLst/>
          </a:prstGeom>
          <a:noFill/>
        </p:spPr>
        <p:txBody>
          <a:bodyPr wrap="none" rtlCol="0">
            <a:spAutoFit/>
          </a:bodyPr>
          <a:lstStyle/>
          <a:p>
            <a:r>
              <a:rPr lang="en-US" sz="3200" dirty="0">
                <a:hlinkClick r:id="rId3"/>
              </a:rPr>
              <a:t>www.BaleDoneen.com</a:t>
            </a:r>
            <a:endParaRPr lang="en-US" sz="3200" dirty="0"/>
          </a:p>
          <a:p>
            <a:endParaRPr lang="en-US" dirty="0"/>
          </a:p>
        </p:txBody>
      </p:sp>
    </p:spTree>
    <p:extLst>
      <p:ext uri="{BB962C8B-B14F-4D97-AF65-F5344CB8AC3E}">
        <p14:creationId xmlns:p14="http://schemas.microsoft.com/office/powerpoint/2010/main" val="18680867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31C5-433A-4FE1-8BD7-0327FF87D645}"/>
              </a:ext>
            </a:extLst>
          </p:cNvPr>
          <p:cNvSpPr>
            <a:spLocks noGrp="1"/>
          </p:cNvSpPr>
          <p:nvPr>
            <p:ph type="title"/>
          </p:nvPr>
        </p:nvSpPr>
        <p:spPr>
          <a:xfrm>
            <a:off x="301625" y="228600"/>
            <a:ext cx="8510588" cy="533400"/>
          </a:xfrm>
        </p:spPr>
        <p:txBody>
          <a:bodyPr/>
          <a:lstStyle/>
          <a:p>
            <a:pPr>
              <a:defRPr/>
            </a:pPr>
            <a:r>
              <a:rPr lang="en-US" dirty="0"/>
              <a:t>Sign up ASAP for the Reunion!  </a:t>
            </a:r>
          </a:p>
        </p:txBody>
      </p:sp>
      <p:pic>
        <p:nvPicPr>
          <p:cNvPr id="87043" name="Content Placeholder 4">
            <a:extLst>
              <a:ext uri="{FF2B5EF4-FFF2-40B4-BE49-F238E27FC236}">
                <a16:creationId xmlns:a16="http://schemas.microsoft.com/office/drawing/2014/main" id="{EE59E64D-FD3B-445A-B2F5-C91FD4DF8D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838200"/>
            <a:ext cx="8534400" cy="5410200"/>
          </a:xfrm>
        </p:spPr>
      </p:pic>
      <p:sp>
        <p:nvSpPr>
          <p:cNvPr id="4" name="Footer Placeholder 3">
            <a:extLst>
              <a:ext uri="{FF2B5EF4-FFF2-40B4-BE49-F238E27FC236}">
                <a16:creationId xmlns:a16="http://schemas.microsoft.com/office/drawing/2014/main" id="{02F957D6-D217-4C35-8770-5D7AE896AB83}"/>
              </a:ext>
            </a:extLst>
          </p:cNvPr>
          <p:cNvSpPr>
            <a:spLocks noGrp="1"/>
          </p:cNvSpPr>
          <p:nvPr>
            <p:ph type="ftr" sz="quarter" idx="11"/>
          </p:nvPr>
        </p:nvSpPr>
        <p:spPr/>
        <p:txBody>
          <a:bodyPr/>
          <a:lstStyle/>
          <a:p>
            <a:pPr>
              <a:defRPr/>
            </a:pPr>
            <a:r>
              <a:rPr lang="en-US"/>
              <a:t>Copyright Bale/Doneen Paradigm</a:t>
            </a:r>
          </a:p>
        </p:txBody>
      </p:sp>
      <p:pic>
        <p:nvPicPr>
          <p:cNvPr id="87045" name="Content Placeholder 4">
            <a:extLst>
              <a:ext uri="{FF2B5EF4-FFF2-40B4-BE49-F238E27FC236}">
                <a16:creationId xmlns:a16="http://schemas.microsoft.com/office/drawing/2014/main" id="{F9C6CC49-56B6-4AF9-96BF-15742F2BF4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373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039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199B-ED6D-464E-9529-40078E1E87F8}"/>
              </a:ext>
            </a:extLst>
          </p:cNvPr>
          <p:cNvSpPr>
            <a:spLocks noGrp="1"/>
          </p:cNvSpPr>
          <p:nvPr>
            <p:ph type="title"/>
          </p:nvPr>
        </p:nvSpPr>
        <p:spPr>
          <a:xfrm>
            <a:off x="381000" y="-7841"/>
            <a:ext cx="8510588" cy="1325563"/>
          </a:xfrm>
        </p:spPr>
        <p:txBody>
          <a:bodyPr/>
          <a:lstStyle/>
          <a:p>
            <a:r>
              <a:rPr lang="en-US" dirty="0"/>
              <a:t>Aircraft Noise</a:t>
            </a:r>
          </a:p>
        </p:txBody>
      </p:sp>
      <p:pic>
        <p:nvPicPr>
          <p:cNvPr id="6" name="Content Placeholder 5">
            <a:extLst>
              <a:ext uri="{FF2B5EF4-FFF2-40B4-BE49-F238E27FC236}">
                <a16:creationId xmlns:a16="http://schemas.microsoft.com/office/drawing/2014/main" id="{4788DC1A-1557-4DC0-8C2F-026B25D7147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62100" y="1575240"/>
            <a:ext cx="6019800" cy="4114800"/>
          </a:xfrm>
        </p:spPr>
      </p:pic>
      <p:sp>
        <p:nvSpPr>
          <p:cNvPr id="4" name="Footer Placeholder 3">
            <a:extLst>
              <a:ext uri="{FF2B5EF4-FFF2-40B4-BE49-F238E27FC236}">
                <a16:creationId xmlns:a16="http://schemas.microsoft.com/office/drawing/2014/main" id="{EB7BFFAF-932C-4A27-96B7-164AEE42D9D5}"/>
              </a:ext>
            </a:extLst>
          </p:cNvPr>
          <p:cNvSpPr>
            <a:spLocks noGrp="1"/>
          </p:cNvSpPr>
          <p:nvPr>
            <p:ph type="ftr" sz="quarter" idx="11"/>
          </p:nvPr>
        </p:nvSpPr>
        <p:spPr/>
        <p:txBody>
          <a:bodyPr/>
          <a:lstStyle/>
          <a:p>
            <a:pPr>
              <a:defRPr/>
            </a:pPr>
            <a:r>
              <a:rPr lang="en-US"/>
              <a:t>Copyright Bale/Doneen Paradigm</a:t>
            </a:r>
          </a:p>
        </p:txBody>
      </p:sp>
      <p:pic>
        <p:nvPicPr>
          <p:cNvPr id="8" name="Picture 7" descr="C:\Users\owner\Pictures\red flags pointed.jpg">
            <a:extLst>
              <a:ext uri="{FF2B5EF4-FFF2-40B4-BE49-F238E27FC236}">
                <a16:creationId xmlns:a16="http://schemas.microsoft.com/office/drawing/2014/main" id="{F839D123-C965-4D0E-8ACB-B7A69084D3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21541"/>
            <a:ext cx="95820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040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301625" y="990601"/>
            <a:ext cx="8540750" cy="4419600"/>
          </a:xfrm>
        </p:spPr>
        <p:txBody>
          <a:bodyPr/>
          <a:lstStyle/>
          <a:p>
            <a:pPr marL="0" indent="0" algn="ctr">
              <a:buNone/>
            </a:pPr>
            <a:r>
              <a:rPr lang="en-US" sz="2200" dirty="0"/>
              <a:t>FLIGHT-RISK study was set out to test the effect of nocturnal aircraft noise on endothelial function, stress hormones, BP and inflammatory markers, sleeping quality, annoyance levels and coagulation markers in patients with established CAD or at high risk for developing CAD based on the Framingham score.</a:t>
            </a:r>
          </a:p>
          <a:p>
            <a:pPr marL="0" indent="0" algn="ctr">
              <a:buNone/>
            </a:pPr>
            <a:endParaRPr lang="en-US" sz="2200" dirty="0">
              <a:effectLst/>
            </a:endParaRPr>
          </a:p>
          <a:p>
            <a:pPr marL="0" indent="0" algn="ctr">
              <a:buNone/>
            </a:pPr>
            <a:endParaRPr lang="en-US" sz="2200" dirty="0"/>
          </a:p>
          <a:p>
            <a:pPr marL="0" indent="0" algn="ctr">
              <a:buNone/>
            </a:pPr>
            <a:endParaRPr lang="en-US" sz="2200" dirty="0"/>
          </a:p>
          <a:p>
            <a:pPr marL="0" indent="0" algn="ctr">
              <a:buNone/>
            </a:pPr>
            <a:endParaRPr lang="en-US" sz="2200" dirty="0"/>
          </a:p>
          <a:p>
            <a:pPr marL="0" indent="0" algn="ctr">
              <a:buNone/>
            </a:pPr>
            <a:r>
              <a:rPr lang="en-US" sz="2200" dirty="0"/>
              <a:t>Randomized, cross-over, blinded fashion - subjects were exposed to simulated aircraft noise (own bedrooms – 60 repetitive noise events with window tilted open) vs no noise conditions. </a:t>
            </a:r>
          </a:p>
          <a:p>
            <a:pPr marL="0" indent="0">
              <a:buNone/>
            </a:pPr>
            <a:endParaRPr lang="en-US" sz="2000" dirty="0"/>
          </a:p>
        </p:txBody>
      </p:sp>
      <p:sp>
        <p:nvSpPr>
          <p:cNvPr id="5" name="Rectangle 4">
            <a:extLst>
              <a:ext uri="{FF2B5EF4-FFF2-40B4-BE49-F238E27FC236}">
                <a16:creationId xmlns:a16="http://schemas.microsoft.com/office/drawing/2014/main" id="{F87FC10E-22E6-4FCD-864D-FE2354083705}"/>
              </a:ext>
            </a:extLst>
          </p:cNvPr>
          <p:cNvSpPr/>
          <p:nvPr/>
        </p:nvSpPr>
        <p:spPr>
          <a:xfrm>
            <a:off x="287034" y="5791200"/>
            <a:ext cx="8540750" cy="830997"/>
          </a:xfrm>
          <a:prstGeom prst="rect">
            <a:avLst/>
          </a:prstGeom>
        </p:spPr>
        <p:txBody>
          <a:bodyPr wrap="square">
            <a:spAutoFit/>
          </a:bodyPr>
          <a:lstStyle/>
          <a:p>
            <a:r>
              <a:rPr lang="en-US" sz="1600" dirty="0">
                <a:solidFill>
                  <a:srgbClr val="FFC000"/>
                </a:solidFill>
              </a:rPr>
              <a:t>Schmidt, F., </a:t>
            </a:r>
            <a:r>
              <a:rPr lang="en-US" sz="1600" dirty="0" err="1">
                <a:solidFill>
                  <a:srgbClr val="FFC000"/>
                </a:solidFill>
              </a:rPr>
              <a:t>Kolle</a:t>
            </a:r>
            <a:r>
              <a:rPr lang="en-US" sz="1600" dirty="0">
                <a:solidFill>
                  <a:srgbClr val="FFC000"/>
                </a:solidFill>
              </a:rPr>
              <a:t>, K., </a:t>
            </a:r>
            <a:r>
              <a:rPr lang="en-US" sz="1600" dirty="0" err="1">
                <a:solidFill>
                  <a:srgbClr val="FFC000"/>
                </a:solidFill>
              </a:rPr>
              <a:t>Kreuder</a:t>
            </a:r>
            <a:r>
              <a:rPr lang="en-US" sz="1600" dirty="0">
                <a:solidFill>
                  <a:srgbClr val="FFC000"/>
                </a:solidFill>
              </a:rPr>
              <a:t>, K. et al. (2015). </a:t>
            </a:r>
            <a:r>
              <a:rPr lang="en-US" sz="1600" dirty="0" err="1">
                <a:solidFill>
                  <a:srgbClr val="FFC000"/>
                </a:solidFill>
              </a:rPr>
              <a:t>Nightime</a:t>
            </a:r>
            <a:r>
              <a:rPr lang="en-US" sz="1600" dirty="0">
                <a:solidFill>
                  <a:srgbClr val="FFC000"/>
                </a:solidFill>
              </a:rPr>
              <a:t> aircraft noise impairs endothelial function and increases blood pressure in patients with or at risk for coronary artery disease. Clinic Res </a:t>
            </a:r>
            <a:r>
              <a:rPr lang="en-US" sz="1600" dirty="0" err="1">
                <a:solidFill>
                  <a:srgbClr val="FFC000"/>
                </a:solidFill>
              </a:rPr>
              <a:t>Cardiol</a:t>
            </a:r>
            <a:r>
              <a:rPr lang="en-US" sz="1600" dirty="0">
                <a:solidFill>
                  <a:srgbClr val="FFC000"/>
                </a:solidFill>
              </a:rPr>
              <a:t>. 104:23-30. </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Aircraft Noise increases Blood Pressure</a:t>
            </a:r>
          </a:p>
        </p:txBody>
      </p:sp>
      <p:pic>
        <p:nvPicPr>
          <p:cNvPr id="6" name="Content Placeholder 5">
            <a:extLst>
              <a:ext uri="{FF2B5EF4-FFF2-40B4-BE49-F238E27FC236}">
                <a16:creationId xmlns:a16="http://schemas.microsoft.com/office/drawing/2014/main" id="{70913923-5D87-471C-99FE-A7FE127C176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bwMode="auto">
          <a:xfrm>
            <a:off x="3156626" y="2895600"/>
            <a:ext cx="2489027" cy="1447800"/>
          </a:xfrm>
          <a:prstGeom prst="rect">
            <a:avLst/>
          </a:prstGeom>
          <a:noFill/>
          <a:ln w="9525">
            <a:noFill/>
            <a:miter lim="800000"/>
            <a:headEnd/>
            <a:tailEnd/>
          </a:ln>
          <a:effectLst/>
        </p:spPr>
      </p:pic>
      <p:pic>
        <p:nvPicPr>
          <p:cNvPr id="7" name="Picture 6" descr="C:\Users\owner\Pictures\red flags pointed.jpg">
            <a:extLst>
              <a:ext uri="{FF2B5EF4-FFF2-40B4-BE49-F238E27FC236}">
                <a16:creationId xmlns:a16="http://schemas.microsoft.com/office/drawing/2014/main" id="{963B2CA4-CC57-484B-9DC6-218354693A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10745"/>
            <a:ext cx="653404" cy="7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163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4FC1FC16-5246-4DA9-A208-184D40834C50}"/>
              </a:ext>
            </a:extLst>
          </p:cNvPr>
          <p:cNvPicPr>
            <a:picLocks noGrp="1" noChangeAspect="1"/>
          </p:cNvPicPr>
          <p:nvPr>
            <p:ph idx="1"/>
          </p:nvPr>
        </p:nvPicPr>
        <p:blipFill>
          <a:blip r:embed="rId2"/>
          <a:stretch>
            <a:fillRect/>
          </a:stretch>
        </p:blipFill>
        <p:spPr>
          <a:xfrm>
            <a:off x="1379590" y="990600"/>
            <a:ext cx="6384820" cy="3581400"/>
          </a:xfrm>
          <a:prstGeom prst="rect">
            <a:avLst/>
          </a:prstGeom>
        </p:spPr>
      </p:pic>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01625" y="5560020"/>
            <a:ext cx="8540750" cy="923330"/>
          </a:xfrm>
          <a:prstGeom prst="rect">
            <a:avLst/>
          </a:prstGeom>
        </p:spPr>
        <p:txBody>
          <a:bodyPr wrap="square">
            <a:spAutoFit/>
          </a:bodyPr>
          <a:lstStyle/>
          <a:p>
            <a:r>
              <a:rPr lang="en-US" dirty="0">
                <a:solidFill>
                  <a:srgbClr val="FFC000"/>
                </a:solidFill>
              </a:rPr>
              <a:t>Schmidt, F., </a:t>
            </a:r>
            <a:r>
              <a:rPr lang="en-US" dirty="0" err="1">
                <a:solidFill>
                  <a:srgbClr val="FFC000"/>
                </a:solidFill>
              </a:rPr>
              <a:t>Kolle</a:t>
            </a:r>
            <a:r>
              <a:rPr lang="en-US" dirty="0">
                <a:solidFill>
                  <a:srgbClr val="FFC000"/>
                </a:solidFill>
              </a:rPr>
              <a:t>, K., </a:t>
            </a:r>
            <a:r>
              <a:rPr lang="en-US" dirty="0" err="1">
                <a:solidFill>
                  <a:srgbClr val="FFC000"/>
                </a:solidFill>
              </a:rPr>
              <a:t>Kreuder</a:t>
            </a:r>
            <a:r>
              <a:rPr lang="en-US" dirty="0">
                <a:solidFill>
                  <a:srgbClr val="FFC000"/>
                </a:solidFill>
              </a:rPr>
              <a:t>, K. et al. (2015). </a:t>
            </a:r>
            <a:r>
              <a:rPr lang="en-US" dirty="0" err="1">
                <a:solidFill>
                  <a:srgbClr val="FFC000"/>
                </a:solidFill>
              </a:rPr>
              <a:t>Nightime</a:t>
            </a:r>
            <a:r>
              <a:rPr lang="en-US" dirty="0">
                <a:solidFill>
                  <a:srgbClr val="FFC000"/>
                </a:solidFill>
              </a:rPr>
              <a:t> aircraft noise impairs endothelial function and increases blood pressure in patients with or at risk for coronary artery disease. Clinic Res </a:t>
            </a:r>
            <a:r>
              <a:rPr lang="en-US" dirty="0" err="1">
                <a:solidFill>
                  <a:srgbClr val="FFC000"/>
                </a:solidFill>
              </a:rPr>
              <a:t>Cardiol</a:t>
            </a:r>
            <a:r>
              <a:rPr lang="en-US" dirty="0">
                <a:solidFill>
                  <a:srgbClr val="FFC000"/>
                </a:solidFill>
              </a:rPr>
              <a:t>. 104:23-30. </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Aircraft Noise increases Blood Pressure</a:t>
            </a:r>
          </a:p>
        </p:txBody>
      </p:sp>
      <p:sp>
        <p:nvSpPr>
          <p:cNvPr id="3" name="Rectangle 2">
            <a:extLst>
              <a:ext uri="{FF2B5EF4-FFF2-40B4-BE49-F238E27FC236}">
                <a16:creationId xmlns:a16="http://schemas.microsoft.com/office/drawing/2014/main" id="{1DB0DC44-8C00-4B18-ABA3-FE4012D11BF2}"/>
              </a:ext>
            </a:extLst>
          </p:cNvPr>
          <p:cNvSpPr/>
          <p:nvPr/>
        </p:nvSpPr>
        <p:spPr>
          <a:xfrm>
            <a:off x="152400" y="4648200"/>
            <a:ext cx="8991600" cy="677108"/>
          </a:xfrm>
          <a:prstGeom prst="rect">
            <a:avLst/>
          </a:prstGeom>
        </p:spPr>
        <p:txBody>
          <a:bodyPr wrap="square">
            <a:spAutoFit/>
          </a:bodyPr>
          <a:lstStyle/>
          <a:p>
            <a:pPr algn="ctr"/>
            <a:r>
              <a:rPr lang="en-US" sz="2000" dirty="0"/>
              <a:t>The study population did not have relevant sleep disorders</a:t>
            </a:r>
          </a:p>
          <a:p>
            <a:pPr algn="ctr"/>
            <a:endParaRPr lang="en-US" dirty="0"/>
          </a:p>
        </p:txBody>
      </p:sp>
      <p:pic>
        <p:nvPicPr>
          <p:cNvPr id="7" name="Picture 6" descr="C:\Users\owner\Pictures\red flags pointed.jpg">
            <a:extLst>
              <a:ext uri="{FF2B5EF4-FFF2-40B4-BE49-F238E27FC236}">
                <a16:creationId xmlns:a16="http://schemas.microsoft.com/office/drawing/2014/main" id="{3CEE894D-29AB-41B1-92B1-46732ED450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110745"/>
            <a:ext cx="653404" cy="7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279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26993B7E-9C1D-4641-880E-1ACF376FD2D8}"/>
              </a:ext>
            </a:extLst>
          </p:cNvPr>
          <p:cNvPicPr>
            <a:picLocks noGrp="1" noChangeAspect="1"/>
          </p:cNvPicPr>
          <p:nvPr>
            <p:ph idx="1"/>
          </p:nvPr>
        </p:nvPicPr>
        <p:blipFill>
          <a:blip r:embed="rId2"/>
          <a:stretch>
            <a:fillRect/>
          </a:stretch>
        </p:blipFill>
        <p:spPr>
          <a:xfrm>
            <a:off x="990600" y="971476"/>
            <a:ext cx="4918759" cy="4419600"/>
          </a:xfrm>
          <a:prstGeom prst="rect">
            <a:avLst/>
          </a:prstGeom>
        </p:spPr>
      </p:pic>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01625" y="5560020"/>
            <a:ext cx="8540750" cy="923330"/>
          </a:xfrm>
          <a:prstGeom prst="rect">
            <a:avLst/>
          </a:prstGeom>
        </p:spPr>
        <p:txBody>
          <a:bodyPr wrap="square">
            <a:spAutoFit/>
          </a:bodyPr>
          <a:lstStyle/>
          <a:p>
            <a:r>
              <a:rPr lang="en-US" dirty="0">
                <a:solidFill>
                  <a:srgbClr val="FFC000"/>
                </a:solidFill>
              </a:rPr>
              <a:t>Schmidt, F., </a:t>
            </a:r>
            <a:r>
              <a:rPr lang="en-US" dirty="0" err="1">
                <a:solidFill>
                  <a:srgbClr val="FFC000"/>
                </a:solidFill>
              </a:rPr>
              <a:t>Kolle</a:t>
            </a:r>
            <a:r>
              <a:rPr lang="en-US" dirty="0">
                <a:solidFill>
                  <a:srgbClr val="FFC000"/>
                </a:solidFill>
              </a:rPr>
              <a:t>, K., </a:t>
            </a:r>
            <a:r>
              <a:rPr lang="en-US" dirty="0" err="1">
                <a:solidFill>
                  <a:srgbClr val="FFC000"/>
                </a:solidFill>
              </a:rPr>
              <a:t>Kreuder</a:t>
            </a:r>
            <a:r>
              <a:rPr lang="en-US" dirty="0">
                <a:solidFill>
                  <a:srgbClr val="FFC000"/>
                </a:solidFill>
              </a:rPr>
              <a:t>, K. et al. (2015). </a:t>
            </a:r>
            <a:r>
              <a:rPr lang="en-US" dirty="0" err="1">
                <a:solidFill>
                  <a:srgbClr val="FFC000"/>
                </a:solidFill>
              </a:rPr>
              <a:t>Nightime</a:t>
            </a:r>
            <a:r>
              <a:rPr lang="en-US" dirty="0">
                <a:solidFill>
                  <a:srgbClr val="FFC000"/>
                </a:solidFill>
              </a:rPr>
              <a:t> aircraft noise impairs endothelial function and increases blood pressure in patients with or at risk for coronary artery disease. Clinic Res </a:t>
            </a:r>
            <a:r>
              <a:rPr lang="en-US" dirty="0" err="1">
                <a:solidFill>
                  <a:srgbClr val="FFC000"/>
                </a:solidFill>
              </a:rPr>
              <a:t>Cardiol</a:t>
            </a:r>
            <a:r>
              <a:rPr lang="en-US" dirty="0">
                <a:solidFill>
                  <a:srgbClr val="FFC000"/>
                </a:solidFill>
              </a:rPr>
              <a:t>. 104:23-30. </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Aircraft Noise increases Blood Pressure</a:t>
            </a:r>
          </a:p>
        </p:txBody>
      </p:sp>
      <p:sp>
        <p:nvSpPr>
          <p:cNvPr id="7" name="Arrow: Left 6">
            <a:extLst>
              <a:ext uri="{FF2B5EF4-FFF2-40B4-BE49-F238E27FC236}">
                <a16:creationId xmlns:a16="http://schemas.microsoft.com/office/drawing/2014/main" id="{9884D47E-1700-4C39-920E-6EDE1FDE3A2B}"/>
              </a:ext>
            </a:extLst>
          </p:cNvPr>
          <p:cNvSpPr/>
          <p:nvPr/>
        </p:nvSpPr>
        <p:spPr bwMode="auto">
          <a:xfrm>
            <a:off x="5269992" y="1905000"/>
            <a:ext cx="978408" cy="293463"/>
          </a:xfrm>
          <a:prstGeom prst="left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Arrow: Left 8">
            <a:extLst>
              <a:ext uri="{FF2B5EF4-FFF2-40B4-BE49-F238E27FC236}">
                <a16:creationId xmlns:a16="http://schemas.microsoft.com/office/drawing/2014/main" id="{DA8B2ED1-4939-49D1-B52C-6DAD25C081EC}"/>
              </a:ext>
            </a:extLst>
          </p:cNvPr>
          <p:cNvSpPr/>
          <p:nvPr/>
        </p:nvSpPr>
        <p:spPr bwMode="auto">
          <a:xfrm>
            <a:off x="5275991" y="2187667"/>
            <a:ext cx="978408" cy="293463"/>
          </a:xfrm>
          <a:prstGeom prst="left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Arrow: Left 9">
            <a:extLst>
              <a:ext uri="{FF2B5EF4-FFF2-40B4-BE49-F238E27FC236}">
                <a16:creationId xmlns:a16="http://schemas.microsoft.com/office/drawing/2014/main" id="{634743F0-0C11-43D0-8294-8103036918FF}"/>
              </a:ext>
            </a:extLst>
          </p:cNvPr>
          <p:cNvSpPr/>
          <p:nvPr/>
        </p:nvSpPr>
        <p:spPr bwMode="auto">
          <a:xfrm>
            <a:off x="5284583" y="3275647"/>
            <a:ext cx="978408" cy="293463"/>
          </a:xfrm>
          <a:prstGeom prst="left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BCEC7BDE-6B2B-439D-8155-84D620B9DAD1}"/>
              </a:ext>
            </a:extLst>
          </p:cNvPr>
          <p:cNvSpPr txBox="1"/>
          <p:nvPr/>
        </p:nvSpPr>
        <p:spPr>
          <a:xfrm>
            <a:off x="6357399" y="2204131"/>
            <a:ext cx="2460930" cy="523220"/>
          </a:xfrm>
          <a:prstGeom prst="rect">
            <a:avLst/>
          </a:prstGeom>
          <a:noFill/>
        </p:spPr>
        <p:txBody>
          <a:bodyPr wrap="none" rtlCol="0">
            <a:spAutoFit/>
          </a:bodyPr>
          <a:lstStyle/>
          <a:p>
            <a:r>
              <a:rPr lang="en-US" sz="2800" b="1" dirty="0"/>
              <a:t>Sleep Quality</a:t>
            </a:r>
          </a:p>
        </p:txBody>
      </p:sp>
      <p:sp>
        <p:nvSpPr>
          <p:cNvPr id="12" name="TextBox 11">
            <a:extLst>
              <a:ext uri="{FF2B5EF4-FFF2-40B4-BE49-F238E27FC236}">
                <a16:creationId xmlns:a16="http://schemas.microsoft.com/office/drawing/2014/main" id="{4748067B-328E-4143-B008-BDF03FDE4117}"/>
              </a:ext>
            </a:extLst>
          </p:cNvPr>
          <p:cNvSpPr txBox="1"/>
          <p:nvPr/>
        </p:nvSpPr>
        <p:spPr>
          <a:xfrm>
            <a:off x="6357399" y="1876097"/>
            <a:ext cx="2712602" cy="276999"/>
          </a:xfrm>
          <a:prstGeom prst="rect">
            <a:avLst/>
          </a:prstGeom>
          <a:noFill/>
        </p:spPr>
        <p:txBody>
          <a:bodyPr wrap="none" rtlCol="0">
            <a:spAutoFit/>
          </a:bodyPr>
          <a:lstStyle/>
          <a:p>
            <a:r>
              <a:rPr lang="en-US" sz="1200" b="1" dirty="0"/>
              <a:t>Long-term continuous sound level</a:t>
            </a:r>
          </a:p>
        </p:txBody>
      </p:sp>
      <p:sp>
        <p:nvSpPr>
          <p:cNvPr id="13" name="TextBox 12">
            <a:extLst>
              <a:ext uri="{FF2B5EF4-FFF2-40B4-BE49-F238E27FC236}">
                <a16:creationId xmlns:a16="http://schemas.microsoft.com/office/drawing/2014/main" id="{23F98008-0669-4B54-A413-A6739A1D27EB}"/>
              </a:ext>
            </a:extLst>
          </p:cNvPr>
          <p:cNvSpPr txBox="1"/>
          <p:nvPr/>
        </p:nvSpPr>
        <p:spPr>
          <a:xfrm>
            <a:off x="6400800" y="3292111"/>
            <a:ext cx="922047" cy="523220"/>
          </a:xfrm>
          <a:prstGeom prst="rect">
            <a:avLst/>
          </a:prstGeom>
          <a:noFill/>
        </p:spPr>
        <p:txBody>
          <a:bodyPr wrap="none" rtlCol="0">
            <a:spAutoFit/>
          </a:bodyPr>
          <a:lstStyle/>
          <a:p>
            <a:r>
              <a:rPr lang="en-US" sz="2800" b="1" dirty="0"/>
              <a:t>SBP</a:t>
            </a:r>
          </a:p>
        </p:txBody>
      </p:sp>
      <p:pic>
        <p:nvPicPr>
          <p:cNvPr id="14" name="Picture 13" descr="C:\Users\owner\Pictures\red flags pointed.jpg">
            <a:extLst>
              <a:ext uri="{FF2B5EF4-FFF2-40B4-BE49-F238E27FC236}">
                <a16:creationId xmlns:a16="http://schemas.microsoft.com/office/drawing/2014/main" id="{F73FC326-4C2C-430E-B2BE-152F01BCBC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110745"/>
            <a:ext cx="653404" cy="7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007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B17E9E60-9EC7-4669-A243-01AD822902DF}"/>
              </a:ext>
            </a:extLst>
          </p:cNvPr>
          <p:cNvPicPr>
            <a:picLocks noGrp="1" noChangeAspect="1"/>
          </p:cNvPicPr>
          <p:nvPr>
            <p:ph idx="1"/>
          </p:nvPr>
        </p:nvPicPr>
        <p:blipFill>
          <a:blip r:embed="rId2"/>
          <a:stretch>
            <a:fillRect/>
          </a:stretch>
        </p:blipFill>
        <p:spPr>
          <a:xfrm>
            <a:off x="914400" y="998521"/>
            <a:ext cx="4529827" cy="4419600"/>
          </a:xfrm>
          <a:prstGeom prst="rect">
            <a:avLst/>
          </a:prstGeom>
        </p:spPr>
      </p:pic>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01625" y="5560020"/>
            <a:ext cx="8540750" cy="923330"/>
          </a:xfrm>
          <a:prstGeom prst="rect">
            <a:avLst/>
          </a:prstGeom>
        </p:spPr>
        <p:txBody>
          <a:bodyPr wrap="square">
            <a:spAutoFit/>
          </a:bodyPr>
          <a:lstStyle/>
          <a:p>
            <a:r>
              <a:rPr lang="en-US" dirty="0">
                <a:solidFill>
                  <a:srgbClr val="FFC000"/>
                </a:solidFill>
              </a:rPr>
              <a:t>Schmidt, F., </a:t>
            </a:r>
            <a:r>
              <a:rPr lang="en-US" dirty="0" err="1">
                <a:solidFill>
                  <a:srgbClr val="FFC000"/>
                </a:solidFill>
              </a:rPr>
              <a:t>Kolle</a:t>
            </a:r>
            <a:r>
              <a:rPr lang="en-US" dirty="0">
                <a:solidFill>
                  <a:srgbClr val="FFC000"/>
                </a:solidFill>
              </a:rPr>
              <a:t>, K., </a:t>
            </a:r>
            <a:r>
              <a:rPr lang="en-US" dirty="0" err="1">
                <a:solidFill>
                  <a:srgbClr val="FFC000"/>
                </a:solidFill>
              </a:rPr>
              <a:t>Kreuder</a:t>
            </a:r>
            <a:r>
              <a:rPr lang="en-US" dirty="0">
                <a:solidFill>
                  <a:srgbClr val="FFC000"/>
                </a:solidFill>
              </a:rPr>
              <a:t>, K. et al. (2015). </a:t>
            </a:r>
            <a:r>
              <a:rPr lang="en-US" dirty="0" err="1">
                <a:solidFill>
                  <a:srgbClr val="FFC000"/>
                </a:solidFill>
              </a:rPr>
              <a:t>Nightime</a:t>
            </a:r>
            <a:r>
              <a:rPr lang="en-US" dirty="0">
                <a:solidFill>
                  <a:srgbClr val="FFC000"/>
                </a:solidFill>
              </a:rPr>
              <a:t> aircraft noise impairs endothelial function and increases blood pressure in patients with or at risk for coronary artery disease. Clinic Res </a:t>
            </a:r>
            <a:r>
              <a:rPr lang="en-US" dirty="0" err="1">
                <a:solidFill>
                  <a:srgbClr val="FFC000"/>
                </a:solidFill>
              </a:rPr>
              <a:t>Cardiol</a:t>
            </a:r>
            <a:r>
              <a:rPr lang="en-US" dirty="0">
                <a:solidFill>
                  <a:srgbClr val="FFC000"/>
                </a:solidFill>
              </a:rPr>
              <a:t>. 104:23-30. </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Aircraft Noise increases Blood Pressure</a:t>
            </a:r>
          </a:p>
        </p:txBody>
      </p:sp>
      <p:sp>
        <p:nvSpPr>
          <p:cNvPr id="3" name="TextBox 2">
            <a:extLst>
              <a:ext uri="{FF2B5EF4-FFF2-40B4-BE49-F238E27FC236}">
                <a16:creationId xmlns:a16="http://schemas.microsoft.com/office/drawing/2014/main" id="{F7B4CC7A-9CD4-48E7-ACD4-092EA2BF93A1}"/>
              </a:ext>
            </a:extLst>
          </p:cNvPr>
          <p:cNvSpPr txBox="1"/>
          <p:nvPr/>
        </p:nvSpPr>
        <p:spPr>
          <a:xfrm>
            <a:off x="5562600" y="1828800"/>
            <a:ext cx="3512500" cy="646331"/>
          </a:xfrm>
          <a:prstGeom prst="rect">
            <a:avLst/>
          </a:prstGeom>
          <a:noFill/>
        </p:spPr>
        <p:txBody>
          <a:bodyPr wrap="none" rtlCol="0">
            <a:spAutoFit/>
          </a:bodyPr>
          <a:lstStyle/>
          <a:p>
            <a:r>
              <a:rPr lang="en-US" dirty="0"/>
              <a:t>Flow-mediated dilatation (FMD)</a:t>
            </a:r>
          </a:p>
          <a:p>
            <a:r>
              <a:rPr lang="en-US" dirty="0"/>
              <a:t>P&lt;0.001 with adjustments</a:t>
            </a:r>
          </a:p>
        </p:txBody>
      </p:sp>
      <p:pic>
        <p:nvPicPr>
          <p:cNvPr id="7" name="Picture 6" descr="C:\Users\owner\Pictures\red flags pointed.jpg">
            <a:extLst>
              <a:ext uri="{FF2B5EF4-FFF2-40B4-BE49-F238E27FC236}">
                <a16:creationId xmlns:a16="http://schemas.microsoft.com/office/drawing/2014/main" id="{D49A7B16-1B41-4C54-A3A6-4351AA20B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110745"/>
            <a:ext cx="653404" cy="7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217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A67C02F5-10FA-47EC-A1A4-7716D65719D2}"/>
              </a:ext>
            </a:extLst>
          </p:cNvPr>
          <p:cNvPicPr>
            <a:picLocks noGrp="1" noChangeAspect="1"/>
          </p:cNvPicPr>
          <p:nvPr>
            <p:ph idx="1"/>
          </p:nvPr>
        </p:nvPicPr>
        <p:blipFill>
          <a:blip r:embed="rId2"/>
          <a:stretch>
            <a:fillRect/>
          </a:stretch>
        </p:blipFill>
        <p:spPr>
          <a:xfrm>
            <a:off x="1219200" y="990600"/>
            <a:ext cx="6629400" cy="4648200"/>
          </a:xfrm>
          <a:prstGeom prst="rect">
            <a:avLst/>
          </a:prstGeom>
        </p:spPr>
      </p:pic>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01625" y="5560020"/>
            <a:ext cx="8540750" cy="923330"/>
          </a:xfrm>
          <a:prstGeom prst="rect">
            <a:avLst/>
          </a:prstGeom>
        </p:spPr>
        <p:txBody>
          <a:bodyPr wrap="square">
            <a:spAutoFit/>
          </a:bodyPr>
          <a:lstStyle/>
          <a:p>
            <a:r>
              <a:rPr lang="en-US" dirty="0">
                <a:solidFill>
                  <a:srgbClr val="FFC000"/>
                </a:solidFill>
              </a:rPr>
              <a:t>Schmidt, F., </a:t>
            </a:r>
            <a:r>
              <a:rPr lang="en-US" dirty="0" err="1">
                <a:solidFill>
                  <a:srgbClr val="FFC000"/>
                </a:solidFill>
              </a:rPr>
              <a:t>Kolle</a:t>
            </a:r>
            <a:r>
              <a:rPr lang="en-US" dirty="0">
                <a:solidFill>
                  <a:srgbClr val="FFC000"/>
                </a:solidFill>
              </a:rPr>
              <a:t>, K., </a:t>
            </a:r>
            <a:r>
              <a:rPr lang="en-US" dirty="0" err="1">
                <a:solidFill>
                  <a:srgbClr val="FFC000"/>
                </a:solidFill>
              </a:rPr>
              <a:t>Kreuder</a:t>
            </a:r>
            <a:r>
              <a:rPr lang="en-US" dirty="0">
                <a:solidFill>
                  <a:srgbClr val="FFC000"/>
                </a:solidFill>
              </a:rPr>
              <a:t>, K. et al. (2015). </a:t>
            </a:r>
            <a:r>
              <a:rPr lang="en-US" dirty="0" err="1">
                <a:solidFill>
                  <a:srgbClr val="FFC000"/>
                </a:solidFill>
              </a:rPr>
              <a:t>Nightime</a:t>
            </a:r>
            <a:r>
              <a:rPr lang="en-US" dirty="0">
                <a:solidFill>
                  <a:srgbClr val="FFC000"/>
                </a:solidFill>
              </a:rPr>
              <a:t> aircraft noise impairs endothelial function and increases blood pressure in patients with or at risk for coronary artery disease. Clinic Res </a:t>
            </a:r>
            <a:r>
              <a:rPr lang="en-US" dirty="0" err="1">
                <a:solidFill>
                  <a:srgbClr val="FFC000"/>
                </a:solidFill>
              </a:rPr>
              <a:t>Cardiol</a:t>
            </a:r>
            <a:r>
              <a:rPr lang="en-US" dirty="0">
                <a:solidFill>
                  <a:srgbClr val="FFC000"/>
                </a:solidFill>
              </a:rPr>
              <a:t>. 104:23-30. </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Aircraft Noise increases Blood Pressure</a:t>
            </a:r>
          </a:p>
        </p:txBody>
      </p:sp>
    </p:spTree>
    <p:extLst>
      <p:ext uri="{BB962C8B-B14F-4D97-AF65-F5344CB8AC3E}">
        <p14:creationId xmlns:p14="http://schemas.microsoft.com/office/powerpoint/2010/main" val="864004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AE383C83-45E1-4CE7-9907-85EFE0B26A57}"/>
              </a:ext>
            </a:extLst>
          </p:cNvPr>
          <p:cNvPicPr>
            <a:picLocks noGrp="1" noChangeAspect="1"/>
          </p:cNvPicPr>
          <p:nvPr>
            <p:ph idx="1"/>
          </p:nvPr>
        </p:nvPicPr>
        <p:blipFill>
          <a:blip r:embed="rId2"/>
          <a:stretch>
            <a:fillRect/>
          </a:stretch>
        </p:blipFill>
        <p:spPr>
          <a:xfrm>
            <a:off x="609600" y="989310"/>
            <a:ext cx="5144319" cy="4419600"/>
          </a:xfrm>
          <a:prstGeom prst="rect">
            <a:avLst/>
          </a:prstGeom>
        </p:spPr>
      </p:pic>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01625" y="5560020"/>
            <a:ext cx="8540750" cy="923330"/>
          </a:xfrm>
          <a:prstGeom prst="rect">
            <a:avLst/>
          </a:prstGeom>
        </p:spPr>
        <p:txBody>
          <a:bodyPr wrap="square">
            <a:spAutoFit/>
          </a:bodyPr>
          <a:lstStyle/>
          <a:p>
            <a:r>
              <a:rPr lang="en-US" dirty="0">
                <a:solidFill>
                  <a:srgbClr val="FFC000"/>
                </a:solidFill>
              </a:rPr>
              <a:t>Schmidt, F., </a:t>
            </a:r>
            <a:r>
              <a:rPr lang="en-US" dirty="0" err="1">
                <a:solidFill>
                  <a:srgbClr val="FFC000"/>
                </a:solidFill>
              </a:rPr>
              <a:t>Kolle</a:t>
            </a:r>
            <a:r>
              <a:rPr lang="en-US" dirty="0">
                <a:solidFill>
                  <a:srgbClr val="FFC000"/>
                </a:solidFill>
              </a:rPr>
              <a:t>, K., </a:t>
            </a:r>
            <a:r>
              <a:rPr lang="en-US" dirty="0" err="1">
                <a:solidFill>
                  <a:srgbClr val="FFC000"/>
                </a:solidFill>
              </a:rPr>
              <a:t>Kreuder</a:t>
            </a:r>
            <a:r>
              <a:rPr lang="en-US" dirty="0">
                <a:solidFill>
                  <a:srgbClr val="FFC000"/>
                </a:solidFill>
              </a:rPr>
              <a:t>, K. et al. (2015). </a:t>
            </a:r>
            <a:r>
              <a:rPr lang="en-US" dirty="0" err="1">
                <a:solidFill>
                  <a:srgbClr val="FFC000"/>
                </a:solidFill>
              </a:rPr>
              <a:t>Nightime</a:t>
            </a:r>
            <a:r>
              <a:rPr lang="en-US" dirty="0">
                <a:solidFill>
                  <a:srgbClr val="FFC000"/>
                </a:solidFill>
              </a:rPr>
              <a:t> aircraft noise impairs endothelial function and increases blood pressure in patients with or at risk for coronary artery disease. Clinic Res </a:t>
            </a:r>
            <a:r>
              <a:rPr lang="en-US" dirty="0" err="1">
                <a:solidFill>
                  <a:srgbClr val="FFC000"/>
                </a:solidFill>
              </a:rPr>
              <a:t>Cardiol</a:t>
            </a:r>
            <a:r>
              <a:rPr lang="en-US" dirty="0">
                <a:solidFill>
                  <a:srgbClr val="FFC000"/>
                </a:solidFill>
              </a:rPr>
              <a:t>. 104:23-30. </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Aircraft Noise increases Blood Pressure</a:t>
            </a:r>
          </a:p>
        </p:txBody>
      </p:sp>
      <p:pic>
        <p:nvPicPr>
          <p:cNvPr id="6" name="Picture 5" descr="C:\Users\owner\Pictures\red flags pointed.jpg">
            <a:extLst>
              <a:ext uri="{FF2B5EF4-FFF2-40B4-BE49-F238E27FC236}">
                <a16:creationId xmlns:a16="http://schemas.microsoft.com/office/drawing/2014/main" id="{1B44412E-70DD-4C05-A3E2-54A3521783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110745"/>
            <a:ext cx="653404" cy="7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0BE6535-31C8-4006-BE2A-2E95DE23103B}"/>
              </a:ext>
            </a:extLst>
          </p:cNvPr>
          <p:cNvSpPr txBox="1"/>
          <p:nvPr/>
        </p:nvSpPr>
        <p:spPr>
          <a:xfrm>
            <a:off x="5943600" y="1371600"/>
            <a:ext cx="3015604" cy="2215991"/>
          </a:xfrm>
          <a:prstGeom prst="rect">
            <a:avLst/>
          </a:prstGeom>
          <a:noFill/>
        </p:spPr>
        <p:txBody>
          <a:bodyPr wrap="square" rtlCol="0">
            <a:spAutoFit/>
          </a:bodyPr>
          <a:lstStyle/>
          <a:p>
            <a:r>
              <a:rPr lang="en-US" sz="2400" dirty="0"/>
              <a:t>Systolic BP &amp; Sleep Quality statistically worse with airplane noise – after full adjustments</a:t>
            </a:r>
          </a:p>
          <a:p>
            <a:endParaRPr lang="en-US" dirty="0"/>
          </a:p>
        </p:txBody>
      </p:sp>
    </p:spTree>
    <p:extLst>
      <p:ext uri="{BB962C8B-B14F-4D97-AF65-F5344CB8AC3E}">
        <p14:creationId xmlns:p14="http://schemas.microsoft.com/office/powerpoint/2010/main" val="2403664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301625" y="990601"/>
            <a:ext cx="8540750" cy="4419600"/>
          </a:xfrm>
        </p:spPr>
        <p:txBody>
          <a:bodyPr/>
          <a:lstStyle/>
          <a:p>
            <a:pPr marL="0" indent="0">
              <a:buNone/>
            </a:pPr>
            <a:r>
              <a:rPr lang="en-US" sz="2400" u="sng" dirty="0" err="1">
                <a:effectLst/>
              </a:rPr>
              <a:t>BaleDoneen</a:t>
            </a:r>
            <a:r>
              <a:rPr lang="en-US" sz="2400" u="sng" dirty="0">
                <a:effectLst/>
              </a:rPr>
              <a:t> Take-Away</a:t>
            </a:r>
            <a:r>
              <a:rPr lang="en-US" sz="2400" dirty="0">
                <a:effectLst/>
              </a:rPr>
              <a:t>:</a:t>
            </a:r>
          </a:p>
          <a:p>
            <a:pPr marL="0" indent="0">
              <a:buNone/>
            </a:pPr>
            <a:r>
              <a:rPr lang="en-US" sz="2400" dirty="0">
                <a:effectLst/>
              </a:rPr>
              <a:t>1. The present data demonstrates that nighttime aircraft noise 	markedly attenuates endothelium dependent 	vasodilation in patients with established and/or at high 	risk for CAD. </a:t>
            </a:r>
          </a:p>
          <a:p>
            <a:pPr marL="0" indent="0">
              <a:buNone/>
            </a:pPr>
            <a:r>
              <a:rPr lang="en-US" sz="2400" dirty="0">
                <a:effectLst/>
              </a:rPr>
              <a:t>2. An increase in blood pressure and a marked decrease in 	sleep quality 	create a backdrop of potentially ‘regular’ 	risk factors for some people</a:t>
            </a:r>
          </a:p>
          <a:p>
            <a:pPr marL="0" indent="0">
              <a:buNone/>
            </a:pPr>
            <a:r>
              <a:rPr lang="en-US" sz="2400" dirty="0">
                <a:effectLst/>
              </a:rPr>
              <a:t>3. Although airplane noise was utilized in the study – think 	about this research as the impact of disrupted sleep 	due to noise pollution.  </a:t>
            </a:r>
          </a:p>
        </p:txBody>
      </p:sp>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01625" y="5560020"/>
            <a:ext cx="8540750" cy="923330"/>
          </a:xfrm>
          <a:prstGeom prst="rect">
            <a:avLst/>
          </a:prstGeom>
        </p:spPr>
        <p:txBody>
          <a:bodyPr wrap="square">
            <a:spAutoFit/>
          </a:bodyPr>
          <a:lstStyle/>
          <a:p>
            <a:r>
              <a:rPr lang="en-US" dirty="0">
                <a:solidFill>
                  <a:srgbClr val="FFC000"/>
                </a:solidFill>
              </a:rPr>
              <a:t>Schmidt, F., </a:t>
            </a:r>
            <a:r>
              <a:rPr lang="en-US" dirty="0" err="1">
                <a:solidFill>
                  <a:srgbClr val="FFC000"/>
                </a:solidFill>
              </a:rPr>
              <a:t>Kolle</a:t>
            </a:r>
            <a:r>
              <a:rPr lang="en-US" dirty="0">
                <a:solidFill>
                  <a:srgbClr val="FFC000"/>
                </a:solidFill>
              </a:rPr>
              <a:t>, K., </a:t>
            </a:r>
            <a:r>
              <a:rPr lang="en-US" dirty="0" err="1">
                <a:solidFill>
                  <a:srgbClr val="FFC000"/>
                </a:solidFill>
              </a:rPr>
              <a:t>Kreuder</a:t>
            </a:r>
            <a:r>
              <a:rPr lang="en-US" dirty="0">
                <a:solidFill>
                  <a:srgbClr val="FFC000"/>
                </a:solidFill>
              </a:rPr>
              <a:t>, K. et al. (2015). </a:t>
            </a:r>
            <a:r>
              <a:rPr lang="en-US" dirty="0" err="1">
                <a:solidFill>
                  <a:srgbClr val="FFC000"/>
                </a:solidFill>
              </a:rPr>
              <a:t>Nightime</a:t>
            </a:r>
            <a:r>
              <a:rPr lang="en-US" dirty="0">
                <a:solidFill>
                  <a:srgbClr val="FFC000"/>
                </a:solidFill>
              </a:rPr>
              <a:t> aircraft noise impairs endothelial function and increases blood pressure in patients with or at risk for coronary artery disease. Clinic Res </a:t>
            </a:r>
            <a:r>
              <a:rPr lang="en-US" dirty="0" err="1">
                <a:solidFill>
                  <a:srgbClr val="FFC000"/>
                </a:solidFill>
              </a:rPr>
              <a:t>Cardiol</a:t>
            </a:r>
            <a:r>
              <a:rPr lang="en-US" dirty="0">
                <a:solidFill>
                  <a:srgbClr val="FFC000"/>
                </a:solidFill>
              </a:rPr>
              <a:t>. 104:23-30. </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Aircraft Noise increases Blood Pressure</a:t>
            </a:r>
          </a:p>
        </p:txBody>
      </p:sp>
      <p:pic>
        <p:nvPicPr>
          <p:cNvPr id="6" name="Picture 5" descr="C:\Users\owner\Pictures\red flags pointed.jpg">
            <a:extLst>
              <a:ext uri="{FF2B5EF4-FFF2-40B4-BE49-F238E27FC236}">
                <a16:creationId xmlns:a16="http://schemas.microsoft.com/office/drawing/2014/main" id="{CAAB30FB-5C1D-4054-9EAC-2C4B8B6248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110745"/>
            <a:ext cx="653404" cy="7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47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B5EC2-FF83-42D5-81C3-2CE827125517}"/>
              </a:ext>
            </a:extLst>
          </p:cNvPr>
          <p:cNvSpPr>
            <a:spLocks noGrp="1"/>
          </p:cNvSpPr>
          <p:nvPr>
            <p:ph type="title"/>
          </p:nvPr>
        </p:nvSpPr>
        <p:spPr>
          <a:xfrm>
            <a:off x="301625" y="228601"/>
            <a:ext cx="8510588" cy="533400"/>
          </a:xfrm>
        </p:spPr>
        <p:txBody>
          <a:bodyPr/>
          <a:lstStyle/>
          <a:p>
            <a:r>
              <a:rPr lang="en-US" dirty="0"/>
              <a:t>Happy Summer to all!</a:t>
            </a:r>
          </a:p>
        </p:txBody>
      </p:sp>
      <p:pic>
        <p:nvPicPr>
          <p:cNvPr id="6" name="Content Placeholder 5">
            <a:extLst>
              <a:ext uri="{FF2B5EF4-FFF2-40B4-BE49-F238E27FC236}">
                <a16:creationId xmlns:a16="http://schemas.microsoft.com/office/drawing/2014/main" id="{9D5D7A5E-6364-4C54-A515-AD3534B223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990600"/>
            <a:ext cx="6400800" cy="4727575"/>
          </a:xfrm>
        </p:spPr>
      </p:pic>
      <p:sp>
        <p:nvSpPr>
          <p:cNvPr id="4" name="Footer Placeholder 3">
            <a:extLst>
              <a:ext uri="{FF2B5EF4-FFF2-40B4-BE49-F238E27FC236}">
                <a16:creationId xmlns:a16="http://schemas.microsoft.com/office/drawing/2014/main" id="{CE284B0B-7553-450F-BFB1-F4EE4576CD9A}"/>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490755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83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4EDF-F042-433F-9C68-75B7E6F8BE31}"/>
              </a:ext>
            </a:extLst>
          </p:cNvPr>
          <p:cNvSpPr>
            <a:spLocks noGrp="1"/>
          </p:cNvSpPr>
          <p:nvPr>
            <p:ph type="title"/>
          </p:nvPr>
        </p:nvSpPr>
        <p:spPr>
          <a:xfrm>
            <a:off x="76200" y="228601"/>
            <a:ext cx="8915400" cy="685800"/>
          </a:xfrm>
        </p:spPr>
        <p:txBody>
          <a:bodyPr/>
          <a:lstStyle/>
          <a:p>
            <a:r>
              <a:rPr lang="en-US" dirty="0"/>
              <a:t>CACS, </a:t>
            </a:r>
            <a:r>
              <a:rPr lang="en-US" dirty="0" err="1"/>
              <a:t>cIMT</a:t>
            </a:r>
            <a:r>
              <a:rPr lang="en-US" dirty="0"/>
              <a:t>, ABI</a:t>
            </a:r>
          </a:p>
        </p:txBody>
      </p:sp>
      <p:sp>
        <p:nvSpPr>
          <p:cNvPr id="3" name="Content Placeholder 2">
            <a:extLst>
              <a:ext uri="{FF2B5EF4-FFF2-40B4-BE49-F238E27FC236}">
                <a16:creationId xmlns:a16="http://schemas.microsoft.com/office/drawing/2014/main" id="{7578FB4A-5340-48DE-AB5F-5FB1C6A302EF}"/>
              </a:ext>
            </a:extLst>
          </p:cNvPr>
          <p:cNvSpPr>
            <a:spLocks noGrp="1"/>
          </p:cNvSpPr>
          <p:nvPr>
            <p:ph idx="1"/>
          </p:nvPr>
        </p:nvSpPr>
        <p:spPr>
          <a:xfrm>
            <a:off x="263525" y="1178668"/>
            <a:ext cx="6061075" cy="4419600"/>
          </a:xfrm>
        </p:spPr>
        <p:txBody>
          <a:bodyPr/>
          <a:lstStyle/>
          <a:p>
            <a:pPr marL="0" indent="0" algn="ctr">
              <a:buNone/>
            </a:pPr>
            <a:r>
              <a:rPr lang="en-US" sz="2300" dirty="0">
                <a:effectLst/>
              </a:rPr>
              <a:t>Quantified CAC, CIMT and ABI: 3108 subjects (mean age 59.2 ± 7.7, 47.1% male) without prevalent CV diseases from the population-based Heinz Nixdorf Recall study. </a:t>
            </a:r>
          </a:p>
          <a:p>
            <a:pPr marL="0" indent="0" algn="ctr">
              <a:buNone/>
            </a:pPr>
            <a:endParaRPr lang="en-US" sz="2300" dirty="0">
              <a:effectLst/>
            </a:endParaRPr>
          </a:p>
          <a:p>
            <a:pPr marL="0" indent="0" algn="ctr">
              <a:buNone/>
            </a:pPr>
            <a:r>
              <a:rPr lang="en-US" sz="2300" dirty="0">
                <a:effectLst/>
              </a:rPr>
              <a:t>Associations with incident major CV events (coronary event, stroke, CV death; n = 223) were assessed during a follow-up period of 10.3 ± 2.8 stratified by Framingham risk score </a:t>
            </a:r>
          </a:p>
          <a:p>
            <a:pPr marL="0" indent="0">
              <a:buNone/>
            </a:pPr>
            <a:endParaRPr lang="en-US" sz="1600" dirty="0">
              <a:effectLst/>
            </a:endParaRPr>
          </a:p>
        </p:txBody>
      </p:sp>
      <p:sp>
        <p:nvSpPr>
          <p:cNvPr id="5" name="TextBox 4">
            <a:extLst>
              <a:ext uri="{FF2B5EF4-FFF2-40B4-BE49-F238E27FC236}">
                <a16:creationId xmlns:a16="http://schemas.microsoft.com/office/drawing/2014/main" id="{D7BF3172-5184-445E-BE55-12689D3073DF}"/>
              </a:ext>
            </a:extLst>
          </p:cNvPr>
          <p:cNvSpPr txBox="1"/>
          <p:nvPr/>
        </p:nvSpPr>
        <p:spPr>
          <a:xfrm>
            <a:off x="152400" y="5562600"/>
            <a:ext cx="8839200" cy="1200329"/>
          </a:xfrm>
          <a:prstGeom prst="rect">
            <a:avLst/>
          </a:prstGeom>
          <a:noFill/>
        </p:spPr>
        <p:txBody>
          <a:bodyPr wrap="square" rtlCol="0">
            <a:spAutoFit/>
          </a:bodyPr>
          <a:lstStyle/>
          <a:p>
            <a:r>
              <a:rPr lang="en-US" dirty="0" err="1">
                <a:solidFill>
                  <a:srgbClr val="FFC000"/>
                </a:solidFill>
              </a:rPr>
              <a:t>Henrike</a:t>
            </a:r>
            <a:r>
              <a:rPr lang="en-US" dirty="0">
                <a:solidFill>
                  <a:srgbClr val="FFC000"/>
                </a:solidFill>
              </a:rPr>
              <a:t> Geisel, M., Bauer, M., Hennig, F. et al. (2017). Comparison of coronary artery calcification, carotid intima-media thickness and ankle-brachial index for predicting 10-year incident cardiovascular events in the general population.  </a:t>
            </a:r>
          </a:p>
          <a:p>
            <a:r>
              <a:rPr lang="en-US" dirty="0" err="1">
                <a:solidFill>
                  <a:srgbClr val="FFC000"/>
                </a:solidFill>
              </a:rPr>
              <a:t>Eur</a:t>
            </a:r>
            <a:r>
              <a:rPr lang="en-US" dirty="0">
                <a:solidFill>
                  <a:srgbClr val="FFC000"/>
                </a:solidFill>
              </a:rPr>
              <a:t> Heart J; 38(23):1815-1822. </a:t>
            </a:r>
          </a:p>
        </p:txBody>
      </p:sp>
      <p:pic>
        <p:nvPicPr>
          <p:cNvPr id="4" name="Picture 3">
            <a:extLst>
              <a:ext uri="{FF2B5EF4-FFF2-40B4-BE49-F238E27FC236}">
                <a16:creationId xmlns:a16="http://schemas.microsoft.com/office/drawing/2014/main" id="{01CB860A-A18E-4C74-B2FB-7F9E90A8B7AF}"/>
              </a:ext>
            </a:extLst>
          </p:cNvPr>
          <p:cNvPicPr>
            <a:picLocks noChangeAspect="1"/>
          </p:cNvPicPr>
          <p:nvPr/>
        </p:nvPicPr>
        <p:blipFill>
          <a:blip r:embed="rId2"/>
          <a:stretch>
            <a:fillRect/>
          </a:stretch>
        </p:blipFill>
        <p:spPr>
          <a:xfrm>
            <a:off x="6435725" y="990600"/>
            <a:ext cx="2438400" cy="4419600"/>
          </a:xfrm>
          <a:prstGeom prst="rect">
            <a:avLst/>
          </a:prstGeom>
        </p:spPr>
      </p:pic>
    </p:spTree>
    <p:extLst>
      <p:ext uri="{BB962C8B-B14F-4D97-AF65-F5344CB8AC3E}">
        <p14:creationId xmlns:p14="http://schemas.microsoft.com/office/powerpoint/2010/main" val="663830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4EDF-F042-433F-9C68-75B7E6F8BE31}"/>
              </a:ext>
            </a:extLst>
          </p:cNvPr>
          <p:cNvSpPr>
            <a:spLocks noGrp="1"/>
          </p:cNvSpPr>
          <p:nvPr>
            <p:ph type="title"/>
          </p:nvPr>
        </p:nvSpPr>
        <p:spPr>
          <a:xfrm>
            <a:off x="76200" y="228601"/>
            <a:ext cx="8915400" cy="685800"/>
          </a:xfrm>
        </p:spPr>
        <p:txBody>
          <a:bodyPr/>
          <a:lstStyle/>
          <a:p>
            <a:r>
              <a:rPr lang="en-US" dirty="0"/>
              <a:t>CACS, </a:t>
            </a:r>
            <a:r>
              <a:rPr lang="en-US" dirty="0" err="1"/>
              <a:t>cIMT</a:t>
            </a:r>
            <a:r>
              <a:rPr lang="en-US" dirty="0"/>
              <a:t>, ABI</a:t>
            </a:r>
          </a:p>
        </p:txBody>
      </p:sp>
      <p:sp>
        <p:nvSpPr>
          <p:cNvPr id="3" name="Content Placeholder 2">
            <a:extLst>
              <a:ext uri="{FF2B5EF4-FFF2-40B4-BE49-F238E27FC236}">
                <a16:creationId xmlns:a16="http://schemas.microsoft.com/office/drawing/2014/main" id="{7578FB4A-5340-48DE-AB5F-5FB1C6A302EF}"/>
              </a:ext>
            </a:extLst>
          </p:cNvPr>
          <p:cNvSpPr>
            <a:spLocks noGrp="1"/>
          </p:cNvSpPr>
          <p:nvPr>
            <p:ph idx="1"/>
          </p:nvPr>
        </p:nvSpPr>
        <p:spPr>
          <a:xfrm>
            <a:off x="76200" y="1066801"/>
            <a:ext cx="9067800" cy="4419600"/>
          </a:xfrm>
        </p:spPr>
        <p:txBody>
          <a:bodyPr/>
          <a:lstStyle/>
          <a:p>
            <a:pPr marL="0" indent="0" algn="ctr">
              <a:buNone/>
            </a:pPr>
            <a:r>
              <a:rPr lang="en-US" sz="2400" dirty="0">
                <a:effectLst/>
              </a:rPr>
              <a:t>All three markers were associated with CV events (HR [95%(CI)]: </a:t>
            </a:r>
          </a:p>
          <a:p>
            <a:pPr marL="0" indent="0" algn="ctr">
              <a:buNone/>
            </a:pPr>
            <a:r>
              <a:rPr lang="en-US" sz="2400" dirty="0">
                <a:effectLst/>
              </a:rPr>
              <a:t>CAC: 1.31 (1.23–1.39) per 1-unit increase vs. </a:t>
            </a:r>
          </a:p>
          <a:p>
            <a:pPr marL="0" indent="0" algn="ctr">
              <a:buNone/>
            </a:pPr>
            <a:r>
              <a:rPr lang="en-US" sz="2400" dirty="0">
                <a:effectLst/>
              </a:rPr>
              <a:t>CIMT: 1.27 (1.13–1.43) per 1 SD vs. </a:t>
            </a:r>
          </a:p>
          <a:p>
            <a:pPr marL="0" indent="0" algn="ctr">
              <a:buNone/>
            </a:pPr>
            <a:r>
              <a:rPr lang="en-US" sz="2400" dirty="0">
                <a:effectLst/>
              </a:rPr>
              <a:t>ABI: 1.30 (1.14–1.49) per 1 SD </a:t>
            </a:r>
          </a:p>
          <a:p>
            <a:pPr marL="0" indent="0" algn="ctr">
              <a:buNone/>
            </a:pPr>
            <a:endParaRPr lang="en-US" sz="2400" dirty="0">
              <a:effectLst/>
            </a:endParaRPr>
          </a:p>
          <a:p>
            <a:pPr marL="0" indent="0" algn="ctr">
              <a:buNone/>
            </a:pPr>
            <a:r>
              <a:rPr lang="en-US" sz="2400" dirty="0">
                <a:effectLst/>
              </a:rPr>
              <a:t>CAC highest reclassification, while also for CIMT and ABI </a:t>
            </a:r>
            <a:r>
              <a:rPr lang="en-US" sz="2400" dirty="0" err="1">
                <a:effectLst/>
              </a:rPr>
              <a:t>signif</a:t>
            </a:r>
            <a:r>
              <a:rPr lang="en-US" sz="2400" dirty="0">
                <a:effectLst/>
              </a:rPr>
              <a:t> improvement in net-reclassification was observed [NRI (95% CI): CAC: 0.55 (0.42–0.69) </a:t>
            </a:r>
          </a:p>
          <a:p>
            <a:pPr marL="0" indent="0" algn="ctr">
              <a:buNone/>
            </a:pPr>
            <a:r>
              <a:rPr lang="en-US" sz="2400" dirty="0">
                <a:effectLst/>
              </a:rPr>
              <a:t>CIMT: 0.32 (0.19–0.45) </a:t>
            </a:r>
          </a:p>
          <a:p>
            <a:pPr marL="0" indent="0" algn="ctr">
              <a:buNone/>
            </a:pPr>
            <a:r>
              <a:rPr lang="en-US" sz="2400" dirty="0">
                <a:effectLst/>
              </a:rPr>
              <a:t>ABI: 0.19 (0.10–0.28)</a:t>
            </a:r>
          </a:p>
        </p:txBody>
      </p:sp>
      <p:sp>
        <p:nvSpPr>
          <p:cNvPr id="5" name="TextBox 4">
            <a:extLst>
              <a:ext uri="{FF2B5EF4-FFF2-40B4-BE49-F238E27FC236}">
                <a16:creationId xmlns:a16="http://schemas.microsoft.com/office/drawing/2014/main" id="{D7BF3172-5184-445E-BE55-12689D3073DF}"/>
              </a:ext>
            </a:extLst>
          </p:cNvPr>
          <p:cNvSpPr txBox="1"/>
          <p:nvPr/>
        </p:nvSpPr>
        <p:spPr>
          <a:xfrm>
            <a:off x="152400" y="5562600"/>
            <a:ext cx="8839200" cy="1200329"/>
          </a:xfrm>
          <a:prstGeom prst="rect">
            <a:avLst/>
          </a:prstGeom>
          <a:noFill/>
        </p:spPr>
        <p:txBody>
          <a:bodyPr wrap="square" rtlCol="0">
            <a:spAutoFit/>
          </a:bodyPr>
          <a:lstStyle/>
          <a:p>
            <a:r>
              <a:rPr lang="en-US" dirty="0" err="1">
                <a:solidFill>
                  <a:srgbClr val="FFC000"/>
                </a:solidFill>
              </a:rPr>
              <a:t>Henrike</a:t>
            </a:r>
            <a:r>
              <a:rPr lang="en-US" dirty="0">
                <a:solidFill>
                  <a:srgbClr val="FFC000"/>
                </a:solidFill>
              </a:rPr>
              <a:t> Geisel, M., Bauer, M., Hennig, F. et al. (2017). Comparison of coronary artery calcification, carotid intima-media thickness and ankle-brachial index for predicting 10-year incident cardiovascular events in the general population.  </a:t>
            </a:r>
          </a:p>
          <a:p>
            <a:r>
              <a:rPr lang="en-US" dirty="0" err="1">
                <a:solidFill>
                  <a:srgbClr val="FFC000"/>
                </a:solidFill>
              </a:rPr>
              <a:t>Eur</a:t>
            </a:r>
            <a:r>
              <a:rPr lang="en-US" dirty="0">
                <a:solidFill>
                  <a:srgbClr val="FFC000"/>
                </a:solidFill>
              </a:rPr>
              <a:t> Heart J; 38(23):1815-1822. </a:t>
            </a:r>
          </a:p>
        </p:txBody>
      </p:sp>
    </p:spTree>
    <p:extLst>
      <p:ext uri="{BB962C8B-B14F-4D97-AF65-F5344CB8AC3E}">
        <p14:creationId xmlns:p14="http://schemas.microsoft.com/office/powerpoint/2010/main" val="610134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4EDF-F042-433F-9C68-75B7E6F8BE31}"/>
              </a:ext>
            </a:extLst>
          </p:cNvPr>
          <p:cNvSpPr>
            <a:spLocks noGrp="1"/>
          </p:cNvSpPr>
          <p:nvPr>
            <p:ph type="title"/>
          </p:nvPr>
        </p:nvSpPr>
        <p:spPr>
          <a:xfrm>
            <a:off x="76200" y="228601"/>
            <a:ext cx="8915400" cy="685800"/>
          </a:xfrm>
        </p:spPr>
        <p:txBody>
          <a:bodyPr/>
          <a:lstStyle/>
          <a:p>
            <a:r>
              <a:rPr lang="en-US" dirty="0"/>
              <a:t>CACS, </a:t>
            </a:r>
            <a:r>
              <a:rPr lang="en-US" dirty="0" err="1"/>
              <a:t>cIMT</a:t>
            </a:r>
            <a:r>
              <a:rPr lang="en-US" dirty="0"/>
              <a:t>, ABI</a:t>
            </a:r>
          </a:p>
        </p:txBody>
      </p:sp>
      <p:sp>
        <p:nvSpPr>
          <p:cNvPr id="3" name="Content Placeholder 2">
            <a:extLst>
              <a:ext uri="{FF2B5EF4-FFF2-40B4-BE49-F238E27FC236}">
                <a16:creationId xmlns:a16="http://schemas.microsoft.com/office/drawing/2014/main" id="{7578FB4A-5340-48DE-AB5F-5FB1C6A302EF}"/>
              </a:ext>
            </a:extLst>
          </p:cNvPr>
          <p:cNvSpPr>
            <a:spLocks noGrp="1"/>
          </p:cNvSpPr>
          <p:nvPr>
            <p:ph idx="1"/>
          </p:nvPr>
        </p:nvSpPr>
        <p:spPr>
          <a:xfrm>
            <a:off x="74579" y="838200"/>
            <a:ext cx="9067800" cy="4419600"/>
          </a:xfrm>
        </p:spPr>
        <p:txBody>
          <a:bodyPr/>
          <a:lstStyle/>
          <a:p>
            <a:pPr marL="0" indent="0">
              <a:buNone/>
            </a:pPr>
            <a:r>
              <a:rPr lang="en-US" sz="2200" u="sng" dirty="0" err="1">
                <a:effectLst/>
              </a:rPr>
              <a:t>BaleDoneen</a:t>
            </a:r>
            <a:r>
              <a:rPr lang="en-US" sz="2200" u="sng" dirty="0">
                <a:effectLst/>
              </a:rPr>
              <a:t> Take-Away:</a:t>
            </a:r>
          </a:p>
          <a:p>
            <a:pPr marL="0" indent="0">
              <a:buNone/>
            </a:pPr>
            <a:r>
              <a:rPr lang="en-US" sz="2200" dirty="0">
                <a:effectLst/>
              </a:rPr>
              <a:t>1. Remember – disease is disease – know what you are looking for 	and how to find it.  </a:t>
            </a:r>
          </a:p>
          <a:p>
            <a:pPr marL="0" indent="0">
              <a:buNone/>
            </a:pPr>
            <a:r>
              <a:rPr lang="en-US" sz="2200" dirty="0">
                <a:effectLst/>
              </a:rPr>
              <a:t>2. Plaque is a word utilized for ‘</a:t>
            </a:r>
            <a:r>
              <a:rPr lang="en-US" sz="2200" dirty="0" err="1">
                <a:effectLst/>
              </a:rPr>
              <a:t>diseae</a:t>
            </a:r>
            <a:r>
              <a:rPr lang="en-US" sz="2200" dirty="0">
                <a:effectLst/>
              </a:rPr>
              <a:t>’ or ‘atherosclerosis’ – each 	testing modality has a different way to find ‘it’. </a:t>
            </a:r>
          </a:p>
          <a:p>
            <a:pPr marL="0" indent="0">
              <a:buNone/>
            </a:pPr>
            <a:r>
              <a:rPr lang="en-US" sz="2200" dirty="0">
                <a:effectLst/>
              </a:rPr>
              <a:t>	</a:t>
            </a:r>
            <a:r>
              <a:rPr lang="en-US" sz="2200" u="sng" dirty="0">
                <a:effectLst/>
              </a:rPr>
              <a:t>CACS</a:t>
            </a:r>
            <a:r>
              <a:rPr lang="en-US" sz="2200" dirty="0">
                <a:effectLst/>
              </a:rPr>
              <a:t> = plaque is calcium </a:t>
            </a:r>
          </a:p>
          <a:p>
            <a:pPr marL="0" indent="0">
              <a:buNone/>
            </a:pPr>
            <a:r>
              <a:rPr lang="en-US" sz="2200" dirty="0">
                <a:effectLst/>
              </a:rPr>
              <a:t>	</a:t>
            </a:r>
            <a:r>
              <a:rPr lang="en-US" sz="2200" u="sng" dirty="0">
                <a:effectLst/>
              </a:rPr>
              <a:t>CIMT</a:t>
            </a:r>
            <a:r>
              <a:rPr lang="en-US" sz="2200" dirty="0">
                <a:effectLst/>
              </a:rPr>
              <a:t> = mean CCA IMT doesn’t mean ‘plaque’ – have to 	have 		an isolated ‘bump’ that meets criteria of thickness.</a:t>
            </a:r>
          </a:p>
          <a:p>
            <a:pPr marL="0" indent="0">
              <a:buNone/>
            </a:pPr>
            <a:r>
              <a:rPr lang="en-US" sz="2200" dirty="0">
                <a:effectLst/>
              </a:rPr>
              <a:t>	</a:t>
            </a:r>
            <a:r>
              <a:rPr lang="en-US" sz="2200" u="sng" dirty="0">
                <a:effectLst/>
              </a:rPr>
              <a:t>ABI</a:t>
            </a:r>
            <a:r>
              <a:rPr lang="en-US" sz="2200" dirty="0">
                <a:effectLst/>
              </a:rPr>
              <a:t> = evaluates lumen flow to the periphery</a:t>
            </a:r>
          </a:p>
          <a:p>
            <a:pPr marL="0" indent="0">
              <a:buNone/>
            </a:pPr>
            <a:r>
              <a:rPr lang="en-US" sz="2200" dirty="0">
                <a:effectLst/>
              </a:rPr>
              <a:t>3. When any of these tests are abnormal – it is a big deal.</a:t>
            </a:r>
          </a:p>
          <a:p>
            <a:pPr marL="0" indent="0">
              <a:buNone/>
            </a:pPr>
            <a:r>
              <a:rPr lang="en-US" sz="2200" dirty="0">
                <a:effectLst/>
              </a:rPr>
              <a:t>4. These tests are all looking at different aspects of the atherosclerotic 	disease process.  </a:t>
            </a:r>
          </a:p>
          <a:p>
            <a:pPr marL="457200" indent="-457200">
              <a:buAutoNum type="arabicPeriod"/>
            </a:pPr>
            <a:endParaRPr lang="en-US" sz="2400" dirty="0">
              <a:effectLst/>
            </a:endParaRPr>
          </a:p>
        </p:txBody>
      </p:sp>
      <p:sp>
        <p:nvSpPr>
          <p:cNvPr id="5" name="TextBox 4">
            <a:extLst>
              <a:ext uri="{FF2B5EF4-FFF2-40B4-BE49-F238E27FC236}">
                <a16:creationId xmlns:a16="http://schemas.microsoft.com/office/drawing/2014/main" id="{D7BF3172-5184-445E-BE55-12689D3073DF}"/>
              </a:ext>
            </a:extLst>
          </p:cNvPr>
          <p:cNvSpPr txBox="1"/>
          <p:nvPr/>
        </p:nvSpPr>
        <p:spPr>
          <a:xfrm>
            <a:off x="152400" y="5562600"/>
            <a:ext cx="8839200" cy="1200329"/>
          </a:xfrm>
          <a:prstGeom prst="rect">
            <a:avLst/>
          </a:prstGeom>
          <a:noFill/>
        </p:spPr>
        <p:txBody>
          <a:bodyPr wrap="square" rtlCol="0">
            <a:spAutoFit/>
          </a:bodyPr>
          <a:lstStyle/>
          <a:p>
            <a:r>
              <a:rPr lang="en-US" dirty="0" err="1">
                <a:solidFill>
                  <a:srgbClr val="FFC000"/>
                </a:solidFill>
              </a:rPr>
              <a:t>Henrike</a:t>
            </a:r>
            <a:r>
              <a:rPr lang="en-US" dirty="0">
                <a:solidFill>
                  <a:srgbClr val="FFC000"/>
                </a:solidFill>
              </a:rPr>
              <a:t> Geisel, M., Bauer, M., Hennig, F. et al. (2017). Comparison of coronary artery calcification, carotid intima-media thickness and ankle-brachial index for predicting 10-year incident cardiovascular events in the general population.  </a:t>
            </a:r>
          </a:p>
          <a:p>
            <a:r>
              <a:rPr lang="en-US" dirty="0" err="1">
                <a:solidFill>
                  <a:srgbClr val="FFC000"/>
                </a:solidFill>
              </a:rPr>
              <a:t>Eur</a:t>
            </a:r>
            <a:r>
              <a:rPr lang="en-US" dirty="0">
                <a:solidFill>
                  <a:srgbClr val="FFC000"/>
                </a:solidFill>
              </a:rPr>
              <a:t> Heart J; 38(23):1815-1822. </a:t>
            </a:r>
          </a:p>
        </p:txBody>
      </p:sp>
    </p:spTree>
    <p:extLst>
      <p:ext uri="{BB962C8B-B14F-4D97-AF65-F5344CB8AC3E}">
        <p14:creationId xmlns:p14="http://schemas.microsoft.com/office/powerpoint/2010/main" val="369871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F17BF-A528-4C5A-98BB-EB9B4A36ABE2}"/>
              </a:ext>
            </a:extLst>
          </p:cNvPr>
          <p:cNvSpPr>
            <a:spLocks noGrp="1"/>
          </p:cNvSpPr>
          <p:nvPr>
            <p:ph type="title"/>
          </p:nvPr>
        </p:nvSpPr>
        <p:spPr>
          <a:xfrm>
            <a:off x="301625" y="228601"/>
            <a:ext cx="8510588" cy="990600"/>
          </a:xfrm>
        </p:spPr>
        <p:txBody>
          <a:bodyPr/>
          <a:lstStyle/>
          <a:p>
            <a:r>
              <a:rPr lang="en-US" dirty="0"/>
              <a:t>Microvascular Disease</a:t>
            </a:r>
          </a:p>
        </p:txBody>
      </p:sp>
      <p:sp>
        <p:nvSpPr>
          <p:cNvPr id="3" name="Content Placeholder 2">
            <a:extLst>
              <a:ext uri="{FF2B5EF4-FFF2-40B4-BE49-F238E27FC236}">
                <a16:creationId xmlns:a16="http://schemas.microsoft.com/office/drawing/2014/main" id="{0E1D7399-00AF-4EC1-91D0-DB0F8A532710}"/>
              </a:ext>
            </a:extLst>
          </p:cNvPr>
          <p:cNvSpPr>
            <a:spLocks noGrp="1"/>
          </p:cNvSpPr>
          <p:nvPr>
            <p:ph idx="1"/>
          </p:nvPr>
        </p:nvSpPr>
        <p:spPr>
          <a:xfrm>
            <a:off x="762000" y="1447800"/>
            <a:ext cx="5562600" cy="4422775"/>
          </a:xfrm>
        </p:spPr>
        <p:txBody>
          <a:bodyPr/>
          <a:lstStyle/>
          <a:p>
            <a:pPr marL="0" indent="0" algn="ctr">
              <a:buNone/>
            </a:pPr>
            <a:r>
              <a:rPr lang="en-US" dirty="0"/>
              <a:t>Fractional Flow Reserve</a:t>
            </a:r>
          </a:p>
          <a:p>
            <a:pPr marL="0" indent="0" algn="ctr">
              <a:buNone/>
            </a:pPr>
            <a:endParaRPr lang="en-US" dirty="0"/>
          </a:p>
          <a:p>
            <a:pPr marL="0" indent="0" algn="ctr">
              <a:buNone/>
            </a:pPr>
            <a:r>
              <a:rPr lang="en-US" dirty="0"/>
              <a:t>Transient Ischemic Attack</a:t>
            </a:r>
          </a:p>
          <a:p>
            <a:pPr marL="0" indent="0" algn="ctr">
              <a:buNone/>
            </a:pPr>
            <a:endParaRPr lang="en-US" dirty="0"/>
          </a:p>
          <a:p>
            <a:pPr marL="0" indent="0" algn="ctr">
              <a:buNone/>
            </a:pPr>
            <a:endParaRPr lang="en-US" dirty="0"/>
          </a:p>
        </p:txBody>
      </p:sp>
      <p:sp>
        <p:nvSpPr>
          <p:cNvPr id="4" name="Footer Placeholder 3">
            <a:extLst>
              <a:ext uri="{FF2B5EF4-FFF2-40B4-BE49-F238E27FC236}">
                <a16:creationId xmlns:a16="http://schemas.microsoft.com/office/drawing/2014/main" id="{4E5CFBA4-91C4-43BD-88C5-2E5B134D6E20}"/>
              </a:ext>
            </a:extLst>
          </p:cNvPr>
          <p:cNvSpPr>
            <a:spLocks noGrp="1"/>
          </p:cNvSpPr>
          <p:nvPr>
            <p:ph type="ftr" sz="quarter" idx="11"/>
          </p:nvPr>
        </p:nvSpPr>
        <p:spPr/>
        <p:txBody>
          <a:bodyPr/>
          <a:lstStyle/>
          <a:p>
            <a:pPr>
              <a:defRPr/>
            </a:pPr>
            <a:r>
              <a:rPr lang="en-US"/>
              <a:t>Copyright Bale/Doneen Paradigm</a:t>
            </a:r>
          </a:p>
        </p:txBody>
      </p:sp>
      <p:pic>
        <p:nvPicPr>
          <p:cNvPr id="5" name="Picture 4">
            <a:extLst>
              <a:ext uri="{FF2B5EF4-FFF2-40B4-BE49-F238E27FC236}">
                <a16:creationId xmlns:a16="http://schemas.microsoft.com/office/drawing/2014/main" id="{9DFA91F7-2DD0-48BD-AF92-890E23A6CD4E}"/>
              </a:ext>
            </a:extLst>
          </p:cNvPr>
          <p:cNvPicPr>
            <a:picLocks noChangeAspect="1"/>
          </p:cNvPicPr>
          <p:nvPr/>
        </p:nvPicPr>
        <p:blipFill>
          <a:blip r:embed="rId2"/>
          <a:stretch>
            <a:fillRect/>
          </a:stretch>
        </p:blipFill>
        <p:spPr>
          <a:xfrm>
            <a:off x="6477000" y="1219200"/>
            <a:ext cx="2438400" cy="4419600"/>
          </a:xfrm>
          <a:prstGeom prst="rect">
            <a:avLst/>
          </a:prstGeom>
        </p:spPr>
      </p:pic>
    </p:spTree>
    <p:extLst>
      <p:ext uri="{BB962C8B-B14F-4D97-AF65-F5344CB8AC3E}">
        <p14:creationId xmlns:p14="http://schemas.microsoft.com/office/powerpoint/2010/main" val="639553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762000"/>
          </a:xfrm>
        </p:spPr>
        <p:txBody>
          <a:bodyPr/>
          <a:lstStyle/>
          <a:p>
            <a:r>
              <a:rPr lang="en-US" sz="3600" dirty="0"/>
              <a:t>FFR: Accuracy, Prognostic Implications, and Limitations.  </a:t>
            </a:r>
          </a:p>
        </p:txBody>
      </p:sp>
      <p:sp>
        <p:nvSpPr>
          <p:cNvPr id="3" name="Content Placeholder 2"/>
          <p:cNvSpPr>
            <a:spLocks noGrp="1"/>
          </p:cNvSpPr>
          <p:nvPr>
            <p:ph idx="1"/>
          </p:nvPr>
        </p:nvSpPr>
        <p:spPr>
          <a:xfrm>
            <a:off x="301625" y="1295400"/>
            <a:ext cx="8540750" cy="4422775"/>
          </a:xfrm>
        </p:spPr>
        <p:txBody>
          <a:bodyPr/>
          <a:lstStyle/>
          <a:p>
            <a:pPr marL="0" indent="0">
              <a:buNone/>
            </a:pPr>
            <a:r>
              <a:rPr lang="en-US" sz="2200" dirty="0"/>
              <a:t>Fractional Flow Reserve (FFR) is an invasive procedure used during coronary angiography to determine the functional significance of coronary stenosis.  </a:t>
            </a:r>
          </a:p>
          <a:p>
            <a:pPr marL="0" indent="0">
              <a:buNone/>
            </a:pPr>
            <a:endParaRPr lang="en-US" sz="2200" dirty="0"/>
          </a:p>
          <a:p>
            <a:pPr marL="0" indent="0">
              <a:buNone/>
            </a:pPr>
            <a:r>
              <a:rPr lang="en-US" sz="2200" dirty="0"/>
              <a:t>Class II Level A evidence – recommended to perform FFR in </a:t>
            </a:r>
            <a:r>
              <a:rPr lang="en-US" sz="2200" dirty="0" err="1"/>
              <a:t>angiographyically</a:t>
            </a:r>
            <a:r>
              <a:rPr lang="en-US" sz="2200" dirty="0"/>
              <a:t> intermediate stenosis in absence of stress testing or in the presence of discordant stress test results and angiographic findings.</a:t>
            </a:r>
          </a:p>
          <a:p>
            <a:pPr marL="0" indent="0">
              <a:buNone/>
            </a:pPr>
            <a:endParaRPr lang="en-US" sz="2200" dirty="0"/>
          </a:p>
          <a:p>
            <a:pPr marL="0" indent="0">
              <a:buNone/>
            </a:pPr>
            <a:r>
              <a:rPr lang="en-US" sz="2200" dirty="0"/>
              <a:t>Many revascularization procedures are conducted on the basis of anatomic guidance according to angiography – rather than assessment of the functional significance of a coronary stenosis. </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Rectangle 4"/>
          <p:cNvSpPr/>
          <p:nvPr/>
        </p:nvSpPr>
        <p:spPr>
          <a:xfrm>
            <a:off x="274063" y="5791200"/>
            <a:ext cx="8004175" cy="769441"/>
          </a:xfrm>
          <a:prstGeom prst="rect">
            <a:avLst/>
          </a:prstGeom>
        </p:spPr>
        <p:txBody>
          <a:bodyPr wrap="square">
            <a:spAutoFit/>
          </a:bodyPr>
          <a:lstStyle/>
          <a:p>
            <a:endParaRPr lang="pt-BR" sz="800" dirty="0">
              <a:latin typeface="AdvOT61751f86"/>
            </a:endParaRPr>
          </a:p>
          <a:p>
            <a:r>
              <a:rPr lang="en-US" dirty="0">
                <a:solidFill>
                  <a:srgbClr val="FFC000"/>
                </a:solidFill>
                <a:latin typeface="+mn-lt"/>
              </a:rPr>
              <a:t>Jeremias, A., </a:t>
            </a:r>
            <a:r>
              <a:rPr lang="en-US" dirty="0" err="1">
                <a:solidFill>
                  <a:srgbClr val="FFC000"/>
                </a:solidFill>
                <a:latin typeface="+mn-lt"/>
              </a:rPr>
              <a:t>Kirtane</a:t>
            </a:r>
            <a:r>
              <a:rPr lang="en-US" dirty="0">
                <a:solidFill>
                  <a:srgbClr val="FFC000"/>
                </a:solidFill>
                <a:latin typeface="+mn-lt"/>
              </a:rPr>
              <a:t>, A., Stone, G. (2017). Journal of </a:t>
            </a:r>
            <a:r>
              <a:rPr lang="en-US" dirty="0" err="1">
                <a:solidFill>
                  <a:srgbClr val="FFC000"/>
                </a:solidFill>
                <a:latin typeface="+mn-lt"/>
              </a:rPr>
              <a:t>AmerCollCardiology</a:t>
            </a:r>
            <a:r>
              <a:rPr lang="en-US" dirty="0">
                <a:solidFill>
                  <a:srgbClr val="FFC000"/>
                </a:solidFill>
                <a:latin typeface="+mn-lt"/>
              </a:rPr>
              <a:t> JACC. Vol 69 (22); 2748-2758.</a:t>
            </a:r>
          </a:p>
        </p:txBody>
      </p:sp>
    </p:spTree>
    <p:extLst>
      <p:ext uri="{BB962C8B-B14F-4D97-AF65-F5344CB8AC3E}">
        <p14:creationId xmlns:p14="http://schemas.microsoft.com/office/powerpoint/2010/main" val="247323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762000"/>
          </a:xfrm>
        </p:spPr>
        <p:txBody>
          <a:bodyPr/>
          <a:lstStyle/>
          <a:p>
            <a:r>
              <a:rPr lang="en-US" sz="3600" dirty="0"/>
              <a:t>FFR: Accuracy, Prognostic Implications, and Limitations.  </a:t>
            </a:r>
          </a:p>
        </p:txBody>
      </p:sp>
      <p:sp>
        <p:nvSpPr>
          <p:cNvPr id="3" name="Content Placeholder 2"/>
          <p:cNvSpPr>
            <a:spLocks noGrp="1"/>
          </p:cNvSpPr>
          <p:nvPr>
            <p:ph idx="1"/>
          </p:nvPr>
        </p:nvSpPr>
        <p:spPr>
          <a:xfrm>
            <a:off x="274062" y="1141412"/>
            <a:ext cx="8793737" cy="4422775"/>
          </a:xfrm>
        </p:spPr>
        <p:txBody>
          <a:bodyPr/>
          <a:lstStyle/>
          <a:p>
            <a:pPr marL="0" indent="0">
              <a:buNone/>
            </a:pPr>
            <a:r>
              <a:rPr lang="en-US" sz="2000" u="sng" dirty="0">
                <a:effectLst/>
              </a:rPr>
              <a:t>FFR helps answer these three questions</a:t>
            </a:r>
            <a:r>
              <a:rPr lang="en-US" sz="2000" dirty="0">
                <a:effectLst/>
              </a:rPr>
              <a:t>:</a:t>
            </a:r>
          </a:p>
          <a:p>
            <a:pPr marL="0" indent="0">
              <a:buNone/>
            </a:pPr>
            <a:r>
              <a:rPr lang="en-US" sz="2000" dirty="0">
                <a:effectLst/>
              </a:rPr>
              <a:t>1. How much blood flow is supplied by the epicardial coronary vessel?</a:t>
            </a:r>
          </a:p>
          <a:p>
            <a:pPr marL="0" indent="0">
              <a:buNone/>
            </a:pPr>
            <a:r>
              <a:rPr lang="en-US" sz="2000" dirty="0">
                <a:effectLst/>
              </a:rPr>
              <a:t>2. Amount of collateral blood flow?</a:t>
            </a:r>
          </a:p>
          <a:p>
            <a:pPr marL="0" indent="0">
              <a:buNone/>
            </a:pPr>
            <a:r>
              <a:rPr lang="en-US" sz="2000" dirty="0">
                <a:effectLst/>
              </a:rPr>
              <a:t>3. Myocardial viability?</a:t>
            </a:r>
          </a:p>
          <a:p>
            <a:pPr marL="0" indent="0">
              <a:buNone/>
            </a:pPr>
            <a:endParaRPr lang="en-US" sz="2000" dirty="0">
              <a:effectLst/>
            </a:endParaRPr>
          </a:p>
          <a:p>
            <a:pPr marL="0" indent="0">
              <a:buNone/>
            </a:pPr>
            <a:r>
              <a:rPr lang="en-US" sz="2000" u="sng" dirty="0">
                <a:effectLst/>
              </a:rPr>
              <a:t>Basic Principles of Coronary Physiology</a:t>
            </a:r>
            <a:r>
              <a:rPr lang="en-US" sz="2000" dirty="0">
                <a:effectLst/>
              </a:rPr>
              <a:t>:</a:t>
            </a:r>
          </a:p>
          <a:p>
            <a:pPr marL="0" indent="0">
              <a:buNone/>
            </a:pPr>
            <a:r>
              <a:rPr lang="en-US" sz="2000" dirty="0">
                <a:effectLst/>
              </a:rPr>
              <a:t>Myocardial perfusion is regulated by the microcirculation –95% of nourishment to the myocardium is through the microvascular system</a:t>
            </a:r>
          </a:p>
          <a:p>
            <a:pPr marL="0" indent="0">
              <a:buNone/>
            </a:pPr>
            <a:endParaRPr lang="en-US" sz="2000" dirty="0">
              <a:effectLst/>
            </a:endParaRPr>
          </a:p>
          <a:p>
            <a:pPr marL="0" indent="0">
              <a:buNone/>
            </a:pPr>
            <a:r>
              <a:rPr lang="en-US" sz="2000" dirty="0">
                <a:effectLst/>
              </a:rPr>
              <a:t>Possible to have an obstructed epicardial vessel with excellent flow reserve.</a:t>
            </a:r>
          </a:p>
          <a:p>
            <a:pPr marL="0" indent="0">
              <a:buNone/>
            </a:pPr>
            <a:endParaRPr lang="en-US" sz="2000" dirty="0">
              <a:effectLst/>
            </a:endParaRPr>
          </a:p>
          <a:p>
            <a:pPr marL="0" indent="0">
              <a:buNone/>
            </a:pPr>
            <a:r>
              <a:rPr lang="en-US" sz="2000" dirty="0">
                <a:effectLst/>
              </a:rPr>
              <a:t>Think both ways – women (microvascular disease) – could have normal </a:t>
            </a:r>
            <a:r>
              <a:rPr lang="en-US" sz="2000" dirty="0" err="1">
                <a:effectLst/>
              </a:rPr>
              <a:t>angio</a:t>
            </a:r>
            <a:r>
              <a:rPr lang="en-US" sz="2000" dirty="0">
                <a:effectLst/>
              </a:rPr>
              <a:t> findings with sign FFR deficit. Opposite also true….  </a:t>
            </a:r>
          </a:p>
          <a:p>
            <a:pPr marL="0" indent="0">
              <a:buNone/>
            </a:pPr>
            <a:endParaRPr lang="en-US" sz="2000" dirty="0">
              <a:effectLst/>
            </a:endParaRPr>
          </a:p>
          <a:p>
            <a:pPr marL="457200" indent="-457200">
              <a:buAutoNum type="arabicPeriod"/>
            </a:pPr>
            <a:endParaRPr lang="en-US" sz="2000" dirty="0"/>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Rectangle 4"/>
          <p:cNvSpPr/>
          <p:nvPr/>
        </p:nvSpPr>
        <p:spPr>
          <a:xfrm>
            <a:off x="274063" y="5791200"/>
            <a:ext cx="8004175" cy="769441"/>
          </a:xfrm>
          <a:prstGeom prst="rect">
            <a:avLst/>
          </a:prstGeom>
        </p:spPr>
        <p:txBody>
          <a:bodyPr wrap="square">
            <a:spAutoFit/>
          </a:bodyPr>
          <a:lstStyle/>
          <a:p>
            <a:endParaRPr lang="pt-BR" sz="800" dirty="0">
              <a:latin typeface="AdvOT61751f86"/>
            </a:endParaRPr>
          </a:p>
          <a:p>
            <a:r>
              <a:rPr lang="en-US" dirty="0">
                <a:solidFill>
                  <a:srgbClr val="FFC000"/>
                </a:solidFill>
                <a:latin typeface="+mn-lt"/>
              </a:rPr>
              <a:t>Jeremias, A., </a:t>
            </a:r>
            <a:r>
              <a:rPr lang="en-US" dirty="0" err="1">
                <a:solidFill>
                  <a:srgbClr val="FFC000"/>
                </a:solidFill>
                <a:latin typeface="+mn-lt"/>
              </a:rPr>
              <a:t>Kirtane</a:t>
            </a:r>
            <a:r>
              <a:rPr lang="en-US" dirty="0">
                <a:solidFill>
                  <a:srgbClr val="FFC000"/>
                </a:solidFill>
                <a:latin typeface="+mn-lt"/>
              </a:rPr>
              <a:t>, A., Stone, G. (2017). Journal of </a:t>
            </a:r>
            <a:r>
              <a:rPr lang="en-US" dirty="0" err="1">
                <a:solidFill>
                  <a:srgbClr val="FFC000"/>
                </a:solidFill>
                <a:latin typeface="+mn-lt"/>
              </a:rPr>
              <a:t>AmerCollCardiology</a:t>
            </a:r>
            <a:r>
              <a:rPr lang="en-US" dirty="0">
                <a:solidFill>
                  <a:srgbClr val="FFC000"/>
                </a:solidFill>
                <a:latin typeface="+mn-lt"/>
              </a:rPr>
              <a:t> JACC. Vol 69 (22); 2748-2758.</a:t>
            </a:r>
          </a:p>
        </p:txBody>
      </p:sp>
    </p:spTree>
    <p:extLst>
      <p:ext uri="{BB962C8B-B14F-4D97-AF65-F5344CB8AC3E}">
        <p14:creationId xmlns:p14="http://schemas.microsoft.com/office/powerpoint/2010/main" val="404691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0"/>
            <a:ext cx="8510588" cy="762000"/>
          </a:xfrm>
        </p:spPr>
        <p:txBody>
          <a:bodyPr/>
          <a:lstStyle/>
          <a:p>
            <a:r>
              <a:rPr lang="en-US" sz="3600" dirty="0"/>
              <a:t>Fractional Flow Reserve Measurement -</a:t>
            </a:r>
          </a:p>
        </p:txBody>
      </p:sp>
      <p:pic>
        <p:nvPicPr>
          <p:cNvPr id="6" name="Content Placeholder 5"/>
          <p:cNvPicPr>
            <a:picLocks noGrp="1" noChangeAspect="1"/>
          </p:cNvPicPr>
          <p:nvPr>
            <p:ph idx="1"/>
          </p:nvPr>
        </p:nvPicPr>
        <p:blipFill>
          <a:blip r:embed="rId2"/>
          <a:stretch>
            <a:fillRect/>
          </a:stretch>
        </p:blipFill>
        <p:spPr>
          <a:xfrm>
            <a:off x="381000" y="685800"/>
            <a:ext cx="8305800" cy="5334000"/>
          </a:xfrm>
          <a:prstGeom prst="rect">
            <a:avLst/>
          </a:prstGeom>
        </p:spPr>
      </p:pic>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Rectangle 4"/>
          <p:cNvSpPr/>
          <p:nvPr/>
        </p:nvSpPr>
        <p:spPr>
          <a:xfrm>
            <a:off x="301625" y="5860504"/>
            <a:ext cx="8004175" cy="769441"/>
          </a:xfrm>
          <a:prstGeom prst="rect">
            <a:avLst/>
          </a:prstGeom>
        </p:spPr>
        <p:txBody>
          <a:bodyPr wrap="square">
            <a:spAutoFit/>
          </a:bodyPr>
          <a:lstStyle/>
          <a:p>
            <a:endParaRPr lang="pt-BR" sz="800" dirty="0">
              <a:latin typeface="AdvOT61751f86"/>
            </a:endParaRPr>
          </a:p>
          <a:p>
            <a:r>
              <a:rPr lang="en-US" dirty="0" err="1">
                <a:solidFill>
                  <a:srgbClr val="FFC000"/>
                </a:solidFill>
                <a:latin typeface="AdvOT2986fa51"/>
              </a:rPr>
              <a:t>Toth</a:t>
            </a:r>
            <a:r>
              <a:rPr lang="en-US" dirty="0">
                <a:solidFill>
                  <a:srgbClr val="FFC000"/>
                </a:solidFill>
                <a:latin typeface="AdvOT2986fa51"/>
              </a:rPr>
              <a:t>, G., Johnson, N., Jeremias, A., Fractional Flow Reserve</a:t>
            </a:r>
            <a:r>
              <a:rPr lang="en-US" dirty="0">
                <a:solidFill>
                  <a:srgbClr val="FFC000"/>
                </a:solidFill>
                <a:latin typeface="AdvOT61751f86"/>
              </a:rPr>
              <a:t>: JACC. Vol 68, No.7; 742-53</a:t>
            </a:r>
            <a:endParaRPr lang="en-US" dirty="0">
              <a:solidFill>
                <a:srgbClr val="FFC000"/>
              </a:solidFill>
            </a:endParaRPr>
          </a:p>
        </p:txBody>
      </p:sp>
    </p:spTree>
    <p:extLst>
      <p:ext uri="{BB962C8B-B14F-4D97-AF65-F5344CB8AC3E}">
        <p14:creationId xmlns:p14="http://schemas.microsoft.com/office/powerpoint/2010/main" val="1006357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762000"/>
          </a:xfrm>
        </p:spPr>
        <p:txBody>
          <a:bodyPr/>
          <a:lstStyle/>
          <a:p>
            <a:r>
              <a:rPr lang="en-US" sz="3600" dirty="0"/>
              <a:t>FFR: Accuracy, Prognostic Implications, and Limitations.  </a:t>
            </a:r>
          </a:p>
        </p:txBody>
      </p:sp>
      <p:sp>
        <p:nvSpPr>
          <p:cNvPr id="3" name="Content Placeholder 2"/>
          <p:cNvSpPr>
            <a:spLocks noGrp="1"/>
          </p:cNvSpPr>
          <p:nvPr>
            <p:ph idx="1"/>
          </p:nvPr>
        </p:nvSpPr>
        <p:spPr>
          <a:xfrm>
            <a:off x="274063" y="1141412"/>
            <a:ext cx="8540750" cy="4422775"/>
          </a:xfrm>
        </p:spPr>
        <p:txBody>
          <a:bodyPr/>
          <a:lstStyle/>
          <a:p>
            <a:pPr marL="0" indent="0">
              <a:buNone/>
            </a:pPr>
            <a:r>
              <a:rPr lang="en-US" sz="2000" dirty="0">
                <a:effectLst/>
              </a:rPr>
              <a:t>Basic concept of coronary pressure-based measurements to determine the severity of a coronary stenosis with respect to its effects on the myocardium is to eliminate the resistance of the microcirculation and isolate the effect of a stenosis.  </a:t>
            </a:r>
          </a:p>
          <a:p>
            <a:pPr marL="0" indent="0">
              <a:buNone/>
            </a:pPr>
            <a:endParaRPr lang="en-US" sz="2000" dirty="0">
              <a:effectLst/>
            </a:endParaRPr>
          </a:p>
          <a:p>
            <a:pPr marL="0" indent="0">
              <a:buNone/>
            </a:pPr>
            <a:r>
              <a:rPr lang="en-US" sz="2000" dirty="0">
                <a:effectLst/>
              </a:rPr>
              <a:t>Accuracy of FFR was 93% with PPV (sensitivity) of 100% and NPV (specificity) of 88%</a:t>
            </a:r>
          </a:p>
          <a:p>
            <a:pPr marL="0" indent="0">
              <a:buNone/>
            </a:pPr>
            <a:endParaRPr lang="en-US" sz="2000" dirty="0">
              <a:effectLst/>
            </a:endParaRPr>
          </a:p>
          <a:p>
            <a:pPr marL="0" indent="0">
              <a:buNone/>
            </a:pPr>
            <a:r>
              <a:rPr lang="en-US" sz="2000" dirty="0">
                <a:effectLst/>
              </a:rPr>
              <a:t>Traditional Thallium perfusion testing has sensitivity (true positive) of 70% and specificity (true negative) of 80% </a:t>
            </a:r>
          </a:p>
          <a:p>
            <a:pPr marL="0" indent="0">
              <a:buNone/>
            </a:pPr>
            <a:endParaRPr lang="en-US" sz="2000" dirty="0">
              <a:effectLst/>
            </a:endParaRPr>
          </a:p>
          <a:p>
            <a:pPr marL="0" indent="0">
              <a:buNone/>
            </a:pPr>
            <a:r>
              <a:rPr lang="en-US" sz="2000" dirty="0">
                <a:effectLst/>
              </a:rPr>
              <a:t>Adding FFR to traditional angiography lends value into medical vs surgical management of CAD by allowing for precise quantification of the degree of myocardial ischemia </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Rectangle 4"/>
          <p:cNvSpPr/>
          <p:nvPr/>
        </p:nvSpPr>
        <p:spPr>
          <a:xfrm>
            <a:off x="274063" y="5791200"/>
            <a:ext cx="8004175" cy="769441"/>
          </a:xfrm>
          <a:prstGeom prst="rect">
            <a:avLst/>
          </a:prstGeom>
        </p:spPr>
        <p:txBody>
          <a:bodyPr wrap="square">
            <a:spAutoFit/>
          </a:bodyPr>
          <a:lstStyle/>
          <a:p>
            <a:endParaRPr lang="pt-BR" sz="800" dirty="0">
              <a:latin typeface="AdvOT61751f86"/>
            </a:endParaRPr>
          </a:p>
          <a:p>
            <a:r>
              <a:rPr lang="en-US" dirty="0">
                <a:solidFill>
                  <a:srgbClr val="FFC000"/>
                </a:solidFill>
                <a:latin typeface="+mn-lt"/>
              </a:rPr>
              <a:t>Jeremias, A., </a:t>
            </a:r>
            <a:r>
              <a:rPr lang="en-US" dirty="0" err="1">
                <a:solidFill>
                  <a:srgbClr val="FFC000"/>
                </a:solidFill>
                <a:latin typeface="+mn-lt"/>
              </a:rPr>
              <a:t>Kirtane</a:t>
            </a:r>
            <a:r>
              <a:rPr lang="en-US" dirty="0">
                <a:solidFill>
                  <a:srgbClr val="FFC000"/>
                </a:solidFill>
                <a:latin typeface="+mn-lt"/>
              </a:rPr>
              <a:t>, A., Stone, G. (2017). Journal of </a:t>
            </a:r>
            <a:r>
              <a:rPr lang="en-US" dirty="0" err="1">
                <a:solidFill>
                  <a:srgbClr val="FFC000"/>
                </a:solidFill>
                <a:latin typeface="+mn-lt"/>
              </a:rPr>
              <a:t>AmerCollCardiology</a:t>
            </a:r>
            <a:r>
              <a:rPr lang="en-US" dirty="0">
                <a:solidFill>
                  <a:srgbClr val="FFC000"/>
                </a:solidFill>
                <a:latin typeface="+mn-lt"/>
              </a:rPr>
              <a:t> JACC. Vol 69 (22); 2748-2758.</a:t>
            </a:r>
          </a:p>
        </p:txBody>
      </p:sp>
    </p:spTree>
    <p:extLst>
      <p:ext uri="{BB962C8B-B14F-4D97-AF65-F5344CB8AC3E}">
        <p14:creationId xmlns:p14="http://schemas.microsoft.com/office/powerpoint/2010/main" val="145242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380999"/>
          </a:xfrm>
        </p:spPr>
        <p:txBody>
          <a:bodyPr/>
          <a:lstStyle/>
          <a:p>
            <a:r>
              <a:rPr lang="en-US" sz="3600" dirty="0"/>
              <a:t>Fractional Flow Reserve  </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Rectangle 4"/>
          <p:cNvSpPr/>
          <p:nvPr/>
        </p:nvSpPr>
        <p:spPr>
          <a:xfrm>
            <a:off x="274063" y="5791200"/>
            <a:ext cx="8004175" cy="769441"/>
          </a:xfrm>
          <a:prstGeom prst="rect">
            <a:avLst/>
          </a:prstGeom>
        </p:spPr>
        <p:txBody>
          <a:bodyPr wrap="square">
            <a:spAutoFit/>
          </a:bodyPr>
          <a:lstStyle/>
          <a:p>
            <a:endParaRPr lang="pt-BR" sz="800" dirty="0">
              <a:latin typeface="AdvOT61751f86"/>
            </a:endParaRPr>
          </a:p>
          <a:p>
            <a:r>
              <a:rPr lang="en-US" dirty="0">
                <a:solidFill>
                  <a:srgbClr val="FFC000"/>
                </a:solidFill>
                <a:latin typeface="+mn-lt"/>
              </a:rPr>
              <a:t>Jeremias, A., </a:t>
            </a:r>
            <a:r>
              <a:rPr lang="en-US" dirty="0" err="1">
                <a:solidFill>
                  <a:srgbClr val="FFC000"/>
                </a:solidFill>
                <a:latin typeface="+mn-lt"/>
              </a:rPr>
              <a:t>Kirtane</a:t>
            </a:r>
            <a:r>
              <a:rPr lang="en-US" dirty="0">
                <a:solidFill>
                  <a:srgbClr val="FFC000"/>
                </a:solidFill>
                <a:latin typeface="+mn-lt"/>
              </a:rPr>
              <a:t>, A., Stone, G. (2017). Journal of </a:t>
            </a:r>
            <a:r>
              <a:rPr lang="en-US" dirty="0" err="1">
                <a:solidFill>
                  <a:srgbClr val="FFC000"/>
                </a:solidFill>
                <a:latin typeface="+mn-lt"/>
              </a:rPr>
              <a:t>AmerCollCardiology</a:t>
            </a:r>
            <a:r>
              <a:rPr lang="en-US" dirty="0">
                <a:solidFill>
                  <a:srgbClr val="FFC000"/>
                </a:solidFill>
                <a:latin typeface="+mn-lt"/>
              </a:rPr>
              <a:t> JACC. Vol 69 (22); 2748-2758.</a:t>
            </a:r>
          </a:p>
        </p:txBody>
      </p:sp>
      <p:pic>
        <p:nvPicPr>
          <p:cNvPr id="6" name="Picture 5">
            <a:extLst>
              <a:ext uri="{FF2B5EF4-FFF2-40B4-BE49-F238E27FC236}">
                <a16:creationId xmlns:a16="http://schemas.microsoft.com/office/drawing/2014/main" id="{FC5103E5-157A-4501-8D6C-17BC617C4666}"/>
              </a:ext>
            </a:extLst>
          </p:cNvPr>
          <p:cNvPicPr>
            <a:picLocks noChangeAspect="1"/>
          </p:cNvPicPr>
          <p:nvPr/>
        </p:nvPicPr>
        <p:blipFill>
          <a:blip r:embed="rId2"/>
          <a:stretch>
            <a:fillRect/>
          </a:stretch>
        </p:blipFill>
        <p:spPr>
          <a:xfrm>
            <a:off x="457200" y="1600200"/>
            <a:ext cx="4191000" cy="4191000"/>
          </a:xfrm>
          <a:prstGeom prst="rect">
            <a:avLst/>
          </a:prstGeom>
        </p:spPr>
      </p:pic>
      <p:sp>
        <p:nvSpPr>
          <p:cNvPr id="8" name="TextBox 7">
            <a:extLst>
              <a:ext uri="{FF2B5EF4-FFF2-40B4-BE49-F238E27FC236}">
                <a16:creationId xmlns:a16="http://schemas.microsoft.com/office/drawing/2014/main" id="{632C6DC3-175C-41B2-BB5F-F7ECD3A2764A}"/>
              </a:ext>
            </a:extLst>
          </p:cNvPr>
          <p:cNvSpPr txBox="1"/>
          <p:nvPr/>
        </p:nvSpPr>
        <p:spPr>
          <a:xfrm>
            <a:off x="152400" y="914400"/>
            <a:ext cx="4800600" cy="646331"/>
          </a:xfrm>
          <a:prstGeom prst="rect">
            <a:avLst/>
          </a:prstGeom>
          <a:noFill/>
        </p:spPr>
        <p:txBody>
          <a:bodyPr wrap="square" rtlCol="0">
            <a:spAutoFit/>
          </a:bodyPr>
          <a:lstStyle/>
          <a:p>
            <a:pPr algn="ctr"/>
            <a:r>
              <a:rPr lang="en-US" b="1" dirty="0"/>
              <a:t>Stenosis severity on the basis of coronary angiography compared with FFR</a:t>
            </a:r>
          </a:p>
        </p:txBody>
      </p:sp>
      <p:sp>
        <p:nvSpPr>
          <p:cNvPr id="9" name="TextBox 8">
            <a:extLst>
              <a:ext uri="{FF2B5EF4-FFF2-40B4-BE49-F238E27FC236}">
                <a16:creationId xmlns:a16="http://schemas.microsoft.com/office/drawing/2014/main" id="{E26FE99B-21AA-44FF-83AB-1BA30C25B304}"/>
              </a:ext>
            </a:extLst>
          </p:cNvPr>
          <p:cNvSpPr txBox="1"/>
          <p:nvPr/>
        </p:nvSpPr>
        <p:spPr>
          <a:xfrm>
            <a:off x="4953000" y="1676400"/>
            <a:ext cx="3962400" cy="3323987"/>
          </a:xfrm>
          <a:prstGeom prst="rect">
            <a:avLst/>
          </a:prstGeom>
          <a:noFill/>
        </p:spPr>
        <p:txBody>
          <a:bodyPr wrap="square" rtlCol="0">
            <a:spAutoFit/>
          </a:bodyPr>
          <a:lstStyle/>
          <a:p>
            <a:r>
              <a:rPr lang="en-US" sz="2400" dirty="0"/>
              <a:t>Intermediate lesions (50-70%) had a 65% rate of hemodynamic insignificance</a:t>
            </a:r>
          </a:p>
          <a:p>
            <a:endParaRPr lang="en-US" sz="2400" dirty="0"/>
          </a:p>
          <a:p>
            <a:r>
              <a:rPr lang="en-US" sz="2400" dirty="0"/>
              <a:t>Even lesions at 90% had a 20% rate of hemodynamic insignificance.  </a:t>
            </a:r>
          </a:p>
          <a:p>
            <a:endParaRPr lang="en-US" dirty="0"/>
          </a:p>
        </p:txBody>
      </p:sp>
    </p:spTree>
    <p:extLst>
      <p:ext uri="{BB962C8B-B14F-4D97-AF65-F5344CB8AC3E}">
        <p14:creationId xmlns:p14="http://schemas.microsoft.com/office/powerpoint/2010/main" val="333725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4F28-12CF-4A84-93F8-76B373CC35B8}"/>
              </a:ext>
            </a:extLst>
          </p:cNvPr>
          <p:cNvSpPr>
            <a:spLocks noGrp="1"/>
          </p:cNvSpPr>
          <p:nvPr>
            <p:ph type="title"/>
          </p:nvPr>
        </p:nvSpPr>
        <p:spPr>
          <a:xfrm>
            <a:off x="170791" y="193955"/>
            <a:ext cx="8510588" cy="568046"/>
          </a:xfrm>
        </p:spPr>
        <p:txBody>
          <a:bodyPr/>
          <a:lstStyle/>
          <a:p>
            <a:r>
              <a:rPr lang="en-US" dirty="0"/>
              <a:t>Scientific Update July 2017</a:t>
            </a:r>
          </a:p>
        </p:txBody>
      </p:sp>
      <p:sp>
        <p:nvSpPr>
          <p:cNvPr id="3" name="Content Placeholder 2">
            <a:extLst>
              <a:ext uri="{FF2B5EF4-FFF2-40B4-BE49-F238E27FC236}">
                <a16:creationId xmlns:a16="http://schemas.microsoft.com/office/drawing/2014/main" id="{2FA92EEF-F255-44B2-AAAF-18453146351C}"/>
              </a:ext>
            </a:extLst>
          </p:cNvPr>
          <p:cNvSpPr>
            <a:spLocks noGrp="1"/>
          </p:cNvSpPr>
          <p:nvPr>
            <p:ph idx="1"/>
          </p:nvPr>
        </p:nvSpPr>
        <p:spPr>
          <a:xfrm>
            <a:off x="170791" y="1371600"/>
            <a:ext cx="4117975" cy="4422775"/>
          </a:xfrm>
        </p:spPr>
        <p:txBody>
          <a:bodyPr/>
          <a:lstStyle/>
          <a:p>
            <a:pPr marL="0" indent="0">
              <a:buNone/>
            </a:pPr>
            <a:r>
              <a:rPr lang="en-US" sz="2000" b="1" dirty="0">
                <a:solidFill>
                  <a:schemeClr val="tx2"/>
                </a:solidFill>
                <a:effectLst>
                  <a:outerShdw blurRad="38100" dist="38100" dir="2700000" algn="tl">
                    <a:srgbClr val="000000">
                      <a:alpha val="43137"/>
                    </a:srgbClr>
                  </a:outerShdw>
                </a:effectLst>
              </a:rPr>
              <a:t>1. </a:t>
            </a:r>
            <a:r>
              <a:rPr lang="en-US" sz="2000" b="1" u="sng" dirty="0">
                <a:solidFill>
                  <a:schemeClr val="tx2"/>
                </a:solidFill>
                <a:effectLst>
                  <a:outerShdw blurRad="38100" dist="38100" dir="2700000" algn="tl">
                    <a:srgbClr val="000000">
                      <a:alpha val="43137"/>
                    </a:srgbClr>
                  </a:outerShdw>
                </a:effectLst>
              </a:rPr>
              <a:t>Red Flags</a:t>
            </a:r>
          </a:p>
          <a:p>
            <a:pPr marL="0" indent="0">
              <a:buNone/>
            </a:pPr>
            <a:r>
              <a:rPr lang="en-US" sz="1800" dirty="0">
                <a:effectLst/>
              </a:rPr>
              <a:t>	Psoriasis Rx and CVD </a:t>
            </a:r>
          </a:p>
          <a:p>
            <a:pPr marL="0" indent="0">
              <a:buNone/>
            </a:pPr>
            <a:r>
              <a:rPr lang="en-US" sz="1800" dirty="0">
                <a:effectLst/>
              </a:rPr>
              <a:t>	Noise and Aircraft noise</a:t>
            </a:r>
          </a:p>
          <a:p>
            <a:pPr marL="0" indent="0">
              <a:buNone/>
            </a:pPr>
            <a:r>
              <a:rPr lang="en-US" sz="2000" b="1" dirty="0">
                <a:solidFill>
                  <a:schemeClr val="tx2"/>
                </a:solidFill>
                <a:effectLst>
                  <a:outerShdw blurRad="38100" dist="38100" dir="2700000" algn="tl">
                    <a:srgbClr val="000000">
                      <a:alpha val="43137"/>
                    </a:srgbClr>
                  </a:outerShdw>
                </a:effectLst>
              </a:rPr>
              <a:t>2. </a:t>
            </a:r>
            <a:r>
              <a:rPr lang="en-US" sz="2000" b="1" u="sng" dirty="0">
                <a:solidFill>
                  <a:schemeClr val="tx2"/>
                </a:solidFill>
                <a:effectLst>
                  <a:outerShdw blurRad="38100" dist="38100" dir="2700000" algn="tl">
                    <a:srgbClr val="000000">
                      <a:alpha val="43137"/>
                    </a:srgbClr>
                  </a:outerShdw>
                </a:effectLst>
              </a:rPr>
              <a:t>Disease</a:t>
            </a:r>
          </a:p>
          <a:p>
            <a:pPr marL="0" indent="0">
              <a:buNone/>
            </a:pPr>
            <a:r>
              <a:rPr lang="en-US" sz="1800" dirty="0">
                <a:effectLst/>
              </a:rPr>
              <a:t>	CACS, CIMT, ABI</a:t>
            </a:r>
          </a:p>
          <a:p>
            <a:pPr marL="0" indent="0">
              <a:buNone/>
            </a:pPr>
            <a:r>
              <a:rPr lang="en-US" sz="1800" dirty="0">
                <a:effectLst/>
              </a:rPr>
              <a:t>	FFR and Microvascular</a:t>
            </a:r>
          </a:p>
          <a:p>
            <a:pPr marL="0" indent="0">
              <a:buNone/>
            </a:pPr>
            <a:r>
              <a:rPr lang="en-US" sz="1800" dirty="0">
                <a:effectLst/>
              </a:rPr>
              <a:t>	TIA and symptoms</a:t>
            </a:r>
          </a:p>
          <a:p>
            <a:pPr marL="0" indent="0">
              <a:buNone/>
            </a:pPr>
            <a:r>
              <a:rPr lang="en-US" sz="2000" b="1" dirty="0">
                <a:solidFill>
                  <a:schemeClr val="tx2"/>
                </a:solidFill>
                <a:effectLst>
                  <a:outerShdw blurRad="38100" dist="38100" dir="2700000" algn="tl">
                    <a:srgbClr val="000000">
                      <a:alpha val="43137"/>
                    </a:srgbClr>
                  </a:outerShdw>
                </a:effectLst>
              </a:rPr>
              <a:t>3. </a:t>
            </a:r>
            <a:r>
              <a:rPr lang="en-US" sz="2000" b="1" u="sng" dirty="0">
                <a:solidFill>
                  <a:schemeClr val="tx2"/>
                </a:solidFill>
                <a:effectLst>
                  <a:outerShdw blurRad="38100" dist="38100" dir="2700000" algn="tl">
                    <a:srgbClr val="000000">
                      <a:alpha val="43137"/>
                    </a:srgbClr>
                  </a:outerShdw>
                </a:effectLst>
              </a:rPr>
              <a:t>Roots</a:t>
            </a:r>
          </a:p>
          <a:p>
            <a:pPr marL="0" indent="0">
              <a:buNone/>
            </a:pPr>
            <a:r>
              <a:rPr lang="en-US" sz="1800" dirty="0">
                <a:effectLst/>
              </a:rPr>
              <a:t>	Vitamin D.  </a:t>
            </a:r>
          </a:p>
          <a:p>
            <a:endParaRPr lang="en-US" dirty="0"/>
          </a:p>
        </p:txBody>
      </p:sp>
      <p:sp>
        <p:nvSpPr>
          <p:cNvPr id="4" name="Footer Placeholder 3">
            <a:extLst>
              <a:ext uri="{FF2B5EF4-FFF2-40B4-BE49-F238E27FC236}">
                <a16:creationId xmlns:a16="http://schemas.microsoft.com/office/drawing/2014/main" id="{D062929B-7A8D-4032-B386-0F20435A6A3F}"/>
              </a:ext>
            </a:extLst>
          </p:cNvPr>
          <p:cNvSpPr>
            <a:spLocks noGrp="1"/>
          </p:cNvSpPr>
          <p:nvPr>
            <p:ph type="ftr" sz="quarter" idx="11"/>
          </p:nvPr>
        </p:nvSpPr>
        <p:spPr/>
        <p:txBody>
          <a:bodyPr/>
          <a:lstStyle/>
          <a:p>
            <a:pPr>
              <a:defRPr/>
            </a:pPr>
            <a:r>
              <a:rPr lang="en-US"/>
              <a:t>Copyright Bale/Doneen Paradigm</a:t>
            </a:r>
          </a:p>
        </p:txBody>
      </p:sp>
      <p:sp>
        <p:nvSpPr>
          <p:cNvPr id="5" name="Content Placeholder 2">
            <a:extLst>
              <a:ext uri="{FF2B5EF4-FFF2-40B4-BE49-F238E27FC236}">
                <a16:creationId xmlns:a16="http://schemas.microsoft.com/office/drawing/2014/main" id="{F2B1EA73-43E8-4679-B361-70FD6B0E622D}"/>
              </a:ext>
            </a:extLst>
          </p:cNvPr>
          <p:cNvSpPr txBox="1">
            <a:spLocks/>
          </p:cNvSpPr>
          <p:nvPr/>
        </p:nvSpPr>
        <p:spPr bwMode="auto">
          <a:xfrm>
            <a:off x="4343400" y="1371599"/>
            <a:ext cx="4717915"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0" indent="0">
              <a:buFont typeface="Wingdings" pitchFamily="2" charset="2"/>
              <a:buNone/>
            </a:pPr>
            <a:r>
              <a:rPr lang="en-US" sz="2000" b="1" kern="0" dirty="0">
                <a:solidFill>
                  <a:schemeClr val="tx2"/>
                </a:solidFill>
                <a:effectLst>
                  <a:outerShdw blurRad="38100" dist="38100" dir="2700000" algn="tl">
                    <a:srgbClr val="000000">
                      <a:alpha val="43137"/>
                    </a:srgbClr>
                  </a:outerShdw>
                </a:effectLst>
              </a:rPr>
              <a:t>4. </a:t>
            </a:r>
            <a:r>
              <a:rPr lang="en-US" sz="2000" b="1" u="sng" kern="0" dirty="0">
                <a:solidFill>
                  <a:schemeClr val="tx2"/>
                </a:solidFill>
                <a:effectLst>
                  <a:outerShdw blurRad="38100" dist="38100" dir="2700000" algn="tl">
                    <a:srgbClr val="000000">
                      <a:alpha val="43137"/>
                    </a:srgbClr>
                  </a:outerShdw>
                </a:effectLst>
              </a:rPr>
              <a:t>Optimal </a:t>
            </a:r>
          </a:p>
          <a:p>
            <a:pPr marL="0" indent="0">
              <a:buFont typeface="Wingdings" pitchFamily="2" charset="2"/>
              <a:buNone/>
            </a:pPr>
            <a:r>
              <a:rPr lang="en-US" sz="1800" kern="0" dirty="0">
                <a:effectLst/>
              </a:rPr>
              <a:t>	BP in puberty sets the stage</a:t>
            </a:r>
          </a:p>
          <a:p>
            <a:pPr marL="0" indent="0">
              <a:buFont typeface="Wingdings" pitchFamily="2" charset="2"/>
              <a:buNone/>
            </a:pPr>
            <a:r>
              <a:rPr lang="en-US" sz="1800" kern="0" dirty="0">
                <a:effectLst/>
              </a:rPr>
              <a:t>	BP and CAD risk</a:t>
            </a:r>
          </a:p>
          <a:p>
            <a:pPr marL="0" indent="0">
              <a:buFont typeface="Wingdings" pitchFamily="2" charset="2"/>
              <a:buNone/>
            </a:pPr>
            <a:r>
              <a:rPr lang="en-US" sz="1800" kern="0" dirty="0">
                <a:effectLst/>
              </a:rPr>
              <a:t>	BP </a:t>
            </a:r>
            <a:r>
              <a:rPr lang="en-US" sz="1800" kern="0" dirty="0" err="1">
                <a:effectLst/>
              </a:rPr>
              <a:t>tx</a:t>
            </a:r>
            <a:r>
              <a:rPr lang="en-US" sz="1800" kern="0" dirty="0">
                <a:effectLst/>
              </a:rPr>
              <a:t> should depend on CV Risk	BP systolic &lt;130 is best</a:t>
            </a:r>
          </a:p>
          <a:p>
            <a:pPr marL="0" indent="0">
              <a:buFont typeface="Wingdings" pitchFamily="2" charset="2"/>
              <a:buNone/>
            </a:pPr>
            <a:r>
              <a:rPr lang="en-US" sz="1800" kern="0" dirty="0">
                <a:effectLst/>
              </a:rPr>
              <a:t>	</a:t>
            </a:r>
          </a:p>
          <a:p>
            <a:pPr marL="0" indent="0">
              <a:buFont typeface="Wingdings" pitchFamily="2" charset="2"/>
              <a:buNone/>
            </a:pPr>
            <a:r>
              <a:rPr lang="en-US" sz="2000" b="1" kern="0" dirty="0">
                <a:solidFill>
                  <a:schemeClr val="tx2"/>
                </a:solidFill>
                <a:effectLst>
                  <a:outerShdw blurRad="38100" dist="38100" dir="2700000" algn="tl">
                    <a:srgbClr val="000000">
                      <a:alpha val="43137"/>
                    </a:srgbClr>
                  </a:outerShdw>
                </a:effectLst>
              </a:rPr>
              <a:t>5. </a:t>
            </a:r>
            <a:r>
              <a:rPr lang="en-US" sz="2000" b="1" u="sng" kern="0" dirty="0">
                <a:solidFill>
                  <a:schemeClr val="tx2"/>
                </a:solidFill>
                <a:effectLst>
                  <a:outerShdw blurRad="38100" dist="38100" dir="2700000" algn="tl">
                    <a:srgbClr val="000000">
                      <a:alpha val="43137"/>
                    </a:srgbClr>
                  </a:outerShdw>
                </a:effectLst>
              </a:rPr>
              <a:t>Genetics</a:t>
            </a:r>
          </a:p>
          <a:p>
            <a:pPr marL="0" indent="0">
              <a:buFont typeface="Wingdings" pitchFamily="2" charset="2"/>
              <a:buNone/>
            </a:pPr>
            <a:r>
              <a:rPr lang="en-US" sz="1800" kern="0" dirty="0">
                <a:effectLst/>
              </a:rPr>
              <a:t>	FH testing</a:t>
            </a:r>
          </a:p>
          <a:p>
            <a:pPr marL="0" indent="0">
              <a:buFont typeface="Wingdings" pitchFamily="2" charset="2"/>
              <a:buNone/>
            </a:pPr>
            <a:r>
              <a:rPr lang="en-US" sz="2000" b="1" kern="0" dirty="0">
                <a:solidFill>
                  <a:schemeClr val="tx2"/>
                </a:solidFill>
                <a:effectLst>
                  <a:outerShdw blurRad="38100" dist="38100" dir="2700000" algn="tl">
                    <a:srgbClr val="000000">
                      <a:alpha val="43137"/>
                    </a:srgbClr>
                  </a:outerShdw>
                </a:effectLst>
              </a:rPr>
              <a:t>6. </a:t>
            </a:r>
            <a:r>
              <a:rPr lang="en-US" sz="2000" b="1" u="sng" kern="0" dirty="0">
                <a:solidFill>
                  <a:schemeClr val="tx2"/>
                </a:solidFill>
                <a:effectLst>
                  <a:outerShdw blurRad="38100" dist="38100" dir="2700000" algn="tl">
                    <a:srgbClr val="000000">
                      <a:alpha val="43137"/>
                    </a:srgbClr>
                  </a:outerShdw>
                </a:effectLst>
              </a:rPr>
              <a:t>Treatment</a:t>
            </a:r>
          </a:p>
          <a:p>
            <a:pPr marL="0" indent="0">
              <a:buFont typeface="Wingdings" pitchFamily="2" charset="2"/>
              <a:buNone/>
            </a:pPr>
            <a:r>
              <a:rPr lang="en-US" sz="1800" kern="0" dirty="0">
                <a:effectLst/>
              </a:rPr>
              <a:t>	ETOH and Cognitive Risk</a:t>
            </a:r>
          </a:p>
          <a:p>
            <a:pPr marL="0" indent="0">
              <a:buFont typeface="Wingdings" pitchFamily="2" charset="2"/>
              <a:buNone/>
            </a:pPr>
            <a:r>
              <a:rPr lang="en-US" sz="1800" kern="0" dirty="0">
                <a:effectLst/>
              </a:rPr>
              <a:t>	Don’t miss Breakfast</a:t>
            </a:r>
          </a:p>
          <a:p>
            <a:pPr marL="0" indent="0">
              <a:buFont typeface="Wingdings" pitchFamily="2" charset="2"/>
              <a:buNone/>
            </a:pPr>
            <a:r>
              <a:rPr lang="en-US" sz="1800" kern="0" dirty="0">
                <a:effectLst/>
              </a:rPr>
              <a:t>	Fruits and Veggies lower PAD risk</a:t>
            </a:r>
          </a:p>
          <a:p>
            <a:pPr marL="0" indent="0">
              <a:buFont typeface="Wingdings" pitchFamily="2" charset="2"/>
              <a:buNone/>
            </a:pPr>
            <a:r>
              <a:rPr lang="en-US" sz="1800" kern="0" dirty="0">
                <a:effectLst/>
              </a:rPr>
              <a:t>	Red Meat and Mortality Risk</a:t>
            </a:r>
          </a:p>
          <a:p>
            <a:pPr marL="0" indent="0">
              <a:buFont typeface="Wingdings" pitchFamily="2" charset="2"/>
              <a:buNone/>
            </a:pPr>
            <a:r>
              <a:rPr lang="en-US" sz="1800" kern="0" dirty="0">
                <a:effectLst/>
              </a:rPr>
              <a:t>	</a:t>
            </a:r>
          </a:p>
          <a:p>
            <a:endParaRPr lang="en-US" kern="0" dirty="0"/>
          </a:p>
        </p:txBody>
      </p:sp>
    </p:spTree>
    <p:extLst>
      <p:ext uri="{BB962C8B-B14F-4D97-AF65-F5344CB8AC3E}">
        <p14:creationId xmlns:p14="http://schemas.microsoft.com/office/powerpoint/2010/main" val="690057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380999"/>
          </a:xfrm>
        </p:spPr>
        <p:txBody>
          <a:bodyPr/>
          <a:lstStyle/>
          <a:p>
            <a:r>
              <a:rPr lang="en-US" sz="3600" dirty="0"/>
              <a:t>Fractional Flow Reserve  </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Rectangle 4"/>
          <p:cNvSpPr/>
          <p:nvPr/>
        </p:nvSpPr>
        <p:spPr>
          <a:xfrm>
            <a:off x="274063" y="5791200"/>
            <a:ext cx="8004175" cy="769441"/>
          </a:xfrm>
          <a:prstGeom prst="rect">
            <a:avLst/>
          </a:prstGeom>
        </p:spPr>
        <p:txBody>
          <a:bodyPr wrap="square">
            <a:spAutoFit/>
          </a:bodyPr>
          <a:lstStyle/>
          <a:p>
            <a:endParaRPr lang="pt-BR" sz="800" dirty="0">
              <a:latin typeface="AdvOT61751f86"/>
            </a:endParaRPr>
          </a:p>
          <a:p>
            <a:r>
              <a:rPr lang="en-US" dirty="0">
                <a:solidFill>
                  <a:srgbClr val="FFC000"/>
                </a:solidFill>
                <a:latin typeface="+mn-lt"/>
              </a:rPr>
              <a:t>Jeremias, A., </a:t>
            </a:r>
            <a:r>
              <a:rPr lang="en-US" dirty="0" err="1">
                <a:solidFill>
                  <a:srgbClr val="FFC000"/>
                </a:solidFill>
                <a:latin typeface="+mn-lt"/>
              </a:rPr>
              <a:t>Kirtane</a:t>
            </a:r>
            <a:r>
              <a:rPr lang="en-US" dirty="0">
                <a:solidFill>
                  <a:srgbClr val="FFC000"/>
                </a:solidFill>
                <a:latin typeface="+mn-lt"/>
              </a:rPr>
              <a:t>, A., Stone, G. (2017). Journal of </a:t>
            </a:r>
            <a:r>
              <a:rPr lang="en-US" dirty="0" err="1">
                <a:solidFill>
                  <a:srgbClr val="FFC000"/>
                </a:solidFill>
                <a:latin typeface="+mn-lt"/>
              </a:rPr>
              <a:t>AmerCollCardiology</a:t>
            </a:r>
            <a:r>
              <a:rPr lang="en-US" dirty="0">
                <a:solidFill>
                  <a:srgbClr val="FFC000"/>
                </a:solidFill>
                <a:latin typeface="+mn-lt"/>
              </a:rPr>
              <a:t> JACC. Vol 69 (22); 2748-2758.</a:t>
            </a:r>
          </a:p>
        </p:txBody>
      </p:sp>
      <p:pic>
        <p:nvPicPr>
          <p:cNvPr id="3" name="Picture 2">
            <a:extLst>
              <a:ext uri="{FF2B5EF4-FFF2-40B4-BE49-F238E27FC236}">
                <a16:creationId xmlns:a16="http://schemas.microsoft.com/office/drawing/2014/main" id="{494A7EF3-7014-453B-BB22-B982552D6635}"/>
              </a:ext>
            </a:extLst>
          </p:cNvPr>
          <p:cNvPicPr>
            <a:picLocks noChangeAspect="1"/>
          </p:cNvPicPr>
          <p:nvPr/>
        </p:nvPicPr>
        <p:blipFill>
          <a:blip r:embed="rId2"/>
          <a:stretch>
            <a:fillRect/>
          </a:stretch>
        </p:blipFill>
        <p:spPr>
          <a:xfrm>
            <a:off x="533399" y="838200"/>
            <a:ext cx="8278813" cy="4953000"/>
          </a:xfrm>
          <a:prstGeom prst="rect">
            <a:avLst/>
          </a:prstGeom>
        </p:spPr>
      </p:pic>
    </p:spTree>
    <p:extLst>
      <p:ext uri="{BB962C8B-B14F-4D97-AF65-F5344CB8AC3E}">
        <p14:creationId xmlns:p14="http://schemas.microsoft.com/office/powerpoint/2010/main" val="2487736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762000"/>
          </a:xfrm>
        </p:spPr>
        <p:txBody>
          <a:bodyPr/>
          <a:lstStyle/>
          <a:p>
            <a:r>
              <a:rPr lang="en-US" sz="3600" dirty="0"/>
              <a:t>FFR: Accuracy, Prognostic Implications, and Limitations.  </a:t>
            </a:r>
          </a:p>
        </p:txBody>
      </p:sp>
      <p:sp>
        <p:nvSpPr>
          <p:cNvPr id="3" name="Content Placeholder 2"/>
          <p:cNvSpPr>
            <a:spLocks noGrp="1"/>
          </p:cNvSpPr>
          <p:nvPr>
            <p:ph idx="1"/>
          </p:nvPr>
        </p:nvSpPr>
        <p:spPr>
          <a:xfrm>
            <a:off x="274063" y="1141412"/>
            <a:ext cx="8540750" cy="4422775"/>
          </a:xfrm>
        </p:spPr>
        <p:txBody>
          <a:bodyPr/>
          <a:lstStyle/>
          <a:p>
            <a:pPr marL="0" indent="0">
              <a:buNone/>
            </a:pPr>
            <a:r>
              <a:rPr lang="en-US" sz="2000" u="sng" dirty="0" err="1">
                <a:effectLst/>
              </a:rPr>
              <a:t>BaleDoneen</a:t>
            </a:r>
            <a:r>
              <a:rPr lang="en-US" sz="2000" u="sng" dirty="0">
                <a:effectLst/>
              </a:rPr>
              <a:t> Take-Away</a:t>
            </a:r>
            <a:r>
              <a:rPr lang="en-US" sz="2000" dirty="0">
                <a:effectLst/>
              </a:rPr>
              <a:t>:</a:t>
            </a:r>
          </a:p>
          <a:p>
            <a:pPr marL="0" indent="0">
              <a:buNone/>
            </a:pPr>
            <a:r>
              <a:rPr lang="en-US" sz="2000" dirty="0">
                <a:effectLst/>
              </a:rPr>
              <a:t>1. FFR is a valid and reproducible test that enhances the assessment of 	myocardial viability.  </a:t>
            </a:r>
          </a:p>
          <a:p>
            <a:pPr marL="0" indent="0">
              <a:buNone/>
            </a:pPr>
            <a:r>
              <a:rPr lang="en-US" sz="2000" dirty="0">
                <a:effectLst/>
              </a:rPr>
              <a:t>2. This technique is particularly helpful in heart failure patients.  </a:t>
            </a:r>
          </a:p>
          <a:p>
            <a:pPr marL="0" indent="0">
              <a:buNone/>
            </a:pPr>
            <a:r>
              <a:rPr lang="en-US" sz="2000" dirty="0">
                <a:effectLst/>
              </a:rPr>
              <a:t>3. FFR has been proven to improve the discrimination for 	revascularization procedures.  </a:t>
            </a:r>
          </a:p>
          <a:p>
            <a:pPr marL="0" indent="0">
              <a:buNone/>
            </a:pPr>
            <a:r>
              <a:rPr lang="en-US" sz="2000" dirty="0">
                <a:effectLst/>
              </a:rPr>
              <a:t>4. Patients with flow obstructing lesions may have adequate myocardial 	flow based on the microcirculation. </a:t>
            </a:r>
          </a:p>
          <a:p>
            <a:pPr marL="0" indent="0">
              <a:buNone/>
            </a:pPr>
            <a:r>
              <a:rPr lang="en-US" sz="2000" dirty="0">
                <a:effectLst/>
              </a:rPr>
              <a:t>5. Similarly – patients may not have flow obstructive lesions and yet have 	angina symptoms that are related to microvascular circulation 	(women).  FFR is potentially a very helpful tool. </a:t>
            </a:r>
          </a:p>
          <a:p>
            <a:pPr marL="0" indent="0">
              <a:buNone/>
            </a:pPr>
            <a:r>
              <a:rPr lang="en-US" sz="2000" dirty="0">
                <a:effectLst/>
              </a:rPr>
              <a:t>6. Remember our tests – NT-</a:t>
            </a:r>
            <a:r>
              <a:rPr lang="en-US" sz="2000" dirty="0" err="1">
                <a:effectLst/>
              </a:rPr>
              <a:t>ProBNP</a:t>
            </a:r>
            <a:r>
              <a:rPr lang="en-US" sz="2000" dirty="0">
                <a:effectLst/>
              </a:rPr>
              <a:t>, </a:t>
            </a:r>
            <a:r>
              <a:rPr lang="en-US" sz="2000" dirty="0" err="1">
                <a:effectLst/>
              </a:rPr>
              <a:t>hsTnL</a:t>
            </a:r>
            <a:r>
              <a:rPr lang="en-US" sz="2000" dirty="0">
                <a:effectLst/>
              </a:rPr>
              <a:t>, Galectin 3 and ST2.  </a:t>
            </a:r>
          </a:p>
          <a:p>
            <a:pPr marL="0" indent="0">
              <a:buNone/>
            </a:pPr>
            <a:endParaRPr lang="en-US" sz="2000" dirty="0">
              <a:effectLst/>
            </a:endParaRPr>
          </a:p>
          <a:p>
            <a:pPr marL="0" indent="0">
              <a:buNone/>
            </a:pPr>
            <a:r>
              <a:rPr lang="en-US" sz="2000" dirty="0">
                <a:effectLst/>
              </a:rPr>
              <a:t> </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Rectangle 4"/>
          <p:cNvSpPr/>
          <p:nvPr/>
        </p:nvSpPr>
        <p:spPr>
          <a:xfrm>
            <a:off x="274063" y="5791200"/>
            <a:ext cx="8004175" cy="769441"/>
          </a:xfrm>
          <a:prstGeom prst="rect">
            <a:avLst/>
          </a:prstGeom>
        </p:spPr>
        <p:txBody>
          <a:bodyPr wrap="square">
            <a:spAutoFit/>
          </a:bodyPr>
          <a:lstStyle/>
          <a:p>
            <a:endParaRPr lang="pt-BR" sz="800" dirty="0">
              <a:latin typeface="AdvOT61751f86"/>
            </a:endParaRPr>
          </a:p>
          <a:p>
            <a:r>
              <a:rPr lang="en-US" dirty="0">
                <a:solidFill>
                  <a:srgbClr val="FFC000"/>
                </a:solidFill>
                <a:latin typeface="+mn-lt"/>
              </a:rPr>
              <a:t>Jeremias, A., </a:t>
            </a:r>
            <a:r>
              <a:rPr lang="en-US" dirty="0" err="1">
                <a:solidFill>
                  <a:srgbClr val="FFC000"/>
                </a:solidFill>
                <a:latin typeface="+mn-lt"/>
              </a:rPr>
              <a:t>Kirtane</a:t>
            </a:r>
            <a:r>
              <a:rPr lang="en-US" dirty="0">
                <a:solidFill>
                  <a:srgbClr val="FFC000"/>
                </a:solidFill>
                <a:latin typeface="+mn-lt"/>
              </a:rPr>
              <a:t>, A., Stone, G. (2017). Journal of </a:t>
            </a:r>
            <a:r>
              <a:rPr lang="en-US" dirty="0" err="1">
                <a:solidFill>
                  <a:srgbClr val="FFC000"/>
                </a:solidFill>
                <a:latin typeface="+mn-lt"/>
              </a:rPr>
              <a:t>AmerCollCardiology</a:t>
            </a:r>
            <a:r>
              <a:rPr lang="en-US" dirty="0">
                <a:solidFill>
                  <a:srgbClr val="FFC000"/>
                </a:solidFill>
                <a:latin typeface="+mn-lt"/>
              </a:rPr>
              <a:t> JACC. Vol 69 (22); 2748-2758.</a:t>
            </a:r>
          </a:p>
        </p:txBody>
      </p:sp>
    </p:spTree>
    <p:extLst>
      <p:ext uri="{BB962C8B-B14F-4D97-AF65-F5344CB8AC3E}">
        <p14:creationId xmlns:p14="http://schemas.microsoft.com/office/powerpoint/2010/main" val="397404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A8C0-AA88-4930-B802-DD11700AD0C5}"/>
              </a:ext>
            </a:extLst>
          </p:cNvPr>
          <p:cNvSpPr>
            <a:spLocks noGrp="1"/>
          </p:cNvSpPr>
          <p:nvPr>
            <p:ph type="title"/>
          </p:nvPr>
        </p:nvSpPr>
        <p:spPr/>
        <p:txBody>
          <a:bodyPr/>
          <a:lstStyle/>
          <a:p>
            <a:r>
              <a:rPr lang="en-US" dirty="0"/>
              <a:t>Transient Ischemic Attack</a:t>
            </a:r>
          </a:p>
        </p:txBody>
      </p:sp>
      <p:pic>
        <p:nvPicPr>
          <p:cNvPr id="6" name="Content Placeholder 5">
            <a:extLst>
              <a:ext uri="{FF2B5EF4-FFF2-40B4-BE49-F238E27FC236}">
                <a16:creationId xmlns:a16="http://schemas.microsoft.com/office/drawing/2014/main" id="{A623DA72-4D9F-4ECF-B595-EFDD446D919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05000" y="1537950"/>
            <a:ext cx="5080000" cy="3746500"/>
          </a:xfrm>
        </p:spPr>
      </p:pic>
      <p:sp>
        <p:nvSpPr>
          <p:cNvPr id="4" name="Footer Placeholder 3">
            <a:extLst>
              <a:ext uri="{FF2B5EF4-FFF2-40B4-BE49-F238E27FC236}">
                <a16:creationId xmlns:a16="http://schemas.microsoft.com/office/drawing/2014/main" id="{778937CA-49F9-4B99-BC35-0D1C14E988BA}"/>
              </a:ext>
            </a:extLst>
          </p:cNvPr>
          <p:cNvSpPr>
            <a:spLocks noGrp="1"/>
          </p:cNvSpPr>
          <p:nvPr>
            <p:ph type="ftr" sz="quarter" idx="11"/>
          </p:nvPr>
        </p:nvSpPr>
        <p:spPr/>
        <p:txBody>
          <a:bodyPr/>
          <a:lstStyle/>
          <a:p>
            <a:pPr>
              <a:defRPr/>
            </a:pPr>
            <a:r>
              <a:rPr lang="en-US"/>
              <a:t>Copyright Bale/Doneen Paradigm</a:t>
            </a:r>
          </a:p>
        </p:txBody>
      </p:sp>
      <p:sp>
        <p:nvSpPr>
          <p:cNvPr id="8" name="Speech Bubble: Oval 7">
            <a:extLst>
              <a:ext uri="{FF2B5EF4-FFF2-40B4-BE49-F238E27FC236}">
                <a16:creationId xmlns:a16="http://schemas.microsoft.com/office/drawing/2014/main" id="{13E62897-2A8A-49C8-83EF-75B207D43A9F}"/>
              </a:ext>
            </a:extLst>
          </p:cNvPr>
          <p:cNvSpPr/>
          <p:nvPr/>
        </p:nvSpPr>
        <p:spPr bwMode="auto">
          <a:xfrm rot="883438">
            <a:off x="5654933" y="1267610"/>
            <a:ext cx="3323126" cy="1735146"/>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That was strange?  I felt a little dizzy with double vision but I’m fine now.  Weird!</a:t>
            </a:r>
          </a:p>
        </p:txBody>
      </p:sp>
    </p:spTree>
    <p:extLst>
      <p:ext uri="{BB962C8B-B14F-4D97-AF65-F5344CB8AC3E}">
        <p14:creationId xmlns:p14="http://schemas.microsoft.com/office/powerpoint/2010/main" val="3354069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F3EE-BA52-4AA9-A646-EF4448995C0C}"/>
              </a:ext>
            </a:extLst>
          </p:cNvPr>
          <p:cNvSpPr>
            <a:spLocks noGrp="1"/>
          </p:cNvSpPr>
          <p:nvPr>
            <p:ph type="title"/>
          </p:nvPr>
        </p:nvSpPr>
        <p:spPr>
          <a:xfrm>
            <a:off x="301625" y="228601"/>
            <a:ext cx="8510588" cy="685800"/>
          </a:xfrm>
        </p:spPr>
        <p:txBody>
          <a:bodyPr/>
          <a:lstStyle/>
          <a:p>
            <a:r>
              <a:rPr lang="en-US" dirty="0"/>
              <a:t>Transient Ischemic Attack</a:t>
            </a:r>
          </a:p>
        </p:txBody>
      </p:sp>
      <p:sp>
        <p:nvSpPr>
          <p:cNvPr id="3" name="Content Placeholder 2">
            <a:extLst>
              <a:ext uri="{FF2B5EF4-FFF2-40B4-BE49-F238E27FC236}">
                <a16:creationId xmlns:a16="http://schemas.microsoft.com/office/drawing/2014/main" id="{CCA69D94-0330-44D4-96E5-01EBC222A115}"/>
              </a:ext>
            </a:extLst>
          </p:cNvPr>
          <p:cNvSpPr>
            <a:spLocks noGrp="1"/>
          </p:cNvSpPr>
          <p:nvPr>
            <p:ph idx="1"/>
          </p:nvPr>
        </p:nvSpPr>
        <p:spPr>
          <a:xfrm>
            <a:off x="381000" y="1143001"/>
            <a:ext cx="8461375" cy="4267200"/>
          </a:xfrm>
        </p:spPr>
        <p:txBody>
          <a:bodyPr/>
          <a:lstStyle/>
          <a:p>
            <a:pPr marL="0" indent="0">
              <a:buNone/>
            </a:pPr>
            <a:r>
              <a:rPr lang="en-US" sz="2000" u="sng" dirty="0">
                <a:effectLst/>
              </a:rPr>
              <a:t>Atypical transient symptoms (TS) are often ignored</a:t>
            </a:r>
            <a:r>
              <a:rPr lang="en-US" sz="2000" dirty="0">
                <a:effectLst/>
              </a:rPr>
              <a:t>:  </a:t>
            </a:r>
          </a:p>
          <a:p>
            <a:pPr marL="0" indent="0">
              <a:buNone/>
            </a:pPr>
            <a:r>
              <a:rPr lang="en-US" sz="2000" dirty="0">
                <a:effectLst/>
              </a:rPr>
              <a:t>	partial sensory deficit</a:t>
            </a:r>
          </a:p>
          <a:p>
            <a:pPr marL="0" indent="0">
              <a:buNone/>
            </a:pPr>
            <a:r>
              <a:rPr lang="en-US" sz="2000" dirty="0">
                <a:effectLst/>
              </a:rPr>
              <a:t>	dysarthria</a:t>
            </a:r>
          </a:p>
          <a:p>
            <a:pPr marL="0" indent="0">
              <a:buNone/>
            </a:pPr>
            <a:r>
              <a:rPr lang="en-US" sz="2000" dirty="0">
                <a:effectLst/>
              </a:rPr>
              <a:t>	vertigo/unsteadiness</a:t>
            </a:r>
          </a:p>
          <a:p>
            <a:pPr marL="0" indent="0">
              <a:buNone/>
            </a:pPr>
            <a:r>
              <a:rPr lang="en-US" sz="2000" dirty="0">
                <a:effectLst/>
              </a:rPr>
              <a:t>	unusual cortical visual deficit</a:t>
            </a:r>
          </a:p>
          <a:p>
            <a:pPr marL="0" indent="0">
              <a:buNone/>
            </a:pPr>
            <a:r>
              <a:rPr lang="en-US" sz="2000" dirty="0">
                <a:effectLst/>
              </a:rPr>
              <a:t>	diplopia</a:t>
            </a:r>
          </a:p>
          <a:p>
            <a:pPr marL="0" indent="0">
              <a:buNone/>
            </a:pPr>
            <a:r>
              <a:rPr lang="en-US" sz="2000" u="sng" dirty="0">
                <a:effectLst/>
              </a:rPr>
              <a:t>Study</a:t>
            </a:r>
            <a:r>
              <a:rPr lang="en-US" sz="2000" dirty="0">
                <a:effectLst/>
              </a:rPr>
              <a:t> – 1850 patients with possible or definite ischemic diagnosis – systemic brain, arterial, and cardiac investigation.  Compared 1 year risk of major vascular events in patients with typical or atypical TS and non-isolated TS.  </a:t>
            </a:r>
          </a:p>
          <a:p>
            <a:pPr marL="0" indent="0">
              <a:buNone/>
            </a:pPr>
            <a:r>
              <a:rPr lang="en-US" sz="2000" u="sng" dirty="0">
                <a:effectLst/>
              </a:rPr>
              <a:t>Challenge</a:t>
            </a:r>
            <a:r>
              <a:rPr lang="en-US" sz="2000" dirty="0">
                <a:effectLst/>
              </a:rPr>
              <a:t> – unable to conclude whether atypical TS are uncommon (only reported in 9% of patients) or under-reported.  This study aimed to find out if they were significant….</a:t>
            </a:r>
          </a:p>
          <a:p>
            <a:pPr marL="0" indent="0" algn="ctr">
              <a:buNone/>
            </a:pPr>
            <a:endParaRPr lang="en-US" sz="2400" dirty="0">
              <a:effectLst/>
            </a:endParaRPr>
          </a:p>
          <a:p>
            <a:pPr marL="0" indent="0">
              <a:buNone/>
            </a:pPr>
            <a:endParaRPr lang="en-US" sz="2400" dirty="0">
              <a:effectLst/>
            </a:endParaRPr>
          </a:p>
        </p:txBody>
      </p:sp>
      <p:sp>
        <p:nvSpPr>
          <p:cNvPr id="4" name="Footer Placeholder 3">
            <a:extLst>
              <a:ext uri="{FF2B5EF4-FFF2-40B4-BE49-F238E27FC236}">
                <a16:creationId xmlns:a16="http://schemas.microsoft.com/office/drawing/2014/main" id="{A8B8F984-8E5F-4B7C-939F-9B8CABF963D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A60C291-DA57-4730-9435-5FA1EA9322A6}"/>
              </a:ext>
            </a:extLst>
          </p:cNvPr>
          <p:cNvSpPr txBox="1"/>
          <p:nvPr/>
        </p:nvSpPr>
        <p:spPr>
          <a:xfrm>
            <a:off x="228601" y="5867400"/>
            <a:ext cx="8534400" cy="584775"/>
          </a:xfrm>
          <a:prstGeom prst="rect">
            <a:avLst/>
          </a:prstGeom>
          <a:noFill/>
        </p:spPr>
        <p:txBody>
          <a:bodyPr wrap="square" rtlCol="0">
            <a:spAutoFit/>
          </a:bodyPr>
          <a:lstStyle/>
          <a:p>
            <a:r>
              <a:rPr lang="en-US" sz="1600" dirty="0">
                <a:solidFill>
                  <a:srgbClr val="FFC000"/>
                </a:solidFill>
              </a:rPr>
              <a:t>Lavallee, P, </a:t>
            </a:r>
            <a:r>
              <a:rPr lang="en-US" sz="1600" dirty="0" err="1">
                <a:solidFill>
                  <a:srgbClr val="FFC000"/>
                </a:solidFill>
              </a:rPr>
              <a:t>Sissani</a:t>
            </a:r>
            <a:r>
              <a:rPr lang="en-US" sz="1600" dirty="0">
                <a:solidFill>
                  <a:srgbClr val="FFC000"/>
                </a:solidFill>
              </a:rPr>
              <a:t>, L, </a:t>
            </a:r>
            <a:r>
              <a:rPr lang="en-US" sz="1600" dirty="0" err="1">
                <a:solidFill>
                  <a:srgbClr val="FFC000"/>
                </a:solidFill>
              </a:rPr>
              <a:t>Labreuche</a:t>
            </a:r>
            <a:r>
              <a:rPr lang="en-US" sz="1600" dirty="0">
                <a:solidFill>
                  <a:srgbClr val="FFC000"/>
                </a:solidFill>
              </a:rPr>
              <a:t>, J., et al. (2017). Clinical significance of isolated atypical transient symptoms in a cohort with transient ischemic attack. StrokeAHA.117.016743</a:t>
            </a:r>
          </a:p>
        </p:txBody>
      </p:sp>
    </p:spTree>
    <p:extLst>
      <p:ext uri="{BB962C8B-B14F-4D97-AF65-F5344CB8AC3E}">
        <p14:creationId xmlns:p14="http://schemas.microsoft.com/office/powerpoint/2010/main" val="401523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F3EE-BA52-4AA9-A646-EF4448995C0C}"/>
              </a:ext>
            </a:extLst>
          </p:cNvPr>
          <p:cNvSpPr>
            <a:spLocks noGrp="1"/>
          </p:cNvSpPr>
          <p:nvPr>
            <p:ph type="title"/>
          </p:nvPr>
        </p:nvSpPr>
        <p:spPr>
          <a:xfrm>
            <a:off x="301625" y="228601"/>
            <a:ext cx="8510588" cy="685800"/>
          </a:xfrm>
        </p:spPr>
        <p:txBody>
          <a:bodyPr/>
          <a:lstStyle/>
          <a:p>
            <a:r>
              <a:rPr lang="en-US" dirty="0"/>
              <a:t>Transient Ischemic Attack</a:t>
            </a:r>
          </a:p>
        </p:txBody>
      </p:sp>
      <p:sp>
        <p:nvSpPr>
          <p:cNvPr id="4" name="Footer Placeholder 3">
            <a:extLst>
              <a:ext uri="{FF2B5EF4-FFF2-40B4-BE49-F238E27FC236}">
                <a16:creationId xmlns:a16="http://schemas.microsoft.com/office/drawing/2014/main" id="{A8B8F984-8E5F-4B7C-939F-9B8CABF963D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A60C291-DA57-4730-9435-5FA1EA9322A6}"/>
              </a:ext>
            </a:extLst>
          </p:cNvPr>
          <p:cNvSpPr txBox="1"/>
          <p:nvPr/>
        </p:nvSpPr>
        <p:spPr>
          <a:xfrm>
            <a:off x="228601" y="5867400"/>
            <a:ext cx="8534400" cy="584775"/>
          </a:xfrm>
          <a:prstGeom prst="rect">
            <a:avLst/>
          </a:prstGeom>
          <a:noFill/>
        </p:spPr>
        <p:txBody>
          <a:bodyPr wrap="square" rtlCol="0">
            <a:spAutoFit/>
          </a:bodyPr>
          <a:lstStyle/>
          <a:p>
            <a:r>
              <a:rPr lang="en-US" sz="1600" dirty="0">
                <a:solidFill>
                  <a:srgbClr val="FFC000"/>
                </a:solidFill>
              </a:rPr>
              <a:t>Lavallee, P, </a:t>
            </a:r>
            <a:r>
              <a:rPr lang="en-US" sz="1600" dirty="0" err="1">
                <a:solidFill>
                  <a:srgbClr val="FFC000"/>
                </a:solidFill>
              </a:rPr>
              <a:t>Sissani</a:t>
            </a:r>
            <a:r>
              <a:rPr lang="en-US" sz="1600" dirty="0">
                <a:solidFill>
                  <a:srgbClr val="FFC000"/>
                </a:solidFill>
              </a:rPr>
              <a:t>, L, </a:t>
            </a:r>
            <a:r>
              <a:rPr lang="en-US" sz="1600" dirty="0" err="1">
                <a:solidFill>
                  <a:srgbClr val="FFC000"/>
                </a:solidFill>
              </a:rPr>
              <a:t>Labreuche</a:t>
            </a:r>
            <a:r>
              <a:rPr lang="en-US" sz="1600" dirty="0">
                <a:solidFill>
                  <a:srgbClr val="FFC000"/>
                </a:solidFill>
              </a:rPr>
              <a:t>, J., et al. (2017). Clinical significance of isolated atypical transient symptoms in a cohort with transient ischemic attack. StrokeAHA.117.016743</a:t>
            </a:r>
          </a:p>
        </p:txBody>
      </p:sp>
      <p:pic>
        <p:nvPicPr>
          <p:cNvPr id="6" name="Picture 5">
            <a:extLst>
              <a:ext uri="{FF2B5EF4-FFF2-40B4-BE49-F238E27FC236}">
                <a16:creationId xmlns:a16="http://schemas.microsoft.com/office/drawing/2014/main" id="{5F4E0430-A33E-48D0-B7D5-E3C1891DD745}"/>
              </a:ext>
            </a:extLst>
          </p:cNvPr>
          <p:cNvPicPr>
            <a:picLocks noChangeAspect="1"/>
          </p:cNvPicPr>
          <p:nvPr/>
        </p:nvPicPr>
        <p:blipFill>
          <a:blip r:embed="rId2"/>
          <a:stretch>
            <a:fillRect/>
          </a:stretch>
        </p:blipFill>
        <p:spPr>
          <a:xfrm>
            <a:off x="609600" y="1447800"/>
            <a:ext cx="7543800" cy="2971800"/>
          </a:xfrm>
          <a:prstGeom prst="rect">
            <a:avLst/>
          </a:prstGeom>
        </p:spPr>
      </p:pic>
      <p:sp>
        <p:nvSpPr>
          <p:cNvPr id="8" name="TextBox 7">
            <a:extLst>
              <a:ext uri="{FF2B5EF4-FFF2-40B4-BE49-F238E27FC236}">
                <a16:creationId xmlns:a16="http://schemas.microsoft.com/office/drawing/2014/main" id="{83A4A477-4E34-4809-8B90-D506D7981F3E}"/>
              </a:ext>
            </a:extLst>
          </p:cNvPr>
          <p:cNvSpPr txBox="1"/>
          <p:nvPr/>
        </p:nvSpPr>
        <p:spPr>
          <a:xfrm>
            <a:off x="1066800" y="4724400"/>
            <a:ext cx="6810519" cy="369332"/>
          </a:xfrm>
          <a:prstGeom prst="rect">
            <a:avLst/>
          </a:prstGeom>
          <a:noFill/>
        </p:spPr>
        <p:txBody>
          <a:bodyPr wrap="none" rtlCol="0">
            <a:spAutoFit/>
          </a:bodyPr>
          <a:lstStyle/>
          <a:p>
            <a:r>
              <a:rPr lang="en-US" dirty="0"/>
              <a:t>Only statistical difference between the groups was age and HTN.</a:t>
            </a:r>
          </a:p>
        </p:txBody>
      </p:sp>
    </p:spTree>
    <p:extLst>
      <p:ext uri="{BB962C8B-B14F-4D97-AF65-F5344CB8AC3E}">
        <p14:creationId xmlns:p14="http://schemas.microsoft.com/office/powerpoint/2010/main" val="2999820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F3EE-BA52-4AA9-A646-EF4448995C0C}"/>
              </a:ext>
            </a:extLst>
          </p:cNvPr>
          <p:cNvSpPr>
            <a:spLocks noGrp="1"/>
          </p:cNvSpPr>
          <p:nvPr>
            <p:ph type="title"/>
          </p:nvPr>
        </p:nvSpPr>
        <p:spPr>
          <a:xfrm>
            <a:off x="301625" y="228601"/>
            <a:ext cx="8510588" cy="685800"/>
          </a:xfrm>
        </p:spPr>
        <p:txBody>
          <a:bodyPr/>
          <a:lstStyle/>
          <a:p>
            <a:r>
              <a:rPr lang="en-US" dirty="0"/>
              <a:t>Transient Ischemic Attack</a:t>
            </a:r>
          </a:p>
        </p:txBody>
      </p:sp>
      <p:sp>
        <p:nvSpPr>
          <p:cNvPr id="3" name="Content Placeholder 2">
            <a:extLst>
              <a:ext uri="{FF2B5EF4-FFF2-40B4-BE49-F238E27FC236}">
                <a16:creationId xmlns:a16="http://schemas.microsoft.com/office/drawing/2014/main" id="{CCA69D94-0330-44D4-96E5-01EBC222A115}"/>
              </a:ext>
            </a:extLst>
          </p:cNvPr>
          <p:cNvSpPr>
            <a:spLocks noGrp="1"/>
          </p:cNvSpPr>
          <p:nvPr>
            <p:ph idx="1"/>
          </p:nvPr>
        </p:nvSpPr>
        <p:spPr>
          <a:xfrm>
            <a:off x="381000" y="1143001"/>
            <a:ext cx="8461375" cy="4267200"/>
          </a:xfrm>
        </p:spPr>
        <p:txBody>
          <a:bodyPr/>
          <a:lstStyle/>
          <a:p>
            <a:pPr marL="0" indent="0">
              <a:buNone/>
            </a:pPr>
            <a:endParaRPr lang="en-US" sz="2000" dirty="0">
              <a:effectLst/>
            </a:endParaRPr>
          </a:p>
          <a:p>
            <a:pPr marL="0" indent="0">
              <a:buNone/>
            </a:pPr>
            <a:endParaRPr lang="en-US" sz="2400" dirty="0">
              <a:effectLst/>
            </a:endParaRPr>
          </a:p>
        </p:txBody>
      </p:sp>
      <p:sp>
        <p:nvSpPr>
          <p:cNvPr id="4" name="Footer Placeholder 3">
            <a:extLst>
              <a:ext uri="{FF2B5EF4-FFF2-40B4-BE49-F238E27FC236}">
                <a16:creationId xmlns:a16="http://schemas.microsoft.com/office/drawing/2014/main" id="{A8B8F984-8E5F-4B7C-939F-9B8CABF963D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A60C291-DA57-4730-9435-5FA1EA9322A6}"/>
              </a:ext>
            </a:extLst>
          </p:cNvPr>
          <p:cNvSpPr txBox="1"/>
          <p:nvPr/>
        </p:nvSpPr>
        <p:spPr>
          <a:xfrm>
            <a:off x="76200" y="5910966"/>
            <a:ext cx="8534400" cy="584775"/>
          </a:xfrm>
          <a:prstGeom prst="rect">
            <a:avLst/>
          </a:prstGeom>
          <a:noFill/>
        </p:spPr>
        <p:txBody>
          <a:bodyPr wrap="square" rtlCol="0">
            <a:spAutoFit/>
          </a:bodyPr>
          <a:lstStyle/>
          <a:p>
            <a:r>
              <a:rPr lang="en-US" sz="1600" dirty="0">
                <a:solidFill>
                  <a:srgbClr val="FFC000"/>
                </a:solidFill>
              </a:rPr>
              <a:t>Lavallee, P, </a:t>
            </a:r>
            <a:r>
              <a:rPr lang="en-US" sz="1600" dirty="0" err="1">
                <a:solidFill>
                  <a:srgbClr val="FFC000"/>
                </a:solidFill>
              </a:rPr>
              <a:t>Sissani</a:t>
            </a:r>
            <a:r>
              <a:rPr lang="en-US" sz="1600" dirty="0">
                <a:solidFill>
                  <a:srgbClr val="FFC000"/>
                </a:solidFill>
              </a:rPr>
              <a:t>, L, </a:t>
            </a:r>
            <a:r>
              <a:rPr lang="en-US" sz="1600" dirty="0" err="1">
                <a:solidFill>
                  <a:srgbClr val="FFC000"/>
                </a:solidFill>
              </a:rPr>
              <a:t>Labreuche</a:t>
            </a:r>
            <a:r>
              <a:rPr lang="en-US" sz="1600" dirty="0">
                <a:solidFill>
                  <a:srgbClr val="FFC000"/>
                </a:solidFill>
              </a:rPr>
              <a:t>, J., et al. (2017). Clinical significance of isolated atypical transient symptoms in a cohort with transient ischemic attack. StrokeAHA.117.016743</a:t>
            </a:r>
          </a:p>
        </p:txBody>
      </p:sp>
      <p:sp>
        <p:nvSpPr>
          <p:cNvPr id="7" name="TextBox 6">
            <a:extLst>
              <a:ext uri="{FF2B5EF4-FFF2-40B4-BE49-F238E27FC236}">
                <a16:creationId xmlns:a16="http://schemas.microsoft.com/office/drawing/2014/main" id="{BA37E05C-6FDA-4BEF-82AD-E2109C159123}"/>
              </a:ext>
            </a:extLst>
          </p:cNvPr>
          <p:cNvSpPr txBox="1"/>
          <p:nvPr/>
        </p:nvSpPr>
        <p:spPr>
          <a:xfrm>
            <a:off x="220495" y="1047874"/>
            <a:ext cx="8458200" cy="2585323"/>
          </a:xfrm>
          <a:prstGeom prst="rect">
            <a:avLst/>
          </a:prstGeom>
          <a:noFill/>
        </p:spPr>
        <p:txBody>
          <a:bodyPr wrap="square" rtlCol="0">
            <a:spAutoFit/>
          </a:bodyPr>
          <a:lstStyle/>
          <a:p>
            <a:r>
              <a:rPr lang="en-US" dirty="0"/>
              <a:t>2398 consecutive patients with a suspected TIA admitted to TIA clinic between Jan 2003 and Dec 2008</a:t>
            </a:r>
          </a:p>
          <a:p>
            <a:endParaRPr lang="en-US" b="1" dirty="0"/>
          </a:p>
          <a:p>
            <a:r>
              <a:rPr lang="en-US" b="1" dirty="0"/>
              <a:t>1850 (77.1%) </a:t>
            </a:r>
            <a:r>
              <a:rPr lang="en-US" dirty="0"/>
              <a:t>had a final possible or </a:t>
            </a:r>
            <a:r>
              <a:rPr lang="en-US" b="1" dirty="0"/>
              <a:t>definite ischemic diagnosis </a:t>
            </a:r>
            <a:r>
              <a:rPr lang="en-US" dirty="0"/>
              <a:t>and</a:t>
            </a:r>
          </a:p>
          <a:p>
            <a:r>
              <a:rPr lang="en-US" dirty="0"/>
              <a:t>	of these </a:t>
            </a:r>
            <a:r>
              <a:rPr lang="en-US" u="sng" dirty="0"/>
              <a:t>798 (43.1%) had isolated symptoms </a:t>
            </a:r>
            <a:r>
              <a:rPr lang="en-US" dirty="0"/>
              <a:t>and </a:t>
            </a:r>
          </a:p>
          <a:p>
            <a:r>
              <a:rPr lang="en-US" dirty="0"/>
              <a:t>		of these </a:t>
            </a:r>
            <a:r>
              <a:rPr lang="en-US" u="sng" dirty="0"/>
              <a:t>177 (9.6%) were atypical </a:t>
            </a:r>
            <a:r>
              <a:rPr lang="en-US" dirty="0"/>
              <a:t>and </a:t>
            </a:r>
            <a:r>
              <a:rPr lang="en-US" u="sng" dirty="0"/>
              <a:t>621 (33.5%) were typical </a:t>
            </a:r>
          </a:p>
          <a:p>
            <a:endParaRPr lang="en-US" u="sng" dirty="0"/>
          </a:p>
          <a:p>
            <a:endParaRPr lang="en-US" u="sng" dirty="0"/>
          </a:p>
          <a:p>
            <a:r>
              <a:rPr lang="en-US" dirty="0"/>
              <a:t>			</a:t>
            </a:r>
          </a:p>
        </p:txBody>
      </p:sp>
      <p:pic>
        <p:nvPicPr>
          <p:cNvPr id="8" name="Picture 7">
            <a:extLst>
              <a:ext uri="{FF2B5EF4-FFF2-40B4-BE49-F238E27FC236}">
                <a16:creationId xmlns:a16="http://schemas.microsoft.com/office/drawing/2014/main" id="{C5DFD70B-FB2F-47AA-B506-4C75285920CA}"/>
              </a:ext>
            </a:extLst>
          </p:cNvPr>
          <p:cNvPicPr>
            <a:picLocks noChangeAspect="1"/>
          </p:cNvPicPr>
          <p:nvPr/>
        </p:nvPicPr>
        <p:blipFill>
          <a:blip r:embed="rId2"/>
          <a:stretch>
            <a:fillRect/>
          </a:stretch>
        </p:blipFill>
        <p:spPr>
          <a:xfrm>
            <a:off x="1981200" y="3048000"/>
            <a:ext cx="4953000" cy="2696460"/>
          </a:xfrm>
          <a:prstGeom prst="rect">
            <a:avLst/>
          </a:prstGeom>
        </p:spPr>
      </p:pic>
    </p:spTree>
    <p:extLst>
      <p:ext uri="{BB962C8B-B14F-4D97-AF65-F5344CB8AC3E}">
        <p14:creationId xmlns:p14="http://schemas.microsoft.com/office/powerpoint/2010/main" val="2130915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F3EE-BA52-4AA9-A646-EF4448995C0C}"/>
              </a:ext>
            </a:extLst>
          </p:cNvPr>
          <p:cNvSpPr>
            <a:spLocks noGrp="1"/>
          </p:cNvSpPr>
          <p:nvPr>
            <p:ph type="title"/>
          </p:nvPr>
        </p:nvSpPr>
        <p:spPr>
          <a:xfrm>
            <a:off x="301625" y="228601"/>
            <a:ext cx="8510588" cy="685800"/>
          </a:xfrm>
        </p:spPr>
        <p:txBody>
          <a:bodyPr/>
          <a:lstStyle/>
          <a:p>
            <a:r>
              <a:rPr lang="en-US" dirty="0"/>
              <a:t>Transient Ischemic Attack</a:t>
            </a:r>
          </a:p>
        </p:txBody>
      </p:sp>
      <p:sp>
        <p:nvSpPr>
          <p:cNvPr id="3" name="Content Placeholder 2">
            <a:extLst>
              <a:ext uri="{FF2B5EF4-FFF2-40B4-BE49-F238E27FC236}">
                <a16:creationId xmlns:a16="http://schemas.microsoft.com/office/drawing/2014/main" id="{CCA69D94-0330-44D4-96E5-01EBC222A115}"/>
              </a:ext>
            </a:extLst>
          </p:cNvPr>
          <p:cNvSpPr>
            <a:spLocks noGrp="1"/>
          </p:cNvSpPr>
          <p:nvPr>
            <p:ph idx="1"/>
          </p:nvPr>
        </p:nvSpPr>
        <p:spPr>
          <a:xfrm>
            <a:off x="76200" y="1143001"/>
            <a:ext cx="8766175" cy="4267200"/>
          </a:xfrm>
        </p:spPr>
        <p:txBody>
          <a:bodyPr/>
          <a:lstStyle/>
          <a:p>
            <a:pPr marL="0" indent="0">
              <a:buNone/>
            </a:pPr>
            <a:endParaRPr lang="en-US" sz="2400" dirty="0">
              <a:effectLst/>
            </a:endParaRPr>
          </a:p>
          <a:p>
            <a:pPr marL="0" indent="0">
              <a:buNone/>
            </a:pPr>
            <a:endParaRPr lang="en-US" sz="2400" dirty="0">
              <a:effectLst/>
            </a:endParaRPr>
          </a:p>
        </p:txBody>
      </p:sp>
      <p:sp>
        <p:nvSpPr>
          <p:cNvPr id="4" name="Footer Placeholder 3">
            <a:extLst>
              <a:ext uri="{FF2B5EF4-FFF2-40B4-BE49-F238E27FC236}">
                <a16:creationId xmlns:a16="http://schemas.microsoft.com/office/drawing/2014/main" id="{A8B8F984-8E5F-4B7C-939F-9B8CABF963D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A60C291-DA57-4730-9435-5FA1EA9322A6}"/>
              </a:ext>
            </a:extLst>
          </p:cNvPr>
          <p:cNvSpPr txBox="1"/>
          <p:nvPr/>
        </p:nvSpPr>
        <p:spPr>
          <a:xfrm>
            <a:off x="228601" y="5867400"/>
            <a:ext cx="8534400" cy="923330"/>
          </a:xfrm>
          <a:prstGeom prst="rect">
            <a:avLst/>
          </a:prstGeom>
          <a:noFill/>
        </p:spPr>
        <p:txBody>
          <a:bodyPr wrap="square" rtlCol="0">
            <a:spAutoFit/>
          </a:bodyPr>
          <a:lstStyle/>
          <a:p>
            <a:r>
              <a:rPr lang="en-US" dirty="0">
                <a:solidFill>
                  <a:srgbClr val="FFC000"/>
                </a:solidFill>
              </a:rPr>
              <a:t>Lavallee, P, </a:t>
            </a:r>
            <a:r>
              <a:rPr lang="en-US" dirty="0" err="1">
                <a:solidFill>
                  <a:srgbClr val="FFC000"/>
                </a:solidFill>
              </a:rPr>
              <a:t>Sissani</a:t>
            </a:r>
            <a:r>
              <a:rPr lang="en-US" dirty="0">
                <a:solidFill>
                  <a:srgbClr val="FFC000"/>
                </a:solidFill>
              </a:rPr>
              <a:t>, L, </a:t>
            </a:r>
            <a:r>
              <a:rPr lang="en-US" dirty="0" err="1">
                <a:solidFill>
                  <a:srgbClr val="FFC000"/>
                </a:solidFill>
              </a:rPr>
              <a:t>Labreuche</a:t>
            </a:r>
            <a:r>
              <a:rPr lang="en-US" dirty="0">
                <a:solidFill>
                  <a:srgbClr val="FFC000"/>
                </a:solidFill>
              </a:rPr>
              <a:t>, J., et al. (2017). Clinical significance of isolated atypical transient symptoms in a cohort with transient ischemic attack. StrokeAHA.117.016743</a:t>
            </a:r>
          </a:p>
        </p:txBody>
      </p:sp>
      <p:pic>
        <p:nvPicPr>
          <p:cNvPr id="8" name="Picture 7">
            <a:extLst>
              <a:ext uri="{FF2B5EF4-FFF2-40B4-BE49-F238E27FC236}">
                <a16:creationId xmlns:a16="http://schemas.microsoft.com/office/drawing/2014/main" id="{E8EFD75F-1DC4-4373-81AA-A67B1733DFAF}"/>
              </a:ext>
            </a:extLst>
          </p:cNvPr>
          <p:cNvPicPr>
            <a:picLocks noChangeAspect="1"/>
          </p:cNvPicPr>
          <p:nvPr/>
        </p:nvPicPr>
        <p:blipFill>
          <a:blip r:embed="rId2"/>
          <a:stretch>
            <a:fillRect/>
          </a:stretch>
        </p:blipFill>
        <p:spPr>
          <a:xfrm>
            <a:off x="533400" y="1132953"/>
            <a:ext cx="7696200" cy="3736974"/>
          </a:xfrm>
          <a:prstGeom prst="rect">
            <a:avLst/>
          </a:prstGeom>
        </p:spPr>
      </p:pic>
      <p:sp>
        <p:nvSpPr>
          <p:cNvPr id="10" name="TextBox 9">
            <a:extLst>
              <a:ext uri="{FF2B5EF4-FFF2-40B4-BE49-F238E27FC236}">
                <a16:creationId xmlns:a16="http://schemas.microsoft.com/office/drawing/2014/main" id="{06C64C1F-C786-45E2-9B5C-010383E1F7EB}"/>
              </a:ext>
            </a:extLst>
          </p:cNvPr>
          <p:cNvSpPr txBox="1"/>
          <p:nvPr/>
        </p:nvSpPr>
        <p:spPr>
          <a:xfrm>
            <a:off x="1752600" y="5181600"/>
            <a:ext cx="5449312" cy="369332"/>
          </a:xfrm>
          <a:prstGeom prst="rect">
            <a:avLst/>
          </a:prstGeom>
          <a:noFill/>
        </p:spPr>
        <p:txBody>
          <a:bodyPr wrap="none" rtlCol="0">
            <a:spAutoFit/>
          </a:bodyPr>
          <a:lstStyle/>
          <a:p>
            <a:r>
              <a:rPr lang="en-US" dirty="0"/>
              <a:t>ALWAYS TREAT TO THE N OF 1 = OUR PATIENT!</a:t>
            </a:r>
          </a:p>
        </p:txBody>
      </p:sp>
    </p:spTree>
    <p:extLst>
      <p:ext uri="{BB962C8B-B14F-4D97-AF65-F5344CB8AC3E}">
        <p14:creationId xmlns:p14="http://schemas.microsoft.com/office/powerpoint/2010/main" val="2393013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F3EE-BA52-4AA9-A646-EF4448995C0C}"/>
              </a:ext>
            </a:extLst>
          </p:cNvPr>
          <p:cNvSpPr>
            <a:spLocks noGrp="1"/>
          </p:cNvSpPr>
          <p:nvPr>
            <p:ph type="title"/>
          </p:nvPr>
        </p:nvSpPr>
        <p:spPr>
          <a:xfrm>
            <a:off x="301625" y="228601"/>
            <a:ext cx="8510588" cy="685800"/>
          </a:xfrm>
        </p:spPr>
        <p:txBody>
          <a:bodyPr/>
          <a:lstStyle/>
          <a:p>
            <a:r>
              <a:rPr lang="en-US" dirty="0"/>
              <a:t>Transient Ischemic Attack</a:t>
            </a:r>
          </a:p>
        </p:txBody>
      </p:sp>
      <p:pic>
        <p:nvPicPr>
          <p:cNvPr id="6" name="Content Placeholder 5">
            <a:extLst>
              <a:ext uri="{FF2B5EF4-FFF2-40B4-BE49-F238E27FC236}">
                <a16:creationId xmlns:a16="http://schemas.microsoft.com/office/drawing/2014/main" id="{5164B7E7-23FD-4271-8381-4FEA060030F0}"/>
              </a:ext>
            </a:extLst>
          </p:cNvPr>
          <p:cNvPicPr>
            <a:picLocks noGrp="1" noChangeAspect="1"/>
          </p:cNvPicPr>
          <p:nvPr>
            <p:ph idx="1"/>
          </p:nvPr>
        </p:nvPicPr>
        <p:blipFill>
          <a:blip r:embed="rId2"/>
          <a:stretch>
            <a:fillRect/>
          </a:stretch>
        </p:blipFill>
        <p:spPr>
          <a:xfrm>
            <a:off x="457200" y="1143000"/>
            <a:ext cx="3810000" cy="4343400"/>
          </a:xfrm>
          <a:prstGeom prst="rect">
            <a:avLst/>
          </a:prstGeom>
        </p:spPr>
      </p:pic>
      <p:sp>
        <p:nvSpPr>
          <p:cNvPr id="4" name="Footer Placeholder 3">
            <a:extLst>
              <a:ext uri="{FF2B5EF4-FFF2-40B4-BE49-F238E27FC236}">
                <a16:creationId xmlns:a16="http://schemas.microsoft.com/office/drawing/2014/main" id="{A8B8F984-8E5F-4B7C-939F-9B8CABF963D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A60C291-DA57-4730-9435-5FA1EA9322A6}"/>
              </a:ext>
            </a:extLst>
          </p:cNvPr>
          <p:cNvSpPr txBox="1"/>
          <p:nvPr/>
        </p:nvSpPr>
        <p:spPr>
          <a:xfrm>
            <a:off x="228601" y="5867400"/>
            <a:ext cx="8534400" cy="923330"/>
          </a:xfrm>
          <a:prstGeom prst="rect">
            <a:avLst/>
          </a:prstGeom>
          <a:noFill/>
        </p:spPr>
        <p:txBody>
          <a:bodyPr wrap="square" rtlCol="0">
            <a:spAutoFit/>
          </a:bodyPr>
          <a:lstStyle/>
          <a:p>
            <a:r>
              <a:rPr lang="en-US" dirty="0">
                <a:solidFill>
                  <a:srgbClr val="FFC000"/>
                </a:solidFill>
              </a:rPr>
              <a:t>Lavallee, P, </a:t>
            </a:r>
            <a:r>
              <a:rPr lang="en-US" dirty="0" err="1">
                <a:solidFill>
                  <a:srgbClr val="FFC000"/>
                </a:solidFill>
              </a:rPr>
              <a:t>Sissani</a:t>
            </a:r>
            <a:r>
              <a:rPr lang="en-US" dirty="0">
                <a:solidFill>
                  <a:srgbClr val="FFC000"/>
                </a:solidFill>
              </a:rPr>
              <a:t>, L, </a:t>
            </a:r>
            <a:r>
              <a:rPr lang="en-US" dirty="0" err="1">
                <a:solidFill>
                  <a:srgbClr val="FFC000"/>
                </a:solidFill>
              </a:rPr>
              <a:t>Labreuche</a:t>
            </a:r>
            <a:r>
              <a:rPr lang="en-US" dirty="0">
                <a:solidFill>
                  <a:srgbClr val="FFC000"/>
                </a:solidFill>
              </a:rPr>
              <a:t>, J., et al. (2017). Clinical significance of isolated atypical transient symptoms in a cohort with transient ischemic attack. StrokeAHA.117.016743</a:t>
            </a:r>
          </a:p>
        </p:txBody>
      </p:sp>
      <p:sp>
        <p:nvSpPr>
          <p:cNvPr id="7" name="TextBox 6">
            <a:extLst>
              <a:ext uri="{FF2B5EF4-FFF2-40B4-BE49-F238E27FC236}">
                <a16:creationId xmlns:a16="http://schemas.microsoft.com/office/drawing/2014/main" id="{D1C6D902-5E51-4775-BF59-267ACEEC8466}"/>
              </a:ext>
            </a:extLst>
          </p:cNvPr>
          <p:cNvSpPr txBox="1"/>
          <p:nvPr/>
        </p:nvSpPr>
        <p:spPr>
          <a:xfrm>
            <a:off x="4419600" y="1143000"/>
            <a:ext cx="4572000" cy="4401205"/>
          </a:xfrm>
          <a:prstGeom prst="rect">
            <a:avLst/>
          </a:prstGeom>
          <a:noFill/>
        </p:spPr>
        <p:txBody>
          <a:bodyPr wrap="square" rtlCol="0">
            <a:spAutoFit/>
          </a:bodyPr>
          <a:lstStyle/>
          <a:p>
            <a:r>
              <a:rPr lang="en-US" sz="2000" dirty="0"/>
              <a:t>1810 (97.8%) of patients with a dx of TIA or minor stroke were followed up for a median of 13 months.  </a:t>
            </a:r>
          </a:p>
          <a:p>
            <a:endParaRPr lang="en-US" sz="2000" dirty="0"/>
          </a:p>
          <a:p>
            <a:r>
              <a:rPr lang="en-US" sz="2000" dirty="0"/>
              <a:t>By 1 year – 52 strokes (37 within 90 days - 6 fatal), 6 MI’s – 2 fatal and 6 other vascular deaths.  14 nonvascular deaths and 5 deaths of unknown cause occurred.  </a:t>
            </a:r>
          </a:p>
          <a:p>
            <a:endParaRPr lang="en-US" sz="2000" dirty="0"/>
          </a:p>
          <a:p>
            <a:r>
              <a:rPr lang="en-US" sz="2000" dirty="0"/>
              <a:t>One year risk of combined outcome (stroke, MI or vascular death) was NOT significantly different in the 3 groups (p=0.07)</a:t>
            </a:r>
          </a:p>
        </p:txBody>
      </p:sp>
    </p:spTree>
    <p:extLst>
      <p:ext uri="{BB962C8B-B14F-4D97-AF65-F5344CB8AC3E}">
        <p14:creationId xmlns:p14="http://schemas.microsoft.com/office/powerpoint/2010/main" val="7439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F3EE-BA52-4AA9-A646-EF4448995C0C}"/>
              </a:ext>
            </a:extLst>
          </p:cNvPr>
          <p:cNvSpPr>
            <a:spLocks noGrp="1"/>
          </p:cNvSpPr>
          <p:nvPr>
            <p:ph type="title"/>
          </p:nvPr>
        </p:nvSpPr>
        <p:spPr>
          <a:xfrm>
            <a:off x="301625" y="228601"/>
            <a:ext cx="8510588" cy="685800"/>
          </a:xfrm>
        </p:spPr>
        <p:txBody>
          <a:bodyPr/>
          <a:lstStyle/>
          <a:p>
            <a:r>
              <a:rPr lang="en-US" dirty="0"/>
              <a:t>Transient Ischemic Attack</a:t>
            </a:r>
          </a:p>
        </p:txBody>
      </p:sp>
      <p:sp>
        <p:nvSpPr>
          <p:cNvPr id="3" name="Content Placeholder 2">
            <a:extLst>
              <a:ext uri="{FF2B5EF4-FFF2-40B4-BE49-F238E27FC236}">
                <a16:creationId xmlns:a16="http://schemas.microsoft.com/office/drawing/2014/main" id="{CCA69D94-0330-44D4-96E5-01EBC222A115}"/>
              </a:ext>
            </a:extLst>
          </p:cNvPr>
          <p:cNvSpPr>
            <a:spLocks noGrp="1"/>
          </p:cNvSpPr>
          <p:nvPr>
            <p:ph idx="1"/>
          </p:nvPr>
        </p:nvSpPr>
        <p:spPr>
          <a:xfrm>
            <a:off x="76200" y="1143001"/>
            <a:ext cx="8766175" cy="4267200"/>
          </a:xfrm>
        </p:spPr>
        <p:txBody>
          <a:bodyPr/>
          <a:lstStyle/>
          <a:p>
            <a:pPr marL="0" indent="0">
              <a:buNone/>
            </a:pPr>
            <a:r>
              <a:rPr lang="en-US" sz="2400" u="sng" dirty="0" err="1">
                <a:effectLst/>
              </a:rPr>
              <a:t>BaleDoneen</a:t>
            </a:r>
            <a:r>
              <a:rPr lang="en-US" sz="2400" u="sng" dirty="0">
                <a:effectLst/>
              </a:rPr>
              <a:t> Take-Away:</a:t>
            </a:r>
          </a:p>
          <a:p>
            <a:pPr marL="0" indent="0">
              <a:buNone/>
            </a:pPr>
            <a:endParaRPr lang="en-US" sz="2400" dirty="0">
              <a:effectLst/>
            </a:endParaRPr>
          </a:p>
          <a:p>
            <a:pPr marL="0" indent="0">
              <a:buNone/>
            </a:pPr>
            <a:r>
              <a:rPr lang="en-US" sz="2400" dirty="0">
                <a:effectLst/>
              </a:rPr>
              <a:t>1. Isolated atypical TS are often infrequently reported, 	especially to a clinic depicted as a “TIA” or “Stroke 	center”</a:t>
            </a:r>
          </a:p>
          <a:p>
            <a:pPr marL="0" indent="0">
              <a:buNone/>
            </a:pPr>
            <a:r>
              <a:rPr lang="en-US" sz="2400" dirty="0">
                <a:effectLst/>
              </a:rPr>
              <a:t>2. Concern – these symptoms are associated with an 	underlying cause of stroke at high risk for </a:t>
            </a:r>
            <a:r>
              <a:rPr lang="en-US" sz="2400" dirty="0" err="1">
                <a:effectLst/>
              </a:rPr>
              <a:t>recurrance</a:t>
            </a:r>
            <a:r>
              <a:rPr lang="en-US" sz="2400" dirty="0">
                <a:effectLst/>
              </a:rPr>
              <a:t>.</a:t>
            </a:r>
          </a:p>
          <a:p>
            <a:pPr marL="0" indent="0">
              <a:buNone/>
            </a:pPr>
            <a:r>
              <a:rPr lang="en-US" sz="2400" dirty="0">
                <a:effectLst/>
              </a:rPr>
              <a:t>3. These data call for a revision of list of symptoms consistent 	with TIA.</a:t>
            </a:r>
          </a:p>
          <a:p>
            <a:pPr marL="0" indent="0">
              <a:buNone/>
            </a:pPr>
            <a:r>
              <a:rPr lang="en-US" sz="2400" dirty="0">
                <a:effectLst/>
              </a:rPr>
              <a:t>4. INTERVIEW patients each time – example: Joe.  </a:t>
            </a:r>
          </a:p>
        </p:txBody>
      </p:sp>
      <p:sp>
        <p:nvSpPr>
          <p:cNvPr id="4" name="Footer Placeholder 3">
            <a:extLst>
              <a:ext uri="{FF2B5EF4-FFF2-40B4-BE49-F238E27FC236}">
                <a16:creationId xmlns:a16="http://schemas.microsoft.com/office/drawing/2014/main" id="{A8B8F984-8E5F-4B7C-939F-9B8CABF963D3}"/>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FA60C291-DA57-4730-9435-5FA1EA9322A6}"/>
              </a:ext>
            </a:extLst>
          </p:cNvPr>
          <p:cNvSpPr txBox="1"/>
          <p:nvPr/>
        </p:nvSpPr>
        <p:spPr>
          <a:xfrm>
            <a:off x="228601" y="5867400"/>
            <a:ext cx="8534400" cy="923330"/>
          </a:xfrm>
          <a:prstGeom prst="rect">
            <a:avLst/>
          </a:prstGeom>
          <a:noFill/>
        </p:spPr>
        <p:txBody>
          <a:bodyPr wrap="square" rtlCol="0">
            <a:spAutoFit/>
          </a:bodyPr>
          <a:lstStyle/>
          <a:p>
            <a:r>
              <a:rPr lang="en-US" dirty="0">
                <a:solidFill>
                  <a:srgbClr val="FFC000"/>
                </a:solidFill>
              </a:rPr>
              <a:t>Lavallee, P, </a:t>
            </a:r>
            <a:r>
              <a:rPr lang="en-US" dirty="0" err="1">
                <a:solidFill>
                  <a:srgbClr val="FFC000"/>
                </a:solidFill>
              </a:rPr>
              <a:t>Sissani</a:t>
            </a:r>
            <a:r>
              <a:rPr lang="en-US" dirty="0">
                <a:solidFill>
                  <a:srgbClr val="FFC000"/>
                </a:solidFill>
              </a:rPr>
              <a:t>, L, </a:t>
            </a:r>
            <a:r>
              <a:rPr lang="en-US" dirty="0" err="1">
                <a:solidFill>
                  <a:srgbClr val="FFC000"/>
                </a:solidFill>
              </a:rPr>
              <a:t>Labreuche</a:t>
            </a:r>
            <a:r>
              <a:rPr lang="en-US" dirty="0">
                <a:solidFill>
                  <a:srgbClr val="FFC000"/>
                </a:solidFill>
              </a:rPr>
              <a:t>, J., et al. (2017). Clinical significance of isolated atypical transient symptoms in a cohort with transient ischemic attack. StrokeAHA.117.016743</a:t>
            </a:r>
          </a:p>
        </p:txBody>
      </p:sp>
    </p:spTree>
    <p:extLst>
      <p:ext uri="{BB962C8B-B14F-4D97-AF65-F5344CB8AC3E}">
        <p14:creationId xmlns:p14="http://schemas.microsoft.com/office/powerpoint/2010/main" val="66655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7B7D78-2583-48FE-A602-0E0E4F7AE8BB}"/>
              </a:ext>
            </a:extLst>
          </p:cNvPr>
          <p:cNvPicPr>
            <a:picLocks noGrp="1" noChangeAspect="1"/>
          </p:cNvPicPr>
          <p:nvPr>
            <p:ph idx="1"/>
          </p:nvPr>
        </p:nvPicPr>
        <p:blipFill>
          <a:blip r:embed="rId2"/>
          <a:stretch>
            <a:fillRect/>
          </a:stretch>
        </p:blipFill>
        <p:spPr>
          <a:xfrm>
            <a:off x="304800" y="76200"/>
            <a:ext cx="6172200" cy="6553200"/>
          </a:xfrm>
          <a:prstGeom prst="rect">
            <a:avLst/>
          </a:prstGeom>
        </p:spPr>
      </p:pic>
      <mc:AlternateContent xmlns:mc="http://schemas.openxmlformats.org/markup-compatibility/2006">
        <mc:Choice xmlns:p14="http://schemas.microsoft.com/office/powerpoint/2010/main" Requires="p14">
          <p:contentPart p14:bwMode="auto" r:id="rId3">
            <p14:nvContentPartPr>
              <p14:cNvPr id="9" name="Ink 8">
                <a:extLst>
                  <a:ext uri="{FF2B5EF4-FFF2-40B4-BE49-F238E27FC236}">
                    <a16:creationId xmlns:a16="http://schemas.microsoft.com/office/drawing/2014/main" id="{73AAC0D4-D973-4123-8C9D-5C8B1D470894}"/>
                  </a:ext>
                </a:extLst>
              </p14:cNvPr>
              <p14:cNvContentPartPr/>
              <p14:nvPr/>
            </p14:nvContentPartPr>
            <p14:xfrm>
              <a:off x="666268" y="1439590"/>
              <a:ext cx="180" cy="180"/>
            </p14:xfrm>
          </p:contentPart>
        </mc:Choice>
        <mc:Fallback>
          <p:pic>
            <p:nvPicPr>
              <p:cNvPr id="9" name="Ink 8">
                <a:extLst>
                  <a:ext uri="{FF2B5EF4-FFF2-40B4-BE49-F238E27FC236}">
                    <a16:creationId xmlns:a16="http://schemas.microsoft.com/office/drawing/2014/main" id="{73AAC0D4-D973-4123-8C9D-5C8B1D470894}"/>
                  </a:ext>
                </a:extLst>
              </p:cNvPr>
              <p:cNvPicPr/>
              <p:nvPr/>
            </p:nvPicPr>
            <p:blipFill>
              <a:blip r:embed="rId4"/>
              <a:stretch>
                <a:fillRect/>
              </a:stretch>
            </p:blipFill>
            <p:spPr>
              <a:xfrm>
                <a:off x="652768" y="1412590"/>
                <a:ext cx="270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3AA72954-6529-4C2F-9AC7-31E42D1E4799}"/>
                  </a:ext>
                </a:extLst>
              </p14:cNvPr>
              <p14:cNvContentPartPr/>
              <p14:nvPr/>
            </p14:nvContentPartPr>
            <p14:xfrm>
              <a:off x="364768" y="1468210"/>
              <a:ext cx="4134420" cy="64080"/>
            </p14:xfrm>
          </p:contentPart>
        </mc:Choice>
        <mc:Fallback>
          <p:pic>
            <p:nvPicPr>
              <p:cNvPr id="10" name="Ink 9">
                <a:extLst>
                  <a:ext uri="{FF2B5EF4-FFF2-40B4-BE49-F238E27FC236}">
                    <a16:creationId xmlns:a16="http://schemas.microsoft.com/office/drawing/2014/main" id="{3AA72954-6529-4C2F-9AC7-31E42D1E4799}"/>
                  </a:ext>
                </a:extLst>
              </p:cNvPr>
              <p:cNvPicPr/>
              <p:nvPr/>
            </p:nvPicPr>
            <p:blipFill>
              <a:blip r:embed="rId6"/>
              <a:stretch>
                <a:fillRect/>
              </a:stretch>
            </p:blipFill>
            <p:spPr>
              <a:xfrm>
                <a:off x="337769" y="1414210"/>
                <a:ext cx="4188058"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BEA9EADD-E26A-490D-A7F1-6E356D02DD23}"/>
                  </a:ext>
                </a:extLst>
              </p14:cNvPr>
              <p14:cNvContentPartPr/>
              <p14:nvPr/>
            </p14:nvContentPartPr>
            <p14:xfrm>
              <a:off x="5486308" y="1483150"/>
              <a:ext cx="362700" cy="5220"/>
            </p14:xfrm>
          </p:contentPart>
        </mc:Choice>
        <mc:Fallback>
          <p:pic>
            <p:nvPicPr>
              <p:cNvPr id="11" name="Ink 10">
                <a:extLst>
                  <a:ext uri="{FF2B5EF4-FFF2-40B4-BE49-F238E27FC236}">
                    <a16:creationId xmlns:a16="http://schemas.microsoft.com/office/drawing/2014/main" id="{BEA9EADD-E26A-490D-A7F1-6E356D02DD23}"/>
                  </a:ext>
                </a:extLst>
              </p:cNvPr>
              <p:cNvPicPr/>
              <p:nvPr/>
            </p:nvPicPr>
            <p:blipFill>
              <a:blip r:embed="rId8"/>
              <a:stretch>
                <a:fillRect/>
              </a:stretch>
            </p:blipFill>
            <p:spPr>
              <a:xfrm>
                <a:off x="5459321" y="1430950"/>
                <a:ext cx="416313" cy="109272"/>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Ink 11">
                <a:extLst>
                  <a:ext uri="{FF2B5EF4-FFF2-40B4-BE49-F238E27FC236}">
                    <a16:creationId xmlns:a16="http://schemas.microsoft.com/office/drawing/2014/main" id="{8EC3D709-2C4A-4E13-BD14-2D9B96D7CE4A}"/>
                  </a:ext>
                </a:extLst>
              </p14:cNvPr>
              <p14:cNvContentPartPr/>
              <p14:nvPr/>
            </p14:nvContentPartPr>
            <p14:xfrm>
              <a:off x="1809268" y="2859070"/>
              <a:ext cx="2087460" cy="120960"/>
            </p14:xfrm>
          </p:contentPart>
        </mc:Choice>
        <mc:Fallback>
          <p:pic>
            <p:nvPicPr>
              <p:cNvPr id="12" name="Ink 11">
                <a:extLst>
                  <a:ext uri="{FF2B5EF4-FFF2-40B4-BE49-F238E27FC236}">
                    <a16:creationId xmlns:a16="http://schemas.microsoft.com/office/drawing/2014/main" id="{8EC3D709-2C4A-4E13-BD14-2D9B96D7CE4A}"/>
                  </a:ext>
                </a:extLst>
              </p:cNvPr>
              <p:cNvPicPr/>
              <p:nvPr/>
            </p:nvPicPr>
            <p:blipFill>
              <a:blip r:embed="rId10"/>
              <a:stretch>
                <a:fillRect/>
              </a:stretch>
            </p:blipFill>
            <p:spPr>
              <a:xfrm>
                <a:off x="1782270" y="2805230"/>
                <a:ext cx="2141095" cy="228281"/>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C242A30B-D4C8-4A70-A2B0-A1FABAD59683}"/>
                  </a:ext>
                </a:extLst>
              </p14:cNvPr>
              <p14:cNvContentPartPr/>
              <p14:nvPr/>
            </p14:nvContentPartPr>
            <p14:xfrm>
              <a:off x="6191548" y="2971570"/>
              <a:ext cx="87120" cy="5220"/>
            </p14:xfrm>
          </p:contentPart>
        </mc:Choice>
        <mc:Fallback>
          <p:pic>
            <p:nvPicPr>
              <p:cNvPr id="13" name="Ink 12">
                <a:extLst>
                  <a:ext uri="{FF2B5EF4-FFF2-40B4-BE49-F238E27FC236}">
                    <a16:creationId xmlns:a16="http://schemas.microsoft.com/office/drawing/2014/main" id="{C242A30B-D4C8-4A70-A2B0-A1FABAD59683}"/>
                  </a:ext>
                </a:extLst>
              </p:cNvPr>
              <p:cNvPicPr/>
              <p:nvPr/>
            </p:nvPicPr>
            <p:blipFill>
              <a:blip r:embed="rId12"/>
              <a:stretch>
                <a:fillRect/>
              </a:stretch>
            </p:blipFill>
            <p:spPr>
              <a:xfrm>
                <a:off x="6164659" y="2919370"/>
                <a:ext cx="140539" cy="109272"/>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599260E3-2A66-4C18-8187-E2E07E579DEE}"/>
                  </a:ext>
                </a:extLst>
              </p14:cNvPr>
              <p14:cNvContentPartPr/>
              <p14:nvPr/>
            </p14:nvContentPartPr>
            <p14:xfrm>
              <a:off x="379348" y="3095050"/>
              <a:ext cx="1608660" cy="42300"/>
            </p14:xfrm>
          </p:contentPart>
        </mc:Choice>
        <mc:Fallback>
          <p:pic>
            <p:nvPicPr>
              <p:cNvPr id="14" name="Ink 13">
                <a:extLst>
                  <a:ext uri="{FF2B5EF4-FFF2-40B4-BE49-F238E27FC236}">
                    <a16:creationId xmlns:a16="http://schemas.microsoft.com/office/drawing/2014/main" id="{599260E3-2A66-4C18-8187-E2E07E579DEE}"/>
                  </a:ext>
                </a:extLst>
              </p:cNvPr>
              <p:cNvPicPr/>
              <p:nvPr/>
            </p:nvPicPr>
            <p:blipFill>
              <a:blip r:embed="rId14"/>
              <a:stretch>
                <a:fillRect/>
              </a:stretch>
            </p:blipFill>
            <p:spPr>
              <a:xfrm>
                <a:off x="352357" y="3041279"/>
                <a:ext cx="1662282" cy="149484"/>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F2783564-1926-4778-A2C2-E7CDCED8677F}"/>
                  </a:ext>
                </a:extLst>
              </p14:cNvPr>
              <p14:cNvContentPartPr/>
              <p14:nvPr/>
            </p14:nvContentPartPr>
            <p14:xfrm>
              <a:off x="4440508" y="3822970"/>
              <a:ext cx="180" cy="180"/>
            </p14:xfrm>
          </p:contentPart>
        </mc:Choice>
        <mc:Fallback>
          <p:pic>
            <p:nvPicPr>
              <p:cNvPr id="15" name="Ink 14">
                <a:extLst>
                  <a:ext uri="{FF2B5EF4-FFF2-40B4-BE49-F238E27FC236}">
                    <a16:creationId xmlns:a16="http://schemas.microsoft.com/office/drawing/2014/main" id="{F2783564-1926-4778-A2C2-E7CDCED8677F}"/>
                  </a:ext>
                </a:extLst>
              </p:cNvPr>
              <p:cNvPicPr/>
              <p:nvPr/>
            </p:nvPicPr>
            <p:blipFill>
              <a:blip r:embed="rId4"/>
              <a:stretch>
                <a:fillRect/>
              </a:stretch>
            </p:blipFill>
            <p:spPr>
              <a:xfrm>
                <a:off x="4427008" y="3795970"/>
                <a:ext cx="270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6" name="Ink 15">
                <a:extLst>
                  <a:ext uri="{FF2B5EF4-FFF2-40B4-BE49-F238E27FC236}">
                    <a16:creationId xmlns:a16="http://schemas.microsoft.com/office/drawing/2014/main" id="{E7BA6B49-F8DE-41DF-BCE4-CA25030DBF0E}"/>
                  </a:ext>
                </a:extLst>
              </p14:cNvPr>
              <p14:cNvContentPartPr/>
              <p14:nvPr/>
            </p14:nvContentPartPr>
            <p14:xfrm>
              <a:off x="4440508" y="3842050"/>
              <a:ext cx="1861200" cy="69120"/>
            </p14:xfrm>
          </p:contentPart>
        </mc:Choice>
        <mc:Fallback>
          <p:pic>
            <p:nvPicPr>
              <p:cNvPr id="16" name="Ink 15">
                <a:extLst>
                  <a:ext uri="{FF2B5EF4-FFF2-40B4-BE49-F238E27FC236}">
                    <a16:creationId xmlns:a16="http://schemas.microsoft.com/office/drawing/2014/main" id="{E7BA6B49-F8DE-41DF-BCE4-CA25030DBF0E}"/>
                  </a:ext>
                </a:extLst>
              </p:cNvPr>
              <p:cNvPicPr/>
              <p:nvPr/>
            </p:nvPicPr>
            <p:blipFill>
              <a:blip r:embed="rId17"/>
              <a:stretch>
                <a:fillRect/>
              </a:stretch>
            </p:blipFill>
            <p:spPr>
              <a:xfrm>
                <a:off x="4413513" y="3788050"/>
                <a:ext cx="1914830"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7" name="Ink 16">
                <a:extLst>
                  <a:ext uri="{FF2B5EF4-FFF2-40B4-BE49-F238E27FC236}">
                    <a16:creationId xmlns:a16="http://schemas.microsoft.com/office/drawing/2014/main" id="{0D57ADF8-724F-42DE-B75F-D839D3ED9159}"/>
                  </a:ext>
                </a:extLst>
              </p14:cNvPr>
              <p14:cNvContentPartPr/>
              <p14:nvPr/>
            </p14:nvContentPartPr>
            <p14:xfrm>
              <a:off x="376288" y="3871750"/>
              <a:ext cx="5957100" cy="1342620"/>
            </p14:xfrm>
          </p:contentPart>
        </mc:Choice>
        <mc:Fallback>
          <p:pic>
            <p:nvPicPr>
              <p:cNvPr id="17" name="Ink 16">
                <a:extLst>
                  <a:ext uri="{FF2B5EF4-FFF2-40B4-BE49-F238E27FC236}">
                    <a16:creationId xmlns:a16="http://schemas.microsoft.com/office/drawing/2014/main" id="{0D57ADF8-724F-42DE-B75F-D839D3ED9159}"/>
                  </a:ext>
                </a:extLst>
              </p:cNvPr>
              <p:cNvPicPr/>
              <p:nvPr/>
            </p:nvPicPr>
            <p:blipFill>
              <a:blip r:embed="rId19"/>
              <a:stretch>
                <a:fillRect/>
              </a:stretch>
            </p:blipFill>
            <p:spPr>
              <a:xfrm>
                <a:off x="349290" y="3817772"/>
                <a:ext cx="6010735" cy="1450217"/>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Ink 17">
                <a:extLst>
                  <a:ext uri="{FF2B5EF4-FFF2-40B4-BE49-F238E27FC236}">
                    <a16:creationId xmlns:a16="http://schemas.microsoft.com/office/drawing/2014/main" id="{0B9C1013-4FFB-4AD2-9471-33DDBA60EF5A}"/>
                  </a:ext>
                </a:extLst>
              </p14:cNvPr>
              <p14:cNvContentPartPr/>
              <p14:nvPr/>
            </p14:nvContentPartPr>
            <p14:xfrm>
              <a:off x="387448" y="3813070"/>
              <a:ext cx="4029120" cy="195300"/>
            </p14:xfrm>
          </p:contentPart>
        </mc:Choice>
        <mc:Fallback>
          <p:pic>
            <p:nvPicPr>
              <p:cNvPr id="18" name="Ink 17">
                <a:extLst>
                  <a:ext uri="{FF2B5EF4-FFF2-40B4-BE49-F238E27FC236}">
                    <a16:creationId xmlns:a16="http://schemas.microsoft.com/office/drawing/2014/main" id="{0B9C1013-4FFB-4AD2-9471-33DDBA60EF5A}"/>
                  </a:ext>
                </a:extLst>
              </p:cNvPr>
              <p:cNvPicPr/>
              <p:nvPr/>
            </p:nvPicPr>
            <p:blipFill>
              <a:blip r:embed="rId21"/>
              <a:stretch>
                <a:fillRect/>
              </a:stretch>
            </p:blipFill>
            <p:spPr>
              <a:xfrm>
                <a:off x="360448" y="3759120"/>
                <a:ext cx="4082760" cy="302841"/>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9" name="Ink 18">
                <a:extLst>
                  <a:ext uri="{FF2B5EF4-FFF2-40B4-BE49-F238E27FC236}">
                    <a16:creationId xmlns:a16="http://schemas.microsoft.com/office/drawing/2014/main" id="{3C7F521A-8DD7-4EFE-8F38-E3AA073ED8C3}"/>
                  </a:ext>
                </a:extLst>
              </p14:cNvPr>
              <p14:cNvContentPartPr/>
              <p14:nvPr/>
            </p14:nvContentPartPr>
            <p14:xfrm>
              <a:off x="4056388" y="5276830"/>
              <a:ext cx="1501380" cy="83340"/>
            </p14:xfrm>
          </p:contentPart>
        </mc:Choice>
        <mc:Fallback>
          <p:pic>
            <p:nvPicPr>
              <p:cNvPr id="19" name="Ink 18">
                <a:extLst>
                  <a:ext uri="{FF2B5EF4-FFF2-40B4-BE49-F238E27FC236}">
                    <a16:creationId xmlns:a16="http://schemas.microsoft.com/office/drawing/2014/main" id="{3C7F521A-8DD7-4EFE-8F38-E3AA073ED8C3}"/>
                  </a:ext>
                </a:extLst>
              </p:cNvPr>
              <p:cNvPicPr/>
              <p:nvPr/>
            </p:nvPicPr>
            <p:blipFill>
              <a:blip r:embed="rId23"/>
              <a:stretch>
                <a:fillRect/>
              </a:stretch>
            </p:blipFill>
            <p:spPr>
              <a:xfrm>
                <a:off x="4029398" y="5222946"/>
                <a:ext cx="1555001" cy="190748"/>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0" name="Ink 19">
                <a:extLst>
                  <a:ext uri="{FF2B5EF4-FFF2-40B4-BE49-F238E27FC236}">
                    <a16:creationId xmlns:a16="http://schemas.microsoft.com/office/drawing/2014/main" id="{5BED704E-1BE5-4CD8-89AA-0B0EA93C9F4E}"/>
                  </a:ext>
                </a:extLst>
              </p14:cNvPr>
              <p14:cNvContentPartPr/>
              <p14:nvPr/>
            </p14:nvContentPartPr>
            <p14:xfrm>
              <a:off x="1755808" y="5447110"/>
              <a:ext cx="657180" cy="5220"/>
            </p14:xfrm>
          </p:contentPart>
        </mc:Choice>
        <mc:Fallback>
          <p:pic>
            <p:nvPicPr>
              <p:cNvPr id="20" name="Ink 19">
                <a:extLst>
                  <a:ext uri="{FF2B5EF4-FFF2-40B4-BE49-F238E27FC236}">
                    <a16:creationId xmlns:a16="http://schemas.microsoft.com/office/drawing/2014/main" id="{5BED704E-1BE5-4CD8-89AA-0B0EA93C9F4E}"/>
                  </a:ext>
                </a:extLst>
              </p:cNvPr>
              <p:cNvPicPr/>
              <p:nvPr/>
            </p:nvPicPr>
            <p:blipFill>
              <a:blip r:embed="rId25"/>
              <a:stretch>
                <a:fillRect/>
              </a:stretch>
            </p:blipFill>
            <p:spPr>
              <a:xfrm>
                <a:off x="1728815" y="5394910"/>
                <a:ext cx="710805" cy="109272"/>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21" name="Ink 20">
                <a:extLst>
                  <a:ext uri="{FF2B5EF4-FFF2-40B4-BE49-F238E27FC236}">
                    <a16:creationId xmlns:a16="http://schemas.microsoft.com/office/drawing/2014/main" id="{0A3DA7E7-D032-4A03-B4C5-E9F4330BD477}"/>
                  </a:ext>
                </a:extLst>
              </p14:cNvPr>
              <p14:cNvContentPartPr/>
              <p14:nvPr/>
            </p14:nvContentPartPr>
            <p14:xfrm>
              <a:off x="2713948" y="6536830"/>
              <a:ext cx="180" cy="180"/>
            </p14:xfrm>
          </p:contentPart>
        </mc:Choice>
        <mc:Fallback>
          <p:pic>
            <p:nvPicPr>
              <p:cNvPr id="21" name="Ink 20">
                <a:extLst>
                  <a:ext uri="{FF2B5EF4-FFF2-40B4-BE49-F238E27FC236}">
                    <a16:creationId xmlns:a16="http://schemas.microsoft.com/office/drawing/2014/main" id="{0A3DA7E7-D032-4A03-B4C5-E9F4330BD477}"/>
                  </a:ext>
                </a:extLst>
              </p:cNvPr>
              <p:cNvPicPr/>
              <p:nvPr/>
            </p:nvPicPr>
            <p:blipFill>
              <a:blip r:embed="rId4"/>
              <a:stretch>
                <a:fillRect/>
              </a:stretch>
            </p:blipFill>
            <p:spPr>
              <a:xfrm>
                <a:off x="2700448" y="6509830"/>
                <a:ext cx="270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2" name="Ink 21">
                <a:extLst>
                  <a:ext uri="{FF2B5EF4-FFF2-40B4-BE49-F238E27FC236}">
                    <a16:creationId xmlns:a16="http://schemas.microsoft.com/office/drawing/2014/main" id="{7A1E17DF-1001-46CB-82EA-10F7E35CCF12}"/>
                  </a:ext>
                </a:extLst>
              </p14:cNvPr>
              <p14:cNvContentPartPr/>
              <p14:nvPr/>
            </p14:nvContentPartPr>
            <p14:xfrm>
              <a:off x="705148" y="6108610"/>
              <a:ext cx="656460" cy="10620"/>
            </p14:xfrm>
          </p:contentPart>
        </mc:Choice>
        <mc:Fallback>
          <p:pic>
            <p:nvPicPr>
              <p:cNvPr id="22" name="Ink 21">
                <a:extLst>
                  <a:ext uri="{FF2B5EF4-FFF2-40B4-BE49-F238E27FC236}">
                    <a16:creationId xmlns:a16="http://schemas.microsoft.com/office/drawing/2014/main" id="{7A1E17DF-1001-46CB-82EA-10F7E35CCF12}"/>
                  </a:ext>
                </a:extLst>
              </p:cNvPr>
              <p:cNvPicPr/>
              <p:nvPr/>
            </p:nvPicPr>
            <p:blipFill>
              <a:blip r:embed="rId28"/>
              <a:stretch>
                <a:fillRect/>
              </a:stretch>
            </p:blipFill>
            <p:spPr>
              <a:xfrm>
                <a:off x="678155" y="6055510"/>
                <a:ext cx="710085" cy="116466"/>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3" name="Ink 22">
                <a:extLst>
                  <a:ext uri="{FF2B5EF4-FFF2-40B4-BE49-F238E27FC236}">
                    <a16:creationId xmlns:a16="http://schemas.microsoft.com/office/drawing/2014/main" id="{8AC7EE93-6758-4597-9FDB-54BD6356F460}"/>
                  </a:ext>
                </a:extLst>
              </p14:cNvPr>
              <p14:cNvContentPartPr/>
              <p14:nvPr/>
            </p14:nvContentPartPr>
            <p14:xfrm>
              <a:off x="393461" y="3766630"/>
              <a:ext cx="5857560" cy="1641780"/>
            </p14:xfrm>
          </p:contentPart>
        </mc:Choice>
        <mc:Fallback>
          <p:pic>
            <p:nvPicPr>
              <p:cNvPr id="23" name="Ink 22">
                <a:extLst>
                  <a:ext uri="{FF2B5EF4-FFF2-40B4-BE49-F238E27FC236}">
                    <a16:creationId xmlns:a16="http://schemas.microsoft.com/office/drawing/2014/main" id="{8AC7EE93-6758-4597-9FDB-54BD6356F460}"/>
                  </a:ext>
                </a:extLst>
              </p:cNvPr>
              <p:cNvPicPr/>
              <p:nvPr/>
            </p:nvPicPr>
            <p:blipFill>
              <a:blip r:embed="rId30"/>
              <a:stretch>
                <a:fillRect/>
              </a:stretch>
            </p:blipFill>
            <p:spPr>
              <a:xfrm>
                <a:off x="348464" y="3676660"/>
                <a:ext cx="5947194" cy="1821361"/>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4" name="Ink 23">
                <a:extLst>
                  <a:ext uri="{FF2B5EF4-FFF2-40B4-BE49-F238E27FC236}">
                    <a16:creationId xmlns:a16="http://schemas.microsoft.com/office/drawing/2014/main" id="{C010674A-FD43-4A2D-AB62-9F6B0B504F25}"/>
                  </a:ext>
                </a:extLst>
              </p14:cNvPr>
              <p14:cNvContentPartPr/>
              <p14:nvPr/>
            </p14:nvContentPartPr>
            <p14:xfrm>
              <a:off x="7728461" y="3939610"/>
              <a:ext cx="180" cy="180"/>
            </p14:xfrm>
          </p:contentPart>
        </mc:Choice>
        <mc:Fallback>
          <p:pic>
            <p:nvPicPr>
              <p:cNvPr id="24" name="Ink 23">
                <a:extLst>
                  <a:ext uri="{FF2B5EF4-FFF2-40B4-BE49-F238E27FC236}">
                    <a16:creationId xmlns:a16="http://schemas.microsoft.com/office/drawing/2014/main" id="{C010674A-FD43-4A2D-AB62-9F6B0B504F25}"/>
                  </a:ext>
                </a:extLst>
              </p:cNvPr>
              <p:cNvPicPr/>
              <p:nvPr/>
            </p:nvPicPr>
            <p:blipFill>
              <a:blip r:embed="rId32"/>
              <a:stretch>
                <a:fillRect/>
              </a:stretch>
            </p:blipFill>
            <p:spPr>
              <a:xfrm>
                <a:off x="7705961" y="3894610"/>
                <a:ext cx="4500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5" name="Ink 24">
                <a:extLst>
                  <a:ext uri="{FF2B5EF4-FFF2-40B4-BE49-F238E27FC236}">
                    <a16:creationId xmlns:a16="http://schemas.microsoft.com/office/drawing/2014/main" id="{11A7CFB3-F375-48DA-ABB6-E03E4BA142F9}"/>
                  </a:ext>
                </a:extLst>
              </p14:cNvPr>
              <p14:cNvContentPartPr/>
              <p14:nvPr/>
            </p14:nvContentPartPr>
            <p14:xfrm>
              <a:off x="7728461" y="3813070"/>
              <a:ext cx="180" cy="180"/>
            </p14:xfrm>
          </p:contentPart>
        </mc:Choice>
        <mc:Fallback>
          <p:pic>
            <p:nvPicPr>
              <p:cNvPr id="25" name="Ink 24">
                <a:extLst>
                  <a:ext uri="{FF2B5EF4-FFF2-40B4-BE49-F238E27FC236}">
                    <a16:creationId xmlns:a16="http://schemas.microsoft.com/office/drawing/2014/main" id="{11A7CFB3-F375-48DA-ABB6-E03E4BA142F9}"/>
                  </a:ext>
                </a:extLst>
              </p:cNvPr>
              <p:cNvPicPr/>
              <p:nvPr/>
            </p:nvPicPr>
            <p:blipFill>
              <a:blip r:embed="rId32"/>
              <a:stretch>
                <a:fillRect/>
              </a:stretch>
            </p:blipFill>
            <p:spPr>
              <a:xfrm>
                <a:off x="7705961" y="3768070"/>
                <a:ext cx="4500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6" name="Ink 25">
                <a:extLst>
                  <a:ext uri="{FF2B5EF4-FFF2-40B4-BE49-F238E27FC236}">
                    <a16:creationId xmlns:a16="http://schemas.microsoft.com/office/drawing/2014/main" id="{6E1CF0F7-D604-4717-9FF5-2F471441310A}"/>
                  </a:ext>
                </a:extLst>
              </p14:cNvPr>
              <p14:cNvContentPartPr/>
              <p14:nvPr/>
            </p14:nvContentPartPr>
            <p14:xfrm>
              <a:off x="7762661" y="3973630"/>
              <a:ext cx="180" cy="180"/>
            </p14:xfrm>
          </p:contentPart>
        </mc:Choice>
        <mc:Fallback>
          <p:pic>
            <p:nvPicPr>
              <p:cNvPr id="26" name="Ink 25">
                <a:extLst>
                  <a:ext uri="{FF2B5EF4-FFF2-40B4-BE49-F238E27FC236}">
                    <a16:creationId xmlns:a16="http://schemas.microsoft.com/office/drawing/2014/main" id="{6E1CF0F7-D604-4717-9FF5-2F471441310A}"/>
                  </a:ext>
                </a:extLst>
              </p:cNvPr>
              <p:cNvPicPr/>
              <p:nvPr/>
            </p:nvPicPr>
            <p:blipFill>
              <a:blip r:embed="rId32"/>
              <a:stretch>
                <a:fillRect/>
              </a:stretch>
            </p:blipFill>
            <p:spPr>
              <a:xfrm>
                <a:off x="7740161" y="3928630"/>
                <a:ext cx="4500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7" name="Ink 26">
                <a:extLst>
                  <a:ext uri="{FF2B5EF4-FFF2-40B4-BE49-F238E27FC236}">
                    <a16:creationId xmlns:a16="http://schemas.microsoft.com/office/drawing/2014/main" id="{9E49C1AB-E826-4AD2-BA8B-27C91AC1922F}"/>
                  </a:ext>
                </a:extLst>
              </p14:cNvPr>
              <p14:cNvContentPartPr/>
              <p14:nvPr/>
            </p14:nvContentPartPr>
            <p14:xfrm>
              <a:off x="7709021" y="3954190"/>
              <a:ext cx="180" cy="180"/>
            </p14:xfrm>
          </p:contentPart>
        </mc:Choice>
        <mc:Fallback>
          <p:pic>
            <p:nvPicPr>
              <p:cNvPr id="27" name="Ink 26">
                <a:extLst>
                  <a:ext uri="{FF2B5EF4-FFF2-40B4-BE49-F238E27FC236}">
                    <a16:creationId xmlns:a16="http://schemas.microsoft.com/office/drawing/2014/main" id="{9E49C1AB-E826-4AD2-BA8B-27C91AC1922F}"/>
                  </a:ext>
                </a:extLst>
              </p:cNvPr>
              <p:cNvPicPr/>
              <p:nvPr/>
            </p:nvPicPr>
            <p:blipFill>
              <a:blip r:embed="rId32"/>
              <a:stretch>
                <a:fillRect/>
              </a:stretch>
            </p:blipFill>
            <p:spPr>
              <a:xfrm>
                <a:off x="7686521" y="3909190"/>
                <a:ext cx="45000"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8" name="Ink 27">
                <a:extLst>
                  <a:ext uri="{FF2B5EF4-FFF2-40B4-BE49-F238E27FC236}">
                    <a16:creationId xmlns:a16="http://schemas.microsoft.com/office/drawing/2014/main" id="{C7549F9E-64E8-4F2C-A864-455329058EF9}"/>
                  </a:ext>
                </a:extLst>
              </p14:cNvPr>
              <p14:cNvContentPartPr/>
              <p14:nvPr/>
            </p14:nvContentPartPr>
            <p14:xfrm>
              <a:off x="-291979" y="6527110"/>
              <a:ext cx="180" cy="180"/>
            </p14:xfrm>
          </p:contentPart>
        </mc:Choice>
        <mc:Fallback>
          <p:pic>
            <p:nvPicPr>
              <p:cNvPr id="28" name="Ink 27">
                <a:extLst>
                  <a:ext uri="{FF2B5EF4-FFF2-40B4-BE49-F238E27FC236}">
                    <a16:creationId xmlns:a16="http://schemas.microsoft.com/office/drawing/2014/main" id="{C7549F9E-64E8-4F2C-A864-455329058EF9}"/>
                  </a:ext>
                </a:extLst>
              </p:cNvPr>
              <p:cNvPicPr/>
              <p:nvPr/>
            </p:nvPicPr>
            <p:blipFill>
              <a:blip r:embed="rId32"/>
              <a:stretch>
                <a:fillRect/>
              </a:stretch>
            </p:blipFill>
            <p:spPr>
              <a:xfrm>
                <a:off x="-314479" y="6482110"/>
                <a:ext cx="45000" cy="90000"/>
              </a:xfrm>
              <a:prstGeom prst="rect">
                <a:avLst/>
              </a:prstGeom>
            </p:spPr>
          </p:pic>
        </mc:Fallback>
      </mc:AlternateContent>
    </p:spTree>
    <p:extLst>
      <p:ext uri="{BB962C8B-B14F-4D97-AF65-F5344CB8AC3E}">
        <p14:creationId xmlns:p14="http://schemas.microsoft.com/office/powerpoint/2010/main" val="120779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pic>
        <p:nvPicPr>
          <p:cNvPr id="52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491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C5D06F-0B98-4D31-93FB-AD1D7E3CF5C9}"/>
              </a:ext>
            </a:extLst>
          </p:cNvPr>
          <p:cNvPicPr>
            <a:picLocks noGrp="1" noChangeAspect="1"/>
          </p:cNvPicPr>
          <p:nvPr>
            <p:ph idx="1"/>
          </p:nvPr>
        </p:nvPicPr>
        <p:blipFill>
          <a:blip r:embed="rId3"/>
          <a:stretch>
            <a:fillRect/>
          </a:stretch>
        </p:blipFill>
        <p:spPr>
          <a:xfrm>
            <a:off x="1295400" y="152400"/>
            <a:ext cx="6019800" cy="6248400"/>
          </a:xfrm>
          <a:prstGeom prst="rect">
            <a:avLst/>
          </a:prstGeom>
        </p:spPr>
      </p:pic>
      <p:sp>
        <p:nvSpPr>
          <p:cNvPr id="4" name="Footer Placeholder 3">
            <a:extLst>
              <a:ext uri="{FF2B5EF4-FFF2-40B4-BE49-F238E27FC236}">
                <a16:creationId xmlns:a16="http://schemas.microsoft.com/office/drawing/2014/main" id="{95D981EE-98B2-43E8-8C80-506DCBDF032D}"/>
              </a:ext>
            </a:extLst>
          </p:cNvPr>
          <p:cNvSpPr>
            <a:spLocks noGrp="1"/>
          </p:cNvSpPr>
          <p:nvPr>
            <p:ph type="ftr" sz="quarter" idx="11"/>
          </p:nvPr>
        </p:nvSpPr>
        <p:spPr/>
        <p:txBody>
          <a:bodyPr/>
          <a:lstStyle/>
          <a:p>
            <a:pPr>
              <a:defRPr/>
            </a:pPr>
            <a:r>
              <a:rPr lang="en-US"/>
              <a:t>Copyright Bale/Doneen Paradigm</a:t>
            </a:r>
          </a:p>
        </p:txBody>
      </p:sp>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E3C1076E-CA47-4DD9-9044-D34E119DCED3}"/>
                  </a:ext>
                </a:extLst>
              </p14:cNvPr>
              <p14:cNvContentPartPr/>
              <p14:nvPr/>
            </p14:nvContentPartPr>
            <p14:xfrm>
              <a:off x="6113788" y="588010"/>
              <a:ext cx="988740" cy="83340"/>
            </p14:xfrm>
          </p:contentPart>
        </mc:Choice>
        <mc:Fallback>
          <p:pic>
            <p:nvPicPr>
              <p:cNvPr id="6" name="Ink 5">
                <a:extLst>
                  <a:ext uri="{FF2B5EF4-FFF2-40B4-BE49-F238E27FC236}">
                    <a16:creationId xmlns:a16="http://schemas.microsoft.com/office/drawing/2014/main" id="{E3C1076E-CA47-4DD9-9044-D34E119DCED3}"/>
                  </a:ext>
                </a:extLst>
              </p:cNvPr>
              <p:cNvPicPr/>
              <p:nvPr/>
            </p:nvPicPr>
            <p:blipFill>
              <a:blip r:embed="rId5"/>
              <a:stretch>
                <a:fillRect/>
              </a:stretch>
            </p:blipFill>
            <p:spPr>
              <a:xfrm>
                <a:off x="6086803" y="534126"/>
                <a:ext cx="1042351" cy="190748"/>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4BBAF244-6259-4DF5-BDFB-1102AB9B4DF4}"/>
                  </a:ext>
                </a:extLst>
              </p14:cNvPr>
              <p14:cNvContentPartPr/>
              <p14:nvPr/>
            </p14:nvContentPartPr>
            <p14:xfrm>
              <a:off x="1386088" y="758290"/>
              <a:ext cx="2605500" cy="49500"/>
            </p14:xfrm>
          </p:contentPart>
        </mc:Choice>
        <mc:Fallback>
          <p:pic>
            <p:nvPicPr>
              <p:cNvPr id="7" name="Ink 6">
                <a:extLst>
                  <a:ext uri="{FF2B5EF4-FFF2-40B4-BE49-F238E27FC236}">
                    <a16:creationId xmlns:a16="http://schemas.microsoft.com/office/drawing/2014/main" id="{4BBAF244-6259-4DF5-BDFB-1102AB9B4DF4}"/>
                  </a:ext>
                </a:extLst>
              </p:cNvPr>
              <p:cNvPicPr/>
              <p:nvPr/>
            </p:nvPicPr>
            <p:blipFill>
              <a:blip r:embed="rId7"/>
              <a:stretch>
                <a:fillRect/>
              </a:stretch>
            </p:blipFill>
            <p:spPr>
              <a:xfrm>
                <a:off x="1359094" y="704486"/>
                <a:ext cx="2659129" cy="15675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5B382F0D-D659-49FC-9F85-D97797D06A04}"/>
                  </a:ext>
                </a:extLst>
              </p14:cNvPr>
              <p14:cNvContentPartPr/>
              <p14:nvPr/>
            </p14:nvContentPartPr>
            <p14:xfrm>
              <a:off x="4586488" y="914350"/>
              <a:ext cx="1629000" cy="44280"/>
            </p14:xfrm>
          </p:contentPart>
        </mc:Choice>
        <mc:Fallback>
          <p:pic>
            <p:nvPicPr>
              <p:cNvPr id="8" name="Ink 7">
                <a:extLst>
                  <a:ext uri="{FF2B5EF4-FFF2-40B4-BE49-F238E27FC236}">
                    <a16:creationId xmlns:a16="http://schemas.microsoft.com/office/drawing/2014/main" id="{5B382F0D-D659-49FC-9F85-D97797D06A04}"/>
                  </a:ext>
                </a:extLst>
              </p:cNvPr>
              <p:cNvPicPr/>
              <p:nvPr/>
            </p:nvPicPr>
            <p:blipFill>
              <a:blip r:embed="rId9"/>
              <a:stretch>
                <a:fillRect/>
              </a:stretch>
            </p:blipFill>
            <p:spPr>
              <a:xfrm>
                <a:off x="4559488" y="860350"/>
                <a:ext cx="1682640" cy="151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4512C262-D1AA-470C-B029-DB154B88ED58}"/>
                  </a:ext>
                </a:extLst>
              </p14:cNvPr>
              <p14:cNvContentPartPr/>
              <p14:nvPr/>
            </p14:nvContentPartPr>
            <p14:xfrm>
              <a:off x="3224608" y="3550450"/>
              <a:ext cx="379080" cy="180"/>
            </p14:xfrm>
          </p:contentPart>
        </mc:Choice>
        <mc:Fallback>
          <p:pic>
            <p:nvPicPr>
              <p:cNvPr id="9" name="Ink 8">
                <a:extLst>
                  <a:ext uri="{FF2B5EF4-FFF2-40B4-BE49-F238E27FC236}">
                    <a16:creationId xmlns:a16="http://schemas.microsoft.com/office/drawing/2014/main" id="{4512C262-D1AA-470C-B029-DB154B88ED58}"/>
                  </a:ext>
                </a:extLst>
              </p:cNvPr>
              <p:cNvPicPr/>
              <p:nvPr/>
            </p:nvPicPr>
            <p:blipFill>
              <a:blip r:embed="rId11"/>
              <a:stretch>
                <a:fillRect/>
              </a:stretch>
            </p:blipFill>
            <p:spPr>
              <a:xfrm>
                <a:off x="3197608" y="3523450"/>
                <a:ext cx="43272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0" name="Ink 9">
                <a:extLst>
                  <a:ext uri="{FF2B5EF4-FFF2-40B4-BE49-F238E27FC236}">
                    <a16:creationId xmlns:a16="http://schemas.microsoft.com/office/drawing/2014/main" id="{3B7278BD-01D7-43DC-9A2C-879CD9325C10}"/>
                  </a:ext>
                </a:extLst>
              </p14:cNvPr>
              <p14:cNvContentPartPr/>
              <p14:nvPr/>
            </p14:nvContentPartPr>
            <p14:xfrm>
              <a:off x="3613768" y="1701850"/>
              <a:ext cx="1019520" cy="88380"/>
            </p14:xfrm>
          </p:contentPart>
        </mc:Choice>
        <mc:Fallback>
          <p:pic>
            <p:nvPicPr>
              <p:cNvPr id="10" name="Ink 9">
                <a:extLst>
                  <a:ext uri="{FF2B5EF4-FFF2-40B4-BE49-F238E27FC236}">
                    <a16:creationId xmlns:a16="http://schemas.microsoft.com/office/drawing/2014/main" id="{3B7278BD-01D7-43DC-9A2C-879CD9325C10}"/>
                  </a:ext>
                </a:extLst>
              </p:cNvPr>
              <p:cNvPicPr/>
              <p:nvPr/>
            </p:nvPicPr>
            <p:blipFill>
              <a:blip r:embed="rId13"/>
              <a:stretch>
                <a:fillRect/>
              </a:stretch>
            </p:blipFill>
            <p:spPr>
              <a:xfrm>
                <a:off x="3586768" y="1647960"/>
                <a:ext cx="1073160" cy="195801"/>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1" name="Ink 10">
                <a:extLst>
                  <a:ext uri="{FF2B5EF4-FFF2-40B4-BE49-F238E27FC236}">
                    <a16:creationId xmlns:a16="http://schemas.microsoft.com/office/drawing/2014/main" id="{F2242D5D-DFED-4D67-B68E-8BC85DD0B20D}"/>
                  </a:ext>
                </a:extLst>
              </p14:cNvPr>
              <p14:cNvContentPartPr/>
              <p14:nvPr/>
            </p14:nvContentPartPr>
            <p14:xfrm>
              <a:off x="1372948" y="1906510"/>
              <a:ext cx="373140" cy="180"/>
            </p14:xfrm>
          </p:contentPart>
        </mc:Choice>
        <mc:Fallback>
          <p:pic>
            <p:nvPicPr>
              <p:cNvPr id="11" name="Ink 10">
                <a:extLst>
                  <a:ext uri="{FF2B5EF4-FFF2-40B4-BE49-F238E27FC236}">
                    <a16:creationId xmlns:a16="http://schemas.microsoft.com/office/drawing/2014/main" id="{F2242D5D-DFED-4D67-B68E-8BC85DD0B20D}"/>
                  </a:ext>
                </a:extLst>
              </p:cNvPr>
              <p:cNvPicPr/>
              <p:nvPr/>
            </p:nvPicPr>
            <p:blipFill>
              <a:blip r:embed="rId15"/>
              <a:stretch>
                <a:fillRect/>
              </a:stretch>
            </p:blipFill>
            <p:spPr>
              <a:xfrm>
                <a:off x="1345961" y="1879510"/>
                <a:ext cx="426754"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k 11">
                <a:extLst>
                  <a:ext uri="{FF2B5EF4-FFF2-40B4-BE49-F238E27FC236}">
                    <a16:creationId xmlns:a16="http://schemas.microsoft.com/office/drawing/2014/main" id="{2AD50D0C-5555-485B-AB6E-997C3AAE8A27}"/>
                  </a:ext>
                </a:extLst>
              </p14:cNvPr>
              <p14:cNvContentPartPr/>
              <p14:nvPr/>
            </p14:nvContentPartPr>
            <p14:xfrm>
              <a:off x="5082568" y="1672870"/>
              <a:ext cx="2080620" cy="88200"/>
            </p14:xfrm>
          </p:contentPart>
        </mc:Choice>
        <mc:Fallback>
          <p:pic>
            <p:nvPicPr>
              <p:cNvPr id="12" name="Ink 11">
                <a:extLst>
                  <a:ext uri="{FF2B5EF4-FFF2-40B4-BE49-F238E27FC236}">
                    <a16:creationId xmlns:a16="http://schemas.microsoft.com/office/drawing/2014/main" id="{2AD50D0C-5555-485B-AB6E-997C3AAE8A27}"/>
                  </a:ext>
                </a:extLst>
              </p:cNvPr>
              <p:cNvPicPr/>
              <p:nvPr/>
            </p:nvPicPr>
            <p:blipFill>
              <a:blip r:embed="rId17"/>
              <a:stretch>
                <a:fillRect/>
              </a:stretch>
            </p:blipFill>
            <p:spPr>
              <a:xfrm>
                <a:off x="5055575" y="1619090"/>
                <a:ext cx="2134246" cy="195402"/>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3" name="Ink 12">
                <a:extLst>
                  <a:ext uri="{FF2B5EF4-FFF2-40B4-BE49-F238E27FC236}">
                    <a16:creationId xmlns:a16="http://schemas.microsoft.com/office/drawing/2014/main" id="{081D8DCB-74C5-4657-8A2E-F2C28FEA45E5}"/>
                  </a:ext>
                </a:extLst>
              </p14:cNvPr>
              <p14:cNvContentPartPr/>
              <p14:nvPr/>
            </p14:nvContentPartPr>
            <p14:xfrm>
              <a:off x="5293168" y="1877350"/>
              <a:ext cx="144540" cy="180"/>
            </p14:xfrm>
          </p:contentPart>
        </mc:Choice>
        <mc:Fallback>
          <p:pic>
            <p:nvPicPr>
              <p:cNvPr id="13" name="Ink 12">
                <a:extLst>
                  <a:ext uri="{FF2B5EF4-FFF2-40B4-BE49-F238E27FC236}">
                    <a16:creationId xmlns:a16="http://schemas.microsoft.com/office/drawing/2014/main" id="{081D8DCB-74C5-4657-8A2E-F2C28FEA45E5}"/>
                  </a:ext>
                </a:extLst>
              </p:cNvPr>
              <p:cNvPicPr/>
              <p:nvPr/>
            </p:nvPicPr>
            <p:blipFill>
              <a:blip r:embed="rId19"/>
              <a:stretch>
                <a:fillRect/>
              </a:stretch>
            </p:blipFill>
            <p:spPr>
              <a:xfrm>
                <a:off x="5266202" y="1850350"/>
                <a:ext cx="198113"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4" name="Ink 13">
                <a:extLst>
                  <a:ext uri="{FF2B5EF4-FFF2-40B4-BE49-F238E27FC236}">
                    <a16:creationId xmlns:a16="http://schemas.microsoft.com/office/drawing/2014/main" id="{A0371A9A-F692-44E1-9691-BF88374B62F5}"/>
                  </a:ext>
                </a:extLst>
              </p14:cNvPr>
              <p14:cNvContentPartPr/>
              <p14:nvPr/>
            </p14:nvContentPartPr>
            <p14:xfrm>
              <a:off x="4284988" y="2835310"/>
              <a:ext cx="2869740" cy="109620"/>
            </p14:xfrm>
          </p:contentPart>
        </mc:Choice>
        <mc:Fallback>
          <p:pic>
            <p:nvPicPr>
              <p:cNvPr id="14" name="Ink 13">
                <a:extLst>
                  <a:ext uri="{FF2B5EF4-FFF2-40B4-BE49-F238E27FC236}">
                    <a16:creationId xmlns:a16="http://schemas.microsoft.com/office/drawing/2014/main" id="{A0371A9A-F692-44E1-9691-BF88374B62F5}"/>
                  </a:ext>
                </a:extLst>
              </p:cNvPr>
              <p:cNvPicPr/>
              <p:nvPr/>
            </p:nvPicPr>
            <p:blipFill>
              <a:blip r:embed="rId21"/>
              <a:stretch>
                <a:fillRect/>
              </a:stretch>
            </p:blipFill>
            <p:spPr>
              <a:xfrm>
                <a:off x="4257990" y="2781399"/>
                <a:ext cx="2923377" cy="217084"/>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5" name="Ink 14">
                <a:extLst>
                  <a:ext uri="{FF2B5EF4-FFF2-40B4-BE49-F238E27FC236}">
                    <a16:creationId xmlns:a16="http://schemas.microsoft.com/office/drawing/2014/main" id="{BEBB5E94-E576-40E0-9C54-69E93453A6EA}"/>
                  </a:ext>
                </a:extLst>
              </p14:cNvPr>
              <p14:cNvContentPartPr/>
              <p14:nvPr/>
            </p14:nvContentPartPr>
            <p14:xfrm>
              <a:off x="1381228" y="2976250"/>
              <a:ext cx="1565640" cy="64080"/>
            </p14:xfrm>
          </p:contentPart>
        </mc:Choice>
        <mc:Fallback>
          <p:pic>
            <p:nvPicPr>
              <p:cNvPr id="15" name="Ink 14">
                <a:extLst>
                  <a:ext uri="{FF2B5EF4-FFF2-40B4-BE49-F238E27FC236}">
                    <a16:creationId xmlns:a16="http://schemas.microsoft.com/office/drawing/2014/main" id="{BEBB5E94-E576-40E0-9C54-69E93453A6EA}"/>
                  </a:ext>
                </a:extLst>
              </p:cNvPr>
              <p:cNvPicPr/>
              <p:nvPr/>
            </p:nvPicPr>
            <p:blipFill>
              <a:blip r:embed="rId23"/>
              <a:stretch>
                <a:fillRect/>
              </a:stretch>
            </p:blipFill>
            <p:spPr>
              <a:xfrm>
                <a:off x="1354228" y="2922250"/>
                <a:ext cx="1619280" cy="1717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6" name="Ink 15">
                <a:extLst>
                  <a:ext uri="{FF2B5EF4-FFF2-40B4-BE49-F238E27FC236}">
                    <a16:creationId xmlns:a16="http://schemas.microsoft.com/office/drawing/2014/main" id="{19FD82FA-C6A1-4FC0-8AC0-9297426E2653}"/>
                  </a:ext>
                </a:extLst>
              </p14:cNvPr>
              <p14:cNvContentPartPr/>
              <p14:nvPr/>
            </p14:nvContentPartPr>
            <p14:xfrm>
              <a:off x="6288928" y="4206730"/>
              <a:ext cx="905940" cy="73620"/>
            </p14:xfrm>
          </p:contentPart>
        </mc:Choice>
        <mc:Fallback>
          <p:pic>
            <p:nvPicPr>
              <p:cNvPr id="16" name="Ink 15">
                <a:extLst>
                  <a:ext uri="{FF2B5EF4-FFF2-40B4-BE49-F238E27FC236}">
                    <a16:creationId xmlns:a16="http://schemas.microsoft.com/office/drawing/2014/main" id="{19FD82FA-C6A1-4FC0-8AC0-9297426E2653}"/>
                  </a:ext>
                </a:extLst>
              </p:cNvPr>
              <p:cNvPicPr/>
              <p:nvPr/>
            </p:nvPicPr>
            <p:blipFill>
              <a:blip r:embed="rId25"/>
              <a:stretch>
                <a:fillRect/>
              </a:stretch>
            </p:blipFill>
            <p:spPr>
              <a:xfrm>
                <a:off x="6261944" y="4152862"/>
                <a:ext cx="959548" cy="180997"/>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8" name="Ink 17">
                <a:extLst>
                  <a:ext uri="{FF2B5EF4-FFF2-40B4-BE49-F238E27FC236}">
                    <a16:creationId xmlns:a16="http://schemas.microsoft.com/office/drawing/2014/main" id="{8A47C3DF-DC36-4C0E-8D94-AB26163407CF}"/>
                  </a:ext>
                </a:extLst>
              </p14:cNvPr>
              <p14:cNvContentPartPr/>
              <p14:nvPr/>
            </p14:nvContentPartPr>
            <p14:xfrm>
              <a:off x="-1347392" y="578650"/>
              <a:ext cx="180" cy="180"/>
            </p14:xfrm>
          </p:contentPart>
        </mc:Choice>
        <mc:Fallback>
          <p:pic>
            <p:nvPicPr>
              <p:cNvPr id="18" name="Ink 17">
                <a:extLst>
                  <a:ext uri="{FF2B5EF4-FFF2-40B4-BE49-F238E27FC236}">
                    <a16:creationId xmlns:a16="http://schemas.microsoft.com/office/drawing/2014/main" id="{8A47C3DF-DC36-4C0E-8D94-AB26163407CF}"/>
                  </a:ext>
                </a:extLst>
              </p:cNvPr>
              <p:cNvPicPr/>
              <p:nvPr/>
            </p:nvPicPr>
            <p:blipFill>
              <a:blip r:embed="rId27"/>
              <a:stretch>
                <a:fillRect/>
              </a:stretch>
            </p:blipFill>
            <p:spPr>
              <a:xfrm>
                <a:off x="-1360892" y="551650"/>
                <a:ext cx="2700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9" name="Ink 18">
                <a:extLst>
                  <a:ext uri="{FF2B5EF4-FFF2-40B4-BE49-F238E27FC236}">
                    <a16:creationId xmlns:a16="http://schemas.microsoft.com/office/drawing/2014/main" id="{9C09F40B-40A9-4764-95A5-C2EBEF53DC15}"/>
                  </a:ext>
                </a:extLst>
              </p14:cNvPr>
              <p14:cNvContentPartPr/>
              <p14:nvPr/>
            </p14:nvContentPartPr>
            <p14:xfrm>
              <a:off x="1356928" y="4324810"/>
              <a:ext cx="2500920" cy="87120"/>
            </p14:xfrm>
          </p:contentPart>
        </mc:Choice>
        <mc:Fallback>
          <p:pic>
            <p:nvPicPr>
              <p:cNvPr id="19" name="Ink 18">
                <a:extLst>
                  <a:ext uri="{FF2B5EF4-FFF2-40B4-BE49-F238E27FC236}">
                    <a16:creationId xmlns:a16="http://schemas.microsoft.com/office/drawing/2014/main" id="{9C09F40B-40A9-4764-95A5-C2EBEF53DC15}"/>
                  </a:ext>
                </a:extLst>
              </p:cNvPr>
              <p:cNvPicPr/>
              <p:nvPr/>
            </p:nvPicPr>
            <p:blipFill>
              <a:blip r:embed="rId29"/>
              <a:stretch>
                <a:fillRect/>
              </a:stretch>
            </p:blipFill>
            <p:spPr>
              <a:xfrm>
                <a:off x="1329928" y="4270810"/>
                <a:ext cx="2554560" cy="194760"/>
              </a:xfrm>
              <a:prstGeom prst="rect">
                <a:avLst/>
              </a:prstGeom>
            </p:spPr>
          </p:pic>
        </mc:Fallback>
      </mc:AlternateContent>
    </p:spTree>
    <p:extLst>
      <p:ext uri="{BB962C8B-B14F-4D97-AF65-F5344CB8AC3E}">
        <p14:creationId xmlns:p14="http://schemas.microsoft.com/office/powerpoint/2010/main" val="2409870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
        <p:nvSpPr>
          <p:cNvPr id="8" name="Rectangle 7">
            <a:extLst>
              <a:ext uri="{FF2B5EF4-FFF2-40B4-BE49-F238E27FC236}">
                <a16:creationId xmlns:a16="http://schemas.microsoft.com/office/drawing/2014/main" id="{015E3DE0-4331-4776-9A6A-F20A8AA122D7}"/>
              </a:ext>
            </a:extLst>
          </p:cNvPr>
          <p:cNvSpPr/>
          <p:nvPr/>
        </p:nvSpPr>
        <p:spPr bwMode="auto">
          <a:xfrm>
            <a:off x="914400" y="4084937"/>
            <a:ext cx="1371600" cy="685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Vitamin D deficiency</a:t>
            </a:r>
          </a:p>
        </p:txBody>
      </p:sp>
    </p:spTree>
    <p:extLst>
      <p:ext uri="{BB962C8B-B14F-4D97-AF65-F5344CB8AC3E}">
        <p14:creationId xmlns:p14="http://schemas.microsoft.com/office/powerpoint/2010/main" val="3614112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0566-C55A-4F63-9C38-DF315BC7BF7A}"/>
              </a:ext>
            </a:extLst>
          </p:cNvPr>
          <p:cNvSpPr>
            <a:spLocks noGrp="1"/>
          </p:cNvSpPr>
          <p:nvPr>
            <p:ph type="title"/>
          </p:nvPr>
        </p:nvSpPr>
        <p:spPr>
          <a:xfrm>
            <a:off x="301625" y="228601"/>
            <a:ext cx="8510588" cy="685800"/>
          </a:xfrm>
        </p:spPr>
        <p:txBody>
          <a:bodyPr/>
          <a:lstStyle/>
          <a:p>
            <a:r>
              <a:rPr lang="en-US" dirty="0"/>
              <a:t>Vitamin D – still a controversy?</a:t>
            </a:r>
          </a:p>
        </p:txBody>
      </p:sp>
      <p:sp>
        <p:nvSpPr>
          <p:cNvPr id="3" name="Content Placeholder 2">
            <a:extLst>
              <a:ext uri="{FF2B5EF4-FFF2-40B4-BE49-F238E27FC236}">
                <a16:creationId xmlns:a16="http://schemas.microsoft.com/office/drawing/2014/main" id="{C46AE112-B126-43A1-BDAB-2CB6B345F85E}"/>
              </a:ext>
            </a:extLst>
          </p:cNvPr>
          <p:cNvSpPr>
            <a:spLocks noGrp="1"/>
          </p:cNvSpPr>
          <p:nvPr>
            <p:ph idx="1"/>
          </p:nvPr>
        </p:nvSpPr>
        <p:spPr>
          <a:xfrm>
            <a:off x="301625" y="990600"/>
            <a:ext cx="8540750" cy="4724399"/>
          </a:xfrm>
        </p:spPr>
        <p:txBody>
          <a:bodyPr/>
          <a:lstStyle/>
          <a:p>
            <a:pPr marL="0" indent="0">
              <a:buNone/>
            </a:pPr>
            <a:r>
              <a:rPr lang="en-US" sz="2400" dirty="0">
                <a:effectLst/>
              </a:rPr>
              <a:t>Authors question is </a:t>
            </a:r>
            <a:r>
              <a:rPr lang="en-US" sz="2400" dirty="0" err="1">
                <a:effectLst/>
              </a:rPr>
              <a:t>Vit</a:t>
            </a:r>
            <a:r>
              <a:rPr lang="en-US" sz="2400" dirty="0">
                <a:effectLst/>
              </a:rPr>
              <a:t> D deficiency is a ‘epiphenomenon”?</a:t>
            </a:r>
          </a:p>
          <a:p>
            <a:pPr marL="0" indent="0">
              <a:buNone/>
            </a:pPr>
            <a:r>
              <a:rPr lang="en-US" sz="2400" dirty="0">
                <a:effectLst/>
              </a:rPr>
              <a:t>Discussed: </a:t>
            </a:r>
          </a:p>
          <a:p>
            <a:pPr marL="0" indent="0">
              <a:buNone/>
            </a:pPr>
            <a:r>
              <a:rPr lang="en-US" sz="2400" dirty="0">
                <a:effectLst/>
              </a:rPr>
              <a:t>	Deficiency versus Insufficiency</a:t>
            </a:r>
          </a:p>
          <a:p>
            <a:pPr marL="0" indent="0">
              <a:buNone/>
            </a:pPr>
            <a:r>
              <a:rPr lang="en-US" sz="2400" dirty="0">
                <a:effectLst/>
              </a:rPr>
              <a:t>	Epidemiology of </a:t>
            </a:r>
            <a:r>
              <a:rPr lang="en-US" sz="2400" dirty="0" err="1">
                <a:effectLst/>
              </a:rPr>
              <a:t>Vit</a:t>
            </a:r>
            <a:r>
              <a:rPr lang="en-US" sz="2400" dirty="0">
                <a:effectLst/>
              </a:rPr>
              <a:t> D and CVD</a:t>
            </a:r>
          </a:p>
          <a:p>
            <a:pPr marL="0" indent="0">
              <a:buNone/>
            </a:pPr>
            <a:r>
              <a:rPr lang="en-US" sz="2400" dirty="0">
                <a:effectLst/>
              </a:rPr>
              <a:t>	</a:t>
            </a:r>
            <a:r>
              <a:rPr lang="en-US" sz="2400" dirty="0" err="1">
                <a:effectLst/>
              </a:rPr>
              <a:t>Vit</a:t>
            </a:r>
            <a:r>
              <a:rPr lang="en-US" sz="2400" dirty="0">
                <a:effectLst/>
              </a:rPr>
              <a:t> D and CVD: Metabolism</a:t>
            </a:r>
          </a:p>
          <a:p>
            <a:pPr marL="0" indent="0">
              <a:buNone/>
            </a:pPr>
            <a:r>
              <a:rPr lang="en-US" sz="2400" dirty="0">
                <a:effectLst/>
              </a:rPr>
              <a:t>	</a:t>
            </a:r>
            <a:r>
              <a:rPr lang="en-US" sz="2400" dirty="0" err="1">
                <a:effectLst/>
              </a:rPr>
              <a:t>Vit</a:t>
            </a:r>
            <a:r>
              <a:rPr lang="en-US" sz="2400" dirty="0">
                <a:effectLst/>
              </a:rPr>
              <a:t> D and CVD: Clinical Evidence</a:t>
            </a:r>
          </a:p>
          <a:p>
            <a:pPr marL="0" indent="0">
              <a:buNone/>
            </a:pPr>
            <a:r>
              <a:rPr lang="en-US" sz="2400" dirty="0">
                <a:effectLst/>
              </a:rPr>
              <a:t>	</a:t>
            </a:r>
            <a:r>
              <a:rPr lang="en-US" sz="2400" dirty="0" err="1">
                <a:effectLst/>
              </a:rPr>
              <a:t>Vit</a:t>
            </a:r>
            <a:r>
              <a:rPr lang="en-US" sz="2400" dirty="0">
                <a:effectLst/>
              </a:rPr>
              <a:t> D and DM</a:t>
            </a:r>
          </a:p>
          <a:p>
            <a:pPr marL="0" indent="0">
              <a:buNone/>
            </a:pPr>
            <a:r>
              <a:rPr lang="en-US" sz="2400" dirty="0">
                <a:effectLst/>
              </a:rPr>
              <a:t>	</a:t>
            </a:r>
            <a:r>
              <a:rPr lang="en-US" sz="2400" dirty="0" err="1">
                <a:effectLst/>
              </a:rPr>
              <a:t>Vit</a:t>
            </a:r>
            <a:r>
              <a:rPr lang="en-US" sz="2400" dirty="0">
                <a:effectLst/>
              </a:rPr>
              <a:t> D and hyperlipidemia</a:t>
            </a:r>
          </a:p>
          <a:p>
            <a:pPr marL="0" indent="0">
              <a:buNone/>
            </a:pPr>
            <a:r>
              <a:rPr lang="en-US" sz="2400" dirty="0">
                <a:effectLst/>
              </a:rPr>
              <a:t>	</a:t>
            </a:r>
            <a:r>
              <a:rPr lang="en-US" sz="2400" dirty="0" err="1">
                <a:effectLst/>
              </a:rPr>
              <a:t>Vit</a:t>
            </a:r>
            <a:r>
              <a:rPr lang="en-US" sz="2400" dirty="0">
                <a:effectLst/>
              </a:rPr>
              <a:t> D and morbidity and mortality</a:t>
            </a:r>
          </a:p>
          <a:p>
            <a:pPr marL="0" indent="0">
              <a:buNone/>
            </a:pPr>
            <a:r>
              <a:rPr lang="en-US" sz="2400" dirty="0">
                <a:effectLst/>
              </a:rPr>
              <a:t>	Why the evidence falls short?  Await VITAL trial.  </a:t>
            </a:r>
          </a:p>
          <a:p>
            <a:pPr marL="0" indent="0">
              <a:buNone/>
            </a:pPr>
            <a:r>
              <a:rPr lang="en-US" sz="2400" dirty="0">
                <a:effectLst/>
              </a:rPr>
              <a:t>		</a:t>
            </a:r>
          </a:p>
        </p:txBody>
      </p:sp>
      <p:sp>
        <p:nvSpPr>
          <p:cNvPr id="4" name="Footer Placeholder 3">
            <a:extLst>
              <a:ext uri="{FF2B5EF4-FFF2-40B4-BE49-F238E27FC236}">
                <a16:creationId xmlns:a16="http://schemas.microsoft.com/office/drawing/2014/main" id="{BF4FF07B-BF7B-4412-B923-B8C5A8CA6F1D}"/>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8BA21C4-9510-406B-BB23-ECC0651DB0D9}"/>
              </a:ext>
            </a:extLst>
          </p:cNvPr>
          <p:cNvSpPr txBox="1"/>
          <p:nvPr/>
        </p:nvSpPr>
        <p:spPr>
          <a:xfrm>
            <a:off x="287034" y="5791200"/>
            <a:ext cx="8382000" cy="646331"/>
          </a:xfrm>
          <a:prstGeom prst="rect">
            <a:avLst/>
          </a:prstGeom>
          <a:noFill/>
        </p:spPr>
        <p:txBody>
          <a:bodyPr wrap="square" rtlCol="0">
            <a:spAutoFit/>
          </a:bodyPr>
          <a:lstStyle/>
          <a:p>
            <a:r>
              <a:rPr lang="en-US" dirty="0" err="1">
                <a:solidFill>
                  <a:srgbClr val="FFC000"/>
                </a:solidFill>
              </a:rPr>
              <a:t>Mheid</a:t>
            </a:r>
            <a:r>
              <a:rPr lang="en-US" dirty="0">
                <a:solidFill>
                  <a:srgbClr val="FFC000"/>
                </a:solidFill>
              </a:rPr>
              <a:t>, I., </a:t>
            </a:r>
            <a:r>
              <a:rPr lang="en-US" dirty="0" err="1">
                <a:solidFill>
                  <a:srgbClr val="FFC000"/>
                </a:solidFill>
              </a:rPr>
              <a:t>Quyyumi</a:t>
            </a:r>
            <a:r>
              <a:rPr lang="en-US" dirty="0">
                <a:solidFill>
                  <a:srgbClr val="FFC000"/>
                </a:solidFill>
              </a:rPr>
              <a:t>, A. (2017). Vitamin D and cardiovascular disease controversy unresolved. JACC; 70(1), 89-100. </a:t>
            </a:r>
          </a:p>
        </p:txBody>
      </p:sp>
    </p:spTree>
    <p:extLst>
      <p:ext uri="{BB962C8B-B14F-4D97-AF65-F5344CB8AC3E}">
        <p14:creationId xmlns:p14="http://schemas.microsoft.com/office/powerpoint/2010/main" val="4149473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0566-C55A-4F63-9C38-DF315BC7BF7A}"/>
              </a:ext>
            </a:extLst>
          </p:cNvPr>
          <p:cNvSpPr>
            <a:spLocks noGrp="1"/>
          </p:cNvSpPr>
          <p:nvPr>
            <p:ph type="title"/>
          </p:nvPr>
        </p:nvSpPr>
        <p:spPr>
          <a:xfrm>
            <a:off x="301625" y="228601"/>
            <a:ext cx="8510588" cy="685800"/>
          </a:xfrm>
        </p:spPr>
        <p:txBody>
          <a:bodyPr/>
          <a:lstStyle/>
          <a:p>
            <a:r>
              <a:rPr lang="en-US" dirty="0"/>
              <a:t>Vitamin D – still a controversy?</a:t>
            </a:r>
          </a:p>
        </p:txBody>
      </p:sp>
      <p:sp>
        <p:nvSpPr>
          <p:cNvPr id="3" name="Content Placeholder 2">
            <a:extLst>
              <a:ext uri="{FF2B5EF4-FFF2-40B4-BE49-F238E27FC236}">
                <a16:creationId xmlns:a16="http://schemas.microsoft.com/office/drawing/2014/main" id="{C46AE112-B126-43A1-BDAB-2CB6B345F85E}"/>
              </a:ext>
            </a:extLst>
          </p:cNvPr>
          <p:cNvSpPr>
            <a:spLocks noGrp="1"/>
          </p:cNvSpPr>
          <p:nvPr>
            <p:ph idx="1"/>
          </p:nvPr>
        </p:nvSpPr>
        <p:spPr>
          <a:xfrm>
            <a:off x="301625" y="1219200"/>
            <a:ext cx="8842375" cy="4724399"/>
          </a:xfrm>
        </p:spPr>
        <p:txBody>
          <a:bodyPr/>
          <a:lstStyle/>
          <a:p>
            <a:pPr marL="0" indent="0">
              <a:buNone/>
            </a:pPr>
            <a:r>
              <a:rPr lang="en-US" sz="2400" b="1" u="sng" dirty="0">
                <a:effectLst/>
              </a:rPr>
              <a:t>Deficiency versus Insufficiency</a:t>
            </a:r>
          </a:p>
          <a:p>
            <a:pPr marL="0" indent="0">
              <a:buNone/>
            </a:pPr>
            <a:r>
              <a:rPr lang="en-US" sz="2400" dirty="0">
                <a:effectLst/>
              </a:rPr>
              <a:t>Guidelines agree levels &gt;20ng/ml for bone health</a:t>
            </a:r>
          </a:p>
          <a:p>
            <a:pPr marL="0" indent="0">
              <a:buNone/>
            </a:pPr>
            <a:r>
              <a:rPr lang="en-US" sz="2400" dirty="0">
                <a:effectLst/>
              </a:rPr>
              <a:t>No ‘guideline’ agreement but data suggest &gt;30 for most issues</a:t>
            </a:r>
          </a:p>
          <a:p>
            <a:pPr marL="0" indent="0">
              <a:buNone/>
            </a:pPr>
            <a:endParaRPr lang="en-US" sz="2400" b="1" u="sng" dirty="0">
              <a:effectLst/>
            </a:endParaRPr>
          </a:p>
          <a:p>
            <a:pPr marL="0" indent="0">
              <a:buNone/>
            </a:pPr>
            <a:r>
              <a:rPr lang="en-US" sz="2400" b="1" u="sng" dirty="0">
                <a:effectLst/>
              </a:rPr>
              <a:t>Epidemiology of </a:t>
            </a:r>
            <a:r>
              <a:rPr lang="en-US" sz="2400" b="1" u="sng" dirty="0" err="1">
                <a:effectLst/>
              </a:rPr>
              <a:t>Vit</a:t>
            </a:r>
            <a:r>
              <a:rPr lang="en-US" sz="2400" b="1" u="sng" dirty="0">
                <a:effectLst/>
              </a:rPr>
              <a:t> D and CVD</a:t>
            </a:r>
          </a:p>
          <a:p>
            <a:pPr marL="0" indent="0">
              <a:buNone/>
            </a:pPr>
            <a:r>
              <a:rPr lang="en-US" sz="2400" dirty="0">
                <a:effectLst/>
              </a:rPr>
              <a:t>3</a:t>
            </a:r>
            <a:r>
              <a:rPr lang="en-US" sz="2400" baseline="30000" dirty="0">
                <a:effectLst/>
              </a:rPr>
              <a:t>rd</a:t>
            </a:r>
            <a:r>
              <a:rPr lang="en-US" sz="2400" dirty="0">
                <a:effectLst/>
              </a:rPr>
              <a:t> Natl Health and Nutrition Examination and large European cohorts showed a cross-sectional inverse relationship between </a:t>
            </a:r>
            <a:r>
              <a:rPr lang="en-US" sz="2400" dirty="0" err="1">
                <a:effectLst/>
              </a:rPr>
              <a:t>Vit</a:t>
            </a:r>
            <a:r>
              <a:rPr lang="en-US" sz="2400" dirty="0">
                <a:effectLst/>
              </a:rPr>
              <a:t> d levels and HTN, IR, T2DM, and dyslipidemia despite adjustment for co-founders.  </a:t>
            </a:r>
          </a:p>
          <a:p>
            <a:pPr marL="0" indent="0">
              <a:buNone/>
            </a:pPr>
            <a:r>
              <a:rPr lang="en-US" sz="2400" dirty="0">
                <a:effectLst/>
              </a:rPr>
              <a:t>			</a:t>
            </a:r>
          </a:p>
        </p:txBody>
      </p:sp>
      <p:sp>
        <p:nvSpPr>
          <p:cNvPr id="4" name="Footer Placeholder 3">
            <a:extLst>
              <a:ext uri="{FF2B5EF4-FFF2-40B4-BE49-F238E27FC236}">
                <a16:creationId xmlns:a16="http://schemas.microsoft.com/office/drawing/2014/main" id="{BF4FF07B-BF7B-4412-B923-B8C5A8CA6F1D}"/>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8BA21C4-9510-406B-BB23-ECC0651DB0D9}"/>
              </a:ext>
            </a:extLst>
          </p:cNvPr>
          <p:cNvSpPr txBox="1"/>
          <p:nvPr/>
        </p:nvSpPr>
        <p:spPr>
          <a:xfrm>
            <a:off x="287034" y="5791200"/>
            <a:ext cx="8382000" cy="646331"/>
          </a:xfrm>
          <a:prstGeom prst="rect">
            <a:avLst/>
          </a:prstGeom>
          <a:noFill/>
        </p:spPr>
        <p:txBody>
          <a:bodyPr wrap="square" rtlCol="0">
            <a:spAutoFit/>
          </a:bodyPr>
          <a:lstStyle/>
          <a:p>
            <a:r>
              <a:rPr lang="en-US" dirty="0" err="1">
                <a:solidFill>
                  <a:srgbClr val="FFC000"/>
                </a:solidFill>
              </a:rPr>
              <a:t>Mheid</a:t>
            </a:r>
            <a:r>
              <a:rPr lang="en-US" dirty="0">
                <a:solidFill>
                  <a:srgbClr val="FFC000"/>
                </a:solidFill>
              </a:rPr>
              <a:t>, I., </a:t>
            </a:r>
            <a:r>
              <a:rPr lang="en-US" dirty="0" err="1">
                <a:solidFill>
                  <a:srgbClr val="FFC000"/>
                </a:solidFill>
              </a:rPr>
              <a:t>Quyyumi</a:t>
            </a:r>
            <a:r>
              <a:rPr lang="en-US" dirty="0">
                <a:solidFill>
                  <a:srgbClr val="FFC000"/>
                </a:solidFill>
              </a:rPr>
              <a:t>, A. (2017). Vitamin D and cardiovascular disease controversy unresolved. JACC; 70(1), 89-100. </a:t>
            </a:r>
          </a:p>
        </p:txBody>
      </p:sp>
    </p:spTree>
    <p:extLst>
      <p:ext uri="{BB962C8B-B14F-4D97-AF65-F5344CB8AC3E}">
        <p14:creationId xmlns:p14="http://schemas.microsoft.com/office/powerpoint/2010/main" val="4259132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0566-C55A-4F63-9C38-DF315BC7BF7A}"/>
              </a:ext>
            </a:extLst>
          </p:cNvPr>
          <p:cNvSpPr>
            <a:spLocks noGrp="1"/>
          </p:cNvSpPr>
          <p:nvPr>
            <p:ph type="title"/>
          </p:nvPr>
        </p:nvSpPr>
        <p:spPr>
          <a:xfrm>
            <a:off x="301625" y="228601"/>
            <a:ext cx="8510588" cy="685800"/>
          </a:xfrm>
        </p:spPr>
        <p:txBody>
          <a:bodyPr/>
          <a:lstStyle/>
          <a:p>
            <a:r>
              <a:rPr lang="en-US" dirty="0"/>
              <a:t>Vitamin D – still a controversy?</a:t>
            </a:r>
          </a:p>
        </p:txBody>
      </p:sp>
      <p:sp>
        <p:nvSpPr>
          <p:cNvPr id="4" name="Footer Placeholder 3">
            <a:extLst>
              <a:ext uri="{FF2B5EF4-FFF2-40B4-BE49-F238E27FC236}">
                <a16:creationId xmlns:a16="http://schemas.microsoft.com/office/drawing/2014/main" id="{BF4FF07B-BF7B-4412-B923-B8C5A8CA6F1D}"/>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8BA21C4-9510-406B-BB23-ECC0651DB0D9}"/>
              </a:ext>
            </a:extLst>
          </p:cNvPr>
          <p:cNvSpPr txBox="1"/>
          <p:nvPr/>
        </p:nvSpPr>
        <p:spPr>
          <a:xfrm>
            <a:off x="76200" y="5943600"/>
            <a:ext cx="8382000" cy="646331"/>
          </a:xfrm>
          <a:prstGeom prst="rect">
            <a:avLst/>
          </a:prstGeom>
          <a:noFill/>
        </p:spPr>
        <p:txBody>
          <a:bodyPr wrap="square" rtlCol="0">
            <a:spAutoFit/>
          </a:bodyPr>
          <a:lstStyle/>
          <a:p>
            <a:r>
              <a:rPr lang="en-US" dirty="0" err="1">
                <a:solidFill>
                  <a:srgbClr val="FFC000"/>
                </a:solidFill>
              </a:rPr>
              <a:t>Mheid</a:t>
            </a:r>
            <a:r>
              <a:rPr lang="en-US" dirty="0">
                <a:solidFill>
                  <a:srgbClr val="FFC000"/>
                </a:solidFill>
              </a:rPr>
              <a:t>, I., </a:t>
            </a:r>
            <a:r>
              <a:rPr lang="en-US" dirty="0" err="1">
                <a:solidFill>
                  <a:srgbClr val="FFC000"/>
                </a:solidFill>
              </a:rPr>
              <a:t>Quyyumi</a:t>
            </a:r>
            <a:r>
              <a:rPr lang="en-US" dirty="0">
                <a:solidFill>
                  <a:srgbClr val="FFC000"/>
                </a:solidFill>
              </a:rPr>
              <a:t>, A. (2017). Vitamin D and cardiovascular disease controversy unresolved. JACC; 70(1), 89-100. </a:t>
            </a:r>
          </a:p>
        </p:txBody>
      </p:sp>
      <p:pic>
        <p:nvPicPr>
          <p:cNvPr id="7" name="Picture 6">
            <a:extLst>
              <a:ext uri="{FF2B5EF4-FFF2-40B4-BE49-F238E27FC236}">
                <a16:creationId xmlns:a16="http://schemas.microsoft.com/office/drawing/2014/main" id="{15915F35-27B8-476D-8EC1-7DD7D070BF4C}"/>
              </a:ext>
            </a:extLst>
          </p:cNvPr>
          <p:cNvPicPr>
            <a:picLocks noChangeAspect="1"/>
          </p:cNvPicPr>
          <p:nvPr/>
        </p:nvPicPr>
        <p:blipFill>
          <a:blip r:embed="rId2"/>
          <a:stretch>
            <a:fillRect/>
          </a:stretch>
        </p:blipFill>
        <p:spPr>
          <a:xfrm>
            <a:off x="228600" y="1617867"/>
            <a:ext cx="5638800" cy="3581400"/>
          </a:xfrm>
          <a:prstGeom prst="rect">
            <a:avLst/>
          </a:prstGeom>
        </p:spPr>
      </p:pic>
      <p:sp>
        <p:nvSpPr>
          <p:cNvPr id="9" name="TextBox 8">
            <a:extLst>
              <a:ext uri="{FF2B5EF4-FFF2-40B4-BE49-F238E27FC236}">
                <a16:creationId xmlns:a16="http://schemas.microsoft.com/office/drawing/2014/main" id="{987298E5-AA8C-4D4E-BFB8-9A8809DEC6FE}"/>
              </a:ext>
            </a:extLst>
          </p:cNvPr>
          <p:cNvSpPr txBox="1"/>
          <p:nvPr/>
        </p:nvSpPr>
        <p:spPr>
          <a:xfrm>
            <a:off x="6096000" y="1905000"/>
            <a:ext cx="2895600" cy="3139321"/>
          </a:xfrm>
          <a:prstGeom prst="rect">
            <a:avLst/>
          </a:prstGeom>
          <a:noFill/>
        </p:spPr>
        <p:txBody>
          <a:bodyPr wrap="square" rtlCol="0">
            <a:spAutoFit/>
          </a:bodyPr>
          <a:lstStyle/>
          <a:p>
            <a:r>
              <a:rPr lang="en-US" dirty="0" err="1"/>
              <a:t>Vit</a:t>
            </a:r>
            <a:r>
              <a:rPr lang="en-US" dirty="0"/>
              <a:t> D is photosynthesized in the skin and via dietary intake.  </a:t>
            </a:r>
          </a:p>
          <a:p>
            <a:endParaRPr lang="en-US" dirty="0"/>
          </a:p>
          <a:p>
            <a:r>
              <a:rPr lang="en-US" dirty="0"/>
              <a:t>Two hydroxylation steps in the liver and the kidney are required for the </a:t>
            </a:r>
            <a:r>
              <a:rPr lang="en-US" dirty="0" err="1"/>
              <a:t>Vit</a:t>
            </a:r>
            <a:r>
              <a:rPr lang="en-US" dirty="0"/>
              <a:t> D activation, thus forming 1,25-dihyroxyvitamin D</a:t>
            </a:r>
          </a:p>
          <a:p>
            <a:endParaRPr lang="en-US" dirty="0"/>
          </a:p>
          <a:p>
            <a:endParaRPr lang="en-US" dirty="0"/>
          </a:p>
        </p:txBody>
      </p:sp>
      <p:sp>
        <p:nvSpPr>
          <p:cNvPr id="12" name="TextBox 11">
            <a:extLst>
              <a:ext uri="{FF2B5EF4-FFF2-40B4-BE49-F238E27FC236}">
                <a16:creationId xmlns:a16="http://schemas.microsoft.com/office/drawing/2014/main" id="{B826F7AF-A060-4771-BB95-96E6D2C0392C}"/>
              </a:ext>
            </a:extLst>
          </p:cNvPr>
          <p:cNvSpPr txBox="1"/>
          <p:nvPr/>
        </p:nvSpPr>
        <p:spPr>
          <a:xfrm>
            <a:off x="381000" y="1065213"/>
            <a:ext cx="3774623" cy="461665"/>
          </a:xfrm>
          <a:prstGeom prst="rect">
            <a:avLst/>
          </a:prstGeom>
          <a:noFill/>
        </p:spPr>
        <p:txBody>
          <a:bodyPr wrap="none" rtlCol="0">
            <a:spAutoFit/>
          </a:bodyPr>
          <a:lstStyle/>
          <a:p>
            <a:r>
              <a:rPr lang="en-US" sz="2400" u="sng" dirty="0"/>
              <a:t>Vitamin D and Metabolism</a:t>
            </a:r>
          </a:p>
        </p:txBody>
      </p:sp>
      <p:sp>
        <p:nvSpPr>
          <p:cNvPr id="14" name="TextBox 13">
            <a:extLst>
              <a:ext uri="{FF2B5EF4-FFF2-40B4-BE49-F238E27FC236}">
                <a16:creationId xmlns:a16="http://schemas.microsoft.com/office/drawing/2014/main" id="{613698EE-2D5E-4C1A-8EB4-CC552848EAFB}"/>
              </a:ext>
            </a:extLst>
          </p:cNvPr>
          <p:cNvSpPr txBox="1"/>
          <p:nvPr/>
        </p:nvSpPr>
        <p:spPr>
          <a:xfrm>
            <a:off x="76200" y="5334597"/>
            <a:ext cx="6542176" cy="338554"/>
          </a:xfrm>
          <a:prstGeom prst="rect">
            <a:avLst/>
          </a:prstGeom>
          <a:noFill/>
        </p:spPr>
        <p:txBody>
          <a:bodyPr wrap="none" rtlCol="0">
            <a:spAutoFit/>
          </a:bodyPr>
          <a:lstStyle/>
          <a:p>
            <a:r>
              <a:rPr lang="en-US" sz="1600" dirty="0"/>
              <a:t>UVB= ultraviolet radiation in the B-wavelength region 320 to 290 nm). </a:t>
            </a:r>
          </a:p>
        </p:txBody>
      </p:sp>
    </p:spTree>
    <p:extLst>
      <p:ext uri="{BB962C8B-B14F-4D97-AF65-F5344CB8AC3E}">
        <p14:creationId xmlns:p14="http://schemas.microsoft.com/office/powerpoint/2010/main" val="1316451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0566-C55A-4F63-9C38-DF315BC7BF7A}"/>
              </a:ext>
            </a:extLst>
          </p:cNvPr>
          <p:cNvSpPr>
            <a:spLocks noGrp="1"/>
          </p:cNvSpPr>
          <p:nvPr>
            <p:ph type="title"/>
          </p:nvPr>
        </p:nvSpPr>
        <p:spPr>
          <a:xfrm>
            <a:off x="301625" y="228601"/>
            <a:ext cx="8510588" cy="685800"/>
          </a:xfrm>
        </p:spPr>
        <p:txBody>
          <a:bodyPr/>
          <a:lstStyle/>
          <a:p>
            <a:r>
              <a:rPr lang="en-US" dirty="0"/>
              <a:t>Vitamin D – still a controversy?</a:t>
            </a:r>
          </a:p>
        </p:txBody>
      </p:sp>
      <p:sp>
        <p:nvSpPr>
          <p:cNvPr id="4" name="Footer Placeholder 3">
            <a:extLst>
              <a:ext uri="{FF2B5EF4-FFF2-40B4-BE49-F238E27FC236}">
                <a16:creationId xmlns:a16="http://schemas.microsoft.com/office/drawing/2014/main" id="{BF4FF07B-BF7B-4412-B923-B8C5A8CA6F1D}"/>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8BA21C4-9510-406B-BB23-ECC0651DB0D9}"/>
              </a:ext>
            </a:extLst>
          </p:cNvPr>
          <p:cNvSpPr txBox="1"/>
          <p:nvPr/>
        </p:nvSpPr>
        <p:spPr>
          <a:xfrm>
            <a:off x="76200" y="5837019"/>
            <a:ext cx="8382000" cy="646331"/>
          </a:xfrm>
          <a:prstGeom prst="rect">
            <a:avLst/>
          </a:prstGeom>
          <a:noFill/>
        </p:spPr>
        <p:txBody>
          <a:bodyPr wrap="square" rtlCol="0">
            <a:spAutoFit/>
          </a:bodyPr>
          <a:lstStyle/>
          <a:p>
            <a:r>
              <a:rPr lang="en-US" dirty="0" err="1">
                <a:solidFill>
                  <a:srgbClr val="FFC000"/>
                </a:solidFill>
              </a:rPr>
              <a:t>Mheid</a:t>
            </a:r>
            <a:r>
              <a:rPr lang="en-US" dirty="0">
                <a:solidFill>
                  <a:srgbClr val="FFC000"/>
                </a:solidFill>
              </a:rPr>
              <a:t>, I., </a:t>
            </a:r>
            <a:r>
              <a:rPr lang="en-US" dirty="0" err="1">
                <a:solidFill>
                  <a:srgbClr val="FFC000"/>
                </a:solidFill>
              </a:rPr>
              <a:t>Quyyumi</a:t>
            </a:r>
            <a:r>
              <a:rPr lang="en-US" dirty="0">
                <a:solidFill>
                  <a:srgbClr val="FFC000"/>
                </a:solidFill>
              </a:rPr>
              <a:t>, A. (2017). Vitamin D and cardiovascular disease controversy unresolved. JACC; 70(1), 89-100. </a:t>
            </a:r>
          </a:p>
        </p:txBody>
      </p:sp>
      <p:pic>
        <p:nvPicPr>
          <p:cNvPr id="3" name="Picture 2">
            <a:extLst>
              <a:ext uri="{FF2B5EF4-FFF2-40B4-BE49-F238E27FC236}">
                <a16:creationId xmlns:a16="http://schemas.microsoft.com/office/drawing/2014/main" id="{4BDC8F6E-CA42-4BB7-8FCF-3E423E0300DB}"/>
              </a:ext>
            </a:extLst>
          </p:cNvPr>
          <p:cNvPicPr>
            <a:picLocks noChangeAspect="1"/>
          </p:cNvPicPr>
          <p:nvPr/>
        </p:nvPicPr>
        <p:blipFill>
          <a:blip r:embed="rId2"/>
          <a:stretch>
            <a:fillRect/>
          </a:stretch>
        </p:blipFill>
        <p:spPr>
          <a:xfrm>
            <a:off x="914400" y="1079669"/>
            <a:ext cx="7315200" cy="4608293"/>
          </a:xfrm>
          <a:prstGeom prst="rect">
            <a:avLst/>
          </a:prstGeom>
        </p:spPr>
      </p:pic>
    </p:spTree>
    <p:extLst>
      <p:ext uri="{BB962C8B-B14F-4D97-AF65-F5344CB8AC3E}">
        <p14:creationId xmlns:p14="http://schemas.microsoft.com/office/powerpoint/2010/main" val="3218913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0566-C55A-4F63-9C38-DF315BC7BF7A}"/>
              </a:ext>
            </a:extLst>
          </p:cNvPr>
          <p:cNvSpPr>
            <a:spLocks noGrp="1"/>
          </p:cNvSpPr>
          <p:nvPr>
            <p:ph type="title"/>
          </p:nvPr>
        </p:nvSpPr>
        <p:spPr>
          <a:xfrm>
            <a:off x="301625" y="228601"/>
            <a:ext cx="8510588" cy="533399"/>
          </a:xfrm>
        </p:spPr>
        <p:txBody>
          <a:bodyPr/>
          <a:lstStyle/>
          <a:p>
            <a:r>
              <a:rPr lang="en-US" dirty="0"/>
              <a:t>Vitamin D – still a controversy?</a:t>
            </a:r>
          </a:p>
        </p:txBody>
      </p:sp>
      <p:sp>
        <p:nvSpPr>
          <p:cNvPr id="5" name="TextBox 4">
            <a:extLst>
              <a:ext uri="{FF2B5EF4-FFF2-40B4-BE49-F238E27FC236}">
                <a16:creationId xmlns:a16="http://schemas.microsoft.com/office/drawing/2014/main" id="{28BA21C4-9510-406B-BB23-ECC0651DB0D9}"/>
              </a:ext>
            </a:extLst>
          </p:cNvPr>
          <p:cNvSpPr txBox="1"/>
          <p:nvPr/>
        </p:nvSpPr>
        <p:spPr>
          <a:xfrm>
            <a:off x="76200" y="6211669"/>
            <a:ext cx="7620000" cy="646331"/>
          </a:xfrm>
          <a:prstGeom prst="rect">
            <a:avLst/>
          </a:prstGeom>
          <a:noFill/>
        </p:spPr>
        <p:txBody>
          <a:bodyPr wrap="square" rtlCol="0">
            <a:spAutoFit/>
          </a:bodyPr>
          <a:lstStyle/>
          <a:p>
            <a:r>
              <a:rPr lang="en-US" dirty="0" err="1">
                <a:solidFill>
                  <a:srgbClr val="FFC000"/>
                </a:solidFill>
              </a:rPr>
              <a:t>Mheid</a:t>
            </a:r>
            <a:r>
              <a:rPr lang="en-US" dirty="0">
                <a:solidFill>
                  <a:srgbClr val="FFC000"/>
                </a:solidFill>
              </a:rPr>
              <a:t>, I., </a:t>
            </a:r>
            <a:r>
              <a:rPr lang="en-US" dirty="0" err="1">
                <a:solidFill>
                  <a:srgbClr val="FFC000"/>
                </a:solidFill>
              </a:rPr>
              <a:t>Quyyumi</a:t>
            </a:r>
            <a:r>
              <a:rPr lang="en-US" dirty="0">
                <a:solidFill>
                  <a:srgbClr val="FFC000"/>
                </a:solidFill>
              </a:rPr>
              <a:t>, A. (2017). Vitamin D and cardiovascular disease controversy unresolved. JACC; 70(1), 89-100. </a:t>
            </a:r>
          </a:p>
        </p:txBody>
      </p:sp>
      <p:sp>
        <p:nvSpPr>
          <p:cNvPr id="6" name="TextBox 5">
            <a:extLst>
              <a:ext uri="{FF2B5EF4-FFF2-40B4-BE49-F238E27FC236}">
                <a16:creationId xmlns:a16="http://schemas.microsoft.com/office/drawing/2014/main" id="{F0E97C50-247E-4A7F-805D-1767E4EC61F2}"/>
              </a:ext>
            </a:extLst>
          </p:cNvPr>
          <p:cNvSpPr txBox="1"/>
          <p:nvPr/>
        </p:nvSpPr>
        <p:spPr>
          <a:xfrm>
            <a:off x="4876800" y="889913"/>
            <a:ext cx="4267200" cy="5786199"/>
          </a:xfrm>
          <a:prstGeom prst="rect">
            <a:avLst/>
          </a:prstGeom>
          <a:noFill/>
        </p:spPr>
        <p:txBody>
          <a:bodyPr wrap="square" rtlCol="0">
            <a:spAutoFit/>
          </a:bodyPr>
          <a:lstStyle/>
          <a:p>
            <a:pPr algn="ctr"/>
            <a:r>
              <a:rPr lang="en-US" sz="1600" dirty="0"/>
              <a:t>Potential effects of </a:t>
            </a:r>
            <a:r>
              <a:rPr lang="en-US" sz="1600" dirty="0" err="1"/>
              <a:t>VitD</a:t>
            </a:r>
            <a:r>
              <a:rPr lang="en-US" sz="1600" dirty="0"/>
              <a:t> metabolism on the CV system are divergent, but they share common initial steps of nuclear and plasma. </a:t>
            </a:r>
          </a:p>
          <a:p>
            <a:pPr algn="ctr"/>
            <a:r>
              <a:rPr lang="en-US" sz="1600" u="sng" dirty="0"/>
              <a:t>membrane </a:t>
            </a:r>
            <a:r>
              <a:rPr lang="en-US" sz="1600" u="sng" dirty="0" err="1"/>
              <a:t>VitD</a:t>
            </a:r>
            <a:r>
              <a:rPr lang="en-US" sz="1600" u="sng" dirty="0"/>
              <a:t>  receptor (VDR) activity</a:t>
            </a:r>
            <a:endParaRPr lang="en-US" sz="1600" dirty="0"/>
          </a:p>
          <a:p>
            <a:endParaRPr lang="en-US" sz="1600" dirty="0"/>
          </a:p>
          <a:p>
            <a:r>
              <a:rPr lang="en-US" sz="1600" dirty="0"/>
              <a:t>1,25-OH </a:t>
            </a:r>
            <a:r>
              <a:rPr lang="en-US" sz="1600" dirty="0" err="1"/>
              <a:t>VitD</a:t>
            </a:r>
            <a:r>
              <a:rPr lang="en-US" sz="1600" dirty="0"/>
              <a:t> = 1,25-dihydroxyvitamin D</a:t>
            </a:r>
          </a:p>
          <a:p>
            <a:endParaRPr lang="en-US" sz="1600" dirty="0"/>
          </a:p>
          <a:p>
            <a:r>
              <a:rPr lang="en-US" sz="1600" dirty="0"/>
              <a:t>ANP = atrial </a:t>
            </a:r>
            <a:r>
              <a:rPr lang="en-US" sz="1600" dirty="0" err="1"/>
              <a:t>naturiuretic</a:t>
            </a:r>
            <a:r>
              <a:rPr lang="en-US" sz="1600" dirty="0"/>
              <a:t> peptide</a:t>
            </a:r>
          </a:p>
          <a:p>
            <a:endParaRPr lang="en-US" sz="1600" dirty="0"/>
          </a:p>
          <a:p>
            <a:r>
              <a:rPr lang="en-US" sz="1600" dirty="0"/>
              <a:t>Ca2+ = calcium cation</a:t>
            </a:r>
          </a:p>
          <a:p>
            <a:endParaRPr lang="en-US" sz="1600" dirty="0"/>
          </a:p>
          <a:p>
            <a:r>
              <a:rPr lang="en-US" sz="1600" dirty="0"/>
              <a:t>MMP = matrix metalloproteinases</a:t>
            </a:r>
          </a:p>
          <a:p>
            <a:endParaRPr lang="en-US" sz="1600" dirty="0"/>
          </a:p>
          <a:p>
            <a:r>
              <a:rPr lang="en-US" sz="1600" dirty="0"/>
              <a:t>RAS – renin-angiotensin system</a:t>
            </a:r>
          </a:p>
          <a:p>
            <a:endParaRPr lang="en-US" sz="1600" dirty="0"/>
          </a:p>
          <a:p>
            <a:r>
              <a:rPr lang="en-US" sz="1600" dirty="0"/>
              <a:t>RXR = retinoid-X receptor</a:t>
            </a:r>
          </a:p>
          <a:p>
            <a:endParaRPr lang="en-US" sz="1600" dirty="0"/>
          </a:p>
          <a:p>
            <a:r>
              <a:rPr lang="en-US" sz="1600" dirty="0"/>
              <a:t>VDRE = </a:t>
            </a:r>
            <a:r>
              <a:rPr lang="en-US" sz="1600" dirty="0" err="1"/>
              <a:t>VitD</a:t>
            </a:r>
            <a:r>
              <a:rPr lang="en-US" sz="1600" dirty="0"/>
              <a:t> response elements</a:t>
            </a:r>
          </a:p>
          <a:p>
            <a:endParaRPr lang="en-US" sz="1600" dirty="0"/>
          </a:p>
          <a:p>
            <a:r>
              <a:rPr lang="en-US" sz="1600" dirty="0"/>
              <a:t>VEGF = vascular endothelial growth factor</a:t>
            </a:r>
          </a:p>
          <a:p>
            <a:endParaRPr lang="en-US" sz="1600" dirty="0"/>
          </a:p>
          <a:p>
            <a:r>
              <a:rPr lang="en-US" sz="1600" dirty="0"/>
              <a:t>VSMC = vascular smooth muscle cell. </a:t>
            </a:r>
          </a:p>
          <a:p>
            <a:endParaRPr lang="en-US" dirty="0"/>
          </a:p>
        </p:txBody>
      </p:sp>
      <p:pic>
        <p:nvPicPr>
          <p:cNvPr id="8" name="Picture 7">
            <a:extLst>
              <a:ext uri="{FF2B5EF4-FFF2-40B4-BE49-F238E27FC236}">
                <a16:creationId xmlns:a16="http://schemas.microsoft.com/office/drawing/2014/main" id="{29442147-8B53-4EC7-897A-5C442036DEDB}"/>
              </a:ext>
            </a:extLst>
          </p:cNvPr>
          <p:cNvPicPr>
            <a:picLocks noChangeAspect="1"/>
          </p:cNvPicPr>
          <p:nvPr/>
        </p:nvPicPr>
        <p:blipFill>
          <a:blip r:embed="rId2"/>
          <a:stretch>
            <a:fillRect/>
          </a:stretch>
        </p:blipFill>
        <p:spPr>
          <a:xfrm>
            <a:off x="76200" y="990599"/>
            <a:ext cx="4800599" cy="5221069"/>
          </a:xfrm>
          <a:prstGeom prst="rect">
            <a:avLst/>
          </a:prstGeom>
        </p:spPr>
      </p:pic>
    </p:spTree>
    <p:extLst>
      <p:ext uri="{BB962C8B-B14F-4D97-AF65-F5344CB8AC3E}">
        <p14:creationId xmlns:p14="http://schemas.microsoft.com/office/powerpoint/2010/main" val="377039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0566-C55A-4F63-9C38-DF315BC7BF7A}"/>
              </a:ext>
            </a:extLst>
          </p:cNvPr>
          <p:cNvSpPr>
            <a:spLocks noGrp="1"/>
          </p:cNvSpPr>
          <p:nvPr>
            <p:ph type="title"/>
          </p:nvPr>
        </p:nvSpPr>
        <p:spPr>
          <a:xfrm>
            <a:off x="301625" y="228601"/>
            <a:ext cx="8510588" cy="685800"/>
          </a:xfrm>
        </p:spPr>
        <p:txBody>
          <a:bodyPr/>
          <a:lstStyle/>
          <a:p>
            <a:r>
              <a:rPr lang="en-US" dirty="0"/>
              <a:t>Vitamin D – still a controversy?</a:t>
            </a:r>
          </a:p>
        </p:txBody>
      </p:sp>
      <p:sp>
        <p:nvSpPr>
          <p:cNvPr id="3" name="Content Placeholder 2">
            <a:extLst>
              <a:ext uri="{FF2B5EF4-FFF2-40B4-BE49-F238E27FC236}">
                <a16:creationId xmlns:a16="http://schemas.microsoft.com/office/drawing/2014/main" id="{C46AE112-B126-43A1-BDAB-2CB6B345F85E}"/>
              </a:ext>
            </a:extLst>
          </p:cNvPr>
          <p:cNvSpPr>
            <a:spLocks noGrp="1"/>
          </p:cNvSpPr>
          <p:nvPr>
            <p:ph idx="1"/>
          </p:nvPr>
        </p:nvSpPr>
        <p:spPr>
          <a:xfrm>
            <a:off x="301625" y="1219200"/>
            <a:ext cx="8689975" cy="4724399"/>
          </a:xfrm>
        </p:spPr>
        <p:txBody>
          <a:bodyPr/>
          <a:lstStyle/>
          <a:p>
            <a:pPr marL="0" indent="0">
              <a:buNone/>
            </a:pPr>
            <a:r>
              <a:rPr lang="en-US" sz="2000" b="1" u="sng" dirty="0">
                <a:effectLst/>
              </a:rPr>
              <a:t>Vitamin D and CVD: Clinical Evidence:</a:t>
            </a:r>
          </a:p>
          <a:p>
            <a:pPr marL="0" indent="0">
              <a:buNone/>
            </a:pPr>
            <a:r>
              <a:rPr lang="en-US" sz="2000" dirty="0">
                <a:effectLst/>
              </a:rPr>
              <a:t>Arterial Stiffness and HTN – cross-sectional and prospective inverse relationship between </a:t>
            </a:r>
            <a:r>
              <a:rPr lang="en-US" sz="2000" dirty="0" err="1">
                <a:effectLst/>
              </a:rPr>
              <a:t>vit</a:t>
            </a:r>
            <a:r>
              <a:rPr lang="en-US" sz="2000" dirty="0">
                <a:effectLst/>
              </a:rPr>
              <a:t> D deficiency and elevated BP – </a:t>
            </a:r>
          </a:p>
          <a:p>
            <a:pPr marL="0" indent="0">
              <a:buNone/>
            </a:pPr>
            <a:endParaRPr lang="en-US" sz="2000" dirty="0">
              <a:effectLst/>
            </a:endParaRPr>
          </a:p>
          <a:p>
            <a:pPr marL="0" indent="0">
              <a:buNone/>
            </a:pPr>
            <a:r>
              <a:rPr lang="en-US" sz="2000" dirty="0">
                <a:effectLst/>
              </a:rPr>
              <a:t>Cause/effect relationship hypothesized on the basis of the modulating effects of </a:t>
            </a:r>
            <a:r>
              <a:rPr lang="en-US" sz="2000" dirty="0" err="1">
                <a:effectLst/>
              </a:rPr>
              <a:t>VitD</a:t>
            </a:r>
            <a:r>
              <a:rPr lang="en-US" sz="2000" dirty="0">
                <a:effectLst/>
              </a:rPr>
              <a:t> promoting sustained RAAS </a:t>
            </a:r>
            <a:r>
              <a:rPr lang="en-US" sz="2000" dirty="0" err="1">
                <a:effectLst/>
              </a:rPr>
              <a:t>activiation</a:t>
            </a:r>
            <a:r>
              <a:rPr lang="en-US" sz="2000" dirty="0">
                <a:effectLst/>
              </a:rPr>
              <a:t> – sufficient </a:t>
            </a:r>
            <a:r>
              <a:rPr lang="en-US" sz="2000" dirty="0" err="1">
                <a:effectLst/>
              </a:rPr>
              <a:t>VitD</a:t>
            </a:r>
            <a:r>
              <a:rPr lang="en-US" sz="2000" dirty="0">
                <a:effectLst/>
              </a:rPr>
              <a:t> levels provide endogenous proximal inhibition. </a:t>
            </a:r>
          </a:p>
          <a:p>
            <a:pPr marL="0" indent="0">
              <a:buNone/>
            </a:pPr>
            <a:endParaRPr lang="en-US" sz="2000" dirty="0">
              <a:effectLst/>
            </a:endParaRPr>
          </a:p>
          <a:p>
            <a:pPr marL="0" indent="0">
              <a:buNone/>
            </a:pPr>
            <a:r>
              <a:rPr lang="en-US" sz="2000" dirty="0">
                <a:effectLst/>
              </a:rPr>
              <a:t>However – analysis of 46 systemic reviews concluded that vitamin D supplementation is ineffective in lowering BP and should not be used as an antihypertensive agent.  </a:t>
            </a:r>
          </a:p>
          <a:p>
            <a:pPr marL="0" indent="0">
              <a:buNone/>
            </a:pPr>
            <a:endParaRPr lang="en-US" sz="2000" dirty="0">
              <a:effectLst/>
            </a:endParaRPr>
          </a:p>
          <a:p>
            <a:pPr marL="0" indent="0">
              <a:buNone/>
            </a:pPr>
            <a:endParaRPr lang="en-US" sz="2000" dirty="0">
              <a:effectLst/>
            </a:endParaRPr>
          </a:p>
        </p:txBody>
      </p:sp>
      <p:sp>
        <p:nvSpPr>
          <p:cNvPr id="4" name="Footer Placeholder 3">
            <a:extLst>
              <a:ext uri="{FF2B5EF4-FFF2-40B4-BE49-F238E27FC236}">
                <a16:creationId xmlns:a16="http://schemas.microsoft.com/office/drawing/2014/main" id="{BF4FF07B-BF7B-4412-B923-B8C5A8CA6F1D}"/>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8BA21C4-9510-406B-BB23-ECC0651DB0D9}"/>
              </a:ext>
            </a:extLst>
          </p:cNvPr>
          <p:cNvSpPr txBox="1"/>
          <p:nvPr/>
        </p:nvSpPr>
        <p:spPr>
          <a:xfrm>
            <a:off x="287034" y="5791200"/>
            <a:ext cx="8382000" cy="646331"/>
          </a:xfrm>
          <a:prstGeom prst="rect">
            <a:avLst/>
          </a:prstGeom>
          <a:noFill/>
        </p:spPr>
        <p:txBody>
          <a:bodyPr wrap="square" rtlCol="0">
            <a:spAutoFit/>
          </a:bodyPr>
          <a:lstStyle/>
          <a:p>
            <a:r>
              <a:rPr lang="en-US" dirty="0" err="1">
                <a:solidFill>
                  <a:srgbClr val="FFC000"/>
                </a:solidFill>
              </a:rPr>
              <a:t>Mheid</a:t>
            </a:r>
            <a:r>
              <a:rPr lang="en-US" dirty="0">
                <a:solidFill>
                  <a:srgbClr val="FFC000"/>
                </a:solidFill>
              </a:rPr>
              <a:t>, I., </a:t>
            </a:r>
            <a:r>
              <a:rPr lang="en-US" dirty="0" err="1">
                <a:solidFill>
                  <a:srgbClr val="FFC000"/>
                </a:solidFill>
              </a:rPr>
              <a:t>Quyyumi</a:t>
            </a:r>
            <a:r>
              <a:rPr lang="en-US" dirty="0">
                <a:solidFill>
                  <a:srgbClr val="FFC000"/>
                </a:solidFill>
              </a:rPr>
              <a:t>, A. (2017). Vitamin D and cardiovascular disease controversy unresolved. JACC; 70(1), 89-100. </a:t>
            </a:r>
          </a:p>
        </p:txBody>
      </p:sp>
    </p:spTree>
    <p:extLst>
      <p:ext uri="{BB962C8B-B14F-4D97-AF65-F5344CB8AC3E}">
        <p14:creationId xmlns:p14="http://schemas.microsoft.com/office/powerpoint/2010/main" val="3771409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0566-C55A-4F63-9C38-DF315BC7BF7A}"/>
              </a:ext>
            </a:extLst>
          </p:cNvPr>
          <p:cNvSpPr>
            <a:spLocks noGrp="1"/>
          </p:cNvSpPr>
          <p:nvPr>
            <p:ph type="title"/>
          </p:nvPr>
        </p:nvSpPr>
        <p:spPr>
          <a:xfrm>
            <a:off x="301625" y="228601"/>
            <a:ext cx="8510588" cy="685800"/>
          </a:xfrm>
        </p:spPr>
        <p:txBody>
          <a:bodyPr/>
          <a:lstStyle/>
          <a:p>
            <a:r>
              <a:rPr lang="en-US" dirty="0"/>
              <a:t>Vitamin D – still a controversy?</a:t>
            </a:r>
          </a:p>
        </p:txBody>
      </p:sp>
      <p:sp>
        <p:nvSpPr>
          <p:cNvPr id="3" name="Content Placeholder 2">
            <a:extLst>
              <a:ext uri="{FF2B5EF4-FFF2-40B4-BE49-F238E27FC236}">
                <a16:creationId xmlns:a16="http://schemas.microsoft.com/office/drawing/2014/main" id="{C46AE112-B126-43A1-BDAB-2CB6B345F85E}"/>
              </a:ext>
            </a:extLst>
          </p:cNvPr>
          <p:cNvSpPr>
            <a:spLocks noGrp="1"/>
          </p:cNvSpPr>
          <p:nvPr>
            <p:ph idx="1"/>
          </p:nvPr>
        </p:nvSpPr>
        <p:spPr>
          <a:xfrm>
            <a:off x="301625" y="990600"/>
            <a:ext cx="8540750" cy="4724399"/>
          </a:xfrm>
        </p:spPr>
        <p:txBody>
          <a:bodyPr/>
          <a:lstStyle/>
          <a:p>
            <a:pPr marL="0" indent="0">
              <a:buNone/>
            </a:pPr>
            <a:r>
              <a:rPr lang="en-US" sz="2000" u="sng" dirty="0" err="1">
                <a:effectLst/>
              </a:rPr>
              <a:t>Vit</a:t>
            </a:r>
            <a:r>
              <a:rPr lang="en-US" sz="2000" u="sng" dirty="0">
                <a:effectLst/>
              </a:rPr>
              <a:t> D and DM</a:t>
            </a:r>
          </a:p>
          <a:p>
            <a:pPr marL="0" indent="0">
              <a:buNone/>
            </a:pPr>
            <a:r>
              <a:rPr lang="en-US" sz="2000" dirty="0">
                <a:effectLst/>
              </a:rPr>
              <a:t>1. Increased adipose tissue may partially account for the lower D levels because the lipid </a:t>
            </a:r>
            <a:r>
              <a:rPr lang="en-US" sz="2000" dirty="0" err="1">
                <a:effectLst/>
              </a:rPr>
              <a:t>soluable</a:t>
            </a:r>
            <a:r>
              <a:rPr lang="en-US" sz="2000" dirty="0">
                <a:effectLst/>
              </a:rPr>
              <a:t> vitamin is sequestered in adipose tissue, thus decreasing 25-OH bioavailability. </a:t>
            </a:r>
          </a:p>
          <a:p>
            <a:pPr marL="0" indent="0">
              <a:buNone/>
            </a:pPr>
            <a:r>
              <a:rPr lang="en-US" sz="2000" dirty="0">
                <a:effectLst/>
              </a:rPr>
              <a:t>2. Prospective evidence that supplementing </a:t>
            </a:r>
            <a:r>
              <a:rPr lang="en-US" sz="2000" dirty="0" err="1">
                <a:effectLst/>
              </a:rPr>
              <a:t>VitD</a:t>
            </a:r>
            <a:r>
              <a:rPr lang="en-US" sz="2000" dirty="0">
                <a:effectLst/>
              </a:rPr>
              <a:t> in infants may decrease future incidence of T1DM.  </a:t>
            </a:r>
          </a:p>
          <a:p>
            <a:pPr marL="0" indent="0">
              <a:buNone/>
            </a:pPr>
            <a:r>
              <a:rPr lang="en-US" sz="2000" dirty="0">
                <a:effectLst/>
              </a:rPr>
              <a:t>3. T2DM data still waning – WHI and PCOS trials – not conclusive</a:t>
            </a:r>
          </a:p>
          <a:p>
            <a:pPr marL="0" indent="0">
              <a:buNone/>
            </a:pPr>
            <a:r>
              <a:rPr lang="en-US" sz="2000" u="sng" dirty="0" err="1">
                <a:effectLst/>
              </a:rPr>
              <a:t>Vit</a:t>
            </a:r>
            <a:r>
              <a:rPr lang="en-US" sz="2000" u="sng" dirty="0">
                <a:effectLst/>
              </a:rPr>
              <a:t> D and hyperlipidemia</a:t>
            </a:r>
          </a:p>
          <a:p>
            <a:pPr marL="0" indent="0">
              <a:buNone/>
            </a:pPr>
            <a:r>
              <a:rPr lang="en-US" sz="2000" dirty="0" err="1">
                <a:effectLst/>
              </a:rPr>
              <a:t>VitD</a:t>
            </a:r>
            <a:r>
              <a:rPr lang="en-US" sz="2000" dirty="0">
                <a:effectLst/>
              </a:rPr>
              <a:t> is structurally related to cholesterol and </a:t>
            </a:r>
            <a:r>
              <a:rPr lang="en-US" sz="2000" dirty="0" err="1">
                <a:effectLst/>
              </a:rPr>
              <a:t>phyosynthesis</a:t>
            </a:r>
            <a:r>
              <a:rPr lang="en-US" sz="2000" dirty="0">
                <a:effectLst/>
              </a:rPr>
              <a:t> of cholecalciferol is achieved by irradiation of cutaneous 7-dehyrocholesterol, which is a pre-curser to cholesterol.  </a:t>
            </a:r>
          </a:p>
          <a:p>
            <a:pPr marL="0" indent="0">
              <a:buNone/>
            </a:pPr>
            <a:r>
              <a:rPr lang="en-US" sz="2000" u="sng" dirty="0" err="1">
                <a:effectLst/>
              </a:rPr>
              <a:t>Vit</a:t>
            </a:r>
            <a:r>
              <a:rPr lang="en-US" sz="2000" u="sng" dirty="0">
                <a:effectLst/>
              </a:rPr>
              <a:t> D and morbidity and mortality</a:t>
            </a:r>
          </a:p>
          <a:p>
            <a:pPr marL="0" indent="0">
              <a:buNone/>
            </a:pPr>
            <a:r>
              <a:rPr lang="en-US" sz="2000" dirty="0">
                <a:effectLst/>
              </a:rPr>
              <a:t>WHI is largest randomized trial – used sub therapeutic dose (400iu/day)</a:t>
            </a:r>
          </a:p>
          <a:p>
            <a:pPr marL="0" indent="0">
              <a:buNone/>
            </a:pPr>
            <a:r>
              <a:rPr lang="en-US" sz="2400" dirty="0">
                <a:effectLst/>
              </a:rPr>
              <a:t>		</a:t>
            </a:r>
          </a:p>
        </p:txBody>
      </p:sp>
      <p:sp>
        <p:nvSpPr>
          <p:cNvPr id="4" name="Footer Placeholder 3">
            <a:extLst>
              <a:ext uri="{FF2B5EF4-FFF2-40B4-BE49-F238E27FC236}">
                <a16:creationId xmlns:a16="http://schemas.microsoft.com/office/drawing/2014/main" id="{BF4FF07B-BF7B-4412-B923-B8C5A8CA6F1D}"/>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8BA21C4-9510-406B-BB23-ECC0651DB0D9}"/>
              </a:ext>
            </a:extLst>
          </p:cNvPr>
          <p:cNvSpPr txBox="1"/>
          <p:nvPr/>
        </p:nvSpPr>
        <p:spPr>
          <a:xfrm>
            <a:off x="287034" y="5791200"/>
            <a:ext cx="8382000" cy="646331"/>
          </a:xfrm>
          <a:prstGeom prst="rect">
            <a:avLst/>
          </a:prstGeom>
          <a:noFill/>
        </p:spPr>
        <p:txBody>
          <a:bodyPr wrap="square" rtlCol="0">
            <a:spAutoFit/>
          </a:bodyPr>
          <a:lstStyle/>
          <a:p>
            <a:r>
              <a:rPr lang="en-US" dirty="0" err="1">
                <a:solidFill>
                  <a:srgbClr val="FFC000"/>
                </a:solidFill>
              </a:rPr>
              <a:t>Mheid</a:t>
            </a:r>
            <a:r>
              <a:rPr lang="en-US" dirty="0">
                <a:solidFill>
                  <a:srgbClr val="FFC000"/>
                </a:solidFill>
              </a:rPr>
              <a:t>, I., </a:t>
            </a:r>
            <a:r>
              <a:rPr lang="en-US" dirty="0" err="1">
                <a:solidFill>
                  <a:srgbClr val="FFC000"/>
                </a:solidFill>
              </a:rPr>
              <a:t>Quyyumi</a:t>
            </a:r>
            <a:r>
              <a:rPr lang="en-US" dirty="0">
                <a:solidFill>
                  <a:srgbClr val="FFC000"/>
                </a:solidFill>
              </a:rPr>
              <a:t>, A. (2017). Vitamin D and cardiovascular disease controversy unresolved. JACC; 70(1), 89-100. </a:t>
            </a:r>
          </a:p>
        </p:txBody>
      </p:sp>
    </p:spTree>
    <p:extLst>
      <p:ext uri="{BB962C8B-B14F-4D97-AF65-F5344CB8AC3E}">
        <p14:creationId xmlns:p14="http://schemas.microsoft.com/office/powerpoint/2010/main" val="87804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0566-C55A-4F63-9C38-DF315BC7BF7A}"/>
              </a:ext>
            </a:extLst>
          </p:cNvPr>
          <p:cNvSpPr>
            <a:spLocks noGrp="1"/>
          </p:cNvSpPr>
          <p:nvPr>
            <p:ph type="title"/>
          </p:nvPr>
        </p:nvSpPr>
        <p:spPr>
          <a:xfrm>
            <a:off x="301625" y="228601"/>
            <a:ext cx="8510588" cy="685800"/>
          </a:xfrm>
        </p:spPr>
        <p:txBody>
          <a:bodyPr/>
          <a:lstStyle/>
          <a:p>
            <a:r>
              <a:rPr lang="en-US" dirty="0"/>
              <a:t>Vitamin D – still a controversy?</a:t>
            </a:r>
          </a:p>
        </p:txBody>
      </p:sp>
      <p:sp>
        <p:nvSpPr>
          <p:cNvPr id="3" name="Content Placeholder 2">
            <a:extLst>
              <a:ext uri="{FF2B5EF4-FFF2-40B4-BE49-F238E27FC236}">
                <a16:creationId xmlns:a16="http://schemas.microsoft.com/office/drawing/2014/main" id="{C46AE112-B126-43A1-BDAB-2CB6B345F85E}"/>
              </a:ext>
            </a:extLst>
          </p:cNvPr>
          <p:cNvSpPr>
            <a:spLocks noGrp="1"/>
          </p:cNvSpPr>
          <p:nvPr>
            <p:ph idx="1"/>
          </p:nvPr>
        </p:nvSpPr>
        <p:spPr>
          <a:xfrm>
            <a:off x="301625" y="990600"/>
            <a:ext cx="8540750" cy="4724399"/>
          </a:xfrm>
        </p:spPr>
        <p:txBody>
          <a:bodyPr/>
          <a:lstStyle/>
          <a:p>
            <a:pPr marL="0" indent="0">
              <a:buNone/>
            </a:pPr>
            <a:r>
              <a:rPr lang="en-US" sz="2400" u="sng" dirty="0">
                <a:effectLst/>
              </a:rPr>
              <a:t>VITAL (</a:t>
            </a:r>
            <a:r>
              <a:rPr lang="en-US" sz="2400" u="sng" dirty="0" err="1">
                <a:effectLst/>
              </a:rPr>
              <a:t>VITamin</a:t>
            </a:r>
            <a:r>
              <a:rPr lang="en-US" sz="2400" u="sng" dirty="0">
                <a:effectLst/>
              </a:rPr>
              <a:t> D and Omega-3 </a:t>
            </a:r>
            <a:r>
              <a:rPr lang="en-US" sz="2400" u="sng" dirty="0" err="1">
                <a:effectLst/>
              </a:rPr>
              <a:t>triAL</a:t>
            </a:r>
            <a:r>
              <a:rPr lang="en-US" sz="2400" u="sng" dirty="0">
                <a:effectLst/>
              </a:rPr>
              <a:t>)</a:t>
            </a:r>
            <a:r>
              <a:rPr lang="en-US" sz="2400" dirty="0">
                <a:effectLst/>
              </a:rPr>
              <a:t> – be on lookout!</a:t>
            </a:r>
          </a:p>
          <a:p>
            <a:pPr marL="0" indent="0">
              <a:buNone/>
            </a:pPr>
            <a:endParaRPr lang="en-US" sz="2000" dirty="0">
              <a:effectLst/>
            </a:endParaRPr>
          </a:p>
          <a:p>
            <a:pPr marL="0" indent="0">
              <a:buNone/>
            </a:pPr>
            <a:r>
              <a:rPr lang="en-US" sz="2000" dirty="0">
                <a:effectLst/>
              </a:rPr>
              <a:t>Randomized, placebo-controlled VITAL (</a:t>
            </a:r>
            <a:r>
              <a:rPr lang="en-US" sz="2000" dirty="0" err="1">
                <a:effectLst/>
              </a:rPr>
              <a:t>VITamin</a:t>
            </a:r>
            <a:r>
              <a:rPr lang="en-US" sz="2000" dirty="0">
                <a:effectLst/>
              </a:rPr>
              <a:t> D and Omega-3 </a:t>
            </a:r>
            <a:r>
              <a:rPr lang="en-US" sz="2000" dirty="0" err="1">
                <a:effectLst/>
              </a:rPr>
              <a:t>triAL</a:t>
            </a:r>
            <a:r>
              <a:rPr lang="en-US" sz="2000" dirty="0">
                <a:effectLst/>
              </a:rPr>
              <a:t>) will demonstrate whether cholecalciferol supplementation (2,000 IU/day), with or without omega-3 fatty acids</a:t>
            </a:r>
          </a:p>
          <a:p>
            <a:pPr marL="0" indent="0">
              <a:buNone/>
            </a:pPr>
            <a:endParaRPr lang="en-US" sz="2000" dirty="0">
              <a:effectLst/>
            </a:endParaRPr>
          </a:p>
          <a:p>
            <a:pPr marL="0" indent="0">
              <a:buNone/>
            </a:pPr>
            <a:r>
              <a:rPr lang="en-US" sz="2000" dirty="0">
                <a:effectLst/>
              </a:rPr>
              <a:t>Outcome is to determine how </a:t>
            </a:r>
            <a:r>
              <a:rPr lang="en-US" sz="2000" dirty="0" err="1">
                <a:effectLst/>
              </a:rPr>
              <a:t>VitD</a:t>
            </a:r>
            <a:r>
              <a:rPr lang="en-US" sz="2000" dirty="0">
                <a:effectLst/>
              </a:rPr>
              <a:t> affects the incidence of CVD, stroke, and cancer in 25,000 healthy, middle-aged U.S. adults.  </a:t>
            </a:r>
          </a:p>
          <a:p>
            <a:pPr marL="0" indent="0">
              <a:buNone/>
            </a:pPr>
            <a:endParaRPr lang="en-US" sz="2000" dirty="0">
              <a:effectLst/>
            </a:endParaRPr>
          </a:p>
          <a:p>
            <a:pPr marL="0" indent="0">
              <a:buNone/>
            </a:pPr>
            <a:r>
              <a:rPr lang="en-US" sz="2000" dirty="0">
                <a:effectLst/>
              </a:rPr>
              <a:t>Mean treatment period is projected at 5 years.  </a:t>
            </a:r>
          </a:p>
          <a:p>
            <a:pPr marL="0" indent="0">
              <a:buNone/>
            </a:pPr>
            <a:endParaRPr lang="en-US" sz="2000" dirty="0">
              <a:effectLst/>
            </a:endParaRPr>
          </a:p>
          <a:p>
            <a:pPr marL="0" indent="0">
              <a:buNone/>
            </a:pPr>
            <a:r>
              <a:rPr lang="en-US" sz="2000" dirty="0">
                <a:effectLst/>
              </a:rPr>
              <a:t>Baseline 25-OH D levels will be measured  - repeat measurements will be performed.  </a:t>
            </a:r>
          </a:p>
        </p:txBody>
      </p:sp>
      <p:sp>
        <p:nvSpPr>
          <p:cNvPr id="4" name="Footer Placeholder 3">
            <a:extLst>
              <a:ext uri="{FF2B5EF4-FFF2-40B4-BE49-F238E27FC236}">
                <a16:creationId xmlns:a16="http://schemas.microsoft.com/office/drawing/2014/main" id="{BF4FF07B-BF7B-4412-B923-B8C5A8CA6F1D}"/>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8BA21C4-9510-406B-BB23-ECC0651DB0D9}"/>
              </a:ext>
            </a:extLst>
          </p:cNvPr>
          <p:cNvSpPr txBox="1"/>
          <p:nvPr/>
        </p:nvSpPr>
        <p:spPr>
          <a:xfrm>
            <a:off x="228600" y="5922059"/>
            <a:ext cx="8382000" cy="646331"/>
          </a:xfrm>
          <a:prstGeom prst="rect">
            <a:avLst/>
          </a:prstGeom>
          <a:noFill/>
        </p:spPr>
        <p:txBody>
          <a:bodyPr wrap="square" rtlCol="0">
            <a:spAutoFit/>
          </a:bodyPr>
          <a:lstStyle/>
          <a:p>
            <a:r>
              <a:rPr lang="en-US" dirty="0" err="1">
                <a:solidFill>
                  <a:srgbClr val="FFC000"/>
                </a:solidFill>
              </a:rPr>
              <a:t>Mheid</a:t>
            </a:r>
            <a:r>
              <a:rPr lang="en-US" dirty="0">
                <a:solidFill>
                  <a:srgbClr val="FFC000"/>
                </a:solidFill>
              </a:rPr>
              <a:t>, I., </a:t>
            </a:r>
            <a:r>
              <a:rPr lang="en-US" dirty="0" err="1">
                <a:solidFill>
                  <a:srgbClr val="FFC000"/>
                </a:solidFill>
              </a:rPr>
              <a:t>Quyyumi</a:t>
            </a:r>
            <a:r>
              <a:rPr lang="en-US" dirty="0">
                <a:solidFill>
                  <a:srgbClr val="FFC000"/>
                </a:solidFill>
              </a:rPr>
              <a:t>, A. (2017). Vitamin D and cardiovascular disease controversy unresolved. JACC; 70(1), 89-100. </a:t>
            </a:r>
          </a:p>
        </p:txBody>
      </p:sp>
    </p:spTree>
    <p:extLst>
      <p:ext uri="{BB962C8B-B14F-4D97-AF65-F5344CB8AC3E}">
        <p14:creationId xmlns:p14="http://schemas.microsoft.com/office/powerpoint/2010/main" val="3159992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C577-E9D9-427A-964B-6E71A36E695A}"/>
              </a:ext>
            </a:extLst>
          </p:cNvPr>
          <p:cNvSpPr>
            <a:spLocks noGrp="1"/>
          </p:cNvSpPr>
          <p:nvPr>
            <p:ph type="title"/>
          </p:nvPr>
        </p:nvSpPr>
        <p:spPr>
          <a:xfrm>
            <a:off x="533400" y="276098"/>
            <a:ext cx="7242175" cy="533400"/>
          </a:xfrm>
        </p:spPr>
        <p:txBody>
          <a:bodyPr/>
          <a:lstStyle/>
          <a:p>
            <a:r>
              <a:rPr lang="en-US" sz="3200" dirty="0"/>
              <a:t>High-risk coronary plaque in Psoriasis</a:t>
            </a:r>
          </a:p>
        </p:txBody>
      </p:sp>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152400" y="5922059"/>
            <a:ext cx="8540750" cy="646331"/>
          </a:xfrm>
          <a:prstGeom prst="rect">
            <a:avLst/>
          </a:prstGeom>
        </p:spPr>
        <p:txBody>
          <a:bodyPr wrap="square">
            <a:spAutoFit/>
          </a:bodyPr>
          <a:lstStyle/>
          <a:p>
            <a:r>
              <a:rPr lang="en-US" dirty="0" err="1">
                <a:solidFill>
                  <a:srgbClr val="FFC000"/>
                </a:solidFill>
              </a:rPr>
              <a:t>Lerman</a:t>
            </a:r>
            <a:r>
              <a:rPr lang="en-US" dirty="0">
                <a:solidFill>
                  <a:srgbClr val="FFC000"/>
                </a:solidFill>
              </a:rPr>
              <a:t>, J., Joshi, A., Chaturvedi, A. et al. (2017).  High risk coronary plaque in psoriasis. Circulation; 116.026859</a:t>
            </a:r>
            <a:endParaRPr lang="en-US" dirty="0"/>
          </a:p>
        </p:txBody>
      </p:sp>
      <p:sp>
        <p:nvSpPr>
          <p:cNvPr id="7" name="TextBox 6">
            <a:extLst>
              <a:ext uri="{FF2B5EF4-FFF2-40B4-BE49-F238E27FC236}">
                <a16:creationId xmlns:a16="http://schemas.microsoft.com/office/drawing/2014/main" id="{6862FEBF-4DF5-414D-8A02-941E768D1D5A}"/>
              </a:ext>
            </a:extLst>
          </p:cNvPr>
          <p:cNvSpPr txBox="1"/>
          <p:nvPr/>
        </p:nvSpPr>
        <p:spPr>
          <a:xfrm>
            <a:off x="152400" y="1143000"/>
            <a:ext cx="8659813" cy="4247317"/>
          </a:xfrm>
          <a:prstGeom prst="rect">
            <a:avLst/>
          </a:prstGeom>
          <a:noFill/>
        </p:spPr>
        <p:txBody>
          <a:bodyPr wrap="square" rtlCol="0">
            <a:spAutoFit/>
          </a:bodyPr>
          <a:lstStyle/>
          <a:p>
            <a:r>
              <a:rPr lang="en-US" dirty="0"/>
              <a:t>Well known that psoriasis is a chronic inflammatory condition that increased CV risk.  Current researcher to assess subclinical coronary artery disease (CAD) burden composed of non-calcified plaques with high risk qualities.  </a:t>
            </a:r>
          </a:p>
          <a:p>
            <a:endParaRPr lang="en-US" dirty="0"/>
          </a:p>
          <a:p>
            <a:r>
              <a:rPr lang="en-US" dirty="0"/>
              <a:t>Population </a:t>
            </a:r>
          </a:p>
          <a:p>
            <a:r>
              <a:rPr lang="en-US" dirty="0"/>
              <a:t>	n=105 psoriasis patients (age: average 35-65 years, 2/3 male)</a:t>
            </a:r>
          </a:p>
          <a:p>
            <a:r>
              <a:rPr lang="en-US" dirty="0"/>
              <a:t>	n=100 hyperlipidemic patients eligible for statin therapy (NCEP ATPIII)</a:t>
            </a:r>
          </a:p>
          <a:p>
            <a:r>
              <a:rPr lang="en-US" dirty="0"/>
              <a:t>	n=10 non-psoriasis healthy volunteers (HV)</a:t>
            </a:r>
          </a:p>
          <a:p>
            <a:endParaRPr lang="en-US" dirty="0"/>
          </a:p>
          <a:p>
            <a:r>
              <a:rPr lang="en-US" dirty="0"/>
              <a:t>Definitions: </a:t>
            </a:r>
          </a:p>
          <a:p>
            <a:r>
              <a:rPr lang="en-US" dirty="0"/>
              <a:t>	CAD: 	Coronary Artery Disease</a:t>
            </a:r>
          </a:p>
          <a:p>
            <a:r>
              <a:rPr lang="en-US" dirty="0"/>
              <a:t>	TB: 	Total Burden of coronary plaque</a:t>
            </a:r>
          </a:p>
          <a:p>
            <a:r>
              <a:rPr lang="en-US" dirty="0"/>
              <a:t>	NCB:	non-calcified burden of coronary plaque</a:t>
            </a:r>
          </a:p>
          <a:p>
            <a:r>
              <a:rPr lang="en-US" dirty="0"/>
              <a:t>	HRP:	High risk rupture prone plaque prevalence</a:t>
            </a:r>
          </a:p>
          <a:p>
            <a:r>
              <a:rPr lang="en-US" dirty="0"/>
              <a:t>	</a:t>
            </a:r>
          </a:p>
        </p:txBody>
      </p:sp>
      <p:pic>
        <p:nvPicPr>
          <p:cNvPr id="6" name="Picture 5" descr="C:\Users\owner\Pictures\red flags pointed.jpg">
            <a:extLst>
              <a:ext uri="{FF2B5EF4-FFF2-40B4-BE49-F238E27FC236}">
                <a16:creationId xmlns:a16="http://schemas.microsoft.com/office/drawing/2014/main" id="{061B4E81-CCB1-43D0-9286-B0928B5068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76200"/>
            <a:ext cx="838200" cy="9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8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0566-C55A-4F63-9C38-DF315BC7BF7A}"/>
              </a:ext>
            </a:extLst>
          </p:cNvPr>
          <p:cNvSpPr>
            <a:spLocks noGrp="1"/>
          </p:cNvSpPr>
          <p:nvPr>
            <p:ph type="title"/>
          </p:nvPr>
        </p:nvSpPr>
        <p:spPr>
          <a:xfrm>
            <a:off x="301625" y="228601"/>
            <a:ext cx="8510588" cy="685800"/>
          </a:xfrm>
        </p:spPr>
        <p:txBody>
          <a:bodyPr/>
          <a:lstStyle/>
          <a:p>
            <a:r>
              <a:rPr lang="en-US" dirty="0"/>
              <a:t>Vitamin D – </a:t>
            </a:r>
          </a:p>
        </p:txBody>
      </p:sp>
      <p:sp>
        <p:nvSpPr>
          <p:cNvPr id="3" name="Content Placeholder 2">
            <a:extLst>
              <a:ext uri="{FF2B5EF4-FFF2-40B4-BE49-F238E27FC236}">
                <a16:creationId xmlns:a16="http://schemas.microsoft.com/office/drawing/2014/main" id="{C46AE112-B126-43A1-BDAB-2CB6B345F85E}"/>
              </a:ext>
            </a:extLst>
          </p:cNvPr>
          <p:cNvSpPr>
            <a:spLocks noGrp="1"/>
          </p:cNvSpPr>
          <p:nvPr>
            <p:ph idx="1"/>
          </p:nvPr>
        </p:nvSpPr>
        <p:spPr>
          <a:xfrm>
            <a:off x="380021" y="1208544"/>
            <a:ext cx="8540750" cy="4724399"/>
          </a:xfrm>
        </p:spPr>
        <p:txBody>
          <a:bodyPr/>
          <a:lstStyle/>
          <a:p>
            <a:pPr marL="0" indent="0">
              <a:buNone/>
            </a:pPr>
            <a:r>
              <a:rPr lang="en-US" sz="2400" dirty="0">
                <a:effectLst/>
              </a:rPr>
              <a:t>		</a:t>
            </a:r>
          </a:p>
        </p:txBody>
      </p:sp>
      <p:sp>
        <p:nvSpPr>
          <p:cNvPr id="4" name="Footer Placeholder 3">
            <a:extLst>
              <a:ext uri="{FF2B5EF4-FFF2-40B4-BE49-F238E27FC236}">
                <a16:creationId xmlns:a16="http://schemas.microsoft.com/office/drawing/2014/main" id="{BF4FF07B-BF7B-4412-B923-B8C5A8CA6F1D}"/>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8BA21C4-9510-406B-BB23-ECC0651DB0D9}"/>
              </a:ext>
            </a:extLst>
          </p:cNvPr>
          <p:cNvSpPr txBox="1"/>
          <p:nvPr/>
        </p:nvSpPr>
        <p:spPr>
          <a:xfrm>
            <a:off x="287034" y="5791200"/>
            <a:ext cx="8382000" cy="646331"/>
          </a:xfrm>
          <a:prstGeom prst="rect">
            <a:avLst/>
          </a:prstGeom>
          <a:noFill/>
        </p:spPr>
        <p:txBody>
          <a:bodyPr wrap="square" rtlCol="0">
            <a:spAutoFit/>
          </a:bodyPr>
          <a:lstStyle/>
          <a:p>
            <a:r>
              <a:rPr lang="en-US" dirty="0" err="1">
                <a:solidFill>
                  <a:srgbClr val="FFC000"/>
                </a:solidFill>
              </a:rPr>
              <a:t>Mheid</a:t>
            </a:r>
            <a:r>
              <a:rPr lang="en-US" dirty="0">
                <a:solidFill>
                  <a:srgbClr val="FFC000"/>
                </a:solidFill>
              </a:rPr>
              <a:t>, I., </a:t>
            </a:r>
            <a:r>
              <a:rPr lang="en-US" dirty="0" err="1">
                <a:solidFill>
                  <a:srgbClr val="FFC000"/>
                </a:solidFill>
              </a:rPr>
              <a:t>Quyyumi</a:t>
            </a:r>
            <a:r>
              <a:rPr lang="en-US" dirty="0">
                <a:solidFill>
                  <a:srgbClr val="FFC000"/>
                </a:solidFill>
              </a:rPr>
              <a:t>, A. (2017). Vitamin D and cardiovascular disease controversy unresolved. JACC; 70(1), 89-100. </a:t>
            </a:r>
          </a:p>
        </p:txBody>
      </p:sp>
      <p:sp>
        <p:nvSpPr>
          <p:cNvPr id="6" name="TextBox 5">
            <a:extLst>
              <a:ext uri="{FF2B5EF4-FFF2-40B4-BE49-F238E27FC236}">
                <a16:creationId xmlns:a16="http://schemas.microsoft.com/office/drawing/2014/main" id="{FB932B06-FD05-45CB-878D-8A43AE965505}"/>
              </a:ext>
            </a:extLst>
          </p:cNvPr>
          <p:cNvSpPr txBox="1"/>
          <p:nvPr/>
        </p:nvSpPr>
        <p:spPr>
          <a:xfrm>
            <a:off x="459397" y="1524000"/>
            <a:ext cx="8381999" cy="3046988"/>
          </a:xfrm>
          <a:prstGeom prst="rect">
            <a:avLst/>
          </a:prstGeom>
          <a:noFill/>
        </p:spPr>
        <p:txBody>
          <a:bodyPr wrap="square" rtlCol="0">
            <a:spAutoFit/>
          </a:bodyPr>
          <a:lstStyle/>
          <a:p>
            <a:endParaRPr lang="en-US" sz="2400" u="sng" dirty="0"/>
          </a:p>
          <a:p>
            <a:r>
              <a:rPr lang="en-US" sz="2400" u="sng" dirty="0" err="1"/>
              <a:t>BaleDoneen</a:t>
            </a:r>
            <a:r>
              <a:rPr lang="en-US" sz="2400" u="sng" dirty="0"/>
              <a:t> Take-Away:</a:t>
            </a:r>
          </a:p>
          <a:p>
            <a:pPr marL="457200" indent="-457200">
              <a:buAutoNum type="arabicPeriod"/>
            </a:pPr>
            <a:r>
              <a:rPr lang="en-US" sz="2400" dirty="0"/>
              <a:t>We will keep vitamin D deficiency as a Root cause  - 	BDM is dynamic – Will this change? </a:t>
            </a:r>
          </a:p>
          <a:p>
            <a:r>
              <a:rPr lang="en-US" sz="2400" dirty="0"/>
              <a:t>2. Endothelium, ADMA, </a:t>
            </a:r>
            <a:r>
              <a:rPr lang="en-US" sz="2400" dirty="0" err="1"/>
              <a:t>hsCRP</a:t>
            </a:r>
            <a:r>
              <a:rPr lang="en-US" sz="2400" dirty="0"/>
              <a:t>, inflammation, lipids are still 	the reasons we treat is below 30.  Goal is 40-60.  </a:t>
            </a:r>
          </a:p>
          <a:p>
            <a:r>
              <a:rPr lang="en-US" sz="2400" dirty="0"/>
              <a:t>3. We will look forward to reading the VITAL trial and we will 	provide with a full review upon completion.  </a:t>
            </a:r>
          </a:p>
        </p:txBody>
      </p:sp>
      <p:pic>
        <p:nvPicPr>
          <p:cNvPr id="7" name="Content Placeholder 4">
            <a:extLst>
              <a:ext uri="{FF2B5EF4-FFF2-40B4-BE49-F238E27FC236}">
                <a16:creationId xmlns:a16="http://schemas.microsoft.com/office/drawing/2014/main" id="{E1E79599-546B-48FA-9B60-B4D89F5932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248400" y="152400"/>
            <a:ext cx="2593975" cy="2133600"/>
          </a:xfrm>
          <a:prstGeom prst="rect">
            <a:avLst/>
          </a:prstGeom>
          <a:noFill/>
          <a:ln w="9525">
            <a:noFill/>
            <a:miter lim="800000"/>
            <a:headEnd/>
            <a:tailEnd/>
          </a:ln>
          <a:effectLst/>
        </p:spPr>
      </p:pic>
    </p:spTree>
    <p:extLst>
      <p:ext uri="{BB962C8B-B14F-4D97-AF65-F5344CB8AC3E}">
        <p14:creationId xmlns:p14="http://schemas.microsoft.com/office/powerpoint/2010/main" val="2522134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5" y="3424238"/>
            <a:ext cx="952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3576638"/>
            <a:ext cx="9525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524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301625" y="1066800"/>
            <a:ext cx="8540750" cy="4419600"/>
          </a:xfrm>
        </p:spPr>
        <p:txBody>
          <a:bodyPr/>
          <a:lstStyle/>
          <a:p>
            <a:pPr marL="0" indent="0">
              <a:buNone/>
            </a:pPr>
            <a:r>
              <a:rPr lang="en-US" sz="2400" dirty="0">
                <a:effectLst/>
              </a:rPr>
              <a:t>1. Race and Sex Differences of Long-Term Blood Pressure 	Profiles from childhood and adult hypertension.  </a:t>
            </a:r>
          </a:p>
          <a:p>
            <a:pPr marL="0" indent="0">
              <a:buNone/>
            </a:pPr>
            <a:endParaRPr lang="en-US" sz="2400" dirty="0">
              <a:effectLst/>
            </a:endParaRPr>
          </a:p>
          <a:p>
            <a:pPr marL="0" indent="0">
              <a:buNone/>
            </a:pPr>
            <a:r>
              <a:rPr lang="en-US" sz="2400" dirty="0">
                <a:effectLst/>
              </a:rPr>
              <a:t>2. Relationship of HTN to coronary atherosclerosis and 	Cardiac events in patients with Coronary CT</a:t>
            </a:r>
          </a:p>
          <a:p>
            <a:pPr marL="0" indent="0">
              <a:buNone/>
            </a:pPr>
            <a:endParaRPr lang="en-US" sz="2400" dirty="0">
              <a:effectLst/>
            </a:endParaRPr>
          </a:p>
          <a:p>
            <a:pPr marL="0" indent="0">
              <a:buNone/>
            </a:pPr>
            <a:r>
              <a:rPr lang="en-US" sz="2400" dirty="0">
                <a:effectLst/>
              </a:rPr>
              <a:t>3. CVD in Conjunction with BP to guide HTN Medication </a:t>
            </a:r>
            <a:r>
              <a:rPr lang="en-US" sz="2400" dirty="0" err="1">
                <a:effectLst/>
              </a:rPr>
              <a:t>Tx</a:t>
            </a:r>
            <a:endParaRPr lang="en-US" sz="2400" dirty="0">
              <a:effectLst/>
            </a:endParaRPr>
          </a:p>
          <a:p>
            <a:pPr marL="0" indent="0">
              <a:buNone/>
            </a:pPr>
            <a:endParaRPr lang="en-US" sz="2400" dirty="0">
              <a:effectLst/>
            </a:endParaRPr>
          </a:p>
          <a:p>
            <a:pPr marL="0" indent="0">
              <a:buNone/>
            </a:pPr>
            <a:r>
              <a:rPr lang="en-US" sz="2400" dirty="0">
                <a:effectLst/>
              </a:rPr>
              <a:t>4. Optimal SBP target after SPRINT</a:t>
            </a:r>
          </a:p>
        </p:txBody>
      </p:sp>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dirty="0"/>
              <a:t>Blood Pressure</a:t>
            </a:r>
          </a:p>
        </p:txBody>
      </p:sp>
      <p:pic>
        <p:nvPicPr>
          <p:cNvPr id="5" name="Picture 4">
            <a:extLst>
              <a:ext uri="{FF2B5EF4-FFF2-40B4-BE49-F238E27FC236}">
                <a16:creationId xmlns:a16="http://schemas.microsoft.com/office/drawing/2014/main" id="{C84DF404-A1AB-4520-96B1-137371061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4114800"/>
            <a:ext cx="2314575" cy="1971675"/>
          </a:xfrm>
          <a:prstGeom prst="rect">
            <a:avLst/>
          </a:prstGeom>
        </p:spPr>
      </p:pic>
    </p:spTree>
    <p:extLst>
      <p:ext uri="{BB962C8B-B14F-4D97-AF65-F5344CB8AC3E}">
        <p14:creationId xmlns:p14="http://schemas.microsoft.com/office/powerpoint/2010/main" val="4280231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02654-1482-492C-AE0D-354EAE9D2BF8}"/>
              </a:ext>
            </a:extLst>
          </p:cNvPr>
          <p:cNvSpPr>
            <a:spLocks noGrp="1"/>
          </p:cNvSpPr>
          <p:nvPr>
            <p:ph type="title"/>
          </p:nvPr>
        </p:nvSpPr>
        <p:spPr/>
        <p:txBody>
          <a:bodyPr/>
          <a:lstStyle/>
          <a:p>
            <a:r>
              <a:rPr lang="en-US" sz="3200" dirty="0"/>
              <a:t>Race and Sex Differences of Long-Term BP Profiles from Childhood to Adult</a:t>
            </a:r>
          </a:p>
        </p:txBody>
      </p:sp>
      <p:pic>
        <p:nvPicPr>
          <p:cNvPr id="6" name="Content Placeholder 5">
            <a:extLst>
              <a:ext uri="{FF2B5EF4-FFF2-40B4-BE49-F238E27FC236}">
                <a16:creationId xmlns:a16="http://schemas.microsoft.com/office/drawing/2014/main" id="{E6449BC4-1131-42AB-AB36-529DB18D3BC5}"/>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90800" y="1676400"/>
            <a:ext cx="3657600" cy="4343400"/>
          </a:xfrm>
        </p:spPr>
      </p:pic>
      <p:sp>
        <p:nvSpPr>
          <p:cNvPr id="4" name="Footer Placeholder 3">
            <a:extLst>
              <a:ext uri="{FF2B5EF4-FFF2-40B4-BE49-F238E27FC236}">
                <a16:creationId xmlns:a16="http://schemas.microsoft.com/office/drawing/2014/main" id="{E95F2E2A-3F16-48ED-B7AD-DDBA347D7D3B}"/>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97194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9F0E-8843-4252-B83C-1C5D12BCF025}"/>
              </a:ext>
            </a:extLst>
          </p:cNvPr>
          <p:cNvSpPr>
            <a:spLocks noGrp="1"/>
          </p:cNvSpPr>
          <p:nvPr>
            <p:ph type="title"/>
          </p:nvPr>
        </p:nvSpPr>
        <p:spPr>
          <a:xfrm>
            <a:off x="301625" y="228601"/>
            <a:ext cx="8510588" cy="762000"/>
          </a:xfrm>
        </p:spPr>
        <p:txBody>
          <a:bodyPr/>
          <a:lstStyle/>
          <a:p>
            <a:r>
              <a:rPr lang="en-US" sz="3200" dirty="0"/>
              <a:t>Race and Sex Differences of Long-Term BP Profiles from Childhood to Adult</a:t>
            </a:r>
          </a:p>
        </p:txBody>
      </p:sp>
      <p:sp>
        <p:nvSpPr>
          <p:cNvPr id="3" name="Content Placeholder 2">
            <a:extLst>
              <a:ext uri="{FF2B5EF4-FFF2-40B4-BE49-F238E27FC236}">
                <a16:creationId xmlns:a16="http://schemas.microsoft.com/office/drawing/2014/main" id="{C71B7397-C833-4672-A166-55AEAF8C81E6}"/>
              </a:ext>
            </a:extLst>
          </p:cNvPr>
          <p:cNvSpPr>
            <a:spLocks noGrp="1"/>
          </p:cNvSpPr>
          <p:nvPr>
            <p:ph idx="1"/>
          </p:nvPr>
        </p:nvSpPr>
        <p:spPr>
          <a:xfrm>
            <a:off x="228600" y="1425373"/>
            <a:ext cx="8991600" cy="4571999"/>
          </a:xfrm>
        </p:spPr>
        <p:txBody>
          <a:bodyPr/>
          <a:lstStyle/>
          <a:p>
            <a:pPr marL="0" indent="0">
              <a:buNone/>
            </a:pPr>
            <a:r>
              <a:rPr lang="en-US" sz="2400" dirty="0">
                <a:effectLst/>
              </a:rPr>
              <a:t>Study goal is to characterize longitudinal BP trajectories from childhood in black-white and sex groups. Longitudinal cohort of 2732 adults with BMI and BP measured 4 to 15 times from childhood (14-19 years) to adulthood (20-51 years).</a:t>
            </a:r>
          </a:p>
          <a:p>
            <a:pPr marL="0" indent="0">
              <a:buNone/>
            </a:pPr>
            <a:endParaRPr lang="en-US" sz="2400" dirty="0">
              <a:effectLst/>
            </a:endParaRPr>
          </a:p>
          <a:p>
            <a:pPr marL="0" indent="0">
              <a:buNone/>
            </a:pPr>
            <a:r>
              <a:rPr lang="en-US" sz="2400" u="sng" dirty="0">
                <a:effectLst/>
              </a:rPr>
              <a:t>General observations:</a:t>
            </a:r>
          </a:p>
          <a:p>
            <a:pPr marL="0" indent="0">
              <a:buNone/>
            </a:pPr>
            <a:r>
              <a:rPr lang="en-US" sz="2200" dirty="0">
                <a:effectLst/>
              </a:rPr>
              <a:t>Childhood BP linear slopes were associated with adult HTN (p&lt;0.001)</a:t>
            </a:r>
          </a:p>
          <a:p>
            <a:pPr marL="0" indent="0">
              <a:buNone/>
            </a:pPr>
            <a:r>
              <a:rPr lang="en-US" sz="2200" dirty="0">
                <a:effectLst/>
              </a:rPr>
              <a:t>Puberty is a crucial period for the development of HTN in later life.  </a:t>
            </a:r>
          </a:p>
          <a:p>
            <a:pPr marL="0" indent="0">
              <a:buNone/>
            </a:pPr>
            <a:endParaRPr lang="en-US" sz="2000" dirty="0">
              <a:effectLst/>
            </a:endParaRPr>
          </a:p>
        </p:txBody>
      </p:sp>
      <p:sp>
        <p:nvSpPr>
          <p:cNvPr id="4" name="Footer Placeholder 3">
            <a:extLst>
              <a:ext uri="{FF2B5EF4-FFF2-40B4-BE49-F238E27FC236}">
                <a16:creationId xmlns:a16="http://schemas.microsoft.com/office/drawing/2014/main" id="{C50BA41E-4584-45E4-91A9-CEC797131B5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00BD03E8-BD94-4921-A1D4-10B496FEF0E7}"/>
              </a:ext>
            </a:extLst>
          </p:cNvPr>
          <p:cNvSpPr txBox="1"/>
          <p:nvPr/>
        </p:nvSpPr>
        <p:spPr>
          <a:xfrm>
            <a:off x="-6485" y="5898575"/>
            <a:ext cx="8305800" cy="584775"/>
          </a:xfrm>
          <a:prstGeom prst="rect">
            <a:avLst/>
          </a:prstGeom>
          <a:noFill/>
        </p:spPr>
        <p:txBody>
          <a:bodyPr wrap="square" rtlCol="0">
            <a:spAutoFit/>
          </a:bodyPr>
          <a:lstStyle/>
          <a:p>
            <a:r>
              <a:rPr lang="en-US" sz="1600" dirty="0">
                <a:solidFill>
                  <a:srgbClr val="FFC000"/>
                </a:solidFill>
              </a:rPr>
              <a:t>Shen, W., Zhang, T., Li, S. et al. (2017). Race and sex differences of long-term blood pressure profiles from childhood and adult hypertension. HypertensionAHD.117.09537</a:t>
            </a:r>
          </a:p>
        </p:txBody>
      </p:sp>
    </p:spTree>
    <p:extLst>
      <p:ext uri="{BB962C8B-B14F-4D97-AF65-F5344CB8AC3E}">
        <p14:creationId xmlns:p14="http://schemas.microsoft.com/office/powerpoint/2010/main" val="2599747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9F0E-8843-4252-B83C-1C5D12BCF025}"/>
              </a:ext>
            </a:extLst>
          </p:cNvPr>
          <p:cNvSpPr>
            <a:spLocks noGrp="1"/>
          </p:cNvSpPr>
          <p:nvPr>
            <p:ph type="title"/>
          </p:nvPr>
        </p:nvSpPr>
        <p:spPr>
          <a:xfrm>
            <a:off x="301625" y="228601"/>
            <a:ext cx="8510588" cy="762000"/>
          </a:xfrm>
        </p:spPr>
        <p:txBody>
          <a:bodyPr/>
          <a:lstStyle/>
          <a:p>
            <a:r>
              <a:rPr lang="en-US" sz="3200" dirty="0"/>
              <a:t>Race and Sex Differences of Long-Term BP Profiles from Childhood to Adult</a:t>
            </a:r>
          </a:p>
        </p:txBody>
      </p:sp>
      <p:pic>
        <p:nvPicPr>
          <p:cNvPr id="6" name="Content Placeholder 5">
            <a:extLst>
              <a:ext uri="{FF2B5EF4-FFF2-40B4-BE49-F238E27FC236}">
                <a16:creationId xmlns:a16="http://schemas.microsoft.com/office/drawing/2014/main" id="{07B57880-671A-4B27-B309-CF78070C3FC3}"/>
              </a:ext>
            </a:extLst>
          </p:cNvPr>
          <p:cNvPicPr>
            <a:picLocks noGrp="1" noChangeAspect="1"/>
          </p:cNvPicPr>
          <p:nvPr>
            <p:ph idx="1"/>
          </p:nvPr>
        </p:nvPicPr>
        <p:blipFill>
          <a:blip r:embed="rId2"/>
          <a:stretch>
            <a:fillRect/>
          </a:stretch>
        </p:blipFill>
        <p:spPr>
          <a:xfrm>
            <a:off x="265957" y="1219200"/>
            <a:ext cx="8540750" cy="4124727"/>
          </a:xfrm>
          <a:prstGeom prst="rect">
            <a:avLst/>
          </a:prstGeom>
        </p:spPr>
      </p:pic>
      <p:sp>
        <p:nvSpPr>
          <p:cNvPr id="5" name="TextBox 4">
            <a:extLst>
              <a:ext uri="{FF2B5EF4-FFF2-40B4-BE49-F238E27FC236}">
                <a16:creationId xmlns:a16="http://schemas.microsoft.com/office/drawing/2014/main" id="{00BD03E8-BD94-4921-A1D4-10B496FEF0E7}"/>
              </a:ext>
            </a:extLst>
          </p:cNvPr>
          <p:cNvSpPr txBox="1"/>
          <p:nvPr/>
        </p:nvSpPr>
        <p:spPr>
          <a:xfrm>
            <a:off x="0" y="6248400"/>
            <a:ext cx="8305800" cy="584775"/>
          </a:xfrm>
          <a:prstGeom prst="rect">
            <a:avLst/>
          </a:prstGeom>
          <a:noFill/>
        </p:spPr>
        <p:txBody>
          <a:bodyPr wrap="square" rtlCol="0">
            <a:spAutoFit/>
          </a:bodyPr>
          <a:lstStyle/>
          <a:p>
            <a:r>
              <a:rPr lang="en-US" sz="1600" dirty="0">
                <a:solidFill>
                  <a:srgbClr val="FFC000"/>
                </a:solidFill>
              </a:rPr>
              <a:t>Shen, W., Zhang, T., Li, S. et al. (2017). Race and sex differences of long-term blood pressure profiles from childhood and adult hypertension. HypertensionAHD.117.09537</a:t>
            </a:r>
          </a:p>
        </p:txBody>
      </p:sp>
      <p:sp>
        <p:nvSpPr>
          <p:cNvPr id="8" name="TextBox 7">
            <a:extLst>
              <a:ext uri="{FF2B5EF4-FFF2-40B4-BE49-F238E27FC236}">
                <a16:creationId xmlns:a16="http://schemas.microsoft.com/office/drawing/2014/main" id="{8E887847-6235-4F68-8236-22819EFD12AE}"/>
              </a:ext>
            </a:extLst>
          </p:cNvPr>
          <p:cNvSpPr txBox="1"/>
          <p:nvPr/>
        </p:nvSpPr>
        <p:spPr>
          <a:xfrm>
            <a:off x="250031" y="5455164"/>
            <a:ext cx="8613775" cy="646331"/>
          </a:xfrm>
          <a:prstGeom prst="rect">
            <a:avLst/>
          </a:prstGeom>
          <a:noFill/>
        </p:spPr>
        <p:txBody>
          <a:bodyPr wrap="square" rtlCol="0">
            <a:spAutoFit/>
          </a:bodyPr>
          <a:lstStyle/>
          <a:p>
            <a:pPr algn="ctr"/>
            <a:r>
              <a:rPr lang="en-US" dirty="0"/>
              <a:t>Growth curves of BP by race-sex groups.  </a:t>
            </a:r>
          </a:p>
          <a:p>
            <a:pPr algn="ctr"/>
            <a:r>
              <a:rPr lang="en-US" dirty="0"/>
              <a:t>Curve parameters were all significantly different. </a:t>
            </a:r>
          </a:p>
        </p:txBody>
      </p:sp>
    </p:spTree>
    <p:extLst>
      <p:ext uri="{BB962C8B-B14F-4D97-AF65-F5344CB8AC3E}">
        <p14:creationId xmlns:p14="http://schemas.microsoft.com/office/powerpoint/2010/main" val="3989635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9F0E-8843-4252-B83C-1C5D12BCF025}"/>
              </a:ext>
            </a:extLst>
          </p:cNvPr>
          <p:cNvSpPr>
            <a:spLocks noGrp="1"/>
          </p:cNvSpPr>
          <p:nvPr>
            <p:ph type="title"/>
          </p:nvPr>
        </p:nvSpPr>
        <p:spPr>
          <a:xfrm>
            <a:off x="301625" y="228601"/>
            <a:ext cx="8510588" cy="762000"/>
          </a:xfrm>
        </p:spPr>
        <p:txBody>
          <a:bodyPr/>
          <a:lstStyle/>
          <a:p>
            <a:r>
              <a:rPr lang="en-US" sz="3200" dirty="0"/>
              <a:t>Race and Sex Differences of Long-Term BP Profiles from Childhood to Adult</a:t>
            </a:r>
          </a:p>
        </p:txBody>
      </p:sp>
      <p:pic>
        <p:nvPicPr>
          <p:cNvPr id="6" name="Content Placeholder 5">
            <a:extLst>
              <a:ext uri="{FF2B5EF4-FFF2-40B4-BE49-F238E27FC236}">
                <a16:creationId xmlns:a16="http://schemas.microsoft.com/office/drawing/2014/main" id="{CBE4C86F-6270-4242-8F95-8D01430E73F2}"/>
              </a:ext>
            </a:extLst>
          </p:cNvPr>
          <p:cNvPicPr>
            <a:picLocks noGrp="1" noChangeAspect="1"/>
          </p:cNvPicPr>
          <p:nvPr>
            <p:ph idx="1"/>
          </p:nvPr>
        </p:nvPicPr>
        <p:blipFill>
          <a:blip r:embed="rId2"/>
          <a:stretch>
            <a:fillRect/>
          </a:stretch>
        </p:blipFill>
        <p:spPr>
          <a:xfrm>
            <a:off x="609600" y="1219200"/>
            <a:ext cx="7772400" cy="4572000"/>
          </a:xfrm>
          <a:prstGeom prst="rect">
            <a:avLst/>
          </a:prstGeom>
        </p:spPr>
      </p:pic>
      <p:sp>
        <p:nvSpPr>
          <p:cNvPr id="4" name="Footer Placeholder 3">
            <a:extLst>
              <a:ext uri="{FF2B5EF4-FFF2-40B4-BE49-F238E27FC236}">
                <a16:creationId xmlns:a16="http://schemas.microsoft.com/office/drawing/2014/main" id="{C50BA41E-4584-45E4-91A9-CEC797131B5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00BD03E8-BD94-4921-A1D4-10B496FEF0E7}"/>
              </a:ext>
            </a:extLst>
          </p:cNvPr>
          <p:cNvSpPr txBox="1"/>
          <p:nvPr/>
        </p:nvSpPr>
        <p:spPr>
          <a:xfrm>
            <a:off x="-6485" y="5898575"/>
            <a:ext cx="8305800" cy="584775"/>
          </a:xfrm>
          <a:prstGeom prst="rect">
            <a:avLst/>
          </a:prstGeom>
          <a:noFill/>
        </p:spPr>
        <p:txBody>
          <a:bodyPr wrap="square" rtlCol="0">
            <a:spAutoFit/>
          </a:bodyPr>
          <a:lstStyle/>
          <a:p>
            <a:r>
              <a:rPr lang="en-US" sz="1600" dirty="0">
                <a:solidFill>
                  <a:srgbClr val="FFC000"/>
                </a:solidFill>
              </a:rPr>
              <a:t>Shen, W., Zhang, T., Li, S. et al. (2017). Race and sex differences of long-term blood pressure profiles from childhood and adult hypertension. HypertensionAHD.117.09537</a:t>
            </a:r>
          </a:p>
        </p:txBody>
      </p:sp>
    </p:spTree>
    <p:extLst>
      <p:ext uri="{BB962C8B-B14F-4D97-AF65-F5344CB8AC3E}">
        <p14:creationId xmlns:p14="http://schemas.microsoft.com/office/powerpoint/2010/main" val="2022430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9F0E-8843-4252-B83C-1C5D12BCF025}"/>
              </a:ext>
            </a:extLst>
          </p:cNvPr>
          <p:cNvSpPr>
            <a:spLocks noGrp="1"/>
          </p:cNvSpPr>
          <p:nvPr>
            <p:ph type="title"/>
          </p:nvPr>
        </p:nvSpPr>
        <p:spPr>
          <a:xfrm>
            <a:off x="301625" y="228601"/>
            <a:ext cx="8510588" cy="762000"/>
          </a:xfrm>
        </p:spPr>
        <p:txBody>
          <a:bodyPr/>
          <a:lstStyle/>
          <a:p>
            <a:r>
              <a:rPr lang="en-US" sz="3200" dirty="0"/>
              <a:t>Race and Sex Differences of Long-Term BP Profiles from Childhood to Adult</a:t>
            </a:r>
          </a:p>
        </p:txBody>
      </p:sp>
      <p:sp>
        <p:nvSpPr>
          <p:cNvPr id="3" name="Content Placeholder 2">
            <a:extLst>
              <a:ext uri="{FF2B5EF4-FFF2-40B4-BE49-F238E27FC236}">
                <a16:creationId xmlns:a16="http://schemas.microsoft.com/office/drawing/2014/main" id="{C71B7397-C833-4672-A166-55AEAF8C81E6}"/>
              </a:ext>
            </a:extLst>
          </p:cNvPr>
          <p:cNvSpPr>
            <a:spLocks noGrp="1"/>
          </p:cNvSpPr>
          <p:nvPr>
            <p:ph idx="1"/>
          </p:nvPr>
        </p:nvSpPr>
        <p:spPr>
          <a:xfrm>
            <a:off x="301624" y="1219200"/>
            <a:ext cx="8766175" cy="4571999"/>
          </a:xfrm>
        </p:spPr>
        <p:txBody>
          <a:bodyPr/>
          <a:lstStyle/>
          <a:p>
            <a:pPr marL="0" indent="0">
              <a:buNone/>
            </a:pPr>
            <a:r>
              <a:rPr lang="en-US" sz="2000" u="sng" dirty="0" err="1">
                <a:effectLst/>
              </a:rPr>
              <a:t>BaleDoneen</a:t>
            </a:r>
            <a:r>
              <a:rPr lang="en-US" sz="2000" u="sng" dirty="0">
                <a:effectLst/>
              </a:rPr>
              <a:t> Take-Away:</a:t>
            </a:r>
          </a:p>
          <a:p>
            <a:pPr marL="0" indent="0">
              <a:buNone/>
            </a:pPr>
            <a:r>
              <a:rPr lang="en-US" sz="2000" dirty="0">
                <a:effectLst/>
              </a:rPr>
              <a:t>Higher levels and rates of increase of BP during puberty and young adulthood are associated with adult HTN. </a:t>
            </a:r>
          </a:p>
          <a:p>
            <a:pPr marL="0" indent="0">
              <a:buNone/>
            </a:pPr>
            <a:endParaRPr lang="en-US" sz="2000" dirty="0">
              <a:effectLst/>
            </a:endParaRPr>
          </a:p>
          <a:p>
            <a:pPr marL="0" indent="0">
              <a:buNone/>
            </a:pPr>
            <a:r>
              <a:rPr lang="en-US" sz="2000" dirty="0">
                <a:effectLst/>
              </a:rPr>
              <a:t>In contrast to the puberty period, greater rates of BP increase during the prepuberty have a protective effect on the risk of developing later life hypertension, </a:t>
            </a:r>
          </a:p>
          <a:p>
            <a:pPr marL="0" indent="0">
              <a:buNone/>
            </a:pPr>
            <a:endParaRPr lang="en-US" sz="2000" dirty="0">
              <a:effectLst/>
            </a:endParaRPr>
          </a:p>
          <a:p>
            <a:pPr marL="0" indent="0">
              <a:buNone/>
            </a:pPr>
            <a:r>
              <a:rPr lang="en-US" sz="2000" dirty="0">
                <a:effectLst/>
              </a:rPr>
              <a:t>Puberty period is a critical age window for BP control to reduce the hypertension risk. Our dental colleagues are key to identify HTN in children</a:t>
            </a:r>
          </a:p>
          <a:p>
            <a:pPr marL="0" indent="0">
              <a:buNone/>
            </a:pPr>
            <a:endParaRPr lang="en-US" sz="2000" dirty="0">
              <a:effectLst/>
            </a:endParaRPr>
          </a:p>
          <a:p>
            <a:pPr marL="0" indent="0">
              <a:buNone/>
            </a:pPr>
            <a:r>
              <a:rPr lang="en-US" sz="2000" dirty="0">
                <a:effectLst/>
              </a:rPr>
              <a:t>These findings underscore the importance of controlling BP in early life to prevent the development of hypertension later in life.</a:t>
            </a:r>
          </a:p>
        </p:txBody>
      </p:sp>
      <p:sp>
        <p:nvSpPr>
          <p:cNvPr id="4" name="Footer Placeholder 3">
            <a:extLst>
              <a:ext uri="{FF2B5EF4-FFF2-40B4-BE49-F238E27FC236}">
                <a16:creationId xmlns:a16="http://schemas.microsoft.com/office/drawing/2014/main" id="{C50BA41E-4584-45E4-91A9-CEC797131B5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00BD03E8-BD94-4921-A1D4-10B496FEF0E7}"/>
              </a:ext>
            </a:extLst>
          </p:cNvPr>
          <p:cNvSpPr txBox="1"/>
          <p:nvPr/>
        </p:nvSpPr>
        <p:spPr>
          <a:xfrm>
            <a:off x="-6485" y="5898575"/>
            <a:ext cx="8305800" cy="584775"/>
          </a:xfrm>
          <a:prstGeom prst="rect">
            <a:avLst/>
          </a:prstGeom>
          <a:noFill/>
        </p:spPr>
        <p:txBody>
          <a:bodyPr wrap="square" rtlCol="0">
            <a:spAutoFit/>
          </a:bodyPr>
          <a:lstStyle/>
          <a:p>
            <a:r>
              <a:rPr lang="en-US" sz="1600" dirty="0">
                <a:solidFill>
                  <a:srgbClr val="FFC000"/>
                </a:solidFill>
              </a:rPr>
              <a:t>Shen, W., Zhang, T., Li, S. et al. (2017). Race and sex differences of long-term blood pressure profiles from childhood and adult hypertension. HypertensionAHD.117.09537</a:t>
            </a:r>
          </a:p>
        </p:txBody>
      </p:sp>
    </p:spTree>
    <p:extLst>
      <p:ext uri="{BB962C8B-B14F-4D97-AF65-F5344CB8AC3E}">
        <p14:creationId xmlns:p14="http://schemas.microsoft.com/office/powerpoint/2010/main" val="2688204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39C6E-4B80-465C-BDF1-452CE1632577}"/>
              </a:ext>
            </a:extLst>
          </p:cNvPr>
          <p:cNvSpPr>
            <a:spLocks noGrp="1"/>
          </p:cNvSpPr>
          <p:nvPr>
            <p:ph type="title"/>
          </p:nvPr>
        </p:nvSpPr>
        <p:spPr/>
        <p:txBody>
          <a:bodyPr/>
          <a:lstStyle/>
          <a:p>
            <a:r>
              <a:rPr lang="en-US" sz="3200" dirty="0"/>
              <a:t>Relationship of HTN to CAD and CAD events</a:t>
            </a:r>
          </a:p>
        </p:txBody>
      </p:sp>
      <p:sp>
        <p:nvSpPr>
          <p:cNvPr id="4" name="Footer Placeholder 3">
            <a:extLst>
              <a:ext uri="{FF2B5EF4-FFF2-40B4-BE49-F238E27FC236}">
                <a16:creationId xmlns:a16="http://schemas.microsoft.com/office/drawing/2014/main" id="{0A99A04E-F0F5-434C-BCA5-DC49D3273602}"/>
              </a:ext>
            </a:extLst>
          </p:cNvPr>
          <p:cNvSpPr>
            <a:spLocks noGrp="1"/>
          </p:cNvSpPr>
          <p:nvPr>
            <p:ph type="ftr" sz="quarter" idx="11"/>
          </p:nvPr>
        </p:nvSpPr>
        <p:spPr/>
        <p:txBody>
          <a:bodyPr/>
          <a:lstStyle/>
          <a:p>
            <a:pPr>
              <a:defRPr/>
            </a:pPr>
            <a:r>
              <a:rPr lang="en-US"/>
              <a:t>Copyright Bale/Doneen Paradigm</a:t>
            </a:r>
          </a:p>
        </p:txBody>
      </p:sp>
      <p:pic>
        <p:nvPicPr>
          <p:cNvPr id="6" name="Content Placeholder 5">
            <a:extLst>
              <a:ext uri="{FF2B5EF4-FFF2-40B4-BE49-F238E27FC236}">
                <a16:creationId xmlns:a16="http://schemas.microsoft.com/office/drawing/2014/main" id="{2933735F-153D-4A3E-86B8-968CCBBF3F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bwMode="auto">
          <a:xfrm>
            <a:off x="990600" y="1295400"/>
            <a:ext cx="7215120" cy="4422775"/>
          </a:xfrm>
          <a:prstGeom prst="rect">
            <a:avLst/>
          </a:prstGeom>
          <a:noFill/>
          <a:ln w="9525">
            <a:noFill/>
            <a:miter lim="800000"/>
            <a:headEnd/>
            <a:tailEnd/>
          </a:ln>
          <a:effectLst/>
        </p:spPr>
      </p:pic>
    </p:spTree>
    <p:extLst>
      <p:ext uri="{BB962C8B-B14F-4D97-AF65-F5344CB8AC3E}">
        <p14:creationId xmlns:p14="http://schemas.microsoft.com/office/powerpoint/2010/main" val="1964996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6B8-84BB-4348-BB1D-D7EC507B9C42}"/>
              </a:ext>
            </a:extLst>
          </p:cNvPr>
          <p:cNvSpPr>
            <a:spLocks noGrp="1"/>
          </p:cNvSpPr>
          <p:nvPr>
            <p:ph type="title"/>
          </p:nvPr>
        </p:nvSpPr>
        <p:spPr>
          <a:xfrm>
            <a:off x="301625" y="228601"/>
            <a:ext cx="8510588" cy="609600"/>
          </a:xfrm>
        </p:spPr>
        <p:txBody>
          <a:bodyPr/>
          <a:lstStyle/>
          <a:p>
            <a:r>
              <a:rPr lang="en-US" sz="3200" dirty="0"/>
              <a:t>Relationship of HTN to CAD and CAD events</a:t>
            </a:r>
          </a:p>
        </p:txBody>
      </p:sp>
      <p:sp>
        <p:nvSpPr>
          <p:cNvPr id="3" name="Content Placeholder 2">
            <a:extLst>
              <a:ext uri="{FF2B5EF4-FFF2-40B4-BE49-F238E27FC236}">
                <a16:creationId xmlns:a16="http://schemas.microsoft.com/office/drawing/2014/main" id="{99160B83-7523-46BE-BC9F-2BC2C39305BD}"/>
              </a:ext>
            </a:extLst>
          </p:cNvPr>
          <p:cNvSpPr>
            <a:spLocks noGrp="1"/>
          </p:cNvSpPr>
          <p:nvPr>
            <p:ph idx="1"/>
          </p:nvPr>
        </p:nvSpPr>
        <p:spPr>
          <a:xfrm>
            <a:off x="301625" y="990600"/>
            <a:ext cx="8540750" cy="4422775"/>
          </a:xfrm>
        </p:spPr>
        <p:txBody>
          <a:bodyPr/>
          <a:lstStyle/>
          <a:p>
            <a:pPr marL="0" indent="0">
              <a:buNone/>
            </a:pPr>
            <a:r>
              <a:rPr lang="en-US" sz="2000" dirty="0">
                <a:effectLst/>
              </a:rPr>
              <a:t>Investigated the relationship between HTN and the presence, extent, and severity of coronary atherosclerosis in coronary CT angiography and cardiac events risk. </a:t>
            </a:r>
          </a:p>
          <a:p>
            <a:pPr marL="0" indent="0">
              <a:buNone/>
            </a:pPr>
            <a:endParaRPr lang="en-US" sz="2000" dirty="0">
              <a:effectLst/>
            </a:endParaRPr>
          </a:p>
          <a:p>
            <a:pPr marL="0" indent="0">
              <a:buNone/>
            </a:pPr>
            <a:r>
              <a:rPr lang="en-US" sz="2000" dirty="0">
                <a:effectLst/>
              </a:rPr>
              <a:t>17,181 patients enrolled in the CONFIRM registry who underwent ≥64 slice coronary CT angiography</a:t>
            </a:r>
          </a:p>
          <a:p>
            <a:pPr marL="0" indent="0">
              <a:buNone/>
            </a:pPr>
            <a:r>
              <a:rPr lang="en-US" sz="2000" dirty="0">
                <a:effectLst/>
              </a:rPr>
              <a:t>14,803 patients without known coronary artery disease. </a:t>
            </a:r>
          </a:p>
          <a:p>
            <a:pPr marL="0" indent="0">
              <a:buNone/>
            </a:pPr>
            <a:endParaRPr lang="en-US" sz="2000" dirty="0">
              <a:effectLst/>
            </a:endParaRPr>
          </a:p>
          <a:p>
            <a:pPr marL="0" indent="0">
              <a:buNone/>
            </a:pPr>
            <a:r>
              <a:rPr lang="en-US" sz="2000" dirty="0">
                <a:effectLst/>
              </a:rPr>
              <a:t>Of these, 1434 hypertensive patients were matched to 1434 patients without hypertension. </a:t>
            </a:r>
          </a:p>
        </p:txBody>
      </p:sp>
      <p:sp>
        <p:nvSpPr>
          <p:cNvPr id="4" name="Footer Placeholder 3">
            <a:extLst>
              <a:ext uri="{FF2B5EF4-FFF2-40B4-BE49-F238E27FC236}">
                <a16:creationId xmlns:a16="http://schemas.microsoft.com/office/drawing/2014/main" id="{02A18AF0-D0C6-475D-8C90-12CF27C45D1E}"/>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31AC9181-DAFA-40ED-8E5E-C18F74468A6F}"/>
              </a:ext>
            </a:extLst>
          </p:cNvPr>
          <p:cNvSpPr txBox="1"/>
          <p:nvPr/>
        </p:nvSpPr>
        <p:spPr>
          <a:xfrm>
            <a:off x="228600" y="5593336"/>
            <a:ext cx="8686800" cy="923330"/>
          </a:xfrm>
          <a:prstGeom prst="rect">
            <a:avLst/>
          </a:prstGeom>
          <a:noFill/>
        </p:spPr>
        <p:txBody>
          <a:bodyPr wrap="square" rtlCol="0">
            <a:spAutoFit/>
          </a:bodyPr>
          <a:lstStyle/>
          <a:p>
            <a:r>
              <a:rPr lang="en-US" dirty="0">
                <a:solidFill>
                  <a:srgbClr val="FFC000"/>
                </a:solidFill>
              </a:rPr>
              <a:t>Nakanishi, R., Baskaran, L., </a:t>
            </a:r>
            <a:r>
              <a:rPr lang="en-US" dirty="0" err="1">
                <a:solidFill>
                  <a:srgbClr val="FFC000"/>
                </a:solidFill>
              </a:rPr>
              <a:t>Gransar</a:t>
            </a:r>
            <a:r>
              <a:rPr lang="en-US" dirty="0">
                <a:solidFill>
                  <a:srgbClr val="FFC000"/>
                </a:solidFill>
              </a:rPr>
              <a:t>, H. et al. (2017). Relationship of HTN to coronary and atherosclerosis and cardiac events in patients with coronary CT </a:t>
            </a:r>
            <a:r>
              <a:rPr lang="en-US" dirty="0" err="1">
                <a:solidFill>
                  <a:srgbClr val="FFC000"/>
                </a:solidFill>
              </a:rPr>
              <a:t>Angio</a:t>
            </a:r>
            <a:r>
              <a:rPr lang="en-US" dirty="0">
                <a:solidFill>
                  <a:srgbClr val="FFC000"/>
                </a:solidFill>
              </a:rPr>
              <a:t>. HypertensionAHA.117.09402.</a:t>
            </a:r>
          </a:p>
        </p:txBody>
      </p:sp>
    </p:spTree>
    <p:extLst>
      <p:ext uri="{BB962C8B-B14F-4D97-AF65-F5344CB8AC3E}">
        <p14:creationId xmlns:p14="http://schemas.microsoft.com/office/powerpoint/2010/main" val="1499507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01625" y="5486400"/>
            <a:ext cx="8540750" cy="646331"/>
          </a:xfrm>
          <a:prstGeom prst="rect">
            <a:avLst/>
          </a:prstGeom>
        </p:spPr>
        <p:txBody>
          <a:bodyPr wrap="square">
            <a:spAutoFit/>
          </a:bodyPr>
          <a:lstStyle/>
          <a:p>
            <a:r>
              <a:rPr lang="en-US" dirty="0" err="1">
                <a:solidFill>
                  <a:srgbClr val="FFC000"/>
                </a:solidFill>
              </a:rPr>
              <a:t>Lerman</a:t>
            </a:r>
            <a:r>
              <a:rPr lang="en-US" dirty="0">
                <a:solidFill>
                  <a:srgbClr val="FFC000"/>
                </a:solidFill>
              </a:rPr>
              <a:t>, J., Joshi, A., Chaturvedi, A. et al. (2017).  High risk coronary plaque in psoriasis. Circulation; 116.026859</a:t>
            </a:r>
            <a:endParaRPr lang="en-US" dirty="0"/>
          </a:p>
        </p:txBody>
      </p:sp>
      <p:sp>
        <p:nvSpPr>
          <p:cNvPr id="6" name="Title 1">
            <a:extLst>
              <a:ext uri="{FF2B5EF4-FFF2-40B4-BE49-F238E27FC236}">
                <a16:creationId xmlns:a16="http://schemas.microsoft.com/office/drawing/2014/main" id="{89E2CA21-3A6B-46AF-B08C-D3A3925D9B65}"/>
              </a:ext>
            </a:extLst>
          </p:cNvPr>
          <p:cNvSpPr>
            <a:spLocks noGrp="1"/>
          </p:cNvSpPr>
          <p:nvPr>
            <p:ph type="title"/>
          </p:nvPr>
        </p:nvSpPr>
        <p:spPr>
          <a:xfrm>
            <a:off x="152400" y="152401"/>
            <a:ext cx="8510588" cy="457200"/>
          </a:xfrm>
        </p:spPr>
        <p:txBody>
          <a:bodyPr/>
          <a:lstStyle/>
          <a:p>
            <a:r>
              <a:rPr lang="en-US" sz="3200" dirty="0"/>
              <a:t>High-risk coronary plaque in Psoriasis</a:t>
            </a:r>
          </a:p>
        </p:txBody>
      </p:sp>
      <p:sp>
        <p:nvSpPr>
          <p:cNvPr id="8" name="TextBox 7">
            <a:extLst>
              <a:ext uri="{FF2B5EF4-FFF2-40B4-BE49-F238E27FC236}">
                <a16:creationId xmlns:a16="http://schemas.microsoft.com/office/drawing/2014/main" id="{2587B02C-179B-45F3-BD85-E7A5A7137370}"/>
              </a:ext>
            </a:extLst>
          </p:cNvPr>
          <p:cNvSpPr txBox="1"/>
          <p:nvPr/>
        </p:nvSpPr>
        <p:spPr>
          <a:xfrm>
            <a:off x="509588" y="1241899"/>
            <a:ext cx="8153400" cy="4093428"/>
          </a:xfrm>
          <a:prstGeom prst="rect">
            <a:avLst/>
          </a:prstGeom>
          <a:noFill/>
        </p:spPr>
        <p:txBody>
          <a:bodyPr wrap="square" rtlCol="0">
            <a:spAutoFit/>
          </a:bodyPr>
          <a:lstStyle/>
          <a:p>
            <a:r>
              <a:rPr lang="en-US" sz="2000" dirty="0"/>
              <a:t>Patients underwent coronary CT angiography (CCTA) for TB and NCB quantification and HRP identification.</a:t>
            </a:r>
          </a:p>
          <a:p>
            <a:endParaRPr lang="en-US" sz="2000" dirty="0"/>
          </a:p>
          <a:p>
            <a:r>
              <a:rPr lang="en-US" sz="2000" dirty="0"/>
              <a:t>HRP defined as: </a:t>
            </a:r>
          </a:p>
          <a:p>
            <a:r>
              <a:rPr lang="en-US" sz="2000" dirty="0"/>
              <a:t>	low-attenuation (&lt;30 HU)</a:t>
            </a:r>
          </a:p>
          <a:p>
            <a:r>
              <a:rPr lang="en-US" sz="2000" dirty="0"/>
              <a:t>	positive remodeling (&gt;1.10) </a:t>
            </a:r>
          </a:p>
          <a:p>
            <a:r>
              <a:rPr lang="en-US" sz="2000" dirty="0"/>
              <a:t>	spotty calcification </a:t>
            </a:r>
          </a:p>
          <a:p>
            <a:endParaRPr lang="en-US" sz="2000" dirty="0"/>
          </a:p>
          <a:p>
            <a:r>
              <a:rPr lang="en-US" sz="2000" dirty="0"/>
              <a:t>A consecutive sample of the first 50 psoriasis patients were scanned again at 1 year following therapy.  </a:t>
            </a:r>
          </a:p>
          <a:p>
            <a:endParaRPr lang="en-US" sz="2000" dirty="0"/>
          </a:p>
          <a:p>
            <a:r>
              <a:rPr lang="en-US" sz="2000" dirty="0"/>
              <a:t>Psoriasis therapy included: Methotrexate, anti-TNF, anti-IL12/IL23, anti-II17</a:t>
            </a:r>
          </a:p>
        </p:txBody>
      </p:sp>
      <p:pic>
        <p:nvPicPr>
          <p:cNvPr id="7" name="Picture 6" descr="C:\Users\owner\Pictures\red flags pointed.jpg">
            <a:extLst>
              <a:ext uri="{FF2B5EF4-FFF2-40B4-BE49-F238E27FC236}">
                <a16:creationId xmlns:a16="http://schemas.microsoft.com/office/drawing/2014/main" id="{25E7B470-52B4-4104-8C20-6E415CD84C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0" y="121541"/>
            <a:ext cx="95820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66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6B8-84BB-4348-BB1D-D7EC507B9C42}"/>
              </a:ext>
            </a:extLst>
          </p:cNvPr>
          <p:cNvSpPr>
            <a:spLocks noGrp="1"/>
          </p:cNvSpPr>
          <p:nvPr>
            <p:ph type="title"/>
          </p:nvPr>
        </p:nvSpPr>
        <p:spPr>
          <a:xfrm>
            <a:off x="301625" y="228601"/>
            <a:ext cx="8510588" cy="609600"/>
          </a:xfrm>
        </p:spPr>
        <p:txBody>
          <a:bodyPr/>
          <a:lstStyle/>
          <a:p>
            <a:r>
              <a:rPr lang="en-US" sz="3200" dirty="0"/>
              <a:t>Relationship of HTN to CAD and CAD events</a:t>
            </a:r>
          </a:p>
        </p:txBody>
      </p:sp>
      <p:sp>
        <p:nvSpPr>
          <p:cNvPr id="3" name="Content Placeholder 2">
            <a:extLst>
              <a:ext uri="{FF2B5EF4-FFF2-40B4-BE49-F238E27FC236}">
                <a16:creationId xmlns:a16="http://schemas.microsoft.com/office/drawing/2014/main" id="{99160B83-7523-46BE-BC9F-2BC2C39305BD}"/>
              </a:ext>
            </a:extLst>
          </p:cNvPr>
          <p:cNvSpPr>
            <a:spLocks noGrp="1"/>
          </p:cNvSpPr>
          <p:nvPr>
            <p:ph idx="1"/>
          </p:nvPr>
        </p:nvSpPr>
        <p:spPr>
          <a:xfrm>
            <a:off x="301625" y="990600"/>
            <a:ext cx="8540750" cy="4422775"/>
          </a:xfrm>
        </p:spPr>
        <p:txBody>
          <a:bodyPr/>
          <a:lstStyle/>
          <a:p>
            <a:pPr marL="0" indent="0">
              <a:buNone/>
            </a:pPr>
            <a:r>
              <a:rPr lang="en-US" sz="2400" dirty="0">
                <a:effectLst/>
              </a:rPr>
              <a:t>Major adverse cardiac events risk of HTN and non-HTN patients was evaluated with Cox proportional hazards models. </a:t>
            </a:r>
          </a:p>
          <a:p>
            <a:pPr marL="0" indent="0">
              <a:buNone/>
            </a:pPr>
            <a:endParaRPr lang="en-US" sz="2400" dirty="0">
              <a:effectLst/>
            </a:endParaRPr>
          </a:p>
          <a:p>
            <a:pPr marL="0" indent="0">
              <a:buNone/>
            </a:pPr>
            <a:r>
              <a:rPr lang="en-US" sz="2400" dirty="0">
                <a:effectLst/>
              </a:rPr>
              <a:t>The prognostic associations between HTN and no-HTN with increasing degree of coronary stenosis severity (non-obstructive or obstructive ≥50%) and extent of coronary artery disease (segment involvement score of 1–5, &gt;5) was assessed.</a:t>
            </a:r>
            <a:r>
              <a:rPr lang="en-US" sz="1800" dirty="0">
                <a:effectLst/>
              </a:rPr>
              <a:t> </a:t>
            </a:r>
            <a:endParaRPr lang="en-US" dirty="0">
              <a:effectLst/>
            </a:endParaRPr>
          </a:p>
        </p:txBody>
      </p:sp>
      <p:sp>
        <p:nvSpPr>
          <p:cNvPr id="4" name="Footer Placeholder 3">
            <a:extLst>
              <a:ext uri="{FF2B5EF4-FFF2-40B4-BE49-F238E27FC236}">
                <a16:creationId xmlns:a16="http://schemas.microsoft.com/office/drawing/2014/main" id="{02A18AF0-D0C6-475D-8C90-12CF27C45D1E}"/>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31AC9181-DAFA-40ED-8E5E-C18F74468A6F}"/>
              </a:ext>
            </a:extLst>
          </p:cNvPr>
          <p:cNvSpPr txBox="1"/>
          <p:nvPr/>
        </p:nvSpPr>
        <p:spPr>
          <a:xfrm>
            <a:off x="228600" y="5593336"/>
            <a:ext cx="8686800" cy="923330"/>
          </a:xfrm>
          <a:prstGeom prst="rect">
            <a:avLst/>
          </a:prstGeom>
          <a:noFill/>
        </p:spPr>
        <p:txBody>
          <a:bodyPr wrap="square" rtlCol="0">
            <a:spAutoFit/>
          </a:bodyPr>
          <a:lstStyle/>
          <a:p>
            <a:r>
              <a:rPr lang="en-US" dirty="0">
                <a:solidFill>
                  <a:srgbClr val="FFC000"/>
                </a:solidFill>
              </a:rPr>
              <a:t>Nakanishi, R., Baskaran, L., </a:t>
            </a:r>
            <a:r>
              <a:rPr lang="en-US" dirty="0" err="1">
                <a:solidFill>
                  <a:srgbClr val="FFC000"/>
                </a:solidFill>
              </a:rPr>
              <a:t>Gransar</a:t>
            </a:r>
            <a:r>
              <a:rPr lang="en-US" dirty="0">
                <a:solidFill>
                  <a:srgbClr val="FFC000"/>
                </a:solidFill>
              </a:rPr>
              <a:t>, H. et al. (2017). Relationship of HTN to coronary and atherosclerosis and cardiac events in patients with coronary CT </a:t>
            </a:r>
            <a:r>
              <a:rPr lang="en-US" dirty="0" err="1">
                <a:solidFill>
                  <a:srgbClr val="FFC000"/>
                </a:solidFill>
              </a:rPr>
              <a:t>Angio</a:t>
            </a:r>
            <a:r>
              <a:rPr lang="en-US" dirty="0">
                <a:solidFill>
                  <a:srgbClr val="FFC000"/>
                </a:solidFill>
              </a:rPr>
              <a:t>. HypertensionAHA.117.09402.</a:t>
            </a:r>
          </a:p>
        </p:txBody>
      </p:sp>
    </p:spTree>
    <p:extLst>
      <p:ext uri="{BB962C8B-B14F-4D97-AF65-F5344CB8AC3E}">
        <p14:creationId xmlns:p14="http://schemas.microsoft.com/office/powerpoint/2010/main" val="4076287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6B8-84BB-4348-BB1D-D7EC507B9C42}"/>
              </a:ext>
            </a:extLst>
          </p:cNvPr>
          <p:cNvSpPr>
            <a:spLocks noGrp="1"/>
          </p:cNvSpPr>
          <p:nvPr>
            <p:ph type="title"/>
          </p:nvPr>
        </p:nvSpPr>
        <p:spPr>
          <a:xfrm>
            <a:off x="301625" y="228601"/>
            <a:ext cx="8510588" cy="609600"/>
          </a:xfrm>
        </p:spPr>
        <p:txBody>
          <a:bodyPr/>
          <a:lstStyle/>
          <a:p>
            <a:r>
              <a:rPr lang="en-US" sz="3200" dirty="0"/>
              <a:t>Relationship of HTN to CAD and CAD events</a:t>
            </a:r>
          </a:p>
        </p:txBody>
      </p:sp>
      <p:sp>
        <p:nvSpPr>
          <p:cNvPr id="3" name="Content Placeholder 2">
            <a:extLst>
              <a:ext uri="{FF2B5EF4-FFF2-40B4-BE49-F238E27FC236}">
                <a16:creationId xmlns:a16="http://schemas.microsoft.com/office/drawing/2014/main" id="{99160B83-7523-46BE-BC9F-2BC2C39305BD}"/>
              </a:ext>
            </a:extLst>
          </p:cNvPr>
          <p:cNvSpPr>
            <a:spLocks noGrp="1"/>
          </p:cNvSpPr>
          <p:nvPr>
            <p:ph idx="1"/>
          </p:nvPr>
        </p:nvSpPr>
        <p:spPr>
          <a:xfrm>
            <a:off x="301625" y="990600"/>
            <a:ext cx="8540750" cy="4422775"/>
          </a:xfrm>
        </p:spPr>
        <p:txBody>
          <a:bodyPr/>
          <a:lstStyle/>
          <a:p>
            <a:pPr marL="0" indent="0">
              <a:buNone/>
            </a:pPr>
            <a:r>
              <a:rPr lang="en-US" sz="2300" dirty="0">
                <a:effectLst/>
              </a:rPr>
              <a:t>HTN patients had more </a:t>
            </a:r>
            <a:r>
              <a:rPr lang="en-US" sz="2300" dirty="0" err="1">
                <a:effectLst/>
              </a:rPr>
              <a:t>nonobstructive</a:t>
            </a:r>
            <a:r>
              <a:rPr lang="en-US" sz="2300" dirty="0">
                <a:effectLst/>
              </a:rPr>
              <a:t> and 1-, 2-, and 3-vessel disease than the non-HTN group. </a:t>
            </a:r>
          </a:p>
          <a:p>
            <a:pPr marL="0" indent="0">
              <a:buNone/>
            </a:pPr>
            <a:endParaRPr lang="en-US" sz="2300" dirty="0">
              <a:effectLst/>
            </a:endParaRPr>
          </a:p>
          <a:p>
            <a:pPr marL="0" indent="0">
              <a:buNone/>
            </a:pPr>
            <a:r>
              <a:rPr lang="en-US" sz="2300" dirty="0">
                <a:effectLst/>
              </a:rPr>
              <a:t>During a mean follow-up of 5.2±1.2 years, 180 patients experienced cardiac events, with 104 (2.0%) occurring in the HTN group and 76 (1.5%) occurring in the no-HTN group (HR, 1.4; 95% CI, 1.0–1.9). </a:t>
            </a:r>
          </a:p>
          <a:p>
            <a:pPr marL="0" indent="0">
              <a:buNone/>
            </a:pPr>
            <a:endParaRPr lang="en-US" sz="2300" dirty="0">
              <a:effectLst/>
            </a:endParaRPr>
          </a:p>
          <a:p>
            <a:pPr marL="0" indent="0">
              <a:buNone/>
            </a:pPr>
            <a:r>
              <a:rPr lang="en-US" sz="2300" dirty="0">
                <a:effectLst/>
              </a:rPr>
              <a:t>Compared with no-hypertension patients, hypertensive patients have increased presence, extent, and severity of coronary atherosclerosis and tend to have an increase in major adverse cardiac events.</a:t>
            </a:r>
          </a:p>
          <a:p>
            <a:pPr marL="0" indent="0">
              <a:buNone/>
            </a:pPr>
            <a:endParaRPr lang="en-US" dirty="0"/>
          </a:p>
        </p:txBody>
      </p:sp>
      <p:sp>
        <p:nvSpPr>
          <p:cNvPr id="4" name="Footer Placeholder 3">
            <a:extLst>
              <a:ext uri="{FF2B5EF4-FFF2-40B4-BE49-F238E27FC236}">
                <a16:creationId xmlns:a16="http://schemas.microsoft.com/office/drawing/2014/main" id="{02A18AF0-D0C6-475D-8C90-12CF27C45D1E}"/>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31AC9181-DAFA-40ED-8E5E-C18F74468A6F}"/>
              </a:ext>
            </a:extLst>
          </p:cNvPr>
          <p:cNvSpPr txBox="1"/>
          <p:nvPr/>
        </p:nvSpPr>
        <p:spPr>
          <a:xfrm>
            <a:off x="228600" y="5593336"/>
            <a:ext cx="8686800" cy="923330"/>
          </a:xfrm>
          <a:prstGeom prst="rect">
            <a:avLst/>
          </a:prstGeom>
          <a:noFill/>
        </p:spPr>
        <p:txBody>
          <a:bodyPr wrap="square" rtlCol="0">
            <a:spAutoFit/>
          </a:bodyPr>
          <a:lstStyle/>
          <a:p>
            <a:r>
              <a:rPr lang="en-US" dirty="0">
                <a:solidFill>
                  <a:srgbClr val="FFC000"/>
                </a:solidFill>
              </a:rPr>
              <a:t>Nakanishi, R., Baskaran, L., </a:t>
            </a:r>
            <a:r>
              <a:rPr lang="en-US" dirty="0" err="1">
                <a:solidFill>
                  <a:srgbClr val="FFC000"/>
                </a:solidFill>
              </a:rPr>
              <a:t>Gransar</a:t>
            </a:r>
            <a:r>
              <a:rPr lang="en-US" dirty="0">
                <a:solidFill>
                  <a:srgbClr val="FFC000"/>
                </a:solidFill>
              </a:rPr>
              <a:t>, H. et al. (2017). Relationship of HTN to coronary and atherosclerosis and cardiac events in patients with coronary CT </a:t>
            </a:r>
            <a:r>
              <a:rPr lang="en-US" dirty="0" err="1">
                <a:solidFill>
                  <a:srgbClr val="FFC000"/>
                </a:solidFill>
              </a:rPr>
              <a:t>Angio</a:t>
            </a:r>
            <a:r>
              <a:rPr lang="en-US" dirty="0">
                <a:solidFill>
                  <a:srgbClr val="FFC000"/>
                </a:solidFill>
              </a:rPr>
              <a:t>. HypertensionAHA.117.09402.</a:t>
            </a:r>
          </a:p>
        </p:txBody>
      </p:sp>
    </p:spTree>
    <p:extLst>
      <p:ext uri="{BB962C8B-B14F-4D97-AF65-F5344CB8AC3E}">
        <p14:creationId xmlns:p14="http://schemas.microsoft.com/office/powerpoint/2010/main" val="139611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6B8-84BB-4348-BB1D-D7EC507B9C42}"/>
              </a:ext>
            </a:extLst>
          </p:cNvPr>
          <p:cNvSpPr>
            <a:spLocks noGrp="1"/>
          </p:cNvSpPr>
          <p:nvPr>
            <p:ph type="title"/>
          </p:nvPr>
        </p:nvSpPr>
        <p:spPr>
          <a:xfrm>
            <a:off x="301625" y="228601"/>
            <a:ext cx="8510588" cy="609600"/>
          </a:xfrm>
        </p:spPr>
        <p:txBody>
          <a:bodyPr/>
          <a:lstStyle/>
          <a:p>
            <a:r>
              <a:rPr lang="en-US" sz="3200" dirty="0"/>
              <a:t>Relationship of HTN to CAD and CAD events</a:t>
            </a:r>
          </a:p>
        </p:txBody>
      </p:sp>
      <p:pic>
        <p:nvPicPr>
          <p:cNvPr id="6" name="Content Placeholder 5">
            <a:extLst>
              <a:ext uri="{FF2B5EF4-FFF2-40B4-BE49-F238E27FC236}">
                <a16:creationId xmlns:a16="http://schemas.microsoft.com/office/drawing/2014/main" id="{812791A3-F660-4F66-BC73-B067AB8ACC52}"/>
              </a:ext>
            </a:extLst>
          </p:cNvPr>
          <p:cNvPicPr>
            <a:picLocks noGrp="1" noChangeAspect="1"/>
          </p:cNvPicPr>
          <p:nvPr>
            <p:ph idx="1"/>
          </p:nvPr>
        </p:nvPicPr>
        <p:blipFill>
          <a:blip r:embed="rId2"/>
          <a:stretch>
            <a:fillRect/>
          </a:stretch>
        </p:blipFill>
        <p:spPr>
          <a:xfrm>
            <a:off x="1362829" y="1004381"/>
            <a:ext cx="6418341" cy="4422775"/>
          </a:xfrm>
          <a:prstGeom prst="rect">
            <a:avLst/>
          </a:prstGeom>
        </p:spPr>
      </p:pic>
      <p:sp>
        <p:nvSpPr>
          <p:cNvPr id="4" name="Footer Placeholder 3">
            <a:extLst>
              <a:ext uri="{FF2B5EF4-FFF2-40B4-BE49-F238E27FC236}">
                <a16:creationId xmlns:a16="http://schemas.microsoft.com/office/drawing/2014/main" id="{02A18AF0-D0C6-475D-8C90-12CF27C45D1E}"/>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31AC9181-DAFA-40ED-8E5E-C18F74468A6F}"/>
              </a:ext>
            </a:extLst>
          </p:cNvPr>
          <p:cNvSpPr txBox="1"/>
          <p:nvPr/>
        </p:nvSpPr>
        <p:spPr>
          <a:xfrm>
            <a:off x="228600" y="5593336"/>
            <a:ext cx="8686800" cy="923330"/>
          </a:xfrm>
          <a:prstGeom prst="rect">
            <a:avLst/>
          </a:prstGeom>
          <a:noFill/>
        </p:spPr>
        <p:txBody>
          <a:bodyPr wrap="square" rtlCol="0">
            <a:spAutoFit/>
          </a:bodyPr>
          <a:lstStyle/>
          <a:p>
            <a:r>
              <a:rPr lang="en-US" dirty="0">
                <a:solidFill>
                  <a:srgbClr val="FFC000"/>
                </a:solidFill>
              </a:rPr>
              <a:t>Nakanishi, R., Baskaran, L., </a:t>
            </a:r>
            <a:r>
              <a:rPr lang="en-US" dirty="0" err="1">
                <a:solidFill>
                  <a:srgbClr val="FFC000"/>
                </a:solidFill>
              </a:rPr>
              <a:t>Gransar</a:t>
            </a:r>
            <a:r>
              <a:rPr lang="en-US" dirty="0">
                <a:solidFill>
                  <a:srgbClr val="FFC000"/>
                </a:solidFill>
              </a:rPr>
              <a:t>, H. et al. (2017). Relationship of HTN to coronary and atherosclerosis and cardiac events in patients with coronary CT </a:t>
            </a:r>
            <a:r>
              <a:rPr lang="en-US" dirty="0" err="1">
                <a:solidFill>
                  <a:srgbClr val="FFC000"/>
                </a:solidFill>
              </a:rPr>
              <a:t>Angio</a:t>
            </a:r>
            <a:r>
              <a:rPr lang="en-US" dirty="0">
                <a:solidFill>
                  <a:srgbClr val="FFC000"/>
                </a:solidFill>
              </a:rPr>
              <a:t>. HypertensionAHA.117.09402.</a:t>
            </a:r>
          </a:p>
        </p:txBody>
      </p:sp>
    </p:spTree>
    <p:extLst>
      <p:ext uri="{BB962C8B-B14F-4D97-AF65-F5344CB8AC3E}">
        <p14:creationId xmlns:p14="http://schemas.microsoft.com/office/powerpoint/2010/main" val="3003727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6B8-84BB-4348-BB1D-D7EC507B9C42}"/>
              </a:ext>
            </a:extLst>
          </p:cNvPr>
          <p:cNvSpPr>
            <a:spLocks noGrp="1"/>
          </p:cNvSpPr>
          <p:nvPr>
            <p:ph type="title"/>
          </p:nvPr>
        </p:nvSpPr>
        <p:spPr>
          <a:xfrm>
            <a:off x="301625" y="228601"/>
            <a:ext cx="8510588" cy="609600"/>
          </a:xfrm>
        </p:spPr>
        <p:txBody>
          <a:bodyPr/>
          <a:lstStyle/>
          <a:p>
            <a:r>
              <a:rPr lang="en-US" sz="3200" dirty="0"/>
              <a:t>Relationship of HTN to CAD and CAD events</a:t>
            </a:r>
          </a:p>
        </p:txBody>
      </p:sp>
      <p:pic>
        <p:nvPicPr>
          <p:cNvPr id="6" name="Content Placeholder 5">
            <a:extLst>
              <a:ext uri="{FF2B5EF4-FFF2-40B4-BE49-F238E27FC236}">
                <a16:creationId xmlns:a16="http://schemas.microsoft.com/office/drawing/2014/main" id="{F10D105E-DA43-448A-ADF5-81949C552C02}"/>
              </a:ext>
            </a:extLst>
          </p:cNvPr>
          <p:cNvPicPr>
            <a:picLocks noGrp="1" noChangeAspect="1"/>
          </p:cNvPicPr>
          <p:nvPr>
            <p:ph idx="1"/>
          </p:nvPr>
        </p:nvPicPr>
        <p:blipFill>
          <a:blip r:embed="rId2"/>
          <a:stretch>
            <a:fillRect/>
          </a:stretch>
        </p:blipFill>
        <p:spPr>
          <a:xfrm>
            <a:off x="1524000" y="965752"/>
            <a:ext cx="6008412" cy="4422775"/>
          </a:xfrm>
          <a:prstGeom prst="rect">
            <a:avLst/>
          </a:prstGeom>
        </p:spPr>
      </p:pic>
      <p:sp>
        <p:nvSpPr>
          <p:cNvPr id="4" name="Footer Placeholder 3">
            <a:extLst>
              <a:ext uri="{FF2B5EF4-FFF2-40B4-BE49-F238E27FC236}">
                <a16:creationId xmlns:a16="http://schemas.microsoft.com/office/drawing/2014/main" id="{02A18AF0-D0C6-475D-8C90-12CF27C45D1E}"/>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31AC9181-DAFA-40ED-8E5E-C18F74468A6F}"/>
              </a:ext>
            </a:extLst>
          </p:cNvPr>
          <p:cNvSpPr txBox="1"/>
          <p:nvPr/>
        </p:nvSpPr>
        <p:spPr>
          <a:xfrm>
            <a:off x="228600" y="5593336"/>
            <a:ext cx="8686800" cy="923330"/>
          </a:xfrm>
          <a:prstGeom prst="rect">
            <a:avLst/>
          </a:prstGeom>
          <a:noFill/>
        </p:spPr>
        <p:txBody>
          <a:bodyPr wrap="square" rtlCol="0">
            <a:spAutoFit/>
          </a:bodyPr>
          <a:lstStyle/>
          <a:p>
            <a:r>
              <a:rPr lang="en-US" dirty="0">
                <a:solidFill>
                  <a:srgbClr val="FFC000"/>
                </a:solidFill>
              </a:rPr>
              <a:t>Nakanishi, R., Baskaran, L., </a:t>
            </a:r>
            <a:r>
              <a:rPr lang="en-US" dirty="0" err="1">
                <a:solidFill>
                  <a:srgbClr val="FFC000"/>
                </a:solidFill>
              </a:rPr>
              <a:t>Gransar</a:t>
            </a:r>
            <a:r>
              <a:rPr lang="en-US" dirty="0">
                <a:solidFill>
                  <a:srgbClr val="FFC000"/>
                </a:solidFill>
              </a:rPr>
              <a:t>, H. et al. (2017). Relationship of HTN to coronary and atherosclerosis and cardiac events in patients with coronary CT </a:t>
            </a:r>
            <a:r>
              <a:rPr lang="en-US" dirty="0" err="1">
                <a:solidFill>
                  <a:srgbClr val="FFC000"/>
                </a:solidFill>
              </a:rPr>
              <a:t>Angio</a:t>
            </a:r>
            <a:r>
              <a:rPr lang="en-US" dirty="0">
                <a:solidFill>
                  <a:srgbClr val="FFC000"/>
                </a:solidFill>
              </a:rPr>
              <a:t>. HypertensionAHA.117.09402.</a:t>
            </a:r>
          </a:p>
        </p:txBody>
      </p:sp>
    </p:spTree>
    <p:extLst>
      <p:ext uri="{BB962C8B-B14F-4D97-AF65-F5344CB8AC3E}">
        <p14:creationId xmlns:p14="http://schemas.microsoft.com/office/powerpoint/2010/main" val="35779533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6B8-84BB-4348-BB1D-D7EC507B9C42}"/>
              </a:ext>
            </a:extLst>
          </p:cNvPr>
          <p:cNvSpPr>
            <a:spLocks noGrp="1"/>
          </p:cNvSpPr>
          <p:nvPr>
            <p:ph type="title"/>
          </p:nvPr>
        </p:nvSpPr>
        <p:spPr>
          <a:xfrm>
            <a:off x="301625" y="228601"/>
            <a:ext cx="8510588" cy="609600"/>
          </a:xfrm>
        </p:spPr>
        <p:txBody>
          <a:bodyPr/>
          <a:lstStyle/>
          <a:p>
            <a:r>
              <a:rPr lang="en-US" sz="3200" dirty="0"/>
              <a:t>Relationship of HTN to CAD and CAD events</a:t>
            </a:r>
          </a:p>
        </p:txBody>
      </p:sp>
      <p:pic>
        <p:nvPicPr>
          <p:cNvPr id="6" name="Content Placeholder 5">
            <a:extLst>
              <a:ext uri="{FF2B5EF4-FFF2-40B4-BE49-F238E27FC236}">
                <a16:creationId xmlns:a16="http://schemas.microsoft.com/office/drawing/2014/main" id="{7D91BA8E-2245-4C37-AD5C-030B8BCBACB4}"/>
              </a:ext>
            </a:extLst>
          </p:cNvPr>
          <p:cNvPicPr>
            <a:picLocks noGrp="1" noChangeAspect="1"/>
          </p:cNvPicPr>
          <p:nvPr>
            <p:ph idx="1"/>
          </p:nvPr>
        </p:nvPicPr>
        <p:blipFill>
          <a:blip r:embed="rId2"/>
          <a:stretch>
            <a:fillRect/>
          </a:stretch>
        </p:blipFill>
        <p:spPr>
          <a:xfrm>
            <a:off x="205902" y="1066800"/>
            <a:ext cx="8540750" cy="4526536"/>
          </a:xfrm>
          <a:prstGeom prst="rect">
            <a:avLst/>
          </a:prstGeom>
        </p:spPr>
      </p:pic>
      <p:sp>
        <p:nvSpPr>
          <p:cNvPr id="4" name="Footer Placeholder 3">
            <a:extLst>
              <a:ext uri="{FF2B5EF4-FFF2-40B4-BE49-F238E27FC236}">
                <a16:creationId xmlns:a16="http://schemas.microsoft.com/office/drawing/2014/main" id="{02A18AF0-D0C6-475D-8C90-12CF27C45D1E}"/>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31AC9181-DAFA-40ED-8E5E-C18F74468A6F}"/>
              </a:ext>
            </a:extLst>
          </p:cNvPr>
          <p:cNvSpPr txBox="1"/>
          <p:nvPr/>
        </p:nvSpPr>
        <p:spPr>
          <a:xfrm>
            <a:off x="228600" y="5593336"/>
            <a:ext cx="8686800" cy="923330"/>
          </a:xfrm>
          <a:prstGeom prst="rect">
            <a:avLst/>
          </a:prstGeom>
          <a:noFill/>
        </p:spPr>
        <p:txBody>
          <a:bodyPr wrap="square" rtlCol="0">
            <a:spAutoFit/>
          </a:bodyPr>
          <a:lstStyle/>
          <a:p>
            <a:r>
              <a:rPr lang="en-US" dirty="0">
                <a:solidFill>
                  <a:srgbClr val="FFC000"/>
                </a:solidFill>
              </a:rPr>
              <a:t>Nakanishi, R., Baskaran, L., </a:t>
            </a:r>
            <a:r>
              <a:rPr lang="en-US" dirty="0" err="1">
                <a:solidFill>
                  <a:srgbClr val="FFC000"/>
                </a:solidFill>
              </a:rPr>
              <a:t>Gransar</a:t>
            </a:r>
            <a:r>
              <a:rPr lang="en-US" dirty="0">
                <a:solidFill>
                  <a:srgbClr val="FFC000"/>
                </a:solidFill>
              </a:rPr>
              <a:t>, H. et al. (2017). Relationship of HTN to coronary and atherosclerosis and cardiac events in patients with coronary CT </a:t>
            </a:r>
            <a:r>
              <a:rPr lang="en-US" dirty="0" err="1">
                <a:solidFill>
                  <a:srgbClr val="FFC000"/>
                </a:solidFill>
              </a:rPr>
              <a:t>Angio</a:t>
            </a:r>
            <a:r>
              <a:rPr lang="en-US" dirty="0">
                <a:solidFill>
                  <a:srgbClr val="FFC000"/>
                </a:solidFill>
              </a:rPr>
              <a:t>. HypertensionAHA.117.09402.</a:t>
            </a:r>
          </a:p>
        </p:txBody>
      </p:sp>
    </p:spTree>
    <p:extLst>
      <p:ext uri="{BB962C8B-B14F-4D97-AF65-F5344CB8AC3E}">
        <p14:creationId xmlns:p14="http://schemas.microsoft.com/office/powerpoint/2010/main" val="7352996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6B8-84BB-4348-BB1D-D7EC507B9C42}"/>
              </a:ext>
            </a:extLst>
          </p:cNvPr>
          <p:cNvSpPr>
            <a:spLocks noGrp="1"/>
          </p:cNvSpPr>
          <p:nvPr>
            <p:ph type="title"/>
          </p:nvPr>
        </p:nvSpPr>
        <p:spPr>
          <a:xfrm>
            <a:off x="301625" y="228601"/>
            <a:ext cx="8510588" cy="609600"/>
          </a:xfrm>
        </p:spPr>
        <p:txBody>
          <a:bodyPr/>
          <a:lstStyle/>
          <a:p>
            <a:r>
              <a:rPr lang="en-US" sz="3200" dirty="0"/>
              <a:t>Relationship of HTN to CAD and CAD events</a:t>
            </a:r>
          </a:p>
        </p:txBody>
      </p:sp>
      <p:sp>
        <p:nvSpPr>
          <p:cNvPr id="3" name="Content Placeholder 2">
            <a:extLst>
              <a:ext uri="{FF2B5EF4-FFF2-40B4-BE49-F238E27FC236}">
                <a16:creationId xmlns:a16="http://schemas.microsoft.com/office/drawing/2014/main" id="{99160B83-7523-46BE-BC9F-2BC2C39305BD}"/>
              </a:ext>
            </a:extLst>
          </p:cNvPr>
          <p:cNvSpPr>
            <a:spLocks noGrp="1"/>
          </p:cNvSpPr>
          <p:nvPr>
            <p:ph idx="1"/>
          </p:nvPr>
        </p:nvSpPr>
        <p:spPr>
          <a:xfrm>
            <a:off x="301625" y="990600"/>
            <a:ext cx="8540750" cy="4422775"/>
          </a:xfrm>
        </p:spPr>
        <p:txBody>
          <a:bodyPr/>
          <a:lstStyle/>
          <a:p>
            <a:pPr marL="0" indent="0">
              <a:buNone/>
            </a:pPr>
            <a:r>
              <a:rPr lang="en-US" sz="2000" u="sng" dirty="0">
                <a:effectLst/>
              </a:rPr>
              <a:t>How does HTN result in increased CAD:</a:t>
            </a:r>
            <a:endParaRPr lang="en-US" sz="2000" dirty="0">
              <a:effectLst/>
            </a:endParaRPr>
          </a:p>
          <a:p>
            <a:pPr marL="457200" indent="-457200">
              <a:buAutoNum type="arabicPeriod"/>
            </a:pPr>
            <a:r>
              <a:rPr lang="en-US" sz="2000" dirty="0">
                <a:effectLst/>
              </a:rPr>
              <a:t>Widening pulse pressure and increased SBP have been reported to contribute to endothelial dysfunction. </a:t>
            </a:r>
          </a:p>
          <a:p>
            <a:pPr marL="457200" indent="-457200">
              <a:buAutoNum type="arabicPeriod"/>
            </a:pPr>
            <a:r>
              <a:rPr lang="en-US" sz="2000" dirty="0">
                <a:effectLst/>
              </a:rPr>
              <a:t>HTN is a cause of left ventricular hypertrophy (LVH) – coronary atherosclerosis, MI, arrhythmia, cardiac failure or cardiac death.</a:t>
            </a:r>
          </a:p>
          <a:p>
            <a:pPr marL="457200" indent="-457200">
              <a:buAutoNum type="arabicPeriod"/>
            </a:pPr>
            <a:r>
              <a:rPr lang="en-US" sz="2000" dirty="0">
                <a:effectLst/>
              </a:rPr>
              <a:t>LVH is associated with collagen deposition within the left ventricle – midmyocardial scarring on cardiac MRI – associated with increased event risk.  </a:t>
            </a:r>
          </a:p>
          <a:p>
            <a:pPr marL="0" indent="0">
              <a:buNone/>
            </a:pPr>
            <a:endParaRPr lang="en-US" sz="2000" dirty="0">
              <a:effectLst/>
            </a:endParaRPr>
          </a:p>
          <a:p>
            <a:pPr marL="0" indent="0">
              <a:buNone/>
            </a:pPr>
            <a:r>
              <a:rPr lang="en-US" sz="2000" u="sng" dirty="0">
                <a:effectLst/>
              </a:rPr>
              <a:t>Interesting finding:</a:t>
            </a:r>
          </a:p>
          <a:p>
            <a:pPr marL="0" indent="0">
              <a:buNone/>
            </a:pPr>
            <a:r>
              <a:rPr lang="en-US" sz="2000" dirty="0">
                <a:effectLst/>
              </a:rPr>
              <a:t>Patients with no evidence of CAD, those with HTN had a &gt;2-fold MACE risk compared to those with no-HTN.  Researchers suspect LVH however no info on LVH was reported</a:t>
            </a:r>
          </a:p>
          <a:p>
            <a:pPr marL="0" indent="0">
              <a:buNone/>
            </a:pPr>
            <a:endParaRPr lang="en-US" sz="2000" dirty="0">
              <a:effectLst/>
            </a:endParaRPr>
          </a:p>
          <a:p>
            <a:pPr marL="0" indent="0">
              <a:buNone/>
            </a:pPr>
            <a:endParaRPr lang="en-US" sz="2400" dirty="0">
              <a:effectLst/>
            </a:endParaRPr>
          </a:p>
        </p:txBody>
      </p:sp>
      <p:sp>
        <p:nvSpPr>
          <p:cNvPr id="4" name="Footer Placeholder 3">
            <a:extLst>
              <a:ext uri="{FF2B5EF4-FFF2-40B4-BE49-F238E27FC236}">
                <a16:creationId xmlns:a16="http://schemas.microsoft.com/office/drawing/2014/main" id="{02A18AF0-D0C6-475D-8C90-12CF27C45D1E}"/>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31AC9181-DAFA-40ED-8E5E-C18F74468A6F}"/>
              </a:ext>
            </a:extLst>
          </p:cNvPr>
          <p:cNvSpPr txBox="1"/>
          <p:nvPr/>
        </p:nvSpPr>
        <p:spPr>
          <a:xfrm>
            <a:off x="228600" y="5593336"/>
            <a:ext cx="8686800" cy="923330"/>
          </a:xfrm>
          <a:prstGeom prst="rect">
            <a:avLst/>
          </a:prstGeom>
          <a:noFill/>
        </p:spPr>
        <p:txBody>
          <a:bodyPr wrap="square" rtlCol="0">
            <a:spAutoFit/>
          </a:bodyPr>
          <a:lstStyle/>
          <a:p>
            <a:r>
              <a:rPr lang="en-US" dirty="0">
                <a:solidFill>
                  <a:srgbClr val="FFC000"/>
                </a:solidFill>
              </a:rPr>
              <a:t>Nakanishi, R., Baskaran, L., </a:t>
            </a:r>
            <a:r>
              <a:rPr lang="en-US" dirty="0" err="1">
                <a:solidFill>
                  <a:srgbClr val="FFC000"/>
                </a:solidFill>
              </a:rPr>
              <a:t>Gransar</a:t>
            </a:r>
            <a:r>
              <a:rPr lang="en-US" dirty="0">
                <a:solidFill>
                  <a:srgbClr val="FFC000"/>
                </a:solidFill>
              </a:rPr>
              <a:t>, H. et al. (2017). Relationship of HTN to coronary and atherosclerosis and cardiac events in patients with coronary CT </a:t>
            </a:r>
            <a:r>
              <a:rPr lang="en-US" dirty="0" err="1">
                <a:solidFill>
                  <a:srgbClr val="FFC000"/>
                </a:solidFill>
              </a:rPr>
              <a:t>Angio</a:t>
            </a:r>
            <a:r>
              <a:rPr lang="en-US" dirty="0">
                <a:solidFill>
                  <a:srgbClr val="FFC000"/>
                </a:solidFill>
              </a:rPr>
              <a:t>. HypertensionAHA.117.09402.</a:t>
            </a:r>
          </a:p>
        </p:txBody>
      </p:sp>
    </p:spTree>
    <p:extLst>
      <p:ext uri="{BB962C8B-B14F-4D97-AF65-F5344CB8AC3E}">
        <p14:creationId xmlns:p14="http://schemas.microsoft.com/office/powerpoint/2010/main" val="13682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B6B8-84BB-4348-BB1D-D7EC507B9C42}"/>
              </a:ext>
            </a:extLst>
          </p:cNvPr>
          <p:cNvSpPr>
            <a:spLocks noGrp="1"/>
          </p:cNvSpPr>
          <p:nvPr>
            <p:ph type="title"/>
          </p:nvPr>
        </p:nvSpPr>
        <p:spPr>
          <a:xfrm>
            <a:off x="301625" y="228601"/>
            <a:ext cx="8510588" cy="609600"/>
          </a:xfrm>
        </p:spPr>
        <p:txBody>
          <a:bodyPr/>
          <a:lstStyle/>
          <a:p>
            <a:r>
              <a:rPr lang="en-US" sz="3200" dirty="0"/>
              <a:t>Relationship of HTN to CAD and CAD events</a:t>
            </a:r>
          </a:p>
        </p:txBody>
      </p:sp>
      <p:sp>
        <p:nvSpPr>
          <p:cNvPr id="3" name="Content Placeholder 2">
            <a:extLst>
              <a:ext uri="{FF2B5EF4-FFF2-40B4-BE49-F238E27FC236}">
                <a16:creationId xmlns:a16="http://schemas.microsoft.com/office/drawing/2014/main" id="{99160B83-7523-46BE-BC9F-2BC2C39305BD}"/>
              </a:ext>
            </a:extLst>
          </p:cNvPr>
          <p:cNvSpPr>
            <a:spLocks noGrp="1"/>
          </p:cNvSpPr>
          <p:nvPr>
            <p:ph idx="1"/>
          </p:nvPr>
        </p:nvSpPr>
        <p:spPr>
          <a:xfrm>
            <a:off x="301625" y="990600"/>
            <a:ext cx="8540750" cy="4422775"/>
          </a:xfrm>
        </p:spPr>
        <p:txBody>
          <a:bodyPr/>
          <a:lstStyle/>
          <a:p>
            <a:pPr marL="0" indent="0">
              <a:buNone/>
            </a:pPr>
            <a:r>
              <a:rPr lang="en-US" sz="2400" u="sng" dirty="0" err="1">
                <a:effectLst/>
              </a:rPr>
              <a:t>BaleDoneen</a:t>
            </a:r>
            <a:r>
              <a:rPr lang="en-US" sz="2400" u="sng" dirty="0">
                <a:effectLst/>
              </a:rPr>
              <a:t> Take-Away</a:t>
            </a:r>
            <a:r>
              <a:rPr lang="en-US" sz="2400" dirty="0">
                <a:effectLst/>
              </a:rPr>
              <a:t>:</a:t>
            </a:r>
          </a:p>
          <a:p>
            <a:pPr marL="0" indent="0">
              <a:buNone/>
            </a:pPr>
            <a:endParaRPr lang="en-US" sz="2400" dirty="0">
              <a:effectLst/>
            </a:endParaRPr>
          </a:p>
          <a:p>
            <a:pPr marL="0" indent="0">
              <a:buNone/>
            </a:pPr>
            <a:r>
              <a:rPr lang="en-US" sz="2400" dirty="0">
                <a:effectLst/>
              </a:rPr>
              <a:t>1. HTN is a root cause of vascular disease</a:t>
            </a:r>
          </a:p>
          <a:p>
            <a:pPr marL="0" indent="0">
              <a:buNone/>
            </a:pPr>
            <a:r>
              <a:rPr lang="en-US" sz="2400" dirty="0">
                <a:effectLst/>
              </a:rPr>
              <a:t>2. We must set optimal goals for BP management</a:t>
            </a:r>
          </a:p>
          <a:p>
            <a:pPr marL="0" indent="0">
              <a:buNone/>
            </a:pPr>
            <a:r>
              <a:rPr lang="en-US" sz="2400" dirty="0">
                <a:effectLst/>
              </a:rPr>
              <a:t>3. Optimal = individualized. </a:t>
            </a:r>
          </a:p>
          <a:p>
            <a:pPr marL="0" indent="0">
              <a:buNone/>
            </a:pPr>
            <a:r>
              <a:rPr lang="en-US" sz="2400" dirty="0">
                <a:effectLst/>
              </a:rPr>
              <a:t>4. Dental offices have a key role here as well to identify these 	patients with unknown HTN.</a:t>
            </a:r>
          </a:p>
          <a:p>
            <a:pPr marL="0" indent="0">
              <a:buNone/>
            </a:pPr>
            <a:r>
              <a:rPr lang="en-US" sz="2400" dirty="0">
                <a:effectLst/>
              </a:rPr>
              <a:t>5. As with the previous study – identify early and often!</a:t>
            </a:r>
          </a:p>
        </p:txBody>
      </p:sp>
      <p:sp>
        <p:nvSpPr>
          <p:cNvPr id="4" name="Footer Placeholder 3">
            <a:extLst>
              <a:ext uri="{FF2B5EF4-FFF2-40B4-BE49-F238E27FC236}">
                <a16:creationId xmlns:a16="http://schemas.microsoft.com/office/drawing/2014/main" id="{02A18AF0-D0C6-475D-8C90-12CF27C45D1E}"/>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31AC9181-DAFA-40ED-8E5E-C18F74468A6F}"/>
              </a:ext>
            </a:extLst>
          </p:cNvPr>
          <p:cNvSpPr txBox="1"/>
          <p:nvPr/>
        </p:nvSpPr>
        <p:spPr>
          <a:xfrm>
            <a:off x="228600" y="5593336"/>
            <a:ext cx="8686800" cy="923330"/>
          </a:xfrm>
          <a:prstGeom prst="rect">
            <a:avLst/>
          </a:prstGeom>
          <a:noFill/>
        </p:spPr>
        <p:txBody>
          <a:bodyPr wrap="square" rtlCol="0">
            <a:spAutoFit/>
          </a:bodyPr>
          <a:lstStyle/>
          <a:p>
            <a:r>
              <a:rPr lang="en-US" dirty="0">
                <a:solidFill>
                  <a:srgbClr val="FFC000"/>
                </a:solidFill>
              </a:rPr>
              <a:t>Nakanishi, R., Baskaran, L., </a:t>
            </a:r>
            <a:r>
              <a:rPr lang="en-US" dirty="0" err="1">
                <a:solidFill>
                  <a:srgbClr val="FFC000"/>
                </a:solidFill>
              </a:rPr>
              <a:t>Gransar</a:t>
            </a:r>
            <a:r>
              <a:rPr lang="en-US" dirty="0">
                <a:solidFill>
                  <a:srgbClr val="FFC000"/>
                </a:solidFill>
              </a:rPr>
              <a:t>, H. et al. (2017). Relationship of HTN to coronary and atherosclerosis and cardiac events in patients with coronary CT </a:t>
            </a:r>
            <a:r>
              <a:rPr lang="en-US" dirty="0" err="1">
                <a:solidFill>
                  <a:srgbClr val="FFC000"/>
                </a:solidFill>
              </a:rPr>
              <a:t>Angio</a:t>
            </a:r>
            <a:r>
              <a:rPr lang="en-US" dirty="0">
                <a:solidFill>
                  <a:srgbClr val="FFC000"/>
                </a:solidFill>
              </a:rPr>
              <a:t>. HypertensionAHA.117.09402.</a:t>
            </a:r>
          </a:p>
        </p:txBody>
      </p:sp>
    </p:spTree>
    <p:extLst>
      <p:ext uri="{BB962C8B-B14F-4D97-AF65-F5344CB8AC3E}">
        <p14:creationId xmlns:p14="http://schemas.microsoft.com/office/powerpoint/2010/main" val="2046539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EE7F71E-74D5-4C13-86AA-40A47AFAE68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28119" y="1600200"/>
            <a:ext cx="3657600" cy="3581400"/>
          </a:xfrm>
        </p:spPr>
      </p:pic>
      <p:sp>
        <p:nvSpPr>
          <p:cNvPr id="4" name="Footer Placeholder 3">
            <a:extLst>
              <a:ext uri="{FF2B5EF4-FFF2-40B4-BE49-F238E27FC236}">
                <a16:creationId xmlns:a16="http://schemas.microsoft.com/office/drawing/2014/main" id="{A88E75BF-3427-4B9F-BB8A-215E5C52034F}"/>
              </a:ext>
            </a:extLst>
          </p:cNvPr>
          <p:cNvSpPr>
            <a:spLocks noGrp="1"/>
          </p:cNvSpPr>
          <p:nvPr>
            <p:ph type="ftr" sz="quarter" idx="11"/>
          </p:nvPr>
        </p:nvSpPr>
        <p:spPr/>
        <p:txBody>
          <a:bodyPr/>
          <a:lstStyle/>
          <a:p>
            <a:pPr>
              <a:defRPr/>
            </a:pPr>
            <a:r>
              <a:rPr lang="en-US"/>
              <a:t>Copyright Bale/Doneen Paradigm</a:t>
            </a:r>
          </a:p>
        </p:txBody>
      </p:sp>
      <p:sp>
        <p:nvSpPr>
          <p:cNvPr id="8" name="Title 1">
            <a:extLst>
              <a:ext uri="{FF2B5EF4-FFF2-40B4-BE49-F238E27FC236}">
                <a16:creationId xmlns:a16="http://schemas.microsoft.com/office/drawing/2014/main" id="{DBCE7198-B4C8-40B9-9A88-474D0B9B8FE1}"/>
              </a:ext>
            </a:extLst>
          </p:cNvPr>
          <p:cNvSpPr>
            <a:spLocks noGrp="1"/>
          </p:cNvSpPr>
          <p:nvPr>
            <p:ph type="title"/>
          </p:nvPr>
        </p:nvSpPr>
        <p:spPr/>
        <p:txBody>
          <a:bodyPr/>
          <a:lstStyle/>
          <a:p>
            <a:r>
              <a:rPr lang="en-US" sz="3600" dirty="0">
                <a:effectLst/>
              </a:rPr>
              <a:t>CVD and BP to guide HTN treatment</a:t>
            </a:r>
          </a:p>
        </p:txBody>
      </p:sp>
    </p:spTree>
    <p:extLst>
      <p:ext uri="{BB962C8B-B14F-4D97-AF65-F5344CB8AC3E}">
        <p14:creationId xmlns:p14="http://schemas.microsoft.com/office/powerpoint/2010/main" val="20279980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8900-9877-499F-AD8F-E98910120649}"/>
              </a:ext>
            </a:extLst>
          </p:cNvPr>
          <p:cNvSpPr>
            <a:spLocks noGrp="1"/>
          </p:cNvSpPr>
          <p:nvPr>
            <p:ph type="title"/>
          </p:nvPr>
        </p:nvSpPr>
        <p:spPr>
          <a:xfrm>
            <a:off x="301625" y="228601"/>
            <a:ext cx="8510588" cy="533400"/>
          </a:xfrm>
        </p:spPr>
        <p:txBody>
          <a:bodyPr/>
          <a:lstStyle/>
          <a:p>
            <a:r>
              <a:rPr lang="en-US" sz="3600" dirty="0">
                <a:effectLst/>
              </a:rPr>
              <a:t>CVD and BP to guide HTN treatment</a:t>
            </a:r>
          </a:p>
        </p:txBody>
      </p:sp>
      <p:sp>
        <p:nvSpPr>
          <p:cNvPr id="3" name="Content Placeholder 2">
            <a:extLst>
              <a:ext uri="{FF2B5EF4-FFF2-40B4-BE49-F238E27FC236}">
                <a16:creationId xmlns:a16="http://schemas.microsoft.com/office/drawing/2014/main" id="{FE08E944-F466-4D89-9C2F-8336C16A98AC}"/>
              </a:ext>
            </a:extLst>
          </p:cNvPr>
          <p:cNvSpPr>
            <a:spLocks noGrp="1"/>
          </p:cNvSpPr>
          <p:nvPr>
            <p:ph idx="1"/>
          </p:nvPr>
        </p:nvSpPr>
        <p:spPr>
          <a:xfrm>
            <a:off x="301625" y="990601"/>
            <a:ext cx="8540750" cy="4419600"/>
          </a:xfrm>
        </p:spPr>
        <p:txBody>
          <a:bodyPr/>
          <a:lstStyle/>
          <a:p>
            <a:pPr marL="0" indent="0">
              <a:buNone/>
            </a:pPr>
            <a:r>
              <a:rPr lang="en-US" sz="2400" u="sng" dirty="0">
                <a:effectLst/>
              </a:rPr>
              <a:t>Why are we talking about this? </a:t>
            </a:r>
          </a:p>
          <a:p>
            <a:pPr marL="0" indent="0">
              <a:buNone/>
            </a:pPr>
            <a:r>
              <a:rPr lang="en-US" sz="2400" dirty="0">
                <a:effectLst/>
              </a:rPr>
              <a:t>Not a new concept – using the presence of CVD in addition to BP levels to guide antihypertension treatment decisions was first proposed x 20 years ago.  </a:t>
            </a:r>
          </a:p>
          <a:p>
            <a:pPr marL="0" indent="0">
              <a:buNone/>
            </a:pPr>
            <a:endParaRPr lang="en-US" sz="2400" dirty="0">
              <a:effectLst/>
            </a:endParaRPr>
          </a:p>
          <a:p>
            <a:pPr marL="0" indent="0">
              <a:buNone/>
            </a:pPr>
            <a:r>
              <a:rPr lang="en-US" sz="2400" dirty="0">
                <a:effectLst/>
              </a:rPr>
              <a:t>In 1997, JNC6 treatment guidelines for HTN recommended CVD risk and BP levels to guide treatment.  However, in 2003 the JNC7 reverted to a paradigm based on BP levels alone.  </a:t>
            </a:r>
          </a:p>
          <a:p>
            <a:pPr marL="0" indent="0">
              <a:buNone/>
            </a:pPr>
            <a:endParaRPr lang="en-US" sz="2400" dirty="0">
              <a:effectLst/>
            </a:endParaRPr>
          </a:p>
          <a:p>
            <a:pPr marL="0" indent="0">
              <a:buNone/>
            </a:pPr>
            <a:r>
              <a:rPr lang="en-US" sz="2400" dirty="0">
                <a:effectLst/>
              </a:rPr>
              <a:t>This research evaluates the evidence to suggest adding ‘disease’ to BP levels to guide HTN treatment decisions.  </a:t>
            </a:r>
          </a:p>
        </p:txBody>
      </p:sp>
      <p:sp>
        <p:nvSpPr>
          <p:cNvPr id="4" name="Footer Placeholder 3">
            <a:extLst>
              <a:ext uri="{FF2B5EF4-FFF2-40B4-BE49-F238E27FC236}">
                <a16:creationId xmlns:a16="http://schemas.microsoft.com/office/drawing/2014/main" id="{130182D7-5B9F-4F6A-8156-DE69A2F3A64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12B6686-D71E-45B5-AFE4-7F3B06D841F9}"/>
              </a:ext>
            </a:extLst>
          </p:cNvPr>
          <p:cNvSpPr txBox="1"/>
          <p:nvPr/>
        </p:nvSpPr>
        <p:spPr>
          <a:xfrm>
            <a:off x="227012" y="5837019"/>
            <a:ext cx="8689975" cy="646331"/>
          </a:xfrm>
          <a:prstGeom prst="rect">
            <a:avLst/>
          </a:prstGeom>
          <a:noFill/>
        </p:spPr>
        <p:txBody>
          <a:bodyPr wrap="square" rtlCol="0">
            <a:spAutoFit/>
          </a:bodyPr>
          <a:lstStyle/>
          <a:p>
            <a:r>
              <a:rPr lang="en-US" dirty="0" err="1">
                <a:solidFill>
                  <a:srgbClr val="FFC000"/>
                </a:solidFill>
              </a:rPr>
              <a:t>Muntner</a:t>
            </a:r>
            <a:r>
              <a:rPr lang="en-US" dirty="0">
                <a:solidFill>
                  <a:srgbClr val="FFC000"/>
                </a:solidFill>
              </a:rPr>
              <a:t>, P., </a:t>
            </a:r>
            <a:r>
              <a:rPr lang="en-US" dirty="0" err="1">
                <a:solidFill>
                  <a:srgbClr val="FFC000"/>
                </a:solidFill>
              </a:rPr>
              <a:t>Whelton</a:t>
            </a:r>
            <a:r>
              <a:rPr lang="en-US" dirty="0">
                <a:solidFill>
                  <a:srgbClr val="FFC000"/>
                </a:solidFill>
              </a:rPr>
              <a:t>, P. (2017). Using predicted CVD risk in conjunction with BP to guide antihypertensive medication treatment. JACC (69):19, 2447-2456</a:t>
            </a:r>
          </a:p>
        </p:txBody>
      </p:sp>
    </p:spTree>
    <p:extLst>
      <p:ext uri="{BB962C8B-B14F-4D97-AF65-F5344CB8AC3E}">
        <p14:creationId xmlns:p14="http://schemas.microsoft.com/office/powerpoint/2010/main" val="3478830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8900-9877-499F-AD8F-E98910120649}"/>
              </a:ext>
            </a:extLst>
          </p:cNvPr>
          <p:cNvSpPr>
            <a:spLocks noGrp="1"/>
          </p:cNvSpPr>
          <p:nvPr>
            <p:ph type="title"/>
          </p:nvPr>
        </p:nvSpPr>
        <p:spPr>
          <a:xfrm>
            <a:off x="301625" y="228601"/>
            <a:ext cx="8510588" cy="533400"/>
          </a:xfrm>
        </p:spPr>
        <p:txBody>
          <a:bodyPr/>
          <a:lstStyle/>
          <a:p>
            <a:r>
              <a:rPr lang="en-US" sz="3600" dirty="0">
                <a:effectLst/>
              </a:rPr>
              <a:t>CVD and BP to guide HTN treatment</a:t>
            </a:r>
          </a:p>
        </p:txBody>
      </p:sp>
      <p:pic>
        <p:nvPicPr>
          <p:cNvPr id="6" name="Content Placeholder 5">
            <a:extLst>
              <a:ext uri="{FF2B5EF4-FFF2-40B4-BE49-F238E27FC236}">
                <a16:creationId xmlns:a16="http://schemas.microsoft.com/office/drawing/2014/main" id="{A195942B-19B8-461A-872F-3F6DC04E3DFC}"/>
              </a:ext>
            </a:extLst>
          </p:cNvPr>
          <p:cNvPicPr>
            <a:picLocks noGrp="1" noChangeAspect="1"/>
          </p:cNvPicPr>
          <p:nvPr>
            <p:ph idx="1"/>
          </p:nvPr>
        </p:nvPicPr>
        <p:blipFill>
          <a:blip r:embed="rId2"/>
          <a:stretch>
            <a:fillRect/>
          </a:stretch>
        </p:blipFill>
        <p:spPr>
          <a:xfrm>
            <a:off x="295140" y="742546"/>
            <a:ext cx="8540750" cy="4012659"/>
          </a:xfrm>
          <a:prstGeom prst="rect">
            <a:avLst/>
          </a:prstGeom>
        </p:spPr>
      </p:pic>
      <p:sp>
        <p:nvSpPr>
          <p:cNvPr id="4" name="Footer Placeholder 3">
            <a:extLst>
              <a:ext uri="{FF2B5EF4-FFF2-40B4-BE49-F238E27FC236}">
                <a16:creationId xmlns:a16="http://schemas.microsoft.com/office/drawing/2014/main" id="{130182D7-5B9F-4F6A-8156-DE69A2F3A64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12B6686-D71E-45B5-AFE4-7F3B06D841F9}"/>
              </a:ext>
            </a:extLst>
          </p:cNvPr>
          <p:cNvSpPr txBox="1"/>
          <p:nvPr/>
        </p:nvSpPr>
        <p:spPr>
          <a:xfrm>
            <a:off x="227012" y="5837019"/>
            <a:ext cx="8689975" cy="646331"/>
          </a:xfrm>
          <a:prstGeom prst="rect">
            <a:avLst/>
          </a:prstGeom>
          <a:noFill/>
        </p:spPr>
        <p:txBody>
          <a:bodyPr wrap="square" rtlCol="0">
            <a:spAutoFit/>
          </a:bodyPr>
          <a:lstStyle/>
          <a:p>
            <a:r>
              <a:rPr lang="en-US" dirty="0" err="1">
                <a:solidFill>
                  <a:srgbClr val="FFC000"/>
                </a:solidFill>
              </a:rPr>
              <a:t>Muntner</a:t>
            </a:r>
            <a:r>
              <a:rPr lang="en-US" dirty="0">
                <a:solidFill>
                  <a:srgbClr val="FFC000"/>
                </a:solidFill>
              </a:rPr>
              <a:t>, P., </a:t>
            </a:r>
            <a:r>
              <a:rPr lang="en-US" dirty="0" err="1">
                <a:solidFill>
                  <a:srgbClr val="FFC000"/>
                </a:solidFill>
              </a:rPr>
              <a:t>Whelton</a:t>
            </a:r>
            <a:r>
              <a:rPr lang="en-US" dirty="0">
                <a:solidFill>
                  <a:srgbClr val="FFC000"/>
                </a:solidFill>
              </a:rPr>
              <a:t>, P. (2017). Using predicted CVD risk in conjunction with BP to guide antihypertensive medication treatment. JACC (69):19, 2447-2456</a:t>
            </a:r>
          </a:p>
        </p:txBody>
      </p:sp>
      <p:sp>
        <p:nvSpPr>
          <p:cNvPr id="8" name="TextBox 7">
            <a:extLst>
              <a:ext uri="{FF2B5EF4-FFF2-40B4-BE49-F238E27FC236}">
                <a16:creationId xmlns:a16="http://schemas.microsoft.com/office/drawing/2014/main" id="{FC873C1D-A6E9-4360-8E28-BEB1519C2991}"/>
              </a:ext>
            </a:extLst>
          </p:cNvPr>
          <p:cNvSpPr txBox="1"/>
          <p:nvPr/>
        </p:nvSpPr>
        <p:spPr>
          <a:xfrm>
            <a:off x="227012" y="4826540"/>
            <a:ext cx="4497388" cy="830997"/>
          </a:xfrm>
          <a:prstGeom prst="rect">
            <a:avLst/>
          </a:prstGeom>
          <a:noFill/>
        </p:spPr>
        <p:txBody>
          <a:bodyPr wrap="square" rtlCol="0">
            <a:spAutoFit/>
          </a:bodyPr>
          <a:lstStyle/>
          <a:p>
            <a:pPr algn="ctr"/>
            <a:r>
              <a:rPr lang="en-US" sz="1600" dirty="0"/>
              <a:t>Participants grouped into strata based on 5 </a:t>
            </a:r>
            <a:r>
              <a:rPr lang="en-US" sz="1600" dirty="0" err="1"/>
              <a:t>yr</a:t>
            </a:r>
            <a:r>
              <a:rPr lang="en-US" sz="1600" dirty="0"/>
              <a:t> predicted risk for CVD events. (95% CI)</a:t>
            </a:r>
          </a:p>
          <a:p>
            <a:endParaRPr lang="en-US" sz="1600" dirty="0"/>
          </a:p>
        </p:txBody>
      </p:sp>
      <p:sp>
        <p:nvSpPr>
          <p:cNvPr id="9" name="TextBox 8">
            <a:extLst>
              <a:ext uri="{FF2B5EF4-FFF2-40B4-BE49-F238E27FC236}">
                <a16:creationId xmlns:a16="http://schemas.microsoft.com/office/drawing/2014/main" id="{15720594-B70D-4168-8D61-8F6D122F68BD}"/>
              </a:ext>
            </a:extLst>
          </p:cNvPr>
          <p:cNvSpPr txBox="1"/>
          <p:nvPr/>
        </p:nvSpPr>
        <p:spPr>
          <a:xfrm>
            <a:off x="4876800" y="4846465"/>
            <a:ext cx="4191000" cy="584775"/>
          </a:xfrm>
          <a:prstGeom prst="rect">
            <a:avLst/>
          </a:prstGeom>
          <a:noFill/>
        </p:spPr>
        <p:txBody>
          <a:bodyPr wrap="square" rtlCol="0">
            <a:spAutoFit/>
          </a:bodyPr>
          <a:lstStyle/>
          <a:p>
            <a:pPr algn="ctr"/>
            <a:r>
              <a:rPr lang="en-US" sz="1600" dirty="0"/>
              <a:t>Absolute risk reduction </a:t>
            </a:r>
            <a:r>
              <a:rPr lang="en-US" sz="1600" dirty="0" err="1"/>
              <a:t>assoc</a:t>
            </a:r>
            <a:r>
              <a:rPr lang="en-US" sz="1600" dirty="0"/>
              <a:t> with </a:t>
            </a:r>
            <a:r>
              <a:rPr lang="en-US" sz="1600" dirty="0" err="1"/>
              <a:t>tx</a:t>
            </a:r>
            <a:r>
              <a:rPr lang="en-US" sz="1600" dirty="0"/>
              <a:t> versus placebo. (95% CI) </a:t>
            </a:r>
          </a:p>
        </p:txBody>
      </p:sp>
      <p:sp>
        <p:nvSpPr>
          <p:cNvPr id="10" name="Rectangle 9">
            <a:extLst>
              <a:ext uri="{FF2B5EF4-FFF2-40B4-BE49-F238E27FC236}">
                <a16:creationId xmlns:a16="http://schemas.microsoft.com/office/drawing/2014/main" id="{665FB79C-8159-4411-A02C-BC30C3BF4C34}"/>
              </a:ext>
            </a:extLst>
          </p:cNvPr>
          <p:cNvSpPr/>
          <p:nvPr/>
        </p:nvSpPr>
        <p:spPr>
          <a:xfrm>
            <a:off x="1143000" y="5448250"/>
            <a:ext cx="6934200" cy="369332"/>
          </a:xfrm>
          <a:prstGeom prst="rect">
            <a:avLst/>
          </a:prstGeom>
        </p:spPr>
        <p:txBody>
          <a:bodyPr wrap="square">
            <a:spAutoFit/>
          </a:bodyPr>
          <a:lstStyle/>
          <a:p>
            <a:pPr algn="ctr"/>
            <a:r>
              <a:rPr lang="en-US" b="1" dirty="0"/>
              <a:t>11 randomized trials of HTN </a:t>
            </a:r>
            <a:r>
              <a:rPr lang="en-US" b="1" dirty="0" err="1"/>
              <a:t>tx</a:t>
            </a:r>
            <a:r>
              <a:rPr lang="en-US" b="1" dirty="0"/>
              <a:t> vs placebo (n=51,917)</a:t>
            </a:r>
          </a:p>
        </p:txBody>
      </p:sp>
    </p:spTree>
    <p:extLst>
      <p:ext uri="{BB962C8B-B14F-4D97-AF65-F5344CB8AC3E}">
        <p14:creationId xmlns:p14="http://schemas.microsoft.com/office/powerpoint/2010/main" val="954939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EC2089C3-62BA-4203-9F42-7600C0829954}"/>
              </a:ext>
            </a:extLst>
          </p:cNvPr>
          <p:cNvPicPr>
            <a:picLocks noGrp="1" noChangeAspect="1"/>
          </p:cNvPicPr>
          <p:nvPr>
            <p:ph idx="1"/>
          </p:nvPr>
        </p:nvPicPr>
        <p:blipFill>
          <a:blip r:embed="rId2"/>
          <a:stretch>
            <a:fillRect/>
          </a:stretch>
        </p:blipFill>
        <p:spPr>
          <a:xfrm>
            <a:off x="228600" y="990600"/>
            <a:ext cx="8458200" cy="4724400"/>
          </a:xfrm>
          <a:prstGeom prst="rect">
            <a:avLst/>
          </a:prstGeom>
        </p:spPr>
      </p:pic>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17838" y="5837019"/>
            <a:ext cx="8540750" cy="646331"/>
          </a:xfrm>
          <a:prstGeom prst="rect">
            <a:avLst/>
          </a:prstGeom>
        </p:spPr>
        <p:txBody>
          <a:bodyPr wrap="square">
            <a:spAutoFit/>
          </a:bodyPr>
          <a:lstStyle/>
          <a:p>
            <a:r>
              <a:rPr lang="en-US" dirty="0" err="1">
                <a:solidFill>
                  <a:srgbClr val="FFC000"/>
                </a:solidFill>
              </a:rPr>
              <a:t>Lerman</a:t>
            </a:r>
            <a:r>
              <a:rPr lang="en-US" dirty="0">
                <a:solidFill>
                  <a:srgbClr val="FFC000"/>
                </a:solidFill>
              </a:rPr>
              <a:t>, J., Joshi, A., Chaturvedi, A. et al. (2017).  High risk coronary plaque in psoriasis. Circulation; 116.026859</a:t>
            </a:r>
            <a:endParaRPr lang="en-US" dirty="0"/>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533400"/>
          </a:xfrm>
        </p:spPr>
        <p:txBody>
          <a:bodyPr/>
          <a:lstStyle/>
          <a:p>
            <a:r>
              <a:rPr lang="en-US" sz="3200" dirty="0"/>
              <a:t>High-risk coronary plaque in Psoriasis</a:t>
            </a:r>
          </a:p>
        </p:txBody>
      </p:sp>
      <p:pic>
        <p:nvPicPr>
          <p:cNvPr id="6" name="Picture 5" descr="C:\Users\owner\Pictures\red flags pointed.jpg">
            <a:extLst>
              <a:ext uri="{FF2B5EF4-FFF2-40B4-BE49-F238E27FC236}">
                <a16:creationId xmlns:a16="http://schemas.microsoft.com/office/drawing/2014/main" id="{27242330-2F1C-4050-AB04-C0002A0036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121541"/>
            <a:ext cx="805804" cy="89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929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8900-9877-499F-AD8F-E98910120649}"/>
              </a:ext>
            </a:extLst>
          </p:cNvPr>
          <p:cNvSpPr>
            <a:spLocks noGrp="1"/>
          </p:cNvSpPr>
          <p:nvPr>
            <p:ph type="title"/>
          </p:nvPr>
        </p:nvSpPr>
        <p:spPr>
          <a:xfrm>
            <a:off x="349621" y="297083"/>
            <a:ext cx="8510588" cy="533400"/>
          </a:xfrm>
        </p:spPr>
        <p:txBody>
          <a:bodyPr/>
          <a:lstStyle/>
          <a:p>
            <a:r>
              <a:rPr lang="en-US" sz="3600" dirty="0">
                <a:effectLst/>
              </a:rPr>
              <a:t>CVD and BP to guide HTN treatment </a:t>
            </a:r>
          </a:p>
        </p:txBody>
      </p:sp>
      <p:pic>
        <p:nvPicPr>
          <p:cNvPr id="6" name="Content Placeholder 5">
            <a:extLst>
              <a:ext uri="{FF2B5EF4-FFF2-40B4-BE49-F238E27FC236}">
                <a16:creationId xmlns:a16="http://schemas.microsoft.com/office/drawing/2014/main" id="{EFE351A9-1DBA-47C1-A351-C8DF8648214C}"/>
              </a:ext>
            </a:extLst>
          </p:cNvPr>
          <p:cNvPicPr>
            <a:picLocks noGrp="1" noChangeAspect="1"/>
          </p:cNvPicPr>
          <p:nvPr>
            <p:ph idx="1"/>
          </p:nvPr>
        </p:nvPicPr>
        <p:blipFill>
          <a:blip r:embed="rId2"/>
          <a:stretch>
            <a:fillRect/>
          </a:stretch>
        </p:blipFill>
        <p:spPr>
          <a:xfrm>
            <a:off x="1219200" y="1066799"/>
            <a:ext cx="6553200" cy="4560651"/>
          </a:xfrm>
          <a:prstGeom prst="rect">
            <a:avLst/>
          </a:prstGeom>
        </p:spPr>
      </p:pic>
      <p:sp>
        <p:nvSpPr>
          <p:cNvPr id="4" name="Footer Placeholder 3">
            <a:extLst>
              <a:ext uri="{FF2B5EF4-FFF2-40B4-BE49-F238E27FC236}">
                <a16:creationId xmlns:a16="http://schemas.microsoft.com/office/drawing/2014/main" id="{130182D7-5B9F-4F6A-8156-DE69A2F3A64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12B6686-D71E-45B5-AFE4-7F3B06D841F9}"/>
              </a:ext>
            </a:extLst>
          </p:cNvPr>
          <p:cNvSpPr txBox="1"/>
          <p:nvPr/>
        </p:nvSpPr>
        <p:spPr>
          <a:xfrm>
            <a:off x="227012" y="5837019"/>
            <a:ext cx="8689975" cy="646331"/>
          </a:xfrm>
          <a:prstGeom prst="rect">
            <a:avLst/>
          </a:prstGeom>
          <a:noFill/>
        </p:spPr>
        <p:txBody>
          <a:bodyPr wrap="square" rtlCol="0">
            <a:spAutoFit/>
          </a:bodyPr>
          <a:lstStyle/>
          <a:p>
            <a:r>
              <a:rPr lang="en-US" dirty="0" err="1">
                <a:solidFill>
                  <a:srgbClr val="FFC000"/>
                </a:solidFill>
              </a:rPr>
              <a:t>Muntner</a:t>
            </a:r>
            <a:r>
              <a:rPr lang="en-US" dirty="0">
                <a:solidFill>
                  <a:srgbClr val="FFC000"/>
                </a:solidFill>
              </a:rPr>
              <a:t>, P., </a:t>
            </a:r>
            <a:r>
              <a:rPr lang="en-US" dirty="0" err="1">
                <a:solidFill>
                  <a:srgbClr val="FFC000"/>
                </a:solidFill>
              </a:rPr>
              <a:t>Whelton</a:t>
            </a:r>
            <a:r>
              <a:rPr lang="en-US" dirty="0">
                <a:solidFill>
                  <a:srgbClr val="FFC000"/>
                </a:solidFill>
              </a:rPr>
              <a:t>, P. (2017). Using predicted CVD risk in conjunction with BP to guide antihypertensive medication treatment. JACC (69):19, 2447-2456</a:t>
            </a:r>
          </a:p>
        </p:txBody>
      </p:sp>
    </p:spTree>
    <p:extLst>
      <p:ext uri="{BB962C8B-B14F-4D97-AF65-F5344CB8AC3E}">
        <p14:creationId xmlns:p14="http://schemas.microsoft.com/office/powerpoint/2010/main" val="36902386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8900-9877-499F-AD8F-E98910120649}"/>
              </a:ext>
            </a:extLst>
          </p:cNvPr>
          <p:cNvSpPr>
            <a:spLocks noGrp="1"/>
          </p:cNvSpPr>
          <p:nvPr>
            <p:ph type="title"/>
          </p:nvPr>
        </p:nvSpPr>
        <p:spPr>
          <a:xfrm>
            <a:off x="301625" y="228601"/>
            <a:ext cx="8510588" cy="533400"/>
          </a:xfrm>
        </p:spPr>
        <p:txBody>
          <a:bodyPr/>
          <a:lstStyle/>
          <a:p>
            <a:r>
              <a:rPr lang="en-US" sz="3600" dirty="0">
                <a:effectLst/>
              </a:rPr>
              <a:t>CVD and BP to guide HTN treatment</a:t>
            </a:r>
          </a:p>
        </p:txBody>
      </p:sp>
      <p:sp>
        <p:nvSpPr>
          <p:cNvPr id="3" name="Content Placeholder 2">
            <a:extLst>
              <a:ext uri="{FF2B5EF4-FFF2-40B4-BE49-F238E27FC236}">
                <a16:creationId xmlns:a16="http://schemas.microsoft.com/office/drawing/2014/main" id="{FE08E944-F466-4D89-9C2F-8336C16A98AC}"/>
              </a:ext>
            </a:extLst>
          </p:cNvPr>
          <p:cNvSpPr>
            <a:spLocks noGrp="1"/>
          </p:cNvSpPr>
          <p:nvPr>
            <p:ph idx="1"/>
          </p:nvPr>
        </p:nvSpPr>
        <p:spPr>
          <a:xfrm>
            <a:off x="301625" y="990601"/>
            <a:ext cx="8540750" cy="4419600"/>
          </a:xfrm>
        </p:spPr>
        <p:txBody>
          <a:bodyPr/>
          <a:lstStyle/>
          <a:p>
            <a:pPr marL="0" indent="0">
              <a:buNone/>
            </a:pPr>
            <a:r>
              <a:rPr lang="en-US" sz="2400" u="sng" dirty="0" err="1">
                <a:effectLst/>
              </a:rPr>
              <a:t>BaleDoneen</a:t>
            </a:r>
            <a:r>
              <a:rPr lang="en-US" sz="2400" u="sng" dirty="0">
                <a:effectLst/>
              </a:rPr>
              <a:t> Take-Away</a:t>
            </a:r>
            <a:r>
              <a:rPr lang="en-US" sz="2400" dirty="0">
                <a:effectLst/>
              </a:rPr>
              <a:t>:</a:t>
            </a:r>
          </a:p>
          <a:p>
            <a:pPr marL="0" indent="0">
              <a:buNone/>
            </a:pPr>
            <a:r>
              <a:rPr lang="en-US" sz="2400" dirty="0">
                <a:effectLst/>
              </a:rPr>
              <a:t>1. BDM is a disease/inflammatory approach – </a:t>
            </a:r>
          </a:p>
          <a:p>
            <a:pPr marL="0" indent="0">
              <a:buNone/>
            </a:pPr>
            <a:r>
              <a:rPr lang="en-US" sz="2400" dirty="0">
                <a:effectLst/>
              </a:rPr>
              <a:t>2. Place ALL treatment decisions in context with 	disease/inflammation.  </a:t>
            </a:r>
          </a:p>
          <a:p>
            <a:pPr marL="0" indent="0">
              <a:buNone/>
            </a:pPr>
            <a:r>
              <a:rPr lang="en-US" sz="2400" dirty="0">
                <a:effectLst/>
              </a:rPr>
              <a:t>3. Blood pressure cannot be an isolated risk factor.  </a:t>
            </a:r>
          </a:p>
          <a:p>
            <a:pPr marL="0" indent="0">
              <a:buNone/>
            </a:pPr>
            <a:r>
              <a:rPr lang="en-US" sz="2400" dirty="0">
                <a:effectLst/>
              </a:rPr>
              <a:t>4. Agents of choice for treatment will also depend on 	disease/inflammation/root causes/optimal 	goals/genetics.  </a:t>
            </a:r>
          </a:p>
          <a:p>
            <a:pPr marL="0" indent="0">
              <a:buNone/>
            </a:pPr>
            <a:r>
              <a:rPr lang="en-US" sz="2400" dirty="0">
                <a:effectLst/>
              </a:rPr>
              <a:t>5. Research suggests – identify BP early and treat 	appropriately with aim of reducing CV events – micro 	and macrovascular.  </a:t>
            </a:r>
          </a:p>
          <a:p>
            <a:pPr marL="0" indent="0">
              <a:buNone/>
            </a:pPr>
            <a:endParaRPr lang="en-US" sz="2400" dirty="0">
              <a:effectLst/>
            </a:endParaRPr>
          </a:p>
          <a:p>
            <a:pPr marL="457200" indent="-457200">
              <a:buAutoNum type="arabicPeriod"/>
            </a:pPr>
            <a:endParaRPr lang="en-US" sz="2400" dirty="0">
              <a:effectLst/>
            </a:endParaRPr>
          </a:p>
        </p:txBody>
      </p:sp>
      <p:sp>
        <p:nvSpPr>
          <p:cNvPr id="4" name="Footer Placeholder 3">
            <a:extLst>
              <a:ext uri="{FF2B5EF4-FFF2-40B4-BE49-F238E27FC236}">
                <a16:creationId xmlns:a16="http://schemas.microsoft.com/office/drawing/2014/main" id="{130182D7-5B9F-4F6A-8156-DE69A2F3A64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12B6686-D71E-45B5-AFE4-7F3B06D841F9}"/>
              </a:ext>
            </a:extLst>
          </p:cNvPr>
          <p:cNvSpPr txBox="1"/>
          <p:nvPr/>
        </p:nvSpPr>
        <p:spPr>
          <a:xfrm>
            <a:off x="227012" y="5837019"/>
            <a:ext cx="8689975" cy="646331"/>
          </a:xfrm>
          <a:prstGeom prst="rect">
            <a:avLst/>
          </a:prstGeom>
          <a:noFill/>
        </p:spPr>
        <p:txBody>
          <a:bodyPr wrap="square" rtlCol="0">
            <a:spAutoFit/>
          </a:bodyPr>
          <a:lstStyle/>
          <a:p>
            <a:r>
              <a:rPr lang="en-US" dirty="0" err="1">
                <a:solidFill>
                  <a:srgbClr val="FFC000"/>
                </a:solidFill>
              </a:rPr>
              <a:t>Muntner</a:t>
            </a:r>
            <a:r>
              <a:rPr lang="en-US" dirty="0">
                <a:solidFill>
                  <a:srgbClr val="FFC000"/>
                </a:solidFill>
              </a:rPr>
              <a:t>, P., </a:t>
            </a:r>
            <a:r>
              <a:rPr lang="en-US" dirty="0" err="1">
                <a:solidFill>
                  <a:srgbClr val="FFC000"/>
                </a:solidFill>
              </a:rPr>
              <a:t>Whelton</a:t>
            </a:r>
            <a:r>
              <a:rPr lang="en-US" dirty="0">
                <a:solidFill>
                  <a:srgbClr val="FFC000"/>
                </a:solidFill>
              </a:rPr>
              <a:t>, P. (2017). Using predicted CVD risk in conjunction with BP to guide antihypertensive medication treatment. JACC (69):19, 2447-2456</a:t>
            </a:r>
          </a:p>
        </p:txBody>
      </p:sp>
    </p:spTree>
    <p:extLst>
      <p:ext uri="{BB962C8B-B14F-4D97-AF65-F5344CB8AC3E}">
        <p14:creationId xmlns:p14="http://schemas.microsoft.com/office/powerpoint/2010/main" val="1345788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AA4C1-4614-442F-9479-D693E7D0B3C2}"/>
              </a:ext>
            </a:extLst>
          </p:cNvPr>
          <p:cNvSpPr>
            <a:spLocks noGrp="1"/>
          </p:cNvSpPr>
          <p:nvPr>
            <p:ph type="title"/>
          </p:nvPr>
        </p:nvSpPr>
        <p:spPr/>
        <p:txBody>
          <a:bodyPr/>
          <a:lstStyle/>
          <a:p>
            <a:r>
              <a:rPr lang="en-US" dirty="0"/>
              <a:t>What is optimal Blood Pressure?</a:t>
            </a:r>
          </a:p>
        </p:txBody>
      </p:sp>
      <p:pic>
        <p:nvPicPr>
          <p:cNvPr id="6" name="Content Placeholder 5">
            <a:extLst>
              <a:ext uri="{FF2B5EF4-FFF2-40B4-BE49-F238E27FC236}">
                <a16:creationId xmlns:a16="http://schemas.microsoft.com/office/drawing/2014/main" id="{EE7221C9-2569-42A0-85D4-05C2F333126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19600" y="2196830"/>
            <a:ext cx="3784600" cy="2057400"/>
          </a:xfrm>
        </p:spPr>
      </p:pic>
      <p:sp>
        <p:nvSpPr>
          <p:cNvPr id="4" name="Footer Placeholder 3">
            <a:extLst>
              <a:ext uri="{FF2B5EF4-FFF2-40B4-BE49-F238E27FC236}">
                <a16:creationId xmlns:a16="http://schemas.microsoft.com/office/drawing/2014/main" id="{48AAF79B-478C-493B-84A4-17822AF5F843}"/>
              </a:ext>
            </a:extLst>
          </p:cNvPr>
          <p:cNvSpPr>
            <a:spLocks noGrp="1"/>
          </p:cNvSpPr>
          <p:nvPr>
            <p:ph type="ftr" sz="quarter" idx="11"/>
          </p:nvPr>
        </p:nvSpPr>
        <p:spPr/>
        <p:txBody>
          <a:bodyPr/>
          <a:lstStyle/>
          <a:p>
            <a:pPr>
              <a:defRPr/>
            </a:pPr>
            <a:r>
              <a:rPr lang="en-US"/>
              <a:t>Copyright Bale/Doneen Paradigm</a:t>
            </a:r>
          </a:p>
        </p:txBody>
      </p:sp>
      <p:pic>
        <p:nvPicPr>
          <p:cNvPr id="8" name="Picture 7">
            <a:extLst>
              <a:ext uri="{FF2B5EF4-FFF2-40B4-BE49-F238E27FC236}">
                <a16:creationId xmlns:a16="http://schemas.microsoft.com/office/drawing/2014/main" id="{BAFC7E9C-0F63-4160-A808-D73CEBE05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203315"/>
            <a:ext cx="2314575" cy="1971675"/>
          </a:xfrm>
          <a:prstGeom prst="rect">
            <a:avLst/>
          </a:prstGeom>
        </p:spPr>
      </p:pic>
    </p:spTree>
    <p:extLst>
      <p:ext uri="{BB962C8B-B14F-4D97-AF65-F5344CB8AC3E}">
        <p14:creationId xmlns:p14="http://schemas.microsoft.com/office/powerpoint/2010/main" val="34533734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8900-9877-499F-AD8F-E98910120649}"/>
              </a:ext>
            </a:extLst>
          </p:cNvPr>
          <p:cNvSpPr>
            <a:spLocks noGrp="1"/>
          </p:cNvSpPr>
          <p:nvPr>
            <p:ph type="title"/>
          </p:nvPr>
        </p:nvSpPr>
        <p:spPr>
          <a:xfrm>
            <a:off x="301625" y="228601"/>
            <a:ext cx="8510588" cy="533400"/>
          </a:xfrm>
        </p:spPr>
        <p:txBody>
          <a:bodyPr/>
          <a:lstStyle/>
          <a:p>
            <a:r>
              <a:rPr lang="en-US" sz="3600" dirty="0">
                <a:effectLst/>
              </a:rPr>
              <a:t>Optimal SBP target after SPRINT</a:t>
            </a:r>
          </a:p>
        </p:txBody>
      </p:sp>
      <p:sp>
        <p:nvSpPr>
          <p:cNvPr id="3" name="Content Placeholder 2">
            <a:extLst>
              <a:ext uri="{FF2B5EF4-FFF2-40B4-BE49-F238E27FC236}">
                <a16:creationId xmlns:a16="http://schemas.microsoft.com/office/drawing/2014/main" id="{FE08E944-F466-4D89-9C2F-8336C16A98AC}"/>
              </a:ext>
            </a:extLst>
          </p:cNvPr>
          <p:cNvSpPr>
            <a:spLocks noGrp="1"/>
          </p:cNvSpPr>
          <p:nvPr>
            <p:ph idx="1"/>
          </p:nvPr>
        </p:nvSpPr>
        <p:spPr>
          <a:xfrm>
            <a:off x="171856" y="990601"/>
            <a:ext cx="8895944" cy="4419600"/>
          </a:xfrm>
        </p:spPr>
        <p:txBody>
          <a:bodyPr/>
          <a:lstStyle/>
          <a:p>
            <a:pPr marL="0" indent="0" algn="ctr">
              <a:buNone/>
            </a:pPr>
            <a:r>
              <a:rPr lang="en-US" sz="2400" dirty="0">
                <a:effectLst/>
              </a:rPr>
              <a:t>Optimal BP target remains a debate.  </a:t>
            </a:r>
          </a:p>
          <a:p>
            <a:pPr marL="0" indent="0" algn="ctr">
              <a:buNone/>
            </a:pPr>
            <a:r>
              <a:rPr lang="en-US" sz="2400" dirty="0">
                <a:effectLst/>
              </a:rPr>
              <a:t>SPRINT showed significant benefit of a SBP target &lt;120mmHg.  </a:t>
            </a:r>
          </a:p>
          <a:p>
            <a:pPr marL="0" indent="0" algn="ctr">
              <a:buNone/>
            </a:pPr>
            <a:endParaRPr lang="en-US" sz="2400" dirty="0">
              <a:effectLst/>
            </a:endParaRPr>
          </a:p>
          <a:p>
            <a:pPr marL="0" indent="0" algn="ctr">
              <a:buNone/>
            </a:pPr>
            <a:r>
              <a:rPr lang="en-US" sz="2400" dirty="0">
                <a:effectLst/>
              </a:rPr>
              <a:t>17 randomized trials testing various BP targets – n=55,163, mean follow-up 3.7 years for a total of 204,103 patient-years f/u</a:t>
            </a:r>
          </a:p>
          <a:p>
            <a:pPr marL="0" indent="0" algn="ctr">
              <a:buNone/>
            </a:pPr>
            <a:endParaRPr lang="en-US" sz="2400" dirty="0">
              <a:effectLst/>
            </a:endParaRPr>
          </a:p>
          <a:p>
            <a:pPr marL="0" indent="0" algn="ctr">
              <a:buNone/>
            </a:pPr>
            <a:r>
              <a:rPr lang="en-US" sz="2400" dirty="0">
                <a:effectLst/>
              </a:rPr>
              <a:t>Treatment arms were categorized into 5 categories: </a:t>
            </a:r>
          </a:p>
          <a:p>
            <a:pPr marL="0" indent="0" algn="ctr">
              <a:buNone/>
            </a:pPr>
            <a:r>
              <a:rPr lang="en-US" sz="2000" dirty="0">
                <a:effectLst/>
              </a:rPr>
              <a:t>        SBP &lt;160mmHg, &lt;150mmHg, &lt;140mmHg, &lt;130mmHg, &lt;120mmHg</a:t>
            </a:r>
          </a:p>
          <a:p>
            <a:pPr marL="0" indent="0" algn="ctr">
              <a:buNone/>
            </a:pPr>
            <a:endParaRPr lang="en-US" sz="2400" dirty="0">
              <a:effectLst/>
            </a:endParaRPr>
          </a:p>
          <a:p>
            <a:pPr marL="0" indent="0" algn="ctr">
              <a:buNone/>
            </a:pPr>
            <a:r>
              <a:rPr lang="en-US" sz="2400" dirty="0">
                <a:effectLst/>
              </a:rPr>
              <a:t>Outcomes: stroke, MI, death CV death, heart failure. </a:t>
            </a:r>
            <a:r>
              <a:rPr lang="en-US" sz="2000" dirty="0">
                <a:effectLst/>
              </a:rPr>
              <a:t>	</a:t>
            </a:r>
          </a:p>
        </p:txBody>
      </p:sp>
      <p:sp>
        <p:nvSpPr>
          <p:cNvPr id="4" name="Footer Placeholder 3">
            <a:extLst>
              <a:ext uri="{FF2B5EF4-FFF2-40B4-BE49-F238E27FC236}">
                <a16:creationId xmlns:a16="http://schemas.microsoft.com/office/drawing/2014/main" id="{130182D7-5B9F-4F6A-8156-DE69A2F3A64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12B6686-D71E-45B5-AFE4-7F3B06D841F9}"/>
              </a:ext>
            </a:extLst>
          </p:cNvPr>
          <p:cNvSpPr txBox="1"/>
          <p:nvPr/>
        </p:nvSpPr>
        <p:spPr>
          <a:xfrm>
            <a:off x="171855" y="5674469"/>
            <a:ext cx="8689975" cy="923330"/>
          </a:xfrm>
          <a:prstGeom prst="rect">
            <a:avLst/>
          </a:prstGeom>
          <a:noFill/>
        </p:spPr>
        <p:txBody>
          <a:bodyPr wrap="square" rtlCol="0">
            <a:spAutoFit/>
          </a:bodyPr>
          <a:lstStyle/>
          <a:p>
            <a:r>
              <a:rPr lang="en-US" dirty="0">
                <a:solidFill>
                  <a:srgbClr val="FFC000"/>
                </a:solidFill>
              </a:rPr>
              <a:t>Bangalore, S., </a:t>
            </a:r>
            <a:r>
              <a:rPr lang="en-US" dirty="0" err="1">
                <a:solidFill>
                  <a:srgbClr val="FFC000"/>
                </a:solidFill>
              </a:rPr>
              <a:t>Toklu</a:t>
            </a:r>
            <a:r>
              <a:rPr lang="en-US" dirty="0">
                <a:solidFill>
                  <a:srgbClr val="FFC000"/>
                </a:solidFill>
              </a:rPr>
              <a:t>, B., </a:t>
            </a:r>
            <a:r>
              <a:rPr lang="en-US" dirty="0" err="1">
                <a:solidFill>
                  <a:srgbClr val="FFC000"/>
                </a:solidFill>
              </a:rPr>
              <a:t>Gianos</a:t>
            </a:r>
            <a:r>
              <a:rPr lang="en-US" dirty="0">
                <a:solidFill>
                  <a:srgbClr val="FFC000"/>
                </a:solidFill>
              </a:rPr>
              <a:t>, E., et al. (2017). Optimal systolic blood pressure target after SPRINT: Insights from a network meta-analysis of randomized trials. AmJMed:130(6); 707-719.</a:t>
            </a:r>
          </a:p>
        </p:txBody>
      </p:sp>
    </p:spTree>
    <p:extLst>
      <p:ext uri="{BB962C8B-B14F-4D97-AF65-F5344CB8AC3E}">
        <p14:creationId xmlns:p14="http://schemas.microsoft.com/office/powerpoint/2010/main" val="63438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8900-9877-499F-AD8F-E98910120649}"/>
              </a:ext>
            </a:extLst>
          </p:cNvPr>
          <p:cNvSpPr>
            <a:spLocks noGrp="1"/>
          </p:cNvSpPr>
          <p:nvPr>
            <p:ph type="title"/>
          </p:nvPr>
        </p:nvSpPr>
        <p:spPr>
          <a:xfrm>
            <a:off x="301625" y="228601"/>
            <a:ext cx="8510588" cy="533400"/>
          </a:xfrm>
        </p:spPr>
        <p:txBody>
          <a:bodyPr/>
          <a:lstStyle/>
          <a:p>
            <a:r>
              <a:rPr lang="en-US" sz="3600" dirty="0">
                <a:effectLst/>
              </a:rPr>
              <a:t>Optimal SBP target after SPRINT</a:t>
            </a:r>
          </a:p>
        </p:txBody>
      </p:sp>
      <p:sp>
        <p:nvSpPr>
          <p:cNvPr id="3" name="Content Placeholder 2">
            <a:extLst>
              <a:ext uri="{FF2B5EF4-FFF2-40B4-BE49-F238E27FC236}">
                <a16:creationId xmlns:a16="http://schemas.microsoft.com/office/drawing/2014/main" id="{FE08E944-F466-4D89-9C2F-8336C16A98AC}"/>
              </a:ext>
            </a:extLst>
          </p:cNvPr>
          <p:cNvSpPr>
            <a:spLocks noGrp="1"/>
          </p:cNvSpPr>
          <p:nvPr>
            <p:ph idx="1"/>
          </p:nvPr>
        </p:nvSpPr>
        <p:spPr>
          <a:xfrm>
            <a:off x="271463" y="799290"/>
            <a:ext cx="8540750" cy="4419600"/>
          </a:xfrm>
        </p:spPr>
        <p:txBody>
          <a:bodyPr/>
          <a:lstStyle/>
          <a:p>
            <a:pPr marL="0" indent="0">
              <a:buNone/>
            </a:pPr>
            <a:r>
              <a:rPr lang="en-US" sz="2400" u="sng" dirty="0">
                <a:effectLst/>
              </a:rPr>
              <a:t>Results for SBP &lt;120mmHg vs &lt;160mmHg</a:t>
            </a:r>
          </a:p>
          <a:p>
            <a:pPr marL="0" indent="0">
              <a:buNone/>
            </a:pPr>
            <a:r>
              <a:rPr lang="en-US" sz="2400" dirty="0">
                <a:effectLst/>
              </a:rPr>
              <a:t>Stroke:	RR 0.54; 95% CI (0.29-1.00)</a:t>
            </a:r>
          </a:p>
          <a:p>
            <a:pPr marL="0" indent="0">
              <a:buNone/>
            </a:pPr>
            <a:r>
              <a:rPr lang="en-US" sz="2400" dirty="0">
                <a:effectLst/>
              </a:rPr>
              <a:t>MI:		RR 0.68; 95% CI (0.47-1.00)</a:t>
            </a:r>
          </a:p>
          <a:p>
            <a:pPr marL="0" indent="0">
              <a:buNone/>
            </a:pPr>
            <a:r>
              <a:rPr lang="en-US" sz="2400" dirty="0">
                <a:effectLst/>
              </a:rPr>
              <a:t>No difference in death, CV death or heart failure</a:t>
            </a:r>
          </a:p>
          <a:p>
            <a:pPr marL="0" indent="0">
              <a:buNone/>
            </a:pPr>
            <a:endParaRPr lang="en-US" sz="2400" dirty="0">
              <a:effectLst/>
            </a:endParaRPr>
          </a:p>
          <a:p>
            <a:pPr marL="0" indent="0">
              <a:buNone/>
            </a:pPr>
            <a:r>
              <a:rPr lang="en-US" sz="2400" u="sng" dirty="0">
                <a:effectLst/>
              </a:rPr>
              <a:t>Sensitivity analysis for stroke using SBP (compared to &lt;120): </a:t>
            </a:r>
          </a:p>
          <a:p>
            <a:pPr marL="0" indent="0">
              <a:buNone/>
            </a:pPr>
            <a:r>
              <a:rPr lang="en-US" sz="2400" dirty="0">
                <a:effectLst/>
              </a:rPr>
              <a:t>SBP &lt;140 mmHg showed 72% increase risk of stroke</a:t>
            </a:r>
          </a:p>
          <a:p>
            <a:pPr marL="0" indent="0">
              <a:buNone/>
            </a:pPr>
            <a:r>
              <a:rPr lang="en-US" sz="2400" dirty="0">
                <a:effectLst/>
              </a:rPr>
              <a:t>SBP &lt;150 mmHg showed 97% increase risk of stroke</a:t>
            </a:r>
          </a:p>
          <a:p>
            <a:pPr marL="0" indent="0">
              <a:buNone/>
            </a:pPr>
            <a:r>
              <a:rPr lang="en-US" sz="2400" dirty="0">
                <a:effectLst/>
              </a:rPr>
              <a:t>SBP &lt;160 mmHg showed a 227% increase risk of stroke</a:t>
            </a:r>
          </a:p>
          <a:p>
            <a:pPr marL="0" indent="0">
              <a:buNone/>
            </a:pPr>
            <a:endParaRPr lang="en-US" sz="2400" dirty="0">
              <a:effectLst/>
            </a:endParaRPr>
          </a:p>
          <a:p>
            <a:pPr marL="0" indent="0">
              <a:buNone/>
            </a:pPr>
            <a:endParaRPr lang="en-US" dirty="0"/>
          </a:p>
        </p:txBody>
      </p:sp>
      <p:sp>
        <p:nvSpPr>
          <p:cNvPr id="4" name="Footer Placeholder 3">
            <a:extLst>
              <a:ext uri="{FF2B5EF4-FFF2-40B4-BE49-F238E27FC236}">
                <a16:creationId xmlns:a16="http://schemas.microsoft.com/office/drawing/2014/main" id="{130182D7-5B9F-4F6A-8156-DE69A2F3A64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12B6686-D71E-45B5-AFE4-7F3B06D841F9}"/>
              </a:ext>
            </a:extLst>
          </p:cNvPr>
          <p:cNvSpPr txBox="1"/>
          <p:nvPr/>
        </p:nvSpPr>
        <p:spPr>
          <a:xfrm>
            <a:off x="171855" y="5674469"/>
            <a:ext cx="8689975" cy="923330"/>
          </a:xfrm>
          <a:prstGeom prst="rect">
            <a:avLst/>
          </a:prstGeom>
          <a:noFill/>
        </p:spPr>
        <p:txBody>
          <a:bodyPr wrap="square" rtlCol="0">
            <a:spAutoFit/>
          </a:bodyPr>
          <a:lstStyle/>
          <a:p>
            <a:r>
              <a:rPr lang="en-US" dirty="0">
                <a:solidFill>
                  <a:srgbClr val="FFC000"/>
                </a:solidFill>
              </a:rPr>
              <a:t>Bangalore, S., </a:t>
            </a:r>
            <a:r>
              <a:rPr lang="en-US" dirty="0" err="1">
                <a:solidFill>
                  <a:srgbClr val="FFC000"/>
                </a:solidFill>
              </a:rPr>
              <a:t>Toklu</a:t>
            </a:r>
            <a:r>
              <a:rPr lang="en-US" dirty="0">
                <a:solidFill>
                  <a:srgbClr val="FFC000"/>
                </a:solidFill>
              </a:rPr>
              <a:t>, B., </a:t>
            </a:r>
            <a:r>
              <a:rPr lang="en-US" dirty="0" err="1">
                <a:solidFill>
                  <a:srgbClr val="FFC000"/>
                </a:solidFill>
              </a:rPr>
              <a:t>Gianos</a:t>
            </a:r>
            <a:r>
              <a:rPr lang="en-US" dirty="0">
                <a:solidFill>
                  <a:srgbClr val="FFC000"/>
                </a:solidFill>
              </a:rPr>
              <a:t>, E., et al. (2017). Optimal systolic blood pressure target after SPRINT: Insights from a network meta-analysis of randomized trials. AmJMed:130(6); 707-719.</a:t>
            </a:r>
          </a:p>
        </p:txBody>
      </p:sp>
    </p:spTree>
    <p:extLst>
      <p:ext uri="{BB962C8B-B14F-4D97-AF65-F5344CB8AC3E}">
        <p14:creationId xmlns:p14="http://schemas.microsoft.com/office/powerpoint/2010/main" val="1455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8900-9877-499F-AD8F-E98910120649}"/>
              </a:ext>
            </a:extLst>
          </p:cNvPr>
          <p:cNvSpPr>
            <a:spLocks noGrp="1"/>
          </p:cNvSpPr>
          <p:nvPr>
            <p:ph type="title"/>
          </p:nvPr>
        </p:nvSpPr>
        <p:spPr>
          <a:xfrm>
            <a:off x="301625" y="228601"/>
            <a:ext cx="8510588" cy="533400"/>
          </a:xfrm>
        </p:spPr>
        <p:txBody>
          <a:bodyPr/>
          <a:lstStyle/>
          <a:p>
            <a:r>
              <a:rPr lang="en-US" sz="3600" dirty="0">
                <a:effectLst/>
              </a:rPr>
              <a:t>Optimal SBP target after SPRINT</a:t>
            </a:r>
          </a:p>
        </p:txBody>
      </p:sp>
      <p:pic>
        <p:nvPicPr>
          <p:cNvPr id="6" name="Content Placeholder 5">
            <a:extLst>
              <a:ext uri="{FF2B5EF4-FFF2-40B4-BE49-F238E27FC236}">
                <a16:creationId xmlns:a16="http://schemas.microsoft.com/office/drawing/2014/main" id="{FD05DCA3-B7AB-4B3C-B18A-CF496EB621DB}"/>
              </a:ext>
            </a:extLst>
          </p:cNvPr>
          <p:cNvPicPr>
            <a:picLocks noGrp="1" noChangeAspect="1"/>
          </p:cNvPicPr>
          <p:nvPr>
            <p:ph idx="1"/>
          </p:nvPr>
        </p:nvPicPr>
        <p:blipFill>
          <a:blip r:embed="rId2"/>
          <a:stretch>
            <a:fillRect/>
          </a:stretch>
        </p:blipFill>
        <p:spPr>
          <a:xfrm>
            <a:off x="337293" y="901430"/>
            <a:ext cx="5177418" cy="4760069"/>
          </a:xfrm>
          <a:prstGeom prst="rect">
            <a:avLst/>
          </a:prstGeom>
        </p:spPr>
      </p:pic>
      <p:sp>
        <p:nvSpPr>
          <p:cNvPr id="4" name="Footer Placeholder 3">
            <a:extLst>
              <a:ext uri="{FF2B5EF4-FFF2-40B4-BE49-F238E27FC236}">
                <a16:creationId xmlns:a16="http://schemas.microsoft.com/office/drawing/2014/main" id="{130182D7-5B9F-4F6A-8156-DE69A2F3A64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12B6686-D71E-45B5-AFE4-7F3B06D841F9}"/>
              </a:ext>
            </a:extLst>
          </p:cNvPr>
          <p:cNvSpPr txBox="1"/>
          <p:nvPr/>
        </p:nvSpPr>
        <p:spPr>
          <a:xfrm>
            <a:off x="171855" y="5674469"/>
            <a:ext cx="8689975" cy="923330"/>
          </a:xfrm>
          <a:prstGeom prst="rect">
            <a:avLst/>
          </a:prstGeom>
          <a:noFill/>
        </p:spPr>
        <p:txBody>
          <a:bodyPr wrap="square" rtlCol="0">
            <a:spAutoFit/>
          </a:bodyPr>
          <a:lstStyle/>
          <a:p>
            <a:r>
              <a:rPr lang="en-US" dirty="0">
                <a:solidFill>
                  <a:srgbClr val="FFC000"/>
                </a:solidFill>
              </a:rPr>
              <a:t>Bangalore, S., </a:t>
            </a:r>
            <a:r>
              <a:rPr lang="en-US" dirty="0" err="1">
                <a:solidFill>
                  <a:srgbClr val="FFC000"/>
                </a:solidFill>
              </a:rPr>
              <a:t>Toklu</a:t>
            </a:r>
            <a:r>
              <a:rPr lang="en-US" dirty="0">
                <a:solidFill>
                  <a:srgbClr val="FFC000"/>
                </a:solidFill>
              </a:rPr>
              <a:t>, B., </a:t>
            </a:r>
            <a:r>
              <a:rPr lang="en-US" dirty="0" err="1">
                <a:solidFill>
                  <a:srgbClr val="FFC000"/>
                </a:solidFill>
              </a:rPr>
              <a:t>Gianos</a:t>
            </a:r>
            <a:r>
              <a:rPr lang="en-US" dirty="0">
                <a:solidFill>
                  <a:srgbClr val="FFC000"/>
                </a:solidFill>
              </a:rPr>
              <a:t>, E., et al. (2017). Optimal systolic blood pressure target after SPRINT: Insights from a network meta-analysis of randomized trials. AmJMed:130(6); 707-719.</a:t>
            </a:r>
          </a:p>
        </p:txBody>
      </p:sp>
      <p:sp>
        <p:nvSpPr>
          <p:cNvPr id="7" name="Rectangle 6">
            <a:extLst>
              <a:ext uri="{FF2B5EF4-FFF2-40B4-BE49-F238E27FC236}">
                <a16:creationId xmlns:a16="http://schemas.microsoft.com/office/drawing/2014/main" id="{59673C62-8AA4-4933-8D43-916856BC4080}"/>
              </a:ext>
            </a:extLst>
          </p:cNvPr>
          <p:cNvSpPr/>
          <p:nvPr/>
        </p:nvSpPr>
        <p:spPr>
          <a:xfrm>
            <a:off x="5638800" y="2514600"/>
            <a:ext cx="3223030" cy="1477328"/>
          </a:xfrm>
          <a:prstGeom prst="rect">
            <a:avLst/>
          </a:prstGeom>
        </p:spPr>
        <p:txBody>
          <a:bodyPr wrap="square">
            <a:spAutoFit/>
          </a:bodyPr>
          <a:lstStyle/>
          <a:p>
            <a:pPr marL="0" indent="0" algn="ctr">
              <a:buNone/>
            </a:pPr>
            <a:r>
              <a:rPr lang="en-US" dirty="0"/>
              <a:t>Overall – SBP of &lt;130mmHg showed greatest benefit with the least side effects – optimal balance between efficacy and safety.  </a:t>
            </a:r>
          </a:p>
        </p:txBody>
      </p:sp>
    </p:spTree>
    <p:extLst>
      <p:ext uri="{BB962C8B-B14F-4D97-AF65-F5344CB8AC3E}">
        <p14:creationId xmlns:p14="http://schemas.microsoft.com/office/powerpoint/2010/main" val="26147765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8900-9877-499F-AD8F-E98910120649}"/>
              </a:ext>
            </a:extLst>
          </p:cNvPr>
          <p:cNvSpPr>
            <a:spLocks noGrp="1"/>
          </p:cNvSpPr>
          <p:nvPr>
            <p:ph type="title"/>
          </p:nvPr>
        </p:nvSpPr>
        <p:spPr>
          <a:xfrm>
            <a:off x="301625" y="228601"/>
            <a:ext cx="8510588" cy="533400"/>
          </a:xfrm>
        </p:spPr>
        <p:txBody>
          <a:bodyPr/>
          <a:lstStyle/>
          <a:p>
            <a:r>
              <a:rPr lang="en-US" sz="3600" dirty="0">
                <a:effectLst/>
              </a:rPr>
              <a:t>Optimal SBP target after SPRINT</a:t>
            </a:r>
          </a:p>
        </p:txBody>
      </p:sp>
      <p:sp>
        <p:nvSpPr>
          <p:cNvPr id="3" name="Content Placeholder 2">
            <a:extLst>
              <a:ext uri="{FF2B5EF4-FFF2-40B4-BE49-F238E27FC236}">
                <a16:creationId xmlns:a16="http://schemas.microsoft.com/office/drawing/2014/main" id="{FE08E944-F466-4D89-9C2F-8336C16A98AC}"/>
              </a:ext>
            </a:extLst>
          </p:cNvPr>
          <p:cNvSpPr>
            <a:spLocks noGrp="1"/>
          </p:cNvSpPr>
          <p:nvPr>
            <p:ph idx="1"/>
          </p:nvPr>
        </p:nvSpPr>
        <p:spPr>
          <a:xfrm>
            <a:off x="301625" y="990601"/>
            <a:ext cx="8540750" cy="4419600"/>
          </a:xfrm>
        </p:spPr>
        <p:txBody>
          <a:bodyPr/>
          <a:lstStyle/>
          <a:p>
            <a:pPr marL="0" indent="0">
              <a:buNone/>
            </a:pPr>
            <a:r>
              <a:rPr lang="en-US" sz="2400" u="sng" dirty="0" err="1">
                <a:effectLst/>
              </a:rPr>
              <a:t>BaleDoneen</a:t>
            </a:r>
            <a:r>
              <a:rPr lang="en-US" sz="2400" u="sng" dirty="0">
                <a:effectLst/>
              </a:rPr>
              <a:t> Take-Away:</a:t>
            </a:r>
          </a:p>
          <a:p>
            <a:pPr marL="0" indent="0">
              <a:buNone/>
            </a:pPr>
            <a:r>
              <a:rPr lang="en-US" sz="2400" dirty="0">
                <a:effectLst/>
              </a:rPr>
              <a:t>1. SPRINT trial is going to save a lot of lives because it has 	challenged the status-quo. </a:t>
            </a:r>
          </a:p>
          <a:p>
            <a:pPr marL="0" indent="0">
              <a:buNone/>
            </a:pPr>
            <a:r>
              <a:rPr lang="en-US" sz="2400" dirty="0">
                <a:effectLst/>
              </a:rPr>
              <a:t>2. Blood pressure management is ALWAYS about risk vs 	benefit and using the n of 1. </a:t>
            </a:r>
          </a:p>
          <a:p>
            <a:pPr marL="0" indent="0">
              <a:buNone/>
            </a:pPr>
            <a:r>
              <a:rPr lang="en-US" sz="2400" dirty="0">
                <a:effectLst/>
              </a:rPr>
              <a:t>3. Do NOT ignore pressures that begin to creep about 115 	SBP – especially in children. </a:t>
            </a:r>
          </a:p>
          <a:p>
            <a:pPr marL="0" indent="0">
              <a:buNone/>
            </a:pPr>
            <a:r>
              <a:rPr lang="en-US" sz="2400" dirty="0">
                <a:effectLst/>
              </a:rPr>
              <a:t>4. Dental Colleagues – Blood Pressure IS a joint biomarker!</a:t>
            </a:r>
          </a:p>
          <a:p>
            <a:pPr marL="0" indent="0">
              <a:buNone/>
            </a:pPr>
            <a:r>
              <a:rPr lang="en-US" sz="2400" dirty="0">
                <a:effectLst/>
              </a:rPr>
              <a:t>5. For dentistry – BP is a key to provide a backdrop for 	discussion about the oral/systemic connection and to 	begin conversations with the patients’ GP.  </a:t>
            </a:r>
          </a:p>
          <a:p>
            <a:pPr marL="0" indent="0">
              <a:buNone/>
            </a:pPr>
            <a:endParaRPr lang="en-US" sz="2400" dirty="0">
              <a:effectLst/>
            </a:endParaRPr>
          </a:p>
          <a:p>
            <a:pPr marL="457200" indent="-457200">
              <a:buAutoNum type="arabicPeriod"/>
            </a:pPr>
            <a:endParaRPr lang="en-US" sz="2400" dirty="0">
              <a:effectLst/>
            </a:endParaRPr>
          </a:p>
        </p:txBody>
      </p:sp>
      <p:sp>
        <p:nvSpPr>
          <p:cNvPr id="4" name="Footer Placeholder 3">
            <a:extLst>
              <a:ext uri="{FF2B5EF4-FFF2-40B4-BE49-F238E27FC236}">
                <a16:creationId xmlns:a16="http://schemas.microsoft.com/office/drawing/2014/main" id="{130182D7-5B9F-4F6A-8156-DE69A2F3A64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212B6686-D71E-45B5-AFE4-7F3B06D841F9}"/>
              </a:ext>
            </a:extLst>
          </p:cNvPr>
          <p:cNvSpPr txBox="1"/>
          <p:nvPr/>
        </p:nvSpPr>
        <p:spPr>
          <a:xfrm>
            <a:off x="171855" y="5674469"/>
            <a:ext cx="8689975" cy="923330"/>
          </a:xfrm>
          <a:prstGeom prst="rect">
            <a:avLst/>
          </a:prstGeom>
          <a:noFill/>
        </p:spPr>
        <p:txBody>
          <a:bodyPr wrap="square" rtlCol="0">
            <a:spAutoFit/>
          </a:bodyPr>
          <a:lstStyle/>
          <a:p>
            <a:r>
              <a:rPr lang="en-US" dirty="0">
                <a:solidFill>
                  <a:srgbClr val="FFC000"/>
                </a:solidFill>
              </a:rPr>
              <a:t>Bangalore, S., </a:t>
            </a:r>
            <a:r>
              <a:rPr lang="en-US" dirty="0" err="1">
                <a:solidFill>
                  <a:srgbClr val="FFC000"/>
                </a:solidFill>
              </a:rPr>
              <a:t>Toklu</a:t>
            </a:r>
            <a:r>
              <a:rPr lang="en-US" dirty="0">
                <a:solidFill>
                  <a:srgbClr val="FFC000"/>
                </a:solidFill>
              </a:rPr>
              <a:t>, B., </a:t>
            </a:r>
            <a:r>
              <a:rPr lang="en-US" dirty="0" err="1">
                <a:solidFill>
                  <a:srgbClr val="FFC000"/>
                </a:solidFill>
              </a:rPr>
              <a:t>Gianos</a:t>
            </a:r>
            <a:r>
              <a:rPr lang="en-US" dirty="0">
                <a:solidFill>
                  <a:srgbClr val="FFC000"/>
                </a:solidFill>
              </a:rPr>
              <a:t>, E., et al. (2017). Optimal systolic blood pressure target after SPRINT: Insights from a network meta-analysis of randomized trials. AmJMed:130(6); 707-719.</a:t>
            </a:r>
          </a:p>
        </p:txBody>
      </p:sp>
    </p:spTree>
    <p:extLst>
      <p:ext uri="{BB962C8B-B14F-4D97-AF65-F5344CB8AC3E}">
        <p14:creationId xmlns:p14="http://schemas.microsoft.com/office/powerpoint/2010/main" val="187092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5015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F7DE-761C-4AF9-82F7-CC5338BAE187}"/>
              </a:ext>
            </a:extLst>
          </p:cNvPr>
          <p:cNvSpPr>
            <a:spLocks noGrp="1"/>
          </p:cNvSpPr>
          <p:nvPr>
            <p:ph type="title"/>
          </p:nvPr>
        </p:nvSpPr>
        <p:spPr>
          <a:xfrm>
            <a:off x="76200" y="228600"/>
            <a:ext cx="8915400" cy="1325563"/>
          </a:xfrm>
        </p:spPr>
        <p:txBody>
          <a:bodyPr/>
          <a:lstStyle/>
          <a:p>
            <a:r>
              <a:rPr lang="en-US" sz="3200" dirty="0"/>
              <a:t>FH patient recently diagnosed in my office – </a:t>
            </a:r>
            <a:br>
              <a:rPr lang="en-US" sz="3200" dirty="0"/>
            </a:br>
            <a:endParaRPr lang="en-US" sz="3200" dirty="0"/>
          </a:p>
        </p:txBody>
      </p:sp>
      <p:pic>
        <p:nvPicPr>
          <p:cNvPr id="6" name="Content Placeholder 5">
            <a:extLst>
              <a:ext uri="{FF2B5EF4-FFF2-40B4-BE49-F238E27FC236}">
                <a16:creationId xmlns:a16="http://schemas.microsoft.com/office/drawing/2014/main" id="{288FD7E2-7D2C-43A9-A034-B7F247D4A51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161515" y="1933044"/>
            <a:ext cx="4744768" cy="3317081"/>
          </a:xfrm>
        </p:spPr>
      </p:pic>
      <p:sp>
        <p:nvSpPr>
          <p:cNvPr id="4" name="Footer Placeholder 3">
            <a:extLst>
              <a:ext uri="{FF2B5EF4-FFF2-40B4-BE49-F238E27FC236}">
                <a16:creationId xmlns:a16="http://schemas.microsoft.com/office/drawing/2014/main" id="{FAE449F1-DA1F-40E3-88E2-20A2C0EF5E93}"/>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8341290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0F30-060D-4A34-8110-ADB044DB3BEA}"/>
              </a:ext>
            </a:extLst>
          </p:cNvPr>
          <p:cNvSpPr>
            <a:spLocks noGrp="1"/>
          </p:cNvSpPr>
          <p:nvPr>
            <p:ph type="title"/>
          </p:nvPr>
        </p:nvSpPr>
        <p:spPr>
          <a:xfrm>
            <a:off x="301625" y="228601"/>
            <a:ext cx="8510588" cy="685800"/>
          </a:xfrm>
        </p:spPr>
        <p:txBody>
          <a:bodyPr/>
          <a:lstStyle/>
          <a:p>
            <a:r>
              <a:rPr lang="en-US" sz="4000" dirty="0"/>
              <a:t>Familial Hypercholesterolemia (FH)</a:t>
            </a:r>
          </a:p>
        </p:txBody>
      </p:sp>
      <p:sp>
        <p:nvSpPr>
          <p:cNvPr id="3" name="Content Placeholder 2">
            <a:extLst>
              <a:ext uri="{FF2B5EF4-FFF2-40B4-BE49-F238E27FC236}">
                <a16:creationId xmlns:a16="http://schemas.microsoft.com/office/drawing/2014/main" id="{CA6D025F-D79D-4D41-B43B-91B9997622B2}"/>
              </a:ext>
            </a:extLst>
          </p:cNvPr>
          <p:cNvSpPr>
            <a:spLocks noGrp="1"/>
          </p:cNvSpPr>
          <p:nvPr>
            <p:ph idx="1"/>
          </p:nvPr>
        </p:nvSpPr>
        <p:spPr>
          <a:xfrm>
            <a:off x="286544" y="1295400"/>
            <a:ext cx="8540750" cy="4343401"/>
          </a:xfrm>
        </p:spPr>
        <p:txBody>
          <a:bodyPr/>
          <a:lstStyle/>
          <a:p>
            <a:pPr marL="0" indent="0" algn="ctr">
              <a:buNone/>
            </a:pPr>
            <a:r>
              <a:rPr lang="en-US" sz="2200" dirty="0">
                <a:effectLst/>
              </a:rPr>
              <a:t>FH is autosomal-dominant disorder associated with elevated </a:t>
            </a:r>
          </a:p>
          <a:p>
            <a:pPr marL="0" indent="0" algn="ctr">
              <a:buNone/>
            </a:pPr>
            <a:r>
              <a:rPr lang="en-US" sz="2200" dirty="0">
                <a:effectLst/>
              </a:rPr>
              <a:t>LDL-C and early development of atherosclerosis and CHD. </a:t>
            </a:r>
          </a:p>
          <a:p>
            <a:pPr marL="0" indent="0" algn="ctr">
              <a:buNone/>
            </a:pPr>
            <a:endParaRPr lang="en-US" sz="2200" dirty="0">
              <a:effectLst/>
            </a:endParaRPr>
          </a:p>
          <a:p>
            <a:pPr marL="0" indent="0" algn="ctr">
              <a:buNone/>
            </a:pPr>
            <a:r>
              <a:rPr lang="en-US" sz="2200" dirty="0">
                <a:effectLst/>
              </a:rPr>
              <a:t>This is a treatable genetic disorder that is vastly under-diagnosed.  </a:t>
            </a:r>
          </a:p>
          <a:p>
            <a:pPr marL="0" indent="0" algn="ctr">
              <a:buNone/>
            </a:pPr>
            <a:endParaRPr lang="en-US" sz="2200" dirty="0">
              <a:effectLst/>
            </a:endParaRPr>
          </a:p>
          <a:p>
            <a:pPr marL="0" indent="0" algn="ctr">
              <a:buNone/>
            </a:pPr>
            <a:r>
              <a:rPr lang="en-US" sz="2200" dirty="0">
                <a:effectLst/>
              </a:rPr>
              <a:t>Evaluates a model using data to estimate the cost effectiveness of DNA testing of relatives of those with monogenic FH.  </a:t>
            </a:r>
          </a:p>
          <a:p>
            <a:pPr marL="0" indent="0" algn="ctr">
              <a:buNone/>
            </a:pPr>
            <a:endParaRPr lang="en-US" sz="2200" dirty="0">
              <a:effectLst/>
            </a:endParaRPr>
          </a:p>
          <a:p>
            <a:pPr marL="0" indent="0" algn="ctr">
              <a:buNone/>
            </a:pPr>
            <a:r>
              <a:rPr lang="en-US" sz="2200" dirty="0">
                <a:effectLst/>
              </a:rPr>
              <a:t>Results – Cascade testing of relatives of those with suspected FH is HIGHLY cost effective.  </a:t>
            </a:r>
          </a:p>
        </p:txBody>
      </p:sp>
      <p:sp>
        <p:nvSpPr>
          <p:cNvPr id="4" name="Footer Placeholder 3">
            <a:extLst>
              <a:ext uri="{FF2B5EF4-FFF2-40B4-BE49-F238E27FC236}">
                <a16:creationId xmlns:a16="http://schemas.microsoft.com/office/drawing/2014/main" id="{B6B920A8-136C-4528-8A9A-9412920833DA}"/>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D8C75619-79DA-43BA-822B-0D5BEF0CC26A}"/>
              </a:ext>
            </a:extLst>
          </p:cNvPr>
          <p:cNvSpPr txBox="1"/>
          <p:nvPr/>
        </p:nvSpPr>
        <p:spPr>
          <a:xfrm>
            <a:off x="301625" y="5715000"/>
            <a:ext cx="8431213" cy="830997"/>
          </a:xfrm>
          <a:prstGeom prst="rect">
            <a:avLst/>
          </a:prstGeom>
          <a:noFill/>
        </p:spPr>
        <p:txBody>
          <a:bodyPr wrap="square" rtlCol="0">
            <a:spAutoFit/>
          </a:bodyPr>
          <a:lstStyle/>
          <a:p>
            <a:r>
              <a:rPr lang="en-US" sz="1600" dirty="0">
                <a:solidFill>
                  <a:srgbClr val="FFC000"/>
                </a:solidFill>
              </a:rPr>
              <a:t>Kerr, M., Pears, R., </a:t>
            </a:r>
            <a:r>
              <a:rPr lang="en-US" sz="1600" dirty="0" err="1">
                <a:solidFill>
                  <a:srgbClr val="FFC000"/>
                </a:solidFill>
              </a:rPr>
              <a:t>Miedzybrodzka</a:t>
            </a:r>
            <a:r>
              <a:rPr lang="en-US" sz="1600" dirty="0">
                <a:solidFill>
                  <a:srgbClr val="FFC000"/>
                </a:solidFill>
              </a:rPr>
              <a:t>., Z. et al. (2017). Cost effectiveness of cascade testing for familial hypercholesterolemia, based on data from FH services in the UK. </a:t>
            </a:r>
            <a:r>
              <a:rPr lang="en-US" sz="1600" dirty="0" err="1">
                <a:solidFill>
                  <a:srgbClr val="FFC000"/>
                </a:solidFill>
              </a:rPr>
              <a:t>Eupean</a:t>
            </a:r>
            <a:r>
              <a:rPr lang="en-US" sz="1600" dirty="0">
                <a:solidFill>
                  <a:srgbClr val="FFC000"/>
                </a:solidFill>
              </a:rPr>
              <a:t> Heart Journal. 38. 1832-1839. </a:t>
            </a:r>
          </a:p>
        </p:txBody>
      </p:sp>
    </p:spTree>
    <p:extLst>
      <p:ext uri="{BB962C8B-B14F-4D97-AF65-F5344CB8AC3E}">
        <p14:creationId xmlns:p14="http://schemas.microsoft.com/office/powerpoint/2010/main" val="413839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152400" y="774971"/>
            <a:ext cx="9375775" cy="4419600"/>
          </a:xfrm>
        </p:spPr>
        <p:txBody>
          <a:bodyPr/>
          <a:lstStyle/>
          <a:p>
            <a:pPr marL="0" indent="0">
              <a:buNone/>
            </a:pPr>
            <a:r>
              <a:rPr lang="en-US" sz="2000" u="sng" dirty="0">
                <a:effectLst>
                  <a:outerShdw blurRad="38100" dist="38100" dir="2700000" algn="tl">
                    <a:srgbClr val="000000">
                      <a:alpha val="43137"/>
                    </a:srgbClr>
                  </a:outerShdw>
                </a:effectLst>
              </a:rPr>
              <a:t>Psoriasis patients were</a:t>
            </a:r>
            <a:r>
              <a:rPr lang="en-US" sz="2000" dirty="0">
                <a:effectLst>
                  <a:outerShdw blurRad="38100" dist="38100" dir="2700000" algn="tl">
                    <a:srgbClr val="000000">
                      <a:alpha val="43137"/>
                    </a:srgbClr>
                  </a:outerShdw>
                </a:effectLst>
              </a:rPr>
              <a:t>:</a:t>
            </a:r>
          </a:p>
          <a:p>
            <a:pPr marL="0" indent="0">
              <a:buNone/>
            </a:pPr>
            <a:r>
              <a:rPr lang="en-US" sz="2000" dirty="0">
                <a:effectLst>
                  <a:outerShdw blurRad="38100" dist="38100" dir="2700000" algn="tl">
                    <a:srgbClr val="000000">
                      <a:alpha val="43137"/>
                    </a:srgbClr>
                  </a:outerShdw>
                </a:effectLst>
              </a:rPr>
              <a:t>1. Younger and at lower traditional risk than hyperlipidemic patients </a:t>
            </a:r>
          </a:p>
          <a:p>
            <a:pPr marL="0" indent="0">
              <a:buNone/>
            </a:pPr>
            <a:r>
              <a:rPr lang="en-US" sz="2000" dirty="0">
                <a:effectLst>
                  <a:outerShdw blurRad="38100" dist="38100" dir="2700000" algn="tl">
                    <a:srgbClr val="000000">
                      <a:alpha val="43137"/>
                    </a:srgbClr>
                  </a:outerShdw>
                </a:effectLst>
              </a:rPr>
              <a:t>2. Had increased NCB (mean + S.D. 1.18 +0.33 vs 1.11 +0.32, p=0.02) </a:t>
            </a:r>
          </a:p>
          <a:p>
            <a:pPr marL="0" indent="0">
              <a:buNone/>
            </a:pPr>
            <a:r>
              <a:rPr lang="en-US" sz="2000" dirty="0">
                <a:effectLst>
                  <a:outerShdw blurRad="38100" dist="38100" dir="2700000" algn="tl">
                    <a:srgbClr val="000000">
                      <a:alpha val="43137"/>
                    </a:srgbClr>
                  </a:outerShdw>
                </a:effectLst>
              </a:rPr>
              <a:t>3. Had similar HRP prevalence (p=0.58)  </a:t>
            </a:r>
          </a:p>
          <a:p>
            <a:pPr marL="0" indent="0">
              <a:buNone/>
            </a:pPr>
            <a:endParaRPr lang="en-US" sz="2000" u="sng" dirty="0">
              <a:effectLst>
                <a:outerShdw blurRad="38100" dist="38100" dir="2700000" algn="tl">
                  <a:srgbClr val="000000">
                    <a:alpha val="43137"/>
                  </a:srgbClr>
                </a:outerShdw>
              </a:effectLst>
            </a:endParaRPr>
          </a:p>
          <a:p>
            <a:pPr marL="0" indent="0">
              <a:buNone/>
            </a:pPr>
            <a:r>
              <a:rPr lang="en-US" sz="2000" u="sng" dirty="0">
                <a:effectLst>
                  <a:outerShdw blurRad="38100" dist="38100" dir="2700000" algn="tl">
                    <a:srgbClr val="000000">
                      <a:alpha val="43137"/>
                    </a:srgbClr>
                  </a:outerShdw>
                </a:effectLst>
              </a:rPr>
              <a:t>Compared to healthy, psoriasis patients had:</a:t>
            </a:r>
            <a:endParaRPr lang="en-US" sz="2000" dirty="0">
              <a:effectLst>
                <a:outerShdw blurRad="38100" dist="38100" dir="2700000" algn="tl">
                  <a:srgbClr val="000000">
                    <a:alpha val="43137"/>
                  </a:srgbClr>
                </a:outerShdw>
              </a:effectLst>
            </a:endParaRPr>
          </a:p>
          <a:p>
            <a:pPr marL="0" indent="0">
              <a:buNone/>
            </a:pPr>
            <a:r>
              <a:rPr lang="en-US" sz="2000" dirty="0">
                <a:effectLst>
                  <a:outerShdw blurRad="38100" dist="38100" dir="2700000" algn="tl">
                    <a:srgbClr val="000000">
                      <a:alpha val="43137"/>
                    </a:srgbClr>
                  </a:outerShdw>
                </a:effectLst>
              </a:rPr>
              <a:t>1. Increased TB (1.22+0.31 vs 1.04+0.22, p=0.001)</a:t>
            </a:r>
          </a:p>
          <a:p>
            <a:pPr marL="0" indent="0">
              <a:buNone/>
            </a:pPr>
            <a:r>
              <a:rPr lang="en-US" sz="2000" dirty="0">
                <a:effectLst>
                  <a:outerShdw blurRad="38100" dist="38100" dir="2700000" algn="tl">
                    <a:srgbClr val="000000">
                      <a:alpha val="43137"/>
                    </a:srgbClr>
                  </a:outerShdw>
                </a:effectLst>
              </a:rPr>
              <a:t>2. NCB (1.18+0.33 vs 1.03+0.21, p=0.004)</a:t>
            </a:r>
          </a:p>
          <a:p>
            <a:pPr marL="0" indent="0">
              <a:buNone/>
            </a:pPr>
            <a:r>
              <a:rPr lang="en-US" sz="2000" dirty="0">
                <a:effectLst>
                  <a:outerShdw blurRad="38100" dist="38100" dir="2700000" algn="tl">
                    <a:srgbClr val="000000">
                      <a:alpha val="43137"/>
                    </a:srgbClr>
                  </a:outerShdw>
                </a:effectLst>
              </a:rPr>
              <a:t>3. HRP prevalence beyond traditional risk (OR=6.0, 95% CI: 1.1-31.7; p=0.03) </a:t>
            </a:r>
          </a:p>
          <a:p>
            <a:pPr marL="0" indent="0">
              <a:buNone/>
            </a:pPr>
            <a:endParaRPr lang="en-US" sz="2000" u="sng" dirty="0">
              <a:effectLst>
                <a:outerShdw blurRad="38100" dist="38100" dir="2700000" algn="tl">
                  <a:srgbClr val="000000">
                    <a:alpha val="43137"/>
                  </a:srgbClr>
                </a:outerShdw>
              </a:effectLst>
            </a:endParaRPr>
          </a:p>
          <a:p>
            <a:pPr marL="0" indent="0">
              <a:buNone/>
            </a:pPr>
            <a:r>
              <a:rPr lang="en-US" sz="2000" u="sng" dirty="0">
                <a:effectLst>
                  <a:outerShdw blurRad="38100" dist="38100" dir="2700000" algn="tl">
                    <a:srgbClr val="000000">
                      <a:alpha val="43137"/>
                    </a:srgbClr>
                  </a:outerShdw>
                </a:effectLst>
              </a:rPr>
              <a:t>Amongst psoriasis patients followed for 1-year, </a:t>
            </a:r>
          </a:p>
          <a:p>
            <a:pPr marL="0" indent="0">
              <a:buNone/>
            </a:pPr>
            <a:r>
              <a:rPr lang="en-US" sz="2000" u="sng" dirty="0">
                <a:effectLst>
                  <a:outerShdw blurRad="38100" dist="38100" dir="2700000" algn="tl">
                    <a:srgbClr val="000000">
                      <a:alpha val="43137"/>
                    </a:srgbClr>
                  </a:outerShdw>
                </a:effectLst>
              </a:rPr>
              <a:t>improvement in psoriasis severity associated with:</a:t>
            </a:r>
          </a:p>
          <a:p>
            <a:pPr marL="0" indent="0">
              <a:buNone/>
            </a:pPr>
            <a:r>
              <a:rPr lang="en-US" sz="2000" dirty="0">
                <a:effectLst>
                  <a:outerShdw blurRad="38100" dist="38100" dir="2700000" algn="tl">
                    <a:srgbClr val="000000">
                      <a:alpha val="43137"/>
                    </a:srgbClr>
                  </a:outerShdw>
                </a:effectLst>
              </a:rPr>
              <a:t>1. Improvement in TB (p&lt;0.001)</a:t>
            </a:r>
          </a:p>
          <a:p>
            <a:pPr marL="0" indent="0">
              <a:buNone/>
            </a:pPr>
            <a:r>
              <a:rPr lang="en-US" sz="2000" dirty="0">
                <a:effectLst>
                  <a:outerShdw blurRad="38100" dist="38100" dir="2700000" algn="tl">
                    <a:srgbClr val="000000">
                      <a:alpha val="43137"/>
                    </a:srgbClr>
                  </a:outerShdw>
                </a:effectLst>
              </a:rPr>
              <a:t>2. NCB (p&lt;0.001) beyond traditional risk factors.  </a:t>
            </a:r>
          </a:p>
        </p:txBody>
      </p:sp>
      <p:sp>
        <p:nvSpPr>
          <p:cNvPr id="5" name="Rectangle 4">
            <a:extLst>
              <a:ext uri="{FF2B5EF4-FFF2-40B4-BE49-F238E27FC236}">
                <a16:creationId xmlns:a16="http://schemas.microsoft.com/office/drawing/2014/main" id="{F87FC10E-22E6-4FCD-864D-FE2354083705}"/>
              </a:ext>
            </a:extLst>
          </p:cNvPr>
          <p:cNvSpPr/>
          <p:nvPr/>
        </p:nvSpPr>
        <p:spPr>
          <a:xfrm>
            <a:off x="685800" y="6096000"/>
            <a:ext cx="7543800" cy="646331"/>
          </a:xfrm>
          <a:prstGeom prst="rect">
            <a:avLst/>
          </a:prstGeom>
        </p:spPr>
        <p:txBody>
          <a:bodyPr wrap="square">
            <a:spAutoFit/>
          </a:bodyPr>
          <a:lstStyle/>
          <a:p>
            <a:r>
              <a:rPr lang="en-US" dirty="0" err="1">
                <a:solidFill>
                  <a:srgbClr val="FFC000"/>
                </a:solidFill>
              </a:rPr>
              <a:t>Leran</a:t>
            </a:r>
            <a:r>
              <a:rPr lang="en-US" dirty="0">
                <a:solidFill>
                  <a:srgbClr val="FFC000"/>
                </a:solidFill>
              </a:rPr>
              <a:t>, J., Joshi, A., Chaturvedi, A. et al. (2017).  High risk coronary plaque in psoriasis. Circulation; 116.026859</a:t>
            </a:r>
            <a:endParaRPr lang="en-US" dirty="0"/>
          </a:p>
        </p:txBody>
      </p:sp>
      <p:sp>
        <p:nvSpPr>
          <p:cNvPr id="6" name="Title 1">
            <a:extLst>
              <a:ext uri="{FF2B5EF4-FFF2-40B4-BE49-F238E27FC236}">
                <a16:creationId xmlns:a16="http://schemas.microsoft.com/office/drawing/2014/main" id="{4C23C20C-8DD5-4C48-8C17-A65C587D0413}"/>
              </a:ext>
            </a:extLst>
          </p:cNvPr>
          <p:cNvSpPr>
            <a:spLocks noGrp="1"/>
          </p:cNvSpPr>
          <p:nvPr>
            <p:ph type="title"/>
          </p:nvPr>
        </p:nvSpPr>
        <p:spPr>
          <a:xfrm>
            <a:off x="301625" y="228601"/>
            <a:ext cx="8510588" cy="533400"/>
          </a:xfrm>
        </p:spPr>
        <p:txBody>
          <a:bodyPr/>
          <a:lstStyle/>
          <a:p>
            <a:r>
              <a:rPr lang="en-US" sz="3200" dirty="0"/>
              <a:t>High-risk coronary plaque in Psoriasis</a:t>
            </a:r>
          </a:p>
        </p:txBody>
      </p:sp>
      <p:pic>
        <p:nvPicPr>
          <p:cNvPr id="7" name="Picture 6" descr="C:\Users\owner\Pictures\red flags pointed.jpg">
            <a:extLst>
              <a:ext uri="{FF2B5EF4-FFF2-40B4-BE49-F238E27FC236}">
                <a16:creationId xmlns:a16="http://schemas.microsoft.com/office/drawing/2014/main" id="{C4A9927A-28FD-4CF0-A568-082BF96099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9482" y="121540"/>
            <a:ext cx="985922" cy="109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15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0F30-060D-4A34-8110-ADB044DB3BEA}"/>
              </a:ext>
            </a:extLst>
          </p:cNvPr>
          <p:cNvSpPr>
            <a:spLocks noGrp="1"/>
          </p:cNvSpPr>
          <p:nvPr>
            <p:ph type="title"/>
          </p:nvPr>
        </p:nvSpPr>
        <p:spPr>
          <a:xfrm>
            <a:off x="301625" y="228601"/>
            <a:ext cx="8510588" cy="685800"/>
          </a:xfrm>
        </p:spPr>
        <p:txBody>
          <a:bodyPr/>
          <a:lstStyle/>
          <a:p>
            <a:r>
              <a:rPr lang="en-US" sz="4000" dirty="0"/>
              <a:t>Familial Hypercholesterolemia (FH)</a:t>
            </a:r>
          </a:p>
        </p:txBody>
      </p:sp>
      <p:pic>
        <p:nvPicPr>
          <p:cNvPr id="6" name="Content Placeholder 5">
            <a:extLst>
              <a:ext uri="{FF2B5EF4-FFF2-40B4-BE49-F238E27FC236}">
                <a16:creationId xmlns:a16="http://schemas.microsoft.com/office/drawing/2014/main" id="{2CE82498-7114-4C28-8533-8E8407CA964B}"/>
              </a:ext>
            </a:extLst>
          </p:cNvPr>
          <p:cNvPicPr>
            <a:picLocks noGrp="1" noChangeAspect="1"/>
          </p:cNvPicPr>
          <p:nvPr>
            <p:ph idx="1"/>
          </p:nvPr>
        </p:nvPicPr>
        <p:blipFill>
          <a:blip r:embed="rId2"/>
          <a:stretch>
            <a:fillRect/>
          </a:stretch>
        </p:blipFill>
        <p:spPr>
          <a:xfrm>
            <a:off x="228600" y="967522"/>
            <a:ext cx="3886200" cy="4572000"/>
          </a:xfrm>
          <a:prstGeom prst="rect">
            <a:avLst/>
          </a:prstGeom>
        </p:spPr>
      </p:pic>
      <p:sp>
        <p:nvSpPr>
          <p:cNvPr id="4" name="Footer Placeholder 3">
            <a:extLst>
              <a:ext uri="{FF2B5EF4-FFF2-40B4-BE49-F238E27FC236}">
                <a16:creationId xmlns:a16="http://schemas.microsoft.com/office/drawing/2014/main" id="{B6B920A8-136C-4528-8A9A-9412920833DA}"/>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D8C75619-79DA-43BA-822B-0D5BEF0CC26A}"/>
              </a:ext>
            </a:extLst>
          </p:cNvPr>
          <p:cNvSpPr txBox="1"/>
          <p:nvPr/>
        </p:nvSpPr>
        <p:spPr>
          <a:xfrm>
            <a:off x="301625" y="5715000"/>
            <a:ext cx="8431213" cy="830997"/>
          </a:xfrm>
          <a:prstGeom prst="rect">
            <a:avLst/>
          </a:prstGeom>
          <a:noFill/>
        </p:spPr>
        <p:txBody>
          <a:bodyPr wrap="square" rtlCol="0">
            <a:spAutoFit/>
          </a:bodyPr>
          <a:lstStyle/>
          <a:p>
            <a:r>
              <a:rPr lang="en-US" sz="1600" dirty="0">
                <a:solidFill>
                  <a:srgbClr val="FFC000"/>
                </a:solidFill>
              </a:rPr>
              <a:t>Kerr, M., Pears, R., </a:t>
            </a:r>
            <a:r>
              <a:rPr lang="en-US" sz="1600" dirty="0" err="1">
                <a:solidFill>
                  <a:srgbClr val="FFC000"/>
                </a:solidFill>
              </a:rPr>
              <a:t>Miedzybrodzka</a:t>
            </a:r>
            <a:r>
              <a:rPr lang="en-US" sz="1600" dirty="0">
                <a:solidFill>
                  <a:srgbClr val="FFC000"/>
                </a:solidFill>
              </a:rPr>
              <a:t>., Z. et al. (2017). Cost effectiveness of cascade testing for familial hypercholesterolemia, based on data from FH services in the UK. </a:t>
            </a:r>
            <a:r>
              <a:rPr lang="en-US" sz="1600" dirty="0" err="1">
                <a:solidFill>
                  <a:srgbClr val="FFC000"/>
                </a:solidFill>
              </a:rPr>
              <a:t>Eupean</a:t>
            </a:r>
            <a:r>
              <a:rPr lang="en-US" sz="1600" dirty="0">
                <a:solidFill>
                  <a:srgbClr val="FFC000"/>
                </a:solidFill>
              </a:rPr>
              <a:t> Heart Journal. 38. 1832-1839. </a:t>
            </a:r>
          </a:p>
        </p:txBody>
      </p:sp>
      <p:pic>
        <p:nvPicPr>
          <p:cNvPr id="7" name="Picture 6">
            <a:extLst>
              <a:ext uri="{FF2B5EF4-FFF2-40B4-BE49-F238E27FC236}">
                <a16:creationId xmlns:a16="http://schemas.microsoft.com/office/drawing/2014/main" id="{AAFE5399-86EF-482D-A487-0FDFDF8B0DD7}"/>
              </a:ext>
            </a:extLst>
          </p:cNvPr>
          <p:cNvPicPr>
            <a:picLocks noChangeAspect="1"/>
          </p:cNvPicPr>
          <p:nvPr/>
        </p:nvPicPr>
        <p:blipFill>
          <a:blip r:embed="rId3"/>
          <a:stretch>
            <a:fillRect/>
          </a:stretch>
        </p:blipFill>
        <p:spPr>
          <a:xfrm>
            <a:off x="4191000" y="990600"/>
            <a:ext cx="4842720" cy="4548922"/>
          </a:xfrm>
          <a:prstGeom prst="rect">
            <a:avLst/>
          </a:prstGeom>
        </p:spPr>
      </p:pic>
    </p:spTree>
    <p:extLst>
      <p:ext uri="{BB962C8B-B14F-4D97-AF65-F5344CB8AC3E}">
        <p14:creationId xmlns:p14="http://schemas.microsoft.com/office/powerpoint/2010/main" val="35858550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0F30-060D-4A34-8110-ADB044DB3BEA}"/>
              </a:ext>
            </a:extLst>
          </p:cNvPr>
          <p:cNvSpPr>
            <a:spLocks noGrp="1"/>
          </p:cNvSpPr>
          <p:nvPr>
            <p:ph type="title"/>
          </p:nvPr>
        </p:nvSpPr>
        <p:spPr>
          <a:xfrm>
            <a:off x="301625" y="228601"/>
            <a:ext cx="8510588" cy="685800"/>
          </a:xfrm>
        </p:spPr>
        <p:txBody>
          <a:bodyPr/>
          <a:lstStyle/>
          <a:p>
            <a:r>
              <a:rPr lang="en-US" sz="4000" dirty="0"/>
              <a:t>Familial Hypercholesterolemia (FH)</a:t>
            </a:r>
          </a:p>
        </p:txBody>
      </p:sp>
      <p:sp>
        <p:nvSpPr>
          <p:cNvPr id="4" name="Footer Placeholder 3">
            <a:extLst>
              <a:ext uri="{FF2B5EF4-FFF2-40B4-BE49-F238E27FC236}">
                <a16:creationId xmlns:a16="http://schemas.microsoft.com/office/drawing/2014/main" id="{B6B920A8-136C-4528-8A9A-9412920833DA}"/>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D8C75619-79DA-43BA-822B-0D5BEF0CC26A}"/>
              </a:ext>
            </a:extLst>
          </p:cNvPr>
          <p:cNvSpPr txBox="1"/>
          <p:nvPr/>
        </p:nvSpPr>
        <p:spPr>
          <a:xfrm>
            <a:off x="301625" y="5715000"/>
            <a:ext cx="8431213" cy="830997"/>
          </a:xfrm>
          <a:prstGeom prst="rect">
            <a:avLst/>
          </a:prstGeom>
          <a:noFill/>
        </p:spPr>
        <p:txBody>
          <a:bodyPr wrap="square" rtlCol="0">
            <a:spAutoFit/>
          </a:bodyPr>
          <a:lstStyle/>
          <a:p>
            <a:r>
              <a:rPr lang="en-US" sz="1600" dirty="0">
                <a:solidFill>
                  <a:srgbClr val="FFC000"/>
                </a:solidFill>
              </a:rPr>
              <a:t>Kerr, M., Pears, R., </a:t>
            </a:r>
            <a:r>
              <a:rPr lang="en-US" sz="1600" dirty="0" err="1">
                <a:solidFill>
                  <a:srgbClr val="FFC000"/>
                </a:solidFill>
              </a:rPr>
              <a:t>Miedzybrodzka</a:t>
            </a:r>
            <a:r>
              <a:rPr lang="en-US" sz="1600" dirty="0">
                <a:solidFill>
                  <a:srgbClr val="FFC000"/>
                </a:solidFill>
              </a:rPr>
              <a:t>., Z. et al. (2017). Cost effectiveness of cascade testing for familial hypercholesterolemia, based on data from FH services in the UK. </a:t>
            </a:r>
            <a:r>
              <a:rPr lang="en-US" sz="1600" dirty="0" err="1">
                <a:solidFill>
                  <a:srgbClr val="FFC000"/>
                </a:solidFill>
              </a:rPr>
              <a:t>Eupean</a:t>
            </a:r>
            <a:r>
              <a:rPr lang="en-US" sz="1600" dirty="0">
                <a:solidFill>
                  <a:srgbClr val="FFC000"/>
                </a:solidFill>
              </a:rPr>
              <a:t> Heart Journal. 38. 1832-1839. </a:t>
            </a:r>
          </a:p>
        </p:txBody>
      </p:sp>
      <p:pic>
        <p:nvPicPr>
          <p:cNvPr id="8" name="Content Placeholder 7">
            <a:extLst>
              <a:ext uri="{FF2B5EF4-FFF2-40B4-BE49-F238E27FC236}">
                <a16:creationId xmlns:a16="http://schemas.microsoft.com/office/drawing/2014/main" id="{2EBB8293-E490-4293-B8EC-EE2AC5FCCFCA}"/>
              </a:ext>
            </a:extLst>
          </p:cNvPr>
          <p:cNvPicPr>
            <a:picLocks noGrp="1" noChangeAspect="1"/>
          </p:cNvPicPr>
          <p:nvPr>
            <p:ph idx="1"/>
          </p:nvPr>
        </p:nvPicPr>
        <p:blipFill>
          <a:blip r:embed="rId2"/>
          <a:stretch>
            <a:fillRect/>
          </a:stretch>
        </p:blipFill>
        <p:spPr>
          <a:xfrm>
            <a:off x="381000" y="1219200"/>
            <a:ext cx="4760280" cy="3657600"/>
          </a:xfrm>
          <a:prstGeom prst="rect">
            <a:avLst/>
          </a:prstGeom>
        </p:spPr>
      </p:pic>
      <p:sp>
        <p:nvSpPr>
          <p:cNvPr id="9" name="TextBox 8">
            <a:extLst>
              <a:ext uri="{FF2B5EF4-FFF2-40B4-BE49-F238E27FC236}">
                <a16:creationId xmlns:a16="http://schemas.microsoft.com/office/drawing/2014/main" id="{213D38BF-6CF4-4197-8C2B-93C38641DA59}"/>
              </a:ext>
            </a:extLst>
          </p:cNvPr>
          <p:cNvSpPr txBox="1"/>
          <p:nvPr/>
        </p:nvSpPr>
        <p:spPr>
          <a:xfrm>
            <a:off x="5334000" y="1295400"/>
            <a:ext cx="3200400" cy="3416320"/>
          </a:xfrm>
          <a:prstGeom prst="rect">
            <a:avLst/>
          </a:prstGeom>
          <a:noFill/>
        </p:spPr>
        <p:txBody>
          <a:bodyPr wrap="square" rtlCol="0">
            <a:spAutoFit/>
          </a:bodyPr>
          <a:lstStyle/>
          <a:p>
            <a:r>
              <a:rPr lang="en-US" sz="2400" b="1" dirty="0"/>
              <a:t>The economic model estimates that for every 1,000 relatives tested…</a:t>
            </a:r>
          </a:p>
          <a:p>
            <a:endParaRPr lang="en-US" sz="2400" b="1" dirty="0"/>
          </a:p>
          <a:p>
            <a:r>
              <a:rPr lang="en-US" sz="2400" b="1" dirty="0"/>
              <a:t>Over 20 years – </a:t>
            </a:r>
          </a:p>
          <a:p>
            <a:r>
              <a:rPr lang="en-US" sz="2400" b="1" dirty="0"/>
              <a:t>50 cases of angina, 8 strokes, 16 deaths are averted.  </a:t>
            </a:r>
          </a:p>
        </p:txBody>
      </p:sp>
      <p:cxnSp>
        <p:nvCxnSpPr>
          <p:cNvPr id="11" name="Straight Connector 10">
            <a:extLst>
              <a:ext uri="{FF2B5EF4-FFF2-40B4-BE49-F238E27FC236}">
                <a16:creationId xmlns:a16="http://schemas.microsoft.com/office/drawing/2014/main" id="{88470AA5-972A-441E-9EB0-F6BE27E241A1}"/>
              </a:ext>
            </a:extLst>
          </p:cNvPr>
          <p:cNvCxnSpPr/>
          <p:nvPr/>
        </p:nvCxnSpPr>
        <p:spPr bwMode="auto">
          <a:xfrm>
            <a:off x="533400" y="4191000"/>
            <a:ext cx="4191000" cy="0"/>
          </a:xfrm>
          <a:prstGeom prst="line">
            <a:avLst/>
          </a:prstGeom>
          <a:solidFill>
            <a:schemeClr val="accent1"/>
          </a:solidFill>
          <a:ln w="22225" cap="flat" cmpd="sng" algn="ctr">
            <a:solidFill>
              <a:schemeClr val="bg2"/>
            </a:solidFill>
            <a:prstDash val="solid"/>
            <a:round/>
            <a:headEnd type="none" w="med" len="med"/>
            <a:tailEnd type="none" w="med" len="med"/>
          </a:ln>
          <a:effectLst/>
        </p:spPr>
      </p:cxnSp>
    </p:spTree>
    <p:extLst>
      <p:ext uri="{BB962C8B-B14F-4D97-AF65-F5344CB8AC3E}">
        <p14:creationId xmlns:p14="http://schemas.microsoft.com/office/powerpoint/2010/main" val="4391272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0F30-060D-4A34-8110-ADB044DB3BEA}"/>
              </a:ext>
            </a:extLst>
          </p:cNvPr>
          <p:cNvSpPr>
            <a:spLocks noGrp="1"/>
          </p:cNvSpPr>
          <p:nvPr>
            <p:ph type="title"/>
          </p:nvPr>
        </p:nvSpPr>
        <p:spPr>
          <a:xfrm>
            <a:off x="301625" y="228601"/>
            <a:ext cx="8510588" cy="685800"/>
          </a:xfrm>
        </p:spPr>
        <p:txBody>
          <a:bodyPr/>
          <a:lstStyle/>
          <a:p>
            <a:r>
              <a:rPr lang="en-US" sz="4000" dirty="0"/>
              <a:t>Familial Hypercholesterolemia (FH)</a:t>
            </a:r>
          </a:p>
        </p:txBody>
      </p:sp>
      <p:sp>
        <p:nvSpPr>
          <p:cNvPr id="4" name="Footer Placeholder 3">
            <a:extLst>
              <a:ext uri="{FF2B5EF4-FFF2-40B4-BE49-F238E27FC236}">
                <a16:creationId xmlns:a16="http://schemas.microsoft.com/office/drawing/2014/main" id="{B6B920A8-136C-4528-8A9A-9412920833DA}"/>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D8C75619-79DA-43BA-822B-0D5BEF0CC26A}"/>
              </a:ext>
            </a:extLst>
          </p:cNvPr>
          <p:cNvSpPr txBox="1"/>
          <p:nvPr/>
        </p:nvSpPr>
        <p:spPr>
          <a:xfrm>
            <a:off x="301625" y="5715000"/>
            <a:ext cx="8431213" cy="830997"/>
          </a:xfrm>
          <a:prstGeom prst="rect">
            <a:avLst/>
          </a:prstGeom>
          <a:noFill/>
        </p:spPr>
        <p:txBody>
          <a:bodyPr wrap="square" rtlCol="0">
            <a:spAutoFit/>
          </a:bodyPr>
          <a:lstStyle/>
          <a:p>
            <a:r>
              <a:rPr lang="en-US" sz="1600" dirty="0">
                <a:solidFill>
                  <a:srgbClr val="FFC000"/>
                </a:solidFill>
              </a:rPr>
              <a:t>Kerr, M., Pears, R., </a:t>
            </a:r>
            <a:r>
              <a:rPr lang="en-US" sz="1600" dirty="0" err="1">
                <a:solidFill>
                  <a:srgbClr val="FFC000"/>
                </a:solidFill>
              </a:rPr>
              <a:t>Miedzybrodzka</a:t>
            </a:r>
            <a:r>
              <a:rPr lang="en-US" sz="1600" dirty="0">
                <a:solidFill>
                  <a:srgbClr val="FFC000"/>
                </a:solidFill>
              </a:rPr>
              <a:t>., Z. et al. (2017). Cost effectiveness of cascade testing for familial hypercholesterolemia, based on data from FH services in the UK. </a:t>
            </a:r>
            <a:r>
              <a:rPr lang="en-US" sz="1600" dirty="0" err="1">
                <a:solidFill>
                  <a:srgbClr val="FFC000"/>
                </a:solidFill>
              </a:rPr>
              <a:t>Eupean</a:t>
            </a:r>
            <a:r>
              <a:rPr lang="en-US" sz="1600" dirty="0">
                <a:solidFill>
                  <a:srgbClr val="FFC000"/>
                </a:solidFill>
              </a:rPr>
              <a:t> Heart Journal. 38. 1832-1839. </a:t>
            </a:r>
          </a:p>
        </p:txBody>
      </p:sp>
      <p:sp>
        <p:nvSpPr>
          <p:cNvPr id="9" name="TextBox 8">
            <a:extLst>
              <a:ext uri="{FF2B5EF4-FFF2-40B4-BE49-F238E27FC236}">
                <a16:creationId xmlns:a16="http://schemas.microsoft.com/office/drawing/2014/main" id="{213D38BF-6CF4-4197-8C2B-93C38641DA59}"/>
              </a:ext>
            </a:extLst>
          </p:cNvPr>
          <p:cNvSpPr txBox="1"/>
          <p:nvPr/>
        </p:nvSpPr>
        <p:spPr>
          <a:xfrm>
            <a:off x="301625" y="4078884"/>
            <a:ext cx="8385175" cy="1477328"/>
          </a:xfrm>
          <a:prstGeom prst="rect">
            <a:avLst/>
          </a:prstGeom>
          <a:noFill/>
        </p:spPr>
        <p:txBody>
          <a:bodyPr wrap="square" rtlCol="0">
            <a:spAutoFit/>
          </a:bodyPr>
          <a:lstStyle/>
          <a:p>
            <a:pPr algn="ctr"/>
            <a:endParaRPr lang="en-US" dirty="0"/>
          </a:p>
          <a:p>
            <a:pPr algn="ctr"/>
            <a:r>
              <a:rPr lang="en-US" sz="2400" dirty="0"/>
              <a:t>Over a 30 year perspective, estimate that 139 adverse CVD events and 23 deaths are averted per 1,000 relatives tested, at a tremendous cost savings </a:t>
            </a:r>
          </a:p>
        </p:txBody>
      </p:sp>
      <p:pic>
        <p:nvPicPr>
          <p:cNvPr id="6" name="Content Placeholder 5">
            <a:extLst>
              <a:ext uri="{FF2B5EF4-FFF2-40B4-BE49-F238E27FC236}">
                <a16:creationId xmlns:a16="http://schemas.microsoft.com/office/drawing/2014/main" id="{8AC5CF5C-955C-4EC4-85F4-DB44698A5575}"/>
              </a:ext>
            </a:extLst>
          </p:cNvPr>
          <p:cNvPicPr>
            <a:picLocks noGrp="1" noChangeAspect="1"/>
          </p:cNvPicPr>
          <p:nvPr>
            <p:ph idx="1"/>
          </p:nvPr>
        </p:nvPicPr>
        <p:blipFill>
          <a:blip r:embed="rId2"/>
          <a:stretch>
            <a:fillRect/>
          </a:stretch>
        </p:blipFill>
        <p:spPr>
          <a:xfrm>
            <a:off x="301625" y="937099"/>
            <a:ext cx="8385175" cy="3101502"/>
          </a:xfrm>
          <a:prstGeom prst="rect">
            <a:avLst/>
          </a:prstGeom>
        </p:spPr>
      </p:pic>
      <p:sp>
        <p:nvSpPr>
          <p:cNvPr id="7" name="TextBox 6">
            <a:extLst>
              <a:ext uri="{FF2B5EF4-FFF2-40B4-BE49-F238E27FC236}">
                <a16:creationId xmlns:a16="http://schemas.microsoft.com/office/drawing/2014/main" id="{FD0CDB6D-64BA-4D4C-8E44-D76F1B590EBE}"/>
              </a:ext>
            </a:extLst>
          </p:cNvPr>
          <p:cNvSpPr txBox="1"/>
          <p:nvPr/>
        </p:nvSpPr>
        <p:spPr>
          <a:xfrm>
            <a:off x="6019800" y="3200400"/>
            <a:ext cx="2589620" cy="276999"/>
          </a:xfrm>
          <a:prstGeom prst="rect">
            <a:avLst/>
          </a:prstGeom>
          <a:noFill/>
        </p:spPr>
        <p:txBody>
          <a:bodyPr wrap="none" rtlCol="0">
            <a:spAutoFit/>
          </a:bodyPr>
          <a:lstStyle/>
          <a:p>
            <a:r>
              <a:rPr lang="en-US" sz="1200" dirty="0">
                <a:solidFill>
                  <a:schemeClr val="bg2"/>
                </a:solidFill>
              </a:rPr>
              <a:t>Incremental cost effectiveness ratio</a:t>
            </a:r>
          </a:p>
        </p:txBody>
      </p:sp>
    </p:spTree>
    <p:extLst>
      <p:ext uri="{BB962C8B-B14F-4D97-AF65-F5344CB8AC3E}">
        <p14:creationId xmlns:p14="http://schemas.microsoft.com/office/powerpoint/2010/main" val="33137310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0F30-060D-4A34-8110-ADB044DB3BEA}"/>
              </a:ext>
            </a:extLst>
          </p:cNvPr>
          <p:cNvSpPr>
            <a:spLocks noGrp="1"/>
          </p:cNvSpPr>
          <p:nvPr>
            <p:ph type="title"/>
          </p:nvPr>
        </p:nvSpPr>
        <p:spPr>
          <a:xfrm>
            <a:off x="301625" y="228601"/>
            <a:ext cx="8510588" cy="685800"/>
          </a:xfrm>
        </p:spPr>
        <p:txBody>
          <a:bodyPr/>
          <a:lstStyle/>
          <a:p>
            <a:r>
              <a:rPr lang="en-US" sz="4000" dirty="0"/>
              <a:t>Familial Hypercholesterolemia (FH)</a:t>
            </a:r>
          </a:p>
        </p:txBody>
      </p:sp>
      <p:sp>
        <p:nvSpPr>
          <p:cNvPr id="4" name="Footer Placeholder 3">
            <a:extLst>
              <a:ext uri="{FF2B5EF4-FFF2-40B4-BE49-F238E27FC236}">
                <a16:creationId xmlns:a16="http://schemas.microsoft.com/office/drawing/2014/main" id="{B6B920A8-136C-4528-8A9A-9412920833DA}"/>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D8C75619-79DA-43BA-822B-0D5BEF0CC26A}"/>
              </a:ext>
            </a:extLst>
          </p:cNvPr>
          <p:cNvSpPr txBox="1"/>
          <p:nvPr/>
        </p:nvSpPr>
        <p:spPr>
          <a:xfrm>
            <a:off x="152400" y="5791200"/>
            <a:ext cx="8431213" cy="830997"/>
          </a:xfrm>
          <a:prstGeom prst="rect">
            <a:avLst/>
          </a:prstGeom>
          <a:noFill/>
        </p:spPr>
        <p:txBody>
          <a:bodyPr wrap="square" rtlCol="0">
            <a:spAutoFit/>
          </a:bodyPr>
          <a:lstStyle/>
          <a:p>
            <a:r>
              <a:rPr lang="en-US" sz="1600" dirty="0">
                <a:solidFill>
                  <a:srgbClr val="FFC000"/>
                </a:solidFill>
              </a:rPr>
              <a:t>Kerr, M., Pears, R., </a:t>
            </a:r>
            <a:r>
              <a:rPr lang="en-US" sz="1600" dirty="0" err="1">
                <a:solidFill>
                  <a:srgbClr val="FFC000"/>
                </a:solidFill>
              </a:rPr>
              <a:t>Miedzybrodzka</a:t>
            </a:r>
            <a:r>
              <a:rPr lang="en-US" sz="1600" dirty="0">
                <a:solidFill>
                  <a:srgbClr val="FFC000"/>
                </a:solidFill>
              </a:rPr>
              <a:t>., Z. et al. (2017). Cost effectiveness of cascade testing for familial hypercholesterolemia, based on data from FH services in the UK. </a:t>
            </a:r>
            <a:r>
              <a:rPr lang="en-US" sz="1600" dirty="0" err="1">
                <a:solidFill>
                  <a:srgbClr val="FFC000"/>
                </a:solidFill>
              </a:rPr>
              <a:t>Eupean</a:t>
            </a:r>
            <a:r>
              <a:rPr lang="en-US" sz="1600" dirty="0">
                <a:solidFill>
                  <a:srgbClr val="FFC000"/>
                </a:solidFill>
              </a:rPr>
              <a:t> Heart Journal. 38. 1832-1839. </a:t>
            </a:r>
          </a:p>
        </p:txBody>
      </p:sp>
      <p:sp>
        <p:nvSpPr>
          <p:cNvPr id="3" name="Content Placeholder 2">
            <a:extLst>
              <a:ext uri="{FF2B5EF4-FFF2-40B4-BE49-F238E27FC236}">
                <a16:creationId xmlns:a16="http://schemas.microsoft.com/office/drawing/2014/main" id="{903E25CF-76AD-4226-ADBB-CC168B3EB3C1}"/>
              </a:ext>
            </a:extLst>
          </p:cNvPr>
          <p:cNvSpPr>
            <a:spLocks noGrp="1"/>
          </p:cNvSpPr>
          <p:nvPr>
            <p:ph idx="1"/>
          </p:nvPr>
        </p:nvSpPr>
        <p:spPr>
          <a:xfrm>
            <a:off x="286544" y="990600"/>
            <a:ext cx="8540750" cy="4343399"/>
          </a:xfrm>
        </p:spPr>
        <p:txBody>
          <a:bodyPr/>
          <a:lstStyle/>
          <a:p>
            <a:pPr marL="0" indent="0">
              <a:buNone/>
            </a:pPr>
            <a:r>
              <a:rPr lang="en-US" sz="2000" dirty="0">
                <a:effectLst/>
              </a:rPr>
              <a:t>The reduction in CHD </a:t>
            </a:r>
            <a:r>
              <a:rPr lang="en-US" sz="2000" b="1" u="sng" dirty="0">
                <a:effectLst/>
              </a:rPr>
              <a:t>mortality</a:t>
            </a:r>
            <a:r>
              <a:rPr lang="en-US" sz="2000" dirty="0">
                <a:effectLst/>
              </a:rPr>
              <a:t> in treated relatives is estimated at 44% based on a mean LDL-C reduction of 37%, and 55% with a mean 50% LDL-C reduction.  </a:t>
            </a:r>
          </a:p>
          <a:p>
            <a:pPr marL="0" indent="0">
              <a:buNone/>
            </a:pPr>
            <a:endParaRPr lang="en-US" sz="2000" dirty="0">
              <a:effectLst/>
            </a:endParaRPr>
          </a:p>
          <a:p>
            <a:pPr marL="0" indent="0">
              <a:buNone/>
            </a:pPr>
            <a:r>
              <a:rPr lang="en-US" sz="2000" dirty="0">
                <a:effectLst/>
              </a:rPr>
              <a:t>Simon Broome study reported a 48% reduction in CHD mortality for those without prior CHD.  </a:t>
            </a:r>
          </a:p>
          <a:p>
            <a:pPr marL="0" indent="0">
              <a:buNone/>
            </a:pPr>
            <a:endParaRPr lang="en-US" sz="2000" dirty="0">
              <a:effectLst/>
            </a:endParaRPr>
          </a:p>
          <a:p>
            <a:pPr marL="0" indent="0">
              <a:buNone/>
            </a:pPr>
            <a:r>
              <a:rPr lang="en-US" sz="2000" dirty="0">
                <a:effectLst/>
              </a:rPr>
              <a:t>This model estimates a 60.7% reduction in </a:t>
            </a:r>
            <a:r>
              <a:rPr lang="en-US" sz="2000" b="1" u="sng" dirty="0">
                <a:effectLst/>
              </a:rPr>
              <a:t>MI</a:t>
            </a:r>
            <a:r>
              <a:rPr lang="en-US" sz="2000" dirty="0">
                <a:effectLst/>
              </a:rPr>
              <a:t> over 8 years for treated relatives achieving a 37% reduction in LDL-C and 68.6% for a mean 50% LDL-C reduction.  </a:t>
            </a:r>
          </a:p>
          <a:p>
            <a:pPr marL="0" indent="0">
              <a:buNone/>
            </a:pPr>
            <a:endParaRPr lang="en-US" sz="2000" dirty="0">
              <a:effectLst/>
            </a:endParaRPr>
          </a:p>
          <a:p>
            <a:pPr marL="0" indent="0">
              <a:buNone/>
            </a:pPr>
            <a:r>
              <a:rPr lang="en-US" sz="2000" dirty="0">
                <a:effectLst/>
              </a:rPr>
              <a:t>*this model assumed patient response to statin treatment similar in FH and non-FH and assumed compliance rates to be similar.  Excluded Children due to lack of data to assess effectiveness</a:t>
            </a:r>
          </a:p>
        </p:txBody>
      </p:sp>
    </p:spTree>
    <p:extLst>
      <p:ext uri="{BB962C8B-B14F-4D97-AF65-F5344CB8AC3E}">
        <p14:creationId xmlns:p14="http://schemas.microsoft.com/office/powerpoint/2010/main" val="4028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0F30-060D-4A34-8110-ADB044DB3BEA}"/>
              </a:ext>
            </a:extLst>
          </p:cNvPr>
          <p:cNvSpPr>
            <a:spLocks noGrp="1"/>
          </p:cNvSpPr>
          <p:nvPr>
            <p:ph type="title"/>
          </p:nvPr>
        </p:nvSpPr>
        <p:spPr>
          <a:xfrm>
            <a:off x="301625" y="228601"/>
            <a:ext cx="8510588" cy="685800"/>
          </a:xfrm>
        </p:spPr>
        <p:txBody>
          <a:bodyPr/>
          <a:lstStyle/>
          <a:p>
            <a:r>
              <a:rPr lang="en-US" sz="4000" dirty="0"/>
              <a:t>Familial Hypercholesterolemia (FH)</a:t>
            </a:r>
          </a:p>
        </p:txBody>
      </p:sp>
      <p:sp>
        <p:nvSpPr>
          <p:cNvPr id="4" name="Footer Placeholder 3">
            <a:extLst>
              <a:ext uri="{FF2B5EF4-FFF2-40B4-BE49-F238E27FC236}">
                <a16:creationId xmlns:a16="http://schemas.microsoft.com/office/drawing/2014/main" id="{B6B920A8-136C-4528-8A9A-9412920833DA}"/>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D8C75619-79DA-43BA-822B-0D5BEF0CC26A}"/>
              </a:ext>
            </a:extLst>
          </p:cNvPr>
          <p:cNvSpPr txBox="1"/>
          <p:nvPr/>
        </p:nvSpPr>
        <p:spPr>
          <a:xfrm>
            <a:off x="152400" y="5890478"/>
            <a:ext cx="8431213" cy="830997"/>
          </a:xfrm>
          <a:prstGeom prst="rect">
            <a:avLst/>
          </a:prstGeom>
          <a:noFill/>
        </p:spPr>
        <p:txBody>
          <a:bodyPr wrap="square" rtlCol="0">
            <a:spAutoFit/>
          </a:bodyPr>
          <a:lstStyle/>
          <a:p>
            <a:r>
              <a:rPr lang="en-US" sz="1600" dirty="0">
                <a:solidFill>
                  <a:srgbClr val="FFC000"/>
                </a:solidFill>
              </a:rPr>
              <a:t>Kerr, M., Pears, R., </a:t>
            </a:r>
            <a:r>
              <a:rPr lang="en-US" sz="1600" dirty="0" err="1">
                <a:solidFill>
                  <a:srgbClr val="FFC000"/>
                </a:solidFill>
              </a:rPr>
              <a:t>Miedzybrodzka</a:t>
            </a:r>
            <a:r>
              <a:rPr lang="en-US" sz="1600" dirty="0">
                <a:solidFill>
                  <a:srgbClr val="FFC000"/>
                </a:solidFill>
              </a:rPr>
              <a:t>., Z. et al. (2017). Cost effectiveness of cascade testing for familial hypercholesterolemia, based on data from FH services in the UK. </a:t>
            </a:r>
            <a:r>
              <a:rPr lang="en-US" sz="1600" dirty="0" err="1">
                <a:solidFill>
                  <a:srgbClr val="FFC000"/>
                </a:solidFill>
              </a:rPr>
              <a:t>Eupean</a:t>
            </a:r>
            <a:r>
              <a:rPr lang="en-US" sz="1600" dirty="0">
                <a:solidFill>
                  <a:srgbClr val="FFC000"/>
                </a:solidFill>
              </a:rPr>
              <a:t> Heart Journal. 38. 1832-1839. </a:t>
            </a:r>
          </a:p>
        </p:txBody>
      </p:sp>
      <p:sp>
        <p:nvSpPr>
          <p:cNvPr id="3" name="Content Placeholder 2">
            <a:extLst>
              <a:ext uri="{FF2B5EF4-FFF2-40B4-BE49-F238E27FC236}">
                <a16:creationId xmlns:a16="http://schemas.microsoft.com/office/drawing/2014/main" id="{903E25CF-76AD-4226-ADBB-CC168B3EB3C1}"/>
              </a:ext>
            </a:extLst>
          </p:cNvPr>
          <p:cNvSpPr>
            <a:spLocks noGrp="1"/>
          </p:cNvSpPr>
          <p:nvPr>
            <p:ph idx="1"/>
          </p:nvPr>
        </p:nvSpPr>
        <p:spPr>
          <a:xfrm>
            <a:off x="286544" y="990600"/>
            <a:ext cx="8540750" cy="4343399"/>
          </a:xfrm>
        </p:spPr>
        <p:txBody>
          <a:bodyPr/>
          <a:lstStyle/>
          <a:p>
            <a:pPr marL="0" indent="0">
              <a:buNone/>
            </a:pPr>
            <a:r>
              <a:rPr lang="en-US" sz="2400" u="sng" dirty="0" err="1">
                <a:effectLst/>
              </a:rPr>
              <a:t>BaleDoneen</a:t>
            </a:r>
            <a:r>
              <a:rPr lang="en-US" sz="2400" u="sng" dirty="0">
                <a:effectLst/>
              </a:rPr>
              <a:t> Take-Away:</a:t>
            </a:r>
          </a:p>
          <a:p>
            <a:pPr marL="0" indent="0">
              <a:buNone/>
            </a:pPr>
            <a:r>
              <a:rPr lang="en-US" sz="2400" dirty="0">
                <a:effectLst/>
              </a:rPr>
              <a:t>1. FH is more common than realized!</a:t>
            </a:r>
          </a:p>
          <a:p>
            <a:pPr marL="0" indent="0">
              <a:buNone/>
            </a:pPr>
            <a:r>
              <a:rPr lang="en-US" sz="2400" dirty="0">
                <a:effectLst/>
              </a:rPr>
              <a:t>2. Watch our course of FH on BaleDoneen.com.  </a:t>
            </a:r>
          </a:p>
          <a:p>
            <a:pPr marL="0" indent="0">
              <a:buNone/>
            </a:pPr>
            <a:r>
              <a:rPr lang="en-US" sz="2400" dirty="0">
                <a:effectLst/>
              </a:rPr>
              <a:t>3. Be on the lookout – patients will find you!  They come with 	a complex family history and significant hyperlipidemia. </a:t>
            </a:r>
          </a:p>
          <a:p>
            <a:pPr marL="0" indent="0">
              <a:buNone/>
            </a:pPr>
            <a:r>
              <a:rPr lang="en-US" sz="2400" dirty="0">
                <a:effectLst/>
              </a:rPr>
              <a:t>4. Dental/GP – look for xanthomas! </a:t>
            </a:r>
          </a:p>
          <a:p>
            <a:pPr marL="0" indent="0">
              <a:buNone/>
            </a:pPr>
            <a:r>
              <a:rPr lang="en-US" sz="2400" dirty="0">
                <a:effectLst/>
                <a:hlinkClick r:id="rId2"/>
              </a:rPr>
              <a:t>5. www.mygenetx.com</a:t>
            </a:r>
            <a:r>
              <a:rPr lang="en-US" sz="2400" dirty="0">
                <a:effectLst/>
              </a:rPr>
              <a:t> to get genetic testing on patients</a:t>
            </a:r>
          </a:p>
          <a:p>
            <a:pPr marL="0" indent="0">
              <a:buNone/>
            </a:pPr>
            <a:r>
              <a:rPr lang="en-US" sz="2400" dirty="0">
                <a:effectLst/>
              </a:rPr>
              <a:t>6. Children must be screened!  </a:t>
            </a:r>
          </a:p>
        </p:txBody>
      </p:sp>
    </p:spTree>
    <p:extLst>
      <p:ext uri="{BB962C8B-B14F-4D97-AF65-F5344CB8AC3E}">
        <p14:creationId xmlns:p14="http://schemas.microsoft.com/office/powerpoint/2010/main" val="330150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graphicFrame>
        <p:nvGraphicFramePr>
          <p:cNvPr id="1026" name="Object 2"/>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29" name="Acrobat Document" r:id="rId4" imgW="6480000" imgH="4860000" progId="AcroExch.Document.11">
                  <p:embed/>
                </p:oleObj>
              </mc:Choice>
              <mc:Fallback>
                <p:oleObj name="Acrobat Document" r:id="rId4" imgW="6480000" imgH="4860000" progId="AcroExch.Document.11">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9" descr="C:\Documents and Settings\Amy Doneen\My Documents\BaleDoneen Method\edfrog 1 - signed.jpg"/>
          <p:cNvPicPr>
            <a:picLocks noChangeAspect="1" noChangeArrowheads="1"/>
          </p:cNvPicPr>
          <p:nvPr/>
        </p:nvPicPr>
        <p:blipFill>
          <a:blip r:embed="rId6" cstate="print"/>
          <a:srcRect/>
          <a:stretch>
            <a:fillRect/>
          </a:stretch>
        </p:blipFill>
        <p:spPr bwMode="auto">
          <a:xfrm>
            <a:off x="6477000" y="838200"/>
            <a:ext cx="2667000" cy="5181600"/>
          </a:xfrm>
          <a:prstGeom prst="rect">
            <a:avLst/>
          </a:prstGeom>
          <a:noFill/>
          <a:ln w="9525">
            <a:noFill/>
            <a:miter lim="800000"/>
            <a:headEnd/>
            <a:tailEnd/>
          </a:ln>
        </p:spPr>
      </p:pic>
      <p:pic>
        <p:nvPicPr>
          <p:cNvPr id="7" name="Picture 10"/>
          <p:cNvPicPr>
            <a:picLocks noChangeAspect="1" noChangeArrowheads="1"/>
          </p:cNvPicPr>
          <p:nvPr/>
        </p:nvPicPr>
        <p:blipFill>
          <a:blip r:embed="rId7" cstate="print"/>
          <a:srcRect/>
          <a:stretch>
            <a:fillRect/>
          </a:stretch>
        </p:blipFill>
        <p:spPr bwMode="auto">
          <a:xfrm>
            <a:off x="228600" y="152400"/>
            <a:ext cx="1295400" cy="1339516"/>
          </a:xfrm>
          <a:prstGeom prst="rect">
            <a:avLst/>
          </a:prstGeom>
          <a:noFill/>
          <a:ln w="9525">
            <a:noFill/>
            <a:miter lim="800000"/>
            <a:headEnd/>
            <a:tailEnd/>
          </a:ln>
        </p:spPr>
      </p:pic>
    </p:spTree>
    <p:extLst>
      <p:ext uri="{BB962C8B-B14F-4D97-AF65-F5344CB8AC3E}">
        <p14:creationId xmlns:p14="http://schemas.microsoft.com/office/powerpoint/2010/main" val="25237510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17E04-CF3D-4138-931B-88AE560C8069}"/>
              </a:ext>
            </a:extLst>
          </p:cNvPr>
          <p:cNvSpPr>
            <a:spLocks noGrp="1"/>
          </p:cNvSpPr>
          <p:nvPr>
            <p:ph type="title"/>
          </p:nvPr>
        </p:nvSpPr>
        <p:spPr/>
        <p:txBody>
          <a:bodyPr/>
          <a:lstStyle/>
          <a:p>
            <a:r>
              <a:rPr lang="en-US" dirty="0"/>
              <a:t>Alcohol and Brain Health</a:t>
            </a:r>
          </a:p>
        </p:txBody>
      </p:sp>
      <p:pic>
        <p:nvPicPr>
          <p:cNvPr id="6" name="Content Placeholder 5">
            <a:extLst>
              <a:ext uri="{FF2B5EF4-FFF2-40B4-BE49-F238E27FC236}">
                <a16:creationId xmlns:a16="http://schemas.microsoft.com/office/drawing/2014/main" id="{D4FE5721-926C-483B-A2FB-F08CFAF1B4D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76400" y="2514600"/>
            <a:ext cx="5257800" cy="2209800"/>
          </a:xfrm>
        </p:spPr>
      </p:pic>
      <p:sp>
        <p:nvSpPr>
          <p:cNvPr id="4" name="Footer Placeholder 3">
            <a:extLst>
              <a:ext uri="{FF2B5EF4-FFF2-40B4-BE49-F238E27FC236}">
                <a16:creationId xmlns:a16="http://schemas.microsoft.com/office/drawing/2014/main" id="{40747AB1-FBFF-4803-A228-AB008322C81F}"/>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01461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286544" y="851171"/>
            <a:ext cx="8540750" cy="4419600"/>
          </a:xfrm>
        </p:spPr>
        <p:txBody>
          <a:bodyPr/>
          <a:lstStyle/>
          <a:p>
            <a:pPr marL="0" indent="0">
              <a:buNone/>
            </a:pPr>
            <a:r>
              <a:rPr lang="en-US" sz="2400" dirty="0">
                <a:effectLst/>
              </a:rPr>
              <a:t>Observational cohort study with weekly alcohol intake and cognitive performance measured repeatedly over 30 years (1985-2015). MRI was performed at study endpoint (2012-15).</a:t>
            </a:r>
          </a:p>
          <a:p>
            <a:pPr marL="0" indent="0">
              <a:buNone/>
            </a:pPr>
            <a:endParaRPr lang="en-US" sz="2400" dirty="0">
              <a:effectLst/>
            </a:endParaRPr>
          </a:p>
          <a:p>
            <a:pPr marL="0" indent="0">
              <a:buNone/>
            </a:pPr>
            <a:r>
              <a:rPr lang="en-US" sz="2400" dirty="0">
                <a:effectLst/>
              </a:rPr>
              <a:t>550 men and women with mean age 43.0 </a:t>
            </a:r>
            <a:r>
              <a:rPr lang="en-US" sz="2400" u="sng" dirty="0">
                <a:effectLst/>
              </a:rPr>
              <a:t>+</a:t>
            </a:r>
            <a:r>
              <a:rPr lang="en-US" sz="2400" dirty="0">
                <a:effectLst/>
              </a:rPr>
              <a:t> 5.4 years at study baseline, none were “alcohol dependent” according to the CAGE screening questionnaire.</a:t>
            </a:r>
          </a:p>
          <a:p>
            <a:pPr marL="0" indent="0">
              <a:buNone/>
            </a:pPr>
            <a:endParaRPr lang="en-US" sz="2400" dirty="0">
              <a:effectLst/>
            </a:endParaRPr>
          </a:p>
          <a:p>
            <a:pPr marL="0" indent="0">
              <a:buNone/>
            </a:pPr>
            <a:r>
              <a:rPr lang="en-US" sz="2400" dirty="0">
                <a:effectLst/>
              </a:rPr>
              <a:t>The long term effects of non-dependent alcohol consumption on the brain are poorly understood</a:t>
            </a:r>
          </a:p>
        </p:txBody>
      </p:sp>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301625" y="5560020"/>
            <a:ext cx="8540750" cy="923330"/>
          </a:xfrm>
          <a:prstGeom prst="rect">
            <a:avLst/>
          </a:prstGeom>
        </p:spPr>
        <p:txBody>
          <a:bodyPr wrap="square">
            <a:spAutoFit/>
          </a:bodyPr>
          <a:lstStyle/>
          <a:p>
            <a:r>
              <a:rPr lang="en-US" dirty="0" err="1">
                <a:solidFill>
                  <a:srgbClr val="FFC000"/>
                </a:solidFill>
              </a:rPr>
              <a:t>Topiwala</a:t>
            </a:r>
            <a:r>
              <a:rPr lang="en-US" dirty="0">
                <a:solidFill>
                  <a:srgbClr val="FFC000"/>
                </a:solidFill>
              </a:rPr>
              <a:t>, A., Allan, C., </a:t>
            </a:r>
            <a:r>
              <a:rPr lang="en-US" dirty="0" err="1">
                <a:solidFill>
                  <a:srgbClr val="FFC000"/>
                </a:solidFill>
              </a:rPr>
              <a:t>Valkanova</a:t>
            </a:r>
            <a:r>
              <a:rPr lang="en-US" dirty="0">
                <a:solidFill>
                  <a:srgbClr val="FFC000"/>
                </a:solidFill>
              </a:rPr>
              <a:t>., V. et al. (2017).Moderate alcohol consumption as risk factor for adverse brain outcomes and cognitive decline: Longitudinal cohort study. TheBMJ;357:j2353. </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Alcohol use and decreased cognition</a:t>
            </a:r>
          </a:p>
        </p:txBody>
      </p:sp>
    </p:spTree>
    <p:extLst>
      <p:ext uri="{BB962C8B-B14F-4D97-AF65-F5344CB8AC3E}">
        <p14:creationId xmlns:p14="http://schemas.microsoft.com/office/powerpoint/2010/main" val="3938406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533399" y="990601"/>
            <a:ext cx="8001001" cy="4419600"/>
          </a:xfrm>
        </p:spPr>
        <p:txBody>
          <a:bodyPr/>
          <a:lstStyle/>
          <a:p>
            <a:pPr marL="0" indent="0">
              <a:buNone/>
            </a:pPr>
            <a:endParaRPr lang="en-US" sz="2400" dirty="0">
              <a:effectLst/>
            </a:endParaRPr>
          </a:p>
          <a:p>
            <a:pPr marL="0" indent="0">
              <a:buNone/>
            </a:pPr>
            <a:r>
              <a:rPr lang="en-US" sz="2400" dirty="0">
                <a:effectLst/>
              </a:rPr>
              <a:t>Structural brain measures included hippocampal atrophy, grey matter density, and white matter microstructure. </a:t>
            </a:r>
          </a:p>
          <a:p>
            <a:pPr marL="0" indent="0">
              <a:buNone/>
            </a:pPr>
            <a:endParaRPr lang="en-US" sz="2400" dirty="0">
              <a:effectLst/>
            </a:endParaRPr>
          </a:p>
          <a:p>
            <a:pPr marL="0" indent="0">
              <a:buNone/>
            </a:pPr>
            <a:r>
              <a:rPr lang="en-US" sz="2400" dirty="0">
                <a:effectLst/>
              </a:rPr>
              <a:t>Functional measures included cognitive decline over the study and cross sectional cognitive performance at the time of scanning.</a:t>
            </a:r>
          </a:p>
        </p:txBody>
      </p:sp>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Alcohol use and decreased cognition</a:t>
            </a:r>
          </a:p>
        </p:txBody>
      </p:sp>
      <p:sp>
        <p:nvSpPr>
          <p:cNvPr id="6" name="Rectangle 5">
            <a:extLst>
              <a:ext uri="{FF2B5EF4-FFF2-40B4-BE49-F238E27FC236}">
                <a16:creationId xmlns:a16="http://schemas.microsoft.com/office/drawing/2014/main" id="{AA75286B-3316-4702-AE32-CFB04EB68922}"/>
              </a:ext>
            </a:extLst>
          </p:cNvPr>
          <p:cNvSpPr/>
          <p:nvPr/>
        </p:nvSpPr>
        <p:spPr>
          <a:xfrm>
            <a:off x="301625" y="5560020"/>
            <a:ext cx="8540750" cy="923330"/>
          </a:xfrm>
          <a:prstGeom prst="rect">
            <a:avLst/>
          </a:prstGeom>
        </p:spPr>
        <p:txBody>
          <a:bodyPr wrap="square">
            <a:spAutoFit/>
          </a:bodyPr>
          <a:lstStyle/>
          <a:p>
            <a:r>
              <a:rPr lang="en-US" dirty="0" err="1">
                <a:solidFill>
                  <a:srgbClr val="FFC000"/>
                </a:solidFill>
              </a:rPr>
              <a:t>Topiwala</a:t>
            </a:r>
            <a:r>
              <a:rPr lang="en-US" dirty="0">
                <a:solidFill>
                  <a:srgbClr val="FFC000"/>
                </a:solidFill>
              </a:rPr>
              <a:t>, A., Allan, C., </a:t>
            </a:r>
            <a:r>
              <a:rPr lang="en-US" dirty="0" err="1">
                <a:solidFill>
                  <a:srgbClr val="FFC000"/>
                </a:solidFill>
              </a:rPr>
              <a:t>Valkanova</a:t>
            </a:r>
            <a:r>
              <a:rPr lang="en-US" dirty="0">
                <a:solidFill>
                  <a:srgbClr val="FFC000"/>
                </a:solidFill>
              </a:rPr>
              <a:t>., V. et al. (2017).Moderate alcohol consumption as risk factor for adverse brain outcomes and cognitive decline: Longitudinal cohort study. TheBMJ;357:j2353. </a:t>
            </a:r>
          </a:p>
        </p:txBody>
      </p:sp>
    </p:spTree>
    <p:extLst>
      <p:ext uri="{BB962C8B-B14F-4D97-AF65-F5344CB8AC3E}">
        <p14:creationId xmlns:p14="http://schemas.microsoft.com/office/powerpoint/2010/main" val="15670618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301625" y="838201"/>
            <a:ext cx="8540750" cy="4419600"/>
          </a:xfrm>
        </p:spPr>
        <p:txBody>
          <a:bodyPr/>
          <a:lstStyle/>
          <a:p>
            <a:pPr marL="0" indent="0">
              <a:buNone/>
            </a:pPr>
            <a:r>
              <a:rPr lang="en-US" sz="2000" dirty="0">
                <a:effectLst/>
              </a:rPr>
              <a:t>Higher alcohol consumption over the 30 year follow-up was associated with increased odds of hippocampal atrophy in a dose dependent fashion. </a:t>
            </a:r>
          </a:p>
          <a:p>
            <a:pPr marL="0" indent="0">
              <a:buNone/>
            </a:pPr>
            <a:endParaRPr lang="en-US" sz="2000" dirty="0">
              <a:effectLst/>
            </a:endParaRPr>
          </a:p>
          <a:p>
            <a:pPr marL="0" indent="0">
              <a:buNone/>
            </a:pPr>
            <a:r>
              <a:rPr lang="en-US" sz="2000" dirty="0">
                <a:effectLst/>
              </a:rPr>
              <a:t>Over 30 units a week were at the highest risk compared with abstainers (odds ratio 5.8, 95% confidence interval 1.8 to 18.6; P≤0.001), </a:t>
            </a:r>
          </a:p>
          <a:p>
            <a:pPr marL="0" indent="0">
              <a:buNone/>
            </a:pPr>
            <a:endParaRPr lang="en-US" sz="2000" dirty="0">
              <a:effectLst/>
            </a:endParaRPr>
          </a:p>
          <a:p>
            <a:pPr marL="0" indent="0">
              <a:buNone/>
            </a:pPr>
            <a:r>
              <a:rPr lang="en-US" sz="2000" dirty="0">
                <a:effectLst/>
              </a:rPr>
              <a:t>Moderate drinking (14-21 units/week) had three times the odds of right sided hippocampal atrophy (3.4, 1.4 to 8.1; P=0.007). </a:t>
            </a:r>
          </a:p>
        </p:txBody>
      </p:sp>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Alcohol use and decreased cognition</a:t>
            </a:r>
          </a:p>
        </p:txBody>
      </p:sp>
      <p:sp>
        <p:nvSpPr>
          <p:cNvPr id="6" name="Rectangle 5">
            <a:extLst>
              <a:ext uri="{FF2B5EF4-FFF2-40B4-BE49-F238E27FC236}">
                <a16:creationId xmlns:a16="http://schemas.microsoft.com/office/drawing/2014/main" id="{5C0FD380-CC40-4515-9B35-464CF2AD9A3B}"/>
              </a:ext>
            </a:extLst>
          </p:cNvPr>
          <p:cNvSpPr/>
          <p:nvPr/>
        </p:nvSpPr>
        <p:spPr>
          <a:xfrm>
            <a:off x="301625" y="5560020"/>
            <a:ext cx="8540750" cy="923330"/>
          </a:xfrm>
          <a:prstGeom prst="rect">
            <a:avLst/>
          </a:prstGeom>
        </p:spPr>
        <p:txBody>
          <a:bodyPr wrap="square">
            <a:spAutoFit/>
          </a:bodyPr>
          <a:lstStyle/>
          <a:p>
            <a:r>
              <a:rPr lang="en-US" dirty="0" err="1">
                <a:solidFill>
                  <a:srgbClr val="FFC000"/>
                </a:solidFill>
              </a:rPr>
              <a:t>Topiwala</a:t>
            </a:r>
            <a:r>
              <a:rPr lang="en-US" dirty="0">
                <a:solidFill>
                  <a:srgbClr val="FFC000"/>
                </a:solidFill>
              </a:rPr>
              <a:t>, A., Allan, C., </a:t>
            </a:r>
            <a:r>
              <a:rPr lang="en-US" dirty="0" err="1">
                <a:solidFill>
                  <a:srgbClr val="FFC000"/>
                </a:solidFill>
              </a:rPr>
              <a:t>Valkanova</a:t>
            </a:r>
            <a:r>
              <a:rPr lang="en-US" dirty="0">
                <a:solidFill>
                  <a:srgbClr val="FFC000"/>
                </a:solidFill>
              </a:rPr>
              <a:t>., V. et al. (2017).Moderate alcohol consumption as risk factor for adverse brain outcomes and cognitive decline: Longitudinal cohort study. TheBMJ;357:j2353. </a:t>
            </a:r>
          </a:p>
        </p:txBody>
      </p:sp>
      <p:pic>
        <p:nvPicPr>
          <p:cNvPr id="9" name="Picture 8">
            <a:extLst>
              <a:ext uri="{FF2B5EF4-FFF2-40B4-BE49-F238E27FC236}">
                <a16:creationId xmlns:a16="http://schemas.microsoft.com/office/drawing/2014/main" id="{47C2ECFA-83A5-4827-99DD-1DC1C540F52F}"/>
              </a:ext>
            </a:extLst>
          </p:cNvPr>
          <p:cNvPicPr>
            <a:picLocks noChangeAspect="1"/>
          </p:cNvPicPr>
          <p:nvPr/>
        </p:nvPicPr>
        <p:blipFill>
          <a:blip r:embed="rId2"/>
          <a:stretch>
            <a:fillRect/>
          </a:stretch>
        </p:blipFill>
        <p:spPr>
          <a:xfrm>
            <a:off x="1737519" y="3852864"/>
            <a:ext cx="5638800" cy="1524000"/>
          </a:xfrm>
          <a:prstGeom prst="rect">
            <a:avLst/>
          </a:prstGeom>
        </p:spPr>
      </p:pic>
    </p:spTree>
    <p:extLst>
      <p:ext uri="{BB962C8B-B14F-4D97-AF65-F5344CB8AC3E}">
        <p14:creationId xmlns:p14="http://schemas.microsoft.com/office/powerpoint/2010/main" val="357767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0C1DD1-0D43-473D-9748-21135AA72910}"/>
              </a:ext>
            </a:extLst>
          </p:cNvPr>
          <p:cNvPicPr>
            <a:picLocks noGrp="1" noChangeAspect="1"/>
          </p:cNvPicPr>
          <p:nvPr>
            <p:ph idx="1"/>
          </p:nvPr>
        </p:nvPicPr>
        <p:blipFill>
          <a:blip r:embed="rId2"/>
          <a:stretch>
            <a:fillRect/>
          </a:stretch>
        </p:blipFill>
        <p:spPr>
          <a:xfrm>
            <a:off x="271463" y="1447800"/>
            <a:ext cx="8540750" cy="3527936"/>
          </a:xfrm>
          <a:prstGeom prst="rect">
            <a:avLst/>
          </a:prstGeom>
        </p:spPr>
      </p:pic>
      <p:sp>
        <p:nvSpPr>
          <p:cNvPr id="4" name="Footer Placeholder 3">
            <a:extLst>
              <a:ext uri="{FF2B5EF4-FFF2-40B4-BE49-F238E27FC236}">
                <a16:creationId xmlns:a16="http://schemas.microsoft.com/office/drawing/2014/main" id="{D4D58C13-4126-4887-ADEB-B9BF426731B5}"/>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E58E66D2-BC28-4957-8FAF-E3964AC17866}"/>
              </a:ext>
            </a:extLst>
          </p:cNvPr>
          <p:cNvSpPr/>
          <p:nvPr/>
        </p:nvSpPr>
        <p:spPr>
          <a:xfrm>
            <a:off x="286544" y="5804593"/>
            <a:ext cx="8540750" cy="646331"/>
          </a:xfrm>
          <a:prstGeom prst="rect">
            <a:avLst/>
          </a:prstGeom>
        </p:spPr>
        <p:txBody>
          <a:bodyPr wrap="square">
            <a:spAutoFit/>
          </a:bodyPr>
          <a:lstStyle/>
          <a:p>
            <a:r>
              <a:rPr lang="en-US" dirty="0" err="1">
                <a:solidFill>
                  <a:srgbClr val="FFC000"/>
                </a:solidFill>
              </a:rPr>
              <a:t>Lerman</a:t>
            </a:r>
            <a:r>
              <a:rPr lang="en-US" dirty="0">
                <a:solidFill>
                  <a:srgbClr val="FFC000"/>
                </a:solidFill>
              </a:rPr>
              <a:t>, J., Joshi, A., Chaturvedi, A. et al. (2017).  High risk coronary plaque in psoriasis. Circulation; 116.026859</a:t>
            </a:r>
            <a:endParaRPr lang="en-US" dirty="0"/>
          </a:p>
        </p:txBody>
      </p:sp>
      <p:sp>
        <p:nvSpPr>
          <p:cNvPr id="7" name="Title 1">
            <a:extLst>
              <a:ext uri="{FF2B5EF4-FFF2-40B4-BE49-F238E27FC236}">
                <a16:creationId xmlns:a16="http://schemas.microsoft.com/office/drawing/2014/main" id="{4BD4BD48-2DDE-494A-BE2C-C7EC5825443C}"/>
              </a:ext>
            </a:extLst>
          </p:cNvPr>
          <p:cNvSpPr>
            <a:spLocks noGrp="1"/>
          </p:cNvSpPr>
          <p:nvPr>
            <p:ph type="title"/>
          </p:nvPr>
        </p:nvSpPr>
        <p:spPr>
          <a:xfrm>
            <a:off x="301625" y="228601"/>
            <a:ext cx="8510588" cy="533400"/>
          </a:xfrm>
        </p:spPr>
        <p:txBody>
          <a:bodyPr/>
          <a:lstStyle/>
          <a:p>
            <a:r>
              <a:rPr lang="en-US" sz="3200" dirty="0"/>
              <a:t>High-risk coronary plaque in Psoriasis</a:t>
            </a:r>
          </a:p>
        </p:txBody>
      </p:sp>
      <p:pic>
        <p:nvPicPr>
          <p:cNvPr id="8" name="Picture 7" descr="C:\Users\owner\Pictures\red flags pointed.jpg">
            <a:extLst>
              <a:ext uri="{FF2B5EF4-FFF2-40B4-BE49-F238E27FC236}">
                <a16:creationId xmlns:a16="http://schemas.microsoft.com/office/drawing/2014/main" id="{69D7D758-732F-422D-851E-73C803395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21541"/>
            <a:ext cx="95820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9888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88C56-895D-4E74-B9AB-5D3573111577}"/>
              </a:ext>
            </a:extLst>
          </p:cNvPr>
          <p:cNvSpPr>
            <a:spLocks noGrp="1"/>
          </p:cNvSpPr>
          <p:nvPr>
            <p:ph idx="1"/>
          </p:nvPr>
        </p:nvSpPr>
        <p:spPr>
          <a:xfrm>
            <a:off x="301625" y="838201"/>
            <a:ext cx="8540750" cy="4419600"/>
          </a:xfrm>
        </p:spPr>
        <p:txBody>
          <a:bodyPr/>
          <a:lstStyle/>
          <a:p>
            <a:pPr marL="0" indent="0" algn="ctr">
              <a:buNone/>
            </a:pPr>
            <a:endParaRPr lang="en-US" sz="2400" dirty="0">
              <a:effectLst/>
            </a:endParaRPr>
          </a:p>
          <a:p>
            <a:pPr marL="0" indent="0" algn="ctr">
              <a:buNone/>
            </a:pPr>
            <a:r>
              <a:rPr lang="en-US" sz="2400" dirty="0">
                <a:effectLst/>
              </a:rPr>
              <a:t>There was no protective effect of light drinking </a:t>
            </a:r>
          </a:p>
          <a:p>
            <a:pPr marL="0" indent="0" algn="ctr">
              <a:buNone/>
            </a:pPr>
            <a:r>
              <a:rPr lang="en-US" sz="2400" dirty="0">
                <a:effectLst/>
              </a:rPr>
              <a:t>(1-&lt;7 units/week) over abstinence. </a:t>
            </a:r>
          </a:p>
          <a:p>
            <a:pPr marL="0" indent="0" algn="ctr">
              <a:buNone/>
            </a:pPr>
            <a:endParaRPr lang="en-US" sz="2400" dirty="0">
              <a:effectLst/>
            </a:endParaRPr>
          </a:p>
          <a:p>
            <a:pPr marL="0" indent="0" algn="ctr">
              <a:buNone/>
            </a:pPr>
            <a:r>
              <a:rPr lang="en-US" sz="2400" dirty="0">
                <a:effectLst/>
              </a:rPr>
              <a:t>Higher alcohol use was also associated with differences in corpus callosum microstructure and faster decline in lexical fluency (executive function). </a:t>
            </a:r>
          </a:p>
          <a:p>
            <a:pPr marL="0" indent="0" algn="ctr">
              <a:buNone/>
            </a:pPr>
            <a:endParaRPr lang="en-US" sz="2400" dirty="0">
              <a:effectLst/>
            </a:endParaRPr>
          </a:p>
        </p:txBody>
      </p:sp>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F87FC10E-22E6-4FCD-864D-FE2354083705}"/>
              </a:ext>
            </a:extLst>
          </p:cNvPr>
          <p:cNvSpPr/>
          <p:nvPr/>
        </p:nvSpPr>
        <p:spPr>
          <a:xfrm>
            <a:off x="608114" y="5934670"/>
            <a:ext cx="8540750" cy="369332"/>
          </a:xfrm>
          <a:prstGeom prst="rect">
            <a:avLst/>
          </a:prstGeom>
        </p:spPr>
        <p:txBody>
          <a:bodyPr wrap="square">
            <a:spAutoFit/>
          </a:bodyPr>
          <a:lstStyle/>
          <a:p>
            <a:r>
              <a:rPr lang="en-US" dirty="0">
                <a:solidFill>
                  <a:srgbClr val="FFC000"/>
                </a:solidFill>
              </a:rPr>
              <a:t>. </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Alcohol use and decreased cognition</a:t>
            </a:r>
          </a:p>
        </p:txBody>
      </p:sp>
      <p:sp>
        <p:nvSpPr>
          <p:cNvPr id="6" name="Rectangle 5">
            <a:extLst>
              <a:ext uri="{FF2B5EF4-FFF2-40B4-BE49-F238E27FC236}">
                <a16:creationId xmlns:a16="http://schemas.microsoft.com/office/drawing/2014/main" id="{3DEDCC1A-AACB-45CE-85DA-97E52972F3EE}"/>
              </a:ext>
            </a:extLst>
          </p:cNvPr>
          <p:cNvSpPr/>
          <p:nvPr/>
        </p:nvSpPr>
        <p:spPr>
          <a:xfrm>
            <a:off x="301625" y="5560020"/>
            <a:ext cx="8540750" cy="923330"/>
          </a:xfrm>
          <a:prstGeom prst="rect">
            <a:avLst/>
          </a:prstGeom>
        </p:spPr>
        <p:txBody>
          <a:bodyPr wrap="square">
            <a:spAutoFit/>
          </a:bodyPr>
          <a:lstStyle/>
          <a:p>
            <a:r>
              <a:rPr lang="en-US" dirty="0" err="1">
                <a:solidFill>
                  <a:srgbClr val="FFC000"/>
                </a:solidFill>
              </a:rPr>
              <a:t>Topiwala</a:t>
            </a:r>
            <a:r>
              <a:rPr lang="en-US" dirty="0">
                <a:solidFill>
                  <a:srgbClr val="FFC000"/>
                </a:solidFill>
              </a:rPr>
              <a:t>, A., Allan, C., </a:t>
            </a:r>
            <a:r>
              <a:rPr lang="en-US" dirty="0" err="1">
                <a:solidFill>
                  <a:srgbClr val="FFC000"/>
                </a:solidFill>
              </a:rPr>
              <a:t>Valkanova</a:t>
            </a:r>
            <a:r>
              <a:rPr lang="en-US" dirty="0">
                <a:solidFill>
                  <a:srgbClr val="FFC000"/>
                </a:solidFill>
              </a:rPr>
              <a:t>., V. et al. (2017).Moderate alcohol consumption as risk factor for adverse brain outcomes and cognitive decline: Longitudinal cohort study. TheBMJ;357:j2353. </a:t>
            </a:r>
          </a:p>
        </p:txBody>
      </p:sp>
    </p:spTree>
    <p:extLst>
      <p:ext uri="{BB962C8B-B14F-4D97-AF65-F5344CB8AC3E}">
        <p14:creationId xmlns:p14="http://schemas.microsoft.com/office/powerpoint/2010/main" val="40091800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F511AB85-3C8D-4A1F-AAF9-6BDF3F68CC43}"/>
              </a:ext>
            </a:extLst>
          </p:cNvPr>
          <p:cNvPicPr>
            <a:picLocks noGrp="1" noChangeAspect="1"/>
          </p:cNvPicPr>
          <p:nvPr>
            <p:ph idx="1"/>
          </p:nvPr>
        </p:nvPicPr>
        <p:blipFill>
          <a:blip r:embed="rId2"/>
          <a:stretch>
            <a:fillRect/>
          </a:stretch>
        </p:blipFill>
        <p:spPr>
          <a:xfrm>
            <a:off x="301625" y="1635939"/>
            <a:ext cx="8540750" cy="3128922"/>
          </a:xfrm>
          <a:prstGeom prst="rect">
            <a:avLst/>
          </a:prstGeom>
        </p:spPr>
      </p:pic>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Alcohol use and decreased cognition</a:t>
            </a:r>
          </a:p>
        </p:txBody>
      </p:sp>
      <p:sp>
        <p:nvSpPr>
          <p:cNvPr id="6" name="Rectangle 5">
            <a:extLst>
              <a:ext uri="{FF2B5EF4-FFF2-40B4-BE49-F238E27FC236}">
                <a16:creationId xmlns:a16="http://schemas.microsoft.com/office/drawing/2014/main" id="{E4936793-7EB7-48CC-AB72-182D0C4E9E2F}"/>
              </a:ext>
            </a:extLst>
          </p:cNvPr>
          <p:cNvSpPr/>
          <p:nvPr/>
        </p:nvSpPr>
        <p:spPr>
          <a:xfrm>
            <a:off x="301625" y="5560020"/>
            <a:ext cx="8540750" cy="923330"/>
          </a:xfrm>
          <a:prstGeom prst="rect">
            <a:avLst/>
          </a:prstGeom>
        </p:spPr>
        <p:txBody>
          <a:bodyPr wrap="square">
            <a:spAutoFit/>
          </a:bodyPr>
          <a:lstStyle/>
          <a:p>
            <a:r>
              <a:rPr lang="en-US" dirty="0" err="1">
                <a:solidFill>
                  <a:srgbClr val="FFC000"/>
                </a:solidFill>
              </a:rPr>
              <a:t>Topiwala</a:t>
            </a:r>
            <a:r>
              <a:rPr lang="en-US" dirty="0">
                <a:solidFill>
                  <a:srgbClr val="FFC000"/>
                </a:solidFill>
              </a:rPr>
              <a:t>, A., Allan, C., </a:t>
            </a:r>
            <a:r>
              <a:rPr lang="en-US" dirty="0" err="1">
                <a:solidFill>
                  <a:srgbClr val="FFC000"/>
                </a:solidFill>
              </a:rPr>
              <a:t>Valkanova</a:t>
            </a:r>
            <a:r>
              <a:rPr lang="en-US" dirty="0">
                <a:solidFill>
                  <a:srgbClr val="FFC000"/>
                </a:solidFill>
              </a:rPr>
              <a:t>., V. et al. (2017).Moderate alcohol consumption as risk factor for adverse brain outcomes and cognitive decline: Longitudinal cohort study. TheBMJ;357:j2353. </a:t>
            </a:r>
          </a:p>
        </p:txBody>
      </p:sp>
    </p:spTree>
    <p:extLst>
      <p:ext uri="{BB962C8B-B14F-4D97-AF65-F5344CB8AC3E}">
        <p14:creationId xmlns:p14="http://schemas.microsoft.com/office/powerpoint/2010/main" val="890362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CAE4C04B-3B6E-4CF7-9F34-56C00C4AB617}"/>
              </a:ext>
            </a:extLst>
          </p:cNvPr>
          <p:cNvPicPr>
            <a:picLocks noGrp="1" noChangeAspect="1"/>
          </p:cNvPicPr>
          <p:nvPr>
            <p:ph idx="1"/>
          </p:nvPr>
        </p:nvPicPr>
        <p:blipFill>
          <a:blip r:embed="rId2"/>
          <a:stretch>
            <a:fillRect/>
          </a:stretch>
        </p:blipFill>
        <p:spPr>
          <a:xfrm>
            <a:off x="1600200" y="2667000"/>
            <a:ext cx="5638800" cy="2743200"/>
          </a:xfrm>
          <a:prstGeom prst="rect">
            <a:avLst/>
          </a:prstGeom>
        </p:spPr>
      </p:pic>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Alcohol use and decreased cognition</a:t>
            </a:r>
          </a:p>
        </p:txBody>
      </p:sp>
      <p:sp>
        <p:nvSpPr>
          <p:cNvPr id="6" name="Rectangle 5">
            <a:extLst>
              <a:ext uri="{FF2B5EF4-FFF2-40B4-BE49-F238E27FC236}">
                <a16:creationId xmlns:a16="http://schemas.microsoft.com/office/drawing/2014/main" id="{33C802C9-78CB-4F1E-ABF8-F9DB95A81DCA}"/>
              </a:ext>
            </a:extLst>
          </p:cNvPr>
          <p:cNvSpPr/>
          <p:nvPr/>
        </p:nvSpPr>
        <p:spPr>
          <a:xfrm>
            <a:off x="304800" y="5522731"/>
            <a:ext cx="8540750" cy="923330"/>
          </a:xfrm>
          <a:prstGeom prst="rect">
            <a:avLst/>
          </a:prstGeom>
        </p:spPr>
        <p:txBody>
          <a:bodyPr wrap="square">
            <a:spAutoFit/>
          </a:bodyPr>
          <a:lstStyle/>
          <a:p>
            <a:r>
              <a:rPr lang="en-US" dirty="0" err="1">
                <a:solidFill>
                  <a:srgbClr val="FFC000"/>
                </a:solidFill>
              </a:rPr>
              <a:t>Topiwala</a:t>
            </a:r>
            <a:r>
              <a:rPr lang="en-US" dirty="0">
                <a:solidFill>
                  <a:srgbClr val="FFC000"/>
                </a:solidFill>
              </a:rPr>
              <a:t>, A., Allan, C., </a:t>
            </a:r>
            <a:r>
              <a:rPr lang="en-US" dirty="0" err="1">
                <a:solidFill>
                  <a:srgbClr val="FFC000"/>
                </a:solidFill>
              </a:rPr>
              <a:t>Valkanova</a:t>
            </a:r>
            <a:r>
              <a:rPr lang="en-US" dirty="0">
                <a:solidFill>
                  <a:srgbClr val="FFC000"/>
                </a:solidFill>
              </a:rPr>
              <a:t>., V. et al. (2017).Moderate alcohol consumption as risk factor for adverse brain outcomes and cognitive decline: Longitudinal cohort study. TheBMJ;357:j2353. </a:t>
            </a:r>
          </a:p>
        </p:txBody>
      </p:sp>
      <p:pic>
        <p:nvPicPr>
          <p:cNvPr id="7" name="Picture 6">
            <a:extLst>
              <a:ext uri="{FF2B5EF4-FFF2-40B4-BE49-F238E27FC236}">
                <a16:creationId xmlns:a16="http://schemas.microsoft.com/office/drawing/2014/main" id="{87046EDD-4A1E-4242-A381-84A1DFF6C893}"/>
              </a:ext>
            </a:extLst>
          </p:cNvPr>
          <p:cNvPicPr>
            <a:picLocks noChangeAspect="1"/>
          </p:cNvPicPr>
          <p:nvPr/>
        </p:nvPicPr>
        <p:blipFill>
          <a:blip r:embed="rId3"/>
          <a:stretch>
            <a:fillRect/>
          </a:stretch>
        </p:blipFill>
        <p:spPr>
          <a:xfrm>
            <a:off x="1600200" y="971145"/>
            <a:ext cx="5638800" cy="1524000"/>
          </a:xfrm>
          <a:prstGeom prst="rect">
            <a:avLst/>
          </a:prstGeom>
        </p:spPr>
      </p:pic>
    </p:spTree>
    <p:extLst>
      <p:ext uri="{BB962C8B-B14F-4D97-AF65-F5344CB8AC3E}">
        <p14:creationId xmlns:p14="http://schemas.microsoft.com/office/powerpoint/2010/main" val="2459192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A20D5F-2D35-412B-BAFC-112328C38A69}"/>
              </a:ext>
            </a:extLst>
          </p:cNvPr>
          <p:cNvSpPr>
            <a:spLocks noGrp="1"/>
          </p:cNvSpPr>
          <p:nvPr>
            <p:ph type="ftr" sz="quarter" idx="11"/>
          </p:nvPr>
        </p:nvSpPr>
        <p:spPr/>
        <p:txBody>
          <a:bodyPr/>
          <a:lstStyle/>
          <a:p>
            <a:pPr>
              <a:defRPr/>
            </a:pPr>
            <a:r>
              <a:rPr lang="en-US"/>
              <a:t>Copyright Bale/Doneen Paradigm</a:t>
            </a:r>
          </a:p>
        </p:txBody>
      </p:sp>
      <p:sp>
        <p:nvSpPr>
          <p:cNvPr id="8" name="Title 1">
            <a:extLst>
              <a:ext uri="{FF2B5EF4-FFF2-40B4-BE49-F238E27FC236}">
                <a16:creationId xmlns:a16="http://schemas.microsoft.com/office/drawing/2014/main" id="{8DCBA81A-FD80-41CC-B37E-BACC9BA3EEEE}"/>
              </a:ext>
            </a:extLst>
          </p:cNvPr>
          <p:cNvSpPr>
            <a:spLocks noGrp="1"/>
          </p:cNvSpPr>
          <p:nvPr>
            <p:ph type="title"/>
          </p:nvPr>
        </p:nvSpPr>
        <p:spPr>
          <a:xfrm>
            <a:off x="301625" y="228601"/>
            <a:ext cx="8510588" cy="609600"/>
          </a:xfrm>
        </p:spPr>
        <p:txBody>
          <a:bodyPr/>
          <a:lstStyle/>
          <a:p>
            <a:r>
              <a:rPr lang="en-US" sz="3200" dirty="0"/>
              <a:t>Alcohol use and decreased cognition</a:t>
            </a:r>
          </a:p>
        </p:txBody>
      </p:sp>
      <p:sp>
        <p:nvSpPr>
          <p:cNvPr id="6" name="Rectangle 5">
            <a:extLst>
              <a:ext uri="{FF2B5EF4-FFF2-40B4-BE49-F238E27FC236}">
                <a16:creationId xmlns:a16="http://schemas.microsoft.com/office/drawing/2014/main" id="{33C802C9-78CB-4F1E-ABF8-F9DB95A81DCA}"/>
              </a:ext>
            </a:extLst>
          </p:cNvPr>
          <p:cNvSpPr/>
          <p:nvPr/>
        </p:nvSpPr>
        <p:spPr>
          <a:xfrm>
            <a:off x="304800" y="5522731"/>
            <a:ext cx="8540750" cy="923330"/>
          </a:xfrm>
          <a:prstGeom prst="rect">
            <a:avLst/>
          </a:prstGeom>
        </p:spPr>
        <p:txBody>
          <a:bodyPr wrap="square">
            <a:spAutoFit/>
          </a:bodyPr>
          <a:lstStyle/>
          <a:p>
            <a:r>
              <a:rPr lang="en-US" dirty="0" err="1">
                <a:solidFill>
                  <a:srgbClr val="FFC000"/>
                </a:solidFill>
              </a:rPr>
              <a:t>Topiwala</a:t>
            </a:r>
            <a:r>
              <a:rPr lang="en-US" dirty="0">
                <a:solidFill>
                  <a:srgbClr val="FFC000"/>
                </a:solidFill>
              </a:rPr>
              <a:t>, A., Allan, C., </a:t>
            </a:r>
            <a:r>
              <a:rPr lang="en-US" dirty="0" err="1">
                <a:solidFill>
                  <a:srgbClr val="FFC000"/>
                </a:solidFill>
              </a:rPr>
              <a:t>Valkanova</a:t>
            </a:r>
            <a:r>
              <a:rPr lang="en-US" dirty="0">
                <a:solidFill>
                  <a:srgbClr val="FFC000"/>
                </a:solidFill>
              </a:rPr>
              <a:t>., V. et al. (2017).Moderate alcohol consumption as risk factor for adverse brain outcomes and cognitive decline: Longitudinal cohort study. TheBMJ;357:j2353. </a:t>
            </a:r>
          </a:p>
        </p:txBody>
      </p:sp>
      <p:sp>
        <p:nvSpPr>
          <p:cNvPr id="3" name="Content Placeholder 2">
            <a:extLst>
              <a:ext uri="{FF2B5EF4-FFF2-40B4-BE49-F238E27FC236}">
                <a16:creationId xmlns:a16="http://schemas.microsoft.com/office/drawing/2014/main" id="{DF3A6F85-2B67-4C96-AD05-D6D4C4E7B9E6}"/>
              </a:ext>
            </a:extLst>
          </p:cNvPr>
          <p:cNvSpPr>
            <a:spLocks noGrp="1"/>
          </p:cNvSpPr>
          <p:nvPr>
            <p:ph idx="1"/>
          </p:nvPr>
        </p:nvSpPr>
        <p:spPr>
          <a:xfrm>
            <a:off x="304800" y="1066800"/>
            <a:ext cx="8312150" cy="4422775"/>
          </a:xfrm>
        </p:spPr>
        <p:txBody>
          <a:bodyPr/>
          <a:lstStyle/>
          <a:p>
            <a:pPr marL="0" indent="0">
              <a:buNone/>
            </a:pPr>
            <a:r>
              <a:rPr lang="en-US" sz="2400" u="sng" dirty="0" err="1">
                <a:effectLst/>
              </a:rPr>
              <a:t>BaleDoneen</a:t>
            </a:r>
            <a:r>
              <a:rPr lang="en-US" sz="2400" u="sng" dirty="0">
                <a:effectLst/>
              </a:rPr>
              <a:t> Take-Away:</a:t>
            </a:r>
          </a:p>
          <a:p>
            <a:pPr marL="0" indent="0">
              <a:buNone/>
            </a:pPr>
            <a:r>
              <a:rPr lang="en-US" sz="2400" dirty="0">
                <a:effectLst/>
              </a:rPr>
              <a:t>1. Would LOVE to do a genetic overlay on this research 	with Haptoglobin and Apo E status – suspicion – 	more vulnerability of </a:t>
            </a:r>
            <a:r>
              <a:rPr lang="en-US" sz="2400" dirty="0" err="1">
                <a:effectLst/>
              </a:rPr>
              <a:t>Hp</a:t>
            </a:r>
            <a:r>
              <a:rPr lang="en-US" sz="2400" dirty="0">
                <a:effectLst/>
              </a:rPr>
              <a:t> 2 and Apo E 4 individuals for 	negative brain health with alcohol. </a:t>
            </a:r>
          </a:p>
          <a:p>
            <a:pPr marL="0" indent="0">
              <a:buNone/>
            </a:pPr>
            <a:r>
              <a:rPr lang="en-US" sz="2400" dirty="0">
                <a:effectLst/>
              </a:rPr>
              <a:t>2. Alcohol advice should be given carefully – consider 	family and personal history of dependency, cancer, 	Genetics with Apo E and Hp. </a:t>
            </a:r>
          </a:p>
          <a:p>
            <a:pPr marL="0" indent="0">
              <a:buNone/>
            </a:pPr>
            <a:r>
              <a:rPr lang="en-US" sz="2400" dirty="0">
                <a:effectLst/>
              </a:rPr>
              <a:t>3. Careful intake of amount of alcohol with each patient – 	education on correct amounts – this study relays risk 	at much lower levels then previously reported. </a:t>
            </a:r>
          </a:p>
          <a:p>
            <a:pPr marL="457200" indent="-457200">
              <a:buAutoNum type="arabicPeriod"/>
            </a:pPr>
            <a:endParaRPr lang="en-US" sz="2400" dirty="0">
              <a:effectLst/>
            </a:endParaRPr>
          </a:p>
        </p:txBody>
      </p:sp>
    </p:spTree>
    <p:extLst>
      <p:ext uri="{BB962C8B-B14F-4D97-AF65-F5344CB8AC3E}">
        <p14:creationId xmlns:p14="http://schemas.microsoft.com/office/powerpoint/2010/main" val="716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3F11-CAEA-41E4-AA07-FA82F66E863E}"/>
              </a:ext>
            </a:extLst>
          </p:cNvPr>
          <p:cNvSpPr>
            <a:spLocks noGrp="1"/>
          </p:cNvSpPr>
          <p:nvPr>
            <p:ph type="title"/>
          </p:nvPr>
        </p:nvSpPr>
        <p:spPr/>
        <p:txBody>
          <a:bodyPr/>
          <a:lstStyle/>
          <a:p>
            <a:r>
              <a:rPr lang="en-US" dirty="0"/>
              <a:t>Don’t Miss Breakfast!</a:t>
            </a:r>
          </a:p>
        </p:txBody>
      </p:sp>
      <p:pic>
        <p:nvPicPr>
          <p:cNvPr id="6" name="Content Placeholder 5">
            <a:extLst>
              <a:ext uri="{FF2B5EF4-FFF2-40B4-BE49-F238E27FC236}">
                <a16:creationId xmlns:a16="http://schemas.microsoft.com/office/drawing/2014/main" id="{29A6B578-860E-411B-B73B-9A2D3CB2354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81162" y="1554163"/>
            <a:ext cx="5781675" cy="3810000"/>
          </a:xfrm>
        </p:spPr>
      </p:pic>
      <p:sp>
        <p:nvSpPr>
          <p:cNvPr id="4" name="Footer Placeholder 3">
            <a:extLst>
              <a:ext uri="{FF2B5EF4-FFF2-40B4-BE49-F238E27FC236}">
                <a16:creationId xmlns:a16="http://schemas.microsoft.com/office/drawing/2014/main" id="{881FB7DC-8E5C-4399-A194-206F4471258E}"/>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8897811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E86B-706F-4438-B791-E457F353163D}"/>
              </a:ext>
            </a:extLst>
          </p:cNvPr>
          <p:cNvSpPr>
            <a:spLocks noGrp="1"/>
          </p:cNvSpPr>
          <p:nvPr>
            <p:ph type="title"/>
          </p:nvPr>
        </p:nvSpPr>
        <p:spPr>
          <a:xfrm>
            <a:off x="301625" y="228601"/>
            <a:ext cx="8510588" cy="533400"/>
          </a:xfrm>
        </p:spPr>
        <p:txBody>
          <a:bodyPr/>
          <a:lstStyle/>
          <a:p>
            <a:r>
              <a:rPr lang="en-US" dirty="0"/>
              <a:t>Don’t Miss Breakfast!</a:t>
            </a:r>
          </a:p>
        </p:txBody>
      </p:sp>
      <p:sp>
        <p:nvSpPr>
          <p:cNvPr id="3" name="Content Placeholder 2">
            <a:extLst>
              <a:ext uri="{FF2B5EF4-FFF2-40B4-BE49-F238E27FC236}">
                <a16:creationId xmlns:a16="http://schemas.microsoft.com/office/drawing/2014/main" id="{26DF67F1-0015-4341-99B0-EC91A92B1F06}"/>
              </a:ext>
            </a:extLst>
          </p:cNvPr>
          <p:cNvSpPr>
            <a:spLocks noGrp="1"/>
          </p:cNvSpPr>
          <p:nvPr>
            <p:ph idx="1"/>
          </p:nvPr>
        </p:nvSpPr>
        <p:spPr>
          <a:xfrm>
            <a:off x="301625" y="914401"/>
            <a:ext cx="8540750" cy="4724400"/>
          </a:xfrm>
        </p:spPr>
        <p:txBody>
          <a:bodyPr/>
          <a:lstStyle/>
          <a:p>
            <a:pPr marL="0" indent="0">
              <a:buNone/>
            </a:pPr>
            <a:r>
              <a:rPr lang="en-US" sz="2400" dirty="0">
                <a:effectLst/>
              </a:rPr>
              <a:t>Randomized controlled crossover trial, 17 participants [BMI: 23.7 ± 4.6] underwent 3 </a:t>
            </a:r>
            <a:r>
              <a:rPr lang="en-US" sz="2400" dirty="0" err="1">
                <a:effectLst/>
              </a:rPr>
              <a:t>isocaloric</a:t>
            </a:r>
            <a:r>
              <a:rPr lang="en-US" sz="2400" dirty="0">
                <a:effectLst/>
              </a:rPr>
              <a:t> 24-h interventions (55%, 30%, and 15% carbohydrate, fat, and protein, respectively): </a:t>
            </a:r>
          </a:p>
          <a:p>
            <a:pPr marL="0" indent="0">
              <a:buNone/>
            </a:pPr>
            <a:r>
              <a:rPr lang="en-US" sz="2400" dirty="0">
                <a:effectLst/>
              </a:rPr>
              <a:t>	A breakfast skipping day (BSD) and a </a:t>
            </a:r>
          </a:p>
          <a:p>
            <a:pPr marL="0" indent="0">
              <a:buNone/>
            </a:pPr>
            <a:r>
              <a:rPr lang="en-US" sz="2400" dirty="0">
                <a:effectLst/>
              </a:rPr>
              <a:t>	A dinner skipping day (DSD) </a:t>
            </a:r>
          </a:p>
          <a:p>
            <a:pPr marL="0" indent="0">
              <a:buNone/>
            </a:pPr>
            <a:r>
              <a:rPr lang="en-US" sz="2400" dirty="0">
                <a:effectLst/>
              </a:rPr>
              <a:t>	separated by a 3-meal-structure day (control)</a:t>
            </a:r>
          </a:p>
          <a:p>
            <a:pPr marL="0" indent="0">
              <a:buNone/>
            </a:pPr>
            <a:endParaRPr lang="en-US" sz="2400" dirty="0">
              <a:effectLst/>
            </a:endParaRPr>
          </a:p>
          <a:p>
            <a:pPr marL="0" indent="0">
              <a:buNone/>
            </a:pPr>
            <a:r>
              <a:rPr lang="en-US" sz="2400" dirty="0">
                <a:effectLst/>
              </a:rPr>
              <a:t>Energy and macronutrient balance was measured in a respiration chamber. Postprandial glucose, insulin, and inflammatory responses in leukocytes as well as 24-h </a:t>
            </a:r>
            <a:r>
              <a:rPr lang="en-US" sz="2400" dirty="0" err="1">
                <a:effectLst/>
              </a:rPr>
              <a:t>glycemia</a:t>
            </a:r>
            <a:r>
              <a:rPr lang="en-US" sz="2400" dirty="0">
                <a:effectLst/>
              </a:rPr>
              <a:t> and insulin secretion were analyzed.</a:t>
            </a:r>
          </a:p>
          <a:p>
            <a:pPr marL="0" indent="0">
              <a:buNone/>
            </a:pPr>
            <a:endParaRPr lang="en-US" sz="2400" dirty="0">
              <a:effectLst/>
            </a:endParaRPr>
          </a:p>
          <a:p>
            <a:endParaRPr lang="en-US" dirty="0"/>
          </a:p>
        </p:txBody>
      </p:sp>
      <p:sp>
        <p:nvSpPr>
          <p:cNvPr id="4" name="Footer Placeholder 3">
            <a:extLst>
              <a:ext uri="{FF2B5EF4-FFF2-40B4-BE49-F238E27FC236}">
                <a16:creationId xmlns:a16="http://schemas.microsoft.com/office/drawing/2014/main" id="{2B4C83C4-BE7E-431A-A7A4-0549BC0581C0}"/>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0AAF5B5D-735F-498E-92E2-96E781A5EE57}"/>
              </a:ext>
            </a:extLst>
          </p:cNvPr>
          <p:cNvSpPr/>
          <p:nvPr/>
        </p:nvSpPr>
        <p:spPr>
          <a:xfrm>
            <a:off x="228599" y="5668052"/>
            <a:ext cx="8583613" cy="1328312"/>
          </a:xfrm>
          <a:prstGeom prst="rect">
            <a:avLst/>
          </a:prstGeom>
        </p:spPr>
        <p:txBody>
          <a:bodyPr wrap="square">
            <a:spAutoFit/>
          </a:bodyPr>
          <a:lstStyle/>
          <a:p>
            <a:pPr>
              <a:lnSpc>
                <a:spcPct val="107000"/>
              </a:lnSpc>
              <a:spcBef>
                <a:spcPts val="0"/>
              </a:spcBef>
              <a:spcAft>
                <a:spcPts val="800"/>
              </a:spcAft>
            </a:pPr>
            <a:r>
              <a:rPr lang="en-US" sz="1600" dirty="0" err="1">
                <a:solidFill>
                  <a:srgbClr val="FFC000"/>
                </a:solidFill>
                <a:latin typeface="+mn-lt"/>
                <a:ea typeface="Calibri" panose="020F0502020204030204" pitchFamily="34" charset="0"/>
                <a:cs typeface="Times New Roman" panose="02020603050405020304" pitchFamily="18" charset="0"/>
              </a:rPr>
              <a:t>Nas</a:t>
            </a:r>
            <a:r>
              <a:rPr lang="en-US" sz="1600" dirty="0">
                <a:solidFill>
                  <a:srgbClr val="FFC000"/>
                </a:solidFill>
                <a:latin typeface="+mn-lt"/>
                <a:ea typeface="Calibri" panose="020F0502020204030204" pitchFamily="34" charset="0"/>
                <a:cs typeface="Times New Roman" panose="02020603050405020304" pitchFamily="18" charset="0"/>
              </a:rPr>
              <a:t> A1, Mirza N2, </a:t>
            </a:r>
            <a:r>
              <a:rPr lang="en-US" sz="1600" dirty="0" err="1">
                <a:solidFill>
                  <a:srgbClr val="FFC000"/>
                </a:solidFill>
                <a:latin typeface="+mn-lt"/>
                <a:ea typeface="Calibri" panose="020F0502020204030204" pitchFamily="34" charset="0"/>
                <a:cs typeface="Times New Roman" panose="02020603050405020304" pitchFamily="18" charset="0"/>
              </a:rPr>
              <a:t>Hägele</a:t>
            </a:r>
            <a:r>
              <a:rPr lang="en-US" sz="1600" dirty="0">
                <a:solidFill>
                  <a:srgbClr val="FFC000"/>
                </a:solidFill>
                <a:latin typeface="+mn-lt"/>
                <a:ea typeface="Calibri" panose="020F0502020204030204" pitchFamily="34" charset="0"/>
                <a:cs typeface="Times New Roman" panose="02020603050405020304" pitchFamily="18" charset="0"/>
              </a:rPr>
              <a:t> F1, et al. (2017). </a:t>
            </a:r>
            <a:r>
              <a:rPr lang="en-US" dirty="0">
                <a:solidFill>
                  <a:srgbClr val="FFC000"/>
                </a:solidFill>
              </a:rPr>
              <a:t>Impact of breakfast skipping compared with dinner skipping on regulation of energy balance and metabolic risk. Am J </a:t>
            </a:r>
            <a:r>
              <a:rPr lang="en-US" dirty="0" err="1">
                <a:solidFill>
                  <a:srgbClr val="FFC000"/>
                </a:solidFill>
              </a:rPr>
              <a:t>Clin</a:t>
            </a:r>
            <a:r>
              <a:rPr lang="en-US" dirty="0">
                <a:solidFill>
                  <a:srgbClr val="FFC000"/>
                </a:solidFill>
              </a:rPr>
              <a:t> </a:t>
            </a:r>
            <a:r>
              <a:rPr lang="en-US" dirty="0" err="1">
                <a:solidFill>
                  <a:srgbClr val="FFC000"/>
                </a:solidFill>
              </a:rPr>
              <a:t>Nutr</a:t>
            </a:r>
            <a:r>
              <a:rPr lang="en-US" dirty="0">
                <a:solidFill>
                  <a:srgbClr val="FFC000"/>
                </a:solidFill>
              </a:rPr>
              <a:t> ajcn151332</a:t>
            </a:r>
          </a:p>
          <a:p>
            <a:pPr marL="0" marR="0">
              <a:lnSpc>
                <a:spcPct val="107000"/>
              </a:lnSpc>
              <a:spcBef>
                <a:spcPts val="0"/>
              </a:spcBef>
              <a:spcAft>
                <a:spcPts val="800"/>
              </a:spcAft>
            </a:pPr>
            <a:endParaRPr lang="en-US" sz="1600" dirty="0">
              <a:solidFill>
                <a:srgbClr val="FFC00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88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E86B-706F-4438-B791-E457F353163D}"/>
              </a:ext>
            </a:extLst>
          </p:cNvPr>
          <p:cNvSpPr>
            <a:spLocks noGrp="1"/>
          </p:cNvSpPr>
          <p:nvPr>
            <p:ph type="title"/>
          </p:nvPr>
        </p:nvSpPr>
        <p:spPr>
          <a:xfrm>
            <a:off x="301625" y="228601"/>
            <a:ext cx="8510588" cy="533400"/>
          </a:xfrm>
        </p:spPr>
        <p:txBody>
          <a:bodyPr/>
          <a:lstStyle/>
          <a:p>
            <a:r>
              <a:rPr lang="en-US" dirty="0"/>
              <a:t>Don’t Miss Breakfast!</a:t>
            </a:r>
          </a:p>
        </p:txBody>
      </p:sp>
      <p:sp>
        <p:nvSpPr>
          <p:cNvPr id="3" name="Content Placeholder 2">
            <a:extLst>
              <a:ext uri="{FF2B5EF4-FFF2-40B4-BE49-F238E27FC236}">
                <a16:creationId xmlns:a16="http://schemas.microsoft.com/office/drawing/2014/main" id="{26DF67F1-0015-4341-99B0-EC91A92B1F06}"/>
              </a:ext>
            </a:extLst>
          </p:cNvPr>
          <p:cNvSpPr>
            <a:spLocks noGrp="1"/>
          </p:cNvSpPr>
          <p:nvPr>
            <p:ph idx="1"/>
          </p:nvPr>
        </p:nvSpPr>
        <p:spPr>
          <a:xfrm>
            <a:off x="301625" y="914401"/>
            <a:ext cx="8540750" cy="4724400"/>
          </a:xfrm>
        </p:spPr>
        <p:txBody>
          <a:bodyPr/>
          <a:lstStyle/>
          <a:p>
            <a:pPr marL="0" indent="0">
              <a:buNone/>
            </a:pPr>
            <a:r>
              <a:rPr lang="en-US" sz="2000" dirty="0">
                <a:effectLst/>
              </a:rPr>
              <a:t>When compared with the 3-meal control, 24-h energy expenditure was higher on both skipping days (BSD: +41 kcal/d; DSD: +91 kcal/d; both P &lt; 0.01), whereas fat oxidation increased on the BSD only (+16 g/d; P &lt; 0.001). </a:t>
            </a:r>
          </a:p>
          <a:p>
            <a:pPr marL="0" indent="0">
              <a:buNone/>
            </a:pPr>
            <a:endParaRPr lang="en-US" sz="2000" dirty="0">
              <a:effectLst/>
            </a:endParaRPr>
          </a:p>
          <a:p>
            <a:pPr marL="0" indent="0">
              <a:buNone/>
            </a:pPr>
            <a:r>
              <a:rPr lang="en-US" sz="2000" dirty="0">
                <a:effectLst/>
              </a:rPr>
              <a:t>Spontaneous physical activity, 24-h glycaemia, and 24-h insulin secretion did not differ between intervention days. </a:t>
            </a:r>
          </a:p>
          <a:p>
            <a:pPr marL="0" indent="0">
              <a:buNone/>
            </a:pPr>
            <a:endParaRPr lang="en-US" sz="2000" dirty="0">
              <a:effectLst/>
            </a:endParaRPr>
          </a:p>
          <a:p>
            <a:pPr marL="0" indent="0">
              <a:buNone/>
            </a:pPr>
            <a:r>
              <a:rPr lang="en-US" sz="2000" dirty="0">
                <a:effectLst/>
              </a:rPr>
              <a:t>The postprandial homeostasis model assessment index (+54%) and glucose concentrations after lunch (+46%) were higher on the BSD than on the DSD (both P &lt; 0.05). </a:t>
            </a:r>
          </a:p>
          <a:p>
            <a:pPr marL="0" indent="0">
              <a:buNone/>
            </a:pPr>
            <a:endParaRPr lang="en-US" sz="2000" dirty="0">
              <a:effectLst/>
            </a:endParaRPr>
          </a:p>
          <a:p>
            <a:pPr marL="0" indent="0">
              <a:buNone/>
            </a:pPr>
            <a:r>
              <a:rPr lang="en-US" sz="2000" dirty="0">
                <a:effectLst/>
              </a:rPr>
              <a:t>Breakfast skipping also increased the inflammatory potential of peripheral blood cells after lunch.</a:t>
            </a:r>
          </a:p>
          <a:p>
            <a:pPr marL="0" indent="0">
              <a:buNone/>
            </a:pPr>
            <a:endParaRPr lang="en-US" sz="2000" dirty="0">
              <a:effectLst/>
            </a:endParaRPr>
          </a:p>
          <a:p>
            <a:endParaRPr lang="en-US" dirty="0"/>
          </a:p>
        </p:txBody>
      </p:sp>
      <p:sp>
        <p:nvSpPr>
          <p:cNvPr id="4" name="Footer Placeholder 3">
            <a:extLst>
              <a:ext uri="{FF2B5EF4-FFF2-40B4-BE49-F238E27FC236}">
                <a16:creationId xmlns:a16="http://schemas.microsoft.com/office/drawing/2014/main" id="{2B4C83C4-BE7E-431A-A7A4-0549BC0581C0}"/>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0AAF5B5D-735F-498E-92E2-96E781A5EE57}"/>
              </a:ext>
            </a:extLst>
          </p:cNvPr>
          <p:cNvSpPr/>
          <p:nvPr/>
        </p:nvSpPr>
        <p:spPr>
          <a:xfrm>
            <a:off x="228599" y="5668052"/>
            <a:ext cx="8583613" cy="1328312"/>
          </a:xfrm>
          <a:prstGeom prst="rect">
            <a:avLst/>
          </a:prstGeom>
        </p:spPr>
        <p:txBody>
          <a:bodyPr wrap="square">
            <a:spAutoFit/>
          </a:bodyPr>
          <a:lstStyle/>
          <a:p>
            <a:pPr>
              <a:lnSpc>
                <a:spcPct val="107000"/>
              </a:lnSpc>
              <a:spcBef>
                <a:spcPts val="0"/>
              </a:spcBef>
              <a:spcAft>
                <a:spcPts val="800"/>
              </a:spcAft>
            </a:pPr>
            <a:r>
              <a:rPr lang="en-US" sz="1600" dirty="0" err="1">
                <a:solidFill>
                  <a:srgbClr val="FFC000"/>
                </a:solidFill>
                <a:latin typeface="+mn-lt"/>
                <a:ea typeface="Calibri" panose="020F0502020204030204" pitchFamily="34" charset="0"/>
                <a:cs typeface="Times New Roman" panose="02020603050405020304" pitchFamily="18" charset="0"/>
              </a:rPr>
              <a:t>Nas</a:t>
            </a:r>
            <a:r>
              <a:rPr lang="en-US" sz="1600" dirty="0">
                <a:solidFill>
                  <a:srgbClr val="FFC000"/>
                </a:solidFill>
                <a:latin typeface="+mn-lt"/>
                <a:ea typeface="Calibri" panose="020F0502020204030204" pitchFamily="34" charset="0"/>
                <a:cs typeface="Times New Roman" panose="02020603050405020304" pitchFamily="18" charset="0"/>
              </a:rPr>
              <a:t> A1, Mirza N2, </a:t>
            </a:r>
            <a:r>
              <a:rPr lang="en-US" sz="1600" dirty="0" err="1">
                <a:solidFill>
                  <a:srgbClr val="FFC000"/>
                </a:solidFill>
                <a:latin typeface="+mn-lt"/>
                <a:ea typeface="Calibri" panose="020F0502020204030204" pitchFamily="34" charset="0"/>
                <a:cs typeface="Times New Roman" panose="02020603050405020304" pitchFamily="18" charset="0"/>
              </a:rPr>
              <a:t>Hägele</a:t>
            </a:r>
            <a:r>
              <a:rPr lang="en-US" sz="1600" dirty="0">
                <a:solidFill>
                  <a:srgbClr val="FFC000"/>
                </a:solidFill>
                <a:latin typeface="+mn-lt"/>
                <a:ea typeface="Calibri" panose="020F0502020204030204" pitchFamily="34" charset="0"/>
                <a:cs typeface="Times New Roman" panose="02020603050405020304" pitchFamily="18" charset="0"/>
              </a:rPr>
              <a:t> F1, et al. (2017). </a:t>
            </a:r>
            <a:r>
              <a:rPr lang="en-US" dirty="0">
                <a:solidFill>
                  <a:srgbClr val="FFC000"/>
                </a:solidFill>
              </a:rPr>
              <a:t>Impact of breakfast skipping compared with dinner skipping on regulation of energy balance and metabolic risk. Am J </a:t>
            </a:r>
            <a:r>
              <a:rPr lang="en-US" dirty="0" err="1">
                <a:solidFill>
                  <a:srgbClr val="FFC000"/>
                </a:solidFill>
              </a:rPr>
              <a:t>Clin</a:t>
            </a:r>
            <a:r>
              <a:rPr lang="en-US" dirty="0">
                <a:solidFill>
                  <a:srgbClr val="FFC000"/>
                </a:solidFill>
              </a:rPr>
              <a:t> </a:t>
            </a:r>
            <a:r>
              <a:rPr lang="en-US" dirty="0" err="1">
                <a:solidFill>
                  <a:srgbClr val="FFC000"/>
                </a:solidFill>
              </a:rPr>
              <a:t>Nutr</a:t>
            </a:r>
            <a:r>
              <a:rPr lang="en-US" dirty="0">
                <a:solidFill>
                  <a:srgbClr val="FFC000"/>
                </a:solidFill>
              </a:rPr>
              <a:t> ajcn151332</a:t>
            </a:r>
          </a:p>
          <a:p>
            <a:pPr marL="0" marR="0">
              <a:lnSpc>
                <a:spcPct val="107000"/>
              </a:lnSpc>
              <a:spcBef>
                <a:spcPts val="0"/>
              </a:spcBef>
              <a:spcAft>
                <a:spcPts val="800"/>
              </a:spcAft>
            </a:pPr>
            <a:endParaRPr lang="en-US" sz="1600" dirty="0">
              <a:solidFill>
                <a:srgbClr val="FFC00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41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E86B-706F-4438-B791-E457F353163D}"/>
              </a:ext>
            </a:extLst>
          </p:cNvPr>
          <p:cNvSpPr>
            <a:spLocks noGrp="1"/>
          </p:cNvSpPr>
          <p:nvPr>
            <p:ph type="title"/>
          </p:nvPr>
        </p:nvSpPr>
        <p:spPr>
          <a:xfrm>
            <a:off x="301625" y="228601"/>
            <a:ext cx="8510588" cy="533400"/>
          </a:xfrm>
        </p:spPr>
        <p:txBody>
          <a:bodyPr/>
          <a:lstStyle/>
          <a:p>
            <a:r>
              <a:rPr lang="en-US" dirty="0"/>
              <a:t>Don’t Miss Breakfast!</a:t>
            </a:r>
          </a:p>
        </p:txBody>
      </p:sp>
      <p:sp>
        <p:nvSpPr>
          <p:cNvPr id="3" name="Content Placeholder 2">
            <a:extLst>
              <a:ext uri="{FF2B5EF4-FFF2-40B4-BE49-F238E27FC236}">
                <a16:creationId xmlns:a16="http://schemas.microsoft.com/office/drawing/2014/main" id="{26DF67F1-0015-4341-99B0-EC91A92B1F06}"/>
              </a:ext>
            </a:extLst>
          </p:cNvPr>
          <p:cNvSpPr>
            <a:spLocks noGrp="1"/>
          </p:cNvSpPr>
          <p:nvPr>
            <p:ph idx="1"/>
          </p:nvPr>
        </p:nvSpPr>
        <p:spPr>
          <a:xfrm>
            <a:off x="301625" y="914401"/>
            <a:ext cx="8510588" cy="4724400"/>
          </a:xfrm>
        </p:spPr>
        <p:txBody>
          <a:bodyPr/>
          <a:lstStyle/>
          <a:p>
            <a:pPr marL="0" indent="0">
              <a:buNone/>
            </a:pPr>
            <a:r>
              <a:rPr lang="en-US" sz="2400" b="1" u="sng" dirty="0" err="1">
                <a:effectLst/>
              </a:rPr>
              <a:t>BaleDoneen</a:t>
            </a:r>
            <a:r>
              <a:rPr lang="en-US" sz="2400" b="1" u="sng" dirty="0">
                <a:effectLst/>
              </a:rPr>
              <a:t> Take-Away: </a:t>
            </a:r>
          </a:p>
          <a:p>
            <a:pPr marL="0" indent="0">
              <a:buNone/>
            </a:pPr>
            <a:r>
              <a:rPr lang="en-US" sz="2400" dirty="0">
                <a:effectLst/>
              </a:rPr>
              <a:t>1. Don’t Skip Breakfast </a:t>
            </a:r>
            <a:r>
              <a:rPr lang="en-US" sz="2400" dirty="0">
                <a:effectLst/>
                <a:sym typeface="Wingdings" panose="05000000000000000000" pitchFamily="2" charset="2"/>
              </a:rPr>
              <a:t></a:t>
            </a:r>
          </a:p>
          <a:p>
            <a:pPr marL="0" indent="0">
              <a:buNone/>
            </a:pPr>
            <a:r>
              <a:rPr lang="en-US" sz="2400" dirty="0">
                <a:effectLst/>
                <a:sym typeface="Wingdings" panose="05000000000000000000" pitchFamily="2" charset="2"/>
              </a:rPr>
              <a:t>2. Some patients are excited about fasting diets – Don’t 	eliminate breakfast!</a:t>
            </a:r>
          </a:p>
          <a:p>
            <a:pPr marL="0" indent="0">
              <a:buNone/>
            </a:pPr>
            <a:r>
              <a:rPr lang="en-US" sz="2400" dirty="0">
                <a:effectLst/>
              </a:rPr>
              <a:t>3. Always have patients do a food journal when getting 	established under your care. </a:t>
            </a:r>
          </a:p>
          <a:p>
            <a:pPr marL="0" indent="0">
              <a:buNone/>
            </a:pPr>
            <a:r>
              <a:rPr lang="en-US" sz="2400" dirty="0">
                <a:effectLst/>
              </a:rPr>
              <a:t>4. Again – dental colleagues – are your patients eating 	breakfast? </a:t>
            </a:r>
          </a:p>
          <a:p>
            <a:pPr marL="0" indent="0">
              <a:buNone/>
            </a:pPr>
            <a:r>
              <a:rPr lang="en-US" sz="2400" dirty="0">
                <a:effectLst/>
              </a:rPr>
              <a:t>5. Skipping breakfast leads to higher insulin concentrations 	and increased fat oxidation leading to the development 	of metabolic challenges and inflammation.</a:t>
            </a:r>
          </a:p>
          <a:p>
            <a:endParaRPr lang="en-US" dirty="0"/>
          </a:p>
        </p:txBody>
      </p:sp>
      <p:sp>
        <p:nvSpPr>
          <p:cNvPr id="4" name="Footer Placeholder 3">
            <a:extLst>
              <a:ext uri="{FF2B5EF4-FFF2-40B4-BE49-F238E27FC236}">
                <a16:creationId xmlns:a16="http://schemas.microsoft.com/office/drawing/2014/main" id="{2B4C83C4-BE7E-431A-A7A4-0549BC0581C0}"/>
              </a:ext>
            </a:extLst>
          </p:cNvPr>
          <p:cNvSpPr>
            <a:spLocks noGrp="1"/>
          </p:cNvSpPr>
          <p:nvPr>
            <p:ph type="ftr" sz="quarter" idx="11"/>
          </p:nvPr>
        </p:nvSpPr>
        <p:spPr/>
        <p:txBody>
          <a:bodyPr/>
          <a:lstStyle/>
          <a:p>
            <a:pPr>
              <a:defRPr/>
            </a:pPr>
            <a:r>
              <a:rPr lang="en-US"/>
              <a:t>Copyright Bale/Doneen Paradigm</a:t>
            </a:r>
          </a:p>
        </p:txBody>
      </p:sp>
      <p:sp>
        <p:nvSpPr>
          <p:cNvPr id="5" name="Rectangle 4">
            <a:extLst>
              <a:ext uri="{FF2B5EF4-FFF2-40B4-BE49-F238E27FC236}">
                <a16:creationId xmlns:a16="http://schemas.microsoft.com/office/drawing/2014/main" id="{0AAF5B5D-735F-498E-92E2-96E781A5EE57}"/>
              </a:ext>
            </a:extLst>
          </p:cNvPr>
          <p:cNvSpPr/>
          <p:nvPr/>
        </p:nvSpPr>
        <p:spPr>
          <a:xfrm>
            <a:off x="228599" y="5668052"/>
            <a:ext cx="8583613" cy="1328312"/>
          </a:xfrm>
          <a:prstGeom prst="rect">
            <a:avLst/>
          </a:prstGeom>
        </p:spPr>
        <p:txBody>
          <a:bodyPr wrap="square">
            <a:spAutoFit/>
          </a:bodyPr>
          <a:lstStyle/>
          <a:p>
            <a:pPr>
              <a:lnSpc>
                <a:spcPct val="107000"/>
              </a:lnSpc>
              <a:spcBef>
                <a:spcPts val="0"/>
              </a:spcBef>
              <a:spcAft>
                <a:spcPts val="800"/>
              </a:spcAft>
            </a:pPr>
            <a:r>
              <a:rPr lang="en-US" sz="1600" dirty="0" err="1">
                <a:solidFill>
                  <a:srgbClr val="FFC000"/>
                </a:solidFill>
                <a:latin typeface="+mn-lt"/>
                <a:ea typeface="Calibri" panose="020F0502020204030204" pitchFamily="34" charset="0"/>
                <a:cs typeface="Times New Roman" panose="02020603050405020304" pitchFamily="18" charset="0"/>
              </a:rPr>
              <a:t>Nas</a:t>
            </a:r>
            <a:r>
              <a:rPr lang="en-US" sz="1600" dirty="0">
                <a:solidFill>
                  <a:srgbClr val="FFC000"/>
                </a:solidFill>
                <a:latin typeface="+mn-lt"/>
                <a:ea typeface="Calibri" panose="020F0502020204030204" pitchFamily="34" charset="0"/>
                <a:cs typeface="Times New Roman" panose="02020603050405020304" pitchFamily="18" charset="0"/>
              </a:rPr>
              <a:t> A1, Mirza N2, </a:t>
            </a:r>
            <a:r>
              <a:rPr lang="en-US" sz="1600" dirty="0" err="1">
                <a:solidFill>
                  <a:srgbClr val="FFC000"/>
                </a:solidFill>
                <a:latin typeface="+mn-lt"/>
                <a:ea typeface="Calibri" panose="020F0502020204030204" pitchFamily="34" charset="0"/>
                <a:cs typeface="Times New Roman" panose="02020603050405020304" pitchFamily="18" charset="0"/>
              </a:rPr>
              <a:t>Hägele</a:t>
            </a:r>
            <a:r>
              <a:rPr lang="en-US" sz="1600" dirty="0">
                <a:solidFill>
                  <a:srgbClr val="FFC000"/>
                </a:solidFill>
                <a:latin typeface="+mn-lt"/>
                <a:ea typeface="Calibri" panose="020F0502020204030204" pitchFamily="34" charset="0"/>
                <a:cs typeface="Times New Roman" panose="02020603050405020304" pitchFamily="18" charset="0"/>
              </a:rPr>
              <a:t> F1, et al. (2017). </a:t>
            </a:r>
            <a:r>
              <a:rPr lang="en-US" dirty="0">
                <a:solidFill>
                  <a:srgbClr val="FFC000"/>
                </a:solidFill>
              </a:rPr>
              <a:t>Impact of breakfast skipping compared with dinner skipping on regulation of energy balance and metabolic risk. Am J </a:t>
            </a:r>
            <a:r>
              <a:rPr lang="en-US" dirty="0" err="1">
                <a:solidFill>
                  <a:srgbClr val="FFC000"/>
                </a:solidFill>
              </a:rPr>
              <a:t>Clin</a:t>
            </a:r>
            <a:r>
              <a:rPr lang="en-US" dirty="0">
                <a:solidFill>
                  <a:srgbClr val="FFC000"/>
                </a:solidFill>
              </a:rPr>
              <a:t> </a:t>
            </a:r>
            <a:r>
              <a:rPr lang="en-US" dirty="0" err="1">
                <a:solidFill>
                  <a:srgbClr val="FFC000"/>
                </a:solidFill>
              </a:rPr>
              <a:t>Nutr</a:t>
            </a:r>
            <a:r>
              <a:rPr lang="en-US" dirty="0">
                <a:solidFill>
                  <a:srgbClr val="FFC000"/>
                </a:solidFill>
              </a:rPr>
              <a:t> ajcn151332</a:t>
            </a:r>
          </a:p>
          <a:p>
            <a:pPr marL="0" marR="0">
              <a:lnSpc>
                <a:spcPct val="107000"/>
              </a:lnSpc>
              <a:spcBef>
                <a:spcPts val="0"/>
              </a:spcBef>
              <a:spcAft>
                <a:spcPts val="800"/>
              </a:spcAft>
            </a:pPr>
            <a:endParaRPr lang="en-US" sz="1600" dirty="0">
              <a:solidFill>
                <a:srgbClr val="FFC000"/>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345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6CF09-1024-4EBA-AAEF-D9E9D1C9AE44}"/>
              </a:ext>
            </a:extLst>
          </p:cNvPr>
          <p:cNvSpPr>
            <a:spLocks noGrp="1"/>
          </p:cNvSpPr>
          <p:nvPr>
            <p:ph type="title"/>
          </p:nvPr>
        </p:nvSpPr>
        <p:spPr/>
        <p:txBody>
          <a:bodyPr/>
          <a:lstStyle/>
          <a:p>
            <a:r>
              <a:rPr lang="en-US" dirty="0"/>
              <a:t>Fruits and Veggies reduce PAD</a:t>
            </a:r>
          </a:p>
        </p:txBody>
      </p:sp>
      <p:pic>
        <p:nvPicPr>
          <p:cNvPr id="6" name="Content Placeholder 5">
            <a:extLst>
              <a:ext uri="{FF2B5EF4-FFF2-40B4-BE49-F238E27FC236}">
                <a16:creationId xmlns:a16="http://schemas.microsoft.com/office/drawing/2014/main" id="{A9176B47-4D09-4288-8162-2DDFDBED1CAD}"/>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87761" y="1676400"/>
            <a:ext cx="6568477" cy="4422775"/>
          </a:xfrm>
        </p:spPr>
      </p:pic>
      <p:sp>
        <p:nvSpPr>
          <p:cNvPr id="4" name="Footer Placeholder 3">
            <a:extLst>
              <a:ext uri="{FF2B5EF4-FFF2-40B4-BE49-F238E27FC236}">
                <a16:creationId xmlns:a16="http://schemas.microsoft.com/office/drawing/2014/main" id="{84EFC682-D952-4C36-A56F-99A1D29A1F50}"/>
              </a:ext>
            </a:extLst>
          </p:cNvPr>
          <p:cNvSpPr>
            <a:spLocks noGrp="1"/>
          </p:cNvSpPr>
          <p:nvPr>
            <p:ph type="ftr" sz="quarter" idx="11"/>
          </p:nvPr>
        </p:nvSpPr>
        <p:spPr/>
        <p:txBody>
          <a:bodyPr/>
          <a:lstStyle/>
          <a:p>
            <a:pPr>
              <a:defRPr/>
            </a:pPr>
            <a:r>
              <a:rPr lang="en-US"/>
              <a:t>Copyright Bale/Doneen Paradigm</a:t>
            </a:r>
          </a:p>
        </p:txBody>
      </p:sp>
      <p:sp>
        <p:nvSpPr>
          <p:cNvPr id="7" name="TextBox 6">
            <a:extLst>
              <a:ext uri="{FF2B5EF4-FFF2-40B4-BE49-F238E27FC236}">
                <a16:creationId xmlns:a16="http://schemas.microsoft.com/office/drawing/2014/main" id="{C6F69140-B8D4-497D-9DDB-6A4C09BCDF97}"/>
              </a:ext>
            </a:extLst>
          </p:cNvPr>
          <p:cNvSpPr txBox="1"/>
          <p:nvPr/>
        </p:nvSpPr>
        <p:spPr>
          <a:xfrm>
            <a:off x="1287761" y="6099175"/>
            <a:ext cx="6568477" cy="230832"/>
          </a:xfrm>
          <a:prstGeom prst="rect">
            <a:avLst/>
          </a:prstGeom>
          <a:noFill/>
        </p:spPr>
        <p:txBody>
          <a:bodyPr wrap="square" rtlCol="0">
            <a:spAutoFit/>
          </a:bodyPr>
          <a:lstStyle/>
          <a:p>
            <a:r>
              <a:rPr lang="en-US" sz="900">
                <a:hlinkClick r:id="rId3" tooltip="http://commons.wikimedia.org/wiki/File:Fresh_cut_fruits_and_vegetables.jpg"/>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6376680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8E14-FCD8-4B25-AA4F-3CF900F821E1}"/>
              </a:ext>
            </a:extLst>
          </p:cNvPr>
          <p:cNvSpPr>
            <a:spLocks noGrp="1"/>
          </p:cNvSpPr>
          <p:nvPr>
            <p:ph type="title"/>
          </p:nvPr>
        </p:nvSpPr>
        <p:spPr>
          <a:xfrm>
            <a:off x="301625" y="228601"/>
            <a:ext cx="8510588" cy="609600"/>
          </a:xfrm>
        </p:spPr>
        <p:txBody>
          <a:bodyPr/>
          <a:lstStyle/>
          <a:p>
            <a:r>
              <a:rPr lang="en-US" dirty="0"/>
              <a:t>Fruits and Veggies reduce PAD</a:t>
            </a:r>
          </a:p>
        </p:txBody>
      </p:sp>
      <p:sp>
        <p:nvSpPr>
          <p:cNvPr id="3" name="Content Placeholder 2">
            <a:extLst>
              <a:ext uri="{FF2B5EF4-FFF2-40B4-BE49-F238E27FC236}">
                <a16:creationId xmlns:a16="http://schemas.microsoft.com/office/drawing/2014/main" id="{15364186-1CA4-4FBA-A2F1-BAA2C0CFAB82}"/>
              </a:ext>
            </a:extLst>
          </p:cNvPr>
          <p:cNvSpPr>
            <a:spLocks noGrp="1"/>
          </p:cNvSpPr>
          <p:nvPr>
            <p:ph idx="1"/>
          </p:nvPr>
        </p:nvSpPr>
        <p:spPr>
          <a:xfrm>
            <a:off x="301625" y="1066801"/>
            <a:ext cx="8540750" cy="4267200"/>
          </a:xfrm>
        </p:spPr>
        <p:txBody>
          <a:bodyPr/>
          <a:lstStyle/>
          <a:p>
            <a:pPr marL="0" indent="0" algn="ctr">
              <a:buNone/>
            </a:pPr>
            <a:r>
              <a:rPr lang="en-US" sz="2400" dirty="0">
                <a:effectLst/>
              </a:rPr>
              <a:t>US Guidelines recommend the consumption of at least 4.5 cups of Fruits &amp; Veg (F&amp;V) combined daily.  </a:t>
            </a:r>
          </a:p>
          <a:p>
            <a:pPr marL="0" indent="0" algn="ctr">
              <a:buNone/>
            </a:pPr>
            <a:endParaRPr lang="en-US" sz="2400" dirty="0">
              <a:effectLst/>
            </a:endParaRPr>
          </a:p>
          <a:p>
            <a:pPr marL="0" indent="0" algn="ctr">
              <a:buNone/>
            </a:pPr>
            <a:r>
              <a:rPr lang="en-US" sz="2400" dirty="0">
                <a:effectLst/>
              </a:rPr>
              <a:t>Average American eats much less than this.  </a:t>
            </a:r>
          </a:p>
          <a:p>
            <a:pPr marL="0" indent="0" algn="ctr">
              <a:buNone/>
            </a:pPr>
            <a:endParaRPr lang="en-US" sz="2400" dirty="0">
              <a:effectLst/>
            </a:endParaRPr>
          </a:p>
          <a:p>
            <a:pPr marL="0" indent="0" algn="ctr">
              <a:buNone/>
            </a:pPr>
            <a:r>
              <a:rPr lang="en-US" sz="2400" dirty="0">
                <a:effectLst/>
              </a:rPr>
              <a:t>Limited info on fruits and vegetables and Peripheral Arterial Disease – goal of this study was to investigate this relationship in large community-based sample of nearly </a:t>
            </a:r>
          </a:p>
          <a:p>
            <a:pPr marL="0" indent="0" algn="ctr">
              <a:buNone/>
            </a:pPr>
            <a:r>
              <a:rPr lang="en-US" sz="2400" dirty="0">
                <a:effectLst/>
              </a:rPr>
              <a:t>3.7 million American adults.  </a:t>
            </a:r>
          </a:p>
        </p:txBody>
      </p:sp>
      <p:sp>
        <p:nvSpPr>
          <p:cNvPr id="4" name="Footer Placeholder 3">
            <a:extLst>
              <a:ext uri="{FF2B5EF4-FFF2-40B4-BE49-F238E27FC236}">
                <a16:creationId xmlns:a16="http://schemas.microsoft.com/office/drawing/2014/main" id="{456B7361-3452-4901-B39D-9E084B04E6B0}"/>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A826839C-3050-49BE-A9CC-48B39ACBD792}"/>
              </a:ext>
            </a:extLst>
          </p:cNvPr>
          <p:cNvSpPr txBox="1"/>
          <p:nvPr/>
        </p:nvSpPr>
        <p:spPr>
          <a:xfrm>
            <a:off x="290739" y="5486400"/>
            <a:ext cx="8077200" cy="923330"/>
          </a:xfrm>
          <a:prstGeom prst="rect">
            <a:avLst/>
          </a:prstGeom>
          <a:noFill/>
        </p:spPr>
        <p:txBody>
          <a:bodyPr wrap="square" rtlCol="0">
            <a:spAutoFit/>
          </a:bodyPr>
          <a:lstStyle/>
          <a:p>
            <a:r>
              <a:rPr lang="en-US" dirty="0" err="1">
                <a:solidFill>
                  <a:srgbClr val="FFC000"/>
                </a:solidFill>
              </a:rPr>
              <a:t>Heffron</a:t>
            </a:r>
            <a:r>
              <a:rPr lang="en-US" dirty="0">
                <a:solidFill>
                  <a:srgbClr val="FFC000"/>
                </a:solidFill>
              </a:rPr>
              <a:t>, S., Rockman, C., Adelman, M., et al. (2017). Greater frequency of fruit and vegetable consumption is associated with lower prevalence of peripheral artery disease. ATVB: 37:00-00. </a:t>
            </a:r>
          </a:p>
        </p:txBody>
      </p:sp>
    </p:spTree>
    <p:extLst>
      <p:ext uri="{BB962C8B-B14F-4D97-AF65-F5344CB8AC3E}">
        <p14:creationId xmlns:p14="http://schemas.microsoft.com/office/powerpoint/2010/main" val="1174543056"/>
      </p:ext>
    </p:extLst>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10216</TotalTime>
  <Words>8078</Words>
  <Application>Microsoft Office PowerPoint</Application>
  <PresentationFormat>On-screen Show (4:3)</PresentationFormat>
  <Paragraphs>782</Paragraphs>
  <Slides>113</Slides>
  <Notes>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113</vt:i4>
      </vt:variant>
    </vt:vector>
  </HeadingPairs>
  <TitlesOfParts>
    <vt:vector size="122" baseType="lpstr">
      <vt:lpstr>AdvOT2986fa51</vt:lpstr>
      <vt:lpstr>AdvOT61751f86</vt:lpstr>
      <vt:lpstr>Arial</vt:lpstr>
      <vt:lpstr>Calibri</vt:lpstr>
      <vt:lpstr>Harlow Solid Italic</vt:lpstr>
      <vt:lpstr>Times New Roman</vt:lpstr>
      <vt:lpstr>Wingdings</vt:lpstr>
      <vt:lpstr>Clouds</vt:lpstr>
      <vt:lpstr>Acrobat Document</vt:lpstr>
      <vt:lpstr> Bale/Doneen Live  Scientific Update Session </vt:lpstr>
      <vt:lpstr>Happy Summer to all!</vt:lpstr>
      <vt:lpstr>Scientific Update July 2017</vt:lpstr>
      <vt:lpstr>PowerPoint Presentation</vt:lpstr>
      <vt:lpstr>High-risk coronary plaque in Psoriasis</vt:lpstr>
      <vt:lpstr>High-risk coronary plaque in Psoriasis</vt:lpstr>
      <vt:lpstr>High-risk coronary plaque in Psoriasis</vt:lpstr>
      <vt:lpstr>High-risk coronary plaque in Psoriasis</vt:lpstr>
      <vt:lpstr>High-risk coronary plaque in Psoriasis</vt:lpstr>
      <vt:lpstr>High-risk coronary plaque in Psoriasis</vt:lpstr>
      <vt:lpstr>High-risk coronary plaque in Psoriasis</vt:lpstr>
      <vt:lpstr>Aircraft Noise</vt:lpstr>
      <vt:lpstr>Aircraft Noise increases Blood Pressure</vt:lpstr>
      <vt:lpstr>Aircraft Noise increases Blood Pressure</vt:lpstr>
      <vt:lpstr>Aircraft Noise increases Blood Pressure</vt:lpstr>
      <vt:lpstr>Aircraft Noise increases Blood Pressure</vt:lpstr>
      <vt:lpstr>Aircraft Noise increases Blood Pressure</vt:lpstr>
      <vt:lpstr>Aircraft Noise increases Blood Pressure</vt:lpstr>
      <vt:lpstr>Aircraft Noise increases Blood Pressure</vt:lpstr>
      <vt:lpstr>PowerPoint Presentation</vt:lpstr>
      <vt:lpstr>CACS, cIMT, ABI</vt:lpstr>
      <vt:lpstr>CACS, cIMT, ABI</vt:lpstr>
      <vt:lpstr>CACS, cIMT, ABI</vt:lpstr>
      <vt:lpstr>Microvascular Disease</vt:lpstr>
      <vt:lpstr>FFR: Accuracy, Prognostic Implications, and Limitations.  </vt:lpstr>
      <vt:lpstr>FFR: Accuracy, Prognostic Implications, and Limitations.  </vt:lpstr>
      <vt:lpstr>Fractional Flow Reserve Measurement -</vt:lpstr>
      <vt:lpstr>FFR: Accuracy, Prognostic Implications, and Limitations.  </vt:lpstr>
      <vt:lpstr>Fractional Flow Reserve  </vt:lpstr>
      <vt:lpstr>Fractional Flow Reserve  </vt:lpstr>
      <vt:lpstr>FFR: Accuracy, Prognostic Implications, and Limitations.  </vt:lpstr>
      <vt:lpstr>Transient Ischemic Attack</vt:lpstr>
      <vt:lpstr>Transient Ischemic Attack</vt:lpstr>
      <vt:lpstr>Transient Ischemic Attack</vt:lpstr>
      <vt:lpstr>Transient Ischemic Attack</vt:lpstr>
      <vt:lpstr>Transient Ischemic Attack</vt:lpstr>
      <vt:lpstr>Transient Ischemic Attack</vt:lpstr>
      <vt:lpstr>Transient Ischemic Attack</vt:lpstr>
      <vt:lpstr>PowerPoint Presentation</vt:lpstr>
      <vt:lpstr>PowerPoint Presentation</vt:lpstr>
      <vt:lpstr>PowerPoint Presentation</vt:lpstr>
      <vt:lpstr>Vitamin D – still a controversy?</vt:lpstr>
      <vt:lpstr>Vitamin D – still a controversy?</vt:lpstr>
      <vt:lpstr>Vitamin D – still a controversy?</vt:lpstr>
      <vt:lpstr>Vitamin D – still a controversy?</vt:lpstr>
      <vt:lpstr>Vitamin D – still a controversy?</vt:lpstr>
      <vt:lpstr>Vitamin D – still a controversy?</vt:lpstr>
      <vt:lpstr>Vitamin D – still a controversy?</vt:lpstr>
      <vt:lpstr>Vitamin D – still a controversy?</vt:lpstr>
      <vt:lpstr>Vitamin D – </vt:lpstr>
      <vt:lpstr>PowerPoint Presentation</vt:lpstr>
      <vt:lpstr>Blood Pressure</vt:lpstr>
      <vt:lpstr>Race and Sex Differences of Long-Term BP Profiles from Childhood to Adult</vt:lpstr>
      <vt:lpstr>Race and Sex Differences of Long-Term BP Profiles from Childhood to Adult</vt:lpstr>
      <vt:lpstr>Race and Sex Differences of Long-Term BP Profiles from Childhood to Adult</vt:lpstr>
      <vt:lpstr>Race and Sex Differences of Long-Term BP Profiles from Childhood to Adult</vt:lpstr>
      <vt:lpstr>Race and Sex Differences of Long-Term BP Profiles from Childhood to Adult</vt:lpstr>
      <vt:lpstr>Relationship of HTN to CAD and CAD events</vt:lpstr>
      <vt:lpstr>Relationship of HTN to CAD and CAD events</vt:lpstr>
      <vt:lpstr>Relationship of HTN to CAD and CAD events</vt:lpstr>
      <vt:lpstr>Relationship of HTN to CAD and CAD events</vt:lpstr>
      <vt:lpstr>Relationship of HTN to CAD and CAD events</vt:lpstr>
      <vt:lpstr>Relationship of HTN to CAD and CAD events</vt:lpstr>
      <vt:lpstr>Relationship of HTN to CAD and CAD events</vt:lpstr>
      <vt:lpstr>Relationship of HTN to CAD and CAD events</vt:lpstr>
      <vt:lpstr>Relationship of HTN to CAD and CAD events</vt:lpstr>
      <vt:lpstr>CVD and BP to guide HTN treatment</vt:lpstr>
      <vt:lpstr>CVD and BP to guide HTN treatment</vt:lpstr>
      <vt:lpstr>CVD and BP to guide HTN treatment</vt:lpstr>
      <vt:lpstr>CVD and BP to guide HTN treatment </vt:lpstr>
      <vt:lpstr>CVD and BP to guide HTN treatment</vt:lpstr>
      <vt:lpstr>What is optimal Blood Pressure?</vt:lpstr>
      <vt:lpstr>Optimal SBP target after SPRINT</vt:lpstr>
      <vt:lpstr>Optimal SBP target after SPRINT</vt:lpstr>
      <vt:lpstr>Optimal SBP target after SPRINT</vt:lpstr>
      <vt:lpstr>Optimal SBP target after SPRINT</vt:lpstr>
      <vt:lpstr>PowerPoint Presentation</vt:lpstr>
      <vt:lpstr>FH patient recently diagnosed in my office –  </vt:lpstr>
      <vt:lpstr>Familial Hypercholesterolemia (FH)</vt:lpstr>
      <vt:lpstr>Familial Hypercholesterolemia (FH)</vt:lpstr>
      <vt:lpstr>Familial Hypercholesterolemia (FH)</vt:lpstr>
      <vt:lpstr>Familial Hypercholesterolemia (FH)</vt:lpstr>
      <vt:lpstr>Familial Hypercholesterolemia (FH)</vt:lpstr>
      <vt:lpstr>Familial Hypercholesterolemia (FH)</vt:lpstr>
      <vt:lpstr>PowerPoint Presentation</vt:lpstr>
      <vt:lpstr>Alcohol and Brain Health</vt:lpstr>
      <vt:lpstr>Alcohol use and decreased cognition</vt:lpstr>
      <vt:lpstr>Alcohol use and decreased cognition</vt:lpstr>
      <vt:lpstr>Alcohol use and decreased cognition</vt:lpstr>
      <vt:lpstr>Alcohol use and decreased cognition</vt:lpstr>
      <vt:lpstr>Alcohol use and decreased cognition</vt:lpstr>
      <vt:lpstr>Alcohol use and decreased cognition</vt:lpstr>
      <vt:lpstr>Alcohol use and decreased cognition</vt:lpstr>
      <vt:lpstr>Don’t Miss Breakfast!</vt:lpstr>
      <vt:lpstr>Don’t Miss Breakfast!</vt:lpstr>
      <vt:lpstr>Don’t Miss Breakfast!</vt:lpstr>
      <vt:lpstr>Don’t Miss Breakfast!</vt:lpstr>
      <vt:lpstr>Fruits and Veggies reduce PAD</vt:lpstr>
      <vt:lpstr>Fruits and Veggies reduce PAD</vt:lpstr>
      <vt:lpstr>Fruits and Veggies reduce PAD</vt:lpstr>
      <vt:lpstr>Fruits and Veggies reduce PAD</vt:lpstr>
      <vt:lpstr>Fruits and Veggies reduce PAD</vt:lpstr>
      <vt:lpstr>Fruits and Veggies reduce PAD</vt:lpstr>
      <vt:lpstr>Red Meat is deadly!</vt:lpstr>
      <vt:lpstr>Red meat is deadly!</vt:lpstr>
      <vt:lpstr>Red meat is deadly!</vt:lpstr>
      <vt:lpstr>Red meat is deadly!</vt:lpstr>
      <vt:lpstr>Red meat is deadly!</vt:lpstr>
      <vt:lpstr>Red meat is deadly!</vt:lpstr>
      <vt:lpstr>Happy July 2017!</vt:lpstr>
      <vt:lpstr>PowerPoint Presentation</vt:lpstr>
      <vt:lpstr>Help us spread the word –  Seattle Oct 2017</vt:lpstr>
      <vt:lpstr>Sign up ASAP for the Reunion!  </vt:lpstr>
    </vt:vector>
  </TitlesOfParts>
  <Company>Bale Medical Prevention Services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slide shows</dc:title>
  <dc:creator>Brad Bale</dc:creator>
  <cp:lastModifiedBy>Amy Doneen</cp:lastModifiedBy>
  <cp:revision>299</cp:revision>
  <cp:lastPrinted>2017-07-12T19:29:57Z</cp:lastPrinted>
  <dcterms:created xsi:type="dcterms:W3CDTF">2005-09-13T01:14:26Z</dcterms:created>
  <dcterms:modified xsi:type="dcterms:W3CDTF">2017-07-13T00:15:54Z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