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5" r:id="rId3"/>
    <p:sldMasterId id="2147484653" r:id="rId4"/>
  </p:sldMasterIdLst>
  <p:notesMasterIdLst>
    <p:notesMasterId r:id="rId197"/>
  </p:notesMasterIdLst>
  <p:sldIdLst>
    <p:sldId id="343" r:id="rId5"/>
    <p:sldId id="565" r:id="rId6"/>
    <p:sldId id="566" r:id="rId7"/>
    <p:sldId id="567" r:id="rId8"/>
    <p:sldId id="568" r:id="rId9"/>
    <p:sldId id="353" r:id="rId10"/>
    <p:sldId id="569" r:id="rId11"/>
    <p:sldId id="544" r:id="rId12"/>
    <p:sldId id="545" r:id="rId13"/>
    <p:sldId id="546" r:id="rId14"/>
    <p:sldId id="547" r:id="rId15"/>
    <p:sldId id="548" r:id="rId16"/>
    <p:sldId id="549" r:id="rId17"/>
    <p:sldId id="550" r:id="rId18"/>
    <p:sldId id="551" r:id="rId19"/>
    <p:sldId id="552" r:id="rId20"/>
    <p:sldId id="553" r:id="rId21"/>
    <p:sldId id="554" r:id="rId22"/>
    <p:sldId id="572" r:id="rId23"/>
    <p:sldId id="573" r:id="rId24"/>
    <p:sldId id="574" r:id="rId25"/>
    <p:sldId id="527" r:id="rId26"/>
    <p:sldId id="517" r:id="rId27"/>
    <p:sldId id="518" r:id="rId28"/>
    <p:sldId id="519" r:id="rId29"/>
    <p:sldId id="520" r:id="rId30"/>
    <p:sldId id="521" r:id="rId31"/>
    <p:sldId id="522" r:id="rId32"/>
    <p:sldId id="523" r:id="rId33"/>
    <p:sldId id="524" r:id="rId34"/>
    <p:sldId id="525" r:id="rId35"/>
    <p:sldId id="526" r:id="rId36"/>
    <p:sldId id="575" r:id="rId37"/>
    <p:sldId id="489" r:id="rId38"/>
    <p:sldId id="367" r:id="rId39"/>
    <p:sldId id="368" r:id="rId40"/>
    <p:sldId id="576" r:id="rId41"/>
    <p:sldId id="369" r:id="rId42"/>
    <p:sldId id="371" r:id="rId43"/>
    <p:sldId id="370" r:id="rId44"/>
    <p:sldId id="372" r:id="rId45"/>
    <p:sldId id="373" r:id="rId46"/>
    <p:sldId id="374" r:id="rId47"/>
    <p:sldId id="447" r:id="rId48"/>
    <p:sldId id="449" r:id="rId49"/>
    <p:sldId id="450" r:id="rId50"/>
    <p:sldId id="451" r:id="rId51"/>
    <p:sldId id="452" r:id="rId52"/>
    <p:sldId id="435" r:id="rId53"/>
    <p:sldId id="436" r:id="rId54"/>
    <p:sldId id="437" r:id="rId55"/>
    <p:sldId id="438" r:id="rId56"/>
    <p:sldId id="439" r:id="rId57"/>
    <p:sldId id="440" r:id="rId58"/>
    <p:sldId id="441" r:id="rId59"/>
    <p:sldId id="442" r:id="rId60"/>
    <p:sldId id="443" r:id="rId61"/>
    <p:sldId id="444" r:id="rId62"/>
    <p:sldId id="445" r:id="rId63"/>
    <p:sldId id="446" r:id="rId64"/>
    <p:sldId id="448" r:id="rId65"/>
    <p:sldId id="377"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 id="465" r:id="rId79"/>
    <p:sldId id="467" r:id="rId80"/>
    <p:sldId id="468" r:id="rId81"/>
    <p:sldId id="469" r:id="rId82"/>
    <p:sldId id="470" r:id="rId83"/>
    <p:sldId id="471" r:id="rId84"/>
    <p:sldId id="472" r:id="rId85"/>
    <p:sldId id="473" r:id="rId86"/>
    <p:sldId id="474" r:id="rId87"/>
    <p:sldId id="475" r:id="rId88"/>
    <p:sldId id="476" r:id="rId89"/>
    <p:sldId id="477" r:id="rId90"/>
    <p:sldId id="478" r:id="rId91"/>
    <p:sldId id="479" r:id="rId92"/>
    <p:sldId id="480" r:id="rId93"/>
    <p:sldId id="481" r:id="rId94"/>
    <p:sldId id="482" r:id="rId95"/>
    <p:sldId id="483" r:id="rId96"/>
    <p:sldId id="484" r:id="rId97"/>
    <p:sldId id="485" r:id="rId98"/>
    <p:sldId id="486" r:id="rId99"/>
    <p:sldId id="487" r:id="rId100"/>
    <p:sldId id="488" r:id="rId101"/>
    <p:sldId id="490" r:id="rId102"/>
    <p:sldId id="491" r:id="rId103"/>
    <p:sldId id="492" r:id="rId104"/>
    <p:sldId id="493" r:id="rId105"/>
    <p:sldId id="494" r:id="rId106"/>
    <p:sldId id="495" r:id="rId107"/>
    <p:sldId id="496" r:id="rId108"/>
    <p:sldId id="497" r:id="rId109"/>
    <p:sldId id="498" r:id="rId110"/>
    <p:sldId id="499" r:id="rId111"/>
    <p:sldId id="500" r:id="rId112"/>
    <p:sldId id="501" r:id="rId113"/>
    <p:sldId id="502" r:id="rId114"/>
    <p:sldId id="503" r:id="rId115"/>
    <p:sldId id="504" r:id="rId116"/>
    <p:sldId id="505" r:id="rId117"/>
    <p:sldId id="506" r:id="rId118"/>
    <p:sldId id="507" r:id="rId119"/>
    <p:sldId id="508" r:id="rId120"/>
    <p:sldId id="509" r:id="rId121"/>
    <p:sldId id="510" r:id="rId122"/>
    <p:sldId id="511" r:id="rId123"/>
    <p:sldId id="512" r:id="rId124"/>
    <p:sldId id="513" r:id="rId125"/>
    <p:sldId id="514" r:id="rId126"/>
    <p:sldId id="515" r:id="rId127"/>
    <p:sldId id="516" r:id="rId128"/>
    <p:sldId id="348" r:id="rId129"/>
    <p:sldId id="570" r:id="rId130"/>
    <p:sldId id="555" r:id="rId131"/>
    <p:sldId id="556" r:id="rId132"/>
    <p:sldId id="557" r:id="rId133"/>
    <p:sldId id="558" r:id="rId134"/>
    <p:sldId id="559" r:id="rId135"/>
    <p:sldId id="560" r:id="rId136"/>
    <p:sldId id="561" r:id="rId137"/>
    <p:sldId id="562" r:id="rId138"/>
    <p:sldId id="571" r:id="rId139"/>
    <p:sldId id="406" r:id="rId140"/>
    <p:sldId id="407" r:id="rId141"/>
    <p:sldId id="408" r:id="rId142"/>
    <p:sldId id="409" r:id="rId143"/>
    <p:sldId id="410" r:id="rId144"/>
    <p:sldId id="411" r:id="rId145"/>
    <p:sldId id="577" r:id="rId146"/>
    <p:sldId id="461" r:id="rId147"/>
    <p:sldId id="462" r:id="rId148"/>
    <p:sldId id="463" r:id="rId149"/>
    <p:sldId id="464" r:id="rId150"/>
    <p:sldId id="453" r:id="rId151"/>
    <p:sldId id="454" r:id="rId152"/>
    <p:sldId id="455" r:id="rId153"/>
    <p:sldId id="578" r:id="rId154"/>
    <p:sldId id="412" r:id="rId155"/>
    <p:sldId id="413" r:id="rId156"/>
    <p:sldId id="414" r:id="rId157"/>
    <p:sldId id="415" r:id="rId158"/>
    <p:sldId id="416" r:id="rId159"/>
    <p:sldId id="417" r:id="rId160"/>
    <p:sldId id="418" r:id="rId161"/>
    <p:sldId id="419" r:id="rId162"/>
    <p:sldId id="420" r:id="rId163"/>
    <p:sldId id="421" r:id="rId164"/>
    <p:sldId id="422" r:id="rId165"/>
    <p:sldId id="423" r:id="rId166"/>
    <p:sldId id="424" r:id="rId167"/>
    <p:sldId id="425" r:id="rId168"/>
    <p:sldId id="426" r:id="rId169"/>
    <p:sldId id="427" r:id="rId170"/>
    <p:sldId id="428" r:id="rId171"/>
    <p:sldId id="429" r:id="rId172"/>
    <p:sldId id="430" r:id="rId173"/>
    <p:sldId id="466" r:id="rId174"/>
    <p:sldId id="579" r:id="rId175"/>
    <p:sldId id="528" r:id="rId176"/>
    <p:sldId id="529" r:id="rId177"/>
    <p:sldId id="530" r:id="rId178"/>
    <p:sldId id="531" r:id="rId179"/>
    <p:sldId id="532" r:id="rId180"/>
    <p:sldId id="533" r:id="rId181"/>
    <p:sldId id="534" r:id="rId182"/>
    <p:sldId id="535" r:id="rId183"/>
    <p:sldId id="536" r:id="rId184"/>
    <p:sldId id="537" r:id="rId185"/>
    <p:sldId id="538" r:id="rId186"/>
    <p:sldId id="539" r:id="rId187"/>
    <p:sldId id="540" r:id="rId188"/>
    <p:sldId id="541" r:id="rId189"/>
    <p:sldId id="542" r:id="rId190"/>
    <p:sldId id="543" r:id="rId191"/>
    <p:sldId id="350" r:id="rId192"/>
    <p:sldId id="433" r:id="rId193"/>
    <p:sldId id="432" r:id="rId194"/>
    <p:sldId id="434" r:id="rId195"/>
    <p:sldId id="352" r:id="rId19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0" autoAdjust="0"/>
  </p:normalViewPr>
  <p:slideViewPr>
    <p:cSldViewPr>
      <p:cViewPr varScale="1">
        <p:scale>
          <a:sx n="120" d="100"/>
          <a:sy n="120" d="100"/>
        </p:scale>
        <p:origin x="1344" y="7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9034"/>
    </p:cViewPr>
  </p:sorterViewPr>
  <p:notesViewPr>
    <p:cSldViewPr>
      <p:cViewPr>
        <p:scale>
          <a:sx n="100" d="100"/>
          <a:sy n="100" d="100"/>
        </p:scale>
        <p:origin x="-180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viewProps" Target="viewProps.xml"/><Relationship Id="rId203" Type="http://schemas.openxmlformats.org/officeDocument/2006/relationships/customXml" Target="../customXml/item3.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2.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notesMaster" Target="notesMasters/notesMaster1.xml"/><Relationship Id="rId201"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presProps" Target="presProps.xml"/><Relationship Id="rId202" Type="http://schemas.microsoft.com/office/2016/11/relationships/changesInfo" Target="changesInfos/changesInfo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McQuaid" userId="S::carol@baledoneen.com::95843e3a-f7ce-4f45-bb82-ff1c3b0caa13" providerId="AD" clId="Web-{2627FE83-1789-5899-886F-7523B660B224}"/>
    <pc:docChg chg="modSld">
      <pc:chgData name="Carol McQuaid" userId="S::carol@baledoneen.com::95843e3a-f7ce-4f45-bb82-ff1c3b0caa13" providerId="AD" clId="Web-{2627FE83-1789-5899-886F-7523B660B224}" dt="2018-08-03T07:24:54.545" v="2" actId="20577"/>
      <pc:docMkLst>
        <pc:docMk/>
      </pc:docMkLst>
      <pc:sldChg chg="modSp">
        <pc:chgData name="Carol McQuaid" userId="S::carol@baledoneen.com::95843e3a-f7ce-4f45-bb82-ff1c3b0caa13" providerId="AD" clId="Web-{2627FE83-1789-5899-886F-7523B660B224}" dt="2018-08-03T07:24:54.545" v="2" actId="20577"/>
        <pc:sldMkLst>
          <pc:docMk/>
          <pc:sldMk cId="0" sldId="343"/>
        </pc:sldMkLst>
        <pc:spChg chg="mod">
          <ac:chgData name="Carol McQuaid" userId="S::carol@baledoneen.com::95843e3a-f7ce-4f45-bb82-ff1c3b0caa13" providerId="AD" clId="Web-{2627FE83-1789-5899-886F-7523B660B224}" dt="2018-08-03T07:24:54.545" v="2" actId="20577"/>
          <ac:spMkLst>
            <pc:docMk/>
            <pc:sldMk cId="0" sldId="343"/>
            <ac:spMk id="2" creationId="{C648C300-F159-4E75-845A-D2B97A65E1A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B8FC2-4EA8-4138-87C0-417625C14155}"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0A3207B7-0431-40ED-A48F-03DDB1A05D29}">
      <dgm:prSet phldrT="[Text]"/>
      <dgm:spPr/>
      <dgm:t>
        <a:bodyPr/>
        <a:lstStyle/>
        <a:p>
          <a:r>
            <a:rPr lang="en-US" dirty="0"/>
            <a:t>Education</a:t>
          </a:r>
        </a:p>
      </dgm:t>
    </dgm:pt>
    <dgm:pt modelId="{C7623D30-9630-4CEB-89AA-B1EE3D086563}" type="parTrans" cxnId="{4971CB5C-67FA-4F1B-911F-7C4CEAFB9D03}">
      <dgm:prSet/>
      <dgm:spPr/>
      <dgm:t>
        <a:bodyPr/>
        <a:lstStyle/>
        <a:p>
          <a:endParaRPr lang="en-US"/>
        </a:p>
      </dgm:t>
    </dgm:pt>
    <dgm:pt modelId="{846731DF-7528-4C25-93CF-C70960B95105}" type="sibTrans" cxnId="{4971CB5C-67FA-4F1B-911F-7C4CEAFB9D03}">
      <dgm:prSet/>
      <dgm:spPr/>
      <dgm:t>
        <a:bodyPr/>
        <a:lstStyle/>
        <a:p>
          <a:endParaRPr lang="en-US"/>
        </a:p>
      </dgm:t>
    </dgm:pt>
    <dgm:pt modelId="{5265C8B0-2FFF-4FF2-9023-4F973944AA54}">
      <dgm:prSet phldrT="[Text]"/>
      <dgm:spPr/>
      <dgm:t>
        <a:bodyPr/>
        <a:lstStyle/>
        <a:p>
          <a:r>
            <a:rPr lang="en-US" dirty="0"/>
            <a:t>Disease</a:t>
          </a:r>
        </a:p>
      </dgm:t>
    </dgm:pt>
    <dgm:pt modelId="{CE00D0E0-7156-446C-AD5F-D1BCC0097981}" type="parTrans" cxnId="{1883F99A-5F92-4D89-A4C7-A5DCA25C6482}">
      <dgm:prSet/>
      <dgm:spPr/>
      <dgm:t>
        <a:bodyPr/>
        <a:lstStyle/>
        <a:p>
          <a:endParaRPr lang="en-US"/>
        </a:p>
      </dgm:t>
    </dgm:pt>
    <dgm:pt modelId="{49AE3E54-D083-416F-A0B4-87DC436228D1}" type="sibTrans" cxnId="{1883F99A-5F92-4D89-A4C7-A5DCA25C6482}">
      <dgm:prSet/>
      <dgm:spPr/>
      <dgm:t>
        <a:bodyPr/>
        <a:lstStyle/>
        <a:p>
          <a:endParaRPr lang="en-US"/>
        </a:p>
      </dgm:t>
    </dgm:pt>
    <dgm:pt modelId="{6C58A9C6-D163-46BD-80DF-DEECEF4D0B24}">
      <dgm:prSet phldrT="[Text]"/>
      <dgm:spPr/>
      <dgm:t>
        <a:bodyPr/>
        <a:lstStyle/>
        <a:p>
          <a:r>
            <a:rPr lang="en-US" dirty="0"/>
            <a:t>Fire</a:t>
          </a:r>
        </a:p>
      </dgm:t>
    </dgm:pt>
    <dgm:pt modelId="{2410A0EA-36BB-4C07-8310-37FA81EE5CF8}" type="parTrans" cxnId="{AB299D5B-55D2-4203-B279-44723ABFF0D2}">
      <dgm:prSet/>
      <dgm:spPr/>
      <dgm:t>
        <a:bodyPr/>
        <a:lstStyle/>
        <a:p>
          <a:endParaRPr lang="en-US"/>
        </a:p>
      </dgm:t>
    </dgm:pt>
    <dgm:pt modelId="{C25E5010-FCB5-41A0-B620-AD81EC87F157}" type="sibTrans" cxnId="{AB299D5B-55D2-4203-B279-44723ABFF0D2}">
      <dgm:prSet/>
      <dgm:spPr/>
      <dgm:t>
        <a:bodyPr/>
        <a:lstStyle/>
        <a:p>
          <a:endParaRPr lang="en-US"/>
        </a:p>
      </dgm:t>
    </dgm:pt>
    <dgm:pt modelId="{1554B2BD-147A-49A0-8320-C60D1DAB1D9B}">
      <dgm:prSet phldrT="[Text]"/>
      <dgm:spPr/>
      <dgm:t>
        <a:bodyPr/>
        <a:lstStyle/>
        <a:p>
          <a:r>
            <a:rPr lang="en-US" dirty="0"/>
            <a:t>Roots</a:t>
          </a:r>
        </a:p>
      </dgm:t>
    </dgm:pt>
    <dgm:pt modelId="{EB05409D-EB39-49D7-8933-0D7EAE76E273}" type="parTrans" cxnId="{85737DA6-9D86-4231-9ACE-2772685D5354}">
      <dgm:prSet/>
      <dgm:spPr/>
      <dgm:t>
        <a:bodyPr/>
        <a:lstStyle/>
        <a:p>
          <a:endParaRPr lang="en-US"/>
        </a:p>
      </dgm:t>
    </dgm:pt>
    <dgm:pt modelId="{F03B4641-1035-4545-B263-EC2C0E21AAC9}" type="sibTrans" cxnId="{85737DA6-9D86-4231-9ACE-2772685D5354}">
      <dgm:prSet/>
      <dgm:spPr/>
      <dgm:t>
        <a:bodyPr/>
        <a:lstStyle/>
        <a:p>
          <a:endParaRPr lang="en-US"/>
        </a:p>
      </dgm:t>
    </dgm:pt>
    <dgm:pt modelId="{AD391DD9-4FA4-4EFB-8DC0-71CFF7E845C0}">
      <dgm:prSet phldrT="[Text]"/>
      <dgm:spPr/>
      <dgm:t>
        <a:bodyPr/>
        <a:lstStyle/>
        <a:p>
          <a:r>
            <a:rPr lang="en-US" dirty="0"/>
            <a:t>Optimal</a:t>
          </a:r>
        </a:p>
      </dgm:t>
    </dgm:pt>
    <dgm:pt modelId="{B7685FB1-6135-41F4-A3DF-A475F47C38EB}" type="parTrans" cxnId="{3ACD4461-D093-4888-91DE-07457C3B21CC}">
      <dgm:prSet/>
      <dgm:spPr/>
      <dgm:t>
        <a:bodyPr/>
        <a:lstStyle/>
        <a:p>
          <a:endParaRPr lang="en-US"/>
        </a:p>
      </dgm:t>
    </dgm:pt>
    <dgm:pt modelId="{F9574E95-BC07-4C92-A90B-46C8494FDBCA}" type="sibTrans" cxnId="{3ACD4461-D093-4888-91DE-07457C3B21CC}">
      <dgm:prSet/>
      <dgm:spPr/>
      <dgm:t>
        <a:bodyPr/>
        <a:lstStyle/>
        <a:p>
          <a:endParaRPr lang="en-US"/>
        </a:p>
      </dgm:t>
    </dgm:pt>
    <dgm:pt modelId="{26D12CA7-014B-4B4C-B1ED-71B2C4A97E1F}">
      <dgm:prSet phldrT="[Text]"/>
      <dgm:spPr/>
      <dgm:t>
        <a:bodyPr/>
        <a:lstStyle/>
        <a:p>
          <a:r>
            <a:rPr lang="en-US" dirty="0"/>
            <a:t>Genetics</a:t>
          </a:r>
        </a:p>
      </dgm:t>
    </dgm:pt>
    <dgm:pt modelId="{82CC5715-8F6A-4C33-B1F3-10362F92E41F}" type="parTrans" cxnId="{D70F86E9-16E7-4D09-8B4F-3D113F7BB365}">
      <dgm:prSet/>
      <dgm:spPr/>
      <dgm:t>
        <a:bodyPr/>
        <a:lstStyle/>
        <a:p>
          <a:endParaRPr lang="en-US"/>
        </a:p>
      </dgm:t>
    </dgm:pt>
    <dgm:pt modelId="{067876D5-0B7A-4D53-B7B0-B0865D896D94}" type="sibTrans" cxnId="{D70F86E9-16E7-4D09-8B4F-3D113F7BB365}">
      <dgm:prSet/>
      <dgm:spPr/>
      <dgm:t>
        <a:bodyPr/>
        <a:lstStyle/>
        <a:p>
          <a:endParaRPr lang="en-US"/>
        </a:p>
      </dgm:t>
    </dgm:pt>
    <dgm:pt modelId="{BE09AD2B-3DB7-4273-AB3F-7C853343D4D9}">
      <dgm:prSet phldrT="[Text]"/>
      <dgm:spPr/>
      <dgm:t>
        <a:bodyPr/>
        <a:lstStyle/>
        <a:p>
          <a:r>
            <a:rPr lang="en-US" dirty="0"/>
            <a:t>Individual management</a:t>
          </a:r>
        </a:p>
      </dgm:t>
    </dgm:pt>
    <dgm:pt modelId="{AEED0B8A-A267-46F7-B298-AF506BD733FE}" type="parTrans" cxnId="{DD303B24-DEBB-4D90-B13A-6968F88D38F7}">
      <dgm:prSet/>
      <dgm:spPr/>
      <dgm:t>
        <a:bodyPr/>
        <a:lstStyle/>
        <a:p>
          <a:endParaRPr lang="en-US"/>
        </a:p>
      </dgm:t>
    </dgm:pt>
    <dgm:pt modelId="{84094F6E-3358-46B7-AE42-8144BE337D30}" type="sibTrans" cxnId="{DD303B24-DEBB-4D90-B13A-6968F88D38F7}">
      <dgm:prSet/>
      <dgm:spPr/>
      <dgm:t>
        <a:bodyPr/>
        <a:lstStyle/>
        <a:p>
          <a:endParaRPr lang="en-US"/>
        </a:p>
      </dgm:t>
    </dgm:pt>
    <dgm:pt modelId="{137D7923-9A35-4089-B4A5-48FD8D695A91}">
      <dgm:prSet phldrT="[Text]"/>
      <dgm:spPr/>
      <dgm:t>
        <a:bodyPr/>
        <a:lstStyle/>
        <a:p>
          <a:r>
            <a:rPr lang="en-US" dirty="0"/>
            <a:t>Assess Disease Annually </a:t>
          </a:r>
        </a:p>
      </dgm:t>
    </dgm:pt>
    <dgm:pt modelId="{2AC267B2-D9A5-4A34-BD09-B94AB8DD9500}" type="parTrans" cxnId="{C32D86EE-E14D-41B8-8712-7E98C1A4B3C2}">
      <dgm:prSet/>
      <dgm:spPr/>
      <dgm:t>
        <a:bodyPr/>
        <a:lstStyle/>
        <a:p>
          <a:endParaRPr lang="en-US"/>
        </a:p>
      </dgm:t>
    </dgm:pt>
    <dgm:pt modelId="{A6610106-6A90-4DDA-A276-69753880F805}" type="sibTrans" cxnId="{C32D86EE-E14D-41B8-8712-7E98C1A4B3C2}">
      <dgm:prSet/>
      <dgm:spPr/>
      <dgm:t>
        <a:bodyPr/>
        <a:lstStyle/>
        <a:p>
          <a:endParaRPr lang="en-US"/>
        </a:p>
      </dgm:t>
    </dgm:pt>
    <dgm:pt modelId="{95526141-99F6-4FC3-9561-33D2CD45A201}">
      <dgm:prSet phldrT="[Text]"/>
      <dgm:spPr/>
      <dgm:t>
        <a:bodyPr/>
        <a:lstStyle/>
        <a:p>
          <a:r>
            <a:rPr lang="en-US" dirty="0"/>
            <a:t>Risk factor response</a:t>
          </a:r>
        </a:p>
      </dgm:t>
    </dgm:pt>
    <dgm:pt modelId="{528A9759-1254-4B94-936C-8411CD6B3DE7}" type="parTrans" cxnId="{69555E43-009A-4214-9E5E-0219BBB9D6AF}">
      <dgm:prSet/>
      <dgm:spPr/>
      <dgm:t>
        <a:bodyPr/>
        <a:lstStyle/>
        <a:p>
          <a:endParaRPr lang="en-US"/>
        </a:p>
      </dgm:t>
    </dgm:pt>
    <dgm:pt modelId="{9AAAE39E-6018-401A-A96F-BA970A7BC9BF}" type="sibTrans" cxnId="{69555E43-009A-4214-9E5E-0219BBB9D6AF}">
      <dgm:prSet/>
      <dgm:spPr/>
      <dgm:t>
        <a:bodyPr/>
        <a:lstStyle/>
        <a:p>
          <a:endParaRPr lang="en-US"/>
        </a:p>
      </dgm:t>
    </dgm:pt>
    <dgm:pt modelId="{9249597D-8E16-41B0-8423-18B21B2148F2}" type="pres">
      <dgm:prSet presAssocID="{6B1B8FC2-4EA8-4138-87C0-417625C14155}" presName="Name0" presStyleCnt="0">
        <dgm:presLayoutVars>
          <dgm:dir/>
          <dgm:resizeHandles/>
        </dgm:presLayoutVars>
      </dgm:prSet>
      <dgm:spPr/>
    </dgm:pt>
    <dgm:pt modelId="{26437D17-1942-4A12-BAFF-920E8E9820AB}" type="pres">
      <dgm:prSet presAssocID="{0A3207B7-0431-40ED-A48F-03DDB1A05D29}" presName="compNode" presStyleCnt="0"/>
      <dgm:spPr/>
    </dgm:pt>
    <dgm:pt modelId="{BD99B140-8938-44E5-A265-71C4B19C1B5A}" type="pres">
      <dgm:prSet presAssocID="{0A3207B7-0431-40ED-A48F-03DDB1A05D29}" presName="dummyConnPt" presStyleCnt="0"/>
      <dgm:spPr/>
    </dgm:pt>
    <dgm:pt modelId="{F604AD1A-364E-4AC9-945F-BBCC1E5C9D0A}" type="pres">
      <dgm:prSet presAssocID="{0A3207B7-0431-40ED-A48F-03DDB1A05D29}" presName="node" presStyleLbl="node1" presStyleIdx="0" presStyleCnt="9">
        <dgm:presLayoutVars>
          <dgm:bulletEnabled val="1"/>
        </dgm:presLayoutVars>
      </dgm:prSet>
      <dgm:spPr/>
    </dgm:pt>
    <dgm:pt modelId="{5A5C855E-1F26-441C-9DD2-7126CEE89E39}" type="pres">
      <dgm:prSet presAssocID="{846731DF-7528-4C25-93CF-C70960B95105}" presName="sibTrans" presStyleLbl="bgSibTrans2D1" presStyleIdx="0" presStyleCnt="8"/>
      <dgm:spPr/>
    </dgm:pt>
    <dgm:pt modelId="{F730C7BB-447A-4D5E-AC5B-1906D08899E5}" type="pres">
      <dgm:prSet presAssocID="{5265C8B0-2FFF-4FF2-9023-4F973944AA54}" presName="compNode" presStyleCnt="0"/>
      <dgm:spPr/>
    </dgm:pt>
    <dgm:pt modelId="{624B0DD8-8410-47D9-A010-C96AC20584F2}" type="pres">
      <dgm:prSet presAssocID="{5265C8B0-2FFF-4FF2-9023-4F973944AA54}" presName="dummyConnPt" presStyleCnt="0"/>
      <dgm:spPr/>
    </dgm:pt>
    <dgm:pt modelId="{00542A5E-66AD-4392-9710-05FE59555C33}" type="pres">
      <dgm:prSet presAssocID="{5265C8B0-2FFF-4FF2-9023-4F973944AA54}" presName="node" presStyleLbl="node1" presStyleIdx="1" presStyleCnt="9">
        <dgm:presLayoutVars>
          <dgm:bulletEnabled val="1"/>
        </dgm:presLayoutVars>
      </dgm:prSet>
      <dgm:spPr/>
    </dgm:pt>
    <dgm:pt modelId="{5AE3B58D-4A54-4107-9494-7267D7FA2640}" type="pres">
      <dgm:prSet presAssocID="{49AE3E54-D083-416F-A0B4-87DC436228D1}" presName="sibTrans" presStyleLbl="bgSibTrans2D1" presStyleIdx="1" presStyleCnt="8"/>
      <dgm:spPr/>
    </dgm:pt>
    <dgm:pt modelId="{841F07E6-3242-4948-B0EC-F26B10A72225}" type="pres">
      <dgm:prSet presAssocID="{6C58A9C6-D163-46BD-80DF-DEECEF4D0B24}" presName="compNode" presStyleCnt="0"/>
      <dgm:spPr/>
    </dgm:pt>
    <dgm:pt modelId="{7EEE500C-4408-46D5-95A8-E30DDE4C0B2A}" type="pres">
      <dgm:prSet presAssocID="{6C58A9C6-D163-46BD-80DF-DEECEF4D0B24}" presName="dummyConnPt" presStyleCnt="0"/>
      <dgm:spPr/>
    </dgm:pt>
    <dgm:pt modelId="{D767F436-223B-4A96-863F-782E93675DB7}" type="pres">
      <dgm:prSet presAssocID="{6C58A9C6-D163-46BD-80DF-DEECEF4D0B24}" presName="node" presStyleLbl="node1" presStyleIdx="2" presStyleCnt="9">
        <dgm:presLayoutVars>
          <dgm:bulletEnabled val="1"/>
        </dgm:presLayoutVars>
      </dgm:prSet>
      <dgm:spPr/>
    </dgm:pt>
    <dgm:pt modelId="{B427E303-9219-4D50-9FD0-96A5C415064D}" type="pres">
      <dgm:prSet presAssocID="{C25E5010-FCB5-41A0-B620-AD81EC87F157}" presName="sibTrans" presStyleLbl="bgSibTrans2D1" presStyleIdx="2" presStyleCnt="8"/>
      <dgm:spPr/>
    </dgm:pt>
    <dgm:pt modelId="{48BBB629-0908-4BFD-B29F-EA9302D6FF96}" type="pres">
      <dgm:prSet presAssocID="{1554B2BD-147A-49A0-8320-C60D1DAB1D9B}" presName="compNode" presStyleCnt="0"/>
      <dgm:spPr/>
    </dgm:pt>
    <dgm:pt modelId="{0AC874A0-33C2-47A4-917C-A30C1DE5E579}" type="pres">
      <dgm:prSet presAssocID="{1554B2BD-147A-49A0-8320-C60D1DAB1D9B}" presName="dummyConnPt" presStyleCnt="0"/>
      <dgm:spPr/>
    </dgm:pt>
    <dgm:pt modelId="{956372A9-BE97-48BF-BEC2-14D00DF1FCAE}" type="pres">
      <dgm:prSet presAssocID="{1554B2BD-147A-49A0-8320-C60D1DAB1D9B}" presName="node" presStyleLbl="node1" presStyleIdx="3" presStyleCnt="9">
        <dgm:presLayoutVars>
          <dgm:bulletEnabled val="1"/>
        </dgm:presLayoutVars>
      </dgm:prSet>
      <dgm:spPr/>
    </dgm:pt>
    <dgm:pt modelId="{B4AAA646-59A4-4465-A0C2-5D16C464B676}" type="pres">
      <dgm:prSet presAssocID="{F03B4641-1035-4545-B263-EC2C0E21AAC9}" presName="sibTrans" presStyleLbl="bgSibTrans2D1" presStyleIdx="3" presStyleCnt="8"/>
      <dgm:spPr/>
    </dgm:pt>
    <dgm:pt modelId="{65A3F3D1-2557-46BD-A377-EC3D0BBB91C0}" type="pres">
      <dgm:prSet presAssocID="{AD391DD9-4FA4-4EFB-8DC0-71CFF7E845C0}" presName="compNode" presStyleCnt="0"/>
      <dgm:spPr/>
    </dgm:pt>
    <dgm:pt modelId="{5D435C9D-0AF4-4365-A098-B1D38460699F}" type="pres">
      <dgm:prSet presAssocID="{AD391DD9-4FA4-4EFB-8DC0-71CFF7E845C0}" presName="dummyConnPt" presStyleCnt="0"/>
      <dgm:spPr/>
    </dgm:pt>
    <dgm:pt modelId="{A8214219-7E48-49DB-8D8D-A408879D497D}" type="pres">
      <dgm:prSet presAssocID="{AD391DD9-4FA4-4EFB-8DC0-71CFF7E845C0}" presName="node" presStyleLbl="node1" presStyleIdx="4" presStyleCnt="9">
        <dgm:presLayoutVars>
          <dgm:bulletEnabled val="1"/>
        </dgm:presLayoutVars>
      </dgm:prSet>
      <dgm:spPr/>
    </dgm:pt>
    <dgm:pt modelId="{EE0722F7-8AF8-4421-8249-AEB7DE54CB26}" type="pres">
      <dgm:prSet presAssocID="{F9574E95-BC07-4C92-A90B-46C8494FDBCA}" presName="sibTrans" presStyleLbl="bgSibTrans2D1" presStyleIdx="4" presStyleCnt="8"/>
      <dgm:spPr/>
    </dgm:pt>
    <dgm:pt modelId="{C4D946D3-F0BD-4F2F-AA53-4FB8257175DA}" type="pres">
      <dgm:prSet presAssocID="{26D12CA7-014B-4B4C-B1ED-71B2C4A97E1F}" presName="compNode" presStyleCnt="0"/>
      <dgm:spPr/>
    </dgm:pt>
    <dgm:pt modelId="{079F45F0-1415-4C7E-97CF-4EA967E134D6}" type="pres">
      <dgm:prSet presAssocID="{26D12CA7-014B-4B4C-B1ED-71B2C4A97E1F}" presName="dummyConnPt" presStyleCnt="0"/>
      <dgm:spPr/>
    </dgm:pt>
    <dgm:pt modelId="{E16A9ACE-1DCE-428D-9A8F-5CA9665DF91C}" type="pres">
      <dgm:prSet presAssocID="{26D12CA7-014B-4B4C-B1ED-71B2C4A97E1F}" presName="node" presStyleLbl="node1" presStyleIdx="5" presStyleCnt="9">
        <dgm:presLayoutVars>
          <dgm:bulletEnabled val="1"/>
        </dgm:presLayoutVars>
      </dgm:prSet>
      <dgm:spPr/>
    </dgm:pt>
    <dgm:pt modelId="{CC9E4FFB-F0A1-42B7-A376-C7F6A8465617}" type="pres">
      <dgm:prSet presAssocID="{067876D5-0B7A-4D53-B7B0-B0865D896D94}" presName="sibTrans" presStyleLbl="bgSibTrans2D1" presStyleIdx="5" presStyleCnt="8"/>
      <dgm:spPr/>
    </dgm:pt>
    <dgm:pt modelId="{DEDEE369-47D2-491E-AAA8-1FA876EFEFFA}" type="pres">
      <dgm:prSet presAssocID="{BE09AD2B-3DB7-4273-AB3F-7C853343D4D9}" presName="compNode" presStyleCnt="0"/>
      <dgm:spPr/>
    </dgm:pt>
    <dgm:pt modelId="{E2807219-8C89-44DD-8A0F-C2A5C7B34EA3}" type="pres">
      <dgm:prSet presAssocID="{BE09AD2B-3DB7-4273-AB3F-7C853343D4D9}" presName="dummyConnPt" presStyleCnt="0"/>
      <dgm:spPr/>
    </dgm:pt>
    <dgm:pt modelId="{B851753A-179E-4D25-9D74-CB1A47A0B071}" type="pres">
      <dgm:prSet presAssocID="{BE09AD2B-3DB7-4273-AB3F-7C853343D4D9}" presName="node" presStyleLbl="node1" presStyleIdx="6" presStyleCnt="9">
        <dgm:presLayoutVars>
          <dgm:bulletEnabled val="1"/>
        </dgm:presLayoutVars>
      </dgm:prSet>
      <dgm:spPr/>
    </dgm:pt>
    <dgm:pt modelId="{F43A7A7A-69D2-46F1-B5D9-BC8261A5B8FD}" type="pres">
      <dgm:prSet presAssocID="{84094F6E-3358-46B7-AE42-8144BE337D30}" presName="sibTrans" presStyleLbl="bgSibTrans2D1" presStyleIdx="6" presStyleCnt="8"/>
      <dgm:spPr/>
    </dgm:pt>
    <dgm:pt modelId="{F182AB35-845E-4757-BF6E-41666E455E11}" type="pres">
      <dgm:prSet presAssocID="{95526141-99F6-4FC3-9561-33D2CD45A201}" presName="compNode" presStyleCnt="0"/>
      <dgm:spPr/>
    </dgm:pt>
    <dgm:pt modelId="{BE19AE0F-EF46-4A78-9CD5-E37383C8C987}" type="pres">
      <dgm:prSet presAssocID="{95526141-99F6-4FC3-9561-33D2CD45A201}" presName="dummyConnPt" presStyleCnt="0"/>
      <dgm:spPr/>
    </dgm:pt>
    <dgm:pt modelId="{3413192E-A5A5-4D79-96A3-FB69EBDD2DA1}" type="pres">
      <dgm:prSet presAssocID="{95526141-99F6-4FC3-9561-33D2CD45A201}" presName="node" presStyleLbl="node1" presStyleIdx="7" presStyleCnt="9">
        <dgm:presLayoutVars>
          <dgm:bulletEnabled val="1"/>
        </dgm:presLayoutVars>
      </dgm:prSet>
      <dgm:spPr/>
    </dgm:pt>
    <dgm:pt modelId="{7F0C4CC4-089A-42F9-A3AF-D4772A245008}" type="pres">
      <dgm:prSet presAssocID="{9AAAE39E-6018-401A-A96F-BA970A7BC9BF}" presName="sibTrans" presStyleLbl="bgSibTrans2D1" presStyleIdx="7" presStyleCnt="8"/>
      <dgm:spPr/>
    </dgm:pt>
    <dgm:pt modelId="{AEDC110B-6EFD-4236-B741-A491BCFADDA9}" type="pres">
      <dgm:prSet presAssocID="{137D7923-9A35-4089-B4A5-48FD8D695A91}" presName="compNode" presStyleCnt="0"/>
      <dgm:spPr/>
    </dgm:pt>
    <dgm:pt modelId="{2ED74FC5-B016-432E-9933-5FFF17F6C968}" type="pres">
      <dgm:prSet presAssocID="{137D7923-9A35-4089-B4A5-48FD8D695A91}" presName="dummyConnPt" presStyleCnt="0"/>
      <dgm:spPr/>
    </dgm:pt>
    <dgm:pt modelId="{B9A993CE-38BF-4FCB-BA08-AAA4378ABA5D}" type="pres">
      <dgm:prSet presAssocID="{137D7923-9A35-4089-B4A5-48FD8D695A91}" presName="node" presStyleLbl="node1" presStyleIdx="8" presStyleCnt="9">
        <dgm:presLayoutVars>
          <dgm:bulletEnabled val="1"/>
        </dgm:presLayoutVars>
      </dgm:prSet>
      <dgm:spPr/>
    </dgm:pt>
  </dgm:ptLst>
  <dgm:cxnLst>
    <dgm:cxn modelId="{F848FD13-CF69-4B8E-9073-9E6EF9A031C4}" type="presOf" srcId="{846731DF-7528-4C25-93CF-C70960B95105}" destId="{5A5C855E-1F26-441C-9DD2-7126CEE89E39}" srcOrd="0" destOrd="0" presId="urn:microsoft.com/office/officeart/2005/8/layout/bProcess4"/>
    <dgm:cxn modelId="{F0231D19-4D34-4EE3-9B4C-6D72AA9589E8}" type="presOf" srcId="{49AE3E54-D083-416F-A0B4-87DC436228D1}" destId="{5AE3B58D-4A54-4107-9494-7267D7FA2640}" srcOrd="0" destOrd="0" presId="urn:microsoft.com/office/officeart/2005/8/layout/bProcess4"/>
    <dgm:cxn modelId="{1064081A-1192-4009-82C2-3A071627E41A}" type="presOf" srcId="{26D12CA7-014B-4B4C-B1ED-71B2C4A97E1F}" destId="{E16A9ACE-1DCE-428D-9A8F-5CA9665DF91C}" srcOrd="0" destOrd="0" presId="urn:microsoft.com/office/officeart/2005/8/layout/bProcess4"/>
    <dgm:cxn modelId="{DA25011E-5BF0-4E54-AE34-0A03F198152C}" type="presOf" srcId="{1554B2BD-147A-49A0-8320-C60D1DAB1D9B}" destId="{956372A9-BE97-48BF-BEC2-14D00DF1FCAE}" srcOrd="0" destOrd="0" presId="urn:microsoft.com/office/officeart/2005/8/layout/bProcess4"/>
    <dgm:cxn modelId="{DD303B24-DEBB-4D90-B13A-6968F88D38F7}" srcId="{6B1B8FC2-4EA8-4138-87C0-417625C14155}" destId="{BE09AD2B-3DB7-4273-AB3F-7C853343D4D9}" srcOrd="6" destOrd="0" parTransId="{AEED0B8A-A267-46F7-B298-AF506BD733FE}" sibTransId="{84094F6E-3358-46B7-AE42-8144BE337D30}"/>
    <dgm:cxn modelId="{48FCA731-5EE0-48DA-8159-16731E3D2AA6}" type="presOf" srcId="{84094F6E-3358-46B7-AE42-8144BE337D30}" destId="{F43A7A7A-69D2-46F1-B5D9-BC8261A5B8FD}" srcOrd="0" destOrd="0" presId="urn:microsoft.com/office/officeart/2005/8/layout/bProcess4"/>
    <dgm:cxn modelId="{4611FA35-7605-4F55-A72A-EA95B1516184}" type="presOf" srcId="{6B1B8FC2-4EA8-4138-87C0-417625C14155}" destId="{9249597D-8E16-41B0-8423-18B21B2148F2}" srcOrd="0" destOrd="0" presId="urn:microsoft.com/office/officeart/2005/8/layout/bProcess4"/>
    <dgm:cxn modelId="{07D92E39-3CD3-4947-813E-56924DE2EFDF}" type="presOf" srcId="{AD391DD9-4FA4-4EFB-8DC0-71CFF7E845C0}" destId="{A8214219-7E48-49DB-8D8D-A408879D497D}" srcOrd="0" destOrd="0" presId="urn:microsoft.com/office/officeart/2005/8/layout/bProcess4"/>
    <dgm:cxn modelId="{258CF240-8ED5-4518-8B8C-2386A280BF96}" type="presOf" srcId="{9AAAE39E-6018-401A-A96F-BA970A7BC9BF}" destId="{7F0C4CC4-089A-42F9-A3AF-D4772A245008}" srcOrd="0" destOrd="0" presId="urn:microsoft.com/office/officeart/2005/8/layout/bProcess4"/>
    <dgm:cxn modelId="{AB299D5B-55D2-4203-B279-44723ABFF0D2}" srcId="{6B1B8FC2-4EA8-4138-87C0-417625C14155}" destId="{6C58A9C6-D163-46BD-80DF-DEECEF4D0B24}" srcOrd="2" destOrd="0" parTransId="{2410A0EA-36BB-4C07-8310-37FA81EE5CF8}" sibTransId="{C25E5010-FCB5-41A0-B620-AD81EC87F157}"/>
    <dgm:cxn modelId="{4971CB5C-67FA-4F1B-911F-7C4CEAFB9D03}" srcId="{6B1B8FC2-4EA8-4138-87C0-417625C14155}" destId="{0A3207B7-0431-40ED-A48F-03DDB1A05D29}" srcOrd="0" destOrd="0" parTransId="{C7623D30-9630-4CEB-89AA-B1EE3D086563}" sibTransId="{846731DF-7528-4C25-93CF-C70960B95105}"/>
    <dgm:cxn modelId="{3ACD4461-D093-4888-91DE-07457C3B21CC}" srcId="{6B1B8FC2-4EA8-4138-87C0-417625C14155}" destId="{AD391DD9-4FA4-4EFB-8DC0-71CFF7E845C0}" srcOrd="4" destOrd="0" parTransId="{B7685FB1-6135-41F4-A3DF-A475F47C38EB}" sibTransId="{F9574E95-BC07-4C92-A90B-46C8494FDBCA}"/>
    <dgm:cxn modelId="{6E671743-DE23-4E06-92F9-EB30CA70A735}" type="presOf" srcId="{5265C8B0-2FFF-4FF2-9023-4F973944AA54}" destId="{00542A5E-66AD-4392-9710-05FE59555C33}" srcOrd="0" destOrd="0" presId="urn:microsoft.com/office/officeart/2005/8/layout/bProcess4"/>
    <dgm:cxn modelId="{69555E43-009A-4214-9E5E-0219BBB9D6AF}" srcId="{6B1B8FC2-4EA8-4138-87C0-417625C14155}" destId="{95526141-99F6-4FC3-9561-33D2CD45A201}" srcOrd="7" destOrd="0" parTransId="{528A9759-1254-4B94-936C-8411CD6B3DE7}" sibTransId="{9AAAE39E-6018-401A-A96F-BA970A7BC9BF}"/>
    <dgm:cxn modelId="{8B13A064-1414-4A24-B809-4A95227BC5A9}" type="presOf" srcId="{137D7923-9A35-4089-B4A5-48FD8D695A91}" destId="{B9A993CE-38BF-4FCB-BA08-AAA4378ABA5D}" srcOrd="0" destOrd="0" presId="urn:microsoft.com/office/officeart/2005/8/layout/bProcess4"/>
    <dgm:cxn modelId="{51337546-348C-4F78-89D5-41594766A35B}" type="presOf" srcId="{BE09AD2B-3DB7-4273-AB3F-7C853343D4D9}" destId="{B851753A-179E-4D25-9D74-CB1A47A0B071}" srcOrd="0" destOrd="0" presId="urn:microsoft.com/office/officeart/2005/8/layout/bProcess4"/>
    <dgm:cxn modelId="{BBE6864C-C046-4A02-932B-43B35CF3A87C}" type="presOf" srcId="{067876D5-0B7A-4D53-B7B0-B0865D896D94}" destId="{CC9E4FFB-F0A1-42B7-A376-C7F6A8465617}" srcOrd="0" destOrd="0" presId="urn:microsoft.com/office/officeart/2005/8/layout/bProcess4"/>
    <dgm:cxn modelId="{1F4F328E-0AA1-4CCD-AF3D-9281622F2801}" type="presOf" srcId="{F03B4641-1035-4545-B263-EC2C0E21AAC9}" destId="{B4AAA646-59A4-4465-A0C2-5D16C464B676}" srcOrd="0" destOrd="0" presId="urn:microsoft.com/office/officeart/2005/8/layout/bProcess4"/>
    <dgm:cxn modelId="{E6B84694-286B-4376-94B3-84C73869EA1B}" type="presOf" srcId="{0A3207B7-0431-40ED-A48F-03DDB1A05D29}" destId="{F604AD1A-364E-4AC9-945F-BBCC1E5C9D0A}" srcOrd="0" destOrd="0" presId="urn:microsoft.com/office/officeart/2005/8/layout/bProcess4"/>
    <dgm:cxn modelId="{1883F99A-5F92-4D89-A4C7-A5DCA25C6482}" srcId="{6B1B8FC2-4EA8-4138-87C0-417625C14155}" destId="{5265C8B0-2FFF-4FF2-9023-4F973944AA54}" srcOrd="1" destOrd="0" parTransId="{CE00D0E0-7156-446C-AD5F-D1BCC0097981}" sibTransId="{49AE3E54-D083-416F-A0B4-87DC436228D1}"/>
    <dgm:cxn modelId="{85737DA6-9D86-4231-9ACE-2772685D5354}" srcId="{6B1B8FC2-4EA8-4138-87C0-417625C14155}" destId="{1554B2BD-147A-49A0-8320-C60D1DAB1D9B}" srcOrd="3" destOrd="0" parTransId="{EB05409D-EB39-49D7-8933-0D7EAE76E273}" sibTransId="{F03B4641-1035-4545-B263-EC2C0E21AAC9}"/>
    <dgm:cxn modelId="{D3242BA7-1E2D-4D84-ADD4-8B8FBA2C884C}" type="presOf" srcId="{C25E5010-FCB5-41A0-B620-AD81EC87F157}" destId="{B427E303-9219-4D50-9FD0-96A5C415064D}" srcOrd="0" destOrd="0" presId="urn:microsoft.com/office/officeart/2005/8/layout/bProcess4"/>
    <dgm:cxn modelId="{74EAD2C6-71E5-4A2A-AAE2-477FB3351414}" type="presOf" srcId="{F9574E95-BC07-4C92-A90B-46C8494FDBCA}" destId="{EE0722F7-8AF8-4421-8249-AEB7DE54CB26}" srcOrd="0" destOrd="0" presId="urn:microsoft.com/office/officeart/2005/8/layout/bProcess4"/>
    <dgm:cxn modelId="{BDD77DC9-7F22-4BD1-87A2-D5A82F669122}" type="presOf" srcId="{95526141-99F6-4FC3-9561-33D2CD45A201}" destId="{3413192E-A5A5-4D79-96A3-FB69EBDD2DA1}" srcOrd="0" destOrd="0" presId="urn:microsoft.com/office/officeart/2005/8/layout/bProcess4"/>
    <dgm:cxn modelId="{6ACF91D1-0A51-4041-BAFE-1E3C00FB0646}" type="presOf" srcId="{6C58A9C6-D163-46BD-80DF-DEECEF4D0B24}" destId="{D767F436-223B-4A96-863F-782E93675DB7}" srcOrd="0" destOrd="0" presId="urn:microsoft.com/office/officeart/2005/8/layout/bProcess4"/>
    <dgm:cxn modelId="{D70F86E9-16E7-4D09-8B4F-3D113F7BB365}" srcId="{6B1B8FC2-4EA8-4138-87C0-417625C14155}" destId="{26D12CA7-014B-4B4C-B1ED-71B2C4A97E1F}" srcOrd="5" destOrd="0" parTransId="{82CC5715-8F6A-4C33-B1F3-10362F92E41F}" sibTransId="{067876D5-0B7A-4D53-B7B0-B0865D896D94}"/>
    <dgm:cxn modelId="{C32D86EE-E14D-41B8-8712-7E98C1A4B3C2}" srcId="{6B1B8FC2-4EA8-4138-87C0-417625C14155}" destId="{137D7923-9A35-4089-B4A5-48FD8D695A91}" srcOrd="8" destOrd="0" parTransId="{2AC267B2-D9A5-4A34-BD09-B94AB8DD9500}" sibTransId="{A6610106-6A90-4DDA-A276-69753880F805}"/>
    <dgm:cxn modelId="{4F34D73E-6087-4987-8FF7-B84FF52BC371}" type="presParOf" srcId="{9249597D-8E16-41B0-8423-18B21B2148F2}" destId="{26437D17-1942-4A12-BAFF-920E8E9820AB}" srcOrd="0" destOrd="0" presId="urn:microsoft.com/office/officeart/2005/8/layout/bProcess4"/>
    <dgm:cxn modelId="{76B5EA45-E92A-46C5-9D3F-A858CAD11228}" type="presParOf" srcId="{26437D17-1942-4A12-BAFF-920E8E9820AB}" destId="{BD99B140-8938-44E5-A265-71C4B19C1B5A}" srcOrd="0" destOrd="0" presId="urn:microsoft.com/office/officeart/2005/8/layout/bProcess4"/>
    <dgm:cxn modelId="{E2C27BA9-003F-4F1D-9869-4801235FDF5E}" type="presParOf" srcId="{26437D17-1942-4A12-BAFF-920E8E9820AB}" destId="{F604AD1A-364E-4AC9-945F-BBCC1E5C9D0A}" srcOrd="1" destOrd="0" presId="urn:microsoft.com/office/officeart/2005/8/layout/bProcess4"/>
    <dgm:cxn modelId="{D89CFADA-FFE1-477D-BA27-83CEDA40483C}" type="presParOf" srcId="{9249597D-8E16-41B0-8423-18B21B2148F2}" destId="{5A5C855E-1F26-441C-9DD2-7126CEE89E39}" srcOrd="1" destOrd="0" presId="urn:microsoft.com/office/officeart/2005/8/layout/bProcess4"/>
    <dgm:cxn modelId="{39709B6E-EF48-42DF-B6E1-224CC609576B}" type="presParOf" srcId="{9249597D-8E16-41B0-8423-18B21B2148F2}" destId="{F730C7BB-447A-4D5E-AC5B-1906D08899E5}" srcOrd="2" destOrd="0" presId="urn:microsoft.com/office/officeart/2005/8/layout/bProcess4"/>
    <dgm:cxn modelId="{728855F9-5BAD-403C-931B-79FE97A736FB}" type="presParOf" srcId="{F730C7BB-447A-4D5E-AC5B-1906D08899E5}" destId="{624B0DD8-8410-47D9-A010-C96AC20584F2}" srcOrd="0" destOrd="0" presId="urn:microsoft.com/office/officeart/2005/8/layout/bProcess4"/>
    <dgm:cxn modelId="{94B7A1E5-A361-420D-9BE8-54D7507E31DD}" type="presParOf" srcId="{F730C7BB-447A-4D5E-AC5B-1906D08899E5}" destId="{00542A5E-66AD-4392-9710-05FE59555C33}" srcOrd="1" destOrd="0" presId="urn:microsoft.com/office/officeart/2005/8/layout/bProcess4"/>
    <dgm:cxn modelId="{2332A541-B2D9-4275-A3BB-10EDBF1D76EB}" type="presParOf" srcId="{9249597D-8E16-41B0-8423-18B21B2148F2}" destId="{5AE3B58D-4A54-4107-9494-7267D7FA2640}" srcOrd="3" destOrd="0" presId="urn:microsoft.com/office/officeart/2005/8/layout/bProcess4"/>
    <dgm:cxn modelId="{6F1B2CDE-2A20-4FF0-BDDA-C616B70FC052}" type="presParOf" srcId="{9249597D-8E16-41B0-8423-18B21B2148F2}" destId="{841F07E6-3242-4948-B0EC-F26B10A72225}" srcOrd="4" destOrd="0" presId="urn:microsoft.com/office/officeart/2005/8/layout/bProcess4"/>
    <dgm:cxn modelId="{541DB3B0-3CBC-4846-A894-DA03ECE0EB5D}" type="presParOf" srcId="{841F07E6-3242-4948-B0EC-F26B10A72225}" destId="{7EEE500C-4408-46D5-95A8-E30DDE4C0B2A}" srcOrd="0" destOrd="0" presId="urn:microsoft.com/office/officeart/2005/8/layout/bProcess4"/>
    <dgm:cxn modelId="{9236E073-C85A-4951-84DF-A98BC4C187B3}" type="presParOf" srcId="{841F07E6-3242-4948-B0EC-F26B10A72225}" destId="{D767F436-223B-4A96-863F-782E93675DB7}" srcOrd="1" destOrd="0" presId="urn:microsoft.com/office/officeart/2005/8/layout/bProcess4"/>
    <dgm:cxn modelId="{C7EB1A0B-393C-4D31-BCC7-52381320FDBE}" type="presParOf" srcId="{9249597D-8E16-41B0-8423-18B21B2148F2}" destId="{B427E303-9219-4D50-9FD0-96A5C415064D}" srcOrd="5" destOrd="0" presId="urn:microsoft.com/office/officeart/2005/8/layout/bProcess4"/>
    <dgm:cxn modelId="{F679580C-33F5-4EC8-8456-AD79C550D939}" type="presParOf" srcId="{9249597D-8E16-41B0-8423-18B21B2148F2}" destId="{48BBB629-0908-4BFD-B29F-EA9302D6FF96}" srcOrd="6" destOrd="0" presId="urn:microsoft.com/office/officeart/2005/8/layout/bProcess4"/>
    <dgm:cxn modelId="{9C692ADA-8715-4AE6-9FC7-3CF578A8A42F}" type="presParOf" srcId="{48BBB629-0908-4BFD-B29F-EA9302D6FF96}" destId="{0AC874A0-33C2-47A4-917C-A30C1DE5E579}" srcOrd="0" destOrd="0" presId="urn:microsoft.com/office/officeart/2005/8/layout/bProcess4"/>
    <dgm:cxn modelId="{91B16F96-7C28-4F31-BC89-DC131BCD903A}" type="presParOf" srcId="{48BBB629-0908-4BFD-B29F-EA9302D6FF96}" destId="{956372A9-BE97-48BF-BEC2-14D00DF1FCAE}" srcOrd="1" destOrd="0" presId="urn:microsoft.com/office/officeart/2005/8/layout/bProcess4"/>
    <dgm:cxn modelId="{64B71E2A-C26D-45BE-BADA-1D709E219DAC}" type="presParOf" srcId="{9249597D-8E16-41B0-8423-18B21B2148F2}" destId="{B4AAA646-59A4-4465-A0C2-5D16C464B676}" srcOrd="7" destOrd="0" presId="urn:microsoft.com/office/officeart/2005/8/layout/bProcess4"/>
    <dgm:cxn modelId="{A98CA22A-CB64-4093-90C8-4B38281D07B5}" type="presParOf" srcId="{9249597D-8E16-41B0-8423-18B21B2148F2}" destId="{65A3F3D1-2557-46BD-A377-EC3D0BBB91C0}" srcOrd="8" destOrd="0" presId="urn:microsoft.com/office/officeart/2005/8/layout/bProcess4"/>
    <dgm:cxn modelId="{ED71CD30-01F3-4B6C-B3A4-18F36EA44C06}" type="presParOf" srcId="{65A3F3D1-2557-46BD-A377-EC3D0BBB91C0}" destId="{5D435C9D-0AF4-4365-A098-B1D38460699F}" srcOrd="0" destOrd="0" presId="urn:microsoft.com/office/officeart/2005/8/layout/bProcess4"/>
    <dgm:cxn modelId="{004F5145-B355-41E0-BBBF-519981805DF1}" type="presParOf" srcId="{65A3F3D1-2557-46BD-A377-EC3D0BBB91C0}" destId="{A8214219-7E48-49DB-8D8D-A408879D497D}" srcOrd="1" destOrd="0" presId="urn:microsoft.com/office/officeart/2005/8/layout/bProcess4"/>
    <dgm:cxn modelId="{E8185D67-2A27-4AD9-940A-0F181179C9A8}" type="presParOf" srcId="{9249597D-8E16-41B0-8423-18B21B2148F2}" destId="{EE0722F7-8AF8-4421-8249-AEB7DE54CB26}" srcOrd="9" destOrd="0" presId="urn:microsoft.com/office/officeart/2005/8/layout/bProcess4"/>
    <dgm:cxn modelId="{E6B168BB-5CAF-4079-8CFA-964B502B4AC5}" type="presParOf" srcId="{9249597D-8E16-41B0-8423-18B21B2148F2}" destId="{C4D946D3-F0BD-4F2F-AA53-4FB8257175DA}" srcOrd="10" destOrd="0" presId="urn:microsoft.com/office/officeart/2005/8/layout/bProcess4"/>
    <dgm:cxn modelId="{2B322F08-AE9B-4A6C-B8D5-E94245E5A3BF}" type="presParOf" srcId="{C4D946D3-F0BD-4F2F-AA53-4FB8257175DA}" destId="{079F45F0-1415-4C7E-97CF-4EA967E134D6}" srcOrd="0" destOrd="0" presId="urn:microsoft.com/office/officeart/2005/8/layout/bProcess4"/>
    <dgm:cxn modelId="{B21AA600-A605-4399-89E2-9DDB6130A036}" type="presParOf" srcId="{C4D946D3-F0BD-4F2F-AA53-4FB8257175DA}" destId="{E16A9ACE-1DCE-428D-9A8F-5CA9665DF91C}" srcOrd="1" destOrd="0" presId="urn:microsoft.com/office/officeart/2005/8/layout/bProcess4"/>
    <dgm:cxn modelId="{5474F1A9-EE0B-40D6-9582-C093C47A74F1}" type="presParOf" srcId="{9249597D-8E16-41B0-8423-18B21B2148F2}" destId="{CC9E4FFB-F0A1-42B7-A376-C7F6A8465617}" srcOrd="11" destOrd="0" presId="urn:microsoft.com/office/officeart/2005/8/layout/bProcess4"/>
    <dgm:cxn modelId="{35B31B14-1E75-481E-A89D-09AE790D55F5}" type="presParOf" srcId="{9249597D-8E16-41B0-8423-18B21B2148F2}" destId="{DEDEE369-47D2-491E-AAA8-1FA876EFEFFA}" srcOrd="12" destOrd="0" presId="urn:microsoft.com/office/officeart/2005/8/layout/bProcess4"/>
    <dgm:cxn modelId="{5387919D-DDB5-4EAB-B1E4-80B2271169C8}" type="presParOf" srcId="{DEDEE369-47D2-491E-AAA8-1FA876EFEFFA}" destId="{E2807219-8C89-44DD-8A0F-C2A5C7B34EA3}" srcOrd="0" destOrd="0" presId="urn:microsoft.com/office/officeart/2005/8/layout/bProcess4"/>
    <dgm:cxn modelId="{062B2F07-03A3-4CA0-8F17-CBD7F0ABD42A}" type="presParOf" srcId="{DEDEE369-47D2-491E-AAA8-1FA876EFEFFA}" destId="{B851753A-179E-4D25-9D74-CB1A47A0B071}" srcOrd="1" destOrd="0" presId="urn:microsoft.com/office/officeart/2005/8/layout/bProcess4"/>
    <dgm:cxn modelId="{53DF191A-4D23-4A4D-9BFD-318790DE404B}" type="presParOf" srcId="{9249597D-8E16-41B0-8423-18B21B2148F2}" destId="{F43A7A7A-69D2-46F1-B5D9-BC8261A5B8FD}" srcOrd="13" destOrd="0" presId="urn:microsoft.com/office/officeart/2005/8/layout/bProcess4"/>
    <dgm:cxn modelId="{076FF7B7-1090-42D4-BF94-F88E80A21A62}" type="presParOf" srcId="{9249597D-8E16-41B0-8423-18B21B2148F2}" destId="{F182AB35-845E-4757-BF6E-41666E455E11}" srcOrd="14" destOrd="0" presId="urn:microsoft.com/office/officeart/2005/8/layout/bProcess4"/>
    <dgm:cxn modelId="{B1AE6BAA-ACAD-48F2-9C8B-AF7F425336BC}" type="presParOf" srcId="{F182AB35-845E-4757-BF6E-41666E455E11}" destId="{BE19AE0F-EF46-4A78-9CD5-E37383C8C987}" srcOrd="0" destOrd="0" presId="urn:microsoft.com/office/officeart/2005/8/layout/bProcess4"/>
    <dgm:cxn modelId="{6DA516EF-3B25-4A68-BB86-B210EC5ED41C}" type="presParOf" srcId="{F182AB35-845E-4757-BF6E-41666E455E11}" destId="{3413192E-A5A5-4D79-96A3-FB69EBDD2DA1}" srcOrd="1" destOrd="0" presId="urn:microsoft.com/office/officeart/2005/8/layout/bProcess4"/>
    <dgm:cxn modelId="{523B767E-CAE8-423A-8943-13EF1CB0941C}" type="presParOf" srcId="{9249597D-8E16-41B0-8423-18B21B2148F2}" destId="{7F0C4CC4-089A-42F9-A3AF-D4772A245008}" srcOrd="15" destOrd="0" presId="urn:microsoft.com/office/officeart/2005/8/layout/bProcess4"/>
    <dgm:cxn modelId="{83564176-613F-424B-824E-126E0CA43B7B}" type="presParOf" srcId="{9249597D-8E16-41B0-8423-18B21B2148F2}" destId="{AEDC110B-6EFD-4236-B741-A491BCFADDA9}" srcOrd="16" destOrd="0" presId="urn:microsoft.com/office/officeart/2005/8/layout/bProcess4"/>
    <dgm:cxn modelId="{06865A57-884F-4D98-B83E-102797D00D2E}" type="presParOf" srcId="{AEDC110B-6EFD-4236-B741-A491BCFADDA9}" destId="{2ED74FC5-B016-432E-9933-5FFF17F6C968}" srcOrd="0" destOrd="0" presId="urn:microsoft.com/office/officeart/2005/8/layout/bProcess4"/>
    <dgm:cxn modelId="{AD3CB27C-83CE-490B-8191-C0AD58E8C837}" type="presParOf" srcId="{AEDC110B-6EFD-4236-B741-A491BCFADDA9}" destId="{B9A993CE-38BF-4FCB-BA08-AAA4378ABA5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C855E-1F26-441C-9DD2-7126CEE89E39}">
      <dsp:nvSpPr>
        <dsp:cNvPr id="0" name=""/>
        <dsp:cNvSpPr/>
      </dsp:nvSpPr>
      <dsp:spPr>
        <a:xfrm rot="5400000">
          <a:off x="-263884" y="1128008"/>
          <a:ext cx="1175701"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04AD1A-364E-4AC9-945F-BBCC1E5C9D0A}">
      <dsp:nvSpPr>
        <dsp:cNvPr id="0" name=""/>
        <dsp:cNvSpPr/>
      </dsp:nvSpPr>
      <dsp:spPr>
        <a:xfrm>
          <a:off x="2912" y="372261"/>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Education</a:t>
          </a:r>
        </a:p>
      </dsp:txBody>
      <dsp:txXfrm>
        <a:off x="30690" y="400039"/>
        <a:ext cx="1525147" cy="892866"/>
      </dsp:txXfrm>
    </dsp:sp>
    <dsp:sp modelId="{5AE3B58D-4A54-4107-9494-7267D7FA2640}">
      <dsp:nvSpPr>
        <dsp:cNvPr id="0" name=""/>
        <dsp:cNvSpPr/>
      </dsp:nvSpPr>
      <dsp:spPr>
        <a:xfrm rot="5400000">
          <a:off x="-263884" y="2313536"/>
          <a:ext cx="1175701"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542A5E-66AD-4392-9710-05FE59555C33}">
      <dsp:nvSpPr>
        <dsp:cNvPr id="0" name=""/>
        <dsp:cNvSpPr/>
      </dsp:nvSpPr>
      <dsp:spPr>
        <a:xfrm>
          <a:off x="2912" y="1557788"/>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Disease</a:t>
          </a:r>
        </a:p>
      </dsp:txBody>
      <dsp:txXfrm>
        <a:off x="30690" y="1585566"/>
        <a:ext cx="1525147" cy="892866"/>
      </dsp:txXfrm>
    </dsp:sp>
    <dsp:sp modelId="{B427E303-9219-4D50-9FD0-96A5C415064D}">
      <dsp:nvSpPr>
        <dsp:cNvPr id="0" name=""/>
        <dsp:cNvSpPr/>
      </dsp:nvSpPr>
      <dsp:spPr>
        <a:xfrm>
          <a:off x="328879" y="2906300"/>
          <a:ext cx="2092509"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67F436-223B-4A96-863F-782E93675DB7}">
      <dsp:nvSpPr>
        <dsp:cNvPr id="0" name=""/>
        <dsp:cNvSpPr/>
      </dsp:nvSpPr>
      <dsp:spPr>
        <a:xfrm>
          <a:off x="2912" y="2743316"/>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Fire</a:t>
          </a:r>
        </a:p>
      </dsp:txBody>
      <dsp:txXfrm>
        <a:off x="30690" y="2771094"/>
        <a:ext cx="1525147" cy="892866"/>
      </dsp:txXfrm>
    </dsp:sp>
    <dsp:sp modelId="{B4AAA646-59A4-4465-A0C2-5D16C464B676}">
      <dsp:nvSpPr>
        <dsp:cNvPr id="0" name=""/>
        <dsp:cNvSpPr/>
      </dsp:nvSpPr>
      <dsp:spPr>
        <a:xfrm rot="16200000">
          <a:off x="1838451" y="2313536"/>
          <a:ext cx="1175701"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6372A9-BE97-48BF-BEC2-14D00DF1FCAE}">
      <dsp:nvSpPr>
        <dsp:cNvPr id="0" name=""/>
        <dsp:cNvSpPr/>
      </dsp:nvSpPr>
      <dsp:spPr>
        <a:xfrm>
          <a:off x="2105248" y="2743316"/>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Roots</a:t>
          </a:r>
        </a:p>
      </dsp:txBody>
      <dsp:txXfrm>
        <a:off x="2133026" y="2771094"/>
        <a:ext cx="1525147" cy="892866"/>
      </dsp:txXfrm>
    </dsp:sp>
    <dsp:sp modelId="{EE0722F7-8AF8-4421-8249-AEB7DE54CB26}">
      <dsp:nvSpPr>
        <dsp:cNvPr id="0" name=""/>
        <dsp:cNvSpPr/>
      </dsp:nvSpPr>
      <dsp:spPr>
        <a:xfrm rot="16200000">
          <a:off x="1838451" y="1128008"/>
          <a:ext cx="1175701"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214219-7E48-49DB-8D8D-A408879D497D}">
      <dsp:nvSpPr>
        <dsp:cNvPr id="0" name=""/>
        <dsp:cNvSpPr/>
      </dsp:nvSpPr>
      <dsp:spPr>
        <a:xfrm>
          <a:off x="2105248" y="1557788"/>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Optimal</a:t>
          </a:r>
        </a:p>
      </dsp:txBody>
      <dsp:txXfrm>
        <a:off x="2133026" y="1585566"/>
        <a:ext cx="1525147" cy="892866"/>
      </dsp:txXfrm>
    </dsp:sp>
    <dsp:sp modelId="{CC9E4FFB-F0A1-42B7-A376-C7F6A8465617}">
      <dsp:nvSpPr>
        <dsp:cNvPr id="0" name=""/>
        <dsp:cNvSpPr/>
      </dsp:nvSpPr>
      <dsp:spPr>
        <a:xfrm>
          <a:off x="2431215" y="535244"/>
          <a:ext cx="2092509"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6A9ACE-1DCE-428D-9A8F-5CA9665DF91C}">
      <dsp:nvSpPr>
        <dsp:cNvPr id="0" name=""/>
        <dsp:cNvSpPr/>
      </dsp:nvSpPr>
      <dsp:spPr>
        <a:xfrm>
          <a:off x="2105248" y="372261"/>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Genetics</a:t>
          </a:r>
        </a:p>
      </dsp:txBody>
      <dsp:txXfrm>
        <a:off x="2133026" y="400039"/>
        <a:ext cx="1525147" cy="892866"/>
      </dsp:txXfrm>
    </dsp:sp>
    <dsp:sp modelId="{F43A7A7A-69D2-46F1-B5D9-BC8261A5B8FD}">
      <dsp:nvSpPr>
        <dsp:cNvPr id="0" name=""/>
        <dsp:cNvSpPr/>
      </dsp:nvSpPr>
      <dsp:spPr>
        <a:xfrm rot="5400000">
          <a:off x="3940786" y="1128008"/>
          <a:ext cx="1175701"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51753A-179E-4D25-9D74-CB1A47A0B071}">
      <dsp:nvSpPr>
        <dsp:cNvPr id="0" name=""/>
        <dsp:cNvSpPr/>
      </dsp:nvSpPr>
      <dsp:spPr>
        <a:xfrm>
          <a:off x="4207583" y="372261"/>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Individual management</a:t>
          </a:r>
        </a:p>
      </dsp:txBody>
      <dsp:txXfrm>
        <a:off x="4235361" y="400039"/>
        <a:ext cx="1525147" cy="892866"/>
      </dsp:txXfrm>
    </dsp:sp>
    <dsp:sp modelId="{7F0C4CC4-089A-42F9-A3AF-D4772A245008}">
      <dsp:nvSpPr>
        <dsp:cNvPr id="0" name=""/>
        <dsp:cNvSpPr/>
      </dsp:nvSpPr>
      <dsp:spPr>
        <a:xfrm rot="5400000">
          <a:off x="3940786" y="2313536"/>
          <a:ext cx="1175701" cy="14226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13192E-A5A5-4D79-96A3-FB69EBDD2DA1}">
      <dsp:nvSpPr>
        <dsp:cNvPr id="0" name=""/>
        <dsp:cNvSpPr/>
      </dsp:nvSpPr>
      <dsp:spPr>
        <a:xfrm>
          <a:off x="4207583" y="1557788"/>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Risk factor response</a:t>
          </a:r>
        </a:p>
      </dsp:txBody>
      <dsp:txXfrm>
        <a:off x="4235361" y="1585566"/>
        <a:ext cx="1525147" cy="892866"/>
      </dsp:txXfrm>
    </dsp:sp>
    <dsp:sp modelId="{B9A993CE-38BF-4FCB-BA08-AAA4378ABA5D}">
      <dsp:nvSpPr>
        <dsp:cNvPr id="0" name=""/>
        <dsp:cNvSpPr/>
      </dsp:nvSpPr>
      <dsp:spPr>
        <a:xfrm>
          <a:off x="4207583" y="2743316"/>
          <a:ext cx="1580703" cy="9484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Assess Disease Annually </a:t>
          </a:r>
        </a:p>
      </dsp:txBody>
      <dsp:txXfrm>
        <a:off x="4235361" y="2771094"/>
        <a:ext cx="1525147" cy="89286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805762F4-81DA-40F1-9EDB-D4E360944A3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12643" name="Rectangle 3">
            <a:extLst>
              <a:ext uri="{FF2B5EF4-FFF2-40B4-BE49-F238E27FC236}">
                <a16:creationId xmlns:a16="http://schemas.microsoft.com/office/drawing/2014/main" id="{84961749-A8EF-4898-A3AF-B798172A897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7172" name="Rectangle 4">
            <a:extLst>
              <a:ext uri="{FF2B5EF4-FFF2-40B4-BE49-F238E27FC236}">
                <a16:creationId xmlns:a16="http://schemas.microsoft.com/office/drawing/2014/main" id="{4941AFC1-2581-444D-8C32-E56EF4A70B4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5" name="Rectangle 5">
            <a:extLst>
              <a:ext uri="{FF2B5EF4-FFF2-40B4-BE49-F238E27FC236}">
                <a16:creationId xmlns:a16="http://schemas.microsoft.com/office/drawing/2014/main" id="{78DB5033-CE76-4422-B223-1A2B8A267057}"/>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a:extLst>
              <a:ext uri="{FF2B5EF4-FFF2-40B4-BE49-F238E27FC236}">
                <a16:creationId xmlns:a16="http://schemas.microsoft.com/office/drawing/2014/main" id="{058F1AF4-0F05-4B92-92B0-8C30C17DEFE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12647" name="Rectangle 7">
            <a:extLst>
              <a:ext uri="{FF2B5EF4-FFF2-40B4-BE49-F238E27FC236}">
                <a16:creationId xmlns:a16="http://schemas.microsoft.com/office/drawing/2014/main" id="{C24E410B-DC89-4B3C-BF76-26EAA5CB86F5}"/>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579C61E-B888-4952-85AD-0521D683C2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CFE753F-61F3-4888-A66F-76156DC7B57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5DC6D072-F6E7-4211-BF34-8C8A54786A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AAF0957C-05FC-40B2-A7C4-C560C98A63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5D07E7-5A73-4C5A-BED0-059BDA41672D}"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F7A2199-2F46-4DB4-A03A-FF424AD8EC93}"/>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C0CF386D-26A9-4792-A123-63A85ACCA2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796" name="Slide Number Placeholder 3">
            <a:extLst>
              <a:ext uri="{FF2B5EF4-FFF2-40B4-BE49-F238E27FC236}">
                <a16:creationId xmlns:a16="http://schemas.microsoft.com/office/drawing/2014/main" id="{BE440582-C0F1-4830-968F-B2A8A309C6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F57266-D570-4D8F-AF2B-20E5A22CE9DB}" type="slidenum">
              <a:rPr lang="en-US" altLang="en-US" smtClean="0">
                <a:solidFill>
                  <a:srgbClr val="000000"/>
                </a:solidFill>
              </a:rPr>
              <a:pPr/>
              <a:t>16</a:t>
            </a:fld>
            <a:endParaRPr lang="en-US" altLang="en-US">
              <a:solidFill>
                <a:srgbClr val="000000"/>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EEA0A66F-7451-4CB9-982B-6EA2532A3448}"/>
              </a:ext>
            </a:extLst>
          </p:cNvPr>
          <p:cNvSpPr>
            <a:spLocks noGrp="1" noRot="1" noChangeAspect="1" noChangeArrowheads="1" noTextEdit="1"/>
          </p:cNvSpPr>
          <p:nvPr>
            <p:ph type="sldImg"/>
          </p:nvPr>
        </p:nvSpPr>
        <p:spPr>
          <a:ln/>
        </p:spPr>
      </p:sp>
      <p:sp>
        <p:nvSpPr>
          <p:cNvPr id="226307" name="Notes Placeholder 2">
            <a:extLst>
              <a:ext uri="{FF2B5EF4-FFF2-40B4-BE49-F238E27FC236}">
                <a16:creationId xmlns:a16="http://schemas.microsoft.com/office/drawing/2014/main" id="{359901D8-421C-4A58-A937-29CD530675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6308" name="Slide Number Placeholder 3">
            <a:extLst>
              <a:ext uri="{FF2B5EF4-FFF2-40B4-BE49-F238E27FC236}">
                <a16:creationId xmlns:a16="http://schemas.microsoft.com/office/drawing/2014/main" id="{620EDAF5-43A7-4C39-B92D-8A43A68005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0E6290-2A28-4F20-B986-4FCCAE0EAFFD}" type="slidenum">
              <a:rPr lang="en-US" altLang="en-US" smtClean="0">
                <a:solidFill>
                  <a:srgbClr val="000000"/>
                </a:solidFill>
              </a:rPr>
              <a:pPr/>
              <a:t>114</a:t>
            </a:fld>
            <a:endParaRPr lang="en-US" altLang="en-US">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DC355FB6-F580-4498-AC12-01443119377A}"/>
              </a:ext>
            </a:extLst>
          </p:cNvPr>
          <p:cNvSpPr>
            <a:spLocks noGrp="1" noRot="1" noChangeAspect="1" noChangeArrowheads="1" noTextEdit="1"/>
          </p:cNvSpPr>
          <p:nvPr>
            <p:ph type="sldImg"/>
          </p:nvPr>
        </p:nvSpPr>
        <p:spPr>
          <a:ln/>
        </p:spPr>
      </p:sp>
      <p:sp>
        <p:nvSpPr>
          <p:cNvPr id="228355" name="Notes Placeholder 2">
            <a:extLst>
              <a:ext uri="{FF2B5EF4-FFF2-40B4-BE49-F238E27FC236}">
                <a16:creationId xmlns:a16="http://schemas.microsoft.com/office/drawing/2014/main" id="{B415ACC0-9013-4A7F-946C-9164912F1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8356" name="Slide Number Placeholder 3">
            <a:extLst>
              <a:ext uri="{FF2B5EF4-FFF2-40B4-BE49-F238E27FC236}">
                <a16:creationId xmlns:a16="http://schemas.microsoft.com/office/drawing/2014/main" id="{D8A29FDF-4F14-409B-AFD5-454DA30EA8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84A974-0C0F-4575-9B99-B9BA981F61B8}" type="slidenum">
              <a:rPr lang="en-US" altLang="en-US" smtClean="0">
                <a:solidFill>
                  <a:srgbClr val="000000"/>
                </a:solidFill>
              </a:rPr>
              <a:pPr/>
              <a:t>115</a:t>
            </a:fld>
            <a:endParaRPr lang="en-US" altLang="en-US">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86F8BF87-AA67-4563-B494-A9B629223DF0}"/>
              </a:ext>
            </a:extLst>
          </p:cNvPr>
          <p:cNvSpPr>
            <a:spLocks noGrp="1" noRot="1" noChangeAspect="1" noChangeArrowheads="1" noTextEdit="1"/>
          </p:cNvSpPr>
          <p:nvPr>
            <p:ph type="sldImg"/>
          </p:nvPr>
        </p:nvSpPr>
        <p:spPr>
          <a:ln/>
        </p:spPr>
      </p:sp>
      <p:sp>
        <p:nvSpPr>
          <p:cNvPr id="230403" name="Notes Placeholder 2">
            <a:extLst>
              <a:ext uri="{FF2B5EF4-FFF2-40B4-BE49-F238E27FC236}">
                <a16:creationId xmlns:a16="http://schemas.microsoft.com/office/drawing/2014/main" id="{E886E053-B8B8-46F6-9020-AC3FF871AA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0404" name="Slide Number Placeholder 3">
            <a:extLst>
              <a:ext uri="{FF2B5EF4-FFF2-40B4-BE49-F238E27FC236}">
                <a16:creationId xmlns:a16="http://schemas.microsoft.com/office/drawing/2014/main" id="{CC1AE156-DBC7-400A-A0A8-E0C541FF84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050030-B235-4027-9EE9-8BFEBDAFAA19}" type="slidenum">
              <a:rPr lang="en-US" altLang="en-US" smtClean="0">
                <a:solidFill>
                  <a:srgbClr val="000000"/>
                </a:solidFill>
              </a:rPr>
              <a:pPr/>
              <a:t>116</a:t>
            </a:fld>
            <a:endParaRPr lang="en-US" altLang="en-US">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E948180D-C3FC-40A8-8128-B8F05641D0CA}"/>
              </a:ext>
            </a:extLst>
          </p:cNvPr>
          <p:cNvSpPr>
            <a:spLocks noGrp="1" noRot="1" noChangeAspect="1" noChangeArrowheads="1" noTextEdit="1"/>
          </p:cNvSpPr>
          <p:nvPr>
            <p:ph type="sldImg"/>
          </p:nvPr>
        </p:nvSpPr>
        <p:spPr>
          <a:ln/>
        </p:spPr>
      </p:sp>
      <p:sp>
        <p:nvSpPr>
          <p:cNvPr id="232451" name="Notes Placeholder 2">
            <a:extLst>
              <a:ext uri="{FF2B5EF4-FFF2-40B4-BE49-F238E27FC236}">
                <a16:creationId xmlns:a16="http://schemas.microsoft.com/office/drawing/2014/main" id="{DF8B38E7-F706-4584-86A6-A490936E08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2452" name="Slide Number Placeholder 3">
            <a:extLst>
              <a:ext uri="{FF2B5EF4-FFF2-40B4-BE49-F238E27FC236}">
                <a16:creationId xmlns:a16="http://schemas.microsoft.com/office/drawing/2014/main" id="{249BE477-640A-4E4E-9A51-EFADE246B3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3AD1C1-EBC7-4DBA-812F-B035AFE6F209}" type="slidenum">
              <a:rPr lang="en-US" altLang="en-US" smtClean="0">
                <a:solidFill>
                  <a:srgbClr val="000000"/>
                </a:solidFill>
              </a:rPr>
              <a:pPr/>
              <a:t>117</a:t>
            </a:fld>
            <a:endParaRPr lang="en-US" altLang="en-US">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972A7876-B449-46B0-A5B3-2BB50F8D6B3B}"/>
              </a:ext>
            </a:extLst>
          </p:cNvPr>
          <p:cNvSpPr>
            <a:spLocks noGrp="1" noRot="1" noChangeAspect="1" noChangeArrowheads="1" noTextEdit="1"/>
          </p:cNvSpPr>
          <p:nvPr>
            <p:ph type="sldImg"/>
          </p:nvPr>
        </p:nvSpPr>
        <p:spPr>
          <a:ln/>
        </p:spPr>
      </p:sp>
      <p:sp>
        <p:nvSpPr>
          <p:cNvPr id="234499" name="Notes Placeholder 2">
            <a:extLst>
              <a:ext uri="{FF2B5EF4-FFF2-40B4-BE49-F238E27FC236}">
                <a16:creationId xmlns:a16="http://schemas.microsoft.com/office/drawing/2014/main" id="{24BD1B2D-B563-40C7-A552-53E4E3BD8C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4500" name="Slide Number Placeholder 3">
            <a:extLst>
              <a:ext uri="{FF2B5EF4-FFF2-40B4-BE49-F238E27FC236}">
                <a16:creationId xmlns:a16="http://schemas.microsoft.com/office/drawing/2014/main" id="{9E2DDDAD-2934-4A53-A357-DBFF99FE88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C84C1A-C23D-4041-BCD2-04709E617B5E}" type="slidenum">
              <a:rPr lang="en-US" altLang="en-US" smtClean="0">
                <a:solidFill>
                  <a:srgbClr val="000000"/>
                </a:solidFill>
              </a:rPr>
              <a:pPr/>
              <a:t>118</a:t>
            </a:fld>
            <a:endParaRPr lang="en-US" altLang="en-US">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C0F8202B-3449-4883-8A60-E1C11A7529D1}"/>
              </a:ext>
            </a:extLst>
          </p:cNvPr>
          <p:cNvSpPr>
            <a:spLocks noGrp="1" noRot="1" noChangeAspect="1" noChangeArrowheads="1" noTextEdit="1"/>
          </p:cNvSpPr>
          <p:nvPr>
            <p:ph type="sldImg"/>
          </p:nvPr>
        </p:nvSpPr>
        <p:spPr>
          <a:ln/>
        </p:spPr>
      </p:sp>
      <p:sp>
        <p:nvSpPr>
          <p:cNvPr id="236547" name="Notes Placeholder 2">
            <a:extLst>
              <a:ext uri="{FF2B5EF4-FFF2-40B4-BE49-F238E27FC236}">
                <a16:creationId xmlns:a16="http://schemas.microsoft.com/office/drawing/2014/main" id="{918EBD6E-608E-42F1-BBFA-CC3B7BEC01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6548" name="Slide Number Placeholder 3">
            <a:extLst>
              <a:ext uri="{FF2B5EF4-FFF2-40B4-BE49-F238E27FC236}">
                <a16:creationId xmlns:a16="http://schemas.microsoft.com/office/drawing/2014/main" id="{181AD2B3-ECDB-4D4C-869D-CC26C1C1C0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608F61-7C4F-40A9-8B20-EFEC082271CB}" type="slidenum">
              <a:rPr lang="en-US" altLang="en-US" smtClean="0">
                <a:solidFill>
                  <a:srgbClr val="000000"/>
                </a:solidFill>
              </a:rPr>
              <a:pPr/>
              <a:t>119</a:t>
            </a:fld>
            <a:endParaRPr lang="en-US" altLang="en-US">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D79FADAF-EEAE-4B2A-A2FB-9E06341EFB08}"/>
              </a:ext>
            </a:extLst>
          </p:cNvPr>
          <p:cNvSpPr>
            <a:spLocks noGrp="1" noRot="1" noChangeAspect="1" noChangeArrowheads="1" noTextEdit="1"/>
          </p:cNvSpPr>
          <p:nvPr>
            <p:ph type="sldImg"/>
          </p:nvPr>
        </p:nvSpPr>
        <p:spPr>
          <a:ln/>
        </p:spPr>
      </p:sp>
      <p:sp>
        <p:nvSpPr>
          <p:cNvPr id="238595" name="Notes Placeholder 2">
            <a:extLst>
              <a:ext uri="{FF2B5EF4-FFF2-40B4-BE49-F238E27FC236}">
                <a16:creationId xmlns:a16="http://schemas.microsoft.com/office/drawing/2014/main" id="{2F0AC705-E782-4236-9F66-97D7E34108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8596" name="Slide Number Placeholder 3">
            <a:extLst>
              <a:ext uri="{FF2B5EF4-FFF2-40B4-BE49-F238E27FC236}">
                <a16:creationId xmlns:a16="http://schemas.microsoft.com/office/drawing/2014/main" id="{1DB7DA4D-AA6B-4E8A-AC7B-47E79B91A4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BE963-8FFE-4BA3-A22C-E2CC09981935}" type="slidenum">
              <a:rPr lang="en-US" altLang="en-US" smtClean="0">
                <a:solidFill>
                  <a:srgbClr val="000000"/>
                </a:solidFill>
              </a:rPr>
              <a:pPr/>
              <a:t>120</a:t>
            </a:fld>
            <a:endParaRPr lang="en-US" altLang="en-US">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4F494636-CADC-40E2-8FC7-1A418A8A3FD0}"/>
              </a:ext>
            </a:extLst>
          </p:cNvPr>
          <p:cNvSpPr>
            <a:spLocks noGrp="1" noRot="1" noChangeAspect="1" noChangeArrowheads="1" noTextEdit="1"/>
          </p:cNvSpPr>
          <p:nvPr>
            <p:ph type="sldImg"/>
          </p:nvPr>
        </p:nvSpPr>
        <p:spPr>
          <a:ln/>
        </p:spPr>
      </p:sp>
      <p:sp>
        <p:nvSpPr>
          <p:cNvPr id="241667" name="Notes Placeholder 2">
            <a:extLst>
              <a:ext uri="{FF2B5EF4-FFF2-40B4-BE49-F238E27FC236}">
                <a16:creationId xmlns:a16="http://schemas.microsoft.com/office/drawing/2014/main" id="{9CDCB513-4033-47B1-8E49-E98D81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2 hr. post 75 gram glucose &lt;140mg/dL;</a:t>
            </a:r>
          </a:p>
        </p:txBody>
      </p:sp>
      <p:sp>
        <p:nvSpPr>
          <p:cNvPr id="241668" name="Slide Number Placeholder 3">
            <a:extLst>
              <a:ext uri="{FF2B5EF4-FFF2-40B4-BE49-F238E27FC236}">
                <a16:creationId xmlns:a16="http://schemas.microsoft.com/office/drawing/2014/main" id="{9D9671F2-3E46-458E-88F4-C136C3792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26CB3B-4521-4F12-983E-3449DDE0F4F6}" type="slidenum">
              <a:rPr lang="en-US" altLang="en-US" smtClean="0"/>
              <a:pPr/>
              <a:t>122</a:t>
            </a:fld>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54010A7C-65B2-409B-B326-EF2E5841B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D27EF1-40B2-4187-9096-680CA7BB9ED2}" type="slidenum">
              <a:rPr lang="en-US" altLang="en-US" smtClean="0"/>
              <a:pPr/>
              <a:t>123</a:t>
            </a:fld>
            <a:endParaRPr lang="en-US" altLang="en-US"/>
          </a:p>
        </p:txBody>
      </p:sp>
      <p:sp>
        <p:nvSpPr>
          <p:cNvPr id="243715" name="Rectangle 2">
            <a:extLst>
              <a:ext uri="{FF2B5EF4-FFF2-40B4-BE49-F238E27FC236}">
                <a16:creationId xmlns:a16="http://schemas.microsoft.com/office/drawing/2014/main" id="{2F4526BF-C083-4C34-BEDA-FA7D099839AF}"/>
              </a:ext>
            </a:extLst>
          </p:cNvPr>
          <p:cNvSpPr>
            <a:spLocks noGrp="1" noRot="1" noChangeAspect="1" noChangeArrowheads="1" noTextEdit="1"/>
          </p:cNvSpPr>
          <p:nvPr>
            <p:ph type="sldImg"/>
          </p:nvPr>
        </p:nvSpPr>
        <p:spPr>
          <a:xfrm>
            <a:off x="1144588" y="685800"/>
            <a:ext cx="4573587" cy="3430588"/>
          </a:xfrm>
          <a:ln/>
        </p:spPr>
      </p:sp>
      <p:sp>
        <p:nvSpPr>
          <p:cNvPr id="243716" name="Rectangle 3">
            <a:extLst>
              <a:ext uri="{FF2B5EF4-FFF2-40B4-BE49-F238E27FC236}">
                <a16:creationId xmlns:a16="http://schemas.microsoft.com/office/drawing/2014/main" id="{2BD68C19-EA9C-45F6-BDA8-DC51C876B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solidFill>
                <a:schemeClr val="tx2"/>
              </a:solidFill>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58F45109-227A-4E66-83B7-25B4169FA6EC}"/>
              </a:ext>
            </a:extLst>
          </p:cNvPr>
          <p:cNvSpPr>
            <a:spLocks noGrp="1" noRot="1" noChangeAspect="1" noChangeArrowheads="1" noTextEdit="1"/>
          </p:cNvSpPr>
          <p:nvPr>
            <p:ph type="sldImg"/>
          </p:nvPr>
        </p:nvSpPr>
        <p:spPr>
          <a:ln/>
        </p:spPr>
      </p:sp>
      <p:sp>
        <p:nvSpPr>
          <p:cNvPr id="245763" name="Notes Placeholder 2">
            <a:extLst>
              <a:ext uri="{FF2B5EF4-FFF2-40B4-BE49-F238E27FC236}">
                <a16:creationId xmlns:a16="http://schemas.microsoft.com/office/drawing/2014/main" id="{DA5FB4B7-4C8E-4CFC-B45F-D305B4F329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2.4 million Americans have A1c  &gt;6.5%; 7 million have A1c &gt; 6.0%; this study: 77.6% Caucasian; 57.7% female; mean age 56.7; mean A1c was 5.5 and fasting glucose 104.7 mg/dL; mean follow-up 14 yrs. </a:t>
            </a:r>
          </a:p>
          <a:p>
            <a:r>
              <a:rPr lang="en-US" altLang="en-US">
                <a:latin typeface="Arial" panose="020B0604020202020204" pitchFamily="34" charset="0"/>
              </a:rPr>
              <a:t>Incidence of DM was 6%, 12%, 21%, 44%, 79% for the A1c categories; interesting that an A1c of &lt;5% had half the risk of 5-5.5%</a:t>
            </a:r>
          </a:p>
          <a:p>
            <a:r>
              <a:rPr lang="en-US" altLang="en-US">
                <a:latin typeface="Arial" panose="020B0604020202020204" pitchFamily="34" charset="0"/>
              </a:rPr>
              <a:t>Stroke risk went up with A1c &gt;5.5%: 1.17,2.22, 3.16 respectively</a:t>
            </a:r>
          </a:p>
          <a:p>
            <a:r>
              <a:rPr lang="en-US" altLang="en-US">
                <a:latin typeface="Arial" panose="020B0604020202020204" pitchFamily="34" charset="0"/>
              </a:rPr>
              <a:t>Interestingly all cause mortality was higher with A1c&lt;5% compared to 5-5.5%</a:t>
            </a:r>
          </a:p>
          <a:p>
            <a:r>
              <a:rPr lang="en-US" altLang="en-US">
                <a:latin typeface="Arial" panose="020B0604020202020204" pitchFamily="34" charset="0"/>
              </a:rPr>
              <a:t>FBG btw 100-125 mg/dL did not predict CHD, stroke or mortality</a:t>
            </a:r>
          </a:p>
          <a:p>
            <a:r>
              <a:rPr lang="en-US" altLang="en-US">
                <a:latin typeface="Arial" panose="020B0604020202020204" pitchFamily="34" charset="0"/>
              </a:rPr>
              <a:t>When adjusted for: age, sex, race, LDL, HDL, TG, BMI, waist-hip ratio, FamHx DM, education, alcohol, smoking and exercise only the A1c’s </a:t>
            </a:r>
            <a:r>
              <a:rPr lang="en-US" altLang="en-US" u="sng">
                <a:latin typeface="Arial" panose="020B0604020202020204" pitchFamily="34" charset="0"/>
              </a:rPr>
              <a:t>&gt;</a:t>
            </a:r>
            <a:r>
              <a:rPr lang="en-US" altLang="en-US">
                <a:latin typeface="Arial" panose="020B0604020202020204" pitchFamily="34" charset="0"/>
              </a:rPr>
              <a:t>6.5% were significant with a p value of &lt;0.001 for trend</a:t>
            </a:r>
          </a:p>
        </p:txBody>
      </p:sp>
      <p:sp>
        <p:nvSpPr>
          <p:cNvPr id="245764" name="Slide Number Placeholder 3">
            <a:extLst>
              <a:ext uri="{FF2B5EF4-FFF2-40B4-BE49-F238E27FC236}">
                <a16:creationId xmlns:a16="http://schemas.microsoft.com/office/drawing/2014/main" id="{94A8A39F-C8FD-4D35-99F4-7C4A88B20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EF725D-B38F-4E32-83AF-9D529B53EE9B}" type="slidenum">
              <a:rPr lang="en-US" altLang="en-US" smtClean="0"/>
              <a:pPr/>
              <a:t>124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483A19D-B09F-4DBC-A1AA-9B5E05C40170}"/>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70681435-282C-4382-874F-AC8493DD2C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EE5CA440-7F3C-4FA0-A2E8-1E450ACF5B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90C0AC-FE2A-46E3-B748-3DE09AA3DD41}" type="slidenum">
              <a:rPr lang="en-US" altLang="en-US" smtClean="0">
                <a:solidFill>
                  <a:srgbClr val="000000"/>
                </a:solidFill>
              </a:rPr>
              <a:pPr/>
              <a:t>17</a:t>
            </a:fld>
            <a:endParaRPr lang="en-US" altLang="en-US">
              <a:solidFill>
                <a:srgbClr val="000000"/>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71CCED5E-8214-4FF4-AEF0-01AC3547E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BF66D0-EBD8-4473-B08E-E8EAAC22D0CE}" type="slidenum">
              <a:rPr lang="en-US" altLang="en-US" smtClean="0">
                <a:solidFill>
                  <a:srgbClr val="000000"/>
                </a:solidFill>
              </a:rPr>
              <a:pPr/>
              <a:t>125</a:t>
            </a:fld>
            <a:endParaRPr lang="en-US" altLang="en-US">
              <a:solidFill>
                <a:srgbClr val="000000"/>
              </a:solidFill>
            </a:endParaRPr>
          </a:p>
        </p:txBody>
      </p:sp>
      <p:sp>
        <p:nvSpPr>
          <p:cNvPr id="247811" name="Rectangle 2">
            <a:extLst>
              <a:ext uri="{FF2B5EF4-FFF2-40B4-BE49-F238E27FC236}">
                <a16:creationId xmlns:a16="http://schemas.microsoft.com/office/drawing/2014/main" id="{2C5E9837-BEC1-4F8C-85E0-83463B410C03}"/>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31BF0FF2-F3D2-4D1C-92C3-42E85D3B37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D3194C29-2F37-4445-BA7B-BC7C1333E36D}"/>
              </a:ext>
            </a:extLst>
          </p:cNvPr>
          <p:cNvSpPr>
            <a:spLocks noGrp="1" noRot="1" noChangeAspect="1" noChangeArrowheads="1" noTextEdit="1"/>
          </p:cNvSpPr>
          <p:nvPr>
            <p:ph type="sldImg"/>
          </p:nvPr>
        </p:nvSpPr>
        <p:spPr>
          <a:ln/>
        </p:spPr>
      </p:sp>
      <p:sp>
        <p:nvSpPr>
          <p:cNvPr id="249859" name="Notes Placeholder 2">
            <a:extLst>
              <a:ext uri="{FF2B5EF4-FFF2-40B4-BE49-F238E27FC236}">
                <a16:creationId xmlns:a16="http://schemas.microsoft.com/office/drawing/2014/main" id="{8BFDD86E-8FA9-42B9-9690-884438E4BA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9860" name="Slide Number Placeholder 3">
            <a:extLst>
              <a:ext uri="{FF2B5EF4-FFF2-40B4-BE49-F238E27FC236}">
                <a16:creationId xmlns:a16="http://schemas.microsoft.com/office/drawing/2014/main" id="{3B40CF5D-1C48-4DD4-AE3B-0F9E6EF8E4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EB6021-C79F-46E4-AB87-8ED6C392B5A1}" type="slidenum">
              <a:rPr lang="en-US" altLang="en-US" smtClean="0">
                <a:solidFill>
                  <a:srgbClr val="000000"/>
                </a:solidFill>
              </a:rPr>
              <a:pPr/>
              <a:t>126</a:t>
            </a:fld>
            <a:endParaRPr lang="en-US" altLang="en-US">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FE93CCB4-9049-46F0-8EB2-73DC4E8D2A8B}"/>
              </a:ext>
            </a:extLst>
          </p:cNvPr>
          <p:cNvSpPr>
            <a:spLocks noGrp="1" noRot="1" noChangeAspect="1" noChangeArrowheads="1" noTextEdit="1"/>
          </p:cNvSpPr>
          <p:nvPr>
            <p:ph type="sldImg"/>
          </p:nvPr>
        </p:nvSpPr>
        <p:spPr>
          <a:ln/>
        </p:spPr>
      </p:sp>
      <p:sp>
        <p:nvSpPr>
          <p:cNvPr id="251907" name="Notes Placeholder 2">
            <a:extLst>
              <a:ext uri="{FF2B5EF4-FFF2-40B4-BE49-F238E27FC236}">
                <a16:creationId xmlns:a16="http://schemas.microsoft.com/office/drawing/2014/main" id="{FBC6B3AB-CFCC-4AC3-BE80-6FD6226648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1908" name="Slide Number Placeholder 3">
            <a:extLst>
              <a:ext uri="{FF2B5EF4-FFF2-40B4-BE49-F238E27FC236}">
                <a16:creationId xmlns:a16="http://schemas.microsoft.com/office/drawing/2014/main" id="{05A10AA4-5B46-47E6-BD9F-CA7E40D57D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2037ED-D67F-4947-B585-1DA6B584061B}" type="slidenum">
              <a:rPr lang="en-US" altLang="en-US" smtClean="0">
                <a:solidFill>
                  <a:srgbClr val="000000"/>
                </a:solidFill>
              </a:rPr>
              <a:pPr/>
              <a:t>127</a:t>
            </a:fld>
            <a:endParaRPr lang="en-US" altLang="en-US">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C6E33BEC-8C83-4E93-8C26-97DF681A1919}"/>
              </a:ext>
            </a:extLst>
          </p:cNvPr>
          <p:cNvSpPr>
            <a:spLocks noGrp="1" noRot="1" noChangeAspect="1" noChangeArrowheads="1" noTextEdit="1"/>
          </p:cNvSpPr>
          <p:nvPr>
            <p:ph type="sldImg"/>
          </p:nvPr>
        </p:nvSpPr>
        <p:spPr>
          <a:ln/>
        </p:spPr>
      </p:sp>
      <p:sp>
        <p:nvSpPr>
          <p:cNvPr id="253955" name="Notes Placeholder 2">
            <a:extLst>
              <a:ext uri="{FF2B5EF4-FFF2-40B4-BE49-F238E27FC236}">
                <a16:creationId xmlns:a16="http://schemas.microsoft.com/office/drawing/2014/main" id="{02112924-8E38-4136-9AEB-1C5AD7B569D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3956" name="Slide Number Placeholder 3">
            <a:extLst>
              <a:ext uri="{FF2B5EF4-FFF2-40B4-BE49-F238E27FC236}">
                <a16:creationId xmlns:a16="http://schemas.microsoft.com/office/drawing/2014/main" id="{86CA8A2C-2D01-41FB-AC07-7A3994341D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0C36A3-042B-4C5E-9E5C-799DB05F14BC}" type="slidenum">
              <a:rPr lang="en-US" altLang="en-US" smtClean="0">
                <a:solidFill>
                  <a:srgbClr val="000000"/>
                </a:solidFill>
              </a:rPr>
              <a:pPr/>
              <a:t>128</a:t>
            </a:fld>
            <a:endParaRPr lang="en-US" altLang="en-US">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868D57B0-9B12-475F-AF18-22C811D651E6}"/>
              </a:ext>
            </a:extLst>
          </p:cNvPr>
          <p:cNvSpPr>
            <a:spLocks noGrp="1" noRot="1" noChangeAspect="1" noChangeArrowheads="1" noTextEdit="1"/>
          </p:cNvSpPr>
          <p:nvPr>
            <p:ph type="sldImg"/>
          </p:nvPr>
        </p:nvSpPr>
        <p:spPr>
          <a:ln/>
        </p:spPr>
      </p:sp>
      <p:sp>
        <p:nvSpPr>
          <p:cNvPr id="256003" name="Notes Placeholder 2">
            <a:extLst>
              <a:ext uri="{FF2B5EF4-FFF2-40B4-BE49-F238E27FC236}">
                <a16:creationId xmlns:a16="http://schemas.microsoft.com/office/drawing/2014/main" id="{0C32ECD4-6303-4650-89BF-AE3B6F3785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04" name="Slide Number Placeholder 3">
            <a:extLst>
              <a:ext uri="{FF2B5EF4-FFF2-40B4-BE49-F238E27FC236}">
                <a16:creationId xmlns:a16="http://schemas.microsoft.com/office/drawing/2014/main" id="{A66B7425-E1D0-4179-B3AE-63B853A8F1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CE8D7-8E72-403C-A771-14F2A306356B}" type="slidenum">
              <a:rPr lang="en-US" altLang="en-US" smtClean="0">
                <a:solidFill>
                  <a:srgbClr val="000000"/>
                </a:solidFill>
              </a:rPr>
              <a:pPr/>
              <a:t>129</a:t>
            </a:fld>
            <a:endParaRPr lang="en-US" altLang="en-US">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6841F4E3-265E-4BED-8894-B009BB468554}"/>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1A873AD4-A2EB-480A-8FE1-E47351CD24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solidFill>
                  <a:srgbClr val="222222"/>
                </a:solidFill>
                <a:latin typeface="Roboto"/>
              </a:rPr>
              <a:t>Indirect calorimetry</a:t>
            </a:r>
            <a:r>
              <a:rPr lang="en-US" altLang="en-US">
                <a:solidFill>
                  <a:srgbClr val="222222"/>
                </a:solidFill>
                <a:latin typeface="Roboto"/>
              </a:rPr>
              <a:t> is a technique that measures inspired and expired gas flows, volumes and concentrations of O2 and CO2. allows measurement of oxygen consumption and carbon dioxide production. non-invasive and accurate. the equipment used is also known as a metabolic cart.</a:t>
            </a:r>
            <a:endParaRPr lang="en-US" altLang="en-US">
              <a:latin typeface="Arial" panose="020B0604020202020204" pitchFamily="34" charset="0"/>
            </a:endParaRPr>
          </a:p>
          <a:p>
            <a:r>
              <a:rPr lang="en-US" altLang="en-US">
                <a:latin typeface="Arial" panose="020B0604020202020204" pitchFamily="34" charset="0"/>
              </a:rPr>
              <a:t>Most studies came from the USA (eight studies), the UK (seven studies) and India (five studies). All articles were in English</a:t>
            </a:r>
          </a:p>
        </p:txBody>
      </p:sp>
      <p:sp>
        <p:nvSpPr>
          <p:cNvPr id="258052" name="Slide Number Placeholder 3">
            <a:extLst>
              <a:ext uri="{FF2B5EF4-FFF2-40B4-BE49-F238E27FC236}">
                <a16:creationId xmlns:a16="http://schemas.microsoft.com/office/drawing/2014/main" id="{52BEF213-2A3C-4F79-A5B8-32AAF29E50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189F72-4EEF-43E2-86E2-7801D292D2D8}" type="slidenum">
              <a:rPr lang="en-US" altLang="en-US" smtClean="0">
                <a:solidFill>
                  <a:srgbClr val="000000"/>
                </a:solidFill>
              </a:rPr>
              <a:pPr/>
              <a:t>130</a:t>
            </a:fld>
            <a:endParaRPr lang="en-US" altLang="en-US">
              <a:solidFill>
                <a:srgbClr val="000000"/>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FFD88FD4-FC3F-48C2-8F73-C0DC8AADEEAC}"/>
              </a:ext>
            </a:extLst>
          </p:cNvPr>
          <p:cNvSpPr>
            <a:spLocks noGrp="1" noRot="1" noChangeAspect="1" noChangeArrowheads="1" noTextEdit="1"/>
          </p:cNvSpPr>
          <p:nvPr>
            <p:ph type="sldImg"/>
          </p:nvPr>
        </p:nvSpPr>
        <p:spPr>
          <a:ln/>
        </p:spPr>
      </p:sp>
      <p:sp>
        <p:nvSpPr>
          <p:cNvPr id="260099" name="Notes Placeholder 2">
            <a:extLst>
              <a:ext uri="{FF2B5EF4-FFF2-40B4-BE49-F238E27FC236}">
                <a16:creationId xmlns:a16="http://schemas.microsoft.com/office/drawing/2014/main" id="{54F53166-0E03-4FDA-B9E8-2243882E08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0100" name="Slide Number Placeholder 3">
            <a:extLst>
              <a:ext uri="{FF2B5EF4-FFF2-40B4-BE49-F238E27FC236}">
                <a16:creationId xmlns:a16="http://schemas.microsoft.com/office/drawing/2014/main" id="{791B0DC5-E218-437E-83A4-3B60F97FD9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A72098-714C-4BB9-887E-519C5884C85A}" type="slidenum">
              <a:rPr lang="en-US" altLang="en-US" smtClean="0">
                <a:solidFill>
                  <a:srgbClr val="000000"/>
                </a:solidFill>
              </a:rPr>
              <a:pPr/>
              <a:t>131</a:t>
            </a:fld>
            <a:endParaRPr lang="en-US" altLang="en-US">
              <a:solidFill>
                <a:srgbClr val="000000"/>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B8273D2E-EE09-4786-8989-BD00C245C9E2}"/>
              </a:ext>
            </a:extLst>
          </p:cNvPr>
          <p:cNvSpPr>
            <a:spLocks noGrp="1" noRot="1" noChangeAspect="1" noChangeArrowheads="1" noTextEdit="1"/>
          </p:cNvSpPr>
          <p:nvPr>
            <p:ph type="sldImg"/>
          </p:nvPr>
        </p:nvSpPr>
        <p:spPr>
          <a:ln/>
        </p:spPr>
      </p:sp>
      <p:sp>
        <p:nvSpPr>
          <p:cNvPr id="262147" name="Notes Placeholder 2">
            <a:extLst>
              <a:ext uri="{FF2B5EF4-FFF2-40B4-BE49-F238E27FC236}">
                <a16:creationId xmlns:a16="http://schemas.microsoft.com/office/drawing/2014/main" id="{A6BE3488-65CF-49F6-8E9D-E52DC49A4C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54 X 250 = 13,500 divided by 3500=</a:t>
            </a:r>
          </a:p>
        </p:txBody>
      </p:sp>
      <p:sp>
        <p:nvSpPr>
          <p:cNvPr id="262148" name="Slide Number Placeholder 3">
            <a:extLst>
              <a:ext uri="{FF2B5EF4-FFF2-40B4-BE49-F238E27FC236}">
                <a16:creationId xmlns:a16="http://schemas.microsoft.com/office/drawing/2014/main" id="{CA4A0047-6DCA-479F-B95E-AF7292FBF7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8BD35B-D122-4F89-A388-C36F423A0B77}" type="slidenum">
              <a:rPr lang="en-US" altLang="en-US" smtClean="0">
                <a:solidFill>
                  <a:srgbClr val="000000"/>
                </a:solidFill>
              </a:rPr>
              <a:pPr/>
              <a:t>132</a:t>
            </a:fld>
            <a:endParaRPr lang="en-US" altLang="en-US">
              <a:solidFill>
                <a:srgbClr val="000000"/>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0AF76A1C-211F-4E93-930B-53148B48E8AB}"/>
              </a:ext>
            </a:extLst>
          </p:cNvPr>
          <p:cNvSpPr>
            <a:spLocks noGrp="1" noRot="1" noChangeAspect="1" noChangeArrowheads="1" noTextEdit="1"/>
          </p:cNvSpPr>
          <p:nvPr>
            <p:ph type="sldImg"/>
          </p:nvPr>
        </p:nvSpPr>
        <p:spPr>
          <a:ln/>
        </p:spPr>
      </p:sp>
      <p:sp>
        <p:nvSpPr>
          <p:cNvPr id="264195" name="Notes Placeholder 2">
            <a:extLst>
              <a:ext uri="{FF2B5EF4-FFF2-40B4-BE49-F238E27FC236}">
                <a16:creationId xmlns:a16="http://schemas.microsoft.com/office/drawing/2014/main" id="{3E2B8D1A-4645-4582-90F5-131AF771B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4196" name="Slide Number Placeholder 3">
            <a:extLst>
              <a:ext uri="{FF2B5EF4-FFF2-40B4-BE49-F238E27FC236}">
                <a16:creationId xmlns:a16="http://schemas.microsoft.com/office/drawing/2014/main" id="{5B190E9C-08CD-4E1D-88B1-519FF14712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A25442-A568-445D-958F-6671FC96DCFE}" type="slidenum">
              <a:rPr lang="en-US" altLang="en-US" smtClean="0">
                <a:solidFill>
                  <a:srgbClr val="000000"/>
                </a:solidFill>
              </a:rPr>
              <a:pPr/>
              <a:t>133</a:t>
            </a:fld>
            <a:endParaRPr lang="en-US" altLang="en-US">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55BA946D-2DCD-48C9-9393-F9E2F2C601D4}"/>
              </a:ext>
            </a:extLst>
          </p:cNvPr>
          <p:cNvSpPr>
            <a:spLocks noGrp="1" noRot="1" noChangeAspect="1" noChangeArrowheads="1" noTextEdit="1"/>
          </p:cNvSpPr>
          <p:nvPr>
            <p:ph type="sldImg"/>
          </p:nvPr>
        </p:nvSpPr>
        <p:spPr>
          <a:ln/>
        </p:spPr>
      </p:sp>
      <p:sp>
        <p:nvSpPr>
          <p:cNvPr id="266243" name="Notes Placeholder 2">
            <a:extLst>
              <a:ext uri="{FF2B5EF4-FFF2-40B4-BE49-F238E27FC236}">
                <a16:creationId xmlns:a16="http://schemas.microsoft.com/office/drawing/2014/main" id="{85F732B9-2092-49B4-97E4-8E326A9C3C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44" name="Slide Number Placeholder 3">
            <a:extLst>
              <a:ext uri="{FF2B5EF4-FFF2-40B4-BE49-F238E27FC236}">
                <a16:creationId xmlns:a16="http://schemas.microsoft.com/office/drawing/2014/main" id="{22F647F9-B535-4087-894A-36D88F6F58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BA9B8A-40B2-4CFC-9E97-2D4193AC8327}" type="slidenum">
              <a:rPr lang="en-US" altLang="en-US" smtClean="0">
                <a:solidFill>
                  <a:srgbClr val="000000"/>
                </a:solidFill>
              </a:rPr>
              <a:pPr/>
              <a:t>134</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EE49112-B5AE-4844-AE0A-01C05E4FD1B7}"/>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AAA7E9C-DA57-4263-ACD4-75040156E5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EFF32F44-DECE-4335-B0CD-1A4A0B104C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ED7DF2-F109-437D-AAAD-6D1F5C83A7FA}" type="slidenum">
              <a:rPr lang="en-US" altLang="en-US" smtClean="0">
                <a:solidFill>
                  <a:srgbClr val="000000"/>
                </a:solidFill>
              </a:rPr>
              <a:pPr/>
              <a:t>18</a:t>
            </a:fld>
            <a:endParaRPr lang="en-US" altLang="en-US">
              <a:solidFill>
                <a:srgbClr val="000000"/>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32A57AD7-7571-44E0-94F4-AAED871145B8}"/>
              </a:ext>
            </a:extLst>
          </p:cNvPr>
          <p:cNvSpPr>
            <a:spLocks noGrp="1" noRot="1" noChangeAspect="1" noChangeArrowheads="1" noTextEdit="1"/>
          </p:cNvSpPr>
          <p:nvPr>
            <p:ph type="sldImg"/>
          </p:nvPr>
        </p:nvSpPr>
        <p:spPr>
          <a:ln/>
        </p:spPr>
      </p:sp>
      <p:sp>
        <p:nvSpPr>
          <p:cNvPr id="269315" name="Notes Placeholder 2">
            <a:extLst>
              <a:ext uri="{FF2B5EF4-FFF2-40B4-BE49-F238E27FC236}">
                <a16:creationId xmlns:a16="http://schemas.microsoft.com/office/drawing/2014/main" id="{BBFBF6A3-929B-422E-9EB5-9248DC5C43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269316" name="Slide Number Placeholder 3">
            <a:extLst>
              <a:ext uri="{FF2B5EF4-FFF2-40B4-BE49-F238E27FC236}">
                <a16:creationId xmlns:a16="http://schemas.microsoft.com/office/drawing/2014/main" id="{F06E8245-D545-4EA6-A918-26F2830BEA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733E06-D789-463F-ACF8-59FAA94E5810}" type="slidenum">
              <a:rPr lang="en-US" altLang="en-US" smtClean="0">
                <a:solidFill>
                  <a:srgbClr val="000000"/>
                </a:solidFill>
              </a:rPr>
              <a:pPr/>
              <a:t>136</a:t>
            </a:fld>
            <a:endParaRPr lang="en-US" altLang="en-US">
              <a:solidFill>
                <a:srgbClr val="000000"/>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F1D47925-D4AD-4E0A-9045-465BD55AD2CE}"/>
              </a:ext>
            </a:extLst>
          </p:cNvPr>
          <p:cNvSpPr>
            <a:spLocks noGrp="1" noRot="1" noChangeAspect="1" noChangeArrowheads="1" noTextEdit="1"/>
          </p:cNvSpPr>
          <p:nvPr>
            <p:ph type="sldImg"/>
          </p:nvPr>
        </p:nvSpPr>
        <p:spPr>
          <a:ln/>
        </p:spPr>
      </p:sp>
      <p:sp>
        <p:nvSpPr>
          <p:cNvPr id="271363" name="Notes Placeholder 2">
            <a:extLst>
              <a:ext uri="{FF2B5EF4-FFF2-40B4-BE49-F238E27FC236}">
                <a16:creationId xmlns:a16="http://schemas.microsoft.com/office/drawing/2014/main" id="{BDAA5740-3073-4733-81A9-C0469C2C76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271364" name="Slide Number Placeholder 3">
            <a:extLst>
              <a:ext uri="{FF2B5EF4-FFF2-40B4-BE49-F238E27FC236}">
                <a16:creationId xmlns:a16="http://schemas.microsoft.com/office/drawing/2014/main" id="{2097B5BA-C3F5-479B-9937-1E025171D3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466B64-3F39-4EAC-82D6-4405CCB86724}" type="slidenum">
              <a:rPr lang="en-US" altLang="en-US" smtClean="0">
                <a:solidFill>
                  <a:srgbClr val="000000"/>
                </a:solidFill>
              </a:rPr>
              <a:pPr/>
              <a:t>137</a:t>
            </a:fld>
            <a:endParaRPr lang="en-US" altLang="en-US">
              <a:solidFill>
                <a:srgbClr val="000000"/>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AC477D3F-DA3E-4460-9E7C-31E8B7F0C4C4}"/>
              </a:ext>
            </a:extLst>
          </p:cNvPr>
          <p:cNvSpPr>
            <a:spLocks noGrp="1" noRot="1" noChangeAspect="1" noChangeArrowheads="1" noTextEdit="1"/>
          </p:cNvSpPr>
          <p:nvPr>
            <p:ph type="sldImg"/>
          </p:nvPr>
        </p:nvSpPr>
        <p:spPr>
          <a:ln/>
        </p:spPr>
      </p:sp>
      <p:sp>
        <p:nvSpPr>
          <p:cNvPr id="273411" name="Notes Placeholder 2">
            <a:extLst>
              <a:ext uri="{FF2B5EF4-FFF2-40B4-BE49-F238E27FC236}">
                <a16:creationId xmlns:a16="http://schemas.microsoft.com/office/drawing/2014/main" id="{08F06AE7-9DB9-424E-AD0E-53D14CCC37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273412" name="Slide Number Placeholder 3">
            <a:extLst>
              <a:ext uri="{FF2B5EF4-FFF2-40B4-BE49-F238E27FC236}">
                <a16:creationId xmlns:a16="http://schemas.microsoft.com/office/drawing/2014/main" id="{49AB5B32-B56A-4439-9949-C50CAE1753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39D111-3B83-4BC4-AA92-F30440D31557}" type="slidenum">
              <a:rPr lang="en-US" altLang="en-US" smtClean="0">
                <a:solidFill>
                  <a:srgbClr val="000000"/>
                </a:solidFill>
              </a:rPr>
              <a:pPr/>
              <a:t>138</a:t>
            </a:fld>
            <a:endParaRPr lang="en-US" altLang="en-US">
              <a:solidFill>
                <a:srgbClr val="000000"/>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a:extLst>
              <a:ext uri="{FF2B5EF4-FFF2-40B4-BE49-F238E27FC236}">
                <a16:creationId xmlns:a16="http://schemas.microsoft.com/office/drawing/2014/main" id="{3A659183-B9FB-40BE-9C33-44A59A9B973C}"/>
              </a:ext>
            </a:extLst>
          </p:cNvPr>
          <p:cNvSpPr>
            <a:spLocks noGrp="1" noRot="1" noChangeAspect="1" noChangeArrowheads="1" noTextEdit="1"/>
          </p:cNvSpPr>
          <p:nvPr>
            <p:ph type="sldImg"/>
          </p:nvPr>
        </p:nvSpPr>
        <p:spPr>
          <a:ln/>
        </p:spPr>
      </p:sp>
      <p:sp>
        <p:nvSpPr>
          <p:cNvPr id="275459" name="Notes Placeholder 2">
            <a:extLst>
              <a:ext uri="{FF2B5EF4-FFF2-40B4-BE49-F238E27FC236}">
                <a16:creationId xmlns:a16="http://schemas.microsoft.com/office/drawing/2014/main" id="{1DBA331B-E604-40F9-843F-A8BD5D849D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275460" name="Slide Number Placeholder 3">
            <a:extLst>
              <a:ext uri="{FF2B5EF4-FFF2-40B4-BE49-F238E27FC236}">
                <a16:creationId xmlns:a16="http://schemas.microsoft.com/office/drawing/2014/main" id="{6C8B1497-890F-4AE7-997E-85BAD6C471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5E474B-B691-4DDC-A371-8663100E492D}" type="slidenum">
              <a:rPr lang="en-US" altLang="en-US" smtClean="0">
                <a:solidFill>
                  <a:srgbClr val="000000"/>
                </a:solidFill>
              </a:rPr>
              <a:pPr/>
              <a:t>139</a:t>
            </a:fld>
            <a:endParaRPr lang="en-US" altLang="en-US">
              <a:solidFill>
                <a:srgbClr val="000000"/>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a:extLst>
              <a:ext uri="{FF2B5EF4-FFF2-40B4-BE49-F238E27FC236}">
                <a16:creationId xmlns:a16="http://schemas.microsoft.com/office/drawing/2014/main" id="{15428026-475C-48D0-BED1-96E107977788}"/>
              </a:ext>
            </a:extLst>
          </p:cNvPr>
          <p:cNvSpPr>
            <a:spLocks noGrp="1" noRot="1" noChangeAspect="1" noChangeArrowheads="1" noTextEdit="1"/>
          </p:cNvSpPr>
          <p:nvPr>
            <p:ph type="sldImg"/>
          </p:nvPr>
        </p:nvSpPr>
        <p:spPr>
          <a:ln/>
        </p:spPr>
      </p:sp>
      <p:sp>
        <p:nvSpPr>
          <p:cNvPr id="277507" name="Notes Placeholder 2">
            <a:extLst>
              <a:ext uri="{FF2B5EF4-FFF2-40B4-BE49-F238E27FC236}">
                <a16:creationId xmlns:a16="http://schemas.microsoft.com/office/drawing/2014/main" id="{48D44B61-469D-43EA-A9C6-8FDA5ACCA7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r>
              <a:rPr lang="en-US" altLang="en-US">
                <a:latin typeface="Arial" panose="020B0604020202020204" pitchFamily="34" charset="0"/>
              </a:rPr>
              <a:t>Hyperbaric oxygen promotes healing through a number of positive healing processes such as angiogenesis, fibroblast proliferation, leukocyte oxidative killing, toxin inhibition and antibiotic synergy.</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277508" name="Slide Number Placeholder 3">
            <a:extLst>
              <a:ext uri="{FF2B5EF4-FFF2-40B4-BE49-F238E27FC236}">
                <a16:creationId xmlns:a16="http://schemas.microsoft.com/office/drawing/2014/main" id="{93674425-70CD-4A08-A118-6874918237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ABC4AE-4035-4564-A21D-6A2E4238E4EF}" type="slidenum">
              <a:rPr lang="en-US" altLang="en-US" smtClean="0">
                <a:solidFill>
                  <a:srgbClr val="000000"/>
                </a:solidFill>
              </a:rPr>
              <a:pPr/>
              <a:t>140</a:t>
            </a:fld>
            <a:endParaRPr lang="en-US" altLang="en-US">
              <a:solidFill>
                <a:srgbClr val="000000"/>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a:extLst>
              <a:ext uri="{FF2B5EF4-FFF2-40B4-BE49-F238E27FC236}">
                <a16:creationId xmlns:a16="http://schemas.microsoft.com/office/drawing/2014/main" id="{41C81727-5A4F-42D3-8DDA-8612DD9D82BB}"/>
              </a:ext>
            </a:extLst>
          </p:cNvPr>
          <p:cNvSpPr>
            <a:spLocks noGrp="1" noRot="1" noChangeAspect="1" noChangeArrowheads="1" noTextEdit="1"/>
          </p:cNvSpPr>
          <p:nvPr>
            <p:ph type="sldImg"/>
          </p:nvPr>
        </p:nvSpPr>
        <p:spPr>
          <a:ln/>
        </p:spPr>
      </p:sp>
      <p:sp>
        <p:nvSpPr>
          <p:cNvPr id="279555" name="Notes Placeholder 2">
            <a:extLst>
              <a:ext uri="{FF2B5EF4-FFF2-40B4-BE49-F238E27FC236}">
                <a16:creationId xmlns:a16="http://schemas.microsoft.com/office/drawing/2014/main" id="{BDB91337-DBA3-40A1-B6B3-30A599B067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279556" name="Slide Number Placeholder 3">
            <a:extLst>
              <a:ext uri="{FF2B5EF4-FFF2-40B4-BE49-F238E27FC236}">
                <a16:creationId xmlns:a16="http://schemas.microsoft.com/office/drawing/2014/main" id="{2E081FA2-F727-43FF-B2CB-DA34EF39FF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C57A97-56E1-4917-BF9D-0CAAA8BC0AA1}" type="slidenum">
              <a:rPr lang="en-US" altLang="en-US" smtClean="0">
                <a:solidFill>
                  <a:srgbClr val="000000"/>
                </a:solidFill>
              </a:rPr>
              <a:pPr/>
              <a:t>141</a:t>
            </a:fld>
            <a:endParaRPr lang="en-US" altLang="en-US">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a:extLst>
              <a:ext uri="{FF2B5EF4-FFF2-40B4-BE49-F238E27FC236}">
                <a16:creationId xmlns:a16="http://schemas.microsoft.com/office/drawing/2014/main" id="{CC356959-73A9-456C-A324-3E147529C9BE}"/>
              </a:ext>
            </a:extLst>
          </p:cNvPr>
          <p:cNvSpPr>
            <a:spLocks noGrp="1" noRot="1" noChangeAspect="1" noChangeArrowheads="1" noTextEdit="1"/>
          </p:cNvSpPr>
          <p:nvPr>
            <p:ph type="sldImg"/>
          </p:nvPr>
        </p:nvSpPr>
        <p:spPr>
          <a:ln/>
        </p:spPr>
      </p:sp>
      <p:sp>
        <p:nvSpPr>
          <p:cNvPr id="282627" name="Notes Placeholder 2">
            <a:extLst>
              <a:ext uri="{FF2B5EF4-FFF2-40B4-BE49-F238E27FC236}">
                <a16:creationId xmlns:a16="http://schemas.microsoft.com/office/drawing/2014/main" id="{B86F0B9B-6032-455A-AB51-D581D23140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Conventional therapy (conventional treatment and home care (debridement, scaling and root planing, prophylaxis, home care instructions, tooth paste, oral rinse, floss and mechanical tooth brush)</a:t>
            </a:r>
          </a:p>
        </p:txBody>
      </p:sp>
      <p:sp>
        <p:nvSpPr>
          <p:cNvPr id="282628" name="Slide Number Placeholder 3">
            <a:extLst>
              <a:ext uri="{FF2B5EF4-FFF2-40B4-BE49-F238E27FC236}">
                <a16:creationId xmlns:a16="http://schemas.microsoft.com/office/drawing/2014/main" id="{91BB7551-6F3B-44F4-84C4-818ACEE00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37EA72-D300-4E3F-A37D-1C615F941220}" type="slidenum">
              <a:rPr lang="en-US" altLang="en-US" smtClean="0">
                <a:solidFill>
                  <a:srgbClr val="000000"/>
                </a:solidFill>
              </a:rPr>
              <a:pPr/>
              <a:t>143</a:t>
            </a:fld>
            <a:endParaRPr lang="en-US" altLang="en-US">
              <a:solidFill>
                <a:srgbClr val="000000"/>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a:extLst>
              <a:ext uri="{FF2B5EF4-FFF2-40B4-BE49-F238E27FC236}">
                <a16:creationId xmlns:a16="http://schemas.microsoft.com/office/drawing/2014/main" id="{29A0FD03-BDE5-4A02-8B0D-21256098BBBC}"/>
              </a:ext>
            </a:extLst>
          </p:cNvPr>
          <p:cNvSpPr>
            <a:spLocks noGrp="1" noRot="1" noChangeAspect="1" noChangeArrowheads="1" noTextEdit="1"/>
          </p:cNvSpPr>
          <p:nvPr>
            <p:ph type="sldImg"/>
          </p:nvPr>
        </p:nvSpPr>
        <p:spPr>
          <a:ln/>
        </p:spPr>
      </p:sp>
      <p:sp>
        <p:nvSpPr>
          <p:cNvPr id="284675" name="Notes Placeholder 2">
            <a:extLst>
              <a:ext uri="{FF2B5EF4-FFF2-40B4-BE49-F238E27FC236}">
                <a16:creationId xmlns:a16="http://schemas.microsoft.com/office/drawing/2014/main" id="{8561386D-A3D6-4C84-B43F-C5D4337A37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Conventional therapy (conventional treatment and home care (debridement, scaling and root planing, prophylaxis, home care instructions, tooth paste, oral rinse, floss and mechanical tooth brush)</a:t>
            </a:r>
          </a:p>
        </p:txBody>
      </p:sp>
      <p:sp>
        <p:nvSpPr>
          <p:cNvPr id="284676" name="Slide Number Placeholder 3">
            <a:extLst>
              <a:ext uri="{FF2B5EF4-FFF2-40B4-BE49-F238E27FC236}">
                <a16:creationId xmlns:a16="http://schemas.microsoft.com/office/drawing/2014/main" id="{0915C3DA-87E7-4FCF-8592-8C77D52EB6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8EC46E-F2C8-4CB1-968E-FFFEBA3D7CCD}" type="slidenum">
              <a:rPr lang="en-US" altLang="en-US" smtClean="0">
                <a:solidFill>
                  <a:srgbClr val="000000"/>
                </a:solidFill>
              </a:rPr>
              <a:pPr/>
              <a:t>144</a:t>
            </a:fld>
            <a:endParaRPr lang="en-US" altLang="en-US">
              <a:solidFill>
                <a:srgbClr val="000000"/>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a:extLst>
              <a:ext uri="{FF2B5EF4-FFF2-40B4-BE49-F238E27FC236}">
                <a16:creationId xmlns:a16="http://schemas.microsoft.com/office/drawing/2014/main" id="{8C17AE4E-0EF4-47EE-AC4A-FBB72F7A2AD9}"/>
              </a:ext>
            </a:extLst>
          </p:cNvPr>
          <p:cNvSpPr>
            <a:spLocks noGrp="1" noRot="1" noChangeAspect="1" noChangeArrowheads="1" noTextEdit="1"/>
          </p:cNvSpPr>
          <p:nvPr>
            <p:ph type="sldImg"/>
          </p:nvPr>
        </p:nvSpPr>
        <p:spPr>
          <a:ln/>
        </p:spPr>
      </p:sp>
      <p:sp>
        <p:nvSpPr>
          <p:cNvPr id="286723" name="Notes Placeholder 2">
            <a:extLst>
              <a:ext uri="{FF2B5EF4-FFF2-40B4-BE49-F238E27FC236}">
                <a16:creationId xmlns:a16="http://schemas.microsoft.com/office/drawing/2014/main" id="{91456EFA-FE6E-4E46-BEF9-1C103EBDCF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Conventional therapy (conventional treatment and home care (debridement, scaling and root planing, prophylaxis, home care instructions, tooth paste, oral rinse, floss and mechanical tooth brush)</a:t>
            </a:r>
          </a:p>
        </p:txBody>
      </p:sp>
      <p:sp>
        <p:nvSpPr>
          <p:cNvPr id="286724" name="Slide Number Placeholder 3">
            <a:extLst>
              <a:ext uri="{FF2B5EF4-FFF2-40B4-BE49-F238E27FC236}">
                <a16:creationId xmlns:a16="http://schemas.microsoft.com/office/drawing/2014/main" id="{4423CC02-0746-4B99-AF8F-132B13F894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B23F85-B9D2-42C5-AE1D-1A0371DC852E}" type="slidenum">
              <a:rPr lang="en-US" altLang="en-US" smtClean="0">
                <a:solidFill>
                  <a:srgbClr val="000000"/>
                </a:solidFill>
              </a:rPr>
              <a:pPr/>
              <a:t>145</a:t>
            </a:fld>
            <a:endParaRPr lang="en-US" altLang="en-US">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a:extLst>
              <a:ext uri="{FF2B5EF4-FFF2-40B4-BE49-F238E27FC236}">
                <a16:creationId xmlns:a16="http://schemas.microsoft.com/office/drawing/2014/main" id="{034D07DC-286F-486F-A525-E4F314681A5B}"/>
              </a:ext>
            </a:extLst>
          </p:cNvPr>
          <p:cNvSpPr>
            <a:spLocks noGrp="1" noRot="1" noChangeAspect="1" noChangeArrowheads="1" noTextEdit="1"/>
          </p:cNvSpPr>
          <p:nvPr>
            <p:ph type="sldImg"/>
          </p:nvPr>
        </p:nvSpPr>
        <p:spPr>
          <a:ln/>
        </p:spPr>
      </p:sp>
      <p:sp>
        <p:nvSpPr>
          <p:cNvPr id="288771" name="Notes Placeholder 2">
            <a:extLst>
              <a:ext uri="{FF2B5EF4-FFF2-40B4-BE49-F238E27FC236}">
                <a16:creationId xmlns:a16="http://schemas.microsoft.com/office/drawing/2014/main" id="{C8E75DE5-1355-4A42-BFCD-81648A0B16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Conventional therapy (conventional treatment and home care (debridement, scaling and root planing, prophylaxis, home care instructions, tooth paste, oral rinse, floss and mechanical tooth brush)</a:t>
            </a:r>
          </a:p>
        </p:txBody>
      </p:sp>
      <p:sp>
        <p:nvSpPr>
          <p:cNvPr id="288772" name="Slide Number Placeholder 3">
            <a:extLst>
              <a:ext uri="{FF2B5EF4-FFF2-40B4-BE49-F238E27FC236}">
                <a16:creationId xmlns:a16="http://schemas.microsoft.com/office/drawing/2014/main" id="{FBD87590-443D-4934-8492-0BAC4BF53E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9D9EA8-2164-4475-91F3-55E904141DB8}" type="slidenum">
              <a:rPr lang="en-US" altLang="en-US" smtClean="0">
                <a:solidFill>
                  <a:srgbClr val="000000"/>
                </a:solidFill>
              </a:rPr>
              <a:pPr/>
              <a:t>146</a:t>
            </a:fld>
            <a:endParaRPr lang="en-US"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3CEF29C1-2CE4-434C-8BAE-C1E95D3499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E70441-C7F0-47B8-9A6A-2D331F211FA8}" type="slidenum">
              <a:rPr lang="en-US" altLang="en-US" smtClean="0"/>
              <a:pPr/>
              <a:t>20</a:t>
            </a:fld>
            <a:endParaRPr lang="en-US" altLang="en-US"/>
          </a:p>
        </p:txBody>
      </p:sp>
      <p:sp>
        <p:nvSpPr>
          <p:cNvPr id="40963" name="Rectangle 2">
            <a:extLst>
              <a:ext uri="{FF2B5EF4-FFF2-40B4-BE49-F238E27FC236}">
                <a16:creationId xmlns:a16="http://schemas.microsoft.com/office/drawing/2014/main" id="{D3F469B4-9606-4A0E-88AC-64A7C31B390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4FEB1D3E-4368-4658-AE04-8414CD3A1B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800" b="1">
                <a:latin typeface="Arial" panose="020B0604020202020204" pitchFamily="34" charset="0"/>
              </a:rPr>
              <a:t>New Orleans,</a:t>
            </a:r>
            <a:r>
              <a:rPr lang="en-US" altLang="en-US" sz="800">
                <a:latin typeface="Arial" panose="020B0604020202020204" pitchFamily="34" charset="0"/>
              </a:rPr>
              <a:t> </a:t>
            </a:r>
            <a:r>
              <a:rPr lang="en-US" altLang="en-US" sz="800" b="1">
                <a:latin typeface="Arial" panose="020B0604020202020204" pitchFamily="34" charset="0"/>
              </a:rPr>
              <a:t>LA</a:t>
            </a:r>
            <a:r>
              <a:rPr lang="en-US" altLang="en-US" sz="800">
                <a:latin typeface="Arial" panose="020B0604020202020204" pitchFamily="34" charset="0"/>
              </a:rPr>
              <a:t> - Getting the flu shot may protect against venous thromboembolism (VTE), a new retrospective case-control study suggests. According to </a:t>
            </a:r>
            <a:r>
              <a:rPr lang="en-US" altLang="en-US" sz="800" b="1">
                <a:latin typeface="Arial" panose="020B0604020202020204" pitchFamily="34" charset="0"/>
              </a:rPr>
              <a:t>Dr</a:t>
            </a:r>
            <a:r>
              <a:rPr lang="en-US" altLang="en-US" sz="800">
                <a:latin typeface="Arial" panose="020B0604020202020204" pitchFamily="34" charset="0"/>
              </a:rPr>
              <a:t> </a:t>
            </a:r>
            <a:r>
              <a:rPr lang="en-US" altLang="en-US" sz="800" b="1">
                <a:latin typeface="Arial" panose="020B0604020202020204" pitchFamily="34" charset="0"/>
              </a:rPr>
              <a:t>Joseph</a:t>
            </a:r>
            <a:r>
              <a:rPr lang="en-US" altLang="en-US" sz="800">
                <a:latin typeface="Arial" panose="020B0604020202020204" pitchFamily="34" charset="0"/>
              </a:rPr>
              <a:t> </a:t>
            </a:r>
            <a:r>
              <a:rPr lang="en-US" altLang="en-US" sz="800" b="1">
                <a:latin typeface="Arial" panose="020B0604020202020204" pitchFamily="34" charset="0"/>
              </a:rPr>
              <a:t>Emmerich</a:t>
            </a:r>
            <a:r>
              <a:rPr lang="en-US" altLang="en-US" sz="800">
                <a:latin typeface="Arial" panose="020B0604020202020204" pitchFamily="34" charset="0"/>
              </a:rPr>
              <a:t> (University of Paris Descartes, France), who presented the results of the </a:t>
            </a:r>
            <a:r>
              <a:rPr lang="en-US" altLang="en-US" sz="800" b="1">
                <a:latin typeface="Arial" panose="020B0604020202020204" pitchFamily="34" charset="0"/>
              </a:rPr>
              <a:t>FARIVE</a:t>
            </a:r>
            <a:r>
              <a:rPr lang="en-US" altLang="en-US" sz="800">
                <a:latin typeface="Arial" panose="020B0604020202020204" pitchFamily="34" charset="0"/>
              </a:rPr>
              <a:t> study here at the </a:t>
            </a:r>
            <a:r>
              <a:rPr lang="en-US" altLang="en-US" sz="800" b="1">
                <a:latin typeface="Arial" panose="020B0604020202020204" pitchFamily="34" charset="0"/>
              </a:rPr>
              <a:t>American</a:t>
            </a:r>
            <a:r>
              <a:rPr lang="en-US" altLang="en-US" sz="800">
                <a:latin typeface="Arial" panose="020B0604020202020204" pitchFamily="34" charset="0"/>
              </a:rPr>
              <a:t> </a:t>
            </a:r>
            <a:r>
              <a:rPr lang="en-US" altLang="en-US" sz="800" b="1">
                <a:latin typeface="Arial" panose="020B0604020202020204" pitchFamily="34" charset="0"/>
              </a:rPr>
              <a:t>Heart</a:t>
            </a:r>
            <a:r>
              <a:rPr lang="en-US" altLang="en-US" sz="800">
                <a:latin typeface="Arial" panose="020B0604020202020204" pitchFamily="34" charset="0"/>
              </a:rPr>
              <a:t> </a:t>
            </a:r>
            <a:r>
              <a:rPr lang="en-US" altLang="en-US" sz="800" b="1">
                <a:latin typeface="Arial" panose="020B0604020202020204" pitchFamily="34" charset="0"/>
              </a:rPr>
              <a:t>Association</a:t>
            </a:r>
            <a:r>
              <a:rPr lang="en-US" altLang="en-US" sz="800">
                <a:latin typeface="Arial" panose="020B0604020202020204" pitchFamily="34" charset="0"/>
              </a:rPr>
              <a:t> </a:t>
            </a:r>
            <a:r>
              <a:rPr lang="en-US" altLang="en-US" sz="800" b="1">
                <a:latin typeface="Arial" panose="020B0604020202020204" pitchFamily="34" charset="0"/>
              </a:rPr>
              <a:t>2008</a:t>
            </a:r>
            <a:r>
              <a:rPr lang="en-US" altLang="en-US" sz="800">
                <a:latin typeface="Arial" panose="020B0604020202020204" pitchFamily="34" charset="0"/>
              </a:rPr>
              <a:t> </a:t>
            </a:r>
            <a:r>
              <a:rPr lang="en-US" altLang="en-US" sz="800" b="1">
                <a:latin typeface="Arial" panose="020B0604020202020204" pitchFamily="34" charset="0"/>
              </a:rPr>
              <a:t>Scientific</a:t>
            </a:r>
            <a:r>
              <a:rPr lang="en-US" altLang="en-US" sz="800">
                <a:latin typeface="Arial" panose="020B0604020202020204" pitchFamily="34" charset="0"/>
              </a:rPr>
              <a:t> </a:t>
            </a:r>
            <a:r>
              <a:rPr lang="en-US" altLang="en-US" sz="800" b="1">
                <a:latin typeface="Arial" panose="020B0604020202020204" pitchFamily="34" charset="0"/>
              </a:rPr>
              <a:t>Sessions</a:t>
            </a:r>
            <a:r>
              <a:rPr lang="en-US" altLang="en-US" sz="800">
                <a:latin typeface="Arial" panose="020B0604020202020204" pitchFamily="34" charset="0"/>
              </a:rPr>
              <a:t>, the findings appear additive to the known link between influenza vaccination and coronary disease and, if confirmed in further studies, may have "broad public-health significance for such a cost-effective intervention."</a:t>
            </a:r>
          </a:p>
          <a:p>
            <a:pPr eaLnBrk="1" hangingPunct="1">
              <a:lnSpc>
                <a:spcPct val="80000"/>
              </a:lnSpc>
            </a:pPr>
            <a:r>
              <a:rPr lang="en-US" altLang="en-US" sz="800">
                <a:latin typeface="Arial" panose="020B0604020202020204" pitchFamily="34" charset="0"/>
              </a:rPr>
              <a:t>Based in part on the 2003 </a:t>
            </a:r>
            <a:r>
              <a:rPr lang="en-US" altLang="en-US" sz="800" b="1">
                <a:latin typeface="Arial" panose="020B0604020202020204" pitchFamily="34" charset="0"/>
              </a:rPr>
              <a:t>FLUVACS</a:t>
            </a:r>
            <a:r>
              <a:rPr lang="en-US" altLang="en-US" sz="800">
                <a:latin typeface="Arial" panose="020B0604020202020204" pitchFamily="34" charset="0"/>
              </a:rPr>
              <a:t> study, the AHA and </a:t>
            </a:r>
            <a:r>
              <a:rPr lang="en-US" altLang="en-US" sz="800" b="1">
                <a:latin typeface="Arial" panose="020B0604020202020204" pitchFamily="34" charset="0"/>
              </a:rPr>
              <a:t>ACC</a:t>
            </a:r>
            <a:r>
              <a:rPr lang="en-US" altLang="en-US" sz="800">
                <a:latin typeface="Arial" panose="020B0604020202020204" pitchFamily="34" charset="0"/>
              </a:rPr>
              <a:t> recommends vaccination against seasonal influenza for secondary prevention in people with known coronary and other atherosclerotic vascular disease. To address whether flu vaccine might also have an effect on VTE, Emmerich and colleagues asked 727 patients hospitalized for a first episode of proximal deep vein thrombosis or pulmonary embolism whether they'd had flu vaccinations in the past year, then compared patient characteristics and medical history with those of 727 control subjects, matched for age and sex, who were also hospitalized during the same period, but with no thrombotic disease.</a:t>
            </a:r>
          </a:p>
          <a:p>
            <a:pPr eaLnBrk="1" hangingPunct="1">
              <a:lnSpc>
                <a:spcPct val="80000"/>
              </a:lnSpc>
            </a:pPr>
            <a:r>
              <a:rPr lang="en-US" altLang="en-US" sz="800">
                <a:latin typeface="Arial" panose="020B0604020202020204" pitchFamily="34" charset="0"/>
              </a:rPr>
              <a:t>According to investigators, patients with VTE were significantly more likely to be overweight, be taking oral contraceptives, and have varicose veins and less likely to have received influenza vaccinations during the past 12 months. After all other covariates were controlled for, receiving a flu shot was significantly associated with a 26% reduction in risk of VTE for all case subjects, and with a 48% reduction in patients younger than the mean age in the study cohort, which was 52 years.</a:t>
            </a:r>
          </a:p>
          <a:p>
            <a:pPr eaLnBrk="1" hangingPunct="1">
              <a:lnSpc>
                <a:spcPct val="80000"/>
              </a:lnSpc>
            </a:pPr>
            <a:r>
              <a:rPr lang="en-US" altLang="en-US" sz="800">
                <a:latin typeface="Arial" panose="020B0604020202020204" pitchFamily="34" charset="0"/>
              </a:rPr>
              <a:t>"This case-control study suggests for the first time that vaccination against influenza may reduce the risk of VTE," Emmerich concluded. </a:t>
            </a:r>
          </a:p>
          <a:p>
            <a:pPr eaLnBrk="1" hangingPunct="1">
              <a:lnSpc>
                <a:spcPct val="80000"/>
              </a:lnSpc>
            </a:pPr>
            <a:r>
              <a:rPr lang="en-US" altLang="en-US" sz="800">
                <a:latin typeface="Arial" panose="020B0604020202020204" pitchFamily="34" charset="0"/>
              </a:rPr>
              <a:t>Discussing the results with the press, Emmerich took pains not to overstate the results, pointing out that they need confirmation in a large randomized controlled trial. </a:t>
            </a:r>
          </a:p>
          <a:p>
            <a:pPr eaLnBrk="1" hangingPunct="1">
              <a:lnSpc>
                <a:spcPct val="80000"/>
              </a:lnSpc>
            </a:pPr>
            <a:r>
              <a:rPr lang="en-US" altLang="en-US" sz="800">
                <a:latin typeface="Arial" panose="020B0604020202020204" pitchFamily="34" charset="0"/>
              </a:rPr>
              <a:t>He also emphasized that the study was not designed to look at how flu vaccination reduces VTE risk, but he offered some theories. For one, patients vaccinated might spend fewer days bedridden—a known cause of deep vein thrombosis. Another possibility is that reductions in VTE were directly linked to reduced influenza infections and associated systemic inflammation, which could serve as a catalyst for embolic events. "But if [the benefit of vaccination] was only due to prevention of influenza, you would have seen a much greater decrease during the winter," when flu infections spike, he explained. Instead, the incidence of VTE events tracked over a 12-month period showed that numbers of events in vaccinated and unvaccinated patients seemed to track in parallel, even in winter, suggesting that suppression of flu outbreaks was not the primary source of benefit. Finally, said Emmerich, "a third possibility that I cannot exclude, because of the design of the study, is that the flu shot itself could be beneficial by a pathway I don't know of."</a:t>
            </a:r>
          </a:p>
          <a:p>
            <a:pPr eaLnBrk="1" hangingPunct="1">
              <a:lnSpc>
                <a:spcPct val="80000"/>
              </a:lnSpc>
            </a:pPr>
            <a:r>
              <a:rPr lang="en-US" altLang="en-US" sz="800">
                <a:latin typeface="Arial" panose="020B0604020202020204" pitchFamily="34" charset="0"/>
              </a:rPr>
              <a:t>Emmerich said he and his group are hoping to conduct a large randomized prospective trial of flu vaccination to prevent VTE. He also emphasized a need for other groups to duplicate the findings.</a:t>
            </a:r>
          </a:p>
          <a:p>
            <a:pPr eaLnBrk="1" hangingPunct="1">
              <a:lnSpc>
                <a:spcPct val="80000"/>
              </a:lnSpc>
            </a:pPr>
            <a:r>
              <a:rPr lang="en-US" altLang="en-US" sz="800">
                <a:latin typeface="Arial" panose="020B0604020202020204" pitchFamily="34" charset="0"/>
              </a:rPr>
              <a:t>"As soon as we get confirmation of these data from other groups, and maybe results of prospective studies in secondary prevention, it would be very useful to enlarge the [professional society] recommendations for the flu shot, not only to high-risk patients or patients with CVD, but also to patients who have had prior pulmonary embolism or VTE."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CCA9EC7F-ADEC-4054-972B-2A581676B065}"/>
              </a:ext>
            </a:extLst>
          </p:cNvPr>
          <p:cNvSpPr>
            <a:spLocks noGrp="1" noRot="1" noChangeAspect="1" noChangeArrowheads="1" noTextEdit="1"/>
          </p:cNvSpPr>
          <p:nvPr>
            <p:ph type="sldImg"/>
          </p:nvPr>
        </p:nvSpPr>
        <p:spPr>
          <a:ln/>
        </p:spPr>
      </p:sp>
      <p:sp>
        <p:nvSpPr>
          <p:cNvPr id="290819" name="Notes Placeholder 2">
            <a:extLst>
              <a:ext uri="{FF2B5EF4-FFF2-40B4-BE49-F238E27FC236}">
                <a16:creationId xmlns:a16="http://schemas.microsoft.com/office/drawing/2014/main" id="{2A578F07-4BF3-4990-A27F-735F21BAD4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Conventional therapy (conventional treatment and home care (debridement, scaling and root planing, prophylaxis, home care instructions, tooth paste, oral rinse, floss and mechanical tooth brush)</a:t>
            </a:r>
          </a:p>
        </p:txBody>
      </p:sp>
      <p:sp>
        <p:nvSpPr>
          <p:cNvPr id="290820" name="Slide Number Placeholder 3">
            <a:extLst>
              <a:ext uri="{FF2B5EF4-FFF2-40B4-BE49-F238E27FC236}">
                <a16:creationId xmlns:a16="http://schemas.microsoft.com/office/drawing/2014/main" id="{A1F6135B-3FF4-408C-861C-E1DFECD449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D025C5-51BE-4B94-B1D4-B68099CF8856}" type="slidenum">
              <a:rPr lang="en-US" altLang="en-US" smtClean="0">
                <a:solidFill>
                  <a:srgbClr val="000000"/>
                </a:solidFill>
              </a:rPr>
              <a:pPr/>
              <a:t>147</a:t>
            </a:fld>
            <a:endParaRPr lang="en-US" altLang="en-US">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3876A583-F4B0-43EA-979C-07C14D40283E}"/>
              </a:ext>
            </a:extLst>
          </p:cNvPr>
          <p:cNvSpPr>
            <a:spLocks noGrp="1" noRot="1" noChangeAspect="1" noChangeArrowheads="1" noTextEdit="1"/>
          </p:cNvSpPr>
          <p:nvPr>
            <p:ph type="sldImg"/>
          </p:nvPr>
        </p:nvSpPr>
        <p:spPr>
          <a:ln/>
        </p:spPr>
      </p:sp>
      <p:sp>
        <p:nvSpPr>
          <p:cNvPr id="292867" name="Notes Placeholder 2">
            <a:extLst>
              <a:ext uri="{FF2B5EF4-FFF2-40B4-BE49-F238E27FC236}">
                <a16:creationId xmlns:a16="http://schemas.microsoft.com/office/drawing/2014/main" id="{94AD37DA-A107-46F9-AAA1-22ACFA5FDF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Conventional therapy (conventional treatment and home care (debridement, scaling and root planing, prophylaxis, home care instructions, tooth paste, oral rinse, floss and mechanical tooth brush)</a:t>
            </a:r>
          </a:p>
        </p:txBody>
      </p:sp>
      <p:sp>
        <p:nvSpPr>
          <p:cNvPr id="292868" name="Slide Number Placeholder 3">
            <a:extLst>
              <a:ext uri="{FF2B5EF4-FFF2-40B4-BE49-F238E27FC236}">
                <a16:creationId xmlns:a16="http://schemas.microsoft.com/office/drawing/2014/main" id="{7E6624C4-4116-4D4A-AC13-C84F09F8B6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427021-BCC1-49FE-952B-567912F7A557}" type="slidenum">
              <a:rPr lang="en-US" altLang="en-US" smtClean="0">
                <a:solidFill>
                  <a:srgbClr val="000000"/>
                </a:solidFill>
              </a:rPr>
              <a:pPr/>
              <a:t>148</a:t>
            </a:fld>
            <a:endParaRPr lang="en-US" altLang="en-US">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a:extLst>
              <a:ext uri="{FF2B5EF4-FFF2-40B4-BE49-F238E27FC236}">
                <a16:creationId xmlns:a16="http://schemas.microsoft.com/office/drawing/2014/main" id="{5826CE73-804F-4250-8116-3BEC512D0FA5}"/>
              </a:ext>
            </a:extLst>
          </p:cNvPr>
          <p:cNvSpPr>
            <a:spLocks noGrp="1" noRot="1" noChangeAspect="1" noChangeArrowheads="1" noTextEdit="1"/>
          </p:cNvSpPr>
          <p:nvPr>
            <p:ph type="sldImg"/>
          </p:nvPr>
        </p:nvSpPr>
        <p:spPr>
          <a:ln/>
        </p:spPr>
      </p:sp>
      <p:sp>
        <p:nvSpPr>
          <p:cNvPr id="294915" name="Notes Placeholder 2">
            <a:extLst>
              <a:ext uri="{FF2B5EF4-FFF2-40B4-BE49-F238E27FC236}">
                <a16:creationId xmlns:a16="http://schemas.microsoft.com/office/drawing/2014/main" id="{2F6A8FEA-5915-402D-97B5-D903ADC437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Conventional therapy (conventional treatment and home care (debridement, scaling and root planing, prophylaxis, home care instructions, tooth paste, oral rinse, floss and mechanical tooth brush)</a:t>
            </a:r>
          </a:p>
        </p:txBody>
      </p:sp>
      <p:sp>
        <p:nvSpPr>
          <p:cNvPr id="294916" name="Slide Number Placeholder 3">
            <a:extLst>
              <a:ext uri="{FF2B5EF4-FFF2-40B4-BE49-F238E27FC236}">
                <a16:creationId xmlns:a16="http://schemas.microsoft.com/office/drawing/2014/main" id="{333D3ED7-3C7C-4D0D-A53A-3E73FA355B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A14455-D00D-402A-AD03-6B3B5B484794}" type="slidenum">
              <a:rPr lang="en-US" altLang="en-US" smtClean="0">
                <a:solidFill>
                  <a:srgbClr val="000000"/>
                </a:solidFill>
              </a:rPr>
              <a:pPr/>
              <a:t>149</a:t>
            </a:fld>
            <a:endParaRPr lang="en-US" altLang="en-US">
              <a:solidFill>
                <a:srgbClr val="000000"/>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a:extLst>
              <a:ext uri="{FF2B5EF4-FFF2-40B4-BE49-F238E27FC236}">
                <a16:creationId xmlns:a16="http://schemas.microsoft.com/office/drawing/2014/main" id="{4BFE0CF4-E569-43CC-A5F9-E3ACE3F71AAB}"/>
              </a:ext>
            </a:extLst>
          </p:cNvPr>
          <p:cNvSpPr>
            <a:spLocks noGrp="1" noRot="1" noChangeAspect="1" noChangeArrowheads="1" noTextEdit="1"/>
          </p:cNvSpPr>
          <p:nvPr>
            <p:ph type="sldImg"/>
          </p:nvPr>
        </p:nvSpPr>
        <p:spPr>
          <a:ln/>
        </p:spPr>
      </p:sp>
      <p:sp>
        <p:nvSpPr>
          <p:cNvPr id="297987" name="Notes Placeholder 2">
            <a:extLst>
              <a:ext uri="{FF2B5EF4-FFF2-40B4-BE49-F238E27FC236}">
                <a16:creationId xmlns:a16="http://schemas.microsoft.com/office/drawing/2014/main" id="{62DDFACD-C05F-44A1-9A34-A5CD3400F8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297988" name="Slide Number Placeholder 3">
            <a:extLst>
              <a:ext uri="{FF2B5EF4-FFF2-40B4-BE49-F238E27FC236}">
                <a16:creationId xmlns:a16="http://schemas.microsoft.com/office/drawing/2014/main" id="{B2EFB831-8E25-4E9C-BF6F-195038920E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D2D22D-B4F8-4F49-8CD9-845E8AD0D6AA}" type="slidenum">
              <a:rPr lang="en-US" altLang="en-US" smtClean="0">
                <a:solidFill>
                  <a:srgbClr val="000000"/>
                </a:solidFill>
              </a:rPr>
              <a:pPr/>
              <a:t>151</a:t>
            </a:fld>
            <a:endParaRPr lang="en-US" altLang="en-US">
              <a:solidFill>
                <a:srgbClr val="000000"/>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a:extLst>
              <a:ext uri="{FF2B5EF4-FFF2-40B4-BE49-F238E27FC236}">
                <a16:creationId xmlns:a16="http://schemas.microsoft.com/office/drawing/2014/main" id="{7547F7A4-4D1B-4ED0-8F60-F2F9C785A51F}"/>
              </a:ext>
            </a:extLst>
          </p:cNvPr>
          <p:cNvSpPr>
            <a:spLocks noGrp="1" noRot="1" noChangeAspect="1" noChangeArrowheads="1" noTextEdit="1"/>
          </p:cNvSpPr>
          <p:nvPr>
            <p:ph type="sldImg"/>
          </p:nvPr>
        </p:nvSpPr>
        <p:spPr>
          <a:ln/>
        </p:spPr>
      </p:sp>
      <p:sp>
        <p:nvSpPr>
          <p:cNvPr id="300035" name="Notes Placeholder 2">
            <a:extLst>
              <a:ext uri="{FF2B5EF4-FFF2-40B4-BE49-F238E27FC236}">
                <a16:creationId xmlns:a16="http://schemas.microsoft.com/office/drawing/2014/main" id="{2F28BFD2-B3EA-49E7-9216-0380658B0A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00036" name="Slide Number Placeholder 3">
            <a:extLst>
              <a:ext uri="{FF2B5EF4-FFF2-40B4-BE49-F238E27FC236}">
                <a16:creationId xmlns:a16="http://schemas.microsoft.com/office/drawing/2014/main" id="{12FF61A6-26C3-4BF7-9312-5DCBC17195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C71FCE-7216-4346-908A-4DA01E8A9FF2}" type="slidenum">
              <a:rPr lang="en-US" altLang="en-US" smtClean="0">
                <a:solidFill>
                  <a:srgbClr val="000000"/>
                </a:solidFill>
              </a:rPr>
              <a:pPr/>
              <a:t>152</a:t>
            </a:fld>
            <a:endParaRPr lang="en-US" altLang="en-US">
              <a:solidFill>
                <a:srgbClr val="000000"/>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a:extLst>
              <a:ext uri="{FF2B5EF4-FFF2-40B4-BE49-F238E27FC236}">
                <a16:creationId xmlns:a16="http://schemas.microsoft.com/office/drawing/2014/main" id="{493C841E-EC03-4B8F-BA26-12857DE8A384}"/>
              </a:ext>
            </a:extLst>
          </p:cNvPr>
          <p:cNvSpPr>
            <a:spLocks noGrp="1" noRot="1" noChangeAspect="1" noChangeArrowheads="1" noTextEdit="1"/>
          </p:cNvSpPr>
          <p:nvPr>
            <p:ph type="sldImg"/>
          </p:nvPr>
        </p:nvSpPr>
        <p:spPr>
          <a:ln/>
        </p:spPr>
      </p:sp>
      <p:sp>
        <p:nvSpPr>
          <p:cNvPr id="302083" name="Notes Placeholder 2">
            <a:extLst>
              <a:ext uri="{FF2B5EF4-FFF2-40B4-BE49-F238E27FC236}">
                <a16:creationId xmlns:a16="http://schemas.microsoft.com/office/drawing/2014/main" id="{82A627AD-1A04-444E-973E-7784F8DB1C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02084" name="Slide Number Placeholder 3">
            <a:extLst>
              <a:ext uri="{FF2B5EF4-FFF2-40B4-BE49-F238E27FC236}">
                <a16:creationId xmlns:a16="http://schemas.microsoft.com/office/drawing/2014/main" id="{FBB3CE8A-F786-4F12-8E69-CA1F090363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69C521-B098-42A2-836C-70116D8094F2}" type="slidenum">
              <a:rPr lang="en-US" altLang="en-US" smtClean="0">
                <a:solidFill>
                  <a:srgbClr val="000000"/>
                </a:solidFill>
              </a:rPr>
              <a:pPr/>
              <a:t>153</a:t>
            </a:fld>
            <a:endParaRPr lang="en-US"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a:extLst>
              <a:ext uri="{FF2B5EF4-FFF2-40B4-BE49-F238E27FC236}">
                <a16:creationId xmlns:a16="http://schemas.microsoft.com/office/drawing/2014/main" id="{BB65769B-49C5-4BB9-A645-A5436B55EDE8}"/>
              </a:ext>
            </a:extLst>
          </p:cNvPr>
          <p:cNvSpPr>
            <a:spLocks noGrp="1" noRot="1" noChangeAspect="1" noChangeArrowheads="1" noTextEdit="1"/>
          </p:cNvSpPr>
          <p:nvPr>
            <p:ph type="sldImg"/>
          </p:nvPr>
        </p:nvSpPr>
        <p:spPr>
          <a:ln/>
        </p:spPr>
      </p:sp>
      <p:sp>
        <p:nvSpPr>
          <p:cNvPr id="304131" name="Notes Placeholder 2">
            <a:extLst>
              <a:ext uri="{FF2B5EF4-FFF2-40B4-BE49-F238E27FC236}">
                <a16:creationId xmlns:a16="http://schemas.microsoft.com/office/drawing/2014/main" id="{E0F63838-F3DE-4738-B735-8DC5F3DD3B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04132" name="Slide Number Placeholder 3">
            <a:extLst>
              <a:ext uri="{FF2B5EF4-FFF2-40B4-BE49-F238E27FC236}">
                <a16:creationId xmlns:a16="http://schemas.microsoft.com/office/drawing/2014/main" id="{65FCAE71-1FC9-43BD-ADDD-05CDA74A8E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7F10CB-B5FA-46C7-B66C-4BD254C72F3E}" type="slidenum">
              <a:rPr lang="en-US" altLang="en-US" smtClean="0">
                <a:solidFill>
                  <a:srgbClr val="000000"/>
                </a:solidFill>
              </a:rPr>
              <a:pPr/>
              <a:t>154</a:t>
            </a:fld>
            <a:endParaRPr lang="en-US" altLang="en-US">
              <a:solidFill>
                <a:srgbClr val="000000"/>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a:extLst>
              <a:ext uri="{FF2B5EF4-FFF2-40B4-BE49-F238E27FC236}">
                <a16:creationId xmlns:a16="http://schemas.microsoft.com/office/drawing/2014/main" id="{4C2AC9E5-1A5F-43AD-8372-DD06BEEC77E3}"/>
              </a:ext>
            </a:extLst>
          </p:cNvPr>
          <p:cNvSpPr>
            <a:spLocks noGrp="1" noRot="1" noChangeAspect="1" noChangeArrowheads="1" noTextEdit="1"/>
          </p:cNvSpPr>
          <p:nvPr>
            <p:ph type="sldImg"/>
          </p:nvPr>
        </p:nvSpPr>
        <p:spPr>
          <a:ln/>
        </p:spPr>
      </p:sp>
      <p:sp>
        <p:nvSpPr>
          <p:cNvPr id="306179" name="Notes Placeholder 2">
            <a:extLst>
              <a:ext uri="{FF2B5EF4-FFF2-40B4-BE49-F238E27FC236}">
                <a16:creationId xmlns:a16="http://schemas.microsoft.com/office/drawing/2014/main" id="{D0ECE1FC-8480-4D30-933B-F8975F52D8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06180" name="Slide Number Placeholder 3">
            <a:extLst>
              <a:ext uri="{FF2B5EF4-FFF2-40B4-BE49-F238E27FC236}">
                <a16:creationId xmlns:a16="http://schemas.microsoft.com/office/drawing/2014/main" id="{1B3EDD98-FB7F-41CB-8A4A-AA7F408B72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D1A75C-693A-4415-8690-EC024E34F70A}" type="slidenum">
              <a:rPr lang="en-US" altLang="en-US" smtClean="0">
                <a:solidFill>
                  <a:srgbClr val="000000"/>
                </a:solidFill>
              </a:rPr>
              <a:pPr/>
              <a:t>155</a:t>
            </a:fld>
            <a:endParaRPr lang="en-US" altLang="en-US">
              <a:solidFill>
                <a:srgbClr val="0000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a:extLst>
              <a:ext uri="{FF2B5EF4-FFF2-40B4-BE49-F238E27FC236}">
                <a16:creationId xmlns:a16="http://schemas.microsoft.com/office/drawing/2014/main" id="{C99EE90B-3E4C-4A65-83FD-07577C6B1A64}"/>
              </a:ext>
            </a:extLst>
          </p:cNvPr>
          <p:cNvSpPr>
            <a:spLocks noGrp="1" noRot="1" noChangeAspect="1" noChangeArrowheads="1" noTextEdit="1"/>
          </p:cNvSpPr>
          <p:nvPr>
            <p:ph type="sldImg"/>
          </p:nvPr>
        </p:nvSpPr>
        <p:spPr>
          <a:ln/>
        </p:spPr>
      </p:sp>
      <p:sp>
        <p:nvSpPr>
          <p:cNvPr id="308227" name="Notes Placeholder 2">
            <a:extLst>
              <a:ext uri="{FF2B5EF4-FFF2-40B4-BE49-F238E27FC236}">
                <a16:creationId xmlns:a16="http://schemas.microsoft.com/office/drawing/2014/main" id="{7BFD84CE-D4D5-4895-99FA-D46FDB2F56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08228" name="Slide Number Placeholder 3">
            <a:extLst>
              <a:ext uri="{FF2B5EF4-FFF2-40B4-BE49-F238E27FC236}">
                <a16:creationId xmlns:a16="http://schemas.microsoft.com/office/drawing/2014/main" id="{A6DB22CE-39DA-49A2-911C-88A1D4EF4C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993912-055F-49F8-989C-5DE1AA733094}" type="slidenum">
              <a:rPr lang="en-US" altLang="en-US" smtClean="0">
                <a:solidFill>
                  <a:srgbClr val="000000"/>
                </a:solidFill>
              </a:rPr>
              <a:pPr/>
              <a:t>156</a:t>
            </a:fld>
            <a:endParaRPr lang="en-US" altLang="en-US">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a:extLst>
              <a:ext uri="{FF2B5EF4-FFF2-40B4-BE49-F238E27FC236}">
                <a16:creationId xmlns:a16="http://schemas.microsoft.com/office/drawing/2014/main" id="{FA659BB8-6BB3-4BD7-888E-6B78DEFA969B}"/>
              </a:ext>
            </a:extLst>
          </p:cNvPr>
          <p:cNvSpPr>
            <a:spLocks noGrp="1" noRot="1" noChangeAspect="1" noChangeArrowheads="1" noTextEdit="1"/>
          </p:cNvSpPr>
          <p:nvPr>
            <p:ph type="sldImg"/>
          </p:nvPr>
        </p:nvSpPr>
        <p:spPr>
          <a:ln/>
        </p:spPr>
      </p:sp>
      <p:sp>
        <p:nvSpPr>
          <p:cNvPr id="310275" name="Notes Placeholder 2">
            <a:extLst>
              <a:ext uri="{FF2B5EF4-FFF2-40B4-BE49-F238E27FC236}">
                <a16:creationId xmlns:a16="http://schemas.microsoft.com/office/drawing/2014/main" id="{7CDB4DB3-E70F-4129-A278-1C48C4C38F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10276" name="Slide Number Placeholder 3">
            <a:extLst>
              <a:ext uri="{FF2B5EF4-FFF2-40B4-BE49-F238E27FC236}">
                <a16:creationId xmlns:a16="http://schemas.microsoft.com/office/drawing/2014/main" id="{9FF0E686-ED04-40C4-9F36-5738A9DD82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99A069-7263-480D-8A26-D37856705D99}" type="slidenum">
              <a:rPr lang="en-US" altLang="en-US" smtClean="0">
                <a:solidFill>
                  <a:srgbClr val="000000"/>
                </a:solidFill>
              </a:rPr>
              <a:pPr/>
              <a:t>157</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00D6A7C-175C-472F-8BBF-6C4F42A99E46}"/>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4840E213-ED46-4302-BF34-4842521378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3012" name="Slide Number Placeholder 3">
            <a:extLst>
              <a:ext uri="{FF2B5EF4-FFF2-40B4-BE49-F238E27FC236}">
                <a16:creationId xmlns:a16="http://schemas.microsoft.com/office/drawing/2014/main" id="{FB25F273-0140-4615-B223-E1A625D81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3A0E21-B7B6-42AB-A2D2-55A5B92EED78}" type="slidenum">
              <a:rPr lang="en-US" altLang="en-US" smtClean="0">
                <a:solidFill>
                  <a:srgbClr val="000000"/>
                </a:solidFill>
              </a:rPr>
              <a:pPr/>
              <a:t>21</a:t>
            </a:fld>
            <a:endParaRPr lang="en-US" altLang="en-US">
              <a:solidFill>
                <a:srgbClr val="000000"/>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a:extLst>
              <a:ext uri="{FF2B5EF4-FFF2-40B4-BE49-F238E27FC236}">
                <a16:creationId xmlns:a16="http://schemas.microsoft.com/office/drawing/2014/main" id="{8043C46C-1C30-4792-8CDA-A22F41314BA7}"/>
              </a:ext>
            </a:extLst>
          </p:cNvPr>
          <p:cNvSpPr>
            <a:spLocks noGrp="1" noRot="1" noChangeAspect="1" noChangeArrowheads="1" noTextEdit="1"/>
          </p:cNvSpPr>
          <p:nvPr>
            <p:ph type="sldImg"/>
          </p:nvPr>
        </p:nvSpPr>
        <p:spPr>
          <a:ln/>
        </p:spPr>
      </p:sp>
      <p:sp>
        <p:nvSpPr>
          <p:cNvPr id="312323" name="Notes Placeholder 2">
            <a:extLst>
              <a:ext uri="{FF2B5EF4-FFF2-40B4-BE49-F238E27FC236}">
                <a16:creationId xmlns:a16="http://schemas.microsoft.com/office/drawing/2014/main" id="{ACE5E97B-385D-4FE4-9CCB-83B6EFC9CA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12324" name="Slide Number Placeholder 3">
            <a:extLst>
              <a:ext uri="{FF2B5EF4-FFF2-40B4-BE49-F238E27FC236}">
                <a16:creationId xmlns:a16="http://schemas.microsoft.com/office/drawing/2014/main" id="{12EA4925-15E7-446D-A2E2-BB8C817350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2251FB-8E73-4BE6-BC5B-B113782A1BCC}" type="slidenum">
              <a:rPr lang="en-US" altLang="en-US" smtClean="0">
                <a:solidFill>
                  <a:srgbClr val="000000"/>
                </a:solidFill>
              </a:rPr>
              <a:pPr/>
              <a:t>158</a:t>
            </a:fld>
            <a:endParaRPr lang="en-US" altLang="en-US">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a:extLst>
              <a:ext uri="{FF2B5EF4-FFF2-40B4-BE49-F238E27FC236}">
                <a16:creationId xmlns:a16="http://schemas.microsoft.com/office/drawing/2014/main" id="{DEAF7A53-82CC-4E13-ABD7-3B5D2A8C2851}"/>
              </a:ext>
            </a:extLst>
          </p:cNvPr>
          <p:cNvSpPr>
            <a:spLocks noGrp="1" noRot="1" noChangeAspect="1" noChangeArrowheads="1" noTextEdit="1"/>
          </p:cNvSpPr>
          <p:nvPr>
            <p:ph type="sldImg"/>
          </p:nvPr>
        </p:nvSpPr>
        <p:spPr>
          <a:ln/>
        </p:spPr>
      </p:sp>
      <p:sp>
        <p:nvSpPr>
          <p:cNvPr id="314371" name="Notes Placeholder 2">
            <a:extLst>
              <a:ext uri="{FF2B5EF4-FFF2-40B4-BE49-F238E27FC236}">
                <a16:creationId xmlns:a16="http://schemas.microsoft.com/office/drawing/2014/main" id="{A95035A2-E454-49E4-AF50-1DD82A0D21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14372" name="Slide Number Placeholder 3">
            <a:extLst>
              <a:ext uri="{FF2B5EF4-FFF2-40B4-BE49-F238E27FC236}">
                <a16:creationId xmlns:a16="http://schemas.microsoft.com/office/drawing/2014/main" id="{CF6A6DE8-0887-497E-8F29-34A1F3D725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CB16DF-901F-4137-910F-990062B7A32D}" type="slidenum">
              <a:rPr lang="en-US" altLang="en-US" smtClean="0">
                <a:solidFill>
                  <a:srgbClr val="000000"/>
                </a:solidFill>
              </a:rPr>
              <a:pPr/>
              <a:t>159</a:t>
            </a:fld>
            <a:endParaRPr lang="en-US" altLang="en-US">
              <a:solidFill>
                <a:srgbClr val="000000"/>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a:extLst>
              <a:ext uri="{FF2B5EF4-FFF2-40B4-BE49-F238E27FC236}">
                <a16:creationId xmlns:a16="http://schemas.microsoft.com/office/drawing/2014/main" id="{A5C7CFE0-E167-4E5E-8712-3704CEF23235}"/>
              </a:ext>
            </a:extLst>
          </p:cNvPr>
          <p:cNvSpPr>
            <a:spLocks noGrp="1" noRot="1" noChangeAspect="1" noChangeArrowheads="1" noTextEdit="1"/>
          </p:cNvSpPr>
          <p:nvPr>
            <p:ph type="sldImg"/>
          </p:nvPr>
        </p:nvSpPr>
        <p:spPr>
          <a:ln/>
        </p:spPr>
      </p:sp>
      <p:sp>
        <p:nvSpPr>
          <p:cNvPr id="316419" name="Notes Placeholder 2">
            <a:extLst>
              <a:ext uri="{FF2B5EF4-FFF2-40B4-BE49-F238E27FC236}">
                <a16:creationId xmlns:a16="http://schemas.microsoft.com/office/drawing/2014/main" id="{5789B9A2-D3AB-47CB-8ADA-6D5433C811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16420" name="Slide Number Placeholder 3">
            <a:extLst>
              <a:ext uri="{FF2B5EF4-FFF2-40B4-BE49-F238E27FC236}">
                <a16:creationId xmlns:a16="http://schemas.microsoft.com/office/drawing/2014/main" id="{C8446885-2399-49E8-95CC-47FC020BF3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0266FF-E1CD-40DC-A096-0A9FBDF24057}" type="slidenum">
              <a:rPr lang="en-US" altLang="en-US" smtClean="0">
                <a:solidFill>
                  <a:srgbClr val="000000"/>
                </a:solidFill>
              </a:rPr>
              <a:pPr/>
              <a:t>160</a:t>
            </a:fld>
            <a:endParaRPr lang="en-US" altLang="en-US">
              <a:solidFill>
                <a:srgbClr val="000000"/>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a:extLst>
              <a:ext uri="{FF2B5EF4-FFF2-40B4-BE49-F238E27FC236}">
                <a16:creationId xmlns:a16="http://schemas.microsoft.com/office/drawing/2014/main" id="{8F59F76F-8C7A-4E30-8808-E51507FEC068}"/>
              </a:ext>
            </a:extLst>
          </p:cNvPr>
          <p:cNvSpPr>
            <a:spLocks noGrp="1" noRot="1" noChangeAspect="1" noChangeArrowheads="1" noTextEdit="1"/>
          </p:cNvSpPr>
          <p:nvPr>
            <p:ph type="sldImg"/>
          </p:nvPr>
        </p:nvSpPr>
        <p:spPr>
          <a:ln/>
        </p:spPr>
      </p:sp>
      <p:sp>
        <p:nvSpPr>
          <p:cNvPr id="318467" name="Notes Placeholder 2">
            <a:extLst>
              <a:ext uri="{FF2B5EF4-FFF2-40B4-BE49-F238E27FC236}">
                <a16:creationId xmlns:a16="http://schemas.microsoft.com/office/drawing/2014/main" id="{345A1D12-5C3F-4E05-8E63-5F8CA9C289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18468" name="Slide Number Placeholder 3">
            <a:extLst>
              <a:ext uri="{FF2B5EF4-FFF2-40B4-BE49-F238E27FC236}">
                <a16:creationId xmlns:a16="http://schemas.microsoft.com/office/drawing/2014/main" id="{C6DC48DA-CE2F-46C8-8818-430DC33DD2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21EBDA-F389-4B04-9A92-EEE13B5CCD0B}" type="slidenum">
              <a:rPr lang="en-US" altLang="en-US" smtClean="0">
                <a:solidFill>
                  <a:srgbClr val="000000"/>
                </a:solidFill>
              </a:rPr>
              <a:pPr/>
              <a:t>161</a:t>
            </a:fld>
            <a:endParaRPr lang="en-US" altLang="en-US">
              <a:solidFill>
                <a:srgbClr val="000000"/>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a:extLst>
              <a:ext uri="{FF2B5EF4-FFF2-40B4-BE49-F238E27FC236}">
                <a16:creationId xmlns:a16="http://schemas.microsoft.com/office/drawing/2014/main" id="{806A19C3-6B8F-4EDB-B6E6-6E0B0C56A6BD}"/>
              </a:ext>
            </a:extLst>
          </p:cNvPr>
          <p:cNvSpPr>
            <a:spLocks noGrp="1" noRot="1" noChangeAspect="1" noChangeArrowheads="1" noTextEdit="1"/>
          </p:cNvSpPr>
          <p:nvPr>
            <p:ph type="sldImg"/>
          </p:nvPr>
        </p:nvSpPr>
        <p:spPr>
          <a:ln/>
        </p:spPr>
      </p:sp>
      <p:sp>
        <p:nvSpPr>
          <p:cNvPr id="320515" name="Notes Placeholder 2">
            <a:extLst>
              <a:ext uri="{FF2B5EF4-FFF2-40B4-BE49-F238E27FC236}">
                <a16:creationId xmlns:a16="http://schemas.microsoft.com/office/drawing/2014/main" id="{0E1282F2-3FB0-4F66-8C25-949A01A407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20516" name="Slide Number Placeholder 3">
            <a:extLst>
              <a:ext uri="{FF2B5EF4-FFF2-40B4-BE49-F238E27FC236}">
                <a16:creationId xmlns:a16="http://schemas.microsoft.com/office/drawing/2014/main" id="{86F2B0EF-64ED-4F4A-A8AD-3C8D3A3193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435697-C78F-42D8-BC65-217071356D6F}" type="slidenum">
              <a:rPr lang="en-US" altLang="en-US" smtClean="0">
                <a:solidFill>
                  <a:srgbClr val="000000"/>
                </a:solidFill>
              </a:rPr>
              <a:pPr/>
              <a:t>162</a:t>
            </a:fld>
            <a:endParaRPr lang="en-US" altLang="en-US">
              <a:solidFill>
                <a:srgbClr val="000000"/>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a:extLst>
              <a:ext uri="{FF2B5EF4-FFF2-40B4-BE49-F238E27FC236}">
                <a16:creationId xmlns:a16="http://schemas.microsoft.com/office/drawing/2014/main" id="{B0CC05D0-D4B2-4498-993C-DA2D8442CDAE}"/>
              </a:ext>
            </a:extLst>
          </p:cNvPr>
          <p:cNvSpPr>
            <a:spLocks noGrp="1" noRot="1" noChangeAspect="1" noChangeArrowheads="1" noTextEdit="1"/>
          </p:cNvSpPr>
          <p:nvPr>
            <p:ph type="sldImg"/>
          </p:nvPr>
        </p:nvSpPr>
        <p:spPr>
          <a:ln/>
        </p:spPr>
      </p:sp>
      <p:sp>
        <p:nvSpPr>
          <p:cNvPr id="322563" name="Notes Placeholder 2">
            <a:extLst>
              <a:ext uri="{FF2B5EF4-FFF2-40B4-BE49-F238E27FC236}">
                <a16:creationId xmlns:a16="http://schemas.microsoft.com/office/drawing/2014/main" id="{561A2200-D6A3-477F-A081-18A5FF179A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22564" name="Slide Number Placeholder 3">
            <a:extLst>
              <a:ext uri="{FF2B5EF4-FFF2-40B4-BE49-F238E27FC236}">
                <a16:creationId xmlns:a16="http://schemas.microsoft.com/office/drawing/2014/main" id="{89E6448D-9023-4346-8E8D-E0F102C5AC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F18EB9-DD27-42C7-B198-9DB38FBAE6C2}" type="slidenum">
              <a:rPr lang="en-US" altLang="en-US" smtClean="0">
                <a:solidFill>
                  <a:srgbClr val="000000"/>
                </a:solidFill>
              </a:rPr>
              <a:pPr/>
              <a:t>163</a:t>
            </a:fld>
            <a:endParaRPr lang="en-US" altLang="en-US">
              <a:solidFill>
                <a:srgbClr val="000000"/>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a:extLst>
              <a:ext uri="{FF2B5EF4-FFF2-40B4-BE49-F238E27FC236}">
                <a16:creationId xmlns:a16="http://schemas.microsoft.com/office/drawing/2014/main" id="{CD3F0E7E-DE8A-46FD-A3CE-39B2F95680BA}"/>
              </a:ext>
            </a:extLst>
          </p:cNvPr>
          <p:cNvSpPr>
            <a:spLocks noGrp="1" noRot="1" noChangeAspect="1" noChangeArrowheads="1" noTextEdit="1"/>
          </p:cNvSpPr>
          <p:nvPr>
            <p:ph type="sldImg"/>
          </p:nvPr>
        </p:nvSpPr>
        <p:spPr>
          <a:ln/>
        </p:spPr>
      </p:sp>
      <p:sp>
        <p:nvSpPr>
          <p:cNvPr id="324611" name="Notes Placeholder 2">
            <a:extLst>
              <a:ext uri="{FF2B5EF4-FFF2-40B4-BE49-F238E27FC236}">
                <a16:creationId xmlns:a16="http://schemas.microsoft.com/office/drawing/2014/main" id="{0474C83C-3D58-4DD4-933E-B5E44DAC64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24612" name="Slide Number Placeholder 3">
            <a:extLst>
              <a:ext uri="{FF2B5EF4-FFF2-40B4-BE49-F238E27FC236}">
                <a16:creationId xmlns:a16="http://schemas.microsoft.com/office/drawing/2014/main" id="{4CD2F0E1-8CED-4311-9FB5-07F3EF5C0B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20051C-21E1-4183-884E-D3B98D84787D}" type="slidenum">
              <a:rPr lang="en-US" altLang="en-US" smtClean="0">
                <a:solidFill>
                  <a:srgbClr val="000000"/>
                </a:solidFill>
              </a:rPr>
              <a:pPr/>
              <a:t>164</a:t>
            </a:fld>
            <a:endParaRPr lang="en-US" altLang="en-US">
              <a:solidFill>
                <a:srgbClr val="000000"/>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a:extLst>
              <a:ext uri="{FF2B5EF4-FFF2-40B4-BE49-F238E27FC236}">
                <a16:creationId xmlns:a16="http://schemas.microsoft.com/office/drawing/2014/main" id="{29BB5D69-136C-4801-9B8C-2B48A574AF53}"/>
              </a:ext>
            </a:extLst>
          </p:cNvPr>
          <p:cNvSpPr>
            <a:spLocks noGrp="1" noRot="1" noChangeAspect="1" noChangeArrowheads="1" noTextEdit="1"/>
          </p:cNvSpPr>
          <p:nvPr>
            <p:ph type="sldImg"/>
          </p:nvPr>
        </p:nvSpPr>
        <p:spPr>
          <a:ln/>
        </p:spPr>
      </p:sp>
      <p:sp>
        <p:nvSpPr>
          <p:cNvPr id="326659" name="Notes Placeholder 2">
            <a:extLst>
              <a:ext uri="{FF2B5EF4-FFF2-40B4-BE49-F238E27FC236}">
                <a16:creationId xmlns:a16="http://schemas.microsoft.com/office/drawing/2014/main" id="{CCB49E64-F6C8-4FEE-814E-F03F3CCE2D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26660" name="Slide Number Placeholder 3">
            <a:extLst>
              <a:ext uri="{FF2B5EF4-FFF2-40B4-BE49-F238E27FC236}">
                <a16:creationId xmlns:a16="http://schemas.microsoft.com/office/drawing/2014/main" id="{2CB5CD75-7B44-423E-A002-3C488A3C60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9F67E4-B8B1-4863-B9C4-7CDAB97BB106}" type="slidenum">
              <a:rPr lang="en-US" altLang="en-US" smtClean="0">
                <a:solidFill>
                  <a:srgbClr val="000000"/>
                </a:solidFill>
              </a:rPr>
              <a:pPr/>
              <a:t>165</a:t>
            </a:fld>
            <a:endParaRPr lang="en-US" altLang="en-US">
              <a:solidFill>
                <a:srgbClr val="000000"/>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a:extLst>
              <a:ext uri="{FF2B5EF4-FFF2-40B4-BE49-F238E27FC236}">
                <a16:creationId xmlns:a16="http://schemas.microsoft.com/office/drawing/2014/main" id="{B4E1BAFF-F48D-45A3-ADE3-63F79679BC81}"/>
              </a:ext>
            </a:extLst>
          </p:cNvPr>
          <p:cNvSpPr>
            <a:spLocks noGrp="1" noRot="1" noChangeAspect="1" noChangeArrowheads="1" noTextEdit="1"/>
          </p:cNvSpPr>
          <p:nvPr>
            <p:ph type="sldImg"/>
          </p:nvPr>
        </p:nvSpPr>
        <p:spPr>
          <a:ln/>
        </p:spPr>
      </p:sp>
      <p:sp>
        <p:nvSpPr>
          <p:cNvPr id="328707" name="Notes Placeholder 2">
            <a:extLst>
              <a:ext uri="{FF2B5EF4-FFF2-40B4-BE49-F238E27FC236}">
                <a16:creationId xmlns:a16="http://schemas.microsoft.com/office/drawing/2014/main" id="{857F44B0-84CE-4A54-835B-F3BCF6476E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28708" name="Slide Number Placeholder 3">
            <a:extLst>
              <a:ext uri="{FF2B5EF4-FFF2-40B4-BE49-F238E27FC236}">
                <a16:creationId xmlns:a16="http://schemas.microsoft.com/office/drawing/2014/main" id="{0FC5C9EE-D968-4FB8-9196-33999DB70A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41165B-CF64-40EC-8328-15770B8D7198}" type="slidenum">
              <a:rPr lang="en-US" altLang="en-US" smtClean="0">
                <a:solidFill>
                  <a:srgbClr val="000000"/>
                </a:solidFill>
              </a:rPr>
              <a:pPr/>
              <a:t>166</a:t>
            </a:fld>
            <a:endParaRPr lang="en-US" altLang="en-US">
              <a:solidFill>
                <a:srgbClr val="000000"/>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a:extLst>
              <a:ext uri="{FF2B5EF4-FFF2-40B4-BE49-F238E27FC236}">
                <a16:creationId xmlns:a16="http://schemas.microsoft.com/office/drawing/2014/main" id="{171E2CA0-6DF1-473C-9C3D-2DF1655CFE23}"/>
              </a:ext>
            </a:extLst>
          </p:cNvPr>
          <p:cNvSpPr>
            <a:spLocks noGrp="1" noRot="1" noChangeAspect="1" noChangeArrowheads="1" noTextEdit="1"/>
          </p:cNvSpPr>
          <p:nvPr>
            <p:ph type="sldImg"/>
          </p:nvPr>
        </p:nvSpPr>
        <p:spPr>
          <a:ln/>
        </p:spPr>
      </p:sp>
      <p:sp>
        <p:nvSpPr>
          <p:cNvPr id="330755" name="Notes Placeholder 2">
            <a:extLst>
              <a:ext uri="{FF2B5EF4-FFF2-40B4-BE49-F238E27FC236}">
                <a16:creationId xmlns:a16="http://schemas.microsoft.com/office/drawing/2014/main" id="{DFAAD13C-7478-4AA7-9AAF-4445C82692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30756" name="Slide Number Placeholder 3">
            <a:extLst>
              <a:ext uri="{FF2B5EF4-FFF2-40B4-BE49-F238E27FC236}">
                <a16:creationId xmlns:a16="http://schemas.microsoft.com/office/drawing/2014/main" id="{23C76330-F80A-448F-8472-FD6C4F54DC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17C4D6-273B-413E-B945-6121E8645E03}" type="slidenum">
              <a:rPr lang="en-US" altLang="en-US" smtClean="0">
                <a:solidFill>
                  <a:srgbClr val="000000"/>
                </a:solidFill>
              </a:rPr>
              <a:pPr/>
              <a:t>167</a:t>
            </a:fld>
            <a:endParaRPr lang="en-US"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CAE478A-D429-4D3B-B1DB-2614322D4129}"/>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0510C02F-8281-40AB-B0C4-A46BBA94E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Severe SGA= birthweight under the fifth percentile for sex and gestational age</a:t>
            </a:r>
          </a:p>
        </p:txBody>
      </p:sp>
      <p:sp>
        <p:nvSpPr>
          <p:cNvPr id="46084" name="Slide Number Placeholder 3">
            <a:extLst>
              <a:ext uri="{FF2B5EF4-FFF2-40B4-BE49-F238E27FC236}">
                <a16:creationId xmlns:a16="http://schemas.microsoft.com/office/drawing/2014/main" id="{9A2CFC32-80AA-4A39-AFE7-8F9A02EA08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3A5BB0-3919-4BF2-9029-97D2B4C1529F}" type="slidenum">
              <a:rPr lang="en-US" altLang="en-US" smtClean="0">
                <a:solidFill>
                  <a:srgbClr val="000000"/>
                </a:solidFill>
              </a:rPr>
              <a:pPr/>
              <a:t>23</a:t>
            </a:fld>
            <a:endParaRPr lang="en-US" altLang="en-US">
              <a:solidFill>
                <a:srgbClr val="000000"/>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2D202CDC-DDB4-4873-B483-4F232F399AF9}"/>
              </a:ext>
            </a:extLst>
          </p:cNvPr>
          <p:cNvSpPr>
            <a:spLocks noGrp="1" noRot="1" noChangeAspect="1" noChangeArrowheads="1" noTextEdit="1"/>
          </p:cNvSpPr>
          <p:nvPr>
            <p:ph type="sldImg"/>
          </p:nvPr>
        </p:nvSpPr>
        <p:spPr>
          <a:ln/>
        </p:spPr>
      </p:sp>
      <p:sp>
        <p:nvSpPr>
          <p:cNvPr id="332803" name="Notes Placeholder 2">
            <a:extLst>
              <a:ext uri="{FF2B5EF4-FFF2-40B4-BE49-F238E27FC236}">
                <a16:creationId xmlns:a16="http://schemas.microsoft.com/office/drawing/2014/main" id="{2789BCB1-99E1-4707-8DDB-001FCFCAA7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32804" name="Slide Number Placeholder 3">
            <a:extLst>
              <a:ext uri="{FF2B5EF4-FFF2-40B4-BE49-F238E27FC236}">
                <a16:creationId xmlns:a16="http://schemas.microsoft.com/office/drawing/2014/main" id="{08262303-E270-4C5F-987F-5384BEA457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BF796A-7C0D-4A52-B1A3-1136CD0B3A5D}" type="slidenum">
              <a:rPr lang="en-US" altLang="en-US" smtClean="0">
                <a:solidFill>
                  <a:srgbClr val="000000"/>
                </a:solidFill>
              </a:rPr>
              <a:pPr/>
              <a:t>168</a:t>
            </a:fld>
            <a:endParaRPr lang="en-US" altLang="en-US">
              <a:solidFill>
                <a:srgbClr val="000000"/>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2C3048E3-F0C4-4149-9C5E-DB1B329B2CAA}"/>
              </a:ext>
            </a:extLst>
          </p:cNvPr>
          <p:cNvSpPr>
            <a:spLocks noGrp="1" noRot="1" noChangeAspect="1" noChangeArrowheads="1" noTextEdit="1"/>
          </p:cNvSpPr>
          <p:nvPr>
            <p:ph type="sldImg"/>
          </p:nvPr>
        </p:nvSpPr>
        <p:spPr>
          <a:ln/>
        </p:spPr>
      </p:sp>
      <p:sp>
        <p:nvSpPr>
          <p:cNvPr id="334851" name="Notes Placeholder 2">
            <a:extLst>
              <a:ext uri="{FF2B5EF4-FFF2-40B4-BE49-F238E27FC236}">
                <a16:creationId xmlns:a16="http://schemas.microsoft.com/office/drawing/2014/main" id="{9A0AA19E-E548-4DF1-8DBC-F9FC73847C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International Journal of Dentistry and Oral Health (IJDOH) is a peer-reviewed open access journal dedicated to the latest advancement of Dentistry and Oral Health. The journal will emphasize high-level research of clinical relevance and exhilarating approach. IJDOH deals with the prevention, diagnosis, and treatment of the dental caries including the repair or replacement of defective teeth.</a:t>
            </a:r>
          </a:p>
          <a:p>
            <a:endParaRPr lang="en-US" altLang="en-US">
              <a:latin typeface="Arial" panose="020B0604020202020204" pitchFamily="34" charset="0"/>
            </a:endParaRPr>
          </a:p>
          <a:p>
            <a:r>
              <a:rPr lang="en-US" altLang="en-US">
                <a:latin typeface="Arial" panose="020B0604020202020204" pitchFamily="34" charset="0"/>
              </a:rPr>
              <a:t>IJDOH publishes original research articles, review articles, clinical review articles, practice articles, editorials, short communications, case reports, blogs, clinical management guidelines, research methods and reporting articles in all areas of Dental Research. We hope that Researchers, Academician, Industrialists, Consultancy etc. would make use of this journal publication for the development of technology and to enhance our journal with your research and experience.</a:t>
            </a:r>
          </a:p>
          <a:p>
            <a:endParaRPr lang="en-US" altLang="en-US">
              <a:latin typeface="Arial" panose="020B0604020202020204" pitchFamily="34" charset="0"/>
            </a:endParaRPr>
          </a:p>
          <a:p>
            <a:r>
              <a:rPr lang="en-US" altLang="en-US">
                <a:latin typeface="Arial" panose="020B0604020202020204" pitchFamily="34" charset="0"/>
              </a:rPr>
              <a:t> </a:t>
            </a:r>
          </a:p>
        </p:txBody>
      </p:sp>
      <p:sp>
        <p:nvSpPr>
          <p:cNvPr id="334852" name="Slide Number Placeholder 3">
            <a:extLst>
              <a:ext uri="{FF2B5EF4-FFF2-40B4-BE49-F238E27FC236}">
                <a16:creationId xmlns:a16="http://schemas.microsoft.com/office/drawing/2014/main" id="{D9E8F5FB-9223-4759-8447-98F81CFB05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A62E06-3C44-4431-AFFD-A4F90673A502}" type="slidenum">
              <a:rPr lang="en-US" altLang="en-US" smtClean="0">
                <a:solidFill>
                  <a:srgbClr val="000000"/>
                </a:solidFill>
              </a:rPr>
              <a:pPr/>
              <a:t>169</a:t>
            </a:fld>
            <a:endParaRPr lang="en-US" altLang="en-US">
              <a:solidFill>
                <a:srgbClr val="000000"/>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a:extLst>
              <a:ext uri="{FF2B5EF4-FFF2-40B4-BE49-F238E27FC236}">
                <a16:creationId xmlns:a16="http://schemas.microsoft.com/office/drawing/2014/main" id="{722C700D-37D7-4C52-9378-409FA0C61F52}"/>
              </a:ext>
            </a:extLst>
          </p:cNvPr>
          <p:cNvSpPr>
            <a:spLocks noGrp="1" noRot="1" noChangeAspect="1" noChangeArrowheads="1" noTextEdit="1"/>
          </p:cNvSpPr>
          <p:nvPr>
            <p:ph type="sldImg"/>
          </p:nvPr>
        </p:nvSpPr>
        <p:spPr>
          <a:ln/>
        </p:spPr>
      </p:sp>
      <p:sp>
        <p:nvSpPr>
          <p:cNvPr id="338947" name="Notes Placeholder 2">
            <a:extLst>
              <a:ext uri="{FF2B5EF4-FFF2-40B4-BE49-F238E27FC236}">
                <a16:creationId xmlns:a16="http://schemas.microsoft.com/office/drawing/2014/main" id="{07D46266-DF98-4CF0-8EFE-861E5201AF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8948" name="Slide Number Placeholder 3">
            <a:extLst>
              <a:ext uri="{FF2B5EF4-FFF2-40B4-BE49-F238E27FC236}">
                <a16:creationId xmlns:a16="http://schemas.microsoft.com/office/drawing/2014/main" id="{2D0E7EE5-1151-47D8-BDCA-25209215BE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16F78C-347F-48EC-97B1-B25EA89A8D27}" type="slidenum">
              <a:rPr lang="en-US" altLang="en-US" smtClean="0">
                <a:solidFill>
                  <a:srgbClr val="000000"/>
                </a:solidFill>
              </a:rPr>
              <a:pPr/>
              <a:t>172</a:t>
            </a:fld>
            <a:endParaRPr lang="en-US" altLang="en-US">
              <a:solidFill>
                <a:srgbClr val="000000"/>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a:extLst>
              <a:ext uri="{FF2B5EF4-FFF2-40B4-BE49-F238E27FC236}">
                <a16:creationId xmlns:a16="http://schemas.microsoft.com/office/drawing/2014/main" id="{D7E58DC3-98D8-422A-ABB7-3EFBCBE52F28}"/>
              </a:ext>
            </a:extLst>
          </p:cNvPr>
          <p:cNvSpPr>
            <a:spLocks noGrp="1" noRot="1" noChangeAspect="1" noChangeArrowheads="1" noTextEdit="1"/>
          </p:cNvSpPr>
          <p:nvPr>
            <p:ph type="sldImg"/>
          </p:nvPr>
        </p:nvSpPr>
        <p:spPr>
          <a:ln/>
        </p:spPr>
      </p:sp>
      <p:sp>
        <p:nvSpPr>
          <p:cNvPr id="340995" name="Notes Placeholder 2">
            <a:extLst>
              <a:ext uri="{FF2B5EF4-FFF2-40B4-BE49-F238E27FC236}">
                <a16:creationId xmlns:a16="http://schemas.microsoft.com/office/drawing/2014/main" id="{5B63FFF2-9E3C-475E-980E-88B37400D5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0996" name="Slide Number Placeholder 3">
            <a:extLst>
              <a:ext uri="{FF2B5EF4-FFF2-40B4-BE49-F238E27FC236}">
                <a16:creationId xmlns:a16="http://schemas.microsoft.com/office/drawing/2014/main" id="{5F95C0E5-7650-4BCB-AE16-1042F6F9A4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0F06D0-0727-41C6-80CE-4197935FAFB6}" type="slidenum">
              <a:rPr lang="en-US" altLang="en-US" smtClean="0">
                <a:solidFill>
                  <a:srgbClr val="000000"/>
                </a:solidFill>
              </a:rPr>
              <a:pPr/>
              <a:t>173</a:t>
            </a:fld>
            <a:endParaRPr lang="en-US" altLang="en-US">
              <a:solidFill>
                <a:srgbClr val="000000"/>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a:extLst>
              <a:ext uri="{FF2B5EF4-FFF2-40B4-BE49-F238E27FC236}">
                <a16:creationId xmlns:a16="http://schemas.microsoft.com/office/drawing/2014/main" id="{B83E748C-A5F3-4E23-9A12-AB3CF63ACE1E}"/>
              </a:ext>
            </a:extLst>
          </p:cNvPr>
          <p:cNvSpPr>
            <a:spLocks noGrp="1" noRot="1" noChangeAspect="1" noChangeArrowheads="1" noTextEdit="1"/>
          </p:cNvSpPr>
          <p:nvPr>
            <p:ph type="sldImg"/>
          </p:nvPr>
        </p:nvSpPr>
        <p:spPr>
          <a:ln/>
        </p:spPr>
      </p:sp>
      <p:sp>
        <p:nvSpPr>
          <p:cNvPr id="343043" name="Notes Placeholder 2">
            <a:extLst>
              <a:ext uri="{FF2B5EF4-FFF2-40B4-BE49-F238E27FC236}">
                <a16:creationId xmlns:a16="http://schemas.microsoft.com/office/drawing/2014/main" id="{23B6D318-689D-4C24-84C8-82174FCE2C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We included in our study all Ontario residents who were registered for provincial publicly funded health insurance; who underwent testing for one or more respiratory viruses between May 1, 2009, and May 31, 2014; who were 35 years of age or older at the time of testing; and who were hospitalized for an acute myocardial infarction between May 1, 2008, and May 31, 2015.</a:t>
            </a:r>
          </a:p>
          <a:p>
            <a:r>
              <a:rPr lang="en-US" altLang="en-US">
                <a:latin typeface="Arial" panose="020B0604020202020204" pitchFamily="34" charset="0"/>
              </a:rPr>
              <a:t>82% were positive for influenza A.</a:t>
            </a:r>
          </a:p>
          <a:p>
            <a:endParaRPr lang="en-US" altLang="en-US">
              <a:latin typeface="Arial" panose="020B0604020202020204" pitchFamily="34" charset="0"/>
            </a:endParaRPr>
          </a:p>
        </p:txBody>
      </p:sp>
      <p:sp>
        <p:nvSpPr>
          <p:cNvPr id="343044" name="Slide Number Placeholder 3">
            <a:extLst>
              <a:ext uri="{FF2B5EF4-FFF2-40B4-BE49-F238E27FC236}">
                <a16:creationId xmlns:a16="http://schemas.microsoft.com/office/drawing/2014/main" id="{3A654D9B-08F5-4D49-AD14-55B4E61524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014540-58DA-4043-A5FF-41948BEAF735}" type="slidenum">
              <a:rPr lang="en-US" altLang="en-US" smtClean="0">
                <a:solidFill>
                  <a:srgbClr val="000000"/>
                </a:solidFill>
              </a:rPr>
              <a:pPr/>
              <a:t>174</a:t>
            </a:fld>
            <a:endParaRPr lang="en-US" altLang="en-US">
              <a:solidFill>
                <a:srgbClr val="000000"/>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a:extLst>
              <a:ext uri="{FF2B5EF4-FFF2-40B4-BE49-F238E27FC236}">
                <a16:creationId xmlns:a16="http://schemas.microsoft.com/office/drawing/2014/main" id="{354ABC7D-3B0C-4740-8E96-47BAA9ABC5B5}"/>
              </a:ext>
            </a:extLst>
          </p:cNvPr>
          <p:cNvSpPr>
            <a:spLocks noGrp="1" noRot="1" noChangeAspect="1" noChangeArrowheads="1" noTextEdit="1"/>
          </p:cNvSpPr>
          <p:nvPr>
            <p:ph type="sldImg"/>
          </p:nvPr>
        </p:nvSpPr>
        <p:spPr>
          <a:ln/>
        </p:spPr>
      </p:sp>
      <p:sp>
        <p:nvSpPr>
          <p:cNvPr id="345091" name="Notes Placeholder 2">
            <a:extLst>
              <a:ext uri="{FF2B5EF4-FFF2-40B4-BE49-F238E27FC236}">
                <a16:creationId xmlns:a16="http://schemas.microsoft.com/office/drawing/2014/main" id="{E31E3E6A-BB0E-402F-A8EE-5C4280A2E8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5092" name="Slide Number Placeholder 3">
            <a:extLst>
              <a:ext uri="{FF2B5EF4-FFF2-40B4-BE49-F238E27FC236}">
                <a16:creationId xmlns:a16="http://schemas.microsoft.com/office/drawing/2014/main" id="{20E529DC-28D9-44EB-89FE-5640507808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C453B2-2225-43C9-BB97-7768E21F5DD4}" type="slidenum">
              <a:rPr lang="en-US" altLang="en-US" smtClean="0">
                <a:solidFill>
                  <a:srgbClr val="000000"/>
                </a:solidFill>
              </a:rPr>
              <a:pPr/>
              <a:t>175</a:t>
            </a:fld>
            <a:endParaRPr lang="en-US" altLang="en-US">
              <a:solidFill>
                <a:srgbClr val="000000"/>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a:extLst>
              <a:ext uri="{FF2B5EF4-FFF2-40B4-BE49-F238E27FC236}">
                <a16:creationId xmlns:a16="http://schemas.microsoft.com/office/drawing/2014/main" id="{8FD8454C-F2EE-48EF-824B-F5BA9A57E573}"/>
              </a:ext>
            </a:extLst>
          </p:cNvPr>
          <p:cNvSpPr>
            <a:spLocks noGrp="1" noRot="1" noChangeAspect="1" noChangeArrowheads="1" noTextEdit="1"/>
          </p:cNvSpPr>
          <p:nvPr>
            <p:ph type="sldImg"/>
          </p:nvPr>
        </p:nvSpPr>
        <p:spPr>
          <a:ln/>
        </p:spPr>
      </p:sp>
      <p:sp>
        <p:nvSpPr>
          <p:cNvPr id="347139" name="Notes Placeholder 2">
            <a:extLst>
              <a:ext uri="{FF2B5EF4-FFF2-40B4-BE49-F238E27FC236}">
                <a16:creationId xmlns:a16="http://schemas.microsoft.com/office/drawing/2014/main" id="{6397B918-BA21-4C22-96FC-CB80F7E37E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7140" name="Slide Number Placeholder 3">
            <a:extLst>
              <a:ext uri="{FF2B5EF4-FFF2-40B4-BE49-F238E27FC236}">
                <a16:creationId xmlns:a16="http://schemas.microsoft.com/office/drawing/2014/main" id="{F87883A6-9454-40EB-9DEE-47F55C2725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017F9F-5312-4FCB-B977-554FB2A0F6D2}" type="slidenum">
              <a:rPr lang="en-US" altLang="en-US" smtClean="0">
                <a:solidFill>
                  <a:srgbClr val="000000"/>
                </a:solidFill>
              </a:rPr>
              <a:pPr/>
              <a:t>176</a:t>
            </a:fld>
            <a:endParaRPr lang="en-US" altLang="en-US">
              <a:solidFill>
                <a:srgbClr val="000000"/>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a:extLst>
              <a:ext uri="{FF2B5EF4-FFF2-40B4-BE49-F238E27FC236}">
                <a16:creationId xmlns:a16="http://schemas.microsoft.com/office/drawing/2014/main" id="{C7056ABC-DD48-4F9C-9BB4-A55AA4CA100A}"/>
              </a:ext>
            </a:extLst>
          </p:cNvPr>
          <p:cNvSpPr>
            <a:spLocks noGrp="1" noRot="1" noChangeAspect="1" noChangeArrowheads="1" noTextEdit="1"/>
          </p:cNvSpPr>
          <p:nvPr>
            <p:ph type="sldImg"/>
          </p:nvPr>
        </p:nvSpPr>
        <p:spPr>
          <a:ln/>
        </p:spPr>
      </p:sp>
      <p:sp>
        <p:nvSpPr>
          <p:cNvPr id="349187" name="Notes Placeholder 2">
            <a:extLst>
              <a:ext uri="{FF2B5EF4-FFF2-40B4-BE49-F238E27FC236}">
                <a16:creationId xmlns:a16="http://schemas.microsoft.com/office/drawing/2014/main" id="{AF0E82B1-7984-4880-91E7-FAF05F5816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9188" name="Slide Number Placeholder 3">
            <a:extLst>
              <a:ext uri="{FF2B5EF4-FFF2-40B4-BE49-F238E27FC236}">
                <a16:creationId xmlns:a16="http://schemas.microsoft.com/office/drawing/2014/main" id="{AB627F4F-AFD9-48E6-B338-58CF20D14D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FD44F2-90A3-4833-8FF9-290E63632DB7}" type="slidenum">
              <a:rPr lang="en-US" altLang="en-US" smtClean="0">
                <a:solidFill>
                  <a:srgbClr val="000000"/>
                </a:solidFill>
              </a:rPr>
              <a:pPr/>
              <a:t>177</a:t>
            </a:fld>
            <a:endParaRPr lang="en-US" altLang="en-US">
              <a:solidFill>
                <a:srgbClr val="000000"/>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a:extLst>
              <a:ext uri="{FF2B5EF4-FFF2-40B4-BE49-F238E27FC236}">
                <a16:creationId xmlns:a16="http://schemas.microsoft.com/office/drawing/2014/main" id="{9023FAB0-404D-4557-B329-E5D69253CED4}"/>
              </a:ext>
            </a:extLst>
          </p:cNvPr>
          <p:cNvSpPr>
            <a:spLocks noGrp="1" noRot="1" noChangeAspect="1" noChangeArrowheads="1" noTextEdit="1"/>
          </p:cNvSpPr>
          <p:nvPr>
            <p:ph type="sldImg"/>
          </p:nvPr>
        </p:nvSpPr>
        <p:spPr>
          <a:ln/>
        </p:spPr>
      </p:sp>
      <p:sp>
        <p:nvSpPr>
          <p:cNvPr id="351235" name="Notes Placeholder 2">
            <a:extLst>
              <a:ext uri="{FF2B5EF4-FFF2-40B4-BE49-F238E27FC236}">
                <a16:creationId xmlns:a16="http://schemas.microsoft.com/office/drawing/2014/main" id="{FE01713C-B26C-439C-89A7-120F65FBAB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1236" name="Slide Number Placeholder 3">
            <a:extLst>
              <a:ext uri="{FF2B5EF4-FFF2-40B4-BE49-F238E27FC236}">
                <a16:creationId xmlns:a16="http://schemas.microsoft.com/office/drawing/2014/main" id="{FE766A6C-243A-4FE8-8EC7-9EE069BB52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AF0AF1-8141-4C90-9E2E-E71737E93913}" type="slidenum">
              <a:rPr lang="en-US" altLang="en-US" smtClean="0">
                <a:solidFill>
                  <a:srgbClr val="000000"/>
                </a:solidFill>
              </a:rPr>
              <a:pPr/>
              <a:t>178</a:t>
            </a:fld>
            <a:endParaRPr lang="en-US" altLang="en-US">
              <a:solidFill>
                <a:srgbClr val="000000"/>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a:extLst>
              <a:ext uri="{FF2B5EF4-FFF2-40B4-BE49-F238E27FC236}">
                <a16:creationId xmlns:a16="http://schemas.microsoft.com/office/drawing/2014/main" id="{335C0936-87C4-451F-9859-68C485C38796}"/>
              </a:ext>
            </a:extLst>
          </p:cNvPr>
          <p:cNvSpPr>
            <a:spLocks noGrp="1" noRot="1" noChangeAspect="1" noChangeArrowheads="1" noTextEdit="1"/>
          </p:cNvSpPr>
          <p:nvPr>
            <p:ph type="sldImg"/>
          </p:nvPr>
        </p:nvSpPr>
        <p:spPr>
          <a:ln/>
        </p:spPr>
      </p:sp>
      <p:sp>
        <p:nvSpPr>
          <p:cNvPr id="353283" name="Notes Placeholder 2">
            <a:extLst>
              <a:ext uri="{FF2B5EF4-FFF2-40B4-BE49-F238E27FC236}">
                <a16:creationId xmlns:a16="http://schemas.microsoft.com/office/drawing/2014/main" id="{C7234C43-A272-4836-B8DB-2B3DCF005B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3284" name="Slide Number Placeholder 3">
            <a:extLst>
              <a:ext uri="{FF2B5EF4-FFF2-40B4-BE49-F238E27FC236}">
                <a16:creationId xmlns:a16="http://schemas.microsoft.com/office/drawing/2014/main" id="{C6304373-E95E-4D51-9B58-E03220E7E4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A32F80-FD9D-40A5-9B4B-2D51B51CAD7F}" type="slidenum">
              <a:rPr lang="en-US" altLang="en-US" smtClean="0">
                <a:solidFill>
                  <a:srgbClr val="000000"/>
                </a:solidFill>
              </a:rPr>
              <a:pPr/>
              <a:t>179</a:t>
            </a:fld>
            <a:endParaRPr lang="en-US"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42C08BDA-68C4-4264-B397-3ADFC0C675F2}"/>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0912773F-8221-4E70-9350-B316FE9A1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704824FD-66F7-48F6-9487-A22B222358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F6B59D-497E-4DAD-AD24-6EE5515DDCE3}" type="slidenum">
              <a:rPr lang="en-US" altLang="en-US" smtClean="0">
                <a:solidFill>
                  <a:srgbClr val="000000"/>
                </a:solidFill>
              </a:rPr>
              <a:pPr/>
              <a:t>24</a:t>
            </a:fld>
            <a:endParaRPr lang="en-US" altLang="en-US">
              <a:solidFill>
                <a:srgbClr val="000000"/>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a:extLst>
              <a:ext uri="{FF2B5EF4-FFF2-40B4-BE49-F238E27FC236}">
                <a16:creationId xmlns:a16="http://schemas.microsoft.com/office/drawing/2014/main" id="{E418B9F1-6A5E-42D4-9982-5DDE642C886F}"/>
              </a:ext>
            </a:extLst>
          </p:cNvPr>
          <p:cNvSpPr>
            <a:spLocks noGrp="1" noRot="1" noChangeAspect="1" noChangeArrowheads="1" noTextEdit="1"/>
          </p:cNvSpPr>
          <p:nvPr>
            <p:ph type="sldImg"/>
          </p:nvPr>
        </p:nvSpPr>
        <p:spPr>
          <a:ln/>
        </p:spPr>
      </p:sp>
      <p:sp>
        <p:nvSpPr>
          <p:cNvPr id="355331" name="Notes Placeholder 2">
            <a:extLst>
              <a:ext uri="{FF2B5EF4-FFF2-40B4-BE49-F238E27FC236}">
                <a16:creationId xmlns:a16="http://schemas.microsoft.com/office/drawing/2014/main" id="{7E938F26-AD21-4768-9E6E-A298F37CA4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5332" name="Slide Number Placeholder 3">
            <a:extLst>
              <a:ext uri="{FF2B5EF4-FFF2-40B4-BE49-F238E27FC236}">
                <a16:creationId xmlns:a16="http://schemas.microsoft.com/office/drawing/2014/main" id="{E90CA096-A685-46F2-AA87-4995E6AB16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572A83-FD04-4332-839B-A67CE6A0CFA2}" type="slidenum">
              <a:rPr lang="en-US" altLang="en-US" smtClean="0">
                <a:solidFill>
                  <a:srgbClr val="000000"/>
                </a:solidFill>
              </a:rPr>
              <a:pPr/>
              <a:t>180</a:t>
            </a:fld>
            <a:endParaRPr lang="en-US" altLang="en-US">
              <a:solidFill>
                <a:srgbClr val="000000"/>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a:extLst>
              <a:ext uri="{FF2B5EF4-FFF2-40B4-BE49-F238E27FC236}">
                <a16:creationId xmlns:a16="http://schemas.microsoft.com/office/drawing/2014/main" id="{7856B53A-94E6-4585-857E-E16DD403AFE8}"/>
              </a:ext>
            </a:extLst>
          </p:cNvPr>
          <p:cNvSpPr>
            <a:spLocks noGrp="1" noRot="1" noChangeAspect="1" noChangeArrowheads="1" noTextEdit="1"/>
          </p:cNvSpPr>
          <p:nvPr>
            <p:ph type="sldImg"/>
          </p:nvPr>
        </p:nvSpPr>
        <p:spPr>
          <a:ln/>
        </p:spPr>
      </p:sp>
      <p:sp>
        <p:nvSpPr>
          <p:cNvPr id="357379" name="Notes Placeholder 2">
            <a:extLst>
              <a:ext uri="{FF2B5EF4-FFF2-40B4-BE49-F238E27FC236}">
                <a16:creationId xmlns:a16="http://schemas.microsoft.com/office/drawing/2014/main" id="{FC1EBD17-0BB2-45BD-B2B5-040D7D8916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7380" name="Slide Number Placeholder 3">
            <a:extLst>
              <a:ext uri="{FF2B5EF4-FFF2-40B4-BE49-F238E27FC236}">
                <a16:creationId xmlns:a16="http://schemas.microsoft.com/office/drawing/2014/main" id="{0E04F352-E22A-45B9-AC83-49E596476B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F3F598-D993-44A8-9C90-FC8E3B2E2F9F}" type="slidenum">
              <a:rPr lang="en-US" altLang="en-US" smtClean="0">
                <a:solidFill>
                  <a:srgbClr val="000000"/>
                </a:solidFill>
              </a:rPr>
              <a:pPr/>
              <a:t>181</a:t>
            </a:fld>
            <a:endParaRPr lang="en-US" altLang="en-US">
              <a:solidFill>
                <a:srgbClr val="000000"/>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a:extLst>
              <a:ext uri="{FF2B5EF4-FFF2-40B4-BE49-F238E27FC236}">
                <a16:creationId xmlns:a16="http://schemas.microsoft.com/office/drawing/2014/main" id="{89C765AE-97F7-44B2-B7B5-49ACA943ECEA}"/>
              </a:ext>
            </a:extLst>
          </p:cNvPr>
          <p:cNvSpPr>
            <a:spLocks noGrp="1" noRot="1" noChangeAspect="1" noChangeArrowheads="1" noTextEdit="1"/>
          </p:cNvSpPr>
          <p:nvPr>
            <p:ph type="sldImg"/>
          </p:nvPr>
        </p:nvSpPr>
        <p:spPr>
          <a:ln/>
        </p:spPr>
      </p:sp>
      <p:sp>
        <p:nvSpPr>
          <p:cNvPr id="359427" name="Notes Placeholder 2">
            <a:extLst>
              <a:ext uri="{FF2B5EF4-FFF2-40B4-BE49-F238E27FC236}">
                <a16:creationId xmlns:a16="http://schemas.microsoft.com/office/drawing/2014/main" id="{8FDB909C-5616-4F8F-934A-0BAD001E7B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9428" name="Slide Number Placeholder 3">
            <a:extLst>
              <a:ext uri="{FF2B5EF4-FFF2-40B4-BE49-F238E27FC236}">
                <a16:creationId xmlns:a16="http://schemas.microsoft.com/office/drawing/2014/main" id="{54D0A641-37C5-46B7-8664-87DF1B8CA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05C2FF-8BD6-4190-B3AE-1E5FC0F8CBF2}" type="slidenum">
              <a:rPr lang="en-US" altLang="en-US" smtClean="0">
                <a:solidFill>
                  <a:srgbClr val="000000"/>
                </a:solidFill>
              </a:rPr>
              <a:pPr/>
              <a:t>182</a:t>
            </a:fld>
            <a:endParaRPr lang="en-US" altLang="en-US">
              <a:solidFill>
                <a:srgbClr val="000000"/>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a:extLst>
              <a:ext uri="{FF2B5EF4-FFF2-40B4-BE49-F238E27FC236}">
                <a16:creationId xmlns:a16="http://schemas.microsoft.com/office/drawing/2014/main" id="{9C1D444A-AF37-44F6-BC6A-097E08BBB1DA}"/>
              </a:ext>
            </a:extLst>
          </p:cNvPr>
          <p:cNvSpPr>
            <a:spLocks noGrp="1" noRot="1" noChangeAspect="1" noChangeArrowheads="1" noTextEdit="1"/>
          </p:cNvSpPr>
          <p:nvPr>
            <p:ph type="sldImg"/>
          </p:nvPr>
        </p:nvSpPr>
        <p:spPr>
          <a:ln/>
        </p:spPr>
      </p:sp>
      <p:sp>
        <p:nvSpPr>
          <p:cNvPr id="361475" name="Notes Placeholder 2">
            <a:extLst>
              <a:ext uri="{FF2B5EF4-FFF2-40B4-BE49-F238E27FC236}">
                <a16:creationId xmlns:a16="http://schemas.microsoft.com/office/drawing/2014/main" id="{EA922BF2-B8EC-41FB-8410-CB57EEFF39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1476" name="Slide Number Placeholder 3">
            <a:extLst>
              <a:ext uri="{FF2B5EF4-FFF2-40B4-BE49-F238E27FC236}">
                <a16:creationId xmlns:a16="http://schemas.microsoft.com/office/drawing/2014/main" id="{F086CC86-3C0F-478A-BEA7-6A881BE51D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B5D83D-6A9D-47C5-B717-71A6DBBB6E4A}" type="slidenum">
              <a:rPr lang="en-US" altLang="en-US" smtClean="0">
                <a:solidFill>
                  <a:srgbClr val="000000"/>
                </a:solidFill>
              </a:rPr>
              <a:pPr/>
              <a:t>183</a:t>
            </a:fld>
            <a:endParaRPr lang="en-US" altLang="en-US">
              <a:solidFill>
                <a:srgbClr val="000000"/>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a:extLst>
              <a:ext uri="{FF2B5EF4-FFF2-40B4-BE49-F238E27FC236}">
                <a16:creationId xmlns:a16="http://schemas.microsoft.com/office/drawing/2014/main" id="{5DA2350A-438A-4F13-A063-F7A7DEB017E1}"/>
              </a:ext>
            </a:extLst>
          </p:cNvPr>
          <p:cNvSpPr>
            <a:spLocks noGrp="1" noRot="1" noChangeAspect="1" noChangeArrowheads="1" noTextEdit="1"/>
          </p:cNvSpPr>
          <p:nvPr>
            <p:ph type="sldImg"/>
          </p:nvPr>
        </p:nvSpPr>
        <p:spPr>
          <a:ln/>
        </p:spPr>
      </p:sp>
      <p:sp>
        <p:nvSpPr>
          <p:cNvPr id="363523" name="Notes Placeholder 2">
            <a:extLst>
              <a:ext uri="{FF2B5EF4-FFF2-40B4-BE49-F238E27FC236}">
                <a16:creationId xmlns:a16="http://schemas.microsoft.com/office/drawing/2014/main" id="{5231239E-33D1-47D7-8F93-C3E06A54EB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3524" name="Slide Number Placeholder 3">
            <a:extLst>
              <a:ext uri="{FF2B5EF4-FFF2-40B4-BE49-F238E27FC236}">
                <a16:creationId xmlns:a16="http://schemas.microsoft.com/office/drawing/2014/main" id="{A61FC0BE-B504-411E-920C-952D16683F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77906A-67AA-4577-91B1-831184540ED2}" type="slidenum">
              <a:rPr lang="en-US" altLang="en-US" smtClean="0">
                <a:solidFill>
                  <a:srgbClr val="000000"/>
                </a:solidFill>
              </a:rPr>
              <a:pPr/>
              <a:t>184</a:t>
            </a:fld>
            <a:endParaRPr lang="en-US" altLang="en-US">
              <a:solidFill>
                <a:srgbClr val="000000"/>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a:extLst>
              <a:ext uri="{FF2B5EF4-FFF2-40B4-BE49-F238E27FC236}">
                <a16:creationId xmlns:a16="http://schemas.microsoft.com/office/drawing/2014/main" id="{65EFCDD9-1DAE-4C06-B624-C1F4D18660F7}"/>
              </a:ext>
            </a:extLst>
          </p:cNvPr>
          <p:cNvSpPr>
            <a:spLocks noGrp="1" noRot="1" noChangeAspect="1" noChangeArrowheads="1" noTextEdit="1"/>
          </p:cNvSpPr>
          <p:nvPr>
            <p:ph type="sldImg"/>
          </p:nvPr>
        </p:nvSpPr>
        <p:spPr>
          <a:ln/>
        </p:spPr>
      </p:sp>
      <p:sp>
        <p:nvSpPr>
          <p:cNvPr id="365571" name="Notes Placeholder 2">
            <a:extLst>
              <a:ext uri="{FF2B5EF4-FFF2-40B4-BE49-F238E27FC236}">
                <a16:creationId xmlns:a16="http://schemas.microsoft.com/office/drawing/2014/main" id="{A8F8D596-071B-41F3-9E3D-2DA94BFCFC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5572" name="Slide Number Placeholder 3">
            <a:extLst>
              <a:ext uri="{FF2B5EF4-FFF2-40B4-BE49-F238E27FC236}">
                <a16:creationId xmlns:a16="http://schemas.microsoft.com/office/drawing/2014/main" id="{52E49DEF-ABA4-4D4A-93E6-705B480EE2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A8B2BF-2B39-410E-9F67-DEE3BB44FC7C}" type="slidenum">
              <a:rPr lang="en-US" altLang="en-US" smtClean="0">
                <a:solidFill>
                  <a:srgbClr val="000000"/>
                </a:solidFill>
              </a:rPr>
              <a:pPr/>
              <a:t>185</a:t>
            </a:fld>
            <a:endParaRPr lang="en-US" altLang="en-US">
              <a:solidFill>
                <a:srgbClr val="000000"/>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a:extLst>
              <a:ext uri="{FF2B5EF4-FFF2-40B4-BE49-F238E27FC236}">
                <a16:creationId xmlns:a16="http://schemas.microsoft.com/office/drawing/2014/main" id="{75B61A8C-24B7-4AEE-A420-BA9BE473E559}"/>
              </a:ext>
            </a:extLst>
          </p:cNvPr>
          <p:cNvSpPr>
            <a:spLocks noGrp="1" noRot="1" noChangeAspect="1" noChangeArrowheads="1" noTextEdit="1"/>
          </p:cNvSpPr>
          <p:nvPr>
            <p:ph type="sldImg"/>
          </p:nvPr>
        </p:nvSpPr>
        <p:spPr>
          <a:ln/>
        </p:spPr>
      </p:sp>
      <p:sp>
        <p:nvSpPr>
          <p:cNvPr id="367619" name="Notes Placeholder 2">
            <a:extLst>
              <a:ext uri="{FF2B5EF4-FFF2-40B4-BE49-F238E27FC236}">
                <a16:creationId xmlns:a16="http://schemas.microsoft.com/office/drawing/2014/main" id="{8148EB5A-0001-4B8A-844B-0022765145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7620" name="Slide Number Placeholder 3">
            <a:extLst>
              <a:ext uri="{FF2B5EF4-FFF2-40B4-BE49-F238E27FC236}">
                <a16:creationId xmlns:a16="http://schemas.microsoft.com/office/drawing/2014/main" id="{525B38AA-0DC0-4407-A256-6361981200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42B6B7-E7F2-4D31-B2D7-A4521EF81751}" type="slidenum">
              <a:rPr lang="en-US" altLang="en-US" smtClean="0">
                <a:solidFill>
                  <a:srgbClr val="000000"/>
                </a:solidFill>
              </a:rPr>
              <a:pPr/>
              <a:t>186</a:t>
            </a:fld>
            <a:endParaRPr lang="en-US" altLang="en-US">
              <a:solidFill>
                <a:srgbClr val="000000"/>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a:extLst>
              <a:ext uri="{FF2B5EF4-FFF2-40B4-BE49-F238E27FC236}">
                <a16:creationId xmlns:a16="http://schemas.microsoft.com/office/drawing/2014/main" id="{5F652E74-8DEC-477A-AD38-7F5DA0943328}"/>
              </a:ext>
            </a:extLst>
          </p:cNvPr>
          <p:cNvSpPr>
            <a:spLocks noGrp="1" noRot="1" noChangeAspect="1" noChangeArrowheads="1" noTextEdit="1"/>
          </p:cNvSpPr>
          <p:nvPr>
            <p:ph type="sldImg"/>
          </p:nvPr>
        </p:nvSpPr>
        <p:spPr>
          <a:ln/>
        </p:spPr>
      </p:sp>
      <p:sp>
        <p:nvSpPr>
          <p:cNvPr id="373763" name="Notes Placeholder 2">
            <a:extLst>
              <a:ext uri="{FF2B5EF4-FFF2-40B4-BE49-F238E27FC236}">
                <a16:creationId xmlns:a16="http://schemas.microsoft.com/office/drawing/2014/main" id="{D61D31BA-8983-49BD-A719-0995753C5E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“my-uh” An-guh-low”</a:t>
            </a:r>
          </a:p>
          <a:p>
            <a:r>
              <a:rPr lang="en-US" altLang="en-US">
                <a:latin typeface="Times New Roman" panose="02020603050405020304" pitchFamily="18" charset="0"/>
              </a:rPr>
              <a:t>Dr. Maya Angelou is a remarkable Renaissance woman who is hailed as one of the great voices of contemporary literature. As a poet, educator, historian, best-selling author, actress, playwright, civil-rights activist, producer and director, she continues to travel the world, spreading her legendary wisdom. Within the rhythm of her poetry and elegance of her prose lies Angelou's unique power to help readers of every orientation span the lines of race. Angelou captivates audiences through the vigor and sheer beauty of her words and lyrics.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ACC5093-12A5-4697-BDC6-8ECA5A36D0E3}"/>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95BFF9CE-7A2E-4D44-B9F4-534A08C3A0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population-based cohort study used electronic</a:t>
            </a:r>
          </a:p>
          <a:p>
            <a:r>
              <a:rPr lang="en-US" altLang="en-US">
                <a:latin typeface="Arial" panose="020B0604020202020204" pitchFamily="34" charset="0"/>
              </a:rPr>
              <a:t>health records from the province of Ontario, Canada, where health care is universally available,</a:t>
            </a:r>
          </a:p>
          <a:p>
            <a:r>
              <a:rPr lang="en-US" altLang="en-US">
                <a:latin typeface="Arial" panose="020B0604020202020204" pitchFamily="34" charset="0"/>
              </a:rPr>
              <a:t>Severe SGA= birthweight under the fifth percentile for sex and gestational age</a:t>
            </a:r>
          </a:p>
        </p:txBody>
      </p:sp>
      <p:sp>
        <p:nvSpPr>
          <p:cNvPr id="50180" name="Slide Number Placeholder 3">
            <a:extLst>
              <a:ext uri="{FF2B5EF4-FFF2-40B4-BE49-F238E27FC236}">
                <a16:creationId xmlns:a16="http://schemas.microsoft.com/office/drawing/2014/main" id="{33845948-4BAC-4E81-827A-552EA97563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F335D4-475B-48ED-9515-D94B8D34FD46}" type="slidenum">
              <a:rPr lang="en-US" altLang="en-US" smtClean="0">
                <a:solidFill>
                  <a:srgbClr val="000000"/>
                </a:solidFill>
              </a:rPr>
              <a:pPr/>
              <a:t>25</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ED801C4E-18AE-47CE-ADDE-D1832290D16E}"/>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0CF1DF5E-2DD6-4A22-87C0-0A0E84B6BB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2228" name="Slide Number Placeholder 3">
            <a:extLst>
              <a:ext uri="{FF2B5EF4-FFF2-40B4-BE49-F238E27FC236}">
                <a16:creationId xmlns:a16="http://schemas.microsoft.com/office/drawing/2014/main" id="{142094DA-8D97-40B6-AF7E-AB0D4CBD44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D3272B-2734-479E-8103-743DAECE85E4}" type="slidenum">
              <a:rPr lang="en-US" altLang="en-US" smtClean="0">
                <a:solidFill>
                  <a:srgbClr val="000000"/>
                </a:solidFill>
              </a:rPr>
              <a:pPr/>
              <a:t>26</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F19EF90-1644-4567-8A68-B419F374277B}"/>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2999934A-1103-4A00-BCEF-4F34626E98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4276" name="Slide Number Placeholder 3">
            <a:extLst>
              <a:ext uri="{FF2B5EF4-FFF2-40B4-BE49-F238E27FC236}">
                <a16:creationId xmlns:a16="http://schemas.microsoft.com/office/drawing/2014/main" id="{D69740B1-FED6-45EC-A41A-E137DF0ED5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186EFF-960A-4005-ADEB-FD4E07AE2C38}" type="slidenum">
              <a:rPr lang="en-US" altLang="en-US" smtClean="0">
                <a:solidFill>
                  <a:srgbClr val="000000"/>
                </a:solidFill>
              </a:rPr>
              <a:pPr/>
              <a:t>27</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F298A25-1F6F-43FF-9A60-0BC792A966CD}"/>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E6360881-8392-4A44-B33A-07D961057B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Approximately 90% of all patients have their first attack before theage of 50 years.</a:t>
            </a:r>
          </a:p>
        </p:txBody>
      </p:sp>
      <p:sp>
        <p:nvSpPr>
          <p:cNvPr id="17412" name="Slide Number Placeholder 3">
            <a:extLst>
              <a:ext uri="{FF2B5EF4-FFF2-40B4-BE49-F238E27FC236}">
                <a16:creationId xmlns:a16="http://schemas.microsoft.com/office/drawing/2014/main" id="{24883593-A495-47C0-A353-765A1677A0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B5AB1E-235F-4689-A764-78A8211FC484}" type="slidenum">
              <a:rPr lang="en-US" altLang="en-US" smtClean="0">
                <a:solidFill>
                  <a:srgbClr val="000000"/>
                </a:solidFill>
              </a:rPr>
              <a:pPr/>
              <a:t>8</a:t>
            </a:fld>
            <a:endParaRPr lang="en-U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A6F30CC-2D6A-4A69-A776-346D910A7C8F}"/>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1E5DE9F8-2E13-428C-97B7-0C1F026177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6324" name="Slide Number Placeholder 3">
            <a:extLst>
              <a:ext uri="{FF2B5EF4-FFF2-40B4-BE49-F238E27FC236}">
                <a16:creationId xmlns:a16="http://schemas.microsoft.com/office/drawing/2014/main" id="{E56199FD-E582-44DB-A0FE-D1CF2BCAD0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B2E4E5-B293-4638-B4AE-18F47BDCAE25}" type="slidenum">
              <a:rPr lang="en-US" altLang="en-US" smtClean="0">
                <a:solidFill>
                  <a:srgbClr val="000000"/>
                </a:solidFill>
              </a:rPr>
              <a:pPr/>
              <a:t>28</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DD57382D-7059-4996-93D6-B0EDDE88BA02}"/>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8DE81E90-1936-40ED-A6C1-23775BEA1E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8372" name="Slide Number Placeholder 3">
            <a:extLst>
              <a:ext uri="{FF2B5EF4-FFF2-40B4-BE49-F238E27FC236}">
                <a16:creationId xmlns:a16="http://schemas.microsoft.com/office/drawing/2014/main" id="{26E4D85D-785B-4822-8C46-445CB90F0C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B8B55D-7043-4396-ACD0-ED507F330D40}" type="slidenum">
              <a:rPr lang="en-US" altLang="en-US" smtClean="0">
                <a:solidFill>
                  <a:srgbClr val="000000"/>
                </a:solidFill>
              </a:rPr>
              <a:pPr/>
              <a:t>29</a:t>
            </a:fld>
            <a:endParaRPr lang="en-US"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ED6B13F1-792F-4DEF-8F81-36813C07075F}"/>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A701F566-2D03-45D8-A018-32D7CD6043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0420" name="Slide Number Placeholder 3">
            <a:extLst>
              <a:ext uri="{FF2B5EF4-FFF2-40B4-BE49-F238E27FC236}">
                <a16:creationId xmlns:a16="http://schemas.microsoft.com/office/drawing/2014/main" id="{9CF0A2DB-E84D-41AD-850A-C83112BA54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97BD54-5BB8-49B2-A160-C3415E89EAA5}" type="slidenum">
              <a:rPr lang="en-US" altLang="en-US" smtClean="0">
                <a:solidFill>
                  <a:srgbClr val="000000"/>
                </a:solidFill>
              </a:rPr>
              <a:pPr/>
              <a:t>30</a:t>
            </a:fld>
            <a:endParaRPr lang="en-US"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23B29A7-1472-4009-B75B-D1957B1FAE79}"/>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85E127AD-0EE1-43AD-B231-36FBA40EA3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2468" name="Slide Number Placeholder 3">
            <a:extLst>
              <a:ext uri="{FF2B5EF4-FFF2-40B4-BE49-F238E27FC236}">
                <a16:creationId xmlns:a16="http://schemas.microsoft.com/office/drawing/2014/main" id="{98C5F610-48AB-440D-8256-A2C0B28632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B81AA2-D722-43B5-B233-C0E512E690F1}" type="slidenum">
              <a:rPr lang="en-US" altLang="en-US" smtClean="0">
                <a:solidFill>
                  <a:srgbClr val="000000"/>
                </a:solidFill>
              </a:rPr>
              <a:pPr/>
              <a:t>31</a:t>
            </a:fld>
            <a:endParaRPr lang="en-US"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6987919-0D4F-42CF-9297-E22D922FF4BB}"/>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B9F038B5-B12F-4FE4-B306-62908786FA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4516" name="Slide Number Placeholder 3">
            <a:extLst>
              <a:ext uri="{FF2B5EF4-FFF2-40B4-BE49-F238E27FC236}">
                <a16:creationId xmlns:a16="http://schemas.microsoft.com/office/drawing/2014/main" id="{FAE716BA-0B44-4B03-BD18-3CF266434C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FA4E3B-62B9-4360-A3AA-341D022B6929}" type="slidenum">
              <a:rPr lang="en-US" altLang="en-US" smtClean="0">
                <a:solidFill>
                  <a:srgbClr val="000000"/>
                </a:solidFill>
              </a:rPr>
              <a:pPr/>
              <a:t>32</a:t>
            </a:fld>
            <a:endParaRPr lang="en-US"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4A0F8681-39F6-4637-8F0B-10C3C05D9E43}"/>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F4E0B4BF-C5AE-4F57-99AB-9BF215EDB9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7589AB2B-6E21-4B05-B8A0-B6D304C63C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AF1F72-B01A-4576-A334-2DAE9A181860}" type="slidenum">
              <a:rPr lang="en-US" altLang="en-US" smtClean="0">
                <a:solidFill>
                  <a:srgbClr val="000000"/>
                </a:solidFill>
              </a:rPr>
              <a:pPr/>
              <a:t>35</a:t>
            </a:fld>
            <a:endParaRPr lang="en-US"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21CC8767-FC86-4965-9381-63D9B3F8D128}"/>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99B543F0-457A-4C95-A0E2-FCE59E3B96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0660" name="Slide Number Placeholder 3">
            <a:extLst>
              <a:ext uri="{FF2B5EF4-FFF2-40B4-BE49-F238E27FC236}">
                <a16:creationId xmlns:a16="http://schemas.microsoft.com/office/drawing/2014/main" id="{D1242381-FD41-48C3-AB07-246E6B26F8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6D3A08-275D-423A-9859-C1861D8DBA47}" type="slidenum">
              <a:rPr lang="en-US" altLang="en-US" smtClean="0">
                <a:solidFill>
                  <a:srgbClr val="000000"/>
                </a:solidFill>
              </a:rPr>
              <a:pPr/>
              <a:t>36</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54A4016-FAAA-431F-9976-B67E4C2586B1}"/>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9DCA5475-5F61-42E7-8EB0-B010F89DA6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3732" name="Slide Number Placeholder 3">
            <a:extLst>
              <a:ext uri="{FF2B5EF4-FFF2-40B4-BE49-F238E27FC236}">
                <a16:creationId xmlns:a16="http://schemas.microsoft.com/office/drawing/2014/main" id="{DBFFD13E-5BCA-4276-B5A7-4A31F29D85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BC1A18-CBAA-4F6F-9D19-EFA6EC88CAC3}" type="slidenum">
              <a:rPr lang="en-US" altLang="en-US" smtClean="0">
                <a:solidFill>
                  <a:srgbClr val="000000"/>
                </a:solidFill>
              </a:rPr>
              <a:pPr/>
              <a:t>38</a:t>
            </a:fld>
            <a:endParaRPr lang="en-US" alt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7B53FB5E-7D41-4D58-9DB7-AF6CFEE731CB}"/>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755D9425-1338-4B4D-8617-1E84094914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7D8F0C3A-7E75-42E8-945F-4B32C2385C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B219A3-9088-458E-964D-5E69DD27BA04}" type="slidenum">
              <a:rPr lang="en-US" altLang="en-US" smtClean="0">
                <a:solidFill>
                  <a:srgbClr val="000000"/>
                </a:solidFill>
              </a:rPr>
              <a:pPr/>
              <a:t>39</a:t>
            </a:fld>
            <a:endParaRPr lang="en-US"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8262815-6B5B-4699-A4A6-F511BD068FEC}"/>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7CDBFB7-18D5-433C-BF4D-3FF1EF1DE9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7828" name="Slide Number Placeholder 3">
            <a:extLst>
              <a:ext uri="{FF2B5EF4-FFF2-40B4-BE49-F238E27FC236}">
                <a16:creationId xmlns:a16="http://schemas.microsoft.com/office/drawing/2014/main" id="{F8C9F7F0-C692-42D2-901A-1A24F9B26E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C20A3B-980D-46FC-BC7C-68A32F19A396}" type="slidenum">
              <a:rPr lang="en-US" altLang="en-US" smtClean="0">
                <a:solidFill>
                  <a:srgbClr val="000000"/>
                </a:solidFill>
              </a:rPr>
              <a:pPr/>
              <a:t>40</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993A4A8-1901-4933-A542-403F87C986A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C6B7909-F49F-4C96-AC35-0796BB9393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89594E89-CF5B-4425-B10F-8F34C2F4A4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800947-AFD2-4267-83B4-24EBA74ABB8D}" type="slidenum">
              <a:rPr lang="en-US" altLang="en-US" smtClean="0">
                <a:solidFill>
                  <a:srgbClr val="000000"/>
                </a:solidFill>
              </a:rPr>
              <a:pPr/>
              <a:t>9</a:t>
            </a:fld>
            <a:endParaRPr lang="en-US"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8E92A10D-0106-4328-A61A-73A377E96B38}"/>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3E727290-B900-46CD-A141-23487FB7D9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9876" name="Slide Number Placeholder 3">
            <a:extLst>
              <a:ext uri="{FF2B5EF4-FFF2-40B4-BE49-F238E27FC236}">
                <a16:creationId xmlns:a16="http://schemas.microsoft.com/office/drawing/2014/main" id="{40CC751D-94B9-4DF9-80DE-0D60D1FDF5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0A731A-1FD2-4458-8967-C41984FA615F}" type="slidenum">
              <a:rPr lang="en-US" altLang="en-US" smtClean="0">
                <a:solidFill>
                  <a:srgbClr val="000000"/>
                </a:solidFill>
              </a:rPr>
              <a:pPr/>
              <a:t>41</a:t>
            </a:fld>
            <a:endParaRPr lang="en-US"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B427D5C-B41A-4686-B2FD-6E7AF5B70B07}"/>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1D3548DC-0B19-4E85-A1DC-C3DB00439A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24" name="Slide Number Placeholder 3">
            <a:extLst>
              <a:ext uri="{FF2B5EF4-FFF2-40B4-BE49-F238E27FC236}">
                <a16:creationId xmlns:a16="http://schemas.microsoft.com/office/drawing/2014/main" id="{4173DA91-0F17-4ADE-8CA2-E523D0E27E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2DAB23-EEB8-44E5-B701-EE1F8A4BBE57}" type="slidenum">
              <a:rPr lang="en-US" altLang="en-US" smtClean="0">
                <a:solidFill>
                  <a:srgbClr val="000000"/>
                </a:solidFill>
              </a:rPr>
              <a:pPr/>
              <a:t>42</a:t>
            </a:fld>
            <a:endParaRPr lang="en-US" alt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5D6DDB7-ED4F-4E30-BCD9-1B8CA1339BD9}"/>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DAF116CB-8DFA-43FB-9A3D-11BAF6319A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 latent class analysis to identify discrete classes of individuals that are discriminated by tooth-level clinical parameters to define 7 distinct periodontal profile classes (PPC A-G) ranging from health to severe periodontal disease status, validated in 3 large cohorts.</a:t>
            </a:r>
          </a:p>
          <a:p>
            <a:r>
              <a:rPr lang="en-US" altLang="en-US">
                <a:latin typeface="Arial" panose="020B0604020202020204" pitchFamily="34" charset="0"/>
              </a:rPr>
              <a:t>Episodic= only when in discomfort, something needed to be fixed, never, or did not receive regular dental care</a:t>
            </a:r>
          </a:p>
        </p:txBody>
      </p:sp>
      <p:sp>
        <p:nvSpPr>
          <p:cNvPr id="83972" name="Slide Number Placeholder 3">
            <a:extLst>
              <a:ext uri="{FF2B5EF4-FFF2-40B4-BE49-F238E27FC236}">
                <a16:creationId xmlns:a16="http://schemas.microsoft.com/office/drawing/2014/main" id="{F2EA9ACA-1C66-4569-9F29-5D07A5F747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0172ED-B43A-425A-9090-5EDFF659927F}" type="slidenum">
              <a:rPr lang="en-US" altLang="en-US" smtClean="0">
                <a:solidFill>
                  <a:srgbClr val="000000"/>
                </a:solidFill>
              </a:rPr>
              <a:pPr/>
              <a:t>43</a:t>
            </a:fld>
            <a:endParaRPr lang="en-US" alt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22F4774-B58D-4B51-9114-A3FD9CC88EA9}"/>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F3B33119-40D4-4E0D-BC5B-E6EFBEB961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7044" name="Slide Number Placeholder 3">
            <a:extLst>
              <a:ext uri="{FF2B5EF4-FFF2-40B4-BE49-F238E27FC236}">
                <a16:creationId xmlns:a16="http://schemas.microsoft.com/office/drawing/2014/main" id="{8EFC91BB-005A-4793-AA71-09740562A9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8CBFF9-5F11-4F36-AE8B-38910641FABC}" type="slidenum">
              <a:rPr lang="en-US" altLang="en-US" smtClean="0">
                <a:solidFill>
                  <a:srgbClr val="000000"/>
                </a:solidFill>
              </a:rPr>
              <a:pPr/>
              <a:t>45</a:t>
            </a:fld>
            <a:endParaRPr lang="en-US"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3190185-79FB-4B17-B241-FF986775D2FE}"/>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758BF72D-F5CB-4540-A897-9999C29D92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9092" name="Slide Number Placeholder 3">
            <a:extLst>
              <a:ext uri="{FF2B5EF4-FFF2-40B4-BE49-F238E27FC236}">
                <a16:creationId xmlns:a16="http://schemas.microsoft.com/office/drawing/2014/main" id="{46462CA4-5055-484D-813D-010ACBD088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E41E02-9B33-4A5D-8D8E-7FFBF68789CE}" type="slidenum">
              <a:rPr lang="en-US" altLang="en-US" smtClean="0">
                <a:solidFill>
                  <a:srgbClr val="000000"/>
                </a:solidFill>
              </a:rPr>
              <a:pPr/>
              <a:t>46</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FF470E3-04A3-48FB-BB06-FC58FD03DD62}"/>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2235B08F-0B79-4F10-A0AC-0201DE4D9A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1140" name="Slide Number Placeholder 3">
            <a:extLst>
              <a:ext uri="{FF2B5EF4-FFF2-40B4-BE49-F238E27FC236}">
                <a16:creationId xmlns:a16="http://schemas.microsoft.com/office/drawing/2014/main" id="{8540D64E-F80B-428A-B82B-38175B6954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356B89-FD68-43DE-8080-2B84BC059648}" type="slidenum">
              <a:rPr lang="en-US" altLang="en-US" smtClean="0">
                <a:solidFill>
                  <a:srgbClr val="000000"/>
                </a:solidFill>
              </a:rPr>
              <a:pPr/>
              <a:t>47</a:t>
            </a:fld>
            <a:endParaRPr lang="en-US"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66A9844-0413-41CE-9968-DB78DB4D213F}"/>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C21D84B3-44DA-4C13-A47C-287BB9D38E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3188" name="Slide Number Placeholder 3">
            <a:extLst>
              <a:ext uri="{FF2B5EF4-FFF2-40B4-BE49-F238E27FC236}">
                <a16:creationId xmlns:a16="http://schemas.microsoft.com/office/drawing/2014/main" id="{029FB15D-E021-42B1-B998-EE8816A220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09487E-81B6-4AB1-9FFD-140475FAB6FB}" type="slidenum">
              <a:rPr lang="en-US" altLang="en-US" smtClean="0">
                <a:solidFill>
                  <a:srgbClr val="000000"/>
                </a:solidFill>
              </a:rPr>
              <a:pPr/>
              <a:t>48</a:t>
            </a:fld>
            <a:endParaRPr lang="en-US"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34404746-BFB1-4397-BB14-3AF3D58E18DA}"/>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29363BBA-5E05-48C8-9589-8FFA525200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5236" name="Slide Number Placeholder 3">
            <a:extLst>
              <a:ext uri="{FF2B5EF4-FFF2-40B4-BE49-F238E27FC236}">
                <a16:creationId xmlns:a16="http://schemas.microsoft.com/office/drawing/2014/main" id="{EA3FC889-16C5-4E6B-A78B-B0BB170A84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D15FA0-6F7C-44BF-B9E6-CB38D0B91EFE}" type="slidenum">
              <a:rPr lang="en-US" altLang="en-US" smtClean="0">
                <a:solidFill>
                  <a:srgbClr val="000000"/>
                </a:solidFill>
              </a:rPr>
              <a:pPr/>
              <a:t>49</a:t>
            </a:fld>
            <a:endParaRPr lang="en-US"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05B7717C-9231-46C1-A037-DF5A4AF6D0AC}"/>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4C533CC9-2280-47BA-9290-2F42BD1E4C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7284" name="Slide Number Placeholder 3">
            <a:extLst>
              <a:ext uri="{FF2B5EF4-FFF2-40B4-BE49-F238E27FC236}">
                <a16:creationId xmlns:a16="http://schemas.microsoft.com/office/drawing/2014/main" id="{A4CE6C17-9C33-4F50-B224-02726748A7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3BAC36-7A51-47DC-BF86-56517EF86E64}" type="slidenum">
              <a:rPr lang="en-US" altLang="en-US" smtClean="0">
                <a:solidFill>
                  <a:srgbClr val="000000"/>
                </a:solidFill>
              </a:rPr>
              <a:pPr/>
              <a:t>50</a:t>
            </a:fld>
            <a:endParaRPr lang="en-US" altLang="en-US">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FAC0772B-630F-4DF9-BF7F-87168FFA4CCC}"/>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6473BCE5-C56C-49D8-9A44-2B0C3DD222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9332" name="Slide Number Placeholder 3">
            <a:extLst>
              <a:ext uri="{FF2B5EF4-FFF2-40B4-BE49-F238E27FC236}">
                <a16:creationId xmlns:a16="http://schemas.microsoft.com/office/drawing/2014/main" id="{ABA9BC53-5859-446E-82C9-314683CECC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BF210A-A1AF-4D2F-9FE7-2549D4C41E81}" type="slidenum">
              <a:rPr lang="en-US" altLang="en-US" smtClean="0">
                <a:solidFill>
                  <a:srgbClr val="000000"/>
                </a:solidFill>
              </a:rPr>
              <a:pPr/>
              <a:t>51</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07EC649-F69F-4F6D-95A5-893D870369D7}"/>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804A4ADB-3775-48C0-9801-DB624F7D78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2DB4F2FC-EE73-4066-924B-FE50B3DADD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D0A40C-5FA0-4BE0-9F00-0661DD203298}" type="slidenum">
              <a:rPr lang="en-US" altLang="en-US" smtClean="0">
                <a:solidFill>
                  <a:srgbClr val="000000"/>
                </a:solidFill>
              </a:rPr>
              <a:pPr/>
              <a:t>10</a:t>
            </a:fld>
            <a:endParaRPr lang="en-US"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ADE8B0C-238C-4E41-8EAD-4BD581E492BE}"/>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CF241718-7075-4271-B846-EAAACBA488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representing the six segments of the jaws,</a:t>
            </a: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8B11F310-C2A4-41ED-9753-A5C0700AD9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03178-E787-4293-88D0-6E50767E9044}" type="slidenum">
              <a:rPr lang="en-US" altLang="en-US" smtClean="0">
                <a:solidFill>
                  <a:srgbClr val="000000"/>
                </a:solidFill>
              </a:rPr>
              <a:pPr/>
              <a:t>52</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CB22BFEA-C0F9-4BA6-9C96-0D7B6E4F6BB6}"/>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E5DA3CEB-0A9D-43FA-BEA4-B0B9E857E3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3428" name="Slide Number Placeholder 3">
            <a:extLst>
              <a:ext uri="{FF2B5EF4-FFF2-40B4-BE49-F238E27FC236}">
                <a16:creationId xmlns:a16="http://schemas.microsoft.com/office/drawing/2014/main" id="{BA92D1AB-4ADB-404C-A28E-CE8E368B72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373E8A-3071-4791-8E45-DC9E0E5D9342}" type="slidenum">
              <a:rPr lang="en-US" altLang="en-US" smtClean="0">
                <a:solidFill>
                  <a:srgbClr val="000000"/>
                </a:solidFill>
              </a:rPr>
              <a:pPr/>
              <a:t>53</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C9455314-7A81-4DF4-813A-077767CD1A93}"/>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CACB6A21-0D0D-461B-89B3-490F236FF3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5476" name="Slide Number Placeholder 3">
            <a:extLst>
              <a:ext uri="{FF2B5EF4-FFF2-40B4-BE49-F238E27FC236}">
                <a16:creationId xmlns:a16="http://schemas.microsoft.com/office/drawing/2014/main" id="{658C9583-FCB2-453F-B9DB-EEA7D7683B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96765F-764F-46FD-81D3-70F78BA5D513}" type="slidenum">
              <a:rPr lang="en-US" altLang="en-US" smtClean="0">
                <a:solidFill>
                  <a:srgbClr val="000000"/>
                </a:solidFill>
              </a:rPr>
              <a:pPr/>
              <a:t>54</a:t>
            </a:fld>
            <a:endParaRPr lang="en-US"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741DCAE6-AC19-4E29-9C3B-D4AB4369EC2E}"/>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5CD024A0-8AF1-4CF8-AB73-B6C05B733C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7524" name="Slide Number Placeholder 3">
            <a:extLst>
              <a:ext uri="{FF2B5EF4-FFF2-40B4-BE49-F238E27FC236}">
                <a16:creationId xmlns:a16="http://schemas.microsoft.com/office/drawing/2014/main" id="{5219F310-C006-42A7-93B1-D02B3B5B1F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F6E524-084E-487B-8495-AFA17C22A8B6}" type="slidenum">
              <a:rPr lang="en-US" altLang="en-US" smtClean="0">
                <a:solidFill>
                  <a:srgbClr val="000000"/>
                </a:solidFill>
              </a:rPr>
              <a:pPr/>
              <a:t>55</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1D24A1D3-B306-43EF-B43A-A8D3667095E7}"/>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FE398E41-BFF7-4030-8DC6-563829E9A0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9572" name="Slide Number Placeholder 3">
            <a:extLst>
              <a:ext uri="{FF2B5EF4-FFF2-40B4-BE49-F238E27FC236}">
                <a16:creationId xmlns:a16="http://schemas.microsoft.com/office/drawing/2014/main" id="{15FC730E-431F-4472-93D8-0EDDB6E2C9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405E83-D0C8-46B3-A4D2-3D2F8F116EED}" type="slidenum">
              <a:rPr lang="en-US" altLang="en-US" smtClean="0">
                <a:solidFill>
                  <a:srgbClr val="000000"/>
                </a:solidFill>
              </a:rPr>
              <a:pPr/>
              <a:t>56</a:t>
            </a:fld>
            <a:endParaRPr lang="en-US" altLang="en-US">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7790EA10-8015-4E2A-965D-2FF14DDC7723}"/>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3166F94C-0088-402B-B58C-F47EC2B888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1620" name="Slide Number Placeholder 3">
            <a:extLst>
              <a:ext uri="{FF2B5EF4-FFF2-40B4-BE49-F238E27FC236}">
                <a16:creationId xmlns:a16="http://schemas.microsoft.com/office/drawing/2014/main" id="{D2BF01E8-9E4D-45FA-BCA9-05AA714FCD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2D6871-4AF2-4F1E-9BC2-9C5E3EF060DB}" type="slidenum">
              <a:rPr lang="en-US" altLang="en-US" smtClean="0">
                <a:solidFill>
                  <a:srgbClr val="000000"/>
                </a:solidFill>
              </a:rPr>
              <a:pPr/>
              <a:t>57</a:t>
            </a:fld>
            <a:endParaRPr lang="en-US" altLang="en-US">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CB340A6C-626A-4C3A-98F6-BBFDA096117E}"/>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7A4CC274-2729-4070-A8D7-4CDF490410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3668" name="Slide Number Placeholder 3">
            <a:extLst>
              <a:ext uri="{FF2B5EF4-FFF2-40B4-BE49-F238E27FC236}">
                <a16:creationId xmlns:a16="http://schemas.microsoft.com/office/drawing/2014/main" id="{4E40E97C-FBFD-4F16-9F4E-212E93767D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D176F4-BB67-4FE2-9092-5C331844C348}" type="slidenum">
              <a:rPr lang="en-US" altLang="en-US" smtClean="0">
                <a:solidFill>
                  <a:srgbClr val="000000"/>
                </a:solidFill>
              </a:rPr>
              <a:pPr/>
              <a:t>58</a:t>
            </a:fld>
            <a:endParaRPr lang="en-US" alt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5639F7D-CF23-4F2C-819D-EB171FABE56C}"/>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ACDA4DA4-322E-4C99-B43B-A0EFC9014B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datasets from the National Health and Nutrition Examination Survey (NHANES; 2009-2010 and 2011-2012)</a:t>
            </a:r>
          </a:p>
          <a:p>
            <a:r>
              <a:rPr lang="en-US" altLang="en-US">
                <a:latin typeface="Arial" panose="020B0604020202020204" pitchFamily="34" charset="0"/>
              </a:rPr>
              <a:t>Piedmont 65+ Dental Study (PDS), which was based on a stratified random clustered sample of all people aged 65 and over in the five adjacent counties in the Piedmont area of North Carolina.</a:t>
            </a:r>
          </a:p>
          <a:p>
            <a:r>
              <a:rPr lang="en-US" altLang="en-US">
                <a:latin typeface="Arial" panose="020B0604020202020204" pitchFamily="34" charset="0"/>
              </a:rPr>
              <a:t>Surprisingly, the effects of partial mouth examinations or missing clinical parameters did not result in significant misclassification error.</a:t>
            </a:r>
          </a:p>
        </p:txBody>
      </p:sp>
      <p:sp>
        <p:nvSpPr>
          <p:cNvPr id="115716" name="Slide Number Placeholder 3">
            <a:extLst>
              <a:ext uri="{FF2B5EF4-FFF2-40B4-BE49-F238E27FC236}">
                <a16:creationId xmlns:a16="http://schemas.microsoft.com/office/drawing/2014/main" id="{464478BA-F9A7-48EB-90C4-4A19AA286D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A12162-8DB1-4290-8F6D-830AFF6FDEFD}" type="slidenum">
              <a:rPr lang="en-US" altLang="en-US" smtClean="0">
                <a:solidFill>
                  <a:srgbClr val="000000"/>
                </a:solidFill>
              </a:rPr>
              <a:pPr/>
              <a:t>59</a:t>
            </a:fld>
            <a:endParaRPr lang="en-US" altLang="en-US">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DAB91AD-C4C7-4C37-BE2D-4A2D79306AD2}"/>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653ABD90-1C24-4F1A-9404-750D1237A8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EC2FF52A-4FF0-4ACA-B72E-2C44ED0B70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1A8A1D-37D1-4020-B1FC-45DEE51B80A7}" type="slidenum">
              <a:rPr lang="en-US" altLang="en-US" smtClean="0">
                <a:solidFill>
                  <a:srgbClr val="000000"/>
                </a:solidFill>
              </a:rPr>
              <a:pPr/>
              <a:t>60</a:t>
            </a:fld>
            <a:endParaRPr lang="en-US"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723109B4-BED3-4A42-8B2B-839C7A490076}"/>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4AA23781-50DD-4503-94DF-D4A40986DF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 latent class analysis to identify discrete classes of individuals that are discriminated by tooth-level clinical parameters to define 7 distinct periodontal profile classes (PPC A-G) ranging from health to severe periodontal disease status, validated in 3 large cohorts.</a:t>
            </a:r>
          </a:p>
          <a:p>
            <a:r>
              <a:rPr lang="en-US" altLang="en-US">
                <a:latin typeface="Arial" panose="020B0604020202020204" pitchFamily="34" charset="0"/>
              </a:rPr>
              <a:t>Episodic= only when in discomfort, something needed to be fixed, never, or did not receive regular dental care</a:t>
            </a:r>
          </a:p>
        </p:txBody>
      </p:sp>
      <p:sp>
        <p:nvSpPr>
          <p:cNvPr id="119812" name="Slide Number Placeholder 3">
            <a:extLst>
              <a:ext uri="{FF2B5EF4-FFF2-40B4-BE49-F238E27FC236}">
                <a16:creationId xmlns:a16="http://schemas.microsoft.com/office/drawing/2014/main" id="{2A780B16-2D69-405F-AB45-CF6E88EDE9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716133-0759-4790-A055-BECD785FAD37}" type="slidenum">
              <a:rPr lang="en-US" altLang="en-US" smtClean="0">
                <a:solidFill>
                  <a:srgbClr val="000000"/>
                </a:solidFill>
              </a:rPr>
              <a:pPr/>
              <a:t>61</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C55BFED-A9F0-4B30-8A7B-CF4527DD93A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797A8E1A-5296-40DF-9AC4-ACF41E5DFF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7F13DDA0-0D84-4306-8BA2-A01FFCCD21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DFE688-ED61-4367-8118-0DC0B96D59CE}" type="slidenum">
              <a:rPr lang="en-US" altLang="en-US" smtClean="0">
                <a:solidFill>
                  <a:srgbClr val="000000"/>
                </a:solidFill>
              </a:rPr>
              <a:pPr/>
              <a:t>11</a:t>
            </a:fld>
            <a:endParaRPr lang="en-US" alt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CA87B233-01CE-4CC4-A013-DB20EE18B9C4}"/>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A369848D-1F71-4F9C-9F63-4D75FE8C5C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3B7EB7AB-4DCA-4C6E-958F-081C1BEE66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26C181-E62B-466D-95A5-E89B6B0AB392}" type="slidenum">
              <a:rPr lang="en-US" altLang="en-US" smtClean="0">
                <a:solidFill>
                  <a:srgbClr val="000000"/>
                </a:solidFill>
              </a:rPr>
              <a:pPr/>
              <a:t>62</a:t>
            </a:fld>
            <a:endParaRPr lang="en-US" altLang="en-US">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108BA59E-C0ED-47E2-BA41-B219284204D7}"/>
              </a:ext>
            </a:extLst>
          </p:cNvPr>
          <p:cNvSpPr>
            <a:spLocks noGrp="1" noRot="1" noChangeAspect="1" noChangeArrowheads="1" noTextEdit="1"/>
          </p:cNvSpPr>
          <p:nvPr>
            <p:ph type="sldImg"/>
          </p:nvPr>
        </p:nvSpPr>
        <p:spPr>
          <a:ln/>
        </p:spPr>
      </p:sp>
      <p:sp>
        <p:nvSpPr>
          <p:cNvPr id="123907" name="Notes Placeholder 2">
            <a:extLst>
              <a:ext uri="{FF2B5EF4-FFF2-40B4-BE49-F238E27FC236}">
                <a16:creationId xmlns:a16="http://schemas.microsoft.com/office/drawing/2014/main" id="{266EF8B6-EEDF-4889-8BDF-604EA131B6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3908" name="Slide Number Placeholder 3">
            <a:extLst>
              <a:ext uri="{FF2B5EF4-FFF2-40B4-BE49-F238E27FC236}">
                <a16:creationId xmlns:a16="http://schemas.microsoft.com/office/drawing/2014/main" id="{CAD8C65F-3EE1-46F4-B193-F60F728779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E381B7-BBC3-4064-A71C-E497D9A0EA17}" type="slidenum">
              <a:rPr lang="en-US" altLang="en-US" smtClean="0">
                <a:solidFill>
                  <a:srgbClr val="000000"/>
                </a:solidFill>
              </a:rPr>
              <a:pPr/>
              <a:t>63</a:t>
            </a:fld>
            <a:endParaRPr lang="en-US" alt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836154C9-0070-4A4E-B95B-D4BBCE19998E}"/>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37E010C7-6509-4C64-A9D5-C187F84895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5956" name="Slide Number Placeholder 3">
            <a:extLst>
              <a:ext uri="{FF2B5EF4-FFF2-40B4-BE49-F238E27FC236}">
                <a16:creationId xmlns:a16="http://schemas.microsoft.com/office/drawing/2014/main" id="{914EA031-9D23-4741-8636-00CE674D7B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8BF4EA-7DDE-439F-942A-7FB2EB1DA825}" type="slidenum">
              <a:rPr lang="en-US" altLang="en-US" smtClean="0">
                <a:solidFill>
                  <a:srgbClr val="000000"/>
                </a:solidFill>
              </a:rPr>
              <a:pPr/>
              <a:t>64</a:t>
            </a:fld>
            <a:endParaRPr lang="en-US" alt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928D5DF6-AF3D-4A44-B60C-540A7C09628F}"/>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0DCCD094-37F2-4C6D-817D-E3F41B57DC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8004" name="Slide Number Placeholder 3">
            <a:extLst>
              <a:ext uri="{FF2B5EF4-FFF2-40B4-BE49-F238E27FC236}">
                <a16:creationId xmlns:a16="http://schemas.microsoft.com/office/drawing/2014/main" id="{FD85A625-B944-4F0D-91A9-8929FF8B05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485C5C-7512-48B3-BB09-7E44B124AAFF}" type="slidenum">
              <a:rPr lang="en-US" altLang="en-US" smtClean="0">
                <a:solidFill>
                  <a:srgbClr val="000000"/>
                </a:solidFill>
              </a:rPr>
              <a:pPr/>
              <a:t>65</a:t>
            </a:fld>
            <a:endParaRPr lang="en-US" alt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7DAE0667-3A43-4393-AF68-C8F387001FBE}"/>
              </a:ext>
            </a:extLst>
          </p:cNvPr>
          <p:cNvSpPr>
            <a:spLocks noGrp="1" noRot="1" noChangeAspect="1" noChangeArrowheads="1" noTextEdit="1"/>
          </p:cNvSpPr>
          <p:nvPr>
            <p:ph type="sldImg"/>
          </p:nvPr>
        </p:nvSpPr>
        <p:spPr>
          <a:ln/>
        </p:spPr>
      </p:sp>
      <p:sp>
        <p:nvSpPr>
          <p:cNvPr id="130051" name="Notes Placeholder 2">
            <a:extLst>
              <a:ext uri="{FF2B5EF4-FFF2-40B4-BE49-F238E27FC236}">
                <a16:creationId xmlns:a16="http://schemas.microsoft.com/office/drawing/2014/main" id="{7A25F934-0969-4762-9517-CA31B0F0D1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0052" name="Slide Number Placeholder 3">
            <a:extLst>
              <a:ext uri="{FF2B5EF4-FFF2-40B4-BE49-F238E27FC236}">
                <a16:creationId xmlns:a16="http://schemas.microsoft.com/office/drawing/2014/main" id="{59ADCAC0-4AFE-44F5-B33C-66ACE8C6D6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2A0498-C078-44D5-A9A9-6EA4EF292142}" type="slidenum">
              <a:rPr lang="en-US" altLang="en-US" smtClean="0">
                <a:solidFill>
                  <a:srgbClr val="000000"/>
                </a:solidFill>
              </a:rPr>
              <a:pPr/>
              <a:t>66</a:t>
            </a:fld>
            <a:endParaRPr lang="en-US" alt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50D66150-FED3-4B20-A149-09B513A51A10}"/>
              </a:ext>
            </a:extLst>
          </p:cNvPr>
          <p:cNvSpPr>
            <a:spLocks noGrp="1" noRot="1" noChangeAspect="1" noChangeArrowheads="1" noTextEdit="1"/>
          </p:cNvSpPr>
          <p:nvPr>
            <p:ph type="sldImg"/>
          </p:nvPr>
        </p:nvSpPr>
        <p:spPr>
          <a:ln/>
        </p:spPr>
      </p:sp>
      <p:sp>
        <p:nvSpPr>
          <p:cNvPr id="132099" name="Notes Placeholder 2">
            <a:extLst>
              <a:ext uri="{FF2B5EF4-FFF2-40B4-BE49-F238E27FC236}">
                <a16:creationId xmlns:a16="http://schemas.microsoft.com/office/drawing/2014/main" id="{35198630-6BDC-4C00-99E0-7F30BBF1E1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2100" name="Slide Number Placeholder 3">
            <a:extLst>
              <a:ext uri="{FF2B5EF4-FFF2-40B4-BE49-F238E27FC236}">
                <a16:creationId xmlns:a16="http://schemas.microsoft.com/office/drawing/2014/main" id="{53C18A6C-7C06-4A80-9609-56E77B2356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B0587D-E9C5-4CCC-BF4E-0C8CCA81E9D7}" type="slidenum">
              <a:rPr lang="en-US" altLang="en-US" smtClean="0">
                <a:solidFill>
                  <a:srgbClr val="000000"/>
                </a:solidFill>
              </a:rPr>
              <a:pPr/>
              <a:t>67</a:t>
            </a:fld>
            <a:endParaRPr lang="en-US" alt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7A272405-A784-408F-8B52-C66488A949F4}"/>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22BD5DF1-F040-4B4A-995C-E861640B4A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4148" name="Slide Number Placeholder 3">
            <a:extLst>
              <a:ext uri="{FF2B5EF4-FFF2-40B4-BE49-F238E27FC236}">
                <a16:creationId xmlns:a16="http://schemas.microsoft.com/office/drawing/2014/main" id="{9DDBB854-36C4-42A6-BCEC-85FF2267B0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8928EE-4192-4A13-BD85-55FAE792781C}" type="slidenum">
              <a:rPr lang="en-US" altLang="en-US" smtClean="0">
                <a:solidFill>
                  <a:srgbClr val="000000"/>
                </a:solidFill>
              </a:rPr>
              <a:pPr/>
              <a:t>68</a:t>
            </a:fld>
            <a:endParaRPr lang="en-US" alt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1D63AE98-1B90-4F10-8860-AEB95613E827}"/>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0E85D2EF-9DFB-4EE8-9F19-E313AAECDC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6196" name="Slide Number Placeholder 3">
            <a:extLst>
              <a:ext uri="{FF2B5EF4-FFF2-40B4-BE49-F238E27FC236}">
                <a16:creationId xmlns:a16="http://schemas.microsoft.com/office/drawing/2014/main" id="{F64EDC2E-884A-4260-9789-C33E0C4783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45F6A2-0864-4478-B6A1-AD222004DA17}" type="slidenum">
              <a:rPr lang="en-US" altLang="en-US" smtClean="0">
                <a:solidFill>
                  <a:srgbClr val="000000"/>
                </a:solidFill>
              </a:rPr>
              <a:pPr/>
              <a:t>69</a:t>
            </a:fld>
            <a:endParaRPr lang="en-US" alt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8DC88C66-AC51-415E-9A1F-93AB76344996}"/>
              </a:ext>
            </a:extLst>
          </p:cNvPr>
          <p:cNvSpPr>
            <a:spLocks noGrp="1" noRot="1" noChangeAspect="1" noChangeArrowheads="1" noTextEdit="1"/>
          </p:cNvSpPr>
          <p:nvPr>
            <p:ph type="sldImg"/>
          </p:nvPr>
        </p:nvSpPr>
        <p:spPr>
          <a:ln/>
        </p:spPr>
      </p:sp>
      <p:sp>
        <p:nvSpPr>
          <p:cNvPr id="138243" name="Notes Placeholder 2">
            <a:extLst>
              <a:ext uri="{FF2B5EF4-FFF2-40B4-BE49-F238E27FC236}">
                <a16:creationId xmlns:a16="http://schemas.microsoft.com/office/drawing/2014/main" id="{79DB7759-3CF6-466D-9C90-14FC26982E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8244" name="Slide Number Placeholder 3">
            <a:extLst>
              <a:ext uri="{FF2B5EF4-FFF2-40B4-BE49-F238E27FC236}">
                <a16:creationId xmlns:a16="http://schemas.microsoft.com/office/drawing/2014/main" id="{2165E7E3-3845-4A6F-82D0-4F53D81DD0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633A2C-AA17-46BE-919C-5743E1097393}" type="slidenum">
              <a:rPr lang="en-US" altLang="en-US" smtClean="0">
                <a:solidFill>
                  <a:srgbClr val="000000"/>
                </a:solidFill>
              </a:rPr>
              <a:pPr/>
              <a:t>70</a:t>
            </a:fld>
            <a:endParaRPr lang="en-US" altLang="en-US">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275A87A9-0435-40B9-B6C4-77435DE97F12}"/>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A895F19D-F649-4BBA-AFDA-D282FD43BE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61B21950-11DD-4737-8771-71D60A290A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19258D-C8BF-4795-BD71-9B090ACECCAF}" type="slidenum">
              <a:rPr lang="en-US" altLang="en-US" smtClean="0">
                <a:solidFill>
                  <a:srgbClr val="000000"/>
                </a:solidFill>
              </a:rPr>
              <a:pPr/>
              <a:t>71</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789EB23-D11E-4924-9C58-29397A9F31CE}"/>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A3C4E7FB-27A4-45C1-A243-F6E97D1F8C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a:latin typeface="Arial" panose="020B0604020202020204" pitchFamily="34" charset="0"/>
              </a:rPr>
              <a:t>Median age at diagnosis of migraine was 35 </a:t>
            </a:r>
          </a:p>
        </p:txBody>
      </p:sp>
      <p:sp>
        <p:nvSpPr>
          <p:cNvPr id="25604" name="Slide Number Placeholder 3">
            <a:extLst>
              <a:ext uri="{FF2B5EF4-FFF2-40B4-BE49-F238E27FC236}">
                <a16:creationId xmlns:a16="http://schemas.microsoft.com/office/drawing/2014/main" id="{8033A5DD-7AF5-472D-8043-7C5746975A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FEF1AD-8B93-4A82-890E-2B833BCEBE0D}" type="slidenum">
              <a:rPr lang="en-US" altLang="en-US" smtClean="0">
                <a:solidFill>
                  <a:srgbClr val="000000"/>
                </a:solidFill>
              </a:rPr>
              <a:pPr/>
              <a:t>12</a:t>
            </a:fld>
            <a:endParaRPr lang="en-US" altLang="en-US">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67F05FF9-2E21-4058-A028-63C47E6495E1}"/>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06073C32-C657-4C82-90C9-76AAD35B19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2340" name="Slide Number Placeholder 3">
            <a:extLst>
              <a:ext uri="{FF2B5EF4-FFF2-40B4-BE49-F238E27FC236}">
                <a16:creationId xmlns:a16="http://schemas.microsoft.com/office/drawing/2014/main" id="{98FFA08E-1482-43A6-9EAE-51D8936F2C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BB81AE-E1E8-486C-A0A4-5756F9A9C436}" type="slidenum">
              <a:rPr lang="en-US" altLang="en-US" smtClean="0">
                <a:solidFill>
                  <a:srgbClr val="000000"/>
                </a:solidFill>
              </a:rPr>
              <a:pPr/>
              <a:t>72</a:t>
            </a:fld>
            <a:endParaRPr lang="en-US"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F56E5EB2-8B0C-43BA-9B0C-20FCCED8BA66}"/>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C93924F5-4F9C-4E13-B927-E4630D5E62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4388" name="Slide Number Placeholder 3">
            <a:extLst>
              <a:ext uri="{FF2B5EF4-FFF2-40B4-BE49-F238E27FC236}">
                <a16:creationId xmlns:a16="http://schemas.microsoft.com/office/drawing/2014/main" id="{FF74EF11-2A49-4BCF-BC78-E56BB132FA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BB5D66-128F-4BF6-8717-80DE2F4F2ECA}" type="slidenum">
              <a:rPr lang="en-US" altLang="en-US" smtClean="0">
                <a:solidFill>
                  <a:srgbClr val="000000"/>
                </a:solidFill>
              </a:rPr>
              <a:pPr/>
              <a:t>73</a:t>
            </a:fld>
            <a:endParaRPr lang="en-US" alt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D71BFA44-DF98-4E57-9F2A-FAAEB7A0781B}"/>
              </a:ext>
            </a:extLst>
          </p:cNvPr>
          <p:cNvSpPr>
            <a:spLocks noGrp="1" noRot="1" noChangeAspect="1" noChangeArrowheads="1" noTextEdit="1"/>
          </p:cNvSpPr>
          <p:nvPr>
            <p:ph type="sldImg"/>
          </p:nvPr>
        </p:nvSpPr>
        <p:spPr>
          <a:ln/>
        </p:spPr>
      </p:sp>
      <p:sp>
        <p:nvSpPr>
          <p:cNvPr id="146435" name="Notes Placeholder 2">
            <a:extLst>
              <a:ext uri="{FF2B5EF4-FFF2-40B4-BE49-F238E27FC236}">
                <a16:creationId xmlns:a16="http://schemas.microsoft.com/office/drawing/2014/main" id="{97A1AC2E-8F2E-44FE-A4B2-1DA9D14AD7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6436" name="Slide Number Placeholder 3">
            <a:extLst>
              <a:ext uri="{FF2B5EF4-FFF2-40B4-BE49-F238E27FC236}">
                <a16:creationId xmlns:a16="http://schemas.microsoft.com/office/drawing/2014/main" id="{439EFE5A-639E-46AB-BD1B-A05C7B1F6A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CEFF17-F27C-4BB6-9C5E-A363970660D4}" type="slidenum">
              <a:rPr lang="en-US" altLang="en-US" smtClean="0">
                <a:solidFill>
                  <a:srgbClr val="000000"/>
                </a:solidFill>
              </a:rPr>
              <a:pPr/>
              <a:t>74</a:t>
            </a:fld>
            <a:endParaRPr lang="en-US"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DC8DBCB8-7873-4CDB-A93F-193C9CB4BCE1}"/>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8D5BCAAC-A678-4979-8108-58ED0A89E1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9508" name="Slide Number Placeholder 3">
            <a:extLst>
              <a:ext uri="{FF2B5EF4-FFF2-40B4-BE49-F238E27FC236}">
                <a16:creationId xmlns:a16="http://schemas.microsoft.com/office/drawing/2014/main" id="{4863BBCD-A77E-4A45-A780-A5682028DF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812AB2-6A17-4A71-B296-92FD651F3FE2}" type="slidenum">
              <a:rPr lang="en-US" altLang="en-US" smtClean="0">
                <a:solidFill>
                  <a:srgbClr val="000000"/>
                </a:solidFill>
              </a:rPr>
              <a:pPr/>
              <a:t>76</a:t>
            </a:fld>
            <a:endParaRPr lang="en-US" altLang="en-US">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903C02D9-AB25-4564-840F-F40DB5C0ACE0}"/>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953813AB-B832-41D9-AA45-1EF40217F9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1556" name="Slide Number Placeholder 3">
            <a:extLst>
              <a:ext uri="{FF2B5EF4-FFF2-40B4-BE49-F238E27FC236}">
                <a16:creationId xmlns:a16="http://schemas.microsoft.com/office/drawing/2014/main" id="{0CCB5972-79D9-4583-840A-4D4368BAA0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9243EB-3AF7-43A2-B641-84961AC00882}" type="slidenum">
              <a:rPr lang="en-US" altLang="en-US" smtClean="0">
                <a:solidFill>
                  <a:srgbClr val="000000"/>
                </a:solidFill>
              </a:rPr>
              <a:pPr/>
              <a:t>77</a:t>
            </a:fld>
            <a:endParaRPr lang="en-US" alt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6D561EB1-5402-4F5E-AB9B-818CFF0F323D}"/>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0597E0E0-2630-4495-974D-B2C3C37F98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04" name="Slide Number Placeholder 3">
            <a:extLst>
              <a:ext uri="{FF2B5EF4-FFF2-40B4-BE49-F238E27FC236}">
                <a16:creationId xmlns:a16="http://schemas.microsoft.com/office/drawing/2014/main" id="{22BFEA8F-99F1-4D6D-9FCA-0CD837BB50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C65490-C05B-4D52-AC74-FAC1720E4375}" type="slidenum">
              <a:rPr lang="en-US" altLang="en-US" smtClean="0">
                <a:solidFill>
                  <a:srgbClr val="000000"/>
                </a:solidFill>
              </a:rPr>
              <a:pPr/>
              <a:t>78</a:t>
            </a:fld>
            <a:endParaRPr lang="en-US" altLang="en-US">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C271B52A-06DD-4FCA-93BB-97B8C65584A4}"/>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B5D3C05B-B995-407E-8F3D-89D8D95897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5652" name="Slide Number Placeholder 3">
            <a:extLst>
              <a:ext uri="{FF2B5EF4-FFF2-40B4-BE49-F238E27FC236}">
                <a16:creationId xmlns:a16="http://schemas.microsoft.com/office/drawing/2014/main" id="{D905658E-3B0F-4171-BCA9-2670E78E98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F3827F-4D29-4AE9-BD95-649516DE67BB}" type="slidenum">
              <a:rPr lang="en-US" altLang="en-US" smtClean="0">
                <a:solidFill>
                  <a:srgbClr val="000000"/>
                </a:solidFill>
              </a:rPr>
              <a:pPr/>
              <a:t>79</a:t>
            </a:fld>
            <a:endParaRPr lang="en-US" altLang="en-US">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A3728BBF-1B1C-4CE1-9CFC-AE9A01D589DB}"/>
              </a:ext>
            </a:extLst>
          </p:cNvPr>
          <p:cNvSpPr>
            <a:spLocks noGrp="1" noRot="1" noChangeAspect="1" noChangeArrowheads="1" noTextEdit="1"/>
          </p:cNvSpPr>
          <p:nvPr>
            <p:ph type="sldImg"/>
          </p:nvPr>
        </p:nvSpPr>
        <p:spPr>
          <a:ln/>
        </p:spPr>
      </p:sp>
      <p:sp>
        <p:nvSpPr>
          <p:cNvPr id="157699" name="Notes Placeholder 2">
            <a:extLst>
              <a:ext uri="{FF2B5EF4-FFF2-40B4-BE49-F238E27FC236}">
                <a16:creationId xmlns:a16="http://schemas.microsoft.com/office/drawing/2014/main" id="{C3F71CC9-D672-474A-B645-DBB0B6E4B3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7700" name="Slide Number Placeholder 3">
            <a:extLst>
              <a:ext uri="{FF2B5EF4-FFF2-40B4-BE49-F238E27FC236}">
                <a16:creationId xmlns:a16="http://schemas.microsoft.com/office/drawing/2014/main" id="{57E726F3-45D7-494E-B1E2-CD3D349D9A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65B928-3C07-4A8A-84C0-55D78744DA0F}" type="slidenum">
              <a:rPr lang="en-US" altLang="en-US" smtClean="0">
                <a:solidFill>
                  <a:srgbClr val="000000"/>
                </a:solidFill>
              </a:rPr>
              <a:pPr/>
              <a:t>80</a:t>
            </a:fld>
            <a:endParaRPr lang="en-US"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D909EE4-F1DA-4810-B827-63125BC14DE7}"/>
              </a:ext>
            </a:extLst>
          </p:cNvPr>
          <p:cNvSpPr>
            <a:spLocks noGrp="1" noRot="1" noChangeAspect="1" noChangeArrowheads="1" noTextEdit="1"/>
          </p:cNvSpPr>
          <p:nvPr>
            <p:ph type="sldImg"/>
          </p:nvPr>
        </p:nvSpPr>
        <p:spPr>
          <a:ln/>
        </p:spPr>
      </p:sp>
      <p:sp>
        <p:nvSpPr>
          <p:cNvPr id="159747" name="Notes Placeholder 2">
            <a:extLst>
              <a:ext uri="{FF2B5EF4-FFF2-40B4-BE49-F238E27FC236}">
                <a16:creationId xmlns:a16="http://schemas.microsoft.com/office/drawing/2014/main" id="{2577FB42-4E7A-4CA3-8AED-F258CE0BA4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8" name="Slide Number Placeholder 3">
            <a:extLst>
              <a:ext uri="{FF2B5EF4-FFF2-40B4-BE49-F238E27FC236}">
                <a16:creationId xmlns:a16="http://schemas.microsoft.com/office/drawing/2014/main" id="{CF74D695-0B9E-456C-93A2-F15B444539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33F552-E3A9-458D-9771-A3FACAA8F90B}" type="slidenum">
              <a:rPr lang="en-US" altLang="en-US" smtClean="0">
                <a:solidFill>
                  <a:srgbClr val="000000"/>
                </a:solidFill>
              </a:rPr>
              <a:pPr/>
              <a:t>81</a:t>
            </a:fld>
            <a:endParaRPr lang="en-US" altLang="en-US">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D6400C5E-1953-4336-BAE5-746C8EDEB575}"/>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2935CED6-D069-4A6E-AB63-3F36580BAF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1796" name="Slide Number Placeholder 3">
            <a:extLst>
              <a:ext uri="{FF2B5EF4-FFF2-40B4-BE49-F238E27FC236}">
                <a16:creationId xmlns:a16="http://schemas.microsoft.com/office/drawing/2014/main" id="{BF55463F-F6F2-41DE-A07E-D02BFE5D92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2E62FD-1502-453C-8182-544F9A81D6D2}" type="slidenum">
              <a:rPr lang="en-US" altLang="en-US" smtClean="0">
                <a:solidFill>
                  <a:srgbClr val="000000"/>
                </a:solidFill>
              </a:rPr>
              <a:pPr/>
              <a:t>82</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A779B24-F00E-461E-BB89-04FE85A82728}"/>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5253C6AA-2F1A-409D-A097-16BF236429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52ABD211-DDCE-44DA-A601-C4E06CA751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D66380-6806-4D73-A3DF-73B54538BC22}" type="slidenum">
              <a:rPr lang="en-US" altLang="en-US" smtClean="0">
                <a:solidFill>
                  <a:srgbClr val="000000"/>
                </a:solidFill>
              </a:rPr>
              <a:pPr/>
              <a:t>13</a:t>
            </a:fld>
            <a:endParaRPr lang="en-US" altLang="en-US">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BCD39EC3-0FFB-4DA9-A7C5-623BD1083F4A}"/>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4EBD58E9-9F26-41B4-9502-F241CABABC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44" name="Slide Number Placeholder 3">
            <a:extLst>
              <a:ext uri="{FF2B5EF4-FFF2-40B4-BE49-F238E27FC236}">
                <a16:creationId xmlns:a16="http://schemas.microsoft.com/office/drawing/2014/main" id="{7497D123-D9E8-4953-A310-9811C06065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CBEC31-2651-4B02-9384-E955894EB5C0}" type="slidenum">
              <a:rPr lang="en-US" altLang="en-US" smtClean="0">
                <a:solidFill>
                  <a:srgbClr val="000000"/>
                </a:solidFill>
              </a:rPr>
              <a:pPr/>
              <a:t>83</a:t>
            </a:fld>
            <a:endParaRPr lang="en-US" altLang="en-US">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AB74313C-3359-4162-ACDB-75C51F614DE9}"/>
              </a:ext>
            </a:extLst>
          </p:cNvPr>
          <p:cNvSpPr>
            <a:spLocks noGrp="1" noRot="1" noChangeAspect="1" noChangeArrowheads="1" noTextEdit="1"/>
          </p:cNvSpPr>
          <p:nvPr>
            <p:ph type="sldImg"/>
          </p:nvPr>
        </p:nvSpPr>
        <p:spPr>
          <a:ln/>
        </p:spPr>
      </p:sp>
      <p:sp>
        <p:nvSpPr>
          <p:cNvPr id="165891" name="Notes Placeholder 2">
            <a:extLst>
              <a:ext uri="{FF2B5EF4-FFF2-40B4-BE49-F238E27FC236}">
                <a16:creationId xmlns:a16="http://schemas.microsoft.com/office/drawing/2014/main" id="{6F742EE3-2812-40C7-9F0B-EC6777771B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5892" name="Slide Number Placeholder 3">
            <a:extLst>
              <a:ext uri="{FF2B5EF4-FFF2-40B4-BE49-F238E27FC236}">
                <a16:creationId xmlns:a16="http://schemas.microsoft.com/office/drawing/2014/main" id="{55083B8A-ADD0-43E5-AEBC-CD92D19B74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8A32A9-5B77-4BF9-94CE-D2FE87B398A4}" type="slidenum">
              <a:rPr lang="en-US" altLang="en-US" smtClean="0">
                <a:solidFill>
                  <a:srgbClr val="000000"/>
                </a:solidFill>
              </a:rPr>
              <a:pPr/>
              <a:t>84</a:t>
            </a:fld>
            <a:endParaRPr lang="en-US" altLang="en-US">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1F3091C5-8ABA-4C81-A3D1-C266C1505396}"/>
              </a:ext>
            </a:extLst>
          </p:cNvPr>
          <p:cNvSpPr>
            <a:spLocks noGrp="1" noRot="1" noChangeAspect="1" noChangeArrowheads="1" noTextEdit="1"/>
          </p:cNvSpPr>
          <p:nvPr>
            <p:ph type="sldImg"/>
          </p:nvPr>
        </p:nvSpPr>
        <p:spPr>
          <a:ln/>
        </p:spPr>
      </p:sp>
      <p:sp>
        <p:nvSpPr>
          <p:cNvPr id="167939" name="Notes Placeholder 2">
            <a:extLst>
              <a:ext uri="{FF2B5EF4-FFF2-40B4-BE49-F238E27FC236}">
                <a16:creationId xmlns:a16="http://schemas.microsoft.com/office/drawing/2014/main" id="{A61B12CA-98B6-4628-B889-5FAB58B87D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a:extLst>
              <a:ext uri="{FF2B5EF4-FFF2-40B4-BE49-F238E27FC236}">
                <a16:creationId xmlns:a16="http://schemas.microsoft.com/office/drawing/2014/main" id="{360CA19E-8DF8-43DE-89BF-D9BAED2369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B5A94C-5AC8-401C-8005-8B4F45B2F28B}" type="slidenum">
              <a:rPr lang="en-US" altLang="en-US" smtClean="0">
                <a:solidFill>
                  <a:srgbClr val="000000"/>
                </a:solidFill>
              </a:rPr>
              <a:pPr/>
              <a:t>85</a:t>
            </a:fld>
            <a:endParaRPr lang="en-US"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AE32E30B-099D-405B-9F04-EBA0EE08FAFB}"/>
              </a:ext>
            </a:extLst>
          </p:cNvPr>
          <p:cNvSpPr>
            <a:spLocks noGrp="1" noRot="1" noChangeAspect="1" noChangeArrowheads="1" noTextEdit="1"/>
          </p:cNvSpPr>
          <p:nvPr>
            <p:ph type="sldImg"/>
          </p:nvPr>
        </p:nvSpPr>
        <p:spPr>
          <a:ln/>
        </p:spPr>
      </p:sp>
      <p:sp>
        <p:nvSpPr>
          <p:cNvPr id="169987" name="Notes Placeholder 2">
            <a:extLst>
              <a:ext uri="{FF2B5EF4-FFF2-40B4-BE49-F238E27FC236}">
                <a16:creationId xmlns:a16="http://schemas.microsoft.com/office/drawing/2014/main" id="{215793E5-07FD-4693-8DBC-AE165EE433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9988" name="Slide Number Placeholder 3">
            <a:extLst>
              <a:ext uri="{FF2B5EF4-FFF2-40B4-BE49-F238E27FC236}">
                <a16:creationId xmlns:a16="http://schemas.microsoft.com/office/drawing/2014/main" id="{254C1DE3-03C4-4637-8598-3045EC134E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1B1747-33DB-429D-B208-B2EFC81A73FF}" type="slidenum">
              <a:rPr lang="en-US" altLang="en-US" smtClean="0">
                <a:solidFill>
                  <a:srgbClr val="000000"/>
                </a:solidFill>
              </a:rPr>
              <a:pPr/>
              <a:t>86</a:t>
            </a:fld>
            <a:endParaRPr lang="en-US" altLang="en-US">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0C5F835D-F4FE-4B9B-8C07-D227F3D37463}"/>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74A0BAD7-3BDF-4813-8176-5FD31F962A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6" name="Slide Number Placeholder 3">
            <a:extLst>
              <a:ext uri="{FF2B5EF4-FFF2-40B4-BE49-F238E27FC236}">
                <a16:creationId xmlns:a16="http://schemas.microsoft.com/office/drawing/2014/main" id="{A1BDEA6B-16CE-4226-A830-4FF753F430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2E9B33-C4C8-474D-A1C5-123FF9468D3C}" type="slidenum">
              <a:rPr lang="en-US" altLang="en-US" smtClean="0">
                <a:solidFill>
                  <a:srgbClr val="000000"/>
                </a:solidFill>
              </a:rPr>
              <a:pPr/>
              <a:t>87</a:t>
            </a:fld>
            <a:endParaRPr lang="en-US"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F0CF0EC0-C681-4557-9F8D-31B210FA5F6E}"/>
              </a:ext>
            </a:extLst>
          </p:cNvPr>
          <p:cNvSpPr>
            <a:spLocks noGrp="1" noRot="1" noChangeAspect="1" noChangeArrowheads="1" noTextEdit="1"/>
          </p:cNvSpPr>
          <p:nvPr>
            <p:ph type="sldImg"/>
          </p:nvPr>
        </p:nvSpPr>
        <p:spPr>
          <a:ln/>
        </p:spPr>
      </p:sp>
      <p:sp>
        <p:nvSpPr>
          <p:cNvPr id="174083" name="Notes Placeholder 2">
            <a:extLst>
              <a:ext uri="{FF2B5EF4-FFF2-40B4-BE49-F238E27FC236}">
                <a16:creationId xmlns:a16="http://schemas.microsoft.com/office/drawing/2014/main" id="{D8A4DA60-2E30-4603-A233-3A796EBE1C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084" name="Slide Number Placeholder 3">
            <a:extLst>
              <a:ext uri="{FF2B5EF4-FFF2-40B4-BE49-F238E27FC236}">
                <a16:creationId xmlns:a16="http://schemas.microsoft.com/office/drawing/2014/main" id="{E3D321BE-5506-40B4-87E8-01B5466B15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A7EEAA-B4E5-487D-9326-0596A663B4AF}" type="slidenum">
              <a:rPr lang="en-US" altLang="en-US" smtClean="0">
                <a:solidFill>
                  <a:srgbClr val="000000"/>
                </a:solidFill>
              </a:rPr>
              <a:pPr/>
              <a:t>88</a:t>
            </a:fld>
            <a:endParaRPr lang="en-US" altLang="en-US">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A7A49DB4-AC82-477D-9B66-903F6E30C50F}"/>
              </a:ext>
            </a:extLst>
          </p:cNvPr>
          <p:cNvSpPr>
            <a:spLocks noGrp="1" noRot="1" noChangeAspect="1" noChangeArrowheads="1" noTextEdit="1"/>
          </p:cNvSpPr>
          <p:nvPr>
            <p:ph type="sldImg"/>
          </p:nvPr>
        </p:nvSpPr>
        <p:spPr>
          <a:ln/>
        </p:spPr>
      </p:sp>
      <p:sp>
        <p:nvSpPr>
          <p:cNvPr id="176131" name="Notes Placeholder 2">
            <a:extLst>
              <a:ext uri="{FF2B5EF4-FFF2-40B4-BE49-F238E27FC236}">
                <a16:creationId xmlns:a16="http://schemas.microsoft.com/office/drawing/2014/main" id="{96671FBB-F593-4CC9-9CDF-633307E9CC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6132" name="Slide Number Placeholder 3">
            <a:extLst>
              <a:ext uri="{FF2B5EF4-FFF2-40B4-BE49-F238E27FC236}">
                <a16:creationId xmlns:a16="http://schemas.microsoft.com/office/drawing/2014/main" id="{979CD8E3-93C8-4FB1-9BE7-0846C63997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B59A97-4D48-4AB7-ABA8-68EB41540683}" type="slidenum">
              <a:rPr lang="en-US" altLang="en-US" smtClean="0">
                <a:solidFill>
                  <a:srgbClr val="000000"/>
                </a:solidFill>
              </a:rPr>
              <a:pPr/>
              <a:t>89</a:t>
            </a:fld>
            <a:endParaRPr lang="en-US" altLang="en-US">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EE1EE536-5C27-4CFE-9DAC-06F41D4FEFC7}"/>
              </a:ext>
            </a:extLst>
          </p:cNvPr>
          <p:cNvSpPr>
            <a:spLocks noGrp="1" noRot="1" noChangeAspect="1" noChangeArrowheads="1" noTextEdit="1"/>
          </p:cNvSpPr>
          <p:nvPr>
            <p:ph type="sldImg"/>
          </p:nvPr>
        </p:nvSpPr>
        <p:spPr>
          <a:ln/>
        </p:spPr>
      </p:sp>
      <p:sp>
        <p:nvSpPr>
          <p:cNvPr id="178179" name="Notes Placeholder 2">
            <a:extLst>
              <a:ext uri="{FF2B5EF4-FFF2-40B4-BE49-F238E27FC236}">
                <a16:creationId xmlns:a16="http://schemas.microsoft.com/office/drawing/2014/main" id="{304843AE-B91F-4F39-A07F-11C0C202E3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80" name="Slide Number Placeholder 3">
            <a:extLst>
              <a:ext uri="{FF2B5EF4-FFF2-40B4-BE49-F238E27FC236}">
                <a16:creationId xmlns:a16="http://schemas.microsoft.com/office/drawing/2014/main" id="{B619ACD4-D3DD-4489-BAC9-75E81E296C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ABEF23-D18A-4363-9192-20526B7617FE}" type="slidenum">
              <a:rPr lang="en-US" altLang="en-US" smtClean="0">
                <a:solidFill>
                  <a:srgbClr val="000000"/>
                </a:solidFill>
              </a:rPr>
              <a:pPr/>
              <a:t>90</a:t>
            </a:fld>
            <a:endParaRPr lang="en-US" alt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A4DA551D-0B79-49EC-8ADB-0BB3F31B4358}"/>
              </a:ext>
            </a:extLst>
          </p:cNvPr>
          <p:cNvSpPr>
            <a:spLocks noGrp="1" noRot="1" noChangeAspect="1" noChangeArrowheads="1" noTextEdit="1"/>
          </p:cNvSpPr>
          <p:nvPr>
            <p:ph type="sldImg"/>
          </p:nvPr>
        </p:nvSpPr>
        <p:spPr>
          <a:ln/>
        </p:spPr>
      </p:sp>
      <p:sp>
        <p:nvSpPr>
          <p:cNvPr id="180227" name="Notes Placeholder 2">
            <a:extLst>
              <a:ext uri="{FF2B5EF4-FFF2-40B4-BE49-F238E27FC236}">
                <a16:creationId xmlns:a16="http://schemas.microsoft.com/office/drawing/2014/main" id="{9F0385D8-5E8A-4569-ADAB-3639B344D6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0228" name="Slide Number Placeholder 3">
            <a:extLst>
              <a:ext uri="{FF2B5EF4-FFF2-40B4-BE49-F238E27FC236}">
                <a16:creationId xmlns:a16="http://schemas.microsoft.com/office/drawing/2014/main" id="{EDB3C9A4-0C23-41C3-897B-1395AD8795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D55773-6E99-4F76-AFB6-3EBE68CB3B93}" type="slidenum">
              <a:rPr lang="en-US" altLang="en-US" smtClean="0">
                <a:solidFill>
                  <a:srgbClr val="000000"/>
                </a:solidFill>
              </a:rPr>
              <a:pPr/>
              <a:t>91</a:t>
            </a:fld>
            <a:endParaRPr lang="en-US" altLang="en-US">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0837A9F4-8E28-4787-8F8F-E401D38869F1}"/>
              </a:ext>
            </a:extLst>
          </p:cNvPr>
          <p:cNvSpPr>
            <a:spLocks noGrp="1" noRot="1" noChangeAspect="1" noChangeArrowheads="1" noTextEdit="1"/>
          </p:cNvSpPr>
          <p:nvPr>
            <p:ph type="sldImg"/>
          </p:nvPr>
        </p:nvSpPr>
        <p:spPr>
          <a:ln/>
        </p:spPr>
      </p:sp>
      <p:sp>
        <p:nvSpPr>
          <p:cNvPr id="182275" name="Notes Placeholder 2">
            <a:extLst>
              <a:ext uri="{FF2B5EF4-FFF2-40B4-BE49-F238E27FC236}">
                <a16:creationId xmlns:a16="http://schemas.microsoft.com/office/drawing/2014/main" id="{B9D9AD6D-C9CC-47A0-BED6-212AFDEB00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6" name="Slide Number Placeholder 3">
            <a:extLst>
              <a:ext uri="{FF2B5EF4-FFF2-40B4-BE49-F238E27FC236}">
                <a16:creationId xmlns:a16="http://schemas.microsoft.com/office/drawing/2014/main" id="{32BF15A7-5476-436B-8A45-5F682BDF59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8867C8-2E48-4D39-96A0-796C9D254700}" type="slidenum">
              <a:rPr lang="en-US" altLang="en-US" smtClean="0">
                <a:solidFill>
                  <a:srgbClr val="000000"/>
                </a:solidFill>
              </a:rPr>
              <a:pPr/>
              <a:t>92</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8E131F7-5195-420C-AF12-68604F2275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07960944-6130-409E-9B29-32C0C9BFE2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6B49D382-9770-49C1-9FD9-595D896F35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4CB425-8E6C-4954-BEDB-61537A0C0BF4}" type="slidenum">
              <a:rPr lang="en-US" altLang="en-US" smtClean="0">
                <a:solidFill>
                  <a:srgbClr val="000000"/>
                </a:solidFill>
              </a:rPr>
              <a:pPr/>
              <a:t>14</a:t>
            </a:fld>
            <a:endParaRPr lang="en-US" altLang="en-US">
              <a:solidFill>
                <a:srgbClr val="000000"/>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2E16236B-7974-4236-9FD9-445E7AADA24F}"/>
              </a:ext>
            </a:extLst>
          </p:cNvPr>
          <p:cNvSpPr>
            <a:spLocks noGrp="1" noRot="1" noChangeAspect="1" noChangeArrowheads="1" noTextEdit="1"/>
          </p:cNvSpPr>
          <p:nvPr>
            <p:ph type="sldImg"/>
          </p:nvPr>
        </p:nvSpPr>
        <p:spPr>
          <a:ln/>
        </p:spPr>
      </p:sp>
      <p:sp>
        <p:nvSpPr>
          <p:cNvPr id="184323" name="Notes Placeholder 2">
            <a:extLst>
              <a:ext uri="{FF2B5EF4-FFF2-40B4-BE49-F238E27FC236}">
                <a16:creationId xmlns:a16="http://schemas.microsoft.com/office/drawing/2014/main" id="{D2FEDCA2-A45A-42D1-8006-335E45E1D5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24" name="Slide Number Placeholder 3">
            <a:extLst>
              <a:ext uri="{FF2B5EF4-FFF2-40B4-BE49-F238E27FC236}">
                <a16:creationId xmlns:a16="http://schemas.microsoft.com/office/drawing/2014/main" id="{A1202F6F-E45A-4E9B-B48C-B9D01F79E6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1C6922-EF0D-4BE0-AB04-4C6B0A0FF496}" type="slidenum">
              <a:rPr lang="en-US" altLang="en-US" smtClean="0">
                <a:solidFill>
                  <a:srgbClr val="000000"/>
                </a:solidFill>
              </a:rPr>
              <a:pPr/>
              <a:t>93</a:t>
            </a:fld>
            <a:endParaRPr lang="en-US" alt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99F8D310-8B2B-4377-B554-B8F717111FFE}"/>
              </a:ext>
            </a:extLst>
          </p:cNvPr>
          <p:cNvSpPr>
            <a:spLocks noGrp="1" noRot="1" noChangeAspect="1" noChangeArrowheads="1" noTextEdit="1"/>
          </p:cNvSpPr>
          <p:nvPr>
            <p:ph type="sldImg"/>
          </p:nvPr>
        </p:nvSpPr>
        <p:spPr>
          <a:ln/>
        </p:spPr>
      </p:sp>
      <p:sp>
        <p:nvSpPr>
          <p:cNvPr id="186371" name="Notes Placeholder 2">
            <a:extLst>
              <a:ext uri="{FF2B5EF4-FFF2-40B4-BE49-F238E27FC236}">
                <a16:creationId xmlns:a16="http://schemas.microsoft.com/office/drawing/2014/main" id="{2869C77E-193E-439F-8B3F-93C3A7B0B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6372" name="Slide Number Placeholder 3">
            <a:extLst>
              <a:ext uri="{FF2B5EF4-FFF2-40B4-BE49-F238E27FC236}">
                <a16:creationId xmlns:a16="http://schemas.microsoft.com/office/drawing/2014/main" id="{FECAE6F6-120C-4A45-9E8F-5208380984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D1D5FC-B4F4-4952-9227-BA30FB99120C}" type="slidenum">
              <a:rPr lang="en-US" altLang="en-US" smtClean="0">
                <a:solidFill>
                  <a:srgbClr val="000000"/>
                </a:solidFill>
              </a:rPr>
              <a:pPr/>
              <a:t>94</a:t>
            </a:fld>
            <a:endParaRPr lang="en-US" altLang="en-US">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10726182-BC6D-46CA-9934-E05127B72198}"/>
              </a:ext>
            </a:extLst>
          </p:cNvPr>
          <p:cNvSpPr>
            <a:spLocks noGrp="1" noRot="1" noChangeAspect="1" noChangeArrowheads="1" noTextEdit="1"/>
          </p:cNvSpPr>
          <p:nvPr>
            <p:ph type="sldImg"/>
          </p:nvPr>
        </p:nvSpPr>
        <p:spPr>
          <a:ln/>
        </p:spPr>
      </p:sp>
      <p:sp>
        <p:nvSpPr>
          <p:cNvPr id="188419" name="Notes Placeholder 2">
            <a:extLst>
              <a:ext uri="{FF2B5EF4-FFF2-40B4-BE49-F238E27FC236}">
                <a16:creationId xmlns:a16="http://schemas.microsoft.com/office/drawing/2014/main" id="{0729C89E-1F9A-4D06-A199-A84C7C04A5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8420" name="Slide Number Placeholder 3">
            <a:extLst>
              <a:ext uri="{FF2B5EF4-FFF2-40B4-BE49-F238E27FC236}">
                <a16:creationId xmlns:a16="http://schemas.microsoft.com/office/drawing/2014/main" id="{E65A9B0C-F399-46FF-9F54-39135C3958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24CE6B-B7AB-4572-B312-C6F13CE65D19}" type="slidenum">
              <a:rPr lang="en-US" altLang="en-US" smtClean="0">
                <a:solidFill>
                  <a:srgbClr val="000000"/>
                </a:solidFill>
              </a:rPr>
              <a:pPr/>
              <a:t>95</a:t>
            </a:fld>
            <a:endParaRPr lang="en-US" alt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BF6FAB84-637A-40F1-9934-436CB9FB9BAB}"/>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D08489D7-6AC1-4648-B6C9-C0CBBA22CE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0468" name="Slide Number Placeholder 3">
            <a:extLst>
              <a:ext uri="{FF2B5EF4-FFF2-40B4-BE49-F238E27FC236}">
                <a16:creationId xmlns:a16="http://schemas.microsoft.com/office/drawing/2014/main" id="{2B9A9CDA-9B18-4F92-AF06-8BD0D4887C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0BEB99-EEBD-4DDC-862A-859A2935ED71}" type="slidenum">
              <a:rPr lang="en-US" altLang="en-US" smtClean="0">
                <a:solidFill>
                  <a:srgbClr val="000000"/>
                </a:solidFill>
              </a:rPr>
              <a:pPr/>
              <a:t>96</a:t>
            </a:fld>
            <a:endParaRPr lang="en-US" altLang="en-US">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017223F8-DF04-4AC6-8E5D-E08279540E33}"/>
              </a:ext>
            </a:extLst>
          </p:cNvPr>
          <p:cNvSpPr>
            <a:spLocks noGrp="1" noRot="1" noChangeAspect="1" noChangeArrowheads="1" noTextEdit="1"/>
          </p:cNvSpPr>
          <p:nvPr>
            <p:ph type="sldImg"/>
          </p:nvPr>
        </p:nvSpPr>
        <p:spPr>
          <a:ln/>
        </p:spPr>
      </p:sp>
      <p:sp>
        <p:nvSpPr>
          <p:cNvPr id="193539" name="Notes Placeholder 2">
            <a:extLst>
              <a:ext uri="{FF2B5EF4-FFF2-40B4-BE49-F238E27FC236}">
                <a16:creationId xmlns:a16="http://schemas.microsoft.com/office/drawing/2014/main" id="{58A984BC-02A2-4EC0-A321-811D4954AC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3540" name="Slide Number Placeholder 3">
            <a:extLst>
              <a:ext uri="{FF2B5EF4-FFF2-40B4-BE49-F238E27FC236}">
                <a16:creationId xmlns:a16="http://schemas.microsoft.com/office/drawing/2014/main" id="{AF1B5252-10F2-4ED0-8885-9C1888C6B5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A40832-6647-4254-9A37-33F2A49BE702}" type="slidenum">
              <a:rPr lang="en-US" altLang="en-US" smtClean="0">
                <a:solidFill>
                  <a:srgbClr val="000000"/>
                </a:solidFill>
              </a:rPr>
              <a:pPr/>
              <a:t>98</a:t>
            </a:fld>
            <a:endParaRPr lang="en-US" altLang="en-US">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8AE893D8-A12C-4BCB-B53A-0AAC385044D1}"/>
              </a:ext>
            </a:extLst>
          </p:cNvPr>
          <p:cNvSpPr>
            <a:spLocks noGrp="1" noRot="1" noChangeAspect="1" noChangeArrowheads="1" noTextEdit="1"/>
          </p:cNvSpPr>
          <p:nvPr>
            <p:ph type="sldImg"/>
          </p:nvPr>
        </p:nvSpPr>
        <p:spPr>
          <a:ln/>
        </p:spPr>
      </p:sp>
      <p:sp>
        <p:nvSpPr>
          <p:cNvPr id="195587" name="Notes Placeholder 2">
            <a:extLst>
              <a:ext uri="{FF2B5EF4-FFF2-40B4-BE49-F238E27FC236}">
                <a16:creationId xmlns:a16="http://schemas.microsoft.com/office/drawing/2014/main" id="{AB190833-325D-471E-AA71-2527E3F0DA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5588" name="Slide Number Placeholder 3">
            <a:extLst>
              <a:ext uri="{FF2B5EF4-FFF2-40B4-BE49-F238E27FC236}">
                <a16:creationId xmlns:a16="http://schemas.microsoft.com/office/drawing/2014/main" id="{B1ABFCD8-FA93-4025-89EE-EA479333AA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218AD0-AE9D-4C6D-8A51-7AF09952BC9B}" type="slidenum">
              <a:rPr lang="en-US" altLang="en-US" smtClean="0">
                <a:solidFill>
                  <a:srgbClr val="000000"/>
                </a:solidFill>
              </a:rPr>
              <a:pPr/>
              <a:t>99</a:t>
            </a:fld>
            <a:endParaRPr lang="en-US" alt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17012761-9E37-4543-A03F-AC7BFF080BAE}"/>
              </a:ext>
            </a:extLst>
          </p:cNvPr>
          <p:cNvSpPr>
            <a:spLocks noGrp="1" noRot="1" noChangeAspect="1" noChangeArrowheads="1" noTextEdit="1"/>
          </p:cNvSpPr>
          <p:nvPr>
            <p:ph type="sldImg"/>
          </p:nvPr>
        </p:nvSpPr>
        <p:spPr>
          <a:ln/>
        </p:spPr>
      </p:sp>
      <p:sp>
        <p:nvSpPr>
          <p:cNvPr id="197635" name="Notes Placeholder 2">
            <a:extLst>
              <a:ext uri="{FF2B5EF4-FFF2-40B4-BE49-F238E27FC236}">
                <a16:creationId xmlns:a16="http://schemas.microsoft.com/office/drawing/2014/main" id="{97BAD949-2601-4813-BE2C-77DDE30B7D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7636" name="Slide Number Placeholder 3">
            <a:extLst>
              <a:ext uri="{FF2B5EF4-FFF2-40B4-BE49-F238E27FC236}">
                <a16:creationId xmlns:a16="http://schemas.microsoft.com/office/drawing/2014/main" id="{74B67664-2372-432C-B711-EDEF557F47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143963-6979-45E0-820F-E6E084956949}" type="slidenum">
              <a:rPr lang="en-US" altLang="en-US" smtClean="0">
                <a:solidFill>
                  <a:srgbClr val="000000"/>
                </a:solidFill>
              </a:rPr>
              <a:pPr/>
              <a:t>100</a:t>
            </a:fld>
            <a:endParaRPr lang="en-US" altLang="en-US">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CBB73F6B-B105-44EC-B08F-02C551CC7039}"/>
              </a:ext>
            </a:extLst>
          </p:cNvPr>
          <p:cNvSpPr>
            <a:spLocks noGrp="1" noRot="1" noChangeAspect="1" noChangeArrowheads="1" noTextEdit="1"/>
          </p:cNvSpPr>
          <p:nvPr>
            <p:ph type="sldImg"/>
          </p:nvPr>
        </p:nvSpPr>
        <p:spPr>
          <a:ln/>
        </p:spPr>
      </p:sp>
      <p:sp>
        <p:nvSpPr>
          <p:cNvPr id="199683" name="Notes Placeholder 2">
            <a:extLst>
              <a:ext uri="{FF2B5EF4-FFF2-40B4-BE49-F238E27FC236}">
                <a16:creationId xmlns:a16="http://schemas.microsoft.com/office/drawing/2014/main" id="{59B74184-8A9F-45F4-A357-5A726BFF0B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Sensitivity=actual positives which are correctly identified </a:t>
            </a:r>
          </a:p>
          <a:p>
            <a:r>
              <a:rPr lang="en-US" altLang="en-US">
                <a:latin typeface="Arial" panose="020B0604020202020204" pitchFamily="34" charset="0"/>
              </a:rPr>
              <a:t>Specificity=correctly identified as not having the condition</a:t>
            </a:r>
          </a:p>
          <a:p>
            <a:endParaRPr lang="en-US" altLang="en-US">
              <a:latin typeface="Arial" panose="020B0604020202020204" pitchFamily="34" charset="0"/>
            </a:endParaRPr>
          </a:p>
        </p:txBody>
      </p:sp>
      <p:sp>
        <p:nvSpPr>
          <p:cNvPr id="199684" name="Slide Number Placeholder 3">
            <a:extLst>
              <a:ext uri="{FF2B5EF4-FFF2-40B4-BE49-F238E27FC236}">
                <a16:creationId xmlns:a16="http://schemas.microsoft.com/office/drawing/2014/main" id="{E9FBCCF9-C9EE-48AE-8E7F-51B472EA15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46CF9D-DA5E-4024-BBB4-C3FF0E1729B2}" type="slidenum">
              <a:rPr lang="en-US" altLang="en-US" smtClean="0">
                <a:solidFill>
                  <a:srgbClr val="000000"/>
                </a:solidFill>
              </a:rPr>
              <a:pPr/>
              <a:t>101</a:t>
            </a:fld>
            <a:endParaRPr lang="en-US" altLang="en-US">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C8AB6346-C8AD-40FF-98FD-DE18817E32B2}"/>
              </a:ext>
            </a:extLst>
          </p:cNvPr>
          <p:cNvSpPr>
            <a:spLocks noGrp="1" noRot="1" noChangeAspect="1" noChangeArrowheads="1" noTextEdit="1"/>
          </p:cNvSpPr>
          <p:nvPr>
            <p:ph type="sldImg"/>
          </p:nvPr>
        </p:nvSpPr>
        <p:spPr>
          <a:ln/>
        </p:spPr>
      </p:sp>
      <p:sp>
        <p:nvSpPr>
          <p:cNvPr id="201731" name="Notes Placeholder 2">
            <a:extLst>
              <a:ext uri="{FF2B5EF4-FFF2-40B4-BE49-F238E27FC236}">
                <a16:creationId xmlns:a16="http://schemas.microsoft.com/office/drawing/2014/main" id="{FB359366-33C1-4118-983A-5DB3165F8A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1732" name="Slide Number Placeholder 3">
            <a:extLst>
              <a:ext uri="{FF2B5EF4-FFF2-40B4-BE49-F238E27FC236}">
                <a16:creationId xmlns:a16="http://schemas.microsoft.com/office/drawing/2014/main" id="{7B4C468C-FFBF-4393-B4A6-6034E4758D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02F0D8-C9EB-4457-888C-B8C7939B1FE9}" type="slidenum">
              <a:rPr lang="en-US" altLang="en-US" smtClean="0">
                <a:solidFill>
                  <a:srgbClr val="000000"/>
                </a:solidFill>
              </a:rPr>
              <a:pPr/>
              <a:t>102</a:t>
            </a:fld>
            <a:endParaRPr lang="en-US" altLang="en-US">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35A52CDE-40BB-4021-9CFE-AF6133EA5B24}"/>
              </a:ext>
            </a:extLst>
          </p:cNvPr>
          <p:cNvSpPr>
            <a:spLocks noGrp="1" noRot="1" noChangeAspect="1" noChangeArrowheads="1" noTextEdit="1"/>
          </p:cNvSpPr>
          <p:nvPr>
            <p:ph type="sldImg"/>
          </p:nvPr>
        </p:nvSpPr>
        <p:spPr>
          <a:ln/>
        </p:spPr>
      </p:sp>
      <p:sp>
        <p:nvSpPr>
          <p:cNvPr id="203779" name="Notes Placeholder 2">
            <a:extLst>
              <a:ext uri="{FF2B5EF4-FFF2-40B4-BE49-F238E27FC236}">
                <a16:creationId xmlns:a16="http://schemas.microsoft.com/office/drawing/2014/main" id="{5F5DF73F-16D3-42C5-B767-062AB207A9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Used standard OGTT at the time which comprised a 30 g/m2 glucose load which, however, seems to yield results similar to the standard 75 g load</a:t>
            </a:r>
          </a:p>
          <a:p>
            <a:r>
              <a:rPr lang="en-US" altLang="en-US">
                <a:latin typeface="Arial" panose="020B0604020202020204" pitchFamily="34" charset="0"/>
              </a:rPr>
              <a:t>The Malmö Preventive Project (1974-1992, n = 33,346) was a population-based cohort study conducted among inhabitants in Malmö, Sweden, belonging to pre-specified birth cohorts between 1921 and 1949 (16). Progressively older subjects were recruited later during the inclusion process. In all, 22,444 males and 10,902 females attended the screening program, with an overall attendance rate of 71% (75% for men). All subjects answered a self-administered questionnaire on lifestyle, family history of diabetes (first degree relatives) and cardiovascular disease, medical history, and current medications. Current smoking was defined as smoking at least one cigarette daily, and sedentary lifestyle was defined as leisure time mostly spent on sedentary activities.</a:t>
            </a:r>
          </a:p>
        </p:txBody>
      </p:sp>
      <p:sp>
        <p:nvSpPr>
          <p:cNvPr id="203780" name="Slide Number Placeholder 3">
            <a:extLst>
              <a:ext uri="{FF2B5EF4-FFF2-40B4-BE49-F238E27FC236}">
                <a16:creationId xmlns:a16="http://schemas.microsoft.com/office/drawing/2014/main" id="{5374628D-5D2B-4455-85C3-51000EFBBF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71265E-DFCA-4929-896F-3339A23755F8}" type="slidenum">
              <a:rPr lang="en-US" altLang="en-US" smtClean="0">
                <a:solidFill>
                  <a:srgbClr val="000000"/>
                </a:solidFill>
              </a:rPr>
              <a:pPr/>
              <a:t>103</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2A2AF3-15CC-49A2-BBF8-0B439F11F288}"/>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035A72F7-1474-4F52-B301-D333159117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E2750629-BAA2-4065-9214-15F37EB435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63A067-F05E-4AA9-BDE1-A9F97389B767}" type="slidenum">
              <a:rPr lang="en-US" altLang="en-US" smtClean="0">
                <a:solidFill>
                  <a:srgbClr val="000000"/>
                </a:solidFill>
              </a:rPr>
              <a:pPr/>
              <a:t>15</a:t>
            </a:fld>
            <a:endParaRPr lang="en-US" altLang="en-US">
              <a:solidFill>
                <a:srgbClr val="000000"/>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418E5AA6-C5C7-492C-9EB5-15293B75E561}"/>
              </a:ext>
            </a:extLst>
          </p:cNvPr>
          <p:cNvSpPr>
            <a:spLocks noGrp="1" noRot="1" noChangeAspect="1" noChangeArrowheads="1" noTextEdit="1"/>
          </p:cNvSpPr>
          <p:nvPr>
            <p:ph type="sldImg"/>
          </p:nvPr>
        </p:nvSpPr>
        <p:spPr>
          <a:ln/>
        </p:spPr>
      </p:sp>
      <p:sp>
        <p:nvSpPr>
          <p:cNvPr id="205827" name="Notes Placeholder 2">
            <a:extLst>
              <a:ext uri="{FF2B5EF4-FFF2-40B4-BE49-F238E27FC236}">
                <a16:creationId xmlns:a16="http://schemas.microsoft.com/office/drawing/2014/main" id="{19011803-AFB3-4059-BD00-FE97EF4200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5828" name="Slide Number Placeholder 3">
            <a:extLst>
              <a:ext uri="{FF2B5EF4-FFF2-40B4-BE49-F238E27FC236}">
                <a16:creationId xmlns:a16="http://schemas.microsoft.com/office/drawing/2014/main" id="{54EDC6B3-16E2-4B83-82B3-DB4AAC9F7C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A834FA-4DE6-4F4E-BA5C-A85822D80B71}" type="slidenum">
              <a:rPr lang="en-US" altLang="en-US" smtClean="0">
                <a:solidFill>
                  <a:srgbClr val="000000"/>
                </a:solidFill>
              </a:rPr>
              <a:pPr/>
              <a:t>104</a:t>
            </a:fld>
            <a:endParaRPr lang="en-US" altLang="en-US">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6F665F9E-8390-4B54-8232-673917209E84}"/>
              </a:ext>
            </a:extLst>
          </p:cNvPr>
          <p:cNvSpPr>
            <a:spLocks noGrp="1" noRot="1" noChangeAspect="1" noChangeArrowheads="1" noTextEdit="1"/>
          </p:cNvSpPr>
          <p:nvPr>
            <p:ph type="sldImg"/>
          </p:nvPr>
        </p:nvSpPr>
        <p:spPr>
          <a:ln/>
        </p:spPr>
      </p:sp>
      <p:sp>
        <p:nvSpPr>
          <p:cNvPr id="207875" name="Notes Placeholder 2">
            <a:extLst>
              <a:ext uri="{FF2B5EF4-FFF2-40B4-BE49-F238E27FC236}">
                <a16:creationId xmlns:a16="http://schemas.microsoft.com/office/drawing/2014/main" id="{D3846F31-A2BB-44B3-B1E7-B887497069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7876" name="Slide Number Placeholder 3">
            <a:extLst>
              <a:ext uri="{FF2B5EF4-FFF2-40B4-BE49-F238E27FC236}">
                <a16:creationId xmlns:a16="http://schemas.microsoft.com/office/drawing/2014/main" id="{62168599-23B8-4BCE-AB57-6BA0EF50C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03F3E8-9FC0-4AA5-9B4E-C9E4D73EA80B}" type="slidenum">
              <a:rPr lang="en-US" altLang="en-US" smtClean="0">
                <a:solidFill>
                  <a:srgbClr val="000000"/>
                </a:solidFill>
              </a:rPr>
              <a:pPr/>
              <a:t>105</a:t>
            </a:fld>
            <a:endParaRPr lang="en-US" altLang="en-US">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834D43D0-A251-4530-B312-0F76A00CC833}"/>
              </a:ext>
            </a:extLst>
          </p:cNvPr>
          <p:cNvSpPr>
            <a:spLocks noGrp="1" noRot="1" noChangeAspect="1" noChangeArrowheads="1" noTextEdit="1"/>
          </p:cNvSpPr>
          <p:nvPr>
            <p:ph type="sldImg"/>
          </p:nvPr>
        </p:nvSpPr>
        <p:spPr>
          <a:ln/>
        </p:spPr>
      </p:sp>
      <p:sp>
        <p:nvSpPr>
          <p:cNvPr id="209923" name="Notes Placeholder 2">
            <a:extLst>
              <a:ext uri="{FF2B5EF4-FFF2-40B4-BE49-F238E27FC236}">
                <a16:creationId xmlns:a16="http://schemas.microsoft.com/office/drawing/2014/main" id="{D5E5E813-2AB6-4C24-83C7-2F4F06D412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9924" name="Slide Number Placeholder 3">
            <a:extLst>
              <a:ext uri="{FF2B5EF4-FFF2-40B4-BE49-F238E27FC236}">
                <a16:creationId xmlns:a16="http://schemas.microsoft.com/office/drawing/2014/main" id="{1BDB573B-647C-489D-BD4D-A438A2EC58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EB4284-74F7-4195-BD36-10D4149ECA62}" type="slidenum">
              <a:rPr lang="en-US" altLang="en-US" smtClean="0">
                <a:solidFill>
                  <a:srgbClr val="000000"/>
                </a:solidFill>
              </a:rPr>
              <a:pPr/>
              <a:t>106</a:t>
            </a:fld>
            <a:endParaRPr lang="en-US" alt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2FFD7B94-22FE-46EA-804A-E03127BC490F}"/>
              </a:ext>
            </a:extLst>
          </p:cNvPr>
          <p:cNvSpPr>
            <a:spLocks noGrp="1" noRot="1" noChangeAspect="1" noChangeArrowheads="1" noTextEdit="1"/>
          </p:cNvSpPr>
          <p:nvPr>
            <p:ph type="sldImg"/>
          </p:nvPr>
        </p:nvSpPr>
        <p:spPr>
          <a:ln/>
        </p:spPr>
      </p:sp>
      <p:sp>
        <p:nvSpPr>
          <p:cNvPr id="211971" name="Notes Placeholder 2">
            <a:extLst>
              <a:ext uri="{FF2B5EF4-FFF2-40B4-BE49-F238E27FC236}">
                <a16:creationId xmlns:a16="http://schemas.microsoft.com/office/drawing/2014/main" id="{2794426E-D6CE-4092-8CE5-87DF1CB106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1972" name="Slide Number Placeholder 3">
            <a:extLst>
              <a:ext uri="{FF2B5EF4-FFF2-40B4-BE49-F238E27FC236}">
                <a16:creationId xmlns:a16="http://schemas.microsoft.com/office/drawing/2014/main" id="{DE743E19-7246-42A9-A462-1AAB51D63C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290D1A-A62A-420A-A936-75ED9A6F1D6A}" type="slidenum">
              <a:rPr lang="en-US" altLang="en-US" smtClean="0">
                <a:solidFill>
                  <a:srgbClr val="000000"/>
                </a:solidFill>
              </a:rPr>
              <a:pPr/>
              <a:t>107</a:t>
            </a:fld>
            <a:endParaRPr lang="en-US" altLang="en-US">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EFE5C8C2-1FBA-4616-ACC6-B0628420E7A4}"/>
              </a:ext>
            </a:extLst>
          </p:cNvPr>
          <p:cNvSpPr>
            <a:spLocks noGrp="1" noRot="1" noChangeAspect="1" noChangeArrowheads="1" noTextEdit="1"/>
          </p:cNvSpPr>
          <p:nvPr>
            <p:ph type="sldImg"/>
          </p:nvPr>
        </p:nvSpPr>
        <p:spPr>
          <a:ln/>
        </p:spPr>
      </p:sp>
      <p:sp>
        <p:nvSpPr>
          <p:cNvPr id="214019" name="Notes Placeholder 2">
            <a:extLst>
              <a:ext uri="{FF2B5EF4-FFF2-40B4-BE49-F238E27FC236}">
                <a16:creationId xmlns:a16="http://schemas.microsoft.com/office/drawing/2014/main" id="{AFE683CB-9918-4DDD-B423-ED6F7C8A0B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4020" name="Slide Number Placeholder 3">
            <a:extLst>
              <a:ext uri="{FF2B5EF4-FFF2-40B4-BE49-F238E27FC236}">
                <a16:creationId xmlns:a16="http://schemas.microsoft.com/office/drawing/2014/main" id="{6A1B7307-9EA8-488D-AF85-82738E8CD9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735589-B125-476B-8D53-8ED852CC7235}" type="slidenum">
              <a:rPr lang="en-US" altLang="en-US" smtClean="0">
                <a:solidFill>
                  <a:srgbClr val="000000"/>
                </a:solidFill>
              </a:rPr>
              <a:pPr/>
              <a:t>108</a:t>
            </a:fld>
            <a:endParaRPr lang="en-US" altLang="en-US">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CCA9F859-8168-4C16-9356-7FB0FBD812D3}"/>
              </a:ext>
            </a:extLst>
          </p:cNvPr>
          <p:cNvSpPr>
            <a:spLocks noGrp="1" noRot="1" noChangeAspect="1" noChangeArrowheads="1" noTextEdit="1"/>
          </p:cNvSpPr>
          <p:nvPr>
            <p:ph type="sldImg"/>
          </p:nvPr>
        </p:nvSpPr>
        <p:spPr>
          <a:ln/>
        </p:spPr>
      </p:sp>
      <p:sp>
        <p:nvSpPr>
          <p:cNvPr id="216067" name="Notes Placeholder 2">
            <a:extLst>
              <a:ext uri="{FF2B5EF4-FFF2-40B4-BE49-F238E27FC236}">
                <a16:creationId xmlns:a16="http://schemas.microsoft.com/office/drawing/2014/main" id="{31C51662-0C18-422C-B379-DF1F041AD6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interventional program of lifestyle changes in most subjects with baseline IGT decreased mortality at 12 years (22), but there was no effect on long-term outcome</a:t>
            </a:r>
          </a:p>
        </p:txBody>
      </p:sp>
      <p:sp>
        <p:nvSpPr>
          <p:cNvPr id="216068" name="Slide Number Placeholder 3">
            <a:extLst>
              <a:ext uri="{FF2B5EF4-FFF2-40B4-BE49-F238E27FC236}">
                <a16:creationId xmlns:a16="http://schemas.microsoft.com/office/drawing/2014/main" id="{AE811C1C-C50B-499E-884B-B6D07195D6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93730B-AC28-4684-97D8-2B3133B60C36}" type="slidenum">
              <a:rPr lang="en-US" altLang="en-US" smtClean="0">
                <a:solidFill>
                  <a:srgbClr val="000000"/>
                </a:solidFill>
              </a:rPr>
              <a:pPr/>
              <a:t>109</a:t>
            </a:fld>
            <a:endParaRPr lang="en-US" altLang="en-US">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EB9C9F35-4B35-4BD2-95E0-D3F66E015138}"/>
              </a:ext>
            </a:extLst>
          </p:cNvPr>
          <p:cNvSpPr>
            <a:spLocks noGrp="1" noRot="1" noChangeAspect="1" noChangeArrowheads="1" noTextEdit="1"/>
          </p:cNvSpPr>
          <p:nvPr>
            <p:ph type="sldImg"/>
          </p:nvPr>
        </p:nvSpPr>
        <p:spPr>
          <a:ln/>
        </p:spPr>
      </p:sp>
      <p:sp>
        <p:nvSpPr>
          <p:cNvPr id="218115" name="Notes Placeholder 2">
            <a:extLst>
              <a:ext uri="{FF2B5EF4-FFF2-40B4-BE49-F238E27FC236}">
                <a16:creationId xmlns:a16="http://schemas.microsoft.com/office/drawing/2014/main" id="{9994C58C-7D36-470C-BE30-4357728DAB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8116" name="Slide Number Placeholder 3">
            <a:extLst>
              <a:ext uri="{FF2B5EF4-FFF2-40B4-BE49-F238E27FC236}">
                <a16:creationId xmlns:a16="http://schemas.microsoft.com/office/drawing/2014/main" id="{1E96ABE7-7D1F-4921-B87B-452A794D4C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CFD9C2-2144-4687-B58C-4A9B3D9636B6}" type="slidenum">
              <a:rPr lang="en-US" altLang="en-US" smtClean="0">
                <a:solidFill>
                  <a:srgbClr val="000000"/>
                </a:solidFill>
              </a:rPr>
              <a:pPr/>
              <a:t>110</a:t>
            </a:fld>
            <a:endParaRPr lang="en-US" altLang="en-US">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8EC26DAA-7511-42C9-9F9E-1AE78096FC5D}"/>
              </a:ext>
            </a:extLst>
          </p:cNvPr>
          <p:cNvSpPr>
            <a:spLocks noGrp="1" noRot="1" noChangeAspect="1" noChangeArrowheads="1" noTextEdit="1"/>
          </p:cNvSpPr>
          <p:nvPr>
            <p:ph type="sldImg"/>
          </p:nvPr>
        </p:nvSpPr>
        <p:spPr>
          <a:ln/>
        </p:spPr>
      </p:sp>
      <p:sp>
        <p:nvSpPr>
          <p:cNvPr id="220163" name="Notes Placeholder 2">
            <a:extLst>
              <a:ext uri="{FF2B5EF4-FFF2-40B4-BE49-F238E27FC236}">
                <a16:creationId xmlns:a16="http://schemas.microsoft.com/office/drawing/2014/main" id="{89E0C5A4-6AEB-494E-B8F4-C94EDC7E8C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E77A7AEA-9F14-4CD3-8BFF-CB969578BE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FB1FCD-43B5-4B7A-AF78-25218A4595B7}" type="slidenum">
              <a:rPr lang="en-US" altLang="en-US" smtClean="0">
                <a:solidFill>
                  <a:srgbClr val="000000"/>
                </a:solidFill>
              </a:rPr>
              <a:pPr/>
              <a:t>111</a:t>
            </a:fld>
            <a:endParaRPr lang="en-US" altLang="en-US">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8D47FA4F-6D44-4AFA-A771-74983A0AE5D4}"/>
              </a:ext>
            </a:extLst>
          </p:cNvPr>
          <p:cNvSpPr>
            <a:spLocks noGrp="1" noRot="1" noChangeAspect="1" noChangeArrowheads="1" noTextEdit="1"/>
          </p:cNvSpPr>
          <p:nvPr>
            <p:ph type="sldImg"/>
          </p:nvPr>
        </p:nvSpPr>
        <p:spPr>
          <a:ln/>
        </p:spPr>
      </p:sp>
      <p:sp>
        <p:nvSpPr>
          <p:cNvPr id="222211" name="Notes Placeholder 2">
            <a:extLst>
              <a:ext uri="{FF2B5EF4-FFF2-40B4-BE49-F238E27FC236}">
                <a16:creationId xmlns:a16="http://schemas.microsoft.com/office/drawing/2014/main" id="{6F380C2F-FF9A-4385-A91D-B2D5EC0F69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2212" name="Slide Number Placeholder 3">
            <a:extLst>
              <a:ext uri="{FF2B5EF4-FFF2-40B4-BE49-F238E27FC236}">
                <a16:creationId xmlns:a16="http://schemas.microsoft.com/office/drawing/2014/main" id="{6EE37F8F-ABAC-4612-8DD7-D33ABD40E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4F382A-5361-4078-9104-2850093150D3}" type="slidenum">
              <a:rPr lang="en-US" altLang="en-US" smtClean="0">
                <a:solidFill>
                  <a:srgbClr val="000000"/>
                </a:solidFill>
              </a:rPr>
              <a:pPr/>
              <a:t>112</a:t>
            </a:fld>
            <a:endParaRPr lang="en-US" altLang="en-US">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47857DD3-577C-46DC-9FC0-815FB674F47D}"/>
              </a:ext>
            </a:extLst>
          </p:cNvPr>
          <p:cNvSpPr>
            <a:spLocks noGrp="1" noRot="1" noChangeAspect="1" noChangeArrowheads="1" noTextEdit="1"/>
          </p:cNvSpPr>
          <p:nvPr>
            <p:ph type="sldImg"/>
          </p:nvPr>
        </p:nvSpPr>
        <p:spPr>
          <a:ln/>
        </p:spPr>
      </p:sp>
      <p:sp>
        <p:nvSpPr>
          <p:cNvPr id="224259" name="Notes Placeholder 2">
            <a:extLst>
              <a:ext uri="{FF2B5EF4-FFF2-40B4-BE49-F238E27FC236}">
                <a16:creationId xmlns:a16="http://schemas.microsoft.com/office/drawing/2014/main" id="{5A945D0B-C277-472D-B974-F372B3D2BA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4260" name="Slide Number Placeholder 3">
            <a:extLst>
              <a:ext uri="{FF2B5EF4-FFF2-40B4-BE49-F238E27FC236}">
                <a16:creationId xmlns:a16="http://schemas.microsoft.com/office/drawing/2014/main" id="{587042A7-3265-4E32-95EE-BCF7E07FC1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664464-7C32-4830-93D6-035F41BEC1B9}" type="slidenum">
              <a:rPr lang="en-US" altLang="en-US" smtClean="0">
                <a:solidFill>
                  <a:srgbClr val="000000"/>
                </a:solidFill>
              </a:rPr>
              <a:pPr/>
              <a:t>113</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B8F52FFB-EB6B-4D84-B4C6-14482C7F1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4800" y="6424613"/>
            <a:ext cx="11112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a:extLst>
              <a:ext uri="{FF2B5EF4-FFF2-40B4-BE49-F238E27FC236}">
                <a16:creationId xmlns:a16="http://schemas.microsoft.com/office/drawing/2014/main" id="{F56B2F8B-4E58-4AF2-AA84-B5E0274B9F82}"/>
              </a:ext>
            </a:extLst>
          </p:cNvPr>
          <p:cNvSpPr>
            <a:spLocks noGrp="1" noChangeArrowheads="1"/>
          </p:cNvSpPr>
          <p:nvPr>
            <p:ph type="dt" sz="quarter"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3F0C4A00-4828-44FE-B9E8-F5BF3BB3617F}"/>
              </a:ext>
            </a:extLst>
          </p:cNvPr>
          <p:cNvSpPr>
            <a:spLocks noGrp="1" noChangeArrowheads="1"/>
          </p:cNvSpPr>
          <p:nvPr>
            <p:ph type="ftr" sz="quarter" idx="11"/>
          </p:nvPr>
        </p:nvSpPr>
        <p:spPr/>
        <p:txBody>
          <a:bodyPr/>
          <a:lstStyle>
            <a:lvl1pPr>
              <a:defRPr/>
            </a:lvl1pPr>
          </a:lstStyle>
          <a:p>
            <a:pPr>
              <a:defRPr/>
            </a:pPr>
            <a:r>
              <a:rPr lang="en-US"/>
              <a:t>Copyright Bale/Doneen Paradigm</a:t>
            </a:r>
          </a:p>
        </p:txBody>
      </p:sp>
      <p:sp>
        <p:nvSpPr>
          <p:cNvPr id="7" name="Rectangle 9">
            <a:extLst>
              <a:ext uri="{FF2B5EF4-FFF2-40B4-BE49-F238E27FC236}">
                <a16:creationId xmlns:a16="http://schemas.microsoft.com/office/drawing/2014/main" id="{CA283EF7-CD98-405E-A970-0000767BACDF}"/>
              </a:ext>
            </a:extLst>
          </p:cNvPr>
          <p:cNvSpPr>
            <a:spLocks noGrp="1" noChangeArrowheads="1"/>
          </p:cNvSpPr>
          <p:nvPr>
            <p:ph type="sldNum" sz="quarter" idx="12"/>
          </p:nvPr>
        </p:nvSpPr>
        <p:spPr/>
        <p:txBody>
          <a:bodyPr/>
          <a:lstStyle>
            <a:lvl1pPr>
              <a:defRPr/>
            </a:lvl1pPr>
          </a:lstStyle>
          <a:p>
            <a:pPr>
              <a:defRPr/>
            </a:pPr>
            <a:fld id="{7489AE26-41A7-4140-BA27-D2AEA8BB2005}" type="slidenum">
              <a:rPr lang="en-US" altLang="en-US"/>
              <a:pPr>
                <a:defRPr/>
              </a:pPr>
              <a:t>‹#›</a:t>
            </a:fld>
            <a:endParaRPr lang="en-US" altLang="en-US"/>
          </a:p>
        </p:txBody>
      </p:sp>
    </p:spTree>
    <p:extLst>
      <p:ext uri="{BB962C8B-B14F-4D97-AF65-F5344CB8AC3E}">
        <p14:creationId xmlns:p14="http://schemas.microsoft.com/office/powerpoint/2010/main" val="742494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EAE8B566-253C-48EB-B85F-992AC39E86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D2E203E6-76C7-4360-B1DA-0BE3D2E2F6D4}"/>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a:extLst>
              <a:ext uri="{FF2B5EF4-FFF2-40B4-BE49-F238E27FC236}">
                <a16:creationId xmlns:a16="http://schemas.microsoft.com/office/drawing/2014/main" id="{7F509B0F-9906-4408-8E3F-93F46850213A}"/>
              </a:ext>
            </a:extLst>
          </p:cNvPr>
          <p:cNvSpPr>
            <a:spLocks noGrp="1" noChangeArrowheads="1"/>
          </p:cNvSpPr>
          <p:nvPr>
            <p:ph type="sldNum" sz="quarter" idx="12"/>
          </p:nvPr>
        </p:nvSpPr>
        <p:spPr>
          <a:ln/>
        </p:spPr>
        <p:txBody>
          <a:bodyPr/>
          <a:lstStyle>
            <a:lvl1pPr>
              <a:defRPr/>
            </a:lvl1pPr>
          </a:lstStyle>
          <a:p>
            <a:pPr>
              <a:defRPr/>
            </a:pPr>
            <a:fld id="{E92295B4-7ABE-4716-9B04-C1942E89237A}" type="slidenum">
              <a:rPr lang="en-US" altLang="en-US"/>
              <a:pPr>
                <a:defRPr/>
              </a:pPr>
              <a:t>‹#›</a:t>
            </a:fld>
            <a:endParaRPr lang="en-US" altLang="en-US"/>
          </a:p>
        </p:txBody>
      </p:sp>
    </p:spTree>
    <p:extLst>
      <p:ext uri="{BB962C8B-B14F-4D97-AF65-F5344CB8AC3E}">
        <p14:creationId xmlns:p14="http://schemas.microsoft.com/office/powerpoint/2010/main" val="233125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011C0F1-B0E4-4E9E-8109-088DA9DC2E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69D07C31-2334-4296-9C8F-A144C2A5A3EA}"/>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a:extLst>
              <a:ext uri="{FF2B5EF4-FFF2-40B4-BE49-F238E27FC236}">
                <a16:creationId xmlns:a16="http://schemas.microsoft.com/office/drawing/2014/main" id="{AEE422E1-1E07-4F45-A72D-2555DAD453D0}"/>
              </a:ext>
            </a:extLst>
          </p:cNvPr>
          <p:cNvSpPr>
            <a:spLocks noGrp="1" noChangeArrowheads="1"/>
          </p:cNvSpPr>
          <p:nvPr>
            <p:ph type="sldNum" sz="quarter" idx="12"/>
          </p:nvPr>
        </p:nvSpPr>
        <p:spPr>
          <a:ln/>
        </p:spPr>
        <p:txBody>
          <a:bodyPr/>
          <a:lstStyle>
            <a:lvl1pPr>
              <a:defRPr/>
            </a:lvl1pPr>
          </a:lstStyle>
          <a:p>
            <a:pPr>
              <a:defRPr/>
            </a:pPr>
            <a:fld id="{7E3CE23C-EDBC-43E0-AE84-599CAF583F89}" type="slidenum">
              <a:rPr lang="en-US" altLang="en-US"/>
              <a:pPr>
                <a:defRPr/>
              </a:pPr>
              <a:t>‹#›</a:t>
            </a:fld>
            <a:endParaRPr lang="en-US" altLang="en-US"/>
          </a:p>
        </p:txBody>
      </p:sp>
    </p:spTree>
    <p:extLst>
      <p:ext uri="{BB962C8B-B14F-4D97-AF65-F5344CB8AC3E}">
        <p14:creationId xmlns:p14="http://schemas.microsoft.com/office/powerpoint/2010/main" val="1955178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16C2427-A273-41E0-847B-E85491819E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4800" y="6424613"/>
            <a:ext cx="11112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Date Placeholder 7">
            <a:extLst>
              <a:ext uri="{FF2B5EF4-FFF2-40B4-BE49-F238E27FC236}">
                <a16:creationId xmlns:a16="http://schemas.microsoft.com/office/drawing/2014/main" id="{1B8B8C6A-8831-4A4D-8CE5-03326C9E80B9}"/>
              </a:ext>
            </a:extLst>
          </p:cNvPr>
          <p:cNvSpPr>
            <a:spLocks noGrp="1" noChangeArrowheads="1"/>
          </p:cNvSpPr>
          <p:nvPr>
            <p:ph type="dt" sz="quarter" idx="10"/>
          </p:nvPr>
        </p:nvSpPr>
        <p:spPr/>
        <p:txBody>
          <a:bodyPr/>
          <a:lstStyle>
            <a:lvl1pPr>
              <a:defRPr/>
            </a:lvl1pPr>
          </a:lstStyle>
          <a:p>
            <a:pPr>
              <a:defRPr/>
            </a:pPr>
            <a:endParaRPr lang="en-US"/>
          </a:p>
        </p:txBody>
      </p:sp>
      <p:sp>
        <p:nvSpPr>
          <p:cNvPr id="6" name="Footer Placeholder 8">
            <a:extLst>
              <a:ext uri="{FF2B5EF4-FFF2-40B4-BE49-F238E27FC236}">
                <a16:creationId xmlns:a16="http://schemas.microsoft.com/office/drawing/2014/main" id="{E5728993-17D8-4790-9850-E0703C874B15}"/>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81801C47-317B-4F4D-AFB1-B35CA6304830}"/>
              </a:ext>
            </a:extLst>
          </p:cNvPr>
          <p:cNvSpPr>
            <a:spLocks noGrp="1" noChangeArrowheads="1"/>
          </p:cNvSpPr>
          <p:nvPr>
            <p:ph type="sldNum" sz="quarter" idx="12"/>
          </p:nvPr>
        </p:nvSpPr>
        <p:spPr/>
        <p:txBody>
          <a:bodyPr/>
          <a:lstStyle>
            <a:lvl1pPr>
              <a:defRPr/>
            </a:lvl1pPr>
          </a:lstStyle>
          <a:p>
            <a:pPr>
              <a:defRPr/>
            </a:pPr>
            <a:fld id="{B14D989A-DB48-4B2D-A63B-2F0340808A63}" type="slidenum">
              <a:rPr lang="en-US"/>
              <a:pPr>
                <a:defRPr/>
              </a:pPr>
              <a:t>‹#›</a:t>
            </a:fld>
            <a:endParaRPr lang="en-US"/>
          </a:p>
        </p:txBody>
      </p:sp>
    </p:spTree>
    <p:extLst>
      <p:ext uri="{BB962C8B-B14F-4D97-AF65-F5344CB8AC3E}">
        <p14:creationId xmlns:p14="http://schemas.microsoft.com/office/powerpoint/2010/main" val="480556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FF2393B-C1FC-4361-9565-A1CB397467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327775"/>
            <a:ext cx="1295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08F763-6473-43C0-BFDD-E293AF31315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EEF5CF8-5E59-4601-B16D-0C6F67C3E4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196BFE-A586-4FD1-9618-16F53C979031}"/>
              </a:ext>
            </a:extLst>
          </p:cNvPr>
          <p:cNvSpPr>
            <a:spLocks noGrp="1"/>
          </p:cNvSpPr>
          <p:nvPr>
            <p:ph type="sldNum" sz="quarter" idx="12"/>
          </p:nvPr>
        </p:nvSpPr>
        <p:spPr/>
        <p:txBody>
          <a:bodyPr/>
          <a:lstStyle>
            <a:lvl1pPr>
              <a:defRPr/>
            </a:lvl1pPr>
          </a:lstStyle>
          <a:p>
            <a:pPr>
              <a:defRPr/>
            </a:pPr>
            <a:fld id="{BCC05A41-290A-4B12-86FA-46F8A8FD3484}" type="slidenum">
              <a:rPr lang="en-US"/>
              <a:pPr>
                <a:defRPr/>
              </a:pPr>
              <a:t>‹#›</a:t>
            </a:fld>
            <a:endParaRPr lang="en-US"/>
          </a:p>
        </p:txBody>
      </p:sp>
    </p:spTree>
    <p:extLst>
      <p:ext uri="{BB962C8B-B14F-4D97-AF65-F5344CB8AC3E}">
        <p14:creationId xmlns:p14="http://schemas.microsoft.com/office/powerpoint/2010/main" val="1209748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85695C96-CEB8-49D6-A055-3DE07888FC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9102180-D922-4ED5-9B6F-1ABACC21CD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EFE68CDB-EA41-47F1-AB5F-6962B41161F5}"/>
              </a:ext>
            </a:extLst>
          </p:cNvPr>
          <p:cNvSpPr>
            <a:spLocks noGrp="1" noChangeArrowheads="1"/>
          </p:cNvSpPr>
          <p:nvPr>
            <p:ph type="sldNum" sz="quarter" idx="12"/>
          </p:nvPr>
        </p:nvSpPr>
        <p:spPr>
          <a:ln/>
        </p:spPr>
        <p:txBody>
          <a:bodyPr/>
          <a:lstStyle>
            <a:lvl1pPr>
              <a:defRPr/>
            </a:lvl1pPr>
          </a:lstStyle>
          <a:p>
            <a:pPr>
              <a:defRPr/>
            </a:pPr>
            <a:fld id="{D3730EFC-2C0D-4592-AFBF-AA1A3D8892D2}" type="slidenum">
              <a:rPr lang="en-US"/>
              <a:pPr>
                <a:defRPr/>
              </a:pPr>
              <a:t>‹#›</a:t>
            </a:fld>
            <a:endParaRPr lang="en-US"/>
          </a:p>
        </p:txBody>
      </p:sp>
    </p:spTree>
    <p:extLst>
      <p:ext uri="{BB962C8B-B14F-4D97-AF65-F5344CB8AC3E}">
        <p14:creationId xmlns:p14="http://schemas.microsoft.com/office/powerpoint/2010/main" val="3345427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6FA25E04-7935-441B-B204-F60741E45F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0AFA1D3-C040-4B9D-B765-7D43444E07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0D4CBDC3-305E-4626-88DB-903FD47B85BD}"/>
              </a:ext>
            </a:extLst>
          </p:cNvPr>
          <p:cNvSpPr>
            <a:spLocks noGrp="1" noChangeArrowheads="1"/>
          </p:cNvSpPr>
          <p:nvPr>
            <p:ph type="sldNum" sz="quarter" idx="12"/>
          </p:nvPr>
        </p:nvSpPr>
        <p:spPr>
          <a:ln/>
        </p:spPr>
        <p:txBody>
          <a:bodyPr/>
          <a:lstStyle>
            <a:lvl1pPr>
              <a:defRPr/>
            </a:lvl1pPr>
          </a:lstStyle>
          <a:p>
            <a:pPr>
              <a:defRPr/>
            </a:pPr>
            <a:fld id="{86924604-A625-44F5-A2F5-A9D5BB5BF182}" type="slidenum">
              <a:rPr lang="en-US"/>
              <a:pPr>
                <a:defRPr/>
              </a:pPr>
              <a:t>‹#›</a:t>
            </a:fld>
            <a:endParaRPr lang="en-US"/>
          </a:p>
        </p:txBody>
      </p:sp>
    </p:spTree>
    <p:extLst>
      <p:ext uri="{BB962C8B-B14F-4D97-AF65-F5344CB8AC3E}">
        <p14:creationId xmlns:p14="http://schemas.microsoft.com/office/powerpoint/2010/main" val="3748819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69FBA6AB-6FA8-435B-899C-39F8D44D04B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92ED8492-F03C-43E5-9520-F6B720FED7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44E20E18-9665-4320-A78E-7DDCE996C212}"/>
              </a:ext>
            </a:extLst>
          </p:cNvPr>
          <p:cNvSpPr>
            <a:spLocks noGrp="1" noChangeArrowheads="1"/>
          </p:cNvSpPr>
          <p:nvPr>
            <p:ph type="sldNum" sz="quarter" idx="12"/>
          </p:nvPr>
        </p:nvSpPr>
        <p:spPr>
          <a:ln/>
        </p:spPr>
        <p:txBody>
          <a:bodyPr/>
          <a:lstStyle>
            <a:lvl1pPr>
              <a:defRPr/>
            </a:lvl1pPr>
          </a:lstStyle>
          <a:p>
            <a:pPr>
              <a:defRPr/>
            </a:pPr>
            <a:fld id="{0ECD473E-2D10-46B9-ACFB-C0608743E9FC}" type="slidenum">
              <a:rPr lang="en-US"/>
              <a:pPr>
                <a:defRPr/>
              </a:pPr>
              <a:t>‹#›</a:t>
            </a:fld>
            <a:endParaRPr lang="en-US"/>
          </a:p>
        </p:txBody>
      </p:sp>
    </p:spTree>
    <p:extLst>
      <p:ext uri="{BB962C8B-B14F-4D97-AF65-F5344CB8AC3E}">
        <p14:creationId xmlns:p14="http://schemas.microsoft.com/office/powerpoint/2010/main" val="2691056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100D0163-A683-443E-A0CF-15001F9619F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90B3B2AE-2A88-4123-9EE8-29EAD5C9A7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A6251A6-C6F6-4447-A7C6-B5AC2E24FED5}"/>
              </a:ext>
            </a:extLst>
          </p:cNvPr>
          <p:cNvSpPr>
            <a:spLocks noGrp="1" noChangeArrowheads="1"/>
          </p:cNvSpPr>
          <p:nvPr>
            <p:ph type="sldNum" sz="quarter" idx="12"/>
          </p:nvPr>
        </p:nvSpPr>
        <p:spPr>
          <a:ln/>
        </p:spPr>
        <p:txBody>
          <a:bodyPr/>
          <a:lstStyle>
            <a:lvl1pPr>
              <a:defRPr/>
            </a:lvl1pPr>
          </a:lstStyle>
          <a:p>
            <a:pPr>
              <a:defRPr/>
            </a:pPr>
            <a:fld id="{519BF8B6-F2B0-48E0-8C76-60EEC7094E6A}" type="slidenum">
              <a:rPr lang="en-US"/>
              <a:pPr>
                <a:defRPr/>
              </a:pPr>
              <a:t>‹#›</a:t>
            </a:fld>
            <a:endParaRPr lang="en-US"/>
          </a:p>
        </p:txBody>
      </p:sp>
    </p:spTree>
    <p:extLst>
      <p:ext uri="{BB962C8B-B14F-4D97-AF65-F5344CB8AC3E}">
        <p14:creationId xmlns:p14="http://schemas.microsoft.com/office/powerpoint/2010/main" val="3650220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54405292-9477-435B-B462-34CE846861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3C673838-141D-4530-BD21-FD721C6D47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28ABA438-026D-42DD-9AF1-C22B81DDECEB}"/>
              </a:ext>
            </a:extLst>
          </p:cNvPr>
          <p:cNvSpPr>
            <a:spLocks noGrp="1" noChangeArrowheads="1"/>
          </p:cNvSpPr>
          <p:nvPr>
            <p:ph type="sldNum" sz="quarter" idx="12"/>
          </p:nvPr>
        </p:nvSpPr>
        <p:spPr>
          <a:ln/>
        </p:spPr>
        <p:txBody>
          <a:bodyPr/>
          <a:lstStyle>
            <a:lvl1pPr>
              <a:defRPr/>
            </a:lvl1pPr>
          </a:lstStyle>
          <a:p>
            <a:pPr>
              <a:defRPr/>
            </a:pPr>
            <a:fld id="{C8679E9C-78EB-490B-9E9F-8A7C54CC6E3B}" type="slidenum">
              <a:rPr lang="en-US"/>
              <a:pPr>
                <a:defRPr/>
              </a:pPr>
              <a:t>‹#›</a:t>
            </a:fld>
            <a:endParaRPr lang="en-US"/>
          </a:p>
        </p:txBody>
      </p:sp>
    </p:spTree>
    <p:extLst>
      <p:ext uri="{BB962C8B-B14F-4D97-AF65-F5344CB8AC3E}">
        <p14:creationId xmlns:p14="http://schemas.microsoft.com/office/powerpoint/2010/main" val="948827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049BA60-6675-4552-AFDF-3252690078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06719918-9C4C-4949-BD72-43113C59C6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2A56E211-13B9-4594-9F76-84D3DF64DC37}"/>
              </a:ext>
            </a:extLst>
          </p:cNvPr>
          <p:cNvSpPr>
            <a:spLocks noGrp="1" noChangeArrowheads="1"/>
          </p:cNvSpPr>
          <p:nvPr>
            <p:ph type="sldNum" sz="quarter" idx="12"/>
          </p:nvPr>
        </p:nvSpPr>
        <p:spPr>
          <a:ln/>
        </p:spPr>
        <p:txBody>
          <a:bodyPr/>
          <a:lstStyle>
            <a:lvl1pPr>
              <a:defRPr/>
            </a:lvl1pPr>
          </a:lstStyle>
          <a:p>
            <a:pPr>
              <a:defRPr/>
            </a:pPr>
            <a:fld id="{38E02902-8348-4C8E-9689-DDF5AD768322}" type="slidenum">
              <a:rPr lang="en-US"/>
              <a:pPr>
                <a:defRPr/>
              </a:pPr>
              <a:t>‹#›</a:t>
            </a:fld>
            <a:endParaRPr lang="en-US"/>
          </a:p>
        </p:txBody>
      </p:sp>
    </p:spTree>
    <p:extLst>
      <p:ext uri="{BB962C8B-B14F-4D97-AF65-F5344CB8AC3E}">
        <p14:creationId xmlns:p14="http://schemas.microsoft.com/office/powerpoint/2010/main" val="175681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43E244B9-A9AC-42AB-8B98-DFE79862C8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5F5C6F0A-F652-422D-B458-F76383B27FA5}"/>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a:extLst>
              <a:ext uri="{FF2B5EF4-FFF2-40B4-BE49-F238E27FC236}">
                <a16:creationId xmlns:a16="http://schemas.microsoft.com/office/drawing/2014/main" id="{BFD959BA-BD2B-444F-BC23-B8A90BE9B59B}"/>
              </a:ext>
            </a:extLst>
          </p:cNvPr>
          <p:cNvSpPr>
            <a:spLocks noGrp="1" noChangeArrowheads="1"/>
          </p:cNvSpPr>
          <p:nvPr>
            <p:ph type="sldNum" sz="quarter" idx="12"/>
          </p:nvPr>
        </p:nvSpPr>
        <p:spPr>
          <a:ln/>
        </p:spPr>
        <p:txBody>
          <a:bodyPr/>
          <a:lstStyle>
            <a:lvl1pPr>
              <a:defRPr/>
            </a:lvl1pPr>
          </a:lstStyle>
          <a:p>
            <a:pPr>
              <a:defRPr/>
            </a:pPr>
            <a:fld id="{A3F99674-2B05-48DD-928A-AD3BABFFB370}" type="slidenum">
              <a:rPr lang="en-US" altLang="en-US"/>
              <a:pPr>
                <a:defRPr/>
              </a:pPr>
              <a:t>‹#›</a:t>
            </a:fld>
            <a:endParaRPr lang="en-US" altLang="en-US"/>
          </a:p>
        </p:txBody>
      </p:sp>
    </p:spTree>
    <p:extLst>
      <p:ext uri="{BB962C8B-B14F-4D97-AF65-F5344CB8AC3E}">
        <p14:creationId xmlns:p14="http://schemas.microsoft.com/office/powerpoint/2010/main" val="773417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8AA95164-D402-42CA-9FBF-8E59485E92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85FFE644-EEC5-4EAE-9BD5-A106CF07C7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9294ABF6-BA52-4042-8D1D-F3EAF3113871}"/>
              </a:ext>
            </a:extLst>
          </p:cNvPr>
          <p:cNvSpPr>
            <a:spLocks noGrp="1" noChangeArrowheads="1"/>
          </p:cNvSpPr>
          <p:nvPr>
            <p:ph type="sldNum" sz="quarter" idx="12"/>
          </p:nvPr>
        </p:nvSpPr>
        <p:spPr>
          <a:ln/>
        </p:spPr>
        <p:txBody>
          <a:bodyPr/>
          <a:lstStyle>
            <a:lvl1pPr>
              <a:defRPr/>
            </a:lvl1pPr>
          </a:lstStyle>
          <a:p>
            <a:pPr>
              <a:defRPr/>
            </a:pPr>
            <a:fld id="{65ED773A-D6F7-4FF3-A76B-485C9378A4E2}" type="slidenum">
              <a:rPr lang="en-US"/>
              <a:pPr>
                <a:defRPr/>
              </a:pPr>
              <a:t>‹#›</a:t>
            </a:fld>
            <a:endParaRPr lang="en-US"/>
          </a:p>
        </p:txBody>
      </p:sp>
    </p:spTree>
    <p:extLst>
      <p:ext uri="{BB962C8B-B14F-4D97-AF65-F5344CB8AC3E}">
        <p14:creationId xmlns:p14="http://schemas.microsoft.com/office/powerpoint/2010/main" val="474546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31357DF-861C-4FB4-8FFC-7157A3DD61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42AA11B-A5E8-46E2-B1D5-B4D2D4E28B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0CB54EE5-30CA-468B-9A0E-1FF726F591B1}"/>
              </a:ext>
            </a:extLst>
          </p:cNvPr>
          <p:cNvSpPr>
            <a:spLocks noGrp="1" noChangeArrowheads="1"/>
          </p:cNvSpPr>
          <p:nvPr>
            <p:ph type="sldNum" sz="quarter" idx="12"/>
          </p:nvPr>
        </p:nvSpPr>
        <p:spPr>
          <a:ln/>
        </p:spPr>
        <p:txBody>
          <a:bodyPr/>
          <a:lstStyle>
            <a:lvl1pPr>
              <a:defRPr/>
            </a:lvl1pPr>
          </a:lstStyle>
          <a:p>
            <a:pPr>
              <a:defRPr/>
            </a:pPr>
            <a:fld id="{196EF1AB-077A-4EAE-ADBF-24293C49AFD8}" type="slidenum">
              <a:rPr lang="en-US"/>
              <a:pPr>
                <a:defRPr/>
              </a:pPr>
              <a:t>‹#›</a:t>
            </a:fld>
            <a:endParaRPr lang="en-US"/>
          </a:p>
        </p:txBody>
      </p:sp>
    </p:spTree>
    <p:extLst>
      <p:ext uri="{BB962C8B-B14F-4D97-AF65-F5344CB8AC3E}">
        <p14:creationId xmlns:p14="http://schemas.microsoft.com/office/powerpoint/2010/main" val="3279665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62D137AB-7C4C-406F-A6DD-DDD7D7982D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37D146A2-9F68-4C71-943E-03E9EC45CD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723E023E-E2C4-4778-A540-D70F706311E0}"/>
              </a:ext>
            </a:extLst>
          </p:cNvPr>
          <p:cNvSpPr>
            <a:spLocks noGrp="1" noChangeArrowheads="1"/>
          </p:cNvSpPr>
          <p:nvPr>
            <p:ph type="sldNum" sz="quarter" idx="12"/>
          </p:nvPr>
        </p:nvSpPr>
        <p:spPr>
          <a:ln/>
        </p:spPr>
        <p:txBody>
          <a:bodyPr/>
          <a:lstStyle>
            <a:lvl1pPr>
              <a:defRPr/>
            </a:lvl1pPr>
          </a:lstStyle>
          <a:p>
            <a:pPr>
              <a:defRPr/>
            </a:pPr>
            <a:fld id="{893DD952-839D-47FF-9350-83EEAC238F92}" type="slidenum">
              <a:rPr lang="en-US"/>
              <a:pPr>
                <a:defRPr/>
              </a:pPr>
              <a:t>‹#›</a:t>
            </a:fld>
            <a:endParaRPr lang="en-US"/>
          </a:p>
        </p:txBody>
      </p:sp>
    </p:spTree>
    <p:extLst>
      <p:ext uri="{BB962C8B-B14F-4D97-AF65-F5344CB8AC3E}">
        <p14:creationId xmlns:p14="http://schemas.microsoft.com/office/powerpoint/2010/main" val="3628411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a:t>Click to edit Master title style</a:t>
            </a:r>
          </a:p>
        </p:txBody>
      </p:sp>
      <p:sp>
        <p:nvSpPr>
          <p:cNvPr id="3" name="Text Placeholder 2"/>
          <p:cNvSpPr>
            <a:spLocks noGrp="1"/>
          </p:cNvSpPr>
          <p:nvPr>
            <p:ph type="body" sz="half" idx="1"/>
          </p:nvPr>
        </p:nvSpPr>
        <p:spPr>
          <a:xfrm>
            <a:off x="301625" y="1676400"/>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FFD95F-841B-4897-B237-6465D184825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BA41D0C-0B0C-48E1-A29F-40B3665B93A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B9D932D-0EA5-4CFF-B112-088C0BA01C86}"/>
              </a:ext>
            </a:extLst>
          </p:cNvPr>
          <p:cNvSpPr>
            <a:spLocks noGrp="1"/>
          </p:cNvSpPr>
          <p:nvPr>
            <p:ph type="sldNum" sz="quarter" idx="12"/>
          </p:nvPr>
        </p:nvSpPr>
        <p:spPr>
          <a:xfrm>
            <a:off x="6553200" y="6245225"/>
            <a:ext cx="2286000" cy="476250"/>
          </a:xfrm>
        </p:spPr>
        <p:txBody>
          <a:bodyPr/>
          <a:lstStyle>
            <a:lvl1pPr>
              <a:defRPr/>
            </a:lvl1pPr>
          </a:lstStyle>
          <a:p>
            <a:pPr>
              <a:defRPr/>
            </a:pPr>
            <a:fld id="{CE03A8DB-7FA4-4B43-8F18-0E16F901D631}" type="slidenum">
              <a:rPr lang="en-US"/>
              <a:pPr>
                <a:defRPr/>
              </a:pPr>
              <a:t>‹#›</a:t>
            </a:fld>
            <a:endParaRPr lang="en-US"/>
          </a:p>
        </p:txBody>
      </p:sp>
    </p:spTree>
    <p:extLst>
      <p:ext uri="{BB962C8B-B14F-4D97-AF65-F5344CB8AC3E}">
        <p14:creationId xmlns:p14="http://schemas.microsoft.com/office/powerpoint/2010/main" val="2045503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BD1570B4-053F-4C16-8239-CB6064DE46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7FEB517D-F089-4ED9-AD05-5D58053A4BF3}"/>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a:extLst>
              <a:ext uri="{FF2B5EF4-FFF2-40B4-BE49-F238E27FC236}">
                <a16:creationId xmlns:a16="http://schemas.microsoft.com/office/drawing/2014/main" id="{54A5F6EE-73A9-49A1-9606-E6EDE608431A}"/>
              </a:ext>
            </a:extLst>
          </p:cNvPr>
          <p:cNvSpPr>
            <a:spLocks noGrp="1" noChangeArrowheads="1"/>
          </p:cNvSpPr>
          <p:nvPr>
            <p:ph type="sldNum" sz="quarter" idx="12"/>
          </p:nvPr>
        </p:nvSpPr>
        <p:spPr>
          <a:ln/>
        </p:spPr>
        <p:txBody>
          <a:bodyPr/>
          <a:lstStyle>
            <a:lvl1pPr>
              <a:defRPr/>
            </a:lvl1pPr>
          </a:lstStyle>
          <a:p>
            <a:pPr>
              <a:defRPr/>
            </a:pPr>
            <a:fld id="{56E1B965-D9E9-4B04-A88B-5C4B351868B1}" type="slidenum">
              <a:rPr lang="en-US" altLang="en-US"/>
              <a:pPr>
                <a:defRPr/>
              </a:pPr>
              <a:t>‹#›</a:t>
            </a:fld>
            <a:endParaRPr lang="en-US" altLang="en-US"/>
          </a:p>
        </p:txBody>
      </p:sp>
    </p:spTree>
    <p:extLst>
      <p:ext uri="{BB962C8B-B14F-4D97-AF65-F5344CB8AC3E}">
        <p14:creationId xmlns:p14="http://schemas.microsoft.com/office/powerpoint/2010/main" val="360112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CA0E61C7-B32C-4DEB-A471-B362F183B20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0B86E49-B594-4591-9DE3-CF7A344CB98E}"/>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a:extLst>
              <a:ext uri="{FF2B5EF4-FFF2-40B4-BE49-F238E27FC236}">
                <a16:creationId xmlns:a16="http://schemas.microsoft.com/office/drawing/2014/main" id="{185EC2F2-D3CC-4A4C-8F28-9D06C1E7CCF7}"/>
              </a:ext>
            </a:extLst>
          </p:cNvPr>
          <p:cNvSpPr>
            <a:spLocks noGrp="1" noChangeArrowheads="1"/>
          </p:cNvSpPr>
          <p:nvPr>
            <p:ph type="sldNum" sz="quarter" idx="12"/>
          </p:nvPr>
        </p:nvSpPr>
        <p:spPr>
          <a:ln/>
        </p:spPr>
        <p:txBody>
          <a:bodyPr/>
          <a:lstStyle>
            <a:lvl1pPr>
              <a:defRPr/>
            </a:lvl1pPr>
          </a:lstStyle>
          <a:p>
            <a:pPr>
              <a:defRPr/>
            </a:pPr>
            <a:fld id="{106D91DC-BD83-41D9-B157-6C43484E9AE9}" type="slidenum">
              <a:rPr lang="en-US" altLang="en-US"/>
              <a:pPr>
                <a:defRPr/>
              </a:pPr>
              <a:t>‹#›</a:t>
            </a:fld>
            <a:endParaRPr lang="en-US" altLang="en-US"/>
          </a:p>
        </p:txBody>
      </p:sp>
    </p:spTree>
    <p:extLst>
      <p:ext uri="{BB962C8B-B14F-4D97-AF65-F5344CB8AC3E}">
        <p14:creationId xmlns:p14="http://schemas.microsoft.com/office/powerpoint/2010/main" val="97019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184EB014-8F58-4D46-BE5C-8970BE4CC4E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7578F74A-C420-4C10-B210-AFA303DB5FA8}"/>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a:extLst>
              <a:ext uri="{FF2B5EF4-FFF2-40B4-BE49-F238E27FC236}">
                <a16:creationId xmlns:a16="http://schemas.microsoft.com/office/drawing/2014/main" id="{1ED50F6A-9E0F-4E9E-9C86-4BE058D5FC6D}"/>
              </a:ext>
            </a:extLst>
          </p:cNvPr>
          <p:cNvSpPr>
            <a:spLocks noGrp="1" noChangeArrowheads="1"/>
          </p:cNvSpPr>
          <p:nvPr>
            <p:ph type="sldNum" sz="quarter" idx="12"/>
          </p:nvPr>
        </p:nvSpPr>
        <p:spPr>
          <a:ln/>
        </p:spPr>
        <p:txBody>
          <a:bodyPr/>
          <a:lstStyle>
            <a:lvl1pPr>
              <a:defRPr/>
            </a:lvl1pPr>
          </a:lstStyle>
          <a:p>
            <a:pPr>
              <a:defRPr/>
            </a:pPr>
            <a:fld id="{19C600CC-B161-483B-93A5-EE5703D7C4E4}" type="slidenum">
              <a:rPr lang="en-US" altLang="en-US"/>
              <a:pPr>
                <a:defRPr/>
              </a:pPr>
              <a:t>‹#›</a:t>
            </a:fld>
            <a:endParaRPr lang="en-US" altLang="en-US"/>
          </a:p>
        </p:txBody>
      </p:sp>
    </p:spTree>
    <p:extLst>
      <p:ext uri="{BB962C8B-B14F-4D97-AF65-F5344CB8AC3E}">
        <p14:creationId xmlns:p14="http://schemas.microsoft.com/office/powerpoint/2010/main" val="3703095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C3BF19C2-80BB-4640-9A50-80129F878D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15D7DE3B-0F4E-4022-BED2-2BC86E5E53FC}"/>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a:extLst>
              <a:ext uri="{FF2B5EF4-FFF2-40B4-BE49-F238E27FC236}">
                <a16:creationId xmlns:a16="http://schemas.microsoft.com/office/drawing/2014/main" id="{9FB59E95-AA7A-42BC-9225-CEE851A32A7E}"/>
              </a:ext>
            </a:extLst>
          </p:cNvPr>
          <p:cNvSpPr>
            <a:spLocks noGrp="1" noChangeArrowheads="1"/>
          </p:cNvSpPr>
          <p:nvPr>
            <p:ph type="sldNum" sz="quarter" idx="12"/>
          </p:nvPr>
        </p:nvSpPr>
        <p:spPr>
          <a:ln/>
        </p:spPr>
        <p:txBody>
          <a:bodyPr/>
          <a:lstStyle>
            <a:lvl1pPr>
              <a:defRPr/>
            </a:lvl1pPr>
          </a:lstStyle>
          <a:p>
            <a:pPr>
              <a:defRPr/>
            </a:pPr>
            <a:fld id="{8FC0BDC9-4B4B-40AA-B9A8-255120FA6C06}" type="slidenum">
              <a:rPr lang="en-US" altLang="en-US"/>
              <a:pPr>
                <a:defRPr/>
              </a:pPr>
              <a:t>‹#›</a:t>
            </a:fld>
            <a:endParaRPr lang="en-US" altLang="en-US"/>
          </a:p>
        </p:txBody>
      </p:sp>
    </p:spTree>
    <p:extLst>
      <p:ext uri="{BB962C8B-B14F-4D97-AF65-F5344CB8AC3E}">
        <p14:creationId xmlns:p14="http://schemas.microsoft.com/office/powerpoint/2010/main" val="2483435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1D247A3-7FA8-4959-AB84-69D4371769A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FC0DEF22-3914-4729-8E2D-1B595A82503A}"/>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a:extLst>
              <a:ext uri="{FF2B5EF4-FFF2-40B4-BE49-F238E27FC236}">
                <a16:creationId xmlns:a16="http://schemas.microsoft.com/office/drawing/2014/main" id="{7C3AD866-A7E1-4EB8-A856-D31580FC5052}"/>
              </a:ext>
            </a:extLst>
          </p:cNvPr>
          <p:cNvSpPr>
            <a:spLocks noGrp="1" noChangeArrowheads="1"/>
          </p:cNvSpPr>
          <p:nvPr>
            <p:ph type="sldNum" sz="quarter" idx="12"/>
          </p:nvPr>
        </p:nvSpPr>
        <p:spPr>
          <a:ln/>
        </p:spPr>
        <p:txBody>
          <a:bodyPr/>
          <a:lstStyle>
            <a:lvl1pPr>
              <a:defRPr/>
            </a:lvl1pPr>
          </a:lstStyle>
          <a:p>
            <a:pPr>
              <a:defRPr/>
            </a:pPr>
            <a:fld id="{0A2226C6-DBA9-4C85-9D04-B66840A670E3}" type="slidenum">
              <a:rPr lang="en-US" altLang="en-US"/>
              <a:pPr>
                <a:defRPr/>
              </a:pPr>
              <a:t>‹#›</a:t>
            </a:fld>
            <a:endParaRPr lang="en-US" altLang="en-US"/>
          </a:p>
        </p:txBody>
      </p:sp>
    </p:spTree>
    <p:extLst>
      <p:ext uri="{BB962C8B-B14F-4D97-AF65-F5344CB8AC3E}">
        <p14:creationId xmlns:p14="http://schemas.microsoft.com/office/powerpoint/2010/main" val="3832589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6155C165-1E29-4294-A35D-2F813BDBB1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6FB0B42A-6E03-4B03-996A-FDDFCD28E25B}"/>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a:extLst>
              <a:ext uri="{FF2B5EF4-FFF2-40B4-BE49-F238E27FC236}">
                <a16:creationId xmlns:a16="http://schemas.microsoft.com/office/drawing/2014/main" id="{EAC7F042-D8E7-4945-A1F6-8CE753B9B6B8}"/>
              </a:ext>
            </a:extLst>
          </p:cNvPr>
          <p:cNvSpPr>
            <a:spLocks noGrp="1" noChangeArrowheads="1"/>
          </p:cNvSpPr>
          <p:nvPr>
            <p:ph type="sldNum" sz="quarter" idx="12"/>
          </p:nvPr>
        </p:nvSpPr>
        <p:spPr>
          <a:ln/>
        </p:spPr>
        <p:txBody>
          <a:bodyPr/>
          <a:lstStyle>
            <a:lvl1pPr>
              <a:defRPr/>
            </a:lvl1pPr>
          </a:lstStyle>
          <a:p>
            <a:pPr>
              <a:defRPr/>
            </a:pPr>
            <a:fld id="{04C2116B-EBA3-4338-A06F-37CD73985F8E}" type="slidenum">
              <a:rPr lang="en-US" altLang="en-US"/>
              <a:pPr>
                <a:defRPr/>
              </a:pPr>
              <a:t>‹#›</a:t>
            </a:fld>
            <a:endParaRPr lang="en-US" altLang="en-US"/>
          </a:p>
        </p:txBody>
      </p:sp>
    </p:spTree>
    <p:extLst>
      <p:ext uri="{BB962C8B-B14F-4D97-AF65-F5344CB8AC3E}">
        <p14:creationId xmlns:p14="http://schemas.microsoft.com/office/powerpoint/2010/main" val="417425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0FA17C06-4AC1-41F1-8DDF-331816FC0E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83B9031-7FBA-42C3-BD50-ABE2F80C7D37}"/>
              </a:ext>
            </a:extLst>
          </p:cNvPr>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a:extLst>
              <a:ext uri="{FF2B5EF4-FFF2-40B4-BE49-F238E27FC236}">
                <a16:creationId xmlns:a16="http://schemas.microsoft.com/office/drawing/2014/main" id="{2125C25B-873A-441F-85E1-3AA81669BA3D}"/>
              </a:ext>
            </a:extLst>
          </p:cNvPr>
          <p:cNvSpPr>
            <a:spLocks noGrp="1" noChangeArrowheads="1"/>
          </p:cNvSpPr>
          <p:nvPr>
            <p:ph type="sldNum" sz="quarter" idx="12"/>
          </p:nvPr>
        </p:nvSpPr>
        <p:spPr>
          <a:ln/>
        </p:spPr>
        <p:txBody>
          <a:bodyPr/>
          <a:lstStyle>
            <a:lvl1pPr>
              <a:defRPr/>
            </a:lvl1pPr>
          </a:lstStyle>
          <a:p>
            <a:pPr>
              <a:defRPr/>
            </a:pPr>
            <a:fld id="{0008B1E2-8B3E-45C9-B397-D1E639ECED22}" type="slidenum">
              <a:rPr lang="en-US" altLang="en-US"/>
              <a:pPr>
                <a:defRPr/>
              </a:pPr>
              <a:t>‹#›</a:t>
            </a:fld>
            <a:endParaRPr lang="en-US" altLang="en-US"/>
          </a:p>
        </p:txBody>
      </p:sp>
    </p:spTree>
    <p:extLst>
      <p:ext uri="{BB962C8B-B14F-4D97-AF65-F5344CB8AC3E}">
        <p14:creationId xmlns:p14="http://schemas.microsoft.com/office/powerpoint/2010/main" val="1509886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B3D5CB04-2497-4E8F-B097-EE8B6F971F82}"/>
              </a:ext>
            </a:extLst>
          </p:cNvPr>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a:extLst>
              <a:ext uri="{FF2B5EF4-FFF2-40B4-BE49-F238E27FC236}">
                <a16:creationId xmlns:a16="http://schemas.microsoft.com/office/drawing/2014/main" id="{383211EC-E1D2-423E-9666-02A6B174B79F}"/>
              </a:ext>
            </a:extLst>
          </p:cNvPr>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a:extLst>
              <a:ext uri="{FF2B5EF4-FFF2-40B4-BE49-F238E27FC236}">
                <a16:creationId xmlns:a16="http://schemas.microsoft.com/office/drawing/2014/main" id="{EF666F72-6B68-4DE7-8073-833E671E8274}"/>
              </a:ext>
            </a:extLst>
          </p:cNvPr>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87053" name="Rectangle 13">
            <a:extLst>
              <a:ext uri="{FF2B5EF4-FFF2-40B4-BE49-F238E27FC236}">
                <a16:creationId xmlns:a16="http://schemas.microsoft.com/office/drawing/2014/main" id="{847E2AD4-FB5A-46BC-88E7-4B99ED9E107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r>
              <a:rPr lang="en-US"/>
              <a:t>Copyright Bale/Doneen Paradigm</a:t>
            </a:r>
          </a:p>
        </p:txBody>
      </p:sp>
      <p:sp>
        <p:nvSpPr>
          <p:cNvPr id="87054" name="Rectangle 14">
            <a:extLst>
              <a:ext uri="{FF2B5EF4-FFF2-40B4-BE49-F238E27FC236}">
                <a16:creationId xmlns:a16="http://schemas.microsoft.com/office/drawing/2014/main" id="{E4F28EBA-9353-4240-8CA1-677E06BC30AA}"/>
              </a:ext>
            </a:extLst>
          </p:cNvPr>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A75C3C6F-D4B6-473D-9FEB-4CA0C330852C}" type="slidenum">
              <a:rPr lang="en-US" altLang="en-US"/>
              <a:pPr>
                <a:defRPr/>
              </a:pPr>
              <a:t>‹#›</a:t>
            </a:fld>
            <a:endParaRPr lang="en-US" altLang="en-US"/>
          </a:p>
        </p:txBody>
      </p:sp>
      <p:pic>
        <p:nvPicPr>
          <p:cNvPr id="1031" name="Picture 18">
            <a:extLst>
              <a:ext uri="{FF2B5EF4-FFF2-40B4-BE49-F238E27FC236}">
                <a16:creationId xmlns:a16="http://schemas.microsoft.com/office/drawing/2014/main" id="{A822C36B-2AD3-4D03-9F95-507E21B8B85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48600" y="6324600"/>
            <a:ext cx="1143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71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78FB20FC-DC2F-4320-BF09-E974FF72EA03}"/>
              </a:ext>
            </a:extLst>
          </p:cNvPr>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a:extLst>
              <a:ext uri="{FF2B5EF4-FFF2-40B4-BE49-F238E27FC236}">
                <a16:creationId xmlns:a16="http://schemas.microsoft.com/office/drawing/2014/main" id="{48FC010B-2DA1-4677-B8AF-E098E4DDE905}"/>
              </a:ext>
            </a:extLst>
          </p:cNvPr>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a:extLst>
              <a:ext uri="{FF2B5EF4-FFF2-40B4-BE49-F238E27FC236}">
                <a16:creationId xmlns:a16="http://schemas.microsoft.com/office/drawing/2014/main" id="{02134075-A6EE-4758-B97F-6BC019ACB10C}"/>
              </a:ext>
            </a:extLst>
          </p:cNvPr>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defRPr>
            </a:lvl1pPr>
          </a:lstStyle>
          <a:p>
            <a:pPr>
              <a:defRPr/>
            </a:pPr>
            <a:endParaRPr lang="en-US"/>
          </a:p>
        </p:txBody>
      </p:sp>
      <p:sp>
        <p:nvSpPr>
          <p:cNvPr id="87053" name="Rectangle 13">
            <a:extLst>
              <a:ext uri="{FF2B5EF4-FFF2-40B4-BE49-F238E27FC236}">
                <a16:creationId xmlns:a16="http://schemas.microsoft.com/office/drawing/2014/main" id="{25E588AA-B3D3-46E2-BEFA-BDBFA161967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defRPr>
            </a:lvl1pPr>
          </a:lstStyle>
          <a:p>
            <a:pPr>
              <a:defRPr/>
            </a:pPr>
            <a:endParaRPr lang="en-US"/>
          </a:p>
        </p:txBody>
      </p:sp>
      <p:sp>
        <p:nvSpPr>
          <p:cNvPr id="87054" name="Rectangle 14">
            <a:extLst>
              <a:ext uri="{FF2B5EF4-FFF2-40B4-BE49-F238E27FC236}">
                <a16:creationId xmlns:a16="http://schemas.microsoft.com/office/drawing/2014/main" id="{74D86953-B1F7-4B20-9ED3-5497380DFBA9}"/>
              </a:ext>
            </a:extLst>
          </p:cNvPr>
          <p:cNvSpPr>
            <a:spLocks noGrp="1" noChangeArrowheads="1"/>
          </p:cNvSpPr>
          <p:nvPr>
            <p:ph type="sldNum" sz="quarter" idx="4"/>
          </p:nvPr>
        </p:nvSpPr>
        <p:spPr bwMode="auto">
          <a:xfrm>
            <a:off x="6553200" y="6248400"/>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5BC97DA4-4CF4-4193-A4D2-86182A5B8E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17" r:id="rId1"/>
    <p:sldLayoutId id="2147484718"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9" r:id="rId12"/>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8C300-F159-4E75-845A-D2B97A65E1A5}"/>
              </a:ext>
            </a:extLst>
          </p:cNvPr>
          <p:cNvSpPr>
            <a:spLocks noGrp="1"/>
          </p:cNvSpPr>
          <p:nvPr>
            <p:ph type="title"/>
          </p:nvPr>
        </p:nvSpPr>
        <p:spPr/>
        <p:txBody>
          <a:bodyPr/>
          <a:lstStyle/>
          <a:p>
            <a:pPr>
              <a:defRPr/>
            </a:pPr>
            <a:r>
              <a:rPr lang="en-US" dirty="0"/>
              <a:t>Bale/</a:t>
            </a:r>
            <a:r>
              <a:rPr lang="en-US" dirty="0" err="1"/>
              <a:t>Doneen</a:t>
            </a:r>
            <a:r>
              <a:rPr lang="en-US" dirty="0"/>
              <a:t> Live Scientific Update Session </a:t>
            </a:r>
          </a:p>
        </p:txBody>
      </p:sp>
      <p:sp>
        <p:nvSpPr>
          <p:cNvPr id="3" name="Content Placeholder 2">
            <a:extLst>
              <a:ext uri="{FF2B5EF4-FFF2-40B4-BE49-F238E27FC236}">
                <a16:creationId xmlns:a16="http://schemas.microsoft.com/office/drawing/2014/main" id="{07E23F8D-9AE1-4F7A-A267-44A6C4F50135}"/>
              </a:ext>
            </a:extLst>
          </p:cNvPr>
          <p:cNvSpPr>
            <a:spLocks noGrp="1"/>
          </p:cNvSpPr>
          <p:nvPr>
            <p:ph idx="1"/>
          </p:nvPr>
        </p:nvSpPr>
        <p:spPr/>
        <p:txBody>
          <a:bodyPr/>
          <a:lstStyle/>
          <a:p>
            <a:pPr marL="0" indent="0" algn="ctr">
              <a:buFont typeface="Wingdings" panose="05000000000000000000" pitchFamily="2" charset="2"/>
              <a:buNone/>
              <a:defRPr/>
            </a:pPr>
            <a:endParaRPr lang="en-US" dirty="0"/>
          </a:p>
          <a:p>
            <a:pPr marL="0" indent="0" algn="ctr">
              <a:buFont typeface="Wingdings" panose="05000000000000000000" pitchFamily="2" charset="2"/>
              <a:buNone/>
              <a:defRPr/>
            </a:pPr>
            <a:r>
              <a:rPr lang="en-US" dirty="0"/>
              <a:t>02/15/2018</a:t>
            </a:r>
          </a:p>
          <a:p>
            <a:pPr marL="0" indent="0" algn="ctr">
              <a:buFont typeface="Wingdings" panose="05000000000000000000" pitchFamily="2" charset="2"/>
              <a:buNone/>
              <a:defRPr/>
            </a:pPr>
            <a:endParaRPr lang="en-US" dirty="0"/>
          </a:p>
          <a:p>
            <a:pPr marL="0" indent="0" algn="ctr">
              <a:buFont typeface="Wingdings" panose="05000000000000000000" pitchFamily="2" charset="2"/>
              <a:buNone/>
              <a:defRPr/>
            </a:pPr>
            <a:r>
              <a:rPr lang="en-US" dirty="0"/>
              <a:t>5:30-6:30 pm PST</a:t>
            </a:r>
          </a:p>
          <a:p>
            <a:pPr marL="0" indent="0" algn="ctr">
              <a:buFont typeface="Wingdings" panose="05000000000000000000" pitchFamily="2" charset="2"/>
              <a:buNone/>
              <a:defRPr/>
            </a:pPr>
            <a:endParaRPr lang="en-US" dirty="0"/>
          </a:p>
          <a:p>
            <a:pPr marL="0" indent="0" algn="ctr">
              <a:buFont typeface="Wingdings" panose="05000000000000000000" pitchFamily="2" charset="2"/>
              <a:buNone/>
              <a:defRPr/>
            </a:pPr>
            <a:r>
              <a:rPr lang="en-US" dirty="0"/>
              <a:t>Bradley Bale, MD</a:t>
            </a:r>
          </a:p>
        </p:txBody>
      </p:sp>
      <p:sp>
        <p:nvSpPr>
          <p:cNvPr id="4" name="Footer Placeholder 3">
            <a:extLst>
              <a:ext uri="{FF2B5EF4-FFF2-40B4-BE49-F238E27FC236}">
                <a16:creationId xmlns:a16="http://schemas.microsoft.com/office/drawing/2014/main" id="{79785F8E-E1B7-457B-B528-07DD1CC03EDC}"/>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F643-7035-4CAF-A44A-15EC064B8157}"/>
              </a:ext>
            </a:extLst>
          </p:cNvPr>
          <p:cNvSpPr>
            <a:spLocks noGrp="1"/>
          </p:cNvSpPr>
          <p:nvPr>
            <p:ph type="title"/>
          </p:nvPr>
        </p:nvSpPr>
        <p:spPr>
          <a:xfrm>
            <a:off x="0" y="0"/>
            <a:ext cx="9144000" cy="1127125"/>
          </a:xfrm>
        </p:spPr>
        <p:txBody>
          <a:bodyPr/>
          <a:lstStyle/>
          <a:p>
            <a:pPr>
              <a:defRPr/>
            </a:pPr>
            <a:r>
              <a:rPr lang="en-US" sz="3200" dirty="0"/>
              <a:t>Migraine Headaches Associated With Increased CVD Risk: Background</a:t>
            </a:r>
          </a:p>
        </p:txBody>
      </p:sp>
      <p:sp>
        <p:nvSpPr>
          <p:cNvPr id="4" name="Footer Placeholder 3">
            <a:extLst>
              <a:ext uri="{FF2B5EF4-FFF2-40B4-BE49-F238E27FC236}">
                <a16:creationId xmlns:a16="http://schemas.microsoft.com/office/drawing/2014/main" id="{B2F2B627-8DA5-4499-BBF4-C03A3E909D2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0484" name="TextBox 5">
            <a:extLst>
              <a:ext uri="{FF2B5EF4-FFF2-40B4-BE49-F238E27FC236}">
                <a16:creationId xmlns:a16="http://schemas.microsoft.com/office/drawing/2014/main" id="{CD4A9693-F312-4098-80AC-07F12B87D794}"/>
              </a:ext>
            </a:extLst>
          </p:cNvPr>
          <p:cNvSpPr txBox="1">
            <a:spLocks noChangeArrowheads="1"/>
          </p:cNvSpPr>
          <p:nvPr/>
        </p:nvSpPr>
        <p:spPr bwMode="auto">
          <a:xfrm>
            <a:off x="457200" y="55054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Migraine and risk of cardiovascular diseases: Danish population based matched cohort study.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3979863"/>
          </a:xfrm>
        </p:spPr>
        <p:txBody>
          <a:bodyPr/>
          <a:lstStyle/>
          <a:p>
            <a:pPr marL="0" indent="0" algn="ctr">
              <a:buFont typeface="Wingdings" panose="05000000000000000000" pitchFamily="2" charset="2"/>
              <a:buNone/>
              <a:defRPr/>
            </a:pPr>
            <a:r>
              <a:rPr lang="en-US" sz="2800" dirty="0"/>
              <a:t>Potential mechanisms include:</a:t>
            </a:r>
          </a:p>
          <a:p>
            <a:pPr marL="0" indent="0" algn="ctr">
              <a:buFont typeface="Wingdings" panose="05000000000000000000" pitchFamily="2" charset="2"/>
              <a:buNone/>
              <a:defRPr/>
            </a:pPr>
            <a:r>
              <a:rPr lang="en-US" sz="2800" dirty="0"/>
              <a:t>endothelial dysfunction; prothrombotic state; vasospasm; spreading depolarization; emboli; shared genetic risk, associated CV risk factors; use of NSAIDS; immobilization.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With some of these mechanisms one would expect MH might be associated with other CVD such as:  AF, atrial flutter, PAD, HF, DVT, hemorrhagic stroke.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98DE-48A5-47D5-AC42-B8BB070A3929}"/>
              </a:ext>
            </a:extLst>
          </p:cNvPr>
          <p:cNvSpPr>
            <a:spLocks noGrp="1"/>
          </p:cNvSpPr>
          <p:nvPr>
            <p:ph type="title"/>
          </p:nvPr>
        </p:nvSpPr>
        <p:spPr>
          <a:xfrm>
            <a:off x="76200" y="0"/>
            <a:ext cx="9067800" cy="1600200"/>
          </a:xfrm>
        </p:spPr>
        <p:txBody>
          <a:bodyPr/>
          <a:lstStyle/>
          <a:p>
            <a:pPr>
              <a:defRPr/>
            </a:pPr>
            <a:r>
              <a:rPr lang="en-US" sz="3200" dirty="0"/>
              <a:t>One Hour Glucose Determined By the OGTT is the Best Predictor of CV &amp; All-cause Mortality: Background</a:t>
            </a:r>
          </a:p>
        </p:txBody>
      </p:sp>
      <p:sp>
        <p:nvSpPr>
          <p:cNvPr id="4" name="Footer Placeholder 3">
            <a:extLst>
              <a:ext uri="{FF2B5EF4-FFF2-40B4-BE49-F238E27FC236}">
                <a16:creationId xmlns:a16="http://schemas.microsoft.com/office/drawing/2014/main" id="{FEA7D6B0-1E70-464B-A30A-1EC03A81B8C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96612" name="TextBox 5">
            <a:extLst>
              <a:ext uri="{FF2B5EF4-FFF2-40B4-BE49-F238E27FC236}">
                <a16:creationId xmlns:a16="http://schemas.microsoft.com/office/drawing/2014/main" id="{E704FB2F-843D-4A8A-89A3-619967BA0485}"/>
              </a:ext>
            </a:extLst>
          </p:cNvPr>
          <p:cNvSpPr txBox="1">
            <a:spLocks noChangeArrowheads="1"/>
          </p:cNvSpPr>
          <p:nvPr/>
        </p:nvSpPr>
        <p:spPr bwMode="auto">
          <a:xfrm>
            <a:off x="457200" y="5486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One-hour glucose value as a long-term predictor of cardiovascular morbidity and mortality: The Malmo Preventive Project.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81200"/>
            <a:ext cx="8540750" cy="3276600"/>
          </a:xfrm>
        </p:spPr>
        <p:txBody>
          <a:bodyPr/>
          <a:lstStyle/>
          <a:p>
            <a:pPr marL="0" indent="0" algn="ctr">
              <a:buFont typeface="Wingdings" panose="05000000000000000000" pitchFamily="2" charset="2"/>
              <a:buNone/>
              <a:defRPr/>
            </a:pPr>
            <a:r>
              <a:rPr lang="en-US" sz="2800" dirty="0"/>
              <a:t>The fasting glucose, as opposed to the 2-hr. post load glucose, does not predict mortality risk.</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However, the 2-hr. glucose is time consuming to obtain and not considered practical.</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A6CE-63B0-46BC-81CA-CF4C12BABD48}"/>
              </a:ext>
            </a:extLst>
          </p:cNvPr>
          <p:cNvSpPr>
            <a:spLocks noGrp="1"/>
          </p:cNvSpPr>
          <p:nvPr>
            <p:ph type="title"/>
          </p:nvPr>
        </p:nvSpPr>
        <p:spPr>
          <a:xfrm>
            <a:off x="76200" y="0"/>
            <a:ext cx="9067800" cy="1946275"/>
          </a:xfrm>
        </p:spPr>
        <p:txBody>
          <a:bodyPr/>
          <a:lstStyle/>
          <a:p>
            <a:pPr>
              <a:defRPr/>
            </a:pPr>
            <a:r>
              <a:rPr lang="en-US" sz="3200" dirty="0"/>
              <a:t>One Hour Glucose Determined By the Oral Glucose Tolerance Test (OGTT) is the Best Predictor of CV &amp; All-cause Mortality: Background</a:t>
            </a:r>
          </a:p>
        </p:txBody>
      </p:sp>
      <p:sp>
        <p:nvSpPr>
          <p:cNvPr id="4" name="Footer Placeholder 3">
            <a:extLst>
              <a:ext uri="{FF2B5EF4-FFF2-40B4-BE49-F238E27FC236}">
                <a16:creationId xmlns:a16="http://schemas.microsoft.com/office/drawing/2014/main" id="{EE11AC70-74AD-4019-9DBA-EC5CA0AEDEB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98660" name="TextBox 5">
            <a:extLst>
              <a:ext uri="{FF2B5EF4-FFF2-40B4-BE49-F238E27FC236}">
                <a16:creationId xmlns:a16="http://schemas.microsoft.com/office/drawing/2014/main" id="{4DFA7450-A102-478B-9826-5DDE14985D42}"/>
              </a:ext>
            </a:extLst>
          </p:cNvPr>
          <p:cNvSpPr txBox="1">
            <a:spLocks noChangeArrowheads="1"/>
          </p:cNvSpPr>
          <p:nvPr/>
        </p:nvSpPr>
        <p:spPr bwMode="auto">
          <a:xfrm>
            <a:off x="457200" y="5486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One-hour glucose value as a long-term predictor of cardiovascular morbidity and mortality: The Malmo Preventive Project.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46275"/>
            <a:ext cx="8540750" cy="3311525"/>
          </a:xfrm>
        </p:spPr>
        <p:txBody>
          <a:bodyPr/>
          <a:lstStyle/>
          <a:p>
            <a:pPr marL="0" indent="0" algn="ctr">
              <a:buFont typeface="Wingdings" panose="05000000000000000000" pitchFamily="2" charset="2"/>
              <a:buNone/>
              <a:defRPr/>
            </a:pPr>
            <a:r>
              <a:rPr lang="en-US" sz="2800" dirty="0"/>
              <a:t>Studies suggest a 1-hr post-load glucose vs.                 a 2-hr post-load glucose value is superior for predicting pre-diabetes.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question is whether the 1-hr. glucose might be superior than the fasting or 2-hr. for predicting CV morbidity and mortality.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8878-AB79-4D21-B769-6A917E831F84}"/>
              </a:ext>
            </a:extLst>
          </p:cNvPr>
          <p:cNvSpPr>
            <a:spLocks noGrp="1"/>
          </p:cNvSpPr>
          <p:nvPr>
            <p:ph type="title"/>
          </p:nvPr>
        </p:nvSpPr>
        <p:spPr>
          <a:xfrm>
            <a:off x="76200" y="0"/>
            <a:ext cx="9067800" cy="1600200"/>
          </a:xfrm>
        </p:spPr>
        <p:txBody>
          <a:bodyPr/>
          <a:lstStyle/>
          <a:p>
            <a:pPr>
              <a:defRPr/>
            </a:pPr>
            <a:r>
              <a:rPr lang="en-US" sz="3200" dirty="0"/>
              <a:t>One Hour Glucose Determined By the OGTT is the Best Predictor of CV &amp; All-cause Mortality: Background</a:t>
            </a:r>
          </a:p>
        </p:txBody>
      </p:sp>
      <p:sp>
        <p:nvSpPr>
          <p:cNvPr id="4" name="Footer Placeholder 3">
            <a:extLst>
              <a:ext uri="{FF2B5EF4-FFF2-40B4-BE49-F238E27FC236}">
                <a16:creationId xmlns:a16="http://schemas.microsoft.com/office/drawing/2014/main" id="{69CB686C-1900-4B35-B61D-D4007458F39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00708" name="TextBox 5">
            <a:extLst>
              <a:ext uri="{FF2B5EF4-FFF2-40B4-BE49-F238E27FC236}">
                <a16:creationId xmlns:a16="http://schemas.microsoft.com/office/drawing/2014/main" id="{9E07F831-15BD-4171-92F1-09097E516CA4}"/>
              </a:ext>
            </a:extLst>
          </p:cNvPr>
          <p:cNvSpPr txBox="1">
            <a:spLocks noChangeArrowheads="1"/>
          </p:cNvSpPr>
          <p:nvPr/>
        </p:nvSpPr>
        <p:spPr bwMode="auto">
          <a:xfrm>
            <a:off x="457200" y="59070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38338"/>
            <a:ext cx="8540750" cy="3852862"/>
          </a:xfrm>
        </p:spPr>
        <p:txBody>
          <a:bodyPr/>
          <a:lstStyle/>
          <a:p>
            <a:pPr marL="0" indent="0" algn="ctr">
              <a:buFont typeface="Wingdings" panose="05000000000000000000" pitchFamily="2" charset="2"/>
              <a:buNone/>
              <a:defRPr/>
            </a:pPr>
            <a:r>
              <a:rPr lang="en-US" sz="2800" dirty="0"/>
              <a:t>If so, it could potentially make the OGTT less time consuming, more practical and more cost efficient.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finding could enhance the opportunity to promote using the  OGTT over the A1c for      diagnostic purposes.</a:t>
            </a:r>
          </a:p>
          <a:p>
            <a:pPr marL="0" indent="0" algn="ctr">
              <a:buFont typeface="Wingdings" panose="05000000000000000000" pitchFamily="2" charset="2"/>
              <a:buNone/>
              <a:defRPr/>
            </a:pPr>
            <a:endParaRPr lang="en-US" sz="28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576C-6B06-485D-A343-2C7BE3378CE3}"/>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E7A670F0-B8D5-47B6-98F4-CA10DFDF5B8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02756" name="TextBox 5">
            <a:extLst>
              <a:ext uri="{FF2B5EF4-FFF2-40B4-BE49-F238E27FC236}">
                <a16:creationId xmlns:a16="http://schemas.microsoft.com/office/drawing/2014/main" id="{97039B07-1554-4E56-8001-8E41F483DFAB}"/>
              </a:ext>
            </a:extLst>
          </p:cNvPr>
          <p:cNvSpPr txBox="1">
            <a:spLocks noChangeArrowheads="1"/>
          </p:cNvSpPr>
          <p:nvPr/>
        </p:nvSpPr>
        <p:spPr bwMode="auto">
          <a:xfrm>
            <a:off x="457200" y="5486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One-hour glucose value as a long-term predictor of cardiovascular morbidity and mortality: The Malmo Preventive Project.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5000"/>
            <a:ext cx="8540750" cy="3505200"/>
          </a:xfrm>
        </p:spPr>
        <p:txBody>
          <a:bodyPr/>
          <a:lstStyle/>
          <a:p>
            <a:pPr marL="0" indent="0" algn="ctr">
              <a:buFont typeface="Wingdings" panose="05000000000000000000" pitchFamily="2" charset="2"/>
              <a:buNone/>
              <a:defRPr/>
            </a:pPr>
            <a:r>
              <a:rPr lang="en-US" sz="2800" dirty="0"/>
              <a:t>4,934 males; median age 48; mean BMI- 24.8; no </a:t>
            </a:r>
            <a:r>
              <a:rPr lang="en-US" sz="2800" dirty="0" err="1"/>
              <a:t>hx</a:t>
            </a:r>
            <a:r>
              <a:rPr lang="en-US" sz="2800" dirty="0"/>
              <a:t> DM or CVD; OGTT performed with fasting, 60 min. &amp; 120 min. glucose levels; followed for 27 yrs.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End points: CV events fatal &amp; non-fatal (n-1,381);                              all cause death (n-1,517)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0AAB-D60F-4B15-993C-EC490C1D5186}"/>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97AAB975-5544-4292-BE11-356566F55FC6}"/>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04804" name="TextBox 5">
            <a:extLst>
              <a:ext uri="{FF2B5EF4-FFF2-40B4-BE49-F238E27FC236}">
                <a16:creationId xmlns:a16="http://schemas.microsoft.com/office/drawing/2014/main" id="{67F98B09-CFDC-40ED-80AD-708072768346}"/>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657600"/>
          </a:xfrm>
        </p:spPr>
        <p:txBody>
          <a:bodyPr/>
          <a:lstStyle/>
          <a:p>
            <a:pPr marL="0" indent="0" algn="ctr">
              <a:buFont typeface="Wingdings" panose="05000000000000000000" pitchFamily="2" charset="2"/>
              <a:buNone/>
              <a:defRPr/>
            </a:pPr>
            <a:r>
              <a:rPr lang="en-US" sz="2800" dirty="0"/>
              <a:t>In this study, the cut point for IGT was a 2-hr. glucose of 126mg/</a:t>
            </a:r>
            <a:r>
              <a:rPr lang="en-US" sz="2800" dirty="0" err="1"/>
              <a:t>dL</a:t>
            </a:r>
            <a:r>
              <a:rPr lang="en-US" sz="2800" dirty="0"/>
              <a:t>.</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 were 315 with IGT; they received                       lifestyle advice.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DA26C-B31D-42BB-819B-4C5BB80451DB}"/>
              </a:ext>
            </a:extLst>
          </p:cNvPr>
          <p:cNvSpPr>
            <a:spLocks noGrp="1"/>
          </p:cNvSpPr>
          <p:nvPr>
            <p:ph type="title"/>
          </p:nvPr>
        </p:nvSpPr>
        <p:spPr>
          <a:xfrm>
            <a:off x="76200" y="0"/>
            <a:ext cx="9067800" cy="1139825"/>
          </a:xfrm>
        </p:spPr>
        <p:txBody>
          <a:bodyPr/>
          <a:lstStyle/>
          <a:p>
            <a:pPr>
              <a:defRPr/>
            </a:pPr>
            <a:r>
              <a:rPr lang="en-US" sz="3200" dirty="0"/>
              <a:t>One Hour Glucose is the Best Predictor of                      CV &amp; All-cause Mortality</a:t>
            </a:r>
          </a:p>
        </p:txBody>
      </p:sp>
      <p:sp>
        <p:nvSpPr>
          <p:cNvPr id="4" name="Footer Placeholder 3">
            <a:extLst>
              <a:ext uri="{FF2B5EF4-FFF2-40B4-BE49-F238E27FC236}">
                <a16:creationId xmlns:a16="http://schemas.microsoft.com/office/drawing/2014/main" id="{F69DCEEB-F35B-49DB-8739-0DCA9C4C562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06852" name="TextBox 5">
            <a:extLst>
              <a:ext uri="{FF2B5EF4-FFF2-40B4-BE49-F238E27FC236}">
                <a16:creationId xmlns:a16="http://schemas.microsoft.com/office/drawing/2014/main" id="{C2D4C4A5-5E46-4627-A30B-E4390A9FA4AA}"/>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pic>
        <p:nvPicPr>
          <p:cNvPr id="206853" name="Content Placeholder 2">
            <a:extLst>
              <a:ext uri="{FF2B5EF4-FFF2-40B4-BE49-F238E27FC236}">
                <a16:creationId xmlns:a16="http://schemas.microsoft.com/office/drawing/2014/main" id="{E6E64F0A-D3AB-4F8D-9DB7-CDFF99E7B2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5020" t="5455" r="11845" b="79123"/>
          <a:stretch>
            <a:fillRect/>
          </a:stretch>
        </p:blipFill>
        <p:spPr>
          <a:xfrm>
            <a:off x="898525" y="1978025"/>
            <a:ext cx="7343775" cy="1498600"/>
          </a:xfrm>
        </p:spPr>
      </p:pic>
      <p:pic>
        <p:nvPicPr>
          <p:cNvPr id="206854" name="Picture 6">
            <a:extLst>
              <a:ext uri="{FF2B5EF4-FFF2-40B4-BE49-F238E27FC236}">
                <a16:creationId xmlns:a16="http://schemas.microsoft.com/office/drawing/2014/main" id="{FB428B4C-CF81-4A78-B842-36893436B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3429000"/>
            <a:ext cx="7343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Box 7">
            <a:extLst>
              <a:ext uri="{FF2B5EF4-FFF2-40B4-BE49-F238E27FC236}">
                <a16:creationId xmlns:a16="http://schemas.microsoft.com/office/drawing/2014/main" id="{5C64EC4B-AB84-4955-8AFA-2C5C3A0E8D26}"/>
              </a:ext>
            </a:extLst>
          </p:cNvPr>
          <p:cNvSpPr txBox="1">
            <a:spLocks noChangeArrowheads="1"/>
          </p:cNvSpPr>
          <p:nvPr/>
        </p:nvSpPr>
        <p:spPr bwMode="auto">
          <a:xfrm>
            <a:off x="990600" y="4314825"/>
            <a:ext cx="1752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solidFill>
                  <a:srgbClr val="FF0000"/>
                </a:solidFill>
              </a:rPr>
              <a:t>106 mg/dL</a:t>
            </a:r>
          </a:p>
        </p:txBody>
      </p:sp>
      <p:sp>
        <p:nvSpPr>
          <p:cNvPr id="206856" name="TextBox 8">
            <a:extLst>
              <a:ext uri="{FF2B5EF4-FFF2-40B4-BE49-F238E27FC236}">
                <a16:creationId xmlns:a16="http://schemas.microsoft.com/office/drawing/2014/main" id="{8BFBC2A7-B40C-45C9-9B47-FA6713AE6478}"/>
              </a:ext>
            </a:extLst>
          </p:cNvPr>
          <p:cNvSpPr txBox="1">
            <a:spLocks noChangeArrowheads="1"/>
          </p:cNvSpPr>
          <p:nvPr/>
        </p:nvSpPr>
        <p:spPr bwMode="auto">
          <a:xfrm>
            <a:off x="2743200" y="4314825"/>
            <a:ext cx="1752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solidFill>
                  <a:srgbClr val="FF0000"/>
                </a:solidFill>
              </a:rPr>
              <a:t>140 mg/dL</a:t>
            </a:r>
          </a:p>
        </p:txBody>
      </p:sp>
      <p:sp>
        <p:nvSpPr>
          <p:cNvPr id="206857" name="TextBox 9">
            <a:extLst>
              <a:ext uri="{FF2B5EF4-FFF2-40B4-BE49-F238E27FC236}">
                <a16:creationId xmlns:a16="http://schemas.microsoft.com/office/drawing/2014/main" id="{F80BF244-C8F8-42B7-85F9-59907982C41F}"/>
              </a:ext>
            </a:extLst>
          </p:cNvPr>
          <p:cNvSpPr txBox="1">
            <a:spLocks noChangeArrowheads="1"/>
          </p:cNvSpPr>
          <p:nvPr/>
        </p:nvSpPr>
        <p:spPr bwMode="auto">
          <a:xfrm>
            <a:off x="4535488" y="4314825"/>
            <a:ext cx="1752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solidFill>
                  <a:srgbClr val="FF0000"/>
                </a:solidFill>
              </a:rPr>
              <a:t>188 mg/dL</a:t>
            </a:r>
          </a:p>
        </p:txBody>
      </p:sp>
      <p:sp>
        <p:nvSpPr>
          <p:cNvPr id="206858" name="TextBox 10">
            <a:extLst>
              <a:ext uri="{FF2B5EF4-FFF2-40B4-BE49-F238E27FC236}">
                <a16:creationId xmlns:a16="http://schemas.microsoft.com/office/drawing/2014/main" id="{13D0375F-D4F6-42C5-B96F-3AA9B7B9484A}"/>
              </a:ext>
            </a:extLst>
          </p:cNvPr>
          <p:cNvSpPr txBox="1">
            <a:spLocks noChangeArrowheads="1"/>
          </p:cNvSpPr>
          <p:nvPr/>
        </p:nvSpPr>
        <p:spPr bwMode="auto">
          <a:xfrm>
            <a:off x="898525" y="1371600"/>
            <a:ext cx="7343775"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a:t>1-hr. glucose classified into tertiles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CF94-F970-4D20-B185-EDBA8AFC98DF}"/>
              </a:ext>
            </a:extLst>
          </p:cNvPr>
          <p:cNvSpPr>
            <a:spLocks noGrp="1"/>
          </p:cNvSpPr>
          <p:nvPr>
            <p:ph type="title"/>
          </p:nvPr>
        </p:nvSpPr>
        <p:spPr>
          <a:xfrm>
            <a:off x="76200" y="0"/>
            <a:ext cx="9067800" cy="990600"/>
          </a:xfrm>
        </p:spPr>
        <p:txBody>
          <a:bodyPr/>
          <a:lstStyle/>
          <a:p>
            <a:pPr>
              <a:defRPr/>
            </a:pPr>
            <a:r>
              <a:rPr lang="en-US" sz="3200" dirty="0"/>
              <a:t>One Hour Glucose is the Best Predictor of                  CV &amp; All-cause Mortality</a:t>
            </a:r>
          </a:p>
        </p:txBody>
      </p:sp>
      <p:sp>
        <p:nvSpPr>
          <p:cNvPr id="4" name="Footer Placeholder 3">
            <a:extLst>
              <a:ext uri="{FF2B5EF4-FFF2-40B4-BE49-F238E27FC236}">
                <a16:creationId xmlns:a16="http://schemas.microsoft.com/office/drawing/2014/main" id="{49987B7C-DA0B-451E-9162-A2A7F8CC912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08900" name="TextBox 5">
            <a:extLst>
              <a:ext uri="{FF2B5EF4-FFF2-40B4-BE49-F238E27FC236}">
                <a16:creationId xmlns:a16="http://schemas.microsoft.com/office/drawing/2014/main" id="{06C44DE3-BED8-46D0-82CE-912B931B8EFF}"/>
              </a:ext>
            </a:extLst>
          </p:cNvPr>
          <p:cNvSpPr txBox="1">
            <a:spLocks noChangeArrowheads="1"/>
          </p:cNvSpPr>
          <p:nvPr/>
        </p:nvSpPr>
        <p:spPr bwMode="auto">
          <a:xfrm>
            <a:off x="457200" y="5486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One-hour glucose value as a long-term predictor of cardiovascular morbidity and mortality: The Malmo Preventive Project.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362200"/>
            <a:ext cx="8540750" cy="3048000"/>
          </a:xfrm>
        </p:spPr>
        <p:txBody>
          <a:bodyPr/>
          <a:lstStyle/>
          <a:p>
            <a:pPr marL="0" indent="0" algn="ctr">
              <a:buFont typeface="Wingdings" panose="05000000000000000000" pitchFamily="2" charset="2"/>
              <a:buNone/>
              <a:defRPr/>
            </a:pPr>
            <a:r>
              <a:rPr lang="en-US" sz="2800" dirty="0"/>
              <a:t>Age, active smoking, BMI, SBP, TC &amp; TG significantly predicted fatal and non-fatal CVD.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Sedentary lifestyle and creatinine significantly predicted CV &amp; all-cause death.</a:t>
            </a:r>
          </a:p>
        </p:txBody>
      </p:sp>
      <p:sp>
        <p:nvSpPr>
          <p:cNvPr id="208902" name="TextBox 2">
            <a:extLst>
              <a:ext uri="{FF2B5EF4-FFF2-40B4-BE49-F238E27FC236}">
                <a16:creationId xmlns:a16="http://schemas.microsoft.com/office/drawing/2014/main" id="{DC561285-02A6-4AFD-BE8F-098D1BC6192D}"/>
              </a:ext>
            </a:extLst>
          </p:cNvPr>
          <p:cNvSpPr txBox="1">
            <a:spLocks noChangeArrowheads="1"/>
          </p:cNvSpPr>
          <p:nvPr/>
        </p:nvSpPr>
        <p:spPr bwMode="auto">
          <a:xfrm flipH="1">
            <a:off x="457200" y="1524000"/>
            <a:ext cx="8077200"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t>Conventional risk factors evaluated and adjusted for</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15614-F76B-4231-843F-3A10881B2B88}"/>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C749668D-CEFB-460F-8484-3129C024CC7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10948" name="TextBox 5">
            <a:extLst>
              <a:ext uri="{FF2B5EF4-FFF2-40B4-BE49-F238E27FC236}">
                <a16:creationId xmlns:a16="http://schemas.microsoft.com/office/drawing/2014/main" id="{B625F1B1-9BA9-4EC3-9FE3-47E29E506098}"/>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78025"/>
            <a:ext cx="8540750" cy="3813175"/>
          </a:xfrm>
        </p:spPr>
        <p:txBody>
          <a:bodyPr/>
          <a:lstStyle/>
          <a:p>
            <a:pPr marL="0" indent="0" algn="ctr">
              <a:buFont typeface="Wingdings" panose="05000000000000000000" pitchFamily="2" charset="2"/>
              <a:buNone/>
              <a:defRPr/>
            </a:pPr>
            <a:r>
              <a:rPr lang="en-US" sz="2800" dirty="0"/>
              <a:t>A clinical prediction model including age, active smoking, BMI, SBP, TC, TG &amp; creatinine out predicted any one isolated glucose value.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However, the 1-hr. glucose was a significant predictor of all endpoints.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CA9D-E5BA-4B84-8753-9E160CA580CD}"/>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F4A177EE-8961-4211-AB1C-869936ABE40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12996" name="TextBox 5">
            <a:extLst>
              <a:ext uri="{FF2B5EF4-FFF2-40B4-BE49-F238E27FC236}">
                <a16:creationId xmlns:a16="http://schemas.microsoft.com/office/drawing/2014/main" id="{DB0B76AC-573A-4A2A-9AD7-484CCDD58185}"/>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78025"/>
            <a:ext cx="8540750" cy="3813175"/>
          </a:xfrm>
        </p:spPr>
        <p:txBody>
          <a:bodyPr/>
          <a:lstStyle/>
          <a:p>
            <a:pPr marL="0" indent="0" algn="ctr">
              <a:buFont typeface="Wingdings" panose="05000000000000000000" pitchFamily="2" charset="2"/>
              <a:buNone/>
              <a:defRPr/>
            </a:pPr>
            <a:r>
              <a:rPr lang="en-US" sz="2800" dirty="0"/>
              <a:t>If outcomes were limited to the first 20 </a:t>
            </a:r>
            <a:r>
              <a:rPr lang="en-US" sz="2800" dirty="0" err="1"/>
              <a:t>yrs</a:t>
            </a:r>
            <a:r>
              <a:rPr lang="en-US" sz="2800" dirty="0"/>
              <a:t> of follow-up, the 2-hr. glucose significantly predicted                      CV death.</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fasting glucose was never a significant     predictor of any outcome at any time.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3329-DE68-413E-BCEF-3F6E0AC7EA96}"/>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6EE97172-BEFB-4860-90B4-A513EC4338E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15044" name="TextBox 5">
            <a:extLst>
              <a:ext uri="{FF2B5EF4-FFF2-40B4-BE49-F238E27FC236}">
                <a16:creationId xmlns:a16="http://schemas.microsoft.com/office/drawing/2014/main" id="{9B33D50D-DF16-4399-B5E0-F20D898C5913}"/>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78025"/>
            <a:ext cx="8540750" cy="3813175"/>
          </a:xfrm>
        </p:spPr>
        <p:txBody>
          <a:bodyPr/>
          <a:lstStyle/>
          <a:p>
            <a:pPr marL="0" indent="0" algn="ctr">
              <a:buFont typeface="Wingdings" panose="05000000000000000000" pitchFamily="2" charset="2"/>
              <a:buNone/>
              <a:defRPr/>
            </a:pPr>
            <a:r>
              <a:rPr lang="en-US" sz="2800" dirty="0"/>
              <a:t>Clinical interventions (diet &amp; exercise) for pts with IGT did not alter the association with predicting risk.</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occurrence of new-onset DM also did not alter the association of the 1-hr. glucose                                     in predicting outcomes.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13569-3FDF-4CBE-B574-058A57790C7C}"/>
              </a:ext>
            </a:extLst>
          </p:cNvPr>
          <p:cNvSpPr>
            <a:spLocks noGrp="1"/>
          </p:cNvSpPr>
          <p:nvPr>
            <p:ph type="title"/>
          </p:nvPr>
        </p:nvSpPr>
        <p:spPr>
          <a:xfrm>
            <a:off x="0" y="0"/>
            <a:ext cx="9144000" cy="1127125"/>
          </a:xfrm>
        </p:spPr>
        <p:txBody>
          <a:bodyPr/>
          <a:lstStyle/>
          <a:p>
            <a:pPr>
              <a:defRPr/>
            </a:pPr>
            <a:r>
              <a:rPr lang="en-US" sz="3200" dirty="0"/>
              <a:t>Migraine Headaches Associated With Increased CVD Risk: Background</a:t>
            </a:r>
          </a:p>
        </p:txBody>
      </p:sp>
      <p:sp>
        <p:nvSpPr>
          <p:cNvPr id="4" name="Footer Placeholder 3">
            <a:extLst>
              <a:ext uri="{FF2B5EF4-FFF2-40B4-BE49-F238E27FC236}">
                <a16:creationId xmlns:a16="http://schemas.microsoft.com/office/drawing/2014/main" id="{23EC9EB8-C546-4594-BC88-A56848706BC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2532" name="TextBox 5">
            <a:extLst>
              <a:ext uri="{FF2B5EF4-FFF2-40B4-BE49-F238E27FC236}">
                <a16:creationId xmlns:a16="http://schemas.microsoft.com/office/drawing/2014/main" id="{B2F0DF5B-42BD-4BE2-8674-FEFA15293BD5}"/>
              </a:ext>
            </a:extLst>
          </p:cNvPr>
          <p:cNvSpPr txBox="1">
            <a:spLocks noChangeArrowheads="1"/>
          </p:cNvSpPr>
          <p:nvPr/>
        </p:nvSpPr>
        <p:spPr bwMode="auto">
          <a:xfrm>
            <a:off x="457200" y="55054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Migraine and risk of cardiovascular diseases: Danish population based matched cohort study.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382963"/>
          </a:xfrm>
        </p:spPr>
        <p:txBody>
          <a:bodyPr/>
          <a:lstStyle/>
          <a:p>
            <a:pPr marL="0" indent="0" algn="ctr">
              <a:buFont typeface="Wingdings" panose="05000000000000000000" pitchFamily="2" charset="2"/>
              <a:buNone/>
              <a:defRPr/>
            </a:pPr>
            <a:r>
              <a:rPr lang="en-US" sz="2800" dirty="0"/>
              <a:t>The following study was designed to evaluate the possible association of MH with these other CVDs along with heart attack and ischemic stroke.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will also evaluate whether sex and aura play a role in associations.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FCAD-1779-4678-A15A-4E7669123C63}"/>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580A89DA-8FA7-44D9-9EF1-B62026E3970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17092" name="TextBox 5">
            <a:extLst>
              <a:ext uri="{FF2B5EF4-FFF2-40B4-BE49-F238E27FC236}">
                <a16:creationId xmlns:a16="http://schemas.microsoft.com/office/drawing/2014/main" id="{390F6C83-F8F9-4A32-B3B8-E33E1624AE57}"/>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78025"/>
            <a:ext cx="8540750" cy="3813175"/>
          </a:xfrm>
        </p:spPr>
        <p:txBody>
          <a:bodyPr/>
          <a:lstStyle/>
          <a:p>
            <a:pPr marL="0" indent="0" algn="ctr">
              <a:buFont typeface="Wingdings" panose="05000000000000000000" pitchFamily="2" charset="2"/>
              <a:buNone/>
              <a:defRPr/>
            </a:pPr>
            <a:r>
              <a:rPr lang="en-US" sz="2800" dirty="0"/>
              <a:t>Adding the 1-hr. glucose to the clinical prediction model significantly improved prediction of the outcomes of CV &amp; all-cause death.</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Adding the fasting or 2-hr. to the model did not enhance prediction.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9E4D-ED1B-44F7-BDC6-CCE28C5029DB}"/>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2C908101-FEEF-4C67-AC4B-33F60D2100D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19140" name="TextBox 5">
            <a:extLst>
              <a:ext uri="{FF2B5EF4-FFF2-40B4-BE49-F238E27FC236}">
                <a16:creationId xmlns:a16="http://schemas.microsoft.com/office/drawing/2014/main" id="{0754B83F-F959-4856-BDA8-DD61CC372FEA}"/>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4191000"/>
          </a:xfrm>
        </p:spPr>
        <p:txBody>
          <a:bodyPr/>
          <a:lstStyle/>
          <a:p>
            <a:pPr marL="0" indent="0" algn="ctr">
              <a:buFont typeface="Wingdings" panose="05000000000000000000" pitchFamily="2" charset="2"/>
              <a:buNone/>
              <a:defRPr/>
            </a:pPr>
            <a:r>
              <a:rPr lang="en-US" sz="2800" dirty="0"/>
              <a:t>After adjusting for all the variables in the clinical prediction model, the 1-hr. glucose remained an independent significant predictor                                      of CV </a:t>
            </a:r>
            <a:r>
              <a:rPr lang="en-US" sz="2800" dirty="0">
                <a:solidFill>
                  <a:srgbClr val="FF0000"/>
                </a:solidFill>
              </a:rPr>
              <a:t>(only in IGT) </a:t>
            </a:r>
            <a:r>
              <a:rPr lang="en-US" sz="2800" dirty="0"/>
              <a:t>and all-cause mortality.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it-IT" sz="2800" dirty="0"/>
              <a:t>HR -1.09  (95% CI, 1.01-1.17) p = 0.02</a:t>
            </a:r>
          </a:p>
          <a:p>
            <a:pPr marL="0" indent="0" algn="ctr">
              <a:buFont typeface="Wingdings" panose="05000000000000000000" pitchFamily="2" charset="2"/>
              <a:buNone/>
              <a:defRPr/>
            </a:pPr>
            <a:r>
              <a:rPr lang="it-IT" sz="2800" dirty="0"/>
              <a:t>    HR -1.10  (95% CI, 1.05-1.16) p &lt; 0.0001, respectively</a:t>
            </a:r>
            <a:endParaRPr lang="en-US" sz="28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9B9D-C27C-4AA6-AAE9-8FCC843F1565}"/>
              </a:ext>
            </a:extLst>
          </p:cNvPr>
          <p:cNvSpPr>
            <a:spLocks noGrp="1"/>
          </p:cNvSpPr>
          <p:nvPr>
            <p:ph type="title"/>
          </p:nvPr>
        </p:nvSpPr>
        <p:spPr>
          <a:xfrm>
            <a:off x="76200" y="0"/>
            <a:ext cx="9067800" cy="990600"/>
          </a:xfrm>
        </p:spPr>
        <p:txBody>
          <a:bodyPr/>
          <a:lstStyle/>
          <a:p>
            <a:pPr>
              <a:defRPr/>
            </a:pPr>
            <a:r>
              <a:rPr lang="en-US" sz="3200" dirty="0"/>
              <a:t>One Hour Glucose is the Best Predictor of                     </a:t>
            </a:r>
            <a:r>
              <a:rPr lang="en-US" sz="3200" dirty="0">
                <a:solidFill>
                  <a:srgbClr val="FFFF00"/>
                </a:solidFill>
              </a:rPr>
              <a:t>All-cause Mortality</a:t>
            </a:r>
          </a:p>
        </p:txBody>
      </p:sp>
      <p:sp>
        <p:nvSpPr>
          <p:cNvPr id="4" name="Footer Placeholder 3">
            <a:extLst>
              <a:ext uri="{FF2B5EF4-FFF2-40B4-BE49-F238E27FC236}">
                <a16:creationId xmlns:a16="http://schemas.microsoft.com/office/drawing/2014/main" id="{AA68281F-BA3C-43C1-9F32-682435B4269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21188" name="TextBox 5">
            <a:extLst>
              <a:ext uri="{FF2B5EF4-FFF2-40B4-BE49-F238E27FC236}">
                <a16:creationId xmlns:a16="http://schemas.microsoft.com/office/drawing/2014/main" id="{05550DB8-9D00-48DF-A0B6-B2CB973AE113}"/>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pic>
        <p:nvPicPr>
          <p:cNvPr id="221189" name="Content Placeholder 2">
            <a:extLst>
              <a:ext uri="{FF2B5EF4-FFF2-40B4-BE49-F238E27FC236}">
                <a16:creationId xmlns:a16="http://schemas.microsoft.com/office/drawing/2014/main" id="{D3C746B4-9374-4F78-B1AA-3B62923ACD3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1845" t="3638" r="11845"/>
          <a:stretch>
            <a:fillRect/>
          </a:stretch>
        </p:blipFill>
        <p:spPr>
          <a:xfrm>
            <a:off x="914400" y="1066800"/>
            <a:ext cx="7162800" cy="472440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872D-9443-468A-8065-9A9864B7A9E4}"/>
              </a:ext>
            </a:extLst>
          </p:cNvPr>
          <p:cNvSpPr>
            <a:spLocks noGrp="1"/>
          </p:cNvSpPr>
          <p:nvPr>
            <p:ph type="title"/>
          </p:nvPr>
        </p:nvSpPr>
        <p:spPr>
          <a:xfrm>
            <a:off x="76200" y="0"/>
            <a:ext cx="9067800" cy="990600"/>
          </a:xfrm>
        </p:spPr>
        <p:txBody>
          <a:bodyPr/>
          <a:lstStyle/>
          <a:p>
            <a:pPr>
              <a:defRPr/>
            </a:pPr>
            <a:r>
              <a:rPr lang="en-US" sz="3200" dirty="0"/>
              <a:t>One Hour Glucose is Only Predictive of                        </a:t>
            </a:r>
            <a:r>
              <a:rPr lang="en-US" sz="3200" dirty="0">
                <a:solidFill>
                  <a:srgbClr val="FFFF00"/>
                </a:solidFill>
              </a:rPr>
              <a:t>CV Mortality </a:t>
            </a:r>
            <a:r>
              <a:rPr lang="en-US" sz="3200" dirty="0"/>
              <a:t>in Pts with 2-hr. </a:t>
            </a:r>
            <a:r>
              <a:rPr lang="en-US" sz="3200" u="sng" dirty="0"/>
              <a:t>&gt;</a:t>
            </a:r>
            <a:r>
              <a:rPr lang="en-US" sz="3200" dirty="0"/>
              <a:t>126mg/</a:t>
            </a:r>
            <a:r>
              <a:rPr lang="en-US" sz="3200" dirty="0" err="1"/>
              <a:t>dL</a:t>
            </a:r>
            <a:endParaRPr lang="en-US" sz="3200" dirty="0"/>
          </a:p>
        </p:txBody>
      </p:sp>
      <p:sp>
        <p:nvSpPr>
          <p:cNvPr id="4" name="Footer Placeholder 3">
            <a:extLst>
              <a:ext uri="{FF2B5EF4-FFF2-40B4-BE49-F238E27FC236}">
                <a16:creationId xmlns:a16="http://schemas.microsoft.com/office/drawing/2014/main" id="{2A22A7CE-1BF9-4585-AACD-97A150D9F37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23236" name="TextBox 5">
            <a:extLst>
              <a:ext uri="{FF2B5EF4-FFF2-40B4-BE49-F238E27FC236}">
                <a16:creationId xmlns:a16="http://schemas.microsoft.com/office/drawing/2014/main" id="{6A2067C3-5AB4-42E0-A61C-4238CF7EA83D}"/>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pic>
        <p:nvPicPr>
          <p:cNvPr id="223237" name="Content Placeholder 2">
            <a:extLst>
              <a:ext uri="{FF2B5EF4-FFF2-40B4-BE49-F238E27FC236}">
                <a16:creationId xmlns:a16="http://schemas.microsoft.com/office/drawing/2014/main" id="{B187C652-D1A0-4F65-835C-B4D0B7A784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841" r="10841" b="10909"/>
          <a:stretch>
            <a:fillRect/>
          </a:stretch>
        </p:blipFill>
        <p:spPr>
          <a:xfrm>
            <a:off x="800100" y="1143000"/>
            <a:ext cx="7391400" cy="4516438"/>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29EE-8911-4047-9916-9D322539CB24}"/>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10D50C3B-9D9D-4176-9C97-B3D60B046A7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25284" name="TextBox 5">
            <a:extLst>
              <a:ext uri="{FF2B5EF4-FFF2-40B4-BE49-F238E27FC236}">
                <a16:creationId xmlns:a16="http://schemas.microsoft.com/office/drawing/2014/main" id="{5B93549F-AAE5-4E09-A3A5-21CBB7392A49}"/>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657600"/>
          </a:xfrm>
        </p:spPr>
        <p:txBody>
          <a:bodyPr/>
          <a:lstStyle/>
          <a:p>
            <a:pPr marL="0" indent="0" algn="ctr">
              <a:buFont typeface="Wingdings" panose="05000000000000000000" pitchFamily="2" charset="2"/>
              <a:buNone/>
              <a:defRPr/>
            </a:pPr>
            <a:r>
              <a:rPr lang="en-US" sz="2800" dirty="0"/>
              <a:t>As seen, adjusting for those with an abnormal 2-hr. glucose, enhanced the predictability of the 1-hr.</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Adjusting for fasting glucose, did not change the predictability of the 1-hr.</a:t>
            </a:r>
          </a:p>
          <a:p>
            <a:pPr marL="0" indent="0" algn="ctr">
              <a:buFont typeface="Wingdings" panose="05000000000000000000" pitchFamily="2" charset="2"/>
              <a:buNone/>
              <a:defRPr/>
            </a:pPr>
            <a:endParaRPr lang="en-US" sz="2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B247-A259-495A-A1E9-DBF40F30D3CF}"/>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110317AC-33C3-43D7-9991-4786BC380C2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27332" name="TextBox 5">
            <a:extLst>
              <a:ext uri="{FF2B5EF4-FFF2-40B4-BE49-F238E27FC236}">
                <a16:creationId xmlns:a16="http://schemas.microsoft.com/office/drawing/2014/main" id="{E599082F-EF66-4200-AEFF-54AAF6701F2F}"/>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685800" y="2209800"/>
            <a:ext cx="7693025" cy="3581400"/>
          </a:xfrm>
        </p:spPr>
        <p:txBody>
          <a:bodyPr/>
          <a:lstStyle/>
          <a:p>
            <a:pPr marL="0" indent="0" algn="ctr">
              <a:buFont typeface="Wingdings" panose="05000000000000000000" pitchFamily="2" charset="2"/>
              <a:buNone/>
              <a:defRPr/>
            </a:pPr>
            <a:r>
              <a:rPr lang="en-US" sz="2800" dirty="0"/>
              <a:t>After adjusting for risk factors &amp; IGT, the 1-hr. did not predict heart attack regardless of IGT.</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did predict stroke in those with IGT.</a:t>
            </a:r>
          </a:p>
          <a:p>
            <a:pPr marL="0" indent="0" algn="ctr">
              <a:buFont typeface="Wingdings" panose="05000000000000000000" pitchFamily="2" charset="2"/>
              <a:buNone/>
              <a:defRPr/>
            </a:pPr>
            <a:endParaRPr lang="en-US" sz="28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F640-214B-4667-82C9-3C2E4E1E28C5}"/>
              </a:ext>
            </a:extLst>
          </p:cNvPr>
          <p:cNvSpPr>
            <a:spLocks noGrp="1"/>
          </p:cNvSpPr>
          <p:nvPr>
            <p:ph type="title"/>
          </p:nvPr>
        </p:nvSpPr>
        <p:spPr>
          <a:xfrm>
            <a:off x="76200" y="0"/>
            <a:ext cx="9067800" cy="914400"/>
          </a:xfrm>
        </p:spPr>
        <p:txBody>
          <a:bodyPr/>
          <a:lstStyle/>
          <a:p>
            <a:pPr>
              <a:defRPr/>
            </a:pPr>
            <a:r>
              <a:rPr lang="en-US" sz="3200" dirty="0"/>
              <a:t>One Hour Glucose is not an Independent Predictor of </a:t>
            </a:r>
            <a:r>
              <a:rPr lang="en-US" sz="3200" dirty="0">
                <a:solidFill>
                  <a:srgbClr val="FFFF00"/>
                </a:solidFill>
              </a:rPr>
              <a:t>Heart Attack</a:t>
            </a:r>
          </a:p>
        </p:txBody>
      </p:sp>
      <p:sp>
        <p:nvSpPr>
          <p:cNvPr id="4" name="Footer Placeholder 3">
            <a:extLst>
              <a:ext uri="{FF2B5EF4-FFF2-40B4-BE49-F238E27FC236}">
                <a16:creationId xmlns:a16="http://schemas.microsoft.com/office/drawing/2014/main" id="{630A7658-6BF8-42C4-8029-F12E61BBE11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29380" name="TextBox 5">
            <a:extLst>
              <a:ext uri="{FF2B5EF4-FFF2-40B4-BE49-F238E27FC236}">
                <a16:creationId xmlns:a16="http://schemas.microsoft.com/office/drawing/2014/main" id="{26E4588A-224C-467C-9F93-3F612739FDF5}"/>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pic>
        <p:nvPicPr>
          <p:cNvPr id="229381" name="Content Placeholder 2">
            <a:extLst>
              <a:ext uri="{FF2B5EF4-FFF2-40B4-BE49-F238E27FC236}">
                <a16:creationId xmlns:a16="http://schemas.microsoft.com/office/drawing/2014/main" id="{1A1BC805-64AE-4788-8AB9-D3219527B5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841" t="3636" r="10841" b="3139"/>
          <a:stretch>
            <a:fillRect/>
          </a:stretch>
        </p:blipFill>
        <p:spPr>
          <a:xfrm>
            <a:off x="685800" y="1066800"/>
            <a:ext cx="7467600" cy="4592638"/>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AB46-449F-423B-BE0A-600A276A259D}"/>
              </a:ext>
            </a:extLst>
          </p:cNvPr>
          <p:cNvSpPr>
            <a:spLocks noGrp="1"/>
          </p:cNvSpPr>
          <p:nvPr>
            <p:ph type="title"/>
          </p:nvPr>
        </p:nvSpPr>
        <p:spPr>
          <a:xfrm>
            <a:off x="76200" y="0"/>
            <a:ext cx="9067800" cy="1143000"/>
          </a:xfrm>
        </p:spPr>
        <p:txBody>
          <a:bodyPr/>
          <a:lstStyle/>
          <a:p>
            <a:pPr>
              <a:defRPr/>
            </a:pPr>
            <a:r>
              <a:rPr lang="en-US" sz="3200" dirty="0"/>
              <a:t>One Hour Glucose is an Independent Predictor of </a:t>
            </a:r>
            <a:r>
              <a:rPr lang="en-US" sz="3200" dirty="0">
                <a:solidFill>
                  <a:srgbClr val="FFFF00"/>
                </a:solidFill>
              </a:rPr>
              <a:t>Stroke</a:t>
            </a:r>
            <a:r>
              <a:rPr lang="en-US" sz="3200" dirty="0"/>
              <a:t> in Pts with a 2-hr. of </a:t>
            </a:r>
            <a:r>
              <a:rPr lang="en-US" sz="3200" u="sng" dirty="0"/>
              <a:t>&gt;</a:t>
            </a:r>
            <a:r>
              <a:rPr lang="en-US" sz="3200" dirty="0"/>
              <a:t>126 mg/</a:t>
            </a:r>
            <a:r>
              <a:rPr lang="en-US" sz="3200" dirty="0" err="1"/>
              <a:t>dL</a:t>
            </a:r>
            <a:endParaRPr lang="en-US" sz="3200" dirty="0"/>
          </a:p>
        </p:txBody>
      </p:sp>
      <p:sp>
        <p:nvSpPr>
          <p:cNvPr id="4" name="Footer Placeholder 3">
            <a:extLst>
              <a:ext uri="{FF2B5EF4-FFF2-40B4-BE49-F238E27FC236}">
                <a16:creationId xmlns:a16="http://schemas.microsoft.com/office/drawing/2014/main" id="{2C65C394-2255-4898-8CDD-E4374CFB1B1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31428" name="TextBox 5">
            <a:extLst>
              <a:ext uri="{FF2B5EF4-FFF2-40B4-BE49-F238E27FC236}">
                <a16:creationId xmlns:a16="http://schemas.microsoft.com/office/drawing/2014/main" id="{B4E5350B-8195-4538-A3F0-60FBCF34321E}"/>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pic>
        <p:nvPicPr>
          <p:cNvPr id="231429" name="Content Placeholder 2">
            <a:extLst>
              <a:ext uri="{FF2B5EF4-FFF2-40B4-BE49-F238E27FC236}">
                <a16:creationId xmlns:a16="http://schemas.microsoft.com/office/drawing/2014/main" id="{3A6DBCA0-9EB1-4994-AEEF-A3957FD028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841" t="1817" r="10841" b="18182"/>
          <a:stretch>
            <a:fillRect/>
          </a:stretch>
        </p:blipFill>
        <p:spPr>
          <a:xfrm>
            <a:off x="762000" y="1143000"/>
            <a:ext cx="7467600" cy="4648200"/>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B290-58F5-4A37-A646-5D248E99925C}"/>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644A0D46-BAEC-488F-996F-2B3F0FAD0D0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33476" name="TextBox 5">
            <a:extLst>
              <a:ext uri="{FF2B5EF4-FFF2-40B4-BE49-F238E27FC236}">
                <a16:creationId xmlns:a16="http://schemas.microsoft.com/office/drawing/2014/main" id="{AFCBA33F-99BC-4DC8-AD7F-AF697DBAA1F8}"/>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pic>
        <p:nvPicPr>
          <p:cNvPr id="233477" name="Content Placeholder 2">
            <a:extLst>
              <a:ext uri="{FF2B5EF4-FFF2-40B4-BE49-F238E27FC236}">
                <a16:creationId xmlns:a16="http://schemas.microsoft.com/office/drawing/2014/main" id="{EC16858E-C8C8-4877-AE37-2083F744E8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7071" t="10909" r="11108" b="10910"/>
          <a:stretch>
            <a:fillRect/>
          </a:stretch>
        </p:blipFill>
        <p:spPr>
          <a:xfrm>
            <a:off x="3429000" y="1600200"/>
            <a:ext cx="3505200" cy="4267200"/>
          </a:xfrm>
        </p:spPr>
      </p:pic>
      <p:pic>
        <p:nvPicPr>
          <p:cNvPr id="233478" name="Picture 6">
            <a:extLst>
              <a:ext uri="{FF2B5EF4-FFF2-40B4-BE49-F238E27FC236}">
                <a16:creationId xmlns:a16="http://schemas.microsoft.com/office/drawing/2014/main" id="{B82ED1E9-B29E-4692-A5E9-F2215B119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600200"/>
            <a:ext cx="1371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9" name="TextBox 7">
            <a:extLst>
              <a:ext uri="{FF2B5EF4-FFF2-40B4-BE49-F238E27FC236}">
                <a16:creationId xmlns:a16="http://schemas.microsoft.com/office/drawing/2014/main" id="{655A5C61-AD40-453F-9FD8-91D868ADFE4D}"/>
              </a:ext>
            </a:extLst>
          </p:cNvPr>
          <p:cNvSpPr txBox="1">
            <a:spLocks noChangeArrowheads="1"/>
          </p:cNvSpPr>
          <p:nvPr/>
        </p:nvSpPr>
        <p:spPr bwMode="auto">
          <a:xfrm>
            <a:off x="7010400" y="2451100"/>
            <a:ext cx="1905000" cy="34163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t>It appears risk</a:t>
            </a:r>
          </a:p>
          <a:p>
            <a:pPr>
              <a:spcBef>
                <a:spcPct val="0"/>
              </a:spcBef>
              <a:buClrTx/>
              <a:buFontTx/>
              <a:buNone/>
            </a:pPr>
            <a:r>
              <a:rPr lang="en-US" altLang="en-US" sz="2400"/>
              <a:t>goes up substantially</a:t>
            </a:r>
          </a:p>
          <a:p>
            <a:pPr>
              <a:spcBef>
                <a:spcPct val="0"/>
              </a:spcBef>
              <a:buClrTx/>
              <a:buFontTx/>
              <a:buNone/>
            </a:pPr>
            <a:r>
              <a:rPr lang="en-US" altLang="en-US" sz="2400"/>
              <a:t>when 1-hr. goes</a:t>
            </a:r>
          </a:p>
          <a:p>
            <a:pPr>
              <a:spcBef>
                <a:spcPct val="0"/>
              </a:spcBef>
              <a:buClrTx/>
              <a:buFontTx/>
              <a:buNone/>
            </a:pPr>
            <a:r>
              <a:rPr lang="en-US" altLang="en-US" sz="2400"/>
              <a:t>from 106 mg/dL to</a:t>
            </a:r>
          </a:p>
          <a:p>
            <a:pPr>
              <a:spcBef>
                <a:spcPct val="0"/>
              </a:spcBef>
              <a:buClrTx/>
              <a:buFontTx/>
              <a:buNone/>
            </a:pPr>
            <a:r>
              <a:rPr lang="en-US" altLang="en-US" sz="2400"/>
              <a:t>140mg/dL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DF2C-EE31-4F56-86F9-DB7B0EFEE7F2}"/>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074918AE-6D1D-4876-96BD-7565D10EC7B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35524" name="TextBox 5">
            <a:extLst>
              <a:ext uri="{FF2B5EF4-FFF2-40B4-BE49-F238E27FC236}">
                <a16:creationId xmlns:a16="http://schemas.microsoft.com/office/drawing/2014/main" id="{831D6EE5-3BBD-4DFE-8A6C-8A16FE1DB89D}"/>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657600"/>
          </a:xfrm>
        </p:spPr>
        <p:txBody>
          <a:bodyPr/>
          <a:lstStyle/>
          <a:p>
            <a:pPr marL="0" indent="0" algn="ctr">
              <a:buFont typeface="Wingdings" panose="05000000000000000000" pitchFamily="2" charset="2"/>
              <a:buNone/>
              <a:defRPr/>
            </a:pPr>
            <a:r>
              <a:rPr lang="en-US" sz="2800" dirty="0"/>
              <a:t>This study implies it is reasonable to consider the            1-hour glucose value (</a:t>
            </a:r>
            <a:r>
              <a:rPr lang="en-US" sz="2800" u="sng" dirty="0"/>
              <a:t>&gt;</a:t>
            </a:r>
            <a:r>
              <a:rPr lang="en-US" sz="2800" dirty="0"/>
              <a:t>106 mg/</a:t>
            </a:r>
            <a:r>
              <a:rPr lang="en-US" sz="2800" dirty="0" err="1"/>
              <a:t>dL</a:t>
            </a:r>
            <a:r>
              <a:rPr lang="en-US" sz="2800" dirty="0"/>
              <a:t>) along with                     the 2-hr. value (</a:t>
            </a:r>
            <a:r>
              <a:rPr lang="en-US" sz="2800" u="sng" dirty="0"/>
              <a:t>&gt;</a:t>
            </a:r>
            <a:r>
              <a:rPr lang="en-US" sz="2800" dirty="0"/>
              <a:t>126 mg/</a:t>
            </a:r>
            <a:r>
              <a:rPr lang="en-US" sz="2800" dirty="0" err="1"/>
              <a:t>dL</a:t>
            </a:r>
            <a:r>
              <a:rPr lang="en-US" sz="2800" dirty="0"/>
              <a:t>).</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Such values could be beneficial in the early prevention CVD and mortality.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726FD-4886-4DDA-A1BB-5CE0F241C55F}"/>
              </a:ext>
            </a:extLst>
          </p:cNvPr>
          <p:cNvSpPr>
            <a:spLocks noGrp="1"/>
          </p:cNvSpPr>
          <p:nvPr>
            <p:ph type="title"/>
          </p:nvPr>
        </p:nvSpPr>
        <p:spPr>
          <a:xfrm>
            <a:off x="0" y="0"/>
            <a:ext cx="9144000" cy="1065213"/>
          </a:xfrm>
        </p:spPr>
        <p:txBody>
          <a:bodyPr/>
          <a:lstStyle/>
          <a:p>
            <a:pPr>
              <a:defRPr/>
            </a:pPr>
            <a:r>
              <a:rPr lang="en-US" sz="3200" dirty="0"/>
              <a:t>Migraine Headaches Associated With     Increased CVD Risk</a:t>
            </a:r>
          </a:p>
        </p:txBody>
      </p:sp>
      <p:sp>
        <p:nvSpPr>
          <p:cNvPr id="4" name="Footer Placeholder 3">
            <a:extLst>
              <a:ext uri="{FF2B5EF4-FFF2-40B4-BE49-F238E27FC236}">
                <a16:creationId xmlns:a16="http://schemas.microsoft.com/office/drawing/2014/main" id="{AB4DDFC3-27A8-40F2-84D5-4EA71229F4F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4580" name="TextBox 5">
            <a:extLst>
              <a:ext uri="{FF2B5EF4-FFF2-40B4-BE49-F238E27FC236}">
                <a16:creationId xmlns:a16="http://schemas.microsoft.com/office/drawing/2014/main" id="{D2B38716-F9F2-4AC6-A04D-90EA1DC5D4C3}"/>
              </a:ext>
            </a:extLst>
          </p:cNvPr>
          <p:cNvSpPr txBox="1">
            <a:spLocks noChangeArrowheads="1"/>
          </p:cNvSpPr>
          <p:nvPr/>
        </p:nvSpPr>
        <p:spPr bwMode="auto">
          <a:xfrm>
            <a:off x="457200" y="55054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Migraine and risk of cardiovascular diseases: Danish population based matched cohort study.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3751263"/>
          </a:xfrm>
        </p:spPr>
        <p:txBody>
          <a:bodyPr/>
          <a:lstStyle/>
          <a:p>
            <a:pPr marL="0" indent="0" algn="ctr">
              <a:buFont typeface="Wingdings" panose="05000000000000000000" pitchFamily="2" charset="2"/>
              <a:buNone/>
              <a:defRPr/>
            </a:pPr>
            <a:r>
              <a:rPr lang="en-US" sz="2800" dirty="0"/>
              <a:t>51,032 MH pts; 510,320 matched pts without MH; . 71% women; follow-up 19 yrs.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Outcomes adjusted for:</a:t>
            </a:r>
          </a:p>
          <a:p>
            <a:pPr marL="0" indent="0" algn="ctr">
              <a:buFont typeface="Wingdings" panose="05000000000000000000" pitchFamily="2" charset="2"/>
              <a:buNone/>
              <a:defRPr/>
            </a:pPr>
            <a:r>
              <a:rPr lang="en-US" sz="2800" dirty="0"/>
              <a:t>DM, obesity, lipids, BP, valvular heart disease, COPD, renal failure, liver disease, CA,                         alcohol and thyroid disease.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E2E2-3502-4E75-9FD8-C33EE1B907A1}"/>
              </a:ext>
            </a:extLst>
          </p:cNvPr>
          <p:cNvSpPr>
            <a:spLocks noGrp="1"/>
          </p:cNvSpPr>
          <p:nvPr>
            <p:ph type="title"/>
          </p:nvPr>
        </p:nvSpPr>
        <p:spPr>
          <a:xfrm>
            <a:off x="76200" y="0"/>
            <a:ext cx="9067800" cy="1600200"/>
          </a:xfrm>
        </p:spPr>
        <p:txBody>
          <a:bodyPr/>
          <a:lstStyle/>
          <a:p>
            <a:pPr>
              <a:defRPr/>
            </a:pPr>
            <a:r>
              <a:rPr lang="en-US" sz="3200" dirty="0"/>
              <a:t>One Hour Glucose Determined By the Oral Glucose Tolerance Test (OGTT) is the Best Predictor of CV &amp; All-cause Mortality</a:t>
            </a:r>
          </a:p>
        </p:txBody>
      </p:sp>
      <p:sp>
        <p:nvSpPr>
          <p:cNvPr id="4" name="Footer Placeholder 3">
            <a:extLst>
              <a:ext uri="{FF2B5EF4-FFF2-40B4-BE49-F238E27FC236}">
                <a16:creationId xmlns:a16="http://schemas.microsoft.com/office/drawing/2014/main" id="{CB9FF9D8-D6C6-4176-B571-7255A789060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37572" name="TextBox 5">
            <a:extLst>
              <a:ext uri="{FF2B5EF4-FFF2-40B4-BE49-F238E27FC236}">
                <a16:creationId xmlns:a16="http://schemas.microsoft.com/office/drawing/2014/main" id="{E23E9A86-7B8D-4661-9D4A-C2746A191D79}"/>
              </a:ext>
            </a:extLst>
          </p:cNvPr>
          <p:cNvSpPr txBox="1">
            <a:spLocks noChangeArrowheads="1"/>
          </p:cNvSpPr>
          <p:nvPr/>
        </p:nvSpPr>
        <p:spPr bwMode="auto">
          <a:xfrm>
            <a:off x="457200" y="58674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4191000"/>
          </a:xfrm>
        </p:spPr>
        <p:txBody>
          <a:bodyPr/>
          <a:lstStyle/>
          <a:p>
            <a:pPr marL="0" indent="0" algn="ctr">
              <a:buFont typeface="Wingdings" panose="05000000000000000000" pitchFamily="2" charset="2"/>
              <a:buNone/>
              <a:defRPr/>
            </a:pPr>
            <a:r>
              <a:rPr lang="en-US" sz="2800" dirty="0"/>
              <a:t>Conclusion: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1-hr. glucose from an OGTT provides better prognostic value than the fasting or 2-hr. glucose, in predicting long-term CV morbidity and mortality.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935F-77D9-4E3A-AFC1-DD1DBBC60AC0}"/>
              </a:ext>
            </a:extLst>
          </p:cNvPr>
          <p:cNvSpPr>
            <a:spLocks noGrp="1"/>
          </p:cNvSpPr>
          <p:nvPr>
            <p:ph type="title"/>
          </p:nvPr>
        </p:nvSpPr>
        <p:spPr>
          <a:xfrm>
            <a:off x="301625" y="0"/>
            <a:ext cx="8510588" cy="685800"/>
          </a:xfrm>
        </p:spPr>
        <p:txBody>
          <a:bodyPr/>
          <a:lstStyle/>
          <a:p>
            <a:pPr>
              <a:defRPr/>
            </a:pPr>
            <a:r>
              <a:rPr lang="en-US" sz="3600" dirty="0"/>
              <a:t>BDM Thoughts</a:t>
            </a:r>
          </a:p>
        </p:txBody>
      </p:sp>
      <p:sp>
        <p:nvSpPr>
          <p:cNvPr id="3" name="Content Placeholder 2">
            <a:extLst>
              <a:ext uri="{FF2B5EF4-FFF2-40B4-BE49-F238E27FC236}">
                <a16:creationId xmlns:a16="http://schemas.microsoft.com/office/drawing/2014/main" id="{EF14F528-0221-47D9-A54D-258F3D52D324}"/>
              </a:ext>
            </a:extLst>
          </p:cNvPr>
          <p:cNvSpPr>
            <a:spLocks noGrp="1"/>
          </p:cNvSpPr>
          <p:nvPr>
            <p:ph idx="1"/>
          </p:nvPr>
        </p:nvSpPr>
        <p:spPr>
          <a:xfrm>
            <a:off x="301625" y="533400"/>
            <a:ext cx="8540750" cy="5413375"/>
          </a:xfrm>
        </p:spPr>
        <p:txBody>
          <a:bodyPr/>
          <a:lstStyle/>
          <a:p>
            <a:pPr marL="0" indent="0">
              <a:buFont typeface="Wingdings" panose="05000000000000000000" pitchFamily="2" charset="2"/>
              <a:buNone/>
              <a:defRPr/>
            </a:pPr>
            <a:r>
              <a:rPr lang="en-US" sz="2400" dirty="0"/>
              <a:t>More support for evaluating pts with the OGTT.</a:t>
            </a:r>
          </a:p>
          <a:p>
            <a:pPr marL="0" indent="0">
              <a:buFont typeface="Wingdings" panose="05000000000000000000" pitchFamily="2" charset="2"/>
              <a:buNone/>
              <a:defRPr/>
            </a:pPr>
            <a:r>
              <a:rPr lang="en-US" sz="2400" dirty="0"/>
              <a:t>It appears the optimal goal for a 1-hr may be &lt;106 mg/</a:t>
            </a:r>
            <a:r>
              <a:rPr lang="en-US" sz="2400" dirty="0" err="1"/>
              <a:t>dL</a:t>
            </a:r>
            <a:r>
              <a:rPr lang="en-US" sz="2400" dirty="0"/>
              <a:t>.</a:t>
            </a:r>
          </a:p>
          <a:p>
            <a:pPr marL="0" indent="0">
              <a:buFont typeface="Wingdings" panose="05000000000000000000" pitchFamily="2" charset="2"/>
              <a:buNone/>
              <a:defRPr/>
            </a:pPr>
            <a:r>
              <a:rPr lang="en-US" sz="2400" dirty="0"/>
              <a:t>From a pre-diabetes perspective it is &lt;125 mg/</a:t>
            </a:r>
            <a:r>
              <a:rPr lang="en-US" sz="2400" dirty="0" err="1"/>
              <a:t>dL</a:t>
            </a:r>
            <a:r>
              <a:rPr lang="en-US" sz="2400" dirty="0"/>
              <a:t>.</a:t>
            </a:r>
          </a:p>
          <a:p>
            <a:pPr marL="0" indent="0">
              <a:buFont typeface="Wingdings" panose="05000000000000000000" pitchFamily="2" charset="2"/>
              <a:buNone/>
              <a:defRPr/>
            </a:pPr>
            <a:r>
              <a:rPr lang="en-US" sz="2400" dirty="0"/>
              <a:t>The 2-hr. glucose does add value predicting CV mortality and risk for stroke.</a:t>
            </a:r>
          </a:p>
          <a:p>
            <a:pPr marL="0" indent="0">
              <a:buFont typeface="Wingdings" panose="05000000000000000000" pitchFamily="2" charset="2"/>
              <a:buNone/>
              <a:defRPr/>
            </a:pPr>
            <a:r>
              <a:rPr lang="en-US" sz="2400" dirty="0"/>
              <a:t>This study argues optimal 2-hr is &lt;126 mg/</a:t>
            </a:r>
            <a:r>
              <a:rPr lang="en-US" sz="2400" dirty="0" err="1"/>
              <a:t>dL</a:t>
            </a:r>
            <a:r>
              <a:rPr lang="en-US" sz="2400" dirty="0"/>
              <a:t>.</a:t>
            </a:r>
          </a:p>
          <a:p>
            <a:pPr marL="0" indent="0">
              <a:buFont typeface="Wingdings" panose="05000000000000000000" pitchFamily="2" charset="2"/>
              <a:buNone/>
              <a:defRPr/>
            </a:pPr>
            <a:r>
              <a:rPr lang="en-US" sz="2400" dirty="0"/>
              <a:t>From a pre-diabetes perspective it is &lt; 120mg/</a:t>
            </a:r>
            <a:r>
              <a:rPr lang="en-US" sz="2400" dirty="0" err="1"/>
              <a:t>dL</a:t>
            </a:r>
            <a:r>
              <a:rPr lang="en-US" sz="2400" dirty="0"/>
              <a:t>.</a:t>
            </a:r>
          </a:p>
          <a:p>
            <a:pPr marL="0" indent="0">
              <a:buFont typeface="Wingdings" panose="05000000000000000000" pitchFamily="2" charset="2"/>
              <a:buNone/>
              <a:defRPr/>
            </a:pPr>
            <a:r>
              <a:rPr lang="en-US" sz="2400" dirty="0"/>
              <a:t>The A1c is only strong when it is </a:t>
            </a:r>
            <a:r>
              <a:rPr lang="en-US" sz="2400" u="sng" dirty="0"/>
              <a:t>&gt;</a:t>
            </a:r>
            <a:r>
              <a:rPr lang="en-US" sz="2400" dirty="0"/>
              <a:t> 6.5%.</a:t>
            </a:r>
          </a:p>
          <a:p>
            <a:pPr marL="0" indent="0">
              <a:buFont typeface="Wingdings" panose="05000000000000000000" pitchFamily="2" charset="2"/>
              <a:buNone/>
              <a:defRPr/>
            </a:pPr>
            <a:r>
              <a:rPr lang="en-US" sz="2400" dirty="0"/>
              <a:t>This study may improve compliance in pts with an </a:t>
            </a:r>
            <a:r>
              <a:rPr lang="en-US" sz="2400" dirty="0" err="1"/>
              <a:t>abn</a:t>
            </a:r>
            <a:r>
              <a:rPr lang="en-US" sz="2400" dirty="0"/>
              <a:t> 1-hr. by letting them know it is predicting death and stroke risk (if, 2-hr. is &gt;126 mg/</a:t>
            </a:r>
            <a:r>
              <a:rPr lang="en-US" sz="2400" dirty="0" err="1"/>
              <a:t>dL</a:t>
            </a:r>
            <a:r>
              <a:rPr lang="en-US" sz="2400" dirty="0"/>
              <a:t>).</a:t>
            </a:r>
          </a:p>
          <a:p>
            <a:pPr marL="0" indent="0">
              <a:buFont typeface="Wingdings" panose="05000000000000000000" pitchFamily="2" charset="2"/>
              <a:buNone/>
              <a:defRPr/>
            </a:pPr>
            <a:r>
              <a:rPr lang="en-US" sz="2400" dirty="0"/>
              <a:t>Finding that onset of DM and or lifestyle intervention did not alter results is interesting; may support the value of adding in agents to directly combat the underlying IR.</a:t>
            </a:r>
          </a:p>
          <a:p>
            <a:pPr marL="0" indent="0">
              <a:buFont typeface="Wingdings" panose="05000000000000000000" pitchFamily="2" charset="2"/>
              <a:buNone/>
              <a:defRPr/>
            </a:pPr>
            <a:endParaRPr lang="en-US" sz="2400" dirty="0"/>
          </a:p>
        </p:txBody>
      </p:sp>
      <p:sp>
        <p:nvSpPr>
          <p:cNvPr id="4" name="Footer Placeholder 3">
            <a:extLst>
              <a:ext uri="{FF2B5EF4-FFF2-40B4-BE49-F238E27FC236}">
                <a16:creationId xmlns:a16="http://schemas.microsoft.com/office/drawing/2014/main" id="{FC8B43AE-935F-43D8-9B05-80B58A8B9D72}"/>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5580-C67D-4FE3-80AB-67458BA604CC}"/>
              </a:ext>
            </a:extLst>
          </p:cNvPr>
          <p:cNvSpPr>
            <a:spLocks noGrp="1"/>
          </p:cNvSpPr>
          <p:nvPr>
            <p:ph type="title"/>
          </p:nvPr>
        </p:nvSpPr>
        <p:spPr>
          <a:xfrm>
            <a:off x="0" y="0"/>
            <a:ext cx="9144000" cy="1219200"/>
          </a:xfrm>
        </p:spPr>
        <p:txBody>
          <a:bodyPr/>
          <a:lstStyle/>
          <a:p>
            <a:pPr>
              <a:defRPr/>
            </a:pPr>
            <a:r>
              <a:rPr lang="en-US" sz="3600" dirty="0"/>
              <a:t>If 2 hr. is &lt; 140, the 1 hr. Glucose Diagnoses IR</a:t>
            </a:r>
          </a:p>
        </p:txBody>
      </p:sp>
      <p:sp>
        <p:nvSpPr>
          <p:cNvPr id="3" name="Content Placeholder 2">
            <a:extLst>
              <a:ext uri="{FF2B5EF4-FFF2-40B4-BE49-F238E27FC236}">
                <a16:creationId xmlns:a16="http://schemas.microsoft.com/office/drawing/2014/main" id="{2649AE0C-3457-43F1-874A-761ECDFC978E}"/>
              </a:ext>
            </a:extLst>
          </p:cNvPr>
          <p:cNvSpPr>
            <a:spLocks noGrp="1"/>
          </p:cNvSpPr>
          <p:nvPr>
            <p:ph idx="1"/>
          </p:nvPr>
        </p:nvSpPr>
        <p:spPr>
          <a:xfrm>
            <a:off x="301625" y="1524000"/>
            <a:ext cx="8540750" cy="3581400"/>
          </a:xfrm>
        </p:spPr>
        <p:txBody>
          <a:bodyPr/>
          <a:lstStyle/>
          <a:p>
            <a:pPr>
              <a:defRPr/>
            </a:pPr>
            <a:r>
              <a:rPr lang="en-US" sz="2800" dirty="0"/>
              <a:t>3,450 subjects with 2hr. &lt;140; followed 7-8 yrs. for new onset DM</a:t>
            </a:r>
          </a:p>
          <a:p>
            <a:pPr>
              <a:buFont typeface="Wingdings" panose="05000000000000000000" pitchFamily="2" charset="2"/>
              <a:buNone/>
              <a:defRPr/>
            </a:pPr>
            <a:endParaRPr lang="en-US" sz="2800" dirty="0"/>
          </a:p>
          <a:p>
            <a:pPr eaLnBrk="1" hangingPunct="1">
              <a:defRPr/>
            </a:pPr>
            <a:r>
              <a:rPr lang="en-US" sz="2800" dirty="0">
                <a:solidFill>
                  <a:srgbClr val="FFFF00"/>
                </a:solidFill>
              </a:rPr>
              <a:t>Increased incidence from 125mg/</a:t>
            </a:r>
            <a:r>
              <a:rPr lang="en-US" sz="2800" dirty="0" err="1">
                <a:solidFill>
                  <a:srgbClr val="FFFF00"/>
                </a:solidFill>
              </a:rPr>
              <a:t>dL</a:t>
            </a:r>
            <a:r>
              <a:rPr lang="en-US" sz="2800" dirty="0">
                <a:solidFill>
                  <a:srgbClr val="FFFF00"/>
                </a:solidFill>
              </a:rPr>
              <a:t> on up</a:t>
            </a:r>
          </a:p>
          <a:p>
            <a:pPr eaLnBrk="1" hangingPunct="1">
              <a:buFont typeface="Wingdings" panose="05000000000000000000" pitchFamily="2" charset="2"/>
              <a:buNone/>
              <a:defRPr/>
            </a:pPr>
            <a:endParaRPr lang="en-US" sz="2800" dirty="0"/>
          </a:p>
          <a:p>
            <a:pPr eaLnBrk="1" hangingPunct="1">
              <a:defRPr/>
            </a:pPr>
            <a:r>
              <a:rPr lang="en-US" sz="2800" dirty="0"/>
              <a:t>If &gt;150mg/</a:t>
            </a:r>
            <a:r>
              <a:rPr lang="en-US" sz="2800" dirty="0" err="1"/>
              <a:t>dL</a:t>
            </a:r>
            <a:r>
              <a:rPr lang="en-US" sz="2800" dirty="0"/>
              <a:t>, 13X &gt;risk than abnormal FBS and 1 hr. &lt;125mg/</a:t>
            </a:r>
            <a:r>
              <a:rPr lang="en-US" sz="2800" dirty="0" err="1"/>
              <a:t>dL</a:t>
            </a:r>
            <a:endParaRPr lang="en-US" dirty="0"/>
          </a:p>
        </p:txBody>
      </p:sp>
      <p:sp>
        <p:nvSpPr>
          <p:cNvPr id="4" name="Footer Placeholder 3">
            <a:extLst>
              <a:ext uri="{FF2B5EF4-FFF2-40B4-BE49-F238E27FC236}">
                <a16:creationId xmlns:a16="http://schemas.microsoft.com/office/drawing/2014/main" id="{05240D2A-D2A2-42EE-A8DC-39F96D68F871}"/>
              </a:ext>
            </a:extLst>
          </p:cNvPr>
          <p:cNvSpPr>
            <a:spLocks noGrp="1"/>
          </p:cNvSpPr>
          <p:nvPr>
            <p:ph type="ftr" sz="quarter" idx="11"/>
          </p:nvPr>
        </p:nvSpPr>
        <p:spPr/>
        <p:txBody>
          <a:bodyPr/>
          <a:lstStyle/>
          <a:p>
            <a:pPr>
              <a:defRPr/>
            </a:pPr>
            <a:r>
              <a:rPr lang="en-US"/>
              <a:t>Copyright Bale/Doneen Paradigm</a:t>
            </a:r>
          </a:p>
        </p:txBody>
      </p:sp>
      <p:sp>
        <p:nvSpPr>
          <p:cNvPr id="240645" name="TextBox 4">
            <a:extLst>
              <a:ext uri="{FF2B5EF4-FFF2-40B4-BE49-F238E27FC236}">
                <a16:creationId xmlns:a16="http://schemas.microsoft.com/office/drawing/2014/main" id="{F250D0BF-6566-422F-9EE2-B3A2FE542AEC}"/>
              </a:ext>
            </a:extLst>
          </p:cNvPr>
          <p:cNvSpPr txBox="1">
            <a:spLocks noChangeArrowheads="1"/>
          </p:cNvSpPr>
          <p:nvPr/>
        </p:nvSpPr>
        <p:spPr bwMode="auto">
          <a:xfrm>
            <a:off x="685800" y="54102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a:solidFill>
                  <a:srgbClr val="FFC000"/>
                </a:solidFill>
              </a:rPr>
              <a:t>Abdul-Ghani, M.A., DeFronzo, R.A., et. al. </a:t>
            </a:r>
            <a:r>
              <a:rPr lang="en-US" altLang="en-US" sz="2000" i="1">
                <a:solidFill>
                  <a:srgbClr val="FFC000"/>
                </a:solidFill>
              </a:rPr>
              <a:t>Diabetes Care </a:t>
            </a:r>
            <a:r>
              <a:rPr lang="en-US" altLang="en-US" sz="2000">
                <a:solidFill>
                  <a:srgbClr val="FFC000"/>
                </a:solidFill>
              </a:rPr>
              <a:t>3/2010.</a:t>
            </a:r>
          </a:p>
          <a:p>
            <a:pPr>
              <a:spcBef>
                <a:spcPct val="0"/>
              </a:spcBef>
              <a:buClrTx/>
              <a:buFontTx/>
              <a:buNone/>
            </a:pPr>
            <a:r>
              <a:rPr lang="en-US" altLang="en-US" sz="2000">
                <a:solidFill>
                  <a:srgbClr val="FFC000"/>
                </a:solidFill>
              </a:rPr>
              <a:t> Vol.33, No.3:557-561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FE7F86EC-9574-4409-AF7F-53077AA17657}"/>
              </a:ext>
            </a:extLst>
          </p:cNvPr>
          <p:cNvSpPr>
            <a:spLocks noChangeArrowheads="1"/>
          </p:cNvSpPr>
          <p:nvPr/>
        </p:nvSpPr>
        <p:spPr bwMode="auto">
          <a:xfrm>
            <a:off x="0" y="762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a:solidFill>
                  <a:schemeClr val="tx2"/>
                </a:solidFill>
              </a:rPr>
              <a:t>Abnormal 2 hr. Glucose Identifies IR and Defines Beta cell Function Loss</a:t>
            </a:r>
          </a:p>
        </p:txBody>
      </p:sp>
      <p:sp>
        <p:nvSpPr>
          <p:cNvPr id="242691" name="Text Box 5">
            <a:extLst>
              <a:ext uri="{FF2B5EF4-FFF2-40B4-BE49-F238E27FC236}">
                <a16:creationId xmlns:a16="http://schemas.microsoft.com/office/drawing/2014/main" id="{A4D6CD5C-E009-42B3-BEFE-D55BCEF0CAE5}"/>
              </a:ext>
            </a:extLst>
          </p:cNvPr>
          <p:cNvSpPr txBox="1">
            <a:spLocks noChangeArrowheads="1"/>
          </p:cNvSpPr>
          <p:nvPr/>
        </p:nvSpPr>
        <p:spPr bwMode="auto">
          <a:xfrm>
            <a:off x="1498600" y="1282700"/>
            <a:ext cx="6680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l-GR" altLang="en-US" sz="2500" b="1">
                <a:solidFill>
                  <a:srgbClr val="FFFF00"/>
                </a:solidFill>
                <a:cs typeface="Arial" panose="020B0604020202020204" pitchFamily="34" charset="0"/>
              </a:rPr>
              <a:t>Δ</a:t>
            </a:r>
            <a:r>
              <a:rPr lang="en-US" altLang="en-US" sz="2500" b="1">
                <a:solidFill>
                  <a:srgbClr val="FFFF00"/>
                </a:solidFill>
                <a:cs typeface="Arial" panose="020B0604020202020204" pitchFamily="34" charset="0"/>
              </a:rPr>
              <a:t> Beta cell function</a:t>
            </a:r>
            <a:endParaRPr lang="en-US" altLang="en-US" sz="2500" b="1">
              <a:solidFill>
                <a:srgbClr val="FFFF00"/>
              </a:solidFill>
            </a:endParaRPr>
          </a:p>
        </p:txBody>
      </p:sp>
      <p:sp>
        <p:nvSpPr>
          <p:cNvPr id="242692" name="Rectangle 7">
            <a:extLst>
              <a:ext uri="{FF2B5EF4-FFF2-40B4-BE49-F238E27FC236}">
                <a16:creationId xmlns:a16="http://schemas.microsoft.com/office/drawing/2014/main" id="{BE4D5A5C-5706-4179-B752-A287EE5877E8}"/>
              </a:ext>
            </a:extLst>
          </p:cNvPr>
          <p:cNvSpPr>
            <a:spLocks noChangeArrowheads="1"/>
          </p:cNvSpPr>
          <p:nvPr/>
        </p:nvSpPr>
        <p:spPr bwMode="auto">
          <a:xfrm>
            <a:off x="1493838" y="1893888"/>
            <a:ext cx="67183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42693" name="Line 8">
            <a:extLst>
              <a:ext uri="{FF2B5EF4-FFF2-40B4-BE49-F238E27FC236}">
                <a16:creationId xmlns:a16="http://schemas.microsoft.com/office/drawing/2014/main" id="{41387DAC-0D47-4158-B1E0-04F65EF2A607}"/>
              </a:ext>
            </a:extLst>
          </p:cNvPr>
          <p:cNvSpPr>
            <a:spLocks noChangeShapeType="1"/>
          </p:cNvSpPr>
          <p:nvPr/>
        </p:nvSpPr>
        <p:spPr bwMode="auto">
          <a:xfrm>
            <a:off x="1493838" y="5624513"/>
            <a:ext cx="6718300" cy="1587"/>
          </a:xfrm>
          <a:prstGeom prst="line">
            <a:avLst/>
          </a:prstGeom>
          <a:noFill/>
          <a:ln w="9525">
            <a:solidFill>
              <a:srgbClr val="333399"/>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694" name="Line 9">
            <a:extLst>
              <a:ext uri="{FF2B5EF4-FFF2-40B4-BE49-F238E27FC236}">
                <a16:creationId xmlns:a16="http://schemas.microsoft.com/office/drawing/2014/main" id="{D56E4EE0-3A28-450B-805D-20749EC9B78C}"/>
              </a:ext>
            </a:extLst>
          </p:cNvPr>
          <p:cNvSpPr>
            <a:spLocks noChangeShapeType="1"/>
          </p:cNvSpPr>
          <p:nvPr/>
        </p:nvSpPr>
        <p:spPr bwMode="auto">
          <a:xfrm>
            <a:off x="1493838" y="3759200"/>
            <a:ext cx="6718300" cy="1588"/>
          </a:xfrm>
          <a:prstGeom prst="line">
            <a:avLst/>
          </a:prstGeom>
          <a:noFill/>
          <a:ln w="9525">
            <a:solidFill>
              <a:srgbClr val="333399"/>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695" name="Line 10">
            <a:extLst>
              <a:ext uri="{FF2B5EF4-FFF2-40B4-BE49-F238E27FC236}">
                <a16:creationId xmlns:a16="http://schemas.microsoft.com/office/drawing/2014/main" id="{9A1E4C1D-FF5E-4EB4-A4CC-A00262C4AAAB}"/>
              </a:ext>
            </a:extLst>
          </p:cNvPr>
          <p:cNvSpPr>
            <a:spLocks noChangeShapeType="1"/>
          </p:cNvSpPr>
          <p:nvPr/>
        </p:nvSpPr>
        <p:spPr bwMode="auto">
          <a:xfrm>
            <a:off x="1493838" y="2825750"/>
            <a:ext cx="6718300" cy="1588"/>
          </a:xfrm>
          <a:prstGeom prst="line">
            <a:avLst/>
          </a:prstGeom>
          <a:noFill/>
          <a:ln w="9525">
            <a:solidFill>
              <a:srgbClr val="333399"/>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696" name="Line 11">
            <a:extLst>
              <a:ext uri="{FF2B5EF4-FFF2-40B4-BE49-F238E27FC236}">
                <a16:creationId xmlns:a16="http://schemas.microsoft.com/office/drawing/2014/main" id="{C9EF3693-B3A1-4E71-A371-D5CF1A292540}"/>
              </a:ext>
            </a:extLst>
          </p:cNvPr>
          <p:cNvSpPr>
            <a:spLocks noChangeShapeType="1"/>
          </p:cNvSpPr>
          <p:nvPr/>
        </p:nvSpPr>
        <p:spPr bwMode="auto">
          <a:xfrm>
            <a:off x="1493838" y="1893888"/>
            <a:ext cx="6718300" cy="1587"/>
          </a:xfrm>
          <a:prstGeom prst="line">
            <a:avLst/>
          </a:prstGeom>
          <a:noFill/>
          <a:ln w="9525">
            <a:solidFill>
              <a:srgbClr val="333399"/>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697" name="Rectangle 12">
            <a:extLst>
              <a:ext uri="{FF2B5EF4-FFF2-40B4-BE49-F238E27FC236}">
                <a16:creationId xmlns:a16="http://schemas.microsoft.com/office/drawing/2014/main" id="{0A0AA44A-A54B-47D2-AF57-6E76BF0708E5}"/>
              </a:ext>
            </a:extLst>
          </p:cNvPr>
          <p:cNvSpPr>
            <a:spLocks noChangeArrowheads="1"/>
          </p:cNvSpPr>
          <p:nvPr/>
        </p:nvSpPr>
        <p:spPr bwMode="auto">
          <a:xfrm>
            <a:off x="1524000" y="1828800"/>
            <a:ext cx="6718300" cy="3730625"/>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txBody>
          <a:bodyPr lIns="91350" tIns="45677" rIns="91350" bIns="45677"/>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42698" name="Rectangle 13">
            <a:extLst>
              <a:ext uri="{FF2B5EF4-FFF2-40B4-BE49-F238E27FC236}">
                <a16:creationId xmlns:a16="http://schemas.microsoft.com/office/drawing/2014/main" id="{35F8D8B6-1B41-48CF-99BC-71F34FCB5D28}"/>
              </a:ext>
            </a:extLst>
          </p:cNvPr>
          <p:cNvSpPr>
            <a:spLocks noChangeArrowheads="1"/>
          </p:cNvSpPr>
          <p:nvPr/>
        </p:nvSpPr>
        <p:spPr bwMode="auto">
          <a:xfrm>
            <a:off x="1939925" y="2498725"/>
            <a:ext cx="447675" cy="2192338"/>
          </a:xfrm>
          <a:prstGeom prst="rect">
            <a:avLst/>
          </a:prstGeom>
          <a:solidFill>
            <a:srgbClr val="33CC33"/>
          </a:solidFill>
          <a:ln w="9525">
            <a:solidFill>
              <a:srgbClr val="000000"/>
            </a:solidFill>
            <a:miter lim="800000"/>
            <a:headEnd/>
            <a:tailEnd/>
          </a:ln>
        </p:spPr>
        <p:txBody>
          <a:bodyPr lIns="91350" tIns="45677" rIns="91350" bIns="45677"/>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42699" name="Rectangle 14">
            <a:extLst>
              <a:ext uri="{FF2B5EF4-FFF2-40B4-BE49-F238E27FC236}">
                <a16:creationId xmlns:a16="http://schemas.microsoft.com/office/drawing/2014/main" id="{33A5A580-0B6E-4EC4-93CD-0DF7B78E01A7}"/>
              </a:ext>
            </a:extLst>
          </p:cNvPr>
          <p:cNvSpPr>
            <a:spLocks noChangeArrowheads="1"/>
          </p:cNvSpPr>
          <p:nvPr/>
        </p:nvSpPr>
        <p:spPr bwMode="auto">
          <a:xfrm>
            <a:off x="3281363" y="3886200"/>
            <a:ext cx="455612" cy="762000"/>
          </a:xfrm>
          <a:prstGeom prst="rect">
            <a:avLst/>
          </a:prstGeom>
          <a:solidFill>
            <a:srgbClr val="00FFFF"/>
          </a:solidFill>
          <a:ln w="9525">
            <a:solidFill>
              <a:srgbClr val="000000"/>
            </a:solidFill>
            <a:miter lim="800000"/>
            <a:headEnd/>
            <a:tailEnd/>
          </a:ln>
        </p:spPr>
        <p:txBody>
          <a:bodyPr lIns="91350" tIns="45677" rIns="91350" bIns="45677"/>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42700" name="Rectangle 15">
            <a:extLst>
              <a:ext uri="{FF2B5EF4-FFF2-40B4-BE49-F238E27FC236}">
                <a16:creationId xmlns:a16="http://schemas.microsoft.com/office/drawing/2014/main" id="{6C206938-36C1-4E0B-A605-DCAEA5C31D34}"/>
              </a:ext>
            </a:extLst>
          </p:cNvPr>
          <p:cNvSpPr>
            <a:spLocks noChangeArrowheads="1"/>
          </p:cNvSpPr>
          <p:nvPr/>
        </p:nvSpPr>
        <p:spPr bwMode="auto">
          <a:xfrm>
            <a:off x="4630738" y="4270375"/>
            <a:ext cx="446087" cy="377825"/>
          </a:xfrm>
          <a:prstGeom prst="rect">
            <a:avLst/>
          </a:prstGeom>
          <a:solidFill>
            <a:srgbClr val="CC99FF"/>
          </a:solidFill>
          <a:ln w="9525">
            <a:solidFill>
              <a:srgbClr val="000000"/>
            </a:solidFill>
            <a:miter lim="800000"/>
            <a:headEnd/>
            <a:tailEnd/>
          </a:ln>
        </p:spPr>
        <p:txBody>
          <a:bodyPr lIns="91350" tIns="45677" rIns="91350" bIns="45677"/>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42701" name="Rectangle 16">
            <a:extLst>
              <a:ext uri="{FF2B5EF4-FFF2-40B4-BE49-F238E27FC236}">
                <a16:creationId xmlns:a16="http://schemas.microsoft.com/office/drawing/2014/main" id="{3C9D4FDC-C013-4355-A04E-B51E7D3A0520}"/>
              </a:ext>
            </a:extLst>
          </p:cNvPr>
          <p:cNvSpPr>
            <a:spLocks noChangeArrowheads="1"/>
          </p:cNvSpPr>
          <p:nvPr/>
        </p:nvSpPr>
        <p:spPr bwMode="auto">
          <a:xfrm>
            <a:off x="5970588" y="4419600"/>
            <a:ext cx="455612" cy="228600"/>
          </a:xfrm>
          <a:prstGeom prst="rect">
            <a:avLst/>
          </a:prstGeom>
          <a:solidFill>
            <a:srgbClr val="FF0000"/>
          </a:solidFill>
          <a:ln w="9525">
            <a:solidFill>
              <a:srgbClr val="000000"/>
            </a:solidFill>
            <a:miter lim="800000"/>
            <a:headEnd/>
            <a:tailEnd/>
          </a:ln>
        </p:spPr>
        <p:txBody>
          <a:bodyPr lIns="91350" tIns="45677" rIns="91350" bIns="45677"/>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42702" name="Line 18">
            <a:extLst>
              <a:ext uri="{FF2B5EF4-FFF2-40B4-BE49-F238E27FC236}">
                <a16:creationId xmlns:a16="http://schemas.microsoft.com/office/drawing/2014/main" id="{B6790834-AE22-4BA3-B730-F8AD0E22AF5D}"/>
              </a:ext>
            </a:extLst>
          </p:cNvPr>
          <p:cNvSpPr>
            <a:spLocks noChangeShapeType="1"/>
          </p:cNvSpPr>
          <p:nvPr/>
        </p:nvSpPr>
        <p:spPr bwMode="auto">
          <a:xfrm flipV="1">
            <a:off x="2159000" y="2220913"/>
            <a:ext cx="1588" cy="277812"/>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03" name="Line 19">
            <a:extLst>
              <a:ext uri="{FF2B5EF4-FFF2-40B4-BE49-F238E27FC236}">
                <a16:creationId xmlns:a16="http://schemas.microsoft.com/office/drawing/2014/main" id="{F4A154A0-9C0B-4485-B9F7-DD71FBA76A0F}"/>
              </a:ext>
            </a:extLst>
          </p:cNvPr>
          <p:cNvSpPr>
            <a:spLocks noChangeShapeType="1"/>
          </p:cNvSpPr>
          <p:nvPr/>
        </p:nvSpPr>
        <p:spPr bwMode="auto">
          <a:xfrm>
            <a:off x="2133600" y="2220913"/>
            <a:ext cx="60325" cy="1587"/>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04" name="Line 22">
            <a:extLst>
              <a:ext uri="{FF2B5EF4-FFF2-40B4-BE49-F238E27FC236}">
                <a16:creationId xmlns:a16="http://schemas.microsoft.com/office/drawing/2014/main" id="{B2C9311B-B01D-4D7C-843A-9B28F1DF9029}"/>
              </a:ext>
            </a:extLst>
          </p:cNvPr>
          <p:cNvSpPr>
            <a:spLocks noChangeShapeType="1"/>
          </p:cNvSpPr>
          <p:nvPr/>
        </p:nvSpPr>
        <p:spPr bwMode="auto">
          <a:xfrm flipV="1">
            <a:off x="4848225" y="4044950"/>
            <a:ext cx="1588" cy="225425"/>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05" name="Line 23">
            <a:extLst>
              <a:ext uri="{FF2B5EF4-FFF2-40B4-BE49-F238E27FC236}">
                <a16:creationId xmlns:a16="http://schemas.microsoft.com/office/drawing/2014/main" id="{0BC449E9-6E10-42D4-AE74-466B89263D38}"/>
              </a:ext>
            </a:extLst>
          </p:cNvPr>
          <p:cNvSpPr>
            <a:spLocks noChangeShapeType="1"/>
          </p:cNvSpPr>
          <p:nvPr/>
        </p:nvSpPr>
        <p:spPr bwMode="auto">
          <a:xfrm>
            <a:off x="4822825" y="4044950"/>
            <a:ext cx="61913" cy="1588"/>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06" name="Line 24">
            <a:extLst>
              <a:ext uri="{FF2B5EF4-FFF2-40B4-BE49-F238E27FC236}">
                <a16:creationId xmlns:a16="http://schemas.microsoft.com/office/drawing/2014/main" id="{D02783AA-34FD-4371-B5C9-9BFDB977F94F}"/>
              </a:ext>
            </a:extLst>
          </p:cNvPr>
          <p:cNvSpPr>
            <a:spLocks noChangeShapeType="1"/>
          </p:cNvSpPr>
          <p:nvPr/>
        </p:nvSpPr>
        <p:spPr bwMode="auto">
          <a:xfrm flipV="1">
            <a:off x="6197600" y="4178300"/>
            <a:ext cx="1588" cy="277813"/>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07" name="Line 25">
            <a:extLst>
              <a:ext uri="{FF2B5EF4-FFF2-40B4-BE49-F238E27FC236}">
                <a16:creationId xmlns:a16="http://schemas.microsoft.com/office/drawing/2014/main" id="{4BE30FDF-CEA4-4A1F-8358-EE5E2B5B7812}"/>
              </a:ext>
            </a:extLst>
          </p:cNvPr>
          <p:cNvSpPr>
            <a:spLocks noChangeShapeType="1"/>
          </p:cNvSpPr>
          <p:nvPr/>
        </p:nvSpPr>
        <p:spPr bwMode="auto">
          <a:xfrm>
            <a:off x="6172200" y="4178300"/>
            <a:ext cx="60325" cy="1588"/>
          </a:xfrm>
          <a:prstGeom prst="line">
            <a:avLst/>
          </a:prstGeom>
          <a:noFill/>
          <a:ln w="26988">
            <a:solidFill>
              <a:srgbClr val="FFFF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08" name="Line 28">
            <a:extLst>
              <a:ext uri="{FF2B5EF4-FFF2-40B4-BE49-F238E27FC236}">
                <a16:creationId xmlns:a16="http://schemas.microsoft.com/office/drawing/2014/main" id="{E5C6D07E-520C-473E-ADAE-C4F1057EBE96}"/>
              </a:ext>
            </a:extLst>
          </p:cNvPr>
          <p:cNvSpPr>
            <a:spLocks noChangeShapeType="1"/>
          </p:cNvSpPr>
          <p:nvPr/>
        </p:nvSpPr>
        <p:spPr bwMode="auto">
          <a:xfrm>
            <a:off x="1524000" y="2590800"/>
            <a:ext cx="0" cy="2133600"/>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09" name="Line 30">
            <a:extLst>
              <a:ext uri="{FF2B5EF4-FFF2-40B4-BE49-F238E27FC236}">
                <a16:creationId xmlns:a16="http://schemas.microsoft.com/office/drawing/2014/main" id="{7CE1C504-A4F2-480E-A964-10E50BCF5D90}"/>
              </a:ext>
            </a:extLst>
          </p:cNvPr>
          <p:cNvSpPr>
            <a:spLocks noChangeShapeType="1"/>
          </p:cNvSpPr>
          <p:nvPr/>
        </p:nvSpPr>
        <p:spPr bwMode="auto">
          <a:xfrm>
            <a:off x="1423988" y="4691063"/>
            <a:ext cx="69850" cy="1587"/>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10" name="Line 34">
            <a:extLst>
              <a:ext uri="{FF2B5EF4-FFF2-40B4-BE49-F238E27FC236}">
                <a16:creationId xmlns:a16="http://schemas.microsoft.com/office/drawing/2014/main" id="{3866A7C7-EDA1-4A88-8D07-8C80BFCCD2B8}"/>
              </a:ext>
            </a:extLst>
          </p:cNvPr>
          <p:cNvSpPr>
            <a:spLocks noChangeShapeType="1"/>
          </p:cNvSpPr>
          <p:nvPr/>
        </p:nvSpPr>
        <p:spPr bwMode="auto">
          <a:xfrm flipV="1">
            <a:off x="1524000" y="4648200"/>
            <a:ext cx="6688138" cy="31750"/>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11" name="Line 36">
            <a:extLst>
              <a:ext uri="{FF2B5EF4-FFF2-40B4-BE49-F238E27FC236}">
                <a16:creationId xmlns:a16="http://schemas.microsoft.com/office/drawing/2014/main" id="{6A79C54A-3174-4926-B826-EF464E9AECC8}"/>
              </a:ext>
            </a:extLst>
          </p:cNvPr>
          <p:cNvSpPr>
            <a:spLocks noChangeShapeType="1"/>
          </p:cNvSpPr>
          <p:nvPr/>
        </p:nvSpPr>
        <p:spPr bwMode="auto">
          <a:xfrm flipV="1">
            <a:off x="2833688" y="4691063"/>
            <a:ext cx="1587" cy="76200"/>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12" name="Line 37">
            <a:extLst>
              <a:ext uri="{FF2B5EF4-FFF2-40B4-BE49-F238E27FC236}">
                <a16:creationId xmlns:a16="http://schemas.microsoft.com/office/drawing/2014/main" id="{D86AC92B-B62A-47B8-9FA6-C811DDFBD60B}"/>
              </a:ext>
            </a:extLst>
          </p:cNvPr>
          <p:cNvSpPr>
            <a:spLocks noChangeShapeType="1"/>
          </p:cNvSpPr>
          <p:nvPr/>
        </p:nvSpPr>
        <p:spPr bwMode="auto">
          <a:xfrm flipV="1">
            <a:off x="4183063" y="4691063"/>
            <a:ext cx="1587" cy="76200"/>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13" name="Line 38">
            <a:extLst>
              <a:ext uri="{FF2B5EF4-FFF2-40B4-BE49-F238E27FC236}">
                <a16:creationId xmlns:a16="http://schemas.microsoft.com/office/drawing/2014/main" id="{4044D113-79BA-43C6-8B28-C16538A06A75}"/>
              </a:ext>
            </a:extLst>
          </p:cNvPr>
          <p:cNvSpPr>
            <a:spLocks noChangeShapeType="1"/>
          </p:cNvSpPr>
          <p:nvPr/>
        </p:nvSpPr>
        <p:spPr bwMode="auto">
          <a:xfrm flipV="1">
            <a:off x="5522913" y="4691063"/>
            <a:ext cx="1587" cy="76200"/>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14" name="Line 39">
            <a:extLst>
              <a:ext uri="{FF2B5EF4-FFF2-40B4-BE49-F238E27FC236}">
                <a16:creationId xmlns:a16="http://schemas.microsoft.com/office/drawing/2014/main" id="{0AD51D3A-9050-4188-834D-13FF31B7E3DA}"/>
              </a:ext>
            </a:extLst>
          </p:cNvPr>
          <p:cNvSpPr>
            <a:spLocks noChangeShapeType="1"/>
          </p:cNvSpPr>
          <p:nvPr/>
        </p:nvSpPr>
        <p:spPr bwMode="auto">
          <a:xfrm flipV="1">
            <a:off x="6872288" y="4691063"/>
            <a:ext cx="1587" cy="76200"/>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15" name="Line 40">
            <a:extLst>
              <a:ext uri="{FF2B5EF4-FFF2-40B4-BE49-F238E27FC236}">
                <a16:creationId xmlns:a16="http://schemas.microsoft.com/office/drawing/2014/main" id="{8ECBE2C4-8320-436E-AFC6-BCDF058FFE29}"/>
              </a:ext>
            </a:extLst>
          </p:cNvPr>
          <p:cNvSpPr>
            <a:spLocks noChangeShapeType="1"/>
          </p:cNvSpPr>
          <p:nvPr/>
        </p:nvSpPr>
        <p:spPr bwMode="auto">
          <a:xfrm flipV="1">
            <a:off x="8212138" y="4691063"/>
            <a:ext cx="1587" cy="76200"/>
          </a:xfrm>
          <a:prstGeom prst="line">
            <a:avLst/>
          </a:prstGeom>
          <a:noFill/>
          <a:ln w="9525">
            <a:solidFill>
              <a:srgbClr val="CCCCFF"/>
            </a:solidFill>
            <a:round/>
            <a:headEnd/>
            <a:tailEnd/>
          </a:ln>
          <a:extLst>
            <a:ext uri="{909E8E84-426E-40DD-AFC4-6F175D3DCCD1}">
              <a14:hiddenFill xmlns:a14="http://schemas.microsoft.com/office/drawing/2010/main">
                <a:noFill/>
              </a14:hiddenFill>
            </a:ext>
          </a:extLst>
        </p:spPr>
        <p:txBody>
          <a:bodyPr lIns="91350" tIns="45677" rIns="91350" bIns="45677"/>
          <a:lstStyle/>
          <a:p>
            <a:endParaRPr lang="en-US"/>
          </a:p>
        </p:txBody>
      </p:sp>
      <p:sp>
        <p:nvSpPr>
          <p:cNvPr id="242716" name="Rectangle 42">
            <a:extLst>
              <a:ext uri="{FF2B5EF4-FFF2-40B4-BE49-F238E27FC236}">
                <a16:creationId xmlns:a16="http://schemas.microsoft.com/office/drawing/2014/main" id="{3DBBD6A5-4256-4BFB-B27F-7A53D49AC67F}"/>
              </a:ext>
            </a:extLst>
          </p:cNvPr>
          <p:cNvSpPr>
            <a:spLocks noChangeArrowheads="1"/>
          </p:cNvSpPr>
          <p:nvPr/>
        </p:nvSpPr>
        <p:spPr bwMode="auto">
          <a:xfrm>
            <a:off x="1030288" y="4556125"/>
            <a:ext cx="355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b="1">
                <a:solidFill>
                  <a:schemeClr val="bg1"/>
                </a:solidFill>
              </a:rPr>
              <a:t>0.0</a:t>
            </a:r>
          </a:p>
        </p:txBody>
      </p:sp>
      <p:sp>
        <p:nvSpPr>
          <p:cNvPr id="242717" name="Rectangle 43">
            <a:extLst>
              <a:ext uri="{FF2B5EF4-FFF2-40B4-BE49-F238E27FC236}">
                <a16:creationId xmlns:a16="http://schemas.microsoft.com/office/drawing/2014/main" id="{65EBC249-C3A8-43BE-9BC3-5F8CE2E71C84}"/>
              </a:ext>
            </a:extLst>
          </p:cNvPr>
          <p:cNvSpPr>
            <a:spLocks noChangeArrowheads="1"/>
          </p:cNvSpPr>
          <p:nvPr/>
        </p:nvSpPr>
        <p:spPr bwMode="auto">
          <a:xfrm>
            <a:off x="989013" y="3657600"/>
            <a:ext cx="355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b="1">
                <a:solidFill>
                  <a:schemeClr val="bg1"/>
                </a:solidFill>
              </a:rPr>
              <a:t>0.1</a:t>
            </a:r>
          </a:p>
        </p:txBody>
      </p:sp>
      <p:sp>
        <p:nvSpPr>
          <p:cNvPr id="242718" name="Rectangle 44">
            <a:extLst>
              <a:ext uri="{FF2B5EF4-FFF2-40B4-BE49-F238E27FC236}">
                <a16:creationId xmlns:a16="http://schemas.microsoft.com/office/drawing/2014/main" id="{8737EF3F-843A-4313-ABE7-112764E6B017}"/>
              </a:ext>
            </a:extLst>
          </p:cNvPr>
          <p:cNvSpPr>
            <a:spLocks noChangeArrowheads="1"/>
          </p:cNvSpPr>
          <p:nvPr/>
        </p:nvSpPr>
        <p:spPr bwMode="auto">
          <a:xfrm>
            <a:off x="1030288" y="2690813"/>
            <a:ext cx="355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b="1">
                <a:solidFill>
                  <a:schemeClr val="bg1"/>
                </a:solidFill>
              </a:rPr>
              <a:t>0.2</a:t>
            </a:r>
          </a:p>
        </p:txBody>
      </p:sp>
      <p:sp>
        <p:nvSpPr>
          <p:cNvPr id="242719" name="Rectangle 45">
            <a:extLst>
              <a:ext uri="{FF2B5EF4-FFF2-40B4-BE49-F238E27FC236}">
                <a16:creationId xmlns:a16="http://schemas.microsoft.com/office/drawing/2014/main" id="{FD2A2298-361A-470E-9F6B-036065593928}"/>
              </a:ext>
            </a:extLst>
          </p:cNvPr>
          <p:cNvSpPr>
            <a:spLocks noChangeArrowheads="1"/>
          </p:cNvSpPr>
          <p:nvPr/>
        </p:nvSpPr>
        <p:spPr bwMode="auto">
          <a:xfrm>
            <a:off x="1030288" y="1758950"/>
            <a:ext cx="355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b="1">
                <a:solidFill>
                  <a:schemeClr val="bg1"/>
                </a:solidFill>
              </a:rPr>
              <a:t>0.3</a:t>
            </a:r>
          </a:p>
        </p:txBody>
      </p:sp>
      <p:sp>
        <p:nvSpPr>
          <p:cNvPr id="242720" name="Text Box 51">
            <a:extLst>
              <a:ext uri="{FF2B5EF4-FFF2-40B4-BE49-F238E27FC236}">
                <a16:creationId xmlns:a16="http://schemas.microsoft.com/office/drawing/2014/main" id="{55793904-43AC-4A12-BB84-ED2BA8F3C222}"/>
              </a:ext>
            </a:extLst>
          </p:cNvPr>
          <p:cNvSpPr txBox="1">
            <a:spLocks noChangeArrowheads="1"/>
          </p:cNvSpPr>
          <p:nvPr/>
        </p:nvSpPr>
        <p:spPr bwMode="auto">
          <a:xfrm>
            <a:off x="5905500" y="3797300"/>
            <a:ext cx="63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1800" b="1">
                <a:solidFill>
                  <a:schemeClr val="bg1"/>
                </a:solidFill>
              </a:rPr>
              <a:t>*</a:t>
            </a:r>
            <a:endParaRPr lang="en-US" altLang="en-US" sz="1800" b="1">
              <a:solidFill>
                <a:schemeClr val="bg1"/>
              </a:solidFill>
              <a:cs typeface="Arial" panose="020B0604020202020204" pitchFamily="34" charset="0"/>
            </a:endParaRPr>
          </a:p>
        </p:txBody>
      </p:sp>
      <p:sp>
        <p:nvSpPr>
          <p:cNvPr id="242721" name="Text Box 52">
            <a:extLst>
              <a:ext uri="{FF2B5EF4-FFF2-40B4-BE49-F238E27FC236}">
                <a16:creationId xmlns:a16="http://schemas.microsoft.com/office/drawing/2014/main" id="{0A1458C9-F85F-402C-9E8D-E49CF2872E35}"/>
              </a:ext>
            </a:extLst>
          </p:cNvPr>
          <p:cNvSpPr txBox="1">
            <a:spLocks noChangeArrowheads="1"/>
          </p:cNvSpPr>
          <p:nvPr/>
        </p:nvSpPr>
        <p:spPr bwMode="auto">
          <a:xfrm>
            <a:off x="4572000" y="3683000"/>
            <a:ext cx="63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1800" b="1">
                <a:solidFill>
                  <a:schemeClr val="bg1"/>
                </a:solidFill>
              </a:rPr>
              <a:t>*</a:t>
            </a:r>
            <a:endParaRPr lang="en-US" altLang="en-US" sz="1800" b="1">
              <a:solidFill>
                <a:schemeClr val="bg1"/>
              </a:solidFill>
              <a:cs typeface="Arial" panose="020B0604020202020204" pitchFamily="34" charset="0"/>
            </a:endParaRPr>
          </a:p>
        </p:txBody>
      </p:sp>
      <p:sp>
        <p:nvSpPr>
          <p:cNvPr id="242722" name="Text Box 55">
            <a:extLst>
              <a:ext uri="{FF2B5EF4-FFF2-40B4-BE49-F238E27FC236}">
                <a16:creationId xmlns:a16="http://schemas.microsoft.com/office/drawing/2014/main" id="{6D9D6F9B-032B-40F8-920C-8C93FC158E23}"/>
              </a:ext>
            </a:extLst>
          </p:cNvPr>
          <p:cNvSpPr txBox="1">
            <a:spLocks noChangeArrowheads="1"/>
          </p:cNvSpPr>
          <p:nvPr/>
        </p:nvSpPr>
        <p:spPr bwMode="auto">
          <a:xfrm>
            <a:off x="0" y="5969000"/>
            <a:ext cx="756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200">
                <a:solidFill>
                  <a:schemeClr val="folHlink"/>
                </a:solidFill>
              </a:rPr>
              <a:t>.</a:t>
            </a:r>
          </a:p>
        </p:txBody>
      </p:sp>
      <p:sp>
        <p:nvSpPr>
          <p:cNvPr id="242723" name="Text Box 56">
            <a:extLst>
              <a:ext uri="{FF2B5EF4-FFF2-40B4-BE49-F238E27FC236}">
                <a16:creationId xmlns:a16="http://schemas.microsoft.com/office/drawing/2014/main" id="{02F31BB1-51CE-4034-B841-ACCDFA1D8B22}"/>
              </a:ext>
            </a:extLst>
          </p:cNvPr>
          <p:cNvSpPr txBox="1">
            <a:spLocks noChangeArrowheads="1"/>
          </p:cNvSpPr>
          <p:nvPr/>
        </p:nvSpPr>
        <p:spPr bwMode="auto">
          <a:xfrm>
            <a:off x="1981200" y="1828800"/>
            <a:ext cx="1255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IS = 100%</a:t>
            </a:r>
          </a:p>
        </p:txBody>
      </p:sp>
      <p:sp>
        <p:nvSpPr>
          <p:cNvPr id="242724" name="Text Box 57">
            <a:extLst>
              <a:ext uri="{FF2B5EF4-FFF2-40B4-BE49-F238E27FC236}">
                <a16:creationId xmlns:a16="http://schemas.microsoft.com/office/drawing/2014/main" id="{A54857DA-E038-413E-9136-98810A22D97E}"/>
              </a:ext>
            </a:extLst>
          </p:cNvPr>
          <p:cNvSpPr txBox="1">
            <a:spLocks noChangeArrowheads="1"/>
          </p:cNvSpPr>
          <p:nvPr/>
        </p:nvSpPr>
        <p:spPr bwMode="auto">
          <a:xfrm>
            <a:off x="3276600" y="3405188"/>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33%</a:t>
            </a:r>
          </a:p>
        </p:txBody>
      </p:sp>
      <p:sp>
        <p:nvSpPr>
          <p:cNvPr id="242725" name="Text Box 58">
            <a:extLst>
              <a:ext uri="{FF2B5EF4-FFF2-40B4-BE49-F238E27FC236}">
                <a16:creationId xmlns:a16="http://schemas.microsoft.com/office/drawing/2014/main" id="{B14E7F79-CB4E-4125-AEE9-4BBCC5E9FB5C}"/>
              </a:ext>
            </a:extLst>
          </p:cNvPr>
          <p:cNvSpPr txBox="1">
            <a:spLocks noChangeArrowheads="1"/>
          </p:cNvSpPr>
          <p:nvPr/>
        </p:nvSpPr>
        <p:spPr bwMode="auto">
          <a:xfrm>
            <a:off x="4572000" y="35417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15%</a:t>
            </a:r>
          </a:p>
        </p:txBody>
      </p:sp>
      <p:sp>
        <p:nvSpPr>
          <p:cNvPr id="242726" name="Text Box 59">
            <a:extLst>
              <a:ext uri="{FF2B5EF4-FFF2-40B4-BE49-F238E27FC236}">
                <a16:creationId xmlns:a16="http://schemas.microsoft.com/office/drawing/2014/main" id="{0228F5E5-5F3D-4CB6-998F-FE3E2C9629E2}"/>
              </a:ext>
            </a:extLst>
          </p:cNvPr>
          <p:cNvSpPr txBox="1">
            <a:spLocks noChangeArrowheads="1"/>
          </p:cNvSpPr>
          <p:nvPr/>
        </p:nvSpPr>
        <p:spPr bwMode="auto">
          <a:xfrm>
            <a:off x="5791200" y="3846513"/>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DM = 10%</a:t>
            </a:r>
          </a:p>
        </p:txBody>
      </p:sp>
      <p:sp>
        <p:nvSpPr>
          <p:cNvPr id="242727" name="TextBox 54">
            <a:extLst>
              <a:ext uri="{FF2B5EF4-FFF2-40B4-BE49-F238E27FC236}">
                <a16:creationId xmlns:a16="http://schemas.microsoft.com/office/drawing/2014/main" id="{2D54E148-FFE6-4D6E-925C-5143B8E7DC42}"/>
              </a:ext>
            </a:extLst>
          </p:cNvPr>
          <p:cNvSpPr txBox="1">
            <a:spLocks noChangeArrowheads="1"/>
          </p:cNvSpPr>
          <p:nvPr/>
        </p:nvSpPr>
        <p:spPr bwMode="auto">
          <a:xfrm rot="10800000" flipV="1">
            <a:off x="190500" y="5594350"/>
            <a:ext cx="811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i="1">
                <a:solidFill>
                  <a:srgbClr val="FFC000"/>
                </a:solidFill>
              </a:rPr>
              <a:t>DeFronzo, R. Diabetes, Vol. 58, April 2009</a:t>
            </a:r>
          </a:p>
        </p:txBody>
      </p:sp>
      <p:sp>
        <p:nvSpPr>
          <p:cNvPr id="242728" name="TextBox 39">
            <a:extLst>
              <a:ext uri="{FF2B5EF4-FFF2-40B4-BE49-F238E27FC236}">
                <a16:creationId xmlns:a16="http://schemas.microsoft.com/office/drawing/2014/main" id="{1993C8D4-8943-4EBC-8EC1-DD0B5A2023F5}"/>
              </a:ext>
            </a:extLst>
          </p:cNvPr>
          <p:cNvSpPr txBox="1">
            <a:spLocks noChangeArrowheads="1"/>
          </p:cNvSpPr>
          <p:nvPr/>
        </p:nvSpPr>
        <p:spPr bwMode="auto">
          <a:xfrm>
            <a:off x="3048000" y="4673600"/>
            <a:ext cx="1162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2 hr. PP</a:t>
            </a:r>
          </a:p>
          <a:p>
            <a:pPr>
              <a:spcBef>
                <a:spcPct val="0"/>
              </a:spcBef>
              <a:buClrTx/>
              <a:buFontTx/>
              <a:buNone/>
            </a:pPr>
            <a:r>
              <a:rPr lang="en-US" altLang="en-US" sz="1800"/>
              <a:t>120-139</a:t>
            </a:r>
          </a:p>
        </p:txBody>
      </p:sp>
      <p:sp>
        <p:nvSpPr>
          <p:cNvPr id="242729" name="TextBox 40">
            <a:extLst>
              <a:ext uri="{FF2B5EF4-FFF2-40B4-BE49-F238E27FC236}">
                <a16:creationId xmlns:a16="http://schemas.microsoft.com/office/drawing/2014/main" id="{F38C09C7-E924-4545-9CFE-0538E2A1CD2D}"/>
              </a:ext>
            </a:extLst>
          </p:cNvPr>
          <p:cNvSpPr txBox="1">
            <a:spLocks noChangeArrowheads="1"/>
          </p:cNvSpPr>
          <p:nvPr/>
        </p:nvSpPr>
        <p:spPr bwMode="auto">
          <a:xfrm>
            <a:off x="4427538" y="4673600"/>
            <a:ext cx="1377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2 hr. PP</a:t>
            </a:r>
          </a:p>
          <a:p>
            <a:pPr>
              <a:spcBef>
                <a:spcPct val="0"/>
              </a:spcBef>
              <a:buClrTx/>
              <a:buFontTx/>
              <a:buNone/>
            </a:pPr>
            <a:r>
              <a:rPr lang="en-US" altLang="en-US" sz="1800"/>
              <a:t>180-199</a:t>
            </a:r>
          </a:p>
        </p:txBody>
      </p:sp>
      <p:sp>
        <p:nvSpPr>
          <p:cNvPr id="242730" name="TextBox 1">
            <a:extLst>
              <a:ext uri="{FF2B5EF4-FFF2-40B4-BE49-F238E27FC236}">
                <a16:creationId xmlns:a16="http://schemas.microsoft.com/office/drawing/2014/main" id="{3B96EF3C-5AED-44C8-93DF-8ECFC6B6D3A8}"/>
              </a:ext>
            </a:extLst>
          </p:cNvPr>
          <p:cNvSpPr txBox="1">
            <a:spLocks noChangeArrowheads="1"/>
          </p:cNvSpPr>
          <p:nvPr/>
        </p:nvSpPr>
        <p:spPr bwMode="auto">
          <a:xfrm>
            <a:off x="3276600" y="2065338"/>
            <a:ext cx="4535488" cy="954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a:t>Please use 120 cut point and not the guideline 140!!</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DF0E-7C79-4A6B-B1CE-EDC63456CC66}"/>
              </a:ext>
            </a:extLst>
          </p:cNvPr>
          <p:cNvSpPr>
            <a:spLocks noGrp="1"/>
          </p:cNvSpPr>
          <p:nvPr>
            <p:ph type="title"/>
          </p:nvPr>
        </p:nvSpPr>
        <p:spPr>
          <a:xfrm>
            <a:off x="0" y="0"/>
            <a:ext cx="9144000" cy="1219200"/>
          </a:xfrm>
        </p:spPr>
        <p:txBody>
          <a:bodyPr/>
          <a:lstStyle/>
          <a:p>
            <a:pPr>
              <a:defRPr/>
            </a:pPr>
            <a:r>
              <a:rPr lang="en-US" sz="3600" dirty="0"/>
              <a:t>A1c Significantly Predicts New Onset DM in ‘Healthy’ Subjects </a:t>
            </a:r>
            <a:r>
              <a:rPr lang="en-US" sz="3600" dirty="0">
                <a:solidFill>
                  <a:srgbClr val="FFFF00"/>
                </a:solidFill>
              </a:rPr>
              <a:t>Only if </a:t>
            </a:r>
            <a:r>
              <a:rPr lang="en-US" sz="3600" u="sng" dirty="0">
                <a:solidFill>
                  <a:srgbClr val="FFFF00"/>
                </a:solidFill>
              </a:rPr>
              <a:t>&gt;</a:t>
            </a:r>
            <a:r>
              <a:rPr lang="en-US" sz="3600" dirty="0">
                <a:solidFill>
                  <a:srgbClr val="FFFF00"/>
                </a:solidFill>
              </a:rPr>
              <a:t>6.5%</a:t>
            </a:r>
          </a:p>
        </p:txBody>
      </p:sp>
      <p:sp>
        <p:nvSpPr>
          <p:cNvPr id="3" name="Content Placeholder 2">
            <a:extLst>
              <a:ext uri="{FF2B5EF4-FFF2-40B4-BE49-F238E27FC236}">
                <a16:creationId xmlns:a16="http://schemas.microsoft.com/office/drawing/2014/main" id="{7F0020EE-FDDD-44D9-9889-852E23CC0829}"/>
              </a:ext>
            </a:extLst>
          </p:cNvPr>
          <p:cNvSpPr>
            <a:spLocks noGrp="1"/>
          </p:cNvSpPr>
          <p:nvPr>
            <p:ph idx="1"/>
          </p:nvPr>
        </p:nvSpPr>
        <p:spPr>
          <a:xfrm>
            <a:off x="0" y="1295400"/>
            <a:ext cx="9144000" cy="3505200"/>
          </a:xfrm>
        </p:spPr>
        <p:txBody>
          <a:bodyPr/>
          <a:lstStyle/>
          <a:p>
            <a:pPr>
              <a:defRPr/>
            </a:pPr>
            <a:r>
              <a:rPr lang="en-US" sz="2800" dirty="0">
                <a:solidFill>
                  <a:srgbClr val="FFFF00"/>
                </a:solidFill>
              </a:rPr>
              <a:t>11,092</a:t>
            </a:r>
            <a:r>
              <a:rPr lang="en-US" sz="2800" dirty="0"/>
              <a:t> ‘healthy’ ARIC pts.; mean age 57; follow-up </a:t>
            </a:r>
            <a:r>
              <a:rPr lang="en-US" sz="2800" dirty="0">
                <a:solidFill>
                  <a:srgbClr val="FFFF00"/>
                </a:solidFill>
              </a:rPr>
              <a:t>14 yrs</a:t>
            </a:r>
            <a:r>
              <a:rPr lang="en-US" sz="2800" dirty="0"/>
              <a:t>.</a:t>
            </a:r>
          </a:p>
          <a:p>
            <a:pPr>
              <a:buFont typeface="Wingdings" panose="05000000000000000000" pitchFamily="2" charset="2"/>
              <a:buNone/>
              <a:defRPr/>
            </a:pPr>
            <a:endParaRPr lang="en-US" sz="2800" dirty="0"/>
          </a:p>
          <a:p>
            <a:pPr>
              <a:defRPr/>
            </a:pPr>
            <a:r>
              <a:rPr lang="en-US" sz="2800" dirty="0"/>
              <a:t>Five categories of A1c%: &lt;5.0; 5.0 to &lt;5.5; 5.5 to &lt;6.0; 6.0 to &lt; 6.5; </a:t>
            </a:r>
            <a:r>
              <a:rPr lang="en-US" sz="2800" u="sng" dirty="0">
                <a:solidFill>
                  <a:srgbClr val="FFFF00"/>
                </a:solidFill>
              </a:rPr>
              <a:t>&gt;</a:t>
            </a:r>
            <a:r>
              <a:rPr lang="en-US" sz="2800" dirty="0">
                <a:solidFill>
                  <a:srgbClr val="FFFF00"/>
                </a:solidFill>
              </a:rPr>
              <a:t>6.5</a:t>
            </a:r>
          </a:p>
          <a:p>
            <a:pPr>
              <a:buFont typeface="Wingdings" panose="05000000000000000000" pitchFamily="2" charset="2"/>
              <a:buNone/>
              <a:defRPr/>
            </a:pPr>
            <a:endParaRPr lang="en-US" sz="2800" dirty="0">
              <a:solidFill>
                <a:srgbClr val="FFFF00"/>
              </a:solidFill>
            </a:endParaRPr>
          </a:p>
          <a:p>
            <a:pPr>
              <a:defRPr/>
            </a:pPr>
            <a:r>
              <a:rPr lang="en-US" sz="2800" dirty="0"/>
              <a:t>HR for new onset DM after # adjustments was only significant with A1c </a:t>
            </a:r>
            <a:r>
              <a:rPr lang="en-US" sz="2800" u="sng" dirty="0"/>
              <a:t>&gt;</a:t>
            </a:r>
            <a:r>
              <a:rPr lang="en-US" sz="2800" dirty="0"/>
              <a:t>6.5 with p&lt;0.001</a:t>
            </a:r>
          </a:p>
          <a:p>
            <a:pPr>
              <a:defRPr/>
            </a:pPr>
            <a:endParaRPr lang="en-US" sz="2800" dirty="0">
              <a:solidFill>
                <a:srgbClr val="FFFF00"/>
              </a:solidFill>
            </a:endParaRPr>
          </a:p>
          <a:p>
            <a:pPr>
              <a:defRPr/>
            </a:pPr>
            <a:r>
              <a:rPr lang="en-US" sz="2800" dirty="0">
                <a:solidFill>
                  <a:srgbClr val="FFFF00"/>
                </a:solidFill>
              </a:rPr>
              <a:t>Only rely on A1c to diagnose IR if </a:t>
            </a:r>
            <a:r>
              <a:rPr lang="en-US" sz="2800" u="sng" dirty="0">
                <a:solidFill>
                  <a:srgbClr val="FFFF00"/>
                </a:solidFill>
              </a:rPr>
              <a:t>&gt;</a:t>
            </a:r>
            <a:r>
              <a:rPr lang="en-US" sz="2800" dirty="0">
                <a:solidFill>
                  <a:srgbClr val="FFFF00"/>
                </a:solidFill>
              </a:rPr>
              <a:t>6.5%</a:t>
            </a:r>
            <a:endParaRPr lang="en-US" sz="2800" dirty="0"/>
          </a:p>
          <a:p>
            <a:pPr>
              <a:buFont typeface="Wingdings" panose="05000000000000000000" pitchFamily="2" charset="2"/>
              <a:buNone/>
              <a:defRPr/>
            </a:pPr>
            <a:endParaRPr lang="en-US" sz="2400" dirty="0"/>
          </a:p>
          <a:p>
            <a:pPr>
              <a:buFont typeface="Wingdings" panose="05000000000000000000" pitchFamily="2" charset="2"/>
              <a:buNone/>
              <a:defRPr/>
            </a:pPr>
            <a:r>
              <a:rPr lang="en-US" sz="2400" dirty="0"/>
              <a:t>                     </a:t>
            </a:r>
            <a:endParaRPr lang="en-US" sz="2400" dirty="0">
              <a:solidFill>
                <a:srgbClr val="FFFF00"/>
              </a:solidFill>
            </a:endParaRPr>
          </a:p>
        </p:txBody>
      </p:sp>
      <p:sp>
        <p:nvSpPr>
          <p:cNvPr id="4" name="Footer Placeholder 3">
            <a:extLst>
              <a:ext uri="{FF2B5EF4-FFF2-40B4-BE49-F238E27FC236}">
                <a16:creationId xmlns:a16="http://schemas.microsoft.com/office/drawing/2014/main" id="{7669648F-2269-498D-BC58-1FFF309F742B}"/>
              </a:ext>
            </a:extLst>
          </p:cNvPr>
          <p:cNvSpPr>
            <a:spLocks noGrp="1"/>
          </p:cNvSpPr>
          <p:nvPr>
            <p:ph type="ftr" sz="quarter" idx="11"/>
          </p:nvPr>
        </p:nvSpPr>
        <p:spPr/>
        <p:txBody>
          <a:bodyPr/>
          <a:lstStyle/>
          <a:p>
            <a:pPr>
              <a:defRPr/>
            </a:pPr>
            <a:r>
              <a:rPr lang="en-US"/>
              <a:t>Copyright Bale/Doneen Paradigm</a:t>
            </a:r>
          </a:p>
        </p:txBody>
      </p:sp>
      <p:sp>
        <p:nvSpPr>
          <p:cNvPr id="244741" name="TextBox 4">
            <a:extLst>
              <a:ext uri="{FF2B5EF4-FFF2-40B4-BE49-F238E27FC236}">
                <a16:creationId xmlns:a16="http://schemas.microsoft.com/office/drawing/2014/main" id="{34D2F14C-BEDA-4948-A7CD-DF48C9DBCCDD}"/>
              </a:ext>
            </a:extLst>
          </p:cNvPr>
          <p:cNvSpPr txBox="1">
            <a:spLocks noChangeArrowheads="1"/>
          </p:cNvSpPr>
          <p:nvPr/>
        </p:nvSpPr>
        <p:spPr bwMode="auto">
          <a:xfrm>
            <a:off x="609600" y="61722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77" rIns="91350" bIns="45677">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solidFill>
                  <a:srgbClr val="FFC000"/>
                </a:solidFill>
              </a:rPr>
              <a:t>Selvin, E., et. al. </a:t>
            </a:r>
            <a:r>
              <a:rPr lang="en-US" altLang="en-US" sz="1800" b="1" i="1">
                <a:solidFill>
                  <a:srgbClr val="FFC000"/>
                </a:solidFill>
              </a:rPr>
              <a:t>N Engl J Med</a:t>
            </a:r>
            <a:r>
              <a:rPr lang="en-US" altLang="en-US" sz="1800">
                <a:solidFill>
                  <a:srgbClr val="FFC000"/>
                </a:solidFill>
              </a:rPr>
              <a:t>. 2010;362(9):800-811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E910C1E-B86E-4588-B459-21A2C0F54687}"/>
              </a:ext>
            </a:extLst>
          </p:cNvPr>
          <p:cNvSpPr>
            <a:spLocks noGrp="1"/>
          </p:cNvSpPr>
          <p:nvPr>
            <p:ph type="ftr" sz="quarter" idx="11"/>
          </p:nvPr>
        </p:nvSpPr>
        <p:spPr/>
        <p:txBody>
          <a:bodyPr/>
          <a:lstStyle/>
          <a:p>
            <a:pPr>
              <a:defRPr/>
            </a:pPr>
            <a:r>
              <a:rPr lang="en-US"/>
              <a:t>Copyright Bale/Doneen Paradigm</a:t>
            </a:r>
          </a:p>
        </p:txBody>
      </p:sp>
      <p:sp>
        <p:nvSpPr>
          <p:cNvPr id="1321986" name="Rectangle 2">
            <a:extLst>
              <a:ext uri="{FF2B5EF4-FFF2-40B4-BE49-F238E27FC236}">
                <a16:creationId xmlns:a16="http://schemas.microsoft.com/office/drawing/2014/main" id="{E3742241-7464-45ED-A3E1-50DBB406E6DE}"/>
              </a:ext>
            </a:extLst>
          </p:cNvPr>
          <p:cNvSpPr>
            <a:spLocks noGrp="1" noRot="1" noChangeArrowheads="1"/>
          </p:cNvSpPr>
          <p:nvPr>
            <p:ph type="title"/>
          </p:nvPr>
        </p:nvSpPr>
        <p:spPr>
          <a:xfrm>
            <a:off x="301625" y="0"/>
            <a:ext cx="8510588" cy="838200"/>
          </a:xfrm>
        </p:spPr>
        <p:txBody>
          <a:bodyPr/>
          <a:lstStyle/>
          <a:p>
            <a:pPr eaLnBrk="1" hangingPunct="1">
              <a:defRPr/>
            </a:pPr>
            <a:r>
              <a:rPr lang="en-US" dirty="0"/>
              <a:t>EDFROG IRA</a:t>
            </a:r>
          </a:p>
        </p:txBody>
      </p:sp>
      <p:graphicFrame>
        <p:nvGraphicFramePr>
          <p:cNvPr id="6" name="Diagram 5">
            <a:extLst>
              <a:ext uri="{FF2B5EF4-FFF2-40B4-BE49-F238E27FC236}">
                <a16:creationId xmlns:a16="http://schemas.microsoft.com/office/drawing/2014/main" id="{349C3253-2089-4FB7-BCB1-0ADCFD54387C}"/>
              </a:ext>
            </a:extLst>
          </p:cNvPr>
          <p:cNvGraphicFramePr/>
          <p:nvPr/>
        </p:nvGraphicFramePr>
        <p:xfrm>
          <a:off x="304800" y="1397000"/>
          <a:ext cx="5791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6789" name="TextBox 6">
            <a:extLst>
              <a:ext uri="{FF2B5EF4-FFF2-40B4-BE49-F238E27FC236}">
                <a16:creationId xmlns:a16="http://schemas.microsoft.com/office/drawing/2014/main" id="{2664A960-975E-4B4F-930B-DC9CA5A678DD}"/>
              </a:ext>
            </a:extLst>
          </p:cNvPr>
          <p:cNvSpPr txBox="1">
            <a:spLocks noChangeArrowheads="1"/>
          </p:cNvSpPr>
          <p:nvPr/>
        </p:nvSpPr>
        <p:spPr bwMode="auto">
          <a:xfrm>
            <a:off x="71628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solidFill>
                <a:srgbClr val="FFFFFF"/>
              </a:solidFill>
            </a:endParaRPr>
          </a:p>
        </p:txBody>
      </p:sp>
      <p:pic>
        <p:nvPicPr>
          <p:cNvPr id="8" name="Picture 4" descr="MCj00910830000[1]">
            <a:extLst>
              <a:ext uri="{FF2B5EF4-FFF2-40B4-BE49-F238E27FC236}">
                <a16:creationId xmlns:a16="http://schemas.microsoft.com/office/drawing/2014/main" id="{4AA4B2EC-2F16-44A8-B1C4-56272C5C4E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752600"/>
            <a:ext cx="2895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1" name="TextBox 8">
            <a:extLst>
              <a:ext uri="{FF2B5EF4-FFF2-40B4-BE49-F238E27FC236}">
                <a16:creationId xmlns:a16="http://schemas.microsoft.com/office/drawing/2014/main" id="{3282DCC5-4185-461A-92F8-C2E0C01F8EB5}"/>
              </a:ext>
            </a:extLst>
          </p:cNvPr>
          <p:cNvSpPr txBox="1">
            <a:spLocks noChangeArrowheads="1"/>
          </p:cNvSpPr>
          <p:nvPr/>
        </p:nvSpPr>
        <p:spPr bwMode="auto">
          <a:xfrm>
            <a:off x="4495800" y="1752600"/>
            <a:ext cx="1595438" cy="923925"/>
          </a:xfrm>
          <a:prstGeom prst="rect">
            <a:avLst/>
          </a:prstGeom>
          <a:solidFill>
            <a:srgbClr val="FFFF00">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solidFill>
                  <a:srgbClr val="FFFFFF"/>
                </a:solidFill>
              </a:rPr>
              <a:t>                      </a:t>
            </a:r>
          </a:p>
          <a:p>
            <a:pPr>
              <a:spcBef>
                <a:spcPct val="0"/>
              </a:spcBef>
              <a:buClrTx/>
              <a:buFontTx/>
              <a:buNone/>
            </a:pPr>
            <a:endParaRPr lang="en-US" altLang="en-US" sz="1800">
              <a:solidFill>
                <a:srgbClr val="FFFFFF"/>
              </a:solidFill>
            </a:endParaRPr>
          </a:p>
          <a:p>
            <a:pPr>
              <a:spcBef>
                <a:spcPct val="0"/>
              </a:spcBef>
              <a:buClrTx/>
              <a:buFontTx/>
              <a:buNone/>
            </a:pPr>
            <a:endParaRPr lang="en-US" altLang="en-US" sz="1800">
              <a:solidFill>
                <a:srgbClr val="FFFFFF"/>
              </a:solidFill>
            </a:endParaRPr>
          </a:p>
        </p:txBody>
      </p:sp>
      <p:sp>
        <p:nvSpPr>
          <p:cNvPr id="246792" name="TextBox 9">
            <a:extLst>
              <a:ext uri="{FF2B5EF4-FFF2-40B4-BE49-F238E27FC236}">
                <a16:creationId xmlns:a16="http://schemas.microsoft.com/office/drawing/2014/main" id="{942EF898-A80F-4C8E-A6C9-AE103B329BF3}"/>
              </a:ext>
            </a:extLst>
          </p:cNvPr>
          <p:cNvSpPr txBox="1">
            <a:spLocks noChangeArrowheads="1"/>
          </p:cNvSpPr>
          <p:nvPr/>
        </p:nvSpPr>
        <p:spPr bwMode="auto">
          <a:xfrm>
            <a:off x="4495800" y="1828800"/>
            <a:ext cx="1836738"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4D4D4D"/>
                </a:solidFill>
              </a:rPr>
              <a:t>Individual</a:t>
            </a:r>
          </a:p>
          <a:p>
            <a:pPr algn="ctr">
              <a:spcBef>
                <a:spcPct val="0"/>
              </a:spcBef>
              <a:buClrTx/>
              <a:buFontTx/>
              <a:buNone/>
            </a:pPr>
            <a:r>
              <a:rPr lang="en-US" altLang="en-US" sz="1800">
                <a:solidFill>
                  <a:srgbClr val="4D4D4D"/>
                </a:solidFill>
              </a:rPr>
              <a:t>Management</a:t>
            </a:r>
          </a:p>
          <a:p>
            <a:pPr>
              <a:spcBef>
                <a:spcPct val="0"/>
              </a:spcBef>
              <a:buClrTx/>
              <a:buFontTx/>
              <a:buNone/>
            </a:pPr>
            <a:endParaRPr lang="en-US" altLang="en-US" sz="1800">
              <a:solidFill>
                <a:srgbClr val="4D4D4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C786-767B-465B-A2A7-5432027C714B}"/>
              </a:ext>
            </a:extLst>
          </p:cNvPr>
          <p:cNvSpPr>
            <a:spLocks noGrp="1"/>
          </p:cNvSpPr>
          <p:nvPr>
            <p:ph type="title"/>
          </p:nvPr>
        </p:nvSpPr>
        <p:spPr>
          <a:xfrm>
            <a:off x="0" y="0"/>
            <a:ext cx="9144000" cy="838200"/>
          </a:xfrm>
        </p:spPr>
        <p:txBody>
          <a:bodyPr/>
          <a:lstStyle/>
          <a:p>
            <a:pPr eaLnBrk="1" hangingPunct="1">
              <a:defRPr/>
            </a:pPr>
            <a:r>
              <a:rPr lang="en-US" sz="3200" dirty="0"/>
              <a:t>Option to Stand Rather Than Sit</a:t>
            </a:r>
          </a:p>
        </p:txBody>
      </p:sp>
      <p:sp>
        <p:nvSpPr>
          <p:cNvPr id="4" name="Footer Placeholder 3">
            <a:extLst>
              <a:ext uri="{FF2B5EF4-FFF2-40B4-BE49-F238E27FC236}">
                <a16:creationId xmlns:a16="http://schemas.microsoft.com/office/drawing/2014/main" id="{357D468A-528D-42E2-9C3D-F9376FD4F64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48836" name="TextBox 5">
            <a:extLst>
              <a:ext uri="{FF2B5EF4-FFF2-40B4-BE49-F238E27FC236}">
                <a16:creationId xmlns:a16="http://schemas.microsoft.com/office/drawing/2014/main" id="{C0C547D1-352A-4E38-B8F3-19A1AC1378FD}"/>
              </a:ext>
            </a:extLst>
          </p:cNvPr>
          <p:cNvSpPr txBox="1">
            <a:spLocks noChangeArrowheads="1"/>
          </p:cNvSpPr>
          <p:nvPr/>
        </p:nvSpPr>
        <p:spPr bwMode="auto">
          <a:xfrm>
            <a:off x="457200" y="5408613"/>
            <a:ext cx="80772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a:solidFill>
                  <a:srgbClr val="FFC000"/>
                </a:solidFill>
              </a:rPr>
              <a:t>Dr. Amy Doneen’s gift to her employees.  </a:t>
            </a:r>
          </a:p>
          <a:p>
            <a:pPr algn="ctr" eaLnBrk="1" hangingPunct="1">
              <a:spcBef>
                <a:spcPct val="0"/>
              </a:spcBef>
              <a:buClrTx/>
              <a:buFontTx/>
              <a:buNone/>
            </a:pPr>
            <a:endParaRPr lang="en-US" altLang="en-US" sz="1800" i="1">
              <a:solidFill>
                <a:srgbClr val="FFC000"/>
              </a:solidFill>
            </a:endParaRPr>
          </a:p>
        </p:txBody>
      </p:sp>
      <p:pic>
        <p:nvPicPr>
          <p:cNvPr id="248837" name="Content Placeholder 6">
            <a:extLst>
              <a:ext uri="{FF2B5EF4-FFF2-40B4-BE49-F238E27FC236}">
                <a16:creationId xmlns:a16="http://schemas.microsoft.com/office/drawing/2014/main" id="{21F80202-6E7F-4B8D-83E9-2E0DBF5D6E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79600" y="1143000"/>
            <a:ext cx="5384800" cy="4038600"/>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38BA-E09B-4F89-96DF-9D8E5A8F2799}"/>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 Background</a:t>
            </a:r>
          </a:p>
        </p:txBody>
      </p:sp>
      <p:sp>
        <p:nvSpPr>
          <p:cNvPr id="4" name="Footer Placeholder 3">
            <a:extLst>
              <a:ext uri="{FF2B5EF4-FFF2-40B4-BE49-F238E27FC236}">
                <a16:creationId xmlns:a16="http://schemas.microsoft.com/office/drawing/2014/main" id="{2D0B67EA-CBFF-4125-82D0-9F562CFB510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50884" name="TextBox 5">
            <a:extLst>
              <a:ext uri="{FF2B5EF4-FFF2-40B4-BE49-F238E27FC236}">
                <a16:creationId xmlns:a16="http://schemas.microsoft.com/office/drawing/2014/main" id="{7297A4DE-04E5-4DEB-81DC-03BDBCBB62DD}"/>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1825"/>
            <a:ext cx="8540750" cy="3279775"/>
          </a:xfrm>
        </p:spPr>
        <p:txBody>
          <a:bodyPr/>
          <a:lstStyle/>
          <a:p>
            <a:pPr marL="0" indent="0" algn="ctr">
              <a:buFont typeface="Wingdings" panose="05000000000000000000" pitchFamily="2" charset="2"/>
              <a:buNone/>
              <a:defRPr/>
            </a:pPr>
            <a:r>
              <a:rPr lang="en-US" sz="2800" dirty="0"/>
              <a:t>Evidence indicates energy expenditure (EE) may decrease the risk of CVDs, CA and DM.</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EE while sitting is ~the basal metabolic rate               at &lt;1.5 METS.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3BA9-62BF-48BA-B270-FDDCBF1874C1}"/>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 Background</a:t>
            </a:r>
          </a:p>
        </p:txBody>
      </p:sp>
      <p:sp>
        <p:nvSpPr>
          <p:cNvPr id="4" name="Footer Placeholder 3">
            <a:extLst>
              <a:ext uri="{FF2B5EF4-FFF2-40B4-BE49-F238E27FC236}">
                <a16:creationId xmlns:a16="http://schemas.microsoft.com/office/drawing/2014/main" id="{573ED949-DD2E-4EAB-B8B8-8D36BCC118C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52932" name="TextBox 5">
            <a:extLst>
              <a:ext uri="{FF2B5EF4-FFF2-40B4-BE49-F238E27FC236}">
                <a16:creationId xmlns:a16="http://schemas.microsoft.com/office/drawing/2014/main" id="{6520035D-CCDF-4B91-AC06-6D308C92E0D9}"/>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81200"/>
            <a:ext cx="8540750" cy="3200400"/>
          </a:xfrm>
        </p:spPr>
        <p:txBody>
          <a:bodyPr/>
          <a:lstStyle/>
          <a:p>
            <a:pPr marL="0" indent="0" algn="ctr">
              <a:buFont typeface="Wingdings" panose="05000000000000000000" pitchFamily="2" charset="2"/>
              <a:buNone/>
              <a:defRPr/>
            </a:pPr>
            <a:r>
              <a:rPr lang="en-US" sz="2800" dirty="0"/>
              <a:t>Daily sitting time ranges from 3.2 to &gt;7 </a:t>
            </a:r>
            <a:r>
              <a:rPr lang="en-US" sz="2800" dirty="0" err="1"/>
              <a:t>hrs</a:t>
            </a:r>
            <a:r>
              <a:rPr lang="en-US" sz="2800" dirty="0"/>
              <a:t>/d.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Extended sitting is considered a significant contributor to the epidemic of obesity, CVD &amp; DM.</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21ADB-A086-44F0-8C46-16009F4C495E}"/>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 Background</a:t>
            </a:r>
          </a:p>
        </p:txBody>
      </p:sp>
      <p:sp>
        <p:nvSpPr>
          <p:cNvPr id="4" name="Footer Placeholder 3">
            <a:extLst>
              <a:ext uri="{FF2B5EF4-FFF2-40B4-BE49-F238E27FC236}">
                <a16:creationId xmlns:a16="http://schemas.microsoft.com/office/drawing/2014/main" id="{C6DBB5F2-1AC9-4C3B-A792-1D1EDAE22CF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54980" name="TextBox 5">
            <a:extLst>
              <a:ext uri="{FF2B5EF4-FFF2-40B4-BE49-F238E27FC236}">
                <a16:creationId xmlns:a16="http://schemas.microsoft.com/office/drawing/2014/main" id="{70A41542-BD0D-4160-BD17-0D6B2ECD562B}"/>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3810000"/>
          </a:xfrm>
        </p:spPr>
        <p:txBody>
          <a:bodyPr/>
          <a:lstStyle/>
          <a:p>
            <a:pPr marL="0" indent="0" algn="ctr">
              <a:buFont typeface="Wingdings" panose="05000000000000000000" pitchFamily="2" charset="2"/>
              <a:buNone/>
              <a:defRPr/>
            </a:pPr>
            <a:r>
              <a:rPr lang="en-US" sz="2800" dirty="0"/>
              <a:t>Strategies to reduce this epidemic have focused on decreasing sitting time.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Studies evaluating the EE of sitting vs standing have had conflicting results.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purpose of this study is to pool the results of reliable studies evaluating the EE of standing.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3F21-AE92-4822-A610-C2E80B602C5F}"/>
              </a:ext>
            </a:extLst>
          </p:cNvPr>
          <p:cNvSpPr>
            <a:spLocks noGrp="1"/>
          </p:cNvSpPr>
          <p:nvPr>
            <p:ph type="title"/>
          </p:nvPr>
        </p:nvSpPr>
        <p:spPr>
          <a:xfrm>
            <a:off x="0" y="0"/>
            <a:ext cx="9144000" cy="1065213"/>
          </a:xfrm>
        </p:spPr>
        <p:txBody>
          <a:bodyPr/>
          <a:lstStyle/>
          <a:p>
            <a:pPr>
              <a:defRPr/>
            </a:pPr>
            <a:r>
              <a:rPr lang="en-US" sz="3200" dirty="0"/>
              <a:t>Migraine Headaches Associated With     Increased CVD Risk</a:t>
            </a:r>
          </a:p>
        </p:txBody>
      </p:sp>
      <p:sp>
        <p:nvSpPr>
          <p:cNvPr id="4" name="Footer Placeholder 3">
            <a:extLst>
              <a:ext uri="{FF2B5EF4-FFF2-40B4-BE49-F238E27FC236}">
                <a16:creationId xmlns:a16="http://schemas.microsoft.com/office/drawing/2014/main" id="{232C8C92-9783-4C55-8D9B-0ED8A4FD612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6628" name="TextBox 5">
            <a:extLst>
              <a:ext uri="{FF2B5EF4-FFF2-40B4-BE49-F238E27FC236}">
                <a16:creationId xmlns:a16="http://schemas.microsoft.com/office/drawing/2014/main" id="{A4C191A8-5BAB-471D-B979-CE75B39A7DCE}"/>
              </a:ext>
            </a:extLst>
          </p:cNvPr>
          <p:cNvSpPr txBox="1">
            <a:spLocks noChangeArrowheads="1"/>
          </p:cNvSpPr>
          <p:nvPr/>
        </p:nvSpPr>
        <p:spPr bwMode="auto">
          <a:xfrm>
            <a:off x="457200" y="55054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Migraine and risk of cardiovascular diseases: Danish population based matched cohort study.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3916363"/>
          </a:xfrm>
        </p:spPr>
        <p:txBody>
          <a:bodyPr/>
          <a:lstStyle/>
          <a:p>
            <a:pPr marL="0" indent="0" algn="ctr">
              <a:buFont typeface="Wingdings" panose="05000000000000000000" pitchFamily="2" charset="2"/>
              <a:buNone/>
              <a:defRPr/>
            </a:pPr>
            <a:r>
              <a:rPr lang="en-US" sz="2800" dirty="0"/>
              <a:t>MH was significantly associated with strokes, DVT, MI, AF or flutter.</a:t>
            </a:r>
          </a:p>
          <a:p>
            <a:pPr marL="0" indent="0" algn="ctr">
              <a:buFont typeface="Wingdings" panose="05000000000000000000" pitchFamily="2" charset="2"/>
              <a:buNone/>
              <a:defRPr/>
            </a:pPr>
            <a:r>
              <a:rPr lang="en-US" sz="2800" dirty="0"/>
              <a:t>IS  HR-2.26  (95% CI, 2.11 to 2.41)</a:t>
            </a:r>
          </a:p>
          <a:p>
            <a:pPr marL="0" indent="0" algn="ctr">
              <a:buFont typeface="Wingdings" panose="05000000000000000000" pitchFamily="2" charset="2"/>
              <a:buNone/>
              <a:defRPr/>
            </a:pPr>
            <a:r>
              <a:rPr lang="en-US" sz="2800" dirty="0"/>
              <a:t>HS  HR-1.94 (95% CI, 1.68 to 2.23)</a:t>
            </a:r>
          </a:p>
          <a:p>
            <a:pPr marL="0" indent="0" algn="ctr">
              <a:buFont typeface="Wingdings" panose="05000000000000000000" pitchFamily="2" charset="2"/>
              <a:buNone/>
              <a:defRPr/>
            </a:pPr>
            <a:r>
              <a:rPr lang="en-US" sz="2800" dirty="0"/>
              <a:t>DVT  HR-1.59 (95% CI,1.45 to 1.74)</a:t>
            </a:r>
          </a:p>
          <a:p>
            <a:pPr marL="0" indent="0" algn="ctr">
              <a:buFont typeface="Wingdings" panose="05000000000000000000" pitchFamily="2" charset="2"/>
              <a:buNone/>
              <a:defRPr/>
            </a:pPr>
            <a:r>
              <a:rPr lang="en-US" sz="2800" dirty="0"/>
              <a:t>MI  HR-1.49  (95% CI, 1.36 to 1.64)</a:t>
            </a:r>
          </a:p>
          <a:p>
            <a:pPr marL="0" indent="0" algn="ctr">
              <a:buFont typeface="Wingdings" panose="05000000000000000000" pitchFamily="2" charset="2"/>
              <a:buNone/>
              <a:defRPr/>
            </a:pPr>
            <a:r>
              <a:rPr lang="en-US" sz="2800" dirty="0"/>
              <a:t>AF  HR-1.25  (95% CI, 1.16 to 1.36)</a:t>
            </a:r>
          </a:p>
          <a:p>
            <a:pPr marL="0" indent="0" algn="ctr">
              <a:buFont typeface="Wingdings" panose="05000000000000000000" pitchFamily="2" charset="2"/>
              <a:buNone/>
              <a:defRPr/>
            </a:pPr>
            <a:r>
              <a:rPr lang="en-US" sz="2800" dirty="0"/>
              <a:t>MH was not associated with PAD or HF.</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8D83-8591-4AB4-95AC-068DD9D2794C}"/>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a:t>
            </a:r>
          </a:p>
        </p:txBody>
      </p:sp>
      <p:sp>
        <p:nvSpPr>
          <p:cNvPr id="4" name="Footer Placeholder 3">
            <a:extLst>
              <a:ext uri="{FF2B5EF4-FFF2-40B4-BE49-F238E27FC236}">
                <a16:creationId xmlns:a16="http://schemas.microsoft.com/office/drawing/2014/main" id="{B1A751CC-F169-439E-BB6B-153083C1311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57028" name="TextBox 5">
            <a:extLst>
              <a:ext uri="{FF2B5EF4-FFF2-40B4-BE49-F238E27FC236}">
                <a16:creationId xmlns:a16="http://schemas.microsoft.com/office/drawing/2014/main" id="{81F6E583-9CAB-4A1D-86B5-05EA8BC3374A}"/>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429000"/>
          </a:xfrm>
        </p:spPr>
        <p:txBody>
          <a:bodyPr/>
          <a:lstStyle/>
          <a:p>
            <a:pPr marL="0" indent="0" algn="ctr">
              <a:buFont typeface="Wingdings" panose="05000000000000000000" pitchFamily="2" charset="2"/>
              <a:buNone/>
              <a:defRPr/>
            </a:pPr>
            <a:r>
              <a:rPr lang="en-US" sz="2800" dirty="0"/>
              <a:t>1,184 pts from 46 studies; age range 19-74 </a:t>
            </a:r>
            <a:r>
              <a:rPr lang="en-US" sz="2800" dirty="0" err="1"/>
              <a:t>yo</a:t>
            </a:r>
            <a:r>
              <a:rPr lang="en-US" sz="2800" dirty="0"/>
              <a:t>; mean age 33; 40% female; mean BMI-24;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EE measured by </a:t>
            </a:r>
            <a:r>
              <a:rPr lang="en-US" dirty="0"/>
              <a:t>indirect calorimetry.</a:t>
            </a:r>
            <a:endParaRPr lang="en-US" sz="28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B9ADE-EA20-4E86-B8C1-3EA4FBD022EC}"/>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a:t>
            </a:r>
          </a:p>
        </p:txBody>
      </p:sp>
      <p:sp>
        <p:nvSpPr>
          <p:cNvPr id="4" name="Footer Placeholder 3">
            <a:extLst>
              <a:ext uri="{FF2B5EF4-FFF2-40B4-BE49-F238E27FC236}">
                <a16:creationId xmlns:a16="http://schemas.microsoft.com/office/drawing/2014/main" id="{C1E1AF09-D8B3-4376-9EB3-740D1EBA4EB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59076" name="TextBox 5">
            <a:extLst>
              <a:ext uri="{FF2B5EF4-FFF2-40B4-BE49-F238E27FC236}">
                <a16:creationId xmlns:a16="http://schemas.microsoft.com/office/drawing/2014/main" id="{6E40F64D-8839-4720-8506-5F9BE06A2DA7}"/>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3733800"/>
          </a:xfrm>
        </p:spPr>
        <p:txBody>
          <a:bodyPr/>
          <a:lstStyle/>
          <a:p>
            <a:pPr marL="0" indent="0" algn="ctr">
              <a:buFont typeface="Wingdings" panose="05000000000000000000" pitchFamily="2" charset="2"/>
              <a:buNone/>
              <a:defRPr/>
            </a:pPr>
            <a:r>
              <a:rPr lang="en-US" sz="2800" dirty="0"/>
              <a:t>THE mean difference in EE between standing and standing was 0.15 kcal/min. </a:t>
            </a:r>
          </a:p>
          <a:p>
            <a:pPr marL="0" indent="0" algn="ctr">
              <a:buFont typeface="Wingdings" panose="05000000000000000000" pitchFamily="2" charset="2"/>
              <a:buNone/>
              <a:defRPr/>
            </a:pPr>
            <a:r>
              <a:rPr lang="en-US" sz="2800" dirty="0"/>
              <a:t>(95% CI, 0.12–0.17)</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 subgroup analysis performed on the quality of studies showed randomized trials demonstrated an even greater difference in EE of 0.18 kcal/min.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C1CAA-7441-4095-B767-DC6416F6FAE8}"/>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a:t>
            </a:r>
          </a:p>
        </p:txBody>
      </p:sp>
      <p:sp>
        <p:nvSpPr>
          <p:cNvPr id="4" name="Footer Placeholder 3">
            <a:extLst>
              <a:ext uri="{FF2B5EF4-FFF2-40B4-BE49-F238E27FC236}">
                <a16:creationId xmlns:a16="http://schemas.microsoft.com/office/drawing/2014/main" id="{0F450A9C-EFAD-45D9-B00F-9D2C0173A1A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61124" name="TextBox 5">
            <a:extLst>
              <a:ext uri="{FF2B5EF4-FFF2-40B4-BE49-F238E27FC236}">
                <a16:creationId xmlns:a16="http://schemas.microsoft.com/office/drawing/2014/main" id="{02C9C797-88C1-4659-8034-5230CB05DE7C}"/>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3962400"/>
          </a:xfrm>
        </p:spPr>
        <p:txBody>
          <a:bodyPr/>
          <a:lstStyle/>
          <a:p>
            <a:pPr marL="0" indent="0" algn="ctr">
              <a:buFont typeface="Wingdings" panose="05000000000000000000" pitchFamily="2" charset="2"/>
              <a:buNone/>
              <a:defRPr/>
            </a:pPr>
            <a:r>
              <a:rPr lang="en-US" sz="2800" dirty="0"/>
              <a:t>This meta-analysis indicates a modest increased             EE with standing vs sitting.</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substitution of 6 </a:t>
            </a:r>
            <a:r>
              <a:rPr lang="en-US" sz="2800" dirty="0" err="1"/>
              <a:t>hrs</a:t>
            </a:r>
            <a:r>
              <a:rPr lang="en-US" sz="2800" dirty="0"/>
              <a:t> of standing/d for 6 </a:t>
            </a:r>
            <a:r>
              <a:rPr lang="en-US" sz="2800" dirty="0" err="1"/>
              <a:t>hrs</a:t>
            </a:r>
            <a:r>
              <a:rPr lang="en-US" sz="2800" dirty="0"/>
              <a:t> of sitting/d would result in a greater EE of 54 kcal/d.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If there is no increase in energy consumption, it could lead to ~ 4lb </a:t>
            </a:r>
            <a:r>
              <a:rPr lang="en-US" sz="2800" dirty="0" err="1"/>
              <a:t>wt</a:t>
            </a:r>
            <a:r>
              <a:rPr lang="en-US" sz="2800" dirty="0"/>
              <a:t> loss/y.</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0D80-4E31-4083-89CC-7F09FD6C4A62}"/>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a:t>
            </a:r>
          </a:p>
        </p:txBody>
      </p:sp>
      <p:sp>
        <p:nvSpPr>
          <p:cNvPr id="4" name="Footer Placeholder 3">
            <a:extLst>
              <a:ext uri="{FF2B5EF4-FFF2-40B4-BE49-F238E27FC236}">
                <a16:creationId xmlns:a16="http://schemas.microsoft.com/office/drawing/2014/main" id="{8D099A90-FC47-4B1C-ADA7-3EBDD74432F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63172" name="TextBox 5">
            <a:extLst>
              <a:ext uri="{FF2B5EF4-FFF2-40B4-BE49-F238E27FC236}">
                <a16:creationId xmlns:a16="http://schemas.microsoft.com/office/drawing/2014/main" id="{FBE1F9CF-3B34-4747-8A80-B06B61FAB5A7}"/>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3657600"/>
          </a:xfrm>
        </p:spPr>
        <p:txBody>
          <a:bodyPr/>
          <a:lstStyle/>
          <a:p>
            <a:pPr marL="0" indent="0" algn="ctr">
              <a:buFont typeface="Wingdings" panose="05000000000000000000" pitchFamily="2" charset="2"/>
              <a:buNone/>
              <a:defRPr/>
            </a:pPr>
            <a:r>
              <a:rPr lang="en-US" sz="2800" dirty="0"/>
              <a:t>There is some evidence the benefit of standing vs sitting may go beyond EE and include factors like improved blood sugar, cholesterol and BP.</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 may also be harms to standing more such as, varicose veins and peripheral edema.</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F4EE-C4B1-4AAD-9029-670EEC5DD75F}"/>
              </a:ext>
            </a:extLst>
          </p:cNvPr>
          <p:cNvSpPr>
            <a:spLocks noGrp="1"/>
          </p:cNvSpPr>
          <p:nvPr>
            <p:ph type="title"/>
          </p:nvPr>
        </p:nvSpPr>
        <p:spPr>
          <a:xfrm>
            <a:off x="0" y="0"/>
            <a:ext cx="9144000" cy="1066800"/>
          </a:xfrm>
        </p:spPr>
        <p:txBody>
          <a:bodyPr/>
          <a:lstStyle/>
          <a:p>
            <a:pPr>
              <a:defRPr/>
            </a:pPr>
            <a:r>
              <a:rPr lang="en-US" sz="3200" dirty="0"/>
              <a:t>Standing at a Desk Burns More Calories                  Than Sitting at a Desk</a:t>
            </a:r>
          </a:p>
        </p:txBody>
      </p:sp>
      <p:sp>
        <p:nvSpPr>
          <p:cNvPr id="4" name="Footer Placeholder 3">
            <a:extLst>
              <a:ext uri="{FF2B5EF4-FFF2-40B4-BE49-F238E27FC236}">
                <a16:creationId xmlns:a16="http://schemas.microsoft.com/office/drawing/2014/main" id="{585C5A18-9B73-44DA-8866-FF32A3F4BC0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65220" name="TextBox 5">
            <a:extLst>
              <a:ext uri="{FF2B5EF4-FFF2-40B4-BE49-F238E27FC236}">
                <a16:creationId xmlns:a16="http://schemas.microsoft.com/office/drawing/2014/main" id="{77ADB0D5-385A-4FC5-8B63-787477663F77}"/>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Saeidifard, F., et. al. (2018) Differences of energy expenditure while sitting versus standing: A systematic review and meta-analysis. </a:t>
            </a:r>
            <a:r>
              <a:rPr lang="en-US" altLang="en-US" sz="1800" i="1">
                <a:solidFill>
                  <a:srgbClr val="FFC000"/>
                </a:solidFill>
              </a:rPr>
              <a:t>European Journal of Preventive Cardiology, 0</a:t>
            </a:r>
            <a:r>
              <a:rPr lang="en-US" altLang="en-US" sz="1800">
                <a:solidFill>
                  <a:srgbClr val="FFC000"/>
                </a:solidFill>
              </a:rPr>
              <a:t>(0), 2047487317752186.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0"/>
            <a:ext cx="8540750" cy="4038600"/>
          </a:xfrm>
        </p:spPr>
        <p:txBody>
          <a:bodyPr/>
          <a:lstStyle/>
          <a:p>
            <a:pPr marL="0" indent="0" algn="ctr">
              <a:buFont typeface="Wingdings" panose="05000000000000000000" pitchFamily="2" charset="2"/>
              <a:buNone/>
              <a:defRPr/>
            </a:pPr>
            <a:r>
              <a:rPr lang="en-US" sz="2800" dirty="0"/>
              <a:t>Conclusions: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Standing more daily vs sitting may have a positive impact on the obesity epidemic.</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Further research is needed to clarify all the potential benefits and harms of standing more daily.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A981-4BFD-4CE3-968C-46AB24340E81}"/>
              </a:ext>
            </a:extLst>
          </p:cNvPr>
          <p:cNvSpPr>
            <a:spLocks noGrp="1"/>
          </p:cNvSpPr>
          <p:nvPr>
            <p:ph type="title"/>
          </p:nvPr>
        </p:nvSpPr>
        <p:spPr>
          <a:xfrm>
            <a:off x="301625" y="228600"/>
            <a:ext cx="8510588" cy="381000"/>
          </a:xfrm>
        </p:spPr>
        <p:txBody>
          <a:bodyPr/>
          <a:lstStyle/>
          <a:p>
            <a:pPr>
              <a:defRPr/>
            </a:pPr>
            <a:r>
              <a:rPr lang="en-US" dirty="0"/>
              <a:t>BDM Thoughts</a:t>
            </a:r>
          </a:p>
        </p:txBody>
      </p:sp>
      <p:sp>
        <p:nvSpPr>
          <p:cNvPr id="3" name="Content Placeholder 2">
            <a:extLst>
              <a:ext uri="{FF2B5EF4-FFF2-40B4-BE49-F238E27FC236}">
                <a16:creationId xmlns:a16="http://schemas.microsoft.com/office/drawing/2014/main" id="{B537B7B5-776A-4A5B-9D2A-22E3C46344ED}"/>
              </a:ext>
            </a:extLst>
          </p:cNvPr>
          <p:cNvSpPr>
            <a:spLocks noGrp="1"/>
          </p:cNvSpPr>
          <p:nvPr>
            <p:ph idx="1"/>
          </p:nvPr>
        </p:nvSpPr>
        <p:spPr>
          <a:xfrm>
            <a:off x="301625" y="914400"/>
            <a:ext cx="8540750" cy="5184775"/>
          </a:xfrm>
        </p:spPr>
        <p:txBody>
          <a:bodyPr/>
          <a:lstStyle/>
          <a:p>
            <a:pPr marL="0" indent="0" algn="ctr">
              <a:buFont typeface="Wingdings" panose="05000000000000000000" pitchFamily="2" charset="2"/>
              <a:buNone/>
              <a:defRPr/>
            </a:pPr>
            <a:r>
              <a:rPr lang="en-US" sz="2800" dirty="0"/>
              <a:t>Certainly no down side from a caloric standpoint.</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Future studies need to include other potential benefits such as, posture, edema, alertness, production, BP, blood sugar, lipids, total daily steps.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They also need to evaluate potential harms</a:t>
            </a:r>
          </a:p>
          <a:p>
            <a:pPr marL="0" indent="0" algn="ctr">
              <a:buFont typeface="Wingdings" panose="05000000000000000000" pitchFamily="2" charset="2"/>
              <a:buNone/>
              <a:defRPr/>
            </a:pPr>
            <a:r>
              <a:rPr lang="en-US" sz="2800" dirty="0"/>
              <a:t>?? varicose veins &amp; edema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If you want to be avant-garde, play the stand up desk card.   </a:t>
            </a:r>
          </a:p>
        </p:txBody>
      </p:sp>
      <p:sp>
        <p:nvSpPr>
          <p:cNvPr id="4" name="Footer Placeholder 3">
            <a:extLst>
              <a:ext uri="{FF2B5EF4-FFF2-40B4-BE49-F238E27FC236}">
                <a16:creationId xmlns:a16="http://schemas.microsoft.com/office/drawing/2014/main" id="{24A69545-0463-49F3-98CF-BF727CCD1EDE}"/>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C33F-EC9A-405F-8D68-B46650A6F95A}"/>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 Background</a:t>
            </a:r>
          </a:p>
        </p:txBody>
      </p:sp>
      <p:sp>
        <p:nvSpPr>
          <p:cNvPr id="4" name="Footer Placeholder 3">
            <a:extLst>
              <a:ext uri="{FF2B5EF4-FFF2-40B4-BE49-F238E27FC236}">
                <a16:creationId xmlns:a16="http://schemas.microsoft.com/office/drawing/2014/main" id="{67488BC8-5B20-4769-9278-0C91ADBEFA7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68292" name="TextBox 5">
            <a:extLst>
              <a:ext uri="{FF2B5EF4-FFF2-40B4-BE49-F238E27FC236}">
                <a16:creationId xmlns:a16="http://schemas.microsoft.com/office/drawing/2014/main" id="{7559C663-D332-4729-B9DB-C5BCAD725180}"/>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5000"/>
            <a:ext cx="8540750" cy="3733800"/>
          </a:xfrm>
        </p:spPr>
        <p:txBody>
          <a:bodyPr/>
          <a:lstStyle/>
          <a:p>
            <a:pPr marL="0" indent="0" algn="ctr">
              <a:buFont typeface="Wingdings" panose="05000000000000000000" pitchFamily="2" charset="2"/>
              <a:buNone/>
              <a:defRPr/>
            </a:pPr>
            <a:r>
              <a:rPr lang="en-US" sz="2800" dirty="0"/>
              <a:t>An unhealthy biofilm in the gingival sulcus or periodontal pocket will cause a chronic                   inflammatory response.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Such persistent inflammation results in periodontal disease (PD) and peri-implantitis/</a:t>
            </a:r>
            <a:r>
              <a:rPr lang="en-US" sz="2800" dirty="0" err="1"/>
              <a:t>perimucositis</a:t>
            </a:r>
            <a:r>
              <a:rPr lang="en-US" sz="2800" dirty="0"/>
              <a:t>.</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B63D2-CD7E-4E7D-83AD-54EC7FBCD7F2}"/>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 Background</a:t>
            </a:r>
          </a:p>
        </p:txBody>
      </p:sp>
      <p:sp>
        <p:nvSpPr>
          <p:cNvPr id="4" name="Footer Placeholder 3">
            <a:extLst>
              <a:ext uri="{FF2B5EF4-FFF2-40B4-BE49-F238E27FC236}">
                <a16:creationId xmlns:a16="http://schemas.microsoft.com/office/drawing/2014/main" id="{0F0A379A-CA82-4826-8B4A-4EC1674B224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70340" name="TextBox 5">
            <a:extLst>
              <a:ext uri="{FF2B5EF4-FFF2-40B4-BE49-F238E27FC236}">
                <a16:creationId xmlns:a16="http://schemas.microsoft.com/office/drawing/2014/main" id="{4A97E60D-4235-481D-86E9-FBB4F945DAE8}"/>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584575"/>
          </a:xfrm>
        </p:spPr>
        <p:txBody>
          <a:bodyPr/>
          <a:lstStyle/>
          <a:p>
            <a:pPr marL="0" indent="0" algn="ctr">
              <a:buFont typeface="Wingdings" panose="05000000000000000000" pitchFamily="2" charset="2"/>
              <a:buNone/>
              <a:defRPr/>
            </a:pPr>
            <a:r>
              <a:rPr lang="en-US" sz="2800" dirty="0"/>
              <a:t>PD is very prevalent with an incidence &gt;50%                         in people </a:t>
            </a:r>
            <a:r>
              <a:rPr lang="en-US" sz="2800" u="sng" dirty="0"/>
              <a:t>&gt;</a:t>
            </a:r>
            <a:r>
              <a:rPr lang="en-US" sz="2800" dirty="0"/>
              <a:t>30 </a:t>
            </a:r>
            <a:r>
              <a:rPr lang="en-US" sz="2800" dirty="0" err="1"/>
              <a:t>yo</a:t>
            </a:r>
            <a:r>
              <a:rPr lang="en-US" sz="2800" dirty="0"/>
              <a:t>.</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Peri-implantitis is also very common being reported in 28% to 56% of implant pts; peri-mucositis is evident in ~80% of pts scheduled for implants.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0F7D-BF11-4A45-A3AC-AF2C7B21F3DD}"/>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 Background</a:t>
            </a:r>
          </a:p>
        </p:txBody>
      </p:sp>
      <p:sp>
        <p:nvSpPr>
          <p:cNvPr id="4" name="Footer Placeholder 3">
            <a:extLst>
              <a:ext uri="{FF2B5EF4-FFF2-40B4-BE49-F238E27FC236}">
                <a16:creationId xmlns:a16="http://schemas.microsoft.com/office/drawing/2014/main" id="{A18CACF7-F79D-44CF-9404-BDD180F9676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72388" name="TextBox 5">
            <a:extLst>
              <a:ext uri="{FF2B5EF4-FFF2-40B4-BE49-F238E27FC236}">
                <a16:creationId xmlns:a16="http://schemas.microsoft.com/office/drawing/2014/main" id="{432AE40E-0635-4BCF-A21D-455838344C00}"/>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3810000"/>
          </a:xfrm>
        </p:spPr>
        <p:txBody>
          <a:bodyPr/>
          <a:lstStyle/>
          <a:p>
            <a:pPr marL="0" indent="0" algn="ctr">
              <a:buFont typeface="Wingdings" panose="05000000000000000000" pitchFamily="2" charset="2"/>
              <a:buNone/>
              <a:defRPr/>
            </a:pPr>
            <a:r>
              <a:rPr lang="en-US" sz="2800" dirty="0"/>
              <a:t>Chronic inflammation is driven by certain ‘high risk’ pathogens which can populate the biofilm.</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Eliminating or reducing the number of these pathogens in the biofilm is critical for effective management of PD as well as,                                           peri-implantitis and peri-mucositis.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8B28-2A30-4C09-B3C1-AF89A65EE33A}"/>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 Background</a:t>
            </a:r>
          </a:p>
        </p:txBody>
      </p:sp>
      <p:sp>
        <p:nvSpPr>
          <p:cNvPr id="4" name="Footer Placeholder 3">
            <a:extLst>
              <a:ext uri="{FF2B5EF4-FFF2-40B4-BE49-F238E27FC236}">
                <a16:creationId xmlns:a16="http://schemas.microsoft.com/office/drawing/2014/main" id="{FBC7392B-6B76-4F47-A2A9-0BEFFB820C5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74436" name="TextBox 5">
            <a:extLst>
              <a:ext uri="{FF2B5EF4-FFF2-40B4-BE49-F238E27FC236}">
                <a16:creationId xmlns:a16="http://schemas.microsoft.com/office/drawing/2014/main" id="{38CBEC6B-EA5F-48E4-9A76-B9A3AF3ED351}"/>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584575"/>
          </a:xfrm>
        </p:spPr>
        <p:txBody>
          <a:bodyPr/>
          <a:lstStyle/>
          <a:p>
            <a:pPr marL="0" indent="0" algn="ctr">
              <a:buFont typeface="Wingdings" panose="05000000000000000000" pitchFamily="2" charset="2"/>
              <a:buNone/>
              <a:defRPr/>
            </a:pPr>
            <a:r>
              <a:rPr lang="en-US" sz="2800" dirty="0"/>
              <a:t>These unhealthy biofilm infections should be treated as any chronic biofilm wound infection.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Therefore, the first step is delivery of a topical antimicrobial followed by debridement.</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DBA5-B1DD-4790-AAA7-4C229B5CD62F}"/>
              </a:ext>
            </a:extLst>
          </p:cNvPr>
          <p:cNvSpPr>
            <a:spLocks noGrp="1"/>
          </p:cNvSpPr>
          <p:nvPr>
            <p:ph type="title"/>
          </p:nvPr>
        </p:nvSpPr>
        <p:spPr>
          <a:xfrm>
            <a:off x="0" y="0"/>
            <a:ext cx="9144000" cy="1065213"/>
          </a:xfrm>
        </p:spPr>
        <p:txBody>
          <a:bodyPr/>
          <a:lstStyle/>
          <a:p>
            <a:pPr>
              <a:defRPr/>
            </a:pPr>
            <a:r>
              <a:rPr lang="en-US" sz="3200" dirty="0"/>
              <a:t>Migraine Headaches Associated With     Increased CVD Risk</a:t>
            </a:r>
          </a:p>
        </p:txBody>
      </p:sp>
      <p:sp>
        <p:nvSpPr>
          <p:cNvPr id="4" name="Footer Placeholder 3">
            <a:extLst>
              <a:ext uri="{FF2B5EF4-FFF2-40B4-BE49-F238E27FC236}">
                <a16:creationId xmlns:a16="http://schemas.microsoft.com/office/drawing/2014/main" id="{556B02FD-7108-4552-B0D1-E02804E51B5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676" name="TextBox 5">
            <a:extLst>
              <a:ext uri="{FF2B5EF4-FFF2-40B4-BE49-F238E27FC236}">
                <a16:creationId xmlns:a16="http://schemas.microsoft.com/office/drawing/2014/main" id="{BBCD7F94-AD44-43E5-85FA-E544FF124D96}"/>
              </a:ext>
            </a:extLst>
          </p:cNvPr>
          <p:cNvSpPr txBox="1">
            <a:spLocks noChangeArrowheads="1"/>
          </p:cNvSpPr>
          <p:nvPr/>
        </p:nvSpPr>
        <p:spPr bwMode="auto">
          <a:xfrm>
            <a:off x="457200" y="60594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50950"/>
            <a:ext cx="8540750" cy="4692650"/>
          </a:xfrm>
        </p:spPr>
        <p:txBody>
          <a:bodyPr/>
          <a:lstStyle/>
          <a:p>
            <a:pPr marL="0" indent="0" algn="ctr">
              <a:buFont typeface="Wingdings" panose="05000000000000000000" pitchFamily="2" charset="2"/>
              <a:buNone/>
              <a:defRPr/>
            </a:pPr>
            <a:r>
              <a:rPr lang="en-US" sz="2800" dirty="0"/>
              <a:t>The risk was the highest during the first year of diagnosis.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~8X increased for strokes</a:t>
            </a:r>
          </a:p>
          <a:p>
            <a:pPr marL="0" indent="0" algn="ctr">
              <a:buFont typeface="Wingdings" panose="05000000000000000000" pitchFamily="2" charset="2"/>
              <a:buNone/>
              <a:defRPr/>
            </a:pPr>
            <a:r>
              <a:rPr lang="en-US" sz="2800" dirty="0"/>
              <a:t>~2X increased for DVT, MI, AF</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Albeit not as great a risk, MH remained significantly associated with risk for all these conditions throughout the 19 yrs.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0763-C5E4-44D9-ABDF-40CD5580D26B}"/>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 Background</a:t>
            </a:r>
          </a:p>
        </p:txBody>
      </p:sp>
      <p:sp>
        <p:nvSpPr>
          <p:cNvPr id="4" name="Footer Placeholder 3">
            <a:extLst>
              <a:ext uri="{FF2B5EF4-FFF2-40B4-BE49-F238E27FC236}">
                <a16:creationId xmlns:a16="http://schemas.microsoft.com/office/drawing/2014/main" id="{AFB8DA35-710A-4565-8863-B5F21D1120C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76484" name="TextBox 5">
            <a:extLst>
              <a:ext uri="{FF2B5EF4-FFF2-40B4-BE49-F238E27FC236}">
                <a16:creationId xmlns:a16="http://schemas.microsoft.com/office/drawing/2014/main" id="{7A198482-3418-4FDC-B3E7-33F3E43EE39D}"/>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81200"/>
            <a:ext cx="8540750" cy="3657600"/>
          </a:xfrm>
        </p:spPr>
        <p:txBody>
          <a:bodyPr/>
          <a:lstStyle/>
          <a:p>
            <a:pPr marL="0" indent="0" algn="ctr">
              <a:buFont typeface="Wingdings" panose="05000000000000000000" pitchFamily="2" charset="2"/>
              <a:buNone/>
              <a:defRPr/>
            </a:pPr>
            <a:r>
              <a:rPr lang="en-US" sz="2800" dirty="0"/>
              <a:t>Hyperbaric oxygen therapy is also known                   to facilitate wound healing along with                         inhibiting osteoclasts.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is known doxycycline stimulates osteoblasts.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355E-C9CA-4A43-B623-5E64F5DC2517}"/>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 Background</a:t>
            </a:r>
          </a:p>
        </p:txBody>
      </p:sp>
      <p:sp>
        <p:nvSpPr>
          <p:cNvPr id="4" name="Footer Placeholder 3">
            <a:extLst>
              <a:ext uri="{FF2B5EF4-FFF2-40B4-BE49-F238E27FC236}">
                <a16:creationId xmlns:a16="http://schemas.microsoft.com/office/drawing/2014/main" id="{E06D924C-33A6-4303-917A-4AA1489BE7E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78532" name="TextBox 5">
            <a:extLst>
              <a:ext uri="{FF2B5EF4-FFF2-40B4-BE49-F238E27FC236}">
                <a16:creationId xmlns:a16="http://schemas.microsoft.com/office/drawing/2014/main" id="{210127DE-7FC0-467E-870D-196A1C92E4E9}"/>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505200"/>
          </a:xfrm>
        </p:spPr>
        <p:txBody>
          <a:bodyPr/>
          <a:lstStyle/>
          <a:p>
            <a:pPr marL="0" indent="0" algn="ctr">
              <a:buFont typeface="Wingdings" panose="05000000000000000000" pitchFamily="2" charset="2"/>
              <a:buNone/>
              <a:defRPr/>
            </a:pPr>
            <a:r>
              <a:rPr lang="en-US" sz="2800" dirty="0"/>
              <a:t>Previous studies have shown direct delivery of hydrogen peroxide gel and doxycycline has been effective in altering the periodontal biofilm pathogen community from one of predominant virulent microorganisms to less virulent pathogens and the number of bacteria decreased by a – log of ²‾⁴.</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2C2F-DEBF-4E4F-AF5B-FE721ADD64EF}"/>
              </a:ext>
            </a:extLst>
          </p:cNvPr>
          <p:cNvSpPr>
            <a:spLocks noGrp="1"/>
          </p:cNvSpPr>
          <p:nvPr>
            <p:ph type="title"/>
          </p:nvPr>
        </p:nvSpPr>
        <p:spPr>
          <a:xfrm>
            <a:off x="301625" y="0"/>
            <a:ext cx="8510588" cy="1325563"/>
          </a:xfrm>
        </p:spPr>
        <p:txBody>
          <a:bodyPr/>
          <a:lstStyle/>
          <a:p>
            <a:pPr>
              <a:defRPr/>
            </a:pPr>
            <a:r>
              <a:rPr lang="en-US" dirty="0"/>
              <a:t>Let’s Take a Peek at This Data</a:t>
            </a:r>
          </a:p>
        </p:txBody>
      </p:sp>
      <p:pic>
        <p:nvPicPr>
          <p:cNvPr id="280579" name="Content Placeholder 5">
            <a:extLst>
              <a:ext uri="{FF2B5EF4-FFF2-40B4-BE49-F238E27FC236}">
                <a16:creationId xmlns:a16="http://schemas.microsoft.com/office/drawing/2014/main" id="{FB939896-DD3F-4126-BF78-92BAC7C5FA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49500" y="1676400"/>
            <a:ext cx="4445000" cy="3783013"/>
          </a:xfrm>
        </p:spPr>
      </p:pic>
      <p:sp>
        <p:nvSpPr>
          <p:cNvPr id="4" name="Footer Placeholder 3">
            <a:extLst>
              <a:ext uri="{FF2B5EF4-FFF2-40B4-BE49-F238E27FC236}">
                <a16:creationId xmlns:a16="http://schemas.microsoft.com/office/drawing/2014/main" id="{47143CE5-49CF-41F7-B502-4CED18233D2D}"/>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FC214-FF24-4E1E-9027-8C89828BF3E7}"/>
              </a:ext>
            </a:extLst>
          </p:cNvPr>
          <p:cNvSpPr>
            <a:spLocks noGrp="1"/>
          </p:cNvSpPr>
          <p:nvPr>
            <p:ph type="title"/>
          </p:nvPr>
        </p:nvSpPr>
        <p:spPr>
          <a:xfrm>
            <a:off x="0" y="0"/>
            <a:ext cx="9144000" cy="1828800"/>
          </a:xfrm>
        </p:spPr>
        <p:txBody>
          <a:bodyPr/>
          <a:lstStyle/>
          <a:p>
            <a:pPr>
              <a:defRPr/>
            </a:pPr>
            <a:r>
              <a:rPr lang="en-US" sz="3600" dirty="0"/>
              <a:t>Direct Delivery of Hydrogen Peroxide to Periodontal Tissue Mitigates                                     High Risk Pathogen Burden</a:t>
            </a:r>
          </a:p>
        </p:txBody>
      </p:sp>
      <p:sp>
        <p:nvSpPr>
          <p:cNvPr id="3" name="Content Placeholder 2">
            <a:extLst>
              <a:ext uri="{FF2B5EF4-FFF2-40B4-BE49-F238E27FC236}">
                <a16:creationId xmlns:a16="http://schemas.microsoft.com/office/drawing/2014/main" id="{97715BC0-0155-4F21-B525-1CB75D0F7E0E}"/>
              </a:ext>
            </a:extLst>
          </p:cNvPr>
          <p:cNvSpPr>
            <a:spLocks noGrp="1"/>
          </p:cNvSpPr>
          <p:nvPr>
            <p:ph idx="1"/>
          </p:nvPr>
        </p:nvSpPr>
        <p:spPr>
          <a:xfrm>
            <a:off x="533400" y="1905000"/>
            <a:ext cx="8001000" cy="3849688"/>
          </a:xfrm>
        </p:spPr>
        <p:txBody>
          <a:bodyPr/>
          <a:lstStyle/>
          <a:p>
            <a:pPr marL="0" indent="0" algn="ctr">
              <a:buFont typeface="Wingdings" panose="05000000000000000000" pitchFamily="2" charset="2"/>
              <a:buNone/>
              <a:defRPr/>
            </a:pPr>
            <a:r>
              <a:rPr lang="en-US" sz="2800" dirty="0"/>
              <a:t>Pts with periodontal disease (PD) who had gone through 6-12 months of conventional therapy.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Exam revealed reoccurrence with pocket depths, BOP, swelling or redness.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Biofilm samples showed no significant improvement.</a:t>
            </a:r>
          </a:p>
        </p:txBody>
      </p:sp>
      <p:sp>
        <p:nvSpPr>
          <p:cNvPr id="4" name="Footer Placeholder 3">
            <a:extLst>
              <a:ext uri="{FF2B5EF4-FFF2-40B4-BE49-F238E27FC236}">
                <a16:creationId xmlns:a16="http://schemas.microsoft.com/office/drawing/2014/main" id="{71A3DE5D-7738-4713-B7A4-0E84AA38273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1605" name="TextBox 4">
            <a:extLst>
              <a:ext uri="{FF2B5EF4-FFF2-40B4-BE49-F238E27FC236}">
                <a16:creationId xmlns:a16="http://schemas.microsoft.com/office/drawing/2014/main" id="{C3DDADAB-2BC5-4C1A-9048-163C4EACD0EA}"/>
              </a:ext>
            </a:extLst>
          </p:cNvPr>
          <p:cNvSpPr txBox="1">
            <a:spLocks noChangeArrowheads="1"/>
          </p:cNvSpPr>
          <p:nvPr/>
        </p:nvSpPr>
        <p:spPr bwMode="auto">
          <a:xfrm>
            <a:off x="533400" y="5754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1800">
                <a:solidFill>
                  <a:srgbClr val="FFC000"/>
                </a:solidFill>
              </a:rPr>
              <a:t>Keller, DC and Buechel, M. Direct medication delivery modifies the periodontal biofilm. Oral Biol Dent. 2017; 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23A0E-20D9-4A74-A3C7-23CB0C57A74E}"/>
              </a:ext>
            </a:extLst>
          </p:cNvPr>
          <p:cNvSpPr>
            <a:spLocks noGrp="1"/>
          </p:cNvSpPr>
          <p:nvPr>
            <p:ph type="title"/>
          </p:nvPr>
        </p:nvSpPr>
        <p:spPr>
          <a:xfrm>
            <a:off x="0" y="0"/>
            <a:ext cx="9144000" cy="1828800"/>
          </a:xfrm>
        </p:spPr>
        <p:txBody>
          <a:bodyPr/>
          <a:lstStyle/>
          <a:p>
            <a:pPr>
              <a:defRPr/>
            </a:pPr>
            <a:r>
              <a:rPr lang="en-US" sz="3600" dirty="0"/>
              <a:t>Direct Delivery of Hydrogen Peroxide to Periodontal Tissue Mitigates                                     High Risk Pathogen Burden</a:t>
            </a:r>
          </a:p>
        </p:txBody>
      </p:sp>
      <p:sp>
        <p:nvSpPr>
          <p:cNvPr id="3" name="Content Placeholder 2">
            <a:extLst>
              <a:ext uri="{FF2B5EF4-FFF2-40B4-BE49-F238E27FC236}">
                <a16:creationId xmlns:a16="http://schemas.microsoft.com/office/drawing/2014/main" id="{6E81C84B-96AA-41F1-9FA7-C852E9E5A832}"/>
              </a:ext>
            </a:extLst>
          </p:cNvPr>
          <p:cNvSpPr>
            <a:spLocks noGrp="1"/>
          </p:cNvSpPr>
          <p:nvPr>
            <p:ph idx="1"/>
          </p:nvPr>
        </p:nvSpPr>
        <p:spPr>
          <a:xfrm>
            <a:off x="533400" y="2319338"/>
            <a:ext cx="8001000" cy="3435350"/>
          </a:xfrm>
        </p:spPr>
        <p:txBody>
          <a:bodyPr/>
          <a:lstStyle/>
          <a:p>
            <a:pPr marL="0" indent="0" algn="ctr">
              <a:buFont typeface="Wingdings" panose="05000000000000000000" pitchFamily="2" charset="2"/>
              <a:buNone/>
              <a:defRPr/>
            </a:pPr>
            <a:r>
              <a:rPr lang="en-US" sz="2800" dirty="0"/>
              <a:t>Dental trays were fabricated to deliver subgingival and interproximal medication.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medication was 0.70 gm/tray of 1.7% H2O2 and 3 drops of doxycycline as an anti-oxidant.</a:t>
            </a:r>
          </a:p>
        </p:txBody>
      </p:sp>
      <p:sp>
        <p:nvSpPr>
          <p:cNvPr id="4" name="Footer Placeholder 3">
            <a:extLst>
              <a:ext uri="{FF2B5EF4-FFF2-40B4-BE49-F238E27FC236}">
                <a16:creationId xmlns:a16="http://schemas.microsoft.com/office/drawing/2014/main" id="{898218CD-3F6D-4BFB-9D1C-E629156E260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3653" name="TextBox 4">
            <a:extLst>
              <a:ext uri="{FF2B5EF4-FFF2-40B4-BE49-F238E27FC236}">
                <a16:creationId xmlns:a16="http://schemas.microsoft.com/office/drawing/2014/main" id="{24C8569D-9BFF-445E-925D-F64A4639FA3D}"/>
              </a:ext>
            </a:extLst>
          </p:cNvPr>
          <p:cNvSpPr txBox="1">
            <a:spLocks noChangeArrowheads="1"/>
          </p:cNvSpPr>
          <p:nvPr/>
        </p:nvSpPr>
        <p:spPr bwMode="auto">
          <a:xfrm>
            <a:off x="533400" y="5754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1800">
                <a:solidFill>
                  <a:srgbClr val="FFC000"/>
                </a:solidFill>
              </a:rPr>
              <a:t>Keller, DC and Buechel, M. Direct medication delivery modifies the periodontal biofilm. Oral Biol Dent. 2017; 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53A7-7E73-4B42-987D-FE083937E6E1}"/>
              </a:ext>
            </a:extLst>
          </p:cNvPr>
          <p:cNvSpPr>
            <a:spLocks noGrp="1"/>
          </p:cNvSpPr>
          <p:nvPr>
            <p:ph type="title"/>
          </p:nvPr>
        </p:nvSpPr>
        <p:spPr>
          <a:xfrm>
            <a:off x="0" y="0"/>
            <a:ext cx="9144000" cy="1828800"/>
          </a:xfrm>
        </p:spPr>
        <p:txBody>
          <a:bodyPr/>
          <a:lstStyle/>
          <a:p>
            <a:pPr>
              <a:defRPr/>
            </a:pPr>
            <a:r>
              <a:rPr lang="en-US" sz="3600" dirty="0"/>
              <a:t>Direct Delivery of Hydrogen Peroxide to Periodontal Tissue Mitigates                                     High Risk Pathogen Burden</a:t>
            </a:r>
          </a:p>
        </p:txBody>
      </p:sp>
      <p:sp>
        <p:nvSpPr>
          <p:cNvPr id="3" name="Content Placeholder 2">
            <a:extLst>
              <a:ext uri="{FF2B5EF4-FFF2-40B4-BE49-F238E27FC236}">
                <a16:creationId xmlns:a16="http://schemas.microsoft.com/office/drawing/2014/main" id="{E569F1D8-C06B-4E22-BFFF-F5D096A6CB1F}"/>
              </a:ext>
            </a:extLst>
          </p:cNvPr>
          <p:cNvSpPr>
            <a:spLocks noGrp="1"/>
          </p:cNvSpPr>
          <p:nvPr>
            <p:ph idx="1"/>
          </p:nvPr>
        </p:nvSpPr>
        <p:spPr>
          <a:xfrm>
            <a:off x="571500" y="2327275"/>
            <a:ext cx="8001000" cy="3773488"/>
          </a:xfrm>
        </p:spPr>
        <p:txBody>
          <a:bodyPr/>
          <a:lstStyle/>
          <a:p>
            <a:pPr marL="0" indent="0" algn="ctr">
              <a:buFont typeface="Wingdings" panose="05000000000000000000" pitchFamily="2" charset="2"/>
              <a:buNone/>
              <a:defRPr/>
            </a:pPr>
            <a:r>
              <a:rPr lang="en-US" sz="2800" dirty="0">
                <a:latin typeface="MyriadPro-Regular"/>
              </a:rPr>
              <a:t>Trays were used as follows:</a:t>
            </a:r>
          </a:p>
          <a:p>
            <a:pPr>
              <a:defRPr/>
            </a:pPr>
            <a:r>
              <a:rPr lang="en-US" sz="2800" u="sng" dirty="0">
                <a:latin typeface="MyriadPro-Regular"/>
              </a:rPr>
              <a:t>&gt;</a:t>
            </a:r>
            <a:r>
              <a:rPr lang="en-US" sz="2800" dirty="0">
                <a:latin typeface="MyriadPro-Regular"/>
              </a:rPr>
              <a:t>6mm pockets 4 X/d @ 15 minutes</a:t>
            </a:r>
          </a:p>
          <a:p>
            <a:pPr>
              <a:defRPr/>
            </a:pPr>
            <a:r>
              <a:rPr lang="en-US" sz="2800" dirty="0">
                <a:latin typeface="MyriadPro-Regular"/>
              </a:rPr>
              <a:t>3-6 mm pockets 3X/d @ 15 minutes</a:t>
            </a:r>
          </a:p>
          <a:p>
            <a:pPr>
              <a:defRPr/>
            </a:pPr>
            <a:r>
              <a:rPr lang="en-US" sz="2800" dirty="0">
                <a:latin typeface="MyriadPro-Regular"/>
              </a:rPr>
              <a:t>&lt;3 mm pockets 2X/d @ 15 minutes</a:t>
            </a:r>
          </a:p>
          <a:p>
            <a:pPr>
              <a:defRPr/>
            </a:pPr>
            <a:r>
              <a:rPr lang="en-US" sz="2800" dirty="0">
                <a:latin typeface="MyriadPro-Regular"/>
              </a:rPr>
              <a:t>Deepest pocket at re-evaluation determined freq.</a:t>
            </a:r>
          </a:p>
        </p:txBody>
      </p:sp>
      <p:sp>
        <p:nvSpPr>
          <p:cNvPr id="4" name="Footer Placeholder 3">
            <a:extLst>
              <a:ext uri="{FF2B5EF4-FFF2-40B4-BE49-F238E27FC236}">
                <a16:creationId xmlns:a16="http://schemas.microsoft.com/office/drawing/2014/main" id="{189B2020-8C3A-476E-9E19-9E41A00FD44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5701" name="TextBox 4">
            <a:extLst>
              <a:ext uri="{FF2B5EF4-FFF2-40B4-BE49-F238E27FC236}">
                <a16:creationId xmlns:a16="http://schemas.microsoft.com/office/drawing/2014/main" id="{3190580A-FEB7-4127-B8B5-D1C0F53EB232}"/>
              </a:ext>
            </a:extLst>
          </p:cNvPr>
          <p:cNvSpPr txBox="1">
            <a:spLocks noChangeArrowheads="1"/>
          </p:cNvSpPr>
          <p:nvPr/>
        </p:nvSpPr>
        <p:spPr bwMode="auto">
          <a:xfrm>
            <a:off x="533400" y="5754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1800">
                <a:solidFill>
                  <a:srgbClr val="FFC000"/>
                </a:solidFill>
              </a:rPr>
              <a:t>Keller, DC and Buechel, M. Direct medication delivery modifies the periodontal biofilm. Oral Biol Dent. 2017; 5:1.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862B-9764-45ED-A1D9-ECB8E3C668E2}"/>
              </a:ext>
            </a:extLst>
          </p:cNvPr>
          <p:cNvSpPr>
            <a:spLocks noGrp="1"/>
          </p:cNvSpPr>
          <p:nvPr>
            <p:ph type="title"/>
          </p:nvPr>
        </p:nvSpPr>
        <p:spPr>
          <a:xfrm>
            <a:off x="0" y="0"/>
            <a:ext cx="9144000" cy="1828800"/>
          </a:xfrm>
        </p:spPr>
        <p:txBody>
          <a:bodyPr/>
          <a:lstStyle/>
          <a:p>
            <a:pPr>
              <a:defRPr/>
            </a:pPr>
            <a:r>
              <a:rPr lang="en-US" sz="3600" dirty="0"/>
              <a:t>Direct Delivery of Hydrogen Peroxide to Periodontal Tissue Mitigates                                     High Risk Pathogen Burden</a:t>
            </a:r>
          </a:p>
        </p:txBody>
      </p:sp>
      <p:sp>
        <p:nvSpPr>
          <p:cNvPr id="3" name="Content Placeholder 2">
            <a:extLst>
              <a:ext uri="{FF2B5EF4-FFF2-40B4-BE49-F238E27FC236}">
                <a16:creationId xmlns:a16="http://schemas.microsoft.com/office/drawing/2014/main" id="{AB5DE5F6-51DD-4F09-9BF6-59794CD8F6D9}"/>
              </a:ext>
            </a:extLst>
          </p:cNvPr>
          <p:cNvSpPr>
            <a:spLocks noGrp="1"/>
          </p:cNvSpPr>
          <p:nvPr>
            <p:ph idx="1"/>
          </p:nvPr>
        </p:nvSpPr>
        <p:spPr>
          <a:xfrm>
            <a:off x="533400" y="2667000"/>
            <a:ext cx="8001000" cy="3087688"/>
          </a:xfrm>
        </p:spPr>
        <p:txBody>
          <a:bodyPr/>
          <a:lstStyle/>
          <a:p>
            <a:pPr marL="0" indent="0" algn="ctr">
              <a:buFont typeface="Wingdings" panose="05000000000000000000" pitchFamily="2" charset="2"/>
              <a:buNone/>
              <a:defRPr/>
            </a:pPr>
            <a:r>
              <a:rPr lang="en-US" sz="2800" dirty="0"/>
              <a:t>After six weeks of the trays, the pts had scaling and root planning.</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They then continued the trays another ~ 6 wks.</a:t>
            </a:r>
          </a:p>
        </p:txBody>
      </p:sp>
      <p:sp>
        <p:nvSpPr>
          <p:cNvPr id="4" name="Footer Placeholder 3">
            <a:extLst>
              <a:ext uri="{FF2B5EF4-FFF2-40B4-BE49-F238E27FC236}">
                <a16:creationId xmlns:a16="http://schemas.microsoft.com/office/drawing/2014/main" id="{98BFEAF1-5345-42DD-9EC7-297B2E57E5E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7749" name="TextBox 4">
            <a:extLst>
              <a:ext uri="{FF2B5EF4-FFF2-40B4-BE49-F238E27FC236}">
                <a16:creationId xmlns:a16="http://schemas.microsoft.com/office/drawing/2014/main" id="{1222F786-4192-4B08-B046-D1CD3956E6BE}"/>
              </a:ext>
            </a:extLst>
          </p:cNvPr>
          <p:cNvSpPr txBox="1">
            <a:spLocks noChangeArrowheads="1"/>
          </p:cNvSpPr>
          <p:nvPr/>
        </p:nvSpPr>
        <p:spPr bwMode="auto">
          <a:xfrm>
            <a:off x="533400" y="5754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1800">
                <a:solidFill>
                  <a:srgbClr val="FFC000"/>
                </a:solidFill>
              </a:rPr>
              <a:t>Keller, DC and Buechel, M. Direct medication delivery modifies the periodontal biofilm. Oral Biol Dent. 2017; 5:1.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D04B-F181-4BA7-899A-32A1601B4893}"/>
              </a:ext>
            </a:extLst>
          </p:cNvPr>
          <p:cNvSpPr>
            <a:spLocks noGrp="1"/>
          </p:cNvSpPr>
          <p:nvPr>
            <p:ph type="title"/>
          </p:nvPr>
        </p:nvSpPr>
        <p:spPr>
          <a:xfrm>
            <a:off x="0" y="0"/>
            <a:ext cx="9144000" cy="1828800"/>
          </a:xfrm>
        </p:spPr>
        <p:txBody>
          <a:bodyPr/>
          <a:lstStyle/>
          <a:p>
            <a:pPr>
              <a:defRPr/>
            </a:pPr>
            <a:r>
              <a:rPr lang="en-US" sz="3600" dirty="0"/>
              <a:t>Direct Delivery of Hydrogen Peroxide to Periodontal Tissue Mitigates                                     High Risk Pathogen Burden</a:t>
            </a:r>
          </a:p>
        </p:txBody>
      </p:sp>
      <p:sp>
        <p:nvSpPr>
          <p:cNvPr id="3" name="Content Placeholder 2">
            <a:extLst>
              <a:ext uri="{FF2B5EF4-FFF2-40B4-BE49-F238E27FC236}">
                <a16:creationId xmlns:a16="http://schemas.microsoft.com/office/drawing/2014/main" id="{5877F2FA-0BD8-42D2-83CC-844E2D3D71FF}"/>
              </a:ext>
            </a:extLst>
          </p:cNvPr>
          <p:cNvSpPr>
            <a:spLocks noGrp="1"/>
          </p:cNvSpPr>
          <p:nvPr>
            <p:ph idx="1"/>
          </p:nvPr>
        </p:nvSpPr>
        <p:spPr>
          <a:xfrm>
            <a:off x="533400" y="1828800"/>
            <a:ext cx="8001000" cy="3925888"/>
          </a:xfrm>
        </p:spPr>
        <p:txBody>
          <a:bodyPr/>
          <a:lstStyle/>
          <a:p>
            <a:pPr marL="0" indent="0" algn="ctr">
              <a:buFont typeface="Wingdings" panose="05000000000000000000" pitchFamily="2" charset="2"/>
              <a:buNone/>
              <a:defRPr/>
            </a:pPr>
            <a:r>
              <a:rPr lang="en-US" sz="2800" dirty="0"/>
              <a:t>Gram negative obligate anaerobes were diminished and replaced with more Gram positive anaerobes, Gram positive and negative facultative anaerobes and aerobic bacteria.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 number of anaerobes decreased as the % of facultative anaerobes and                                    aerobic bacteria increased.</a:t>
            </a:r>
          </a:p>
        </p:txBody>
      </p:sp>
      <p:sp>
        <p:nvSpPr>
          <p:cNvPr id="4" name="Footer Placeholder 3">
            <a:extLst>
              <a:ext uri="{FF2B5EF4-FFF2-40B4-BE49-F238E27FC236}">
                <a16:creationId xmlns:a16="http://schemas.microsoft.com/office/drawing/2014/main" id="{9A78FA22-C16D-4D8E-A754-5CDCE332CF9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89797" name="TextBox 4">
            <a:extLst>
              <a:ext uri="{FF2B5EF4-FFF2-40B4-BE49-F238E27FC236}">
                <a16:creationId xmlns:a16="http://schemas.microsoft.com/office/drawing/2014/main" id="{761E3605-C154-4E67-8048-36F7C3CDCB03}"/>
              </a:ext>
            </a:extLst>
          </p:cNvPr>
          <p:cNvSpPr txBox="1">
            <a:spLocks noChangeArrowheads="1"/>
          </p:cNvSpPr>
          <p:nvPr/>
        </p:nvSpPr>
        <p:spPr bwMode="auto">
          <a:xfrm>
            <a:off x="533400" y="5754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1800">
                <a:solidFill>
                  <a:srgbClr val="FFC000"/>
                </a:solidFill>
              </a:rPr>
              <a:t>Keller, DC and Buechel, M. Direct medication delivery modifies the periodontal biofilm. Oral Biol Dent. 2017; 5:1.</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AF62-B786-4D20-AFDE-8E7B6976FCC8}"/>
              </a:ext>
            </a:extLst>
          </p:cNvPr>
          <p:cNvSpPr>
            <a:spLocks noGrp="1"/>
          </p:cNvSpPr>
          <p:nvPr>
            <p:ph type="title"/>
          </p:nvPr>
        </p:nvSpPr>
        <p:spPr>
          <a:xfrm>
            <a:off x="152400" y="0"/>
            <a:ext cx="8991600" cy="1252538"/>
          </a:xfrm>
        </p:spPr>
        <p:txBody>
          <a:bodyPr/>
          <a:lstStyle/>
          <a:p>
            <a:pPr>
              <a:defRPr/>
            </a:pPr>
            <a:r>
              <a:rPr lang="en-US" sz="3600" dirty="0"/>
              <a:t>Number of bacterial species present</a:t>
            </a:r>
            <a:br>
              <a:rPr lang="en-US" sz="3600" dirty="0"/>
            </a:br>
            <a:endParaRPr lang="en-US" sz="3600" dirty="0"/>
          </a:p>
        </p:txBody>
      </p:sp>
      <p:sp>
        <p:nvSpPr>
          <p:cNvPr id="4" name="Footer Placeholder 3">
            <a:extLst>
              <a:ext uri="{FF2B5EF4-FFF2-40B4-BE49-F238E27FC236}">
                <a16:creationId xmlns:a16="http://schemas.microsoft.com/office/drawing/2014/main" id="{A9C5363C-AE31-40BD-A3D0-847DBC7A5B1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91844" name="TextBox 4">
            <a:extLst>
              <a:ext uri="{FF2B5EF4-FFF2-40B4-BE49-F238E27FC236}">
                <a16:creationId xmlns:a16="http://schemas.microsoft.com/office/drawing/2014/main" id="{AF9C45EC-A57D-470B-9B66-683A3126474E}"/>
              </a:ext>
            </a:extLst>
          </p:cNvPr>
          <p:cNvSpPr txBox="1">
            <a:spLocks noChangeArrowheads="1"/>
          </p:cNvSpPr>
          <p:nvPr/>
        </p:nvSpPr>
        <p:spPr bwMode="auto">
          <a:xfrm>
            <a:off x="533400" y="5754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1800">
                <a:solidFill>
                  <a:srgbClr val="FFC000"/>
                </a:solidFill>
              </a:rPr>
              <a:t>Keller, DC and Buechel, M. Direct medication delivery modifies the periodontal biofilm. Oral Biol Dent. 2017; 5:1.</a:t>
            </a:r>
          </a:p>
        </p:txBody>
      </p:sp>
      <p:pic>
        <p:nvPicPr>
          <p:cNvPr id="291845" name="Content Placeholder 5">
            <a:extLst>
              <a:ext uri="{FF2B5EF4-FFF2-40B4-BE49-F238E27FC236}">
                <a16:creationId xmlns:a16="http://schemas.microsoft.com/office/drawing/2014/main" id="{046A572B-2015-4A4D-A869-AC826F9B1452}"/>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914400"/>
            <a:ext cx="7086600" cy="4724400"/>
          </a:xfrm>
        </p:spPr>
      </p:pic>
      <p:sp>
        <p:nvSpPr>
          <p:cNvPr id="291846" name="Arrow: Right 4">
            <a:extLst>
              <a:ext uri="{FF2B5EF4-FFF2-40B4-BE49-F238E27FC236}">
                <a16:creationId xmlns:a16="http://schemas.microsoft.com/office/drawing/2014/main" id="{9BC68D82-D2A0-4A05-84D0-AD73805F3A09}"/>
              </a:ext>
            </a:extLst>
          </p:cNvPr>
          <p:cNvSpPr>
            <a:spLocks noChangeArrowheads="1"/>
          </p:cNvSpPr>
          <p:nvPr/>
        </p:nvSpPr>
        <p:spPr bwMode="auto">
          <a:xfrm>
            <a:off x="5638800" y="1954213"/>
            <a:ext cx="977900" cy="255587"/>
          </a:xfrm>
          <a:prstGeom prst="rightArrow">
            <a:avLst>
              <a:gd name="adj1" fmla="val 50000"/>
              <a:gd name="adj2" fmla="val 50058"/>
            </a:avLst>
          </a:prstGeom>
          <a:solidFill>
            <a:srgbClr val="FF0000"/>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91847" name="TextBox 6">
            <a:extLst>
              <a:ext uri="{FF2B5EF4-FFF2-40B4-BE49-F238E27FC236}">
                <a16:creationId xmlns:a16="http://schemas.microsoft.com/office/drawing/2014/main" id="{F6010B3F-0302-4B4F-B6BC-0EF90A70DFC7}"/>
              </a:ext>
            </a:extLst>
          </p:cNvPr>
          <p:cNvSpPr txBox="1">
            <a:spLocks noChangeArrowheads="1"/>
          </p:cNvSpPr>
          <p:nvPr/>
        </p:nvSpPr>
        <p:spPr bwMode="auto">
          <a:xfrm>
            <a:off x="2590800" y="1824038"/>
            <a:ext cx="359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solidFill>
                  <a:srgbClr val="FF0000"/>
                </a:solidFill>
              </a:rPr>
              <a:t>High risk pathogens</a:t>
            </a:r>
          </a:p>
        </p:txBody>
      </p:sp>
      <p:sp>
        <p:nvSpPr>
          <p:cNvPr id="291848" name="Arrow: Down 7">
            <a:extLst>
              <a:ext uri="{FF2B5EF4-FFF2-40B4-BE49-F238E27FC236}">
                <a16:creationId xmlns:a16="http://schemas.microsoft.com/office/drawing/2014/main" id="{2495EF4E-28F4-4185-BAD9-25097482ED59}"/>
              </a:ext>
            </a:extLst>
          </p:cNvPr>
          <p:cNvSpPr>
            <a:spLocks noChangeArrowheads="1"/>
          </p:cNvSpPr>
          <p:nvPr/>
        </p:nvSpPr>
        <p:spPr bwMode="auto">
          <a:xfrm>
            <a:off x="1828800" y="652463"/>
            <a:ext cx="304800" cy="715962"/>
          </a:xfrm>
          <a:prstGeom prst="downArrow">
            <a:avLst>
              <a:gd name="adj1" fmla="val 50000"/>
              <a:gd name="adj2" fmla="val 49981"/>
            </a:avLst>
          </a:prstGeom>
          <a:solidFill>
            <a:srgbClr val="FF0000"/>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91849" name="Arrow: Down 9">
            <a:extLst>
              <a:ext uri="{FF2B5EF4-FFF2-40B4-BE49-F238E27FC236}">
                <a16:creationId xmlns:a16="http://schemas.microsoft.com/office/drawing/2014/main" id="{F9960F54-6EF5-4E2F-A859-9377DFB6BDBB}"/>
              </a:ext>
            </a:extLst>
          </p:cNvPr>
          <p:cNvSpPr>
            <a:spLocks noChangeArrowheads="1"/>
          </p:cNvSpPr>
          <p:nvPr/>
        </p:nvSpPr>
        <p:spPr bwMode="auto">
          <a:xfrm>
            <a:off x="2987675" y="1104900"/>
            <a:ext cx="304800" cy="715963"/>
          </a:xfrm>
          <a:prstGeom prst="downArrow">
            <a:avLst>
              <a:gd name="adj1" fmla="val 50000"/>
              <a:gd name="adj2" fmla="val 49981"/>
            </a:avLst>
          </a:prstGeom>
          <a:solidFill>
            <a:srgbClr val="FF0000"/>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291850" name="Arrow: Down 10">
            <a:extLst>
              <a:ext uri="{FF2B5EF4-FFF2-40B4-BE49-F238E27FC236}">
                <a16:creationId xmlns:a16="http://schemas.microsoft.com/office/drawing/2014/main" id="{84AE4FC9-7CF5-47D3-A79E-9D9AF00226D3}"/>
              </a:ext>
            </a:extLst>
          </p:cNvPr>
          <p:cNvSpPr>
            <a:spLocks noChangeArrowheads="1"/>
          </p:cNvSpPr>
          <p:nvPr/>
        </p:nvSpPr>
        <p:spPr bwMode="auto">
          <a:xfrm>
            <a:off x="4191000" y="3886200"/>
            <a:ext cx="304800" cy="715963"/>
          </a:xfrm>
          <a:prstGeom prst="downArrow">
            <a:avLst>
              <a:gd name="adj1" fmla="val 50000"/>
              <a:gd name="adj2" fmla="val 49981"/>
            </a:avLst>
          </a:prstGeom>
          <a:solidFill>
            <a:srgbClr val="FF0000"/>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D99E-4763-4DE3-9F0C-170D5418BF60}"/>
              </a:ext>
            </a:extLst>
          </p:cNvPr>
          <p:cNvSpPr>
            <a:spLocks noGrp="1"/>
          </p:cNvSpPr>
          <p:nvPr>
            <p:ph type="title"/>
          </p:nvPr>
        </p:nvSpPr>
        <p:spPr>
          <a:xfrm>
            <a:off x="0" y="0"/>
            <a:ext cx="9144000" cy="1828800"/>
          </a:xfrm>
        </p:spPr>
        <p:txBody>
          <a:bodyPr/>
          <a:lstStyle/>
          <a:p>
            <a:pPr>
              <a:defRPr/>
            </a:pPr>
            <a:r>
              <a:rPr lang="en-US" sz="3600" dirty="0"/>
              <a:t>Direct Delivery of Hydrogen Peroxide to Periodontal Tissue Mitigates                                     High Risk Pathogen Burden</a:t>
            </a:r>
          </a:p>
        </p:txBody>
      </p:sp>
      <p:sp>
        <p:nvSpPr>
          <p:cNvPr id="3" name="Content Placeholder 2">
            <a:extLst>
              <a:ext uri="{FF2B5EF4-FFF2-40B4-BE49-F238E27FC236}">
                <a16:creationId xmlns:a16="http://schemas.microsoft.com/office/drawing/2014/main" id="{B99BFF36-9045-4C3A-B28B-3A9DDD3D743D}"/>
              </a:ext>
            </a:extLst>
          </p:cNvPr>
          <p:cNvSpPr>
            <a:spLocks noGrp="1"/>
          </p:cNvSpPr>
          <p:nvPr>
            <p:ph idx="1"/>
          </p:nvPr>
        </p:nvSpPr>
        <p:spPr>
          <a:xfrm>
            <a:off x="533400" y="2209800"/>
            <a:ext cx="8001000" cy="3544888"/>
          </a:xfrm>
        </p:spPr>
        <p:txBody>
          <a:bodyPr/>
          <a:lstStyle/>
          <a:p>
            <a:pPr marL="0" indent="0" algn="ctr">
              <a:buFont typeface="Wingdings" panose="05000000000000000000" pitchFamily="2" charset="2"/>
              <a:buNone/>
              <a:defRPr/>
            </a:pPr>
            <a:r>
              <a:rPr lang="en-US" sz="2800" dirty="0"/>
              <a:t>Direct medication delivery of hydrogen peroxide (oxygen) and doxycycline dramatically                  reduce the bacterial burden.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therapy also shifts the constituency of pathogens from high risk to less virulent bacteria.</a:t>
            </a:r>
          </a:p>
        </p:txBody>
      </p:sp>
      <p:sp>
        <p:nvSpPr>
          <p:cNvPr id="4" name="Footer Placeholder 3">
            <a:extLst>
              <a:ext uri="{FF2B5EF4-FFF2-40B4-BE49-F238E27FC236}">
                <a16:creationId xmlns:a16="http://schemas.microsoft.com/office/drawing/2014/main" id="{409866EF-9D76-4708-95DF-D12EF6DAE7A1}"/>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93893" name="TextBox 4">
            <a:extLst>
              <a:ext uri="{FF2B5EF4-FFF2-40B4-BE49-F238E27FC236}">
                <a16:creationId xmlns:a16="http://schemas.microsoft.com/office/drawing/2014/main" id="{E71AFE6B-FCDC-43F2-BC18-9138B3E32932}"/>
              </a:ext>
            </a:extLst>
          </p:cNvPr>
          <p:cNvSpPr txBox="1">
            <a:spLocks noChangeArrowheads="1"/>
          </p:cNvSpPr>
          <p:nvPr/>
        </p:nvSpPr>
        <p:spPr bwMode="auto">
          <a:xfrm>
            <a:off x="533400" y="5754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 typeface="Wingdings" panose="05000000000000000000" pitchFamily="2" charset="2"/>
              <a:buNone/>
            </a:pPr>
            <a:r>
              <a:rPr lang="en-US" altLang="en-US" sz="1800">
                <a:solidFill>
                  <a:srgbClr val="FFC000"/>
                </a:solidFill>
              </a:rPr>
              <a:t>Keller, DC and Buechel, M. Direct medication delivery modifies the periodontal biofilm. Oral Biol Dent. 2017; 5:1.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6824-7A84-44D3-AB38-6922DA5BFA8D}"/>
              </a:ext>
            </a:extLst>
          </p:cNvPr>
          <p:cNvSpPr>
            <a:spLocks noGrp="1"/>
          </p:cNvSpPr>
          <p:nvPr>
            <p:ph type="title"/>
          </p:nvPr>
        </p:nvSpPr>
        <p:spPr>
          <a:xfrm>
            <a:off x="0" y="0"/>
            <a:ext cx="9144000" cy="1065213"/>
          </a:xfrm>
        </p:spPr>
        <p:txBody>
          <a:bodyPr/>
          <a:lstStyle/>
          <a:p>
            <a:pPr>
              <a:defRPr/>
            </a:pPr>
            <a:r>
              <a:rPr lang="en-US" sz="3200" dirty="0"/>
              <a:t>Migraine Headaches Associated With     Increased CVD Risk</a:t>
            </a:r>
          </a:p>
        </p:txBody>
      </p:sp>
      <p:sp>
        <p:nvSpPr>
          <p:cNvPr id="4" name="Footer Placeholder 3">
            <a:extLst>
              <a:ext uri="{FF2B5EF4-FFF2-40B4-BE49-F238E27FC236}">
                <a16:creationId xmlns:a16="http://schemas.microsoft.com/office/drawing/2014/main" id="{85E97E23-EA3E-4127-93A6-D5153CC2097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0724" name="TextBox 5">
            <a:extLst>
              <a:ext uri="{FF2B5EF4-FFF2-40B4-BE49-F238E27FC236}">
                <a16:creationId xmlns:a16="http://schemas.microsoft.com/office/drawing/2014/main" id="{5CC24727-D536-4F95-ABE2-8504D0AAD623}"/>
              </a:ext>
            </a:extLst>
          </p:cNvPr>
          <p:cNvSpPr txBox="1">
            <a:spLocks noChangeArrowheads="1"/>
          </p:cNvSpPr>
          <p:nvPr/>
        </p:nvSpPr>
        <p:spPr bwMode="auto">
          <a:xfrm>
            <a:off x="457200" y="60594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4343400"/>
          </a:xfrm>
        </p:spPr>
        <p:txBody>
          <a:bodyPr/>
          <a:lstStyle/>
          <a:p>
            <a:pPr marL="0" indent="0" algn="ctr">
              <a:buFont typeface="Wingdings" panose="05000000000000000000" pitchFamily="2" charset="2"/>
              <a:buNone/>
              <a:defRPr/>
            </a:pPr>
            <a:r>
              <a:rPr lang="en-US" sz="2800" dirty="0"/>
              <a:t>Aura info was available on 59% of pts; 13,076 pts had MH with aura.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HRs were higher with aura, but HRs were still significant in pts without aura for strokes,                        DVT and MI (not for AF).</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DEA7-6ED8-4BC0-8E57-32CA47E186F0}"/>
              </a:ext>
            </a:extLst>
          </p:cNvPr>
          <p:cNvSpPr>
            <a:spLocks noGrp="1"/>
          </p:cNvSpPr>
          <p:nvPr>
            <p:ph type="title"/>
          </p:nvPr>
        </p:nvSpPr>
        <p:spPr>
          <a:xfrm>
            <a:off x="301625" y="76200"/>
            <a:ext cx="8510588" cy="838200"/>
          </a:xfrm>
        </p:spPr>
        <p:txBody>
          <a:bodyPr/>
          <a:lstStyle/>
          <a:p>
            <a:pPr>
              <a:defRPr/>
            </a:pPr>
            <a:r>
              <a:rPr lang="en-US" dirty="0"/>
              <a:t>Back to Current Study</a:t>
            </a:r>
          </a:p>
        </p:txBody>
      </p:sp>
      <p:pic>
        <p:nvPicPr>
          <p:cNvPr id="295939" name="Content Placeholder 5">
            <a:extLst>
              <a:ext uri="{FF2B5EF4-FFF2-40B4-BE49-F238E27FC236}">
                <a16:creationId xmlns:a16="http://schemas.microsoft.com/office/drawing/2014/main" id="{0EED2AAC-1417-435F-BCDF-4584F5F826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219200"/>
            <a:ext cx="6254750" cy="4271963"/>
          </a:xfrm>
        </p:spPr>
      </p:pic>
      <p:sp>
        <p:nvSpPr>
          <p:cNvPr id="4" name="Footer Placeholder 3">
            <a:extLst>
              <a:ext uri="{FF2B5EF4-FFF2-40B4-BE49-F238E27FC236}">
                <a16:creationId xmlns:a16="http://schemas.microsoft.com/office/drawing/2014/main" id="{DEE74657-0989-4699-B4D5-FE0346BC881F}"/>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6226-55A8-4700-B13B-9FED8EB75F47}"/>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 Background</a:t>
            </a:r>
          </a:p>
        </p:txBody>
      </p:sp>
      <p:sp>
        <p:nvSpPr>
          <p:cNvPr id="4" name="Footer Placeholder 3">
            <a:extLst>
              <a:ext uri="{FF2B5EF4-FFF2-40B4-BE49-F238E27FC236}">
                <a16:creationId xmlns:a16="http://schemas.microsoft.com/office/drawing/2014/main" id="{9A74876D-1147-4D96-8D1A-64BD5D85E8B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96964" name="TextBox 5">
            <a:extLst>
              <a:ext uri="{FF2B5EF4-FFF2-40B4-BE49-F238E27FC236}">
                <a16:creationId xmlns:a16="http://schemas.microsoft.com/office/drawing/2014/main" id="{05A2D926-D0F6-4722-A51C-D3246D97BBAE}"/>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267200"/>
          </a:xfrm>
        </p:spPr>
        <p:txBody>
          <a:bodyPr/>
          <a:lstStyle/>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Therefore, it seems plausible that this type of therapy should benefit pts with peri-implantitis and peri-mucositis.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current study will evaluate direct delivery of hydrogen peroxide gel and doxycycline in pts with peri-implantitis and peri-mucositis.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EA8E-274C-4373-A5D1-06E872B5BEB1}"/>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79D703BC-AF93-4745-96F6-4200B69AB0D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299012" name="TextBox 5">
            <a:extLst>
              <a:ext uri="{FF2B5EF4-FFF2-40B4-BE49-F238E27FC236}">
                <a16:creationId xmlns:a16="http://schemas.microsoft.com/office/drawing/2014/main" id="{A87AD1D1-70C3-4110-8909-0F1424675950}"/>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584575"/>
          </a:xfrm>
        </p:spPr>
        <p:txBody>
          <a:bodyPr/>
          <a:lstStyle/>
          <a:p>
            <a:pPr marL="0" indent="0" algn="ctr">
              <a:buFont typeface="Wingdings" panose="05000000000000000000" pitchFamily="2" charset="2"/>
              <a:buNone/>
              <a:defRPr/>
            </a:pPr>
            <a:r>
              <a:rPr lang="en-US" sz="2800" dirty="0"/>
              <a:t>Biofilm modifications, radiographs and tissue changes were evaluated in two pts suffering from peri-implantitis and peri-mucositis.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One </a:t>
            </a:r>
            <a:r>
              <a:rPr lang="en-US" sz="2800" dirty="0" err="1"/>
              <a:t>pt</a:t>
            </a:r>
            <a:r>
              <a:rPr lang="en-US" sz="2800" dirty="0"/>
              <a:t> was treated with topical hydrogen peroxide and the other with both the gel &amp; doxycycline delivered via </a:t>
            </a:r>
            <a:r>
              <a:rPr lang="en-US" sz="2800" dirty="0" err="1"/>
              <a:t>PerioProtect</a:t>
            </a:r>
            <a:r>
              <a:rPr lang="en-US" sz="2800" dirty="0"/>
              <a:t> trays.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C06B-E5A5-40A6-A7E2-D0DDE21B7F9D}"/>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182CD848-A1CC-4BA6-B3B1-001AABEF914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01060" name="TextBox 5">
            <a:extLst>
              <a:ext uri="{FF2B5EF4-FFF2-40B4-BE49-F238E27FC236}">
                <a16:creationId xmlns:a16="http://schemas.microsoft.com/office/drawing/2014/main" id="{4591E6A7-5DEE-4A26-BED0-CD1CD812F4CD}"/>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267200"/>
          </a:xfrm>
        </p:spPr>
        <p:txBody>
          <a:bodyPr/>
          <a:lstStyle/>
          <a:p>
            <a:pPr marL="0" indent="0" algn="ctr">
              <a:buFont typeface="Wingdings" panose="05000000000000000000" pitchFamily="2" charset="2"/>
              <a:buNone/>
              <a:defRPr/>
            </a:pPr>
            <a:r>
              <a:rPr lang="en-US" sz="2800" dirty="0"/>
              <a:t>Case 1</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Three implants in right upper quadrant placed in 2007 following a multitude of failed therapies                      for severe PD.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In 2014 there were 4 to 7mm pockets around the implants with BOP and moderate                             subgingival calculus.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96B4-C789-446F-B0B0-3B18755C4F00}"/>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3078B214-2807-4BC2-A860-C27C881A86A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03108" name="TextBox 5">
            <a:extLst>
              <a:ext uri="{FF2B5EF4-FFF2-40B4-BE49-F238E27FC236}">
                <a16:creationId xmlns:a16="http://schemas.microsoft.com/office/drawing/2014/main" id="{928D44F0-5211-4C9E-8C07-1A7198583494}"/>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pic>
        <p:nvPicPr>
          <p:cNvPr id="303109" name="Content Placeholder 2">
            <a:extLst>
              <a:ext uri="{FF2B5EF4-FFF2-40B4-BE49-F238E27FC236}">
                <a16:creationId xmlns:a16="http://schemas.microsoft.com/office/drawing/2014/main" id="{82B99B78-CEAE-4380-9DB9-462AB70B69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703" b="50000"/>
          <a:stretch>
            <a:fillRect/>
          </a:stretch>
        </p:blipFill>
        <p:spPr>
          <a:xfrm>
            <a:off x="990600" y="1714500"/>
            <a:ext cx="7010400" cy="3429000"/>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2333-38ED-4A6F-9A71-B77722F41879}"/>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1D23CD05-C09A-4112-954F-90017FEC3DB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05156" name="TextBox 5">
            <a:extLst>
              <a:ext uri="{FF2B5EF4-FFF2-40B4-BE49-F238E27FC236}">
                <a16:creationId xmlns:a16="http://schemas.microsoft.com/office/drawing/2014/main" id="{C3721171-65B8-4DBE-8132-9F9D97949D3C}"/>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pic>
        <p:nvPicPr>
          <p:cNvPr id="305157" name="Content Placeholder 2">
            <a:extLst>
              <a:ext uri="{FF2B5EF4-FFF2-40B4-BE49-F238E27FC236}">
                <a16:creationId xmlns:a16="http://schemas.microsoft.com/office/drawing/2014/main" id="{328AC86A-F84A-4011-A22A-3D747E89A8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76300" y="2819400"/>
            <a:ext cx="7391400" cy="2125663"/>
          </a:xfrm>
        </p:spPr>
      </p:pic>
      <p:sp>
        <p:nvSpPr>
          <p:cNvPr id="305158" name="TextBox 7">
            <a:extLst>
              <a:ext uri="{FF2B5EF4-FFF2-40B4-BE49-F238E27FC236}">
                <a16:creationId xmlns:a16="http://schemas.microsoft.com/office/drawing/2014/main" id="{0799D29E-F341-4F14-A404-114B561C44B0}"/>
              </a:ext>
            </a:extLst>
          </p:cNvPr>
          <p:cNvSpPr txBox="1">
            <a:spLocks noChangeArrowheads="1"/>
          </p:cNvSpPr>
          <p:nvPr/>
        </p:nvSpPr>
        <p:spPr bwMode="auto">
          <a:xfrm>
            <a:off x="484188" y="2133600"/>
            <a:ext cx="8202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a:t>Oral DNA testing showed the following pathogens.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67D4-AD50-4A4F-ACD7-3D751FB02D17}"/>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90D9A4FD-1580-468E-9F54-AC4EB6B10FC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07204" name="TextBox 5">
            <a:extLst>
              <a:ext uri="{FF2B5EF4-FFF2-40B4-BE49-F238E27FC236}">
                <a16:creationId xmlns:a16="http://schemas.microsoft.com/office/drawing/2014/main" id="{E2D495C6-CBE8-4942-B8B6-A0E4ABDEDD15}"/>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4114800"/>
          </a:xfrm>
        </p:spPr>
        <p:txBody>
          <a:bodyPr/>
          <a:lstStyle/>
          <a:p>
            <a:pPr marL="0" indent="0" algn="ctr">
              <a:buFont typeface="Wingdings" panose="05000000000000000000" pitchFamily="2" charset="2"/>
              <a:buNone/>
              <a:defRPr/>
            </a:pPr>
            <a:r>
              <a:rPr lang="en-US" sz="2800" dirty="0"/>
              <a:t>Pt refused conventional surgical treatment and moved forward with </a:t>
            </a:r>
            <a:r>
              <a:rPr lang="en-US" sz="2800" dirty="0" err="1"/>
              <a:t>Perio</a:t>
            </a:r>
            <a:r>
              <a:rPr lang="en-US" sz="2800" dirty="0"/>
              <a:t> Tray therapy.</a:t>
            </a:r>
          </a:p>
        </p:txBody>
      </p:sp>
      <p:pic>
        <p:nvPicPr>
          <p:cNvPr id="307206" name="Picture 2">
            <a:extLst>
              <a:ext uri="{FF2B5EF4-FFF2-40B4-BE49-F238E27FC236}">
                <a16:creationId xmlns:a16="http://schemas.microsoft.com/office/drawing/2014/main" id="{6F58C691-C59B-4CA5-B945-3B9193999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84" t="4828" r="8228" b="50000"/>
          <a:stretch>
            <a:fillRect/>
          </a:stretch>
        </p:blipFill>
        <p:spPr bwMode="auto">
          <a:xfrm>
            <a:off x="1295400" y="3352800"/>
            <a:ext cx="6858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064904-AE16-470F-9BB0-44BDD89BDD79}"/>
              </a:ext>
            </a:extLst>
          </p:cNvPr>
          <p:cNvSpPr txBox="1"/>
          <p:nvPr/>
        </p:nvSpPr>
        <p:spPr>
          <a:xfrm>
            <a:off x="1295400" y="2895600"/>
            <a:ext cx="6858000" cy="457200"/>
          </a:xfrm>
          <a:prstGeom prst="rect">
            <a:avLst/>
          </a:prstGeom>
          <a:solidFill>
            <a:schemeClr val="accent6">
              <a:lumMod val="50000"/>
            </a:schemeClr>
          </a:solidFill>
        </p:spPr>
        <p:txBody>
          <a:bodyPr>
            <a:spAutoFit/>
          </a:bodyPr>
          <a:lstStyle/>
          <a:p>
            <a:pPr algn="ctr">
              <a:defRPr/>
            </a:pPr>
            <a:r>
              <a:rPr lang="en-US" sz="2400" dirty="0"/>
              <a:t>1.7% hydrogen peroxide gel</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7022-8DD0-40A7-96D6-8843EB1E5B8D}"/>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C1DC27C2-0733-4365-BCEB-F22219A15A1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09252" name="TextBox 5">
            <a:extLst>
              <a:ext uri="{FF2B5EF4-FFF2-40B4-BE49-F238E27FC236}">
                <a16:creationId xmlns:a16="http://schemas.microsoft.com/office/drawing/2014/main" id="{5C050CAA-7A64-4A80-9BDD-76630DE1B863}"/>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5000"/>
            <a:ext cx="8540750" cy="3733800"/>
          </a:xfrm>
        </p:spPr>
        <p:txBody>
          <a:bodyPr/>
          <a:lstStyle/>
          <a:p>
            <a:pPr marL="0" indent="0" algn="ctr">
              <a:buFont typeface="Wingdings" panose="05000000000000000000" pitchFamily="2" charset="2"/>
              <a:buNone/>
              <a:defRPr/>
            </a:pPr>
            <a:r>
              <a:rPr lang="en-US" sz="2800" dirty="0"/>
              <a:t>After a few weeks additional treatments were added including four rounds of periodontal debridement, subgingival irrigations btw 9 &amp; 11/2014; </a:t>
            </a:r>
            <a:r>
              <a:rPr lang="en-US" sz="2800" dirty="0" err="1"/>
              <a:t>Perio</a:t>
            </a:r>
            <a:r>
              <a:rPr lang="en-US" sz="2800" dirty="0"/>
              <a:t> tray use was gradually reduced to bid.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 re-evaluation visit on December 2014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C9C2-C19C-4D08-AC6E-07D74839BC37}"/>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F8E9C1CD-C6F5-4172-B1F2-8C9151F01B6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11300" name="TextBox 5">
            <a:extLst>
              <a:ext uri="{FF2B5EF4-FFF2-40B4-BE49-F238E27FC236}">
                <a16:creationId xmlns:a16="http://schemas.microsoft.com/office/drawing/2014/main" id="{CA7FED37-C5A8-474F-804D-AA4CEAE2045E}"/>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pic>
        <p:nvPicPr>
          <p:cNvPr id="311301" name="Content Placeholder 2">
            <a:extLst>
              <a:ext uri="{FF2B5EF4-FFF2-40B4-BE49-F238E27FC236}">
                <a16:creationId xmlns:a16="http://schemas.microsoft.com/office/drawing/2014/main" id="{910DBAFF-7142-4DFD-BFCD-6C5C293CDF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852" b="50000"/>
          <a:stretch>
            <a:fillRect/>
          </a:stretch>
        </p:blipFill>
        <p:spPr>
          <a:xfrm>
            <a:off x="990600" y="2117725"/>
            <a:ext cx="7315200" cy="3581400"/>
          </a:xfrm>
        </p:spPr>
      </p:pic>
      <p:sp>
        <p:nvSpPr>
          <p:cNvPr id="7" name="TextBox 6">
            <a:extLst>
              <a:ext uri="{FF2B5EF4-FFF2-40B4-BE49-F238E27FC236}">
                <a16:creationId xmlns:a16="http://schemas.microsoft.com/office/drawing/2014/main" id="{683CCA9A-BACC-48F4-9B03-C82F40AED9E2}"/>
              </a:ext>
            </a:extLst>
          </p:cNvPr>
          <p:cNvSpPr txBox="1"/>
          <p:nvPr/>
        </p:nvSpPr>
        <p:spPr>
          <a:xfrm>
            <a:off x="990600" y="1600200"/>
            <a:ext cx="8229600" cy="523220"/>
          </a:xfrm>
          <a:prstGeom prst="rect">
            <a:avLst/>
          </a:prstGeom>
          <a:noFill/>
        </p:spPr>
        <p:txBody>
          <a:bodyPr>
            <a:spAutoFit/>
          </a:bodyPr>
          <a:lstStyle/>
          <a:p>
            <a:pPr>
              <a:defRPr/>
            </a:pPr>
            <a:r>
              <a:rPr lang="en-US" sz="2800" dirty="0">
                <a:highlight>
                  <a:srgbClr val="FF0000"/>
                </a:highlight>
              </a:rPr>
              <a:t>Pocket depth and BOP Significantly Improved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243D-79D0-43C0-9C58-8AC6E64EF3C8}"/>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191E6C4C-79E8-41F0-83E4-649959AE6076}"/>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13348" name="TextBox 5">
            <a:extLst>
              <a:ext uri="{FF2B5EF4-FFF2-40B4-BE49-F238E27FC236}">
                <a16:creationId xmlns:a16="http://schemas.microsoft.com/office/drawing/2014/main" id="{0ECE0CB0-1DCA-45ED-9E9A-1D504633DC94}"/>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pic>
        <p:nvPicPr>
          <p:cNvPr id="313349" name="Content Placeholder 2">
            <a:extLst>
              <a:ext uri="{FF2B5EF4-FFF2-40B4-BE49-F238E27FC236}">
                <a16:creationId xmlns:a16="http://schemas.microsoft.com/office/drawing/2014/main" id="{6259EA90-5D1F-4197-B555-8C58CA2A92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838" t="8362" r="2878"/>
          <a:stretch>
            <a:fillRect/>
          </a:stretch>
        </p:blipFill>
        <p:spPr>
          <a:xfrm>
            <a:off x="762000" y="2428875"/>
            <a:ext cx="7467600" cy="3057525"/>
          </a:xfrm>
        </p:spPr>
      </p:pic>
      <p:sp>
        <p:nvSpPr>
          <p:cNvPr id="313350" name="TextBox 6">
            <a:extLst>
              <a:ext uri="{FF2B5EF4-FFF2-40B4-BE49-F238E27FC236}">
                <a16:creationId xmlns:a16="http://schemas.microsoft.com/office/drawing/2014/main" id="{489BD2F2-A6F5-4A28-81E5-5907DB9AD288}"/>
              </a:ext>
            </a:extLst>
          </p:cNvPr>
          <p:cNvSpPr txBox="1">
            <a:spLocks noChangeArrowheads="1"/>
          </p:cNvSpPr>
          <p:nvPr/>
        </p:nvSpPr>
        <p:spPr bwMode="auto">
          <a:xfrm>
            <a:off x="762000" y="1905000"/>
            <a:ext cx="74676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a:t>Significant Improvement in Pathogens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2A63-0040-4C93-865B-359DB4DF176F}"/>
              </a:ext>
            </a:extLst>
          </p:cNvPr>
          <p:cNvSpPr>
            <a:spLocks noGrp="1"/>
          </p:cNvSpPr>
          <p:nvPr>
            <p:ph type="title"/>
          </p:nvPr>
        </p:nvSpPr>
        <p:spPr>
          <a:xfrm>
            <a:off x="0" y="0"/>
            <a:ext cx="9144000" cy="1065213"/>
          </a:xfrm>
        </p:spPr>
        <p:txBody>
          <a:bodyPr/>
          <a:lstStyle/>
          <a:p>
            <a:pPr>
              <a:defRPr/>
            </a:pPr>
            <a:r>
              <a:rPr lang="en-US" sz="3200" dirty="0"/>
              <a:t>Migraine Headaches Associated With     Increased CVD Risk</a:t>
            </a:r>
          </a:p>
        </p:txBody>
      </p:sp>
      <p:sp>
        <p:nvSpPr>
          <p:cNvPr id="4" name="Footer Placeholder 3">
            <a:extLst>
              <a:ext uri="{FF2B5EF4-FFF2-40B4-BE49-F238E27FC236}">
                <a16:creationId xmlns:a16="http://schemas.microsoft.com/office/drawing/2014/main" id="{BCD662A4-9A78-4C8A-B65D-891CAAEF059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2772" name="TextBox 5">
            <a:extLst>
              <a:ext uri="{FF2B5EF4-FFF2-40B4-BE49-F238E27FC236}">
                <a16:creationId xmlns:a16="http://schemas.microsoft.com/office/drawing/2014/main" id="{DD1DD7A3-A1E3-430A-91FB-3BF57285C90C}"/>
              </a:ext>
            </a:extLst>
          </p:cNvPr>
          <p:cNvSpPr txBox="1">
            <a:spLocks noChangeArrowheads="1"/>
          </p:cNvSpPr>
          <p:nvPr/>
        </p:nvSpPr>
        <p:spPr bwMode="auto">
          <a:xfrm>
            <a:off x="457200" y="60594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4343400"/>
          </a:xfrm>
        </p:spPr>
        <p:txBody>
          <a:bodyPr/>
          <a:lstStyle/>
          <a:p>
            <a:pPr marL="0" indent="0" algn="ctr">
              <a:buFont typeface="Wingdings" panose="05000000000000000000" pitchFamily="2" charset="2"/>
              <a:buNone/>
              <a:defRPr/>
            </a:pPr>
            <a:r>
              <a:rPr lang="en-US" sz="2800" dirty="0"/>
              <a:t>Aura info was available on 59% of pts; 13,076 pts had MH with aura.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HRs were higher with aura, but HRs were still significant in pts without aura for strokes,                        DVT and MI (not for AF).</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7B0A4-9E2B-468C-B0FB-2DC83D7632B2}"/>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41088E7C-5CE1-48D6-B097-2985043FBB7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15396" name="TextBox 5">
            <a:extLst>
              <a:ext uri="{FF2B5EF4-FFF2-40B4-BE49-F238E27FC236}">
                <a16:creationId xmlns:a16="http://schemas.microsoft.com/office/drawing/2014/main" id="{3D422825-C77B-4D88-BED6-377CBBD6E50B}"/>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4114800"/>
          </a:xfrm>
        </p:spPr>
        <p:txBody>
          <a:bodyPr/>
          <a:lstStyle/>
          <a:p>
            <a:pPr marL="0" indent="0" algn="ctr">
              <a:buFont typeface="Wingdings" panose="05000000000000000000" pitchFamily="2" charset="2"/>
              <a:buNone/>
              <a:defRPr/>
            </a:pPr>
            <a:r>
              <a:rPr lang="en-US" sz="2800" dirty="0"/>
              <a:t>Case 2</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Pt had implant in August 2007 without complications and seeding of all threads into alveolar bone.</a:t>
            </a:r>
          </a:p>
          <a:p>
            <a:pPr marL="0" indent="0" algn="ctr">
              <a:buFont typeface="Wingdings" panose="05000000000000000000" pitchFamily="2" charset="2"/>
              <a:buNone/>
              <a:defRPr/>
            </a:pPr>
            <a:endParaRPr lang="en-US" sz="2800" dirty="0"/>
          </a:p>
        </p:txBody>
      </p:sp>
      <p:pic>
        <p:nvPicPr>
          <p:cNvPr id="315398" name="Picture 2">
            <a:extLst>
              <a:ext uri="{FF2B5EF4-FFF2-40B4-BE49-F238E27FC236}">
                <a16:creationId xmlns:a16="http://schemas.microsoft.com/office/drawing/2014/main" id="{1BED6267-2A28-4722-BAA4-8CEEF2BFC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576638"/>
            <a:ext cx="32004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D40A-D503-44BE-BFB6-74EA4369ED9A}"/>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A2FC3679-E539-4CFD-9FF7-858DDA1B104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17444" name="TextBox 5">
            <a:extLst>
              <a:ext uri="{FF2B5EF4-FFF2-40B4-BE49-F238E27FC236}">
                <a16:creationId xmlns:a16="http://schemas.microsoft.com/office/drawing/2014/main" id="{811436D7-BBE5-4D15-8FF9-A75CD2953F53}"/>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505200"/>
          </a:xfrm>
        </p:spPr>
        <p:txBody>
          <a:bodyPr/>
          <a:lstStyle/>
          <a:p>
            <a:pPr marL="0" indent="0" algn="ctr">
              <a:buFont typeface="Wingdings" panose="05000000000000000000" pitchFamily="2" charset="2"/>
              <a:buNone/>
              <a:defRPr/>
            </a:pPr>
            <a:r>
              <a:rPr lang="en-US" sz="2800" dirty="0"/>
              <a:t>The analog and crown were placed                                       in February 2008.</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April 2009 </a:t>
            </a:r>
            <a:r>
              <a:rPr lang="en-US" sz="2800" dirty="0" err="1"/>
              <a:t>pt</a:t>
            </a:r>
            <a:r>
              <a:rPr lang="en-US" sz="2800" dirty="0"/>
              <a:t> developed pain, swelling and                bleeding around the implant.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F74B-D354-4518-A3B0-EDD881702EBC}"/>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0C1F611D-DA1B-4551-85EE-7ED9A31FFCA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19492" name="TextBox 5">
            <a:extLst>
              <a:ext uri="{FF2B5EF4-FFF2-40B4-BE49-F238E27FC236}">
                <a16:creationId xmlns:a16="http://schemas.microsoft.com/office/drawing/2014/main" id="{6971D0BF-F049-4785-888C-AA6073C816E6}"/>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584575"/>
          </a:xfrm>
        </p:spPr>
        <p:txBody>
          <a:bodyPr/>
          <a:lstStyle/>
          <a:p>
            <a:pPr marL="0" indent="0" algn="ctr">
              <a:buFont typeface="Wingdings" panose="05000000000000000000" pitchFamily="2" charset="2"/>
              <a:buNone/>
              <a:defRPr/>
            </a:pPr>
            <a:r>
              <a:rPr lang="en-US" sz="2800" dirty="0"/>
              <a:t>Systemic antibiotics along with mechanical debridement, and local irrigation were utilized.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Despite this management the tissues remained infected and the bone support around the implant became compromised with four threads exposed.</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B88C-9FB9-48F1-8F45-D2044D796E35}"/>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AC785BE3-9BE4-426F-A6C3-F9D2C9D10C3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21540" name="TextBox 5">
            <a:extLst>
              <a:ext uri="{FF2B5EF4-FFF2-40B4-BE49-F238E27FC236}">
                <a16:creationId xmlns:a16="http://schemas.microsoft.com/office/drawing/2014/main" id="{96A7F8E9-8B19-44A0-87B6-A8D75D7BAAFE}"/>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pic>
        <p:nvPicPr>
          <p:cNvPr id="321541" name="Content Placeholder 2">
            <a:extLst>
              <a:ext uri="{FF2B5EF4-FFF2-40B4-BE49-F238E27FC236}">
                <a16:creationId xmlns:a16="http://schemas.microsoft.com/office/drawing/2014/main" id="{EC9243C8-6DD5-429A-BA84-8974C3C534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1638300"/>
            <a:ext cx="3200400" cy="3962400"/>
          </a:xfr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3D62-F13E-4580-9417-73027C414379}"/>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462DA4AF-5637-4191-B62B-8A1E7507FE4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23588" name="TextBox 5">
            <a:extLst>
              <a:ext uri="{FF2B5EF4-FFF2-40B4-BE49-F238E27FC236}">
                <a16:creationId xmlns:a16="http://schemas.microsoft.com/office/drawing/2014/main" id="{E12F1C0B-4A20-4AD5-9A60-B7792D0EDE98}"/>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3810000"/>
          </a:xfrm>
        </p:spPr>
        <p:txBody>
          <a:bodyPr/>
          <a:lstStyle/>
          <a:p>
            <a:pPr marL="0" indent="0" algn="ctr">
              <a:buFont typeface="Wingdings" panose="05000000000000000000" pitchFamily="2" charset="2"/>
              <a:buNone/>
              <a:defRPr/>
            </a:pPr>
            <a:r>
              <a:rPr lang="en-US" sz="2800" dirty="0" err="1"/>
              <a:t>Perio</a:t>
            </a:r>
            <a:r>
              <a:rPr lang="en-US" sz="2800" dirty="0"/>
              <a:t> Trays with gel and doxycycline + doxycycline (50mg/5ml) were started in June 2009.</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 was quick improvement with resolution of the purulent exudate along with decreased                         pocket depth and BOP.</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37A0-6C62-47FA-9E36-4FF3DAC19E4F}"/>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74CEA954-600F-4440-B7B9-B4D8B3B52CA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25636" name="TextBox 5">
            <a:extLst>
              <a:ext uri="{FF2B5EF4-FFF2-40B4-BE49-F238E27FC236}">
                <a16:creationId xmlns:a16="http://schemas.microsoft.com/office/drawing/2014/main" id="{F99155D1-0D44-4E1C-A608-125333F62F04}"/>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886200"/>
          </a:xfrm>
        </p:spPr>
        <p:txBody>
          <a:bodyPr/>
          <a:lstStyle/>
          <a:p>
            <a:pPr marL="0" indent="0" algn="ctr">
              <a:buFont typeface="Wingdings" panose="05000000000000000000" pitchFamily="2" charset="2"/>
              <a:buNone/>
              <a:defRPr/>
            </a:pPr>
            <a:r>
              <a:rPr lang="en-US" sz="2800" dirty="0"/>
              <a:t>Pt continued with a long-term maintenance program with </a:t>
            </a:r>
            <a:r>
              <a:rPr lang="en-US" sz="2800" dirty="0" err="1"/>
              <a:t>Perio</a:t>
            </a:r>
            <a:r>
              <a:rPr lang="en-US" sz="2800" dirty="0"/>
              <a:t> Trays using </a:t>
            </a:r>
            <a:r>
              <a:rPr lang="en-US" sz="2800" dirty="0" err="1"/>
              <a:t>Perio</a:t>
            </a:r>
            <a:r>
              <a:rPr lang="en-US" sz="2800" dirty="0"/>
              <a:t> Gel (1.7% hydrogen peroxide gel) and doxycycline.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By May of 2012 enough bone growth occurred to recover two of the four exposed threads.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7663-132A-4854-AA7F-72FC8CB9EA31}"/>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F23F2D1A-E009-46CA-BAE4-063AEFADE7E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27684" name="TextBox 5">
            <a:extLst>
              <a:ext uri="{FF2B5EF4-FFF2-40B4-BE49-F238E27FC236}">
                <a16:creationId xmlns:a16="http://schemas.microsoft.com/office/drawing/2014/main" id="{CB70A4AA-C197-45E3-8E4A-341203DD89D8}"/>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pic>
        <p:nvPicPr>
          <p:cNvPr id="327685" name="Content Placeholder 2">
            <a:extLst>
              <a:ext uri="{FF2B5EF4-FFF2-40B4-BE49-F238E27FC236}">
                <a16:creationId xmlns:a16="http://schemas.microsoft.com/office/drawing/2014/main" id="{D90CE8E4-B7D9-49AE-9286-4DCD53B74D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29200" y="2054225"/>
            <a:ext cx="3352800" cy="3470275"/>
          </a:xfrm>
        </p:spPr>
      </p:pic>
      <p:pic>
        <p:nvPicPr>
          <p:cNvPr id="327686" name="Picture 6">
            <a:extLst>
              <a:ext uri="{FF2B5EF4-FFF2-40B4-BE49-F238E27FC236}">
                <a16:creationId xmlns:a16="http://schemas.microsoft.com/office/drawing/2014/main" id="{99150964-14E5-4676-8B4D-C02490775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4225"/>
            <a:ext cx="3351213"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7" name="TextBox 7">
            <a:extLst>
              <a:ext uri="{FF2B5EF4-FFF2-40B4-BE49-F238E27FC236}">
                <a16:creationId xmlns:a16="http://schemas.microsoft.com/office/drawing/2014/main" id="{C8BD85D4-1CF1-4903-8E6B-3C56A33004FF}"/>
              </a:ext>
            </a:extLst>
          </p:cNvPr>
          <p:cNvSpPr txBox="1">
            <a:spLocks noChangeArrowheads="1"/>
          </p:cNvSpPr>
          <p:nvPr/>
        </p:nvSpPr>
        <p:spPr bwMode="auto">
          <a:xfrm>
            <a:off x="839788" y="16002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a:t>April 2009</a:t>
            </a:r>
          </a:p>
        </p:txBody>
      </p:sp>
      <p:sp>
        <p:nvSpPr>
          <p:cNvPr id="327688" name="TextBox 10">
            <a:extLst>
              <a:ext uri="{FF2B5EF4-FFF2-40B4-BE49-F238E27FC236}">
                <a16:creationId xmlns:a16="http://schemas.microsoft.com/office/drawing/2014/main" id="{2EA366F3-17D2-4D92-8524-4636382A1AE2}"/>
              </a:ext>
            </a:extLst>
          </p:cNvPr>
          <p:cNvSpPr txBox="1">
            <a:spLocks noChangeArrowheads="1"/>
          </p:cNvSpPr>
          <p:nvPr/>
        </p:nvSpPr>
        <p:spPr bwMode="auto">
          <a:xfrm>
            <a:off x="5029200" y="15240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a:t>May 2012</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A2A5-9661-4B83-BD47-56C38E4E2A85}"/>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5BE28579-0CCC-4349-8DE5-9A0312D145A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29732" name="TextBox 5">
            <a:extLst>
              <a:ext uri="{FF2B5EF4-FFF2-40B4-BE49-F238E27FC236}">
                <a16:creationId xmlns:a16="http://schemas.microsoft.com/office/drawing/2014/main" id="{01EF8983-F5BF-4F97-9EF6-20732C6222CF}"/>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362200"/>
            <a:ext cx="8540750" cy="3276600"/>
          </a:xfrm>
        </p:spPr>
        <p:txBody>
          <a:bodyPr/>
          <a:lstStyle/>
          <a:p>
            <a:pPr marL="0" indent="0" algn="ctr">
              <a:buFont typeface="Wingdings" panose="05000000000000000000" pitchFamily="2" charset="2"/>
              <a:buNone/>
              <a:defRPr/>
            </a:pPr>
            <a:r>
              <a:rPr lang="en-US" sz="2800" dirty="0"/>
              <a:t>Pt stayed on </a:t>
            </a:r>
            <a:r>
              <a:rPr lang="en-US" sz="2800" dirty="0" err="1"/>
              <a:t>Perio</a:t>
            </a:r>
            <a:r>
              <a:rPr lang="en-US" sz="2800" dirty="0"/>
              <a:t> Tray therapy.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Exam in July 2013 demonstrated a stable implant with no peri-implantitis or peri-mucositis.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8CC2-500F-49DB-9D99-39476BCF4641}"/>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AEF9D85C-4289-42A8-AE10-1AB1EA2A655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31780" name="TextBox 5">
            <a:extLst>
              <a:ext uri="{FF2B5EF4-FFF2-40B4-BE49-F238E27FC236}">
                <a16:creationId xmlns:a16="http://schemas.microsoft.com/office/drawing/2014/main" id="{84C59EC9-C3FD-4B7E-895A-1AEC58D33CD0}"/>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5000"/>
            <a:ext cx="8540750" cy="3733800"/>
          </a:xfrm>
        </p:spPr>
        <p:txBody>
          <a:bodyPr/>
          <a:lstStyle/>
          <a:p>
            <a:pPr marL="0" indent="0" algn="ctr">
              <a:buFont typeface="Wingdings" panose="05000000000000000000" pitchFamily="2" charset="2"/>
              <a:buNone/>
              <a:defRPr/>
            </a:pPr>
            <a:r>
              <a:rPr lang="en-US" sz="2800" dirty="0" err="1"/>
              <a:t>Perio</a:t>
            </a:r>
            <a:r>
              <a:rPr lang="en-US" sz="2800" dirty="0"/>
              <a:t> Tray therapy results in a favorable change in the subgingival biofilm with less high risk pathogens and an overall decreased pathogen burden.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When the treatment includes doxycycline there is further enhancement of the alveolar bone structure.</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B44F-8151-4351-867A-2345B977AB30}"/>
              </a:ext>
            </a:extLst>
          </p:cNvPr>
          <p:cNvSpPr>
            <a:spLocks noGrp="1"/>
          </p:cNvSpPr>
          <p:nvPr>
            <p:ph type="title"/>
          </p:nvPr>
        </p:nvSpPr>
        <p:spPr>
          <a:xfrm>
            <a:off x="0" y="0"/>
            <a:ext cx="9144000" cy="1524000"/>
          </a:xfrm>
        </p:spPr>
        <p:txBody>
          <a:bodyPr/>
          <a:lstStyle/>
          <a:p>
            <a:pPr>
              <a:defRPr/>
            </a:pPr>
            <a:r>
              <a:rPr lang="en-US" sz="3200" dirty="0"/>
              <a:t>Delivery of Hydrogen Peroxide and Doxycycline with </a:t>
            </a:r>
            <a:r>
              <a:rPr lang="en-US" sz="3200" dirty="0" err="1"/>
              <a:t>PerioProtect</a:t>
            </a:r>
            <a:r>
              <a:rPr lang="en-US" sz="3200" dirty="0"/>
              <a:t> Trays Generates a Healthier Gingival and Periodontal Biofilm</a:t>
            </a:r>
          </a:p>
        </p:txBody>
      </p:sp>
      <p:sp>
        <p:nvSpPr>
          <p:cNvPr id="4" name="Footer Placeholder 3">
            <a:extLst>
              <a:ext uri="{FF2B5EF4-FFF2-40B4-BE49-F238E27FC236}">
                <a16:creationId xmlns:a16="http://schemas.microsoft.com/office/drawing/2014/main" id="{BA88B341-38AE-4E1C-AE77-6C419D74B34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33828" name="TextBox 5">
            <a:extLst>
              <a:ext uri="{FF2B5EF4-FFF2-40B4-BE49-F238E27FC236}">
                <a16:creationId xmlns:a16="http://schemas.microsoft.com/office/drawing/2014/main" id="{FA1379F2-B017-4125-B4E3-7BBCDE376599}"/>
              </a:ext>
            </a:extLst>
          </p:cNvPr>
          <p:cNvSpPr txBox="1">
            <a:spLocks noChangeArrowheads="1"/>
          </p:cNvSpPr>
          <p:nvPr/>
        </p:nvSpPr>
        <p:spPr bwMode="auto">
          <a:xfrm>
            <a:off x="457200" y="57150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Duane Keller, et. al. (2017), Managing peri-implantitis and peri-mucositis with direct medication delivery. Int J Dent &amp; Oral Heal. 3:10,103-116</a:t>
            </a: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6400"/>
            <a:ext cx="8540750" cy="3962400"/>
          </a:xfrm>
        </p:spPr>
        <p:txBody>
          <a:bodyPr/>
          <a:lstStyle/>
          <a:p>
            <a:pPr marL="0" indent="0" algn="ctr">
              <a:buFont typeface="Wingdings" panose="05000000000000000000" pitchFamily="2" charset="2"/>
              <a:buNone/>
              <a:defRPr/>
            </a:pPr>
            <a:r>
              <a:rPr lang="en-US" sz="2800" dirty="0"/>
              <a:t>Direct medication delivery through </a:t>
            </a:r>
            <a:r>
              <a:rPr lang="en-US" sz="2800" dirty="0" err="1"/>
              <a:t>Perio</a:t>
            </a:r>
            <a:r>
              <a:rPr lang="en-US" sz="2800" dirty="0"/>
              <a:t> trays compliments conventional therapies such as systemic antibiotics, scaling and root planning,            laser surgery and topical antimicrobial rinses.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err="1"/>
              <a:t>Perio</a:t>
            </a:r>
            <a:r>
              <a:rPr lang="en-US" sz="2800" dirty="0"/>
              <a:t> tray treatment is a safe, easy and simple manner in which the dentist can assist the </a:t>
            </a:r>
            <a:r>
              <a:rPr lang="en-US" sz="2800" dirty="0" err="1"/>
              <a:t>pt</a:t>
            </a:r>
            <a:r>
              <a:rPr lang="en-US" sz="2800" dirty="0"/>
              <a:t>                     in biofilm control.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F6B8-19CF-472F-B3A6-61449E0E4344}"/>
              </a:ext>
            </a:extLst>
          </p:cNvPr>
          <p:cNvSpPr>
            <a:spLocks noGrp="1"/>
          </p:cNvSpPr>
          <p:nvPr>
            <p:ph type="title"/>
          </p:nvPr>
        </p:nvSpPr>
        <p:spPr>
          <a:xfrm>
            <a:off x="0" y="0"/>
            <a:ext cx="9144000" cy="1065213"/>
          </a:xfrm>
        </p:spPr>
        <p:txBody>
          <a:bodyPr/>
          <a:lstStyle/>
          <a:p>
            <a:pPr>
              <a:defRPr/>
            </a:pPr>
            <a:r>
              <a:rPr lang="en-US" sz="3200" dirty="0"/>
              <a:t>Migraine Headaches Associated With     Increased CVD Risk</a:t>
            </a:r>
          </a:p>
        </p:txBody>
      </p:sp>
      <p:sp>
        <p:nvSpPr>
          <p:cNvPr id="4" name="Footer Placeholder 3">
            <a:extLst>
              <a:ext uri="{FF2B5EF4-FFF2-40B4-BE49-F238E27FC236}">
                <a16:creationId xmlns:a16="http://schemas.microsoft.com/office/drawing/2014/main" id="{51D4744E-2509-4512-9DB5-551A97437A3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4820" name="TextBox 5">
            <a:extLst>
              <a:ext uri="{FF2B5EF4-FFF2-40B4-BE49-F238E27FC236}">
                <a16:creationId xmlns:a16="http://schemas.microsoft.com/office/drawing/2014/main" id="{855653CE-1F73-4196-814F-705A2400E136}"/>
              </a:ext>
            </a:extLst>
          </p:cNvPr>
          <p:cNvSpPr txBox="1">
            <a:spLocks noChangeArrowheads="1"/>
          </p:cNvSpPr>
          <p:nvPr/>
        </p:nvSpPr>
        <p:spPr bwMode="auto">
          <a:xfrm>
            <a:off x="457200" y="60594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81200"/>
            <a:ext cx="8540750" cy="3962400"/>
          </a:xfrm>
        </p:spPr>
        <p:txBody>
          <a:bodyPr/>
          <a:lstStyle/>
          <a:p>
            <a:pPr marL="0" indent="0" algn="ctr">
              <a:buFont typeface="Wingdings" panose="05000000000000000000" pitchFamily="2" charset="2"/>
              <a:buNone/>
              <a:defRPr/>
            </a:pPr>
            <a:r>
              <a:rPr lang="en-US" sz="2800" dirty="0"/>
              <a:t>The HR was slightly higher in general for women than men, but men were at significant risk.</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HR for IS was lower in users of NSAIDs &amp; migraine specific drugs compared with non-users.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B7E7-45F0-4248-A41A-23DBA311FB63}"/>
              </a:ext>
            </a:extLst>
          </p:cNvPr>
          <p:cNvSpPr>
            <a:spLocks noGrp="1"/>
          </p:cNvSpPr>
          <p:nvPr>
            <p:ph type="title"/>
          </p:nvPr>
        </p:nvSpPr>
        <p:spPr>
          <a:xfrm>
            <a:off x="301625" y="0"/>
            <a:ext cx="8510588" cy="533400"/>
          </a:xfrm>
        </p:spPr>
        <p:txBody>
          <a:bodyPr/>
          <a:lstStyle/>
          <a:p>
            <a:pPr>
              <a:defRPr/>
            </a:pPr>
            <a:r>
              <a:rPr lang="en-US" sz="3600" dirty="0"/>
              <a:t>BDM Thoughts</a:t>
            </a:r>
          </a:p>
        </p:txBody>
      </p:sp>
      <p:sp>
        <p:nvSpPr>
          <p:cNvPr id="3" name="Content Placeholder 2">
            <a:extLst>
              <a:ext uri="{FF2B5EF4-FFF2-40B4-BE49-F238E27FC236}">
                <a16:creationId xmlns:a16="http://schemas.microsoft.com/office/drawing/2014/main" id="{D21720DE-D071-44FC-AA90-A10FBB1ADB98}"/>
              </a:ext>
            </a:extLst>
          </p:cNvPr>
          <p:cNvSpPr>
            <a:spLocks noGrp="1"/>
          </p:cNvSpPr>
          <p:nvPr>
            <p:ph idx="1"/>
          </p:nvPr>
        </p:nvSpPr>
        <p:spPr>
          <a:xfrm>
            <a:off x="301625" y="1143000"/>
            <a:ext cx="8540750" cy="4956175"/>
          </a:xfrm>
        </p:spPr>
        <p:txBody>
          <a:bodyPr/>
          <a:lstStyle/>
          <a:p>
            <a:pPr marL="0" indent="0" algn="ctr">
              <a:buFont typeface="Wingdings" panose="05000000000000000000" pitchFamily="2" charset="2"/>
              <a:buNone/>
              <a:defRPr/>
            </a:pPr>
            <a:r>
              <a:rPr lang="en-US" sz="2400" dirty="0"/>
              <a:t>Congratulations to Dr. Duane Keller for this publication!</a:t>
            </a:r>
          </a:p>
          <a:p>
            <a:pPr marL="0" indent="0" algn="ctr">
              <a:buFont typeface="Wingdings" panose="05000000000000000000" pitchFamily="2" charset="2"/>
              <a:buNone/>
              <a:defRPr/>
            </a:pPr>
            <a:endParaRPr lang="en-US" sz="2400" dirty="0"/>
          </a:p>
          <a:p>
            <a:pPr marL="0" indent="0" algn="ctr">
              <a:buFont typeface="Wingdings" panose="05000000000000000000" pitchFamily="2" charset="2"/>
              <a:buNone/>
              <a:defRPr/>
            </a:pPr>
            <a:r>
              <a:rPr lang="en-US" sz="2400" dirty="0"/>
              <a:t>We need more publications which include oral DNA evaluation of the pathogens.</a:t>
            </a:r>
          </a:p>
          <a:p>
            <a:pPr marL="0" indent="0" algn="ctr">
              <a:buFont typeface="Wingdings" panose="05000000000000000000" pitchFamily="2" charset="2"/>
              <a:buNone/>
              <a:defRPr/>
            </a:pPr>
            <a:endParaRPr lang="en-US" sz="2400" dirty="0"/>
          </a:p>
          <a:p>
            <a:pPr marL="0" indent="0" algn="ctr">
              <a:buFont typeface="Wingdings" panose="05000000000000000000" pitchFamily="2" charset="2"/>
              <a:buNone/>
              <a:defRPr/>
            </a:pPr>
            <a:r>
              <a:rPr lang="en-US" sz="2400" dirty="0" err="1"/>
              <a:t>Perio</a:t>
            </a:r>
            <a:r>
              <a:rPr lang="en-US" sz="2400" dirty="0"/>
              <a:t> Protect trays are a safe and effective adjunct therapy for reducing the number of high risk pathogens.</a:t>
            </a:r>
          </a:p>
          <a:p>
            <a:pPr marL="0" indent="0" algn="ctr">
              <a:buFont typeface="Wingdings" panose="05000000000000000000" pitchFamily="2" charset="2"/>
              <a:buNone/>
              <a:defRPr/>
            </a:pPr>
            <a:endParaRPr lang="en-US" sz="2400" dirty="0"/>
          </a:p>
          <a:p>
            <a:pPr marL="0" indent="0" algn="ctr">
              <a:buFont typeface="Wingdings" panose="05000000000000000000" pitchFamily="2" charset="2"/>
              <a:buNone/>
              <a:defRPr/>
            </a:pPr>
            <a:r>
              <a:rPr lang="en-US" sz="2400" dirty="0"/>
              <a:t>Dentists who have the BDM Dental Endorsement should be familiar with this treatment.</a:t>
            </a:r>
          </a:p>
        </p:txBody>
      </p:sp>
      <p:sp>
        <p:nvSpPr>
          <p:cNvPr id="4" name="Footer Placeholder 3">
            <a:extLst>
              <a:ext uri="{FF2B5EF4-FFF2-40B4-BE49-F238E27FC236}">
                <a16:creationId xmlns:a16="http://schemas.microsoft.com/office/drawing/2014/main" id="{76DA56FA-C869-4028-8046-08AE95368F19}"/>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51950-85AB-4946-B845-F2493FF37EB0}"/>
              </a:ext>
            </a:extLst>
          </p:cNvPr>
          <p:cNvSpPr>
            <a:spLocks noGrp="1"/>
          </p:cNvSpPr>
          <p:nvPr>
            <p:ph type="title"/>
          </p:nvPr>
        </p:nvSpPr>
        <p:spPr>
          <a:xfrm>
            <a:off x="301625" y="76200"/>
            <a:ext cx="8510588" cy="682625"/>
          </a:xfrm>
        </p:spPr>
        <p:txBody>
          <a:bodyPr/>
          <a:lstStyle/>
          <a:p>
            <a:pPr>
              <a:defRPr/>
            </a:pPr>
            <a:r>
              <a:rPr lang="en-US" dirty="0"/>
              <a:t>Influenza</a:t>
            </a:r>
          </a:p>
        </p:txBody>
      </p:sp>
      <p:sp>
        <p:nvSpPr>
          <p:cNvPr id="4" name="Footer Placeholder 3">
            <a:extLst>
              <a:ext uri="{FF2B5EF4-FFF2-40B4-BE49-F238E27FC236}">
                <a16:creationId xmlns:a16="http://schemas.microsoft.com/office/drawing/2014/main" id="{BA2146A1-08DC-4335-96A0-306964E9F039}"/>
              </a:ext>
            </a:extLst>
          </p:cNvPr>
          <p:cNvSpPr>
            <a:spLocks noGrp="1"/>
          </p:cNvSpPr>
          <p:nvPr>
            <p:ph type="ftr" sz="quarter" idx="11"/>
          </p:nvPr>
        </p:nvSpPr>
        <p:spPr/>
        <p:txBody>
          <a:bodyPr/>
          <a:lstStyle/>
          <a:p>
            <a:pPr>
              <a:defRPr/>
            </a:pPr>
            <a:r>
              <a:rPr lang="en-US"/>
              <a:t>Copyright Bale/Doneen Paradigm</a:t>
            </a:r>
          </a:p>
        </p:txBody>
      </p:sp>
      <p:pic>
        <p:nvPicPr>
          <p:cNvPr id="336900" name="Picture 2" descr="Image result for picture of influenza school closures 2018">
            <a:extLst>
              <a:ext uri="{FF2B5EF4-FFF2-40B4-BE49-F238E27FC236}">
                <a16:creationId xmlns:a16="http://schemas.microsoft.com/office/drawing/2014/main" id="{4AC4EF67-B885-4D94-BC7E-13294D86AC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1250" y="1066800"/>
            <a:ext cx="6891338" cy="503237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E299-6482-47EE-85E7-C019127A0A73}"/>
              </a:ext>
            </a:extLst>
          </p:cNvPr>
          <p:cNvSpPr>
            <a:spLocks noGrp="1"/>
          </p:cNvSpPr>
          <p:nvPr>
            <p:ph type="title"/>
          </p:nvPr>
        </p:nvSpPr>
        <p:spPr>
          <a:xfrm>
            <a:off x="0" y="0"/>
            <a:ext cx="9144000" cy="1143000"/>
          </a:xfrm>
        </p:spPr>
        <p:txBody>
          <a:bodyPr/>
          <a:lstStyle/>
          <a:p>
            <a:pPr>
              <a:defRPr/>
            </a:pPr>
            <a:r>
              <a:rPr lang="en-US" sz="3200" dirty="0"/>
              <a:t>Flu Increases the Risk of Heart Attacks:</a:t>
            </a:r>
            <a:br>
              <a:rPr lang="en-US" sz="3200" dirty="0"/>
            </a:br>
            <a:r>
              <a:rPr lang="en-US" sz="3200" dirty="0"/>
              <a:t>Background</a:t>
            </a:r>
          </a:p>
        </p:txBody>
      </p:sp>
      <p:sp>
        <p:nvSpPr>
          <p:cNvPr id="4" name="Footer Placeholder 3">
            <a:extLst>
              <a:ext uri="{FF2B5EF4-FFF2-40B4-BE49-F238E27FC236}">
                <a16:creationId xmlns:a16="http://schemas.microsoft.com/office/drawing/2014/main" id="{EA4D63B3-61CF-40CD-8F7D-E0504D0C2EE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37924" name="TextBox 5">
            <a:extLst>
              <a:ext uri="{FF2B5EF4-FFF2-40B4-BE49-F238E27FC236}">
                <a16:creationId xmlns:a16="http://schemas.microsoft.com/office/drawing/2014/main" id="{AE8D89E9-4540-4CCF-BF33-B50AB4178517}"/>
              </a:ext>
            </a:extLst>
          </p:cNvPr>
          <p:cNvSpPr txBox="1">
            <a:spLocks noChangeArrowheads="1"/>
          </p:cNvSpPr>
          <p:nvPr/>
        </p:nvSpPr>
        <p:spPr bwMode="auto">
          <a:xfrm>
            <a:off x="533400" y="5534025"/>
            <a:ext cx="807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Acute Myocardial Infarction after Laboratory-Confirmed Influenza Infection.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r>
              <a:rPr lang="en-US" altLang="en-US" sz="1800">
                <a:solidFill>
                  <a:srgbClr val="FFC000"/>
                </a:solidFill>
              </a:rPr>
              <a:t>r</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54200"/>
            <a:ext cx="8540750" cy="3556000"/>
          </a:xfrm>
        </p:spPr>
        <p:txBody>
          <a:bodyPr/>
          <a:lstStyle/>
          <a:p>
            <a:pPr marL="0" indent="0" algn="ctr">
              <a:buFont typeface="Wingdings" panose="05000000000000000000" pitchFamily="2" charset="2"/>
              <a:buNone/>
              <a:defRPr/>
            </a:pPr>
            <a:r>
              <a:rPr lang="en-US" sz="2800" dirty="0"/>
              <a:t>Association btw seasonal influenza activity and              CV mortality was first noted in 1930’s.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Numerous studies have now shown an association between visits to physicians’ offices for influenza-like illnesses and subsequent acute CV events.</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3280C-A82C-46A7-AA4E-BC80A342BBE1}"/>
              </a:ext>
            </a:extLst>
          </p:cNvPr>
          <p:cNvSpPr>
            <a:spLocks noGrp="1"/>
          </p:cNvSpPr>
          <p:nvPr>
            <p:ph type="title"/>
          </p:nvPr>
        </p:nvSpPr>
        <p:spPr>
          <a:xfrm>
            <a:off x="0" y="0"/>
            <a:ext cx="9144000" cy="1143000"/>
          </a:xfrm>
        </p:spPr>
        <p:txBody>
          <a:bodyPr/>
          <a:lstStyle/>
          <a:p>
            <a:pPr>
              <a:defRPr/>
            </a:pPr>
            <a:r>
              <a:rPr lang="en-US" sz="3200" dirty="0"/>
              <a:t>Flu Increases the Risk of Heart Attacks:</a:t>
            </a:r>
            <a:br>
              <a:rPr lang="en-US" sz="3200" dirty="0"/>
            </a:br>
            <a:r>
              <a:rPr lang="en-US" sz="3200" dirty="0"/>
              <a:t>Background</a:t>
            </a:r>
          </a:p>
        </p:txBody>
      </p:sp>
      <p:sp>
        <p:nvSpPr>
          <p:cNvPr id="4" name="Footer Placeholder 3">
            <a:extLst>
              <a:ext uri="{FF2B5EF4-FFF2-40B4-BE49-F238E27FC236}">
                <a16:creationId xmlns:a16="http://schemas.microsoft.com/office/drawing/2014/main" id="{27685F0E-74C1-47BB-8D22-B80528788D1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39972" name="TextBox 5">
            <a:extLst>
              <a:ext uri="{FF2B5EF4-FFF2-40B4-BE49-F238E27FC236}">
                <a16:creationId xmlns:a16="http://schemas.microsoft.com/office/drawing/2014/main" id="{ACCEA1FB-27DC-4515-B98B-6413226A2086}"/>
              </a:ext>
            </a:extLst>
          </p:cNvPr>
          <p:cNvSpPr txBox="1">
            <a:spLocks noChangeArrowheads="1"/>
          </p:cNvSpPr>
          <p:nvPr/>
        </p:nvSpPr>
        <p:spPr bwMode="auto">
          <a:xfrm>
            <a:off x="533400" y="5534025"/>
            <a:ext cx="807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Acute Myocardial Infarction after Laboratory-Confirmed Influenza Infection.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r>
              <a:rPr lang="en-US" altLang="en-US" sz="1800">
                <a:solidFill>
                  <a:srgbClr val="FFC000"/>
                </a:solidFill>
              </a:rPr>
              <a:t>r</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038600"/>
          </a:xfrm>
        </p:spPr>
        <p:txBody>
          <a:bodyPr/>
          <a:lstStyle/>
          <a:p>
            <a:pPr marL="0" indent="0" algn="ctr">
              <a:buFont typeface="Wingdings" panose="05000000000000000000" pitchFamily="2" charset="2"/>
              <a:buNone/>
              <a:defRPr/>
            </a:pPr>
            <a:r>
              <a:rPr lang="en-US" sz="2800" dirty="0"/>
              <a:t>However, few studies confirmed the dx of influenza and many studies were case–control design, which is susceptible to selection bias.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is important to unequivocally confirm the association since heart attacks are the number one cause of death and the flu vaccine                                        is readily available.</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8A96-F7DB-478C-8505-6C565FF84D14}"/>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71188762-A973-4D44-BC3F-22CC6DCD728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42020" name="TextBox 5">
            <a:extLst>
              <a:ext uri="{FF2B5EF4-FFF2-40B4-BE49-F238E27FC236}">
                <a16:creationId xmlns:a16="http://schemas.microsoft.com/office/drawing/2014/main" id="{01AB3397-3398-40F8-94DF-DCA3E599F927}"/>
              </a:ext>
            </a:extLst>
          </p:cNvPr>
          <p:cNvSpPr txBox="1">
            <a:spLocks noChangeArrowheads="1"/>
          </p:cNvSpPr>
          <p:nvPr/>
        </p:nvSpPr>
        <p:spPr bwMode="auto">
          <a:xfrm>
            <a:off x="533400" y="5534025"/>
            <a:ext cx="807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Acute Myocardial Infarction after Laboratory-Confirmed Influenza Infection.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r>
              <a:rPr lang="en-US" altLang="en-US" sz="1800">
                <a:solidFill>
                  <a:srgbClr val="FFC000"/>
                </a:solidFill>
              </a:rPr>
              <a:t>r</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0"/>
            <a:ext cx="8540750" cy="4267200"/>
          </a:xfrm>
        </p:spPr>
        <p:txBody>
          <a:bodyPr/>
          <a:lstStyle/>
          <a:p>
            <a:pPr marL="0" indent="0" algn="ctr">
              <a:buFont typeface="Wingdings" panose="05000000000000000000" pitchFamily="2" charset="2"/>
              <a:buNone/>
              <a:defRPr/>
            </a:pPr>
            <a:r>
              <a:rPr lang="en-US" sz="2800" dirty="0"/>
              <a:t>148,307 pts </a:t>
            </a:r>
            <a:r>
              <a:rPr lang="en-US" sz="2800" u="sng" dirty="0"/>
              <a:t>&gt;</a:t>
            </a:r>
            <a:r>
              <a:rPr lang="en-US" sz="2800" dirty="0"/>
              <a:t>35 </a:t>
            </a:r>
            <a:r>
              <a:rPr lang="en-US" sz="2800" dirty="0" err="1"/>
              <a:t>yo</a:t>
            </a:r>
            <a:r>
              <a:rPr lang="en-US" sz="2800" dirty="0"/>
              <a:t> tested for influenza; median age 77; 48% female; 24% had previous MI; 19,729 were positive; 364 of these pts suffered an AMI.</a:t>
            </a:r>
          </a:p>
          <a:p>
            <a:pPr marL="0" indent="0" algn="ctr">
              <a:buFont typeface="Wingdings" panose="05000000000000000000" pitchFamily="2" charset="2"/>
              <a:buNone/>
              <a:defRPr/>
            </a:pPr>
            <a:r>
              <a:rPr lang="en-US" sz="2800" dirty="0"/>
              <a:t> </a:t>
            </a:r>
          </a:p>
          <a:p>
            <a:pPr marL="0" indent="0" algn="ctr">
              <a:buFont typeface="Wingdings" panose="05000000000000000000" pitchFamily="2" charset="2"/>
              <a:buNone/>
              <a:defRPr/>
            </a:pPr>
            <a:r>
              <a:rPr lang="en-US" sz="2800" dirty="0"/>
              <a:t>Outcome was: number of admissions/</a:t>
            </a:r>
            <a:r>
              <a:rPr lang="en-US" sz="2800" dirty="0" err="1"/>
              <a:t>wk</a:t>
            </a:r>
            <a:r>
              <a:rPr lang="en-US" sz="2800" dirty="0"/>
              <a:t> for MI during the 7 days following a positive dx versus number of admissions/</a:t>
            </a:r>
            <a:r>
              <a:rPr lang="en-US" sz="2800" dirty="0" err="1"/>
              <a:t>wk</a:t>
            </a:r>
            <a:r>
              <a:rPr lang="en-US" sz="2800" dirty="0"/>
              <a:t> for MI 26 </a:t>
            </a:r>
            <a:r>
              <a:rPr lang="en-US" sz="2800" dirty="0" err="1"/>
              <a:t>wks</a:t>
            </a:r>
            <a:r>
              <a:rPr lang="en-US" sz="2800" dirty="0"/>
              <a:t> prior to dx and 26 </a:t>
            </a:r>
            <a:r>
              <a:rPr lang="en-US" sz="2800" dirty="0" err="1"/>
              <a:t>wks</a:t>
            </a:r>
            <a:r>
              <a:rPr lang="en-US" sz="2800" dirty="0"/>
              <a:t> after the ‘risk week of dx’ -                    (control interval).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03297-194C-46EA-ADFD-4BE8889FE279}"/>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809354D1-CD9E-46F1-80DB-CDDDA23B9D7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44068" name="TextBox 5">
            <a:extLst>
              <a:ext uri="{FF2B5EF4-FFF2-40B4-BE49-F238E27FC236}">
                <a16:creationId xmlns:a16="http://schemas.microsoft.com/office/drawing/2014/main" id="{F30F332C-DFCB-4E4E-B263-4477C3EBC497}"/>
              </a:ext>
            </a:extLst>
          </p:cNvPr>
          <p:cNvSpPr txBox="1">
            <a:spLocks noChangeArrowheads="1"/>
          </p:cNvSpPr>
          <p:nvPr/>
        </p:nvSpPr>
        <p:spPr bwMode="auto">
          <a:xfrm>
            <a:off x="533400" y="5534025"/>
            <a:ext cx="8077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Acute Myocardial Infarction after Laboratory-Confirmed Influenza Infection.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r>
              <a:rPr lang="en-US" altLang="en-US" sz="1800">
                <a:solidFill>
                  <a:srgbClr val="FFC000"/>
                </a:solidFill>
              </a:rPr>
              <a:t>r</a:t>
            </a:r>
          </a:p>
          <a:p>
            <a:pPr algn="ctr">
              <a:spcBef>
                <a:spcPct val="0"/>
              </a:spcBef>
              <a:buClrTx/>
              <a:buFontTx/>
              <a:buNone/>
            </a:pPr>
            <a:endParaRPr lang="en-US" altLang="en-US" sz="1800" i="1">
              <a:solidFill>
                <a:srgbClr val="FFC000"/>
              </a:solidFill>
            </a:endParaRPr>
          </a:p>
        </p:txBody>
      </p:sp>
      <p:pic>
        <p:nvPicPr>
          <p:cNvPr id="344069" name="Content Placeholder 2">
            <a:extLst>
              <a:ext uri="{FF2B5EF4-FFF2-40B4-BE49-F238E27FC236}">
                <a16:creationId xmlns:a16="http://schemas.microsoft.com/office/drawing/2014/main" id="{FC7BAEC1-A5EB-41B6-BE2B-9F128B590E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851" t="7185" r="16989"/>
          <a:stretch>
            <a:fillRect/>
          </a:stretch>
        </p:blipFill>
        <p:spPr>
          <a:xfrm>
            <a:off x="990600" y="685800"/>
            <a:ext cx="7162800" cy="4848225"/>
          </a:xfrm>
        </p:spPr>
      </p:pic>
      <p:sp>
        <p:nvSpPr>
          <p:cNvPr id="344070" name="TextBox 6">
            <a:extLst>
              <a:ext uri="{FF2B5EF4-FFF2-40B4-BE49-F238E27FC236}">
                <a16:creationId xmlns:a16="http://schemas.microsoft.com/office/drawing/2014/main" id="{9C74F1CA-F320-46D2-B978-C944D917EF42}"/>
              </a:ext>
            </a:extLst>
          </p:cNvPr>
          <p:cNvSpPr txBox="1">
            <a:spLocks noChangeArrowheads="1"/>
          </p:cNvSpPr>
          <p:nvPr/>
        </p:nvSpPr>
        <p:spPr bwMode="auto">
          <a:xfrm flipH="1">
            <a:off x="1143000" y="1981200"/>
            <a:ext cx="144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solidFill>
                  <a:srgbClr val="FF0000"/>
                </a:solidFill>
              </a:rPr>
              <a:t>n-20</a:t>
            </a:r>
          </a:p>
        </p:txBody>
      </p:sp>
      <p:sp>
        <p:nvSpPr>
          <p:cNvPr id="344071" name="TextBox 7">
            <a:extLst>
              <a:ext uri="{FF2B5EF4-FFF2-40B4-BE49-F238E27FC236}">
                <a16:creationId xmlns:a16="http://schemas.microsoft.com/office/drawing/2014/main" id="{F4FBDD9B-7C39-4C3A-A015-6B04EACA41A4}"/>
              </a:ext>
            </a:extLst>
          </p:cNvPr>
          <p:cNvSpPr txBox="1">
            <a:spLocks noChangeArrowheads="1"/>
          </p:cNvSpPr>
          <p:nvPr/>
        </p:nvSpPr>
        <p:spPr bwMode="auto">
          <a:xfrm>
            <a:off x="1143000" y="3352800"/>
            <a:ext cx="774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solidFill>
                  <a:srgbClr val="FF0000"/>
                </a:solidFill>
              </a:rPr>
              <a:t>n-344</a:t>
            </a:r>
          </a:p>
          <a:p>
            <a:pPr>
              <a:spcBef>
                <a:spcPct val="0"/>
              </a:spcBef>
              <a:buClrTx/>
              <a:buFontTx/>
              <a:buNone/>
            </a:pPr>
            <a:endParaRPr lang="en-US" altLang="en-US" sz="1800">
              <a:solidFill>
                <a:srgbClr val="FF0000"/>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D2DB-78D5-4D8F-9F15-A4D6DC106074}"/>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108344A4-4123-4B5F-9418-D95308786B61}"/>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46116" name="TextBox 5">
            <a:extLst>
              <a:ext uri="{FF2B5EF4-FFF2-40B4-BE49-F238E27FC236}">
                <a16:creationId xmlns:a16="http://schemas.microsoft.com/office/drawing/2014/main" id="{246449B8-172B-4440-BF65-649939578FDF}"/>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914400"/>
            <a:ext cx="8540750" cy="4800600"/>
          </a:xfrm>
        </p:spPr>
        <p:txBody>
          <a:bodyPr/>
          <a:lstStyle/>
          <a:p>
            <a:pPr marL="0" indent="0" algn="ctr">
              <a:buFont typeface="Wingdings" panose="05000000000000000000" pitchFamily="2" charset="2"/>
              <a:buNone/>
              <a:defRPr/>
            </a:pPr>
            <a:r>
              <a:rPr lang="en-US" sz="2800" dirty="0"/>
              <a:t>There were 20.0 admissions for heart attack/</a:t>
            </a:r>
            <a:r>
              <a:rPr lang="en-US" sz="2800" dirty="0" err="1"/>
              <a:t>wk</a:t>
            </a:r>
            <a:r>
              <a:rPr lang="en-US" sz="2800" dirty="0"/>
              <a:t> during the risk interval; 3.3 admissions for heart attack/</a:t>
            </a:r>
            <a:r>
              <a:rPr lang="en-US" sz="2800" dirty="0" err="1"/>
              <a:t>wk</a:t>
            </a:r>
            <a:r>
              <a:rPr lang="en-US" sz="2800" dirty="0"/>
              <a:t> during the control interval.</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People were 6.05X more likely to suffer a heart attack during the week after being </a:t>
            </a:r>
            <a:r>
              <a:rPr lang="en-US" sz="2800" dirty="0" err="1"/>
              <a:t>dx’ed</a:t>
            </a:r>
            <a:r>
              <a:rPr lang="en-US" sz="2800" dirty="0"/>
              <a:t> with flu!</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Incidence ratio, 6.05  (95% CI, 3.86 to 9.50)</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DB9D-9B3C-4DF9-8665-2B82D2F137F3}"/>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14BC1077-8E27-4C24-909B-9CBD3B99667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48164" name="TextBox 5">
            <a:extLst>
              <a:ext uri="{FF2B5EF4-FFF2-40B4-BE49-F238E27FC236}">
                <a16:creationId xmlns:a16="http://schemas.microsoft.com/office/drawing/2014/main" id="{A3BDE393-7A4E-4C11-813E-1A93A5B08E1D}"/>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4267200"/>
          </a:xfrm>
        </p:spPr>
        <p:txBody>
          <a:bodyPr/>
          <a:lstStyle/>
          <a:p>
            <a:pPr marL="0" indent="0" algn="ctr">
              <a:buFont typeface="Wingdings" panose="05000000000000000000" pitchFamily="2" charset="2"/>
              <a:buNone/>
              <a:defRPr/>
            </a:pPr>
            <a:r>
              <a:rPr lang="en-US" sz="2800" dirty="0"/>
              <a:t>The risk was slightly greater during days 1-3 than             4-7; after the first week there was no greater risk.</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IR- 6.30  (95% CI, 3.25 to 12.22)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IR- 5.78  (95% CI, 3.17 to 10.53),                            respectively.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E7AC-238C-4B0A-9310-6E083751ED42}"/>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46B816C1-4D4D-43D9-8D4C-D60A2D0FE8E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50212" name="TextBox 5">
            <a:extLst>
              <a:ext uri="{FF2B5EF4-FFF2-40B4-BE49-F238E27FC236}">
                <a16:creationId xmlns:a16="http://schemas.microsoft.com/office/drawing/2014/main" id="{2ABCAF5E-9712-4D92-B606-B0A5B91F0E17}"/>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968375"/>
            <a:ext cx="8540750" cy="4746625"/>
          </a:xfrm>
        </p:spPr>
        <p:txBody>
          <a:bodyPr/>
          <a:lstStyle/>
          <a:p>
            <a:pPr marL="0" indent="0" algn="ctr">
              <a:buFont typeface="Wingdings" panose="05000000000000000000" pitchFamily="2" charset="2"/>
              <a:buNone/>
              <a:defRPr/>
            </a:pPr>
            <a:r>
              <a:rPr lang="en-US" sz="2800" dirty="0"/>
              <a:t>Results were robust in sensitivity analyses in</a:t>
            </a:r>
          </a:p>
          <a:p>
            <a:pPr marL="0" indent="0" algn="ctr">
              <a:buFont typeface="Wingdings" panose="05000000000000000000" pitchFamily="2" charset="2"/>
              <a:buNone/>
              <a:defRPr/>
            </a:pPr>
            <a:r>
              <a:rPr lang="en-US" sz="2800" dirty="0"/>
              <a:t>which adjustment was made for:</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 calendar month,</a:t>
            </a:r>
          </a:p>
          <a:p>
            <a:pPr marL="0" indent="0" algn="ctr">
              <a:buFont typeface="Wingdings" panose="05000000000000000000" pitchFamily="2" charset="2"/>
              <a:buNone/>
              <a:defRPr/>
            </a:pPr>
            <a:r>
              <a:rPr lang="en-US" sz="2800" dirty="0"/>
              <a:t>the control interval,</a:t>
            </a:r>
          </a:p>
          <a:p>
            <a:pPr marL="0" indent="0" algn="ctr">
              <a:buFont typeface="Wingdings" panose="05000000000000000000" pitchFamily="2" charset="2"/>
              <a:buNone/>
              <a:defRPr/>
            </a:pPr>
            <a:r>
              <a:rPr lang="en-US" sz="2800" dirty="0"/>
              <a:t>respiratory specimens obtained during admission,</a:t>
            </a:r>
          </a:p>
          <a:p>
            <a:pPr marL="0" indent="0" algn="ctr">
              <a:buFont typeface="Wingdings" panose="05000000000000000000" pitchFamily="2" charset="2"/>
              <a:buNone/>
              <a:defRPr/>
            </a:pPr>
            <a:r>
              <a:rPr lang="en-US" sz="2800" dirty="0"/>
              <a:t>considering different induction periods before exposure</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1C6F-B08E-4F0D-8293-726811A96E90}"/>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EBBF4BF8-2C4F-4AB5-8ADA-1192D185AD51}"/>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52260" name="TextBox 5">
            <a:extLst>
              <a:ext uri="{FF2B5EF4-FFF2-40B4-BE49-F238E27FC236}">
                <a16:creationId xmlns:a16="http://schemas.microsoft.com/office/drawing/2014/main" id="{50768959-B2BB-4C36-8D7E-CDF38D6AA368}"/>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838200"/>
            <a:ext cx="8540750" cy="4876800"/>
          </a:xfrm>
        </p:spPr>
        <p:txBody>
          <a:bodyPr/>
          <a:lstStyle/>
          <a:p>
            <a:pPr marL="0" indent="0" algn="ctr">
              <a:buFont typeface="Wingdings" panose="05000000000000000000" pitchFamily="2" charset="2"/>
              <a:buNone/>
              <a:defRPr/>
            </a:pPr>
            <a:r>
              <a:rPr lang="en-US" sz="2800" dirty="0"/>
              <a:t>Also studied other respiratory viruses (i.e. RSV) and illness with no respiratory virus identified.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These illnesses were associated with a significantly higher incidence of acute MI, but the incidence                    was lower than influenza.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is notable that no significant association was observed between influenza infection and hospitalizations for DM.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150C-B8A4-4603-8062-2EA799550009}"/>
              </a:ext>
            </a:extLst>
          </p:cNvPr>
          <p:cNvSpPr>
            <a:spLocks noGrp="1"/>
          </p:cNvSpPr>
          <p:nvPr>
            <p:ph type="title"/>
          </p:nvPr>
        </p:nvSpPr>
        <p:spPr>
          <a:xfrm>
            <a:off x="0" y="0"/>
            <a:ext cx="9144000" cy="1065213"/>
          </a:xfrm>
        </p:spPr>
        <p:txBody>
          <a:bodyPr/>
          <a:lstStyle/>
          <a:p>
            <a:pPr>
              <a:defRPr/>
            </a:pPr>
            <a:r>
              <a:rPr lang="en-US" sz="3200" dirty="0"/>
              <a:t>Migraine Headaches Associated With     Increased CVD Risk</a:t>
            </a:r>
          </a:p>
        </p:txBody>
      </p:sp>
      <p:sp>
        <p:nvSpPr>
          <p:cNvPr id="4" name="Footer Placeholder 3">
            <a:extLst>
              <a:ext uri="{FF2B5EF4-FFF2-40B4-BE49-F238E27FC236}">
                <a16:creationId xmlns:a16="http://schemas.microsoft.com/office/drawing/2014/main" id="{81840A1B-9433-4DD1-AACB-91018544BDE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6868" name="TextBox 5">
            <a:extLst>
              <a:ext uri="{FF2B5EF4-FFF2-40B4-BE49-F238E27FC236}">
                <a16:creationId xmlns:a16="http://schemas.microsoft.com/office/drawing/2014/main" id="{A870FAFA-9B34-436A-8A20-6162BD7621B9}"/>
              </a:ext>
            </a:extLst>
          </p:cNvPr>
          <p:cNvSpPr txBox="1">
            <a:spLocks noChangeArrowheads="1"/>
          </p:cNvSpPr>
          <p:nvPr/>
        </p:nvSpPr>
        <p:spPr bwMode="auto">
          <a:xfrm>
            <a:off x="457200" y="60594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4419600"/>
          </a:xfrm>
        </p:spPr>
        <p:txBody>
          <a:bodyPr/>
          <a:lstStyle/>
          <a:p>
            <a:pPr marL="0" indent="0" algn="ctr">
              <a:buFont typeface="Wingdings" panose="05000000000000000000" pitchFamily="2" charset="2"/>
              <a:buNone/>
              <a:defRPr/>
            </a:pPr>
            <a:r>
              <a:rPr lang="en-US" sz="2800" dirty="0"/>
              <a:t>Conclusions: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MH is associated with increased risk of CVD.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needs to be recognized by clinicians as a potent and persistent risk factor for most CVDs.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D84E-ED92-4C4D-A96B-E63F2D633CF2}"/>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A421E5AA-8601-4738-86CC-AE9FE635E4F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54308" name="TextBox 5">
            <a:extLst>
              <a:ext uri="{FF2B5EF4-FFF2-40B4-BE49-F238E27FC236}">
                <a16:creationId xmlns:a16="http://schemas.microsoft.com/office/drawing/2014/main" id="{4A7E161B-C974-4EF6-896E-2D7A47C4CE86}"/>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4114800"/>
          </a:xfrm>
        </p:spPr>
        <p:txBody>
          <a:bodyPr/>
          <a:lstStyle/>
          <a:p>
            <a:pPr marL="0" indent="0" algn="ctr">
              <a:buFont typeface="Wingdings" panose="05000000000000000000" pitchFamily="2" charset="2"/>
              <a:buNone/>
              <a:defRPr/>
            </a:pPr>
            <a:r>
              <a:rPr lang="en-US" sz="2800" dirty="0"/>
              <a:t>A subgroup analyses demonstrated an elevated incidence of MI after influenza in pts &gt;65 </a:t>
            </a:r>
            <a:r>
              <a:rPr lang="en-US" sz="2800" dirty="0" err="1"/>
              <a:t>yo</a:t>
            </a:r>
            <a:r>
              <a:rPr lang="en-US" sz="2800" dirty="0"/>
              <a:t>.</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incidence in those </a:t>
            </a:r>
            <a:r>
              <a:rPr lang="en-US" sz="2800" u="sng" dirty="0"/>
              <a:t>&lt;</a:t>
            </a:r>
            <a:r>
              <a:rPr lang="en-US" sz="2800" dirty="0"/>
              <a:t>65 </a:t>
            </a:r>
            <a:r>
              <a:rPr lang="en-US" sz="2800" dirty="0" err="1"/>
              <a:t>yo</a:t>
            </a:r>
            <a:r>
              <a:rPr lang="en-US" sz="2800" dirty="0"/>
              <a:t> was not significantly different from those &gt; 65yo.</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1682-E41C-4FBB-8B0D-B0E6EA775813}"/>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B0FFDF6B-8F75-48A6-9B0C-B3F4AB62D50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56356" name="TextBox 5">
            <a:extLst>
              <a:ext uri="{FF2B5EF4-FFF2-40B4-BE49-F238E27FC236}">
                <a16:creationId xmlns:a16="http://schemas.microsoft.com/office/drawing/2014/main" id="{F51C8E64-9657-4A9F-BA03-1BB849487B9C}"/>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962400"/>
          </a:xfrm>
        </p:spPr>
        <p:txBody>
          <a:bodyPr/>
          <a:lstStyle/>
          <a:p>
            <a:pPr marL="0" indent="0" algn="ctr">
              <a:buFont typeface="Wingdings" panose="05000000000000000000" pitchFamily="2" charset="2"/>
              <a:buNone/>
              <a:defRPr/>
            </a:pPr>
            <a:r>
              <a:rPr lang="en-US" sz="2800" dirty="0"/>
              <a:t>The incidence for MI was higher for influenza B than for influenza A, but was not significant (P = 0.19).</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incidence of MI was elevated regardless</a:t>
            </a:r>
          </a:p>
          <a:p>
            <a:pPr marL="0" indent="0" algn="ctr">
              <a:buFont typeface="Wingdings" panose="05000000000000000000" pitchFamily="2" charset="2"/>
              <a:buNone/>
              <a:defRPr/>
            </a:pPr>
            <a:r>
              <a:rPr lang="en-US" sz="2800" dirty="0"/>
              <a:t>of influenza vaccination status or </a:t>
            </a:r>
            <a:r>
              <a:rPr lang="en-US" sz="2800" dirty="0" err="1"/>
              <a:t>hx</a:t>
            </a:r>
            <a:r>
              <a:rPr lang="en-US" sz="2800" dirty="0"/>
              <a:t> of previous MI.</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5B972-622B-49BD-96C2-269DF61D9D51}"/>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4671F900-4267-4DB3-A40A-12579F76A66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58404" name="TextBox 5">
            <a:extLst>
              <a:ext uri="{FF2B5EF4-FFF2-40B4-BE49-F238E27FC236}">
                <a16:creationId xmlns:a16="http://schemas.microsoft.com/office/drawing/2014/main" id="{4B75CC78-A7D1-4F17-A94E-E45BB7229334}"/>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4191000"/>
          </a:xfrm>
        </p:spPr>
        <p:txBody>
          <a:bodyPr/>
          <a:lstStyle/>
          <a:p>
            <a:pPr marL="0" indent="0" algn="ctr">
              <a:buFont typeface="Wingdings" panose="05000000000000000000" pitchFamily="2" charset="2"/>
              <a:buNone/>
              <a:defRPr/>
            </a:pPr>
            <a:r>
              <a:rPr lang="en-US" sz="2800" dirty="0"/>
              <a:t>Vaccination of adults is only ~ 40 to 60% effective in preventing laboratory-confirmed influenza infection.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If influenza of sufficient severity to warrant testing ensues, the risk of MI is increased to a level                      similar to unvaccinated pts.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AD3C-864E-4A48-AC93-F2E02815870E}"/>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28B572FF-A724-4494-A778-B7836D42C43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60452" name="TextBox 5">
            <a:extLst>
              <a:ext uri="{FF2B5EF4-FFF2-40B4-BE49-F238E27FC236}">
                <a16:creationId xmlns:a16="http://schemas.microsoft.com/office/drawing/2014/main" id="{5DC92539-F791-461D-B6ED-6BE92FAC34A5}"/>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95400"/>
            <a:ext cx="8540750" cy="4419600"/>
          </a:xfrm>
        </p:spPr>
        <p:txBody>
          <a:bodyPr/>
          <a:lstStyle/>
          <a:p>
            <a:pPr marL="0" indent="0" algn="ctr">
              <a:buFont typeface="Wingdings" panose="05000000000000000000" pitchFamily="2" charset="2"/>
              <a:buNone/>
              <a:defRPr/>
            </a:pPr>
            <a:r>
              <a:rPr lang="en-US" sz="2800" dirty="0"/>
              <a:t>This study supports international guidelines that advocate for influenza immunization in persons to protect against ischemic coronary events.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study also indicates the need for more effective vaccines and promoting established infection prevention practices such as hand hygiene, respiratory etiquette, and social distancing.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39A38-57B1-445C-AFAF-286DC759B1AA}"/>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BB7CBA62-4CFE-4CED-B28C-FDE6B2F5348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62500" name="TextBox 5">
            <a:extLst>
              <a:ext uri="{FF2B5EF4-FFF2-40B4-BE49-F238E27FC236}">
                <a16:creationId xmlns:a16="http://schemas.microsoft.com/office/drawing/2014/main" id="{12C13A09-1AC2-4922-8F68-20FBBD2FBD16}"/>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838200"/>
            <a:ext cx="8540750" cy="4876800"/>
          </a:xfrm>
        </p:spPr>
        <p:txBody>
          <a:bodyPr/>
          <a:lstStyle/>
          <a:p>
            <a:pPr marL="0" indent="0" algn="ctr">
              <a:buFont typeface="Wingdings" panose="05000000000000000000" pitchFamily="2" charset="2"/>
              <a:buNone/>
              <a:defRPr/>
            </a:pPr>
            <a:r>
              <a:rPr lang="en-US" sz="2800" dirty="0"/>
              <a:t>Potential mechanisms for the heightened risk:</a:t>
            </a:r>
          </a:p>
          <a:p>
            <a:pPr marL="0" indent="0" algn="ctr">
              <a:buFont typeface="Wingdings" panose="05000000000000000000" pitchFamily="2" charset="2"/>
              <a:buNone/>
              <a:defRPr/>
            </a:pPr>
            <a:r>
              <a:rPr lang="en-US" sz="2800" dirty="0"/>
              <a:t>acute inflammation, biomechanical stress, vasoconstriction, platelet activation, endothelial</a:t>
            </a:r>
          </a:p>
          <a:p>
            <a:pPr marL="0" indent="0" algn="ctr">
              <a:buFont typeface="Wingdings" panose="05000000000000000000" pitchFamily="2" charset="2"/>
              <a:buNone/>
              <a:defRPr/>
            </a:pPr>
            <a:r>
              <a:rPr lang="en-US" sz="2800" dirty="0"/>
              <a:t>dysfunction, increased metabolic demand which can induce hypoxemia, hypotension, or other stress on the vascular system.</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data suggest that a variety of acute respiratory infections may be associated with                                          an increased risk of MI.</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0DA1-EAA5-4495-AB5C-44DD9FA67EAD}"/>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5737967D-1685-4ABB-A616-160A3942D9A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64548" name="TextBox 5">
            <a:extLst>
              <a:ext uri="{FF2B5EF4-FFF2-40B4-BE49-F238E27FC236}">
                <a16:creationId xmlns:a16="http://schemas.microsoft.com/office/drawing/2014/main" id="{9507BE06-D02F-448C-B6A5-46B94BAA2C40}"/>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762000"/>
            <a:ext cx="8540750" cy="4953000"/>
          </a:xfrm>
        </p:spPr>
        <p:txBody>
          <a:bodyPr/>
          <a:lstStyle/>
          <a:p>
            <a:pPr marL="0" indent="0" algn="ctr">
              <a:buFont typeface="Wingdings" panose="05000000000000000000" pitchFamily="2" charset="2"/>
              <a:buNone/>
              <a:defRPr/>
            </a:pPr>
            <a:r>
              <a:rPr lang="en-US" sz="2800" dirty="0"/>
              <a:t>Risk for acute myocardial infarction within 7 days after detection of influenza B, influenza A, respiratory</a:t>
            </a:r>
          </a:p>
          <a:p>
            <a:pPr marL="0" indent="0" algn="ctr">
              <a:buFont typeface="Wingdings" panose="05000000000000000000" pitchFamily="2" charset="2"/>
              <a:buNone/>
              <a:defRPr/>
            </a:pPr>
            <a:r>
              <a:rPr lang="en-US" sz="2800" dirty="0"/>
              <a:t>syncytial virus, and other viruses were: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 10.11X higher  (95% CI, 4.37 to 23.38)</a:t>
            </a:r>
          </a:p>
          <a:p>
            <a:pPr marL="0" indent="0" algn="ctr">
              <a:buFont typeface="Wingdings" panose="05000000000000000000" pitchFamily="2" charset="2"/>
              <a:buNone/>
              <a:defRPr/>
            </a:pPr>
            <a:r>
              <a:rPr lang="en-US" sz="2800" dirty="0"/>
              <a:t>5.17X higher  (95% CI, 3.02 to 8.84)</a:t>
            </a:r>
          </a:p>
          <a:p>
            <a:pPr marL="0" indent="0" algn="ctr">
              <a:buFont typeface="Wingdings" panose="05000000000000000000" pitchFamily="2" charset="2"/>
              <a:buNone/>
              <a:defRPr/>
            </a:pPr>
            <a:r>
              <a:rPr lang="en-US" sz="2800" dirty="0"/>
              <a:t>3.51X higher  (95% CI, 1.11 to 11.12)</a:t>
            </a:r>
          </a:p>
          <a:p>
            <a:pPr marL="0" indent="0" algn="ctr">
              <a:buFont typeface="Wingdings" panose="05000000000000000000" pitchFamily="2" charset="2"/>
              <a:buNone/>
              <a:defRPr/>
            </a:pPr>
            <a:r>
              <a:rPr lang="en-US" sz="2800" dirty="0"/>
              <a:t>2.77X higher  (95% CI, 1.23 to 6.24),</a:t>
            </a:r>
          </a:p>
          <a:p>
            <a:pPr marL="0" indent="0" algn="ctr">
              <a:buFont typeface="Wingdings" panose="05000000000000000000" pitchFamily="2" charset="2"/>
              <a:buNone/>
              <a:defRPr/>
            </a:pPr>
            <a:r>
              <a:rPr lang="en-US" sz="2800" dirty="0"/>
              <a:t>respectively.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E8F9-BCF7-4DC5-A15D-E66DC0D5A749}"/>
              </a:ext>
            </a:extLst>
          </p:cNvPr>
          <p:cNvSpPr>
            <a:spLocks noGrp="1"/>
          </p:cNvSpPr>
          <p:nvPr>
            <p:ph type="title"/>
          </p:nvPr>
        </p:nvSpPr>
        <p:spPr>
          <a:xfrm>
            <a:off x="0" y="0"/>
            <a:ext cx="9144000" cy="533400"/>
          </a:xfrm>
        </p:spPr>
        <p:txBody>
          <a:bodyPr/>
          <a:lstStyle/>
          <a:p>
            <a:pPr>
              <a:defRPr/>
            </a:pPr>
            <a:r>
              <a:rPr lang="en-US" sz="3200" dirty="0"/>
              <a:t>Flu Increases the Risk of Heart Attacks</a:t>
            </a:r>
          </a:p>
        </p:txBody>
      </p:sp>
      <p:sp>
        <p:nvSpPr>
          <p:cNvPr id="4" name="Footer Placeholder 3">
            <a:extLst>
              <a:ext uri="{FF2B5EF4-FFF2-40B4-BE49-F238E27FC236}">
                <a16:creationId xmlns:a16="http://schemas.microsoft.com/office/drawing/2014/main" id="{3EB33BB9-39E4-4A79-A7EB-591FC796BB8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366596" name="TextBox 5">
            <a:extLst>
              <a:ext uri="{FF2B5EF4-FFF2-40B4-BE49-F238E27FC236}">
                <a16:creationId xmlns:a16="http://schemas.microsoft.com/office/drawing/2014/main" id="{C9CB8DDD-2A87-44CE-BAC4-4F868F583233}"/>
              </a:ext>
            </a:extLst>
          </p:cNvPr>
          <p:cNvSpPr txBox="1">
            <a:spLocks noChangeArrowheads="1"/>
          </p:cNvSpPr>
          <p:nvPr/>
        </p:nvSpPr>
        <p:spPr bwMode="auto">
          <a:xfrm>
            <a:off x="533400" y="58102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Kwong, J. C., et. al. (2018).                                                                                      </a:t>
            </a:r>
            <a:r>
              <a:rPr lang="en-US" altLang="en-US" sz="1800" i="1">
                <a:solidFill>
                  <a:srgbClr val="FFC000"/>
                </a:solidFill>
              </a:rPr>
              <a:t>New England Journal of Medicine, 378</a:t>
            </a:r>
            <a:r>
              <a:rPr lang="pt-BR" altLang="en-US" sz="1800">
                <a:solidFill>
                  <a:srgbClr val="FFC000"/>
                </a:solidFill>
              </a:rPr>
              <a:t>(4), 345-353. </a:t>
            </a:r>
          </a:p>
          <a:p>
            <a:pPr algn="ctr">
              <a:spcBef>
                <a:spcPct val="0"/>
              </a:spcBef>
              <a:buClrTx/>
              <a:buFontTx/>
              <a:buNone/>
            </a:pPr>
            <a:endParaRPr lang="en-US" altLang="en-US" sz="1800">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968375"/>
            <a:ext cx="8540750" cy="4746625"/>
          </a:xfrm>
        </p:spPr>
        <p:txBody>
          <a:bodyPr/>
          <a:lstStyle/>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Conclusion: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 is a significant association between acute respiratory infections, particularly influenza, and acute myocardial infarction.</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D385C-DF11-4FED-95CB-9AEDC1EE4528}"/>
              </a:ext>
            </a:extLst>
          </p:cNvPr>
          <p:cNvSpPr>
            <a:spLocks noGrp="1"/>
          </p:cNvSpPr>
          <p:nvPr>
            <p:ph type="title"/>
          </p:nvPr>
        </p:nvSpPr>
        <p:spPr>
          <a:xfrm>
            <a:off x="301625" y="0"/>
            <a:ext cx="8510588" cy="533400"/>
          </a:xfrm>
        </p:spPr>
        <p:txBody>
          <a:bodyPr/>
          <a:lstStyle/>
          <a:p>
            <a:pPr>
              <a:defRPr/>
            </a:pPr>
            <a:r>
              <a:rPr lang="en-US" dirty="0"/>
              <a:t>BDM Thoughts</a:t>
            </a:r>
          </a:p>
        </p:txBody>
      </p:sp>
      <p:sp>
        <p:nvSpPr>
          <p:cNvPr id="3" name="Content Placeholder 2">
            <a:extLst>
              <a:ext uri="{FF2B5EF4-FFF2-40B4-BE49-F238E27FC236}">
                <a16:creationId xmlns:a16="http://schemas.microsoft.com/office/drawing/2014/main" id="{8E2F50E7-38A5-4720-B538-3B8B74217733}"/>
              </a:ext>
            </a:extLst>
          </p:cNvPr>
          <p:cNvSpPr>
            <a:spLocks noGrp="1"/>
          </p:cNvSpPr>
          <p:nvPr>
            <p:ph idx="1"/>
          </p:nvPr>
        </p:nvSpPr>
        <p:spPr>
          <a:xfrm>
            <a:off x="301625" y="685800"/>
            <a:ext cx="8540750" cy="5413375"/>
          </a:xfrm>
        </p:spPr>
        <p:txBody>
          <a:bodyPr/>
          <a:lstStyle/>
          <a:p>
            <a:pPr marL="0" indent="0">
              <a:buFont typeface="Wingdings" panose="05000000000000000000" pitchFamily="2" charset="2"/>
              <a:buNone/>
              <a:defRPr/>
            </a:pPr>
            <a:r>
              <a:rPr lang="en-US" sz="2400" dirty="0"/>
              <a:t>Helps confirm infectious disease as root cause.</a:t>
            </a:r>
          </a:p>
          <a:p>
            <a:pPr marL="0" indent="0">
              <a:buFont typeface="Wingdings" panose="05000000000000000000" pitchFamily="2" charset="2"/>
              <a:buNone/>
              <a:defRPr/>
            </a:pPr>
            <a:r>
              <a:rPr lang="en-US" sz="2400" dirty="0"/>
              <a:t>Supports our recommendation to get the flu &amp; pneumonia vaccines for secondary and tertiary prevention pts.</a:t>
            </a:r>
          </a:p>
          <a:p>
            <a:pPr marL="0" indent="0">
              <a:buFont typeface="Wingdings" panose="05000000000000000000" pitchFamily="2" charset="2"/>
              <a:buNone/>
              <a:defRPr/>
            </a:pPr>
            <a:r>
              <a:rPr lang="en-US" sz="2400" dirty="0"/>
              <a:t>The reality is: in this study out of 19,045 pts positive for flu  only ~ 2.5% (499) suffered AMIs. </a:t>
            </a:r>
          </a:p>
          <a:p>
            <a:pPr marL="0" indent="0">
              <a:buFont typeface="Wingdings" panose="05000000000000000000" pitchFamily="2" charset="2"/>
              <a:buNone/>
              <a:defRPr/>
            </a:pPr>
            <a:r>
              <a:rPr lang="en-US" sz="2400" dirty="0"/>
              <a:t>Of the above pts suffering an AMI, only 5.5% did so during the seven day window.</a:t>
            </a:r>
          </a:p>
          <a:p>
            <a:pPr marL="0" indent="0">
              <a:buFont typeface="Wingdings" panose="05000000000000000000" pitchFamily="2" charset="2"/>
              <a:buNone/>
              <a:defRPr/>
            </a:pPr>
            <a:r>
              <a:rPr lang="en-US" sz="2400" dirty="0"/>
              <a:t>Bottom line: only ~ 0.1% of pts contracting the flu suffered an AMI during the week of having the flu.</a:t>
            </a:r>
          </a:p>
          <a:p>
            <a:pPr marL="0" indent="0">
              <a:buFont typeface="Wingdings" panose="05000000000000000000" pitchFamily="2" charset="2"/>
              <a:buNone/>
              <a:defRPr/>
            </a:pPr>
            <a:r>
              <a:rPr lang="en-US" sz="2400" dirty="0"/>
              <a:t>Therefore, I will continue to encourage my pts with disease to get the vaccines.  However, I am not going to lose sleep over the ones who do not follow this recommendation.</a:t>
            </a:r>
          </a:p>
          <a:p>
            <a:pPr marL="0" indent="0">
              <a:buFont typeface="Wingdings" panose="05000000000000000000" pitchFamily="2" charset="2"/>
              <a:buNone/>
              <a:defRPr/>
            </a:pPr>
            <a:r>
              <a:rPr lang="en-US" sz="2400" dirty="0"/>
              <a:t>Perhaps it is more important to get the flu vaccine for those genetically predisposed to AF??</a:t>
            </a:r>
          </a:p>
        </p:txBody>
      </p:sp>
      <p:sp>
        <p:nvSpPr>
          <p:cNvPr id="4" name="Footer Placeholder 3">
            <a:extLst>
              <a:ext uri="{FF2B5EF4-FFF2-40B4-BE49-F238E27FC236}">
                <a16:creationId xmlns:a16="http://schemas.microsoft.com/office/drawing/2014/main" id="{B5F1FDAE-620B-463C-850A-41E0CFBE8DB2}"/>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E8E9-CF9C-48A4-83F8-C36D3F3D51F0}"/>
              </a:ext>
            </a:extLst>
          </p:cNvPr>
          <p:cNvSpPr>
            <a:spLocks noGrp="1"/>
          </p:cNvSpPr>
          <p:nvPr>
            <p:ph type="title"/>
          </p:nvPr>
        </p:nvSpPr>
        <p:spPr>
          <a:xfrm>
            <a:off x="301625" y="0"/>
            <a:ext cx="8510588" cy="762000"/>
          </a:xfrm>
        </p:spPr>
        <p:txBody>
          <a:bodyPr/>
          <a:lstStyle/>
          <a:p>
            <a:pPr>
              <a:defRPr/>
            </a:pPr>
            <a:r>
              <a:rPr lang="en-US" dirty="0"/>
              <a:t>Upcoming Presentations</a:t>
            </a:r>
          </a:p>
        </p:txBody>
      </p:sp>
      <p:sp>
        <p:nvSpPr>
          <p:cNvPr id="4" name="Footer Placeholder 3">
            <a:extLst>
              <a:ext uri="{FF2B5EF4-FFF2-40B4-BE49-F238E27FC236}">
                <a16:creationId xmlns:a16="http://schemas.microsoft.com/office/drawing/2014/main" id="{AB3CFA50-0502-41D2-AE81-1BBEDDA1BE28}"/>
              </a:ext>
            </a:extLst>
          </p:cNvPr>
          <p:cNvSpPr>
            <a:spLocks noGrp="1"/>
          </p:cNvSpPr>
          <p:nvPr>
            <p:ph type="ftr" sz="quarter" idx="11"/>
          </p:nvPr>
        </p:nvSpPr>
        <p:spPr/>
        <p:txBody>
          <a:bodyPr/>
          <a:lstStyle/>
          <a:p>
            <a:pPr>
              <a:defRPr/>
            </a:pPr>
            <a:r>
              <a:rPr lang="en-US"/>
              <a:t>Copyright Bale/Doneen Paradigm</a:t>
            </a:r>
          </a:p>
        </p:txBody>
      </p:sp>
      <p:pic>
        <p:nvPicPr>
          <p:cNvPr id="369668" name="Picture 5" descr="C:\Users\Brad Bale\AppData\Local\Microsoft\Windows\Temporary Internet Files\Content.IE5\NNQKY85K\MC900140717[1].wmf">
            <a:extLst>
              <a:ext uri="{FF2B5EF4-FFF2-40B4-BE49-F238E27FC236}">
                <a16:creationId xmlns:a16="http://schemas.microsoft.com/office/drawing/2014/main" id="{351CB7E5-9A8F-43CA-844C-522A4E7FDD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2057400"/>
            <a:ext cx="3379788" cy="3041650"/>
          </a:xfrm>
          <a:noFill/>
          <a:extLst>
            <a:ext uri="{909E8E84-426E-40DD-AFC4-6F175D3DCCD1}">
              <a14:hiddenFill xmlns:a14="http://schemas.microsoft.com/office/drawing/2010/main">
                <a:solidFill>
                  <a:srgbClr val="FFFFFF"/>
                </a:solidFill>
              </a14:hiddenFill>
            </a:ext>
          </a:extLst>
        </p:spPr>
      </p:pic>
      <p:pic>
        <p:nvPicPr>
          <p:cNvPr id="369669" name="Picture 9" descr="C:\Users\Brad Bale\AppData\Local\Microsoft\Windows\Temporary Internet Files\Content.IE5\NNQKY85K\MM910001067[1].gif">
            <a:extLst>
              <a:ext uri="{FF2B5EF4-FFF2-40B4-BE49-F238E27FC236}">
                <a16:creationId xmlns:a16="http://schemas.microsoft.com/office/drawing/2014/main" id="{E264A890-6EEC-468B-9C43-533151368BD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2286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5F2D-FF48-41C5-878E-F938432582F6}"/>
              </a:ext>
            </a:extLst>
          </p:cNvPr>
          <p:cNvSpPr>
            <a:spLocks noGrp="1"/>
          </p:cNvSpPr>
          <p:nvPr>
            <p:ph type="title"/>
          </p:nvPr>
        </p:nvSpPr>
        <p:spPr>
          <a:xfrm>
            <a:off x="301625" y="0"/>
            <a:ext cx="8510588" cy="762000"/>
          </a:xfrm>
        </p:spPr>
        <p:txBody>
          <a:bodyPr/>
          <a:lstStyle/>
          <a:p>
            <a:pPr>
              <a:defRPr/>
            </a:pPr>
            <a:r>
              <a:rPr lang="en-US" dirty="0"/>
              <a:t>Upcoming Presentations</a:t>
            </a:r>
          </a:p>
        </p:txBody>
      </p:sp>
      <p:sp>
        <p:nvSpPr>
          <p:cNvPr id="3" name="Content Placeholder 2">
            <a:extLst>
              <a:ext uri="{FF2B5EF4-FFF2-40B4-BE49-F238E27FC236}">
                <a16:creationId xmlns:a16="http://schemas.microsoft.com/office/drawing/2014/main" id="{03C0AE50-272A-46D4-9D0C-3C29FA2AD3B9}"/>
              </a:ext>
            </a:extLst>
          </p:cNvPr>
          <p:cNvSpPr>
            <a:spLocks noGrp="1"/>
          </p:cNvSpPr>
          <p:nvPr>
            <p:ph idx="1"/>
          </p:nvPr>
        </p:nvSpPr>
        <p:spPr>
          <a:xfrm>
            <a:off x="533400" y="762000"/>
            <a:ext cx="8077200" cy="5867400"/>
          </a:xfrm>
        </p:spPr>
        <p:txBody>
          <a:bodyPr/>
          <a:lstStyle/>
          <a:p>
            <a:pPr marL="0" indent="0">
              <a:buClr>
                <a:srgbClr val="FFCC00"/>
              </a:buClr>
              <a:buFont typeface="Wingdings" panose="05000000000000000000" pitchFamily="2" charset="2"/>
              <a:buNone/>
              <a:defRPr/>
            </a:pPr>
            <a:r>
              <a:rPr lang="en-US" sz="2400" dirty="0">
                <a:solidFill>
                  <a:srgbClr val="FFFFFF"/>
                </a:solidFill>
              </a:rPr>
              <a:t>02/21/2018 Amy &amp; Brad, American Equilibration Society, Chicago, Ill.</a:t>
            </a:r>
          </a:p>
          <a:p>
            <a:pPr marL="0" indent="0">
              <a:buClr>
                <a:srgbClr val="FFCC00"/>
              </a:buClr>
              <a:buFont typeface="Wingdings" panose="05000000000000000000" pitchFamily="2" charset="2"/>
              <a:buNone/>
              <a:defRPr/>
            </a:pPr>
            <a:r>
              <a:rPr lang="en-US" sz="2400" dirty="0">
                <a:solidFill>
                  <a:srgbClr val="FFFFFF"/>
                </a:solidFill>
              </a:rPr>
              <a:t>02/23/2018 Brad, AAOSH-Hot Topics in Oral Systemics, Chicago, Ill.</a:t>
            </a:r>
          </a:p>
          <a:p>
            <a:pPr marL="0" indent="0">
              <a:buClr>
                <a:srgbClr val="FFCC00"/>
              </a:buClr>
              <a:buFont typeface="Wingdings" panose="05000000000000000000" pitchFamily="2" charset="2"/>
              <a:buNone/>
              <a:defRPr/>
            </a:pPr>
            <a:r>
              <a:rPr lang="en-US" sz="2400" dirty="0">
                <a:solidFill>
                  <a:srgbClr val="FFFFFF"/>
                </a:solidFill>
              </a:rPr>
              <a:t>03/9-10/2018 Amy &amp; Brad, BDM Preceptorship, Las Vegas, NV</a:t>
            </a:r>
          </a:p>
          <a:p>
            <a:pPr marL="0" indent="0">
              <a:buClr>
                <a:srgbClr val="FFCC00"/>
              </a:buClr>
              <a:buFont typeface="Wingdings" panose="05000000000000000000" pitchFamily="2" charset="2"/>
              <a:buNone/>
              <a:defRPr/>
            </a:pPr>
            <a:r>
              <a:rPr lang="en-US" sz="2400" dirty="0">
                <a:solidFill>
                  <a:srgbClr val="FFFFFF"/>
                </a:solidFill>
              </a:rPr>
              <a:t>04/13/2018 Brad, Guadalupe Valley District Dental Society, Victoria, TX</a:t>
            </a:r>
          </a:p>
          <a:p>
            <a:pPr marL="0" indent="0">
              <a:buClr>
                <a:srgbClr val="FFCC00"/>
              </a:buClr>
              <a:buFont typeface="Wingdings" panose="05000000000000000000" pitchFamily="2" charset="2"/>
              <a:buNone/>
              <a:defRPr/>
            </a:pPr>
            <a:r>
              <a:rPr lang="en-US" sz="2400" dirty="0">
                <a:solidFill>
                  <a:srgbClr val="FFFFFF"/>
                </a:solidFill>
              </a:rPr>
              <a:t>04/14/2018 Amy, ALPHA PHI GAMMA ZETA'S</a:t>
            </a:r>
          </a:p>
          <a:p>
            <a:pPr marL="0" indent="0">
              <a:buClr>
                <a:srgbClr val="FFCC00"/>
              </a:buClr>
              <a:buFont typeface="Wingdings" panose="05000000000000000000" pitchFamily="2" charset="2"/>
              <a:buNone/>
              <a:defRPr/>
            </a:pPr>
            <a:r>
              <a:rPr lang="en-US" sz="2400" dirty="0">
                <a:solidFill>
                  <a:srgbClr val="FFFFFF"/>
                </a:solidFill>
              </a:rPr>
              <a:t>2018 Annual Red Dress Gala, Tacoma, </a:t>
            </a:r>
            <a:r>
              <a:rPr lang="en-US" sz="2400" dirty="0" err="1">
                <a:solidFill>
                  <a:srgbClr val="FFFFFF"/>
                </a:solidFill>
              </a:rPr>
              <a:t>Wa</a:t>
            </a:r>
            <a:r>
              <a:rPr lang="en-US" sz="2400" dirty="0">
                <a:solidFill>
                  <a:srgbClr val="FFFFFF"/>
                </a:solidFill>
              </a:rPr>
              <a:t>   </a:t>
            </a:r>
          </a:p>
          <a:p>
            <a:pPr marL="0" indent="0">
              <a:buClr>
                <a:srgbClr val="FFCC00"/>
              </a:buClr>
              <a:buFont typeface="Wingdings" panose="05000000000000000000" pitchFamily="2" charset="2"/>
              <a:buNone/>
              <a:defRPr/>
            </a:pPr>
            <a:r>
              <a:rPr lang="en-US" sz="2400" dirty="0">
                <a:solidFill>
                  <a:srgbClr val="FFFFFF"/>
                </a:solidFill>
              </a:rPr>
              <a:t>Its not too early to sign up for the BDM Reunion –Sept. 14-15, 2018, Chicago, Ill., JOIN US – it will be another grand event!!</a:t>
            </a:r>
          </a:p>
          <a:p>
            <a:pPr marL="0" indent="0">
              <a:buClr>
                <a:srgbClr val="FFCC00"/>
              </a:buClr>
              <a:buFont typeface="Wingdings" panose="05000000000000000000" pitchFamily="2" charset="2"/>
              <a:buNone/>
              <a:defRPr/>
            </a:pPr>
            <a:endParaRPr lang="en-US" sz="2400" dirty="0">
              <a:solidFill>
                <a:srgbClr val="FFFFFF"/>
              </a:solidFill>
            </a:endParaRPr>
          </a:p>
          <a:p>
            <a:pPr marL="0" indent="0">
              <a:buClr>
                <a:srgbClr val="FFCC00"/>
              </a:buClr>
              <a:buFont typeface="Wingdings" panose="05000000000000000000" pitchFamily="2" charset="2"/>
              <a:buNone/>
              <a:defRPr/>
            </a:pPr>
            <a:endParaRPr lang="en-US" sz="2800" dirty="0">
              <a:solidFill>
                <a:srgbClr val="FFFFFF"/>
              </a:solidFill>
            </a:endParaRPr>
          </a:p>
          <a:p>
            <a:pPr marL="0" indent="0">
              <a:buClr>
                <a:srgbClr val="FFCC00"/>
              </a:buClr>
              <a:buFont typeface="Wingdings" panose="05000000000000000000" pitchFamily="2" charset="2"/>
              <a:buNone/>
              <a:defRPr/>
            </a:pPr>
            <a:endParaRPr lang="en-US" sz="2800" dirty="0">
              <a:solidFill>
                <a:srgbClr val="FFFFFF"/>
              </a:solidFill>
            </a:endParaRPr>
          </a:p>
          <a:p>
            <a:pPr marL="0" indent="0">
              <a:buClr>
                <a:srgbClr val="FFCC00"/>
              </a:buClr>
              <a:buFont typeface="Wingdings" panose="05000000000000000000" pitchFamily="2" charset="2"/>
              <a:buNone/>
              <a:defRPr/>
            </a:pPr>
            <a:endParaRPr lang="en-US" sz="2000" dirty="0"/>
          </a:p>
          <a:p>
            <a:pPr>
              <a:defRPr/>
            </a:pPr>
            <a:endParaRPr lang="en-US" sz="2000" dirty="0"/>
          </a:p>
        </p:txBody>
      </p:sp>
      <p:sp>
        <p:nvSpPr>
          <p:cNvPr id="4" name="Footer Placeholder 3">
            <a:extLst>
              <a:ext uri="{FF2B5EF4-FFF2-40B4-BE49-F238E27FC236}">
                <a16:creationId xmlns:a16="http://schemas.microsoft.com/office/drawing/2014/main" id="{61F282D4-BF44-4385-A403-E5CA81EAACA4}"/>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A24D-08CC-4CB2-A21D-4F69605416F4}"/>
              </a:ext>
            </a:extLst>
          </p:cNvPr>
          <p:cNvSpPr>
            <a:spLocks noGrp="1"/>
          </p:cNvSpPr>
          <p:nvPr>
            <p:ph type="title"/>
          </p:nvPr>
        </p:nvSpPr>
        <p:spPr>
          <a:xfrm>
            <a:off x="301625" y="0"/>
            <a:ext cx="8510588" cy="609600"/>
          </a:xfrm>
        </p:spPr>
        <p:txBody>
          <a:bodyPr/>
          <a:lstStyle/>
          <a:p>
            <a:pPr>
              <a:defRPr/>
            </a:pPr>
            <a:r>
              <a:rPr lang="en-US" dirty="0"/>
              <a:t>BDM Thoughts</a:t>
            </a:r>
          </a:p>
        </p:txBody>
      </p:sp>
      <p:sp>
        <p:nvSpPr>
          <p:cNvPr id="3" name="Content Placeholder 2">
            <a:extLst>
              <a:ext uri="{FF2B5EF4-FFF2-40B4-BE49-F238E27FC236}">
                <a16:creationId xmlns:a16="http://schemas.microsoft.com/office/drawing/2014/main" id="{69287621-BE61-462F-96E8-6E9F1CAE9857}"/>
              </a:ext>
            </a:extLst>
          </p:cNvPr>
          <p:cNvSpPr>
            <a:spLocks noGrp="1"/>
          </p:cNvSpPr>
          <p:nvPr>
            <p:ph idx="1"/>
          </p:nvPr>
        </p:nvSpPr>
        <p:spPr>
          <a:xfrm>
            <a:off x="301625" y="838200"/>
            <a:ext cx="8540750" cy="5260975"/>
          </a:xfrm>
        </p:spPr>
        <p:txBody>
          <a:bodyPr/>
          <a:lstStyle/>
          <a:p>
            <a:pPr marL="0" indent="0">
              <a:buFont typeface="Wingdings" panose="05000000000000000000" pitchFamily="2" charset="2"/>
              <a:buNone/>
              <a:defRPr/>
            </a:pPr>
            <a:r>
              <a:rPr lang="en-US" sz="2800" dirty="0"/>
              <a:t>Does this data throw any light on mechanisms?</a:t>
            </a:r>
          </a:p>
          <a:p>
            <a:pPr marL="0" indent="0">
              <a:buFont typeface="Wingdings" panose="05000000000000000000" pitchFamily="2" charset="2"/>
              <a:buNone/>
              <a:defRPr/>
            </a:pPr>
            <a:r>
              <a:rPr lang="en-US" sz="2800" dirty="0"/>
              <a:t>Finding that NSAIDS and migraine meds reduce risk implies that probably is not a mechanism.</a:t>
            </a:r>
          </a:p>
          <a:p>
            <a:pPr marL="0" indent="0">
              <a:buFont typeface="Wingdings" panose="05000000000000000000" pitchFamily="2" charset="2"/>
              <a:buNone/>
              <a:defRPr/>
            </a:pPr>
            <a:r>
              <a:rPr lang="en-US" sz="2800" dirty="0"/>
              <a:t>Endothelial dysfunction ? less likely since no association with PAD.</a:t>
            </a:r>
          </a:p>
          <a:p>
            <a:pPr marL="0" indent="0">
              <a:buFont typeface="Wingdings" panose="05000000000000000000" pitchFamily="2" charset="2"/>
              <a:buNone/>
              <a:defRPr/>
            </a:pPr>
            <a:r>
              <a:rPr lang="en-US" sz="2800" dirty="0"/>
              <a:t>Significant risk for DVT points to potential mechanism of thrombosis and emboli.</a:t>
            </a:r>
          </a:p>
          <a:p>
            <a:pPr marL="0" indent="0">
              <a:buFont typeface="Wingdings" panose="05000000000000000000" pitchFamily="2" charset="2"/>
              <a:buNone/>
              <a:defRPr/>
            </a:pPr>
            <a:r>
              <a:rPr lang="en-US" sz="2800" dirty="0"/>
              <a:t>Most significant risk with strokes implies some direct cerebral vascular mechanism.</a:t>
            </a:r>
          </a:p>
          <a:p>
            <a:pPr marL="0" indent="0">
              <a:buFont typeface="Wingdings" panose="05000000000000000000" pitchFamily="2" charset="2"/>
              <a:buNone/>
              <a:defRPr/>
            </a:pPr>
            <a:r>
              <a:rPr lang="en-US" sz="2800" dirty="0"/>
              <a:t>Bottom line: people with MH need to be ‘</a:t>
            </a:r>
            <a:r>
              <a:rPr lang="en-US" sz="2800" dirty="0" err="1"/>
              <a:t>edfrogged</a:t>
            </a:r>
            <a:r>
              <a:rPr lang="en-US" sz="2800" dirty="0"/>
              <a:t>’ and should be encouraged to get annual flu shot.</a:t>
            </a:r>
          </a:p>
          <a:p>
            <a:pPr marL="0" indent="0">
              <a:buFont typeface="Wingdings" panose="05000000000000000000" pitchFamily="2" charset="2"/>
              <a:buNone/>
              <a:defRPr/>
            </a:pPr>
            <a:endParaRPr lang="en-US" sz="2800" dirty="0"/>
          </a:p>
          <a:p>
            <a:pPr marL="0" indent="0">
              <a:buFont typeface="Wingdings" panose="05000000000000000000" pitchFamily="2" charset="2"/>
              <a:buNone/>
              <a:defRPr/>
            </a:pPr>
            <a:endParaRPr lang="en-US" sz="2800" dirty="0"/>
          </a:p>
        </p:txBody>
      </p:sp>
      <p:sp>
        <p:nvSpPr>
          <p:cNvPr id="4" name="Footer Placeholder 3">
            <a:extLst>
              <a:ext uri="{FF2B5EF4-FFF2-40B4-BE49-F238E27FC236}">
                <a16:creationId xmlns:a16="http://schemas.microsoft.com/office/drawing/2014/main" id="{8C58CDCB-8831-4E60-AC0F-836EEAE1F8E2}"/>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A1FF-9475-47D6-94B0-C8391BA8FBC9}"/>
              </a:ext>
            </a:extLst>
          </p:cNvPr>
          <p:cNvSpPr>
            <a:spLocks noGrp="1"/>
          </p:cNvSpPr>
          <p:nvPr>
            <p:ph type="title"/>
          </p:nvPr>
        </p:nvSpPr>
        <p:spPr>
          <a:xfrm>
            <a:off x="301625" y="0"/>
            <a:ext cx="8510588" cy="685800"/>
          </a:xfrm>
        </p:spPr>
        <p:txBody>
          <a:bodyPr/>
          <a:lstStyle/>
          <a:p>
            <a:pPr>
              <a:defRPr/>
            </a:pPr>
            <a:r>
              <a:rPr lang="en-US" sz="3600" dirty="0"/>
              <a:t>Upcoming 2018 Preceptorship Program</a:t>
            </a:r>
          </a:p>
        </p:txBody>
      </p:sp>
      <p:sp>
        <p:nvSpPr>
          <p:cNvPr id="4" name="Footer Placeholder 3">
            <a:extLst>
              <a:ext uri="{FF2B5EF4-FFF2-40B4-BE49-F238E27FC236}">
                <a16:creationId xmlns:a16="http://schemas.microsoft.com/office/drawing/2014/main" id="{B008E52C-D553-497C-AADF-58CEBE307BDB}"/>
              </a:ext>
            </a:extLst>
          </p:cNvPr>
          <p:cNvSpPr>
            <a:spLocks noGrp="1"/>
          </p:cNvSpPr>
          <p:nvPr>
            <p:ph type="ftr" sz="quarter" idx="11"/>
          </p:nvPr>
        </p:nvSpPr>
        <p:spPr/>
        <p:txBody>
          <a:bodyPr/>
          <a:lstStyle/>
          <a:p>
            <a:pPr>
              <a:defRPr/>
            </a:pPr>
            <a:r>
              <a:rPr lang="en-US"/>
              <a:t>Copyright Bale/Doneen Paradigm</a:t>
            </a:r>
          </a:p>
        </p:txBody>
      </p:sp>
      <p:pic>
        <p:nvPicPr>
          <p:cNvPr id="371716" name="Picture 4">
            <a:extLst>
              <a:ext uri="{FF2B5EF4-FFF2-40B4-BE49-F238E27FC236}">
                <a16:creationId xmlns:a16="http://schemas.microsoft.com/office/drawing/2014/main" id="{49432718-4AE7-4F1A-90F0-70FC39F53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096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7" name="Rectangle 6">
            <a:extLst>
              <a:ext uri="{FF2B5EF4-FFF2-40B4-BE49-F238E27FC236}">
                <a16:creationId xmlns:a16="http://schemas.microsoft.com/office/drawing/2014/main" id="{B964F83A-172D-4B8A-BA09-139EB0C8E888}"/>
              </a:ext>
            </a:extLst>
          </p:cNvPr>
          <p:cNvSpPr>
            <a:spLocks noChangeArrowheads="1"/>
          </p:cNvSpPr>
          <p:nvPr/>
        </p:nvSpPr>
        <p:spPr bwMode="auto">
          <a:xfrm>
            <a:off x="5334000" y="990600"/>
            <a:ext cx="2133600" cy="3200400"/>
          </a:xfrm>
          <a:prstGeom prst="rect">
            <a:avLst/>
          </a:prstGeom>
          <a:solidFill>
            <a:schemeClr val="bg1"/>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t>Come and bring a community partner.  </a:t>
            </a:r>
          </a:p>
          <a:p>
            <a:pPr>
              <a:spcBef>
                <a:spcPct val="0"/>
              </a:spcBef>
              <a:buClrTx/>
              <a:buFontTx/>
              <a:buNone/>
            </a:pPr>
            <a:endParaRPr lang="en-US" altLang="en-US" sz="1800"/>
          </a:p>
          <a:p>
            <a:pPr>
              <a:spcBef>
                <a:spcPct val="0"/>
              </a:spcBef>
              <a:buClrTx/>
              <a:buFontTx/>
              <a:buNone/>
            </a:pPr>
            <a:r>
              <a:rPr lang="en-US" altLang="en-US" sz="1800"/>
              <a:t>Creating medical/dental teams across the country! </a:t>
            </a:r>
          </a:p>
          <a:p>
            <a:pPr>
              <a:spcBef>
                <a:spcPct val="0"/>
              </a:spcBef>
              <a:buClrTx/>
              <a:buFontTx/>
              <a:buNone/>
            </a:pPr>
            <a:endParaRPr lang="en-US" altLang="en-US" sz="1800"/>
          </a:p>
          <a:p>
            <a:pPr>
              <a:spcBef>
                <a:spcPct val="0"/>
              </a:spcBef>
              <a:buClrTx/>
              <a:buFontTx/>
              <a:buNone/>
            </a:pPr>
            <a:r>
              <a:rPr lang="en-US" altLang="en-US" sz="1800"/>
              <a:t>Hurry and sign up!</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Box 1">
            <a:extLst>
              <a:ext uri="{FF2B5EF4-FFF2-40B4-BE49-F238E27FC236}">
                <a16:creationId xmlns:a16="http://schemas.microsoft.com/office/drawing/2014/main" id="{494E5338-E9BA-474A-A95B-66B130252815}"/>
              </a:ext>
            </a:extLst>
          </p:cNvPr>
          <p:cNvSpPr txBox="1">
            <a:spLocks noChangeArrowheads="1"/>
          </p:cNvSpPr>
          <p:nvPr/>
        </p:nvSpPr>
        <p:spPr bwMode="auto">
          <a:xfrm>
            <a:off x="503238" y="5046663"/>
            <a:ext cx="1660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t>1928-2014</a:t>
            </a:r>
          </a:p>
        </p:txBody>
      </p:sp>
      <p:pic>
        <p:nvPicPr>
          <p:cNvPr id="372739" name="Picture 3">
            <a:extLst>
              <a:ext uri="{FF2B5EF4-FFF2-40B4-BE49-F238E27FC236}">
                <a16:creationId xmlns:a16="http://schemas.microsoft.com/office/drawing/2014/main" id="{A7FA7F24-98E1-43DA-987C-90EF1141E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8991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0" name="TextBox 4">
            <a:extLst>
              <a:ext uri="{FF2B5EF4-FFF2-40B4-BE49-F238E27FC236}">
                <a16:creationId xmlns:a16="http://schemas.microsoft.com/office/drawing/2014/main" id="{A48CA8A2-35EA-45F7-AE14-3C563AFB6B4A}"/>
              </a:ext>
            </a:extLst>
          </p:cNvPr>
          <p:cNvSpPr txBox="1">
            <a:spLocks noChangeArrowheads="1"/>
          </p:cNvSpPr>
          <p:nvPr/>
        </p:nvSpPr>
        <p:spPr bwMode="auto">
          <a:xfrm>
            <a:off x="1001713" y="228600"/>
            <a:ext cx="7140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a:t>Dental Colleagues – new BDM CE courses!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FBDB-4C69-445F-AEA9-F33CF701D5D9}"/>
              </a:ext>
            </a:extLst>
          </p:cNvPr>
          <p:cNvSpPr>
            <a:spLocks noGrp="1"/>
          </p:cNvSpPr>
          <p:nvPr>
            <p:ph type="title"/>
          </p:nvPr>
        </p:nvSpPr>
        <p:spPr/>
        <p:txBody>
          <a:bodyPr/>
          <a:lstStyle/>
          <a:p>
            <a:pPr>
              <a:defRPr/>
            </a:pPr>
            <a:r>
              <a:rPr lang="en-US" dirty="0"/>
              <a:t>Open </a:t>
            </a:r>
            <a:r>
              <a:rPr lang="en-US"/>
              <a:t>for Discussion</a:t>
            </a:r>
          </a:p>
        </p:txBody>
      </p:sp>
      <p:sp>
        <p:nvSpPr>
          <p:cNvPr id="4" name="Footer Placeholder 3">
            <a:extLst>
              <a:ext uri="{FF2B5EF4-FFF2-40B4-BE49-F238E27FC236}">
                <a16:creationId xmlns:a16="http://schemas.microsoft.com/office/drawing/2014/main" id="{D957BAE2-661B-435C-9744-AC0317BEDC8C}"/>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310E-BC0D-42ED-B966-69D25AAE15BF}"/>
              </a:ext>
            </a:extLst>
          </p:cNvPr>
          <p:cNvSpPr>
            <a:spLocks noGrp="1"/>
          </p:cNvSpPr>
          <p:nvPr>
            <p:ph type="title"/>
          </p:nvPr>
        </p:nvSpPr>
        <p:spPr/>
        <p:txBody>
          <a:bodyPr/>
          <a:lstStyle/>
          <a:p>
            <a:pPr>
              <a:defRPr/>
            </a:pPr>
            <a:r>
              <a:rPr lang="en-US" dirty="0"/>
              <a:t>Let’s appreciate the significance women and heart disease</a:t>
            </a:r>
          </a:p>
        </p:txBody>
      </p:sp>
      <p:pic>
        <p:nvPicPr>
          <p:cNvPr id="10243" name="Content Placeholder 5">
            <a:extLst>
              <a:ext uri="{FF2B5EF4-FFF2-40B4-BE49-F238E27FC236}">
                <a16:creationId xmlns:a16="http://schemas.microsoft.com/office/drawing/2014/main" id="{F2662890-C8C8-449C-B414-41127E9AD4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25143"/>
          <a:stretch>
            <a:fillRect/>
          </a:stretch>
        </p:blipFill>
        <p:spPr>
          <a:xfrm>
            <a:off x="2686050" y="2681288"/>
            <a:ext cx="6019800" cy="3311525"/>
          </a:xfrm>
        </p:spPr>
      </p:pic>
      <p:sp>
        <p:nvSpPr>
          <p:cNvPr id="4" name="Footer Placeholder 3">
            <a:extLst>
              <a:ext uri="{FF2B5EF4-FFF2-40B4-BE49-F238E27FC236}">
                <a16:creationId xmlns:a16="http://schemas.microsoft.com/office/drawing/2014/main" id="{E16E158C-9010-489A-AE77-BB2D35CBA5FD}"/>
              </a:ext>
            </a:extLst>
          </p:cNvPr>
          <p:cNvSpPr>
            <a:spLocks noGrp="1"/>
          </p:cNvSpPr>
          <p:nvPr>
            <p:ph type="ftr" sz="quarter" idx="11"/>
          </p:nvPr>
        </p:nvSpPr>
        <p:spPr/>
        <p:txBody>
          <a:bodyPr/>
          <a:lstStyle/>
          <a:p>
            <a:pPr>
              <a:defRPr/>
            </a:pPr>
            <a:r>
              <a:rPr lang="en-US"/>
              <a:t>Copyright Bale/Doneen Paradigm</a:t>
            </a:r>
          </a:p>
        </p:txBody>
      </p:sp>
      <p:pic>
        <p:nvPicPr>
          <p:cNvPr id="10245" name="Picture 2">
            <a:extLst>
              <a:ext uri="{FF2B5EF4-FFF2-40B4-BE49-F238E27FC236}">
                <a16:creationId xmlns:a16="http://schemas.microsoft.com/office/drawing/2014/main" id="{D59431F8-4710-418C-A30E-77D549FF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1554163"/>
            <a:ext cx="22621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62B33A4B-C152-44A0-A161-81AE3B62B8E3}"/>
              </a:ext>
            </a:extLst>
          </p:cNvPr>
          <p:cNvSpPr>
            <a:spLocks noGrp="1"/>
          </p:cNvSpPr>
          <p:nvPr>
            <p:ph type="ftr" sz="quarter" idx="11"/>
          </p:nvPr>
        </p:nvSpPr>
        <p:spPr/>
        <p:txBody>
          <a:bodyPr/>
          <a:lstStyle/>
          <a:p>
            <a:pPr>
              <a:defRPr/>
            </a:pPr>
            <a:r>
              <a:rPr lang="en-US"/>
              <a:t>Copyright Bale/Doneen Paradigm</a:t>
            </a:r>
          </a:p>
        </p:txBody>
      </p:sp>
      <p:sp>
        <p:nvSpPr>
          <p:cNvPr id="1231874" name="Rectangle 2">
            <a:extLst>
              <a:ext uri="{FF2B5EF4-FFF2-40B4-BE49-F238E27FC236}">
                <a16:creationId xmlns:a16="http://schemas.microsoft.com/office/drawing/2014/main" id="{D31BBC94-340F-480F-BE4C-23E1DE356498}"/>
              </a:ext>
            </a:extLst>
          </p:cNvPr>
          <p:cNvSpPr>
            <a:spLocks noGrp="1" noRot="1" noChangeArrowheads="1"/>
          </p:cNvSpPr>
          <p:nvPr>
            <p:ph type="title"/>
          </p:nvPr>
        </p:nvSpPr>
        <p:spPr>
          <a:xfrm>
            <a:off x="301625" y="228600"/>
            <a:ext cx="8510588" cy="914400"/>
          </a:xfrm>
        </p:spPr>
        <p:txBody>
          <a:bodyPr/>
          <a:lstStyle/>
          <a:p>
            <a:pPr eaLnBrk="1" hangingPunct="1">
              <a:defRPr/>
            </a:pPr>
            <a:r>
              <a:rPr lang="en-US" sz="4000"/>
              <a:t>FARIVE: Flu shot protect against thromboembolism (VTE)</a:t>
            </a:r>
          </a:p>
        </p:txBody>
      </p:sp>
      <p:sp>
        <p:nvSpPr>
          <p:cNvPr id="1231875" name="Rectangle 3">
            <a:extLst>
              <a:ext uri="{FF2B5EF4-FFF2-40B4-BE49-F238E27FC236}">
                <a16:creationId xmlns:a16="http://schemas.microsoft.com/office/drawing/2014/main" id="{CCFDB288-8588-4207-A716-14F3A2B3C518}"/>
              </a:ext>
            </a:extLst>
          </p:cNvPr>
          <p:cNvSpPr>
            <a:spLocks noGrp="1" noRot="1" noChangeArrowheads="1"/>
          </p:cNvSpPr>
          <p:nvPr>
            <p:ph type="body" idx="1"/>
          </p:nvPr>
        </p:nvSpPr>
        <p:spPr>
          <a:xfrm>
            <a:off x="301625" y="1752600"/>
            <a:ext cx="8540750" cy="4495800"/>
          </a:xfrm>
        </p:spPr>
        <p:txBody>
          <a:bodyPr/>
          <a:lstStyle/>
          <a:p>
            <a:pPr eaLnBrk="1" hangingPunct="1">
              <a:lnSpc>
                <a:spcPct val="80000"/>
              </a:lnSpc>
              <a:buFont typeface="Wingdings" panose="05000000000000000000" pitchFamily="2" charset="2"/>
              <a:buNone/>
              <a:defRPr/>
            </a:pPr>
            <a:r>
              <a:rPr lang="en-US" sz="2400" dirty="0"/>
              <a:t>727 patients hospitalized for a first episode of proximal DVT or PE whether they'd had flu vaccinations in the past year compared  to 727 control subjects (mean age 52 years)</a:t>
            </a:r>
          </a:p>
          <a:p>
            <a:pPr marL="0" indent="0" eaLnBrk="1" hangingPunct="1">
              <a:lnSpc>
                <a:spcPct val="80000"/>
              </a:lnSpc>
              <a:buFont typeface="Wingdings" panose="05000000000000000000" pitchFamily="2" charset="2"/>
              <a:buNone/>
              <a:defRPr/>
            </a:pPr>
            <a:endParaRPr lang="en-US" sz="2400" dirty="0"/>
          </a:p>
          <a:p>
            <a:pPr marL="0" indent="0" eaLnBrk="1" hangingPunct="1">
              <a:lnSpc>
                <a:spcPct val="80000"/>
              </a:lnSpc>
              <a:buFont typeface="Wingdings" panose="05000000000000000000" pitchFamily="2" charset="2"/>
              <a:buNone/>
              <a:defRPr/>
            </a:pPr>
            <a:endParaRPr lang="en-US" sz="2400" dirty="0"/>
          </a:p>
          <a:p>
            <a:pPr eaLnBrk="1" hangingPunct="1">
              <a:lnSpc>
                <a:spcPct val="80000"/>
              </a:lnSpc>
              <a:buFont typeface="Wingdings" panose="05000000000000000000" pitchFamily="2" charset="2"/>
              <a:buNone/>
              <a:defRPr/>
            </a:pPr>
            <a:r>
              <a:rPr lang="en-US" sz="2400" dirty="0"/>
              <a:t>Flu shot associated with a 26% reduction in risk of VTE for all case subjects &amp; 48% reduction in patients younger than 52</a:t>
            </a:r>
          </a:p>
          <a:p>
            <a:pPr eaLnBrk="1" hangingPunct="1">
              <a:lnSpc>
                <a:spcPct val="80000"/>
              </a:lnSpc>
              <a:defRPr/>
            </a:pPr>
            <a:endParaRPr lang="en-US" sz="2400" dirty="0"/>
          </a:p>
          <a:p>
            <a:pPr eaLnBrk="1" hangingPunct="1">
              <a:lnSpc>
                <a:spcPct val="80000"/>
              </a:lnSpc>
              <a:buFont typeface="Wingdings" panose="05000000000000000000" pitchFamily="2" charset="2"/>
              <a:buNone/>
              <a:defRPr/>
            </a:pPr>
            <a:r>
              <a:rPr lang="en-US" sz="2400" dirty="0"/>
              <a:t>"This case-control study suggests for the first time that vaccination against influenza may reduce the risk of VTE</a:t>
            </a:r>
          </a:p>
          <a:p>
            <a:pPr eaLnBrk="1" hangingPunct="1">
              <a:lnSpc>
                <a:spcPct val="80000"/>
              </a:lnSpc>
              <a:buFont typeface="Wingdings" panose="05000000000000000000" pitchFamily="2" charset="2"/>
              <a:buNone/>
              <a:defRPr/>
            </a:pPr>
            <a:endParaRPr lang="en-US" sz="2400" dirty="0"/>
          </a:p>
          <a:p>
            <a:pPr eaLnBrk="1" hangingPunct="1">
              <a:lnSpc>
                <a:spcPct val="80000"/>
              </a:lnSpc>
              <a:buFont typeface="Wingdings" panose="05000000000000000000" pitchFamily="2" charset="2"/>
              <a:buNone/>
              <a:defRPr/>
            </a:pPr>
            <a:endParaRPr lang="en-US" sz="2400" dirty="0"/>
          </a:p>
        </p:txBody>
      </p:sp>
      <p:sp>
        <p:nvSpPr>
          <p:cNvPr id="39941" name="Text Box 4">
            <a:extLst>
              <a:ext uri="{FF2B5EF4-FFF2-40B4-BE49-F238E27FC236}">
                <a16:creationId xmlns:a16="http://schemas.microsoft.com/office/drawing/2014/main" id="{0845A8D8-F8D1-478B-B1EF-7131E5DC4F31}"/>
              </a:ext>
            </a:extLst>
          </p:cNvPr>
          <p:cNvSpPr txBox="1">
            <a:spLocks noChangeArrowheads="1"/>
          </p:cNvSpPr>
          <p:nvPr/>
        </p:nvSpPr>
        <p:spPr bwMode="auto">
          <a:xfrm>
            <a:off x="441325" y="6056313"/>
            <a:ext cx="555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800">
                <a:solidFill>
                  <a:schemeClr val="hlink"/>
                </a:solidFill>
              </a:rPr>
              <a:t>November 9, 2008: AHA FARIVE Study: theheart.org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02D2-F697-4B7E-A819-F5E0FAC36B29}"/>
              </a:ext>
            </a:extLst>
          </p:cNvPr>
          <p:cNvSpPr>
            <a:spLocks noGrp="1"/>
          </p:cNvSpPr>
          <p:nvPr>
            <p:ph type="title"/>
          </p:nvPr>
        </p:nvSpPr>
        <p:spPr>
          <a:xfrm>
            <a:off x="0" y="0"/>
            <a:ext cx="9144000" cy="1066800"/>
          </a:xfrm>
        </p:spPr>
        <p:txBody>
          <a:bodyPr/>
          <a:lstStyle/>
          <a:p>
            <a:pPr>
              <a:defRPr/>
            </a:pPr>
            <a:r>
              <a:rPr lang="en-US" sz="3600" dirty="0"/>
              <a:t>Flu Vaccine May Reduce Risk of New Onset AF</a:t>
            </a:r>
          </a:p>
        </p:txBody>
      </p:sp>
      <p:sp>
        <p:nvSpPr>
          <p:cNvPr id="3" name="Content Placeholder 2">
            <a:extLst>
              <a:ext uri="{FF2B5EF4-FFF2-40B4-BE49-F238E27FC236}">
                <a16:creationId xmlns:a16="http://schemas.microsoft.com/office/drawing/2014/main" id="{AE444DC9-4E47-44C3-8F0A-2EBCC56F0402}"/>
              </a:ext>
            </a:extLst>
          </p:cNvPr>
          <p:cNvSpPr>
            <a:spLocks noGrp="1"/>
          </p:cNvSpPr>
          <p:nvPr>
            <p:ph idx="1"/>
          </p:nvPr>
        </p:nvSpPr>
        <p:spPr>
          <a:xfrm>
            <a:off x="301625" y="1905000"/>
            <a:ext cx="8689975" cy="3276600"/>
          </a:xfrm>
        </p:spPr>
        <p:txBody>
          <a:bodyPr/>
          <a:lstStyle/>
          <a:p>
            <a:pPr marL="0" indent="0" algn="ctr">
              <a:buFont typeface="Wingdings" panose="05000000000000000000" pitchFamily="2" charset="2"/>
              <a:buNone/>
              <a:defRPr/>
            </a:pPr>
            <a:r>
              <a:rPr lang="en-US" sz="2800" dirty="0"/>
              <a:t>Influenza increases the risk of new onset AF 18%</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risk of new onset AF can be reduced 12% with the flu vaccine, if the person does not get influenza.</a:t>
            </a:r>
          </a:p>
          <a:p>
            <a:pPr marL="0" indent="0" algn="ctr">
              <a:buFont typeface="Wingdings" panose="05000000000000000000" pitchFamily="2" charset="2"/>
              <a:buNone/>
              <a:defRPr/>
            </a:pPr>
            <a:endParaRPr lang="en-US" sz="2800" dirty="0"/>
          </a:p>
        </p:txBody>
      </p:sp>
      <p:sp>
        <p:nvSpPr>
          <p:cNvPr id="4" name="Footer Placeholder 3">
            <a:extLst>
              <a:ext uri="{FF2B5EF4-FFF2-40B4-BE49-F238E27FC236}">
                <a16:creationId xmlns:a16="http://schemas.microsoft.com/office/drawing/2014/main" id="{585CED1C-9166-4FB5-A908-233F09E00EBA}"/>
              </a:ext>
            </a:extLst>
          </p:cNvPr>
          <p:cNvSpPr>
            <a:spLocks noGrp="1"/>
          </p:cNvSpPr>
          <p:nvPr>
            <p:ph type="ftr" sz="quarter" idx="11"/>
          </p:nvPr>
        </p:nvSpPr>
        <p:spPr/>
        <p:txBody>
          <a:bodyPr/>
          <a:lstStyle/>
          <a:p>
            <a:pPr>
              <a:defRPr/>
            </a:pPr>
            <a:r>
              <a:rPr lang="en-US"/>
              <a:t>Copyright Bale/Doneen Paradigm</a:t>
            </a:r>
          </a:p>
        </p:txBody>
      </p:sp>
      <p:sp>
        <p:nvSpPr>
          <p:cNvPr id="41989" name="TextBox 4">
            <a:extLst>
              <a:ext uri="{FF2B5EF4-FFF2-40B4-BE49-F238E27FC236}">
                <a16:creationId xmlns:a16="http://schemas.microsoft.com/office/drawing/2014/main" id="{5836B0EA-4429-49C9-8D2A-73E9BB6322F5}"/>
              </a:ext>
            </a:extLst>
          </p:cNvPr>
          <p:cNvSpPr txBox="1">
            <a:spLocks noChangeArrowheads="1"/>
          </p:cNvSpPr>
          <p:nvPr/>
        </p:nvSpPr>
        <p:spPr bwMode="auto">
          <a:xfrm>
            <a:off x="301625" y="5878513"/>
            <a:ext cx="868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FFC000"/>
                </a:solidFill>
              </a:rPr>
              <a:t>Chang, T.-Y., et. al. </a:t>
            </a:r>
            <a:r>
              <a:rPr lang="en-US" altLang="en-US" i="1">
                <a:solidFill>
                  <a:srgbClr val="FFC000"/>
                </a:solidFill>
              </a:rPr>
              <a:t>Heart Rhythm</a:t>
            </a:r>
            <a:r>
              <a:rPr lang="en-US" altLang="en-US">
                <a:solidFill>
                  <a:srgbClr val="FFC000"/>
                </a:solidFill>
              </a:rPr>
              <a:t>. doi:http://dx.doi.org/10.1016/j.hrthm.2016.01.026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88A4-1A30-403B-8BAB-DFE9C79D120D}"/>
              </a:ext>
            </a:extLst>
          </p:cNvPr>
          <p:cNvSpPr>
            <a:spLocks noGrp="1"/>
          </p:cNvSpPr>
          <p:nvPr>
            <p:ph type="title"/>
          </p:nvPr>
        </p:nvSpPr>
        <p:spPr>
          <a:xfrm>
            <a:off x="0" y="114300"/>
            <a:ext cx="9067800" cy="685800"/>
          </a:xfrm>
        </p:spPr>
        <p:txBody>
          <a:bodyPr/>
          <a:lstStyle/>
          <a:p>
            <a:pPr>
              <a:defRPr/>
            </a:pPr>
            <a:r>
              <a:rPr lang="en-US" sz="3600" dirty="0"/>
              <a:t>Preterm Birth </a:t>
            </a:r>
          </a:p>
        </p:txBody>
      </p:sp>
      <p:sp>
        <p:nvSpPr>
          <p:cNvPr id="3" name="Content Placeholder 2">
            <a:extLst>
              <a:ext uri="{FF2B5EF4-FFF2-40B4-BE49-F238E27FC236}">
                <a16:creationId xmlns:a16="http://schemas.microsoft.com/office/drawing/2014/main" id="{89BA21DD-25BD-4418-A313-8FCEF4227065}"/>
              </a:ext>
            </a:extLst>
          </p:cNvPr>
          <p:cNvSpPr>
            <a:spLocks noGrp="1"/>
          </p:cNvSpPr>
          <p:nvPr>
            <p:ph idx="1"/>
          </p:nvPr>
        </p:nvSpPr>
        <p:spPr>
          <a:xfrm>
            <a:off x="38100" y="979488"/>
            <a:ext cx="8991600" cy="3505200"/>
          </a:xfrm>
        </p:spPr>
        <p:txBody>
          <a:bodyPr/>
          <a:lstStyle/>
          <a:p>
            <a:pPr marL="0" indent="0" algn="ctr">
              <a:buFont typeface="Wingdings" panose="05000000000000000000" pitchFamily="2" charset="2"/>
              <a:buNone/>
              <a:defRPr/>
            </a:pPr>
            <a:endParaRPr lang="en-US" sz="1600" dirty="0"/>
          </a:p>
          <a:p>
            <a:pPr marL="0" indent="0">
              <a:buFont typeface="Wingdings" panose="05000000000000000000" pitchFamily="2" charset="2"/>
              <a:buNone/>
              <a:defRPr/>
            </a:pPr>
            <a:endParaRPr lang="en-US" sz="1200" dirty="0"/>
          </a:p>
        </p:txBody>
      </p:sp>
      <p:sp>
        <p:nvSpPr>
          <p:cNvPr id="4" name="Footer Placeholder 3">
            <a:extLst>
              <a:ext uri="{FF2B5EF4-FFF2-40B4-BE49-F238E27FC236}">
                <a16:creationId xmlns:a16="http://schemas.microsoft.com/office/drawing/2014/main" id="{09600242-F177-43E3-8BB6-094D787F581F}"/>
              </a:ext>
            </a:extLst>
          </p:cNvPr>
          <p:cNvSpPr>
            <a:spLocks noGrp="1"/>
          </p:cNvSpPr>
          <p:nvPr>
            <p:ph type="ftr" sz="quarter" idx="11"/>
          </p:nvPr>
        </p:nvSpPr>
        <p:spPr/>
        <p:txBody>
          <a:bodyPr/>
          <a:lstStyle/>
          <a:p>
            <a:pPr>
              <a:defRPr/>
            </a:pPr>
            <a:r>
              <a:rPr lang="en-US"/>
              <a:t>Copyright Bale/Doneen Paradigm</a:t>
            </a:r>
          </a:p>
        </p:txBody>
      </p:sp>
      <p:pic>
        <p:nvPicPr>
          <p:cNvPr id="44037" name="Content Placeholder 5">
            <a:extLst>
              <a:ext uri="{FF2B5EF4-FFF2-40B4-BE49-F238E27FC236}">
                <a16:creationId xmlns:a16="http://schemas.microsoft.com/office/drawing/2014/main" id="{95848802-F04D-419B-A739-C74B64C6C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979488"/>
            <a:ext cx="67056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9D3A4-2229-4A83-9E0C-A97955AEC43A}"/>
              </a:ext>
            </a:extLst>
          </p:cNvPr>
          <p:cNvSpPr>
            <a:spLocks noGrp="1"/>
          </p:cNvSpPr>
          <p:nvPr>
            <p:ph type="title"/>
          </p:nvPr>
        </p:nvSpPr>
        <p:spPr>
          <a:xfrm>
            <a:off x="0" y="0"/>
            <a:ext cx="9144000" cy="1905000"/>
          </a:xfrm>
        </p:spPr>
        <p:txBody>
          <a:bodyPr/>
          <a:lstStyle/>
          <a:p>
            <a:pPr>
              <a:defRPr/>
            </a:pPr>
            <a:r>
              <a:rPr lang="en-US" sz="3200" dirty="0"/>
              <a:t>Women With History of Preterm Birth (PTB) and Severely Small for Gestational Age (SGA) Infants are at Higher Risk for Premature CVD and Death: Background</a:t>
            </a:r>
          </a:p>
        </p:txBody>
      </p:sp>
      <p:sp>
        <p:nvSpPr>
          <p:cNvPr id="4" name="Footer Placeholder 3">
            <a:extLst>
              <a:ext uri="{FF2B5EF4-FFF2-40B4-BE49-F238E27FC236}">
                <a16:creationId xmlns:a16="http://schemas.microsoft.com/office/drawing/2014/main" id="{4449117A-F171-415E-AA78-90351435160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45060" name="TextBox 5">
            <a:extLst>
              <a:ext uri="{FF2B5EF4-FFF2-40B4-BE49-F238E27FC236}">
                <a16:creationId xmlns:a16="http://schemas.microsoft.com/office/drawing/2014/main" id="{95E0E5D2-4217-4140-959E-BBB737F8B7D8}"/>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Premature cardiac disease and death in women whose infant was preterm and small for gestational age: A retrospective cohort study.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7400"/>
            <a:ext cx="8540750" cy="3352800"/>
          </a:xfrm>
        </p:spPr>
        <p:txBody>
          <a:bodyPr/>
          <a:lstStyle/>
          <a:p>
            <a:pPr marL="0" indent="0" algn="ctr">
              <a:buFont typeface="Wingdings" panose="05000000000000000000" pitchFamily="2" charset="2"/>
              <a:buNone/>
              <a:defRPr/>
            </a:pPr>
            <a:r>
              <a:rPr lang="en-US" sz="2800" dirty="0"/>
              <a:t>PTB or SGA is generally due to a pathological intrauterine environment with underlying                      vascular disease of the placenta.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is known these women have higher risk for premature CVD and death.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BDC5-C478-4AF8-90AF-AC2AF80C00B8}"/>
              </a:ext>
            </a:extLst>
          </p:cNvPr>
          <p:cNvSpPr>
            <a:spLocks noGrp="1"/>
          </p:cNvSpPr>
          <p:nvPr>
            <p:ph type="title"/>
          </p:nvPr>
        </p:nvSpPr>
        <p:spPr>
          <a:xfrm>
            <a:off x="0" y="0"/>
            <a:ext cx="9144000" cy="1905000"/>
          </a:xfrm>
        </p:spPr>
        <p:txBody>
          <a:bodyPr/>
          <a:lstStyle/>
          <a:p>
            <a:pPr>
              <a:defRPr/>
            </a:pPr>
            <a:r>
              <a:rPr lang="en-US" sz="3200" dirty="0"/>
              <a:t>Women With History of Preterm (PTB) and Severely Small for Gestational Age (SGA) Infants are at Higher Risk for Premature CVD and Death: Background</a:t>
            </a:r>
          </a:p>
        </p:txBody>
      </p:sp>
      <p:sp>
        <p:nvSpPr>
          <p:cNvPr id="4" name="Footer Placeholder 3">
            <a:extLst>
              <a:ext uri="{FF2B5EF4-FFF2-40B4-BE49-F238E27FC236}">
                <a16:creationId xmlns:a16="http://schemas.microsoft.com/office/drawing/2014/main" id="{6C140A9A-4243-4596-93AA-1335914FE9C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47108" name="TextBox 5">
            <a:extLst>
              <a:ext uri="{FF2B5EF4-FFF2-40B4-BE49-F238E27FC236}">
                <a16:creationId xmlns:a16="http://schemas.microsoft.com/office/drawing/2014/main" id="{AFD0FDC5-6369-41E6-A9BA-59DBAD83114F}"/>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Premature cardiac disease and death in women whose infant was preterm and small for gestational age: A retrospective cohort study.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362200"/>
            <a:ext cx="8540750" cy="3048000"/>
          </a:xfrm>
        </p:spPr>
        <p:txBody>
          <a:bodyPr/>
          <a:lstStyle/>
          <a:p>
            <a:pPr marL="0" indent="0" algn="ctr">
              <a:buFont typeface="Wingdings" panose="05000000000000000000" pitchFamily="2" charset="2"/>
              <a:buNone/>
              <a:defRPr/>
            </a:pPr>
            <a:r>
              <a:rPr lang="en-US" sz="2800" dirty="0"/>
              <a:t>It is unknown if the child is both PTB and SGA if the  CVD and mortality risk is escalated.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study looks at that question.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A209-A601-46CF-98D9-9702C35ACF4C}"/>
              </a:ext>
            </a:extLst>
          </p:cNvPr>
          <p:cNvSpPr>
            <a:spLocks noGrp="1"/>
          </p:cNvSpPr>
          <p:nvPr>
            <p:ph type="title"/>
          </p:nvPr>
        </p:nvSpPr>
        <p:spPr>
          <a:xfrm>
            <a:off x="76200" y="0"/>
            <a:ext cx="9067800" cy="1447800"/>
          </a:xfrm>
        </p:spPr>
        <p:txBody>
          <a:bodyPr/>
          <a:lstStyle/>
          <a:p>
            <a:pPr>
              <a:defRPr/>
            </a:pPr>
            <a:r>
              <a:rPr lang="en-US" sz="3200" dirty="0"/>
              <a:t>Women With History of Preterm (PTB) &amp; Severely Small for Gestational Age (SGA) Infants are at Higher Risk for Premature CVD and Death</a:t>
            </a:r>
          </a:p>
        </p:txBody>
      </p:sp>
      <p:sp>
        <p:nvSpPr>
          <p:cNvPr id="4" name="Footer Placeholder 3">
            <a:extLst>
              <a:ext uri="{FF2B5EF4-FFF2-40B4-BE49-F238E27FC236}">
                <a16:creationId xmlns:a16="http://schemas.microsoft.com/office/drawing/2014/main" id="{5C6241A7-41D4-4947-95A4-8756E4C9F7E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49156" name="TextBox 5">
            <a:extLst>
              <a:ext uri="{FF2B5EF4-FFF2-40B4-BE49-F238E27FC236}">
                <a16:creationId xmlns:a16="http://schemas.microsoft.com/office/drawing/2014/main" id="{72BB6829-CC1B-470C-9366-B280E511B9DE}"/>
              </a:ext>
            </a:extLst>
          </p:cNvPr>
          <p:cNvSpPr txBox="1">
            <a:spLocks noChangeArrowheads="1"/>
          </p:cNvSpPr>
          <p:nvPr/>
        </p:nvSpPr>
        <p:spPr bwMode="auto">
          <a:xfrm>
            <a:off x="457200" y="54102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Premature cardiac disease and death in women whose infant was preterm and small for gestational age: A retrospective cohort study.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3733800"/>
          </a:xfrm>
        </p:spPr>
        <p:txBody>
          <a:bodyPr/>
          <a:lstStyle/>
          <a:p>
            <a:pPr marL="0" indent="0" algn="ctr">
              <a:buFont typeface="Wingdings" panose="05000000000000000000" pitchFamily="2" charset="2"/>
              <a:buNone/>
              <a:defRPr/>
            </a:pPr>
            <a:r>
              <a:rPr lang="en-US" sz="2800" dirty="0"/>
              <a:t>Retrospective cohort study; 710,501 nulliparous mothers without CVD; aged 16 to 50 </a:t>
            </a:r>
            <a:r>
              <a:rPr lang="en-US" sz="2800" dirty="0" err="1"/>
              <a:t>yo</a:t>
            </a:r>
            <a:r>
              <a:rPr lang="en-US" sz="2800" dirty="0"/>
              <a:t>; singleton live birth at 23 to 42 </a:t>
            </a:r>
            <a:r>
              <a:rPr lang="en-US" sz="2800" dirty="0" err="1"/>
              <a:t>wks</a:t>
            </a:r>
            <a:r>
              <a:rPr lang="en-US" sz="2800" dirty="0"/>
              <a:t>’ gestation;                               from 04/02 – 04/15; PTB = &lt;36 </a:t>
            </a:r>
            <a:r>
              <a:rPr lang="en-US" sz="2800" dirty="0" err="1"/>
              <a:t>wks</a:t>
            </a:r>
            <a:r>
              <a:rPr lang="en-US" sz="2800" dirty="0"/>
              <a:t> gestation;          SGA= &lt;5th percentile for sex and gestational age; median follow-up was 7.5 yrs.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4 categories: PTB &amp; SGA: PTB without SGA; SGA without PTB; no PTB or SGA.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9A54-FF22-4807-AE49-0897C65BAD09}"/>
              </a:ext>
            </a:extLst>
          </p:cNvPr>
          <p:cNvSpPr>
            <a:spLocks noGrp="1"/>
          </p:cNvSpPr>
          <p:nvPr>
            <p:ph type="title"/>
          </p:nvPr>
        </p:nvSpPr>
        <p:spPr>
          <a:xfrm>
            <a:off x="76200" y="0"/>
            <a:ext cx="9067800" cy="1066800"/>
          </a:xfrm>
        </p:spPr>
        <p:txBody>
          <a:bodyPr/>
          <a:lstStyle/>
          <a:p>
            <a:pPr>
              <a:defRPr/>
            </a:pPr>
            <a:r>
              <a:rPr lang="en-US" sz="3200" dirty="0"/>
              <a:t>Women With History of PTB &amp; SGA Infants are at Higher Risk for Premature CVD and Death</a:t>
            </a:r>
          </a:p>
        </p:txBody>
      </p:sp>
      <p:sp>
        <p:nvSpPr>
          <p:cNvPr id="4" name="Footer Placeholder 3">
            <a:extLst>
              <a:ext uri="{FF2B5EF4-FFF2-40B4-BE49-F238E27FC236}">
                <a16:creationId xmlns:a16="http://schemas.microsoft.com/office/drawing/2014/main" id="{D4484DF8-B6E1-4563-9B33-849E2F1020F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51204" name="TextBox 5">
            <a:extLst>
              <a:ext uri="{FF2B5EF4-FFF2-40B4-BE49-F238E27FC236}">
                <a16:creationId xmlns:a16="http://schemas.microsoft.com/office/drawing/2014/main" id="{10586040-C13B-47C0-A7B4-C574254827B1}"/>
              </a:ext>
            </a:extLst>
          </p:cNvPr>
          <p:cNvSpPr txBox="1">
            <a:spLocks noChangeArrowheads="1"/>
          </p:cNvSpPr>
          <p:nvPr/>
        </p:nvSpPr>
        <p:spPr bwMode="auto">
          <a:xfrm>
            <a:off x="457200" y="57912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066800"/>
            <a:ext cx="8540750" cy="4572000"/>
          </a:xfrm>
        </p:spPr>
        <p:txBody>
          <a:bodyPr/>
          <a:lstStyle/>
          <a:p>
            <a:pPr marL="0" indent="0" algn="ctr">
              <a:buFont typeface="Wingdings" panose="05000000000000000000" pitchFamily="2" charset="2"/>
              <a:buNone/>
              <a:defRPr/>
            </a:pPr>
            <a:r>
              <a:rPr lang="en-US" sz="2800" dirty="0"/>
              <a:t>3 composite study outcomes assessed from 30 days after the index birth date: </a:t>
            </a:r>
          </a:p>
          <a:p>
            <a:pPr marL="0" indent="0" algn="ctr">
              <a:buFont typeface="Wingdings" panose="05000000000000000000" pitchFamily="2" charset="2"/>
              <a:buNone/>
              <a:defRPr/>
            </a:pPr>
            <a:r>
              <a:rPr lang="en-US" sz="2800" dirty="0"/>
              <a:t>(1) Hospitalization for HF or an atrial or ventricular dysrhythmia or all-cause mortality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(2) Hospitalization for HF or an</a:t>
            </a:r>
          </a:p>
          <a:p>
            <a:pPr marL="0" indent="0" algn="ctr">
              <a:buFont typeface="Wingdings" panose="05000000000000000000" pitchFamily="2" charset="2"/>
              <a:buNone/>
              <a:defRPr/>
            </a:pPr>
            <a:r>
              <a:rPr lang="en-US" sz="2800" dirty="0"/>
              <a:t>atrial or ventricular dysrhythmia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 (3) Hospitalization for HF or an atrial or ventricular dysrhythmia or CAD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EE098-211C-4D09-A800-09C9E386249C}"/>
              </a:ext>
            </a:extLst>
          </p:cNvPr>
          <p:cNvSpPr>
            <a:spLocks noGrp="1"/>
          </p:cNvSpPr>
          <p:nvPr>
            <p:ph type="title"/>
          </p:nvPr>
        </p:nvSpPr>
        <p:spPr>
          <a:xfrm>
            <a:off x="76200" y="0"/>
            <a:ext cx="9067800" cy="1066800"/>
          </a:xfrm>
        </p:spPr>
        <p:txBody>
          <a:bodyPr/>
          <a:lstStyle/>
          <a:p>
            <a:pPr>
              <a:defRPr/>
            </a:pPr>
            <a:r>
              <a:rPr lang="en-US" sz="3200" dirty="0"/>
              <a:t>Women With History of PTB &amp; SGA Infants are at Higher Risk for Premature CVD and Death</a:t>
            </a:r>
          </a:p>
        </p:txBody>
      </p:sp>
      <p:sp>
        <p:nvSpPr>
          <p:cNvPr id="4" name="Footer Placeholder 3">
            <a:extLst>
              <a:ext uri="{FF2B5EF4-FFF2-40B4-BE49-F238E27FC236}">
                <a16:creationId xmlns:a16="http://schemas.microsoft.com/office/drawing/2014/main" id="{A1F89B7F-1090-4811-A6EE-750E0C26416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53252" name="TextBox 5">
            <a:extLst>
              <a:ext uri="{FF2B5EF4-FFF2-40B4-BE49-F238E27FC236}">
                <a16:creationId xmlns:a16="http://schemas.microsoft.com/office/drawing/2014/main" id="{E418FD94-8E35-4B73-8620-F4C964703018}"/>
              </a:ext>
            </a:extLst>
          </p:cNvPr>
          <p:cNvSpPr txBox="1">
            <a:spLocks noChangeArrowheads="1"/>
          </p:cNvSpPr>
          <p:nvPr/>
        </p:nvSpPr>
        <p:spPr bwMode="auto">
          <a:xfrm>
            <a:off x="457200" y="57912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0825"/>
            <a:ext cx="8540750" cy="4117975"/>
          </a:xfrm>
        </p:spPr>
        <p:txBody>
          <a:bodyPr/>
          <a:lstStyle/>
          <a:p>
            <a:pPr marL="0" indent="0" algn="ctr">
              <a:buFont typeface="Wingdings" panose="05000000000000000000" pitchFamily="2" charset="2"/>
              <a:buNone/>
              <a:defRPr/>
            </a:pPr>
            <a:r>
              <a:rPr lang="en-US" sz="2800" dirty="0">
                <a:solidFill>
                  <a:srgbClr val="FFFF00"/>
                </a:solidFill>
              </a:rPr>
              <a:t>2,816 (0.4%) were PTB-SGA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45,134 (6.3%) were PTB without SGA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43,240 (6.1%) were SGA without  PTB</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619,311 (87.2%) were normal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1903-01F8-4CF3-A124-55D3BD00B1CD}"/>
              </a:ext>
            </a:extLst>
          </p:cNvPr>
          <p:cNvSpPr>
            <a:spLocks noGrp="1"/>
          </p:cNvSpPr>
          <p:nvPr>
            <p:ph type="title"/>
          </p:nvPr>
        </p:nvSpPr>
        <p:spPr>
          <a:xfrm>
            <a:off x="76200" y="0"/>
            <a:ext cx="9067800" cy="1066800"/>
          </a:xfrm>
        </p:spPr>
        <p:txBody>
          <a:bodyPr/>
          <a:lstStyle/>
          <a:p>
            <a:pPr>
              <a:defRPr/>
            </a:pPr>
            <a:r>
              <a:rPr lang="en-US" sz="3200" dirty="0"/>
              <a:t>Women With History of PTB &amp; SGA Infants are at Higher Risk for Premature CVD and Death</a:t>
            </a:r>
          </a:p>
        </p:txBody>
      </p:sp>
      <p:sp>
        <p:nvSpPr>
          <p:cNvPr id="4" name="Footer Placeholder 3">
            <a:extLst>
              <a:ext uri="{FF2B5EF4-FFF2-40B4-BE49-F238E27FC236}">
                <a16:creationId xmlns:a16="http://schemas.microsoft.com/office/drawing/2014/main" id="{637F55EA-736E-4948-AE04-99FFDCB9B16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55300" name="TextBox 5">
            <a:extLst>
              <a:ext uri="{FF2B5EF4-FFF2-40B4-BE49-F238E27FC236}">
                <a16:creationId xmlns:a16="http://schemas.microsoft.com/office/drawing/2014/main" id="{D9D72022-13AE-4D6D-962C-7ED9FA76DDBE}"/>
              </a:ext>
            </a:extLst>
          </p:cNvPr>
          <p:cNvSpPr txBox="1">
            <a:spLocks noChangeArrowheads="1"/>
          </p:cNvSpPr>
          <p:nvPr/>
        </p:nvSpPr>
        <p:spPr bwMode="auto">
          <a:xfrm>
            <a:off x="457200" y="57912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267200"/>
          </a:xfrm>
        </p:spPr>
        <p:txBody>
          <a:bodyPr/>
          <a:lstStyle/>
          <a:p>
            <a:pPr marL="0" indent="0" algn="ctr">
              <a:buFont typeface="Wingdings" panose="05000000000000000000" pitchFamily="2" charset="2"/>
              <a:buNone/>
              <a:defRPr/>
            </a:pPr>
            <a:r>
              <a:rPr lang="en-US" sz="2800" dirty="0"/>
              <a:t>Hazard ratios for composite outcomes were       adjusted for: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maternal age, income quintile, preeclampsia/eclampsia </a:t>
            </a:r>
            <a:r>
              <a:rPr lang="en-US" sz="2800" dirty="0" err="1"/>
              <a:t>hx</a:t>
            </a:r>
            <a:r>
              <a:rPr lang="en-US" sz="2800" dirty="0"/>
              <a:t>, diabetes, chronic hypertension, obesity, dyslipidemia, drug dependence, smoking, kidney disease and exclusion of births with a congenital or chromosomal anomaly.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3F27-E2CB-467F-A6F7-AF3AE43D31DA}"/>
              </a:ext>
            </a:extLst>
          </p:cNvPr>
          <p:cNvSpPr>
            <a:spLocks noGrp="1"/>
          </p:cNvSpPr>
          <p:nvPr>
            <p:ph type="title"/>
          </p:nvPr>
        </p:nvSpPr>
        <p:spPr>
          <a:xfrm>
            <a:off x="76200" y="0"/>
            <a:ext cx="9067800" cy="1066800"/>
          </a:xfrm>
        </p:spPr>
        <p:txBody>
          <a:bodyPr/>
          <a:lstStyle/>
          <a:p>
            <a:pPr>
              <a:defRPr/>
            </a:pPr>
            <a:r>
              <a:rPr lang="en-US" sz="3200" dirty="0"/>
              <a:t>Women With History of PTB &amp; SGA Infants are at Higher Risk for Premature CVD and Death</a:t>
            </a:r>
          </a:p>
        </p:txBody>
      </p:sp>
      <p:sp>
        <p:nvSpPr>
          <p:cNvPr id="4" name="Footer Placeholder 3">
            <a:extLst>
              <a:ext uri="{FF2B5EF4-FFF2-40B4-BE49-F238E27FC236}">
                <a16:creationId xmlns:a16="http://schemas.microsoft.com/office/drawing/2014/main" id="{D0A63BD4-1832-442E-B68D-93A5800C4A4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57348" name="TextBox 5">
            <a:extLst>
              <a:ext uri="{FF2B5EF4-FFF2-40B4-BE49-F238E27FC236}">
                <a16:creationId xmlns:a16="http://schemas.microsoft.com/office/drawing/2014/main" id="{F44348B8-BB75-46B2-8730-DDABADB34F05}"/>
              </a:ext>
            </a:extLst>
          </p:cNvPr>
          <p:cNvSpPr txBox="1">
            <a:spLocks noChangeArrowheads="1"/>
          </p:cNvSpPr>
          <p:nvPr/>
        </p:nvSpPr>
        <p:spPr bwMode="auto">
          <a:xfrm>
            <a:off x="457200" y="57912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6400"/>
            <a:ext cx="8540750" cy="3962400"/>
          </a:xfrm>
        </p:spPr>
        <p:txBody>
          <a:bodyPr/>
          <a:lstStyle/>
          <a:p>
            <a:pPr marL="0" indent="0" algn="ctr">
              <a:buFont typeface="Wingdings" panose="05000000000000000000" pitchFamily="2" charset="2"/>
              <a:buNone/>
              <a:defRPr/>
            </a:pPr>
            <a:r>
              <a:rPr lang="en-US" sz="2800" dirty="0"/>
              <a:t>Women with PTB-SGA compared to those with normal births were at significantly higher for risk                      for the composite outcome of:                                           HF, dysrhythmia, or death (n-2,326)</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HR-1.66  (95% CI, 1.05-2.62)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D9506-34E0-44E5-8329-7C9F8C0BD92C}"/>
              </a:ext>
            </a:extLst>
          </p:cNvPr>
          <p:cNvSpPr>
            <a:spLocks noGrp="1"/>
          </p:cNvSpPr>
          <p:nvPr>
            <p:ph idx="1"/>
          </p:nvPr>
        </p:nvSpPr>
        <p:spPr>
          <a:xfrm>
            <a:off x="301625" y="914400"/>
            <a:ext cx="8540750" cy="5184775"/>
          </a:xfrm>
        </p:spPr>
        <p:txBody>
          <a:bodyPr/>
          <a:lstStyle/>
          <a:p>
            <a:pPr marL="0" indent="0" algn="ctr">
              <a:buFont typeface="Wingdings" panose="05000000000000000000" pitchFamily="2" charset="2"/>
              <a:buNone/>
              <a:defRPr/>
            </a:pPr>
            <a:r>
              <a:rPr lang="en-US" sz="2400" dirty="0" err="1">
                <a:solidFill>
                  <a:srgbClr val="FFC000"/>
                </a:solidFill>
              </a:rPr>
              <a:t>Adelborg</a:t>
            </a:r>
            <a:r>
              <a:rPr lang="en-US" sz="2400" dirty="0">
                <a:solidFill>
                  <a:srgbClr val="FFC000"/>
                </a:solidFill>
              </a:rPr>
              <a:t>, K., et. al. (2018). </a:t>
            </a:r>
            <a:r>
              <a:rPr lang="en-US" sz="2400" dirty="0">
                <a:solidFill>
                  <a:srgbClr val="FFFF00"/>
                </a:solidFill>
              </a:rPr>
              <a:t>Migraine</a:t>
            </a:r>
            <a:r>
              <a:rPr lang="en-US" sz="2400" dirty="0">
                <a:solidFill>
                  <a:srgbClr val="FFC000"/>
                </a:solidFill>
              </a:rPr>
              <a:t> and risk of cardiovascular diseases: Danish population based matched cohort study. </a:t>
            </a:r>
            <a:r>
              <a:rPr lang="en-US" sz="2400" dirty="0" err="1">
                <a:solidFill>
                  <a:srgbClr val="FFC000"/>
                </a:solidFill>
              </a:rPr>
              <a:t>Bmj</a:t>
            </a:r>
            <a:r>
              <a:rPr lang="en-US" sz="2400" dirty="0">
                <a:solidFill>
                  <a:srgbClr val="FFC000"/>
                </a:solidFill>
              </a:rPr>
              <a:t>, 360. doi:10.1136/bmj.k96</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a:solidFill>
                  <a:srgbClr val="FFC000"/>
                </a:solidFill>
              </a:rPr>
              <a:t>Silverberg, O., Park, A., Cohen, E. et al. Premature cardiac disease and death in women whose infant was </a:t>
            </a:r>
            <a:r>
              <a:rPr lang="en-US" sz="2400" dirty="0">
                <a:solidFill>
                  <a:srgbClr val="FFFF00"/>
                </a:solidFill>
              </a:rPr>
              <a:t>preterm and small for gestational age</a:t>
            </a:r>
            <a:r>
              <a:rPr lang="en-US" sz="2400" dirty="0">
                <a:solidFill>
                  <a:srgbClr val="FFC000"/>
                </a:solidFill>
              </a:rPr>
              <a:t>. JAMA. Jan 31, 2018</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a:solidFill>
                  <a:srgbClr val="FFC000"/>
                </a:solidFill>
              </a:rPr>
              <a:t>Sen, S., et. al. (2018). </a:t>
            </a:r>
            <a:r>
              <a:rPr lang="en-US" sz="2400" dirty="0">
                <a:solidFill>
                  <a:srgbClr val="FFFF00"/>
                </a:solidFill>
              </a:rPr>
              <a:t>Periodontal Disease, Regular Dental Care</a:t>
            </a:r>
            <a:r>
              <a:rPr lang="en-US" sz="2400" dirty="0">
                <a:solidFill>
                  <a:srgbClr val="FFC000"/>
                </a:solidFill>
              </a:rPr>
              <a:t> Use, and Incident </a:t>
            </a:r>
            <a:r>
              <a:rPr lang="en-US" sz="2400" dirty="0">
                <a:solidFill>
                  <a:srgbClr val="FFFF00"/>
                </a:solidFill>
              </a:rPr>
              <a:t>Ischemic Stroke</a:t>
            </a:r>
            <a:r>
              <a:rPr lang="en-US" sz="2400" dirty="0">
                <a:solidFill>
                  <a:srgbClr val="FFC000"/>
                </a:solidFill>
              </a:rPr>
              <a:t>. Stroke. doi:10.1161/strokeaha.117.018990</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a:solidFill>
                  <a:srgbClr val="FFC000"/>
                </a:solidFill>
              </a:rPr>
              <a:t> </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p>
        </p:txBody>
      </p:sp>
      <p:sp>
        <p:nvSpPr>
          <p:cNvPr id="4" name="Footer Placeholder 3">
            <a:extLst>
              <a:ext uri="{FF2B5EF4-FFF2-40B4-BE49-F238E27FC236}">
                <a16:creationId xmlns:a16="http://schemas.microsoft.com/office/drawing/2014/main" id="{42B521BF-6505-4EBA-8770-DD7F8C53433F}"/>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786F-C4A4-46FD-B964-431D6C3E2FD2}"/>
              </a:ext>
            </a:extLst>
          </p:cNvPr>
          <p:cNvSpPr>
            <a:spLocks noGrp="1"/>
          </p:cNvSpPr>
          <p:nvPr>
            <p:ph type="title"/>
          </p:nvPr>
        </p:nvSpPr>
        <p:spPr>
          <a:xfrm>
            <a:off x="76200" y="0"/>
            <a:ext cx="9067800" cy="1066800"/>
          </a:xfrm>
        </p:spPr>
        <p:txBody>
          <a:bodyPr/>
          <a:lstStyle/>
          <a:p>
            <a:pPr>
              <a:defRPr/>
            </a:pPr>
            <a:r>
              <a:rPr lang="en-US" sz="3200" dirty="0"/>
              <a:t>Women With History of PTB &amp; SGA Infants are at Higher Risk for Premature CVD and Death</a:t>
            </a:r>
          </a:p>
        </p:txBody>
      </p:sp>
      <p:sp>
        <p:nvSpPr>
          <p:cNvPr id="4" name="Footer Placeholder 3">
            <a:extLst>
              <a:ext uri="{FF2B5EF4-FFF2-40B4-BE49-F238E27FC236}">
                <a16:creationId xmlns:a16="http://schemas.microsoft.com/office/drawing/2014/main" id="{40A380C8-E937-42C1-A7FD-62493D48BFE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59396" name="TextBox 5">
            <a:extLst>
              <a:ext uri="{FF2B5EF4-FFF2-40B4-BE49-F238E27FC236}">
                <a16:creationId xmlns:a16="http://schemas.microsoft.com/office/drawing/2014/main" id="{6520924B-8F34-4CC9-93AD-945A3D94CFFA}"/>
              </a:ext>
            </a:extLst>
          </p:cNvPr>
          <p:cNvSpPr txBox="1">
            <a:spLocks noChangeArrowheads="1"/>
          </p:cNvSpPr>
          <p:nvPr/>
        </p:nvSpPr>
        <p:spPr bwMode="auto">
          <a:xfrm>
            <a:off x="533400" y="5776913"/>
            <a:ext cx="8077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pic>
        <p:nvPicPr>
          <p:cNvPr id="59397" name="Content Placeholder 2">
            <a:extLst>
              <a:ext uri="{FF2B5EF4-FFF2-40B4-BE49-F238E27FC236}">
                <a16:creationId xmlns:a16="http://schemas.microsoft.com/office/drawing/2014/main" id="{3C63E53C-F0AE-4F0A-AC90-95FCBA73A0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4463" t="21382" r="4482" b="7916"/>
          <a:stretch>
            <a:fillRect/>
          </a:stretch>
        </p:blipFill>
        <p:spPr>
          <a:xfrm>
            <a:off x="1066800" y="1752600"/>
            <a:ext cx="7010400" cy="3810000"/>
          </a:xfrm>
        </p:spPr>
      </p:pic>
      <p:sp>
        <p:nvSpPr>
          <p:cNvPr id="59398" name="TextBox 6">
            <a:extLst>
              <a:ext uri="{FF2B5EF4-FFF2-40B4-BE49-F238E27FC236}">
                <a16:creationId xmlns:a16="http://schemas.microsoft.com/office/drawing/2014/main" id="{06326C4A-954E-4DA8-B2E8-0937B9E8E54D}"/>
              </a:ext>
            </a:extLst>
          </p:cNvPr>
          <p:cNvSpPr txBox="1">
            <a:spLocks noChangeArrowheads="1"/>
          </p:cNvSpPr>
          <p:nvPr/>
        </p:nvSpPr>
        <p:spPr bwMode="auto">
          <a:xfrm>
            <a:off x="1066800" y="1219200"/>
            <a:ext cx="70104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a:t>Composite risk for HF, arrhythmias, death</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DAE2-33A1-4782-9AEC-AA7A62DE68C9}"/>
              </a:ext>
            </a:extLst>
          </p:cNvPr>
          <p:cNvSpPr>
            <a:spLocks noGrp="1"/>
          </p:cNvSpPr>
          <p:nvPr>
            <p:ph type="title"/>
          </p:nvPr>
        </p:nvSpPr>
        <p:spPr>
          <a:xfrm>
            <a:off x="76200" y="0"/>
            <a:ext cx="9067800" cy="1066800"/>
          </a:xfrm>
        </p:spPr>
        <p:txBody>
          <a:bodyPr/>
          <a:lstStyle/>
          <a:p>
            <a:pPr>
              <a:defRPr/>
            </a:pPr>
            <a:r>
              <a:rPr lang="en-US" sz="3200" dirty="0"/>
              <a:t>Women With History of PTB &amp; SGA Infants are at Higher Risk for Premature CVD and Death</a:t>
            </a:r>
          </a:p>
        </p:txBody>
      </p:sp>
      <p:sp>
        <p:nvSpPr>
          <p:cNvPr id="4" name="Footer Placeholder 3">
            <a:extLst>
              <a:ext uri="{FF2B5EF4-FFF2-40B4-BE49-F238E27FC236}">
                <a16:creationId xmlns:a16="http://schemas.microsoft.com/office/drawing/2014/main" id="{0F4E6357-C315-4B99-90D4-448024DCEC6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61444" name="TextBox 5">
            <a:extLst>
              <a:ext uri="{FF2B5EF4-FFF2-40B4-BE49-F238E27FC236}">
                <a16:creationId xmlns:a16="http://schemas.microsoft.com/office/drawing/2014/main" id="{D188CDE3-10A4-4253-AF54-6BF965E29D96}"/>
              </a:ext>
            </a:extLst>
          </p:cNvPr>
          <p:cNvSpPr txBox="1">
            <a:spLocks noChangeArrowheads="1"/>
          </p:cNvSpPr>
          <p:nvPr/>
        </p:nvSpPr>
        <p:spPr bwMode="auto">
          <a:xfrm>
            <a:off x="457200" y="57912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4419600"/>
          </a:xfrm>
        </p:spPr>
        <p:txBody>
          <a:bodyPr/>
          <a:lstStyle/>
          <a:p>
            <a:pPr marL="0" indent="0" algn="ctr">
              <a:buFont typeface="Wingdings" panose="05000000000000000000" pitchFamily="2" charset="2"/>
              <a:buNone/>
              <a:defRPr/>
            </a:pPr>
            <a:r>
              <a:rPr lang="en-US" sz="2800" dirty="0"/>
              <a:t>After the full adjustment there was no significant increased risk for the composite outcomes of:</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HF or atrial or ventricular dysrhythmia                       (n-745)</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HF or atrial or ventricular dysrhythmia, or CAD                   (n-1,080)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4B7A0-B799-4103-9622-0B8210A149FC}"/>
              </a:ext>
            </a:extLst>
          </p:cNvPr>
          <p:cNvSpPr>
            <a:spLocks noGrp="1"/>
          </p:cNvSpPr>
          <p:nvPr>
            <p:ph type="title"/>
          </p:nvPr>
        </p:nvSpPr>
        <p:spPr>
          <a:xfrm>
            <a:off x="76200" y="0"/>
            <a:ext cx="9067800" cy="1066800"/>
          </a:xfrm>
        </p:spPr>
        <p:txBody>
          <a:bodyPr/>
          <a:lstStyle/>
          <a:p>
            <a:pPr>
              <a:defRPr/>
            </a:pPr>
            <a:r>
              <a:rPr lang="en-US" sz="3200" dirty="0"/>
              <a:t>Women With History of PTB &amp; SGA Infants are at Higher Risk for Premature CVD and Death</a:t>
            </a:r>
          </a:p>
        </p:txBody>
      </p:sp>
      <p:sp>
        <p:nvSpPr>
          <p:cNvPr id="4" name="Footer Placeholder 3">
            <a:extLst>
              <a:ext uri="{FF2B5EF4-FFF2-40B4-BE49-F238E27FC236}">
                <a16:creationId xmlns:a16="http://schemas.microsoft.com/office/drawing/2014/main" id="{6132845A-BBFB-4A75-AC22-A71F726AEFE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63492" name="TextBox 5">
            <a:extLst>
              <a:ext uri="{FF2B5EF4-FFF2-40B4-BE49-F238E27FC236}">
                <a16:creationId xmlns:a16="http://schemas.microsoft.com/office/drawing/2014/main" id="{15D5DE79-1970-401D-A91F-1CBD79AE572F}"/>
              </a:ext>
            </a:extLst>
          </p:cNvPr>
          <p:cNvSpPr txBox="1">
            <a:spLocks noChangeArrowheads="1"/>
          </p:cNvSpPr>
          <p:nvPr/>
        </p:nvSpPr>
        <p:spPr bwMode="auto">
          <a:xfrm>
            <a:off x="457200" y="57912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Silverberg, O., et. al. (2018). </a:t>
            </a:r>
            <a:r>
              <a:rPr lang="en-US" altLang="en-US" sz="1800" i="1">
                <a:solidFill>
                  <a:srgbClr val="FFC000"/>
                </a:solidFill>
              </a:rPr>
              <a:t>JAMA Cardiology</a:t>
            </a:r>
            <a:r>
              <a:rPr lang="en-US" altLang="en-US" sz="1800">
                <a:solidFill>
                  <a:srgbClr val="FFC000"/>
                </a:solidFill>
              </a:rPr>
              <a:t>. doi:10.1001/jamacardio.2017.5206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886200"/>
          </a:xfrm>
        </p:spPr>
        <p:txBody>
          <a:bodyPr/>
          <a:lstStyle/>
          <a:p>
            <a:pPr marL="0" indent="0" algn="ctr">
              <a:buFont typeface="Wingdings" panose="05000000000000000000" pitchFamily="2" charset="2"/>
              <a:buNone/>
              <a:defRPr/>
            </a:pPr>
            <a:r>
              <a:rPr lang="en-US" sz="2800" dirty="0"/>
              <a:t>Conclusion: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Women who give birth to an infant with                         PTB-SGA are at subsequent high risk for:</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HF or arrhythmias or death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AD04-7C8E-449C-A53E-C32830B63963}"/>
              </a:ext>
            </a:extLst>
          </p:cNvPr>
          <p:cNvSpPr>
            <a:spLocks noGrp="1"/>
          </p:cNvSpPr>
          <p:nvPr>
            <p:ph type="title"/>
          </p:nvPr>
        </p:nvSpPr>
        <p:spPr>
          <a:xfrm>
            <a:off x="301625" y="0"/>
            <a:ext cx="8510588" cy="609600"/>
          </a:xfrm>
        </p:spPr>
        <p:txBody>
          <a:bodyPr/>
          <a:lstStyle/>
          <a:p>
            <a:pPr>
              <a:defRPr/>
            </a:pPr>
            <a:r>
              <a:rPr lang="en-US" dirty="0"/>
              <a:t>BDM Thoughts</a:t>
            </a:r>
          </a:p>
        </p:txBody>
      </p:sp>
      <p:sp>
        <p:nvSpPr>
          <p:cNvPr id="3" name="Content Placeholder 2">
            <a:extLst>
              <a:ext uri="{FF2B5EF4-FFF2-40B4-BE49-F238E27FC236}">
                <a16:creationId xmlns:a16="http://schemas.microsoft.com/office/drawing/2014/main" id="{23654C97-6ABA-49D2-BCC6-B7A6946CDC88}"/>
              </a:ext>
            </a:extLst>
          </p:cNvPr>
          <p:cNvSpPr>
            <a:spLocks noGrp="1"/>
          </p:cNvSpPr>
          <p:nvPr>
            <p:ph idx="1"/>
          </p:nvPr>
        </p:nvSpPr>
        <p:spPr>
          <a:xfrm>
            <a:off x="301625" y="1143000"/>
            <a:ext cx="8540750" cy="4956175"/>
          </a:xfrm>
        </p:spPr>
        <p:txBody>
          <a:bodyPr/>
          <a:lstStyle/>
          <a:p>
            <a:pPr marL="0" indent="0" algn="ctr">
              <a:buFont typeface="Wingdings" panose="05000000000000000000" pitchFamily="2" charset="2"/>
              <a:buNone/>
              <a:defRPr/>
            </a:pPr>
            <a:r>
              <a:rPr lang="en-US" sz="2800" dirty="0"/>
              <a:t>All cause death seemed to be the most                    significant risk for these women.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headlines: ‘ increased risk for premature CVD and death’ seem a bit misleading.</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
        <p:nvSpPr>
          <p:cNvPr id="4" name="Footer Placeholder 3">
            <a:extLst>
              <a:ext uri="{FF2B5EF4-FFF2-40B4-BE49-F238E27FC236}">
                <a16:creationId xmlns:a16="http://schemas.microsoft.com/office/drawing/2014/main" id="{AC605064-EE35-4AD9-A5E3-FF165A34A899}"/>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5BAF68-95D2-4795-84D3-F4DADF746589}"/>
              </a:ext>
            </a:extLst>
          </p:cNvPr>
          <p:cNvSpPr>
            <a:spLocks noGrp="1"/>
          </p:cNvSpPr>
          <p:nvPr>
            <p:ph type="ftr" sz="quarter" idx="11"/>
          </p:nvPr>
        </p:nvSpPr>
        <p:spPr/>
        <p:txBody>
          <a:bodyPr/>
          <a:lstStyle/>
          <a:p>
            <a:pPr>
              <a:defRPr/>
            </a:pPr>
            <a:r>
              <a:rPr lang="en-US"/>
              <a:t>Copyright Bale/Doneen Paradigm</a:t>
            </a:r>
          </a:p>
        </p:txBody>
      </p:sp>
      <p:sp>
        <p:nvSpPr>
          <p:cNvPr id="66563" name="TextBox 2">
            <a:extLst>
              <a:ext uri="{FF2B5EF4-FFF2-40B4-BE49-F238E27FC236}">
                <a16:creationId xmlns:a16="http://schemas.microsoft.com/office/drawing/2014/main" id="{39040774-A9A9-4FF9-AFB0-BFA084778A9D}"/>
              </a:ext>
            </a:extLst>
          </p:cNvPr>
          <p:cNvSpPr txBox="1">
            <a:spLocks noChangeArrowheads="1"/>
          </p:cNvSpPr>
          <p:nvPr/>
        </p:nvSpPr>
        <p:spPr bwMode="auto">
          <a:xfrm>
            <a:off x="5334000" y="3581400"/>
            <a:ext cx="688975"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000" b="1">
                <a:solidFill>
                  <a:schemeClr val="bg2"/>
                </a:solidFill>
              </a:rPr>
              <a:t>Nicotine</a:t>
            </a:r>
          </a:p>
        </p:txBody>
      </p:sp>
      <p:sp>
        <p:nvSpPr>
          <p:cNvPr id="66564" name="TextBox 5">
            <a:extLst>
              <a:ext uri="{FF2B5EF4-FFF2-40B4-BE49-F238E27FC236}">
                <a16:creationId xmlns:a16="http://schemas.microsoft.com/office/drawing/2014/main" id="{3D5E9982-2DCD-452B-A5B1-90802084BA90}"/>
              </a:ext>
            </a:extLst>
          </p:cNvPr>
          <p:cNvSpPr txBox="1">
            <a:spLocks noChangeArrowheads="1"/>
          </p:cNvSpPr>
          <p:nvPr/>
        </p:nvSpPr>
        <p:spPr bwMode="auto">
          <a:xfrm>
            <a:off x="3657600" y="3856038"/>
            <a:ext cx="9906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000" b="1">
                <a:solidFill>
                  <a:schemeClr val="bg2"/>
                </a:solidFill>
              </a:rPr>
              <a:t>Endodontic Disease</a:t>
            </a:r>
          </a:p>
        </p:txBody>
      </p:sp>
      <p:pic>
        <p:nvPicPr>
          <p:cNvPr id="66565" name="Content Placeholder 4">
            <a:extLst>
              <a:ext uri="{FF2B5EF4-FFF2-40B4-BE49-F238E27FC236}">
                <a16:creationId xmlns:a16="http://schemas.microsoft.com/office/drawing/2014/main" id="{60501A41-5D07-415F-AC39-FCA1EBF8AF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457200"/>
            <a:ext cx="7239000" cy="5641975"/>
          </a:xfrm>
        </p:spPr>
      </p:pic>
      <p:sp>
        <p:nvSpPr>
          <p:cNvPr id="2" name="TextBox 1">
            <a:extLst>
              <a:ext uri="{FF2B5EF4-FFF2-40B4-BE49-F238E27FC236}">
                <a16:creationId xmlns:a16="http://schemas.microsoft.com/office/drawing/2014/main" id="{32DA4165-876B-48A8-9987-EC0D3F7283AD}"/>
              </a:ext>
            </a:extLst>
          </p:cNvPr>
          <p:cNvSpPr txBox="1"/>
          <p:nvPr/>
        </p:nvSpPr>
        <p:spPr>
          <a:xfrm>
            <a:off x="6858000" y="4602163"/>
            <a:ext cx="1143000" cy="293687"/>
          </a:xfrm>
          <a:prstGeom prst="rect">
            <a:avLst/>
          </a:prstGeom>
          <a:solidFill>
            <a:schemeClr val="tx1"/>
          </a:solidFill>
        </p:spPr>
        <p:txBody>
          <a:bodyPr>
            <a:spAutoFit/>
          </a:bodyPr>
          <a:lstStyle/>
          <a:p>
            <a:pPr algn="ctr">
              <a:defRPr/>
            </a:pPr>
            <a:r>
              <a:rPr lang="en-US" sz="1050" b="1" dirty="0">
                <a:solidFill>
                  <a:schemeClr val="bg2"/>
                </a:solidFill>
              </a:rPr>
              <a:t>Gut </a:t>
            </a:r>
            <a:r>
              <a:rPr lang="en-US" sz="1050" b="1" dirty="0" err="1">
                <a:solidFill>
                  <a:schemeClr val="bg2"/>
                </a:solidFill>
              </a:rPr>
              <a:t>dysbiosis</a:t>
            </a:r>
            <a:endParaRPr lang="en-US" sz="1050" b="1" dirty="0">
              <a:solidFill>
                <a:schemeClr val="bg2"/>
              </a:solidFill>
            </a:endParaRPr>
          </a:p>
        </p:txBody>
      </p:sp>
      <p:sp>
        <p:nvSpPr>
          <p:cNvPr id="3" name="TextBox 2">
            <a:extLst>
              <a:ext uri="{FF2B5EF4-FFF2-40B4-BE49-F238E27FC236}">
                <a16:creationId xmlns:a16="http://schemas.microsoft.com/office/drawing/2014/main" id="{D55288E4-7BD6-4E35-8849-FA2645057AE6}"/>
              </a:ext>
            </a:extLst>
          </p:cNvPr>
          <p:cNvSpPr txBox="1">
            <a:spLocks noChangeArrowheads="1"/>
          </p:cNvSpPr>
          <p:nvPr/>
        </p:nvSpPr>
        <p:spPr bwMode="auto">
          <a:xfrm>
            <a:off x="3581400" y="3657600"/>
            <a:ext cx="1225550" cy="9540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a:t>Oral </a:t>
            </a:r>
          </a:p>
          <a:p>
            <a:pPr algn="ctr">
              <a:spcBef>
                <a:spcPct val="0"/>
              </a:spcBef>
              <a:buClrTx/>
              <a:buFontTx/>
              <a:buNone/>
            </a:pPr>
            <a:r>
              <a:rPr lang="en-US" altLang="en-US" sz="2800"/>
              <a:t>Health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mph" presetSubtype="0" fill="hold" grpId="1" nodeType="clickEffect">
                                  <p:stCondLst>
                                    <p:cond delay="0"/>
                                  </p:stCondLst>
                                  <p:childTnLst>
                                    <p:anim calcmode="discrete" valueType="str">
                                      <p:cBhvr override="childStyle">
                                        <p:cTn id="24" dur="2000" fill="hold"/>
                                        <p:tgtEl>
                                          <p:spTgt spid="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D99F-FF92-40F8-BC10-0E6E073C3C0A}"/>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99DA048F-905A-4C2A-A719-0EA34563C93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67588" name="TextBox 5">
            <a:extLst>
              <a:ext uri="{FF2B5EF4-FFF2-40B4-BE49-F238E27FC236}">
                <a16:creationId xmlns:a16="http://schemas.microsoft.com/office/drawing/2014/main" id="{F05F75D5-CD50-4B77-8D2D-CE3CB2F22CE1}"/>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352800"/>
          </a:xfrm>
        </p:spPr>
        <p:txBody>
          <a:bodyPr/>
          <a:lstStyle/>
          <a:p>
            <a:pPr marL="0" indent="0" algn="ctr">
              <a:buFont typeface="Wingdings" panose="05000000000000000000" pitchFamily="2" charset="2"/>
              <a:buNone/>
              <a:defRPr/>
            </a:pPr>
            <a:r>
              <a:rPr lang="en-US" sz="2800" dirty="0"/>
              <a:t>Periodontal disease (PD) is a chronic                            inflammatory disease.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prevalence of PD is high with over 50% of Americans </a:t>
            </a:r>
            <a:r>
              <a:rPr lang="en-US" sz="2800" u="sng" dirty="0"/>
              <a:t>&gt;</a:t>
            </a:r>
            <a:r>
              <a:rPr lang="en-US" sz="2800" dirty="0"/>
              <a:t>30 </a:t>
            </a:r>
            <a:r>
              <a:rPr lang="en-US" sz="2800" dirty="0" err="1"/>
              <a:t>yo</a:t>
            </a:r>
            <a:r>
              <a:rPr lang="en-US" sz="2800" dirty="0"/>
              <a:t> being affected.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4378-BE72-4960-B6DE-ADE1CD5328ED}"/>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83D1283A-55F5-4E82-A410-A09340777FC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69636" name="TextBox 5">
            <a:extLst>
              <a:ext uri="{FF2B5EF4-FFF2-40B4-BE49-F238E27FC236}">
                <a16:creationId xmlns:a16="http://schemas.microsoft.com/office/drawing/2014/main" id="{AA4498CF-53B8-464D-BC09-34780157819B}"/>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81200"/>
            <a:ext cx="8540750" cy="3505200"/>
          </a:xfrm>
        </p:spPr>
        <p:txBody>
          <a:bodyPr/>
          <a:lstStyle/>
          <a:p>
            <a:pPr marL="0" indent="0" algn="ctr">
              <a:buFont typeface="Wingdings" panose="05000000000000000000" pitchFamily="2" charset="2"/>
              <a:buNone/>
              <a:defRPr/>
            </a:pPr>
            <a:r>
              <a:rPr lang="en-US" sz="2800" dirty="0"/>
              <a:t>PD is associated with elevated systemic inflammatory markers.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PD may be related to stroke incidence                         through systemic inflammation.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2D95-48AE-4116-9CB2-11C0A94780FC}"/>
              </a:ext>
            </a:extLst>
          </p:cNvPr>
          <p:cNvSpPr>
            <a:spLocks noGrp="1"/>
          </p:cNvSpPr>
          <p:nvPr>
            <p:ph type="title"/>
          </p:nvPr>
        </p:nvSpPr>
        <p:spPr/>
        <p:txBody>
          <a:bodyPr/>
          <a:lstStyle/>
          <a:p>
            <a:pPr>
              <a:defRPr/>
            </a:pPr>
            <a:endParaRPr lang="en-US"/>
          </a:p>
        </p:txBody>
      </p:sp>
      <p:sp>
        <p:nvSpPr>
          <p:cNvPr id="4" name="Footer Placeholder 3">
            <a:extLst>
              <a:ext uri="{FF2B5EF4-FFF2-40B4-BE49-F238E27FC236}">
                <a16:creationId xmlns:a16="http://schemas.microsoft.com/office/drawing/2014/main" id="{066C4023-1C37-4ED0-97F5-91B5E56E0545}"/>
              </a:ext>
            </a:extLst>
          </p:cNvPr>
          <p:cNvSpPr>
            <a:spLocks noGrp="1"/>
          </p:cNvSpPr>
          <p:nvPr>
            <p:ph type="ftr" sz="quarter" idx="11"/>
          </p:nvPr>
        </p:nvSpPr>
        <p:spPr/>
        <p:txBody>
          <a:bodyPr/>
          <a:lstStyle/>
          <a:p>
            <a:pPr>
              <a:defRPr/>
            </a:pPr>
            <a:endParaRPr lang="en-US"/>
          </a:p>
        </p:txBody>
      </p:sp>
      <p:pic>
        <p:nvPicPr>
          <p:cNvPr id="71684" name="Content Placeholder 4">
            <a:extLst>
              <a:ext uri="{FF2B5EF4-FFF2-40B4-BE49-F238E27FC236}">
                <a16:creationId xmlns:a16="http://schemas.microsoft.com/office/drawing/2014/main" id="{65FFEB1B-2BDB-4956-BEBB-1F77062A88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100" y="228600"/>
            <a:ext cx="8686800" cy="5105400"/>
          </a:xfrm>
        </p:spPr>
      </p:pic>
      <p:sp>
        <p:nvSpPr>
          <p:cNvPr id="71685" name="TextBox 2">
            <a:extLst>
              <a:ext uri="{FF2B5EF4-FFF2-40B4-BE49-F238E27FC236}">
                <a16:creationId xmlns:a16="http://schemas.microsoft.com/office/drawing/2014/main" id="{764CF811-2B9F-4655-A76B-5FBAA33F2A17}"/>
              </a:ext>
            </a:extLst>
          </p:cNvPr>
          <p:cNvSpPr txBox="1">
            <a:spLocks noChangeArrowheads="1"/>
          </p:cNvSpPr>
          <p:nvPr/>
        </p:nvSpPr>
        <p:spPr bwMode="auto">
          <a:xfrm>
            <a:off x="301625" y="5486400"/>
            <a:ext cx="8677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FFC000"/>
                </a:solidFill>
              </a:rPr>
              <a:t>Bale, B. F., Doneen, A. L., &amp; Vigerust, D. J. (2017). High-risk periodontal pathogens contribute to the pathogenesis of atherosclerosis.                                                   </a:t>
            </a:r>
            <a:r>
              <a:rPr lang="en-US" altLang="en-US" i="1">
                <a:solidFill>
                  <a:srgbClr val="FFC000"/>
                </a:solidFill>
              </a:rPr>
              <a:t>Postgraduate Medical Journal, 93</a:t>
            </a:r>
            <a:r>
              <a:rPr lang="en-US" altLang="en-US">
                <a:solidFill>
                  <a:srgbClr val="FFC000"/>
                </a:solidFill>
              </a:rPr>
              <a:t>(1098), 215-220. </a:t>
            </a:r>
          </a:p>
          <a:p>
            <a:endParaRPr lang="en-US" altLang="en-US" i="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9208-29EA-4907-ABD2-FC19C46B9AC4}"/>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4361FD98-3896-43F3-A344-E522687771F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2708" name="TextBox 5">
            <a:extLst>
              <a:ext uri="{FF2B5EF4-FFF2-40B4-BE49-F238E27FC236}">
                <a16:creationId xmlns:a16="http://schemas.microsoft.com/office/drawing/2014/main" id="{FA15CF2D-FA48-4387-95FF-BC3C614FD754}"/>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733800"/>
          </a:xfrm>
        </p:spPr>
        <p:txBody>
          <a:bodyPr/>
          <a:lstStyle/>
          <a:p>
            <a:pPr marL="0" indent="0" algn="ctr">
              <a:buFont typeface="Wingdings" panose="05000000000000000000" pitchFamily="2" charset="2"/>
              <a:buNone/>
              <a:defRPr/>
            </a:pPr>
            <a:r>
              <a:rPr lang="en-US" sz="2800" dirty="0"/>
              <a:t>Observational studies have shown PD is associated with an increased stroke risk.</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Post hoc analyses of prospective–longitudinal and smaller case–control studies have reported an association between PD and incident stroke.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C3DF-E04D-4198-92F1-567C16EF1DCD}"/>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EB42141D-B9EA-4500-9855-413226EA43C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4756" name="TextBox 5">
            <a:extLst>
              <a:ext uri="{FF2B5EF4-FFF2-40B4-BE49-F238E27FC236}">
                <a16:creationId xmlns:a16="http://schemas.microsoft.com/office/drawing/2014/main" id="{2DF15AF4-23C7-4070-A793-932B1231989C}"/>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432175"/>
          </a:xfrm>
        </p:spPr>
        <p:txBody>
          <a:bodyPr/>
          <a:lstStyle/>
          <a:p>
            <a:pPr marL="0" indent="0" algn="ctr">
              <a:buFont typeface="Wingdings" panose="05000000000000000000" pitchFamily="2" charset="2"/>
              <a:buNone/>
              <a:defRPr/>
            </a:pPr>
            <a:r>
              <a:rPr lang="en-US" sz="2800" dirty="0"/>
              <a:t>A combined analysis of 2 prospective studies showed PD tripled the risk of stroke.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 meta-analysis of 2 cohort studies showed PD increased the risk of stroke 1.6X.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D9506-34E0-44E5-8329-7C9F8C0BD92C}"/>
              </a:ext>
            </a:extLst>
          </p:cNvPr>
          <p:cNvSpPr>
            <a:spLocks noGrp="1"/>
          </p:cNvSpPr>
          <p:nvPr>
            <p:ph idx="1"/>
          </p:nvPr>
        </p:nvSpPr>
        <p:spPr>
          <a:xfrm>
            <a:off x="301625" y="533400"/>
            <a:ext cx="8540750" cy="5565775"/>
          </a:xfrm>
        </p:spPr>
        <p:txBody>
          <a:bodyPr/>
          <a:lstStyle/>
          <a:p>
            <a:pPr marL="0" indent="0" algn="ctr">
              <a:buFont typeface="Wingdings" panose="05000000000000000000" pitchFamily="2" charset="2"/>
              <a:buNone/>
              <a:defRPr/>
            </a:pPr>
            <a:r>
              <a:rPr lang="en-US" sz="2400" dirty="0">
                <a:solidFill>
                  <a:srgbClr val="FFC000"/>
                </a:solidFill>
              </a:rPr>
              <a:t>Shaw, L., et. al. (2017). The Human </a:t>
            </a:r>
            <a:r>
              <a:rPr lang="en-US" sz="2400" dirty="0">
                <a:solidFill>
                  <a:srgbClr val="FFFF00"/>
                </a:solidFill>
              </a:rPr>
              <a:t>Salivary Microbiome </a:t>
            </a:r>
            <a:r>
              <a:rPr lang="en-US" sz="2400" dirty="0">
                <a:solidFill>
                  <a:srgbClr val="FFC000"/>
                </a:solidFill>
              </a:rPr>
              <a:t>Is Shaped by Shared </a:t>
            </a:r>
            <a:r>
              <a:rPr lang="en-US" sz="2400" dirty="0">
                <a:solidFill>
                  <a:srgbClr val="FFFF00"/>
                </a:solidFill>
              </a:rPr>
              <a:t>Environment Rather than Genetics</a:t>
            </a:r>
            <a:r>
              <a:rPr lang="en-US" sz="2400" dirty="0">
                <a:solidFill>
                  <a:srgbClr val="FFC000"/>
                </a:solidFill>
              </a:rPr>
              <a:t>: Evidence from a Large Family of Closely Related Individuals. </a:t>
            </a:r>
            <a:r>
              <a:rPr lang="en-US" sz="2400" dirty="0" err="1">
                <a:solidFill>
                  <a:srgbClr val="FFC000"/>
                </a:solidFill>
              </a:rPr>
              <a:t>MBio</a:t>
            </a:r>
            <a:r>
              <a:rPr lang="en-US" sz="2400" dirty="0">
                <a:solidFill>
                  <a:srgbClr val="FFC000"/>
                </a:solidFill>
              </a:rPr>
              <a:t>, 8(5). doi:10.1128/mBio.01237-17.</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a:solidFill>
                  <a:srgbClr val="FFC000"/>
                </a:solidFill>
              </a:rPr>
              <a:t>Nielsen, M. L., et. al. (2017). </a:t>
            </a:r>
            <a:r>
              <a:rPr lang="en-US" sz="2400" dirty="0">
                <a:solidFill>
                  <a:srgbClr val="FFFF00"/>
                </a:solidFill>
              </a:rPr>
              <a:t>One-hour glucose </a:t>
            </a:r>
            <a:r>
              <a:rPr lang="en-US" sz="2400" dirty="0">
                <a:solidFill>
                  <a:srgbClr val="FFC000"/>
                </a:solidFill>
              </a:rPr>
              <a:t>value as a long-term predictor of </a:t>
            </a:r>
            <a:r>
              <a:rPr lang="en-US" sz="2400" dirty="0">
                <a:solidFill>
                  <a:srgbClr val="FFFF00"/>
                </a:solidFill>
              </a:rPr>
              <a:t>cardiovascular morbidity and mortality</a:t>
            </a:r>
            <a:r>
              <a:rPr lang="en-US" sz="2400" dirty="0">
                <a:solidFill>
                  <a:srgbClr val="FFC000"/>
                </a:solidFill>
              </a:rPr>
              <a:t>: The Malmo Preventive Project. </a:t>
            </a:r>
            <a:r>
              <a:rPr lang="en-US" sz="2400" dirty="0" err="1">
                <a:solidFill>
                  <a:srgbClr val="FFC000"/>
                </a:solidFill>
              </a:rPr>
              <a:t>Eur</a:t>
            </a:r>
            <a:r>
              <a:rPr lang="en-US" sz="2400" dirty="0">
                <a:solidFill>
                  <a:srgbClr val="FFC000"/>
                </a:solidFill>
              </a:rPr>
              <a:t> J Endocrinol. doi:10.1530/eje-17-0824</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err="1">
                <a:solidFill>
                  <a:srgbClr val="FFC000"/>
                </a:solidFill>
              </a:rPr>
              <a:t>Saeidifard</a:t>
            </a:r>
            <a:r>
              <a:rPr lang="en-US" sz="2400" dirty="0">
                <a:solidFill>
                  <a:srgbClr val="FFC000"/>
                </a:solidFill>
              </a:rPr>
              <a:t>, F., et. al. (2018) Differences of </a:t>
            </a:r>
            <a:r>
              <a:rPr lang="en-US" sz="2400" dirty="0">
                <a:solidFill>
                  <a:srgbClr val="FFFF00"/>
                </a:solidFill>
              </a:rPr>
              <a:t>energy expenditure </a:t>
            </a:r>
            <a:r>
              <a:rPr lang="en-US" sz="2400" dirty="0">
                <a:solidFill>
                  <a:srgbClr val="FFC000"/>
                </a:solidFill>
              </a:rPr>
              <a:t>while </a:t>
            </a:r>
            <a:r>
              <a:rPr lang="en-US" sz="2400" dirty="0">
                <a:solidFill>
                  <a:srgbClr val="FFFF00"/>
                </a:solidFill>
              </a:rPr>
              <a:t>sitting versus standing</a:t>
            </a:r>
            <a:r>
              <a:rPr lang="en-US" sz="2400" dirty="0">
                <a:solidFill>
                  <a:srgbClr val="FFC000"/>
                </a:solidFill>
              </a:rPr>
              <a:t>: A systematic review and meta-analysis. European Journal of Preventive Cardiology, 0(0), 2047487317752186. </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a:solidFill>
                  <a:srgbClr val="FFC000"/>
                </a:solidFill>
              </a:rPr>
              <a:t> </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a:t>a</a:t>
            </a:r>
          </a:p>
        </p:txBody>
      </p:sp>
      <p:sp>
        <p:nvSpPr>
          <p:cNvPr id="4" name="Footer Placeholder 3">
            <a:extLst>
              <a:ext uri="{FF2B5EF4-FFF2-40B4-BE49-F238E27FC236}">
                <a16:creationId xmlns:a16="http://schemas.microsoft.com/office/drawing/2014/main" id="{42B521BF-6505-4EBA-8770-DD7F8C53433F}"/>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5C16-E216-4ACF-8F68-AA348140C9D6}"/>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A61F6454-F951-4B85-9CEB-D02F0EAD1BF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6804" name="TextBox 5">
            <a:extLst>
              <a:ext uri="{FF2B5EF4-FFF2-40B4-BE49-F238E27FC236}">
                <a16:creationId xmlns:a16="http://schemas.microsoft.com/office/drawing/2014/main" id="{E730088A-EC00-4007-9429-4A4F83E02FF0}"/>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432175"/>
          </a:xfrm>
        </p:spPr>
        <p:txBody>
          <a:bodyPr/>
          <a:lstStyle/>
          <a:p>
            <a:pPr marL="0" indent="0" algn="ctr">
              <a:buFont typeface="Wingdings" panose="05000000000000000000" pitchFamily="2" charset="2"/>
              <a:buNone/>
              <a:defRPr/>
            </a:pPr>
            <a:r>
              <a:rPr lang="en-US" sz="2800" dirty="0"/>
              <a:t>Brushing teeth more frequently can decrease systemic inflammatory markers.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One study found that dental prophylaxis or PD  treatment reduced the incidence of stroke.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9245-C2AA-4EC8-BA28-AFA4297AB0AB}"/>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3E3428E7-E4EB-4AC8-8621-3D427F42F68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8852" name="TextBox 5">
            <a:extLst>
              <a:ext uri="{FF2B5EF4-FFF2-40B4-BE49-F238E27FC236}">
                <a16:creationId xmlns:a16="http://schemas.microsoft.com/office/drawing/2014/main" id="{A6E9C189-3798-405E-AF31-B654BCF7E14D}"/>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352800"/>
          </a:xfrm>
        </p:spPr>
        <p:txBody>
          <a:bodyPr/>
          <a:lstStyle/>
          <a:p>
            <a:pPr marL="0" indent="0" algn="ctr">
              <a:buFont typeface="Wingdings" panose="05000000000000000000" pitchFamily="2" charset="2"/>
              <a:buNone/>
              <a:defRPr/>
            </a:pPr>
            <a:r>
              <a:rPr lang="en-US" sz="2800" dirty="0"/>
              <a:t>Stroke incidence is high and it remains the leading cause of disability in the US.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PD is potentially a modifiable stroke risk factor.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E990-5DB2-4318-A3DE-C6448951040D}"/>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F01032A8-90EC-4AB3-9515-35AB5E443B3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80900" name="TextBox 5">
            <a:extLst>
              <a:ext uri="{FF2B5EF4-FFF2-40B4-BE49-F238E27FC236}">
                <a16:creationId xmlns:a16="http://schemas.microsoft.com/office/drawing/2014/main" id="{74B57678-10F5-41D1-B8B5-80AD68CDD674}"/>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733800"/>
          </a:xfrm>
        </p:spPr>
        <p:txBody>
          <a:bodyPr/>
          <a:lstStyle/>
          <a:p>
            <a:pPr marL="0" indent="0" algn="ctr">
              <a:buFont typeface="Wingdings" panose="05000000000000000000" pitchFamily="2" charset="2"/>
              <a:buNone/>
              <a:defRPr/>
            </a:pPr>
            <a:r>
              <a:rPr lang="en-US" sz="2800" dirty="0"/>
              <a:t>Limitations with previous studies include the use of many differing definitions of periodontal disease                and consideration of potential cofounders.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current study uses robust periodontal clinical definitions and adjusted for numerous potential cofounders of stroke risk.</a:t>
            </a:r>
          </a:p>
          <a:p>
            <a:pPr marL="0" indent="0" algn="ctr">
              <a:buFont typeface="Wingdings" panose="05000000000000000000" pitchFamily="2" charset="2"/>
              <a:buNone/>
              <a:defRPr/>
            </a:pPr>
            <a:endParaRPr lang="en-US"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0E10-0A5E-4A8B-B0D6-97AC408121B6}"/>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058CA021-E599-4BB1-B4B2-7543E7F5439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82948" name="TextBox 5">
            <a:extLst>
              <a:ext uri="{FF2B5EF4-FFF2-40B4-BE49-F238E27FC236}">
                <a16:creationId xmlns:a16="http://schemas.microsoft.com/office/drawing/2014/main" id="{7F55755E-5126-46C8-90CD-835367D56817}"/>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3225"/>
            <a:ext cx="8540750" cy="3813175"/>
          </a:xfrm>
        </p:spPr>
        <p:txBody>
          <a:bodyPr/>
          <a:lstStyle/>
          <a:p>
            <a:pPr marL="0" indent="0" algn="ctr">
              <a:buFont typeface="Wingdings" panose="05000000000000000000" pitchFamily="2" charset="2"/>
              <a:buNone/>
              <a:defRPr/>
            </a:pPr>
            <a:r>
              <a:rPr lang="en-US" sz="2800" dirty="0"/>
              <a:t>6,736 ARIC pts; no </a:t>
            </a:r>
            <a:r>
              <a:rPr lang="en-US" sz="2800" dirty="0" err="1"/>
              <a:t>hx</a:t>
            </a:r>
            <a:r>
              <a:rPr lang="en-US" sz="2800" dirty="0"/>
              <a:t> of stroke; mean age 62; 55% female; 19% Black; follow-up 15 </a:t>
            </a:r>
            <a:r>
              <a:rPr lang="en-US" sz="2800" dirty="0" err="1"/>
              <a:t>yrs</a:t>
            </a:r>
            <a:r>
              <a:rPr lang="en-US" sz="2800" dirty="0"/>
              <a:t> with over 90% of pts being retained in study.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Periodontal exams used to discriminate pts into 7 distinct periodontal profile classes (PPC A-G) ranging from health to severe PD.</a:t>
            </a:r>
          </a:p>
          <a:p>
            <a:pPr marL="0" indent="0" algn="ctr">
              <a:buFont typeface="Wingdings" panose="05000000000000000000" pitchFamily="2" charset="2"/>
              <a:buNone/>
              <a:defRPr/>
            </a:pPr>
            <a:endParaRPr 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4B2B-6AE3-45BC-A092-DE0568189960}"/>
              </a:ext>
            </a:extLst>
          </p:cNvPr>
          <p:cNvSpPr>
            <a:spLocks noGrp="1"/>
          </p:cNvSpPr>
          <p:nvPr>
            <p:ph type="title"/>
          </p:nvPr>
        </p:nvSpPr>
        <p:spPr/>
        <p:txBody>
          <a:bodyPr/>
          <a:lstStyle/>
          <a:p>
            <a:pPr>
              <a:defRPr/>
            </a:pPr>
            <a:r>
              <a:rPr lang="en-US" dirty="0"/>
              <a:t>PPCs- What??</a:t>
            </a:r>
          </a:p>
        </p:txBody>
      </p:sp>
      <p:sp>
        <p:nvSpPr>
          <p:cNvPr id="3" name="Content Placeholder 2">
            <a:extLst>
              <a:ext uri="{FF2B5EF4-FFF2-40B4-BE49-F238E27FC236}">
                <a16:creationId xmlns:a16="http://schemas.microsoft.com/office/drawing/2014/main" id="{DA52D0C0-8B02-4800-8DB9-BA6A18B3AB2C}"/>
              </a:ext>
            </a:extLst>
          </p:cNvPr>
          <p:cNvSpPr>
            <a:spLocks noGrp="1"/>
          </p:cNvSpPr>
          <p:nvPr>
            <p:ph idx="1"/>
          </p:nvPr>
        </p:nvSpPr>
        <p:spPr>
          <a:xfrm>
            <a:off x="301625" y="2362200"/>
            <a:ext cx="8540750" cy="3736975"/>
          </a:xfrm>
        </p:spPr>
        <p:txBody>
          <a:bodyPr/>
          <a:lstStyle/>
          <a:p>
            <a:pPr marL="0" indent="0" algn="ctr">
              <a:buFont typeface="Wingdings" panose="05000000000000000000" pitchFamily="2" charset="2"/>
              <a:buNone/>
              <a:defRPr/>
            </a:pPr>
            <a:r>
              <a:rPr lang="en-US" dirty="0"/>
              <a:t>How was this determined???</a:t>
            </a:r>
          </a:p>
        </p:txBody>
      </p:sp>
      <p:sp>
        <p:nvSpPr>
          <p:cNvPr id="4" name="Footer Placeholder 3">
            <a:extLst>
              <a:ext uri="{FF2B5EF4-FFF2-40B4-BE49-F238E27FC236}">
                <a16:creationId xmlns:a16="http://schemas.microsoft.com/office/drawing/2014/main" id="{D845275E-5B75-496A-93C2-682A642B8C3F}"/>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CA919-B66E-4484-BB27-329B18BFA93C}"/>
              </a:ext>
            </a:extLst>
          </p:cNvPr>
          <p:cNvSpPr>
            <a:spLocks noGrp="1"/>
          </p:cNvSpPr>
          <p:nvPr>
            <p:ph type="title"/>
          </p:nvPr>
        </p:nvSpPr>
        <p:spPr>
          <a:xfrm>
            <a:off x="0" y="0"/>
            <a:ext cx="9144000" cy="1219200"/>
          </a:xfrm>
        </p:spPr>
        <p:txBody>
          <a:bodyPr/>
          <a:lstStyle/>
          <a:p>
            <a:pPr>
              <a:defRPr/>
            </a:pPr>
            <a:r>
              <a:rPr lang="en-US" sz="3200" dirty="0"/>
              <a:t>Seven Periodontal Profile Classes (PPC):</a:t>
            </a:r>
            <a:br>
              <a:rPr lang="en-US" sz="3200" dirty="0"/>
            </a:br>
            <a:r>
              <a:rPr lang="en-US" sz="3200" dirty="0"/>
              <a:t>Background</a:t>
            </a:r>
          </a:p>
        </p:txBody>
      </p:sp>
      <p:sp>
        <p:nvSpPr>
          <p:cNvPr id="4" name="Footer Placeholder 3">
            <a:extLst>
              <a:ext uri="{FF2B5EF4-FFF2-40B4-BE49-F238E27FC236}">
                <a16:creationId xmlns:a16="http://schemas.microsoft.com/office/drawing/2014/main" id="{34FABD69-201F-4FC3-8B34-9800D6195A6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86020" name="TextBox 5">
            <a:extLst>
              <a:ext uri="{FF2B5EF4-FFF2-40B4-BE49-F238E27FC236}">
                <a16:creationId xmlns:a16="http://schemas.microsoft.com/office/drawing/2014/main" id="{71B968CA-EB27-47B8-920A-156A32EB4E72}"/>
              </a:ext>
            </a:extLst>
          </p:cNvPr>
          <p:cNvSpPr txBox="1">
            <a:spLocks noChangeArrowheads="1"/>
          </p:cNvSpPr>
          <p:nvPr/>
        </p:nvSpPr>
        <p:spPr bwMode="auto">
          <a:xfrm>
            <a:off x="533400" y="5249863"/>
            <a:ext cx="8077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00200"/>
            <a:ext cx="8540750" cy="3886200"/>
          </a:xfrm>
        </p:spPr>
        <p:txBody>
          <a:bodyPr/>
          <a:lstStyle/>
          <a:p>
            <a:pPr marL="0" indent="0" algn="ctr">
              <a:buFont typeface="Wingdings" panose="05000000000000000000" pitchFamily="2" charset="2"/>
              <a:buNone/>
              <a:defRPr/>
            </a:pPr>
            <a:r>
              <a:rPr lang="en-US" sz="2800" dirty="0"/>
              <a:t>There is a need for a more precise classification of periodontal health.</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would allow for more accurate diagnoses                   which would enhance treatment decisions                         and overall care.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D418-6341-498B-B581-C0F06EAED2A8}"/>
              </a:ext>
            </a:extLst>
          </p:cNvPr>
          <p:cNvSpPr>
            <a:spLocks noGrp="1"/>
          </p:cNvSpPr>
          <p:nvPr>
            <p:ph type="title"/>
          </p:nvPr>
        </p:nvSpPr>
        <p:spPr>
          <a:xfrm>
            <a:off x="0" y="0"/>
            <a:ext cx="9144000" cy="1143000"/>
          </a:xfrm>
        </p:spPr>
        <p:txBody>
          <a:bodyPr/>
          <a:lstStyle/>
          <a:p>
            <a:pPr>
              <a:defRPr/>
            </a:pPr>
            <a:r>
              <a:rPr lang="en-US" sz="3200" dirty="0"/>
              <a:t>Seven Periodontal Profile Classes (PPC):</a:t>
            </a:r>
            <a:br>
              <a:rPr lang="en-US" sz="3200" dirty="0"/>
            </a:br>
            <a:r>
              <a:rPr lang="en-US" sz="3200" dirty="0"/>
              <a:t>Background</a:t>
            </a:r>
          </a:p>
        </p:txBody>
      </p:sp>
      <p:sp>
        <p:nvSpPr>
          <p:cNvPr id="4" name="Footer Placeholder 3">
            <a:extLst>
              <a:ext uri="{FF2B5EF4-FFF2-40B4-BE49-F238E27FC236}">
                <a16:creationId xmlns:a16="http://schemas.microsoft.com/office/drawing/2014/main" id="{B9A0FA02-26C4-470A-8B97-FFA63ECD800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88068" name="TextBox 5">
            <a:extLst>
              <a:ext uri="{FF2B5EF4-FFF2-40B4-BE49-F238E27FC236}">
                <a16:creationId xmlns:a16="http://schemas.microsoft.com/office/drawing/2014/main" id="{D529EDAE-00AC-45D5-83D2-63F8FDFC5EFB}"/>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228600" y="1295400"/>
            <a:ext cx="8540750" cy="3962400"/>
          </a:xfrm>
        </p:spPr>
        <p:txBody>
          <a:bodyPr/>
          <a:lstStyle/>
          <a:p>
            <a:pPr marL="0" indent="0" algn="ctr">
              <a:buFont typeface="Wingdings" panose="05000000000000000000" pitchFamily="2" charset="2"/>
              <a:buNone/>
              <a:defRPr/>
            </a:pPr>
            <a:r>
              <a:rPr lang="en-US" sz="2800" dirty="0"/>
              <a:t>Latent class analysis (LCA) is a statistical method used to identify a set of discrete, mutually exclusive latent classes of individuals based on their responses to a set of observed categorical variables.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is a data-driven, person-centered approach that considers heterogeneity among individuals that can be grouped into relatively homogeneous subclasses with similar clinical patterns.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832B1-A5CC-4A58-ACD4-45485B17E965}"/>
              </a:ext>
            </a:extLst>
          </p:cNvPr>
          <p:cNvSpPr>
            <a:spLocks noGrp="1"/>
          </p:cNvSpPr>
          <p:nvPr>
            <p:ph type="title"/>
          </p:nvPr>
        </p:nvSpPr>
        <p:spPr>
          <a:xfrm>
            <a:off x="0" y="0"/>
            <a:ext cx="9144000" cy="1143000"/>
          </a:xfrm>
        </p:spPr>
        <p:txBody>
          <a:bodyPr/>
          <a:lstStyle/>
          <a:p>
            <a:pPr>
              <a:defRPr/>
            </a:pPr>
            <a:r>
              <a:rPr lang="en-US" sz="3200" dirty="0"/>
              <a:t>Seven Periodontal Profile Classes (PPC):</a:t>
            </a:r>
            <a:br>
              <a:rPr lang="en-US" sz="3200" dirty="0"/>
            </a:br>
            <a:r>
              <a:rPr lang="en-US" sz="3200" dirty="0"/>
              <a:t>Background</a:t>
            </a:r>
          </a:p>
        </p:txBody>
      </p:sp>
      <p:sp>
        <p:nvSpPr>
          <p:cNvPr id="4" name="Footer Placeholder 3">
            <a:extLst>
              <a:ext uri="{FF2B5EF4-FFF2-40B4-BE49-F238E27FC236}">
                <a16:creationId xmlns:a16="http://schemas.microsoft.com/office/drawing/2014/main" id="{EA12B0E1-7B64-43C0-8335-9816FB0F79A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90116" name="TextBox 5">
            <a:extLst>
              <a:ext uri="{FF2B5EF4-FFF2-40B4-BE49-F238E27FC236}">
                <a16:creationId xmlns:a16="http://schemas.microsoft.com/office/drawing/2014/main" id="{466A059D-6110-4F8F-B542-AF0B81679583}"/>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114800"/>
          </a:xfrm>
        </p:spPr>
        <p:txBody>
          <a:bodyPr/>
          <a:lstStyle/>
          <a:p>
            <a:pPr marL="0" indent="0" algn="ctr">
              <a:buFont typeface="Wingdings" panose="05000000000000000000" pitchFamily="2" charset="2"/>
              <a:buNone/>
              <a:defRPr/>
            </a:pPr>
            <a:r>
              <a:rPr lang="en-US" sz="2800" dirty="0"/>
              <a:t>LCA can also be used to explore the association between a set of observed categorical variables through assumed unobserved, latent classes.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study develops analytical procedures for implementing person-level LCA to identify discrete periodontal classes of individuals that are discriminated by tooth-level clinical parameters.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84FF-0C64-45A8-8FFD-0FD4E10BA0EC}"/>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78C1675B-A814-4C56-B26E-35A850912D66}"/>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92164" name="TextBox 5">
            <a:extLst>
              <a:ext uri="{FF2B5EF4-FFF2-40B4-BE49-F238E27FC236}">
                <a16:creationId xmlns:a16="http://schemas.microsoft.com/office/drawing/2014/main" id="{CCA3C983-6B60-46FB-A3C7-116D3C105DA6}"/>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0"/>
            <a:ext cx="8540750" cy="4343400"/>
          </a:xfrm>
        </p:spPr>
        <p:txBody>
          <a:bodyPr/>
          <a:lstStyle/>
          <a:p>
            <a:pPr marL="0" indent="0" algn="ctr">
              <a:buFont typeface="Wingdings" panose="05000000000000000000" pitchFamily="2" charset="2"/>
              <a:buNone/>
              <a:defRPr/>
            </a:pPr>
            <a:r>
              <a:rPr lang="en-US" sz="2800" dirty="0"/>
              <a:t>Dental Atherosclerosis Risk in Community Study (DARIC) cohort (n=6793) was used to develop                   the LCA classification.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7 tooth-level clinical parameters                                 drove the classification.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C456-155C-4504-88DA-0B7B88C9DAD5}"/>
              </a:ext>
            </a:extLst>
          </p:cNvPr>
          <p:cNvSpPr>
            <a:spLocks noGrp="1"/>
          </p:cNvSpPr>
          <p:nvPr>
            <p:ph type="title"/>
          </p:nvPr>
        </p:nvSpPr>
        <p:spPr>
          <a:xfrm>
            <a:off x="0" y="152400"/>
            <a:ext cx="9144000" cy="838200"/>
          </a:xfrm>
        </p:spPr>
        <p:txBody>
          <a:bodyPr/>
          <a:lstStyle/>
          <a:p>
            <a:pPr>
              <a:defRPr/>
            </a:pPr>
            <a:r>
              <a:rPr lang="en-US" sz="3200" dirty="0"/>
              <a:t>Seven Tooth-level Variables Utilized to Determine Periodontal Profile Classes (PPC)</a:t>
            </a:r>
          </a:p>
        </p:txBody>
      </p:sp>
      <p:sp>
        <p:nvSpPr>
          <p:cNvPr id="4" name="Footer Placeholder 3">
            <a:extLst>
              <a:ext uri="{FF2B5EF4-FFF2-40B4-BE49-F238E27FC236}">
                <a16:creationId xmlns:a16="http://schemas.microsoft.com/office/drawing/2014/main" id="{E084EBDD-51B8-4BBC-8793-ADAE76D6A87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94212" name="TextBox 5">
            <a:extLst>
              <a:ext uri="{FF2B5EF4-FFF2-40B4-BE49-F238E27FC236}">
                <a16:creationId xmlns:a16="http://schemas.microsoft.com/office/drawing/2014/main" id="{C81F45C7-BC09-4041-B83F-E9D86662648A}"/>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95400"/>
            <a:ext cx="8540750" cy="4190999"/>
          </a:xfrm>
        </p:spPr>
        <p:txBody>
          <a:bodyPr/>
          <a:lstStyle/>
          <a:p>
            <a:pPr marL="0" indent="0" algn="ctr">
              <a:buFont typeface="Wingdings" panose="05000000000000000000" pitchFamily="2" charset="2"/>
              <a:buNone/>
              <a:defRPr/>
            </a:pPr>
            <a:r>
              <a:rPr lang="en-US" sz="2400" dirty="0"/>
              <a:t>1) ≥1 site with interproximal attachment level (IAL) ≥3mm</a:t>
            </a:r>
          </a:p>
          <a:p>
            <a:pPr marL="0" indent="0" algn="ctr">
              <a:buFont typeface="Wingdings" panose="05000000000000000000" pitchFamily="2" charset="2"/>
              <a:buNone/>
              <a:defRPr/>
            </a:pPr>
            <a:r>
              <a:rPr lang="en-US" sz="2400" dirty="0"/>
              <a:t>2) ≥1 site with probing depth (PD) ≥4mm</a:t>
            </a:r>
          </a:p>
          <a:p>
            <a:pPr marL="0" indent="0" algn="ctr">
              <a:buFont typeface="Wingdings" panose="05000000000000000000" pitchFamily="2" charset="2"/>
              <a:buNone/>
              <a:defRPr/>
            </a:pPr>
            <a:r>
              <a:rPr lang="en-US" sz="2400" dirty="0"/>
              <a:t>3) BOP, dichotomized at 50% or ≥3 sites per tooth</a:t>
            </a:r>
          </a:p>
          <a:p>
            <a:pPr marL="0" indent="0" algn="ctr">
              <a:buFont typeface="Wingdings" panose="05000000000000000000" pitchFamily="2" charset="2"/>
              <a:buNone/>
              <a:defRPr/>
            </a:pPr>
            <a:r>
              <a:rPr lang="en-US" sz="2400" dirty="0"/>
              <a:t>4) gingival inflammation index (GI, dichotomized as GI=0 vs. GI≥1) –</a:t>
            </a:r>
            <a:r>
              <a:rPr lang="en-US" sz="2400" dirty="0">
                <a:highlight>
                  <a:srgbClr val="FF0000"/>
                </a:highlight>
              </a:rPr>
              <a:t>explained next few slides*</a:t>
            </a:r>
          </a:p>
          <a:p>
            <a:pPr marL="0" indent="0" algn="ctr">
              <a:buFont typeface="Wingdings" panose="05000000000000000000" pitchFamily="2" charset="2"/>
              <a:buNone/>
              <a:defRPr/>
            </a:pPr>
            <a:r>
              <a:rPr lang="en-US" sz="2400" dirty="0"/>
              <a:t>5) plaque index (PI, dichotomized as PI=0 vs. Pl≥1) </a:t>
            </a:r>
            <a:r>
              <a:rPr lang="en-US" sz="2400" dirty="0">
                <a:highlight>
                  <a:srgbClr val="FF0000"/>
                </a:highlight>
              </a:rPr>
              <a:t>*</a:t>
            </a:r>
          </a:p>
          <a:p>
            <a:pPr marL="0" indent="0" algn="ctr">
              <a:buFont typeface="Wingdings" panose="05000000000000000000" pitchFamily="2" charset="2"/>
              <a:buNone/>
              <a:defRPr/>
            </a:pPr>
            <a:r>
              <a:rPr lang="en-US" sz="2400" dirty="0"/>
              <a:t>6) the presence/absence of full prosthetic crowns for each tooth</a:t>
            </a:r>
          </a:p>
          <a:p>
            <a:pPr marL="0" indent="0" algn="ctr">
              <a:buFont typeface="Wingdings" panose="05000000000000000000" pitchFamily="2" charset="2"/>
              <a:buNone/>
              <a:defRPr/>
            </a:pPr>
            <a:r>
              <a:rPr lang="en-US" sz="2400" dirty="0"/>
              <a:t>7) tooth status presence (present vs. absent).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9D9506-34E0-44E5-8329-7C9F8C0BD92C}"/>
              </a:ext>
            </a:extLst>
          </p:cNvPr>
          <p:cNvSpPr>
            <a:spLocks noGrp="1"/>
          </p:cNvSpPr>
          <p:nvPr>
            <p:ph idx="1"/>
          </p:nvPr>
        </p:nvSpPr>
        <p:spPr>
          <a:xfrm>
            <a:off x="301625" y="1828800"/>
            <a:ext cx="8540750" cy="4270375"/>
          </a:xfrm>
        </p:spPr>
        <p:txBody>
          <a:bodyPr/>
          <a:lstStyle/>
          <a:p>
            <a:pPr marL="0" indent="0" algn="ctr">
              <a:buFont typeface="Wingdings" panose="05000000000000000000" pitchFamily="2" charset="2"/>
              <a:buNone/>
              <a:defRPr/>
            </a:pPr>
            <a:r>
              <a:rPr lang="en-US" sz="2400" dirty="0">
                <a:solidFill>
                  <a:srgbClr val="FFC000"/>
                </a:solidFill>
              </a:rPr>
              <a:t>Duane Keller, et. al. (2017), </a:t>
            </a:r>
            <a:r>
              <a:rPr lang="en-US" sz="2400" dirty="0">
                <a:solidFill>
                  <a:srgbClr val="FFFF00"/>
                </a:solidFill>
              </a:rPr>
              <a:t>Managing peri-implantitis and peri-mucositis</a:t>
            </a:r>
            <a:r>
              <a:rPr lang="en-US" sz="2400" dirty="0">
                <a:solidFill>
                  <a:srgbClr val="FFC000"/>
                </a:solidFill>
              </a:rPr>
              <a:t> with </a:t>
            </a:r>
            <a:r>
              <a:rPr lang="en-US" sz="2400" dirty="0">
                <a:solidFill>
                  <a:srgbClr val="FFFF00"/>
                </a:solidFill>
              </a:rPr>
              <a:t>direct medication delivery</a:t>
            </a:r>
            <a:r>
              <a:rPr lang="en-US" sz="2400" dirty="0">
                <a:solidFill>
                  <a:srgbClr val="FFC000"/>
                </a:solidFill>
              </a:rPr>
              <a:t>. </a:t>
            </a:r>
            <a:r>
              <a:rPr lang="en-US" sz="2400" dirty="0" err="1">
                <a:solidFill>
                  <a:srgbClr val="FFC000"/>
                </a:solidFill>
              </a:rPr>
              <a:t>Int</a:t>
            </a:r>
            <a:r>
              <a:rPr lang="en-US" sz="2400" dirty="0">
                <a:solidFill>
                  <a:srgbClr val="FFC000"/>
                </a:solidFill>
              </a:rPr>
              <a:t> J Dent &amp; Oral Heal. 3:10,103-116.</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err="1">
                <a:solidFill>
                  <a:srgbClr val="FFC000"/>
                </a:solidFill>
              </a:rPr>
              <a:t>Kwong</a:t>
            </a:r>
            <a:r>
              <a:rPr lang="en-US" sz="2400" dirty="0">
                <a:solidFill>
                  <a:srgbClr val="FFC000"/>
                </a:solidFill>
              </a:rPr>
              <a:t>, J. C., et. al. (2018). </a:t>
            </a:r>
            <a:r>
              <a:rPr lang="en-US" sz="2400" dirty="0">
                <a:solidFill>
                  <a:srgbClr val="FFFF00"/>
                </a:solidFill>
              </a:rPr>
              <a:t>Acute Myocardial Infarction</a:t>
            </a:r>
            <a:r>
              <a:rPr lang="en-US" sz="2400" dirty="0">
                <a:solidFill>
                  <a:srgbClr val="FFC000"/>
                </a:solidFill>
              </a:rPr>
              <a:t> after Laboratory-Confirmed </a:t>
            </a:r>
            <a:r>
              <a:rPr lang="en-US" sz="2400" dirty="0">
                <a:solidFill>
                  <a:srgbClr val="FFFF00"/>
                </a:solidFill>
              </a:rPr>
              <a:t>Influenza</a:t>
            </a:r>
            <a:r>
              <a:rPr lang="en-US" sz="2400" dirty="0">
                <a:solidFill>
                  <a:srgbClr val="FFC000"/>
                </a:solidFill>
              </a:rPr>
              <a:t> Infection.                                                                                   New England Journal of Medicine, 378(4), 345-353. </a:t>
            </a: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endParaRPr lang="en-US" sz="2400" dirty="0">
              <a:solidFill>
                <a:srgbClr val="FFC000"/>
              </a:solidFill>
            </a:endParaRPr>
          </a:p>
          <a:p>
            <a:pPr marL="0" indent="0" algn="ctr">
              <a:buFont typeface="Wingdings" panose="05000000000000000000" pitchFamily="2" charset="2"/>
              <a:buNone/>
              <a:defRPr/>
            </a:pPr>
            <a:r>
              <a:rPr lang="en-US" sz="2400" dirty="0"/>
              <a:t>a</a:t>
            </a:r>
          </a:p>
        </p:txBody>
      </p:sp>
      <p:sp>
        <p:nvSpPr>
          <p:cNvPr id="4" name="Footer Placeholder 3">
            <a:extLst>
              <a:ext uri="{FF2B5EF4-FFF2-40B4-BE49-F238E27FC236}">
                <a16:creationId xmlns:a16="http://schemas.microsoft.com/office/drawing/2014/main" id="{42B521BF-6505-4EBA-8770-DD7F8C53433F}"/>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EBBC-534F-4576-8196-56E0540B1BCB}"/>
              </a:ext>
            </a:extLst>
          </p:cNvPr>
          <p:cNvSpPr>
            <a:spLocks noGrp="1"/>
          </p:cNvSpPr>
          <p:nvPr>
            <p:ph type="title"/>
          </p:nvPr>
        </p:nvSpPr>
        <p:spPr>
          <a:xfrm>
            <a:off x="0" y="0"/>
            <a:ext cx="9144000" cy="838200"/>
          </a:xfrm>
        </p:spPr>
        <p:txBody>
          <a:bodyPr/>
          <a:lstStyle/>
          <a:p>
            <a:pPr>
              <a:defRPr/>
            </a:pPr>
            <a:r>
              <a:rPr lang="en-US" sz="3200" dirty="0"/>
              <a:t>Gingival Index (GI)</a:t>
            </a:r>
          </a:p>
        </p:txBody>
      </p:sp>
      <p:sp>
        <p:nvSpPr>
          <p:cNvPr id="4" name="Footer Placeholder 3">
            <a:extLst>
              <a:ext uri="{FF2B5EF4-FFF2-40B4-BE49-F238E27FC236}">
                <a16:creationId xmlns:a16="http://schemas.microsoft.com/office/drawing/2014/main" id="{D2B9F8D4-BEB5-4E6A-9692-7D81C0F5C8F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96260" name="TextBox 5">
            <a:extLst>
              <a:ext uri="{FF2B5EF4-FFF2-40B4-BE49-F238E27FC236}">
                <a16:creationId xmlns:a16="http://schemas.microsoft.com/office/drawing/2014/main" id="{6B0B9E92-26EE-4751-B243-0582EB3762C6}"/>
              </a:ext>
            </a:extLst>
          </p:cNvPr>
          <p:cNvSpPr txBox="1">
            <a:spLocks noChangeArrowheads="1"/>
          </p:cNvSpPr>
          <p:nvPr/>
        </p:nvSpPr>
        <p:spPr bwMode="auto">
          <a:xfrm>
            <a:off x="381000" y="54864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Loe, H., &amp; Silness, J. (1963). PERIODONTAL DISEASE IN PREGNANCY. I. PREVALENCE AND SEVERITY. </a:t>
            </a:r>
            <a:r>
              <a:rPr lang="en-US" altLang="en-US" sz="1800" i="1">
                <a:solidFill>
                  <a:srgbClr val="FFC000"/>
                </a:solidFill>
              </a:rPr>
              <a:t>Acta Odontol Scand, 21</a:t>
            </a:r>
            <a:r>
              <a:rPr lang="en-US" altLang="en-US" sz="1800">
                <a:solidFill>
                  <a:srgbClr val="FFC000"/>
                </a:solidFill>
              </a:rPr>
              <a:t>, 533-551. </a:t>
            </a:r>
          </a:p>
          <a:p>
            <a:pPr algn="ctr">
              <a:spcBef>
                <a:spcPct val="0"/>
              </a:spcBef>
              <a:buClrTx/>
              <a:buFontTx/>
              <a:buNone/>
            </a:pPr>
            <a:endParaRPr lang="en-US" altLang="en-US" sz="1800" i="1">
              <a:solidFill>
                <a:srgbClr val="FFC000"/>
              </a:solidFill>
            </a:endParaRPr>
          </a:p>
        </p:txBody>
      </p:sp>
      <p:pic>
        <p:nvPicPr>
          <p:cNvPr id="96261" name="Content Placeholder 2">
            <a:extLst>
              <a:ext uri="{FF2B5EF4-FFF2-40B4-BE49-F238E27FC236}">
                <a16:creationId xmlns:a16="http://schemas.microsoft.com/office/drawing/2014/main" id="{66D0908F-A4EE-4ED5-8EEA-63E9867880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433" t="35088" r="19296" b="26315"/>
          <a:stretch>
            <a:fillRect/>
          </a:stretch>
        </p:blipFill>
        <p:spPr>
          <a:xfrm>
            <a:off x="914400" y="1143000"/>
            <a:ext cx="7239000" cy="41910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49B6-111A-4938-856D-29FBE5E1A7BE}"/>
              </a:ext>
            </a:extLst>
          </p:cNvPr>
          <p:cNvSpPr>
            <a:spLocks noGrp="1"/>
          </p:cNvSpPr>
          <p:nvPr>
            <p:ph type="title"/>
          </p:nvPr>
        </p:nvSpPr>
        <p:spPr>
          <a:xfrm>
            <a:off x="0" y="0"/>
            <a:ext cx="9144000" cy="838200"/>
          </a:xfrm>
        </p:spPr>
        <p:txBody>
          <a:bodyPr/>
          <a:lstStyle/>
          <a:p>
            <a:pPr>
              <a:defRPr/>
            </a:pPr>
            <a:r>
              <a:rPr lang="en-US" sz="3200" dirty="0"/>
              <a:t>Plaque Index (PI)</a:t>
            </a:r>
          </a:p>
        </p:txBody>
      </p:sp>
      <p:sp>
        <p:nvSpPr>
          <p:cNvPr id="4" name="Footer Placeholder 3">
            <a:extLst>
              <a:ext uri="{FF2B5EF4-FFF2-40B4-BE49-F238E27FC236}">
                <a16:creationId xmlns:a16="http://schemas.microsoft.com/office/drawing/2014/main" id="{BE07C834-15DB-43D9-9642-0BE0F50FBD9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98308" name="TextBox 5">
            <a:extLst>
              <a:ext uri="{FF2B5EF4-FFF2-40B4-BE49-F238E27FC236}">
                <a16:creationId xmlns:a16="http://schemas.microsoft.com/office/drawing/2014/main" id="{F9C319DB-4764-4F56-900C-167D19462D0C}"/>
              </a:ext>
            </a:extLst>
          </p:cNvPr>
          <p:cNvSpPr txBox="1">
            <a:spLocks noChangeArrowheads="1"/>
          </p:cNvSpPr>
          <p:nvPr/>
        </p:nvSpPr>
        <p:spPr bwMode="auto">
          <a:xfrm>
            <a:off x="457200" y="5562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Silness, J., &amp; Loe, H. (1964). PERIODONTAL DISEASE IN PREGNANCY. II. CORRELATION BETWEEN ORAL HYGIENE AND PERIODONTAL CONDTION. </a:t>
            </a:r>
            <a:r>
              <a:rPr lang="en-US" altLang="en-US" sz="1800" i="1">
                <a:solidFill>
                  <a:srgbClr val="FFC000"/>
                </a:solidFill>
              </a:rPr>
              <a:t>Acta Odontol Scand, 22</a:t>
            </a:r>
            <a:r>
              <a:rPr lang="en-US" altLang="en-US" sz="1800">
                <a:solidFill>
                  <a:srgbClr val="FFC000"/>
                </a:solidFill>
              </a:rPr>
              <a:t>, 121-135. </a:t>
            </a:r>
          </a:p>
          <a:p>
            <a:pPr algn="ctr">
              <a:spcBef>
                <a:spcPct val="0"/>
              </a:spcBef>
              <a:buClrTx/>
              <a:buFontTx/>
              <a:buNone/>
            </a:pPr>
            <a:endParaRPr lang="en-US" altLang="en-US" sz="1800" i="1">
              <a:solidFill>
                <a:srgbClr val="FFC000"/>
              </a:solidFill>
            </a:endParaRPr>
          </a:p>
        </p:txBody>
      </p:sp>
      <p:pic>
        <p:nvPicPr>
          <p:cNvPr id="98309" name="Content Placeholder 2">
            <a:extLst>
              <a:ext uri="{FF2B5EF4-FFF2-40B4-BE49-F238E27FC236}">
                <a16:creationId xmlns:a16="http://schemas.microsoft.com/office/drawing/2014/main" id="{4C02EE21-91DB-4340-8A4A-8AA30792C2E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460" t="15788" r="19460" b="33333"/>
          <a:stretch>
            <a:fillRect/>
          </a:stretch>
        </p:blipFill>
        <p:spPr>
          <a:xfrm>
            <a:off x="838200" y="736600"/>
            <a:ext cx="7315200" cy="480377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11C3-375B-4448-A2D8-285387904B8C}"/>
              </a:ext>
            </a:extLst>
          </p:cNvPr>
          <p:cNvSpPr>
            <a:spLocks noGrp="1"/>
          </p:cNvSpPr>
          <p:nvPr>
            <p:ph type="title"/>
          </p:nvPr>
        </p:nvSpPr>
        <p:spPr>
          <a:xfrm>
            <a:off x="0" y="0"/>
            <a:ext cx="9144000" cy="838200"/>
          </a:xfrm>
        </p:spPr>
        <p:txBody>
          <a:bodyPr/>
          <a:lstStyle/>
          <a:p>
            <a:pPr>
              <a:defRPr/>
            </a:pPr>
            <a:r>
              <a:rPr lang="en-US" sz="5400" dirty="0"/>
              <a:t>GI &amp; PI</a:t>
            </a:r>
          </a:p>
        </p:txBody>
      </p:sp>
      <p:sp>
        <p:nvSpPr>
          <p:cNvPr id="4" name="Footer Placeholder 3">
            <a:extLst>
              <a:ext uri="{FF2B5EF4-FFF2-40B4-BE49-F238E27FC236}">
                <a16:creationId xmlns:a16="http://schemas.microsoft.com/office/drawing/2014/main" id="{91BB236B-9E7D-482E-B633-9C66B961D73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00356" name="TextBox 5">
            <a:extLst>
              <a:ext uri="{FF2B5EF4-FFF2-40B4-BE49-F238E27FC236}">
                <a16:creationId xmlns:a16="http://schemas.microsoft.com/office/drawing/2014/main" id="{188D3FCD-8B18-446B-90C2-10C1A38B541F}"/>
              </a:ext>
            </a:extLst>
          </p:cNvPr>
          <p:cNvSpPr txBox="1">
            <a:spLocks noChangeArrowheads="1"/>
          </p:cNvSpPr>
          <p:nvPr/>
        </p:nvSpPr>
        <p:spPr bwMode="auto">
          <a:xfrm>
            <a:off x="457200" y="5553075"/>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Loe, H., &amp; Silness, J. (1963). </a:t>
            </a:r>
            <a:r>
              <a:rPr lang="en-US" altLang="en-US" sz="1800" i="1">
                <a:solidFill>
                  <a:srgbClr val="FFC000"/>
                </a:solidFill>
              </a:rPr>
              <a:t>Acta Odontol Scand, 21</a:t>
            </a:r>
            <a:r>
              <a:rPr lang="en-US" altLang="en-US" sz="1800">
                <a:solidFill>
                  <a:srgbClr val="FFC000"/>
                </a:solidFill>
              </a:rPr>
              <a:t>, 533-551.</a:t>
            </a:r>
          </a:p>
          <a:p>
            <a:pPr algn="ctr">
              <a:spcBef>
                <a:spcPct val="0"/>
              </a:spcBef>
              <a:buClrTx/>
              <a:buFontTx/>
              <a:buNone/>
            </a:pPr>
            <a:r>
              <a:rPr lang="en-US" altLang="en-US" sz="1800">
                <a:solidFill>
                  <a:srgbClr val="FFC000"/>
                </a:solidFill>
              </a:rPr>
              <a:t>Silness, J., &amp; Loe, H. (1964). Acta Odontol Scand, 22, 121-135. </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066800"/>
            <a:ext cx="8540750" cy="4117975"/>
          </a:xfrm>
        </p:spPr>
        <p:txBody>
          <a:bodyPr/>
          <a:lstStyle/>
          <a:p>
            <a:pPr marL="0" indent="0" algn="ctr">
              <a:buFont typeface="Wingdings" panose="05000000000000000000" pitchFamily="2" charset="2"/>
              <a:buNone/>
              <a:defRPr/>
            </a:pPr>
            <a:r>
              <a:rPr lang="en-US" sz="2800" dirty="0"/>
              <a:t>Six teeth examined :</a:t>
            </a:r>
          </a:p>
          <a:p>
            <a:pPr marL="0" indent="0" algn="ctr">
              <a:buFont typeface="Wingdings" panose="05000000000000000000" pitchFamily="2" charset="2"/>
              <a:buNone/>
              <a:defRPr/>
            </a:pPr>
            <a:r>
              <a:rPr lang="en-US" sz="2800" dirty="0"/>
              <a:t>Maxillary &amp; Mandibular -right first molar, lateral incisor, left first bicuspid.</a:t>
            </a:r>
          </a:p>
          <a:p>
            <a:pPr marL="0" indent="0" algn="ctr">
              <a:buFont typeface="Wingdings" panose="05000000000000000000" pitchFamily="2" charset="2"/>
              <a:buNone/>
              <a:defRPr/>
            </a:pPr>
            <a:r>
              <a:rPr lang="en-US" sz="2800" dirty="0"/>
              <a:t>Scored four units (buccal, lingual, mesial and distal) of the individual tooth.</a:t>
            </a:r>
          </a:p>
          <a:p>
            <a:pPr marL="0" indent="0" algn="ctr">
              <a:buFont typeface="Wingdings" panose="05000000000000000000" pitchFamily="2" charset="2"/>
              <a:buNone/>
              <a:defRPr/>
            </a:pPr>
            <a:r>
              <a:rPr lang="en-US" sz="2800" dirty="0"/>
              <a:t>The four units are added and divided by 4 to give                    GI &amp; PI of each tooth.</a:t>
            </a:r>
          </a:p>
          <a:p>
            <a:pPr marL="0" indent="0" algn="ctr">
              <a:buFont typeface="Wingdings" panose="05000000000000000000" pitchFamily="2" charset="2"/>
              <a:buNone/>
              <a:defRPr/>
            </a:pPr>
            <a:r>
              <a:rPr lang="en-US" sz="2800" dirty="0"/>
              <a:t>The GI &amp; PI of each tooth is added and divided by 6 to give the GI &amp; PI of the pt.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1D2A-55B7-46CE-9CB5-13A33C3788ED}"/>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BADAB802-8A1F-4116-9338-27486BEC3A1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02404" name="TextBox 5">
            <a:extLst>
              <a:ext uri="{FF2B5EF4-FFF2-40B4-BE49-F238E27FC236}">
                <a16:creationId xmlns:a16="http://schemas.microsoft.com/office/drawing/2014/main" id="{7D02206F-2D14-4D55-B11C-4F65A80DB322}"/>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114800"/>
          </a:xfrm>
        </p:spPr>
        <p:txBody>
          <a:bodyPr/>
          <a:lstStyle/>
          <a:p>
            <a:pPr marL="0" indent="0" algn="ctr">
              <a:buFont typeface="Wingdings" panose="05000000000000000000" pitchFamily="2" charset="2"/>
              <a:buNone/>
              <a:defRPr/>
            </a:pPr>
            <a:r>
              <a:rPr lang="en-US" sz="2800" dirty="0"/>
              <a:t>Individuals were classified into seven latent classes based on 224 dichotomous variables (derived from the 7 tooth-level variables for each of 32 teeth).</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PPC- A through 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80AE-8C10-4C49-9E80-7867C32D7A9A}"/>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996C92F5-3A3C-4E3B-AE55-F2D6845CB6F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04452" name="TextBox 5">
            <a:extLst>
              <a:ext uri="{FF2B5EF4-FFF2-40B4-BE49-F238E27FC236}">
                <a16:creationId xmlns:a16="http://schemas.microsoft.com/office/drawing/2014/main" id="{115DB660-47E9-4FA6-8C8C-0D01678E962F}"/>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0"/>
            <a:ext cx="8540750" cy="4343400"/>
          </a:xfrm>
        </p:spPr>
        <p:txBody>
          <a:bodyPr/>
          <a:lstStyle/>
          <a:p>
            <a:pPr marL="0" indent="0" algn="ctr">
              <a:buFont typeface="Wingdings" panose="05000000000000000000" pitchFamily="2" charset="2"/>
              <a:buNone/>
              <a:defRPr/>
            </a:pPr>
            <a:r>
              <a:rPr lang="en-US" sz="2800" dirty="0"/>
              <a:t>There were significant differences in clinical parameters among all seven PPCs.</a:t>
            </a:r>
          </a:p>
          <a:p>
            <a:pPr marL="0" indent="0" algn="ctr">
              <a:buFont typeface="Wingdings" panose="05000000000000000000" pitchFamily="2" charset="2"/>
              <a:buNone/>
              <a:defRPr/>
            </a:pPr>
            <a:r>
              <a:rPr lang="en-US" sz="2800" dirty="0"/>
              <a:t> </a:t>
            </a:r>
          </a:p>
          <a:p>
            <a:pPr marL="0" indent="0" algn="ctr">
              <a:buFont typeface="Wingdings" panose="05000000000000000000" pitchFamily="2" charset="2"/>
              <a:buNone/>
              <a:defRPr/>
            </a:pPr>
            <a:r>
              <a:rPr lang="en-US" sz="2800" dirty="0"/>
              <a:t>PPC-A (Health) had the lowest mean extent of BOP, GI≥1, and PI≥1 along with a mean extent of IAL≥3mm of 8% and a mean extent of PD≥4mm of 2% (the lowest among all 7 classes).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3BA9-F02C-4DCF-9BA7-FE54C081C975}"/>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433AC9F7-FF4E-4D0F-A7CE-984C6ECF015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06500" name="TextBox 5">
            <a:extLst>
              <a:ext uri="{FF2B5EF4-FFF2-40B4-BE49-F238E27FC236}">
                <a16:creationId xmlns:a16="http://schemas.microsoft.com/office/drawing/2014/main" id="{2AEE5DA8-7BC3-4127-8180-699375665392}"/>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066800"/>
            <a:ext cx="8540750" cy="4419600"/>
          </a:xfrm>
        </p:spPr>
        <p:txBody>
          <a:bodyPr/>
          <a:lstStyle/>
          <a:p>
            <a:pPr marL="0" indent="0" algn="ctr">
              <a:buFont typeface="Wingdings" panose="05000000000000000000" pitchFamily="2" charset="2"/>
              <a:buNone/>
              <a:defRPr/>
            </a:pPr>
            <a:r>
              <a:rPr lang="en-US" sz="2800" dirty="0"/>
              <a:t> PPC-B (Mild Disease) was mainly characterized by a slight increase in IAL≥3mm and PD≥4mm mean extent scores, and significant higher BOP (3-fold) and GI (9-fold) when compared to PPC-A.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PPC-C was notably marked by the highest mean extent GI score among all periodontal profile classes and was seen in 10% of the population</a:t>
            </a:r>
          </a:p>
          <a:p>
            <a:pPr marL="0" indent="0" algn="ctr">
              <a:buFont typeface="Wingdings" panose="05000000000000000000" pitchFamily="2" charset="2"/>
              <a:buNone/>
              <a:defRPr/>
            </a:pPr>
            <a:endParaRPr lang="en-US" sz="28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4EB1-BD2E-430C-8A77-4866806C5C1E}"/>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E4C99B7A-C451-429C-8D6D-C689D7A844F1}"/>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08548" name="TextBox 5">
            <a:extLst>
              <a:ext uri="{FF2B5EF4-FFF2-40B4-BE49-F238E27FC236}">
                <a16:creationId xmlns:a16="http://schemas.microsoft.com/office/drawing/2014/main" id="{7FF332FA-F34E-4781-A406-60B6B3BA9606}"/>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4038600"/>
          </a:xfrm>
        </p:spPr>
        <p:txBody>
          <a:bodyPr/>
          <a:lstStyle/>
          <a:p>
            <a:pPr marL="0" indent="0" algn="ctr">
              <a:buFont typeface="Wingdings" panose="05000000000000000000" pitchFamily="2" charset="2"/>
              <a:buNone/>
              <a:defRPr/>
            </a:pPr>
            <a:r>
              <a:rPr lang="en-US" sz="2800" dirty="0"/>
              <a:t>PPC-D (Tooth Loss) was characterized                      by fewer teeth.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PPC-E (Posterior Disease) was marked by a moderate mean extent of IAL≥3mm of 33%                    mainly located at the posterior dentition. </a:t>
            </a:r>
          </a:p>
          <a:p>
            <a:pPr marL="0" indent="0" algn="ctr">
              <a:buFont typeface="Wingdings" panose="05000000000000000000" pitchFamily="2" charset="2"/>
              <a:buNone/>
              <a:defRPr/>
            </a:pPr>
            <a:endParaRPr lang="en-US"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6A601-AE07-49CC-8B94-43A2421F4414}"/>
              </a:ext>
            </a:extLst>
          </p:cNvPr>
          <p:cNvSpPr>
            <a:spLocks noGrp="1"/>
          </p:cNvSpPr>
          <p:nvPr>
            <p:ph type="title"/>
          </p:nvPr>
        </p:nvSpPr>
        <p:spPr>
          <a:xfrm>
            <a:off x="0" y="0"/>
            <a:ext cx="9144000" cy="5334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9D08D7A6-7546-4D86-A92D-5B333A53C161}"/>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10596" name="TextBox 5">
            <a:extLst>
              <a:ext uri="{FF2B5EF4-FFF2-40B4-BE49-F238E27FC236}">
                <a16:creationId xmlns:a16="http://schemas.microsoft.com/office/drawing/2014/main" id="{4F4F82D7-BC05-4FC4-AA78-56358B8CC6CB}"/>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685800"/>
            <a:ext cx="8540750" cy="4800600"/>
          </a:xfrm>
        </p:spPr>
        <p:txBody>
          <a:bodyPr/>
          <a:lstStyle/>
          <a:p>
            <a:pPr marL="0" indent="0" algn="ctr">
              <a:buFont typeface="Wingdings" panose="05000000000000000000" pitchFamily="2" charset="2"/>
              <a:buNone/>
              <a:defRPr/>
            </a:pPr>
            <a:r>
              <a:rPr lang="en-US" sz="2800" dirty="0"/>
              <a:t>PPC-F (Severe Tooth Loss) was characterized by the lowest mean number of teeth (8 teeth), where the remaining teeth were mainly mandibular anterior teeth with an edentulous maxilla and                           reflected 13% of the population.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PPC-G (Severe Disease) characterized by the highest mean extent of IAL≥3 mm (54%) and PD≥4 mm of 25% coupled with higher                                       BOP, GI, and PI extent scores.</a:t>
            </a:r>
          </a:p>
          <a:p>
            <a:pPr marL="0" indent="0" algn="ctr">
              <a:buFont typeface="Wingdings" panose="05000000000000000000" pitchFamily="2" charset="2"/>
              <a:buNone/>
              <a:defRPr/>
            </a:pPr>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C07B-9CB9-4A2B-8D8B-960A3C7C05E2}"/>
              </a:ext>
            </a:extLst>
          </p:cNvPr>
          <p:cNvSpPr>
            <a:spLocks noGrp="1"/>
          </p:cNvSpPr>
          <p:nvPr>
            <p:ph type="title"/>
          </p:nvPr>
        </p:nvSpPr>
        <p:spPr>
          <a:xfrm>
            <a:off x="0" y="0"/>
            <a:ext cx="9144000" cy="457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35FF649B-84AA-42D9-A3D7-1FC0F539B43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12644" name="TextBox 5">
            <a:extLst>
              <a:ext uri="{FF2B5EF4-FFF2-40B4-BE49-F238E27FC236}">
                <a16:creationId xmlns:a16="http://schemas.microsoft.com/office/drawing/2014/main" id="{F9CF3D0E-A493-42CB-A160-0B12D0607A14}"/>
              </a:ext>
            </a:extLst>
          </p:cNvPr>
          <p:cNvSpPr txBox="1">
            <a:spLocks noChangeArrowheads="1"/>
          </p:cNvSpPr>
          <p:nvPr/>
        </p:nvSpPr>
        <p:spPr bwMode="auto">
          <a:xfrm>
            <a:off x="533400" y="6107113"/>
            <a:ext cx="807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pic>
        <p:nvPicPr>
          <p:cNvPr id="112645" name="Content Placeholder 2">
            <a:extLst>
              <a:ext uri="{FF2B5EF4-FFF2-40B4-BE49-F238E27FC236}">
                <a16:creationId xmlns:a16="http://schemas.microsoft.com/office/drawing/2014/main" id="{C9BC7ECE-2996-4AA0-99E9-A6D74D1ACF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1250" t="26335" r="3714" b="13081"/>
          <a:stretch>
            <a:fillRect/>
          </a:stretch>
        </p:blipFill>
        <p:spPr>
          <a:xfrm>
            <a:off x="457200" y="608013"/>
            <a:ext cx="8229600" cy="5348287"/>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CD20B-01B9-42AD-BD31-068C21E2F93E}"/>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CA8DFFEE-8576-4A57-B9C7-461709341BF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14692" name="TextBox 5">
            <a:extLst>
              <a:ext uri="{FF2B5EF4-FFF2-40B4-BE49-F238E27FC236}">
                <a16:creationId xmlns:a16="http://schemas.microsoft.com/office/drawing/2014/main" id="{88D9C776-89DE-42CF-AD61-3AE629CC95EB}"/>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95400"/>
            <a:ext cx="8540750" cy="4191000"/>
          </a:xfrm>
        </p:spPr>
        <p:txBody>
          <a:bodyPr/>
          <a:lstStyle/>
          <a:p>
            <a:pPr marL="0" indent="0" algn="ctr">
              <a:buFont typeface="Wingdings" panose="05000000000000000000" pitchFamily="2" charset="2"/>
              <a:buNone/>
              <a:defRPr/>
            </a:pPr>
            <a:r>
              <a:rPr lang="en-US" sz="2800" dirty="0"/>
              <a:t>These 7 PPCs that reflect typical tooth loss patterns and disease patterns that mirror                                       what is seen by clinicians.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classification was validated using two cross-sectional NHANES populations and the PDS longitudinal study representing a total of                      14,578 individuals.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98F964BE-0C9F-41CF-8B85-2C65D079154C}"/>
              </a:ext>
            </a:extLst>
          </p:cNvPr>
          <p:cNvSpPr>
            <a:spLocks noGrp="1"/>
          </p:cNvSpPr>
          <p:nvPr>
            <p:ph type="ftr" sz="quarter" idx="11"/>
          </p:nvPr>
        </p:nvSpPr>
        <p:spPr/>
        <p:txBody>
          <a:bodyPr/>
          <a:lstStyle/>
          <a:p>
            <a:pPr>
              <a:defRPr/>
            </a:pPr>
            <a:r>
              <a:rPr lang="en-US"/>
              <a:t>Copyright Bale/Doneen Paradigm</a:t>
            </a:r>
          </a:p>
        </p:txBody>
      </p:sp>
      <p:sp>
        <p:nvSpPr>
          <p:cNvPr id="1455106" name="Rectangle 2">
            <a:extLst>
              <a:ext uri="{FF2B5EF4-FFF2-40B4-BE49-F238E27FC236}">
                <a16:creationId xmlns:a16="http://schemas.microsoft.com/office/drawing/2014/main" id="{D2D4CDF1-98DA-4D39-B08A-A09EA9CDF365}"/>
              </a:ext>
            </a:extLst>
          </p:cNvPr>
          <p:cNvSpPr>
            <a:spLocks noGrp="1" noRot="1" noChangeArrowheads="1"/>
          </p:cNvSpPr>
          <p:nvPr>
            <p:ph type="title"/>
          </p:nvPr>
        </p:nvSpPr>
        <p:spPr>
          <a:xfrm>
            <a:off x="301625" y="0"/>
            <a:ext cx="8510588" cy="838200"/>
          </a:xfrm>
        </p:spPr>
        <p:txBody>
          <a:bodyPr/>
          <a:lstStyle/>
          <a:p>
            <a:pPr eaLnBrk="1" hangingPunct="1">
              <a:defRPr/>
            </a:pPr>
            <a:r>
              <a:rPr lang="en-US" sz="4000" dirty="0"/>
              <a:t>Red Flags</a:t>
            </a:r>
          </a:p>
        </p:txBody>
      </p:sp>
      <p:sp>
        <p:nvSpPr>
          <p:cNvPr id="1455107" name="Rectangle 3">
            <a:extLst>
              <a:ext uri="{FF2B5EF4-FFF2-40B4-BE49-F238E27FC236}">
                <a16:creationId xmlns:a16="http://schemas.microsoft.com/office/drawing/2014/main" id="{26223A4F-F4C8-4458-AB3B-C25CE4895DE5}"/>
              </a:ext>
            </a:extLst>
          </p:cNvPr>
          <p:cNvSpPr>
            <a:spLocks noGrp="1" noRot="1" noChangeArrowheads="1"/>
          </p:cNvSpPr>
          <p:nvPr>
            <p:ph type="body" idx="1"/>
          </p:nvPr>
        </p:nvSpPr>
        <p:spPr/>
        <p:txBody>
          <a:bodyPr/>
          <a:lstStyle/>
          <a:p>
            <a:pPr eaLnBrk="1" hangingPunct="1">
              <a:defRPr/>
            </a:pPr>
            <a:endParaRPr lang="en-US"/>
          </a:p>
        </p:txBody>
      </p:sp>
      <p:pic>
        <p:nvPicPr>
          <p:cNvPr id="14341" name="Picture 4" descr="7137%20Cities%20China%20Red%20flags%20flying%20on%20May%201st%20Tiananmen%20Square%20Beijing">
            <a:extLst>
              <a:ext uri="{FF2B5EF4-FFF2-40B4-BE49-F238E27FC236}">
                <a16:creationId xmlns:a16="http://schemas.microsoft.com/office/drawing/2014/main" id="{097B7E81-39D3-4B3D-81F4-E460E1ED6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477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B48B0-76DE-47E2-A292-10EC496A2AD2}"/>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9593738F-1DD5-4DF7-B355-FEA91A1FBC5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16740" name="TextBox 5">
            <a:extLst>
              <a:ext uri="{FF2B5EF4-FFF2-40B4-BE49-F238E27FC236}">
                <a16:creationId xmlns:a16="http://schemas.microsoft.com/office/drawing/2014/main" id="{87A49267-7105-4630-9413-537BB8C7EA33}"/>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371600"/>
            <a:ext cx="8540750" cy="4114800"/>
          </a:xfrm>
        </p:spPr>
        <p:txBody>
          <a:bodyPr/>
          <a:lstStyle/>
          <a:p>
            <a:pPr marL="0" indent="0" algn="ctr">
              <a:buFont typeface="Wingdings" panose="05000000000000000000" pitchFamily="2" charset="2"/>
              <a:buNone/>
              <a:defRPr/>
            </a:pPr>
            <a:r>
              <a:rPr lang="en-US" sz="2800" dirty="0"/>
              <a:t>This study shows how multiple clinical characteristics can be used to identify clinically distinct                  periodontal profile classes.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classification model is promising for </a:t>
            </a:r>
            <a:r>
              <a:rPr lang="en-US" sz="2800" dirty="0" err="1"/>
              <a:t>pt</a:t>
            </a:r>
            <a:r>
              <a:rPr lang="en-US" sz="2800" dirty="0"/>
              <a:t> stratification; tailoring of treatment; targeting health promotion efforts and optimizing individualized treatment decisions for dental rehabilitation.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35F7A-370B-46A7-8089-3F32F21D81B6}"/>
              </a:ext>
            </a:extLst>
          </p:cNvPr>
          <p:cNvSpPr>
            <a:spLocks noGrp="1"/>
          </p:cNvSpPr>
          <p:nvPr>
            <p:ph type="title"/>
          </p:nvPr>
        </p:nvSpPr>
        <p:spPr>
          <a:xfrm>
            <a:off x="0" y="136525"/>
            <a:ext cx="9136966" cy="854075"/>
          </a:xfrm>
        </p:spPr>
        <p:txBody>
          <a:bodyPr/>
          <a:lstStyle/>
          <a:p>
            <a:pPr>
              <a:defRPr/>
            </a:pPr>
            <a:r>
              <a:rPr lang="en-US" sz="3200" dirty="0">
                <a:highlight>
                  <a:srgbClr val="FF0000"/>
                </a:highlight>
              </a:rPr>
              <a:t>back to current study</a:t>
            </a:r>
          </a:p>
        </p:txBody>
      </p:sp>
      <p:sp>
        <p:nvSpPr>
          <p:cNvPr id="4" name="Footer Placeholder 3">
            <a:extLst>
              <a:ext uri="{FF2B5EF4-FFF2-40B4-BE49-F238E27FC236}">
                <a16:creationId xmlns:a16="http://schemas.microsoft.com/office/drawing/2014/main" id="{E07A4730-8154-4A06-8E33-E76720E7F96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18788" name="TextBox 5">
            <a:extLst>
              <a:ext uri="{FF2B5EF4-FFF2-40B4-BE49-F238E27FC236}">
                <a16:creationId xmlns:a16="http://schemas.microsoft.com/office/drawing/2014/main" id="{C8D98AB9-C4E7-46E8-9E1C-70F2D76F23E7}"/>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3225"/>
            <a:ext cx="8540750" cy="3813175"/>
          </a:xfrm>
        </p:spPr>
        <p:txBody>
          <a:bodyPr/>
          <a:lstStyle/>
          <a:p>
            <a:pPr marL="0" indent="0" algn="ctr">
              <a:buFont typeface="Wingdings" panose="05000000000000000000" pitchFamily="2" charset="2"/>
              <a:buNone/>
              <a:defRPr/>
            </a:pPr>
            <a:r>
              <a:rPr lang="en-US" sz="2800" dirty="0"/>
              <a:t>6,736 ARIC pts; no </a:t>
            </a:r>
            <a:r>
              <a:rPr lang="en-US" sz="2800" dirty="0" err="1"/>
              <a:t>hx</a:t>
            </a:r>
            <a:r>
              <a:rPr lang="en-US" sz="2800" dirty="0"/>
              <a:t> of stroke; mean age 62; 55% female; 19% Black; follow-up 15 </a:t>
            </a:r>
            <a:r>
              <a:rPr lang="en-US" sz="2800" dirty="0" err="1"/>
              <a:t>yrs</a:t>
            </a:r>
            <a:r>
              <a:rPr lang="en-US" sz="2800" dirty="0"/>
              <a:t> with over 90% of pts being retained in study.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Periodontal exams used to discriminate pts into 7 distinct periodontal profile classes (PPC A-G) ranging from health to severe PD.</a:t>
            </a:r>
          </a:p>
          <a:p>
            <a:pPr marL="0" indent="0" algn="ctr">
              <a:buFont typeface="Wingdings" panose="05000000000000000000" pitchFamily="2" charset="2"/>
              <a:buNone/>
              <a:defRPr/>
            </a:pPr>
            <a:endParaRPr lang="en-US" sz="2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0DDE-823F-4673-B313-29E598A7E90A}"/>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3D01D5AA-EA25-4DF3-81E3-96378FC0CC94}"/>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20836" name="TextBox 5">
            <a:extLst>
              <a:ext uri="{FF2B5EF4-FFF2-40B4-BE49-F238E27FC236}">
                <a16:creationId xmlns:a16="http://schemas.microsoft.com/office/drawing/2014/main" id="{F0B7620C-A814-4976-80FA-AE64A8B4A863}"/>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3962400"/>
          </a:xfrm>
        </p:spPr>
        <p:txBody>
          <a:bodyPr/>
          <a:lstStyle/>
          <a:p>
            <a:pPr marL="0" indent="0" algn="ctr">
              <a:buFont typeface="Wingdings" panose="05000000000000000000" pitchFamily="2" charset="2"/>
              <a:buNone/>
              <a:defRPr/>
            </a:pPr>
            <a:r>
              <a:rPr lang="en-US" sz="2800" dirty="0"/>
              <a:t>During the 15 </a:t>
            </a:r>
            <a:r>
              <a:rPr lang="en-US" sz="2800" dirty="0" err="1"/>
              <a:t>yr</a:t>
            </a:r>
            <a:r>
              <a:rPr lang="en-US" sz="2800" dirty="0"/>
              <a:t> follow-up there were                                  299 incident ischemic strokes.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Hazard ratios for stroke were calculated after the following adjustments:</a:t>
            </a:r>
          </a:p>
          <a:p>
            <a:pPr marL="0" indent="0" algn="ctr">
              <a:buFont typeface="Wingdings" panose="05000000000000000000" pitchFamily="2" charset="2"/>
              <a:buNone/>
              <a:defRPr/>
            </a:pPr>
            <a:r>
              <a:rPr lang="en-US" sz="2800" dirty="0"/>
              <a:t>race/center, age, sex, BMI, BP, DM, LDL, smoking, pack years, and education.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7C42-A180-403B-827D-02E6067FB864}"/>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F601C22D-09E9-4AAF-A51D-6F63742936F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22884" name="TextBox 5">
            <a:extLst>
              <a:ext uri="{FF2B5EF4-FFF2-40B4-BE49-F238E27FC236}">
                <a16:creationId xmlns:a16="http://schemas.microsoft.com/office/drawing/2014/main" id="{FEEE734D-6F38-46EF-85CD-D42C6E3892A4}"/>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4267200"/>
          </a:xfrm>
        </p:spPr>
        <p:txBody>
          <a:bodyPr/>
          <a:lstStyle/>
          <a:p>
            <a:pPr marL="0" indent="0" algn="ctr">
              <a:buFont typeface="Wingdings" panose="05000000000000000000" pitchFamily="2" charset="2"/>
              <a:buNone/>
              <a:defRPr/>
            </a:pPr>
            <a:r>
              <a:rPr lang="en-US" sz="2800" dirty="0"/>
              <a:t>Compared to a healthy mouth PPC-A, hazard ratios for a stroke were as follows:</a:t>
            </a:r>
          </a:p>
          <a:p>
            <a:pPr marL="0" indent="0" algn="ctr">
              <a:buFont typeface="Wingdings" panose="05000000000000000000" pitchFamily="2" charset="2"/>
              <a:buNone/>
              <a:defRPr/>
            </a:pPr>
            <a:r>
              <a:rPr lang="en-US" sz="2800" dirty="0"/>
              <a:t>PPC-B, HR-1.86 (95% CI, 1.16–2.97)</a:t>
            </a:r>
          </a:p>
          <a:p>
            <a:pPr marL="0" indent="0" algn="ctr">
              <a:buFont typeface="Wingdings" panose="05000000000000000000" pitchFamily="2" charset="2"/>
              <a:buNone/>
              <a:defRPr/>
            </a:pPr>
            <a:r>
              <a:rPr lang="en-US" sz="2800" dirty="0"/>
              <a:t>PPC-C, HR- 2.06 (95% CI, 1.21–3.51)</a:t>
            </a:r>
          </a:p>
          <a:p>
            <a:pPr marL="0" indent="0" algn="ctr">
              <a:buFont typeface="Wingdings" panose="05000000000000000000" pitchFamily="2" charset="2"/>
              <a:buNone/>
              <a:defRPr/>
            </a:pPr>
            <a:r>
              <a:rPr lang="en-US" sz="2800" dirty="0"/>
              <a:t>PPC-D, HR- 2.03 (95% CI, 1.26–3.26) </a:t>
            </a:r>
          </a:p>
          <a:p>
            <a:pPr marL="0" indent="0" algn="ctr">
              <a:buFont typeface="Wingdings" panose="05000000000000000000" pitchFamily="2" charset="2"/>
              <a:buNone/>
              <a:defRPr/>
            </a:pPr>
            <a:r>
              <a:rPr lang="en-US" sz="2800" dirty="0"/>
              <a:t>PPC-E, HR- 2.22 (95% CI, 1.41–3.50)</a:t>
            </a:r>
          </a:p>
          <a:p>
            <a:pPr marL="0" indent="0" algn="ctr">
              <a:buFont typeface="Wingdings" panose="05000000000000000000" pitchFamily="2" charset="2"/>
              <a:buNone/>
              <a:defRPr/>
            </a:pPr>
            <a:r>
              <a:rPr lang="en-US" sz="2800" dirty="0"/>
              <a:t>PPC-F, HR- 2.08 (95% CI, 1.29–3.35)</a:t>
            </a:r>
          </a:p>
          <a:p>
            <a:pPr marL="0" indent="0" algn="ctr">
              <a:buFont typeface="Wingdings" panose="05000000000000000000" pitchFamily="2" charset="2"/>
              <a:buNone/>
              <a:defRPr/>
            </a:pPr>
            <a:r>
              <a:rPr lang="en-US" sz="2800" dirty="0"/>
              <a:t>PPC-G, HR- 2.20 (95% CI, 1.27–3.81)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9FEC-1D0A-4DAC-BDD7-F70F828A6F1C}"/>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CE14C9D4-C8BD-4320-9AE6-DBCC815D1D9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24932" name="TextBox 5">
            <a:extLst>
              <a:ext uri="{FF2B5EF4-FFF2-40B4-BE49-F238E27FC236}">
                <a16:creationId xmlns:a16="http://schemas.microsoft.com/office/drawing/2014/main" id="{D5435696-0EA7-4E47-AC4E-B00358D08AF2}"/>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pic>
        <p:nvPicPr>
          <p:cNvPr id="124933" name="Content Placeholder 11">
            <a:extLst>
              <a:ext uri="{FF2B5EF4-FFF2-40B4-BE49-F238E27FC236}">
                <a16:creationId xmlns:a16="http://schemas.microsoft.com/office/drawing/2014/main" id="{82A93D91-1EEE-44B8-A0F5-AEE4C829D0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588" t="24121" r="8873" b="34531"/>
          <a:stretch>
            <a:fillRect/>
          </a:stretch>
        </p:blipFill>
        <p:spPr>
          <a:xfrm>
            <a:off x="873125" y="1409700"/>
            <a:ext cx="7391400" cy="38862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1776-A1F4-4A5C-96DD-A30365B5141F}"/>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67187E5C-700B-4DDE-BD8A-6ECC294E028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26980" name="TextBox 5">
            <a:extLst>
              <a:ext uri="{FF2B5EF4-FFF2-40B4-BE49-F238E27FC236}">
                <a16:creationId xmlns:a16="http://schemas.microsoft.com/office/drawing/2014/main" id="{3414D92F-E500-4691-B75D-07F6A44792E2}"/>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3225"/>
            <a:ext cx="8540750" cy="3813175"/>
          </a:xfrm>
        </p:spPr>
        <p:txBody>
          <a:bodyPr/>
          <a:lstStyle/>
          <a:p>
            <a:pPr marL="0" indent="0" algn="ctr">
              <a:buFont typeface="Wingdings" panose="05000000000000000000" pitchFamily="2" charset="2"/>
              <a:buNone/>
              <a:defRPr/>
            </a:pPr>
            <a:r>
              <a:rPr lang="en-US" sz="2800" dirty="0"/>
              <a:t>The inflammatory characteristics differ among                        the 6 disease classes.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PPC-C (gingival inflammation) and PPC-G (severe disease) are the most inflamed classes.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A436A-5BFC-447D-BC10-F77EC6050F95}"/>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5A26E2BC-37C3-4B29-BCE9-F258C7B8227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29028" name="TextBox 5">
            <a:extLst>
              <a:ext uri="{FF2B5EF4-FFF2-40B4-BE49-F238E27FC236}">
                <a16:creationId xmlns:a16="http://schemas.microsoft.com/office/drawing/2014/main" id="{DAF22211-3AB4-44B0-8983-B52752FB9B1A}"/>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3225"/>
            <a:ext cx="8540750" cy="3813175"/>
          </a:xfrm>
        </p:spPr>
        <p:txBody>
          <a:bodyPr/>
          <a:lstStyle/>
          <a:p>
            <a:pPr marL="0" indent="0" algn="ctr">
              <a:buFont typeface="Wingdings" panose="05000000000000000000" pitchFamily="2" charset="2"/>
              <a:buNone/>
              <a:defRPr/>
            </a:pPr>
            <a:r>
              <a:rPr lang="en-US" sz="2800" dirty="0"/>
              <a:t>Stroke incidence was the highest in                                  classes PPC-C &amp; PPC-G.</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data emphasizes the importance of inflammation rather than just the level of attachment as being the main determinant of risk.</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C4AB-59B4-4379-B3B1-0E15C3A8C625}"/>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24FC5F55-562F-4258-BE5B-8D643C77596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31076" name="TextBox 5">
            <a:extLst>
              <a:ext uri="{FF2B5EF4-FFF2-40B4-BE49-F238E27FC236}">
                <a16:creationId xmlns:a16="http://schemas.microsoft.com/office/drawing/2014/main" id="{6F052E04-8431-47D1-B8CD-6FFEE0885DBA}"/>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pic>
        <p:nvPicPr>
          <p:cNvPr id="131077" name="Content Placeholder 2">
            <a:extLst>
              <a:ext uri="{FF2B5EF4-FFF2-40B4-BE49-F238E27FC236}">
                <a16:creationId xmlns:a16="http://schemas.microsoft.com/office/drawing/2014/main" id="{A3D6042B-8AC5-4B2D-8F47-171BADF437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8500" y="1219200"/>
            <a:ext cx="7747000" cy="4267200"/>
          </a:xfrm>
        </p:spPr>
      </p:pic>
      <p:sp>
        <p:nvSpPr>
          <p:cNvPr id="131078" name="TextBox 6">
            <a:extLst>
              <a:ext uri="{FF2B5EF4-FFF2-40B4-BE49-F238E27FC236}">
                <a16:creationId xmlns:a16="http://schemas.microsoft.com/office/drawing/2014/main" id="{6F47BB08-0063-4640-94D2-43843B630BBB}"/>
              </a:ext>
            </a:extLst>
          </p:cNvPr>
          <p:cNvSpPr txBox="1">
            <a:spLocks noChangeArrowheads="1"/>
          </p:cNvSpPr>
          <p:nvPr/>
        </p:nvSpPr>
        <p:spPr bwMode="auto">
          <a:xfrm>
            <a:off x="1295400" y="1214438"/>
            <a:ext cx="672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solidFill>
                  <a:srgbClr val="FF0000"/>
                </a:solidFill>
              </a:rPr>
              <a:t>Incidence of stroke by periodontal disease class</a:t>
            </a:r>
          </a:p>
        </p:txBody>
      </p:sp>
      <p:sp>
        <p:nvSpPr>
          <p:cNvPr id="131079" name="Explosion: 8 Points 8">
            <a:extLst>
              <a:ext uri="{FF2B5EF4-FFF2-40B4-BE49-F238E27FC236}">
                <a16:creationId xmlns:a16="http://schemas.microsoft.com/office/drawing/2014/main" id="{14A7764E-F278-4DE1-82C2-43568319C8E1}"/>
              </a:ext>
            </a:extLst>
          </p:cNvPr>
          <p:cNvSpPr>
            <a:spLocks noChangeArrowheads="1"/>
          </p:cNvSpPr>
          <p:nvPr/>
        </p:nvSpPr>
        <p:spPr bwMode="auto">
          <a:xfrm>
            <a:off x="5829300" y="4267200"/>
            <a:ext cx="381000" cy="304800"/>
          </a:xfrm>
          <a:prstGeom prst="irregularSeal1">
            <a:avLst/>
          </a:prstGeom>
          <a:solidFill>
            <a:srgbClr val="FF0000"/>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131080" name="Explosion: 8 Points 9">
            <a:extLst>
              <a:ext uri="{FF2B5EF4-FFF2-40B4-BE49-F238E27FC236}">
                <a16:creationId xmlns:a16="http://schemas.microsoft.com/office/drawing/2014/main" id="{E576BB7A-E0C3-4362-B0B9-3DB131CBE3A6}"/>
              </a:ext>
            </a:extLst>
          </p:cNvPr>
          <p:cNvSpPr>
            <a:spLocks noChangeArrowheads="1"/>
          </p:cNvSpPr>
          <p:nvPr/>
        </p:nvSpPr>
        <p:spPr bwMode="auto">
          <a:xfrm>
            <a:off x="7010400" y="4876800"/>
            <a:ext cx="381000" cy="304800"/>
          </a:xfrm>
          <a:prstGeom prst="irregularSeal1">
            <a:avLst/>
          </a:prstGeom>
          <a:solidFill>
            <a:srgbClr val="FF0000"/>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08D6-BD24-4CEC-ADF2-9FA7CA38B2FD}"/>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94FA2861-CEFD-4A08-ABBC-CF6882E7800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33124" name="TextBox 5">
            <a:extLst>
              <a:ext uri="{FF2B5EF4-FFF2-40B4-BE49-F238E27FC236}">
                <a16:creationId xmlns:a16="http://schemas.microsoft.com/office/drawing/2014/main" id="{4B4E63AD-264E-44AF-B527-98E58A70B0C7}"/>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733800"/>
          </a:xfrm>
        </p:spPr>
        <p:txBody>
          <a:bodyPr/>
          <a:lstStyle/>
          <a:p>
            <a:pPr marL="0" indent="0" algn="ctr">
              <a:buFont typeface="Wingdings" panose="05000000000000000000" pitchFamily="2" charset="2"/>
              <a:buNone/>
              <a:defRPr/>
            </a:pPr>
            <a:r>
              <a:rPr lang="en-US" sz="2800" dirty="0"/>
              <a:t>The association of periodontal disease classification with ischemic stroke was significant for the subtypes of thrombotic and cardioembolic.</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was not significant for lacunar.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8922-A0DE-4F60-B705-D019715D4222}"/>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79104C53-C503-485F-A731-234C90C87F4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35172" name="TextBox 5">
            <a:extLst>
              <a:ext uri="{FF2B5EF4-FFF2-40B4-BE49-F238E27FC236}">
                <a16:creationId xmlns:a16="http://schemas.microsoft.com/office/drawing/2014/main" id="{D2075FC7-8AAB-4452-B67F-9EA574DAD666}"/>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pic>
        <p:nvPicPr>
          <p:cNvPr id="135173" name="Content Placeholder 2">
            <a:extLst>
              <a:ext uri="{FF2B5EF4-FFF2-40B4-BE49-F238E27FC236}">
                <a16:creationId xmlns:a16="http://schemas.microsoft.com/office/drawing/2014/main" id="{31169286-1CC5-4C9B-842E-6AF95F95D1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373" t="5356" r="7373" b="3735"/>
          <a:stretch>
            <a:fillRect/>
          </a:stretch>
        </p:blipFill>
        <p:spPr>
          <a:xfrm>
            <a:off x="1063625" y="1181100"/>
            <a:ext cx="7010400" cy="4191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9AE1C-CCC2-4542-A739-18C3D5149669}"/>
              </a:ext>
            </a:extLst>
          </p:cNvPr>
          <p:cNvSpPr>
            <a:spLocks noGrp="1"/>
          </p:cNvSpPr>
          <p:nvPr>
            <p:ph type="title"/>
          </p:nvPr>
        </p:nvSpPr>
        <p:spPr>
          <a:xfrm>
            <a:off x="301625" y="0"/>
            <a:ext cx="8510588" cy="609600"/>
          </a:xfrm>
        </p:spPr>
        <p:txBody>
          <a:bodyPr/>
          <a:lstStyle/>
          <a:p>
            <a:pPr>
              <a:defRPr/>
            </a:pPr>
            <a:r>
              <a:rPr lang="en-US" dirty="0"/>
              <a:t>Migraines</a:t>
            </a:r>
          </a:p>
        </p:txBody>
      </p:sp>
      <p:pic>
        <p:nvPicPr>
          <p:cNvPr id="15363" name="Content Placeholder 5">
            <a:extLst>
              <a:ext uri="{FF2B5EF4-FFF2-40B4-BE49-F238E27FC236}">
                <a16:creationId xmlns:a16="http://schemas.microsoft.com/office/drawing/2014/main" id="{D49C515F-EA9E-4053-8CA4-F55A4D72F3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39838" y="762000"/>
            <a:ext cx="6634162" cy="5257800"/>
          </a:xfrm>
        </p:spPr>
      </p:pic>
      <p:sp>
        <p:nvSpPr>
          <p:cNvPr id="4" name="Footer Placeholder 3">
            <a:extLst>
              <a:ext uri="{FF2B5EF4-FFF2-40B4-BE49-F238E27FC236}">
                <a16:creationId xmlns:a16="http://schemas.microsoft.com/office/drawing/2014/main" id="{CFB8BEC6-94F2-4C7B-BC32-5ABE24D090A3}"/>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8E00B-D891-44FC-8AE2-CC522E530792}"/>
              </a:ext>
            </a:extLst>
          </p:cNvPr>
          <p:cNvSpPr>
            <a:spLocks noGrp="1"/>
          </p:cNvSpPr>
          <p:nvPr>
            <p:ph type="title"/>
          </p:nvPr>
        </p:nvSpPr>
        <p:spPr>
          <a:xfrm>
            <a:off x="0" y="136525"/>
            <a:ext cx="9137650" cy="854075"/>
          </a:xfrm>
        </p:spPr>
        <p:txBody>
          <a:bodyPr/>
          <a:lstStyle/>
          <a:p>
            <a:pPr>
              <a:defRPr/>
            </a:pPr>
            <a:r>
              <a:rPr lang="en-US" sz="3200" dirty="0"/>
              <a:t>Dental Care May Lower Stroke Risk</a:t>
            </a:r>
          </a:p>
        </p:txBody>
      </p:sp>
      <p:sp>
        <p:nvSpPr>
          <p:cNvPr id="4" name="Footer Placeholder 3">
            <a:extLst>
              <a:ext uri="{FF2B5EF4-FFF2-40B4-BE49-F238E27FC236}">
                <a16:creationId xmlns:a16="http://schemas.microsoft.com/office/drawing/2014/main" id="{23A170E1-AE58-4618-90A0-082D5B069706}"/>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37220" name="TextBox 5">
            <a:extLst>
              <a:ext uri="{FF2B5EF4-FFF2-40B4-BE49-F238E27FC236}">
                <a16:creationId xmlns:a16="http://schemas.microsoft.com/office/drawing/2014/main" id="{DE54B74A-A4A0-4C7A-8217-C38087B59370}"/>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05000"/>
            <a:ext cx="8540750" cy="3581400"/>
          </a:xfrm>
        </p:spPr>
        <p:txBody>
          <a:bodyPr/>
          <a:lstStyle/>
          <a:p>
            <a:pPr marL="0" indent="0" algn="ctr">
              <a:buFont typeface="Wingdings" panose="05000000000000000000" pitchFamily="2" charset="2"/>
              <a:buNone/>
              <a:defRPr/>
            </a:pPr>
            <a:r>
              <a:rPr lang="en-US" sz="2800" dirty="0"/>
              <a:t>11,656 ARIC pts; mean age 63; 56% female, 22% black; dental care utilization was classified as regular                                 (routine &gt;1X/</a:t>
            </a:r>
            <a:r>
              <a:rPr lang="en-US" sz="2800" dirty="0" err="1"/>
              <a:t>yr</a:t>
            </a:r>
            <a:r>
              <a:rPr lang="en-US" sz="2800" dirty="0"/>
              <a:t>) or episodic; follow-up 15 yrs.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 were 584 incident ischemic strokes.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30C2-0C8F-4D1D-B8B5-DDF63262E398}"/>
              </a:ext>
            </a:extLst>
          </p:cNvPr>
          <p:cNvSpPr>
            <a:spLocks noGrp="1"/>
          </p:cNvSpPr>
          <p:nvPr>
            <p:ph type="title"/>
          </p:nvPr>
        </p:nvSpPr>
        <p:spPr>
          <a:xfrm>
            <a:off x="0" y="136525"/>
            <a:ext cx="9137650" cy="854075"/>
          </a:xfrm>
        </p:spPr>
        <p:txBody>
          <a:bodyPr/>
          <a:lstStyle/>
          <a:p>
            <a:pPr>
              <a:defRPr/>
            </a:pPr>
            <a:r>
              <a:rPr lang="en-US" sz="3200" dirty="0"/>
              <a:t>Dental Care May Lower Stroke Risk</a:t>
            </a:r>
          </a:p>
        </p:txBody>
      </p:sp>
      <p:sp>
        <p:nvSpPr>
          <p:cNvPr id="4" name="Footer Placeholder 3">
            <a:extLst>
              <a:ext uri="{FF2B5EF4-FFF2-40B4-BE49-F238E27FC236}">
                <a16:creationId xmlns:a16="http://schemas.microsoft.com/office/drawing/2014/main" id="{237B33A4-9561-47E4-A548-6E95F087780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39268" name="TextBox 5">
            <a:extLst>
              <a:ext uri="{FF2B5EF4-FFF2-40B4-BE49-F238E27FC236}">
                <a16:creationId xmlns:a16="http://schemas.microsoft.com/office/drawing/2014/main" id="{7370283F-A99D-4A1F-9EF2-FBAF6C4B8E8E}"/>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95400"/>
            <a:ext cx="8540750" cy="4191000"/>
          </a:xfrm>
        </p:spPr>
        <p:txBody>
          <a:bodyPr/>
          <a:lstStyle/>
          <a:p>
            <a:pPr marL="0" indent="0" algn="ctr">
              <a:buFont typeface="Wingdings" panose="05000000000000000000" pitchFamily="2" charset="2"/>
              <a:buNone/>
              <a:defRPr/>
            </a:pPr>
            <a:r>
              <a:rPr lang="en-US" sz="2800" dirty="0"/>
              <a:t>Pts with episodic care had worse oral health.</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After adjustment for: race/center, age, sex, BMI, BP, DM, LDL, smoking, and education,                     regular dental care compared to episodic was associated with lower rates of ischemic stroke.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HR-0.77 (95% CI, 0.63–0.94)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9826-0FDC-4571-BCD3-066FF771706A}"/>
              </a:ext>
            </a:extLst>
          </p:cNvPr>
          <p:cNvSpPr>
            <a:spLocks noGrp="1"/>
          </p:cNvSpPr>
          <p:nvPr>
            <p:ph type="title"/>
          </p:nvPr>
        </p:nvSpPr>
        <p:spPr>
          <a:xfrm>
            <a:off x="0" y="136525"/>
            <a:ext cx="9137650" cy="854075"/>
          </a:xfrm>
        </p:spPr>
        <p:txBody>
          <a:bodyPr/>
          <a:lstStyle/>
          <a:p>
            <a:pPr>
              <a:defRPr/>
            </a:pPr>
            <a:r>
              <a:rPr lang="en-US" sz="3200" dirty="0"/>
              <a:t>Dental Care May Lower Stroke Risk</a:t>
            </a:r>
          </a:p>
        </p:txBody>
      </p:sp>
      <p:sp>
        <p:nvSpPr>
          <p:cNvPr id="4" name="Footer Placeholder 3">
            <a:extLst>
              <a:ext uri="{FF2B5EF4-FFF2-40B4-BE49-F238E27FC236}">
                <a16:creationId xmlns:a16="http://schemas.microsoft.com/office/drawing/2014/main" id="{5FE5B7F4-20F9-4DBD-9B5A-5C9B2EF33D5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41316" name="TextBox 5">
            <a:extLst>
              <a:ext uri="{FF2B5EF4-FFF2-40B4-BE49-F238E27FC236}">
                <a16:creationId xmlns:a16="http://schemas.microsoft.com/office/drawing/2014/main" id="{94C88BEE-24BA-4E78-B46E-05EC6DAFFC7D}"/>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pic>
        <p:nvPicPr>
          <p:cNvPr id="141317" name="Content Placeholder 2">
            <a:extLst>
              <a:ext uri="{FF2B5EF4-FFF2-40B4-BE49-F238E27FC236}">
                <a16:creationId xmlns:a16="http://schemas.microsoft.com/office/drawing/2014/main" id="{28B4AD4C-FF7B-40B0-B642-7C84FA0BB6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214" t="48215" r="8214" b="23215"/>
          <a:stretch>
            <a:fillRect/>
          </a:stretch>
        </p:blipFill>
        <p:spPr>
          <a:xfrm>
            <a:off x="796925" y="1690688"/>
            <a:ext cx="7543800" cy="3352800"/>
          </a:xfrm>
        </p:spPr>
      </p:pic>
      <p:sp>
        <p:nvSpPr>
          <p:cNvPr id="7" name="TextBox 6">
            <a:extLst>
              <a:ext uri="{FF2B5EF4-FFF2-40B4-BE49-F238E27FC236}">
                <a16:creationId xmlns:a16="http://schemas.microsoft.com/office/drawing/2014/main" id="{BB99C9E5-5402-446C-A9EC-5FD6DEE6989E}"/>
              </a:ext>
            </a:extLst>
          </p:cNvPr>
          <p:cNvSpPr txBox="1"/>
          <p:nvPr/>
        </p:nvSpPr>
        <p:spPr>
          <a:xfrm>
            <a:off x="2819400" y="1676400"/>
            <a:ext cx="5702300" cy="766763"/>
          </a:xfrm>
          <a:prstGeom prst="rect">
            <a:avLst/>
          </a:prstGeom>
          <a:noFill/>
        </p:spPr>
        <p:txBody>
          <a:bodyPr>
            <a:spAutoFit/>
          </a:bodyPr>
          <a:lstStyle/>
          <a:p>
            <a:pPr algn="ctr">
              <a:defRPr/>
            </a:pPr>
            <a:r>
              <a:rPr lang="en-US" sz="2190" dirty="0">
                <a:solidFill>
                  <a:srgbClr val="FF0000"/>
                </a:solidFill>
              </a:rPr>
              <a:t>regular dental care independently reduces stroke risk</a:t>
            </a:r>
            <a:endParaRPr lang="en-US" sz="219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4F20-4FD9-4527-909A-BC72F244B94D}"/>
              </a:ext>
            </a:extLst>
          </p:cNvPr>
          <p:cNvSpPr>
            <a:spLocks noGrp="1"/>
          </p:cNvSpPr>
          <p:nvPr>
            <p:ph type="title"/>
          </p:nvPr>
        </p:nvSpPr>
        <p:spPr>
          <a:xfrm>
            <a:off x="0" y="136525"/>
            <a:ext cx="9137650" cy="854075"/>
          </a:xfrm>
        </p:spPr>
        <p:txBody>
          <a:bodyPr/>
          <a:lstStyle/>
          <a:p>
            <a:pPr>
              <a:defRPr/>
            </a:pPr>
            <a:r>
              <a:rPr lang="en-US" sz="3200" dirty="0"/>
              <a:t>Dental Care May Lower Stroke Risk</a:t>
            </a:r>
          </a:p>
        </p:txBody>
      </p:sp>
      <p:sp>
        <p:nvSpPr>
          <p:cNvPr id="4" name="Footer Placeholder 3">
            <a:extLst>
              <a:ext uri="{FF2B5EF4-FFF2-40B4-BE49-F238E27FC236}">
                <a16:creationId xmlns:a16="http://schemas.microsoft.com/office/drawing/2014/main" id="{FF58606A-DC80-4B1A-B309-275FAFB9100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43364" name="TextBox 5">
            <a:extLst>
              <a:ext uri="{FF2B5EF4-FFF2-40B4-BE49-F238E27FC236}">
                <a16:creationId xmlns:a16="http://schemas.microsoft.com/office/drawing/2014/main" id="{2789609F-EAB1-4DE6-83D0-55242559370C}"/>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pic>
        <p:nvPicPr>
          <p:cNvPr id="143365" name="Content Placeholder 2">
            <a:extLst>
              <a:ext uri="{FF2B5EF4-FFF2-40B4-BE49-F238E27FC236}">
                <a16:creationId xmlns:a16="http://schemas.microsoft.com/office/drawing/2014/main" id="{C253AE52-CFB3-4A35-B6CC-6216A62B55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375" t="44644" r="51332" b="27856"/>
          <a:stretch>
            <a:fillRect/>
          </a:stretch>
        </p:blipFill>
        <p:spPr>
          <a:xfrm>
            <a:off x="838200" y="2859088"/>
            <a:ext cx="5638800" cy="2362200"/>
          </a:xfrm>
        </p:spPr>
      </p:pic>
      <p:pic>
        <p:nvPicPr>
          <p:cNvPr id="143366" name="Picture 6">
            <a:extLst>
              <a:ext uri="{FF2B5EF4-FFF2-40B4-BE49-F238E27FC236}">
                <a16:creationId xmlns:a16="http://schemas.microsoft.com/office/drawing/2014/main" id="{218E7FC3-9C46-48E6-8750-0C6DE53A7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1106488"/>
            <a:ext cx="5600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TextBox 7">
            <a:extLst>
              <a:ext uri="{FF2B5EF4-FFF2-40B4-BE49-F238E27FC236}">
                <a16:creationId xmlns:a16="http://schemas.microsoft.com/office/drawing/2014/main" id="{28CA5B4F-2741-49F2-8D5F-E2D55AD05087}"/>
              </a:ext>
            </a:extLst>
          </p:cNvPr>
          <p:cNvSpPr txBox="1">
            <a:spLocks noChangeArrowheads="1"/>
          </p:cNvSpPr>
          <p:nvPr/>
        </p:nvSpPr>
        <p:spPr bwMode="auto">
          <a:xfrm>
            <a:off x="6477000" y="3829050"/>
            <a:ext cx="2619375" cy="13239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000"/>
              <a:t>Episodic care was</a:t>
            </a:r>
          </a:p>
          <a:p>
            <a:pPr>
              <a:spcBef>
                <a:spcPct val="0"/>
              </a:spcBef>
              <a:buClrTx/>
              <a:buFontTx/>
              <a:buNone/>
            </a:pPr>
            <a:r>
              <a:rPr lang="en-US" altLang="en-US" sz="2000"/>
              <a:t>associated with ~ </a:t>
            </a:r>
          </a:p>
          <a:p>
            <a:pPr>
              <a:spcBef>
                <a:spcPct val="0"/>
              </a:spcBef>
              <a:buClrTx/>
              <a:buFontTx/>
              <a:buNone/>
            </a:pPr>
            <a:r>
              <a:rPr lang="en-US" altLang="en-US" sz="2000"/>
              <a:t>triple the risk of </a:t>
            </a:r>
          </a:p>
          <a:p>
            <a:pPr>
              <a:spcBef>
                <a:spcPct val="0"/>
              </a:spcBef>
              <a:buClrTx/>
              <a:buFontTx/>
              <a:buNone/>
            </a:pPr>
            <a:r>
              <a:rPr lang="en-US" altLang="en-US" sz="2000"/>
              <a:t>Inflammatory disease</a:t>
            </a:r>
          </a:p>
        </p:txBody>
      </p:sp>
      <p:sp>
        <p:nvSpPr>
          <p:cNvPr id="143368" name="Explosion: 8 Points 8">
            <a:extLst>
              <a:ext uri="{FF2B5EF4-FFF2-40B4-BE49-F238E27FC236}">
                <a16:creationId xmlns:a16="http://schemas.microsoft.com/office/drawing/2014/main" id="{442ADFE7-4D48-4E50-8742-5DD148CC4E40}"/>
              </a:ext>
            </a:extLst>
          </p:cNvPr>
          <p:cNvSpPr>
            <a:spLocks noChangeArrowheads="1"/>
          </p:cNvSpPr>
          <p:nvPr/>
        </p:nvSpPr>
        <p:spPr bwMode="auto">
          <a:xfrm>
            <a:off x="1905000" y="3733800"/>
            <a:ext cx="381000" cy="304800"/>
          </a:xfrm>
          <a:prstGeom prst="irregularSeal1">
            <a:avLst/>
          </a:prstGeom>
          <a:solidFill>
            <a:srgbClr val="FF0000"/>
          </a:solidFill>
          <a:ln w="9525" algn="ctr">
            <a:solidFill>
              <a:schemeClr val="tx1"/>
            </a:solidFill>
            <a:round/>
            <a:headEnd/>
            <a:tailEnd/>
          </a:ln>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pic>
        <p:nvPicPr>
          <p:cNvPr id="143369" name="Picture 9">
            <a:extLst>
              <a:ext uri="{FF2B5EF4-FFF2-40B4-BE49-F238E27FC236}">
                <a16:creationId xmlns:a16="http://schemas.microsoft.com/office/drawing/2014/main" id="{827E18EA-FC86-40BF-8B85-FE9E80454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0" y="4894263"/>
            <a:ext cx="3905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FD0A-C57F-47C3-9D3D-083CB924DCBB}"/>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 &amp; Dental Care May Lower Risk</a:t>
            </a:r>
          </a:p>
        </p:txBody>
      </p:sp>
      <p:sp>
        <p:nvSpPr>
          <p:cNvPr id="4" name="Footer Placeholder 3">
            <a:extLst>
              <a:ext uri="{FF2B5EF4-FFF2-40B4-BE49-F238E27FC236}">
                <a16:creationId xmlns:a16="http://schemas.microsoft.com/office/drawing/2014/main" id="{99507649-37DE-4AEC-B025-E466F98F8B4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45412" name="TextBox 5">
            <a:extLst>
              <a:ext uri="{FF2B5EF4-FFF2-40B4-BE49-F238E27FC236}">
                <a16:creationId xmlns:a16="http://schemas.microsoft.com/office/drawing/2014/main" id="{EE263671-C5F9-4859-B638-D252903C5439}"/>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4267200"/>
          </a:xfrm>
        </p:spPr>
        <p:txBody>
          <a:bodyPr/>
          <a:lstStyle/>
          <a:p>
            <a:pPr marL="0" indent="0" algn="ctr">
              <a:buFont typeface="Wingdings" panose="05000000000000000000" pitchFamily="2" charset="2"/>
              <a:buNone/>
              <a:defRPr/>
            </a:pPr>
            <a:r>
              <a:rPr lang="en-US" sz="2800" dirty="0"/>
              <a:t>Conclusions: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PD is an independent risk factor                                             for ischemic stroke.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Regular dental care plays an independent role                     in prevention of incident ischemic stroke.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034D-5A00-4186-B851-BC9949342180}"/>
              </a:ext>
            </a:extLst>
          </p:cNvPr>
          <p:cNvSpPr>
            <a:spLocks noGrp="1"/>
          </p:cNvSpPr>
          <p:nvPr>
            <p:ph type="title"/>
          </p:nvPr>
        </p:nvSpPr>
        <p:spPr>
          <a:xfrm>
            <a:off x="301625" y="0"/>
            <a:ext cx="8510588" cy="533400"/>
          </a:xfrm>
        </p:spPr>
        <p:txBody>
          <a:bodyPr/>
          <a:lstStyle/>
          <a:p>
            <a:pPr>
              <a:defRPr/>
            </a:pPr>
            <a:r>
              <a:rPr lang="en-US" sz="3600" dirty="0"/>
              <a:t>BDM Thoughts</a:t>
            </a:r>
          </a:p>
        </p:txBody>
      </p:sp>
      <p:sp>
        <p:nvSpPr>
          <p:cNvPr id="3" name="Content Placeholder 2">
            <a:extLst>
              <a:ext uri="{FF2B5EF4-FFF2-40B4-BE49-F238E27FC236}">
                <a16:creationId xmlns:a16="http://schemas.microsoft.com/office/drawing/2014/main" id="{D01FA1F1-616C-44A8-8514-94D36748F5F5}"/>
              </a:ext>
            </a:extLst>
          </p:cNvPr>
          <p:cNvSpPr>
            <a:spLocks noGrp="1"/>
          </p:cNvSpPr>
          <p:nvPr>
            <p:ph idx="1"/>
          </p:nvPr>
        </p:nvSpPr>
        <p:spPr>
          <a:xfrm>
            <a:off x="301625" y="685800"/>
            <a:ext cx="8540750" cy="5413375"/>
          </a:xfrm>
        </p:spPr>
        <p:txBody>
          <a:bodyPr/>
          <a:lstStyle/>
          <a:p>
            <a:pPr marL="0" indent="0">
              <a:buFont typeface="Wingdings" panose="05000000000000000000" pitchFamily="2" charset="2"/>
              <a:buNone/>
              <a:defRPr/>
            </a:pPr>
            <a:r>
              <a:rPr lang="en-US" sz="2400" dirty="0"/>
              <a:t>Very impressive that they could demonstrate significance without even measuring the causative pathogens.</a:t>
            </a:r>
          </a:p>
          <a:p>
            <a:pPr marL="0" indent="0">
              <a:buFont typeface="Wingdings" panose="05000000000000000000" pitchFamily="2" charset="2"/>
              <a:buNone/>
              <a:defRPr/>
            </a:pPr>
            <a:r>
              <a:rPr lang="en-US" sz="2400" dirty="0"/>
              <a:t>We can only imagine the heightened amount of significance for the relationship with stroke incidence, if the high risk pathogens defined PD as opposed to a totally exam based classification of PD (with criteria derived in 1963).</a:t>
            </a:r>
          </a:p>
          <a:p>
            <a:pPr marL="0" indent="0">
              <a:buFont typeface="Wingdings" panose="05000000000000000000" pitchFamily="2" charset="2"/>
              <a:buNone/>
              <a:defRPr/>
            </a:pPr>
            <a:r>
              <a:rPr lang="en-US" sz="2400" dirty="0"/>
              <a:t>We can only conjecture the increased importance of dental care, if PD management was defined by the pathogens.</a:t>
            </a:r>
          </a:p>
          <a:p>
            <a:pPr marL="0" indent="0">
              <a:buFont typeface="Wingdings" panose="05000000000000000000" pitchFamily="2" charset="2"/>
              <a:buNone/>
              <a:defRPr/>
            </a:pPr>
            <a:r>
              <a:rPr lang="en-US" sz="2400" dirty="0"/>
              <a:t>Future research which includes the pathogens in classifying PD will only strengthen their conclusions.</a:t>
            </a:r>
          </a:p>
          <a:p>
            <a:pPr marL="0" indent="0">
              <a:buFont typeface="Wingdings" panose="05000000000000000000" pitchFamily="2" charset="2"/>
              <a:buNone/>
              <a:defRPr/>
            </a:pPr>
            <a:r>
              <a:rPr lang="en-US" sz="2400" dirty="0"/>
              <a:t>PD does increase stroke risk and PD management lowers risk.</a:t>
            </a:r>
          </a:p>
          <a:p>
            <a:pPr marL="0" indent="0">
              <a:buFont typeface="Wingdings" panose="05000000000000000000" pitchFamily="2" charset="2"/>
              <a:buNone/>
              <a:defRPr/>
            </a:pPr>
            <a:r>
              <a:rPr lang="en-US" sz="2400" dirty="0"/>
              <a:t>Dentists who have the BDM endorsement will receive a synopsis of this study which is appropriate for patient education.</a:t>
            </a:r>
          </a:p>
        </p:txBody>
      </p:sp>
      <p:sp>
        <p:nvSpPr>
          <p:cNvPr id="4" name="Footer Placeholder 3">
            <a:extLst>
              <a:ext uri="{FF2B5EF4-FFF2-40B4-BE49-F238E27FC236}">
                <a16:creationId xmlns:a16="http://schemas.microsoft.com/office/drawing/2014/main" id="{14FE166C-2F1E-4DD3-B008-D854D58AAF11}"/>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3CF3-0263-4348-BAE6-45007B61A6B6}"/>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DB6961A4-3B31-4A89-811D-6B98A139542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48484" name="TextBox 5">
            <a:extLst>
              <a:ext uri="{FF2B5EF4-FFF2-40B4-BE49-F238E27FC236}">
                <a16:creationId xmlns:a16="http://schemas.microsoft.com/office/drawing/2014/main" id="{0ED86C61-71CB-449D-95BE-10F1074D8E2D}"/>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7400"/>
            <a:ext cx="8540750" cy="3089275"/>
          </a:xfrm>
        </p:spPr>
        <p:txBody>
          <a:bodyPr/>
          <a:lstStyle/>
          <a:p>
            <a:pPr marL="0" indent="0" algn="ctr">
              <a:buFont typeface="Wingdings" panose="05000000000000000000" pitchFamily="2" charset="2"/>
              <a:buNone/>
              <a:defRPr/>
            </a:pPr>
            <a:r>
              <a:rPr lang="en-US" sz="2800" dirty="0"/>
              <a:t>The human oral microbiome is very diverse.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is causative factor in dental caries and               periodontal disease.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C84DA-EF35-4C55-B42E-F124C223C1B9}"/>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3DC88891-3214-4D48-834B-F585CDCA7EC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50532" name="TextBox 5">
            <a:extLst>
              <a:ext uri="{FF2B5EF4-FFF2-40B4-BE49-F238E27FC236}">
                <a16:creationId xmlns:a16="http://schemas.microsoft.com/office/drawing/2014/main" id="{3F8069EE-7490-4C9C-8354-5FF45184E23E}"/>
              </a:ext>
            </a:extLst>
          </p:cNvPr>
          <p:cNvSpPr txBox="1">
            <a:spLocks noChangeArrowheads="1"/>
          </p:cNvSpPr>
          <p:nvPr/>
        </p:nvSpPr>
        <p:spPr bwMode="auto">
          <a:xfrm>
            <a:off x="457200" y="4419600"/>
            <a:ext cx="807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r>
              <a:rPr lang="pt-BR" altLang="en-US" sz="1800">
                <a:solidFill>
                  <a:srgbClr val="FFC000"/>
                </a:solidFill>
              </a:rPr>
              <a:t>*</a:t>
            </a:r>
            <a:r>
              <a:rPr lang="en-US" altLang="en-US" sz="1800">
                <a:solidFill>
                  <a:srgbClr val="FFC000"/>
                </a:solidFill>
              </a:rPr>
              <a:t>Bale, B. F., Doneen, A. L., &amp; Vigerust, D. J. (2017). High-risk periodontal pathogens contribute to the pathogenesis of atherosclerosis. </a:t>
            </a:r>
            <a:r>
              <a:rPr lang="en-US" altLang="en-US" sz="1800" i="1">
                <a:solidFill>
                  <a:srgbClr val="FFC000"/>
                </a:solidFill>
              </a:rPr>
              <a:t>Postgraduate Medical Journal, 93</a:t>
            </a:r>
            <a:r>
              <a:rPr lang="en-US" altLang="en-US" sz="1800">
                <a:solidFill>
                  <a:srgbClr val="FFC000"/>
                </a:solidFill>
              </a:rPr>
              <a:t>(1098), 215-220. doi:10.1136/postgradmedj-2016-134279</a:t>
            </a:r>
          </a:p>
          <a:p>
            <a:pPr algn="ctr">
              <a:spcBef>
                <a:spcPct val="0"/>
              </a:spcBef>
              <a:buClrTx/>
              <a:buFontTx/>
              <a:buNone/>
            </a:pPr>
            <a:endParaRPr lang="pt-BR" altLang="en-US" sz="1800" i="1">
              <a:solidFill>
                <a:srgbClr val="FFC000"/>
              </a:solidFill>
            </a:endParaRP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6400"/>
            <a:ext cx="8540750" cy="3470275"/>
          </a:xfrm>
        </p:spPr>
        <p:txBody>
          <a:bodyPr/>
          <a:lstStyle/>
          <a:p>
            <a:pPr marL="0" indent="0" algn="ctr">
              <a:buFont typeface="Wingdings" panose="05000000000000000000" pitchFamily="2" charset="2"/>
              <a:buNone/>
              <a:defRPr/>
            </a:pPr>
            <a:r>
              <a:rPr lang="en-US" sz="2800" dirty="0"/>
              <a:t>The oral microbiome is a reservoir for                    infection in other places in the body.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These germs can play a role in the pathogenesis             of non-oral diseases, </a:t>
            </a:r>
            <a:r>
              <a:rPr lang="en-US" sz="2800" dirty="0">
                <a:solidFill>
                  <a:srgbClr val="FFFF00"/>
                </a:solidFill>
              </a:rPr>
              <a:t>such as, arterial disease.*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AEB0-F757-4A74-BDAB-A1755ACF41FB}"/>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641AFB30-5D7E-4344-8E7E-9FD2CD097EC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52580" name="TextBox 5">
            <a:extLst>
              <a:ext uri="{FF2B5EF4-FFF2-40B4-BE49-F238E27FC236}">
                <a16:creationId xmlns:a16="http://schemas.microsoft.com/office/drawing/2014/main" id="{97186870-EE9B-4EC4-B614-DC6E987B1009}"/>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6400"/>
            <a:ext cx="8540750" cy="3470275"/>
          </a:xfrm>
        </p:spPr>
        <p:txBody>
          <a:bodyPr/>
          <a:lstStyle/>
          <a:p>
            <a:pPr marL="0" indent="0" algn="ctr">
              <a:buFont typeface="Wingdings" panose="05000000000000000000" pitchFamily="2" charset="2"/>
              <a:buNone/>
              <a:defRPr/>
            </a:pPr>
            <a:r>
              <a:rPr lang="en-US" sz="2800" dirty="0"/>
              <a:t>The composition of the oral microbiome                   is highly heterogeneous.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varies in different oral sites, such as the periodontal sulcus, tongue, buccal mucosa                   and the saliva.</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4880-5734-4CA2-8D38-8B5F60E1CB51}"/>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FBC3751B-132A-4740-8B05-E5F0C48869A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54628" name="TextBox 5">
            <a:extLst>
              <a:ext uri="{FF2B5EF4-FFF2-40B4-BE49-F238E27FC236}">
                <a16:creationId xmlns:a16="http://schemas.microsoft.com/office/drawing/2014/main" id="{51158050-8E71-4044-A2A6-05D2AA5DAD9A}"/>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7400"/>
            <a:ext cx="8540750" cy="3089275"/>
          </a:xfrm>
        </p:spPr>
        <p:txBody>
          <a:bodyPr/>
          <a:lstStyle/>
          <a:p>
            <a:pPr marL="0" indent="0" algn="ctr">
              <a:buFont typeface="Wingdings" panose="05000000000000000000" pitchFamily="2" charset="2"/>
              <a:buNone/>
              <a:defRPr/>
            </a:pPr>
            <a:r>
              <a:rPr lang="en-US" sz="2800" dirty="0"/>
              <a:t>The salivary microbiome contains pathogens from all distinct ecological niches of the oral cavity.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represents an important reservoir which generally exhibits long-term stability.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ADAAA-7142-431D-8F85-10F922401DD0}"/>
              </a:ext>
            </a:extLst>
          </p:cNvPr>
          <p:cNvSpPr>
            <a:spLocks noGrp="1"/>
          </p:cNvSpPr>
          <p:nvPr>
            <p:ph type="title"/>
          </p:nvPr>
        </p:nvSpPr>
        <p:spPr>
          <a:xfrm>
            <a:off x="0" y="0"/>
            <a:ext cx="9144000" cy="1127125"/>
          </a:xfrm>
        </p:spPr>
        <p:txBody>
          <a:bodyPr/>
          <a:lstStyle/>
          <a:p>
            <a:pPr>
              <a:defRPr/>
            </a:pPr>
            <a:r>
              <a:rPr lang="en-US" sz="3200" dirty="0"/>
              <a:t>Migraine Headaches Associated With Increased CVD Risk: Background</a:t>
            </a:r>
          </a:p>
        </p:txBody>
      </p:sp>
      <p:sp>
        <p:nvSpPr>
          <p:cNvPr id="4" name="Footer Placeholder 3">
            <a:extLst>
              <a:ext uri="{FF2B5EF4-FFF2-40B4-BE49-F238E27FC236}">
                <a16:creationId xmlns:a16="http://schemas.microsoft.com/office/drawing/2014/main" id="{695D72CE-F6BC-440E-9A59-48C372A00DF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6388" name="TextBox 5">
            <a:extLst>
              <a:ext uri="{FF2B5EF4-FFF2-40B4-BE49-F238E27FC236}">
                <a16:creationId xmlns:a16="http://schemas.microsoft.com/office/drawing/2014/main" id="{E32CAC82-CFC3-44BB-9C18-3306C66B495F}"/>
              </a:ext>
            </a:extLst>
          </p:cNvPr>
          <p:cNvSpPr txBox="1">
            <a:spLocks noChangeArrowheads="1"/>
          </p:cNvSpPr>
          <p:nvPr/>
        </p:nvSpPr>
        <p:spPr bwMode="auto">
          <a:xfrm>
            <a:off x="457200" y="55054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Migraine and risk of cardiovascular diseases: Danish population based matched cohort study.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446463"/>
          </a:xfrm>
        </p:spPr>
        <p:txBody>
          <a:bodyPr/>
          <a:lstStyle/>
          <a:p>
            <a:pPr marL="0" indent="0" algn="ctr">
              <a:buFont typeface="Wingdings" panose="05000000000000000000" pitchFamily="2" charset="2"/>
              <a:buNone/>
              <a:defRPr/>
            </a:pPr>
            <a:r>
              <a:rPr lang="en-US" sz="2800" dirty="0"/>
              <a:t>Migraine headaches (MH) are common affecting ~15% of the people; ~1 billion worldwide.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MH is a leading cause of disability and creates a substantial burden on society.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5046-847B-41B5-8AA1-A7A345E422FE}"/>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B06D84F8-6A6A-49B1-8F54-7D2DA5477BA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56676" name="TextBox 5">
            <a:extLst>
              <a:ext uri="{FF2B5EF4-FFF2-40B4-BE49-F238E27FC236}">
                <a16:creationId xmlns:a16="http://schemas.microsoft.com/office/drawing/2014/main" id="{CF4AE4F1-7DCC-4207-972A-BF1FB7DE38CC}"/>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3622675"/>
          </a:xfrm>
        </p:spPr>
        <p:txBody>
          <a:bodyPr/>
          <a:lstStyle/>
          <a:p>
            <a:pPr marL="0" indent="0" algn="ctr">
              <a:buFont typeface="Wingdings" panose="05000000000000000000" pitchFamily="2" charset="2"/>
              <a:buNone/>
              <a:defRPr/>
            </a:pPr>
            <a:r>
              <a:rPr lang="en-US" sz="2800" dirty="0"/>
              <a:t>Knowledge about the factors defining the composition of the salivary microbiome are crucial to understanding the oral microbiome.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In general, factors known to effect the microbiome include the environment, diet, disease status,                   and host genetics.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B47B-6409-44D6-9525-D97B31501845}"/>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7DECB76D-77A5-462A-A524-AEDFD793143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58724" name="TextBox 5">
            <a:extLst>
              <a:ext uri="{FF2B5EF4-FFF2-40B4-BE49-F238E27FC236}">
                <a16:creationId xmlns:a16="http://schemas.microsoft.com/office/drawing/2014/main" id="{B7A8C045-EC7A-4090-8928-9D3DC2D925DD}"/>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3698875"/>
          </a:xfrm>
        </p:spPr>
        <p:txBody>
          <a:bodyPr/>
          <a:lstStyle/>
          <a:p>
            <a:pPr marL="0" indent="0" algn="ctr">
              <a:buFont typeface="Wingdings" panose="05000000000000000000" pitchFamily="2" charset="2"/>
              <a:buNone/>
              <a:defRPr/>
            </a:pPr>
            <a:r>
              <a:rPr lang="en-US" sz="2800" dirty="0"/>
              <a:t>There is some evidence with monozygotic and dizygotic twins that the gut microbiome is determined more by a shared early environment than genetics.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greatest factor for the skin microbiome appears to be cohabitation with direct and frequent contact.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DF2F-355C-4594-9F04-0553DC91C919}"/>
              </a:ext>
            </a:extLst>
          </p:cNvPr>
          <p:cNvSpPr>
            <a:spLocks noGrp="1"/>
          </p:cNvSpPr>
          <p:nvPr>
            <p:ph type="title"/>
          </p:nvPr>
        </p:nvSpPr>
        <p:spPr>
          <a:xfrm>
            <a:off x="0" y="0"/>
            <a:ext cx="9144000" cy="9906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3664F992-3B1E-4121-B759-D78556FF5AE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60772" name="TextBox 5">
            <a:extLst>
              <a:ext uri="{FF2B5EF4-FFF2-40B4-BE49-F238E27FC236}">
                <a16:creationId xmlns:a16="http://schemas.microsoft.com/office/drawing/2014/main" id="{EE60C9AF-F898-40B8-A558-D53CB18E7D4E}"/>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3622675"/>
          </a:xfrm>
        </p:spPr>
        <p:txBody>
          <a:bodyPr/>
          <a:lstStyle/>
          <a:p>
            <a:pPr marL="0" indent="0" algn="ctr">
              <a:buFont typeface="Wingdings" panose="05000000000000000000" pitchFamily="2" charset="2"/>
              <a:buNone/>
              <a:defRPr/>
            </a:pPr>
            <a:r>
              <a:rPr lang="en-US" sz="2800" dirty="0"/>
              <a:t>One study demonstrated the tongue microbiome was more similar between cohabiting family members than for individuals from different households.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Partners and mother-child pairs had significantly more similar communities.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4563-0086-464E-AADC-AA58073B368C}"/>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C0012B86-0DC5-4788-A9B2-8261E14AFB6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62820" name="TextBox 5">
            <a:extLst>
              <a:ext uri="{FF2B5EF4-FFF2-40B4-BE49-F238E27FC236}">
                <a16:creationId xmlns:a16="http://schemas.microsoft.com/office/drawing/2014/main" id="{2D86A209-C77B-4D45-9B62-0C271212338D}"/>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3698875"/>
          </a:xfrm>
        </p:spPr>
        <p:txBody>
          <a:bodyPr/>
          <a:lstStyle/>
          <a:p>
            <a:pPr marL="0" indent="0" algn="ctr">
              <a:buFont typeface="Wingdings" panose="05000000000000000000" pitchFamily="2" charset="2"/>
              <a:buNone/>
              <a:defRPr/>
            </a:pPr>
            <a:r>
              <a:rPr lang="en-US" sz="2800" dirty="0"/>
              <a:t>A study of 24 household pairs of genetically unrelated individuals (~50% were romantic couples) showed the salivary microbiome pattern                                was similar in the pairs.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Another study indicates that the salivary                  microbiome is relatively stable over a year.</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46C-864A-4350-A12D-D1CA460909D9}"/>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522EB05C-C0F9-4DB2-AFFF-0E3DB25D9DE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64868" name="TextBox 5">
            <a:extLst>
              <a:ext uri="{FF2B5EF4-FFF2-40B4-BE49-F238E27FC236}">
                <a16:creationId xmlns:a16="http://schemas.microsoft.com/office/drawing/2014/main" id="{617DDE1A-05E8-42AC-897F-5A061863BBBB}"/>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3622675"/>
          </a:xfrm>
        </p:spPr>
        <p:txBody>
          <a:bodyPr/>
          <a:lstStyle/>
          <a:p>
            <a:pPr marL="0" indent="0" algn="ctr">
              <a:buFont typeface="Wingdings" panose="05000000000000000000" pitchFamily="2" charset="2"/>
              <a:buNone/>
              <a:defRPr/>
            </a:pPr>
            <a:r>
              <a:rPr lang="en-US" sz="2800" dirty="0"/>
              <a:t>The oral microbiome is established in the first few </a:t>
            </a:r>
            <a:r>
              <a:rPr lang="en-US" sz="2800" dirty="0" err="1"/>
              <a:t>yrs</a:t>
            </a:r>
            <a:r>
              <a:rPr lang="en-US" sz="2800" dirty="0"/>
              <a:t> of life, with a notable increase                               in diversity from 0 to 3 yrs.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Current evidence would suggest that once a particular oral microbiome is established early in life, it can potentially persist for yrs.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EA9BC-C69D-4F3C-B731-320AA6680375}"/>
              </a:ext>
            </a:extLst>
          </p:cNvPr>
          <p:cNvSpPr>
            <a:spLocks noGrp="1"/>
          </p:cNvSpPr>
          <p:nvPr>
            <p:ph type="title"/>
          </p:nvPr>
        </p:nvSpPr>
        <p:spPr>
          <a:xfrm>
            <a:off x="0" y="0"/>
            <a:ext cx="9144000" cy="1066800"/>
          </a:xfrm>
        </p:spPr>
        <p:txBody>
          <a:bodyPr/>
          <a:lstStyle/>
          <a:p>
            <a:pPr>
              <a:defRPr/>
            </a:pPr>
            <a:r>
              <a:rPr lang="en-US" sz="3200" dirty="0"/>
              <a:t>Salivary Microbiome Composition is                              a Family Affair: Background</a:t>
            </a:r>
          </a:p>
        </p:txBody>
      </p:sp>
      <p:sp>
        <p:nvSpPr>
          <p:cNvPr id="4" name="Footer Placeholder 3">
            <a:extLst>
              <a:ext uri="{FF2B5EF4-FFF2-40B4-BE49-F238E27FC236}">
                <a16:creationId xmlns:a16="http://schemas.microsoft.com/office/drawing/2014/main" id="{54F177D6-D255-4644-A5A2-7A86D7C172C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66916" name="TextBox 5">
            <a:extLst>
              <a:ext uri="{FF2B5EF4-FFF2-40B4-BE49-F238E27FC236}">
                <a16:creationId xmlns:a16="http://schemas.microsoft.com/office/drawing/2014/main" id="{67BC8325-F9FB-4FE4-A46A-56E19EBE7BFF}"/>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0"/>
            <a:ext cx="8540750" cy="4003675"/>
          </a:xfrm>
        </p:spPr>
        <p:txBody>
          <a:bodyPr/>
          <a:lstStyle/>
          <a:p>
            <a:pPr marL="0" indent="0" algn="ctr">
              <a:buFont typeface="Wingdings" panose="05000000000000000000" pitchFamily="2" charset="2"/>
              <a:buNone/>
              <a:defRPr/>
            </a:pPr>
            <a:r>
              <a:rPr lang="en-US" sz="2800" dirty="0"/>
              <a:t>If this is true, shared upbringing effects would continue to drive the composition of the salivary microbiome even after individuals are no longer living in the same household.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current study will examine the relative importance of genetic relatedness (as a continuous variable) and shared environment as factors determining the salivary microbiome.</a:t>
            </a:r>
          </a:p>
          <a:p>
            <a:pPr marL="0" indent="0" algn="ctr">
              <a:buFont typeface="Wingdings" panose="05000000000000000000" pitchFamily="2" charset="2"/>
              <a:buNone/>
              <a:defRPr/>
            </a:pPr>
            <a:endParaRPr lang="en-US" sz="28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DFC01-FBD4-48F7-ABA0-0811874C48AC}"/>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C1A108AB-F0CA-4D99-B55F-702AE12FE86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68964" name="TextBox 5">
            <a:extLst>
              <a:ext uri="{FF2B5EF4-FFF2-40B4-BE49-F238E27FC236}">
                <a16:creationId xmlns:a16="http://schemas.microsoft.com/office/drawing/2014/main" id="{72534211-DD64-4868-8E4F-EF031AAEE466}"/>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95400"/>
            <a:ext cx="8540750" cy="3851275"/>
          </a:xfrm>
        </p:spPr>
        <p:txBody>
          <a:bodyPr/>
          <a:lstStyle/>
          <a:p>
            <a:pPr marL="0" indent="0" algn="ctr">
              <a:buFont typeface="Wingdings" panose="05000000000000000000" pitchFamily="2" charset="2"/>
              <a:buNone/>
              <a:defRPr/>
            </a:pPr>
            <a:r>
              <a:rPr lang="en-US" sz="2800" dirty="0"/>
              <a:t>151 Ashkenazi Jews with detailed genetic information allowing the genetic similarity to be calculated based on SNPs,                                                          as opposed to simple pedigree.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These individuals lived in at least eight different cities and at least four different countries.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F8EA-6654-481E-A7F2-2DB7CB4A0B64}"/>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FC2E2AAA-F538-4F53-9530-43D2270D9F39}"/>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71012" name="TextBox 5">
            <a:extLst>
              <a:ext uri="{FF2B5EF4-FFF2-40B4-BE49-F238E27FC236}">
                <a16:creationId xmlns:a16="http://schemas.microsoft.com/office/drawing/2014/main" id="{4F959717-FF13-4D6F-8B9C-A5E6054FD3E3}"/>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146050" y="1978025"/>
            <a:ext cx="8540750" cy="4003675"/>
          </a:xfrm>
        </p:spPr>
        <p:txBody>
          <a:bodyPr/>
          <a:lstStyle/>
          <a:p>
            <a:pPr marL="0" indent="0" algn="ctr">
              <a:buFont typeface="Wingdings" panose="05000000000000000000" pitchFamily="2" charset="2"/>
              <a:buNone/>
              <a:defRPr/>
            </a:pPr>
            <a:r>
              <a:rPr lang="en-US" sz="2800" dirty="0"/>
              <a:t>Salivary microbiome composition was determined on all subjects and 27 ‘controls’ from                                the same communities.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B4294-FB09-464C-8CE3-344A31DA5273}"/>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1AA24F2D-1158-42F4-AC28-056A5E07B8D0}"/>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73060" name="TextBox 5">
            <a:extLst>
              <a:ext uri="{FF2B5EF4-FFF2-40B4-BE49-F238E27FC236}">
                <a16:creationId xmlns:a16="http://schemas.microsoft.com/office/drawing/2014/main" id="{B9AEA3ED-49AD-46E2-8B48-934D6706F302}"/>
              </a:ext>
            </a:extLst>
          </p:cNvPr>
          <p:cNvSpPr txBox="1">
            <a:spLocks noChangeArrowheads="1"/>
          </p:cNvSpPr>
          <p:nvPr/>
        </p:nvSpPr>
        <p:spPr bwMode="auto">
          <a:xfrm>
            <a:off x="457200" y="53340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The Human Salivary Microbiome Is Shaped by Shared Environment Rather than Genetics: Evidence from a Large Family of Closely Related Individuals.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0"/>
            <a:ext cx="8540750" cy="4003675"/>
          </a:xfrm>
        </p:spPr>
        <p:txBody>
          <a:bodyPr/>
          <a:lstStyle/>
          <a:p>
            <a:pPr marL="0" indent="0" algn="ctr">
              <a:buFont typeface="Wingdings" panose="05000000000000000000" pitchFamily="2" charset="2"/>
              <a:buNone/>
              <a:defRPr/>
            </a:pPr>
            <a:r>
              <a:rPr lang="en-US" sz="2800" dirty="0"/>
              <a:t>Genetic kinship was found to be significantly associated with salivary microbiome. P=0.001</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analysis did not take into account confounding by the shared environment.</a:t>
            </a:r>
          </a:p>
          <a:p>
            <a:pPr marL="0" indent="0" algn="ctr">
              <a:buFont typeface="Wingdings" panose="05000000000000000000" pitchFamily="2" charset="2"/>
              <a:buNone/>
              <a:defRPr/>
            </a:pPr>
            <a:r>
              <a:rPr lang="en-US" sz="2800" dirty="0"/>
              <a:t> </a:t>
            </a:r>
          </a:p>
          <a:p>
            <a:pPr marL="0" indent="0" algn="ctr">
              <a:buFont typeface="Wingdings" panose="05000000000000000000" pitchFamily="2" charset="2"/>
              <a:buNone/>
              <a:defRPr/>
            </a:pPr>
            <a:r>
              <a:rPr lang="en-US" sz="2800" dirty="0"/>
              <a:t>Therefore, it sets a probable upper bound on the variation that can be attributed to genetics.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9E82B-2DE4-48B2-BE59-A79E754CBE1E}"/>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4DF02E31-83CC-4784-9B0D-9B6E3A98C7E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75108" name="TextBox 5">
            <a:extLst>
              <a:ext uri="{FF2B5EF4-FFF2-40B4-BE49-F238E27FC236}">
                <a16:creationId xmlns:a16="http://schemas.microsoft.com/office/drawing/2014/main" id="{9E29E7EE-C9E8-45A3-9C6C-F109253BC98D}"/>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4062413"/>
          </a:xfrm>
        </p:spPr>
        <p:txBody>
          <a:bodyPr/>
          <a:lstStyle/>
          <a:p>
            <a:pPr marL="0" indent="0" algn="ctr">
              <a:buFont typeface="Wingdings" panose="05000000000000000000" pitchFamily="2" charset="2"/>
              <a:buNone/>
              <a:defRPr/>
            </a:pPr>
            <a:r>
              <a:rPr lang="en-US" sz="2800" dirty="0"/>
              <a:t>The effect of environment was investigated using two levels of geography: city and household.</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city-only model showed no significant effect of environment (p=0.4), whereas, the household-only model showed a significant effect on the salivary microbiome (p=0.001).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A08C-E625-40C1-A962-0B2DBB885DD6}"/>
              </a:ext>
            </a:extLst>
          </p:cNvPr>
          <p:cNvSpPr>
            <a:spLocks noGrp="1"/>
          </p:cNvSpPr>
          <p:nvPr>
            <p:ph type="title"/>
          </p:nvPr>
        </p:nvSpPr>
        <p:spPr>
          <a:xfrm>
            <a:off x="0" y="0"/>
            <a:ext cx="9144000" cy="1127125"/>
          </a:xfrm>
        </p:spPr>
        <p:txBody>
          <a:bodyPr/>
          <a:lstStyle/>
          <a:p>
            <a:pPr>
              <a:defRPr/>
            </a:pPr>
            <a:r>
              <a:rPr lang="en-US" sz="3200" dirty="0"/>
              <a:t>Migraine Headaches Associated With Increased CVD Risk: Background</a:t>
            </a:r>
          </a:p>
        </p:txBody>
      </p:sp>
      <p:sp>
        <p:nvSpPr>
          <p:cNvPr id="4" name="Footer Placeholder 3">
            <a:extLst>
              <a:ext uri="{FF2B5EF4-FFF2-40B4-BE49-F238E27FC236}">
                <a16:creationId xmlns:a16="http://schemas.microsoft.com/office/drawing/2014/main" id="{50178E75-8598-4705-9F67-EAB9BD418ED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8436" name="TextBox 5">
            <a:extLst>
              <a:ext uri="{FF2B5EF4-FFF2-40B4-BE49-F238E27FC236}">
                <a16:creationId xmlns:a16="http://schemas.microsoft.com/office/drawing/2014/main" id="{08C0EDB9-7E36-4D1B-81FC-3A1DB2646575}"/>
              </a:ext>
            </a:extLst>
          </p:cNvPr>
          <p:cNvSpPr txBox="1">
            <a:spLocks noChangeArrowheads="1"/>
          </p:cNvSpPr>
          <p:nvPr/>
        </p:nvSpPr>
        <p:spPr bwMode="auto">
          <a:xfrm>
            <a:off x="457200" y="550545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Adelborg, K., et. al. (2018). Migraine and risk of cardiovascular diseases: Danish population based matched cohort study.                                                        </a:t>
            </a:r>
            <a:r>
              <a:rPr lang="en-US" altLang="en-US" sz="1800" i="1">
                <a:solidFill>
                  <a:srgbClr val="FFC000"/>
                </a:solidFill>
              </a:rPr>
              <a:t>Bmj, 360</a:t>
            </a:r>
            <a:r>
              <a:rPr lang="en-US" altLang="en-US" sz="1800">
                <a:solidFill>
                  <a:srgbClr val="FFC000"/>
                </a:solidFill>
              </a:rPr>
              <a:t>. doi:10.1136/bmj.k96</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66900"/>
            <a:ext cx="8540750" cy="3332163"/>
          </a:xfrm>
        </p:spPr>
        <p:txBody>
          <a:bodyPr/>
          <a:lstStyle/>
          <a:p>
            <a:pPr marL="0" indent="0" algn="ctr">
              <a:buFont typeface="Wingdings" panose="05000000000000000000" pitchFamily="2" charset="2"/>
              <a:buNone/>
              <a:defRPr/>
            </a:pPr>
            <a:r>
              <a:rPr lang="en-US" sz="2800" dirty="0"/>
              <a:t>Studies have shown MH is associated with heart attack and ischemic stroke.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appears especially the case  in women         and MH with aura.</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4B11-7ACB-4ECF-A0DA-940D8A49CC15}"/>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E5A19B5D-8162-45C3-89A8-682839DEB4C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77156" name="TextBox 5">
            <a:extLst>
              <a:ext uri="{FF2B5EF4-FFF2-40B4-BE49-F238E27FC236}">
                <a16:creationId xmlns:a16="http://schemas.microsoft.com/office/drawing/2014/main" id="{F692FB5B-113D-49E2-BAB1-CD307CC5F5BF}"/>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4138613"/>
          </a:xfrm>
        </p:spPr>
        <p:txBody>
          <a:bodyPr/>
          <a:lstStyle/>
          <a:p>
            <a:pPr marL="0" indent="0" algn="ctr">
              <a:buFont typeface="Wingdings" panose="05000000000000000000" pitchFamily="2" charset="2"/>
              <a:buNone/>
              <a:defRPr/>
            </a:pPr>
            <a:r>
              <a:rPr lang="en-US" sz="2800" dirty="0"/>
              <a:t>Estimating potential genetic influence while simultaneously controlling for shared household there was no effect of human genetics.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study suggests that shared environment has a much larger effect than genetics and is the dominant factor affecting the salivary microbiome.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C915C-6892-4C22-AA14-BC82DD4C1981}"/>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C2AAE8A5-E31D-435F-8997-7C36E277025D}"/>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79204" name="TextBox 5">
            <a:extLst>
              <a:ext uri="{FF2B5EF4-FFF2-40B4-BE49-F238E27FC236}">
                <a16:creationId xmlns:a16="http://schemas.microsoft.com/office/drawing/2014/main" id="{A616BA7C-EA7C-4436-BEC6-D413BC47C017}"/>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447800"/>
            <a:ext cx="8540750" cy="4443413"/>
          </a:xfrm>
        </p:spPr>
        <p:txBody>
          <a:bodyPr/>
          <a:lstStyle/>
          <a:p>
            <a:pPr marL="0" indent="0" algn="ctr">
              <a:buFont typeface="Wingdings" panose="05000000000000000000" pitchFamily="2" charset="2"/>
              <a:buNone/>
              <a:defRPr/>
            </a:pPr>
            <a:r>
              <a:rPr lang="en-US" sz="2800" dirty="0"/>
              <a:t>35 individuals were evaluated who had grown up in the same household, but no longer lived together. </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These individuals had significantly similar                    salivary microbiomes (p=0.044).</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There was no significant relationship btw their genetics and the microbiome.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6511-75B7-4379-B72A-88F56185CAB9}"/>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9FD80715-2C52-4EA5-A9B6-C44C6EB2FB5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81252" name="TextBox 5">
            <a:extLst>
              <a:ext uri="{FF2B5EF4-FFF2-40B4-BE49-F238E27FC236}">
                <a16:creationId xmlns:a16="http://schemas.microsoft.com/office/drawing/2014/main" id="{BC7CF137-E48A-4F96-A21A-245906E2420F}"/>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828800"/>
            <a:ext cx="8540750" cy="4062413"/>
          </a:xfrm>
        </p:spPr>
        <p:txBody>
          <a:bodyPr/>
          <a:lstStyle/>
          <a:p>
            <a:pPr marL="0" indent="0" algn="ctr">
              <a:buFont typeface="Wingdings" panose="05000000000000000000" pitchFamily="2" charset="2"/>
              <a:buNone/>
              <a:defRPr/>
            </a:pPr>
            <a:r>
              <a:rPr lang="en-US" sz="2800" dirty="0"/>
              <a:t>The salivary microbiome composition established early in life via shared upbringing is able                    to persist for years.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However, it is not completely fixed once established, as aspects  can change over time.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0A85-A48F-47B1-8D7B-9D61724F179C}"/>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CB2AF6B6-3AF4-441D-88DF-6BF98A9A5C5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83300" name="TextBox 5">
            <a:extLst>
              <a:ext uri="{FF2B5EF4-FFF2-40B4-BE49-F238E27FC236}">
                <a16:creationId xmlns:a16="http://schemas.microsoft.com/office/drawing/2014/main" id="{C3452D29-18F8-4D74-8C8A-4D49C5EE1F4C}"/>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4138613"/>
          </a:xfrm>
        </p:spPr>
        <p:txBody>
          <a:bodyPr/>
          <a:lstStyle/>
          <a:p>
            <a:pPr marL="0" indent="0" algn="ctr">
              <a:buFont typeface="Wingdings" panose="05000000000000000000" pitchFamily="2" charset="2"/>
              <a:buNone/>
              <a:defRPr/>
            </a:pPr>
            <a:r>
              <a:rPr lang="en-US" sz="2800" dirty="0"/>
              <a:t>The household variable was the most significant factor for determining the salivary microbiome.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Spousal pairs and young children were extremely influenced in salivary microbiome due to the household factor.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A72E-52C2-4796-9056-04371F6078BD}"/>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F52FE0ED-236E-49EA-93C7-0B4835618B8C}"/>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85348" name="TextBox 5">
            <a:extLst>
              <a:ext uri="{FF2B5EF4-FFF2-40B4-BE49-F238E27FC236}">
                <a16:creationId xmlns:a16="http://schemas.microsoft.com/office/drawing/2014/main" id="{34091CCA-75D4-4460-8C26-25B400034A56}"/>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524000"/>
            <a:ext cx="8540750" cy="4367213"/>
          </a:xfrm>
        </p:spPr>
        <p:txBody>
          <a:bodyPr/>
          <a:lstStyle/>
          <a:p>
            <a:pPr marL="0" indent="0" algn="ctr">
              <a:buFont typeface="Wingdings" panose="05000000000000000000" pitchFamily="2" charset="2"/>
              <a:buNone/>
              <a:defRPr/>
            </a:pPr>
            <a:r>
              <a:rPr lang="en-US" sz="2800" dirty="0"/>
              <a:t>The household variable is the dominant factor affecting the microbiome composition in both the gut and the mouth, rather than genetic similarity.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may have implications for understanding the familial aggregation of diseases such as inflammatory bowel disease </a:t>
            </a:r>
            <a:r>
              <a:rPr lang="en-US" sz="2800" dirty="0">
                <a:solidFill>
                  <a:srgbClr val="FFFF00"/>
                </a:solidFill>
              </a:rPr>
              <a:t>(? CVD?).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93AA9-08FA-4164-8899-C8233EFB1A3C}"/>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886B230E-A78A-4777-AD96-94AE76F5AA16}"/>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87396" name="TextBox 5">
            <a:extLst>
              <a:ext uri="{FF2B5EF4-FFF2-40B4-BE49-F238E27FC236}">
                <a16:creationId xmlns:a16="http://schemas.microsoft.com/office/drawing/2014/main" id="{53F7C335-BE65-40F1-8353-1A7C2CA9BBAA}"/>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4138613"/>
          </a:xfrm>
        </p:spPr>
        <p:txBody>
          <a:bodyPr/>
          <a:lstStyle/>
          <a:p>
            <a:pPr marL="0" indent="0" algn="ctr">
              <a:buFont typeface="Wingdings" panose="05000000000000000000" pitchFamily="2" charset="2"/>
              <a:buNone/>
              <a:defRPr/>
            </a:pPr>
            <a:r>
              <a:rPr lang="en-US" sz="2800" dirty="0"/>
              <a:t>The salivary microbiome is resilient to long term alteration with rapid return to ‘baseline’ even following systemic antibiotics.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Long-term persistence may be due to the regular reseeding of the ecosystem with bacteria                  from household contact.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ACF8-C335-48A0-945E-BC0F9E4C8FC0}"/>
              </a:ext>
            </a:extLst>
          </p:cNvPr>
          <p:cNvSpPr>
            <a:spLocks noGrp="1"/>
          </p:cNvSpPr>
          <p:nvPr>
            <p:ph type="title"/>
          </p:nvPr>
        </p:nvSpPr>
        <p:spPr>
          <a:xfrm>
            <a:off x="0" y="0"/>
            <a:ext cx="9144000" cy="1066800"/>
          </a:xfrm>
        </p:spPr>
        <p:txBody>
          <a:bodyPr/>
          <a:lstStyle/>
          <a:p>
            <a:pPr>
              <a:defRPr/>
            </a:pPr>
            <a:r>
              <a:rPr lang="en-US" sz="3200" dirty="0"/>
              <a:t>Salivary Microbiome Composition is                              a Family Affair</a:t>
            </a:r>
          </a:p>
        </p:txBody>
      </p:sp>
      <p:sp>
        <p:nvSpPr>
          <p:cNvPr id="4" name="Footer Placeholder 3">
            <a:extLst>
              <a:ext uri="{FF2B5EF4-FFF2-40B4-BE49-F238E27FC236}">
                <a16:creationId xmlns:a16="http://schemas.microsoft.com/office/drawing/2014/main" id="{0CBEF86E-4304-4230-8D45-6E34BA6ADF1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89444" name="TextBox 5">
            <a:extLst>
              <a:ext uri="{FF2B5EF4-FFF2-40B4-BE49-F238E27FC236}">
                <a16:creationId xmlns:a16="http://schemas.microsoft.com/office/drawing/2014/main" id="{17AD9AFD-477B-45F4-832C-F83E9CD1ED86}"/>
              </a:ext>
            </a:extLst>
          </p:cNvPr>
          <p:cNvSpPr txBox="1">
            <a:spLocks noChangeArrowheads="1"/>
          </p:cNvSpPr>
          <p:nvPr/>
        </p:nvSpPr>
        <p:spPr bwMode="auto">
          <a:xfrm>
            <a:off x="304800" y="59832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Shaw, L., et. al. (2017). </a:t>
            </a:r>
            <a:r>
              <a:rPr lang="en-US" altLang="en-US" sz="1800" i="1">
                <a:solidFill>
                  <a:srgbClr val="FFC000"/>
                </a:solidFill>
              </a:rPr>
              <a:t>MBio, 8</a:t>
            </a:r>
            <a:r>
              <a:rPr lang="pt-BR" altLang="en-US" sz="1800">
                <a:solidFill>
                  <a:srgbClr val="FFC000"/>
                </a:solidFill>
              </a:rPr>
              <a:t>(5). doi:10.1128/mBio.01237-17</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219200"/>
            <a:ext cx="8540750" cy="4672013"/>
          </a:xfrm>
        </p:spPr>
        <p:txBody>
          <a:bodyPr/>
          <a:lstStyle/>
          <a:p>
            <a:pPr marL="0" indent="0" algn="ctr">
              <a:buFont typeface="Wingdings" panose="05000000000000000000" pitchFamily="2" charset="2"/>
              <a:buNone/>
              <a:defRPr/>
            </a:pPr>
            <a:r>
              <a:rPr lang="en-US" sz="2800" dirty="0"/>
              <a:t>Conclusion: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overall composition of the human salivary microbiome is largely influenced by shared environment rather than host genetics.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household environment is much more influential than the city or country influence.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27A-5E4F-40B6-8F9B-8E4D2B6F2517}"/>
              </a:ext>
            </a:extLst>
          </p:cNvPr>
          <p:cNvSpPr>
            <a:spLocks noGrp="1"/>
          </p:cNvSpPr>
          <p:nvPr>
            <p:ph type="title"/>
          </p:nvPr>
        </p:nvSpPr>
        <p:spPr>
          <a:xfrm>
            <a:off x="301625" y="0"/>
            <a:ext cx="8510588" cy="533400"/>
          </a:xfrm>
        </p:spPr>
        <p:txBody>
          <a:bodyPr/>
          <a:lstStyle/>
          <a:p>
            <a:pPr>
              <a:defRPr/>
            </a:pPr>
            <a:r>
              <a:rPr lang="en-US" sz="3600" dirty="0"/>
              <a:t>BDM Thoughts</a:t>
            </a:r>
          </a:p>
        </p:txBody>
      </p:sp>
      <p:sp>
        <p:nvSpPr>
          <p:cNvPr id="3" name="Content Placeholder 2">
            <a:extLst>
              <a:ext uri="{FF2B5EF4-FFF2-40B4-BE49-F238E27FC236}">
                <a16:creationId xmlns:a16="http://schemas.microsoft.com/office/drawing/2014/main" id="{650F95A1-01BE-4E7B-9CC6-4AD74DA6B00C}"/>
              </a:ext>
            </a:extLst>
          </p:cNvPr>
          <p:cNvSpPr>
            <a:spLocks noGrp="1"/>
          </p:cNvSpPr>
          <p:nvPr>
            <p:ph idx="1"/>
          </p:nvPr>
        </p:nvSpPr>
        <p:spPr>
          <a:xfrm>
            <a:off x="301625" y="609600"/>
            <a:ext cx="8540750" cy="5489575"/>
          </a:xfrm>
        </p:spPr>
        <p:txBody>
          <a:bodyPr/>
          <a:lstStyle/>
          <a:p>
            <a:pPr>
              <a:defRPr/>
            </a:pPr>
            <a:r>
              <a:rPr lang="en-US" sz="2400" dirty="0"/>
              <a:t>This study implies treatment to eliminate high risk PD pathogens needs to involve family therapy.</a:t>
            </a:r>
          </a:p>
          <a:p>
            <a:pPr>
              <a:defRPr/>
            </a:pPr>
            <a:r>
              <a:rPr lang="en-US" sz="2400" dirty="0"/>
              <a:t>Ideally all household members would be evaluated with salivary oral DNA testing.</a:t>
            </a:r>
          </a:p>
          <a:p>
            <a:pPr>
              <a:defRPr/>
            </a:pPr>
            <a:r>
              <a:rPr lang="en-US" sz="2400" dirty="0"/>
              <a:t>Certainly, any </a:t>
            </a:r>
            <a:r>
              <a:rPr lang="en-US" sz="2400" dirty="0" err="1"/>
              <a:t>pt</a:t>
            </a:r>
            <a:r>
              <a:rPr lang="en-US" sz="2400" dirty="0"/>
              <a:t> who improves and then reverts right back to the pre-treatment microbiome must have household members checked.</a:t>
            </a:r>
          </a:p>
          <a:p>
            <a:pPr>
              <a:defRPr/>
            </a:pPr>
            <a:r>
              <a:rPr lang="en-US" sz="2400" dirty="0"/>
              <a:t>Perhaps families with a strong family history of CVD should explore the salivary microbiome as a significant influence.</a:t>
            </a:r>
          </a:p>
          <a:p>
            <a:pPr>
              <a:defRPr/>
            </a:pPr>
            <a:r>
              <a:rPr lang="en-US" sz="2400" dirty="0"/>
              <a:t>Knowing that </a:t>
            </a:r>
            <a:r>
              <a:rPr lang="en-US" sz="2400" i="1" dirty="0" err="1"/>
              <a:t>Pg</a:t>
            </a:r>
            <a:r>
              <a:rPr lang="en-US" sz="2400" i="1" dirty="0"/>
              <a:t> </a:t>
            </a:r>
            <a:r>
              <a:rPr lang="en-US" sz="2400" dirty="0"/>
              <a:t>can enhance the first step in the pathogenesis of arterial disease, one could argue all the children of any adult with </a:t>
            </a:r>
            <a:r>
              <a:rPr lang="en-US" sz="2400" i="1" dirty="0" err="1"/>
              <a:t>Pg</a:t>
            </a:r>
            <a:r>
              <a:rPr lang="en-US" sz="2400" dirty="0"/>
              <a:t> should have salivary DNA testing for pathogens.</a:t>
            </a:r>
          </a:p>
          <a:p>
            <a:pPr>
              <a:defRPr/>
            </a:pPr>
            <a:r>
              <a:rPr lang="en-US" sz="2400" dirty="0"/>
              <a:t>Amy and I must push forward for such a study at UKCD!</a:t>
            </a:r>
          </a:p>
        </p:txBody>
      </p:sp>
      <p:sp>
        <p:nvSpPr>
          <p:cNvPr id="4" name="Footer Placeholder 3">
            <a:extLst>
              <a:ext uri="{FF2B5EF4-FFF2-40B4-BE49-F238E27FC236}">
                <a16:creationId xmlns:a16="http://schemas.microsoft.com/office/drawing/2014/main" id="{50B96683-A50F-4942-BEAE-70CC8030DBC4}"/>
              </a:ext>
            </a:extLst>
          </p:cNvPr>
          <p:cNvSpPr>
            <a:spLocks noGrp="1"/>
          </p:cNvSpPr>
          <p:nvPr>
            <p:ph type="ftr" sz="quarter" idx="11"/>
          </p:nvPr>
        </p:nvSpPr>
        <p:spPr/>
        <p:txBody>
          <a:bodyPr/>
          <a:lstStyle/>
          <a:p>
            <a:pPr>
              <a:defRPr/>
            </a:pPr>
            <a:r>
              <a:rPr lang="en-US"/>
              <a:t>Copyright Bale/Doneen Paradigm</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520C-AED8-40DB-AFDA-3455DD91214B}"/>
              </a:ext>
            </a:extLst>
          </p:cNvPr>
          <p:cNvSpPr>
            <a:spLocks noGrp="1"/>
          </p:cNvSpPr>
          <p:nvPr>
            <p:ph type="title"/>
          </p:nvPr>
        </p:nvSpPr>
        <p:spPr>
          <a:xfrm>
            <a:off x="0" y="0"/>
            <a:ext cx="9144000" cy="1066800"/>
          </a:xfrm>
        </p:spPr>
        <p:txBody>
          <a:bodyPr/>
          <a:lstStyle/>
          <a:p>
            <a:pPr>
              <a:defRPr/>
            </a:pPr>
            <a:endParaRPr lang="en-US" sz="3600" dirty="0"/>
          </a:p>
        </p:txBody>
      </p:sp>
      <p:sp>
        <p:nvSpPr>
          <p:cNvPr id="3" name="Content Placeholder 2">
            <a:extLst>
              <a:ext uri="{FF2B5EF4-FFF2-40B4-BE49-F238E27FC236}">
                <a16:creationId xmlns:a16="http://schemas.microsoft.com/office/drawing/2014/main" id="{EC01170D-847D-41B1-B2B3-2866C7BB85BF}"/>
              </a:ext>
            </a:extLst>
          </p:cNvPr>
          <p:cNvSpPr>
            <a:spLocks noGrp="1"/>
          </p:cNvSpPr>
          <p:nvPr>
            <p:ph idx="1"/>
          </p:nvPr>
        </p:nvSpPr>
        <p:spPr>
          <a:xfrm>
            <a:off x="533400" y="1524000"/>
            <a:ext cx="8001000" cy="3962400"/>
          </a:xfrm>
        </p:spPr>
        <p:txBody>
          <a:bodyPr/>
          <a:lstStyle/>
          <a:p>
            <a:pPr marL="0" indent="0" algn="ctr">
              <a:buFont typeface="Wingdings" panose="05000000000000000000" pitchFamily="2" charset="2"/>
              <a:buNone/>
              <a:defRPr/>
            </a:pPr>
            <a:r>
              <a:rPr lang="en-US" sz="2800" dirty="0"/>
              <a:t>.  </a:t>
            </a:r>
          </a:p>
          <a:p>
            <a:pPr marL="0" indent="0" algn="ctr">
              <a:buFont typeface="Wingdings" panose="05000000000000000000" pitchFamily="2" charset="2"/>
              <a:buNone/>
              <a:defRPr/>
            </a:pPr>
            <a:endParaRPr lang="en-US" sz="2800" dirty="0"/>
          </a:p>
        </p:txBody>
      </p:sp>
      <p:sp>
        <p:nvSpPr>
          <p:cNvPr id="4" name="Footer Placeholder 3">
            <a:extLst>
              <a:ext uri="{FF2B5EF4-FFF2-40B4-BE49-F238E27FC236}">
                <a16:creationId xmlns:a16="http://schemas.microsoft.com/office/drawing/2014/main" id="{108D1D8C-B61E-4683-BA3D-7CA2673D7ECF}"/>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92517" name="TextBox 5">
            <a:extLst>
              <a:ext uri="{FF2B5EF4-FFF2-40B4-BE49-F238E27FC236}">
                <a16:creationId xmlns:a16="http://schemas.microsoft.com/office/drawing/2014/main" id="{C864CCB1-8B6E-41D5-92F2-EE500261807A}"/>
              </a:ext>
            </a:extLst>
          </p:cNvPr>
          <p:cNvSpPr txBox="1">
            <a:spLocks noChangeArrowheads="1"/>
          </p:cNvSpPr>
          <p:nvPr/>
        </p:nvSpPr>
        <p:spPr bwMode="auto">
          <a:xfrm>
            <a:off x="533400" y="5638800"/>
            <a:ext cx="807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t>reference</a:t>
            </a:r>
          </a:p>
        </p:txBody>
      </p:sp>
      <p:pic>
        <p:nvPicPr>
          <p:cNvPr id="192518" name="Picture 6">
            <a:extLst>
              <a:ext uri="{FF2B5EF4-FFF2-40B4-BE49-F238E27FC236}">
                <a16:creationId xmlns:a16="http://schemas.microsoft.com/office/drawing/2014/main" id="{A904C29A-1B83-4673-8269-BF41035A7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05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EB757F1-E07B-4864-A515-56A618916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267200"/>
            <a:ext cx="14208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FA9E-F91B-4D7D-BFFC-DD39BF37684B}"/>
              </a:ext>
            </a:extLst>
          </p:cNvPr>
          <p:cNvSpPr>
            <a:spLocks noGrp="1"/>
          </p:cNvSpPr>
          <p:nvPr>
            <p:ph type="title"/>
          </p:nvPr>
        </p:nvSpPr>
        <p:spPr>
          <a:xfrm>
            <a:off x="76200" y="0"/>
            <a:ext cx="9067800" cy="1600200"/>
          </a:xfrm>
        </p:spPr>
        <p:txBody>
          <a:bodyPr/>
          <a:lstStyle/>
          <a:p>
            <a:pPr>
              <a:defRPr/>
            </a:pPr>
            <a:r>
              <a:rPr lang="en-US" sz="3200" dirty="0"/>
              <a:t>One Hour Glucose Determined By the OGTT is the Best Predictor of CV &amp; All-cause Mortality: Background</a:t>
            </a:r>
          </a:p>
        </p:txBody>
      </p:sp>
      <p:sp>
        <p:nvSpPr>
          <p:cNvPr id="4" name="Footer Placeholder 3">
            <a:extLst>
              <a:ext uri="{FF2B5EF4-FFF2-40B4-BE49-F238E27FC236}">
                <a16:creationId xmlns:a16="http://schemas.microsoft.com/office/drawing/2014/main" id="{BF365866-018A-40B0-BA37-B992EA5B9F3B}"/>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194564" name="TextBox 5">
            <a:extLst>
              <a:ext uri="{FF2B5EF4-FFF2-40B4-BE49-F238E27FC236}">
                <a16:creationId xmlns:a16="http://schemas.microsoft.com/office/drawing/2014/main" id="{D8185485-863B-417A-B320-352825473ED8}"/>
              </a:ext>
            </a:extLst>
          </p:cNvPr>
          <p:cNvSpPr txBox="1">
            <a:spLocks noChangeArrowheads="1"/>
          </p:cNvSpPr>
          <p:nvPr/>
        </p:nvSpPr>
        <p:spPr bwMode="auto">
          <a:xfrm>
            <a:off x="457200" y="5907088"/>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Nielsen, M. L., et. al. (2017). </a:t>
            </a:r>
            <a:r>
              <a:rPr lang="en-US" altLang="en-US" sz="1800" i="1">
                <a:solidFill>
                  <a:srgbClr val="FFC000"/>
                </a:solidFill>
              </a:rPr>
              <a:t>Eur J Endocrinol</a:t>
            </a:r>
            <a:r>
              <a:rPr lang="en-US" altLang="en-US" sz="1800">
                <a:solidFill>
                  <a:srgbClr val="FFC000"/>
                </a:solidFill>
              </a:rPr>
              <a:t>. doi:10.1530/eje-17-0824</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7400"/>
            <a:ext cx="8540750" cy="3733800"/>
          </a:xfrm>
        </p:spPr>
        <p:txBody>
          <a:bodyPr/>
          <a:lstStyle/>
          <a:p>
            <a:pPr marL="0" indent="0" algn="ctr">
              <a:buFont typeface="Wingdings" panose="05000000000000000000" pitchFamily="2" charset="2"/>
              <a:buNone/>
              <a:defRPr/>
            </a:pPr>
            <a:r>
              <a:rPr lang="en-US" sz="2800" dirty="0"/>
              <a:t>The introduction of HbA1c as a diagnostic tool for diabetes has led to performance of fewer OGTTs.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This is despite the fact there is limited concordance with these tests and the A1c having poor sensitivity for picking up DM by missing around 63% of those with undiagnosed DM.</a:t>
            </a:r>
          </a:p>
        </p:txBody>
      </p:sp>
    </p:spTree>
  </p:cSld>
  <p:clrMapOvr>
    <a:masterClrMapping/>
  </p:clrMapOvr>
</p:sld>
</file>

<file path=ppt/theme/theme1.xml><?xml version="1.0" encoding="utf-8"?>
<a:theme xmlns:a="http://schemas.openxmlformats.org/drawingml/2006/main" name="1_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07E8F9381F0543AB34126BF086DCEA" ma:contentTypeVersion="6" ma:contentTypeDescription="Create a new document." ma:contentTypeScope="" ma:versionID="4c4f9afb2f1cb042e5834f87af676aed">
  <xsd:schema xmlns:xsd="http://www.w3.org/2001/XMLSchema" xmlns:xs="http://www.w3.org/2001/XMLSchema" xmlns:p="http://schemas.microsoft.com/office/2006/metadata/properties" xmlns:ns2="c15c0e76-1f1f-4682-97ab-70ae33ec8879" xmlns:ns3="f6426afa-3c90-4119-abb0-98d891e0a722" targetNamespace="http://schemas.microsoft.com/office/2006/metadata/properties" ma:root="true" ma:fieldsID="b269e9e5b8dc75791f279d28419b4ea5" ns2:_="" ns3:_="">
    <xsd:import namespace="c15c0e76-1f1f-4682-97ab-70ae33ec8879"/>
    <xsd:import namespace="f6426afa-3c90-4119-abb0-98d891e0a7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5c0e76-1f1f-4682-97ab-70ae33ec88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426afa-3c90-4119-abb0-98d891e0a7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FE7D8B-19DD-4C81-8D53-983DF40AE6B5}"/>
</file>

<file path=customXml/itemProps2.xml><?xml version="1.0" encoding="utf-8"?>
<ds:datastoreItem xmlns:ds="http://schemas.openxmlformats.org/officeDocument/2006/customXml" ds:itemID="{D8362009-E19E-4AFA-BE9E-4D3FCDB9627C}">
  <ds:schemaRefs>
    <ds:schemaRef ds:uri="http://schemas.microsoft.com/sharepoint/v3/contenttype/forms"/>
  </ds:schemaRefs>
</ds:datastoreItem>
</file>

<file path=customXml/itemProps3.xml><?xml version="1.0" encoding="utf-8"?>
<ds:datastoreItem xmlns:ds="http://schemas.openxmlformats.org/officeDocument/2006/customXml" ds:itemID="{DE6425BB-8181-47DC-8B88-E26763201CB1}"/>
</file>

<file path=docProps/app.xml><?xml version="1.0" encoding="utf-8"?>
<Properties xmlns="http://schemas.openxmlformats.org/officeDocument/2006/extended-properties" xmlns:vt="http://schemas.openxmlformats.org/officeDocument/2006/docPropsVTypes">
  <Template>Clouds</Template>
  <TotalTime>1531</TotalTime>
  <Words>20467</Words>
  <Application>Microsoft Office PowerPoint</Application>
  <PresentationFormat>On-screen Show (4:3)</PresentationFormat>
  <Paragraphs>1567</Paragraphs>
  <Slides>192</Slides>
  <Notes>167</Notes>
  <HiddenSlides>0</HiddenSlides>
  <MMClips>0</MMClips>
  <ScaleCrop>false</ScaleCrop>
  <HeadingPairs>
    <vt:vector size="4" baseType="variant">
      <vt:variant>
        <vt:lpstr>Theme</vt:lpstr>
      </vt:variant>
      <vt:variant>
        <vt:i4>2</vt:i4>
      </vt:variant>
      <vt:variant>
        <vt:lpstr>Slide Titles</vt:lpstr>
      </vt:variant>
      <vt:variant>
        <vt:i4>192</vt:i4>
      </vt:variant>
    </vt:vector>
  </HeadingPairs>
  <TitlesOfParts>
    <vt:vector size="194" baseType="lpstr">
      <vt:lpstr>1_Clouds</vt:lpstr>
      <vt:lpstr>Clouds</vt:lpstr>
      <vt:lpstr>Bale/Doneen Live Scientific Update Session </vt:lpstr>
      <vt:lpstr>Let’s appreciate the significance women and heart disease</vt:lpstr>
      <vt:lpstr>PowerPoint Presentation</vt:lpstr>
      <vt:lpstr>PowerPoint Presentation</vt:lpstr>
      <vt:lpstr>PowerPoint Presentation</vt:lpstr>
      <vt:lpstr>Red Flags</vt:lpstr>
      <vt:lpstr>Migraines</vt:lpstr>
      <vt:lpstr>Migraine Headaches Associated With Increased CVD Risk: Background</vt:lpstr>
      <vt:lpstr>Migraine Headaches Associated With Increased CVD Risk: Background</vt:lpstr>
      <vt:lpstr>Migraine Headaches Associated With Increased CVD Risk: Background</vt:lpstr>
      <vt:lpstr>Migraine Headaches Associated With Increased CVD Risk: Background</vt:lpstr>
      <vt:lpstr>Migraine Headaches Associated With     Increased CVD Risk</vt:lpstr>
      <vt:lpstr>Migraine Headaches Associated With     Increased CVD Risk</vt:lpstr>
      <vt:lpstr>Migraine Headaches Associated With     Increased CVD Risk</vt:lpstr>
      <vt:lpstr>Migraine Headaches Associated With     Increased CVD Risk</vt:lpstr>
      <vt:lpstr>Migraine Headaches Associated With     Increased CVD Risk</vt:lpstr>
      <vt:lpstr>Migraine Headaches Associated With     Increased CVD Risk</vt:lpstr>
      <vt:lpstr>Migraine Headaches Associated With     Increased CVD Risk</vt:lpstr>
      <vt:lpstr>BDM Thoughts</vt:lpstr>
      <vt:lpstr>FARIVE: Flu shot protect against thromboembolism (VTE)</vt:lpstr>
      <vt:lpstr>Flu Vaccine May Reduce Risk of New Onset AF</vt:lpstr>
      <vt:lpstr>Preterm Birth </vt:lpstr>
      <vt:lpstr>Women With History of Preterm Birth (PTB) and Severely Small for Gestational Age (SGA) Infants are at Higher Risk for Premature CVD and Death: Background</vt:lpstr>
      <vt:lpstr>Women With History of Preterm (PTB) and Severely Small for Gestational Age (SGA) Infants are at Higher Risk for Premature CVD and Death: Background</vt:lpstr>
      <vt:lpstr>Women With History of Preterm (PTB) &amp; Severely Small for Gestational Age (SGA) Infants are at Higher Risk for Premature CVD and Death</vt:lpstr>
      <vt:lpstr>Women With History of PTB &amp; SGA Infants are at Higher Risk for Premature CVD and Death</vt:lpstr>
      <vt:lpstr>Women With History of PTB &amp; SGA Infants are at Higher Risk for Premature CVD and Death</vt:lpstr>
      <vt:lpstr>Women With History of PTB &amp; SGA Infants are at Higher Risk for Premature CVD and Death</vt:lpstr>
      <vt:lpstr>Women With History of PTB &amp; SGA Infants are at Higher Risk for Premature CVD and Death</vt:lpstr>
      <vt:lpstr>Women With History of PTB &amp; SGA Infants are at Higher Risk for Premature CVD and Death</vt:lpstr>
      <vt:lpstr>Women With History of PTB &amp; SGA Infants are at Higher Risk for Premature CVD and Death</vt:lpstr>
      <vt:lpstr>Women With History of PTB &amp; SGA Infants are at Higher Risk for Premature CVD and Death</vt:lpstr>
      <vt:lpstr>BDM Thoughts</vt:lpstr>
      <vt:lpstr>PowerPoint Presentation</vt:lpstr>
      <vt:lpstr>Periodontal Disease Independently Related to Stroke Risk &amp; Dental Care May Lower Risk: Background</vt:lpstr>
      <vt:lpstr>Periodontal Disease Independently Related to Stroke Risk &amp; Dental Care May Lower Risk: Background</vt:lpstr>
      <vt:lpstr>PowerPoint Presentation</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vt:lpstr>
      <vt:lpstr>PPCs- What??</vt:lpstr>
      <vt:lpstr>Seven Periodontal Profile Classes (PPC): Background</vt:lpstr>
      <vt:lpstr>Seven Periodontal Profile Classes (PPC): Background</vt:lpstr>
      <vt:lpstr>Seven Periodontal Profile Classes (PPC): Background</vt:lpstr>
      <vt:lpstr>Seven Periodontal Profile Classes (PPC)</vt:lpstr>
      <vt:lpstr>Seven Tooth-level Variables Utilized to Determine Periodontal Profile Classes (PPC)</vt:lpstr>
      <vt:lpstr>Gingival Index (GI)</vt:lpstr>
      <vt:lpstr>Plaque Index (PI)</vt:lpstr>
      <vt:lpstr>GI &amp; PI</vt:lpstr>
      <vt:lpstr>Seven Periodontal Profile Classes (PPC)</vt:lpstr>
      <vt:lpstr>Seven Periodontal Profile Classes (PPC)</vt:lpstr>
      <vt:lpstr>Seven Periodontal Profile Classes (PPC)</vt:lpstr>
      <vt:lpstr>Seven Periodontal Profile Classes (PPC)</vt:lpstr>
      <vt:lpstr>Seven Periodontal Profile Classes (PPC)</vt:lpstr>
      <vt:lpstr>Seven Periodontal Profile Classes (PPC)</vt:lpstr>
      <vt:lpstr>Seven Periodontal Profile Classes (PPC)</vt:lpstr>
      <vt:lpstr>Seven Periodontal Profile Classes (PPC)</vt:lpstr>
      <vt:lpstr>back to current study</vt:lpstr>
      <vt:lpstr>Periodontal Disease Independently Related                    to Stroke Risk</vt:lpstr>
      <vt:lpstr>Periodontal Disease Independently Related                  to Stroke Risk</vt:lpstr>
      <vt:lpstr>Periodontal Disease Independently Related                    to Stroke Risk</vt:lpstr>
      <vt:lpstr>Periodontal Disease Independently Related                        to Stroke Risk</vt:lpstr>
      <vt:lpstr>Periodontal Disease Independently Related                   to Stroke Risk</vt:lpstr>
      <vt:lpstr>Periodontal Disease Independently Related                    to Stroke Risk</vt:lpstr>
      <vt:lpstr>Periodontal Disease Independently Related                     to Stroke Risk</vt:lpstr>
      <vt:lpstr>Periodontal Disease Independently Related                   to Stroke Risk</vt:lpstr>
      <vt:lpstr>Dental Care May Lower Stroke Risk</vt:lpstr>
      <vt:lpstr>Dental Care May Lower Stroke Risk</vt:lpstr>
      <vt:lpstr>Dental Care May Lower Stroke Risk</vt:lpstr>
      <vt:lpstr>Dental Care May Lower Stroke Risk</vt:lpstr>
      <vt:lpstr>Periodontal Disease Independently Related to Stroke Risk &amp; Dental Care May Lower Risk</vt:lpstr>
      <vt:lpstr>BDM Thoughts</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 Background</vt:lpstr>
      <vt:lpstr>Salivary Microbiome Composition is                              a Family Affair</vt:lpstr>
      <vt:lpstr>Salivary Microbiome Composition is                              a Family Affair</vt:lpstr>
      <vt:lpstr>Salivary Microbiome Composition is                              a Family Affair</vt:lpstr>
      <vt:lpstr>Salivary Microbiome Composition is                              a Family Affair</vt:lpstr>
      <vt:lpstr>Salivary Microbiome Composition is                              a Family Affair</vt:lpstr>
      <vt:lpstr>Salivary Microbiome Composition is                              a Family Affair</vt:lpstr>
      <vt:lpstr>Salivary Microbiome Composition is                              a Family Affair</vt:lpstr>
      <vt:lpstr>Salivary Microbiome Composition is                              a Family Affair</vt:lpstr>
      <vt:lpstr>Salivary Microbiome Composition is                              a Family Affair</vt:lpstr>
      <vt:lpstr>Salivary Microbiome Composition is                              a Family Affair</vt:lpstr>
      <vt:lpstr>Salivary Microbiome Composition is                              a Family Affair</vt:lpstr>
      <vt:lpstr>BDM Thoughts</vt:lpstr>
      <vt:lpstr>PowerPoint Presentation</vt:lpstr>
      <vt:lpstr>One Hour Glucose Determined By the OGTT is the Best Predictor of CV &amp; All-cause Mortality: Background</vt:lpstr>
      <vt:lpstr>One Hour Glucose Determined By the OGTT is the Best Predictor of CV &amp; All-cause Mortality: Background</vt:lpstr>
      <vt:lpstr>One Hour Glucose Determined By the Oral Glucose Tolerance Test (OGTT) is the Best Predictor of CV &amp; All-cause Mortality: Background</vt:lpstr>
      <vt:lpstr>One Hour Glucose Determined By the OGTT is the Best Predictor of CV &amp; All-cause Mortality: Background</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One Hour Glucose is the Best Predictor of                      CV &amp; All-cause Mortality</vt:lpstr>
      <vt:lpstr>One Hour Glucose is the Best Predictor of                  CV &amp; All-cause Mortality</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One Hour Glucose is the Best Predictor of                     All-cause Mortality</vt:lpstr>
      <vt:lpstr>One Hour Glucose is Only Predictive of                        CV Mortality in Pts with 2-hr. &gt;126mg/dL</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One Hour Glucose is not an Independent Predictor of Heart Attack</vt:lpstr>
      <vt:lpstr>One Hour Glucose is an Independent Predictor of Stroke in Pts with a 2-hr. of &gt;126 mg/dL</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One Hour Glucose Determined By the Oral Glucose Tolerance Test (OGTT) is the Best Predictor of CV &amp; All-cause Mortality</vt:lpstr>
      <vt:lpstr>BDM Thoughts</vt:lpstr>
      <vt:lpstr>If 2 hr. is &lt; 140, the 1 hr. Glucose Diagnoses IR</vt:lpstr>
      <vt:lpstr>PowerPoint Presentation</vt:lpstr>
      <vt:lpstr>A1c Significantly Predicts New Onset DM in ‘Healthy’ Subjects Only if &gt;6.5%</vt:lpstr>
      <vt:lpstr>EDFROG IRA</vt:lpstr>
      <vt:lpstr>Option to Stand Rather Than Sit</vt:lpstr>
      <vt:lpstr>Standing at a Desk Burns More Calories                  Than Sitting at a Desk: Background</vt:lpstr>
      <vt:lpstr>Standing at a Desk Burns More Calories                  Than Sitting at a Desk: Background</vt:lpstr>
      <vt:lpstr>Standing at a Desk Burns More Calories                  Than Sitting at a Desk: Background</vt:lpstr>
      <vt:lpstr>Standing at a Desk Burns More Calories                  Than Sitting at a Desk</vt:lpstr>
      <vt:lpstr>Standing at a Desk Burns More Calories                  Than Sitting at a Desk</vt:lpstr>
      <vt:lpstr>Standing at a Desk Burns More Calories                  Than Sitting at a Desk</vt:lpstr>
      <vt:lpstr>Standing at a Desk Burns More Calories                  Than Sitting at a Desk</vt:lpstr>
      <vt:lpstr>Standing at a Desk Burns More Calories                  Than Sitting at a Desk</vt:lpstr>
      <vt:lpstr>BDM Thoughts</vt:lpstr>
      <vt:lpstr>Delivery of Hydrogen Peroxide and Doxycycline with PerioProtect Trays Generates a Healthier Gingival and Periodontal Biofilm: Background</vt:lpstr>
      <vt:lpstr>Delivery of Hydrogen Peroxide and Doxycycline with PerioProtect Trays Generates a Healthier Gingival and Periodontal Biofilm: Background</vt:lpstr>
      <vt:lpstr>Delivery of Hydrogen Peroxide and Doxycycline with PerioProtect Trays Generates a Healthier Gingival and Periodontal Biofilm: Background</vt:lpstr>
      <vt:lpstr>Delivery of Hydrogen Peroxide and Doxycycline with PerioProtect Trays Generates a Healthier Gingival and Periodontal Biofilm: Background</vt:lpstr>
      <vt:lpstr>Delivery of Hydrogen Peroxide and Doxycycline with PerioProtect Trays Generates a Healthier Gingival and Periodontal Biofilm: Background</vt:lpstr>
      <vt:lpstr>Delivery of Hydrogen Peroxide and Doxycycline with PerioProtect Trays Generates a Healthier Gingival and Periodontal Biofilm: Background</vt:lpstr>
      <vt:lpstr>Let’s Take a Peek at This Data</vt:lpstr>
      <vt:lpstr>Direct Delivery of Hydrogen Peroxide to Periodontal Tissue Mitigates                                     High Risk Pathogen Burden</vt:lpstr>
      <vt:lpstr>Direct Delivery of Hydrogen Peroxide to Periodontal Tissue Mitigates                                     High Risk Pathogen Burden</vt:lpstr>
      <vt:lpstr>Direct Delivery of Hydrogen Peroxide to Periodontal Tissue Mitigates                                     High Risk Pathogen Burden</vt:lpstr>
      <vt:lpstr>Direct Delivery of Hydrogen Peroxide to Periodontal Tissue Mitigates                                     High Risk Pathogen Burden</vt:lpstr>
      <vt:lpstr>Direct Delivery of Hydrogen Peroxide to Periodontal Tissue Mitigates                                     High Risk Pathogen Burden</vt:lpstr>
      <vt:lpstr>Number of bacterial species present </vt:lpstr>
      <vt:lpstr>Direct Delivery of Hydrogen Peroxide to Periodontal Tissue Mitigates                                     High Risk Pathogen Burden</vt:lpstr>
      <vt:lpstr>Back to Current Study</vt:lpstr>
      <vt:lpstr>Delivery of Hydrogen Peroxide and Doxycycline with PerioProtect Trays Generates a Healthier Gingival and Periodontal Biofilm: Background</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Delivery of Hydrogen Peroxide and Doxycycline with PerioProtect Trays Generates a Healthier Gingival and Periodontal Biofilm</vt:lpstr>
      <vt:lpstr>BDM Thoughts</vt:lpstr>
      <vt:lpstr>Influenza</vt:lpstr>
      <vt:lpstr>Flu Increases the Risk of Heart Attacks: Background</vt:lpstr>
      <vt:lpstr>Flu Increases the Risk of Heart Attacks: Background</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Flu Increases the Risk of Heart Attacks</vt:lpstr>
      <vt:lpstr>BDM Thoughts</vt:lpstr>
      <vt:lpstr>Upcoming Presentations</vt:lpstr>
      <vt:lpstr>Upcoming Presentations</vt:lpstr>
      <vt:lpstr>Upcoming 2018 Preceptorship Program</vt:lpstr>
      <vt:lpstr>PowerPoint Presentation</vt:lpstr>
      <vt:lpstr>Open for Discussion</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2018-02 Migraine and risk of cardiovascular diseases, Premature cardiac disease and death in women whose infant was preterm and small for gestational age, Regular Dental Care Use, and Incident Ischemic Stroke</dc:title>
  <dc:creator>Brad Bale</dc:creator>
  <cp:lastModifiedBy>Bradley Bale</cp:lastModifiedBy>
  <cp:revision>253</cp:revision>
  <cp:lastPrinted>1601-01-01T00:00:00Z</cp:lastPrinted>
  <dcterms:created xsi:type="dcterms:W3CDTF">2005-09-13T01:14:26Z</dcterms:created>
  <dcterms:modified xsi:type="dcterms:W3CDTF">2018-08-03T07:25:07Z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y fmtid="{D5CDD505-2E9C-101B-9397-08002B2CF9AE}" pid="3" name="ContentTypeId">
    <vt:lpwstr>0x0101001307E8F9381F0543AB34126BF086DCEA</vt:lpwstr>
  </property>
</Properties>
</file>