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79.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7.xml" ContentType="application/vnd.openxmlformats-officedocument.presentationml.slide+xml"/>
  <Override PartName="/ppt/slides/slide66.xml" ContentType="application/vnd.openxmlformats-officedocument.presentationml.slide+xml"/>
  <Override PartName="/ppt/slides/slide65.xml" ContentType="application/vnd.openxmlformats-officedocument.presentationml.slide+xml"/>
  <Override PartName="/ppt/slides/slide64.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115.xml" ContentType="application/vnd.openxmlformats-officedocument.presentationml.slide+xml"/>
  <Override PartName="/ppt/slides/slide114.xml" ContentType="application/vnd.openxmlformats-officedocument.presentationml.slide+xml"/>
  <Override PartName="/ppt/slides/slide113.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86.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78.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44.xml" ContentType="application/vnd.openxmlformats-officedocument.presentationml.slide+xml"/>
  <Override PartName="/ppt/slides/slide21.xml" ContentType="application/vnd.openxmlformats-officedocument.presentationml.slide+xml"/>
  <Override PartName="/ppt/slides/slide8.xml" ContentType="application/vnd.openxmlformats-officedocument.presentationml.slide+xml"/>
  <Override PartName="/ppt/slides/slide23.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s/slide22.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3.xml" ContentType="application/vnd.openxmlformats-officedocument.presentationml.slide+xml"/>
  <Override PartName="/ppt/slides/slide29.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5.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19"/>
  </p:notesMasterIdLst>
  <p:sldIdLst>
    <p:sldId id="351" r:id="rId2"/>
    <p:sldId id="488" r:id="rId3"/>
    <p:sldId id="489" r:id="rId4"/>
    <p:sldId id="352" r:id="rId5"/>
    <p:sldId id="487" r:id="rId6"/>
    <p:sldId id="353" r:id="rId7"/>
    <p:sldId id="366" r:id="rId8"/>
    <p:sldId id="376" r:id="rId9"/>
    <p:sldId id="381" r:id="rId10"/>
    <p:sldId id="383" r:id="rId11"/>
    <p:sldId id="377" r:id="rId12"/>
    <p:sldId id="379" r:id="rId13"/>
    <p:sldId id="380" r:id="rId14"/>
    <p:sldId id="382" r:id="rId15"/>
    <p:sldId id="438" r:id="rId16"/>
    <p:sldId id="480" r:id="rId17"/>
    <p:sldId id="439" r:id="rId18"/>
    <p:sldId id="440" r:id="rId19"/>
    <p:sldId id="441" r:id="rId20"/>
    <p:sldId id="442" r:id="rId21"/>
    <p:sldId id="443" r:id="rId22"/>
    <p:sldId id="345" r:id="rId23"/>
    <p:sldId id="481" r:id="rId24"/>
    <p:sldId id="362" r:id="rId25"/>
    <p:sldId id="363" r:id="rId26"/>
    <p:sldId id="482" r:id="rId27"/>
    <p:sldId id="347" r:id="rId28"/>
    <p:sldId id="385" r:id="rId29"/>
    <p:sldId id="483" r:id="rId30"/>
    <p:sldId id="386" r:id="rId31"/>
    <p:sldId id="387" r:id="rId32"/>
    <p:sldId id="388" r:id="rId33"/>
    <p:sldId id="389" r:id="rId34"/>
    <p:sldId id="390" r:id="rId35"/>
    <p:sldId id="391" r:id="rId36"/>
    <p:sldId id="392" r:id="rId37"/>
    <p:sldId id="393" r:id="rId38"/>
    <p:sldId id="394" r:id="rId39"/>
    <p:sldId id="395" r:id="rId40"/>
    <p:sldId id="396" r:id="rId41"/>
    <p:sldId id="484" r:id="rId42"/>
    <p:sldId id="397" r:id="rId43"/>
    <p:sldId id="398" r:id="rId44"/>
    <p:sldId id="400" r:id="rId45"/>
    <p:sldId id="399" r:id="rId46"/>
    <p:sldId id="401" r:id="rId47"/>
    <p:sldId id="402" r:id="rId48"/>
    <p:sldId id="408" r:id="rId49"/>
    <p:sldId id="409" r:id="rId50"/>
    <p:sldId id="411" r:id="rId51"/>
    <p:sldId id="413" r:id="rId52"/>
    <p:sldId id="414" r:id="rId53"/>
    <p:sldId id="415" r:id="rId54"/>
    <p:sldId id="417" r:id="rId55"/>
    <p:sldId id="418" r:id="rId56"/>
    <p:sldId id="419" r:id="rId57"/>
    <p:sldId id="420" r:id="rId58"/>
    <p:sldId id="421" r:id="rId59"/>
    <p:sldId id="422" r:id="rId60"/>
    <p:sldId id="423" r:id="rId61"/>
    <p:sldId id="424" r:id="rId62"/>
    <p:sldId id="425" r:id="rId63"/>
    <p:sldId id="426" r:id="rId64"/>
    <p:sldId id="427" r:id="rId65"/>
    <p:sldId id="428" r:id="rId66"/>
    <p:sldId id="429" r:id="rId67"/>
    <p:sldId id="430" r:id="rId68"/>
    <p:sldId id="431" r:id="rId69"/>
    <p:sldId id="432" r:id="rId70"/>
    <p:sldId id="433" r:id="rId71"/>
    <p:sldId id="434" r:id="rId72"/>
    <p:sldId id="435" r:id="rId73"/>
    <p:sldId id="436" r:id="rId74"/>
    <p:sldId id="485" r:id="rId75"/>
    <p:sldId id="359" r:id="rId76"/>
    <p:sldId id="360" r:id="rId77"/>
    <p:sldId id="361" r:id="rId78"/>
    <p:sldId id="403" r:id="rId79"/>
    <p:sldId id="404" r:id="rId80"/>
    <p:sldId id="405" r:id="rId81"/>
    <p:sldId id="462" r:id="rId82"/>
    <p:sldId id="472" r:id="rId83"/>
    <p:sldId id="473" r:id="rId84"/>
    <p:sldId id="477" r:id="rId85"/>
    <p:sldId id="474" r:id="rId86"/>
    <p:sldId id="475" r:id="rId87"/>
    <p:sldId id="476" r:id="rId88"/>
    <p:sldId id="479" r:id="rId89"/>
    <p:sldId id="348" r:id="rId90"/>
    <p:sldId id="453" r:id="rId91"/>
    <p:sldId id="454" r:id="rId92"/>
    <p:sldId id="458" r:id="rId93"/>
    <p:sldId id="460" r:id="rId94"/>
    <p:sldId id="459" r:id="rId95"/>
    <p:sldId id="490" r:id="rId96"/>
    <p:sldId id="455" r:id="rId97"/>
    <p:sldId id="456" r:id="rId98"/>
    <p:sldId id="457" r:id="rId99"/>
    <p:sldId id="461" r:id="rId100"/>
    <p:sldId id="350" r:id="rId101"/>
    <p:sldId id="365" r:id="rId102"/>
    <p:sldId id="447" r:id="rId103"/>
    <p:sldId id="450" r:id="rId104"/>
    <p:sldId id="446" r:id="rId105"/>
    <p:sldId id="445" r:id="rId106"/>
    <p:sldId id="448" r:id="rId107"/>
    <p:sldId id="471" r:id="rId108"/>
    <p:sldId id="463" r:id="rId109"/>
    <p:sldId id="468" r:id="rId110"/>
    <p:sldId id="469" r:id="rId111"/>
    <p:sldId id="470" r:id="rId112"/>
    <p:sldId id="464" r:id="rId113"/>
    <p:sldId id="465" r:id="rId114"/>
    <p:sldId id="466" r:id="rId115"/>
    <p:sldId id="467" r:id="rId116"/>
    <p:sldId id="492" r:id="rId117"/>
    <p:sldId id="491" r:id="rId11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60" autoAdjust="0"/>
  </p:normalViewPr>
  <p:slideViewPr>
    <p:cSldViewPr>
      <p:cViewPr>
        <p:scale>
          <a:sx n="98" d="100"/>
          <a:sy n="98" d="100"/>
        </p:scale>
        <p:origin x="297" y="39"/>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ustomXml" Target="../customXml/item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notesMaster" Target="notesMasters/notesMaster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125"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p>
        </p:txBody>
      </p:sp>
      <p:sp>
        <p:nvSpPr>
          <p:cNvPr id="1126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6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1126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3A423B9-2DD4-436F-A2FC-661A8645FD89}" type="slidenum">
              <a:rPr lang="en-US"/>
              <a:pPr>
                <a:defRPr/>
              </a:pPr>
              <a:t>‹#›</a:t>
            </a:fld>
            <a:endParaRPr lang="en-US"/>
          </a:p>
        </p:txBody>
      </p:sp>
    </p:spTree>
    <p:extLst>
      <p:ext uri="{BB962C8B-B14F-4D97-AF65-F5344CB8AC3E}">
        <p14:creationId xmlns:p14="http://schemas.microsoft.com/office/powerpoint/2010/main" val="3417868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89B9530-26F9-4D8C-8C93-01EC30B07613}" type="slidenum">
              <a:rPr lang="en-US" smtClean="0"/>
              <a:pPr>
                <a:defRPr/>
              </a:pPr>
              <a:t>1</a:t>
            </a:fld>
            <a:endParaRPr lang="en-US"/>
          </a:p>
        </p:txBody>
      </p:sp>
    </p:spTree>
    <p:extLst>
      <p:ext uri="{BB962C8B-B14F-4D97-AF65-F5344CB8AC3E}">
        <p14:creationId xmlns:p14="http://schemas.microsoft.com/office/powerpoint/2010/main" val="468297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15C599E4-1B32-40AF-9EB4-DC2A288C3C6F}"/>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78BDAD9E-F033-41F7-A5FA-BFCF847455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a latent class analysis to identify discrete classes of individuals that are discriminated by tooth-level clinical parameters to define 7 distinct periodontal profile classes (PPC A-G) ranging from health to severe periodontal disease status, validated in 3 large cohorts.</a:t>
            </a:r>
          </a:p>
          <a:p>
            <a:r>
              <a:rPr lang="en-US" altLang="en-US">
                <a:latin typeface="Arial" panose="020B0604020202020204" pitchFamily="34" charset="0"/>
              </a:rPr>
              <a:t>Episodic= only when in discomfort, something needed to be fixed, never, or did not receive regular dental care</a:t>
            </a:r>
          </a:p>
        </p:txBody>
      </p:sp>
      <p:sp>
        <p:nvSpPr>
          <p:cNvPr id="83972" name="Slide Number Placeholder 3">
            <a:extLst>
              <a:ext uri="{FF2B5EF4-FFF2-40B4-BE49-F238E27FC236}">
                <a16:creationId xmlns:a16="http://schemas.microsoft.com/office/drawing/2014/main" id="{92EB61C2-D358-4BA1-8FCA-0F079CB3AB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758851-1E5D-497B-A20E-ABB4096EF738}"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2925973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051EBA8-0613-41B7-B8BE-36E4207691EA}"/>
              </a:ext>
            </a:extLst>
          </p:cNvPr>
          <p:cNvSpPr>
            <a:spLocks noGrp="1" noRot="1" noChangeAspect="1" noChangeArrowheads="1" noTextEdit="1"/>
          </p:cNvSpPr>
          <p:nvPr>
            <p:ph type="sldImg"/>
          </p:nvPr>
        </p:nvSpPr>
        <p:spPr>
          <a:ln/>
        </p:spPr>
      </p:sp>
      <p:sp>
        <p:nvSpPr>
          <p:cNvPr id="89091" name="Notes Placeholder 2">
            <a:extLst>
              <a:ext uri="{FF2B5EF4-FFF2-40B4-BE49-F238E27FC236}">
                <a16:creationId xmlns:a16="http://schemas.microsoft.com/office/drawing/2014/main" id="{3F77172B-2211-4ABB-86C5-2991279C47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9092" name="Slide Number Placeholder 3">
            <a:extLst>
              <a:ext uri="{FF2B5EF4-FFF2-40B4-BE49-F238E27FC236}">
                <a16:creationId xmlns:a16="http://schemas.microsoft.com/office/drawing/2014/main" id="{C7D89307-0AD5-4659-8CB7-A41758676D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AC9B06-F297-413A-91FD-F5279C2C6090}" type="slidenum">
              <a:rPr lang="en-US" altLang="en-US" smtClean="0">
                <a:solidFill>
                  <a:srgbClr val="000000"/>
                </a:solidFill>
              </a:rPr>
              <a:pPr/>
              <a:t>39</a:t>
            </a:fld>
            <a:endParaRPr lang="en-US" altLang="en-US">
              <a:solidFill>
                <a:srgbClr val="000000"/>
              </a:solidFill>
            </a:endParaRPr>
          </a:p>
        </p:txBody>
      </p:sp>
    </p:spTree>
    <p:extLst>
      <p:ext uri="{BB962C8B-B14F-4D97-AF65-F5344CB8AC3E}">
        <p14:creationId xmlns:p14="http://schemas.microsoft.com/office/powerpoint/2010/main" val="2057318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22FC65C2-ADB2-4743-98A9-CBD7C6E3921E}"/>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08ACCFC0-C678-4A37-9834-EE62A44C5E0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3188" name="Slide Number Placeholder 3">
            <a:extLst>
              <a:ext uri="{FF2B5EF4-FFF2-40B4-BE49-F238E27FC236}">
                <a16:creationId xmlns:a16="http://schemas.microsoft.com/office/drawing/2014/main" id="{5AD9611D-C0B2-4502-93F8-30503F33FB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D319EC-A0C4-4922-AA41-E3B948F27DD0}" type="slidenum">
              <a:rPr lang="en-US" altLang="en-US" smtClean="0">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1636113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49</a:t>
            </a:fld>
            <a:endParaRPr lang="en-US"/>
          </a:p>
        </p:txBody>
      </p:sp>
    </p:spTree>
    <p:extLst>
      <p:ext uri="{BB962C8B-B14F-4D97-AF65-F5344CB8AC3E}">
        <p14:creationId xmlns:p14="http://schemas.microsoft.com/office/powerpoint/2010/main" val="3368626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56</a:t>
            </a:fld>
            <a:endParaRPr lang="en-US"/>
          </a:p>
        </p:txBody>
      </p:sp>
    </p:spTree>
    <p:extLst>
      <p:ext uri="{BB962C8B-B14F-4D97-AF65-F5344CB8AC3E}">
        <p14:creationId xmlns:p14="http://schemas.microsoft.com/office/powerpoint/2010/main" val="3799379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rPr>
              <a:t>Hypopneas were scored if there was at least 30% reduction in airflow or thoracoabdominal movement below baseline values for at least 10 seconds. The apnea–hypopnea index (AHI) was defined as the number of apneas and hypopneas, each associated with at least a 4% decrease in oxygen saturation per hour of sleep. An arousal index was derived as the total number of arousals per hour of sleep according to standard criteria  Only those participants with at least 30 minutes of REM sleep were included in the analysis to allow for a representative estimate of the REM AHI.</a:t>
            </a:r>
          </a:p>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82</a:t>
            </a:fld>
            <a:endParaRPr lang="en-US"/>
          </a:p>
        </p:txBody>
      </p:sp>
    </p:spTree>
    <p:extLst>
      <p:ext uri="{BB962C8B-B14F-4D97-AF65-F5344CB8AC3E}">
        <p14:creationId xmlns:p14="http://schemas.microsoft.com/office/powerpoint/2010/main" val="865200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A2C015-10D2-4C6C-8BA5-3D8C31AA8FD5}" type="slidenum">
              <a:rPr lang="en-US" smtClean="0"/>
              <a:pPr>
                <a:defRPr/>
              </a:pPr>
              <a:t>100</a:t>
            </a:fld>
            <a:endParaRPr lang="en-US"/>
          </a:p>
        </p:txBody>
      </p:sp>
    </p:spTree>
    <p:extLst>
      <p:ext uri="{BB962C8B-B14F-4D97-AF65-F5344CB8AC3E}">
        <p14:creationId xmlns:p14="http://schemas.microsoft.com/office/powerpoint/2010/main" val="563038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rPr>
              <a:t>The associations of treatment with outcomes were assessed on 6273 coronary heart disease events (2695 coronary heart disease deaths and 2276 </a:t>
            </a:r>
            <a:r>
              <a:rPr lang="en-US" sz="1200" dirty="0" err="1">
                <a:effectLst/>
              </a:rPr>
              <a:t>nonfatalmyocardial</a:t>
            </a:r>
            <a:r>
              <a:rPr lang="en-US" sz="1200" dirty="0">
                <a:effectLst/>
              </a:rPr>
              <a:t> infarctions) and 12 001 major vascular events. </a:t>
            </a:r>
          </a:p>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110</a:t>
            </a:fld>
            <a:endParaRPr lang="en-US"/>
          </a:p>
        </p:txBody>
      </p:sp>
    </p:spTree>
    <p:extLst>
      <p:ext uri="{BB962C8B-B14F-4D97-AF65-F5344CB8AC3E}">
        <p14:creationId xmlns:p14="http://schemas.microsoft.com/office/powerpoint/2010/main" val="206239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3A423B9-2DD4-436F-A2FC-661A8645FD89}" type="slidenum">
              <a:rPr lang="en-US" smtClean="0"/>
              <a:pPr>
                <a:defRPr/>
              </a:pPr>
              <a:t>23</a:t>
            </a:fld>
            <a:endParaRPr lang="en-US"/>
          </a:p>
        </p:txBody>
      </p:sp>
    </p:spTree>
    <p:extLst>
      <p:ext uri="{BB962C8B-B14F-4D97-AF65-F5344CB8AC3E}">
        <p14:creationId xmlns:p14="http://schemas.microsoft.com/office/powerpoint/2010/main" val="389490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F175074-36FD-4154-A942-35F844394C04}"/>
              </a:ext>
            </a:extLst>
          </p:cNvPr>
          <p:cNvSpPr>
            <a:spLocks noGrp="1" noRot="1" noChangeAspect="1" noChangeArrowheads="1" noTextEdit="1"/>
          </p:cNvSpPr>
          <p:nvPr>
            <p:ph type="sldImg"/>
          </p:nvPr>
        </p:nvSpPr>
        <p:spPr>
          <a:ln/>
        </p:spPr>
      </p:sp>
      <p:sp>
        <p:nvSpPr>
          <p:cNvPr id="68611" name="Notes Placeholder 2">
            <a:extLst>
              <a:ext uri="{FF2B5EF4-FFF2-40B4-BE49-F238E27FC236}">
                <a16:creationId xmlns:a16="http://schemas.microsoft.com/office/drawing/2014/main" id="{626048D4-AF2E-4AD1-81C3-84475C51FA0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68612" name="Slide Number Placeholder 3">
            <a:extLst>
              <a:ext uri="{FF2B5EF4-FFF2-40B4-BE49-F238E27FC236}">
                <a16:creationId xmlns:a16="http://schemas.microsoft.com/office/drawing/2014/main" id="{83724D5A-EEBD-4071-924D-55F152F8E2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1F9CDD-F557-4B7C-A9C8-37E3E3B56782}" type="slidenum">
              <a:rPr lang="en-US" altLang="en-US" smtClean="0">
                <a:solidFill>
                  <a:srgbClr val="000000"/>
                </a:solidFill>
              </a:rPr>
              <a:pPr/>
              <a:t>30</a:t>
            </a:fld>
            <a:endParaRPr lang="en-US" altLang="en-US">
              <a:solidFill>
                <a:srgbClr val="000000"/>
              </a:solidFill>
            </a:endParaRPr>
          </a:p>
        </p:txBody>
      </p:sp>
    </p:spTree>
    <p:extLst>
      <p:ext uri="{BB962C8B-B14F-4D97-AF65-F5344CB8AC3E}">
        <p14:creationId xmlns:p14="http://schemas.microsoft.com/office/powerpoint/2010/main" val="2660214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09222B4-0A3C-409F-BED6-E558A8382D7C}"/>
              </a:ext>
            </a:extLst>
          </p:cNvPr>
          <p:cNvSpPr>
            <a:spLocks noGrp="1" noRot="1" noChangeAspect="1" noChangeArrowheads="1" noTextEdit="1"/>
          </p:cNvSpPr>
          <p:nvPr>
            <p:ph type="sldImg"/>
          </p:nvPr>
        </p:nvSpPr>
        <p:spPr>
          <a:ln/>
        </p:spPr>
      </p:sp>
      <p:sp>
        <p:nvSpPr>
          <p:cNvPr id="70659" name="Notes Placeholder 2">
            <a:extLst>
              <a:ext uri="{FF2B5EF4-FFF2-40B4-BE49-F238E27FC236}">
                <a16:creationId xmlns:a16="http://schemas.microsoft.com/office/drawing/2014/main" id="{3D60C41A-F966-422C-B378-953EDB845E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0660" name="Slide Number Placeholder 3">
            <a:extLst>
              <a:ext uri="{FF2B5EF4-FFF2-40B4-BE49-F238E27FC236}">
                <a16:creationId xmlns:a16="http://schemas.microsoft.com/office/drawing/2014/main" id="{0BA7F88A-6594-4BB9-AE61-131B4D0902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D0B5B0-5F6D-4C69-BE03-53958ABCB0C8}" type="slidenum">
              <a:rPr lang="en-US" altLang="en-US" smtClean="0">
                <a:solidFill>
                  <a:srgbClr val="000000"/>
                </a:solidFill>
              </a:rPr>
              <a:pPr/>
              <a:t>31</a:t>
            </a:fld>
            <a:endParaRPr lang="en-US" altLang="en-US">
              <a:solidFill>
                <a:srgbClr val="000000"/>
              </a:solidFill>
            </a:endParaRPr>
          </a:p>
        </p:txBody>
      </p:sp>
    </p:spTree>
    <p:extLst>
      <p:ext uri="{BB962C8B-B14F-4D97-AF65-F5344CB8AC3E}">
        <p14:creationId xmlns:p14="http://schemas.microsoft.com/office/powerpoint/2010/main" val="1202411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0C366389-037E-4FB7-A58F-D49865E2FC09}"/>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AA3ED632-7017-416A-A005-729F5346A6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3732" name="Slide Number Placeholder 3">
            <a:extLst>
              <a:ext uri="{FF2B5EF4-FFF2-40B4-BE49-F238E27FC236}">
                <a16:creationId xmlns:a16="http://schemas.microsoft.com/office/drawing/2014/main" id="{4E1B0334-0824-40FB-963F-C4D8286D4A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05C55B-F740-4B1B-B794-4359E7E00863}" type="slidenum">
              <a:rPr lang="en-US" altLang="en-US" smtClean="0">
                <a:solidFill>
                  <a:srgbClr val="000000"/>
                </a:solidFill>
              </a:rPr>
              <a:pPr/>
              <a:t>33</a:t>
            </a:fld>
            <a:endParaRPr lang="en-US" altLang="en-US">
              <a:solidFill>
                <a:srgbClr val="000000"/>
              </a:solidFill>
            </a:endParaRPr>
          </a:p>
        </p:txBody>
      </p:sp>
    </p:spTree>
    <p:extLst>
      <p:ext uri="{BB962C8B-B14F-4D97-AF65-F5344CB8AC3E}">
        <p14:creationId xmlns:p14="http://schemas.microsoft.com/office/powerpoint/2010/main" val="2436782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536B04F-BD97-452F-A72A-999564FE90BC}"/>
              </a:ext>
            </a:extLst>
          </p:cNvPr>
          <p:cNvSpPr>
            <a:spLocks noGrp="1" noRot="1" noChangeAspect="1" noChangeArrowheads="1" noTextEdit="1"/>
          </p:cNvSpPr>
          <p:nvPr>
            <p:ph type="sldImg"/>
          </p:nvPr>
        </p:nvSpPr>
        <p:spPr>
          <a:ln/>
        </p:spPr>
      </p:sp>
      <p:sp>
        <p:nvSpPr>
          <p:cNvPr id="75779" name="Notes Placeholder 2">
            <a:extLst>
              <a:ext uri="{FF2B5EF4-FFF2-40B4-BE49-F238E27FC236}">
                <a16:creationId xmlns:a16="http://schemas.microsoft.com/office/drawing/2014/main" id="{8FD9781C-2431-48B3-AC65-8AD64F710B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5780" name="Slide Number Placeholder 3">
            <a:extLst>
              <a:ext uri="{FF2B5EF4-FFF2-40B4-BE49-F238E27FC236}">
                <a16:creationId xmlns:a16="http://schemas.microsoft.com/office/drawing/2014/main" id="{D3F066F9-AF1A-4421-B0E9-4F5DAD2BE8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867659-EC1C-47A6-ACB4-F71BF5228392}" type="slidenum">
              <a:rPr lang="en-US" altLang="en-US" smtClean="0">
                <a:solidFill>
                  <a:srgbClr val="000000"/>
                </a:solidFill>
              </a:rPr>
              <a:pPr/>
              <a:t>34</a:t>
            </a:fld>
            <a:endParaRPr lang="en-US" altLang="en-US">
              <a:solidFill>
                <a:srgbClr val="000000"/>
              </a:solidFill>
            </a:endParaRPr>
          </a:p>
        </p:txBody>
      </p:sp>
    </p:spTree>
    <p:extLst>
      <p:ext uri="{BB962C8B-B14F-4D97-AF65-F5344CB8AC3E}">
        <p14:creationId xmlns:p14="http://schemas.microsoft.com/office/powerpoint/2010/main" val="58696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88E8219C-47D3-47DE-A224-D7E6422725E7}"/>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0D5C9403-5CAD-40CA-AAEE-DD89EA81DB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7828" name="Slide Number Placeholder 3">
            <a:extLst>
              <a:ext uri="{FF2B5EF4-FFF2-40B4-BE49-F238E27FC236}">
                <a16:creationId xmlns:a16="http://schemas.microsoft.com/office/drawing/2014/main" id="{25795806-AF2A-405E-AFE1-ED707714F2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E00B3C-7AC5-4D19-8743-FD47134E3A8B}" type="slidenum">
              <a:rPr lang="en-US" altLang="en-US" smtClean="0">
                <a:solidFill>
                  <a:srgbClr val="000000"/>
                </a:solidFill>
              </a:rPr>
              <a:pPr/>
              <a:t>35</a:t>
            </a:fld>
            <a:endParaRPr lang="en-US" altLang="en-US">
              <a:solidFill>
                <a:srgbClr val="000000"/>
              </a:solidFill>
            </a:endParaRPr>
          </a:p>
        </p:txBody>
      </p:sp>
    </p:spTree>
    <p:extLst>
      <p:ext uri="{BB962C8B-B14F-4D97-AF65-F5344CB8AC3E}">
        <p14:creationId xmlns:p14="http://schemas.microsoft.com/office/powerpoint/2010/main" val="4292356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0C294C35-DD45-4117-83DC-2A6C4D18F53C}"/>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2331E2CA-D639-4020-BCEF-7D3275390E8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9876" name="Slide Number Placeholder 3">
            <a:extLst>
              <a:ext uri="{FF2B5EF4-FFF2-40B4-BE49-F238E27FC236}">
                <a16:creationId xmlns:a16="http://schemas.microsoft.com/office/drawing/2014/main" id="{1B41B685-9461-40A8-BA09-18EE7D968C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25D2AC-DA26-4782-BE04-4442F0D15116}" type="slidenum">
              <a:rPr lang="en-US" altLang="en-US" smtClean="0">
                <a:solidFill>
                  <a:srgbClr val="000000"/>
                </a:solidFill>
              </a:rPr>
              <a:pPr/>
              <a:t>36</a:t>
            </a:fld>
            <a:endParaRPr lang="en-US" altLang="en-US">
              <a:solidFill>
                <a:srgbClr val="000000"/>
              </a:solidFill>
            </a:endParaRPr>
          </a:p>
        </p:txBody>
      </p:sp>
    </p:spTree>
    <p:extLst>
      <p:ext uri="{BB962C8B-B14F-4D97-AF65-F5344CB8AC3E}">
        <p14:creationId xmlns:p14="http://schemas.microsoft.com/office/powerpoint/2010/main" val="1822989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52D5B9D-E861-4CC0-AC1E-068E7BF5A0A1}"/>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EE24FDD5-8419-449F-B768-451CFED976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24" name="Slide Number Placeholder 3">
            <a:extLst>
              <a:ext uri="{FF2B5EF4-FFF2-40B4-BE49-F238E27FC236}">
                <a16:creationId xmlns:a16="http://schemas.microsoft.com/office/drawing/2014/main" id="{4517425A-FA55-449D-9E9A-0C45AFDEA8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A2727C-CB7E-46F4-96A2-77AD72BD44EB}" type="slidenum">
              <a:rPr lang="en-US" altLang="en-US" smtClean="0">
                <a:solidFill>
                  <a:srgbClr val="000000"/>
                </a:solidFill>
              </a:rPr>
              <a:pPr/>
              <a:t>37</a:t>
            </a:fld>
            <a:endParaRPr lang="en-US" altLang="en-US">
              <a:solidFill>
                <a:srgbClr val="000000"/>
              </a:solidFill>
            </a:endParaRPr>
          </a:p>
        </p:txBody>
      </p:sp>
    </p:spTree>
    <p:extLst>
      <p:ext uri="{BB962C8B-B14F-4D97-AF65-F5344CB8AC3E}">
        <p14:creationId xmlns:p14="http://schemas.microsoft.com/office/powerpoint/2010/main" val="270176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8066"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8806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5" name="Rectangle 7"/>
          <p:cNvSpPr>
            <a:spLocks noGrp="1" noChangeArrowheads="1"/>
          </p:cNvSpPr>
          <p:nvPr>
            <p:ph type="dt" sz="quarter"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r>
              <a:rPr lang="en-US"/>
              <a:t>Copyright Bale/Doneen Paradigm</a:t>
            </a:r>
          </a:p>
        </p:txBody>
      </p:sp>
      <p:pic>
        <p:nvPicPr>
          <p:cNvPr id="8" name="Picture 18"/>
          <p:cNvPicPr>
            <a:picLocks noChangeAspect="1" noChangeArrowheads="1"/>
          </p:cNvPicPr>
          <p:nvPr userDrawn="1"/>
        </p:nvPicPr>
        <p:blipFill>
          <a:blip r:embed="rId2" cstate="print"/>
          <a:srcRect/>
          <a:stretch>
            <a:fillRect/>
          </a:stretch>
        </p:blipFill>
        <p:spPr bwMode="auto">
          <a:xfrm>
            <a:off x="7848600" y="6324600"/>
            <a:ext cx="1143000" cy="3810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6CD6A28B-283C-4D60-BCC7-290062F1A4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0C932D9E-F20E-47C5-BAE8-13E8A7DB650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F0ED6EAE-D4B4-4563-8C1E-45993607603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6" name="Rectangle 14"/>
          <p:cNvSpPr>
            <a:spLocks noGrp="1" noChangeArrowheads="1"/>
          </p:cNvSpPr>
          <p:nvPr>
            <p:ph type="sldNum" sz="quarter" idx="12"/>
          </p:nvPr>
        </p:nvSpPr>
        <p:spPr>
          <a:ln/>
        </p:spPr>
        <p:txBody>
          <a:bodyPr/>
          <a:lstStyle>
            <a:lvl1pPr>
              <a:defRPr/>
            </a:lvl1pPr>
          </a:lstStyle>
          <a:p>
            <a:pPr>
              <a:defRPr/>
            </a:pPr>
            <a:fld id="{4B591A5D-6829-4458-B796-5F4F59B4AE1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4D749BE2-8B6C-4157-B542-0F75E2D8445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9" name="Rectangle 14"/>
          <p:cNvSpPr>
            <a:spLocks noGrp="1" noChangeArrowheads="1"/>
          </p:cNvSpPr>
          <p:nvPr>
            <p:ph type="sldNum" sz="quarter" idx="12"/>
          </p:nvPr>
        </p:nvSpPr>
        <p:spPr>
          <a:ln/>
        </p:spPr>
        <p:txBody>
          <a:bodyPr/>
          <a:lstStyle>
            <a:lvl1pPr>
              <a:defRPr/>
            </a:lvl1pPr>
          </a:lstStyle>
          <a:p>
            <a:pPr>
              <a:defRPr/>
            </a:pPr>
            <a:fld id="{DF2A4744-8F8E-418D-9792-C396353CA2B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5" name="Rectangle 14"/>
          <p:cNvSpPr>
            <a:spLocks noGrp="1" noChangeArrowheads="1"/>
          </p:cNvSpPr>
          <p:nvPr>
            <p:ph type="sldNum" sz="quarter" idx="12"/>
          </p:nvPr>
        </p:nvSpPr>
        <p:spPr>
          <a:ln/>
        </p:spPr>
        <p:txBody>
          <a:bodyPr/>
          <a:lstStyle>
            <a:lvl1pPr>
              <a:defRPr/>
            </a:lvl1pPr>
          </a:lstStyle>
          <a:p>
            <a:pPr>
              <a:defRPr/>
            </a:pPr>
            <a:fld id="{761BFCC7-0B5B-452E-BD3E-7142AEBAF31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4" name="Rectangle 14"/>
          <p:cNvSpPr>
            <a:spLocks noGrp="1" noChangeArrowheads="1"/>
          </p:cNvSpPr>
          <p:nvPr>
            <p:ph type="sldNum" sz="quarter" idx="12"/>
          </p:nvPr>
        </p:nvSpPr>
        <p:spPr>
          <a:ln/>
        </p:spPr>
        <p:txBody>
          <a:bodyPr/>
          <a:lstStyle>
            <a:lvl1pPr>
              <a:defRPr/>
            </a:lvl1pPr>
          </a:lstStyle>
          <a:p>
            <a:pPr>
              <a:defRPr/>
            </a:pPr>
            <a:fld id="{06B5C3EC-76E5-4656-A217-DDBCB0F86BB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B0FA2A8F-C3F8-4998-8C50-3836D075D2E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r>
              <a:rPr lang="en-US"/>
              <a:t>Copyright Bale/Doneen Paradigm</a:t>
            </a:r>
          </a:p>
        </p:txBody>
      </p:sp>
      <p:sp>
        <p:nvSpPr>
          <p:cNvPr id="7" name="Rectangle 14"/>
          <p:cNvSpPr>
            <a:spLocks noGrp="1" noChangeArrowheads="1"/>
          </p:cNvSpPr>
          <p:nvPr>
            <p:ph type="sldNum" sz="quarter" idx="12"/>
          </p:nvPr>
        </p:nvSpPr>
        <p:spPr>
          <a:ln/>
        </p:spPr>
        <p:txBody>
          <a:bodyPr/>
          <a:lstStyle>
            <a:lvl1pPr>
              <a:defRPr/>
            </a:lvl1pPr>
          </a:lstStyle>
          <a:p>
            <a:pPr>
              <a:defRPr/>
            </a:pPr>
            <a:fld id="{C5AA8706-BCCA-4C2C-AE64-24A1A99044E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7052" name="Rectangle 12"/>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pPr>
              <a:defRPr/>
            </a:pPr>
            <a:endParaRPr lang="en-US"/>
          </a:p>
        </p:txBody>
      </p:sp>
      <p:sp>
        <p:nvSpPr>
          <p:cNvPr id="87053" name="Rectangle 13"/>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pPr>
              <a:defRPr/>
            </a:pPr>
            <a:r>
              <a:rPr lang="en-US"/>
              <a:t>Copyright Bale/Doneen Paradigm</a:t>
            </a:r>
          </a:p>
        </p:txBody>
      </p:sp>
      <p:sp>
        <p:nvSpPr>
          <p:cNvPr id="87054" name="Rectangle 14"/>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9047458C-D371-4C0B-BABF-89E861FA4706}" type="slidenum">
              <a:rPr lang="en-US"/>
              <a:pPr>
                <a:defRPr/>
              </a:pPr>
              <a:t>‹#›</a:t>
            </a:fld>
            <a:endParaRPr lang="en-US"/>
          </a:p>
        </p:txBody>
      </p:sp>
      <p:pic>
        <p:nvPicPr>
          <p:cNvPr id="1031" name="Picture 18"/>
          <p:cNvPicPr>
            <a:picLocks noChangeAspect="1" noChangeArrowheads="1"/>
          </p:cNvPicPr>
          <p:nvPr userDrawn="1"/>
        </p:nvPicPr>
        <p:blipFill>
          <a:blip r:embed="rId13" cstate="print"/>
          <a:srcRect/>
          <a:stretch>
            <a:fillRect/>
          </a:stretch>
        </p:blipFill>
        <p:spPr bwMode="auto">
          <a:xfrm>
            <a:off x="7848600" y="6324600"/>
            <a:ext cx="1143000" cy="3810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8"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jpeg"/><Relationship Id="rId5" Type="http://schemas.openxmlformats.org/officeDocument/2006/relationships/image" Target="../media/image51.emf"/><Relationship Id="rId4" Type="http://schemas.openxmlformats.org/officeDocument/2006/relationships/oleObject" Target="../embeddings/oleObject1.bin"/></Relationships>
</file>

<file path=ppt/slides/_rels/slide101.xml.rels><?xml version="1.0" encoding="UTF-8" standalone="yes"?>
<Relationships xmlns="http://schemas.openxmlformats.org/package/2006/relationships"><Relationship Id="rId3" Type="http://schemas.openxmlformats.org/officeDocument/2006/relationships/hyperlink" Target="http://mamaslegacycookbooks.com/mediterranean-food-pyramid/" TargetMode="External"/><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hyperlink" Target="http://theultimatelifelist.blogspot.com/2011/10/thats-not-for-me-become-vegan.html" TargetMode="External"/><Relationship Id="rId4" Type="http://schemas.openxmlformats.org/officeDocument/2006/relationships/image" Target="../media/image55.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dan4kent.wordpress.com/2013/03/17/otto-pilot" TargetMode="External"/><Relationship Id="rId2" Type="http://schemas.openxmlformats.org/officeDocument/2006/relationships/image" Target="../media/image62.jp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hyperlink" Target="http://mozibabe.blog.hu/2012/06/26/god_bless_america_isten_aldja_amerikat_2011" TargetMode="External"/><Relationship Id="rId4" Type="http://schemas.openxmlformats.org/officeDocument/2006/relationships/image" Target="../media/image63.jpg"/></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kutipan-terbaru.blogspot.com/2014/08/banyak-resiko-terkait-infeksi-hiv-aid.html"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nc-sa/4.0/" TargetMode="External"/><Relationship Id="rId4" Type="http://schemas.openxmlformats.org/officeDocument/2006/relationships/hyperlink" Target="https://elinavanuska.wordpress.com/2014/11/16/heart-disease-in-women-a-healthy-solutio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linavanuska.wordpress.com/2014/11/16/heart-disease-in-women-a-healthy-solution/"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flickr.com/photos/ajc1/7162674275"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hyperlink" Target="http://flickr.com/photos/ajc1/7162674275"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robliano.wordpress.com/2014/02/26/the-value-of-time/"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indinthewire.com/?p=241" TargetMode="External"/><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1qfoodplatter.com/7-habits-to-kick-in-2015/"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www.baledoneen.com/"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rebelem.com/elevated-asymptomatic-hypertension-treat-treat/" TargetMode="External"/><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health-innovations.org/2014/10/16/first-ever-study-shows-treating-sleep-apnea-reduces-cardiac-patients-hospital-readmission/" TargetMode="Externa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geobrava.wordpress.com/2018/02/05/enterprise-data-optimization-and-analysis-apps-growth/" TargetMode="External"/><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706" y="-13531"/>
            <a:ext cx="8510588" cy="1325563"/>
          </a:xfrm>
        </p:spPr>
        <p:txBody>
          <a:bodyPr/>
          <a:lstStyle/>
          <a:p>
            <a:br>
              <a:rPr lang="en-US" dirty="0"/>
            </a:br>
            <a:r>
              <a:rPr lang="en-US" dirty="0"/>
              <a:t>Bale/Doneen Live </a:t>
            </a:r>
            <a:br>
              <a:rPr lang="en-US" dirty="0"/>
            </a:br>
            <a:r>
              <a:rPr lang="en-US" dirty="0"/>
              <a:t>Scientific Update Session </a:t>
            </a:r>
          </a:p>
        </p:txBody>
      </p:sp>
      <p:sp>
        <p:nvSpPr>
          <p:cNvPr id="3" name="Content Placeholder 2"/>
          <p:cNvSpPr>
            <a:spLocks noGrp="1"/>
          </p:cNvSpPr>
          <p:nvPr>
            <p:ph idx="1"/>
          </p:nvPr>
        </p:nvSpPr>
        <p:spPr>
          <a:xfrm>
            <a:off x="276225" y="1911993"/>
            <a:ext cx="5641975" cy="4422775"/>
          </a:xfrm>
        </p:spPr>
        <p:txBody>
          <a:bodyPr/>
          <a:lstStyle/>
          <a:p>
            <a:pPr marL="0" indent="0" algn="ctr">
              <a:buNone/>
            </a:pPr>
            <a:endParaRPr lang="en-US" dirty="0"/>
          </a:p>
          <a:p>
            <a:pPr marL="0" indent="0" algn="ctr">
              <a:buNone/>
            </a:pPr>
            <a:r>
              <a:rPr lang="en-US" dirty="0"/>
              <a:t>Amy Doneen DNP, ARNP</a:t>
            </a:r>
          </a:p>
          <a:p>
            <a:pPr marL="0" indent="0" algn="ctr">
              <a:buNone/>
            </a:pPr>
            <a:endParaRPr lang="en-US" dirty="0"/>
          </a:p>
          <a:p>
            <a:pPr marL="0" indent="0" algn="ctr">
              <a:buNone/>
            </a:pPr>
            <a:r>
              <a:rPr lang="en-US" dirty="0"/>
              <a:t>March 14, 2018</a:t>
            </a:r>
          </a:p>
          <a:p>
            <a:pPr marL="0" indent="0" algn="ctr">
              <a:buNone/>
            </a:pPr>
            <a:r>
              <a:rPr lang="en-US" dirty="0"/>
              <a:t>5:30-6:30 pm PST</a:t>
            </a:r>
          </a:p>
          <a:p>
            <a:pPr marL="0" indent="0" algn="ctr">
              <a:buNone/>
            </a:pPr>
            <a:endParaRPr lang="en-US" dirty="0"/>
          </a:p>
        </p:txBody>
      </p:sp>
      <p:sp>
        <p:nvSpPr>
          <p:cNvPr id="4" name="Footer Placeholder 3"/>
          <p:cNvSpPr>
            <a:spLocks noGrp="1"/>
          </p:cNvSpPr>
          <p:nvPr>
            <p:ph type="ftr" sz="quarter" idx="11"/>
          </p:nvPr>
        </p:nvSpPr>
        <p:spPr/>
        <p:txBody>
          <a:bodyPr/>
          <a:lstStyle/>
          <a:p>
            <a:pPr>
              <a:defRPr/>
            </a:pPr>
            <a:r>
              <a:rPr lang="en-US" dirty="0"/>
              <a:t>Copyright Bale/Doneen Paradigm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647" y="2071514"/>
            <a:ext cx="2895600" cy="2590800"/>
          </a:xfrm>
          <a:prstGeom prst="rect">
            <a:avLst/>
          </a:prstGeom>
        </p:spPr>
      </p:pic>
    </p:spTree>
    <p:extLst>
      <p:ext uri="{BB962C8B-B14F-4D97-AF65-F5344CB8AC3E}">
        <p14:creationId xmlns:p14="http://schemas.microsoft.com/office/powerpoint/2010/main" val="374133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998C-3082-4179-9C39-A2A50320EAFE}"/>
              </a:ext>
            </a:extLst>
          </p:cNvPr>
          <p:cNvSpPr>
            <a:spLocks noGrp="1"/>
          </p:cNvSpPr>
          <p:nvPr>
            <p:ph type="title"/>
          </p:nvPr>
        </p:nvSpPr>
        <p:spPr>
          <a:xfrm>
            <a:off x="301625" y="228601"/>
            <a:ext cx="8510588" cy="685799"/>
          </a:xfrm>
        </p:spPr>
        <p:txBody>
          <a:bodyPr/>
          <a:lstStyle/>
          <a:p>
            <a:r>
              <a:rPr lang="en-US" sz="3600" dirty="0"/>
              <a:t>Central Adiposity in women higher risk </a:t>
            </a:r>
            <a:br>
              <a:rPr lang="en-US" sz="3600" dirty="0"/>
            </a:br>
            <a:r>
              <a:rPr lang="en-US" sz="3600" dirty="0"/>
              <a:t>of MI than men. </a:t>
            </a:r>
          </a:p>
        </p:txBody>
      </p:sp>
      <p:sp>
        <p:nvSpPr>
          <p:cNvPr id="4" name="Footer Placeholder 3">
            <a:extLst>
              <a:ext uri="{FF2B5EF4-FFF2-40B4-BE49-F238E27FC236}">
                <a16:creationId xmlns:a16="http://schemas.microsoft.com/office/drawing/2014/main" id="{CDC38783-E4E4-4926-BE28-65FDA4DDFF1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BCD9139D-F86F-4E47-9845-BAE940FC1ADD}"/>
              </a:ext>
            </a:extLst>
          </p:cNvPr>
          <p:cNvSpPr txBox="1"/>
          <p:nvPr/>
        </p:nvSpPr>
        <p:spPr>
          <a:xfrm>
            <a:off x="152400" y="5562600"/>
            <a:ext cx="8613775" cy="830997"/>
          </a:xfrm>
          <a:prstGeom prst="rect">
            <a:avLst/>
          </a:prstGeom>
          <a:noFill/>
        </p:spPr>
        <p:txBody>
          <a:bodyPr wrap="square" rtlCol="0">
            <a:spAutoFit/>
          </a:bodyPr>
          <a:lstStyle/>
          <a:p>
            <a:r>
              <a:rPr lang="en-US" sz="1600" i="1" dirty="0">
                <a:solidFill>
                  <a:srgbClr val="FFC000"/>
                </a:solidFill>
              </a:rPr>
              <a:t>Peters, S., Bots, Ss., et al. Sex differences in the association between measures of general and central adiposity and risk of MI. J Am Heart Assoc. March 13, 2018;7:DOI:10.1161/JAHA.117.008507</a:t>
            </a:r>
          </a:p>
        </p:txBody>
      </p:sp>
      <p:sp>
        <p:nvSpPr>
          <p:cNvPr id="3" name="Rectangle 2">
            <a:extLst>
              <a:ext uri="{FF2B5EF4-FFF2-40B4-BE49-F238E27FC236}">
                <a16:creationId xmlns:a16="http://schemas.microsoft.com/office/drawing/2014/main" id="{A98B3FF0-7CA2-4C5C-9B45-9501C5BF38CE}"/>
              </a:ext>
            </a:extLst>
          </p:cNvPr>
          <p:cNvSpPr/>
          <p:nvPr/>
        </p:nvSpPr>
        <p:spPr>
          <a:xfrm>
            <a:off x="430213" y="1143000"/>
            <a:ext cx="8382000" cy="4247317"/>
          </a:xfrm>
          <a:prstGeom prst="rect">
            <a:avLst/>
          </a:prstGeom>
        </p:spPr>
        <p:txBody>
          <a:bodyPr wrap="square">
            <a:spAutoFit/>
          </a:bodyPr>
          <a:lstStyle/>
          <a:p>
            <a:r>
              <a:rPr lang="en-US" u="sng" dirty="0">
                <a:latin typeface="+mn-lt"/>
              </a:rPr>
              <a:t>How were the measurements accomplished?</a:t>
            </a:r>
          </a:p>
          <a:p>
            <a:endParaRPr lang="en-US" dirty="0">
              <a:latin typeface="+mn-lt"/>
            </a:endParaRPr>
          </a:p>
          <a:p>
            <a:r>
              <a:rPr lang="en-US" dirty="0">
                <a:latin typeface="+mn-lt"/>
              </a:rPr>
              <a:t>Waist circumference at the level of the umbilicus was measured using a non-stretchable tape measure. </a:t>
            </a:r>
          </a:p>
          <a:p>
            <a:endParaRPr lang="en-US" dirty="0">
              <a:latin typeface="+mn-lt"/>
            </a:endParaRPr>
          </a:p>
          <a:p>
            <a:r>
              <a:rPr lang="en-US" dirty="0">
                <a:latin typeface="+mn-lt"/>
              </a:rPr>
              <a:t>Hip circumference was measured using the same tape measure. </a:t>
            </a:r>
          </a:p>
          <a:p>
            <a:endParaRPr lang="en-US" dirty="0">
              <a:latin typeface="+mn-lt"/>
            </a:endParaRPr>
          </a:p>
          <a:p>
            <a:r>
              <a:rPr lang="en-US" dirty="0">
                <a:latin typeface="+mn-lt"/>
              </a:rPr>
              <a:t>Body weight was measured using the Tanita BC-418 MA body composition analyzer after shoes and heavy outer clothing were removed. </a:t>
            </a:r>
          </a:p>
          <a:p>
            <a:endParaRPr lang="en-US" dirty="0">
              <a:latin typeface="+mn-lt"/>
            </a:endParaRPr>
          </a:p>
          <a:p>
            <a:r>
              <a:rPr lang="en-US" dirty="0">
                <a:latin typeface="+mn-lt"/>
              </a:rPr>
              <a:t>Waist-to-hip ratio was calculated by dividing the waist circumference by</a:t>
            </a:r>
          </a:p>
          <a:p>
            <a:r>
              <a:rPr lang="en-US" dirty="0">
                <a:latin typeface="+mn-lt"/>
              </a:rPr>
              <a:t>the hip circumference </a:t>
            </a:r>
          </a:p>
          <a:p>
            <a:endParaRPr lang="en-US" dirty="0">
              <a:latin typeface="+mn-lt"/>
            </a:endParaRPr>
          </a:p>
          <a:p>
            <a:r>
              <a:rPr lang="en-US" dirty="0">
                <a:latin typeface="+mn-lt"/>
              </a:rPr>
              <a:t>Waist-to-height ratio was calculated by dividing the waist circumference by standing height.</a:t>
            </a:r>
          </a:p>
        </p:txBody>
      </p:sp>
    </p:spTree>
    <p:extLst>
      <p:ext uri="{BB962C8B-B14F-4D97-AF65-F5344CB8AC3E}">
        <p14:creationId xmlns:p14="http://schemas.microsoft.com/office/powerpoint/2010/main" val="9208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graphicFrame>
        <p:nvGraphicFramePr>
          <p:cNvPr id="1026" name="Object 2"/>
          <p:cNvGraphicFramePr>
            <a:graphicFrameLocks noChangeAspect="1"/>
          </p:cNvGraphicFramePr>
          <p:nvPr>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87" name="Acrobat Document" r:id="rId4" imgW="6480000" imgH="4860000" progId="AcroExch.Document.11">
                  <p:embed/>
                </p:oleObj>
              </mc:Choice>
              <mc:Fallback>
                <p:oleObj name="Acrobat Document" r:id="rId4" imgW="6480000" imgH="48600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30" name="Picture 9" descr="C:\Documents and Settings\Amy Doneen\My Documents\BaleDoneen Method\edfrog 1 - signed.jpg"/>
          <p:cNvPicPr>
            <a:picLocks noChangeAspect="1" noChangeArrowheads="1"/>
          </p:cNvPicPr>
          <p:nvPr/>
        </p:nvPicPr>
        <p:blipFill>
          <a:blip r:embed="rId6" cstate="print"/>
          <a:srcRect/>
          <a:stretch>
            <a:fillRect/>
          </a:stretch>
        </p:blipFill>
        <p:spPr bwMode="auto">
          <a:xfrm>
            <a:off x="6477000" y="838200"/>
            <a:ext cx="2667000" cy="5181600"/>
          </a:xfrm>
          <a:prstGeom prst="rect">
            <a:avLst/>
          </a:prstGeom>
          <a:noFill/>
          <a:ln w="9525">
            <a:noFill/>
            <a:miter lim="800000"/>
            <a:headEnd/>
            <a:tailEnd/>
          </a:ln>
        </p:spPr>
      </p:pic>
      <p:pic>
        <p:nvPicPr>
          <p:cNvPr id="7" name="Picture 10"/>
          <p:cNvPicPr>
            <a:picLocks noChangeAspect="1" noChangeArrowheads="1"/>
          </p:cNvPicPr>
          <p:nvPr/>
        </p:nvPicPr>
        <p:blipFill>
          <a:blip r:embed="rId7" cstate="print"/>
          <a:srcRect/>
          <a:stretch>
            <a:fillRect/>
          </a:stretch>
        </p:blipFill>
        <p:spPr bwMode="auto">
          <a:xfrm>
            <a:off x="228600" y="152400"/>
            <a:ext cx="1295400" cy="1339516"/>
          </a:xfrm>
          <a:prstGeom prst="rect">
            <a:avLst/>
          </a:prstGeom>
          <a:noFill/>
          <a:ln w="9525">
            <a:noFill/>
            <a:miter lim="800000"/>
            <a:headEnd/>
            <a:tailEnd/>
          </a:ln>
        </p:spPr>
      </p:pic>
    </p:spTree>
    <p:extLst>
      <p:ext uri="{BB962C8B-B14F-4D97-AF65-F5344CB8AC3E}">
        <p14:creationId xmlns:p14="http://schemas.microsoft.com/office/powerpoint/2010/main" val="2523751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CC34-1180-4923-97B0-C27956A3C3BF}"/>
              </a:ext>
            </a:extLst>
          </p:cNvPr>
          <p:cNvSpPr>
            <a:spLocks noGrp="1"/>
          </p:cNvSpPr>
          <p:nvPr>
            <p:ph type="title"/>
          </p:nvPr>
        </p:nvSpPr>
        <p:spPr/>
        <p:txBody>
          <a:bodyPr/>
          <a:lstStyle/>
          <a:p>
            <a:r>
              <a:rPr lang="en-US" dirty="0"/>
              <a:t>Mediterranean vs Vegetarian</a:t>
            </a:r>
          </a:p>
        </p:txBody>
      </p:sp>
      <p:pic>
        <p:nvPicPr>
          <p:cNvPr id="6" name="Content Placeholder 5">
            <a:extLst>
              <a:ext uri="{FF2B5EF4-FFF2-40B4-BE49-F238E27FC236}">
                <a16:creationId xmlns:a16="http://schemas.microsoft.com/office/drawing/2014/main" id="{AFC53F08-A090-45F8-BF16-9E90A99C4EE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1625" y="1600200"/>
            <a:ext cx="3965575" cy="4422775"/>
          </a:xfrm>
        </p:spPr>
      </p:pic>
      <p:sp>
        <p:nvSpPr>
          <p:cNvPr id="4" name="Footer Placeholder 3">
            <a:extLst>
              <a:ext uri="{FF2B5EF4-FFF2-40B4-BE49-F238E27FC236}">
                <a16:creationId xmlns:a16="http://schemas.microsoft.com/office/drawing/2014/main" id="{267EB7A4-DB69-450B-84E0-5D192E4E5B90}"/>
              </a:ext>
            </a:extLst>
          </p:cNvPr>
          <p:cNvSpPr>
            <a:spLocks noGrp="1"/>
          </p:cNvSpPr>
          <p:nvPr>
            <p:ph type="ftr" sz="quarter" idx="11"/>
          </p:nvPr>
        </p:nvSpPr>
        <p:spPr/>
        <p:txBody>
          <a:bodyPr/>
          <a:lstStyle/>
          <a:p>
            <a:pPr>
              <a:defRPr/>
            </a:pPr>
            <a:r>
              <a:rPr lang="en-US"/>
              <a:t>Copyright Bale/Doneen Paradigm</a:t>
            </a:r>
          </a:p>
        </p:txBody>
      </p:sp>
      <p:pic>
        <p:nvPicPr>
          <p:cNvPr id="8" name="Content Placeholder 5">
            <a:extLst>
              <a:ext uri="{FF2B5EF4-FFF2-40B4-BE49-F238E27FC236}">
                <a16:creationId xmlns:a16="http://schemas.microsoft.com/office/drawing/2014/main" id="{A0E56E46-AE9D-445B-85A8-BD01F91CA79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4800599" y="1600200"/>
            <a:ext cx="4041775" cy="4422775"/>
          </a:xfrm>
          <a:prstGeom prst="rect">
            <a:avLst/>
          </a:prstGeom>
          <a:noFill/>
          <a:ln w="9525">
            <a:noFill/>
            <a:miter lim="800000"/>
            <a:headEnd/>
            <a:tailEnd/>
          </a:ln>
          <a:effectLst/>
        </p:spPr>
      </p:pic>
    </p:spTree>
    <p:extLst>
      <p:ext uri="{BB962C8B-B14F-4D97-AF65-F5344CB8AC3E}">
        <p14:creationId xmlns:p14="http://schemas.microsoft.com/office/powerpoint/2010/main" val="29728183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7094-2434-440B-8E0B-9B3B4B511D0A}"/>
              </a:ext>
            </a:extLst>
          </p:cNvPr>
          <p:cNvSpPr>
            <a:spLocks noGrp="1"/>
          </p:cNvSpPr>
          <p:nvPr>
            <p:ph type="title"/>
          </p:nvPr>
        </p:nvSpPr>
        <p:spPr>
          <a:xfrm>
            <a:off x="301625" y="228601"/>
            <a:ext cx="8510588" cy="762000"/>
          </a:xfrm>
        </p:spPr>
        <p:txBody>
          <a:bodyPr/>
          <a:lstStyle/>
          <a:p>
            <a:r>
              <a:rPr lang="en-US" sz="3200" dirty="0"/>
              <a:t>Mediterranean Diet improves CVD risk factors better than low-calorie vegetarian diet.  </a:t>
            </a:r>
          </a:p>
        </p:txBody>
      </p:sp>
      <p:sp>
        <p:nvSpPr>
          <p:cNvPr id="3" name="Content Placeholder 2">
            <a:extLst>
              <a:ext uri="{FF2B5EF4-FFF2-40B4-BE49-F238E27FC236}">
                <a16:creationId xmlns:a16="http://schemas.microsoft.com/office/drawing/2014/main" id="{CDE1739D-B5DB-4B37-847D-0005001791BB}"/>
              </a:ext>
            </a:extLst>
          </p:cNvPr>
          <p:cNvSpPr>
            <a:spLocks noGrp="1"/>
          </p:cNvSpPr>
          <p:nvPr>
            <p:ph idx="1"/>
          </p:nvPr>
        </p:nvSpPr>
        <p:spPr>
          <a:xfrm>
            <a:off x="286544" y="1406100"/>
            <a:ext cx="8540750" cy="4549773"/>
          </a:xfrm>
        </p:spPr>
        <p:txBody>
          <a:bodyPr/>
          <a:lstStyle/>
          <a:p>
            <a:pPr marL="0" indent="0" algn="ctr">
              <a:buNone/>
            </a:pPr>
            <a:r>
              <a:rPr lang="en-US" sz="2400" dirty="0">
                <a:effectLst/>
              </a:rPr>
              <a:t>Randomly assigned to overweight omnivores with a low-to-moderate cardiovascular risk profile a low-calorie Vegetarian diet (</a:t>
            </a:r>
            <a:r>
              <a:rPr lang="en-US" sz="2400" dirty="0" err="1">
                <a:effectLst/>
              </a:rPr>
              <a:t>Vd</a:t>
            </a:r>
            <a:r>
              <a:rPr lang="en-US" sz="2400" dirty="0">
                <a:effectLst/>
              </a:rPr>
              <a:t>) compared with a low-calorie Mediterranean diet (MD), each lasting 3 months, with a crossover design. </a:t>
            </a:r>
          </a:p>
          <a:p>
            <a:pPr marL="0" indent="0" algn="ctr">
              <a:buNone/>
            </a:pPr>
            <a:endParaRPr lang="en-US" sz="2400" dirty="0">
              <a:effectLst/>
            </a:endParaRPr>
          </a:p>
          <a:p>
            <a:pPr marL="0" indent="0" algn="ctr">
              <a:buNone/>
            </a:pPr>
            <a:r>
              <a:rPr lang="en-US" sz="2400" dirty="0">
                <a:effectLst/>
              </a:rPr>
              <a:t>Primary outcome was the difference in body weight, body mass index, and fat mass. </a:t>
            </a:r>
          </a:p>
          <a:p>
            <a:pPr marL="0" indent="0" algn="ctr">
              <a:buNone/>
            </a:pPr>
            <a:endParaRPr lang="en-US" sz="2400" dirty="0">
              <a:effectLst/>
            </a:endParaRPr>
          </a:p>
          <a:p>
            <a:pPr marL="0" indent="0" algn="ctr">
              <a:buNone/>
            </a:pPr>
            <a:r>
              <a:rPr lang="en-US" sz="2400" dirty="0">
                <a:effectLst/>
              </a:rPr>
              <a:t>Secondary outcomes were differences in circulating cardiovascular disease risk parameters.</a:t>
            </a:r>
          </a:p>
        </p:txBody>
      </p:sp>
      <p:sp>
        <p:nvSpPr>
          <p:cNvPr id="4" name="Footer Placeholder 3">
            <a:extLst>
              <a:ext uri="{FF2B5EF4-FFF2-40B4-BE49-F238E27FC236}">
                <a16:creationId xmlns:a16="http://schemas.microsoft.com/office/drawing/2014/main" id="{14F60E55-E229-4CAF-A07D-72376614499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7CAB7458-3AAA-4401-A80C-92E5803BB882}"/>
              </a:ext>
            </a:extLst>
          </p:cNvPr>
          <p:cNvSpPr txBox="1"/>
          <p:nvPr/>
        </p:nvSpPr>
        <p:spPr>
          <a:xfrm>
            <a:off x="198370" y="5829726"/>
            <a:ext cx="8610600" cy="830997"/>
          </a:xfrm>
          <a:prstGeom prst="rect">
            <a:avLst/>
          </a:prstGeom>
          <a:noFill/>
        </p:spPr>
        <p:txBody>
          <a:bodyPr wrap="square" rtlCol="0">
            <a:spAutoFit/>
          </a:bodyPr>
          <a:lstStyle/>
          <a:p>
            <a:r>
              <a:rPr lang="en-US" sz="1600" i="1" dirty="0">
                <a:solidFill>
                  <a:srgbClr val="FFC000"/>
                </a:solidFill>
              </a:rPr>
              <a:t>Sofi, F., Dinu, M., </a:t>
            </a:r>
            <a:r>
              <a:rPr lang="en-US" sz="1600" i="1" dirty="0" err="1">
                <a:solidFill>
                  <a:srgbClr val="FFC000"/>
                </a:solidFill>
              </a:rPr>
              <a:t>Pagliani</a:t>
            </a:r>
            <a:r>
              <a:rPr lang="en-US" sz="1600" i="1" dirty="0">
                <a:solidFill>
                  <a:srgbClr val="FFC000"/>
                </a:solidFill>
              </a:rPr>
              <a:t>, G., et al. Low calorie vegetarian vs Mediterranean diets for reducing body weight and improving CVR profile (March 10, 2018). Circulation (2018);137:1103-1113</a:t>
            </a:r>
          </a:p>
        </p:txBody>
      </p:sp>
    </p:spTree>
    <p:extLst>
      <p:ext uri="{BB962C8B-B14F-4D97-AF65-F5344CB8AC3E}">
        <p14:creationId xmlns:p14="http://schemas.microsoft.com/office/powerpoint/2010/main" val="101867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7094-2434-440B-8E0B-9B3B4B511D0A}"/>
              </a:ext>
            </a:extLst>
          </p:cNvPr>
          <p:cNvSpPr>
            <a:spLocks noGrp="1"/>
          </p:cNvSpPr>
          <p:nvPr>
            <p:ph type="title"/>
          </p:nvPr>
        </p:nvSpPr>
        <p:spPr>
          <a:xfrm>
            <a:off x="301625" y="228601"/>
            <a:ext cx="8510588" cy="762000"/>
          </a:xfrm>
        </p:spPr>
        <p:txBody>
          <a:bodyPr/>
          <a:lstStyle/>
          <a:p>
            <a:r>
              <a:rPr lang="en-US" sz="3200" dirty="0"/>
              <a:t>Mediterranean Diet improves CVD risk factors better than low-calorie vegetarian diet.  </a:t>
            </a:r>
          </a:p>
        </p:txBody>
      </p:sp>
      <p:sp>
        <p:nvSpPr>
          <p:cNvPr id="4" name="Footer Placeholder 3">
            <a:extLst>
              <a:ext uri="{FF2B5EF4-FFF2-40B4-BE49-F238E27FC236}">
                <a16:creationId xmlns:a16="http://schemas.microsoft.com/office/drawing/2014/main" id="{14F60E55-E229-4CAF-A07D-72376614499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7CAB7458-3AAA-4401-A80C-92E5803BB882}"/>
              </a:ext>
            </a:extLst>
          </p:cNvPr>
          <p:cNvSpPr txBox="1"/>
          <p:nvPr/>
        </p:nvSpPr>
        <p:spPr>
          <a:xfrm>
            <a:off x="198370" y="5829726"/>
            <a:ext cx="8610600" cy="830997"/>
          </a:xfrm>
          <a:prstGeom prst="rect">
            <a:avLst/>
          </a:prstGeom>
          <a:noFill/>
        </p:spPr>
        <p:txBody>
          <a:bodyPr wrap="square" rtlCol="0">
            <a:spAutoFit/>
          </a:bodyPr>
          <a:lstStyle/>
          <a:p>
            <a:r>
              <a:rPr lang="en-US" sz="1600" i="1" dirty="0">
                <a:solidFill>
                  <a:srgbClr val="FFC000"/>
                </a:solidFill>
              </a:rPr>
              <a:t>Sofi, F., Dinu, M., </a:t>
            </a:r>
            <a:r>
              <a:rPr lang="en-US" sz="1600" i="1" dirty="0" err="1">
                <a:solidFill>
                  <a:srgbClr val="FFC000"/>
                </a:solidFill>
              </a:rPr>
              <a:t>Pagliani</a:t>
            </a:r>
            <a:r>
              <a:rPr lang="en-US" sz="1600" i="1" dirty="0">
                <a:solidFill>
                  <a:srgbClr val="FFC000"/>
                </a:solidFill>
              </a:rPr>
              <a:t>, G., et al. Low calorie vegetarian vs Mediterranean diets for reducing body weight and improving CVR profile (March 10, 2018). Circulation (2018);137:1103-1113</a:t>
            </a:r>
          </a:p>
        </p:txBody>
      </p:sp>
      <p:sp>
        <p:nvSpPr>
          <p:cNvPr id="6" name="Rectangle 5">
            <a:extLst>
              <a:ext uri="{FF2B5EF4-FFF2-40B4-BE49-F238E27FC236}">
                <a16:creationId xmlns:a16="http://schemas.microsoft.com/office/drawing/2014/main" id="{A787290A-A3E4-4C75-B008-8F1F58EE6245}"/>
              </a:ext>
            </a:extLst>
          </p:cNvPr>
          <p:cNvSpPr/>
          <p:nvPr/>
        </p:nvSpPr>
        <p:spPr>
          <a:xfrm>
            <a:off x="327565" y="1447800"/>
            <a:ext cx="8610600" cy="3785652"/>
          </a:xfrm>
          <a:prstGeom prst="rect">
            <a:avLst/>
          </a:prstGeom>
        </p:spPr>
        <p:txBody>
          <a:bodyPr wrap="square">
            <a:spAutoFit/>
          </a:bodyPr>
          <a:lstStyle/>
          <a:p>
            <a:r>
              <a:rPr lang="en-US" sz="2000" dirty="0"/>
              <a:t>N=118</a:t>
            </a:r>
            <a:r>
              <a:rPr lang="en-US" sz="2000" b="1" dirty="0"/>
              <a:t>, </a:t>
            </a:r>
            <a:r>
              <a:rPr lang="en-US" sz="2000" dirty="0"/>
              <a:t>mean age: 51.1 years, females: 78% were enrolled. 84.7% compliance. </a:t>
            </a:r>
          </a:p>
          <a:p>
            <a:endParaRPr lang="en-US" sz="2000" dirty="0"/>
          </a:p>
          <a:p>
            <a:r>
              <a:rPr lang="en-US" sz="2000" dirty="0"/>
              <a:t>No differences between the 2 diets in body weight were observed, as reported by similar and significant reductions obtained by both </a:t>
            </a:r>
            <a:r>
              <a:rPr lang="en-US" sz="2000" dirty="0" err="1"/>
              <a:t>Vd</a:t>
            </a:r>
            <a:r>
              <a:rPr lang="en-US" sz="2000" dirty="0"/>
              <a:t> (‒1.88 kg) and MD (‒1.77 kg). Similar results were observed for BMI &amp; fat mass. </a:t>
            </a:r>
          </a:p>
          <a:p>
            <a:endParaRPr lang="en-US" sz="2000" dirty="0"/>
          </a:p>
          <a:p>
            <a:r>
              <a:rPr lang="en-US" sz="2000" dirty="0" err="1"/>
              <a:t>Vd</a:t>
            </a:r>
            <a:r>
              <a:rPr lang="en-US" sz="2000" dirty="0"/>
              <a:t> – improved LDL levels (p-0.01) while MD improved TG levels (p&lt;0.01). </a:t>
            </a:r>
          </a:p>
          <a:p>
            <a:endParaRPr lang="en-US" sz="2000" dirty="0"/>
          </a:p>
          <a:p>
            <a:r>
              <a:rPr lang="en-US" sz="2000" dirty="0"/>
              <a:t>No significant difference was found between </a:t>
            </a:r>
            <a:r>
              <a:rPr lang="en-US" sz="2000" dirty="0" err="1"/>
              <a:t>Vd</a:t>
            </a:r>
            <a:r>
              <a:rPr lang="en-US" sz="2000" dirty="0"/>
              <a:t> and MD interventions in oxidative stress markers and inflammatory cytokines, except for interleukin-17, which improved only in the MD group. </a:t>
            </a:r>
          </a:p>
        </p:txBody>
      </p:sp>
    </p:spTree>
    <p:extLst>
      <p:ext uri="{BB962C8B-B14F-4D97-AF65-F5344CB8AC3E}">
        <p14:creationId xmlns:p14="http://schemas.microsoft.com/office/powerpoint/2010/main" val="96700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7094-2434-440B-8E0B-9B3B4B511D0A}"/>
              </a:ext>
            </a:extLst>
          </p:cNvPr>
          <p:cNvSpPr>
            <a:spLocks noGrp="1"/>
          </p:cNvSpPr>
          <p:nvPr>
            <p:ph type="title"/>
          </p:nvPr>
        </p:nvSpPr>
        <p:spPr>
          <a:xfrm>
            <a:off x="301625" y="228601"/>
            <a:ext cx="8510588" cy="762000"/>
          </a:xfrm>
        </p:spPr>
        <p:txBody>
          <a:bodyPr/>
          <a:lstStyle/>
          <a:p>
            <a:r>
              <a:rPr lang="en-US" sz="3200" dirty="0"/>
              <a:t>Mediterranean Diet improves CVD risk factors better than low-calorie vegetarian diet.  </a:t>
            </a:r>
          </a:p>
        </p:txBody>
      </p:sp>
      <p:pic>
        <p:nvPicPr>
          <p:cNvPr id="6" name="Content Placeholder 5">
            <a:extLst>
              <a:ext uri="{FF2B5EF4-FFF2-40B4-BE49-F238E27FC236}">
                <a16:creationId xmlns:a16="http://schemas.microsoft.com/office/drawing/2014/main" id="{47AC3A69-7F11-4671-A9C0-98D3CC1A06CF}"/>
              </a:ext>
            </a:extLst>
          </p:cNvPr>
          <p:cNvPicPr>
            <a:picLocks noGrp="1" noChangeAspect="1"/>
          </p:cNvPicPr>
          <p:nvPr>
            <p:ph idx="1"/>
          </p:nvPr>
        </p:nvPicPr>
        <p:blipFill>
          <a:blip r:embed="rId2"/>
          <a:stretch>
            <a:fillRect/>
          </a:stretch>
        </p:blipFill>
        <p:spPr>
          <a:xfrm>
            <a:off x="301625" y="1715114"/>
            <a:ext cx="8540750" cy="3557947"/>
          </a:xfrm>
          <a:prstGeom prst="rect">
            <a:avLst/>
          </a:prstGeom>
        </p:spPr>
      </p:pic>
      <p:sp>
        <p:nvSpPr>
          <p:cNvPr id="4" name="Footer Placeholder 3">
            <a:extLst>
              <a:ext uri="{FF2B5EF4-FFF2-40B4-BE49-F238E27FC236}">
                <a16:creationId xmlns:a16="http://schemas.microsoft.com/office/drawing/2014/main" id="{14F60E55-E229-4CAF-A07D-72376614499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7CAB7458-3AAA-4401-A80C-92E5803BB882}"/>
              </a:ext>
            </a:extLst>
          </p:cNvPr>
          <p:cNvSpPr txBox="1"/>
          <p:nvPr/>
        </p:nvSpPr>
        <p:spPr>
          <a:xfrm>
            <a:off x="198370" y="5829726"/>
            <a:ext cx="8610600" cy="830997"/>
          </a:xfrm>
          <a:prstGeom prst="rect">
            <a:avLst/>
          </a:prstGeom>
          <a:noFill/>
        </p:spPr>
        <p:txBody>
          <a:bodyPr wrap="square" rtlCol="0">
            <a:spAutoFit/>
          </a:bodyPr>
          <a:lstStyle/>
          <a:p>
            <a:r>
              <a:rPr lang="en-US" sz="1600" i="1" dirty="0">
                <a:solidFill>
                  <a:srgbClr val="FFC000"/>
                </a:solidFill>
              </a:rPr>
              <a:t>Sofi, F., Dinu, M., </a:t>
            </a:r>
            <a:r>
              <a:rPr lang="en-US" sz="1600" i="1" dirty="0" err="1">
                <a:solidFill>
                  <a:srgbClr val="FFC000"/>
                </a:solidFill>
              </a:rPr>
              <a:t>Pagliani</a:t>
            </a:r>
            <a:r>
              <a:rPr lang="en-US" sz="1600" i="1" dirty="0">
                <a:solidFill>
                  <a:srgbClr val="FFC000"/>
                </a:solidFill>
              </a:rPr>
              <a:t>, G., et al. Low calorie vegetarian vs Mediterranean diets for reducing body weight and improving CVR profile (March 10, 2018). Circulation (2018);137:1103-1113</a:t>
            </a:r>
          </a:p>
        </p:txBody>
      </p:sp>
    </p:spTree>
    <p:extLst>
      <p:ext uri="{BB962C8B-B14F-4D97-AF65-F5344CB8AC3E}">
        <p14:creationId xmlns:p14="http://schemas.microsoft.com/office/powerpoint/2010/main" val="33292621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7094-2434-440B-8E0B-9B3B4B511D0A}"/>
              </a:ext>
            </a:extLst>
          </p:cNvPr>
          <p:cNvSpPr>
            <a:spLocks noGrp="1"/>
          </p:cNvSpPr>
          <p:nvPr>
            <p:ph type="title"/>
          </p:nvPr>
        </p:nvSpPr>
        <p:spPr>
          <a:xfrm>
            <a:off x="301625" y="228601"/>
            <a:ext cx="8510588" cy="762000"/>
          </a:xfrm>
        </p:spPr>
        <p:txBody>
          <a:bodyPr/>
          <a:lstStyle/>
          <a:p>
            <a:r>
              <a:rPr lang="en-US" sz="3200" dirty="0"/>
              <a:t>Mediterranean Diet improves CVD risk factors better than low-calorie vegetarian diet.  </a:t>
            </a:r>
          </a:p>
        </p:txBody>
      </p:sp>
      <p:pic>
        <p:nvPicPr>
          <p:cNvPr id="6" name="Content Placeholder 5">
            <a:extLst>
              <a:ext uri="{FF2B5EF4-FFF2-40B4-BE49-F238E27FC236}">
                <a16:creationId xmlns:a16="http://schemas.microsoft.com/office/drawing/2014/main" id="{D8D0AACD-099C-4BC6-AAC8-43E1AE57621F}"/>
              </a:ext>
            </a:extLst>
          </p:cNvPr>
          <p:cNvPicPr>
            <a:picLocks noGrp="1" noChangeAspect="1"/>
          </p:cNvPicPr>
          <p:nvPr>
            <p:ph idx="1"/>
          </p:nvPr>
        </p:nvPicPr>
        <p:blipFill>
          <a:blip r:embed="rId2"/>
          <a:stretch>
            <a:fillRect/>
          </a:stretch>
        </p:blipFill>
        <p:spPr>
          <a:xfrm>
            <a:off x="198370" y="1295400"/>
            <a:ext cx="8644005" cy="848309"/>
          </a:xfrm>
          <a:prstGeom prst="rect">
            <a:avLst/>
          </a:prstGeom>
        </p:spPr>
      </p:pic>
      <p:sp>
        <p:nvSpPr>
          <p:cNvPr id="4" name="Footer Placeholder 3">
            <a:extLst>
              <a:ext uri="{FF2B5EF4-FFF2-40B4-BE49-F238E27FC236}">
                <a16:creationId xmlns:a16="http://schemas.microsoft.com/office/drawing/2014/main" id="{14F60E55-E229-4CAF-A07D-72376614499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7CAB7458-3AAA-4401-A80C-92E5803BB882}"/>
              </a:ext>
            </a:extLst>
          </p:cNvPr>
          <p:cNvSpPr txBox="1"/>
          <p:nvPr/>
        </p:nvSpPr>
        <p:spPr>
          <a:xfrm>
            <a:off x="198370" y="5829726"/>
            <a:ext cx="8610600" cy="830997"/>
          </a:xfrm>
          <a:prstGeom prst="rect">
            <a:avLst/>
          </a:prstGeom>
          <a:noFill/>
        </p:spPr>
        <p:txBody>
          <a:bodyPr wrap="square" rtlCol="0">
            <a:spAutoFit/>
          </a:bodyPr>
          <a:lstStyle/>
          <a:p>
            <a:r>
              <a:rPr lang="en-US" sz="1600" i="1" dirty="0">
                <a:solidFill>
                  <a:srgbClr val="FFC000"/>
                </a:solidFill>
              </a:rPr>
              <a:t>Sofi, F., Dinu, M., </a:t>
            </a:r>
            <a:r>
              <a:rPr lang="en-US" sz="1600" i="1" dirty="0" err="1">
                <a:solidFill>
                  <a:srgbClr val="FFC000"/>
                </a:solidFill>
              </a:rPr>
              <a:t>Pagliani</a:t>
            </a:r>
            <a:r>
              <a:rPr lang="en-US" sz="1600" i="1" dirty="0">
                <a:solidFill>
                  <a:srgbClr val="FFC000"/>
                </a:solidFill>
              </a:rPr>
              <a:t>, G., et al. Low calorie vegetarian vs Mediterranean diets for reducing body weight and improving CVR profile (March 10, 2018). Circulation (2018);137:1103-1113</a:t>
            </a:r>
          </a:p>
        </p:txBody>
      </p:sp>
      <p:pic>
        <p:nvPicPr>
          <p:cNvPr id="7" name="Picture 6">
            <a:extLst>
              <a:ext uri="{FF2B5EF4-FFF2-40B4-BE49-F238E27FC236}">
                <a16:creationId xmlns:a16="http://schemas.microsoft.com/office/drawing/2014/main" id="{29FD34A1-9689-469A-BEA1-E54B7B2CC7C6}"/>
              </a:ext>
            </a:extLst>
          </p:cNvPr>
          <p:cNvPicPr>
            <a:picLocks noChangeAspect="1"/>
          </p:cNvPicPr>
          <p:nvPr/>
        </p:nvPicPr>
        <p:blipFill>
          <a:blip r:embed="rId3"/>
          <a:stretch>
            <a:fillRect/>
          </a:stretch>
        </p:blipFill>
        <p:spPr>
          <a:xfrm>
            <a:off x="251618" y="2143709"/>
            <a:ext cx="8610601" cy="2599122"/>
          </a:xfrm>
          <a:prstGeom prst="rect">
            <a:avLst/>
          </a:prstGeom>
        </p:spPr>
      </p:pic>
      <p:sp>
        <p:nvSpPr>
          <p:cNvPr id="9" name="Heart 8">
            <a:extLst>
              <a:ext uri="{FF2B5EF4-FFF2-40B4-BE49-F238E27FC236}">
                <a16:creationId xmlns:a16="http://schemas.microsoft.com/office/drawing/2014/main" id="{41710CAE-8C85-4A43-8D26-16F45B51AE86}"/>
              </a:ext>
            </a:extLst>
          </p:cNvPr>
          <p:cNvSpPr/>
          <p:nvPr/>
        </p:nvSpPr>
        <p:spPr bwMode="auto">
          <a:xfrm>
            <a:off x="4724400" y="2915818"/>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Heart 9">
            <a:extLst>
              <a:ext uri="{FF2B5EF4-FFF2-40B4-BE49-F238E27FC236}">
                <a16:creationId xmlns:a16="http://schemas.microsoft.com/office/drawing/2014/main" id="{A8F47E30-0498-4A00-A42B-2DA3E8D4651D}"/>
              </a:ext>
            </a:extLst>
          </p:cNvPr>
          <p:cNvSpPr/>
          <p:nvPr/>
        </p:nvSpPr>
        <p:spPr bwMode="auto">
          <a:xfrm>
            <a:off x="7772400" y="3250338"/>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068062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7094-2434-440B-8E0B-9B3B4B511D0A}"/>
              </a:ext>
            </a:extLst>
          </p:cNvPr>
          <p:cNvSpPr>
            <a:spLocks noGrp="1"/>
          </p:cNvSpPr>
          <p:nvPr>
            <p:ph type="title"/>
          </p:nvPr>
        </p:nvSpPr>
        <p:spPr>
          <a:xfrm>
            <a:off x="301625" y="228601"/>
            <a:ext cx="8510588" cy="762000"/>
          </a:xfrm>
        </p:spPr>
        <p:txBody>
          <a:bodyPr/>
          <a:lstStyle/>
          <a:p>
            <a:r>
              <a:rPr lang="en-US" sz="3200" dirty="0"/>
              <a:t>Mediterranean Diet improves CVD risk factors better than low-calorie vegetarian diet.  </a:t>
            </a:r>
          </a:p>
        </p:txBody>
      </p:sp>
      <p:sp>
        <p:nvSpPr>
          <p:cNvPr id="3" name="Content Placeholder 2">
            <a:extLst>
              <a:ext uri="{FF2B5EF4-FFF2-40B4-BE49-F238E27FC236}">
                <a16:creationId xmlns:a16="http://schemas.microsoft.com/office/drawing/2014/main" id="{CDE1739D-B5DB-4B37-847D-0005001791BB}"/>
              </a:ext>
            </a:extLst>
          </p:cNvPr>
          <p:cNvSpPr>
            <a:spLocks noGrp="1"/>
          </p:cNvSpPr>
          <p:nvPr>
            <p:ph idx="1"/>
          </p:nvPr>
        </p:nvSpPr>
        <p:spPr>
          <a:xfrm>
            <a:off x="301625" y="1219200"/>
            <a:ext cx="8540750" cy="4549773"/>
          </a:xfrm>
        </p:spPr>
        <p:txBody>
          <a:bodyPr/>
          <a:lstStyle/>
          <a:p>
            <a:pPr marL="0" indent="0">
              <a:buNone/>
            </a:pPr>
            <a:r>
              <a:rPr lang="en-US" sz="2000" u="sng" dirty="0" err="1">
                <a:effectLst/>
              </a:rPr>
              <a:t>BaleDoneen</a:t>
            </a:r>
            <a:r>
              <a:rPr lang="en-US" sz="2000" u="sng" dirty="0">
                <a:effectLst/>
              </a:rPr>
              <a:t> Take Away:</a:t>
            </a:r>
          </a:p>
          <a:p>
            <a:pPr marL="0" indent="0">
              <a:buNone/>
            </a:pPr>
            <a:endParaRPr lang="en-US" sz="1000" dirty="0">
              <a:effectLst/>
            </a:endParaRPr>
          </a:p>
          <a:p>
            <a:pPr marL="0" indent="0">
              <a:buNone/>
            </a:pPr>
            <a:r>
              <a:rPr lang="en-US" sz="2000" dirty="0">
                <a:effectLst/>
              </a:rPr>
              <a:t>1. No Apo E or </a:t>
            </a:r>
            <a:r>
              <a:rPr lang="en-US" sz="2000" dirty="0" err="1">
                <a:effectLst/>
              </a:rPr>
              <a:t>Hp</a:t>
            </a:r>
            <a:r>
              <a:rPr lang="en-US" sz="2000" dirty="0">
                <a:effectLst/>
              </a:rPr>
              <a:t> testing was done to individualize treatment</a:t>
            </a:r>
          </a:p>
          <a:p>
            <a:pPr marL="0" indent="0">
              <a:buNone/>
            </a:pPr>
            <a:r>
              <a:rPr lang="en-US" sz="2000" dirty="0">
                <a:effectLst/>
              </a:rPr>
              <a:t>2. Both groups showed improvement in body weight, body fat and overall 	BMI with no statistical difference between 2 groups</a:t>
            </a:r>
          </a:p>
          <a:p>
            <a:pPr marL="0" indent="0">
              <a:buNone/>
            </a:pPr>
            <a:r>
              <a:rPr lang="en-US" sz="2000" dirty="0">
                <a:effectLst/>
              </a:rPr>
              <a:t>3. MD showed improved dyslipidemia control (TG) and decreased 	inflammation (IL-17).</a:t>
            </a:r>
          </a:p>
          <a:p>
            <a:pPr marL="0" indent="0">
              <a:buNone/>
            </a:pPr>
            <a:r>
              <a:rPr lang="en-US" sz="2000" dirty="0">
                <a:effectLst/>
              </a:rPr>
              <a:t>4. </a:t>
            </a:r>
            <a:r>
              <a:rPr lang="en-US" sz="2000" dirty="0" err="1">
                <a:effectLst/>
              </a:rPr>
              <a:t>Vd</a:t>
            </a:r>
            <a:r>
              <a:rPr lang="en-US" sz="2000" dirty="0">
                <a:effectLst/>
              </a:rPr>
              <a:t> showed improvement of LDL. </a:t>
            </a:r>
          </a:p>
          <a:p>
            <a:pPr marL="0" indent="0">
              <a:buNone/>
            </a:pPr>
            <a:r>
              <a:rPr lang="en-US" sz="2000" dirty="0">
                <a:effectLst/>
              </a:rPr>
              <a:t>5. Our recommendations remain the same – guide diet with precision 	decisions using Apo E and </a:t>
            </a:r>
            <a:r>
              <a:rPr lang="en-US" sz="2000" dirty="0" err="1">
                <a:effectLst/>
              </a:rPr>
              <a:t>Hp</a:t>
            </a:r>
            <a:r>
              <a:rPr lang="en-US" sz="2000" dirty="0">
                <a:effectLst/>
              </a:rPr>
              <a:t> along with other indices such as 	</a:t>
            </a:r>
            <a:r>
              <a:rPr lang="en-US" sz="2000" dirty="0" err="1">
                <a:effectLst/>
              </a:rPr>
              <a:t>MetSynd</a:t>
            </a:r>
            <a:r>
              <a:rPr lang="en-US" sz="2000" dirty="0">
                <a:effectLst/>
              </a:rPr>
              <a:t> and IR and lipid issues. </a:t>
            </a:r>
          </a:p>
          <a:p>
            <a:pPr marL="457200" indent="-457200">
              <a:buAutoNum type="arabicPeriod"/>
            </a:pPr>
            <a:endParaRPr lang="en-US" sz="2400" dirty="0">
              <a:effectLst/>
            </a:endParaRPr>
          </a:p>
        </p:txBody>
      </p:sp>
      <p:sp>
        <p:nvSpPr>
          <p:cNvPr id="4" name="Footer Placeholder 3">
            <a:extLst>
              <a:ext uri="{FF2B5EF4-FFF2-40B4-BE49-F238E27FC236}">
                <a16:creationId xmlns:a16="http://schemas.microsoft.com/office/drawing/2014/main" id="{14F60E55-E229-4CAF-A07D-723766144995}"/>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7CAB7458-3AAA-4401-A80C-92E5803BB882}"/>
              </a:ext>
            </a:extLst>
          </p:cNvPr>
          <p:cNvSpPr txBox="1"/>
          <p:nvPr/>
        </p:nvSpPr>
        <p:spPr>
          <a:xfrm>
            <a:off x="198370" y="5829726"/>
            <a:ext cx="8610600" cy="830997"/>
          </a:xfrm>
          <a:prstGeom prst="rect">
            <a:avLst/>
          </a:prstGeom>
          <a:noFill/>
        </p:spPr>
        <p:txBody>
          <a:bodyPr wrap="square" rtlCol="0">
            <a:spAutoFit/>
          </a:bodyPr>
          <a:lstStyle/>
          <a:p>
            <a:r>
              <a:rPr lang="en-US" sz="1600" i="1" dirty="0">
                <a:solidFill>
                  <a:srgbClr val="FFC000"/>
                </a:solidFill>
              </a:rPr>
              <a:t>Sofi, F., Dinu, M., </a:t>
            </a:r>
            <a:r>
              <a:rPr lang="en-US" sz="1600" i="1" dirty="0" err="1">
                <a:solidFill>
                  <a:srgbClr val="FFC000"/>
                </a:solidFill>
              </a:rPr>
              <a:t>Pagliani</a:t>
            </a:r>
            <a:r>
              <a:rPr lang="en-US" sz="1600" i="1" dirty="0">
                <a:solidFill>
                  <a:srgbClr val="FFC000"/>
                </a:solidFill>
              </a:rPr>
              <a:t>, G., et al. Low calorie vegetarian vs Mediterranean diets for reducing body weight and improving CVR profile (March 10, 2018). Circulation (2018);137:1103-1113</a:t>
            </a:r>
          </a:p>
        </p:txBody>
      </p:sp>
    </p:spTree>
    <p:extLst>
      <p:ext uri="{BB962C8B-B14F-4D97-AF65-F5344CB8AC3E}">
        <p14:creationId xmlns:p14="http://schemas.microsoft.com/office/powerpoint/2010/main" val="13657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F67C-C554-4050-9FB9-150CFC88FD77}"/>
              </a:ext>
            </a:extLst>
          </p:cNvPr>
          <p:cNvSpPr>
            <a:spLocks noGrp="1"/>
          </p:cNvSpPr>
          <p:nvPr>
            <p:ph type="title"/>
          </p:nvPr>
        </p:nvSpPr>
        <p:spPr/>
        <p:txBody>
          <a:bodyPr/>
          <a:lstStyle/>
          <a:p>
            <a:r>
              <a:rPr lang="en-US" dirty="0"/>
              <a:t>Omega 3 – worthless?</a:t>
            </a:r>
          </a:p>
        </p:txBody>
      </p:sp>
      <p:pic>
        <p:nvPicPr>
          <p:cNvPr id="6" name="Content Placeholder 5">
            <a:extLst>
              <a:ext uri="{FF2B5EF4-FFF2-40B4-BE49-F238E27FC236}">
                <a16:creationId xmlns:a16="http://schemas.microsoft.com/office/drawing/2014/main" id="{B2E8FB2D-F631-4EF9-A284-D060D3ADE7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1752600"/>
            <a:ext cx="5857875" cy="3876675"/>
          </a:xfrm>
        </p:spPr>
      </p:pic>
      <p:sp>
        <p:nvSpPr>
          <p:cNvPr id="4" name="Footer Placeholder 3">
            <a:extLst>
              <a:ext uri="{FF2B5EF4-FFF2-40B4-BE49-F238E27FC236}">
                <a16:creationId xmlns:a16="http://schemas.microsoft.com/office/drawing/2014/main" id="{07846EE4-59B4-4617-989B-46100FD14726}"/>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40364097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sp>
        <p:nvSpPr>
          <p:cNvPr id="3" name="Content Placeholder 2">
            <a:extLst>
              <a:ext uri="{FF2B5EF4-FFF2-40B4-BE49-F238E27FC236}">
                <a16:creationId xmlns:a16="http://schemas.microsoft.com/office/drawing/2014/main" id="{640B45D6-F094-4C95-BDB1-1EDE6AB68092}"/>
              </a:ext>
            </a:extLst>
          </p:cNvPr>
          <p:cNvSpPr>
            <a:spLocks noGrp="1"/>
          </p:cNvSpPr>
          <p:nvPr>
            <p:ph idx="1"/>
          </p:nvPr>
        </p:nvSpPr>
        <p:spPr>
          <a:xfrm>
            <a:off x="333695" y="1600200"/>
            <a:ext cx="8540750" cy="4724399"/>
          </a:xfrm>
        </p:spPr>
        <p:txBody>
          <a:bodyPr/>
          <a:lstStyle/>
          <a:p>
            <a:pPr marL="0" indent="0" algn="ctr">
              <a:buNone/>
            </a:pPr>
            <a:r>
              <a:rPr lang="en-US" sz="2000" dirty="0">
                <a:effectLst/>
              </a:rPr>
              <a:t>Current guidelines advocate the use of marine-derived omega-3 fatty acids supplements for the prevention of coronary heart disease and major vascular events in people with prior coronary heart disease. </a:t>
            </a:r>
          </a:p>
          <a:p>
            <a:pPr marL="0" indent="0" algn="ctr">
              <a:buNone/>
            </a:pPr>
            <a:endParaRPr lang="en-US" sz="2000" dirty="0">
              <a:effectLst/>
            </a:endParaRPr>
          </a:p>
          <a:p>
            <a:pPr marL="0" indent="0" algn="ctr">
              <a:buNone/>
            </a:pPr>
            <a:r>
              <a:rPr lang="en-US" sz="2000" dirty="0">
                <a:effectLst/>
              </a:rPr>
              <a:t>Aim: To conduct a meta-analysis of all large trials assessing the associations of omega-3 fatty acid supplements with the risk of fatal and nonfatal coronary heart disease and major vascular events in the full study population and prespecified subgroups.</a:t>
            </a:r>
          </a:p>
        </p:txBody>
      </p:sp>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Tree>
    <p:extLst>
      <p:ext uri="{BB962C8B-B14F-4D97-AF65-F5344CB8AC3E}">
        <p14:creationId xmlns:p14="http://schemas.microsoft.com/office/powerpoint/2010/main" val="137370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sp>
        <p:nvSpPr>
          <p:cNvPr id="3" name="Content Placeholder 2">
            <a:extLst>
              <a:ext uri="{FF2B5EF4-FFF2-40B4-BE49-F238E27FC236}">
                <a16:creationId xmlns:a16="http://schemas.microsoft.com/office/drawing/2014/main" id="{640B45D6-F094-4C95-BDB1-1EDE6AB68092}"/>
              </a:ext>
            </a:extLst>
          </p:cNvPr>
          <p:cNvSpPr>
            <a:spLocks noGrp="1"/>
          </p:cNvSpPr>
          <p:nvPr>
            <p:ph idx="1"/>
          </p:nvPr>
        </p:nvSpPr>
        <p:spPr>
          <a:xfrm>
            <a:off x="301625" y="1410612"/>
            <a:ext cx="8540750" cy="4724399"/>
          </a:xfrm>
        </p:spPr>
        <p:txBody>
          <a:bodyPr/>
          <a:lstStyle/>
          <a:p>
            <a:pPr marL="0" indent="0" algn="ctr">
              <a:buNone/>
            </a:pPr>
            <a:r>
              <a:rPr lang="en-US" sz="2400" dirty="0">
                <a:effectLst/>
              </a:rPr>
              <a:t>This meta-analysis included randomized trials that involved at least 500 participants and a treatment duration of at least 1 year and that assessed associations of omega-3 fatty acids with the risk of vascular events. </a:t>
            </a:r>
          </a:p>
          <a:p>
            <a:pPr marL="0" indent="0" algn="ctr">
              <a:buNone/>
            </a:pPr>
            <a:endParaRPr lang="en-US" sz="2400" dirty="0">
              <a:effectLst/>
            </a:endParaRPr>
          </a:p>
          <a:p>
            <a:pPr marL="0" indent="0" algn="ctr">
              <a:buNone/>
            </a:pPr>
            <a:r>
              <a:rPr lang="en-US" sz="2400" dirty="0">
                <a:effectLst/>
              </a:rPr>
              <a:t>Aggregated study-level data were obtained from 10 large randomized clinical trials. </a:t>
            </a:r>
          </a:p>
        </p:txBody>
      </p:sp>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Tree>
    <p:extLst>
      <p:ext uri="{BB962C8B-B14F-4D97-AF65-F5344CB8AC3E}">
        <p14:creationId xmlns:p14="http://schemas.microsoft.com/office/powerpoint/2010/main" val="40021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998C-3082-4179-9C39-A2A50320EAFE}"/>
              </a:ext>
            </a:extLst>
          </p:cNvPr>
          <p:cNvSpPr>
            <a:spLocks noGrp="1"/>
          </p:cNvSpPr>
          <p:nvPr>
            <p:ph type="title"/>
          </p:nvPr>
        </p:nvSpPr>
        <p:spPr>
          <a:xfrm>
            <a:off x="301625" y="228601"/>
            <a:ext cx="8510588" cy="685799"/>
          </a:xfrm>
        </p:spPr>
        <p:txBody>
          <a:bodyPr/>
          <a:lstStyle/>
          <a:p>
            <a:r>
              <a:rPr lang="en-US" sz="3600" dirty="0"/>
              <a:t>Central Adiposity in women higher risk </a:t>
            </a:r>
            <a:br>
              <a:rPr lang="en-US" sz="3600" dirty="0"/>
            </a:br>
            <a:r>
              <a:rPr lang="en-US" sz="3600" dirty="0"/>
              <a:t>of MI than men. </a:t>
            </a:r>
          </a:p>
        </p:txBody>
      </p:sp>
      <p:sp>
        <p:nvSpPr>
          <p:cNvPr id="4" name="Footer Placeholder 3">
            <a:extLst>
              <a:ext uri="{FF2B5EF4-FFF2-40B4-BE49-F238E27FC236}">
                <a16:creationId xmlns:a16="http://schemas.microsoft.com/office/drawing/2014/main" id="{CDC38783-E4E4-4926-BE28-65FDA4DDFF1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BCD9139D-F86F-4E47-9845-BAE940FC1ADD}"/>
              </a:ext>
            </a:extLst>
          </p:cNvPr>
          <p:cNvSpPr txBox="1"/>
          <p:nvPr/>
        </p:nvSpPr>
        <p:spPr>
          <a:xfrm>
            <a:off x="152400" y="5562600"/>
            <a:ext cx="8613775" cy="830997"/>
          </a:xfrm>
          <a:prstGeom prst="rect">
            <a:avLst/>
          </a:prstGeom>
          <a:noFill/>
        </p:spPr>
        <p:txBody>
          <a:bodyPr wrap="square" rtlCol="0">
            <a:spAutoFit/>
          </a:bodyPr>
          <a:lstStyle/>
          <a:p>
            <a:r>
              <a:rPr lang="en-US" sz="1600" i="1" dirty="0">
                <a:solidFill>
                  <a:srgbClr val="FFC000"/>
                </a:solidFill>
              </a:rPr>
              <a:t>Peters, S., Bots, Ss., et al. Sex differences in the association between measures of general and central adiposity and risk of MI. J Am Heart Assoc. March 13, 2018;7:DOI:10.1161/JAHA.117.008507</a:t>
            </a:r>
          </a:p>
        </p:txBody>
      </p:sp>
      <p:pic>
        <p:nvPicPr>
          <p:cNvPr id="6" name="Picture 3">
            <a:extLst>
              <a:ext uri="{FF2B5EF4-FFF2-40B4-BE49-F238E27FC236}">
                <a16:creationId xmlns:a16="http://schemas.microsoft.com/office/drawing/2014/main" id="{08AB07F5-FC5C-48F4-BCC1-A6B9B54AFC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143000"/>
            <a:ext cx="5759450" cy="4267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Heart 7">
            <a:extLst>
              <a:ext uri="{FF2B5EF4-FFF2-40B4-BE49-F238E27FC236}">
                <a16:creationId xmlns:a16="http://schemas.microsoft.com/office/drawing/2014/main" id="{22CC3495-DBAB-46BD-A55F-4964DED36A4A}"/>
              </a:ext>
            </a:extLst>
          </p:cNvPr>
          <p:cNvSpPr/>
          <p:nvPr/>
        </p:nvSpPr>
        <p:spPr bwMode="auto">
          <a:xfrm>
            <a:off x="2590800" y="1676400"/>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9" name="Heart 8">
            <a:extLst>
              <a:ext uri="{FF2B5EF4-FFF2-40B4-BE49-F238E27FC236}">
                <a16:creationId xmlns:a16="http://schemas.microsoft.com/office/drawing/2014/main" id="{611BA8F8-0DA3-42B6-876F-12CF807CF3D1}"/>
              </a:ext>
            </a:extLst>
          </p:cNvPr>
          <p:cNvSpPr/>
          <p:nvPr/>
        </p:nvSpPr>
        <p:spPr bwMode="auto">
          <a:xfrm>
            <a:off x="2722123" y="1866089"/>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Heart 9">
            <a:extLst>
              <a:ext uri="{FF2B5EF4-FFF2-40B4-BE49-F238E27FC236}">
                <a16:creationId xmlns:a16="http://schemas.microsoft.com/office/drawing/2014/main" id="{6AC25762-3931-42BA-8BD9-81BEF550F917}"/>
              </a:ext>
            </a:extLst>
          </p:cNvPr>
          <p:cNvSpPr/>
          <p:nvPr/>
        </p:nvSpPr>
        <p:spPr bwMode="auto">
          <a:xfrm>
            <a:off x="2743200" y="2094689"/>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Heart 10">
            <a:extLst>
              <a:ext uri="{FF2B5EF4-FFF2-40B4-BE49-F238E27FC236}">
                <a16:creationId xmlns:a16="http://schemas.microsoft.com/office/drawing/2014/main" id="{9C9A7406-E07C-4AB8-8784-A54730B00691}"/>
              </a:ext>
            </a:extLst>
          </p:cNvPr>
          <p:cNvSpPr/>
          <p:nvPr/>
        </p:nvSpPr>
        <p:spPr bwMode="auto">
          <a:xfrm>
            <a:off x="2743200" y="2323289"/>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Heart 11">
            <a:extLst>
              <a:ext uri="{FF2B5EF4-FFF2-40B4-BE49-F238E27FC236}">
                <a16:creationId xmlns:a16="http://schemas.microsoft.com/office/drawing/2014/main" id="{1FFA86B7-F0A1-4299-82E3-3C5A170830FC}"/>
              </a:ext>
            </a:extLst>
          </p:cNvPr>
          <p:cNvSpPr/>
          <p:nvPr/>
        </p:nvSpPr>
        <p:spPr bwMode="auto">
          <a:xfrm>
            <a:off x="1676400" y="2738526"/>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Heart 12">
            <a:extLst>
              <a:ext uri="{FF2B5EF4-FFF2-40B4-BE49-F238E27FC236}">
                <a16:creationId xmlns:a16="http://schemas.microsoft.com/office/drawing/2014/main" id="{7F6A80DD-DCD3-4338-A831-9CF34880603F}"/>
              </a:ext>
            </a:extLst>
          </p:cNvPr>
          <p:cNvSpPr/>
          <p:nvPr/>
        </p:nvSpPr>
        <p:spPr bwMode="auto">
          <a:xfrm>
            <a:off x="2671864" y="3509874"/>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Heart 13">
            <a:extLst>
              <a:ext uri="{FF2B5EF4-FFF2-40B4-BE49-F238E27FC236}">
                <a16:creationId xmlns:a16="http://schemas.microsoft.com/office/drawing/2014/main" id="{DE8C3A51-3AB1-461B-9694-ABAEC70C6183}"/>
              </a:ext>
            </a:extLst>
          </p:cNvPr>
          <p:cNvSpPr/>
          <p:nvPr/>
        </p:nvSpPr>
        <p:spPr bwMode="auto">
          <a:xfrm>
            <a:off x="2722123" y="3714344"/>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Heart 14">
            <a:extLst>
              <a:ext uri="{FF2B5EF4-FFF2-40B4-BE49-F238E27FC236}">
                <a16:creationId xmlns:a16="http://schemas.microsoft.com/office/drawing/2014/main" id="{81DD3F2D-D1F2-41F5-80F5-EF758682940D}"/>
              </a:ext>
            </a:extLst>
          </p:cNvPr>
          <p:cNvSpPr/>
          <p:nvPr/>
        </p:nvSpPr>
        <p:spPr bwMode="auto">
          <a:xfrm>
            <a:off x="2730229" y="3926732"/>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Heart 15">
            <a:extLst>
              <a:ext uri="{FF2B5EF4-FFF2-40B4-BE49-F238E27FC236}">
                <a16:creationId xmlns:a16="http://schemas.microsoft.com/office/drawing/2014/main" id="{DBE9D8DE-D5E1-463F-A8A8-5058E2D91BE1}"/>
              </a:ext>
            </a:extLst>
          </p:cNvPr>
          <p:cNvSpPr/>
          <p:nvPr/>
        </p:nvSpPr>
        <p:spPr bwMode="auto">
          <a:xfrm>
            <a:off x="2780489" y="4104072"/>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324789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sp>
        <p:nvSpPr>
          <p:cNvPr id="3" name="Content Placeholder 2">
            <a:extLst>
              <a:ext uri="{FF2B5EF4-FFF2-40B4-BE49-F238E27FC236}">
                <a16:creationId xmlns:a16="http://schemas.microsoft.com/office/drawing/2014/main" id="{640B45D6-F094-4C95-BDB1-1EDE6AB68092}"/>
              </a:ext>
            </a:extLst>
          </p:cNvPr>
          <p:cNvSpPr>
            <a:spLocks noGrp="1"/>
          </p:cNvSpPr>
          <p:nvPr>
            <p:ph idx="1"/>
          </p:nvPr>
        </p:nvSpPr>
        <p:spPr>
          <a:xfrm>
            <a:off x="301625" y="914400"/>
            <a:ext cx="8540750" cy="4724399"/>
          </a:xfrm>
        </p:spPr>
        <p:txBody>
          <a:bodyPr/>
          <a:lstStyle/>
          <a:p>
            <a:pPr marL="0" indent="0">
              <a:buNone/>
            </a:pPr>
            <a:r>
              <a:rPr lang="en-US" sz="2000" dirty="0">
                <a:effectLst/>
              </a:rPr>
              <a:t>The main outcomes included fatal CHD, nonfatal MI,  stroke, major vascular events, and all-cause mortality, as well as major vascular events </a:t>
            </a:r>
          </a:p>
          <a:p>
            <a:pPr marL="0" indent="0">
              <a:buNone/>
            </a:pPr>
            <a:endParaRPr lang="en-US" sz="2000" dirty="0">
              <a:effectLst/>
            </a:endParaRPr>
          </a:p>
          <a:p>
            <a:pPr marL="0" indent="0">
              <a:buNone/>
            </a:pPr>
            <a:r>
              <a:rPr lang="en-US" sz="2000" dirty="0">
                <a:effectLst/>
              </a:rPr>
              <a:t>Of the 77 917 high-risk individuals participating in the 10 trials, 47 803 (61.4%) were men, and the mean age at entry was 64.0 years; the trials lasted a mean of 4.4 years. </a:t>
            </a:r>
          </a:p>
          <a:p>
            <a:pPr marL="0" indent="0">
              <a:buNone/>
            </a:pPr>
            <a:endParaRPr lang="en-US" sz="2000" dirty="0">
              <a:effectLst/>
            </a:endParaRPr>
          </a:p>
          <a:p>
            <a:pPr marL="0" indent="0">
              <a:buNone/>
            </a:pPr>
            <a:r>
              <a:rPr lang="en-US" sz="2000" dirty="0">
                <a:effectLst/>
              </a:rPr>
              <a:t>Randomization to omega-3 fatty acid supplementation (EPA range, 226-1800mg/d) had no significant associations with coronary heart disease death (rate ratio [RR], 0.93; 99%CI, 0.83-1.03; </a:t>
            </a:r>
            <a:r>
              <a:rPr lang="en-US" sz="2000" i="1" dirty="0">
                <a:effectLst/>
              </a:rPr>
              <a:t>P </a:t>
            </a:r>
            <a:r>
              <a:rPr lang="en-US" sz="2000" dirty="0">
                <a:effectLst/>
              </a:rPr>
              <a:t>= .05). </a:t>
            </a:r>
          </a:p>
        </p:txBody>
      </p:sp>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Tree>
    <p:extLst>
      <p:ext uri="{BB962C8B-B14F-4D97-AF65-F5344CB8AC3E}">
        <p14:creationId xmlns:p14="http://schemas.microsoft.com/office/powerpoint/2010/main" val="381553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sp>
        <p:nvSpPr>
          <p:cNvPr id="3" name="Content Placeholder 2">
            <a:extLst>
              <a:ext uri="{FF2B5EF4-FFF2-40B4-BE49-F238E27FC236}">
                <a16:creationId xmlns:a16="http://schemas.microsoft.com/office/drawing/2014/main" id="{640B45D6-F094-4C95-BDB1-1EDE6AB68092}"/>
              </a:ext>
            </a:extLst>
          </p:cNvPr>
          <p:cNvSpPr>
            <a:spLocks noGrp="1"/>
          </p:cNvSpPr>
          <p:nvPr>
            <p:ph idx="1"/>
          </p:nvPr>
        </p:nvSpPr>
        <p:spPr>
          <a:xfrm>
            <a:off x="301625" y="914400"/>
            <a:ext cx="8540750" cy="4724399"/>
          </a:xfrm>
        </p:spPr>
        <p:txBody>
          <a:bodyPr/>
          <a:lstStyle/>
          <a:p>
            <a:pPr marL="0" indent="0" algn="ctr">
              <a:buNone/>
            </a:pPr>
            <a:endParaRPr lang="en-US" sz="2000" dirty="0">
              <a:effectLst/>
            </a:endParaRPr>
          </a:p>
          <a:p>
            <a:pPr marL="0" indent="0" algn="ctr">
              <a:buNone/>
            </a:pPr>
            <a:r>
              <a:rPr lang="en-US" sz="2400" dirty="0">
                <a:effectLst/>
              </a:rPr>
              <a:t>Study Conclusion: </a:t>
            </a:r>
          </a:p>
          <a:p>
            <a:pPr marL="0" indent="0" algn="ctr">
              <a:buNone/>
            </a:pPr>
            <a:r>
              <a:rPr lang="en-US" sz="2400" dirty="0">
                <a:effectLst/>
              </a:rPr>
              <a:t>This meta-analysis demonstrated that omega-3 fatty acids had no significant association with fatal or nonfatal coronary heart disease or any major vascular events. </a:t>
            </a:r>
          </a:p>
          <a:p>
            <a:pPr marL="0" indent="0" algn="ctr">
              <a:buNone/>
            </a:pPr>
            <a:endParaRPr lang="en-US" sz="2400" dirty="0">
              <a:effectLst/>
            </a:endParaRPr>
          </a:p>
          <a:p>
            <a:pPr marL="0" indent="0" algn="ctr">
              <a:buNone/>
            </a:pPr>
            <a:r>
              <a:rPr lang="en-US" sz="2400" dirty="0">
                <a:effectLst/>
              </a:rPr>
              <a:t>It provides no support for current recommendations for the use of such supplements in people with a history of coronary heart disea</a:t>
            </a:r>
            <a:r>
              <a:rPr lang="en-US" sz="2000" dirty="0">
                <a:effectLst/>
              </a:rPr>
              <a:t>se</a:t>
            </a:r>
          </a:p>
        </p:txBody>
      </p:sp>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Tree>
    <p:extLst>
      <p:ext uri="{BB962C8B-B14F-4D97-AF65-F5344CB8AC3E}">
        <p14:creationId xmlns:p14="http://schemas.microsoft.com/office/powerpoint/2010/main" val="14016002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pic>
        <p:nvPicPr>
          <p:cNvPr id="6" name="Content Placeholder 5">
            <a:extLst>
              <a:ext uri="{FF2B5EF4-FFF2-40B4-BE49-F238E27FC236}">
                <a16:creationId xmlns:a16="http://schemas.microsoft.com/office/drawing/2014/main" id="{E247FDD8-4A59-479D-ACE2-3F4FA8DD042B}"/>
              </a:ext>
            </a:extLst>
          </p:cNvPr>
          <p:cNvPicPr>
            <a:picLocks noGrp="1" noChangeAspect="1"/>
          </p:cNvPicPr>
          <p:nvPr>
            <p:ph idx="1"/>
          </p:nvPr>
        </p:nvPicPr>
        <p:blipFill>
          <a:blip r:embed="rId2"/>
          <a:stretch>
            <a:fillRect/>
          </a:stretch>
        </p:blipFill>
        <p:spPr>
          <a:xfrm>
            <a:off x="301625" y="990600"/>
            <a:ext cx="8540750" cy="4114800"/>
          </a:xfrm>
          <a:prstGeom prst="rect">
            <a:avLst/>
          </a:prstGeom>
        </p:spPr>
      </p:pic>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
        <p:nvSpPr>
          <p:cNvPr id="7" name="TextBox 6">
            <a:extLst>
              <a:ext uri="{FF2B5EF4-FFF2-40B4-BE49-F238E27FC236}">
                <a16:creationId xmlns:a16="http://schemas.microsoft.com/office/drawing/2014/main" id="{E596E3E7-82DA-40AC-8EF2-00E9A3FCD7D4}"/>
              </a:ext>
            </a:extLst>
          </p:cNvPr>
          <p:cNvSpPr txBox="1"/>
          <p:nvPr/>
        </p:nvSpPr>
        <p:spPr>
          <a:xfrm>
            <a:off x="1225398" y="5269468"/>
            <a:ext cx="6663042" cy="369332"/>
          </a:xfrm>
          <a:prstGeom prst="rect">
            <a:avLst/>
          </a:prstGeom>
          <a:noFill/>
        </p:spPr>
        <p:txBody>
          <a:bodyPr wrap="none" rtlCol="0">
            <a:spAutoFit/>
          </a:bodyPr>
          <a:lstStyle/>
          <a:p>
            <a:r>
              <a:rPr lang="en-US" dirty="0"/>
              <a:t>N=27,895 had sub-therapeutic doses of EPA and/or DHA (36%)</a:t>
            </a:r>
          </a:p>
        </p:txBody>
      </p:sp>
    </p:spTree>
    <p:extLst>
      <p:ext uri="{BB962C8B-B14F-4D97-AF65-F5344CB8AC3E}">
        <p14:creationId xmlns:p14="http://schemas.microsoft.com/office/powerpoint/2010/main" val="5392253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pic>
        <p:nvPicPr>
          <p:cNvPr id="6" name="Content Placeholder 5">
            <a:extLst>
              <a:ext uri="{FF2B5EF4-FFF2-40B4-BE49-F238E27FC236}">
                <a16:creationId xmlns:a16="http://schemas.microsoft.com/office/drawing/2014/main" id="{1EBFD354-86C2-4838-9DE0-773A629CC794}"/>
              </a:ext>
            </a:extLst>
          </p:cNvPr>
          <p:cNvPicPr>
            <a:picLocks noGrp="1" noChangeAspect="1"/>
          </p:cNvPicPr>
          <p:nvPr>
            <p:ph idx="1"/>
          </p:nvPr>
        </p:nvPicPr>
        <p:blipFill>
          <a:blip r:embed="rId2"/>
          <a:stretch>
            <a:fillRect/>
          </a:stretch>
        </p:blipFill>
        <p:spPr>
          <a:xfrm>
            <a:off x="1338392" y="914400"/>
            <a:ext cx="6467216" cy="4724400"/>
          </a:xfrm>
          <a:prstGeom prst="rect">
            <a:avLst/>
          </a:prstGeom>
        </p:spPr>
      </p:pic>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Tree>
    <p:extLst>
      <p:ext uri="{BB962C8B-B14F-4D97-AF65-F5344CB8AC3E}">
        <p14:creationId xmlns:p14="http://schemas.microsoft.com/office/powerpoint/2010/main" val="5361148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sp>
        <p:nvSpPr>
          <p:cNvPr id="3" name="Content Placeholder 2">
            <a:extLst>
              <a:ext uri="{FF2B5EF4-FFF2-40B4-BE49-F238E27FC236}">
                <a16:creationId xmlns:a16="http://schemas.microsoft.com/office/drawing/2014/main" id="{640B45D6-F094-4C95-BDB1-1EDE6AB68092}"/>
              </a:ext>
            </a:extLst>
          </p:cNvPr>
          <p:cNvSpPr>
            <a:spLocks noGrp="1"/>
          </p:cNvSpPr>
          <p:nvPr>
            <p:ph idx="1"/>
          </p:nvPr>
        </p:nvSpPr>
        <p:spPr>
          <a:xfrm>
            <a:off x="301625" y="914400"/>
            <a:ext cx="8540750" cy="4724399"/>
          </a:xfrm>
        </p:spPr>
        <p:txBody>
          <a:bodyPr/>
          <a:lstStyle/>
          <a:p>
            <a:pPr marL="0" indent="0" algn="ctr">
              <a:buNone/>
            </a:pPr>
            <a:r>
              <a:rPr lang="en-US" sz="2200" dirty="0">
                <a:effectLst/>
              </a:rPr>
              <a:t>Authors state this meta-analysis had several limitations.</a:t>
            </a:r>
          </a:p>
          <a:p>
            <a:pPr marL="0" indent="0" algn="ctr">
              <a:buNone/>
            </a:pPr>
            <a:endParaRPr lang="en-US" sz="2200" dirty="0">
              <a:effectLst/>
            </a:endParaRPr>
          </a:p>
          <a:p>
            <a:pPr marL="0" indent="0" algn="ctr">
              <a:buNone/>
            </a:pPr>
            <a:r>
              <a:rPr lang="en-US" sz="2200" dirty="0">
                <a:effectLst/>
              </a:rPr>
              <a:t>The protocol did not prespecify assessment of the effects of treatment by smoking status or by site-specific cancer incidence. An additional limitation of this meta analysis involved the use of aggregated study level data rather than individual-level data.</a:t>
            </a:r>
          </a:p>
          <a:p>
            <a:pPr marL="0" indent="0" algn="ctr">
              <a:buNone/>
            </a:pPr>
            <a:endParaRPr lang="en-US" sz="2200" dirty="0">
              <a:effectLst/>
            </a:endParaRPr>
          </a:p>
          <a:p>
            <a:pPr marL="0" indent="0" algn="ctr">
              <a:buNone/>
            </a:pPr>
            <a:r>
              <a:rPr lang="en-US" sz="2200" dirty="0">
                <a:effectLst/>
              </a:rPr>
              <a:t>A meta-analysis of individual participant data may have a greater chance of detecting effects of omega-3 FA supplements on subtypes of fatal CHD events (</a:t>
            </a:r>
            <a:r>
              <a:rPr lang="en-US" sz="2200" dirty="0" err="1">
                <a:effectLst/>
              </a:rPr>
              <a:t>ie</a:t>
            </a:r>
            <a:r>
              <a:rPr lang="en-US" sz="2200" dirty="0">
                <a:effectLst/>
              </a:rPr>
              <a:t>, sudden death or ventricular arrhythmias) in a wider range of subgroups. </a:t>
            </a:r>
          </a:p>
        </p:txBody>
      </p:sp>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Tree>
    <p:extLst>
      <p:ext uri="{BB962C8B-B14F-4D97-AF65-F5344CB8AC3E}">
        <p14:creationId xmlns:p14="http://schemas.microsoft.com/office/powerpoint/2010/main" val="356647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FA57A-481D-4087-9FDC-317D1ECD102E}"/>
              </a:ext>
            </a:extLst>
          </p:cNvPr>
          <p:cNvSpPr>
            <a:spLocks noGrp="1"/>
          </p:cNvSpPr>
          <p:nvPr>
            <p:ph type="title"/>
          </p:nvPr>
        </p:nvSpPr>
        <p:spPr>
          <a:xfrm>
            <a:off x="301625" y="228600"/>
            <a:ext cx="8510588" cy="530225"/>
          </a:xfrm>
        </p:spPr>
        <p:txBody>
          <a:bodyPr/>
          <a:lstStyle/>
          <a:p>
            <a:r>
              <a:rPr lang="en-US" sz="3600" dirty="0">
                <a:effectLst>
                  <a:outerShdw blurRad="38100" dist="38100" dir="2700000" algn="tl">
                    <a:srgbClr val="000000">
                      <a:alpha val="43137"/>
                    </a:srgbClr>
                  </a:outerShdw>
                </a:effectLst>
              </a:rPr>
              <a:t>Omega-3 and CVD – meta analysis</a:t>
            </a:r>
          </a:p>
        </p:txBody>
      </p:sp>
      <p:sp>
        <p:nvSpPr>
          <p:cNvPr id="3" name="Content Placeholder 2">
            <a:extLst>
              <a:ext uri="{FF2B5EF4-FFF2-40B4-BE49-F238E27FC236}">
                <a16:creationId xmlns:a16="http://schemas.microsoft.com/office/drawing/2014/main" id="{640B45D6-F094-4C95-BDB1-1EDE6AB68092}"/>
              </a:ext>
            </a:extLst>
          </p:cNvPr>
          <p:cNvSpPr>
            <a:spLocks noGrp="1"/>
          </p:cNvSpPr>
          <p:nvPr>
            <p:ph idx="1"/>
          </p:nvPr>
        </p:nvSpPr>
        <p:spPr>
          <a:xfrm>
            <a:off x="301625" y="914400"/>
            <a:ext cx="8540750" cy="4724399"/>
          </a:xfrm>
        </p:spPr>
        <p:txBody>
          <a:bodyPr/>
          <a:lstStyle/>
          <a:p>
            <a:pPr marL="0" indent="0">
              <a:buNone/>
            </a:pPr>
            <a:r>
              <a:rPr lang="en-US" sz="2000" u="sng" dirty="0" err="1">
                <a:effectLst/>
              </a:rPr>
              <a:t>BaleDoneen</a:t>
            </a:r>
            <a:r>
              <a:rPr lang="en-US" sz="2000" u="sng" dirty="0">
                <a:effectLst/>
              </a:rPr>
              <a:t> Take-Away:</a:t>
            </a:r>
          </a:p>
          <a:p>
            <a:pPr marL="0" indent="0">
              <a:buNone/>
            </a:pPr>
            <a:r>
              <a:rPr lang="en-US" sz="2000" dirty="0">
                <a:effectLst/>
              </a:rPr>
              <a:t>1. Precision based healthcare depends on making INDIVIDUAL, 	genetically based recommendations.</a:t>
            </a:r>
          </a:p>
          <a:p>
            <a:pPr marL="0" indent="0">
              <a:buNone/>
            </a:pPr>
            <a:r>
              <a:rPr lang="en-US" sz="2000" dirty="0">
                <a:effectLst/>
              </a:rPr>
              <a:t>2. This meta-analysis demonstrates how complex a decision like adding 	Omega-3 actually is – the pills are expensive and hard to swallow.</a:t>
            </a:r>
          </a:p>
          <a:p>
            <a:pPr marL="0" indent="0">
              <a:buNone/>
            </a:pPr>
            <a:r>
              <a:rPr lang="en-US" sz="2000" dirty="0">
                <a:effectLst/>
              </a:rPr>
              <a:t>3. Always ask: Can the patient benefit from eating foods rich in Omega 3 	such as salmon for Pleiotropic benefit.</a:t>
            </a:r>
          </a:p>
          <a:p>
            <a:pPr marL="0" indent="0">
              <a:buNone/>
            </a:pPr>
            <a:r>
              <a:rPr lang="en-US" sz="2000" dirty="0">
                <a:effectLst/>
              </a:rPr>
              <a:t>4. Meta-analysis cannot evaluate Apo E population or inflammation 	(OCEAN trial) or appropriate doses (JELIS trial). </a:t>
            </a:r>
          </a:p>
          <a:p>
            <a:pPr marL="0" indent="0">
              <a:buNone/>
            </a:pPr>
            <a:r>
              <a:rPr lang="en-US" sz="2000" dirty="0">
                <a:effectLst/>
              </a:rPr>
              <a:t>5. Dosing ranges were as low as 226 mg EPA – this meta analysis proves 	that dose matters as does predisposition, statin drop in and 	genetics.  Be specific in recommendations.</a:t>
            </a:r>
          </a:p>
          <a:p>
            <a:pPr marL="0" indent="0">
              <a:buNone/>
            </a:pPr>
            <a:r>
              <a:rPr lang="en-US" sz="2000" dirty="0">
                <a:effectLst/>
              </a:rPr>
              <a:t>6. Remember vulnerable groups such as T2DM, IR, dyslipidemia and 	inflammation and Apo E 2 folks – added benefit? </a:t>
            </a:r>
          </a:p>
        </p:txBody>
      </p:sp>
      <p:sp>
        <p:nvSpPr>
          <p:cNvPr id="4" name="Footer Placeholder 3">
            <a:extLst>
              <a:ext uri="{FF2B5EF4-FFF2-40B4-BE49-F238E27FC236}">
                <a16:creationId xmlns:a16="http://schemas.microsoft.com/office/drawing/2014/main" id="{374750A5-3CFC-4CAC-ADE9-23417419BDEB}"/>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69AC58C1-36A6-4FE8-8EF2-442FF6CFF7CB}"/>
              </a:ext>
            </a:extLst>
          </p:cNvPr>
          <p:cNvSpPr txBox="1"/>
          <p:nvPr/>
        </p:nvSpPr>
        <p:spPr>
          <a:xfrm>
            <a:off x="356393" y="5638800"/>
            <a:ext cx="8431213" cy="923330"/>
          </a:xfrm>
          <a:prstGeom prst="rect">
            <a:avLst/>
          </a:prstGeom>
          <a:noFill/>
        </p:spPr>
        <p:txBody>
          <a:bodyPr wrap="square" rtlCol="0">
            <a:spAutoFit/>
          </a:bodyPr>
          <a:lstStyle/>
          <a:p>
            <a:r>
              <a:rPr lang="en-US" dirty="0">
                <a:solidFill>
                  <a:srgbClr val="FFC000"/>
                </a:solidFill>
              </a:rPr>
              <a:t>Aung, T., Halsey, J., Gerstein, H., et al. (2018). Association of omega-3 fatty acid supplement use with CVD risks. Meta analysis of 10 trials. JAMA Cardiology. 2018. </a:t>
            </a:r>
            <a:r>
              <a:rPr lang="en-US" dirty="0" err="1">
                <a:solidFill>
                  <a:srgbClr val="FFC000"/>
                </a:solidFill>
              </a:rPr>
              <a:t>doi</a:t>
            </a:r>
            <a:r>
              <a:rPr lang="en-US" dirty="0">
                <a:solidFill>
                  <a:srgbClr val="FFC000"/>
                </a:solidFill>
              </a:rPr>
              <a:t> 10.001/</a:t>
            </a:r>
            <a:r>
              <a:rPr lang="en-US" dirty="0" err="1">
                <a:solidFill>
                  <a:srgbClr val="FFC000"/>
                </a:solidFill>
              </a:rPr>
              <a:t>jamacardio</a:t>
            </a:r>
            <a:r>
              <a:rPr lang="en-US" dirty="0">
                <a:solidFill>
                  <a:srgbClr val="FFC000"/>
                </a:solidFill>
              </a:rPr>
              <a:t>. </a:t>
            </a:r>
          </a:p>
        </p:txBody>
      </p:sp>
    </p:spTree>
    <p:extLst>
      <p:ext uri="{BB962C8B-B14F-4D97-AF65-F5344CB8AC3E}">
        <p14:creationId xmlns:p14="http://schemas.microsoft.com/office/powerpoint/2010/main" val="356121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D0F7-D175-4B53-AFB9-5F3F9959BDF2}"/>
              </a:ext>
            </a:extLst>
          </p:cNvPr>
          <p:cNvSpPr>
            <a:spLocks noGrp="1"/>
          </p:cNvSpPr>
          <p:nvPr>
            <p:ph type="title"/>
          </p:nvPr>
        </p:nvSpPr>
        <p:spPr>
          <a:xfrm>
            <a:off x="301625" y="228601"/>
            <a:ext cx="8510588" cy="990600"/>
          </a:xfrm>
        </p:spPr>
        <p:txBody>
          <a:bodyPr/>
          <a:lstStyle/>
          <a:p>
            <a:r>
              <a:rPr lang="en-US" dirty="0"/>
              <a:t>Upcoming events next month for </a:t>
            </a:r>
            <a:r>
              <a:rPr lang="en-US" dirty="0" err="1"/>
              <a:t>BaleDoneen</a:t>
            </a:r>
            <a:endParaRPr lang="en-US" dirty="0"/>
          </a:p>
        </p:txBody>
      </p:sp>
      <p:sp>
        <p:nvSpPr>
          <p:cNvPr id="3" name="Content Placeholder 2">
            <a:extLst>
              <a:ext uri="{FF2B5EF4-FFF2-40B4-BE49-F238E27FC236}">
                <a16:creationId xmlns:a16="http://schemas.microsoft.com/office/drawing/2014/main" id="{E0BA68E1-733E-4699-BE0A-B90E5542BFA3}"/>
              </a:ext>
            </a:extLst>
          </p:cNvPr>
          <p:cNvSpPr>
            <a:spLocks noGrp="1"/>
          </p:cNvSpPr>
          <p:nvPr>
            <p:ph idx="1"/>
          </p:nvPr>
        </p:nvSpPr>
        <p:spPr/>
        <p:txBody>
          <a:bodyPr/>
          <a:lstStyle/>
          <a:p>
            <a:pPr marL="0" indent="0">
              <a:buNone/>
            </a:pPr>
            <a:r>
              <a:rPr lang="en-US" dirty="0"/>
              <a:t>April 3 – Amy Medical Toolkit talk (online)</a:t>
            </a:r>
          </a:p>
          <a:p>
            <a:pPr marL="0" indent="0">
              <a:buNone/>
            </a:pPr>
            <a:r>
              <a:rPr lang="en-US" dirty="0"/>
              <a:t>April 5 – Amy in San Diego- oral/systemic</a:t>
            </a:r>
          </a:p>
          <a:p>
            <a:pPr marL="0" indent="0">
              <a:buNone/>
            </a:pPr>
            <a:r>
              <a:rPr lang="en-US" dirty="0"/>
              <a:t>April 11 – Brad next Scientific Update (online)</a:t>
            </a:r>
          </a:p>
          <a:p>
            <a:pPr marL="0" indent="0">
              <a:buNone/>
            </a:pPr>
            <a:r>
              <a:rPr lang="en-US" dirty="0"/>
              <a:t>April 13 – Brad in Victoria TX – oral/systemic</a:t>
            </a:r>
          </a:p>
          <a:p>
            <a:pPr marL="0" indent="0">
              <a:buNone/>
            </a:pPr>
            <a:r>
              <a:rPr lang="en-US" dirty="0"/>
              <a:t>April 15 – Amy in Tacoma WA – Women’s 			Heart Health Event</a:t>
            </a:r>
          </a:p>
          <a:p>
            <a:pPr marL="0" indent="0">
              <a:buNone/>
            </a:pPr>
            <a:endParaRPr lang="en-US" dirty="0"/>
          </a:p>
        </p:txBody>
      </p:sp>
      <p:sp>
        <p:nvSpPr>
          <p:cNvPr id="4" name="Footer Placeholder 3">
            <a:extLst>
              <a:ext uri="{FF2B5EF4-FFF2-40B4-BE49-F238E27FC236}">
                <a16:creationId xmlns:a16="http://schemas.microsoft.com/office/drawing/2014/main" id="{3E26E7FC-DDAC-4BBB-B6A2-E8BF15E972D8}"/>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78465737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F2598F-2CAE-4B92-A198-06092DB7A564}"/>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3400" y="2373616"/>
            <a:ext cx="7867650" cy="3886200"/>
          </a:xfrm>
        </p:spPr>
      </p:pic>
      <p:sp>
        <p:nvSpPr>
          <p:cNvPr id="4" name="Footer Placeholder 3">
            <a:extLst>
              <a:ext uri="{FF2B5EF4-FFF2-40B4-BE49-F238E27FC236}">
                <a16:creationId xmlns:a16="http://schemas.microsoft.com/office/drawing/2014/main" id="{B2E645A8-1E0A-4E68-B5EA-5640A45DC729}"/>
              </a:ext>
            </a:extLst>
          </p:cNvPr>
          <p:cNvSpPr>
            <a:spLocks noGrp="1"/>
          </p:cNvSpPr>
          <p:nvPr>
            <p:ph type="ftr" sz="quarter" idx="11"/>
          </p:nvPr>
        </p:nvSpPr>
        <p:spPr/>
        <p:txBody>
          <a:bodyPr/>
          <a:lstStyle/>
          <a:p>
            <a:pPr>
              <a:defRPr/>
            </a:pPr>
            <a:r>
              <a:rPr lang="en-US"/>
              <a:t>Copyright Bale/Doneen Paradigm</a:t>
            </a:r>
          </a:p>
        </p:txBody>
      </p:sp>
      <p:pic>
        <p:nvPicPr>
          <p:cNvPr id="9" name="Content Placeholder 5">
            <a:extLst>
              <a:ext uri="{FF2B5EF4-FFF2-40B4-BE49-F238E27FC236}">
                <a16:creationId xmlns:a16="http://schemas.microsoft.com/office/drawing/2014/main" id="{E0FA7BC7-A66B-4348-BBF5-0CABA50FDD8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bwMode="auto">
          <a:xfrm>
            <a:off x="1371600" y="76200"/>
            <a:ext cx="2540000" cy="2540000"/>
          </a:xfrm>
          <a:prstGeom prst="rect">
            <a:avLst/>
          </a:prstGeom>
          <a:noFill/>
          <a:ln w="9525">
            <a:noFill/>
            <a:miter lim="800000"/>
            <a:headEnd/>
            <a:tailEnd/>
          </a:ln>
          <a:effectLst/>
        </p:spPr>
      </p:pic>
      <p:pic>
        <p:nvPicPr>
          <p:cNvPr id="10" name="Picture 9">
            <a:extLst>
              <a:ext uri="{FF2B5EF4-FFF2-40B4-BE49-F238E27FC236}">
                <a16:creationId xmlns:a16="http://schemas.microsoft.com/office/drawing/2014/main" id="{473ADEE5-84DB-4B85-BC05-952F273F6A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5795" y="402071"/>
            <a:ext cx="1687520" cy="1509886"/>
          </a:xfrm>
          <a:prstGeom prst="rect">
            <a:avLst/>
          </a:prstGeom>
        </p:spPr>
      </p:pic>
      <p:sp>
        <p:nvSpPr>
          <p:cNvPr id="11" name="TextBox 10">
            <a:extLst>
              <a:ext uri="{FF2B5EF4-FFF2-40B4-BE49-F238E27FC236}">
                <a16:creationId xmlns:a16="http://schemas.microsoft.com/office/drawing/2014/main" id="{62ABCD5C-1866-4261-8F51-98D34D588195}"/>
              </a:ext>
            </a:extLst>
          </p:cNvPr>
          <p:cNvSpPr txBox="1"/>
          <p:nvPr/>
        </p:nvSpPr>
        <p:spPr>
          <a:xfrm>
            <a:off x="6013315" y="434497"/>
            <a:ext cx="2438400" cy="1200329"/>
          </a:xfrm>
          <a:prstGeom prst="rect">
            <a:avLst/>
          </a:prstGeom>
          <a:noFill/>
        </p:spPr>
        <p:txBody>
          <a:bodyPr wrap="square" rtlCol="0">
            <a:spAutoFit/>
          </a:bodyPr>
          <a:lstStyle/>
          <a:p>
            <a:r>
              <a:rPr lang="en-US" i="1" dirty="0"/>
              <a:t>Thank you for joining me for the March 2018 BD Scientific Update.  </a:t>
            </a:r>
          </a:p>
        </p:txBody>
      </p:sp>
    </p:spTree>
    <p:extLst>
      <p:ext uri="{BB962C8B-B14F-4D97-AF65-F5344CB8AC3E}">
        <p14:creationId xmlns:p14="http://schemas.microsoft.com/office/powerpoint/2010/main" val="1527353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998C-3082-4179-9C39-A2A50320EAFE}"/>
              </a:ext>
            </a:extLst>
          </p:cNvPr>
          <p:cNvSpPr>
            <a:spLocks noGrp="1"/>
          </p:cNvSpPr>
          <p:nvPr>
            <p:ph type="title"/>
          </p:nvPr>
        </p:nvSpPr>
        <p:spPr>
          <a:xfrm>
            <a:off x="301625" y="228601"/>
            <a:ext cx="8510588" cy="609599"/>
          </a:xfrm>
        </p:spPr>
        <p:txBody>
          <a:bodyPr/>
          <a:lstStyle/>
          <a:p>
            <a:r>
              <a:rPr lang="en-US" sz="3600" dirty="0">
                <a:effectLst>
                  <a:outerShdw blurRad="38100" dist="38100" dir="2700000" algn="tl">
                    <a:srgbClr val="000000">
                      <a:alpha val="43137"/>
                    </a:srgbClr>
                  </a:outerShdw>
                </a:effectLst>
              </a:rPr>
              <a:t>Central Adiposity in women higher risk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of MI than men. </a:t>
            </a:r>
          </a:p>
        </p:txBody>
      </p:sp>
      <p:sp>
        <p:nvSpPr>
          <p:cNvPr id="4" name="Footer Placeholder 3">
            <a:extLst>
              <a:ext uri="{FF2B5EF4-FFF2-40B4-BE49-F238E27FC236}">
                <a16:creationId xmlns:a16="http://schemas.microsoft.com/office/drawing/2014/main" id="{CDC38783-E4E4-4926-BE28-65FDA4DDFF1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BCD9139D-F86F-4E47-9845-BAE940FC1ADD}"/>
              </a:ext>
            </a:extLst>
          </p:cNvPr>
          <p:cNvSpPr txBox="1"/>
          <p:nvPr/>
        </p:nvSpPr>
        <p:spPr>
          <a:xfrm>
            <a:off x="152400" y="5562600"/>
            <a:ext cx="8613775" cy="830997"/>
          </a:xfrm>
          <a:prstGeom prst="rect">
            <a:avLst/>
          </a:prstGeom>
          <a:noFill/>
        </p:spPr>
        <p:txBody>
          <a:bodyPr wrap="square" rtlCol="0">
            <a:spAutoFit/>
          </a:bodyPr>
          <a:lstStyle/>
          <a:p>
            <a:r>
              <a:rPr lang="en-US" sz="1600" i="1" dirty="0">
                <a:solidFill>
                  <a:srgbClr val="FFC000"/>
                </a:solidFill>
              </a:rPr>
              <a:t>Peters, S., Bots, Ss., et al. Sex differences in the association between measures of general and central adiposity and risk of MI. J Am Heart Assoc. March 13, 2018;7:DOI:10.1161/JAHA.117.008507</a:t>
            </a:r>
          </a:p>
        </p:txBody>
      </p:sp>
      <p:pic>
        <p:nvPicPr>
          <p:cNvPr id="7" name="Picture 3">
            <a:extLst>
              <a:ext uri="{FF2B5EF4-FFF2-40B4-BE49-F238E27FC236}">
                <a16:creationId xmlns:a16="http://schemas.microsoft.com/office/drawing/2014/main" id="{E611D3C4-F71C-4090-A8CA-2B0327C12D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219200"/>
            <a:ext cx="4411662" cy="419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Heart 7">
            <a:extLst>
              <a:ext uri="{FF2B5EF4-FFF2-40B4-BE49-F238E27FC236}">
                <a16:creationId xmlns:a16="http://schemas.microsoft.com/office/drawing/2014/main" id="{F2C18CC6-D989-4CD9-8628-3B11EF0E62AA}"/>
              </a:ext>
            </a:extLst>
          </p:cNvPr>
          <p:cNvSpPr/>
          <p:nvPr/>
        </p:nvSpPr>
        <p:spPr bwMode="auto">
          <a:xfrm>
            <a:off x="5638800" y="5257800"/>
            <a:ext cx="152400" cy="1524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74042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998C-3082-4179-9C39-A2A50320EAFE}"/>
              </a:ext>
            </a:extLst>
          </p:cNvPr>
          <p:cNvSpPr>
            <a:spLocks noGrp="1"/>
          </p:cNvSpPr>
          <p:nvPr>
            <p:ph type="title"/>
          </p:nvPr>
        </p:nvSpPr>
        <p:spPr>
          <a:xfrm>
            <a:off x="255587" y="109471"/>
            <a:ext cx="8510588" cy="914400"/>
          </a:xfrm>
        </p:spPr>
        <p:txBody>
          <a:bodyPr/>
          <a:lstStyle/>
          <a:p>
            <a:r>
              <a:rPr lang="en-US" sz="3600" dirty="0"/>
              <a:t>Central Adiposity in women higher risk </a:t>
            </a:r>
            <a:br>
              <a:rPr lang="en-US" sz="3600" dirty="0"/>
            </a:br>
            <a:r>
              <a:rPr lang="en-US" sz="3600" dirty="0"/>
              <a:t>of MI than men. </a:t>
            </a:r>
          </a:p>
        </p:txBody>
      </p:sp>
      <p:sp>
        <p:nvSpPr>
          <p:cNvPr id="4" name="Footer Placeholder 3">
            <a:extLst>
              <a:ext uri="{FF2B5EF4-FFF2-40B4-BE49-F238E27FC236}">
                <a16:creationId xmlns:a16="http://schemas.microsoft.com/office/drawing/2014/main" id="{CDC38783-E4E4-4926-BE28-65FDA4DDFF1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BCD9139D-F86F-4E47-9845-BAE940FC1ADD}"/>
              </a:ext>
            </a:extLst>
          </p:cNvPr>
          <p:cNvSpPr txBox="1"/>
          <p:nvPr/>
        </p:nvSpPr>
        <p:spPr>
          <a:xfrm>
            <a:off x="152400" y="5562600"/>
            <a:ext cx="8613775" cy="830997"/>
          </a:xfrm>
          <a:prstGeom prst="rect">
            <a:avLst/>
          </a:prstGeom>
          <a:noFill/>
        </p:spPr>
        <p:txBody>
          <a:bodyPr wrap="square" rtlCol="0">
            <a:spAutoFit/>
          </a:bodyPr>
          <a:lstStyle/>
          <a:p>
            <a:r>
              <a:rPr lang="en-US" sz="1600" i="1" dirty="0">
                <a:solidFill>
                  <a:srgbClr val="FFC000"/>
                </a:solidFill>
              </a:rPr>
              <a:t>Peters, S., Bots, Ss., et al. Sex differences in the association between measures of general and central adiposity and risk of MI. J Am Heart Assoc. March 13, 2018;7:DOI:10.1161/JAHA.117.008507</a:t>
            </a:r>
          </a:p>
        </p:txBody>
      </p:sp>
      <p:sp>
        <p:nvSpPr>
          <p:cNvPr id="3" name="Rectangle 2">
            <a:extLst>
              <a:ext uri="{FF2B5EF4-FFF2-40B4-BE49-F238E27FC236}">
                <a16:creationId xmlns:a16="http://schemas.microsoft.com/office/drawing/2014/main" id="{695A7954-254E-47F0-B746-4EAA69DF7F92}"/>
              </a:ext>
            </a:extLst>
          </p:cNvPr>
          <p:cNvSpPr/>
          <p:nvPr/>
        </p:nvSpPr>
        <p:spPr>
          <a:xfrm>
            <a:off x="448451" y="1219200"/>
            <a:ext cx="8355013" cy="3816429"/>
          </a:xfrm>
          <a:prstGeom prst="rect">
            <a:avLst/>
          </a:prstGeom>
        </p:spPr>
        <p:txBody>
          <a:bodyPr wrap="square">
            <a:spAutoFit/>
          </a:bodyPr>
          <a:lstStyle/>
          <a:p>
            <a:pPr marL="0" indent="0" algn="ctr">
              <a:buNone/>
            </a:pPr>
            <a:r>
              <a:rPr lang="en-US" sz="2200" dirty="0"/>
              <a:t>Although general and central adiposity measures each have profound deleterious effects on the risk of MI in both sexes, </a:t>
            </a:r>
          </a:p>
          <a:p>
            <a:pPr marL="0" indent="0" algn="ctr">
              <a:buNone/>
            </a:pPr>
            <a:endParaRPr lang="en-US" sz="2200" dirty="0"/>
          </a:p>
          <a:p>
            <a:pPr marL="0" indent="0" algn="ctr">
              <a:buNone/>
            </a:pPr>
            <a:r>
              <a:rPr lang="en-US" sz="2200" u="sng" dirty="0"/>
              <a:t>Waist circumference and MI</a:t>
            </a:r>
            <a:r>
              <a:rPr lang="en-US" sz="2200" dirty="0"/>
              <a:t>:</a:t>
            </a:r>
          </a:p>
          <a:p>
            <a:pPr marL="0" indent="0" algn="ctr">
              <a:buNone/>
            </a:pPr>
            <a:r>
              <a:rPr lang="en-US" sz="2200" dirty="0"/>
              <a:t>Women: 1.35 (1.28-1.42), Men: 1.28 (1.23-1.37)</a:t>
            </a:r>
          </a:p>
          <a:p>
            <a:pPr marL="0" indent="0" algn="ctr">
              <a:buNone/>
            </a:pPr>
            <a:endParaRPr lang="en-US" sz="2200" dirty="0"/>
          </a:p>
          <a:p>
            <a:pPr marL="0" indent="0" algn="ctr">
              <a:buNone/>
            </a:pPr>
            <a:r>
              <a:rPr lang="en-US" sz="2200" u="sng" dirty="0"/>
              <a:t>Waist-to-hip ratio and MI</a:t>
            </a:r>
            <a:r>
              <a:rPr lang="en-US" sz="2200" dirty="0"/>
              <a:t>:</a:t>
            </a:r>
          </a:p>
          <a:p>
            <a:pPr marL="0" indent="0" algn="ctr">
              <a:buNone/>
            </a:pPr>
            <a:r>
              <a:rPr lang="en-US" sz="2200" dirty="0"/>
              <a:t>Women: 1.49 (1.39-1.59), Men: 1.36 (1.30-1.43) </a:t>
            </a:r>
          </a:p>
          <a:p>
            <a:pPr marL="0" indent="0" algn="ctr">
              <a:buNone/>
            </a:pPr>
            <a:endParaRPr lang="en-US" sz="2200" dirty="0"/>
          </a:p>
          <a:p>
            <a:pPr marL="0" indent="0" algn="ctr">
              <a:buNone/>
            </a:pPr>
            <a:r>
              <a:rPr lang="en-US" sz="2200" dirty="0"/>
              <a:t>Waist-to-hip ratio was more strongly associated with the risk of MI than body mass index in both sexes, especially in women.</a:t>
            </a:r>
          </a:p>
        </p:txBody>
      </p:sp>
    </p:spTree>
    <p:extLst>
      <p:ext uri="{BB962C8B-B14F-4D97-AF65-F5344CB8AC3E}">
        <p14:creationId xmlns:p14="http://schemas.microsoft.com/office/powerpoint/2010/main" val="66508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998C-3082-4179-9C39-A2A50320EAFE}"/>
              </a:ext>
            </a:extLst>
          </p:cNvPr>
          <p:cNvSpPr>
            <a:spLocks noGrp="1"/>
          </p:cNvSpPr>
          <p:nvPr>
            <p:ph type="title"/>
          </p:nvPr>
        </p:nvSpPr>
        <p:spPr>
          <a:xfrm>
            <a:off x="301625" y="228601"/>
            <a:ext cx="7013575" cy="914400"/>
          </a:xfrm>
        </p:spPr>
        <p:txBody>
          <a:bodyPr/>
          <a:lstStyle/>
          <a:p>
            <a:r>
              <a:rPr lang="en-US" dirty="0"/>
              <a:t>Central Adiposity in women higher risk of MI than men. </a:t>
            </a:r>
          </a:p>
        </p:txBody>
      </p:sp>
      <p:sp>
        <p:nvSpPr>
          <p:cNvPr id="4" name="Footer Placeholder 3">
            <a:extLst>
              <a:ext uri="{FF2B5EF4-FFF2-40B4-BE49-F238E27FC236}">
                <a16:creationId xmlns:a16="http://schemas.microsoft.com/office/drawing/2014/main" id="{CDC38783-E4E4-4926-BE28-65FDA4DDFF1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BCD9139D-F86F-4E47-9845-BAE940FC1ADD}"/>
              </a:ext>
            </a:extLst>
          </p:cNvPr>
          <p:cNvSpPr txBox="1"/>
          <p:nvPr/>
        </p:nvSpPr>
        <p:spPr>
          <a:xfrm>
            <a:off x="152400" y="5562600"/>
            <a:ext cx="8613775" cy="830997"/>
          </a:xfrm>
          <a:prstGeom prst="rect">
            <a:avLst/>
          </a:prstGeom>
          <a:noFill/>
        </p:spPr>
        <p:txBody>
          <a:bodyPr wrap="square" rtlCol="0">
            <a:spAutoFit/>
          </a:bodyPr>
          <a:lstStyle/>
          <a:p>
            <a:r>
              <a:rPr lang="en-US" sz="1600" i="1" dirty="0">
                <a:solidFill>
                  <a:srgbClr val="FFC000"/>
                </a:solidFill>
              </a:rPr>
              <a:t>Peters, S., Bots, Ss., et al. Sex differences in the association between measures of general and central adiposity and risk of MI. J Am Heart Assoc. March 13, 2018;7:DOI:10.1161/JAHA.117.008507</a:t>
            </a:r>
          </a:p>
        </p:txBody>
      </p:sp>
      <p:sp>
        <p:nvSpPr>
          <p:cNvPr id="6" name="Rectangle 5">
            <a:extLst>
              <a:ext uri="{FF2B5EF4-FFF2-40B4-BE49-F238E27FC236}">
                <a16:creationId xmlns:a16="http://schemas.microsoft.com/office/drawing/2014/main" id="{9326B04C-6542-4ED7-A0DC-A554F2775A58}"/>
              </a:ext>
            </a:extLst>
          </p:cNvPr>
          <p:cNvSpPr/>
          <p:nvPr/>
        </p:nvSpPr>
        <p:spPr>
          <a:xfrm>
            <a:off x="291897" y="1600200"/>
            <a:ext cx="8623503" cy="4247317"/>
          </a:xfrm>
          <a:prstGeom prst="rect">
            <a:avLst/>
          </a:prstGeom>
        </p:spPr>
        <p:txBody>
          <a:bodyPr wrap="square">
            <a:spAutoFit/>
          </a:bodyPr>
          <a:lstStyle/>
          <a:p>
            <a:r>
              <a:rPr lang="en-US" dirty="0">
                <a:latin typeface="+mn-lt"/>
              </a:rPr>
              <a:t>Measures of central adiposity, but not of general adiposity, were more strongly associated with the risk of MI in women than in men. Measures of central adiposity, particularly waist-to-hip ratio, were more strongly associated with the risk of MI than general adiposity, especially among women. </a:t>
            </a:r>
          </a:p>
          <a:p>
            <a:endParaRPr lang="en-US" dirty="0">
              <a:latin typeface="+mn-lt"/>
            </a:endParaRPr>
          </a:p>
          <a:p>
            <a:r>
              <a:rPr lang="en-US" u="sng" dirty="0">
                <a:latin typeface="+mn-lt"/>
              </a:rPr>
              <a:t>What Are the Clinical Implications</a:t>
            </a:r>
            <a:r>
              <a:rPr lang="en-US" dirty="0">
                <a:latin typeface="+mn-lt"/>
              </a:rPr>
              <a:t>?</a:t>
            </a:r>
          </a:p>
          <a:p>
            <a:r>
              <a:rPr lang="en-US" dirty="0">
                <a:latin typeface="+mn-lt"/>
              </a:rPr>
              <a:t>Compared with body mass index, measures of central adiposity may be a better indicator of the risk of MI risk with adiposity in women and men (highest in women)</a:t>
            </a:r>
          </a:p>
          <a:p>
            <a:endParaRPr lang="en-US" dirty="0">
              <a:latin typeface="+mn-lt"/>
            </a:endParaRPr>
          </a:p>
          <a:p>
            <a:r>
              <a:rPr lang="en-US" u="sng" dirty="0" err="1">
                <a:latin typeface="+mn-lt"/>
              </a:rPr>
              <a:t>BaleDoneen</a:t>
            </a:r>
            <a:r>
              <a:rPr lang="en-US" u="sng" dirty="0">
                <a:latin typeface="+mn-lt"/>
              </a:rPr>
              <a:t> Take-Away</a:t>
            </a:r>
            <a:r>
              <a:rPr lang="en-US" dirty="0">
                <a:latin typeface="+mn-lt"/>
              </a:rPr>
              <a:t>: </a:t>
            </a:r>
          </a:p>
          <a:p>
            <a:pPr marL="342900" indent="-342900">
              <a:buAutoNum type="arabicPeriod"/>
            </a:pPr>
            <a:r>
              <a:rPr lang="en-US" dirty="0">
                <a:latin typeface="+mn-lt"/>
              </a:rPr>
              <a:t>MEASURE!</a:t>
            </a:r>
          </a:p>
          <a:p>
            <a:pPr marL="342900" indent="-342900">
              <a:buAutoNum type="arabicPeriod"/>
            </a:pPr>
            <a:r>
              <a:rPr lang="en-US" dirty="0">
                <a:latin typeface="+mn-lt"/>
              </a:rPr>
              <a:t>Waist is a vital sign!</a:t>
            </a:r>
          </a:p>
          <a:p>
            <a:pPr marL="342900" indent="-342900">
              <a:buAutoNum type="arabicPeriod"/>
            </a:pPr>
            <a:r>
              <a:rPr lang="en-US" dirty="0">
                <a:latin typeface="+mn-lt"/>
              </a:rPr>
              <a:t>Central Adiposity is dangerous – measure waist and hip.</a:t>
            </a:r>
          </a:p>
          <a:p>
            <a:pPr marL="342900" indent="-342900">
              <a:buAutoNum type="arabicPeriod"/>
            </a:pPr>
            <a:r>
              <a:rPr lang="en-US" dirty="0">
                <a:latin typeface="+mn-lt"/>
              </a:rPr>
              <a:t>Biometric scales are terrific (this study didn’t look at that aspect).</a:t>
            </a:r>
          </a:p>
          <a:p>
            <a:endParaRPr lang="en-US" dirty="0">
              <a:latin typeface="+mn-lt"/>
            </a:endParaRPr>
          </a:p>
        </p:txBody>
      </p:sp>
      <p:pic>
        <p:nvPicPr>
          <p:cNvPr id="7" name="Picture 2">
            <a:extLst>
              <a:ext uri="{FF2B5EF4-FFF2-40B4-BE49-F238E27FC236}">
                <a16:creationId xmlns:a16="http://schemas.microsoft.com/office/drawing/2014/main" id="{A879E7C4-1F0C-4473-B30B-26CC79C8B4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375" y="173665"/>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47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A1978-FD5F-429D-9F6A-10BB34E62789}"/>
              </a:ext>
            </a:extLst>
          </p:cNvPr>
          <p:cNvSpPr>
            <a:spLocks noGrp="1"/>
          </p:cNvSpPr>
          <p:nvPr>
            <p:ph type="title"/>
          </p:nvPr>
        </p:nvSpPr>
        <p:spPr/>
        <p:txBody>
          <a:bodyPr/>
          <a:lstStyle/>
          <a:p>
            <a:r>
              <a:rPr lang="en-US" sz="3600" dirty="0"/>
              <a:t>HIV and Peripheral Arterial Disease</a:t>
            </a:r>
          </a:p>
        </p:txBody>
      </p:sp>
      <p:pic>
        <p:nvPicPr>
          <p:cNvPr id="6" name="Content Placeholder 5">
            <a:extLst>
              <a:ext uri="{FF2B5EF4-FFF2-40B4-BE49-F238E27FC236}">
                <a16:creationId xmlns:a16="http://schemas.microsoft.com/office/drawing/2014/main" id="{14BDA140-A5F7-4A78-8ACF-95980AE8073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057400" y="1714500"/>
            <a:ext cx="4876800" cy="3429000"/>
          </a:xfrm>
        </p:spPr>
      </p:pic>
      <p:sp>
        <p:nvSpPr>
          <p:cNvPr id="4" name="Footer Placeholder 3">
            <a:extLst>
              <a:ext uri="{FF2B5EF4-FFF2-40B4-BE49-F238E27FC236}">
                <a16:creationId xmlns:a16="http://schemas.microsoft.com/office/drawing/2014/main" id="{55A9ECAF-AE92-4ED0-8ED1-536E3C49D72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899500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EA2E6ED-A5BC-458E-AAA8-0E3EB6421E5C}"/>
              </a:ext>
            </a:extLst>
          </p:cNvPr>
          <p:cNvSpPr>
            <a:spLocks noGrp="1"/>
          </p:cNvSpPr>
          <p:nvPr>
            <p:ph type="ftr" sz="quarter" idx="11"/>
          </p:nvPr>
        </p:nvSpPr>
        <p:spPr/>
        <p:txBody>
          <a:bodyPr/>
          <a:lstStyle/>
          <a:p>
            <a:pPr>
              <a:defRPr/>
            </a:pPr>
            <a:r>
              <a:rPr lang="en-US"/>
              <a:t>Copyright Bale/Doneen Paradigm</a:t>
            </a:r>
          </a:p>
        </p:txBody>
      </p:sp>
      <p:pic>
        <p:nvPicPr>
          <p:cNvPr id="38914" name="Picture 2" descr="Image result">
            <a:extLst>
              <a:ext uri="{FF2B5EF4-FFF2-40B4-BE49-F238E27FC236}">
                <a16:creationId xmlns:a16="http://schemas.microsoft.com/office/drawing/2014/main" id="{D7831F60-F928-424F-9FB5-466158461F4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381000"/>
            <a:ext cx="8077199" cy="5718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7BEE4DA7-14EF-4C4B-A81E-7BEBC0319E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4950"/>
            <a:ext cx="1495647" cy="112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299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F27-0612-47D5-BFB6-D48097EED48A}"/>
              </a:ext>
            </a:extLst>
          </p:cNvPr>
          <p:cNvSpPr>
            <a:spLocks noGrp="1"/>
          </p:cNvSpPr>
          <p:nvPr>
            <p:ph type="title"/>
          </p:nvPr>
        </p:nvSpPr>
        <p:spPr>
          <a:xfrm>
            <a:off x="301625" y="228601"/>
            <a:ext cx="8510588" cy="304799"/>
          </a:xfrm>
        </p:spPr>
        <p:txBody>
          <a:bodyPr/>
          <a:lstStyle/>
          <a:p>
            <a:r>
              <a:rPr lang="en-US" dirty="0"/>
              <a:t>HIV and PAD</a:t>
            </a:r>
          </a:p>
        </p:txBody>
      </p:sp>
      <p:sp>
        <p:nvSpPr>
          <p:cNvPr id="3" name="Content Placeholder 2">
            <a:extLst>
              <a:ext uri="{FF2B5EF4-FFF2-40B4-BE49-F238E27FC236}">
                <a16:creationId xmlns:a16="http://schemas.microsoft.com/office/drawing/2014/main" id="{1C0B3201-835C-40E9-89FA-D8532B5B5D38}"/>
              </a:ext>
            </a:extLst>
          </p:cNvPr>
          <p:cNvSpPr>
            <a:spLocks noGrp="1"/>
          </p:cNvSpPr>
          <p:nvPr>
            <p:ph idx="1"/>
          </p:nvPr>
        </p:nvSpPr>
        <p:spPr>
          <a:xfrm>
            <a:off x="280548" y="693907"/>
            <a:ext cx="8540750" cy="4724399"/>
          </a:xfrm>
        </p:spPr>
        <p:txBody>
          <a:bodyPr/>
          <a:lstStyle/>
          <a:p>
            <a:pPr marL="0" indent="0">
              <a:buNone/>
            </a:pPr>
            <a:r>
              <a:rPr lang="en-US" sz="2000" dirty="0"/>
              <a:t>Investigated whether HIV infection is associated with an increased risk of PAD after adjustment for traditional atherosclerotic risk factors in a large cohort of HIV infected (HIV+) and demographically similar HIV uninfected veterans.</a:t>
            </a:r>
          </a:p>
          <a:p>
            <a:pPr marL="0" indent="0">
              <a:buNone/>
            </a:pPr>
            <a:endParaRPr lang="en-US" sz="2000" dirty="0"/>
          </a:p>
          <a:p>
            <a:pPr marL="0" indent="0">
              <a:buNone/>
            </a:pPr>
            <a:r>
              <a:rPr lang="en-US" sz="2000" dirty="0"/>
              <a:t>Veterans Aging Cohort Study from 2003 through 2014. Excluded participants with known prior PAD or prevalent CVD (MI, CVA, CHD, CHF)</a:t>
            </a:r>
          </a:p>
          <a:p>
            <a:pPr marL="0" indent="0">
              <a:buNone/>
            </a:pPr>
            <a:endParaRPr lang="en-US" sz="2000" dirty="0"/>
          </a:p>
          <a:p>
            <a:pPr marL="0" indent="0">
              <a:buNone/>
            </a:pPr>
            <a:r>
              <a:rPr lang="en-US" sz="2000" dirty="0"/>
              <a:t>Analyzed the effect of HIV status on the risk of incident PAD events after adjusting for demographics, PAD risk factors, substance use, CD4 cell count, HIV-1 RNA, and antiretroviral therapy. </a:t>
            </a:r>
          </a:p>
          <a:p>
            <a:pPr marL="0" indent="0">
              <a:buNone/>
            </a:pPr>
            <a:endParaRPr lang="en-US" sz="2000" dirty="0"/>
          </a:p>
          <a:p>
            <a:pPr marL="0" indent="0">
              <a:buNone/>
            </a:pPr>
            <a:r>
              <a:rPr lang="en-US" sz="2000" u="sng" dirty="0"/>
              <a:t>Primary outcome:</a:t>
            </a:r>
            <a:r>
              <a:rPr lang="en-US" sz="2000" dirty="0"/>
              <a:t> Incident PAD events. </a:t>
            </a:r>
          </a:p>
          <a:p>
            <a:pPr marL="0" indent="0">
              <a:buNone/>
            </a:pPr>
            <a:r>
              <a:rPr lang="en-US" sz="2000" u="sng" dirty="0"/>
              <a:t>Secondary outcomes:</a:t>
            </a:r>
            <a:r>
              <a:rPr lang="en-US" sz="2000" dirty="0"/>
              <a:t> mortality and amputation in subjects with incident PAD events by HIV infection status, viral load, and CD4 count.</a:t>
            </a:r>
            <a:endParaRPr lang="en-US" sz="2000" dirty="0">
              <a:effectLst/>
            </a:endParaRPr>
          </a:p>
        </p:txBody>
      </p:sp>
      <p:sp>
        <p:nvSpPr>
          <p:cNvPr id="4" name="Footer Placeholder 3">
            <a:extLst>
              <a:ext uri="{FF2B5EF4-FFF2-40B4-BE49-F238E27FC236}">
                <a16:creationId xmlns:a16="http://schemas.microsoft.com/office/drawing/2014/main" id="{77B34638-97F1-4CD0-B115-C1D5CA6B8E7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ECF34D1-AFF1-4B58-B800-2C4BC8ED4BBF}"/>
              </a:ext>
            </a:extLst>
          </p:cNvPr>
          <p:cNvSpPr txBox="1"/>
          <p:nvPr/>
        </p:nvSpPr>
        <p:spPr>
          <a:xfrm>
            <a:off x="271463" y="5883612"/>
            <a:ext cx="8540750" cy="646331"/>
          </a:xfrm>
          <a:prstGeom prst="rect">
            <a:avLst/>
          </a:prstGeom>
          <a:noFill/>
        </p:spPr>
        <p:txBody>
          <a:bodyPr wrap="square" rtlCol="0">
            <a:spAutoFit/>
          </a:bodyPr>
          <a:lstStyle/>
          <a:p>
            <a:r>
              <a:rPr lang="en-US" dirty="0">
                <a:solidFill>
                  <a:srgbClr val="FFC000"/>
                </a:solidFill>
              </a:rPr>
              <a:t>Beckman, J., Duncan, M., et al. HIV and PAD. March 12, 2018. Circulation; 10.1161.117.032647</a:t>
            </a:r>
          </a:p>
        </p:txBody>
      </p:sp>
    </p:spTree>
    <p:extLst>
      <p:ext uri="{BB962C8B-B14F-4D97-AF65-F5344CB8AC3E}">
        <p14:creationId xmlns:p14="http://schemas.microsoft.com/office/powerpoint/2010/main" val="29269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F27-0612-47D5-BFB6-D48097EED48A}"/>
              </a:ext>
            </a:extLst>
          </p:cNvPr>
          <p:cNvSpPr>
            <a:spLocks noGrp="1"/>
          </p:cNvSpPr>
          <p:nvPr>
            <p:ph type="title"/>
          </p:nvPr>
        </p:nvSpPr>
        <p:spPr>
          <a:xfrm>
            <a:off x="301625" y="228601"/>
            <a:ext cx="8510588" cy="762000"/>
          </a:xfrm>
        </p:spPr>
        <p:txBody>
          <a:bodyPr/>
          <a:lstStyle/>
          <a:p>
            <a:r>
              <a:rPr lang="en-US" dirty="0"/>
              <a:t>HIV and PAD</a:t>
            </a:r>
          </a:p>
        </p:txBody>
      </p:sp>
      <p:sp>
        <p:nvSpPr>
          <p:cNvPr id="3" name="Content Placeholder 2">
            <a:extLst>
              <a:ext uri="{FF2B5EF4-FFF2-40B4-BE49-F238E27FC236}">
                <a16:creationId xmlns:a16="http://schemas.microsoft.com/office/drawing/2014/main" id="{1C0B3201-835C-40E9-89FA-D8532B5B5D38}"/>
              </a:ext>
            </a:extLst>
          </p:cNvPr>
          <p:cNvSpPr>
            <a:spLocks noGrp="1"/>
          </p:cNvSpPr>
          <p:nvPr>
            <p:ph idx="1"/>
          </p:nvPr>
        </p:nvSpPr>
        <p:spPr>
          <a:xfrm>
            <a:off x="301625" y="990600"/>
            <a:ext cx="8540750" cy="4724399"/>
          </a:xfrm>
        </p:spPr>
        <p:txBody>
          <a:bodyPr/>
          <a:lstStyle/>
          <a:p>
            <a:pPr marL="0" indent="0">
              <a:buNone/>
            </a:pPr>
            <a:r>
              <a:rPr lang="en-US" sz="2400" dirty="0">
                <a:effectLst/>
              </a:rPr>
              <a:t>Among 91,953 participants, over a median follow up of 9.0 years, there were 7708 incident PAD events. </a:t>
            </a:r>
          </a:p>
          <a:p>
            <a:pPr marL="0" indent="0">
              <a:buNone/>
            </a:pPr>
            <a:endParaRPr lang="en-US" sz="2400" dirty="0">
              <a:effectLst/>
            </a:endParaRPr>
          </a:p>
          <a:p>
            <a:pPr marL="0" indent="0">
              <a:buNone/>
            </a:pPr>
            <a:r>
              <a:rPr lang="en-US" sz="2400" dirty="0">
                <a:effectLst/>
              </a:rPr>
              <a:t>Rates of incident PAD events per 1000 person-years were higher among HIV+ 11.9 (95% CI 11.5-12.4) than uninfected veterans 9.9 (95% CI 9.6-10.1).</a:t>
            </a:r>
          </a:p>
          <a:p>
            <a:pPr marL="0" indent="0">
              <a:buNone/>
            </a:pPr>
            <a:endParaRPr lang="en-US" sz="2400" dirty="0">
              <a:effectLst/>
            </a:endParaRPr>
          </a:p>
          <a:p>
            <a:pPr marL="0" indent="0">
              <a:buNone/>
            </a:pPr>
            <a:r>
              <a:rPr lang="en-US" sz="2400" dirty="0">
                <a:effectLst/>
              </a:rPr>
              <a:t>After adjustments HIV veterans had an increased risk of incident PAD events compared to uninfected veterans HR 1.19 (95% CI 1.13-1.25). </a:t>
            </a:r>
          </a:p>
        </p:txBody>
      </p:sp>
      <p:sp>
        <p:nvSpPr>
          <p:cNvPr id="4" name="Footer Placeholder 3">
            <a:extLst>
              <a:ext uri="{FF2B5EF4-FFF2-40B4-BE49-F238E27FC236}">
                <a16:creationId xmlns:a16="http://schemas.microsoft.com/office/drawing/2014/main" id="{77B34638-97F1-4CD0-B115-C1D5CA6B8E7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ECF34D1-AFF1-4B58-B800-2C4BC8ED4BBF}"/>
              </a:ext>
            </a:extLst>
          </p:cNvPr>
          <p:cNvSpPr txBox="1"/>
          <p:nvPr/>
        </p:nvSpPr>
        <p:spPr>
          <a:xfrm>
            <a:off x="271463" y="5883612"/>
            <a:ext cx="8540750" cy="646331"/>
          </a:xfrm>
          <a:prstGeom prst="rect">
            <a:avLst/>
          </a:prstGeom>
          <a:noFill/>
        </p:spPr>
        <p:txBody>
          <a:bodyPr wrap="square" rtlCol="0">
            <a:spAutoFit/>
          </a:bodyPr>
          <a:lstStyle/>
          <a:p>
            <a:r>
              <a:rPr lang="en-US" dirty="0">
                <a:solidFill>
                  <a:srgbClr val="FFC000"/>
                </a:solidFill>
              </a:rPr>
              <a:t>Beckman, J., Duncan, M., et al. HIV and PAD. March 12, 2018. Circulation; 10.1161.117.032647</a:t>
            </a:r>
          </a:p>
        </p:txBody>
      </p:sp>
      <p:pic>
        <p:nvPicPr>
          <p:cNvPr id="6" name="Picture 2">
            <a:extLst>
              <a:ext uri="{FF2B5EF4-FFF2-40B4-BE49-F238E27FC236}">
                <a16:creationId xmlns:a16="http://schemas.microsoft.com/office/drawing/2014/main" id="{861AB0DC-911F-4916-932A-F3933EDDE9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70308"/>
            <a:ext cx="1114647" cy="8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33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F27-0612-47D5-BFB6-D48097EED48A}"/>
              </a:ext>
            </a:extLst>
          </p:cNvPr>
          <p:cNvSpPr>
            <a:spLocks noGrp="1"/>
          </p:cNvSpPr>
          <p:nvPr>
            <p:ph type="title"/>
          </p:nvPr>
        </p:nvSpPr>
        <p:spPr>
          <a:xfrm>
            <a:off x="301625" y="228601"/>
            <a:ext cx="8510588" cy="762000"/>
          </a:xfrm>
        </p:spPr>
        <p:txBody>
          <a:bodyPr/>
          <a:lstStyle/>
          <a:p>
            <a:r>
              <a:rPr lang="en-US" dirty="0"/>
              <a:t>HIV and PAD</a:t>
            </a:r>
          </a:p>
        </p:txBody>
      </p:sp>
      <p:sp>
        <p:nvSpPr>
          <p:cNvPr id="3" name="Content Placeholder 2">
            <a:extLst>
              <a:ext uri="{FF2B5EF4-FFF2-40B4-BE49-F238E27FC236}">
                <a16:creationId xmlns:a16="http://schemas.microsoft.com/office/drawing/2014/main" id="{1C0B3201-835C-40E9-89FA-D8532B5B5D38}"/>
              </a:ext>
            </a:extLst>
          </p:cNvPr>
          <p:cNvSpPr>
            <a:spLocks noGrp="1"/>
          </p:cNvSpPr>
          <p:nvPr>
            <p:ph idx="1"/>
          </p:nvPr>
        </p:nvSpPr>
        <p:spPr>
          <a:xfrm>
            <a:off x="301625" y="990600"/>
            <a:ext cx="8540750" cy="4724399"/>
          </a:xfrm>
        </p:spPr>
        <p:txBody>
          <a:bodyPr/>
          <a:lstStyle/>
          <a:p>
            <a:pPr marL="0" indent="0">
              <a:buNone/>
            </a:pPr>
            <a:r>
              <a:rPr lang="en-US" sz="2400" dirty="0">
                <a:effectLst/>
              </a:rPr>
              <a:t>This risk was highest among those with time-updated HIV viral load&gt;500 copies/ml (HR=1.51, 95% CI=1.38-1.65) and CD4 cell counts&lt;200 cells/mm3 (HR=1.91, 95% CI 1.71-2.13). </a:t>
            </a:r>
          </a:p>
          <a:p>
            <a:pPr marL="0" indent="0">
              <a:buNone/>
            </a:pPr>
            <a:endParaRPr lang="en-US" sz="2400" dirty="0">
              <a:effectLst/>
            </a:endParaRPr>
          </a:p>
          <a:p>
            <a:pPr marL="0" indent="0">
              <a:buNone/>
            </a:pPr>
            <a:r>
              <a:rPr lang="en-US" sz="2400" dirty="0">
                <a:effectLst/>
              </a:rPr>
              <a:t>In contrast, CD4 cell count≥500 cells/mm3 had no increased risk of PAD (HR=1.03, 95% CI=0.96-1.11). </a:t>
            </a:r>
          </a:p>
          <a:p>
            <a:pPr marL="0" indent="0">
              <a:buNone/>
            </a:pPr>
            <a:endParaRPr lang="en-US" sz="2400" dirty="0">
              <a:effectLst/>
            </a:endParaRPr>
          </a:p>
          <a:p>
            <a:pPr marL="0" indent="0">
              <a:buNone/>
            </a:pPr>
            <a:r>
              <a:rPr lang="en-US" sz="2400" dirty="0">
                <a:effectLst/>
              </a:rPr>
              <a:t>Mortality rates after incident PAD events are high regardless of HIV status. HIV infection did not affect Rates of amputation after incident PAD events. </a:t>
            </a:r>
          </a:p>
        </p:txBody>
      </p:sp>
      <p:sp>
        <p:nvSpPr>
          <p:cNvPr id="4" name="Footer Placeholder 3">
            <a:extLst>
              <a:ext uri="{FF2B5EF4-FFF2-40B4-BE49-F238E27FC236}">
                <a16:creationId xmlns:a16="http://schemas.microsoft.com/office/drawing/2014/main" id="{77B34638-97F1-4CD0-B115-C1D5CA6B8E7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ECF34D1-AFF1-4B58-B800-2C4BC8ED4BBF}"/>
              </a:ext>
            </a:extLst>
          </p:cNvPr>
          <p:cNvSpPr txBox="1"/>
          <p:nvPr/>
        </p:nvSpPr>
        <p:spPr>
          <a:xfrm>
            <a:off x="271463" y="5883612"/>
            <a:ext cx="8540750" cy="646331"/>
          </a:xfrm>
          <a:prstGeom prst="rect">
            <a:avLst/>
          </a:prstGeom>
          <a:noFill/>
        </p:spPr>
        <p:txBody>
          <a:bodyPr wrap="square" rtlCol="0">
            <a:spAutoFit/>
          </a:bodyPr>
          <a:lstStyle/>
          <a:p>
            <a:r>
              <a:rPr lang="en-US" dirty="0">
                <a:solidFill>
                  <a:srgbClr val="FFC000"/>
                </a:solidFill>
              </a:rPr>
              <a:t>Beckman, J., Duncan, M., et al. HIV and PAD. March 12, 2018. Circulation; 10.1161.117.032647</a:t>
            </a:r>
          </a:p>
        </p:txBody>
      </p:sp>
    </p:spTree>
    <p:extLst>
      <p:ext uri="{BB962C8B-B14F-4D97-AF65-F5344CB8AC3E}">
        <p14:creationId xmlns:p14="http://schemas.microsoft.com/office/powerpoint/2010/main" val="38704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B3B5-A396-43DA-A370-C827EACAF88A}"/>
              </a:ext>
            </a:extLst>
          </p:cNvPr>
          <p:cNvSpPr>
            <a:spLocks noGrp="1"/>
          </p:cNvSpPr>
          <p:nvPr>
            <p:ph type="title"/>
          </p:nvPr>
        </p:nvSpPr>
        <p:spPr/>
        <p:txBody>
          <a:bodyPr/>
          <a:lstStyle/>
          <a:p>
            <a:r>
              <a:rPr lang="en-US" dirty="0"/>
              <a:t>Las Vegas Preceptorship </a:t>
            </a:r>
            <a:br>
              <a:rPr lang="en-US" dirty="0"/>
            </a:br>
            <a:r>
              <a:rPr lang="en-US" dirty="0"/>
              <a:t>March 9-10, 2018</a:t>
            </a:r>
          </a:p>
        </p:txBody>
      </p:sp>
      <p:pic>
        <p:nvPicPr>
          <p:cNvPr id="5" name="Content Placeholder 4">
            <a:extLst>
              <a:ext uri="{FF2B5EF4-FFF2-40B4-BE49-F238E27FC236}">
                <a16:creationId xmlns:a16="http://schemas.microsoft.com/office/drawing/2014/main" id="{6D66CEA9-0109-416C-B8EA-D5D19A05B67B}"/>
              </a:ext>
            </a:extLst>
          </p:cNvPr>
          <p:cNvPicPr>
            <a:picLocks noGrp="1" noChangeAspect="1"/>
          </p:cNvPicPr>
          <p:nvPr>
            <p:ph idx="1"/>
          </p:nvPr>
        </p:nvPicPr>
        <p:blipFill>
          <a:blip r:embed="rId2"/>
          <a:stretch>
            <a:fillRect/>
          </a:stretch>
        </p:blipFill>
        <p:spPr>
          <a:xfrm>
            <a:off x="685800" y="1676400"/>
            <a:ext cx="7696200" cy="4202382"/>
          </a:xfrm>
          <a:prstGeom prst="rect">
            <a:avLst/>
          </a:prstGeom>
        </p:spPr>
      </p:pic>
      <p:sp>
        <p:nvSpPr>
          <p:cNvPr id="4" name="Footer Placeholder 3">
            <a:extLst>
              <a:ext uri="{FF2B5EF4-FFF2-40B4-BE49-F238E27FC236}">
                <a16:creationId xmlns:a16="http://schemas.microsoft.com/office/drawing/2014/main" id="{08A63EBA-D191-42C0-92DF-4079F167ADA8}"/>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3273707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F27-0612-47D5-BFB6-D48097EED48A}"/>
              </a:ext>
            </a:extLst>
          </p:cNvPr>
          <p:cNvSpPr>
            <a:spLocks noGrp="1"/>
          </p:cNvSpPr>
          <p:nvPr>
            <p:ph type="title"/>
          </p:nvPr>
        </p:nvSpPr>
        <p:spPr>
          <a:xfrm>
            <a:off x="301625" y="228601"/>
            <a:ext cx="8510588" cy="762000"/>
          </a:xfrm>
        </p:spPr>
        <p:txBody>
          <a:bodyPr/>
          <a:lstStyle/>
          <a:p>
            <a:r>
              <a:rPr lang="en-US" dirty="0"/>
              <a:t>HIV and PAD</a:t>
            </a:r>
          </a:p>
        </p:txBody>
      </p:sp>
      <p:sp>
        <p:nvSpPr>
          <p:cNvPr id="3" name="Content Placeholder 2">
            <a:extLst>
              <a:ext uri="{FF2B5EF4-FFF2-40B4-BE49-F238E27FC236}">
                <a16:creationId xmlns:a16="http://schemas.microsoft.com/office/drawing/2014/main" id="{1C0B3201-835C-40E9-89FA-D8532B5B5D38}"/>
              </a:ext>
            </a:extLst>
          </p:cNvPr>
          <p:cNvSpPr>
            <a:spLocks noGrp="1"/>
          </p:cNvSpPr>
          <p:nvPr>
            <p:ph idx="1"/>
          </p:nvPr>
        </p:nvSpPr>
        <p:spPr>
          <a:xfrm>
            <a:off x="301625" y="990600"/>
            <a:ext cx="8540750" cy="4724399"/>
          </a:xfrm>
        </p:spPr>
        <p:txBody>
          <a:bodyPr/>
          <a:lstStyle/>
          <a:p>
            <a:pPr marL="0" indent="0">
              <a:buNone/>
            </a:pPr>
            <a:r>
              <a:rPr lang="en-US" sz="2800" dirty="0">
                <a:effectLst/>
              </a:rPr>
              <a:t>Infection with HIV is associated with a 19% increased risk of PAD beyond that &lt;200 cells/mm3.</a:t>
            </a:r>
          </a:p>
          <a:p>
            <a:pPr marL="0" indent="0">
              <a:buNone/>
            </a:pPr>
            <a:endParaRPr lang="en-US" sz="2800" dirty="0">
              <a:effectLst/>
            </a:endParaRPr>
          </a:p>
          <a:p>
            <a:pPr marL="0" indent="0">
              <a:buNone/>
            </a:pPr>
            <a:r>
              <a:rPr lang="en-US" sz="2800" dirty="0">
                <a:effectLst/>
              </a:rPr>
              <a:t>The risk of incident PAD events is nearly two-fold higher for those with sustained CD4 cell counts &lt;200 cells/mm3. </a:t>
            </a:r>
          </a:p>
          <a:p>
            <a:pPr marL="0" indent="0">
              <a:buNone/>
            </a:pPr>
            <a:endParaRPr lang="en-US" sz="2800" dirty="0">
              <a:effectLst/>
            </a:endParaRPr>
          </a:p>
          <a:p>
            <a:pPr marL="0" indent="0">
              <a:buNone/>
            </a:pPr>
            <a:r>
              <a:rPr lang="en-US" sz="2800" dirty="0">
                <a:effectLst/>
              </a:rPr>
              <a:t>When CD4 cell counts ≥500 cells/mm3 there is no excess risk of incident PAD events compared to uninfected people. </a:t>
            </a:r>
          </a:p>
        </p:txBody>
      </p:sp>
      <p:sp>
        <p:nvSpPr>
          <p:cNvPr id="4" name="Footer Placeholder 3">
            <a:extLst>
              <a:ext uri="{FF2B5EF4-FFF2-40B4-BE49-F238E27FC236}">
                <a16:creationId xmlns:a16="http://schemas.microsoft.com/office/drawing/2014/main" id="{77B34638-97F1-4CD0-B115-C1D5CA6B8E7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ECF34D1-AFF1-4B58-B800-2C4BC8ED4BBF}"/>
              </a:ext>
            </a:extLst>
          </p:cNvPr>
          <p:cNvSpPr txBox="1"/>
          <p:nvPr/>
        </p:nvSpPr>
        <p:spPr>
          <a:xfrm>
            <a:off x="271463" y="5883612"/>
            <a:ext cx="8540750" cy="646331"/>
          </a:xfrm>
          <a:prstGeom prst="rect">
            <a:avLst/>
          </a:prstGeom>
          <a:noFill/>
        </p:spPr>
        <p:txBody>
          <a:bodyPr wrap="square" rtlCol="0">
            <a:spAutoFit/>
          </a:bodyPr>
          <a:lstStyle/>
          <a:p>
            <a:r>
              <a:rPr lang="en-US" dirty="0">
                <a:solidFill>
                  <a:srgbClr val="FFC000"/>
                </a:solidFill>
              </a:rPr>
              <a:t>Beckman, J., Duncan, M., et al. HIV and PAD. March 12, 2018. Circulation; 10.1161.117.032647</a:t>
            </a:r>
          </a:p>
        </p:txBody>
      </p:sp>
      <p:pic>
        <p:nvPicPr>
          <p:cNvPr id="6" name="Picture 2">
            <a:extLst>
              <a:ext uri="{FF2B5EF4-FFF2-40B4-BE49-F238E27FC236}">
                <a16:creationId xmlns:a16="http://schemas.microsoft.com/office/drawing/2014/main" id="{C1DB43C7-0598-4205-A724-8064CAF9C9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54614"/>
            <a:ext cx="1114647" cy="8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9915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E0F27-0612-47D5-BFB6-D48097EED48A}"/>
              </a:ext>
            </a:extLst>
          </p:cNvPr>
          <p:cNvSpPr>
            <a:spLocks noGrp="1"/>
          </p:cNvSpPr>
          <p:nvPr>
            <p:ph type="title"/>
          </p:nvPr>
        </p:nvSpPr>
        <p:spPr>
          <a:xfrm>
            <a:off x="301625" y="228601"/>
            <a:ext cx="8510588" cy="446642"/>
          </a:xfrm>
        </p:spPr>
        <p:txBody>
          <a:bodyPr/>
          <a:lstStyle/>
          <a:p>
            <a:r>
              <a:rPr lang="en-US" dirty="0"/>
              <a:t>HIV and PAD</a:t>
            </a:r>
          </a:p>
        </p:txBody>
      </p:sp>
      <p:sp>
        <p:nvSpPr>
          <p:cNvPr id="3" name="Content Placeholder 2">
            <a:extLst>
              <a:ext uri="{FF2B5EF4-FFF2-40B4-BE49-F238E27FC236}">
                <a16:creationId xmlns:a16="http://schemas.microsoft.com/office/drawing/2014/main" id="{1C0B3201-835C-40E9-89FA-D8532B5B5D38}"/>
              </a:ext>
            </a:extLst>
          </p:cNvPr>
          <p:cNvSpPr>
            <a:spLocks noGrp="1"/>
          </p:cNvSpPr>
          <p:nvPr>
            <p:ph idx="1"/>
          </p:nvPr>
        </p:nvSpPr>
        <p:spPr>
          <a:xfrm>
            <a:off x="152400" y="755650"/>
            <a:ext cx="8540750" cy="4724399"/>
          </a:xfrm>
        </p:spPr>
        <p:txBody>
          <a:bodyPr/>
          <a:lstStyle/>
          <a:p>
            <a:pPr marL="0" indent="0">
              <a:buNone/>
            </a:pPr>
            <a:r>
              <a:rPr lang="en-US" sz="2400" u="sng" dirty="0" err="1">
                <a:effectLst/>
              </a:rPr>
              <a:t>BaleDoneen</a:t>
            </a:r>
            <a:r>
              <a:rPr lang="en-US" sz="2400" u="sng" dirty="0">
                <a:effectLst/>
              </a:rPr>
              <a:t> Take-Away</a:t>
            </a:r>
            <a:r>
              <a:rPr lang="en-US" sz="2400" dirty="0">
                <a:effectLst/>
              </a:rPr>
              <a:t>:</a:t>
            </a:r>
          </a:p>
          <a:p>
            <a:pPr marL="0" indent="0">
              <a:buNone/>
            </a:pPr>
            <a:r>
              <a:rPr lang="en-US" sz="2000" dirty="0">
                <a:effectLst/>
              </a:rPr>
              <a:t>Although decreasing</a:t>
            </a:r>
            <a:r>
              <a:rPr lang="en-US" sz="2400" dirty="0">
                <a:effectLst/>
              </a:rPr>
              <a:t>, </a:t>
            </a:r>
            <a:r>
              <a:rPr lang="en-US" sz="2000" dirty="0">
                <a:effectLst/>
              </a:rPr>
              <a:t>HIV is still a prevalent viral infection.  Historically the treatments for HIV has placed individuals in a vulnerable metabolic syndrome risk. EDUCATION!</a:t>
            </a:r>
          </a:p>
          <a:p>
            <a:pPr marL="0" indent="0">
              <a:buNone/>
            </a:pPr>
            <a:endParaRPr lang="en-US" sz="2000" dirty="0">
              <a:effectLst/>
            </a:endParaRPr>
          </a:p>
          <a:p>
            <a:pPr marL="0" indent="0">
              <a:buNone/>
            </a:pPr>
            <a:r>
              <a:rPr lang="en-US" sz="2000" dirty="0">
                <a:effectLst/>
              </a:rPr>
              <a:t>Recognize HIV as a red flag for CVD. Get work up, including ABIs</a:t>
            </a:r>
          </a:p>
          <a:p>
            <a:pPr marL="0" indent="0">
              <a:buNone/>
            </a:pPr>
            <a:endParaRPr lang="en-US" sz="2000" dirty="0">
              <a:effectLst/>
            </a:endParaRPr>
          </a:p>
          <a:p>
            <a:pPr marL="0" indent="0">
              <a:buNone/>
            </a:pPr>
            <a:r>
              <a:rPr lang="en-US" sz="2000" dirty="0">
                <a:effectLst/>
              </a:rPr>
              <a:t>There are Preventative treatments now for HIV (2014 – Truvada)</a:t>
            </a:r>
          </a:p>
          <a:p>
            <a:pPr marL="0" indent="0">
              <a:buNone/>
            </a:pPr>
            <a:r>
              <a:rPr lang="en-US" sz="2000" dirty="0">
                <a:effectLst/>
              </a:rPr>
              <a:t>	</a:t>
            </a:r>
            <a:r>
              <a:rPr lang="en-US" sz="2000" dirty="0" err="1">
                <a:effectLst/>
              </a:rPr>
              <a:t>PrEP</a:t>
            </a:r>
            <a:r>
              <a:rPr lang="en-US" sz="2000" dirty="0">
                <a:effectLst/>
              </a:rPr>
              <a:t> – pre-exposure prophylaxis. Given to people who are HIV 	negative but at high risk to contract the disease.  Must be taken 	daily and is not a vaccine.  Shows a 92% lower risk for individuals 	of contracting HIV.  Regular HIV screening is necessary and 	regular precautions.</a:t>
            </a:r>
          </a:p>
          <a:p>
            <a:pPr marL="0" indent="0">
              <a:buNone/>
            </a:pPr>
            <a:endParaRPr lang="en-US" sz="2800" dirty="0">
              <a:effectLst/>
            </a:endParaRPr>
          </a:p>
        </p:txBody>
      </p:sp>
      <p:sp>
        <p:nvSpPr>
          <p:cNvPr id="4" name="Footer Placeholder 3">
            <a:extLst>
              <a:ext uri="{FF2B5EF4-FFF2-40B4-BE49-F238E27FC236}">
                <a16:creationId xmlns:a16="http://schemas.microsoft.com/office/drawing/2014/main" id="{77B34638-97F1-4CD0-B115-C1D5CA6B8E7C}"/>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CECF34D1-AFF1-4B58-B800-2C4BC8ED4BBF}"/>
              </a:ext>
            </a:extLst>
          </p:cNvPr>
          <p:cNvSpPr txBox="1"/>
          <p:nvPr/>
        </p:nvSpPr>
        <p:spPr>
          <a:xfrm>
            <a:off x="271463" y="5883612"/>
            <a:ext cx="8540750" cy="646331"/>
          </a:xfrm>
          <a:prstGeom prst="rect">
            <a:avLst/>
          </a:prstGeom>
          <a:noFill/>
        </p:spPr>
        <p:txBody>
          <a:bodyPr wrap="square" rtlCol="0">
            <a:spAutoFit/>
          </a:bodyPr>
          <a:lstStyle/>
          <a:p>
            <a:r>
              <a:rPr lang="en-US" dirty="0">
                <a:solidFill>
                  <a:srgbClr val="FFC000"/>
                </a:solidFill>
              </a:rPr>
              <a:t>Beckman, J., Duncan, M., et al. HIV and PAD. March 12, 2018. Circulation; 10.1161.117.032647</a:t>
            </a:r>
          </a:p>
        </p:txBody>
      </p:sp>
      <p:pic>
        <p:nvPicPr>
          <p:cNvPr id="3074" name="Picture 2" descr="http://www.impactprogram.org/wp-content/uploads/2014/05/5.29.14_Truvada-pills.jpg">
            <a:extLst>
              <a:ext uri="{FF2B5EF4-FFF2-40B4-BE49-F238E27FC236}">
                <a16:creationId xmlns:a16="http://schemas.microsoft.com/office/drawing/2014/main" id="{A7364FFF-6697-4034-8993-34014F7068A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5076487"/>
            <a:ext cx="12954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F9B1AB7-A983-4AB2-A9E9-F1FDCE9292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0916" y="191608"/>
            <a:ext cx="1114647" cy="835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84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283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DF71B-9A2E-4C1F-8618-B008B99A97C3}"/>
              </a:ext>
            </a:extLst>
          </p:cNvPr>
          <p:cNvSpPr>
            <a:spLocks noGrp="1"/>
          </p:cNvSpPr>
          <p:nvPr>
            <p:ph type="title"/>
          </p:nvPr>
        </p:nvSpPr>
        <p:spPr/>
        <p:txBody>
          <a:bodyPr/>
          <a:lstStyle/>
          <a:p>
            <a:r>
              <a:rPr lang="en-US" dirty="0"/>
              <a:t>Heart Muscle Scarring in Women</a:t>
            </a:r>
          </a:p>
        </p:txBody>
      </p:sp>
      <p:pic>
        <p:nvPicPr>
          <p:cNvPr id="6" name="Content Placeholder 5">
            <a:extLst>
              <a:ext uri="{FF2B5EF4-FFF2-40B4-BE49-F238E27FC236}">
                <a16:creationId xmlns:a16="http://schemas.microsoft.com/office/drawing/2014/main" id="{E228FFC2-2EAB-47BA-A5DD-0E7420C9DDCE}"/>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0800000" flipV="1">
            <a:off x="3000685" y="1373106"/>
            <a:ext cx="3393281" cy="4524375"/>
          </a:xfrm>
        </p:spPr>
      </p:pic>
      <p:sp>
        <p:nvSpPr>
          <p:cNvPr id="4" name="Footer Placeholder 3">
            <a:extLst>
              <a:ext uri="{FF2B5EF4-FFF2-40B4-BE49-F238E27FC236}">
                <a16:creationId xmlns:a16="http://schemas.microsoft.com/office/drawing/2014/main" id="{E6C338DB-AACA-4F76-B85D-048835396356}"/>
              </a:ext>
            </a:extLst>
          </p:cNvPr>
          <p:cNvSpPr>
            <a:spLocks noGrp="1"/>
          </p:cNvSpPr>
          <p:nvPr>
            <p:ph type="ftr" sz="quarter" idx="11"/>
          </p:nvPr>
        </p:nvSpPr>
        <p:spPr/>
        <p:txBody>
          <a:bodyPr/>
          <a:lstStyle/>
          <a:p>
            <a:pPr>
              <a:defRPr/>
            </a:pPr>
            <a:r>
              <a:rPr lang="en-US" dirty="0"/>
              <a:t>Copyright Bale/Doneen Paradigm</a:t>
            </a:r>
          </a:p>
        </p:txBody>
      </p:sp>
      <p:sp>
        <p:nvSpPr>
          <p:cNvPr id="7" name="TextBox 6">
            <a:extLst>
              <a:ext uri="{FF2B5EF4-FFF2-40B4-BE49-F238E27FC236}">
                <a16:creationId xmlns:a16="http://schemas.microsoft.com/office/drawing/2014/main" id="{0B8B106A-8B08-47C6-92C2-63B79F1FE3CC}"/>
              </a:ext>
            </a:extLst>
          </p:cNvPr>
          <p:cNvSpPr txBox="1"/>
          <p:nvPr/>
        </p:nvSpPr>
        <p:spPr>
          <a:xfrm rot="10962638" flipV="1">
            <a:off x="3000685" y="10164681"/>
            <a:ext cx="3393281" cy="369332"/>
          </a:xfrm>
          <a:prstGeom prst="rect">
            <a:avLst/>
          </a:prstGeom>
          <a:noFill/>
        </p:spPr>
        <p:txBody>
          <a:bodyPr wrap="square" rtlCol="0">
            <a:spAutoFit/>
          </a:bodyPr>
          <a:lstStyle/>
          <a:p>
            <a:r>
              <a:rPr lang="en-US" sz="900">
                <a:hlinkClick r:id="rId4" tooltip="https://elinavanuska.wordpress.com/2014/11/16/heart-disease-in-women-a-healthy-solution/"/>
              </a:rPr>
              <a:t>This Photo</a:t>
            </a:r>
            <a:r>
              <a:rPr lang="en-US" sz="900"/>
              <a:t> by Unknown Author is licensed under </a:t>
            </a:r>
            <a:r>
              <a:rPr lang="en-US" sz="900">
                <a:hlinkClick r:id="rId5" tooltip="https://creativecommons.org/licenses/by-nc-sa/4.0/"/>
              </a:rPr>
              <a:t>CC BY-NC-SA</a:t>
            </a:r>
            <a:endParaRPr lang="en-US" sz="900"/>
          </a:p>
        </p:txBody>
      </p:sp>
    </p:spTree>
    <p:extLst>
      <p:ext uri="{BB962C8B-B14F-4D97-AF65-F5344CB8AC3E}">
        <p14:creationId xmlns:p14="http://schemas.microsoft.com/office/powerpoint/2010/main" val="1424169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9069-D0F2-490A-9485-0DA5C51FEAC1}"/>
              </a:ext>
            </a:extLst>
          </p:cNvPr>
          <p:cNvSpPr>
            <a:spLocks noGrp="1"/>
          </p:cNvSpPr>
          <p:nvPr>
            <p:ph type="title"/>
          </p:nvPr>
        </p:nvSpPr>
        <p:spPr>
          <a:xfrm>
            <a:off x="301625" y="228601"/>
            <a:ext cx="8510588" cy="838200"/>
          </a:xfrm>
        </p:spPr>
        <p:txBody>
          <a:bodyPr/>
          <a:lstStyle/>
          <a:p>
            <a:r>
              <a:rPr lang="en-US" sz="3600" dirty="0"/>
              <a:t>Myocardial Scar and subclinical myocardial dysfunction in women</a:t>
            </a:r>
          </a:p>
        </p:txBody>
      </p:sp>
      <p:sp>
        <p:nvSpPr>
          <p:cNvPr id="4" name="Footer Placeholder 3">
            <a:extLst>
              <a:ext uri="{FF2B5EF4-FFF2-40B4-BE49-F238E27FC236}">
                <a16:creationId xmlns:a16="http://schemas.microsoft.com/office/drawing/2014/main" id="{B6B23F11-9407-4DFB-AFE6-C325045451D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9B4B65C-216D-4F72-9F1F-D8ED2DF01AC0}"/>
              </a:ext>
            </a:extLst>
          </p:cNvPr>
          <p:cNvSpPr txBox="1"/>
          <p:nvPr/>
        </p:nvSpPr>
        <p:spPr>
          <a:xfrm>
            <a:off x="152400" y="5418627"/>
            <a:ext cx="8458201" cy="1200329"/>
          </a:xfrm>
          <a:prstGeom prst="rect">
            <a:avLst/>
          </a:prstGeom>
          <a:noFill/>
        </p:spPr>
        <p:txBody>
          <a:bodyPr wrap="square" rtlCol="0">
            <a:spAutoFit/>
          </a:bodyPr>
          <a:lstStyle/>
          <a:p>
            <a:r>
              <a:rPr lang="en-US" dirty="0">
                <a:solidFill>
                  <a:srgbClr val="FFC000"/>
                </a:solidFill>
              </a:rPr>
              <a:t>Wei, J., </a:t>
            </a:r>
            <a:r>
              <a:rPr lang="en-US" dirty="0" err="1">
                <a:solidFill>
                  <a:srgbClr val="FFC000"/>
                </a:solidFill>
              </a:rPr>
              <a:t>Bakir</a:t>
            </a:r>
            <a:r>
              <a:rPr lang="en-US" dirty="0">
                <a:solidFill>
                  <a:srgbClr val="FFC000"/>
                </a:solidFill>
              </a:rPr>
              <a:t>, M., </a:t>
            </a:r>
            <a:r>
              <a:rPr lang="en-US" dirty="0" err="1">
                <a:solidFill>
                  <a:srgbClr val="FFC000"/>
                </a:solidFill>
              </a:rPr>
              <a:t>Darounian</a:t>
            </a:r>
            <a:r>
              <a:rPr lang="en-US" dirty="0">
                <a:solidFill>
                  <a:srgbClr val="FFC000"/>
                </a:solidFill>
              </a:rPr>
              <a:t>, N., et al. Myocardial scar is prevalent and associated with subclinical myocardial dysfunction in women with suspected ischemia but no obstructive coronary artery disease. Circulation. 2018;137:874-876.</a:t>
            </a:r>
          </a:p>
        </p:txBody>
      </p:sp>
      <p:sp>
        <p:nvSpPr>
          <p:cNvPr id="9" name="TextBox 8">
            <a:extLst>
              <a:ext uri="{FF2B5EF4-FFF2-40B4-BE49-F238E27FC236}">
                <a16:creationId xmlns:a16="http://schemas.microsoft.com/office/drawing/2014/main" id="{3783CA3D-76C9-41D9-82B4-A55AC56C5F32}"/>
              </a:ext>
            </a:extLst>
          </p:cNvPr>
          <p:cNvSpPr txBox="1"/>
          <p:nvPr/>
        </p:nvSpPr>
        <p:spPr>
          <a:xfrm>
            <a:off x="304799" y="1524000"/>
            <a:ext cx="8732741" cy="3877985"/>
          </a:xfrm>
          <a:prstGeom prst="rect">
            <a:avLst/>
          </a:prstGeom>
          <a:noFill/>
        </p:spPr>
        <p:txBody>
          <a:bodyPr wrap="square" rtlCol="0">
            <a:spAutoFit/>
          </a:bodyPr>
          <a:lstStyle/>
          <a:p>
            <a:pPr algn="ctr"/>
            <a:r>
              <a:rPr lang="en-US" sz="2400" dirty="0"/>
              <a:t>Women with suspected ischemia and no obstructive CAD (INOCA) have high prevalence of coronary microvascular dysfunction and elevated event rates. </a:t>
            </a:r>
          </a:p>
          <a:p>
            <a:pPr algn="ctr"/>
            <a:endParaRPr lang="en-US" sz="2400" dirty="0"/>
          </a:p>
          <a:p>
            <a:pPr algn="ctr"/>
            <a:r>
              <a:rPr lang="en-US" sz="2400" dirty="0"/>
              <a:t>WISE-CVD study – women with suspected INOCA. N=179 included with baseline cardiac magnetic resonance (CMR) and late gadolinium enhancement (LGE) imaging and follow-up in one year. </a:t>
            </a:r>
          </a:p>
          <a:p>
            <a:endParaRPr lang="en-US" dirty="0"/>
          </a:p>
          <a:p>
            <a:endParaRPr lang="en-US" dirty="0"/>
          </a:p>
          <a:p>
            <a:endParaRPr lang="en-US" dirty="0"/>
          </a:p>
        </p:txBody>
      </p:sp>
    </p:spTree>
    <p:extLst>
      <p:ext uri="{BB962C8B-B14F-4D97-AF65-F5344CB8AC3E}">
        <p14:creationId xmlns:p14="http://schemas.microsoft.com/office/powerpoint/2010/main" val="652667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9069-D0F2-490A-9485-0DA5C51FEAC1}"/>
              </a:ext>
            </a:extLst>
          </p:cNvPr>
          <p:cNvSpPr>
            <a:spLocks noGrp="1"/>
          </p:cNvSpPr>
          <p:nvPr>
            <p:ph type="title"/>
          </p:nvPr>
        </p:nvSpPr>
        <p:spPr>
          <a:xfrm>
            <a:off x="301625" y="228601"/>
            <a:ext cx="8510588" cy="838200"/>
          </a:xfrm>
        </p:spPr>
        <p:txBody>
          <a:bodyPr/>
          <a:lstStyle/>
          <a:p>
            <a:r>
              <a:rPr lang="en-US" sz="3600" dirty="0"/>
              <a:t>Myocardial Scar and subclinical myocardial dysfunction in women</a:t>
            </a:r>
          </a:p>
        </p:txBody>
      </p:sp>
      <p:sp>
        <p:nvSpPr>
          <p:cNvPr id="4" name="Footer Placeholder 3">
            <a:extLst>
              <a:ext uri="{FF2B5EF4-FFF2-40B4-BE49-F238E27FC236}">
                <a16:creationId xmlns:a16="http://schemas.microsoft.com/office/drawing/2014/main" id="{B6B23F11-9407-4DFB-AFE6-C325045451D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9B4B65C-216D-4F72-9F1F-D8ED2DF01AC0}"/>
              </a:ext>
            </a:extLst>
          </p:cNvPr>
          <p:cNvSpPr txBox="1"/>
          <p:nvPr/>
        </p:nvSpPr>
        <p:spPr>
          <a:xfrm>
            <a:off x="152400" y="5418627"/>
            <a:ext cx="8458201" cy="1200329"/>
          </a:xfrm>
          <a:prstGeom prst="rect">
            <a:avLst/>
          </a:prstGeom>
          <a:noFill/>
        </p:spPr>
        <p:txBody>
          <a:bodyPr wrap="square" rtlCol="0">
            <a:spAutoFit/>
          </a:bodyPr>
          <a:lstStyle/>
          <a:p>
            <a:r>
              <a:rPr lang="en-US" dirty="0">
                <a:solidFill>
                  <a:srgbClr val="FFC000"/>
                </a:solidFill>
              </a:rPr>
              <a:t>Wei, J., </a:t>
            </a:r>
            <a:r>
              <a:rPr lang="en-US" dirty="0" err="1">
                <a:solidFill>
                  <a:srgbClr val="FFC000"/>
                </a:solidFill>
              </a:rPr>
              <a:t>Bakir</a:t>
            </a:r>
            <a:r>
              <a:rPr lang="en-US" dirty="0">
                <a:solidFill>
                  <a:srgbClr val="FFC000"/>
                </a:solidFill>
              </a:rPr>
              <a:t>, M., </a:t>
            </a:r>
            <a:r>
              <a:rPr lang="en-US" dirty="0" err="1">
                <a:solidFill>
                  <a:srgbClr val="FFC000"/>
                </a:solidFill>
              </a:rPr>
              <a:t>Darounian</a:t>
            </a:r>
            <a:r>
              <a:rPr lang="en-US" dirty="0">
                <a:solidFill>
                  <a:srgbClr val="FFC000"/>
                </a:solidFill>
              </a:rPr>
              <a:t>, N., et al. Myocardial scar is prevalent and associated with subclinical myocardial dysfunction in women with suspected ischemia but no obstructive coronary artery disease. Circulation. 2018;137:874-876.</a:t>
            </a:r>
          </a:p>
        </p:txBody>
      </p:sp>
      <p:sp>
        <p:nvSpPr>
          <p:cNvPr id="9" name="TextBox 8">
            <a:extLst>
              <a:ext uri="{FF2B5EF4-FFF2-40B4-BE49-F238E27FC236}">
                <a16:creationId xmlns:a16="http://schemas.microsoft.com/office/drawing/2014/main" id="{3783CA3D-76C9-41D9-82B4-A55AC56C5F32}"/>
              </a:ext>
            </a:extLst>
          </p:cNvPr>
          <p:cNvSpPr txBox="1"/>
          <p:nvPr/>
        </p:nvSpPr>
        <p:spPr>
          <a:xfrm>
            <a:off x="304799" y="1524000"/>
            <a:ext cx="8732741" cy="3970318"/>
          </a:xfrm>
          <a:prstGeom prst="rect">
            <a:avLst/>
          </a:prstGeom>
          <a:noFill/>
        </p:spPr>
        <p:txBody>
          <a:bodyPr wrap="square" rtlCol="0">
            <a:spAutoFit/>
          </a:bodyPr>
          <a:lstStyle/>
          <a:p>
            <a:pPr algn="ctr"/>
            <a:r>
              <a:rPr lang="en-US" sz="2400" dirty="0"/>
              <a:t>Among women with suspected ischemia, scarring prevalence was 8% with an annual 1% new scarring incidence.  </a:t>
            </a:r>
          </a:p>
          <a:p>
            <a:pPr algn="ctr"/>
            <a:endParaRPr lang="en-US" sz="2400" dirty="0"/>
          </a:p>
          <a:p>
            <a:pPr algn="ctr"/>
            <a:r>
              <a:rPr lang="en-US" sz="2400" dirty="0"/>
              <a:t>1/3 of women with LGE did not have prior diagnosis of MI, suggesting that women with suspected ischemia not uncommonly have a clinically underdiagnosed myocardial scar.</a:t>
            </a:r>
          </a:p>
          <a:p>
            <a:pPr algn="ctr"/>
            <a:endParaRPr lang="en-US" sz="2400" dirty="0"/>
          </a:p>
          <a:p>
            <a:pPr algn="ctr"/>
            <a:r>
              <a:rPr lang="en-US" sz="2400" dirty="0"/>
              <a:t>Further typing is needed to better understand women and CAD – myocarditis, vasospasm, scarring….etc.</a:t>
            </a:r>
          </a:p>
          <a:p>
            <a:endParaRPr lang="en-US" dirty="0"/>
          </a:p>
          <a:p>
            <a:endParaRPr lang="en-US" dirty="0"/>
          </a:p>
        </p:txBody>
      </p:sp>
    </p:spTree>
    <p:extLst>
      <p:ext uri="{BB962C8B-B14F-4D97-AF65-F5344CB8AC3E}">
        <p14:creationId xmlns:p14="http://schemas.microsoft.com/office/powerpoint/2010/main" val="123938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9069-D0F2-490A-9485-0DA5C51FEAC1}"/>
              </a:ext>
            </a:extLst>
          </p:cNvPr>
          <p:cNvSpPr>
            <a:spLocks noGrp="1"/>
          </p:cNvSpPr>
          <p:nvPr>
            <p:ph type="title"/>
          </p:nvPr>
        </p:nvSpPr>
        <p:spPr>
          <a:xfrm>
            <a:off x="301625" y="228601"/>
            <a:ext cx="8510588" cy="838200"/>
          </a:xfrm>
        </p:spPr>
        <p:txBody>
          <a:bodyPr/>
          <a:lstStyle/>
          <a:p>
            <a:r>
              <a:rPr lang="en-US" sz="3600" dirty="0"/>
              <a:t>Myocardial Scar and subclinical myocardial dysfunction in women</a:t>
            </a:r>
          </a:p>
        </p:txBody>
      </p:sp>
      <p:sp>
        <p:nvSpPr>
          <p:cNvPr id="4" name="Footer Placeholder 3">
            <a:extLst>
              <a:ext uri="{FF2B5EF4-FFF2-40B4-BE49-F238E27FC236}">
                <a16:creationId xmlns:a16="http://schemas.microsoft.com/office/drawing/2014/main" id="{B6B23F11-9407-4DFB-AFE6-C325045451D7}"/>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09B4B65C-216D-4F72-9F1F-D8ED2DF01AC0}"/>
              </a:ext>
            </a:extLst>
          </p:cNvPr>
          <p:cNvSpPr txBox="1"/>
          <p:nvPr/>
        </p:nvSpPr>
        <p:spPr>
          <a:xfrm>
            <a:off x="152400" y="5418627"/>
            <a:ext cx="8458201" cy="1200329"/>
          </a:xfrm>
          <a:prstGeom prst="rect">
            <a:avLst/>
          </a:prstGeom>
          <a:noFill/>
        </p:spPr>
        <p:txBody>
          <a:bodyPr wrap="square" rtlCol="0">
            <a:spAutoFit/>
          </a:bodyPr>
          <a:lstStyle/>
          <a:p>
            <a:r>
              <a:rPr lang="en-US" dirty="0">
                <a:solidFill>
                  <a:srgbClr val="FFC000"/>
                </a:solidFill>
              </a:rPr>
              <a:t>Wei, J., </a:t>
            </a:r>
            <a:r>
              <a:rPr lang="en-US" dirty="0" err="1">
                <a:solidFill>
                  <a:srgbClr val="FFC000"/>
                </a:solidFill>
              </a:rPr>
              <a:t>Bakir</a:t>
            </a:r>
            <a:r>
              <a:rPr lang="en-US" dirty="0">
                <a:solidFill>
                  <a:srgbClr val="FFC000"/>
                </a:solidFill>
              </a:rPr>
              <a:t>, M., </a:t>
            </a:r>
            <a:r>
              <a:rPr lang="en-US" dirty="0" err="1">
                <a:solidFill>
                  <a:srgbClr val="FFC000"/>
                </a:solidFill>
              </a:rPr>
              <a:t>Darounian</a:t>
            </a:r>
            <a:r>
              <a:rPr lang="en-US" dirty="0">
                <a:solidFill>
                  <a:srgbClr val="FFC000"/>
                </a:solidFill>
              </a:rPr>
              <a:t>, N., et al. Myocardial scar is prevalent and associated with subclinical myocardial dysfunction in women with suspected ischemia but no obstructive coronary artery disease. Circulation. 2018;137:874-876.</a:t>
            </a:r>
          </a:p>
        </p:txBody>
      </p:sp>
      <p:sp>
        <p:nvSpPr>
          <p:cNvPr id="9" name="TextBox 8">
            <a:extLst>
              <a:ext uri="{FF2B5EF4-FFF2-40B4-BE49-F238E27FC236}">
                <a16:creationId xmlns:a16="http://schemas.microsoft.com/office/drawing/2014/main" id="{3783CA3D-76C9-41D9-82B4-A55AC56C5F32}"/>
              </a:ext>
            </a:extLst>
          </p:cNvPr>
          <p:cNvSpPr txBox="1"/>
          <p:nvPr/>
        </p:nvSpPr>
        <p:spPr>
          <a:xfrm>
            <a:off x="304799" y="1524000"/>
            <a:ext cx="8732741" cy="3477875"/>
          </a:xfrm>
          <a:prstGeom prst="rect">
            <a:avLst/>
          </a:prstGeom>
          <a:noFill/>
        </p:spPr>
        <p:txBody>
          <a:bodyPr wrap="square" rtlCol="0">
            <a:spAutoFit/>
          </a:bodyPr>
          <a:lstStyle/>
          <a:p>
            <a:r>
              <a:rPr lang="en-US" sz="2000" u="sng" dirty="0" err="1"/>
              <a:t>BaleDoneen</a:t>
            </a:r>
            <a:r>
              <a:rPr lang="en-US" sz="2000" u="sng" dirty="0"/>
              <a:t> Take-Away:</a:t>
            </a:r>
          </a:p>
          <a:p>
            <a:pPr marL="457200" indent="-457200">
              <a:buAutoNum type="arabicPeriod"/>
            </a:pPr>
            <a:endParaRPr lang="en-US" sz="2000" dirty="0"/>
          </a:p>
          <a:p>
            <a:pPr marL="457200" indent="-457200">
              <a:buAutoNum type="arabicPeriod"/>
            </a:pPr>
            <a:r>
              <a:rPr lang="en-US" sz="2000" dirty="0"/>
              <a:t>Women are vulnerable to microvascular damage but may not present with common symptoms. </a:t>
            </a:r>
          </a:p>
          <a:p>
            <a:pPr marL="457200" indent="-457200">
              <a:buAutoNum type="arabicPeriod"/>
            </a:pPr>
            <a:endParaRPr lang="en-US" sz="2000" dirty="0"/>
          </a:p>
          <a:p>
            <a:pPr marL="457200" indent="-457200">
              <a:buAutoNum type="arabicPeriod"/>
            </a:pPr>
            <a:r>
              <a:rPr lang="en-US" sz="2000" dirty="0"/>
              <a:t>Watch NT-</a:t>
            </a:r>
            <a:r>
              <a:rPr lang="en-US" sz="2000" dirty="0" err="1"/>
              <a:t>ProBNP</a:t>
            </a:r>
            <a:r>
              <a:rPr lang="en-US" sz="2000" dirty="0"/>
              <a:t> and </a:t>
            </a:r>
            <a:r>
              <a:rPr lang="en-US" sz="2000" dirty="0" err="1"/>
              <a:t>hsTnT</a:t>
            </a:r>
            <a:r>
              <a:rPr lang="en-US" sz="2000" dirty="0"/>
              <a:t> in women – particularly that are vulnerable to CVD or with know ASVD/IMT.  </a:t>
            </a:r>
          </a:p>
          <a:p>
            <a:pPr marL="457200" indent="-457200">
              <a:buAutoNum type="arabicPeriod"/>
            </a:pPr>
            <a:endParaRPr lang="en-US" sz="2000" dirty="0"/>
          </a:p>
          <a:p>
            <a:pPr marL="457200" indent="-457200">
              <a:buAutoNum type="arabicPeriod"/>
            </a:pPr>
            <a:r>
              <a:rPr lang="en-US" sz="2000" dirty="0"/>
              <a:t>Further research is needed in this vulnerable group – adding biomarkers to regular assessment helps to tease out who might be most vulnerable to negative outcomes.  </a:t>
            </a:r>
          </a:p>
        </p:txBody>
      </p:sp>
      <p:pic>
        <p:nvPicPr>
          <p:cNvPr id="7" name="Content Placeholder 5">
            <a:extLst>
              <a:ext uri="{FF2B5EF4-FFF2-40B4-BE49-F238E27FC236}">
                <a16:creationId xmlns:a16="http://schemas.microsoft.com/office/drawing/2014/main" id="{2AC1A9F9-4AA2-420F-A0F8-16E2C865C2EB}"/>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0800000" flipV="1">
            <a:off x="8001000" y="120890"/>
            <a:ext cx="983766" cy="1311688"/>
          </a:xfrm>
        </p:spPr>
      </p:pic>
    </p:spTree>
    <p:extLst>
      <p:ext uri="{BB962C8B-B14F-4D97-AF65-F5344CB8AC3E}">
        <p14:creationId xmlns:p14="http://schemas.microsoft.com/office/powerpoint/2010/main" val="21695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sp>
        <p:nvSpPr>
          <p:cNvPr id="3" name="TextBox 2"/>
          <p:cNvSpPr txBox="1"/>
          <p:nvPr/>
        </p:nvSpPr>
        <p:spPr>
          <a:xfrm>
            <a:off x="5334000" y="3581400"/>
            <a:ext cx="689612" cy="246221"/>
          </a:xfrm>
          <a:prstGeom prst="rect">
            <a:avLst/>
          </a:prstGeom>
          <a:solidFill>
            <a:schemeClr val="tx1"/>
          </a:solidFill>
        </p:spPr>
        <p:txBody>
          <a:bodyPr wrap="none" rtlCol="0">
            <a:spAutoFit/>
          </a:bodyPr>
          <a:lstStyle/>
          <a:p>
            <a:r>
              <a:rPr lang="en-US" sz="1000" b="1" dirty="0">
                <a:solidFill>
                  <a:schemeClr val="bg2"/>
                </a:solidFill>
              </a:rPr>
              <a:t>Nicotine</a:t>
            </a:r>
          </a:p>
        </p:txBody>
      </p:sp>
      <p:sp>
        <p:nvSpPr>
          <p:cNvPr id="6" name="TextBox 5"/>
          <p:cNvSpPr txBox="1"/>
          <p:nvPr/>
        </p:nvSpPr>
        <p:spPr>
          <a:xfrm>
            <a:off x="3657600" y="3855720"/>
            <a:ext cx="990600" cy="400110"/>
          </a:xfrm>
          <a:prstGeom prst="rect">
            <a:avLst/>
          </a:prstGeom>
          <a:solidFill>
            <a:srgbClr val="FFFFFF"/>
          </a:solidFill>
        </p:spPr>
        <p:txBody>
          <a:bodyPr wrap="square" rtlCol="0">
            <a:spAutoFit/>
          </a:bodyPr>
          <a:lstStyle/>
          <a:p>
            <a:pPr algn="ctr"/>
            <a:r>
              <a:rPr lang="en-US" sz="1000" b="1" dirty="0">
                <a:solidFill>
                  <a:schemeClr val="bg2"/>
                </a:solidFill>
              </a:rPr>
              <a:t>Endodontic Disease</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2" name="TextBox 1"/>
          <p:cNvSpPr txBox="1"/>
          <p:nvPr/>
        </p:nvSpPr>
        <p:spPr>
          <a:xfrm>
            <a:off x="7467600" y="5044440"/>
            <a:ext cx="1447800" cy="365760"/>
          </a:xfrm>
          <a:prstGeom prst="rect">
            <a:avLst/>
          </a:prstGeom>
          <a:solidFill>
            <a:schemeClr val="tx1"/>
          </a:solidFill>
        </p:spPr>
        <p:txBody>
          <a:bodyPr wrap="square" rtlCol="0">
            <a:spAutoFit/>
          </a:bodyPr>
          <a:lstStyle/>
          <a:p>
            <a:pPr algn="ctr"/>
            <a:r>
              <a:rPr lang="en-US" sz="1050" b="1" dirty="0">
                <a:solidFill>
                  <a:schemeClr val="accent4">
                    <a:lumMod val="10000"/>
                  </a:schemeClr>
                </a:solidFill>
              </a:rPr>
              <a:t>Gut </a:t>
            </a:r>
            <a:r>
              <a:rPr lang="en-US" sz="1050" b="1" dirty="0" err="1">
                <a:solidFill>
                  <a:schemeClr val="accent4">
                    <a:lumMod val="10000"/>
                  </a:schemeClr>
                </a:solidFill>
              </a:rPr>
              <a:t>dysbiosis</a:t>
            </a:r>
            <a:endParaRPr lang="en-US" sz="1050" b="1" dirty="0">
              <a:solidFill>
                <a:schemeClr val="accent4">
                  <a:lumMod val="10000"/>
                </a:schemeClr>
              </a:solidFill>
            </a:endParaRPr>
          </a:p>
        </p:txBody>
      </p:sp>
    </p:spTree>
    <p:extLst>
      <p:ext uri="{BB962C8B-B14F-4D97-AF65-F5344CB8AC3E}">
        <p14:creationId xmlns:p14="http://schemas.microsoft.com/office/powerpoint/2010/main" val="3614112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DF02-2B1F-4E99-9A69-7AAF7A3ADAB3}"/>
              </a:ext>
            </a:extLst>
          </p:cNvPr>
          <p:cNvSpPr>
            <a:spLocks noGrp="1"/>
          </p:cNvSpPr>
          <p:nvPr>
            <p:ph type="title"/>
          </p:nvPr>
        </p:nvSpPr>
        <p:spPr/>
        <p:txBody>
          <a:bodyPr/>
          <a:lstStyle/>
          <a:p>
            <a:r>
              <a:rPr lang="en-US" dirty="0"/>
              <a:t>Periodontal Disease and </a:t>
            </a:r>
            <a:br>
              <a:rPr lang="en-US" dirty="0"/>
            </a:br>
            <a:r>
              <a:rPr lang="en-US" dirty="0"/>
              <a:t>Atrial Fibrillation</a:t>
            </a:r>
          </a:p>
        </p:txBody>
      </p:sp>
      <p:sp>
        <p:nvSpPr>
          <p:cNvPr id="4" name="Footer Placeholder 3">
            <a:extLst>
              <a:ext uri="{FF2B5EF4-FFF2-40B4-BE49-F238E27FC236}">
                <a16:creationId xmlns:a16="http://schemas.microsoft.com/office/drawing/2014/main" id="{F4C854D5-5E91-46D3-8860-0014A236ED4D}"/>
              </a:ext>
            </a:extLst>
          </p:cNvPr>
          <p:cNvSpPr>
            <a:spLocks noGrp="1"/>
          </p:cNvSpPr>
          <p:nvPr>
            <p:ph type="ftr" sz="quarter" idx="11"/>
          </p:nvPr>
        </p:nvSpPr>
        <p:spPr/>
        <p:txBody>
          <a:bodyPr/>
          <a:lstStyle/>
          <a:p>
            <a:pPr>
              <a:defRPr/>
            </a:pPr>
            <a:r>
              <a:rPr lang="en-US"/>
              <a:t>Copyright Bale/Doneen Paradigm</a:t>
            </a:r>
          </a:p>
        </p:txBody>
      </p:sp>
      <p:pic>
        <p:nvPicPr>
          <p:cNvPr id="13" name="Content Placeholder 12">
            <a:extLst>
              <a:ext uri="{FF2B5EF4-FFF2-40B4-BE49-F238E27FC236}">
                <a16:creationId xmlns:a16="http://schemas.microsoft.com/office/drawing/2014/main" id="{2AB76E03-2835-41F6-B1FD-7E76C30C23F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9600" y="2133600"/>
            <a:ext cx="4462780" cy="3047999"/>
          </a:xfrm>
        </p:spPr>
      </p:pic>
      <p:pic>
        <p:nvPicPr>
          <p:cNvPr id="14" name="Content Placeholder 5">
            <a:extLst>
              <a:ext uri="{FF2B5EF4-FFF2-40B4-BE49-F238E27FC236}">
                <a16:creationId xmlns:a16="http://schemas.microsoft.com/office/drawing/2014/main" id="{97732BB4-41E4-4B44-AC01-4D201A71F5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381000" y="1752600"/>
            <a:ext cx="3810000" cy="3810000"/>
          </a:xfrm>
          <a:prstGeom prst="rect">
            <a:avLst/>
          </a:prstGeom>
          <a:noFill/>
          <a:ln w="9525">
            <a:noFill/>
            <a:miter lim="800000"/>
            <a:headEnd/>
            <a:tailEnd/>
          </a:ln>
          <a:effectLst/>
        </p:spPr>
      </p:pic>
    </p:spTree>
    <p:extLst>
      <p:ext uri="{BB962C8B-B14F-4D97-AF65-F5344CB8AC3E}">
        <p14:creationId xmlns:p14="http://schemas.microsoft.com/office/powerpoint/2010/main" val="2494361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5798-4C63-4B27-85AD-DE2950B6F170}"/>
              </a:ext>
            </a:extLst>
          </p:cNvPr>
          <p:cNvSpPr>
            <a:spLocks noGrp="1"/>
          </p:cNvSpPr>
          <p:nvPr>
            <p:ph type="title"/>
          </p:nvPr>
        </p:nvSpPr>
        <p:spPr>
          <a:xfrm>
            <a:off x="228600" y="2057400"/>
            <a:ext cx="8510588" cy="1325563"/>
          </a:xfrm>
        </p:spPr>
        <p:txBody>
          <a:bodyPr/>
          <a:lstStyle/>
          <a:p>
            <a:r>
              <a:rPr lang="en-US" dirty="0"/>
              <a:t>First – A review from last month’s scientific update session </a:t>
            </a:r>
            <a:br>
              <a:rPr lang="en-US" dirty="0"/>
            </a:br>
            <a:r>
              <a:rPr lang="en-US" dirty="0"/>
              <a:t>Feb 2018 from Brad F. Bale M.D.</a:t>
            </a:r>
          </a:p>
        </p:txBody>
      </p:sp>
      <p:sp>
        <p:nvSpPr>
          <p:cNvPr id="4" name="Footer Placeholder 3">
            <a:extLst>
              <a:ext uri="{FF2B5EF4-FFF2-40B4-BE49-F238E27FC236}">
                <a16:creationId xmlns:a16="http://schemas.microsoft.com/office/drawing/2014/main" id="{78048192-5833-4544-BF23-953AD134C4DD}"/>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60114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B3B5-A396-43DA-A370-C827EACAF88A}"/>
              </a:ext>
            </a:extLst>
          </p:cNvPr>
          <p:cNvSpPr>
            <a:spLocks noGrp="1"/>
          </p:cNvSpPr>
          <p:nvPr>
            <p:ph type="title"/>
          </p:nvPr>
        </p:nvSpPr>
        <p:spPr/>
        <p:txBody>
          <a:bodyPr/>
          <a:lstStyle/>
          <a:p>
            <a:r>
              <a:rPr lang="en-US" dirty="0"/>
              <a:t>Las Vegas Preceptorship </a:t>
            </a:r>
            <a:br>
              <a:rPr lang="en-US" dirty="0"/>
            </a:br>
            <a:r>
              <a:rPr lang="en-US" dirty="0"/>
              <a:t>March 9-10, 2018</a:t>
            </a:r>
          </a:p>
        </p:txBody>
      </p:sp>
      <p:pic>
        <p:nvPicPr>
          <p:cNvPr id="5" name="Content Placeholder 4">
            <a:extLst>
              <a:ext uri="{FF2B5EF4-FFF2-40B4-BE49-F238E27FC236}">
                <a16:creationId xmlns:a16="http://schemas.microsoft.com/office/drawing/2014/main" id="{6D66CEA9-0109-416C-B8EA-D5D19A05B67B}"/>
              </a:ext>
            </a:extLst>
          </p:cNvPr>
          <p:cNvPicPr>
            <a:picLocks noGrp="1" noChangeAspect="1"/>
          </p:cNvPicPr>
          <p:nvPr>
            <p:ph idx="1"/>
          </p:nvPr>
        </p:nvPicPr>
        <p:blipFill>
          <a:blip r:embed="rId2"/>
          <a:stretch>
            <a:fillRect/>
          </a:stretch>
        </p:blipFill>
        <p:spPr>
          <a:xfrm>
            <a:off x="685800" y="1676400"/>
            <a:ext cx="7696200" cy="4202382"/>
          </a:xfrm>
          <a:prstGeom prst="rect">
            <a:avLst/>
          </a:prstGeom>
        </p:spPr>
      </p:pic>
      <p:sp>
        <p:nvSpPr>
          <p:cNvPr id="4" name="Footer Placeholder 3">
            <a:extLst>
              <a:ext uri="{FF2B5EF4-FFF2-40B4-BE49-F238E27FC236}">
                <a16:creationId xmlns:a16="http://schemas.microsoft.com/office/drawing/2014/main" id="{08A63EBA-D191-42C0-92DF-4079F167ADA8}"/>
              </a:ext>
            </a:extLst>
          </p:cNvPr>
          <p:cNvSpPr>
            <a:spLocks noGrp="1"/>
          </p:cNvSpPr>
          <p:nvPr>
            <p:ph type="ftr" sz="quarter" idx="11"/>
          </p:nvPr>
        </p:nvSpPr>
        <p:spPr/>
        <p:txBody>
          <a:bodyPr/>
          <a:lstStyle/>
          <a:p>
            <a:pPr>
              <a:defRPr/>
            </a:pPr>
            <a:r>
              <a:rPr lang="en-US"/>
              <a:t>Copyright Bale/Doneen Paradigm</a:t>
            </a:r>
          </a:p>
        </p:txBody>
      </p:sp>
      <p:sp>
        <p:nvSpPr>
          <p:cNvPr id="3" name="Rectangle 2">
            <a:extLst>
              <a:ext uri="{FF2B5EF4-FFF2-40B4-BE49-F238E27FC236}">
                <a16:creationId xmlns:a16="http://schemas.microsoft.com/office/drawing/2014/main" id="{7B8209D7-17B0-418D-9209-FB122658A400}"/>
              </a:ext>
            </a:extLst>
          </p:cNvPr>
          <p:cNvSpPr/>
          <p:nvPr/>
        </p:nvSpPr>
        <p:spPr bwMode="auto">
          <a:xfrm>
            <a:off x="990600" y="1981200"/>
            <a:ext cx="7162800" cy="35814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5400" b="0" i="0" u="none" strike="noStrike" cap="none" normalizeH="0" baseline="0" dirty="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sz="5400" b="0" i="0" u="none" strike="noStrike" cap="none" normalizeH="0" baseline="0" dirty="0">
                <a:ln>
                  <a:noFill/>
                </a:ln>
                <a:solidFill>
                  <a:schemeClr val="tx1"/>
                </a:solidFill>
                <a:effectLst/>
                <a:latin typeface="Arial" charset="0"/>
              </a:rPr>
              <a:t>What could be new in the last few days?</a:t>
            </a:r>
          </a:p>
        </p:txBody>
      </p:sp>
    </p:spTree>
    <p:extLst>
      <p:ext uri="{BB962C8B-B14F-4D97-AF65-F5344CB8AC3E}">
        <p14:creationId xmlns:p14="http://schemas.microsoft.com/office/powerpoint/2010/main" val="18397788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DD99F-FF92-40F8-BC10-0E6E073C3C0A}"/>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99DA048F-905A-4C2A-A719-0EA34563C935}"/>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67588" name="TextBox 5">
            <a:extLst>
              <a:ext uri="{FF2B5EF4-FFF2-40B4-BE49-F238E27FC236}">
                <a16:creationId xmlns:a16="http://schemas.microsoft.com/office/drawing/2014/main" id="{05AB2048-4AF3-4F55-9396-57C3C5C6444F}"/>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352800"/>
          </a:xfrm>
        </p:spPr>
        <p:txBody>
          <a:bodyPr/>
          <a:lstStyle/>
          <a:p>
            <a:pPr marL="0" indent="0" algn="ctr">
              <a:buFont typeface="Wingdings" panose="05000000000000000000" pitchFamily="2" charset="2"/>
              <a:buNone/>
              <a:defRPr/>
            </a:pPr>
            <a:r>
              <a:rPr lang="en-US" sz="2800" dirty="0"/>
              <a:t>Periodontal disease (PD) is a chronic                            inflammatory disease.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prevalence of PD is high with over 50% of Americans </a:t>
            </a:r>
            <a:r>
              <a:rPr lang="en-US" sz="2800" u="sng" dirty="0"/>
              <a:t>&gt;</a:t>
            </a:r>
            <a:r>
              <a:rPr lang="en-US" sz="2800" dirty="0"/>
              <a:t>30 </a:t>
            </a:r>
            <a:r>
              <a:rPr lang="en-US" sz="2800" dirty="0" err="1"/>
              <a:t>yo</a:t>
            </a:r>
            <a:r>
              <a:rPr lang="en-US" sz="2800" dirty="0"/>
              <a:t> being affected.</a:t>
            </a:r>
          </a:p>
        </p:txBody>
      </p:sp>
    </p:spTree>
    <p:extLst>
      <p:ext uri="{BB962C8B-B14F-4D97-AF65-F5344CB8AC3E}">
        <p14:creationId xmlns:p14="http://schemas.microsoft.com/office/powerpoint/2010/main" val="532236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C4378-BE72-4960-B6DE-ADE1CD5328ED}"/>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83D1283A-55F5-4E82-A410-A09340777FC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69636" name="TextBox 5">
            <a:extLst>
              <a:ext uri="{FF2B5EF4-FFF2-40B4-BE49-F238E27FC236}">
                <a16:creationId xmlns:a16="http://schemas.microsoft.com/office/drawing/2014/main" id="{77BB5220-14A9-479D-B01E-2D26BCBE809D}"/>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981200"/>
            <a:ext cx="8540750" cy="3505200"/>
          </a:xfrm>
        </p:spPr>
        <p:txBody>
          <a:bodyPr/>
          <a:lstStyle/>
          <a:p>
            <a:pPr marL="0" indent="0" algn="ctr">
              <a:buFont typeface="Wingdings" panose="05000000000000000000" pitchFamily="2" charset="2"/>
              <a:buNone/>
              <a:defRPr/>
            </a:pPr>
            <a:r>
              <a:rPr lang="en-US" sz="2800" dirty="0"/>
              <a:t>PD is associated with elevated systemic inflammatory markers.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PD may be related to stroke incidence                         through systemic inflammation.</a:t>
            </a:r>
          </a:p>
        </p:txBody>
      </p:sp>
    </p:spTree>
    <p:extLst>
      <p:ext uri="{BB962C8B-B14F-4D97-AF65-F5344CB8AC3E}">
        <p14:creationId xmlns:p14="http://schemas.microsoft.com/office/powerpoint/2010/main" val="3433343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68A7A-E1DC-4D3E-B952-F9378FAC2C37}"/>
              </a:ext>
            </a:extLst>
          </p:cNvPr>
          <p:cNvSpPr>
            <a:spLocks noGrp="1"/>
          </p:cNvSpPr>
          <p:nvPr>
            <p:ph type="title"/>
          </p:nvPr>
        </p:nvSpPr>
        <p:spPr/>
        <p:txBody>
          <a:bodyPr/>
          <a:lstStyle/>
          <a:p>
            <a:pPr>
              <a:defRPr/>
            </a:pPr>
            <a:endParaRPr lang="en-US"/>
          </a:p>
        </p:txBody>
      </p:sp>
      <p:sp>
        <p:nvSpPr>
          <p:cNvPr id="4" name="Footer Placeholder 3">
            <a:extLst>
              <a:ext uri="{FF2B5EF4-FFF2-40B4-BE49-F238E27FC236}">
                <a16:creationId xmlns:a16="http://schemas.microsoft.com/office/drawing/2014/main" id="{F4CEB4FE-A965-469E-85CF-DEF22D05E881}"/>
              </a:ext>
            </a:extLst>
          </p:cNvPr>
          <p:cNvSpPr>
            <a:spLocks noGrp="1"/>
          </p:cNvSpPr>
          <p:nvPr>
            <p:ph type="ftr" sz="quarter" idx="11"/>
          </p:nvPr>
        </p:nvSpPr>
        <p:spPr/>
        <p:txBody>
          <a:bodyPr/>
          <a:lstStyle/>
          <a:p>
            <a:pPr>
              <a:defRPr/>
            </a:pPr>
            <a:endParaRPr lang="en-US"/>
          </a:p>
        </p:txBody>
      </p:sp>
      <p:pic>
        <p:nvPicPr>
          <p:cNvPr id="71684" name="Content Placeholder 4">
            <a:extLst>
              <a:ext uri="{FF2B5EF4-FFF2-40B4-BE49-F238E27FC236}">
                <a16:creationId xmlns:a16="http://schemas.microsoft.com/office/drawing/2014/main" id="{747C8F88-4E5B-4CA8-8692-039A042CAD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92100" y="228600"/>
            <a:ext cx="8686800" cy="5105400"/>
          </a:xfrm>
        </p:spPr>
      </p:pic>
      <p:sp>
        <p:nvSpPr>
          <p:cNvPr id="71685" name="TextBox 2">
            <a:extLst>
              <a:ext uri="{FF2B5EF4-FFF2-40B4-BE49-F238E27FC236}">
                <a16:creationId xmlns:a16="http://schemas.microsoft.com/office/drawing/2014/main" id="{A1997E72-3F11-41E5-9FE5-E3FEE44FA6AA}"/>
              </a:ext>
            </a:extLst>
          </p:cNvPr>
          <p:cNvSpPr txBox="1">
            <a:spLocks noChangeArrowheads="1"/>
          </p:cNvSpPr>
          <p:nvPr/>
        </p:nvSpPr>
        <p:spPr bwMode="auto">
          <a:xfrm>
            <a:off x="301625" y="5486400"/>
            <a:ext cx="8677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FFC000"/>
                </a:solidFill>
              </a:rPr>
              <a:t>Bale, B. F., Doneen, A. L., &amp; Vigerust, D. J. (2017). High-risk periodontal pathogens contribute to the pathogenesis of atherosclerosis.                                                   </a:t>
            </a:r>
            <a:r>
              <a:rPr lang="en-US" altLang="en-US" i="1">
                <a:solidFill>
                  <a:srgbClr val="FFC000"/>
                </a:solidFill>
              </a:rPr>
              <a:t>Postgraduate Medical Journal, 93</a:t>
            </a:r>
            <a:r>
              <a:rPr lang="en-US" altLang="en-US">
                <a:solidFill>
                  <a:srgbClr val="FFC000"/>
                </a:solidFill>
              </a:rPr>
              <a:t>(1098), 215-220. </a:t>
            </a:r>
          </a:p>
          <a:p>
            <a:endParaRPr lang="en-US" altLang="en-US" i="1"/>
          </a:p>
        </p:txBody>
      </p:sp>
    </p:spTree>
    <p:extLst>
      <p:ext uri="{BB962C8B-B14F-4D97-AF65-F5344CB8AC3E}">
        <p14:creationId xmlns:p14="http://schemas.microsoft.com/office/powerpoint/2010/main" val="2621137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9208-29EA-4907-ABD2-FC19C46B9AC4}"/>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4361FD98-3896-43F3-A344-E522687771FE}"/>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2708" name="TextBox 5">
            <a:extLst>
              <a:ext uri="{FF2B5EF4-FFF2-40B4-BE49-F238E27FC236}">
                <a16:creationId xmlns:a16="http://schemas.microsoft.com/office/drawing/2014/main" id="{568774A4-4D24-4393-BDA5-096752EEC185}"/>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733800"/>
          </a:xfrm>
        </p:spPr>
        <p:txBody>
          <a:bodyPr/>
          <a:lstStyle/>
          <a:p>
            <a:pPr marL="0" indent="0" algn="ctr">
              <a:buFont typeface="Wingdings" panose="05000000000000000000" pitchFamily="2" charset="2"/>
              <a:buNone/>
              <a:defRPr/>
            </a:pPr>
            <a:r>
              <a:rPr lang="en-US" sz="2800" dirty="0"/>
              <a:t>Observational studies have shown PD is associated with an increased stroke risk.</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Post hoc analyses of prospective–longitudinal and smaller case–control studies have reported an association between PD and incident stroke.</a:t>
            </a:r>
          </a:p>
        </p:txBody>
      </p:sp>
    </p:spTree>
    <p:extLst>
      <p:ext uri="{BB962C8B-B14F-4D97-AF65-F5344CB8AC3E}">
        <p14:creationId xmlns:p14="http://schemas.microsoft.com/office/powerpoint/2010/main" val="5059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C3DF-E04D-4198-92F1-567C16EF1DCD}"/>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EB42141D-B9EA-4500-9855-413226EA43C7}"/>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4756" name="TextBox 5">
            <a:extLst>
              <a:ext uri="{FF2B5EF4-FFF2-40B4-BE49-F238E27FC236}">
                <a16:creationId xmlns:a16="http://schemas.microsoft.com/office/drawing/2014/main" id="{7169BD64-584A-47A6-BE8A-0F154330590D}"/>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432175"/>
          </a:xfrm>
        </p:spPr>
        <p:txBody>
          <a:bodyPr/>
          <a:lstStyle/>
          <a:p>
            <a:pPr marL="0" indent="0" algn="ctr">
              <a:buFont typeface="Wingdings" panose="05000000000000000000" pitchFamily="2" charset="2"/>
              <a:buNone/>
              <a:defRPr/>
            </a:pPr>
            <a:r>
              <a:rPr lang="en-US" sz="2800" dirty="0"/>
              <a:t>A combined analysis of 2 prospective studies showed PD tripled the risk of stroke.</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A meta-analysis of 2 cohort studies showed PD increased the risk of stroke 1.6X.</a:t>
            </a:r>
          </a:p>
        </p:txBody>
      </p:sp>
    </p:spTree>
    <p:extLst>
      <p:ext uri="{BB962C8B-B14F-4D97-AF65-F5344CB8AC3E}">
        <p14:creationId xmlns:p14="http://schemas.microsoft.com/office/powerpoint/2010/main" val="2704209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35C16-E216-4ACF-8F68-AA348140C9D6}"/>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A61F6454-F951-4B85-9CEB-D02F0EAD1BF8}"/>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6804" name="TextBox 5">
            <a:extLst>
              <a:ext uri="{FF2B5EF4-FFF2-40B4-BE49-F238E27FC236}">
                <a16:creationId xmlns:a16="http://schemas.microsoft.com/office/drawing/2014/main" id="{EA026A51-FD6D-4807-A9C6-441A142559C8}"/>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054225"/>
            <a:ext cx="8540750" cy="3432175"/>
          </a:xfrm>
        </p:spPr>
        <p:txBody>
          <a:bodyPr/>
          <a:lstStyle/>
          <a:p>
            <a:pPr marL="0" indent="0" algn="ctr">
              <a:buFont typeface="Wingdings" panose="05000000000000000000" pitchFamily="2" charset="2"/>
              <a:buNone/>
              <a:defRPr/>
            </a:pPr>
            <a:r>
              <a:rPr lang="en-US" sz="2800" dirty="0"/>
              <a:t>Brushing teeth more frequently can decrease systemic inflammatory markers.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One study found that dental prophylaxis or PD  treatment reduced the incidence of stroke.</a:t>
            </a:r>
          </a:p>
        </p:txBody>
      </p:sp>
    </p:spTree>
    <p:extLst>
      <p:ext uri="{BB962C8B-B14F-4D97-AF65-F5344CB8AC3E}">
        <p14:creationId xmlns:p14="http://schemas.microsoft.com/office/powerpoint/2010/main" val="442758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79245-C2AA-4EC8-BA28-AFA4297AB0AB}"/>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3E3428E7-E4EB-4AC8-8621-3D427F42F68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78852" name="TextBox 5">
            <a:extLst>
              <a:ext uri="{FF2B5EF4-FFF2-40B4-BE49-F238E27FC236}">
                <a16:creationId xmlns:a16="http://schemas.microsoft.com/office/drawing/2014/main" id="{3E67A33A-F374-4945-B6ED-6BAC48880DCB}"/>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2133600"/>
            <a:ext cx="8540750" cy="3352800"/>
          </a:xfrm>
        </p:spPr>
        <p:txBody>
          <a:bodyPr/>
          <a:lstStyle/>
          <a:p>
            <a:pPr marL="0" indent="0" algn="ctr">
              <a:buFont typeface="Wingdings" panose="05000000000000000000" pitchFamily="2" charset="2"/>
              <a:buNone/>
              <a:defRPr/>
            </a:pPr>
            <a:r>
              <a:rPr lang="en-US" sz="2800" dirty="0"/>
              <a:t>Stroke incidence is high and it remains the leading cause of disability in the US.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PD is potentially a modifiable stroke risk factor.</a:t>
            </a:r>
          </a:p>
        </p:txBody>
      </p:sp>
    </p:spTree>
    <p:extLst>
      <p:ext uri="{BB962C8B-B14F-4D97-AF65-F5344CB8AC3E}">
        <p14:creationId xmlns:p14="http://schemas.microsoft.com/office/powerpoint/2010/main" val="33170040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E990-5DB2-4318-A3DE-C6448951040D}"/>
              </a:ext>
            </a:extLst>
          </p:cNvPr>
          <p:cNvSpPr>
            <a:spLocks noGrp="1"/>
          </p:cNvSpPr>
          <p:nvPr>
            <p:ph type="title"/>
          </p:nvPr>
        </p:nvSpPr>
        <p:spPr>
          <a:xfrm>
            <a:off x="0" y="136525"/>
            <a:ext cx="9137650" cy="1235075"/>
          </a:xfrm>
        </p:spPr>
        <p:txBody>
          <a:bodyPr/>
          <a:lstStyle/>
          <a:p>
            <a:pPr>
              <a:defRPr/>
            </a:pPr>
            <a:r>
              <a:rPr lang="en-US" sz="3200" dirty="0"/>
              <a:t>Periodontal Disease Independently Related to Stroke Risk &amp; Dental Care May Lower Risk:</a:t>
            </a:r>
            <a:br>
              <a:rPr lang="en-US" sz="3200" dirty="0"/>
            </a:br>
            <a:r>
              <a:rPr lang="en-US" sz="3200" dirty="0"/>
              <a:t>Background</a:t>
            </a:r>
          </a:p>
        </p:txBody>
      </p:sp>
      <p:sp>
        <p:nvSpPr>
          <p:cNvPr id="4" name="Footer Placeholder 3">
            <a:extLst>
              <a:ext uri="{FF2B5EF4-FFF2-40B4-BE49-F238E27FC236}">
                <a16:creationId xmlns:a16="http://schemas.microsoft.com/office/drawing/2014/main" id="{F01032A8-90EC-4AB3-9515-35AB5E443B32}"/>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80900" name="TextBox 5">
            <a:extLst>
              <a:ext uri="{FF2B5EF4-FFF2-40B4-BE49-F238E27FC236}">
                <a16:creationId xmlns:a16="http://schemas.microsoft.com/office/drawing/2014/main" id="{9BF0C7FA-BAB4-4C2A-AB3B-9945AA5DB036}"/>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Sen, S., et. al. (2018). Periodontal Disease, Regular Dental Care Use, and Incident Ischemic Stroke. </a:t>
            </a:r>
            <a:r>
              <a:rPr lang="en-US" altLang="en-US" sz="1800" i="1">
                <a:solidFill>
                  <a:srgbClr val="FFC000"/>
                </a:solidFill>
              </a:rPr>
              <a:t>Stroke</a:t>
            </a:r>
            <a:r>
              <a:rPr lang="en-US" altLang="en-US" sz="1800">
                <a:solidFill>
                  <a:srgbClr val="FFC000"/>
                </a:solidFill>
              </a:rPr>
              <a:t>. doi:10.1161/strokeaha.117.018990</a:t>
            </a:r>
          </a:p>
          <a:p>
            <a:pPr algn="ctr">
              <a:spcBef>
                <a:spcPct val="0"/>
              </a:spcBef>
              <a:buClrTx/>
              <a:buFontTx/>
              <a:buNone/>
            </a:pPr>
            <a:endParaRPr lang="en-US" altLang="en-US" sz="1800" i="1">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752600"/>
            <a:ext cx="8540750" cy="3733800"/>
          </a:xfrm>
        </p:spPr>
        <p:txBody>
          <a:bodyPr/>
          <a:lstStyle/>
          <a:p>
            <a:pPr marL="0" indent="0" algn="ctr">
              <a:buFont typeface="Wingdings" panose="05000000000000000000" pitchFamily="2" charset="2"/>
              <a:buNone/>
              <a:defRPr/>
            </a:pPr>
            <a:r>
              <a:rPr lang="en-US" sz="2800" dirty="0"/>
              <a:t>Limitations with previous studies include the use of many differing definitions of periodontal disease                and consideration of potential cofounders.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The current study uses robust periodontal clinical definitions and adjusted for numerous potential cofounders of stroke risk.</a:t>
            </a:r>
          </a:p>
          <a:p>
            <a:pPr marL="0" indent="0" algn="ctr">
              <a:buFont typeface="Wingdings" panose="05000000000000000000" pitchFamily="2" charset="2"/>
              <a:buNone/>
              <a:defRPr/>
            </a:pPr>
            <a:endParaRPr lang="en-US" sz="2800" dirty="0"/>
          </a:p>
        </p:txBody>
      </p:sp>
    </p:spTree>
    <p:extLst>
      <p:ext uri="{BB962C8B-B14F-4D97-AF65-F5344CB8AC3E}">
        <p14:creationId xmlns:p14="http://schemas.microsoft.com/office/powerpoint/2010/main" val="2938549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A0E10-0A5E-4A8B-B0D6-97AC408121B6}"/>
              </a:ext>
            </a:extLst>
          </p:cNvPr>
          <p:cNvSpPr>
            <a:spLocks noGrp="1"/>
          </p:cNvSpPr>
          <p:nvPr>
            <p:ph type="title"/>
          </p:nvPr>
        </p:nvSpPr>
        <p:spPr>
          <a:xfrm>
            <a:off x="0" y="136525"/>
            <a:ext cx="9137650" cy="854075"/>
          </a:xfrm>
        </p:spPr>
        <p:txBody>
          <a:bodyPr/>
          <a:lstStyle/>
          <a:p>
            <a:pPr>
              <a:defRPr/>
            </a:pPr>
            <a:r>
              <a:rPr lang="en-US" sz="3200" dirty="0"/>
              <a:t>Periodontal Disease Independently Related                       to Stroke Risk</a:t>
            </a:r>
          </a:p>
        </p:txBody>
      </p:sp>
      <p:sp>
        <p:nvSpPr>
          <p:cNvPr id="4" name="Footer Placeholder 3">
            <a:extLst>
              <a:ext uri="{FF2B5EF4-FFF2-40B4-BE49-F238E27FC236}">
                <a16:creationId xmlns:a16="http://schemas.microsoft.com/office/drawing/2014/main" id="{058CA021-E599-4BB1-B4B2-7543E7F5439A}"/>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82948" name="TextBox 5">
            <a:extLst>
              <a:ext uri="{FF2B5EF4-FFF2-40B4-BE49-F238E27FC236}">
                <a16:creationId xmlns:a16="http://schemas.microsoft.com/office/drawing/2014/main" id="{24ECFDF3-5C62-4463-BA89-1FEDE17EE555}"/>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Sen, S., et. al. (2018). Periodontal Disease, Regular Dental Care Use, and Incident Ischemic Stroke. </a:t>
            </a:r>
            <a:r>
              <a:rPr lang="en-US" altLang="en-US" sz="1800" i="1" dirty="0">
                <a:solidFill>
                  <a:srgbClr val="FFC000"/>
                </a:solidFill>
              </a:rPr>
              <a:t>Stroke</a:t>
            </a:r>
            <a:r>
              <a:rPr lang="en-US" altLang="en-US" sz="1800" dirty="0">
                <a:solidFill>
                  <a:srgbClr val="FFC000"/>
                </a:solidFill>
              </a:rPr>
              <a:t>. doi:10.1161/strokeaha.117.018990</a:t>
            </a:r>
          </a:p>
          <a:p>
            <a:pPr algn="ctr">
              <a:spcBef>
                <a:spcPct val="0"/>
              </a:spcBef>
              <a:buClrTx/>
              <a:buFontTx/>
              <a:buNone/>
            </a:pPr>
            <a:endParaRPr lang="en-US" altLang="en-US" sz="1800" i="1"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673225"/>
            <a:ext cx="8540750" cy="3813175"/>
          </a:xfrm>
        </p:spPr>
        <p:txBody>
          <a:bodyPr/>
          <a:lstStyle/>
          <a:p>
            <a:pPr marL="0" indent="0" algn="ctr">
              <a:buFont typeface="Wingdings" panose="05000000000000000000" pitchFamily="2" charset="2"/>
              <a:buNone/>
              <a:defRPr/>
            </a:pPr>
            <a:r>
              <a:rPr lang="en-US" sz="2800" dirty="0"/>
              <a:t>6,736 ARIC pts; no </a:t>
            </a:r>
            <a:r>
              <a:rPr lang="en-US" sz="2800" dirty="0" err="1"/>
              <a:t>hx</a:t>
            </a:r>
            <a:r>
              <a:rPr lang="en-US" sz="2800" dirty="0"/>
              <a:t> of stroke; mean age 62; 55% female; 19% Black; follow-up 15 </a:t>
            </a:r>
            <a:r>
              <a:rPr lang="en-US" sz="2800" dirty="0" err="1"/>
              <a:t>yrs</a:t>
            </a:r>
            <a:r>
              <a:rPr lang="en-US" sz="2800" dirty="0"/>
              <a:t> with over 90% of pts being retained in study.</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Periodontal exams used to discriminate pts into 7 distinct periodontal profile classes (PPC A-G) ranging from health to severe PD.</a:t>
            </a:r>
          </a:p>
          <a:p>
            <a:pPr marL="0" indent="0" algn="ctr">
              <a:buFont typeface="Wingdings" panose="05000000000000000000" pitchFamily="2" charset="2"/>
              <a:buNone/>
              <a:defRPr/>
            </a:pPr>
            <a:endParaRPr lang="en-US" sz="2800" dirty="0"/>
          </a:p>
        </p:txBody>
      </p:sp>
    </p:spTree>
    <p:extLst>
      <p:ext uri="{BB962C8B-B14F-4D97-AF65-F5344CB8AC3E}">
        <p14:creationId xmlns:p14="http://schemas.microsoft.com/office/powerpoint/2010/main" val="788891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D418-6341-498B-B581-C0F06EAED2A8}"/>
              </a:ext>
            </a:extLst>
          </p:cNvPr>
          <p:cNvSpPr>
            <a:spLocks noGrp="1"/>
          </p:cNvSpPr>
          <p:nvPr>
            <p:ph type="title"/>
          </p:nvPr>
        </p:nvSpPr>
        <p:spPr>
          <a:xfrm>
            <a:off x="0" y="0"/>
            <a:ext cx="9144000" cy="1143000"/>
          </a:xfrm>
        </p:spPr>
        <p:txBody>
          <a:bodyPr/>
          <a:lstStyle/>
          <a:p>
            <a:pPr>
              <a:defRPr/>
            </a:pPr>
            <a:r>
              <a:rPr lang="en-US" sz="3200" dirty="0"/>
              <a:t>Seven Periodontal Profile Classes (PPC):</a:t>
            </a:r>
            <a:br>
              <a:rPr lang="en-US" sz="3200" dirty="0"/>
            </a:br>
            <a:r>
              <a:rPr lang="en-US" sz="3200" dirty="0"/>
              <a:t>Background</a:t>
            </a:r>
          </a:p>
        </p:txBody>
      </p:sp>
      <p:sp>
        <p:nvSpPr>
          <p:cNvPr id="4" name="Footer Placeholder 3">
            <a:extLst>
              <a:ext uri="{FF2B5EF4-FFF2-40B4-BE49-F238E27FC236}">
                <a16:creationId xmlns:a16="http://schemas.microsoft.com/office/drawing/2014/main" id="{B9A0FA02-26C4-470A-8B97-FFA63ECD8003}"/>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88068" name="TextBox 5">
            <a:extLst>
              <a:ext uri="{FF2B5EF4-FFF2-40B4-BE49-F238E27FC236}">
                <a16:creationId xmlns:a16="http://schemas.microsoft.com/office/drawing/2014/main" id="{B8D0AF58-EE84-48C0-989A-6724BBDFCF5E}"/>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rPr>
              <a:t>Morelli, T., et. al. (2017). Derivation and Validation of the Periodontal and Tooth Profile Classification System for Patient Stratification.                                           </a:t>
            </a:r>
            <a:r>
              <a:rPr lang="en-US" altLang="en-US" sz="1800" i="1">
                <a:solidFill>
                  <a:srgbClr val="FFC000"/>
                </a:solidFill>
              </a:rPr>
              <a:t>J Periodontol, 88</a:t>
            </a:r>
            <a:r>
              <a:rPr lang="fi-FI" altLang="en-US" sz="1800">
                <a:solidFill>
                  <a:srgbClr val="FFC000"/>
                </a:solidFill>
              </a:rPr>
              <a:t>(2), 153-165. </a:t>
            </a:r>
            <a:endParaRPr lang="en-US" altLang="en-US" sz="180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228600" y="1295400"/>
            <a:ext cx="8540750" cy="3962400"/>
          </a:xfrm>
        </p:spPr>
        <p:txBody>
          <a:bodyPr/>
          <a:lstStyle/>
          <a:p>
            <a:pPr marL="0" indent="0" algn="ctr">
              <a:buFont typeface="Wingdings" panose="05000000000000000000" pitchFamily="2" charset="2"/>
              <a:buNone/>
              <a:defRPr/>
            </a:pPr>
            <a:r>
              <a:rPr lang="en-US" sz="2800" dirty="0"/>
              <a:t>Latent class analysis (LCA) is a statistical method used to identify a set of discrete, mutually exclusive latent classes of individuals based on their responses to a set of observed categorical variables.</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It is a data-driven, person-centered approach that considers heterogeneity among individuals that can be grouped into relatively homogeneous subclasses with similar clinical patterns.</a:t>
            </a:r>
          </a:p>
        </p:txBody>
      </p:sp>
    </p:spTree>
    <p:extLst>
      <p:ext uri="{BB962C8B-B14F-4D97-AF65-F5344CB8AC3E}">
        <p14:creationId xmlns:p14="http://schemas.microsoft.com/office/powerpoint/2010/main" val="66532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25" y="990600"/>
            <a:ext cx="8540750" cy="4422775"/>
          </a:xfrm>
        </p:spPr>
        <p:txBody>
          <a:bodyPr/>
          <a:lstStyle/>
          <a:p>
            <a:pPr marL="0" indent="0">
              <a:buNone/>
            </a:pPr>
            <a:r>
              <a:rPr lang="en-US" sz="1800" dirty="0">
                <a:effectLst/>
              </a:rPr>
              <a:t>1. Peters, S., Bots, Ss., et al. </a:t>
            </a:r>
            <a:r>
              <a:rPr lang="en-US" sz="1800" u="sng" dirty="0">
                <a:effectLst/>
              </a:rPr>
              <a:t>Sex differen</a:t>
            </a:r>
            <a:r>
              <a:rPr lang="en-US" sz="1800" dirty="0">
                <a:effectLst/>
              </a:rPr>
              <a:t>ces in the association between 	measures of general and </a:t>
            </a:r>
            <a:r>
              <a:rPr lang="en-US" sz="1800" u="sng" dirty="0">
                <a:effectLst/>
              </a:rPr>
              <a:t>central adiposity </a:t>
            </a:r>
            <a:r>
              <a:rPr lang="en-US" sz="1800" dirty="0">
                <a:effectLst/>
              </a:rPr>
              <a:t>and risk of MI. J Am Heart 	Assoc. March 13, 2018;7:DOI:10.1161/JAHA.117.008507</a:t>
            </a:r>
          </a:p>
          <a:p>
            <a:pPr marL="0" indent="0">
              <a:buNone/>
            </a:pPr>
            <a:endParaRPr lang="en-US" sz="1800" dirty="0">
              <a:effectLst/>
            </a:endParaRPr>
          </a:p>
          <a:p>
            <a:pPr marL="0" indent="0">
              <a:buNone/>
            </a:pPr>
            <a:r>
              <a:rPr lang="en-US" sz="1800" dirty="0">
                <a:effectLst/>
              </a:rPr>
              <a:t>2. Beckman, J., Duncan, M., et al. </a:t>
            </a:r>
            <a:r>
              <a:rPr lang="en-US" sz="1800" u="sng" dirty="0">
                <a:effectLst/>
              </a:rPr>
              <a:t>HIV and PAD</a:t>
            </a:r>
            <a:r>
              <a:rPr lang="en-US" sz="1800" dirty="0">
                <a:effectLst/>
              </a:rPr>
              <a:t>. March 12, 2018. Circulation; 	10.1161.117.032647</a:t>
            </a:r>
          </a:p>
          <a:p>
            <a:pPr marL="0" indent="0">
              <a:buNone/>
            </a:pPr>
            <a:endParaRPr lang="en-US" sz="1800" dirty="0">
              <a:effectLst/>
            </a:endParaRPr>
          </a:p>
          <a:p>
            <a:pPr marL="0" indent="0">
              <a:buNone/>
            </a:pPr>
            <a:r>
              <a:rPr lang="en-US" sz="1800" dirty="0">
                <a:effectLst/>
              </a:rPr>
              <a:t>3. Wei, J., </a:t>
            </a:r>
            <a:r>
              <a:rPr lang="en-US" sz="1800" dirty="0" err="1">
                <a:effectLst/>
              </a:rPr>
              <a:t>Bakir</a:t>
            </a:r>
            <a:r>
              <a:rPr lang="en-US" sz="1800" dirty="0">
                <a:effectLst/>
              </a:rPr>
              <a:t>, M., </a:t>
            </a:r>
            <a:r>
              <a:rPr lang="en-US" sz="1800" dirty="0" err="1">
                <a:effectLst/>
              </a:rPr>
              <a:t>Darounian</a:t>
            </a:r>
            <a:r>
              <a:rPr lang="en-US" sz="1800" dirty="0">
                <a:effectLst/>
              </a:rPr>
              <a:t>, N., et al. </a:t>
            </a:r>
            <a:r>
              <a:rPr lang="en-US" sz="1800" u="sng" dirty="0">
                <a:effectLst/>
              </a:rPr>
              <a:t>Myocardial scar </a:t>
            </a:r>
            <a:r>
              <a:rPr lang="en-US" sz="1800" dirty="0">
                <a:effectLst/>
              </a:rPr>
              <a:t>is prevalent and 	associated with subclinical myocardial dysfunction in women with 	suspected ischemia but no obstructive coronary artery disease. 	Circulation. 2018;137:874-876.</a:t>
            </a:r>
          </a:p>
          <a:p>
            <a:pPr marL="0" indent="0">
              <a:buNone/>
            </a:pPr>
            <a:endParaRPr lang="en-US" sz="1800" dirty="0">
              <a:effectLst/>
            </a:endParaRPr>
          </a:p>
          <a:p>
            <a:pPr marL="0" indent="0">
              <a:buNone/>
            </a:pPr>
            <a:r>
              <a:rPr lang="en-US" sz="1800" dirty="0">
                <a:effectLst/>
              </a:rPr>
              <a:t>4. </a:t>
            </a:r>
            <a:r>
              <a:rPr lang="en-US" altLang="en-US" sz="1800" dirty="0">
                <a:effectLst/>
              </a:rPr>
              <a:t>Sen, S., et. al. (March 12, 2018). </a:t>
            </a:r>
            <a:r>
              <a:rPr lang="en-US" altLang="en-US" sz="1800" u="sng" dirty="0">
                <a:effectLst/>
              </a:rPr>
              <a:t>Periodontal Disease</a:t>
            </a:r>
            <a:r>
              <a:rPr lang="en-US" altLang="en-US" sz="1800" dirty="0">
                <a:effectLst/>
              </a:rPr>
              <a:t>, Regular Dental Care 	Use, and Incident Ischemic Stroke. </a:t>
            </a:r>
            <a:r>
              <a:rPr lang="en-US" altLang="en-US" sz="1800" i="1" dirty="0">
                <a:effectLst/>
              </a:rPr>
              <a:t>Stroke; 49:ATMP55</a:t>
            </a:r>
          </a:p>
          <a:p>
            <a:pPr marL="0" indent="0">
              <a:buNone/>
            </a:pPr>
            <a:endParaRPr lang="en-US" sz="1800" i="1" dirty="0">
              <a:effectLst/>
            </a:endParaRPr>
          </a:p>
          <a:p>
            <a:pPr marL="0" indent="0">
              <a:buNone/>
            </a:pPr>
            <a:r>
              <a:rPr lang="en-US" sz="1800" dirty="0">
                <a:effectLst/>
              </a:rPr>
              <a:t>5. </a:t>
            </a:r>
            <a:r>
              <a:rPr lang="en-US" sz="1800" dirty="0" err="1">
                <a:effectLst/>
              </a:rPr>
              <a:t>Taler</a:t>
            </a:r>
            <a:r>
              <a:rPr lang="en-US" sz="1800" dirty="0">
                <a:effectLst/>
              </a:rPr>
              <a:t>, S.J., et al. </a:t>
            </a:r>
            <a:r>
              <a:rPr lang="en-US" sz="1800" u="sng" dirty="0">
                <a:effectLst/>
              </a:rPr>
              <a:t>New Blood Pressure Guidelines</a:t>
            </a:r>
            <a:r>
              <a:rPr lang="en-US" sz="1800" dirty="0">
                <a:effectLst/>
              </a:rPr>
              <a:t>. 2018. New </a:t>
            </a:r>
            <a:r>
              <a:rPr lang="en-US" sz="1800" dirty="0" err="1">
                <a:effectLst/>
              </a:rPr>
              <a:t>Eng</a:t>
            </a:r>
            <a:r>
              <a:rPr lang="en-US" sz="1800" dirty="0">
                <a:effectLst/>
              </a:rPr>
              <a:t> J. Med 	2018;378:636-644. </a:t>
            </a:r>
          </a:p>
          <a:p>
            <a:pPr marL="0" indent="0">
              <a:buNone/>
            </a:pPr>
            <a:endParaRPr lang="en-US" sz="1800" dirty="0">
              <a:effectLst/>
            </a:endParaRPr>
          </a:p>
          <a:p>
            <a:pPr marL="0" indent="0">
              <a:buNone/>
            </a:pPr>
            <a:endParaRPr lang="en-US" sz="1800" dirty="0"/>
          </a:p>
          <a:p>
            <a:pPr marL="0" indent="0">
              <a:buNone/>
            </a:pPr>
            <a:endParaRPr lang="en-US" sz="1800"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2" name="TextBox 1">
            <a:extLst>
              <a:ext uri="{FF2B5EF4-FFF2-40B4-BE49-F238E27FC236}">
                <a16:creationId xmlns:a16="http://schemas.microsoft.com/office/drawing/2014/main" id="{130B15A3-3277-4F57-A8B7-E88CB9B80123}"/>
              </a:ext>
            </a:extLst>
          </p:cNvPr>
          <p:cNvSpPr txBox="1"/>
          <p:nvPr/>
        </p:nvSpPr>
        <p:spPr>
          <a:xfrm>
            <a:off x="222360" y="228600"/>
            <a:ext cx="8630889" cy="461665"/>
          </a:xfrm>
          <a:prstGeom prst="rect">
            <a:avLst/>
          </a:prstGeom>
          <a:noFill/>
        </p:spPr>
        <p:txBody>
          <a:bodyPr wrap="none" rtlCol="0">
            <a:spAutoFit/>
          </a:bodyPr>
          <a:lstStyle/>
          <a:p>
            <a:pPr algn="ctr"/>
            <a:r>
              <a:rPr lang="en-US" sz="2400" b="1" dirty="0">
                <a:solidFill>
                  <a:schemeClr val="tx2"/>
                </a:solidFill>
              </a:rPr>
              <a:t>New Studies for March 14, 2018 Scientific Update Session</a:t>
            </a:r>
          </a:p>
        </p:txBody>
      </p:sp>
    </p:spTree>
    <p:extLst>
      <p:ext uri="{BB962C8B-B14F-4D97-AF65-F5344CB8AC3E}">
        <p14:creationId xmlns:p14="http://schemas.microsoft.com/office/powerpoint/2010/main" val="2274630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284FF-0C64-45A8-8FFD-0FD4E10BA0EC}"/>
              </a:ext>
            </a:extLst>
          </p:cNvPr>
          <p:cNvSpPr>
            <a:spLocks noGrp="1"/>
          </p:cNvSpPr>
          <p:nvPr>
            <p:ph type="title"/>
          </p:nvPr>
        </p:nvSpPr>
        <p:spPr>
          <a:xfrm>
            <a:off x="0" y="0"/>
            <a:ext cx="9144000" cy="838200"/>
          </a:xfrm>
        </p:spPr>
        <p:txBody>
          <a:bodyPr/>
          <a:lstStyle/>
          <a:p>
            <a:pPr>
              <a:defRPr/>
            </a:pPr>
            <a:r>
              <a:rPr lang="en-US" sz="3200" dirty="0"/>
              <a:t>Seven Periodontal Profile Classes (PPC)</a:t>
            </a:r>
          </a:p>
        </p:txBody>
      </p:sp>
      <p:sp>
        <p:nvSpPr>
          <p:cNvPr id="4" name="Footer Placeholder 3">
            <a:extLst>
              <a:ext uri="{FF2B5EF4-FFF2-40B4-BE49-F238E27FC236}">
                <a16:creationId xmlns:a16="http://schemas.microsoft.com/office/drawing/2014/main" id="{78C1675B-A814-4C56-B26E-35A850912D66}"/>
              </a:ext>
            </a:extLst>
          </p:cNvPr>
          <p:cNvSpPr>
            <a:spLocks noGrp="1"/>
          </p:cNvSpPr>
          <p:nvPr>
            <p:ph type="ftr" sz="quarter" idx="11"/>
          </p:nvPr>
        </p:nvSpPr>
        <p:spPr/>
        <p:txBody>
          <a:bodyPr/>
          <a:lstStyle/>
          <a:p>
            <a:pPr fontAlgn="auto">
              <a:spcBef>
                <a:spcPts val="0"/>
              </a:spcBef>
              <a:spcAft>
                <a:spcPts val="0"/>
              </a:spcAft>
              <a:defRPr/>
            </a:pPr>
            <a:r>
              <a:rPr lang="en-US">
                <a:latin typeface="Arial"/>
              </a:rPr>
              <a:t>Copyright Bale/Doneen Paradigm</a:t>
            </a:r>
          </a:p>
        </p:txBody>
      </p:sp>
      <p:sp>
        <p:nvSpPr>
          <p:cNvPr id="92164" name="TextBox 5">
            <a:extLst>
              <a:ext uri="{FF2B5EF4-FFF2-40B4-BE49-F238E27FC236}">
                <a16:creationId xmlns:a16="http://schemas.microsoft.com/office/drawing/2014/main" id="{8AB6C0C1-68D8-44C1-B1F1-4A462AFB3548}"/>
              </a:ext>
            </a:extLst>
          </p:cNvPr>
          <p:cNvSpPr txBox="1">
            <a:spLocks noChangeArrowheads="1"/>
          </p:cNvSpPr>
          <p:nvPr/>
        </p:nvSpPr>
        <p:spPr bwMode="auto">
          <a:xfrm>
            <a:off x="533400" y="5562600"/>
            <a:ext cx="8077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Morelli, T., et. al. (2017). Derivation and Validation of the Periodontal and Tooth Profile Classification System for Patient Stratification.                                           </a:t>
            </a:r>
            <a:r>
              <a:rPr lang="en-US" altLang="en-US" sz="1800" i="1" dirty="0">
                <a:solidFill>
                  <a:srgbClr val="FFC000"/>
                </a:solidFill>
              </a:rPr>
              <a:t>J </a:t>
            </a:r>
            <a:r>
              <a:rPr lang="en-US" altLang="en-US" sz="1800" i="1" dirty="0" err="1">
                <a:solidFill>
                  <a:srgbClr val="FFC000"/>
                </a:solidFill>
              </a:rPr>
              <a:t>Periodontol</a:t>
            </a:r>
            <a:r>
              <a:rPr lang="en-US" altLang="en-US" sz="1800" i="1" dirty="0">
                <a:solidFill>
                  <a:srgbClr val="FFC000"/>
                </a:solidFill>
              </a:rPr>
              <a:t>, 88</a:t>
            </a:r>
            <a:r>
              <a:rPr lang="fi-FI" altLang="en-US" sz="1800" dirty="0">
                <a:solidFill>
                  <a:srgbClr val="FFC000"/>
                </a:solidFill>
              </a:rPr>
              <a:t>(2), 153-165. </a:t>
            </a:r>
            <a:endParaRPr lang="en-US" altLang="en-US" sz="1800" dirty="0">
              <a:solidFill>
                <a:srgbClr val="FFC000"/>
              </a:solidFill>
            </a:endParaRPr>
          </a:p>
        </p:txBody>
      </p:sp>
      <p:sp>
        <p:nvSpPr>
          <p:cNvPr id="5" name="Content Placeholder 4">
            <a:extLst>
              <a:ext uri="{FF2B5EF4-FFF2-40B4-BE49-F238E27FC236}">
                <a16:creationId xmlns:a16="http://schemas.microsoft.com/office/drawing/2014/main" id="{F471D0D5-6B4D-4294-AC2F-E9D462BE06DB}"/>
              </a:ext>
            </a:extLst>
          </p:cNvPr>
          <p:cNvSpPr>
            <a:spLocks noGrp="1"/>
          </p:cNvSpPr>
          <p:nvPr>
            <p:ph idx="1"/>
          </p:nvPr>
        </p:nvSpPr>
        <p:spPr>
          <a:xfrm>
            <a:off x="301625" y="1143000"/>
            <a:ext cx="8540750" cy="4343400"/>
          </a:xfrm>
        </p:spPr>
        <p:txBody>
          <a:bodyPr/>
          <a:lstStyle/>
          <a:p>
            <a:pPr marL="0" indent="0" algn="ctr">
              <a:buFont typeface="Wingdings" panose="05000000000000000000" pitchFamily="2" charset="2"/>
              <a:buNone/>
              <a:defRPr/>
            </a:pPr>
            <a:r>
              <a:rPr lang="en-US" sz="2800" dirty="0"/>
              <a:t>Dental Atherosclerosis Risk in Community Study (DARIC) cohort (n=6793) was used to develop                   the LCA classification.</a:t>
            </a:r>
          </a:p>
          <a:p>
            <a:pPr marL="0" indent="0" algn="ctr">
              <a:buFont typeface="Wingdings" panose="05000000000000000000" pitchFamily="2" charset="2"/>
              <a:buNone/>
              <a:defRPr/>
            </a:pPr>
            <a:endParaRPr lang="en-US" sz="2800" dirty="0"/>
          </a:p>
          <a:p>
            <a:pPr marL="0" indent="0" algn="ctr">
              <a:buFont typeface="Wingdings" panose="05000000000000000000" pitchFamily="2" charset="2"/>
              <a:buNone/>
              <a:defRPr/>
            </a:pPr>
            <a:r>
              <a:rPr lang="en-US" sz="2800" dirty="0"/>
              <a:t>7 tooth-level clinical parameters                                 drove the classification.</a:t>
            </a:r>
          </a:p>
        </p:txBody>
      </p:sp>
    </p:spTree>
    <p:extLst>
      <p:ext uri="{BB962C8B-B14F-4D97-AF65-F5344CB8AC3E}">
        <p14:creationId xmlns:p14="http://schemas.microsoft.com/office/powerpoint/2010/main" val="2574302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4DF02-2B1F-4E99-9A69-7AAF7A3ADAB3}"/>
              </a:ext>
            </a:extLst>
          </p:cNvPr>
          <p:cNvSpPr>
            <a:spLocks noGrp="1"/>
          </p:cNvSpPr>
          <p:nvPr>
            <p:ph type="title"/>
          </p:nvPr>
        </p:nvSpPr>
        <p:spPr/>
        <p:txBody>
          <a:bodyPr/>
          <a:lstStyle/>
          <a:p>
            <a:r>
              <a:rPr lang="en-US" dirty="0"/>
              <a:t>Periodontal Disease and </a:t>
            </a:r>
            <a:br>
              <a:rPr lang="en-US" dirty="0"/>
            </a:br>
            <a:r>
              <a:rPr lang="en-US" dirty="0"/>
              <a:t>Atrial Fibrillation</a:t>
            </a:r>
          </a:p>
        </p:txBody>
      </p:sp>
      <p:sp>
        <p:nvSpPr>
          <p:cNvPr id="4" name="Footer Placeholder 3">
            <a:extLst>
              <a:ext uri="{FF2B5EF4-FFF2-40B4-BE49-F238E27FC236}">
                <a16:creationId xmlns:a16="http://schemas.microsoft.com/office/drawing/2014/main" id="{F4C854D5-5E91-46D3-8860-0014A236ED4D}"/>
              </a:ext>
            </a:extLst>
          </p:cNvPr>
          <p:cNvSpPr>
            <a:spLocks noGrp="1"/>
          </p:cNvSpPr>
          <p:nvPr>
            <p:ph type="ftr" sz="quarter" idx="11"/>
          </p:nvPr>
        </p:nvSpPr>
        <p:spPr/>
        <p:txBody>
          <a:bodyPr/>
          <a:lstStyle/>
          <a:p>
            <a:pPr>
              <a:defRPr/>
            </a:pPr>
            <a:r>
              <a:rPr lang="en-US"/>
              <a:t>Copyright Bale/Doneen Paradigm</a:t>
            </a:r>
          </a:p>
        </p:txBody>
      </p:sp>
      <p:pic>
        <p:nvPicPr>
          <p:cNvPr id="13" name="Content Placeholder 12">
            <a:extLst>
              <a:ext uri="{FF2B5EF4-FFF2-40B4-BE49-F238E27FC236}">
                <a16:creationId xmlns:a16="http://schemas.microsoft.com/office/drawing/2014/main" id="{2AB76E03-2835-41F6-B1FD-7E76C30C23F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19600" y="2133600"/>
            <a:ext cx="4462780" cy="3047999"/>
          </a:xfrm>
        </p:spPr>
      </p:pic>
      <p:pic>
        <p:nvPicPr>
          <p:cNvPr id="14" name="Content Placeholder 5">
            <a:extLst>
              <a:ext uri="{FF2B5EF4-FFF2-40B4-BE49-F238E27FC236}">
                <a16:creationId xmlns:a16="http://schemas.microsoft.com/office/drawing/2014/main" id="{97732BB4-41E4-4B44-AC01-4D201A71F5D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bwMode="auto">
          <a:xfrm>
            <a:off x="381000" y="1752600"/>
            <a:ext cx="3810000" cy="3810000"/>
          </a:xfrm>
          <a:prstGeom prst="rect">
            <a:avLst/>
          </a:prstGeom>
          <a:noFill/>
          <a:ln w="9525">
            <a:noFill/>
            <a:miter lim="800000"/>
            <a:headEnd/>
            <a:tailEnd/>
          </a:ln>
          <a:effectLst/>
        </p:spPr>
      </p:pic>
    </p:spTree>
    <p:extLst>
      <p:ext uri="{BB962C8B-B14F-4D97-AF65-F5344CB8AC3E}">
        <p14:creationId xmlns:p14="http://schemas.microsoft.com/office/powerpoint/2010/main" val="3457889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8EA1-AFF8-419B-92C5-28BE7C70E03E}"/>
              </a:ext>
            </a:extLst>
          </p:cNvPr>
          <p:cNvSpPr>
            <a:spLocks noGrp="1"/>
          </p:cNvSpPr>
          <p:nvPr>
            <p:ph type="title"/>
          </p:nvPr>
        </p:nvSpPr>
        <p:spPr>
          <a:xfrm>
            <a:off x="301625" y="228601"/>
            <a:ext cx="8510588" cy="762000"/>
          </a:xfrm>
        </p:spPr>
        <p:txBody>
          <a:bodyPr/>
          <a:lstStyle/>
          <a:p>
            <a:r>
              <a:rPr lang="en-US" sz="3600" dirty="0"/>
              <a:t>Periodontal Disease Associated with Atrial Fibrillation</a:t>
            </a:r>
          </a:p>
        </p:txBody>
      </p:sp>
      <p:sp>
        <p:nvSpPr>
          <p:cNvPr id="3" name="Content Placeholder 2">
            <a:extLst>
              <a:ext uri="{FF2B5EF4-FFF2-40B4-BE49-F238E27FC236}">
                <a16:creationId xmlns:a16="http://schemas.microsoft.com/office/drawing/2014/main" id="{66BFD3E3-B95A-48E6-941F-68E8F5E16727}"/>
              </a:ext>
            </a:extLst>
          </p:cNvPr>
          <p:cNvSpPr>
            <a:spLocks noGrp="1"/>
          </p:cNvSpPr>
          <p:nvPr>
            <p:ph idx="1"/>
          </p:nvPr>
        </p:nvSpPr>
        <p:spPr>
          <a:xfrm>
            <a:off x="301625" y="1217612"/>
            <a:ext cx="8540750" cy="4422775"/>
          </a:xfrm>
        </p:spPr>
        <p:txBody>
          <a:bodyPr/>
          <a:lstStyle/>
          <a:p>
            <a:pPr marL="0" indent="0" algn="ctr">
              <a:buNone/>
            </a:pPr>
            <a:r>
              <a:rPr lang="en-US" sz="2800" dirty="0"/>
              <a:t>Previously reported that PD is associated with cardioembolic stroke</a:t>
            </a:r>
          </a:p>
          <a:p>
            <a:pPr marL="0" indent="0" algn="ctr">
              <a:buNone/>
            </a:pPr>
            <a:endParaRPr lang="en-US" sz="2800" dirty="0"/>
          </a:p>
          <a:p>
            <a:pPr marL="0" indent="0" algn="ctr">
              <a:buNone/>
            </a:pPr>
            <a:r>
              <a:rPr lang="en-US" sz="2800" dirty="0"/>
              <a:t>AF is the most common reason for cardioembolic stroke</a:t>
            </a:r>
          </a:p>
          <a:p>
            <a:pPr marL="0" indent="0" algn="ctr">
              <a:buNone/>
            </a:pPr>
            <a:endParaRPr lang="en-US" sz="2800" dirty="0"/>
          </a:p>
          <a:p>
            <a:pPr marL="0" indent="0" algn="ctr">
              <a:buNone/>
            </a:pPr>
            <a:r>
              <a:rPr lang="en-US" sz="2800" dirty="0"/>
              <a:t>Authors assessed the hypothesis that PD is associated with incident AF. </a:t>
            </a:r>
          </a:p>
        </p:txBody>
      </p:sp>
      <p:sp>
        <p:nvSpPr>
          <p:cNvPr id="4" name="Footer Placeholder 3">
            <a:extLst>
              <a:ext uri="{FF2B5EF4-FFF2-40B4-BE49-F238E27FC236}">
                <a16:creationId xmlns:a16="http://schemas.microsoft.com/office/drawing/2014/main" id="{5D2C4E80-E9AB-497F-B396-01CE500D61E7}"/>
              </a:ext>
            </a:extLst>
          </p:cNvPr>
          <p:cNvSpPr>
            <a:spLocks noGrp="1"/>
          </p:cNvSpPr>
          <p:nvPr>
            <p:ph type="ftr" sz="quarter" idx="11"/>
          </p:nvPr>
        </p:nvSpPr>
        <p:spPr/>
        <p:txBody>
          <a:bodyPr/>
          <a:lstStyle/>
          <a:p>
            <a:pPr>
              <a:defRPr/>
            </a:pPr>
            <a:r>
              <a:rPr lang="en-US"/>
              <a:t>Copyright Bale/Doneen Paradigm</a:t>
            </a:r>
          </a:p>
        </p:txBody>
      </p:sp>
      <p:sp>
        <p:nvSpPr>
          <p:cNvPr id="5" name="TextBox 5">
            <a:extLst>
              <a:ext uri="{FF2B5EF4-FFF2-40B4-BE49-F238E27FC236}">
                <a16:creationId xmlns:a16="http://schemas.microsoft.com/office/drawing/2014/main" id="{A88BD46A-334A-47E6-AC59-2424CDB7009B}"/>
              </a:ext>
            </a:extLst>
          </p:cNvPr>
          <p:cNvSpPr txBox="1">
            <a:spLocks noChangeArrowheads="1"/>
          </p:cNvSpPr>
          <p:nvPr/>
        </p:nvSpPr>
        <p:spPr bwMode="auto">
          <a:xfrm>
            <a:off x="533400" y="5705474"/>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Sen, S., et. al. (March 12, 2018). Periodontal Disease, Regular Dental Care Use, and Incident Ischemic Stroke. </a:t>
            </a:r>
            <a:r>
              <a:rPr lang="en-US" altLang="en-US" sz="1800" i="1" dirty="0">
                <a:solidFill>
                  <a:srgbClr val="FFC000"/>
                </a:solidFill>
              </a:rPr>
              <a:t>Stroke; 49:ATMP55. </a:t>
            </a:r>
          </a:p>
        </p:txBody>
      </p:sp>
    </p:spTree>
    <p:extLst>
      <p:ext uri="{BB962C8B-B14F-4D97-AF65-F5344CB8AC3E}">
        <p14:creationId xmlns:p14="http://schemas.microsoft.com/office/powerpoint/2010/main" val="2961612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8EA1-AFF8-419B-92C5-28BE7C70E03E}"/>
              </a:ext>
            </a:extLst>
          </p:cNvPr>
          <p:cNvSpPr>
            <a:spLocks noGrp="1"/>
          </p:cNvSpPr>
          <p:nvPr>
            <p:ph type="title"/>
          </p:nvPr>
        </p:nvSpPr>
        <p:spPr>
          <a:xfrm>
            <a:off x="301625" y="228601"/>
            <a:ext cx="8510588" cy="762000"/>
          </a:xfrm>
        </p:spPr>
        <p:txBody>
          <a:bodyPr/>
          <a:lstStyle/>
          <a:p>
            <a:r>
              <a:rPr lang="en-US" sz="3600" dirty="0"/>
              <a:t>Periodontal Disease Associated with Atrial Fibrillation</a:t>
            </a:r>
          </a:p>
        </p:txBody>
      </p:sp>
      <p:sp>
        <p:nvSpPr>
          <p:cNvPr id="3" name="Content Placeholder 2">
            <a:extLst>
              <a:ext uri="{FF2B5EF4-FFF2-40B4-BE49-F238E27FC236}">
                <a16:creationId xmlns:a16="http://schemas.microsoft.com/office/drawing/2014/main" id="{66BFD3E3-B95A-48E6-941F-68E8F5E16727}"/>
              </a:ext>
            </a:extLst>
          </p:cNvPr>
          <p:cNvSpPr>
            <a:spLocks noGrp="1"/>
          </p:cNvSpPr>
          <p:nvPr>
            <p:ph idx="1"/>
          </p:nvPr>
        </p:nvSpPr>
        <p:spPr>
          <a:xfrm>
            <a:off x="301625" y="1217612"/>
            <a:ext cx="8540750" cy="4422775"/>
          </a:xfrm>
        </p:spPr>
        <p:txBody>
          <a:bodyPr/>
          <a:lstStyle/>
          <a:p>
            <a:pPr marL="0" indent="0" algn="ctr">
              <a:buNone/>
            </a:pPr>
            <a:r>
              <a:rPr lang="en-US" sz="2000" dirty="0">
                <a:effectLst/>
              </a:rPr>
              <a:t>In the Dental Atherosclerosis in Communities Study (DARIC) study, participants were subjected to full-mouth clinical periodontal measurements (seven indices) – </a:t>
            </a:r>
          </a:p>
          <a:p>
            <a:pPr marL="0" indent="0" algn="ctr">
              <a:buNone/>
            </a:pPr>
            <a:endParaRPr lang="en-US" sz="2000" dirty="0">
              <a:effectLst/>
            </a:endParaRPr>
          </a:p>
          <a:p>
            <a:pPr marL="0" indent="0" algn="ctr">
              <a:buNone/>
            </a:pPr>
            <a:r>
              <a:rPr lang="en-US" sz="2000" dirty="0">
                <a:effectLst/>
              </a:rPr>
              <a:t>PPC (A=periodontal health and F through G, based on increasing severity of PD)described previously (Feb 2018 BD Scientific Update). </a:t>
            </a:r>
          </a:p>
          <a:p>
            <a:pPr marL="0" indent="0" algn="ctr">
              <a:buNone/>
            </a:pPr>
            <a:endParaRPr lang="en-US" sz="2000" dirty="0">
              <a:effectLst/>
            </a:endParaRPr>
          </a:p>
          <a:p>
            <a:pPr marL="0" indent="0" algn="ctr">
              <a:buNone/>
            </a:pPr>
            <a:r>
              <a:rPr lang="en-US" sz="2000" dirty="0">
                <a:effectLst/>
              </a:rPr>
              <a:t>Cox regression used to adjust for AF risk factors that can potentially confound the relationship between PPC and AF adjudicated using echocardiograms, hospital </a:t>
            </a:r>
            <a:r>
              <a:rPr lang="en-US" sz="2000" dirty="0">
                <a:effectLst>
                  <a:outerShdw blurRad="38100" dist="38100" dir="2700000" algn="tl">
                    <a:srgbClr val="000000">
                      <a:alpha val="43137"/>
                    </a:srgbClr>
                  </a:outerShdw>
                </a:effectLst>
              </a:rPr>
              <a:t>codes and death certificates over the 17 years</a:t>
            </a:r>
          </a:p>
        </p:txBody>
      </p:sp>
      <p:sp>
        <p:nvSpPr>
          <p:cNvPr id="4" name="Footer Placeholder 3">
            <a:extLst>
              <a:ext uri="{FF2B5EF4-FFF2-40B4-BE49-F238E27FC236}">
                <a16:creationId xmlns:a16="http://schemas.microsoft.com/office/drawing/2014/main" id="{5D2C4E80-E9AB-497F-B396-01CE500D61E7}"/>
              </a:ext>
            </a:extLst>
          </p:cNvPr>
          <p:cNvSpPr>
            <a:spLocks noGrp="1"/>
          </p:cNvSpPr>
          <p:nvPr>
            <p:ph type="ftr" sz="quarter" idx="11"/>
          </p:nvPr>
        </p:nvSpPr>
        <p:spPr/>
        <p:txBody>
          <a:bodyPr/>
          <a:lstStyle/>
          <a:p>
            <a:pPr>
              <a:defRPr/>
            </a:pPr>
            <a:r>
              <a:rPr lang="en-US"/>
              <a:t>Copyright Bale/Doneen Paradigm</a:t>
            </a:r>
          </a:p>
        </p:txBody>
      </p:sp>
      <p:sp>
        <p:nvSpPr>
          <p:cNvPr id="5" name="TextBox 5">
            <a:extLst>
              <a:ext uri="{FF2B5EF4-FFF2-40B4-BE49-F238E27FC236}">
                <a16:creationId xmlns:a16="http://schemas.microsoft.com/office/drawing/2014/main" id="{A88BD46A-334A-47E6-AC59-2424CDB7009B}"/>
              </a:ext>
            </a:extLst>
          </p:cNvPr>
          <p:cNvSpPr txBox="1">
            <a:spLocks noChangeArrowheads="1"/>
          </p:cNvSpPr>
          <p:nvPr/>
        </p:nvSpPr>
        <p:spPr bwMode="auto">
          <a:xfrm>
            <a:off x="533400" y="5705474"/>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Sen, S., et. al. (March 12, 2018). Periodontal Disease, Regular Dental Care Use, and Incident Ischemic Stroke. </a:t>
            </a:r>
            <a:r>
              <a:rPr lang="en-US" altLang="en-US" sz="1800" i="1" dirty="0">
                <a:solidFill>
                  <a:srgbClr val="FFC000"/>
                </a:solidFill>
              </a:rPr>
              <a:t>Stroke; 49:ATMP55. </a:t>
            </a:r>
          </a:p>
        </p:txBody>
      </p:sp>
    </p:spTree>
    <p:extLst>
      <p:ext uri="{BB962C8B-B14F-4D97-AF65-F5344CB8AC3E}">
        <p14:creationId xmlns:p14="http://schemas.microsoft.com/office/powerpoint/2010/main" val="254038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8EA1-AFF8-419B-92C5-28BE7C70E03E}"/>
              </a:ext>
            </a:extLst>
          </p:cNvPr>
          <p:cNvSpPr>
            <a:spLocks noGrp="1"/>
          </p:cNvSpPr>
          <p:nvPr>
            <p:ph type="title"/>
          </p:nvPr>
        </p:nvSpPr>
        <p:spPr>
          <a:xfrm>
            <a:off x="301625" y="228601"/>
            <a:ext cx="8510588" cy="762000"/>
          </a:xfrm>
        </p:spPr>
        <p:txBody>
          <a:bodyPr/>
          <a:lstStyle/>
          <a:p>
            <a:r>
              <a:rPr lang="en-US" sz="3600" dirty="0"/>
              <a:t>Periodontal Disease Associated with Atrial Fibrillation</a:t>
            </a:r>
          </a:p>
        </p:txBody>
      </p:sp>
      <p:sp>
        <p:nvSpPr>
          <p:cNvPr id="3" name="Content Placeholder 2">
            <a:extLst>
              <a:ext uri="{FF2B5EF4-FFF2-40B4-BE49-F238E27FC236}">
                <a16:creationId xmlns:a16="http://schemas.microsoft.com/office/drawing/2014/main" id="{66BFD3E3-B95A-48E6-941F-68E8F5E16727}"/>
              </a:ext>
            </a:extLst>
          </p:cNvPr>
          <p:cNvSpPr>
            <a:spLocks noGrp="1"/>
          </p:cNvSpPr>
          <p:nvPr>
            <p:ph idx="1"/>
          </p:nvPr>
        </p:nvSpPr>
        <p:spPr>
          <a:xfrm>
            <a:off x="301625" y="1217612"/>
            <a:ext cx="8540750" cy="4422775"/>
          </a:xfrm>
        </p:spPr>
        <p:txBody>
          <a:bodyPr/>
          <a:lstStyle/>
          <a:p>
            <a:pPr marL="0" indent="0">
              <a:buNone/>
            </a:pPr>
            <a:r>
              <a:rPr lang="en-US" sz="2000" dirty="0"/>
              <a:t>Of the 6,501 assessed on visit 4 without prior history of AF, 883 were found to have AF over a 17-year follow-up period.  </a:t>
            </a:r>
          </a:p>
          <a:p>
            <a:pPr marL="0" indent="0">
              <a:buNone/>
            </a:pPr>
            <a:endParaRPr lang="en-US" sz="2000" dirty="0"/>
          </a:p>
          <a:p>
            <a:pPr marL="0" indent="0">
              <a:buNone/>
            </a:pPr>
            <a:r>
              <a:rPr lang="en-US" sz="2000" dirty="0"/>
              <a:t>Periodontal disease (PPC classes B-G) compared with periodontal health (PPC-A) was associated with higher rate of AF (HR 1.3 95% CI 1.1-1.5. p=0.0008). </a:t>
            </a:r>
          </a:p>
          <a:p>
            <a:pPr marL="0" indent="0" algn="ctr">
              <a:buNone/>
            </a:pPr>
            <a:r>
              <a:rPr lang="en-US" sz="2000" dirty="0"/>
              <a:t>PPC-D (HR 1.4 95% CI 1.1-1.7)</a:t>
            </a:r>
          </a:p>
          <a:p>
            <a:pPr marL="0" indent="0" algn="ctr">
              <a:buNone/>
            </a:pPr>
            <a:r>
              <a:rPr lang="en-US" sz="2000" dirty="0"/>
              <a:t>PPC-E (HR 1.4 95% CI 1.2-1.8)</a:t>
            </a:r>
          </a:p>
          <a:p>
            <a:pPr marL="0" indent="0" algn="ctr">
              <a:buNone/>
            </a:pPr>
            <a:r>
              <a:rPr lang="en-US" sz="2000" dirty="0"/>
              <a:t>PPC-F (HR 1.6 95% CI 1.3-2.0)</a:t>
            </a:r>
          </a:p>
          <a:p>
            <a:pPr marL="0" indent="0" algn="ctr">
              <a:buNone/>
            </a:pPr>
            <a:r>
              <a:rPr lang="en-US" sz="2000" dirty="0"/>
              <a:t>   PPC-G (HR 1.4 95% CI 1.04-1.8)</a:t>
            </a:r>
          </a:p>
          <a:p>
            <a:pPr marL="0" indent="0">
              <a:buNone/>
            </a:pPr>
            <a:endParaRPr lang="en-US" sz="2000" dirty="0"/>
          </a:p>
          <a:p>
            <a:pPr marL="0" indent="0">
              <a:buNone/>
            </a:pPr>
            <a:r>
              <a:rPr lang="en-US" sz="2000" dirty="0"/>
              <a:t>On multivariate analysis only, PPC-F or severe tooth loss (adjusted HR 1.3 95% CI 1.01-1.6) was significantly associated with AF.  </a:t>
            </a:r>
          </a:p>
        </p:txBody>
      </p:sp>
      <p:sp>
        <p:nvSpPr>
          <p:cNvPr id="4" name="Footer Placeholder 3">
            <a:extLst>
              <a:ext uri="{FF2B5EF4-FFF2-40B4-BE49-F238E27FC236}">
                <a16:creationId xmlns:a16="http://schemas.microsoft.com/office/drawing/2014/main" id="{5D2C4E80-E9AB-497F-B396-01CE500D61E7}"/>
              </a:ext>
            </a:extLst>
          </p:cNvPr>
          <p:cNvSpPr>
            <a:spLocks noGrp="1"/>
          </p:cNvSpPr>
          <p:nvPr>
            <p:ph type="ftr" sz="quarter" idx="11"/>
          </p:nvPr>
        </p:nvSpPr>
        <p:spPr/>
        <p:txBody>
          <a:bodyPr/>
          <a:lstStyle/>
          <a:p>
            <a:pPr>
              <a:defRPr/>
            </a:pPr>
            <a:r>
              <a:rPr lang="en-US"/>
              <a:t>Copyright Bale/Doneen Paradigm</a:t>
            </a:r>
          </a:p>
        </p:txBody>
      </p:sp>
      <p:sp>
        <p:nvSpPr>
          <p:cNvPr id="5" name="TextBox 5">
            <a:extLst>
              <a:ext uri="{FF2B5EF4-FFF2-40B4-BE49-F238E27FC236}">
                <a16:creationId xmlns:a16="http://schemas.microsoft.com/office/drawing/2014/main" id="{A88BD46A-334A-47E6-AC59-2424CDB7009B}"/>
              </a:ext>
            </a:extLst>
          </p:cNvPr>
          <p:cNvSpPr txBox="1">
            <a:spLocks noChangeArrowheads="1"/>
          </p:cNvSpPr>
          <p:nvPr/>
        </p:nvSpPr>
        <p:spPr bwMode="auto">
          <a:xfrm>
            <a:off x="533400" y="5872262"/>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Sen, S., et. al. (March 12, 2018). Periodontal Disease, Regular Dental Care Use, and Incident Ischemic Stroke. </a:t>
            </a:r>
            <a:r>
              <a:rPr lang="en-US" altLang="en-US" sz="1800" i="1" dirty="0">
                <a:solidFill>
                  <a:srgbClr val="FFC000"/>
                </a:solidFill>
              </a:rPr>
              <a:t>Stroke; 49:ATMP55. </a:t>
            </a:r>
          </a:p>
        </p:txBody>
      </p:sp>
    </p:spTree>
    <p:extLst>
      <p:ext uri="{BB962C8B-B14F-4D97-AF65-F5344CB8AC3E}">
        <p14:creationId xmlns:p14="http://schemas.microsoft.com/office/powerpoint/2010/main" val="27000381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8EA1-AFF8-419B-92C5-28BE7C70E03E}"/>
              </a:ext>
            </a:extLst>
          </p:cNvPr>
          <p:cNvSpPr>
            <a:spLocks noGrp="1"/>
          </p:cNvSpPr>
          <p:nvPr>
            <p:ph type="title"/>
          </p:nvPr>
        </p:nvSpPr>
        <p:spPr>
          <a:xfrm>
            <a:off x="301625" y="228601"/>
            <a:ext cx="8510588" cy="762000"/>
          </a:xfrm>
        </p:spPr>
        <p:txBody>
          <a:bodyPr/>
          <a:lstStyle/>
          <a:p>
            <a:r>
              <a:rPr lang="en-US" sz="3600" dirty="0"/>
              <a:t>Periodontal Disease Associated with Atrial Fibrillation</a:t>
            </a:r>
          </a:p>
        </p:txBody>
      </p:sp>
      <p:pic>
        <p:nvPicPr>
          <p:cNvPr id="6" name="Content Placeholder 5">
            <a:extLst>
              <a:ext uri="{FF2B5EF4-FFF2-40B4-BE49-F238E27FC236}">
                <a16:creationId xmlns:a16="http://schemas.microsoft.com/office/drawing/2014/main" id="{2D481154-76DE-421A-9B74-5B85313082FF}"/>
              </a:ext>
            </a:extLst>
          </p:cNvPr>
          <p:cNvPicPr>
            <a:picLocks noGrp="1" noChangeAspect="1"/>
          </p:cNvPicPr>
          <p:nvPr>
            <p:ph idx="1"/>
          </p:nvPr>
        </p:nvPicPr>
        <p:blipFill>
          <a:blip r:embed="rId2"/>
          <a:stretch>
            <a:fillRect/>
          </a:stretch>
        </p:blipFill>
        <p:spPr>
          <a:xfrm>
            <a:off x="1886267" y="1217613"/>
            <a:ext cx="5371466" cy="4422775"/>
          </a:xfrm>
          <a:prstGeom prst="rect">
            <a:avLst/>
          </a:prstGeom>
        </p:spPr>
      </p:pic>
      <p:sp>
        <p:nvSpPr>
          <p:cNvPr id="4" name="Footer Placeholder 3">
            <a:extLst>
              <a:ext uri="{FF2B5EF4-FFF2-40B4-BE49-F238E27FC236}">
                <a16:creationId xmlns:a16="http://schemas.microsoft.com/office/drawing/2014/main" id="{5D2C4E80-E9AB-497F-B396-01CE500D61E7}"/>
              </a:ext>
            </a:extLst>
          </p:cNvPr>
          <p:cNvSpPr>
            <a:spLocks noGrp="1"/>
          </p:cNvSpPr>
          <p:nvPr>
            <p:ph type="ftr" sz="quarter" idx="11"/>
          </p:nvPr>
        </p:nvSpPr>
        <p:spPr/>
        <p:txBody>
          <a:bodyPr/>
          <a:lstStyle/>
          <a:p>
            <a:pPr>
              <a:defRPr/>
            </a:pPr>
            <a:r>
              <a:rPr lang="en-US"/>
              <a:t>Copyright Bale/Doneen Paradigm</a:t>
            </a:r>
          </a:p>
        </p:txBody>
      </p:sp>
      <p:sp>
        <p:nvSpPr>
          <p:cNvPr id="5" name="TextBox 5">
            <a:extLst>
              <a:ext uri="{FF2B5EF4-FFF2-40B4-BE49-F238E27FC236}">
                <a16:creationId xmlns:a16="http://schemas.microsoft.com/office/drawing/2014/main" id="{A88BD46A-334A-47E6-AC59-2424CDB7009B}"/>
              </a:ext>
            </a:extLst>
          </p:cNvPr>
          <p:cNvSpPr txBox="1">
            <a:spLocks noChangeArrowheads="1"/>
          </p:cNvSpPr>
          <p:nvPr/>
        </p:nvSpPr>
        <p:spPr bwMode="auto">
          <a:xfrm>
            <a:off x="533400" y="5705474"/>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Sen, S., et. al. (March 12, 2018). Periodontal Disease, Regular Dental Care Use, and Incident Ischemic Stroke. </a:t>
            </a:r>
            <a:r>
              <a:rPr lang="en-US" altLang="en-US" sz="1800" i="1" dirty="0">
                <a:solidFill>
                  <a:srgbClr val="FFC000"/>
                </a:solidFill>
              </a:rPr>
              <a:t>Stroke; 49:ATMP55. </a:t>
            </a:r>
          </a:p>
        </p:txBody>
      </p:sp>
    </p:spTree>
    <p:extLst>
      <p:ext uri="{BB962C8B-B14F-4D97-AF65-F5344CB8AC3E}">
        <p14:creationId xmlns:p14="http://schemas.microsoft.com/office/powerpoint/2010/main" val="1210993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8EA1-AFF8-419B-92C5-28BE7C70E03E}"/>
              </a:ext>
            </a:extLst>
          </p:cNvPr>
          <p:cNvSpPr>
            <a:spLocks noGrp="1"/>
          </p:cNvSpPr>
          <p:nvPr>
            <p:ph type="title"/>
          </p:nvPr>
        </p:nvSpPr>
        <p:spPr>
          <a:xfrm>
            <a:off x="301625" y="228601"/>
            <a:ext cx="8510588" cy="762000"/>
          </a:xfrm>
        </p:spPr>
        <p:txBody>
          <a:bodyPr/>
          <a:lstStyle/>
          <a:p>
            <a:r>
              <a:rPr lang="en-US" sz="3600" dirty="0"/>
              <a:t>Periodontal Disease Associated with Atrial Fibrillation</a:t>
            </a:r>
          </a:p>
        </p:txBody>
      </p:sp>
      <p:sp>
        <p:nvSpPr>
          <p:cNvPr id="3" name="Content Placeholder 2">
            <a:extLst>
              <a:ext uri="{FF2B5EF4-FFF2-40B4-BE49-F238E27FC236}">
                <a16:creationId xmlns:a16="http://schemas.microsoft.com/office/drawing/2014/main" id="{66BFD3E3-B95A-48E6-941F-68E8F5E16727}"/>
              </a:ext>
            </a:extLst>
          </p:cNvPr>
          <p:cNvSpPr>
            <a:spLocks noGrp="1"/>
          </p:cNvSpPr>
          <p:nvPr>
            <p:ph idx="1"/>
          </p:nvPr>
        </p:nvSpPr>
        <p:spPr>
          <a:xfrm>
            <a:off x="301625" y="1217612"/>
            <a:ext cx="8540750" cy="4422775"/>
          </a:xfrm>
        </p:spPr>
        <p:txBody>
          <a:bodyPr/>
          <a:lstStyle/>
          <a:p>
            <a:pPr marL="0" indent="0">
              <a:buNone/>
            </a:pPr>
            <a:r>
              <a:rPr lang="en-US" sz="2000" u="sng" dirty="0" err="1"/>
              <a:t>BaleDoneen</a:t>
            </a:r>
            <a:r>
              <a:rPr lang="en-US" sz="2000" u="sng" dirty="0"/>
              <a:t> Take-Away</a:t>
            </a:r>
            <a:r>
              <a:rPr lang="en-US" sz="2000" dirty="0"/>
              <a:t>:</a:t>
            </a:r>
          </a:p>
          <a:p>
            <a:pPr marL="0" indent="0">
              <a:buNone/>
            </a:pPr>
            <a:r>
              <a:rPr lang="en-US" sz="2000" dirty="0"/>
              <a:t>1. Significant association with periodontal disease and AF.  </a:t>
            </a:r>
          </a:p>
          <a:p>
            <a:pPr marL="0" indent="0">
              <a:buNone/>
            </a:pPr>
            <a:endParaRPr lang="en-US" sz="2000" dirty="0"/>
          </a:p>
          <a:p>
            <a:pPr marL="0" indent="0">
              <a:buNone/>
            </a:pPr>
            <a:r>
              <a:rPr lang="en-US" sz="2000" dirty="0"/>
              <a:t>2. Among the PPC, PPC-F or severe tooth loss is independently 	associated with AF. </a:t>
            </a:r>
          </a:p>
          <a:p>
            <a:pPr marL="0" indent="0">
              <a:buNone/>
            </a:pPr>
            <a:endParaRPr lang="en-US" sz="2000" dirty="0"/>
          </a:p>
          <a:p>
            <a:pPr marL="0" indent="0">
              <a:buNone/>
            </a:pPr>
            <a:r>
              <a:rPr lang="en-US" sz="2000" dirty="0"/>
              <a:t>3. The association may help explain the cardioembolic stroke risk noted 	with PD. </a:t>
            </a:r>
          </a:p>
          <a:p>
            <a:pPr marL="0" indent="0">
              <a:buNone/>
            </a:pPr>
            <a:endParaRPr lang="en-US" sz="2000" dirty="0"/>
          </a:p>
          <a:p>
            <a:pPr marL="0" indent="0">
              <a:buNone/>
            </a:pPr>
            <a:r>
              <a:rPr lang="en-US" sz="2000" dirty="0"/>
              <a:t>4. This is another opportunity for the medical and dental communities to 	begin talking and working together for the optimal health of the 	patient.</a:t>
            </a:r>
          </a:p>
          <a:p>
            <a:pPr marL="0" indent="0">
              <a:buNone/>
            </a:pPr>
            <a:endParaRPr lang="en-US" sz="2000" dirty="0"/>
          </a:p>
          <a:p>
            <a:pPr marL="0" indent="0">
              <a:buNone/>
            </a:pPr>
            <a:endParaRPr lang="en-US" sz="2000" dirty="0"/>
          </a:p>
        </p:txBody>
      </p:sp>
      <p:sp>
        <p:nvSpPr>
          <p:cNvPr id="4" name="Footer Placeholder 3">
            <a:extLst>
              <a:ext uri="{FF2B5EF4-FFF2-40B4-BE49-F238E27FC236}">
                <a16:creationId xmlns:a16="http://schemas.microsoft.com/office/drawing/2014/main" id="{5D2C4E80-E9AB-497F-B396-01CE500D61E7}"/>
              </a:ext>
            </a:extLst>
          </p:cNvPr>
          <p:cNvSpPr>
            <a:spLocks noGrp="1"/>
          </p:cNvSpPr>
          <p:nvPr>
            <p:ph type="ftr" sz="quarter" idx="11"/>
          </p:nvPr>
        </p:nvSpPr>
        <p:spPr/>
        <p:txBody>
          <a:bodyPr/>
          <a:lstStyle/>
          <a:p>
            <a:pPr>
              <a:defRPr/>
            </a:pPr>
            <a:r>
              <a:rPr lang="en-US"/>
              <a:t>Copyright Bale/Doneen Paradigm</a:t>
            </a:r>
          </a:p>
        </p:txBody>
      </p:sp>
      <p:sp>
        <p:nvSpPr>
          <p:cNvPr id="5" name="TextBox 5">
            <a:extLst>
              <a:ext uri="{FF2B5EF4-FFF2-40B4-BE49-F238E27FC236}">
                <a16:creationId xmlns:a16="http://schemas.microsoft.com/office/drawing/2014/main" id="{A88BD46A-334A-47E6-AC59-2424CDB7009B}"/>
              </a:ext>
            </a:extLst>
          </p:cNvPr>
          <p:cNvSpPr txBox="1">
            <a:spLocks noChangeArrowheads="1"/>
          </p:cNvSpPr>
          <p:nvPr/>
        </p:nvSpPr>
        <p:spPr bwMode="auto">
          <a:xfrm>
            <a:off x="533400" y="5705474"/>
            <a:ext cx="807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dirty="0">
                <a:solidFill>
                  <a:srgbClr val="FFC000"/>
                </a:solidFill>
              </a:rPr>
              <a:t>Sen, S., et. al. (March 12, 2018). Periodontal Disease, Regular Dental Care Use, and Incident Ischemic Stroke. </a:t>
            </a:r>
            <a:r>
              <a:rPr lang="en-US" altLang="en-US" sz="1800" i="1" dirty="0">
                <a:solidFill>
                  <a:srgbClr val="FFC000"/>
                </a:solidFill>
              </a:rPr>
              <a:t>Stroke; 49:ATMP55. </a:t>
            </a:r>
          </a:p>
        </p:txBody>
      </p:sp>
    </p:spTree>
    <p:extLst>
      <p:ext uri="{BB962C8B-B14F-4D97-AF65-F5344CB8AC3E}">
        <p14:creationId xmlns:p14="http://schemas.microsoft.com/office/powerpoint/2010/main" val="182394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1791A-7D01-49A7-9787-E68E7E61628B}"/>
              </a:ext>
            </a:extLst>
          </p:cNvPr>
          <p:cNvSpPr>
            <a:spLocks noGrp="1"/>
          </p:cNvSpPr>
          <p:nvPr>
            <p:ph type="title"/>
          </p:nvPr>
        </p:nvSpPr>
        <p:spPr/>
        <p:txBody>
          <a:bodyPr/>
          <a:lstStyle/>
          <a:p>
            <a:r>
              <a:rPr lang="en-US" dirty="0"/>
              <a:t>We have been following this story for some time…</a:t>
            </a:r>
          </a:p>
        </p:txBody>
      </p:sp>
      <p:pic>
        <p:nvPicPr>
          <p:cNvPr id="6" name="Content Placeholder 5">
            <a:extLst>
              <a:ext uri="{FF2B5EF4-FFF2-40B4-BE49-F238E27FC236}">
                <a16:creationId xmlns:a16="http://schemas.microsoft.com/office/drawing/2014/main" id="{5456871E-5F7D-4C5C-B75A-22B0E259305D}"/>
              </a:ext>
            </a:extLst>
          </p:cNvPr>
          <p:cNvPicPr>
            <a:picLocks noGrp="1" noChangeAspect="1"/>
          </p:cNvPicPr>
          <p:nvPr>
            <p:ph idx="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67000" y="1905000"/>
            <a:ext cx="3922689" cy="3657600"/>
          </a:xfrm>
        </p:spPr>
      </p:pic>
      <p:sp>
        <p:nvSpPr>
          <p:cNvPr id="4" name="Footer Placeholder 3">
            <a:extLst>
              <a:ext uri="{FF2B5EF4-FFF2-40B4-BE49-F238E27FC236}">
                <a16:creationId xmlns:a16="http://schemas.microsoft.com/office/drawing/2014/main" id="{E2AD0974-C84D-453F-B0AB-7413A6932F2E}"/>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115605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678855"/>
          </a:xfrm>
        </p:spPr>
        <p:txBody>
          <a:bodyPr/>
          <a:lstStyle/>
          <a:p>
            <a:r>
              <a:rPr lang="en-US" dirty="0"/>
              <a:t>Oral health and AF?</a:t>
            </a:r>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5" name="TextBox 4"/>
          <p:cNvSpPr txBox="1"/>
          <p:nvPr/>
        </p:nvSpPr>
        <p:spPr>
          <a:xfrm>
            <a:off x="228600" y="5486400"/>
            <a:ext cx="8537575" cy="923330"/>
          </a:xfrm>
          <a:prstGeom prst="rect">
            <a:avLst/>
          </a:prstGeom>
          <a:noFill/>
        </p:spPr>
        <p:txBody>
          <a:bodyPr wrap="square" rtlCol="0">
            <a:spAutoFit/>
          </a:bodyPr>
          <a:lstStyle/>
          <a:p>
            <a:r>
              <a:rPr lang="en-US" dirty="0">
                <a:solidFill>
                  <a:srgbClr val="FFC000"/>
                </a:solidFill>
              </a:rPr>
              <a:t>Holm-Pedersen, </a:t>
            </a:r>
            <a:r>
              <a:rPr lang="en-US" dirty="0" err="1">
                <a:solidFill>
                  <a:srgbClr val="FFC000"/>
                </a:solidFill>
              </a:rPr>
              <a:t>Avlund</a:t>
            </a:r>
            <a:r>
              <a:rPr lang="en-US" dirty="0">
                <a:solidFill>
                  <a:srgbClr val="FFC000"/>
                </a:solidFill>
              </a:rPr>
              <a:t>, K., Morse, D., et al. (2005).Dental Caries, Periodontal Disease, and Cardiac Arrhythmias in Community-Dwelling Older Persons aged 80 and Older: Is There a Link? J Am </a:t>
            </a:r>
            <a:r>
              <a:rPr lang="en-US" dirty="0" err="1">
                <a:solidFill>
                  <a:srgbClr val="FFC000"/>
                </a:solidFill>
              </a:rPr>
              <a:t>Geriatr</a:t>
            </a:r>
            <a:r>
              <a:rPr lang="en-US" dirty="0">
                <a:solidFill>
                  <a:srgbClr val="FFC000"/>
                </a:solidFill>
              </a:rPr>
              <a:t> </a:t>
            </a:r>
            <a:r>
              <a:rPr lang="en-US" dirty="0" err="1">
                <a:solidFill>
                  <a:srgbClr val="FFC000"/>
                </a:solidFill>
              </a:rPr>
              <a:t>Soc</a:t>
            </a:r>
            <a:r>
              <a:rPr lang="en-US" dirty="0">
                <a:solidFill>
                  <a:srgbClr val="FFC000"/>
                </a:solidFill>
              </a:rPr>
              <a:t> 53:430-437.                                                   </a:t>
            </a:r>
            <a:endParaRPr lang="en-US" dirty="0"/>
          </a:p>
        </p:txBody>
      </p:sp>
      <p:sp>
        <p:nvSpPr>
          <p:cNvPr id="12" name="TextBox 11"/>
          <p:cNvSpPr txBox="1"/>
          <p:nvPr/>
        </p:nvSpPr>
        <p:spPr>
          <a:xfrm>
            <a:off x="307975" y="907456"/>
            <a:ext cx="8458200" cy="6370975"/>
          </a:xfrm>
          <a:prstGeom prst="rect">
            <a:avLst/>
          </a:prstGeom>
          <a:noFill/>
        </p:spPr>
        <p:txBody>
          <a:bodyPr wrap="square" rtlCol="0">
            <a:spAutoFit/>
          </a:bodyPr>
          <a:lstStyle/>
          <a:p>
            <a:r>
              <a:rPr lang="en-US" sz="2400" dirty="0"/>
              <a:t>Community-based population in Stockholm, Sweden, cross sectional, longitudinal. n=125 dentate individuals &gt; age 80 years. Active root caries, active coronal caries and periodontitis were assessed.  </a:t>
            </a:r>
          </a:p>
          <a:p>
            <a:endParaRPr lang="en-US" sz="2400" dirty="0"/>
          </a:p>
          <a:p>
            <a:r>
              <a:rPr lang="en-US" sz="2400" dirty="0"/>
              <a:t>Primary finding of the multivariate logistic regression was that persons with three or more active root caries had more than twice the odds of cardiac arrhythmias than those without.  </a:t>
            </a:r>
          </a:p>
          <a:p>
            <a:r>
              <a:rPr lang="en-US" sz="2400" dirty="0"/>
              <a:t>	OR 2.8 (95% CI, 1.1-7.0)</a:t>
            </a:r>
          </a:p>
          <a:p>
            <a:endParaRPr lang="en-US" sz="2400" dirty="0"/>
          </a:p>
          <a:p>
            <a:r>
              <a:rPr lang="en-US" sz="2400" dirty="0"/>
              <a:t>Association between periodontal disease and arrhythmia found in older individuals. </a:t>
            </a:r>
          </a:p>
          <a:p>
            <a:endParaRPr lang="en-US" sz="2400" dirty="0"/>
          </a:p>
          <a:p>
            <a:endParaRPr lang="en-US" sz="2400" dirty="0"/>
          </a:p>
          <a:p>
            <a:endParaRPr lang="en-US" sz="2400" dirty="0"/>
          </a:p>
          <a:p>
            <a:endParaRPr lang="en-US" sz="2400" dirty="0"/>
          </a:p>
          <a:p>
            <a:r>
              <a:rPr lang="en-US" sz="2400" dirty="0"/>
              <a:t> </a:t>
            </a:r>
          </a:p>
        </p:txBody>
      </p:sp>
    </p:spTree>
    <p:extLst>
      <p:ext uri="{BB962C8B-B14F-4D97-AF65-F5344CB8AC3E}">
        <p14:creationId xmlns:p14="http://schemas.microsoft.com/office/powerpoint/2010/main" val="39165493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540" y="-152400"/>
            <a:ext cx="8510588" cy="990600"/>
          </a:xfrm>
        </p:spPr>
        <p:txBody>
          <a:bodyPr/>
          <a:lstStyle/>
          <a:p>
            <a:r>
              <a:rPr lang="en-US" dirty="0"/>
              <a:t>Oral health and AF?</a:t>
            </a:r>
          </a:p>
        </p:txBody>
      </p:sp>
      <p:sp>
        <p:nvSpPr>
          <p:cNvPr id="5" name="TextBox 4"/>
          <p:cNvSpPr txBox="1"/>
          <p:nvPr/>
        </p:nvSpPr>
        <p:spPr>
          <a:xfrm>
            <a:off x="221540" y="5867400"/>
            <a:ext cx="8537575" cy="923330"/>
          </a:xfrm>
          <a:prstGeom prst="rect">
            <a:avLst/>
          </a:prstGeom>
          <a:noFill/>
        </p:spPr>
        <p:txBody>
          <a:bodyPr wrap="square" rtlCol="0">
            <a:spAutoFit/>
          </a:bodyPr>
          <a:lstStyle/>
          <a:p>
            <a:r>
              <a:rPr lang="en-US" dirty="0">
                <a:solidFill>
                  <a:srgbClr val="FFC000"/>
                </a:solidFill>
              </a:rPr>
              <a:t>Holm-Pedersen, </a:t>
            </a:r>
            <a:r>
              <a:rPr lang="en-US" dirty="0" err="1">
                <a:solidFill>
                  <a:srgbClr val="FFC000"/>
                </a:solidFill>
              </a:rPr>
              <a:t>Avlund</a:t>
            </a:r>
            <a:r>
              <a:rPr lang="en-US" dirty="0">
                <a:solidFill>
                  <a:srgbClr val="FFC000"/>
                </a:solidFill>
              </a:rPr>
              <a:t>, K., Morse, D., et al. (2005).Dental Caries, Periodontal Disease, and Cardiac Arrhythmias in Community-Dwelling Older Persons </a:t>
            </a:r>
          </a:p>
          <a:p>
            <a:r>
              <a:rPr lang="en-US" dirty="0">
                <a:solidFill>
                  <a:srgbClr val="FFC000"/>
                </a:solidFill>
              </a:rPr>
              <a:t>aged 80 and Older: Is There a Link? J Am </a:t>
            </a:r>
            <a:r>
              <a:rPr lang="en-US" dirty="0" err="1">
                <a:solidFill>
                  <a:srgbClr val="FFC000"/>
                </a:solidFill>
              </a:rPr>
              <a:t>Geriatr</a:t>
            </a:r>
            <a:r>
              <a:rPr lang="en-US" dirty="0">
                <a:solidFill>
                  <a:srgbClr val="FFC000"/>
                </a:solidFill>
              </a:rPr>
              <a:t> </a:t>
            </a:r>
            <a:r>
              <a:rPr lang="en-US" dirty="0" err="1">
                <a:solidFill>
                  <a:srgbClr val="FFC000"/>
                </a:solidFill>
              </a:rPr>
              <a:t>Soc</a:t>
            </a:r>
            <a:r>
              <a:rPr lang="en-US" dirty="0">
                <a:solidFill>
                  <a:srgbClr val="FFC000"/>
                </a:solidFill>
              </a:rPr>
              <a:t> 53:430-437.                                                   </a:t>
            </a:r>
            <a:endParaRPr lang="en-US" dirty="0"/>
          </a:p>
        </p:txBody>
      </p:sp>
      <p:pic>
        <p:nvPicPr>
          <p:cNvPr id="3" name="Content Placeholder 2"/>
          <p:cNvPicPr>
            <a:picLocks noGrp="1" noChangeAspect="1"/>
          </p:cNvPicPr>
          <p:nvPr>
            <p:ph idx="1"/>
          </p:nvPr>
        </p:nvPicPr>
        <p:blipFill>
          <a:blip r:embed="rId3"/>
          <a:stretch>
            <a:fillRect/>
          </a:stretch>
        </p:blipFill>
        <p:spPr>
          <a:xfrm>
            <a:off x="301625" y="762000"/>
            <a:ext cx="7089775" cy="5105399"/>
          </a:xfrm>
          <a:prstGeom prst="rect">
            <a:avLst/>
          </a:prstGeom>
        </p:spPr>
      </p:pic>
      <p:sp>
        <p:nvSpPr>
          <p:cNvPr id="12" name="Heart 11"/>
          <p:cNvSpPr/>
          <p:nvPr/>
        </p:nvSpPr>
        <p:spPr bwMode="auto">
          <a:xfrm>
            <a:off x="7010400" y="3505200"/>
            <a:ext cx="304800" cy="358302"/>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70621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540750" cy="4422775"/>
          </a:xfrm>
        </p:spPr>
        <p:txBody>
          <a:bodyPr/>
          <a:lstStyle/>
          <a:p>
            <a:pPr marL="0" indent="0">
              <a:buNone/>
            </a:pPr>
            <a:r>
              <a:rPr lang="en-US" sz="1800" dirty="0">
                <a:effectLst/>
              </a:rPr>
              <a:t>6. Aurora, R., </a:t>
            </a:r>
            <a:r>
              <a:rPr lang="en-US" sz="1800" dirty="0" err="1">
                <a:effectLst/>
              </a:rPr>
              <a:t>Crainiceanu</a:t>
            </a:r>
            <a:r>
              <a:rPr lang="en-US" sz="1800" dirty="0">
                <a:effectLst/>
              </a:rPr>
              <a:t>, C. et al. (2018) </a:t>
            </a:r>
            <a:r>
              <a:rPr lang="en-US" sz="1800" u="sng" dirty="0">
                <a:effectLst/>
              </a:rPr>
              <a:t>Obstructive sleep apnea during REM </a:t>
            </a:r>
            <a:r>
              <a:rPr lang="en-US" sz="1800" dirty="0">
                <a:effectLst/>
              </a:rPr>
              <a:t>	sleep and CVD. Am. J. of </a:t>
            </a:r>
            <a:r>
              <a:rPr lang="en-US" sz="1800" dirty="0" err="1">
                <a:effectLst/>
              </a:rPr>
              <a:t>Resp</a:t>
            </a:r>
            <a:r>
              <a:rPr lang="en-US" sz="1800" dirty="0">
                <a:effectLst/>
              </a:rPr>
              <a:t> and Critical Care Medicine. Vol 197, no 5, 	March1, 2018</a:t>
            </a:r>
          </a:p>
          <a:p>
            <a:pPr marL="0" indent="0">
              <a:buNone/>
            </a:pPr>
            <a:endParaRPr lang="en-US" sz="1800" dirty="0">
              <a:effectLst/>
            </a:endParaRPr>
          </a:p>
          <a:p>
            <a:pPr marL="0" indent="0">
              <a:buNone/>
            </a:pPr>
            <a:r>
              <a:rPr lang="en-US" sz="1800" dirty="0">
                <a:effectLst/>
              </a:rPr>
              <a:t>7. Notarangelo, F., </a:t>
            </a:r>
            <a:r>
              <a:rPr lang="en-US" sz="1800" dirty="0" err="1">
                <a:effectLst/>
              </a:rPr>
              <a:t>Maglietta</a:t>
            </a:r>
            <a:r>
              <a:rPr lang="en-US" sz="1800" dirty="0">
                <a:effectLst/>
              </a:rPr>
              <a:t>, G., Bevilacqua, et al. (2018) </a:t>
            </a:r>
            <a:r>
              <a:rPr lang="en-US" sz="1800" u="sng" dirty="0">
                <a:effectLst/>
              </a:rPr>
              <a:t>Pharmacogenomic </a:t>
            </a:r>
            <a:r>
              <a:rPr lang="en-US" sz="1800" dirty="0">
                <a:effectLst/>
              </a:rPr>
              <a:t>	approach to sele</a:t>
            </a:r>
            <a:r>
              <a:rPr lang="en-US" sz="1800" u="sng" dirty="0">
                <a:effectLst/>
              </a:rPr>
              <a:t>cting antiplatelet therapy </a:t>
            </a:r>
            <a:r>
              <a:rPr lang="en-US" sz="1800" dirty="0">
                <a:effectLst/>
              </a:rPr>
              <a:t>in acute coronary syndromes: 	PHARMCLO trial. JACC (2.29.18), doi:10.1016/j.jacc2018.02.029. </a:t>
            </a:r>
          </a:p>
          <a:p>
            <a:pPr marL="0" indent="0">
              <a:buNone/>
            </a:pPr>
            <a:endParaRPr lang="en-US" sz="1800" dirty="0">
              <a:effectLst/>
            </a:endParaRPr>
          </a:p>
          <a:p>
            <a:pPr marL="0" indent="0">
              <a:buNone/>
            </a:pPr>
            <a:r>
              <a:rPr lang="en-US" sz="1800" dirty="0">
                <a:effectLst/>
              </a:rPr>
              <a:t>8. Sofi, F., Dinu, M., </a:t>
            </a:r>
            <a:r>
              <a:rPr lang="en-US" sz="1800" dirty="0" err="1">
                <a:effectLst/>
              </a:rPr>
              <a:t>Pagliani</a:t>
            </a:r>
            <a:r>
              <a:rPr lang="en-US" sz="1800" dirty="0">
                <a:effectLst/>
              </a:rPr>
              <a:t>, G., et al. </a:t>
            </a:r>
            <a:r>
              <a:rPr lang="en-US" sz="1800" u="sng" dirty="0">
                <a:effectLst/>
              </a:rPr>
              <a:t>Low calorie vegetarian vs Mediterranean </a:t>
            </a:r>
            <a:r>
              <a:rPr lang="en-US" sz="1800" dirty="0">
                <a:effectLst/>
              </a:rPr>
              <a:t>	diets for reducing body weight and improving CVR profile (March 10, 	2018). Circulation (2018);137:1103-1113</a:t>
            </a:r>
          </a:p>
          <a:p>
            <a:pPr marL="0" indent="0">
              <a:buNone/>
            </a:pPr>
            <a:endParaRPr lang="en-US" sz="1800" dirty="0">
              <a:effectLst/>
            </a:endParaRPr>
          </a:p>
          <a:p>
            <a:pPr marL="0" indent="0">
              <a:buNone/>
            </a:pPr>
            <a:r>
              <a:rPr lang="en-US" sz="1800" dirty="0">
                <a:effectLst/>
              </a:rPr>
              <a:t>9. Aung, T., Halsey, J., Gerstein, H., et al. (2018). Association of </a:t>
            </a:r>
            <a:r>
              <a:rPr lang="en-US" sz="1800" u="sng" dirty="0">
                <a:effectLst/>
              </a:rPr>
              <a:t>omega-3 fatty </a:t>
            </a:r>
            <a:r>
              <a:rPr lang="en-US" sz="1800" dirty="0">
                <a:effectLst/>
              </a:rPr>
              <a:t>	acid supplement use with CVD risks. Meta analysis of 10 trials. JAMA 	Cardiology. 2018. </a:t>
            </a:r>
            <a:r>
              <a:rPr lang="en-US" sz="1800" dirty="0" err="1">
                <a:effectLst/>
              </a:rPr>
              <a:t>doi</a:t>
            </a:r>
            <a:r>
              <a:rPr lang="en-US" sz="1800" dirty="0">
                <a:effectLst/>
              </a:rPr>
              <a:t> 10.001/</a:t>
            </a:r>
            <a:r>
              <a:rPr lang="en-US" sz="1800" dirty="0" err="1">
                <a:effectLst/>
              </a:rPr>
              <a:t>jamacardio</a:t>
            </a:r>
            <a:endParaRPr lang="en-US" sz="1800" dirty="0">
              <a:effectLst/>
            </a:endParaRPr>
          </a:p>
          <a:p>
            <a:pPr marL="0" indent="0">
              <a:buNone/>
            </a:pPr>
            <a:endParaRPr lang="en-US" sz="1800" dirty="0">
              <a:effectLst/>
            </a:endParaRPr>
          </a:p>
          <a:p>
            <a:pPr marL="0" indent="0">
              <a:buNone/>
            </a:pPr>
            <a:endParaRPr lang="en-US" sz="1800" dirty="0">
              <a:effectLst/>
            </a:endParaRPr>
          </a:p>
          <a:p>
            <a:pPr marL="0" indent="0">
              <a:buNone/>
            </a:pPr>
            <a:endParaRPr lang="en-US" sz="1800" dirty="0">
              <a:effectLst/>
            </a:endParaRPr>
          </a:p>
          <a:p>
            <a:pPr marL="0" indent="0">
              <a:buNone/>
            </a:pPr>
            <a:endParaRPr lang="en-US" sz="1800" dirty="0">
              <a:effectLst/>
            </a:endParaRPr>
          </a:p>
          <a:p>
            <a:pPr marL="0" indent="0">
              <a:buNone/>
            </a:pPr>
            <a:endParaRPr lang="en-US" sz="1800" dirty="0"/>
          </a:p>
          <a:p>
            <a:pPr marL="0" indent="0">
              <a:buNone/>
            </a:pPr>
            <a:endParaRPr lang="en-US" sz="1800" dirty="0"/>
          </a:p>
          <a:p>
            <a:pPr marL="0" indent="0">
              <a:buNone/>
            </a:pPr>
            <a:endParaRPr lang="en-US" dirty="0"/>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sp>
        <p:nvSpPr>
          <p:cNvPr id="2" name="Rectangle 1">
            <a:extLst>
              <a:ext uri="{FF2B5EF4-FFF2-40B4-BE49-F238E27FC236}">
                <a16:creationId xmlns:a16="http://schemas.microsoft.com/office/drawing/2014/main" id="{3976066E-2A1B-40F1-8C7D-785C53B980CA}"/>
              </a:ext>
            </a:extLst>
          </p:cNvPr>
          <p:cNvSpPr/>
          <p:nvPr/>
        </p:nvSpPr>
        <p:spPr>
          <a:xfrm>
            <a:off x="76200" y="228600"/>
            <a:ext cx="8763000" cy="461665"/>
          </a:xfrm>
          <a:prstGeom prst="rect">
            <a:avLst/>
          </a:prstGeom>
        </p:spPr>
        <p:txBody>
          <a:bodyPr wrap="square">
            <a:spAutoFit/>
          </a:bodyPr>
          <a:lstStyle/>
          <a:p>
            <a:pPr algn="ctr"/>
            <a:r>
              <a:rPr lang="en-US" sz="2400" b="1" dirty="0">
                <a:solidFill>
                  <a:schemeClr val="tx2"/>
                </a:solidFill>
              </a:rPr>
              <a:t>New Studies for March 14, 2018 Scientific Update Session</a:t>
            </a:r>
          </a:p>
        </p:txBody>
      </p:sp>
    </p:spTree>
    <p:extLst>
      <p:ext uri="{BB962C8B-B14F-4D97-AF65-F5344CB8AC3E}">
        <p14:creationId xmlns:p14="http://schemas.microsoft.com/office/powerpoint/2010/main" val="4165317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065DD-7BFC-4624-A038-91F47BAB8C65}"/>
              </a:ext>
            </a:extLst>
          </p:cNvPr>
          <p:cNvSpPr>
            <a:spLocks noGrp="1"/>
          </p:cNvSpPr>
          <p:nvPr>
            <p:ph type="title"/>
          </p:nvPr>
        </p:nvSpPr>
        <p:spPr/>
        <p:txBody>
          <a:bodyPr/>
          <a:lstStyle/>
          <a:p>
            <a:r>
              <a:rPr lang="en-US" sz="3200" dirty="0"/>
              <a:t>What can be done to prevent AF, especially in our most vulnerable groups – </a:t>
            </a:r>
            <a:br>
              <a:rPr lang="en-US" sz="3200" dirty="0"/>
            </a:br>
            <a:r>
              <a:rPr lang="en-US" sz="3200" dirty="0"/>
              <a:t>Periodontal patients? Elderly? </a:t>
            </a:r>
          </a:p>
        </p:txBody>
      </p:sp>
      <p:pic>
        <p:nvPicPr>
          <p:cNvPr id="6" name="Content Placeholder 5">
            <a:extLst>
              <a:ext uri="{FF2B5EF4-FFF2-40B4-BE49-F238E27FC236}">
                <a16:creationId xmlns:a16="http://schemas.microsoft.com/office/drawing/2014/main" id="{8C1B9309-D10E-4FEB-8EBB-C5D50A8BF79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99426" y="1784958"/>
            <a:ext cx="3945148" cy="3733800"/>
          </a:xfrm>
        </p:spPr>
      </p:pic>
      <p:sp>
        <p:nvSpPr>
          <p:cNvPr id="4" name="Footer Placeholder 3">
            <a:extLst>
              <a:ext uri="{FF2B5EF4-FFF2-40B4-BE49-F238E27FC236}">
                <a16:creationId xmlns:a16="http://schemas.microsoft.com/office/drawing/2014/main" id="{BCB022F4-4F03-4A97-9A4A-6195E174EB9A}"/>
              </a:ext>
            </a:extLst>
          </p:cNvPr>
          <p:cNvSpPr>
            <a:spLocks noGrp="1"/>
          </p:cNvSpPr>
          <p:nvPr>
            <p:ph type="ftr" sz="quarter" idx="11"/>
          </p:nvPr>
        </p:nvSpPr>
        <p:spPr/>
        <p:txBody>
          <a:bodyPr/>
          <a:lstStyle/>
          <a:p>
            <a:pPr>
              <a:defRPr/>
            </a:pPr>
            <a:r>
              <a:rPr lang="en-US"/>
              <a:t>Copyright Bale/Doneen Paradigm</a:t>
            </a:r>
          </a:p>
        </p:txBody>
      </p:sp>
      <p:sp>
        <p:nvSpPr>
          <p:cNvPr id="8" name="TextBox 7">
            <a:extLst>
              <a:ext uri="{FF2B5EF4-FFF2-40B4-BE49-F238E27FC236}">
                <a16:creationId xmlns:a16="http://schemas.microsoft.com/office/drawing/2014/main" id="{8F72AED8-86C6-424E-AC5F-7E189EDF1901}"/>
              </a:ext>
            </a:extLst>
          </p:cNvPr>
          <p:cNvSpPr txBox="1"/>
          <p:nvPr/>
        </p:nvSpPr>
        <p:spPr>
          <a:xfrm>
            <a:off x="3246043" y="5536592"/>
            <a:ext cx="3275833" cy="584775"/>
          </a:xfrm>
          <a:prstGeom prst="rect">
            <a:avLst/>
          </a:prstGeom>
          <a:noFill/>
        </p:spPr>
        <p:txBody>
          <a:bodyPr wrap="none" rtlCol="0">
            <a:spAutoFit/>
          </a:bodyPr>
          <a:lstStyle/>
          <a:p>
            <a:r>
              <a:rPr lang="en-US" sz="3200" dirty="0"/>
              <a:t>Let’s review…….</a:t>
            </a:r>
          </a:p>
        </p:txBody>
      </p:sp>
    </p:spTree>
    <p:extLst>
      <p:ext uri="{BB962C8B-B14F-4D97-AF65-F5344CB8AC3E}">
        <p14:creationId xmlns:p14="http://schemas.microsoft.com/office/powerpoint/2010/main" val="2466149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Atrial Fibrillation</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8" name="Content Placeholder 7"/>
          <p:cNvSpPr>
            <a:spLocks noGrp="1"/>
          </p:cNvSpPr>
          <p:nvPr>
            <p:ph idx="1"/>
          </p:nvPr>
        </p:nvSpPr>
        <p:spPr>
          <a:xfrm>
            <a:off x="293452" y="747157"/>
            <a:ext cx="8774348" cy="5108575"/>
          </a:xfrm>
        </p:spPr>
        <p:txBody>
          <a:bodyPr/>
          <a:lstStyle/>
          <a:p>
            <a:pPr marL="0" indent="0">
              <a:buNone/>
            </a:pPr>
            <a:r>
              <a:rPr lang="en-US" sz="2400" dirty="0"/>
              <a:t>AF incidence currently 2.7-6.7 million (U.S) - Projected to reach 5.6 to 15.9 million by 2050</a:t>
            </a:r>
          </a:p>
          <a:p>
            <a:pPr marL="0" indent="0">
              <a:buNone/>
            </a:pPr>
            <a:endParaRPr lang="en-US" sz="2400" dirty="0"/>
          </a:p>
          <a:p>
            <a:pPr marL="0" indent="0">
              <a:buNone/>
            </a:pPr>
            <a:r>
              <a:rPr lang="en-US" sz="2400" dirty="0"/>
              <a:t>Despite increased awareness, 1/3 of AF population is asymptomatic - Has been suggested that mass screening is reasonable</a:t>
            </a:r>
          </a:p>
          <a:p>
            <a:pPr marL="0" indent="0">
              <a:buNone/>
            </a:pPr>
            <a:endParaRPr lang="en-US" sz="2400" dirty="0"/>
          </a:p>
          <a:p>
            <a:pPr marL="0" indent="0">
              <a:buNone/>
            </a:pPr>
            <a:r>
              <a:rPr lang="en-US" sz="2400" dirty="0"/>
              <a:t>AF associated with 40-90% increased risk for morbidity with: 	</a:t>
            </a:r>
          </a:p>
          <a:p>
            <a:pPr marL="0" indent="0">
              <a:buNone/>
            </a:pPr>
            <a:r>
              <a:rPr lang="en-US" sz="2400" dirty="0"/>
              <a:t>	5-fold increase for stroke</a:t>
            </a:r>
          </a:p>
          <a:p>
            <a:pPr marL="0" indent="0">
              <a:buNone/>
            </a:pPr>
            <a:r>
              <a:rPr lang="en-US" sz="2400" dirty="0"/>
              <a:t>	3-fold increase risk for heart failure</a:t>
            </a:r>
          </a:p>
          <a:p>
            <a:pPr marL="0" indent="0">
              <a:buNone/>
            </a:pPr>
            <a:r>
              <a:rPr lang="en-US" sz="2400" dirty="0"/>
              <a:t>	2-fold increased risk for dementia</a:t>
            </a:r>
          </a:p>
          <a:p>
            <a:pPr marL="0" indent="0">
              <a:buNone/>
            </a:pPr>
            <a:r>
              <a:rPr lang="en-US" sz="2400" dirty="0"/>
              <a:t>	</a:t>
            </a:r>
          </a:p>
        </p:txBody>
      </p:sp>
    </p:spTree>
    <p:extLst>
      <p:ext uri="{BB962C8B-B14F-4D97-AF65-F5344CB8AC3E}">
        <p14:creationId xmlns:p14="http://schemas.microsoft.com/office/powerpoint/2010/main" val="32334888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Atrial Fibrillation</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93452" y="874712"/>
            <a:ext cx="8540750" cy="4422775"/>
          </a:xfrm>
        </p:spPr>
        <p:txBody>
          <a:bodyPr/>
          <a:lstStyle/>
          <a:p>
            <a:pPr marL="0" indent="0">
              <a:buNone/>
            </a:pPr>
            <a:r>
              <a:rPr lang="en-US" sz="2400" dirty="0"/>
              <a:t>To reduce AF burden, it is essential to embrace prevention </a:t>
            </a:r>
          </a:p>
          <a:p>
            <a:pPr marL="0" indent="0">
              <a:buNone/>
            </a:pPr>
            <a:endParaRPr lang="en-US" sz="2400" dirty="0"/>
          </a:p>
          <a:p>
            <a:pPr marL="0" indent="0">
              <a:buNone/>
            </a:pPr>
            <a:r>
              <a:rPr lang="en-US" sz="2400" dirty="0"/>
              <a:t>AF treatment has been focused on stroke prevention rather than actually preventing the AF itself.  </a:t>
            </a:r>
          </a:p>
          <a:p>
            <a:pPr marL="0" indent="0">
              <a:buNone/>
            </a:pPr>
            <a:endParaRPr lang="en-US" sz="2400" dirty="0"/>
          </a:p>
          <a:p>
            <a:pPr marL="0" indent="0">
              <a:buNone/>
            </a:pPr>
            <a:r>
              <a:rPr lang="en-US" sz="2400" dirty="0"/>
              <a:t>Modifiable Risk Factors for the prevention of AF.</a:t>
            </a:r>
          </a:p>
          <a:p>
            <a:pPr marL="0" indent="0">
              <a:buNone/>
            </a:pPr>
            <a:r>
              <a:rPr lang="en-US" sz="2400" dirty="0"/>
              <a:t>	Alcohol use</a:t>
            </a:r>
          </a:p>
          <a:p>
            <a:pPr marL="0" indent="0">
              <a:buNone/>
            </a:pPr>
            <a:r>
              <a:rPr lang="en-US" sz="2400" dirty="0"/>
              <a:t>	Physical Activity</a:t>
            </a:r>
          </a:p>
          <a:p>
            <a:pPr marL="0" indent="0">
              <a:buNone/>
            </a:pPr>
            <a:r>
              <a:rPr lang="en-US" sz="2400" dirty="0"/>
              <a:t>	Psychosocial Factors</a:t>
            </a:r>
          </a:p>
          <a:p>
            <a:pPr marL="0" indent="0">
              <a:buNone/>
            </a:pPr>
            <a:r>
              <a:rPr lang="en-US" sz="2400" dirty="0"/>
              <a:t>	Smoking</a:t>
            </a:r>
          </a:p>
          <a:p>
            <a:pPr marL="0" indent="0">
              <a:buNone/>
            </a:pPr>
            <a:r>
              <a:rPr lang="en-US" sz="2400" dirty="0"/>
              <a:t>	Obesity or Overweight  </a:t>
            </a:r>
          </a:p>
        </p:txBody>
      </p:sp>
    </p:spTree>
    <p:extLst>
      <p:ext uri="{BB962C8B-B14F-4D97-AF65-F5344CB8AC3E}">
        <p14:creationId xmlns:p14="http://schemas.microsoft.com/office/powerpoint/2010/main" val="34057689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Alcohol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75651" y="874712"/>
            <a:ext cx="8540750" cy="4422775"/>
          </a:xfrm>
        </p:spPr>
        <p:txBody>
          <a:bodyPr/>
          <a:lstStyle/>
          <a:p>
            <a:pPr marL="0" indent="0">
              <a:buNone/>
            </a:pPr>
            <a:r>
              <a:rPr lang="en-US" sz="2000" b="1" dirty="0">
                <a:effectLst/>
              </a:rPr>
              <a:t>Risk for AF increased with increased ETOH consumption (</a:t>
            </a:r>
            <a:r>
              <a:rPr lang="en-US" sz="2000" b="1" u="sng" dirty="0">
                <a:effectLst/>
              </a:rPr>
              <a:t>meta</a:t>
            </a:r>
            <a:r>
              <a:rPr lang="en-US" sz="2000" b="1" dirty="0">
                <a:effectLst/>
              </a:rPr>
              <a:t>):</a:t>
            </a:r>
          </a:p>
          <a:p>
            <a:pPr marL="0" indent="0">
              <a:buNone/>
            </a:pPr>
            <a:r>
              <a:rPr lang="en-US" sz="2000" dirty="0">
                <a:effectLst/>
              </a:rPr>
              <a:t>	More than 21 drinks/week increased AF by 39%</a:t>
            </a:r>
          </a:p>
          <a:p>
            <a:pPr marL="0" indent="0">
              <a:buNone/>
            </a:pPr>
            <a:r>
              <a:rPr lang="en-US" sz="2000" dirty="0">
                <a:effectLst/>
              </a:rPr>
              <a:t>	&gt;35 drinks/week increased AF by 45% </a:t>
            </a:r>
          </a:p>
          <a:p>
            <a:pPr marL="0" indent="0">
              <a:buNone/>
            </a:pPr>
            <a:endParaRPr lang="en-US" sz="2000" b="1" dirty="0">
              <a:effectLst/>
            </a:endParaRPr>
          </a:p>
          <a:p>
            <a:pPr marL="0" indent="0">
              <a:buNone/>
            </a:pPr>
            <a:r>
              <a:rPr lang="en-US" sz="2000" b="1" dirty="0">
                <a:effectLst/>
              </a:rPr>
              <a:t>Specifically in </a:t>
            </a:r>
            <a:r>
              <a:rPr lang="en-US" sz="2000" b="1" u="sng" dirty="0">
                <a:effectLst/>
              </a:rPr>
              <a:t>women</a:t>
            </a:r>
            <a:r>
              <a:rPr lang="en-US" sz="2000" b="1" dirty="0">
                <a:effectLst/>
              </a:rPr>
              <a:t>:</a:t>
            </a:r>
          </a:p>
          <a:p>
            <a:pPr marL="0" indent="0">
              <a:buNone/>
            </a:pPr>
            <a:r>
              <a:rPr lang="en-US" sz="2000" dirty="0">
                <a:effectLst/>
              </a:rPr>
              <a:t>	&gt;2 drinks/day increased AF by 60% (WHS)</a:t>
            </a:r>
          </a:p>
          <a:p>
            <a:pPr marL="0" indent="0">
              <a:buNone/>
            </a:pPr>
            <a:endParaRPr lang="en-US" sz="2000" b="1" dirty="0">
              <a:effectLst/>
            </a:endParaRPr>
          </a:p>
          <a:p>
            <a:pPr marL="0" indent="0">
              <a:buNone/>
            </a:pPr>
            <a:r>
              <a:rPr lang="en-US" sz="2000" b="1" dirty="0">
                <a:effectLst/>
              </a:rPr>
              <a:t>Studies specifically in </a:t>
            </a:r>
            <a:r>
              <a:rPr lang="en-US" sz="2000" b="1" u="sng" dirty="0">
                <a:effectLst/>
              </a:rPr>
              <a:t>men</a:t>
            </a:r>
            <a:r>
              <a:rPr lang="en-US" sz="2000" b="1" dirty="0">
                <a:effectLst/>
              </a:rPr>
              <a:t>:</a:t>
            </a:r>
          </a:p>
          <a:p>
            <a:pPr marL="0" indent="0">
              <a:buNone/>
            </a:pPr>
            <a:r>
              <a:rPr lang="en-US" sz="2000" dirty="0">
                <a:effectLst/>
              </a:rPr>
              <a:t>	1.5 drinks/day increased AF by 25 - 46% (Danish)</a:t>
            </a:r>
          </a:p>
          <a:p>
            <a:pPr marL="0" indent="0">
              <a:buNone/>
            </a:pPr>
            <a:endParaRPr lang="en-US" sz="2000" b="1" dirty="0">
              <a:effectLst/>
            </a:endParaRPr>
          </a:p>
          <a:p>
            <a:pPr marL="0" indent="0">
              <a:buNone/>
            </a:pPr>
            <a:r>
              <a:rPr lang="en-US" sz="2000" b="1" dirty="0">
                <a:effectLst/>
              </a:rPr>
              <a:t>Recent </a:t>
            </a:r>
            <a:r>
              <a:rPr lang="en-US" sz="2000" b="1" u="sng" dirty="0">
                <a:effectLst/>
              </a:rPr>
              <a:t>prospective</a:t>
            </a:r>
            <a:r>
              <a:rPr lang="en-US" sz="2000" b="1" dirty="0">
                <a:effectLst/>
              </a:rPr>
              <a:t> study (men &amp; women):</a:t>
            </a:r>
          </a:p>
          <a:p>
            <a:pPr marL="0" indent="0">
              <a:buNone/>
            </a:pPr>
            <a:r>
              <a:rPr lang="en-US" sz="2000" dirty="0">
                <a:effectLst/>
              </a:rPr>
              <a:t>	Each additional drink per day was associated with an 	estimated 8% increase in RR for AF</a:t>
            </a:r>
          </a:p>
          <a:p>
            <a:pPr marL="0" indent="0">
              <a:buNone/>
            </a:pPr>
            <a:r>
              <a:rPr lang="en-US" sz="2400" dirty="0"/>
              <a:t>	</a:t>
            </a:r>
          </a:p>
        </p:txBody>
      </p:sp>
    </p:spTree>
    <p:extLst>
      <p:ext uri="{BB962C8B-B14F-4D97-AF65-F5344CB8AC3E}">
        <p14:creationId xmlns:p14="http://schemas.microsoft.com/office/powerpoint/2010/main" val="14988147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Physical Activity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lgn="ctr">
              <a:buNone/>
            </a:pPr>
            <a:endParaRPr lang="en-US" sz="2800" dirty="0">
              <a:effectLst/>
            </a:endParaRPr>
          </a:p>
          <a:p>
            <a:pPr marL="0" indent="0" algn="ctr">
              <a:buNone/>
            </a:pPr>
            <a:endParaRPr lang="en-US" sz="2800" dirty="0">
              <a:effectLst/>
            </a:endParaRPr>
          </a:p>
          <a:p>
            <a:pPr marL="0" indent="0" algn="ctr">
              <a:buNone/>
            </a:pPr>
            <a:r>
              <a:rPr lang="en-US" sz="2800" dirty="0">
                <a:effectLst/>
              </a:rPr>
              <a:t>Association between physical activity (PA) &amp; cardiometabolic fitness and AF varies greatly between intensity and frequency</a:t>
            </a:r>
          </a:p>
          <a:p>
            <a:pPr marL="0" indent="0" algn="ctr">
              <a:buNone/>
            </a:pPr>
            <a:endParaRPr lang="en-US" sz="2400" dirty="0">
              <a:effectLst/>
            </a:endParaRPr>
          </a:p>
          <a:p>
            <a:pPr marL="0" indent="0" algn="ctr">
              <a:buNone/>
            </a:pPr>
            <a:endParaRPr lang="en-US" sz="2400" dirty="0">
              <a:effectLst/>
            </a:endParaRPr>
          </a:p>
          <a:p>
            <a:pPr marL="0" indent="0">
              <a:buNone/>
            </a:pPr>
            <a:endParaRPr lang="en-US" sz="2400" dirty="0">
              <a:effectLst/>
            </a:endParaRPr>
          </a:p>
        </p:txBody>
      </p:sp>
    </p:spTree>
    <p:extLst>
      <p:ext uri="{BB962C8B-B14F-4D97-AF65-F5344CB8AC3E}">
        <p14:creationId xmlns:p14="http://schemas.microsoft.com/office/powerpoint/2010/main" val="20823940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40" y="0"/>
            <a:ext cx="8518761" cy="609599"/>
          </a:xfrm>
        </p:spPr>
        <p:txBody>
          <a:bodyPr/>
          <a:lstStyle/>
          <a:p>
            <a:r>
              <a:rPr lang="en-US" dirty="0"/>
              <a:t>Physical Activity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6001433"/>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pic>
        <p:nvPicPr>
          <p:cNvPr id="9" name="Content Placeholder 8"/>
          <p:cNvPicPr>
            <a:picLocks noGrp="1" noChangeAspect="1"/>
          </p:cNvPicPr>
          <p:nvPr>
            <p:ph idx="1"/>
          </p:nvPr>
        </p:nvPicPr>
        <p:blipFill>
          <a:blip r:embed="rId2"/>
          <a:stretch>
            <a:fillRect/>
          </a:stretch>
        </p:blipFill>
        <p:spPr>
          <a:xfrm>
            <a:off x="293452" y="707141"/>
            <a:ext cx="8698148" cy="5148592"/>
          </a:xfrm>
          <a:prstGeom prst="rect">
            <a:avLst/>
          </a:prstGeom>
        </p:spPr>
      </p:pic>
    </p:spTree>
    <p:extLst>
      <p:ext uri="{BB962C8B-B14F-4D97-AF65-F5344CB8AC3E}">
        <p14:creationId xmlns:p14="http://schemas.microsoft.com/office/powerpoint/2010/main" val="3181255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Psychosocial Factors and AF</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152400" y="6019800"/>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61026" y="762000"/>
            <a:ext cx="8540750" cy="4422775"/>
          </a:xfrm>
        </p:spPr>
        <p:txBody>
          <a:bodyPr/>
          <a:lstStyle/>
          <a:p>
            <a:pPr marL="0" indent="0">
              <a:buNone/>
            </a:pPr>
            <a:r>
              <a:rPr lang="en-US" sz="2200" dirty="0">
                <a:effectLst/>
              </a:rPr>
              <a:t>FRS assessed increased risk of AF in men (not women): </a:t>
            </a:r>
          </a:p>
          <a:p>
            <a:pPr marL="0" indent="0">
              <a:buNone/>
            </a:pPr>
            <a:r>
              <a:rPr lang="en-US" sz="2200" dirty="0">
                <a:effectLst/>
              </a:rPr>
              <a:t>	</a:t>
            </a:r>
            <a:r>
              <a:rPr lang="en-US" sz="2200" u="sng" dirty="0">
                <a:effectLst/>
              </a:rPr>
              <a:t>trait anger</a:t>
            </a:r>
            <a:r>
              <a:rPr lang="en-US" sz="2200" dirty="0">
                <a:effectLst/>
              </a:rPr>
              <a:t> – increased AF risk by 10%</a:t>
            </a:r>
          </a:p>
          <a:p>
            <a:pPr marL="0" indent="0">
              <a:buNone/>
            </a:pPr>
            <a:r>
              <a:rPr lang="en-US" sz="2200" dirty="0">
                <a:effectLst/>
              </a:rPr>
              <a:t>	</a:t>
            </a:r>
            <a:r>
              <a:rPr lang="en-US" sz="2200" u="sng" dirty="0">
                <a:effectLst/>
              </a:rPr>
              <a:t>hostility</a:t>
            </a:r>
            <a:r>
              <a:rPr lang="en-US" sz="2200" dirty="0">
                <a:effectLst/>
              </a:rPr>
              <a:t> – increased AF risk by 30%</a:t>
            </a:r>
          </a:p>
          <a:p>
            <a:pPr marL="0" indent="0">
              <a:buNone/>
            </a:pPr>
            <a:r>
              <a:rPr lang="en-US" sz="2200" dirty="0">
                <a:effectLst/>
              </a:rPr>
              <a:t>	</a:t>
            </a:r>
            <a:r>
              <a:rPr lang="en-US" sz="2200" u="sng" dirty="0">
                <a:effectLst/>
              </a:rPr>
              <a:t>symptoms of anger</a:t>
            </a:r>
            <a:r>
              <a:rPr lang="en-US" sz="2200" dirty="0">
                <a:effectLst/>
              </a:rPr>
              <a:t> – increased AF risk by 20%</a:t>
            </a:r>
          </a:p>
          <a:p>
            <a:pPr marL="0" indent="0">
              <a:buNone/>
            </a:pPr>
            <a:r>
              <a:rPr lang="en-US" sz="2200" dirty="0">
                <a:effectLst/>
              </a:rPr>
              <a:t>	</a:t>
            </a:r>
            <a:r>
              <a:rPr lang="en-US" sz="2200" u="sng" dirty="0">
                <a:effectLst/>
              </a:rPr>
              <a:t>tension</a:t>
            </a:r>
            <a:r>
              <a:rPr lang="en-US" sz="2200" dirty="0">
                <a:effectLst/>
              </a:rPr>
              <a:t> – increased AF by 24%</a:t>
            </a:r>
          </a:p>
          <a:p>
            <a:pPr marL="0" indent="0">
              <a:buNone/>
            </a:pPr>
            <a:r>
              <a:rPr lang="en-US" sz="2200" dirty="0">
                <a:effectLst/>
              </a:rPr>
              <a:t>Other studies demonstrated:</a:t>
            </a:r>
          </a:p>
          <a:p>
            <a:pPr marL="0" indent="0">
              <a:buNone/>
            </a:pPr>
            <a:r>
              <a:rPr lang="en-US" sz="2200" dirty="0">
                <a:effectLst/>
              </a:rPr>
              <a:t>	</a:t>
            </a:r>
            <a:r>
              <a:rPr lang="en-US" sz="2200" u="sng" dirty="0">
                <a:effectLst/>
              </a:rPr>
              <a:t>Panic disorder</a:t>
            </a:r>
            <a:r>
              <a:rPr lang="en-US" sz="2200" dirty="0">
                <a:effectLst/>
              </a:rPr>
              <a:t> associated with 73% increased AF risk 	over a 7 year time frame.</a:t>
            </a:r>
          </a:p>
          <a:p>
            <a:pPr marL="0" indent="0">
              <a:buNone/>
            </a:pPr>
            <a:r>
              <a:rPr lang="en-US" sz="2200" dirty="0">
                <a:effectLst/>
              </a:rPr>
              <a:t>Swedish longitudinal study:</a:t>
            </a:r>
          </a:p>
          <a:p>
            <a:pPr marL="0" indent="0">
              <a:buNone/>
            </a:pPr>
            <a:r>
              <a:rPr lang="en-US" sz="2200" dirty="0">
                <a:effectLst/>
              </a:rPr>
              <a:t>	</a:t>
            </a:r>
            <a:r>
              <a:rPr lang="en-US" sz="2200" u="sng" dirty="0">
                <a:effectLst/>
              </a:rPr>
              <a:t>high job strain</a:t>
            </a:r>
            <a:r>
              <a:rPr lang="en-US" sz="2200" dirty="0">
                <a:effectLst/>
              </a:rPr>
              <a:t> associated with increased of AF by 23%</a:t>
            </a:r>
          </a:p>
          <a:p>
            <a:pPr marL="0" indent="0">
              <a:buNone/>
            </a:pPr>
            <a:r>
              <a:rPr lang="en-US" sz="2200" dirty="0">
                <a:effectLst/>
              </a:rPr>
              <a:t>Survey of 100 patients with idiopathic paroxysmal AF stated that 	</a:t>
            </a:r>
            <a:r>
              <a:rPr lang="en-US" sz="2200" u="sng" dirty="0">
                <a:effectLst/>
              </a:rPr>
              <a:t>psychological stress</a:t>
            </a:r>
            <a:r>
              <a:rPr lang="en-US" sz="2200" dirty="0">
                <a:effectLst/>
              </a:rPr>
              <a:t> triggered 54% of AF episodes.  </a:t>
            </a:r>
          </a:p>
          <a:p>
            <a:pPr marL="0" indent="0">
              <a:buNone/>
            </a:pPr>
            <a:r>
              <a:rPr lang="en-US" sz="2200" dirty="0">
                <a:effectLst/>
              </a:rPr>
              <a:t>Women who felt happy (WHS) had a 30% reduced AF risk. </a:t>
            </a:r>
          </a:p>
          <a:p>
            <a:pPr marL="0" indent="0" algn="ctr">
              <a:buNone/>
            </a:pPr>
            <a:endParaRPr lang="en-US" sz="2400" dirty="0">
              <a:effectLst/>
            </a:endParaRPr>
          </a:p>
          <a:p>
            <a:pPr marL="0" indent="0" algn="ctr">
              <a:buNone/>
            </a:pPr>
            <a:endParaRPr lang="en-US" sz="2400" dirty="0">
              <a:effectLst/>
            </a:endParaRPr>
          </a:p>
          <a:p>
            <a:pPr marL="0" indent="0">
              <a:buNone/>
            </a:pPr>
            <a:endParaRPr lang="en-US" sz="2400" dirty="0">
              <a:effectLst/>
            </a:endParaRPr>
          </a:p>
        </p:txBody>
      </p:sp>
    </p:spTree>
    <p:extLst>
      <p:ext uri="{BB962C8B-B14F-4D97-AF65-F5344CB8AC3E}">
        <p14:creationId xmlns:p14="http://schemas.microsoft.com/office/powerpoint/2010/main" val="3149046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Physical Activity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lgn="ctr">
              <a:buNone/>
            </a:pPr>
            <a:endParaRPr lang="en-US" sz="2800" dirty="0">
              <a:effectLst/>
            </a:endParaRPr>
          </a:p>
          <a:p>
            <a:pPr marL="0" indent="0" algn="ctr">
              <a:buNone/>
            </a:pPr>
            <a:endParaRPr lang="en-US" sz="2800" dirty="0">
              <a:effectLst/>
            </a:endParaRPr>
          </a:p>
          <a:p>
            <a:pPr marL="0" indent="0" algn="ctr">
              <a:buNone/>
            </a:pPr>
            <a:endParaRPr lang="en-US" sz="2400" dirty="0">
              <a:effectLst/>
            </a:endParaRPr>
          </a:p>
          <a:p>
            <a:pPr marL="0" indent="0" algn="ctr">
              <a:buNone/>
            </a:pPr>
            <a:endParaRPr lang="en-US" sz="2400" dirty="0">
              <a:effectLst/>
            </a:endParaRPr>
          </a:p>
          <a:p>
            <a:pPr marL="0" indent="0">
              <a:buNone/>
            </a:pPr>
            <a:endParaRPr lang="en-US" sz="2400" dirty="0">
              <a:effectLst/>
            </a:endParaRPr>
          </a:p>
        </p:txBody>
      </p:sp>
      <p:pic>
        <p:nvPicPr>
          <p:cNvPr id="4" name="Picture 3"/>
          <p:cNvPicPr>
            <a:picLocks noChangeAspect="1"/>
          </p:cNvPicPr>
          <p:nvPr/>
        </p:nvPicPr>
        <p:blipFill>
          <a:blip r:embed="rId2"/>
          <a:stretch>
            <a:fillRect/>
          </a:stretch>
        </p:blipFill>
        <p:spPr>
          <a:xfrm>
            <a:off x="228600" y="1143000"/>
            <a:ext cx="8458200" cy="4258820"/>
          </a:xfrm>
          <a:prstGeom prst="rect">
            <a:avLst/>
          </a:prstGeom>
        </p:spPr>
      </p:pic>
    </p:spTree>
    <p:extLst>
      <p:ext uri="{BB962C8B-B14F-4D97-AF65-F5344CB8AC3E}">
        <p14:creationId xmlns:p14="http://schemas.microsoft.com/office/powerpoint/2010/main" val="31033323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Smoking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buNone/>
            </a:pPr>
            <a:r>
              <a:rPr lang="en-US" sz="2400" dirty="0">
                <a:effectLst/>
              </a:rPr>
              <a:t>Rotterdam study reported a 51% increased risk of AF development among current and former smokers.</a:t>
            </a:r>
          </a:p>
          <a:p>
            <a:pPr marL="0" indent="0">
              <a:buNone/>
            </a:pPr>
            <a:endParaRPr lang="en-US" sz="2400" dirty="0">
              <a:effectLst/>
            </a:endParaRPr>
          </a:p>
          <a:p>
            <a:pPr marL="0" indent="0">
              <a:buNone/>
            </a:pPr>
            <a:r>
              <a:rPr lang="en-US" sz="2400" dirty="0">
                <a:effectLst/>
              </a:rPr>
              <a:t>This included 2</a:t>
            </a:r>
            <a:r>
              <a:rPr lang="en-US" sz="2400" baseline="30000" dirty="0">
                <a:effectLst/>
              </a:rPr>
              <a:t>nd</a:t>
            </a:r>
            <a:r>
              <a:rPr lang="en-US" sz="2400" dirty="0">
                <a:effectLst/>
              </a:rPr>
              <a:t> hand exposure during gestational development and childhood was associated with a higher risk of AF later in life.  </a:t>
            </a:r>
          </a:p>
          <a:p>
            <a:pPr marL="0" indent="0">
              <a:buNone/>
            </a:pPr>
            <a:endParaRPr lang="en-US" sz="2400" dirty="0">
              <a:effectLst/>
            </a:endParaRPr>
          </a:p>
          <a:p>
            <a:pPr marL="0" indent="0">
              <a:buNone/>
            </a:pPr>
            <a:r>
              <a:rPr lang="en-US" sz="2400" dirty="0">
                <a:effectLst/>
              </a:rPr>
              <a:t>Risk of AF does reduce after quitting.</a:t>
            </a:r>
          </a:p>
          <a:p>
            <a:pPr marL="0" indent="0">
              <a:buNone/>
            </a:pPr>
            <a:endParaRPr lang="en-US" sz="2400" dirty="0">
              <a:effectLst/>
            </a:endParaRPr>
          </a:p>
          <a:p>
            <a:pPr marL="0" indent="0">
              <a:buNone/>
            </a:pPr>
            <a:r>
              <a:rPr lang="en-US" sz="2400" dirty="0">
                <a:effectLst/>
              </a:rPr>
              <a:t>ARIC  showed a 2-fold increased risk for development of AF.</a:t>
            </a:r>
          </a:p>
          <a:p>
            <a:pPr marL="0" indent="0" algn="ctr">
              <a:buNone/>
            </a:pPr>
            <a:endParaRPr lang="en-US" sz="2800" dirty="0">
              <a:effectLst/>
            </a:endParaRPr>
          </a:p>
          <a:p>
            <a:pPr marL="0" indent="0">
              <a:buNone/>
            </a:pPr>
            <a:endParaRPr lang="en-US" sz="2400" dirty="0">
              <a:effectLst/>
            </a:endParaRPr>
          </a:p>
          <a:p>
            <a:pPr marL="0" indent="0">
              <a:buNone/>
            </a:pPr>
            <a:endParaRPr lang="en-US" sz="2400" dirty="0">
              <a:effectLst/>
            </a:endParaRPr>
          </a:p>
        </p:txBody>
      </p:sp>
    </p:spTree>
    <p:extLst>
      <p:ext uri="{BB962C8B-B14F-4D97-AF65-F5344CB8AC3E}">
        <p14:creationId xmlns:p14="http://schemas.microsoft.com/office/powerpoint/2010/main" val="2715013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Smoking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lgn="ctr">
              <a:buNone/>
            </a:pPr>
            <a:endParaRPr lang="en-US" sz="2800" dirty="0">
              <a:effectLst/>
            </a:endParaRPr>
          </a:p>
          <a:p>
            <a:pPr marL="0" indent="0">
              <a:buNone/>
            </a:pPr>
            <a:endParaRPr lang="en-US" sz="2400" dirty="0">
              <a:effectLst/>
            </a:endParaRPr>
          </a:p>
          <a:p>
            <a:pPr marL="0" indent="0">
              <a:buNone/>
            </a:pPr>
            <a:endParaRPr lang="en-US" sz="2400" dirty="0">
              <a:effectLst/>
            </a:endParaRPr>
          </a:p>
        </p:txBody>
      </p:sp>
      <p:pic>
        <p:nvPicPr>
          <p:cNvPr id="4" name="Picture 3"/>
          <p:cNvPicPr>
            <a:picLocks noChangeAspect="1"/>
          </p:cNvPicPr>
          <p:nvPr/>
        </p:nvPicPr>
        <p:blipFill>
          <a:blip r:embed="rId2"/>
          <a:stretch>
            <a:fillRect/>
          </a:stretch>
        </p:blipFill>
        <p:spPr>
          <a:xfrm>
            <a:off x="381000" y="1143000"/>
            <a:ext cx="8001000" cy="4258820"/>
          </a:xfrm>
          <a:prstGeom prst="rect">
            <a:avLst/>
          </a:prstGeom>
        </p:spPr>
      </p:pic>
    </p:spTree>
    <p:extLst>
      <p:ext uri="{BB962C8B-B14F-4D97-AF65-F5344CB8AC3E}">
        <p14:creationId xmlns:p14="http://schemas.microsoft.com/office/powerpoint/2010/main" val="3682591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a:t>Copyright Bale/Doneen Paradigm</a:t>
            </a:r>
          </a:p>
        </p:txBody>
      </p:sp>
      <p:pic>
        <p:nvPicPr>
          <p:cNvPr id="522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94914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840" y="194827"/>
            <a:ext cx="8518761" cy="609599"/>
          </a:xfrm>
        </p:spPr>
        <p:txBody>
          <a:bodyPr/>
          <a:lstStyle/>
          <a:p>
            <a:r>
              <a:rPr lang="en-US" sz="4000" dirty="0"/>
              <a:t>Obesity and Overweight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25425" y="959292"/>
            <a:ext cx="8540750" cy="4422775"/>
          </a:xfrm>
        </p:spPr>
        <p:txBody>
          <a:bodyPr/>
          <a:lstStyle/>
          <a:p>
            <a:pPr marL="0" indent="0">
              <a:buNone/>
            </a:pPr>
            <a:r>
              <a:rPr lang="en-US" sz="2400" dirty="0">
                <a:effectLst/>
              </a:rPr>
              <a:t>Obesity increased risk for AF by 49% (men and women)</a:t>
            </a:r>
          </a:p>
          <a:p>
            <a:pPr marL="0" indent="0">
              <a:buNone/>
            </a:pPr>
            <a:endParaRPr lang="en-US" sz="2400" dirty="0">
              <a:effectLst/>
            </a:endParaRPr>
          </a:p>
          <a:p>
            <a:pPr marL="0" indent="0">
              <a:buNone/>
            </a:pPr>
            <a:r>
              <a:rPr lang="en-US" sz="2400" dirty="0">
                <a:effectLst/>
              </a:rPr>
              <a:t>In all studies – BMI had a linear association with AF risk – with each unit increase increasing AF risk by 4-8%. </a:t>
            </a:r>
          </a:p>
          <a:p>
            <a:pPr marL="0" indent="0">
              <a:buNone/>
            </a:pPr>
            <a:endParaRPr lang="en-US" sz="2400" dirty="0">
              <a:effectLst/>
            </a:endParaRPr>
          </a:p>
          <a:p>
            <a:pPr marL="0" indent="0">
              <a:buNone/>
            </a:pPr>
            <a:r>
              <a:rPr lang="en-US" sz="2400" dirty="0">
                <a:effectLst/>
              </a:rPr>
              <a:t>Birth weight shows association (&lt;5.5 </a:t>
            </a:r>
            <a:r>
              <a:rPr lang="en-US" sz="2400" dirty="0" err="1">
                <a:effectLst/>
              </a:rPr>
              <a:t>lb</a:t>
            </a:r>
            <a:r>
              <a:rPr lang="en-US" sz="2400" dirty="0">
                <a:effectLst/>
              </a:rPr>
              <a:t> vs &gt; 10 </a:t>
            </a:r>
            <a:r>
              <a:rPr lang="en-US" sz="2400" dirty="0" err="1">
                <a:effectLst/>
              </a:rPr>
              <a:t>lbs</a:t>
            </a:r>
            <a:r>
              <a:rPr lang="en-US" sz="2400" dirty="0">
                <a:effectLst/>
              </a:rPr>
              <a:t>) shows 27% increased risk of AF (linear association). </a:t>
            </a:r>
          </a:p>
          <a:p>
            <a:pPr marL="0" indent="0">
              <a:buNone/>
            </a:pPr>
            <a:endParaRPr lang="en-US" sz="2400" dirty="0">
              <a:effectLst/>
            </a:endParaRPr>
          </a:p>
          <a:p>
            <a:pPr marL="0" indent="0">
              <a:buNone/>
            </a:pPr>
            <a:r>
              <a:rPr lang="en-US" sz="2400" dirty="0">
                <a:effectLst/>
              </a:rPr>
              <a:t>Weight loss: 	</a:t>
            </a:r>
            <a:r>
              <a:rPr lang="en-US" sz="2400" u="sng" dirty="0">
                <a:effectLst/>
              </a:rPr>
              <a:t>&gt;</a:t>
            </a:r>
            <a:r>
              <a:rPr lang="en-US" sz="2400" dirty="0">
                <a:effectLst/>
              </a:rPr>
              <a:t> 10% weight loss - 	45.5% reduced AF risk</a:t>
            </a:r>
          </a:p>
          <a:p>
            <a:pPr marL="0" indent="0">
              <a:buNone/>
            </a:pPr>
            <a:r>
              <a:rPr lang="en-US" sz="2400" dirty="0">
                <a:effectLst/>
              </a:rPr>
              <a:t>		3-9% weight loss - 	22.2% reduced AF risk</a:t>
            </a:r>
          </a:p>
          <a:p>
            <a:pPr marL="0" indent="0">
              <a:buNone/>
            </a:pPr>
            <a:r>
              <a:rPr lang="en-US" sz="2400" dirty="0">
                <a:effectLst/>
              </a:rPr>
              <a:t>		&lt;3% weight loss - 	13.4% reduced AF risk</a:t>
            </a:r>
          </a:p>
          <a:p>
            <a:pPr marL="0" indent="0">
              <a:buNone/>
            </a:pPr>
            <a:endParaRPr lang="en-US" sz="2400" dirty="0">
              <a:effectLst/>
            </a:endParaRPr>
          </a:p>
          <a:p>
            <a:pPr marL="0" indent="0">
              <a:buNone/>
            </a:pPr>
            <a:endParaRPr lang="en-US" sz="2400" dirty="0">
              <a:effectLst/>
            </a:endParaRPr>
          </a:p>
          <a:p>
            <a:pPr marL="0" indent="0">
              <a:buNone/>
            </a:pPr>
            <a:endParaRPr lang="en-US" sz="2400" dirty="0">
              <a:effectLst/>
            </a:endParaRPr>
          </a:p>
        </p:txBody>
      </p:sp>
    </p:spTree>
    <p:extLst>
      <p:ext uri="{BB962C8B-B14F-4D97-AF65-F5344CB8AC3E}">
        <p14:creationId xmlns:p14="http://schemas.microsoft.com/office/powerpoint/2010/main" val="3704752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Weight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lgn="ctr">
              <a:buNone/>
            </a:pPr>
            <a:endParaRPr lang="en-US" sz="2800" dirty="0">
              <a:effectLst/>
            </a:endParaRPr>
          </a:p>
          <a:p>
            <a:pPr marL="0" indent="0">
              <a:buNone/>
            </a:pPr>
            <a:endParaRPr lang="en-US" sz="2400" dirty="0">
              <a:effectLst/>
            </a:endParaRPr>
          </a:p>
          <a:p>
            <a:pPr marL="0" indent="0">
              <a:buNone/>
            </a:pPr>
            <a:endParaRPr lang="en-US" sz="2400" dirty="0">
              <a:effectLst/>
            </a:endParaRPr>
          </a:p>
        </p:txBody>
      </p:sp>
      <p:pic>
        <p:nvPicPr>
          <p:cNvPr id="6" name="Picture 5"/>
          <p:cNvPicPr>
            <a:picLocks noChangeAspect="1"/>
          </p:cNvPicPr>
          <p:nvPr/>
        </p:nvPicPr>
        <p:blipFill>
          <a:blip r:embed="rId2"/>
          <a:stretch>
            <a:fillRect/>
          </a:stretch>
        </p:blipFill>
        <p:spPr>
          <a:xfrm>
            <a:off x="152400" y="914400"/>
            <a:ext cx="8763000" cy="4724400"/>
          </a:xfrm>
          <a:prstGeom prst="rect">
            <a:avLst/>
          </a:prstGeom>
        </p:spPr>
      </p:pic>
    </p:spTree>
    <p:extLst>
      <p:ext uri="{BB962C8B-B14F-4D97-AF65-F5344CB8AC3E}">
        <p14:creationId xmlns:p14="http://schemas.microsoft.com/office/powerpoint/2010/main" val="39754315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BP and Pulse Pressure &amp;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695066"/>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a:t>
            </a:r>
            <a:r>
              <a:rPr lang="en-US">
                <a:solidFill>
                  <a:srgbClr val="FFC000"/>
                </a:solidFill>
              </a:rPr>
              <a:t>.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buNone/>
            </a:pPr>
            <a:r>
              <a:rPr lang="en-US" sz="2400" dirty="0">
                <a:effectLst/>
              </a:rPr>
              <a:t>For every 10mmHg increase in SBP, the risk for AF increases by 11% - BP is stated to be the MOST IMPORTANT contributor to the burden of AF.  </a:t>
            </a:r>
          </a:p>
          <a:p>
            <a:pPr marL="0" indent="0">
              <a:buNone/>
            </a:pPr>
            <a:endParaRPr lang="en-US" sz="2400" dirty="0">
              <a:effectLst/>
            </a:endParaRPr>
          </a:p>
          <a:p>
            <a:pPr marL="0" indent="0">
              <a:buNone/>
            </a:pPr>
            <a:r>
              <a:rPr lang="en-US" sz="2400" dirty="0">
                <a:effectLst/>
              </a:rPr>
              <a:t>Poor BP control was associated with a 7-fold higher risk for developing new-onset AF during 2 years of follow-up. </a:t>
            </a:r>
          </a:p>
          <a:p>
            <a:pPr marL="0" indent="0">
              <a:buNone/>
            </a:pPr>
            <a:endParaRPr lang="en-US" sz="2400" dirty="0">
              <a:effectLst/>
            </a:endParaRPr>
          </a:p>
          <a:p>
            <a:pPr marL="0" indent="0">
              <a:buNone/>
            </a:pPr>
            <a:r>
              <a:rPr lang="en-US" sz="2400" dirty="0">
                <a:effectLst/>
              </a:rPr>
              <a:t>Pulse Pressure (aortic stiffness), is a strong predictor of AF – each 20mmHg increase in pulse pressure was associated with a 26% increase in the risk for developing AF.  </a:t>
            </a:r>
          </a:p>
          <a:p>
            <a:pPr marL="0" indent="0">
              <a:buNone/>
            </a:pPr>
            <a:endParaRPr lang="en-US" sz="2400" dirty="0">
              <a:effectLst/>
            </a:endParaRPr>
          </a:p>
          <a:p>
            <a:pPr marL="0" indent="0">
              <a:buNone/>
            </a:pPr>
            <a:endParaRPr lang="en-US" sz="2400" dirty="0">
              <a:effectLst/>
            </a:endParaRPr>
          </a:p>
        </p:txBody>
      </p:sp>
    </p:spTree>
    <p:extLst>
      <p:ext uri="{BB962C8B-B14F-4D97-AF65-F5344CB8AC3E}">
        <p14:creationId xmlns:p14="http://schemas.microsoft.com/office/powerpoint/2010/main" val="30081080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BP and Pulse Pressure &amp;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buNone/>
            </a:pPr>
            <a:endParaRPr lang="en-US" sz="2400" dirty="0">
              <a:effectLst/>
            </a:endParaRPr>
          </a:p>
          <a:p>
            <a:pPr marL="0" indent="0">
              <a:buNone/>
            </a:pPr>
            <a:endParaRPr lang="en-US" sz="2400" dirty="0">
              <a:effectLst/>
            </a:endParaRPr>
          </a:p>
          <a:p>
            <a:pPr marL="0" indent="0">
              <a:buNone/>
            </a:pPr>
            <a:endParaRPr lang="en-US" sz="2400" dirty="0">
              <a:effectLst/>
            </a:endParaRPr>
          </a:p>
        </p:txBody>
      </p:sp>
      <p:pic>
        <p:nvPicPr>
          <p:cNvPr id="4" name="Picture 3"/>
          <p:cNvPicPr>
            <a:picLocks noChangeAspect="1"/>
          </p:cNvPicPr>
          <p:nvPr/>
        </p:nvPicPr>
        <p:blipFill>
          <a:blip r:embed="rId2"/>
          <a:stretch>
            <a:fillRect/>
          </a:stretch>
        </p:blipFill>
        <p:spPr>
          <a:xfrm>
            <a:off x="380999" y="838200"/>
            <a:ext cx="8417601" cy="5105400"/>
          </a:xfrm>
          <a:prstGeom prst="rect">
            <a:avLst/>
          </a:prstGeom>
        </p:spPr>
      </p:pic>
    </p:spTree>
    <p:extLst>
      <p:ext uri="{BB962C8B-B14F-4D97-AF65-F5344CB8AC3E}">
        <p14:creationId xmlns:p14="http://schemas.microsoft.com/office/powerpoint/2010/main" val="1780730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BP Treatment &amp; reduced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lgn="ctr">
              <a:buNone/>
            </a:pPr>
            <a:endParaRPr lang="en-US" sz="2800" dirty="0">
              <a:effectLst/>
            </a:endParaRPr>
          </a:p>
          <a:p>
            <a:pPr marL="0" indent="0" algn="ctr">
              <a:buNone/>
            </a:pPr>
            <a:r>
              <a:rPr lang="en-US" sz="2800" dirty="0">
                <a:effectLst/>
              </a:rPr>
              <a:t>Meta-analyses of trials comparing effects of ACE-Inhibitors or ARBs and placebo on AF in patients with heart failure showed that almost 50% of cases of AF could be prevented if ACE inhibitors or ARBs were consistently used in patients with heart failure.  </a:t>
            </a:r>
          </a:p>
          <a:p>
            <a:pPr marL="0" indent="0">
              <a:buNone/>
            </a:pPr>
            <a:endParaRPr lang="en-US" sz="2800" dirty="0">
              <a:effectLst/>
            </a:endParaRPr>
          </a:p>
          <a:p>
            <a:pPr marL="0" indent="0">
              <a:buNone/>
            </a:pPr>
            <a:endParaRPr lang="en-US" sz="2400" dirty="0">
              <a:effectLst/>
            </a:endParaRPr>
          </a:p>
        </p:txBody>
      </p:sp>
    </p:spTree>
    <p:extLst>
      <p:ext uri="{BB962C8B-B14F-4D97-AF65-F5344CB8AC3E}">
        <p14:creationId xmlns:p14="http://schemas.microsoft.com/office/powerpoint/2010/main" val="649066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BP and Pulse Pressure &amp;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buNone/>
            </a:pPr>
            <a:endParaRPr lang="en-US" sz="2400" dirty="0">
              <a:effectLst/>
            </a:endParaRPr>
          </a:p>
          <a:p>
            <a:pPr marL="0" indent="0">
              <a:buNone/>
            </a:pPr>
            <a:endParaRPr lang="en-US" sz="2400" dirty="0">
              <a:effectLst/>
            </a:endParaRPr>
          </a:p>
          <a:p>
            <a:pPr marL="0" indent="0">
              <a:buNone/>
            </a:pPr>
            <a:endParaRPr lang="en-US" sz="2400" dirty="0">
              <a:effectLst/>
            </a:endParaRPr>
          </a:p>
        </p:txBody>
      </p:sp>
      <p:pic>
        <p:nvPicPr>
          <p:cNvPr id="6" name="Picture 5"/>
          <p:cNvPicPr>
            <a:picLocks noChangeAspect="1"/>
          </p:cNvPicPr>
          <p:nvPr/>
        </p:nvPicPr>
        <p:blipFill>
          <a:blip r:embed="rId2"/>
          <a:stretch>
            <a:fillRect/>
          </a:stretch>
        </p:blipFill>
        <p:spPr>
          <a:xfrm>
            <a:off x="533400" y="700390"/>
            <a:ext cx="7848600" cy="5238630"/>
          </a:xfrm>
          <a:prstGeom prst="rect">
            <a:avLst/>
          </a:prstGeom>
        </p:spPr>
      </p:pic>
      <p:sp>
        <p:nvSpPr>
          <p:cNvPr id="8" name="Heart 7"/>
          <p:cNvSpPr/>
          <p:nvPr/>
        </p:nvSpPr>
        <p:spPr bwMode="auto">
          <a:xfrm>
            <a:off x="8488937" y="3319705"/>
            <a:ext cx="277238" cy="3048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Heart 9"/>
          <p:cNvSpPr/>
          <p:nvPr/>
        </p:nvSpPr>
        <p:spPr bwMode="auto">
          <a:xfrm>
            <a:off x="8485627" y="5135878"/>
            <a:ext cx="277238" cy="3048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Heart 10"/>
          <p:cNvSpPr/>
          <p:nvPr/>
        </p:nvSpPr>
        <p:spPr bwMode="auto">
          <a:xfrm>
            <a:off x="8499375" y="4433499"/>
            <a:ext cx="277238" cy="3048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2" name="Heart 11"/>
          <p:cNvSpPr/>
          <p:nvPr/>
        </p:nvSpPr>
        <p:spPr bwMode="auto">
          <a:xfrm>
            <a:off x="8491066" y="4831078"/>
            <a:ext cx="277238" cy="3048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Heart 12"/>
          <p:cNvSpPr/>
          <p:nvPr/>
        </p:nvSpPr>
        <p:spPr bwMode="auto">
          <a:xfrm>
            <a:off x="8496775" y="3702482"/>
            <a:ext cx="277238" cy="3048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4" name="Heart 13"/>
          <p:cNvSpPr/>
          <p:nvPr/>
        </p:nvSpPr>
        <p:spPr bwMode="auto">
          <a:xfrm>
            <a:off x="8485291" y="4062409"/>
            <a:ext cx="277238" cy="3048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Heart 14"/>
          <p:cNvSpPr/>
          <p:nvPr/>
        </p:nvSpPr>
        <p:spPr bwMode="auto">
          <a:xfrm>
            <a:off x="8501705" y="5531112"/>
            <a:ext cx="277238" cy="304800"/>
          </a:xfrm>
          <a:prstGeom prst="hear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439035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Diabetes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buNone/>
            </a:pPr>
            <a:r>
              <a:rPr lang="en-US" sz="2400" dirty="0">
                <a:effectLst/>
              </a:rPr>
              <a:t>Diabetes is fastest growing public health problem – by 2030, it is predicted that DM will increased world-wide from 366 million to 552 million.  </a:t>
            </a:r>
          </a:p>
          <a:p>
            <a:pPr marL="0" indent="0">
              <a:buNone/>
            </a:pPr>
            <a:endParaRPr lang="en-US" sz="2400" dirty="0">
              <a:effectLst/>
            </a:endParaRPr>
          </a:p>
          <a:p>
            <a:pPr marL="0" indent="0">
              <a:buNone/>
            </a:pPr>
            <a:r>
              <a:rPr lang="en-US" sz="2400" dirty="0">
                <a:effectLst/>
              </a:rPr>
              <a:t>Meta-analysis demonstrates that DM is associated with a 34% increased risk for AF.  </a:t>
            </a:r>
          </a:p>
          <a:p>
            <a:pPr marL="0" indent="0">
              <a:buNone/>
            </a:pPr>
            <a:endParaRPr lang="en-US" sz="2400" dirty="0">
              <a:effectLst/>
            </a:endParaRPr>
          </a:p>
          <a:p>
            <a:pPr marL="0" indent="0">
              <a:buNone/>
            </a:pPr>
            <a:r>
              <a:rPr lang="en-US" sz="2400" dirty="0">
                <a:effectLst/>
              </a:rPr>
              <a:t>33% increase in AF risk for each 1mmol/l increase in FBS</a:t>
            </a:r>
          </a:p>
          <a:p>
            <a:pPr marL="0" indent="0">
              <a:buNone/>
            </a:pPr>
            <a:endParaRPr lang="en-US" sz="2400" dirty="0">
              <a:effectLst/>
            </a:endParaRPr>
          </a:p>
          <a:p>
            <a:pPr marL="0" indent="0">
              <a:buNone/>
            </a:pPr>
            <a:r>
              <a:rPr lang="en-US" sz="2400" dirty="0">
                <a:effectLst/>
              </a:rPr>
              <a:t>Association is not clear because reduction of FBS not solidly correlated to AF risk reduction.  </a:t>
            </a:r>
          </a:p>
          <a:p>
            <a:pPr marL="0" indent="0">
              <a:buNone/>
            </a:pPr>
            <a:endParaRPr lang="en-US" sz="2400" dirty="0">
              <a:effectLst/>
            </a:endParaRPr>
          </a:p>
          <a:p>
            <a:pPr marL="0" indent="0">
              <a:buNone/>
            </a:pPr>
            <a:endParaRPr lang="en-US" sz="2400" dirty="0">
              <a:effectLst/>
            </a:endParaRPr>
          </a:p>
        </p:txBody>
      </p:sp>
    </p:spTree>
    <p:extLst>
      <p:ext uri="{BB962C8B-B14F-4D97-AF65-F5344CB8AC3E}">
        <p14:creationId xmlns:p14="http://schemas.microsoft.com/office/powerpoint/2010/main" val="4148760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76200"/>
            <a:ext cx="8518761" cy="609599"/>
          </a:xfrm>
        </p:spPr>
        <p:txBody>
          <a:bodyPr/>
          <a:lstStyle/>
          <a:p>
            <a:r>
              <a:rPr lang="en-US" dirty="0"/>
              <a:t>Diabetes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buNone/>
            </a:pPr>
            <a:endParaRPr lang="en-US" sz="2400" dirty="0">
              <a:effectLst/>
            </a:endParaRPr>
          </a:p>
          <a:p>
            <a:pPr marL="0" indent="0">
              <a:buNone/>
            </a:pPr>
            <a:endParaRPr lang="en-US" sz="2400" dirty="0">
              <a:effectLst/>
            </a:endParaRPr>
          </a:p>
          <a:p>
            <a:pPr marL="0" indent="0">
              <a:buNone/>
            </a:pPr>
            <a:endParaRPr lang="en-US" sz="2400" dirty="0">
              <a:effectLst/>
            </a:endParaRPr>
          </a:p>
        </p:txBody>
      </p:sp>
      <p:pic>
        <p:nvPicPr>
          <p:cNvPr id="4" name="Picture 3"/>
          <p:cNvPicPr>
            <a:picLocks noChangeAspect="1"/>
          </p:cNvPicPr>
          <p:nvPr/>
        </p:nvPicPr>
        <p:blipFill>
          <a:blip r:embed="rId2"/>
          <a:stretch>
            <a:fillRect/>
          </a:stretch>
        </p:blipFill>
        <p:spPr>
          <a:xfrm>
            <a:off x="304799" y="914400"/>
            <a:ext cx="8493801" cy="4941332"/>
          </a:xfrm>
          <a:prstGeom prst="rect">
            <a:avLst/>
          </a:prstGeom>
        </p:spPr>
      </p:pic>
    </p:spTree>
    <p:extLst>
      <p:ext uri="{BB962C8B-B14F-4D97-AF65-F5344CB8AC3E}">
        <p14:creationId xmlns:p14="http://schemas.microsoft.com/office/powerpoint/2010/main" val="392773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452" y="28200"/>
            <a:ext cx="8518761" cy="609599"/>
          </a:xfrm>
        </p:spPr>
        <p:txBody>
          <a:bodyPr/>
          <a:lstStyle/>
          <a:p>
            <a:r>
              <a:rPr lang="en-US" sz="3200" dirty="0"/>
              <a:t>Obstructive Sleep Apnea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30221" y="637799"/>
            <a:ext cx="8540750" cy="4422775"/>
          </a:xfrm>
        </p:spPr>
        <p:txBody>
          <a:bodyPr/>
          <a:lstStyle/>
          <a:p>
            <a:pPr marL="0" indent="0">
              <a:buNone/>
            </a:pPr>
            <a:r>
              <a:rPr lang="en-US" sz="2400" dirty="0">
                <a:effectLst/>
              </a:rPr>
              <a:t>Odds ratio for the association between AF and OSA was 2.19 (95% CI: 1.40 to 3.42). </a:t>
            </a:r>
            <a:r>
              <a:rPr lang="en-US" sz="1600" dirty="0">
                <a:solidFill>
                  <a:srgbClr val="FFC000"/>
                </a:solidFill>
                <a:effectLst/>
              </a:rPr>
              <a:t>(Circulation 2004;110:364-7)</a:t>
            </a:r>
          </a:p>
          <a:p>
            <a:pPr marL="0" indent="0">
              <a:buNone/>
            </a:pPr>
            <a:endParaRPr lang="en-US" sz="2400" dirty="0">
              <a:effectLst/>
            </a:endParaRPr>
          </a:p>
          <a:p>
            <a:pPr marL="0" indent="0">
              <a:buNone/>
            </a:pPr>
            <a:r>
              <a:rPr lang="en-US" sz="2400" dirty="0">
                <a:effectLst/>
              </a:rPr>
              <a:t>A cause/effect relationship between OSA and AF was established from the Olmsted study – followed mean of 4.7 years – Nocturnal O2 desaturation was found to be an independent risk factor in subjects &lt; 65 years old </a:t>
            </a:r>
          </a:p>
          <a:p>
            <a:pPr marL="0" indent="0">
              <a:buNone/>
            </a:pPr>
            <a:r>
              <a:rPr lang="en-US" sz="2400" dirty="0">
                <a:effectLst/>
              </a:rPr>
              <a:t>	(HR: 3.29; 95% CI: 1.35 to 8.04)</a:t>
            </a:r>
            <a:r>
              <a:rPr lang="en-US" sz="2400" dirty="0">
                <a:solidFill>
                  <a:srgbClr val="FFC000"/>
                </a:solidFill>
                <a:effectLst/>
              </a:rPr>
              <a:t> </a:t>
            </a:r>
            <a:r>
              <a:rPr lang="en-US" sz="1600" dirty="0">
                <a:solidFill>
                  <a:srgbClr val="FFC000"/>
                </a:solidFill>
                <a:effectLst/>
              </a:rPr>
              <a:t>(JAAC 2007;49:565-71)</a:t>
            </a:r>
          </a:p>
          <a:p>
            <a:pPr marL="0" indent="0">
              <a:buNone/>
            </a:pPr>
            <a:endParaRPr lang="en-US" sz="2400" dirty="0">
              <a:effectLst/>
            </a:endParaRPr>
          </a:p>
          <a:p>
            <a:pPr marL="0" indent="0">
              <a:buNone/>
            </a:pPr>
            <a:r>
              <a:rPr lang="en-US" sz="2400" dirty="0">
                <a:effectLst/>
              </a:rPr>
              <a:t>Case cross-over design – respiratory disturbance was observed to trigger AF episodes – OR of AF occurring within the 90-second hazard period was 17.9-fold greater than that compared to normal breathing. </a:t>
            </a:r>
            <a:r>
              <a:rPr lang="en-US" sz="1600" dirty="0">
                <a:solidFill>
                  <a:srgbClr val="FFC000"/>
                </a:solidFill>
                <a:effectLst/>
              </a:rPr>
              <a:t>(JACC 2009;54:1797-804)</a:t>
            </a:r>
          </a:p>
          <a:p>
            <a:pPr marL="0" indent="0">
              <a:buNone/>
            </a:pPr>
            <a:endParaRPr lang="en-US" sz="2400" dirty="0">
              <a:effectLst/>
            </a:endParaRPr>
          </a:p>
          <a:p>
            <a:pPr marL="0" indent="0">
              <a:buNone/>
            </a:pPr>
            <a:endParaRPr lang="en-US" sz="2400" dirty="0">
              <a:effectLst/>
            </a:endParaRPr>
          </a:p>
          <a:p>
            <a:pPr marL="0" indent="0">
              <a:buNone/>
            </a:pPr>
            <a:endParaRPr lang="en-US" sz="2400" dirty="0">
              <a:effectLst/>
            </a:endParaRPr>
          </a:p>
        </p:txBody>
      </p:sp>
    </p:spTree>
    <p:extLst>
      <p:ext uri="{BB962C8B-B14F-4D97-AF65-F5344CB8AC3E}">
        <p14:creationId xmlns:p14="http://schemas.microsoft.com/office/powerpoint/2010/main" val="32706353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45" y="178180"/>
            <a:ext cx="8518761" cy="609599"/>
          </a:xfrm>
        </p:spPr>
        <p:txBody>
          <a:bodyPr/>
          <a:lstStyle/>
          <a:p>
            <a:r>
              <a:rPr lang="en-US" sz="3200" dirty="0"/>
              <a:t>Obstructive Sleep Apnea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244813" y="770379"/>
            <a:ext cx="8540750" cy="4422775"/>
          </a:xfrm>
        </p:spPr>
        <p:txBody>
          <a:bodyPr/>
          <a:lstStyle/>
          <a:p>
            <a:pPr marL="0" indent="0">
              <a:buNone/>
            </a:pPr>
            <a:r>
              <a:rPr lang="en-US" sz="2400" dirty="0">
                <a:effectLst/>
              </a:rPr>
              <a:t>Treatment with CPAP – more data needed to demonstrate independent relationship however:</a:t>
            </a:r>
          </a:p>
          <a:p>
            <a:pPr marL="0" indent="0">
              <a:buNone/>
            </a:pPr>
            <a:endParaRPr lang="en-US" sz="2400" dirty="0">
              <a:effectLst/>
            </a:endParaRPr>
          </a:p>
          <a:p>
            <a:pPr marL="0" indent="0">
              <a:buNone/>
            </a:pPr>
            <a:r>
              <a:rPr lang="en-US" sz="2400" dirty="0">
                <a:effectLst/>
              </a:rPr>
              <a:t>12 months following cardioversion, AF recurrence rate were 	82% in untreated OSA patients</a:t>
            </a:r>
          </a:p>
          <a:p>
            <a:pPr marL="0" indent="0">
              <a:buNone/>
            </a:pPr>
            <a:r>
              <a:rPr lang="en-US" sz="2400" dirty="0">
                <a:effectLst/>
              </a:rPr>
              <a:t>	42% in CPAP treated patients</a:t>
            </a:r>
          </a:p>
          <a:p>
            <a:pPr marL="0" indent="0">
              <a:buNone/>
            </a:pPr>
            <a:r>
              <a:rPr lang="en-US" sz="2400" dirty="0">
                <a:effectLst/>
              </a:rPr>
              <a:t>	53% in those without OSA</a:t>
            </a:r>
          </a:p>
          <a:p>
            <a:pPr marL="0" indent="0">
              <a:buNone/>
            </a:pPr>
            <a:r>
              <a:rPr lang="en-US" sz="2400" dirty="0">
                <a:effectLst/>
              </a:rPr>
              <a:t>	</a:t>
            </a:r>
            <a:r>
              <a:rPr lang="en-US" sz="1800" dirty="0">
                <a:solidFill>
                  <a:srgbClr val="FFC000"/>
                </a:solidFill>
                <a:effectLst/>
              </a:rPr>
              <a:t>(Circulation 2003;107:2589-94)</a:t>
            </a:r>
          </a:p>
          <a:p>
            <a:pPr marL="0" indent="0">
              <a:buNone/>
            </a:pPr>
            <a:endParaRPr lang="en-US" sz="2400" dirty="0">
              <a:effectLst/>
            </a:endParaRPr>
          </a:p>
          <a:p>
            <a:pPr marL="0" indent="0">
              <a:buNone/>
            </a:pPr>
            <a:r>
              <a:rPr lang="en-US" sz="2400" dirty="0">
                <a:effectLst/>
              </a:rPr>
              <a:t>Significantly lower success rate of ablation therapy among AF patients with OSA (36.7% vs 66.7%) – dramatically increased to 71.9% in those treated with CPAP </a:t>
            </a:r>
            <a:r>
              <a:rPr lang="en-US" sz="1600" dirty="0">
                <a:solidFill>
                  <a:srgbClr val="FFC000"/>
                </a:solidFill>
                <a:effectLst/>
              </a:rPr>
              <a:t>(JACC 2013;62:300-5)</a:t>
            </a:r>
          </a:p>
          <a:p>
            <a:pPr marL="0" indent="0">
              <a:buNone/>
            </a:pPr>
            <a:endParaRPr lang="en-US" sz="2400" dirty="0">
              <a:effectLst/>
            </a:endParaRPr>
          </a:p>
        </p:txBody>
      </p:sp>
    </p:spTree>
    <p:extLst>
      <p:ext uri="{BB962C8B-B14F-4D97-AF65-F5344CB8AC3E}">
        <p14:creationId xmlns:p14="http://schemas.microsoft.com/office/powerpoint/2010/main" val="381432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CA1BC-DA77-477E-B31E-4F2F43271ADF}"/>
              </a:ext>
            </a:extLst>
          </p:cNvPr>
          <p:cNvSpPr>
            <a:spLocks noGrp="1"/>
          </p:cNvSpPr>
          <p:nvPr>
            <p:ph type="title"/>
          </p:nvPr>
        </p:nvSpPr>
        <p:spPr/>
        <p:txBody>
          <a:bodyPr/>
          <a:lstStyle/>
          <a:p>
            <a:r>
              <a:rPr lang="en-US" dirty="0"/>
              <a:t>Waist measurement is a </a:t>
            </a:r>
            <a:br>
              <a:rPr lang="en-US" dirty="0"/>
            </a:br>
            <a:r>
              <a:rPr lang="en-US" dirty="0"/>
              <a:t>VITAL Sign - </a:t>
            </a:r>
            <a:r>
              <a:rPr lang="en-US" dirty="0" err="1"/>
              <a:t>BDMethod</a:t>
            </a:r>
            <a:endParaRPr lang="en-US" dirty="0"/>
          </a:p>
        </p:txBody>
      </p:sp>
      <p:pic>
        <p:nvPicPr>
          <p:cNvPr id="6" name="Content Placeholder 5">
            <a:extLst>
              <a:ext uri="{FF2B5EF4-FFF2-40B4-BE49-F238E27FC236}">
                <a16:creationId xmlns:a16="http://schemas.microsoft.com/office/drawing/2014/main" id="{3C1E113F-2C83-4AC7-A5FE-AA0EC5370C3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23483" y="1688306"/>
            <a:ext cx="5897033" cy="4422775"/>
          </a:xfrm>
        </p:spPr>
      </p:pic>
      <p:sp>
        <p:nvSpPr>
          <p:cNvPr id="4" name="Footer Placeholder 3">
            <a:extLst>
              <a:ext uri="{FF2B5EF4-FFF2-40B4-BE49-F238E27FC236}">
                <a16:creationId xmlns:a16="http://schemas.microsoft.com/office/drawing/2014/main" id="{DA47399D-7D12-4B3B-9741-B48AB2D8C260}"/>
              </a:ext>
            </a:extLst>
          </p:cNvPr>
          <p:cNvSpPr>
            <a:spLocks noGrp="1"/>
          </p:cNvSpPr>
          <p:nvPr>
            <p:ph type="ftr" sz="quarter" idx="11"/>
          </p:nvPr>
        </p:nvSpPr>
        <p:spPr/>
        <p:txBody>
          <a:bodyPr/>
          <a:lstStyle/>
          <a:p>
            <a:pPr>
              <a:defRPr/>
            </a:pPr>
            <a:r>
              <a:rPr lang="en-US"/>
              <a:t>Copyright Bale/Doneen Paradigm</a:t>
            </a:r>
          </a:p>
        </p:txBody>
      </p:sp>
      <p:pic>
        <p:nvPicPr>
          <p:cNvPr id="8" name="Picture 2">
            <a:extLst>
              <a:ext uri="{FF2B5EF4-FFF2-40B4-BE49-F238E27FC236}">
                <a16:creationId xmlns:a16="http://schemas.microsoft.com/office/drawing/2014/main" id="{2718D9C4-9865-47D4-8216-FFFC0DFF0C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4796" y="3200400"/>
            <a:ext cx="1767417"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2945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45" y="178180"/>
            <a:ext cx="8518761" cy="609599"/>
          </a:xfrm>
        </p:spPr>
        <p:txBody>
          <a:bodyPr/>
          <a:lstStyle/>
          <a:p>
            <a:r>
              <a:rPr lang="en-US" sz="3200" dirty="0"/>
              <a:t>Cardiovascular Disease and AF risk</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88324" y="800749"/>
            <a:ext cx="9055675" cy="4422775"/>
          </a:xfrm>
        </p:spPr>
        <p:txBody>
          <a:bodyPr/>
          <a:lstStyle/>
          <a:p>
            <a:pPr marL="0" indent="0">
              <a:buNone/>
            </a:pPr>
            <a:r>
              <a:rPr lang="en-US" sz="2200" dirty="0">
                <a:effectLst/>
              </a:rPr>
              <a:t>The incidence of AF is underestimated in patients after MI because silent AF occurs more frequently than symptomatic AF (16% vs 5%).  </a:t>
            </a:r>
          </a:p>
          <a:p>
            <a:pPr marL="0" indent="0">
              <a:buNone/>
            </a:pPr>
            <a:endParaRPr lang="en-US" sz="2200" dirty="0">
              <a:effectLst/>
            </a:endParaRPr>
          </a:p>
          <a:p>
            <a:pPr marL="0" indent="0">
              <a:buNone/>
            </a:pPr>
            <a:r>
              <a:rPr lang="en-US" sz="2200" dirty="0">
                <a:effectLst/>
              </a:rPr>
              <a:t>Heart Failure and AF are also closely related – elevated filling pressure, atrial stretch, atrial remodeling and an active neurohormonal system predispose heart failure patients to AF</a:t>
            </a:r>
          </a:p>
          <a:p>
            <a:pPr marL="0" indent="0">
              <a:buNone/>
            </a:pPr>
            <a:endParaRPr lang="en-US" sz="2200" dirty="0">
              <a:effectLst/>
            </a:endParaRPr>
          </a:p>
          <a:p>
            <a:pPr marL="0" indent="0">
              <a:buNone/>
            </a:pPr>
            <a:r>
              <a:rPr lang="en-US" sz="2200" dirty="0">
                <a:effectLst/>
              </a:rPr>
              <a:t>About 1/3 of HF patients develop AF while 1/3 of AF patients will develop HF.  </a:t>
            </a:r>
          </a:p>
          <a:p>
            <a:pPr marL="0" indent="0">
              <a:buNone/>
            </a:pPr>
            <a:endParaRPr lang="en-US" sz="2200" dirty="0">
              <a:effectLst/>
            </a:endParaRPr>
          </a:p>
          <a:p>
            <a:pPr marL="0" indent="0">
              <a:buNone/>
            </a:pPr>
            <a:r>
              <a:rPr lang="en-US" sz="2200" dirty="0">
                <a:effectLst/>
              </a:rPr>
              <a:t>Heart Failure is associated with a 4.5 fold increased risk for AF in men and a 5.9 old increased risk in women (including those w/preserved EF)</a:t>
            </a:r>
          </a:p>
        </p:txBody>
      </p:sp>
    </p:spTree>
    <p:extLst>
      <p:ext uri="{BB962C8B-B14F-4D97-AF65-F5344CB8AC3E}">
        <p14:creationId xmlns:p14="http://schemas.microsoft.com/office/powerpoint/2010/main" val="25857109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45" y="178180"/>
            <a:ext cx="8518761" cy="609599"/>
          </a:xfrm>
        </p:spPr>
        <p:txBody>
          <a:bodyPr/>
          <a:lstStyle/>
          <a:p>
            <a:r>
              <a:rPr lang="en-US" sz="3200" dirty="0"/>
              <a:t>Prevention for the development of AF </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pic>
        <p:nvPicPr>
          <p:cNvPr id="4" name="Content Placeholder 3"/>
          <p:cNvPicPr>
            <a:picLocks noGrp="1" noChangeAspect="1"/>
          </p:cNvPicPr>
          <p:nvPr>
            <p:ph idx="1"/>
          </p:nvPr>
        </p:nvPicPr>
        <p:blipFill>
          <a:blip r:embed="rId2"/>
          <a:stretch>
            <a:fillRect/>
          </a:stretch>
        </p:blipFill>
        <p:spPr>
          <a:xfrm>
            <a:off x="685800" y="825068"/>
            <a:ext cx="7543800" cy="5067953"/>
          </a:xfrm>
          <a:prstGeom prst="rect">
            <a:avLst/>
          </a:prstGeom>
        </p:spPr>
      </p:pic>
    </p:spTree>
    <p:extLst>
      <p:ext uri="{BB962C8B-B14F-4D97-AF65-F5344CB8AC3E}">
        <p14:creationId xmlns:p14="http://schemas.microsoft.com/office/powerpoint/2010/main" val="12672610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645" y="178180"/>
            <a:ext cx="8518761" cy="609599"/>
          </a:xfrm>
        </p:spPr>
        <p:txBody>
          <a:bodyPr/>
          <a:lstStyle/>
          <a:p>
            <a:r>
              <a:rPr lang="en-US" sz="3200" dirty="0"/>
              <a:t>Prevention for the development of AF </a:t>
            </a:r>
          </a:p>
        </p:txBody>
      </p:sp>
      <p:sp>
        <p:nvSpPr>
          <p:cNvPr id="5" name="TextBox 4"/>
          <p:cNvSpPr txBox="1"/>
          <p:nvPr/>
        </p:nvSpPr>
        <p:spPr>
          <a:xfrm>
            <a:off x="228600" y="5486400"/>
            <a:ext cx="8537575" cy="369332"/>
          </a:xfrm>
          <a:prstGeom prst="rect">
            <a:avLst/>
          </a:prstGeom>
          <a:noFill/>
        </p:spPr>
        <p:txBody>
          <a:bodyPr wrap="square" rtlCol="0">
            <a:spAutoFit/>
          </a:bodyPr>
          <a:lstStyle/>
          <a:p>
            <a:pPr algn="ctr"/>
            <a:endParaRPr lang="en-US" dirty="0">
              <a:solidFill>
                <a:srgbClr val="FFC000"/>
              </a:solidFill>
            </a:endParaRPr>
          </a:p>
        </p:txBody>
      </p:sp>
      <p:sp>
        <p:nvSpPr>
          <p:cNvPr id="7" name="Rectangle 6"/>
          <p:cNvSpPr/>
          <p:nvPr/>
        </p:nvSpPr>
        <p:spPr>
          <a:xfrm>
            <a:off x="293452" y="5988312"/>
            <a:ext cx="8505149" cy="646331"/>
          </a:xfrm>
          <a:prstGeom prst="rect">
            <a:avLst/>
          </a:prstGeom>
        </p:spPr>
        <p:txBody>
          <a:bodyPr wrap="square">
            <a:spAutoFit/>
          </a:bodyPr>
          <a:lstStyle/>
          <a:p>
            <a:r>
              <a:rPr lang="en-US" dirty="0">
                <a:solidFill>
                  <a:srgbClr val="FFC000"/>
                </a:solidFill>
              </a:rPr>
              <a:t>Du, X., Dong, J., Ma, Ch. (2017). Is Atrial Fibrillation a Preventable Disease?  Journal of the American College of Cardiology, 69 (15), 1968-82.                                                   </a:t>
            </a:r>
            <a:endParaRPr lang="en-US" dirty="0"/>
          </a:p>
        </p:txBody>
      </p:sp>
      <p:sp>
        <p:nvSpPr>
          <p:cNvPr id="3" name="Content Placeholder 2"/>
          <p:cNvSpPr>
            <a:spLocks noGrp="1"/>
          </p:cNvSpPr>
          <p:nvPr>
            <p:ph idx="1"/>
          </p:nvPr>
        </p:nvSpPr>
        <p:spPr>
          <a:xfrm>
            <a:off x="76200" y="997335"/>
            <a:ext cx="8915399" cy="4422775"/>
          </a:xfrm>
        </p:spPr>
        <p:txBody>
          <a:bodyPr/>
          <a:lstStyle/>
          <a:p>
            <a:pPr marL="0" indent="0">
              <a:buNone/>
            </a:pPr>
            <a:r>
              <a:rPr lang="en-US" sz="2400" u="sng" dirty="0" err="1">
                <a:effectLst/>
              </a:rPr>
              <a:t>BaleDoneen</a:t>
            </a:r>
            <a:r>
              <a:rPr lang="en-US" sz="2400" u="sng" dirty="0">
                <a:effectLst/>
              </a:rPr>
              <a:t> Take-Away:</a:t>
            </a:r>
          </a:p>
          <a:p>
            <a:pPr marL="0" indent="0">
              <a:buNone/>
            </a:pPr>
            <a:r>
              <a:rPr lang="en-US" sz="2400" dirty="0">
                <a:effectLst/>
              </a:rPr>
              <a:t>1. Go to </a:t>
            </a:r>
            <a:r>
              <a:rPr lang="en-US" sz="2400" dirty="0">
                <a:effectLst/>
                <a:hlinkClick r:id="rId2"/>
              </a:rPr>
              <a:t>www.baledoneen.com</a:t>
            </a:r>
            <a:r>
              <a:rPr lang="en-US" sz="2400" dirty="0">
                <a:effectLst/>
              </a:rPr>
              <a:t> and take the Genetic AF course</a:t>
            </a:r>
          </a:p>
          <a:p>
            <a:pPr marL="0" indent="0">
              <a:buNone/>
            </a:pPr>
            <a:endParaRPr lang="en-US" sz="2400" dirty="0">
              <a:effectLst/>
            </a:endParaRPr>
          </a:p>
        </p:txBody>
      </p:sp>
      <p:sp>
        <p:nvSpPr>
          <p:cNvPr id="6" name="Rectangle 5"/>
          <p:cNvSpPr/>
          <p:nvPr/>
        </p:nvSpPr>
        <p:spPr>
          <a:xfrm>
            <a:off x="838200" y="1997839"/>
            <a:ext cx="6400800" cy="3046988"/>
          </a:xfrm>
          <a:prstGeom prst="rect">
            <a:avLst/>
          </a:prstGeom>
        </p:spPr>
        <p:txBody>
          <a:bodyPr wrap="square">
            <a:spAutoFit/>
          </a:bodyPr>
          <a:lstStyle/>
          <a:p>
            <a:pPr marL="0" indent="0">
              <a:buNone/>
            </a:pPr>
            <a:r>
              <a:rPr lang="en-US" sz="2400" dirty="0"/>
              <a:t>Outline for BDM course on genetics and AF: </a:t>
            </a:r>
          </a:p>
          <a:p>
            <a:pPr marL="0" indent="0">
              <a:buNone/>
            </a:pPr>
            <a:r>
              <a:rPr lang="en-US" sz="2400" dirty="0"/>
              <a:t>	Incidence</a:t>
            </a:r>
          </a:p>
          <a:p>
            <a:pPr marL="0" indent="0">
              <a:buNone/>
            </a:pPr>
            <a:r>
              <a:rPr lang="en-US" sz="2400" dirty="0"/>
              <a:t>	Screening/Monitoring for AF</a:t>
            </a:r>
          </a:p>
          <a:p>
            <a:pPr marL="0" indent="0">
              <a:buNone/>
            </a:pPr>
            <a:r>
              <a:rPr lang="en-US" sz="2400" dirty="0"/>
              <a:t>	Dangers of AF – beyond Stroke</a:t>
            </a:r>
          </a:p>
          <a:p>
            <a:pPr marL="0" indent="0">
              <a:buNone/>
            </a:pPr>
            <a:r>
              <a:rPr lang="en-US" sz="2400" dirty="0"/>
              <a:t>	Red Flags for AF</a:t>
            </a:r>
          </a:p>
          <a:p>
            <a:pPr marL="0" indent="0">
              <a:buNone/>
            </a:pPr>
            <a:r>
              <a:rPr lang="en-US" sz="2400" dirty="0"/>
              <a:t>	Genetics related to AF – 4Q25</a:t>
            </a:r>
          </a:p>
          <a:p>
            <a:pPr marL="0" indent="0">
              <a:buNone/>
            </a:pPr>
            <a:r>
              <a:rPr lang="en-US" sz="2400" dirty="0"/>
              <a:t>	Biomarkers for clinical utility with AF</a:t>
            </a:r>
          </a:p>
          <a:p>
            <a:pPr marL="0" indent="0">
              <a:buNone/>
            </a:pPr>
            <a:r>
              <a:rPr lang="en-US" sz="2400" dirty="0"/>
              <a:t>	Treatment for the prevention of AF</a:t>
            </a:r>
          </a:p>
        </p:txBody>
      </p:sp>
    </p:spTree>
    <p:extLst>
      <p:ext uri="{BB962C8B-B14F-4D97-AF65-F5344CB8AC3E}">
        <p14:creationId xmlns:p14="http://schemas.microsoft.com/office/powerpoint/2010/main" val="3177213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1"/>
            <a:ext cx="8510588" cy="762000"/>
          </a:xfrm>
        </p:spPr>
        <p:txBody>
          <a:bodyPr/>
          <a:lstStyle/>
          <a:p>
            <a:r>
              <a:rPr lang="en-US" dirty="0"/>
              <a:t>Atrial Fibrillation</a:t>
            </a:r>
          </a:p>
        </p:txBody>
      </p:sp>
      <p:sp>
        <p:nvSpPr>
          <p:cNvPr id="3" name="Content Placeholder 2"/>
          <p:cNvSpPr>
            <a:spLocks noGrp="1"/>
          </p:cNvSpPr>
          <p:nvPr>
            <p:ph idx="1"/>
          </p:nvPr>
        </p:nvSpPr>
        <p:spPr>
          <a:xfrm>
            <a:off x="310092" y="990601"/>
            <a:ext cx="8540750" cy="4879975"/>
          </a:xfrm>
        </p:spPr>
        <p:txBody>
          <a:bodyPr/>
          <a:lstStyle/>
          <a:p>
            <a:pPr marL="0" indent="0">
              <a:buNone/>
            </a:pPr>
            <a:r>
              <a:rPr lang="en-US" dirty="0"/>
              <a:t>Outline for BDM course on genetics and AF: </a:t>
            </a:r>
          </a:p>
          <a:p>
            <a:pPr marL="0" indent="0">
              <a:buNone/>
            </a:pPr>
            <a:r>
              <a:rPr lang="en-US" dirty="0"/>
              <a:t>	Incidence</a:t>
            </a:r>
          </a:p>
          <a:p>
            <a:pPr marL="0" indent="0">
              <a:buNone/>
            </a:pPr>
            <a:r>
              <a:rPr lang="en-US" dirty="0"/>
              <a:t>	Screening/Monitoring for AF</a:t>
            </a:r>
          </a:p>
          <a:p>
            <a:pPr marL="0" indent="0">
              <a:buNone/>
            </a:pPr>
            <a:r>
              <a:rPr lang="en-US" dirty="0"/>
              <a:t>	Dangers of AF – beyond Stroke</a:t>
            </a:r>
          </a:p>
          <a:p>
            <a:pPr marL="0" indent="0">
              <a:buNone/>
            </a:pPr>
            <a:r>
              <a:rPr lang="en-US" dirty="0"/>
              <a:t>	Red Flags for AF</a:t>
            </a:r>
          </a:p>
          <a:p>
            <a:pPr marL="0" indent="0">
              <a:buNone/>
            </a:pPr>
            <a:r>
              <a:rPr lang="en-US" dirty="0"/>
              <a:t>	Genetics related to AF – 4Q25</a:t>
            </a:r>
          </a:p>
          <a:p>
            <a:pPr marL="0" indent="0">
              <a:buNone/>
            </a:pPr>
            <a:r>
              <a:rPr lang="en-US" dirty="0"/>
              <a:t>	Biomarkers for clinical utility with AF</a:t>
            </a:r>
          </a:p>
          <a:p>
            <a:pPr marL="0" indent="0">
              <a:buNone/>
            </a:pPr>
            <a:r>
              <a:rPr lang="en-US" dirty="0"/>
              <a:t>	Treatment for the prevention of AF</a:t>
            </a:r>
          </a:p>
          <a:p>
            <a:pPr marL="0" indent="0">
              <a:buNone/>
            </a:pPr>
            <a:r>
              <a:rPr lang="en-US" dirty="0"/>
              <a:t>	</a:t>
            </a:r>
          </a:p>
          <a:p>
            <a:pPr marL="0" indent="0">
              <a:buNone/>
            </a:pPr>
            <a:r>
              <a:rPr lang="en-US" dirty="0"/>
              <a:t>	</a:t>
            </a:r>
          </a:p>
          <a:p>
            <a:pPr marL="0" indent="0">
              <a:buNone/>
            </a:pPr>
            <a:r>
              <a:rPr lang="en-US" dirty="0"/>
              <a:t>	</a:t>
            </a:r>
          </a:p>
          <a:p>
            <a:pPr marL="0" indent="0">
              <a:buNone/>
            </a:pPr>
            <a:r>
              <a:rPr lang="en-US" dirty="0"/>
              <a:t>	</a:t>
            </a:r>
          </a:p>
          <a:p>
            <a:pPr marL="0" indent="0">
              <a:buNone/>
            </a:pPr>
            <a:r>
              <a:rPr lang="en-US" dirty="0"/>
              <a:t>	 </a:t>
            </a:r>
          </a:p>
          <a:p>
            <a:pPr marL="0" indent="0">
              <a:buNone/>
            </a:pPr>
            <a:r>
              <a:rPr lang="en-US" dirty="0"/>
              <a:t>	</a:t>
            </a:r>
          </a:p>
        </p:txBody>
      </p:sp>
      <p:sp>
        <p:nvSpPr>
          <p:cNvPr id="4" name="Footer Placeholder 3"/>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9661597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CFC35-E149-4449-BC93-962A8941C100}"/>
              </a:ext>
            </a:extLst>
          </p:cNvPr>
          <p:cNvSpPr>
            <a:spLocks noGrp="1"/>
          </p:cNvSpPr>
          <p:nvPr>
            <p:ph type="title"/>
          </p:nvPr>
        </p:nvSpPr>
        <p:spPr/>
        <p:txBody>
          <a:bodyPr/>
          <a:lstStyle/>
          <a:p>
            <a:r>
              <a:rPr lang="en-US" dirty="0"/>
              <a:t>Blood Pressure!</a:t>
            </a:r>
          </a:p>
        </p:txBody>
      </p:sp>
      <p:sp>
        <p:nvSpPr>
          <p:cNvPr id="4" name="Footer Placeholder 3">
            <a:extLst>
              <a:ext uri="{FF2B5EF4-FFF2-40B4-BE49-F238E27FC236}">
                <a16:creationId xmlns:a16="http://schemas.microsoft.com/office/drawing/2014/main" id="{4C970D60-1A96-480D-8AE9-82417187E4B7}"/>
              </a:ext>
            </a:extLst>
          </p:cNvPr>
          <p:cNvSpPr>
            <a:spLocks noGrp="1"/>
          </p:cNvSpPr>
          <p:nvPr>
            <p:ph type="ftr" sz="quarter" idx="11"/>
          </p:nvPr>
        </p:nvSpPr>
        <p:spPr/>
        <p:txBody>
          <a:bodyPr/>
          <a:lstStyle/>
          <a:p>
            <a:pPr>
              <a:defRPr/>
            </a:pPr>
            <a:r>
              <a:rPr lang="en-US"/>
              <a:t>Copyright Bale/Doneen Paradigm</a:t>
            </a:r>
          </a:p>
        </p:txBody>
      </p:sp>
      <p:pic>
        <p:nvPicPr>
          <p:cNvPr id="10" name="Content Placeholder 9">
            <a:extLst>
              <a:ext uri="{FF2B5EF4-FFF2-40B4-BE49-F238E27FC236}">
                <a16:creationId xmlns:a16="http://schemas.microsoft.com/office/drawing/2014/main" id="{BD4EA641-4D84-421D-AEFE-868B56D799E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28723" y="1524000"/>
            <a:ext cx="3686554" cy="4422775"/>
          </a:xfrm>
        </p:spPr>
      </p:pic>
    </p:spTree>
    <p:extLst>
      <p:ext uri="{BB962C8B-B14F-4D97-AF65-F5344CB8AC3E}">
        <p14:creationId xmlns:p14="http://schemas.microsoft.com/office/powerpoint/2010/main" val="31743017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5">
            <a:extLst>
              <a:ext uri="{FF2B5EF4-FFF2-40B4-BE49-F238E27FC236}">
                <a16:creationId xmlns:a16="http://schemas.microsoft.com/office/drawing/2014/main" id="{1B355F28-C3CC-42B8-AA4C-C0B6EA7620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304800"/>
            <a:ext cx="84613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773CADF2-1A21-4AFF-AF4F-3E084C4A8431}"/>
              </a:ext>
            </a:extLst>
          </p:cNvPr>
          <p:cNvSpPr>
            <a:spLocks noGrp="1"/>
          </p:cNvSpPr>
          <p:nvPr>
            <p:ph type="ftr" sz="quarter" idx="11"/>
          </p:nvPr>
        </p:nvSpPr>
        <p:spPr/>
        <p:txBody>
          <a:bodyPr/>
          <a:lstStyle/>
          <a:p>
            <a:pPr>
              <a:defRPr/>
            </a:pPr>
            <a:r>
              <a:rPr lang="en-US"/>
              <a:t>Copyright Bale/Doneen Paradigm</a:t>
            </a:r>
          </a:p>
        </p:txBody>
      </p:sp>
      <p:sp>
        <p:nvSpPr>
          <p:cNvPr id="116740" name="TextBox 6">
            <a:extLst>
              <a:ext uri="{FF2B5EF4-FFF2-40B4-BE49-F238E27FC236}">
                <a16:creationId xmlns:a16="http://schemas.microsoft.com/office/drawing/2014/main" id="{1F14A543-2152-4C39-A034-CAD8B3124A3C}"/>
              </a:ext>
            </a:extLst>
          </p:cNvPr>
          <p:cNvSpPr txBox="1">
            <a:spLocks noChangeArrowheads="1"/>
          </p:cNvSpPr>
          <p:nvPr/>
        </p:nvSpPr>
        <p:spPr bwMode="auto">
          <a:xfrm>
            <a:off x="609600" y="2209800"/>
            <a:ext cx="7696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n-US" altLang="en-US" sz="2400"/>
              <a:t>“The systolic pressure goal of less than 130 in the forthcoming AHA/ACC guideline….confirmed by multiple experts within the hypertension community – suggests that the writing committee found a middle ground or compromise between the previous goal and the far more aggressive goal suggested by the SPRINT trial.” </a:t>
            </a:r>
          </a:p>
        </p:txBody>
      </p:sp>
      <p:sp>
        <p:nvSpPr>
          <p:cNvPr id="116741" name="Rectangle 8">
            <a:extLst>
              <a:ext uri="{FF2B5EF4-FFF2-40B4-BE49-F238E27FC236}">
                <a16:creationId xmlns:a16="http://schemas.microsoft.com/office/drawing/2014/main" id="{FB0E03BA-F0BB-4790-93E9-DCFB6583F024}"/>
              </a:ext>
            </a:extLst>
          </p:cNvPr>
          <p:cNvSpPr>
            <a:spLocks noChangeArrowheads="1"/>
          </p:cNvSpPr>
          <p:nvPr/>
        </p:nvSpPr>
        <p:spPr bwMode="auto">
          <a:xfrm>
            <a:off x="609600" y="5410200"/>
            <a:ext cx="769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1800">
                <a:solidFill>
                  <a:srgbClr val="FFC000"/>
                </a:solidFill>
                <a:latin typeface="BerninaSansWeb-Light"/>
              </a:rPr>
              <a:t>Erin Michos (Johns Hopkins) – October 6, 2017 </a:t>
            </a:r>
            <a:endParaRPr lang="en-US" altLang="en-US" sz="1800">
              <a:solidFill>
                <a:srgbClr val="FFC000"/>
              </a:solidFill>
            </a:endParaRPr>
          </a:p>
        </p:txBody>
      </p:sp>
    </p:spTree>
    <p:extLst>
      <p:ext uri="{BB962C8B-B14F-4D97-AF65-F5344CB8AC3E}">
        <p14:creationId xmlns:p14="http://schemas.microsoft.com/office/powerpoint/2010/main" val="37162446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0087-D592-4A7A-9D51-28FA72156034}"/>
              </a:ext>
            </a:extLst>
          </p:cNvPr>
          <p:cNvSpPr>
            <a:spLocks noGrp="1"/>
          </p:cNvSpPr>
          <p:nvPr>
            <p:ph type="title"/>
          </p:nvPr>
        </p:nvSpPr>
        <p:spPr>
          <a:xfrm>
            <a:off x="301625" y="228601"/>
            <a:ext cx="8510588" cy="762000"/>
          </a:xfrm>
        </p:spPr>
        <p:txBody>
          <a:bodyPr/>
          <a:lstStyle/>
          <a:p>
            <a:r>
              <a:rPr lang="en-US" dirty="0"/>
              <a:t>November 2017</a:t>
            </a:r>
          </a:p>
        </p:txBody>
      </p:sp>
      <p:pic>
        <p:nvPicPr>
          <p:cNvPr id="5" name="Content Placeholder 4">
            <a:extLst>
              <a:ext uri="{FF2B5EF4-FFF2-40B4-BE49-F238E27FC236}">
                <a16:creationId xmlns:a16="http://schemas.microsoft.com/office/drawing/2014/main" id="{B49C3C8E-DF28-4B52-8B05-650685098B61}"/>
              </a:ext>
            </a:extLst>
          </p:cNvPr>
          <p:cNvPicPr>
            <a:picLocks noGrp="1" noChangeAspect="1"/>
          </p:cNvPicPr>
          <p:nvPr>
            <p:ph idx="1"/>
          </p:nvPr>
        </p:nvPicPr>
        <p:blipFill>
          <a:blip r:embed="rId2"/>
          <a:stretch>
            <a:fillRect/>
          </a:stretch>
        </p:blipFill>
        <p:spPr>
          <a:xfrm>
            <a:off x="395960" y="990601"/>
            <a:ext cx="8352080" cy="4952999"/>
          </a:xfrm>
          <a:prstGeom prst="rect">
            <a:avLst/>
          </a:prstGeom>
        </p:spPr>
      </p:pic>
      <p:sp>
        <p:nvSpPr>
          <p:cNvPr id="4" name="Footer Placeholder 3">
            <a:extLst>
              <a:ext uri="{FF2B5EF4-FFF2-40B4-BE49-F238E27FC236}">
                <a16:creationId xmlns:a16="http://schemas.microsoft.com/office/drawing/2014/main" id="{74FF9AFB-8EE0-468C-A219-CCF4D9AC63E9}"/>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2347236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6437-ECB8-4CF6-BE70-F813C192676C}"/>
              </a:ext>
            </a:extLst>
          </p:cNvPr>
          <p:cNvSpPr>
            <a:spLocks noGrp="1"/>
          </p:cNvSpPr>
          <p:nvPr>
            <p:ph type="title"/>
          </p:nvPr>
        </p:nvSpPr>
        <p:spPr>
          <a:xfrm>
            <a:off x="301625" y="228601"/>
            <a:ext cx="8510588" cy="914400"/>
          </a:xfrm>
        </p:spPr>
        <p:txBody>
          <a:bodyPr/>
          <a:lstStyle/>
          <a:p>
            <a:r>
              <a:rPr lang="en-GB" sz="3600" b="1" dirty="0">
                <a:latin typeface="Arial" charset="0"/>
              </a:rPr>
              <a:t>Initial Treatment of Hypertension</a:t>
            </a:r>
            <a:endParaRPr lang="en-US" sz="3600" dirty="0"/>
          </a:p>
        </p:txBody>
      </p:sp>
      <p:sp>
        <p:nvSpPr>
          <p:cNvPr id="4" name="Footer Placeholder 3">
            <a:extLst>
              <a:ext uri="{FF2B5EF4-FFF2-40B4-BE49-F238E27FC236}">
                <a16:creationId xmlns:a16="http://schemas.microsoft.com/office/drawing/2014/main" id="{1646F4BA-66DF-4667-BB9F-CB87414B1506}"/>
              </a:ext>
            </a:extLst>
          </p:cNvPr>
          <p:cNvSpPr>
            <a:spLocks noGrp="1"/>
          </p:cNvSpPr>
          <p:nvPr>
            <p:ph type="ftr" sz="quarter" idx="11"/>
          </p:nvPr>
        </p:nvSpPr>
        <p:spPr/>
        <p:txBody>
          <a:bodyPr/>
          <a:lstStyle/>
          <a:p>
            <a:pPr>
              <a:defRPr/>
            </a:pPr>
            <a:r>
              <a:rPr lang="en-US"/>
              <a:t>Copyright Bale/Doneen Paradigm</a:t>
            </a:r>
          </a:p>
        </p:txBody>
      </p:sp>
      <p:pic>
        <p:nvPicPr>
          <p:cNvPr id="5" name="Content Placeholder 4" descr="Image">
            <a:extLst>
              <a:ext uri="{FF2B5EF4-FFF2-40B4-BE49-F238E27FC236}">
                <a16:creationId xmlns:a16="http://schemas.microsoft.com/office/drawing/2014/main" id="{C8472759-4F08-4ACA-AF8F-460F47F8A831}"/>
              </a:ext>
            </a:extLst>
          </p:cNvPr>
          <p:cNvPicPr>
            <a:picLocks noGrp="1" noChangeAspect="1"/>
          </p:cNvPicPr>
          <p:nvPr>
            <p:ph idx="1"/>
          </p:nvPr>
        </p:nvPicPr>
        <p:blipFill>
          <a:blip r:embed="rId2" cstate="print"/>
          <a:stretch>
            <a:fillRect/>
          </a:stretch>
        </p:blipFill>
        <p:spPr>
          <a:xfrm>
            <a:off x="271463" y="1222284"/>
            <a:ext cx="8540750" cy="3875918"/>
          </a:xfrm>
          <a:prstGeom prst="rect">
            <a:avLst/>
          </a:prstGeom>
        </p:spPr>
      </p:pic>
      <p:sp>
        <p:nvSpPr>
          <p:cNvPr id="6" name="Text Box 4">
            <a:extLst>
              <a:ext uri="{FF2B5EF4-FFF2-40B4-BE49-F238E27FC236}">
                <a16:creationId xmlns:a16="http://schemas.microsoft.com/office/drawing/2014/main" id="{B2CB999C-5790-41CD-A0AB-F5B796145473}"/>
              </a:ext>
            </a:extLst>
          </p:cNvPr>
          <p:cNvSpPr txBox="1">
            <a:spLocks noChangeArrowheads="1"/>
          </p:cNvSpPr>
          <p:nvPr/>
        </p:nvSpPr>
        <p:spPr bwMode="auto">
          <a:xfrm>
            <a:off x="609600" y="5867400"/>
            <a:ext cx="8915400" cy="298543"/>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2000" b="1" dirty="0" err="1">
                <a:solidFill>
                  <a:srgbClr val="FFC000"/>
                </a:solidFill>
                <a:latin typeface="Arial" charset="0"/>
              </a:rPr>
              <a:t>Taler</a:t>
            </a:r>
            <a:r>
              <a:rPr lang="en-GB" sz="2000" b="1" dirty="0">
                <a:solidFill>
                  <a:srgbClr val="FFC000"/>
                </a:solidFill>
                <a:latin typeface="Arial" charset="0"/>
              </a:rPr>
              <a:t> SJ. N </a:t>
            </a:r>
            <a:r>
              <a:rPr lang="en-GB" sz="2000" b="1" dirty="0" err="1">
                <a:solidFill>
                  <a:srgbClr val="FFC000"/>
                </a:solidFill>
                <a:latin typeface="Arial" charset="0"/>
              </a:rPr>
              <a:t>Engl</a:t>
            </a:r>
            <a:r>
              <a:rPr lang="en-GB" sz="2000" b="1" dirty="0">
                <a:solidFill>
                  <a:srgbClr val="FFC000"/>
                </a:solidFill>
                <a:latin typeface="Arial" charset="0"/>
              </a:rPr>
              <a:t> J Med 2018;378:636-644</a:t>
            </a:r>
          </a:p>
        </p:txBody>
      </p:sp>
      <p:pic>
        <p:nvPicPr>
          <p:cNvPr id="7" name="Picture 4">
            <a:extLst>
              <a:ext uri="{FF2B5EF4-FFF2-40B4-BE49-F238E27FC236}">
                <a16:creationId xmlns:a16="http://schemas.microsoft.com/office/drawing/2014/main" id="{8588C7BA-2BEB-405A-ABA3-C79A3709A8B8}"/>
              </a:ext>
            </a:extLst>
          </p:cNvPr>
          <p:cNvPicPr>
            <a:picLocks noChangeAspect="1" noChangeArrowheads="1"/>
          </p:cNvPicPr>
          <p:nvPr/>
        </p:nvPicPr>
        <p:blipFill>
          <a:blip r:embed="rId3" cstate="print"/>
          <a:srcRect/>
          <a:stretch>
            <a:fillRect/>
          </a:stretch>
        </p:blipFill>
        <p:spPr bwMode="auto">
          <a:xfrm>
            <a:off x="5715000" y="5311868"/>
            <a:ext cx="2828925" cy="476250"/>
          </a:xfrm>
          <a:prstGeom prst="rect">
            <a:avLst/>
          </a:prstGeom>
          <a:noFill/>
        </p:spPr>
      </p:pic>
    </p:spTree>
    <p:extLst>
      <p:ext uri="{BB962C8B-B14F-4D97-AF65-F5344CB8AC3E}">
        <p14:creationId xmlns:p14="http://schemas.microsoft.com/office/powerpoint/2010/main" val="23110952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6437-ECB8-4CF6-BE70-F813C192676C}"/>
              </a:ext>
            </a:extLst>
          </p:cNvPr>
          <p:cNvSpPr>
            <a:spLocks noGrp="1"/>
          </p:cNvSpPr>
          <p:nvPr>
            <p:ph type="title"/>
          </p:nvPr>
        </p:nvSpPr>
        <p:spPr>
          <a:xfrm>
            <a:off x="301625" y="228601"/>
            <a:ext cx="8510588" cy="381000"/>
          </a:xfrm>
        </p:spPr>
        <p:txBody>
          <a:bodyPr/>
          <a:lstStyle/>
          <a:p>
            <a:r>
              <a:rPr lang="en-GB" sz="3200" b="1" dirty="0">
                <a:latin typeface="Arial" charset="0"/>
              </a:rPr>
              <a:t>Initial Treatment of Hypertension</a:t>
            </a:r>
            <a:endParaRPr lang="en-US" sz="3200" dirty="0"/>
          </a:p>
        </p:txBody>
      </p:sp>
      <p:sp>
        <p:nvSpPr>
          <p:cNvPr id="6" name="Text Box 4">
            <a:extLst>
              <a:ext uri="{FF2B5EF4-FFF2-40B4-BE49-F238E27FC236}">
                <a16:creationId xmlns:a16="http://schemas.microsoft.com/office/drawing/2014/main" id="{B2CB999C-5790-41CD-A0AB-F5B796145473}"/>
              </a:ext>
            </a:extLst>
          </p:cNvPr>
          <p:cNvSpPr txBox="1">
            <a:spLocks noChangeArrowheads="1"/>
          </p:cNvSpPr>
          <p:nvPr/>
        </p:nvSpPr>
        <p:spPr bwMode="auto">
          <a:xfrm>
            <a:off x="223736" y="6476907"/>
            <a:ext cx="8915400" cy="298543"/>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2000" b="1" dirty="0" err="1">
                <a:solidFill>
                  <a:srgbClr val="FFC000"/>
                </a:solidFill>
                <a:latin typeface="Arial" charset="0"/>
              </a:rPr>
              <a:t>Taler</a:t>
            </a:r>
            <a:r>
              <a:rPr lang="en-GB" sz="2000" b="1" dirty="0">
                <a:solidFill>
                  <a:srgbClr val="FFC000"/>
                </a:solidFill>
                <a:latin typeface="Arial" charset="0"/>
              </a:rPr>
              <a:t> SJ. N </a:t>
            </a:r>
            <a:r>
              <a:rPr lang="en-GB" sz="2000" b="1" dirty="0" err="1">
                <a:solidFill>
                  <a:srgbClr val="FFC000"/>
                </a:solidFill>
                <a:latin typeface="Arial" charset="0"/>
              </a:rPr>
              <a:t>Engl</a:t>
            </a:r>
            <a:r>
              <a:rPr lang="en-GB" sz="2000" b="1" dirty="0">
                <a:solidFill>
                  <a:srgbClr val="FFC000"/>
                </a:solidFill>
                <a:latin typeface="Arial" charset="0"/>
              </a:rPr>
              <a:t> J Med 2018;378:636-644</a:t>
            </a:r>
          </a:p>
        </p:txBody>
      </p:sp>
      <p:pic>
        <p:nvPicPr>
          <p:cNvPr id="8" name="Picture 7" descr="Image">
            <a:extLst>
              <a:ext uri="{FF2B5EF4-FFF2-40B4-BE49-F238E27FC236}">
                <a16:creationId xmlns:a16="http://schemas.microsoft.com/office/drawing/2014/main" id="{BE715D56-4F6C-4A1E-9107-F6BFD8596AE6}"/>
              </a:ext>
            </a:extLst>
          </p:cNvPr>
          <p:cNvPicPr>
            <a:picLocks noChangeAspect="1"/>
          </p:cNvPicPr>
          <p:nvPr/>
        </p:nvPicPr>
        <p:blipFill>
          <a:blip r:embed="rId2" cstate="print"/>
          <a:stretch>
            <a:fillRect/>
          </a:stretch>
        </p:blipFill>
        <p:spPr>
          <a:xfrm>
            <a:off x="304800" y="762000"/>
            <a:ext cx="3733800" cy="5486400"/>
          </a:xfrm>
          <a:prstGeom prst="rect">
            <a:avLst/>
          </a:prstGeom>
        </p:spPr>
      </p:pic>
      <p:sp>
        <p:nvSpPr>
          <p:cNvPr id="9" name="TextBox 8">
            <a:extLst>
              <a:ext uri="{FF2B5EF4-FFF2-40B4-BE49-F238E27FC236}">
                <a16:creationId xmlns:a16="http://schemas.microsoft.com/office/drawing/2014/main" id="{CF9ECB3D-832E-493A-BE6F-0E3F701430EF}"/>
              </a:ext>
            </a:extLst>
          </p:cNvPr>
          <p:cNvSpPr txBox="1"/>
          <p:nvPr/>
        </p:nvSpPr>
        <p:spPr>
          <a:xfrm>
            <a:off x="4114800" y="864048"/>
            <a:ext cx="4673074" cy="5355312"/>
          </a:xfrm>
          <a:prstGeom prst="rect">
            <a:avLst/>
          </a:prstGeom>
          <a:noFill/>
        </p:spPr>
        <p:txBody>
          <a:bodyPr wrap="none" rtlCol="0">
            <a:spAutoFit/>
          </a:bodyPr>
          <a:lstStyle/>
          <a:p>
            <a:r>
              <a:rPr lang="en-US" u="sng" dirty="0"/>
              <a:t>Why identify and treat hypertension early?</a:t>
            </a:r>
          </a:p>
          <a:p>
            <a:r>
              <a:rPr lang="en-US" dirty="0"/>
              <a:t>Stroke</a:t>
            </a:r>
          </a:p>
          <a:p>
            <a:r>
              <a:rPr lang="en-US" dirty="0"/>
              <a:t>Dementia</a:t>
            </a:r>
          </a:p>
          <a:p>
            <a:r>
              <a:rPr lang="en-US" dirty="0"/>
              <a:t>Retinopathy</a:t>
            </a:r>
          </a:p>
          <a:p>
            <a:r>
              <a:rPr lang="en-US" dirty="0"/>
              <a:t>Retinal hemorrhage </a:t>
            </a:r>
          </a:p>
          <a:p>
            <a:r>
              <a:rPr lang="en-US" dirty="0"/>
              <a:t>Papilledema</a:t>
            </a:r>
          </a:p>
          <a:p>
            <a:r>
              <a:rPr lang="en-US" dirty="0"/>
              <a:t>Diastolic dysfunction</a:t>
            </a:r>
          </a:p>
          <a:p>
            <a:r>
              <a:rPr lang="en-US" dirty="0"/>
              <a:t>Left ventricular hypertrophy</a:t>
            </a:r>
          </a:p>
          <a:p>
            <a:r>
              <a:rPr lang="en-US" dirty="0"/>
              <a:t>Obstructive cardiomyopathy</a:t>
            </a:r>
          </a:p>
          <a:p>
            <a:r>
              <a:rPr lang="en-US" dirty="0"/>
              <a:t>Heart Failure with preserved EF</a:t>
            </a:r>
          </a:p>
          <a:p>
            <a:r>
              <a:rPr lang="en-US" dirty="0"/>
              <a:t>Accelerated coronary atherosclerosis</a:t>
            </a:r>
          </a:p>
          <a:p>
            <a:r>
              <a:rPr lang="en-US" dirty="0"/>
              <a:t>Heart Failure with reduced EF</a:t>
            </a:r>
          </a:p>
          <a:p>
            <a:r>
              <a:rPr lang="en-US" dirty="0"/>
              <a:t>Chronic Kidney Disease</a:t>
            </a:r>
          </a:p>
          <a:p>
            <a:r>
              <a:rPr lang="en-US" dirty="0"/>
              <a:t>Albuminuria</a:t>
            </a:r>
          </a:p>
          <a:p>
            <a:r>
              <a:rPr lang="en-US" dirty="0"/>
              <a:t>Reduced GFR</a:t>
            </a:r>
          </a:p>
          <a:p>
            <a:r>
              <a:rPr lang="en-US" dirty="0"/>
              <a:t>End-stage Kidney Disease</a:t>
            </a:r>
          </a:p>
          <a:p>
            <a:r>
              <a:rPr lang="en-US" dirty="0"/>
              <a:t>Aortic aneurysm – ascending or descending</a:t>
            </a:r>
          </a:p>
          <a:p>
            <a:r>
              <a:rPr lang="en-US" dirty="0"/>
              <a:t>Limb or organ ischemia</a:t>
            </a:r>
          </a:p>
          <a:p>
            <a:r>
              <a:rPr lang="en-US" dirty="0"/>
              <a:t>Arterial or aortic dissection</a:t>
            </a:r>
          </a:p>
        </p:txBody>
      </p:sp>
    </p:spTree>
    <p:extLst>
      <p:ext uri="{BB962C8B-B14F-4D97-AF65-F5344CB8AC3E}">
        <p14:creationId xmlns:p14="http://schemas.microsoft.com/office/powerpoint/2010/main" val="410308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
                                            <p:txEl>
                                              <p:pRg st="17" end="1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6437-ECB8-4CF6-BE70-F813C192676C}"/>
              </a:ext>
            </a:extLst>
          </p:cNvPr>
          <p:cNvSpPr>
            <a:spLocks noGrp="1"/>
          </p:cNvSpPr>
          <p:nvPr>
            <p:ph type="title"/>
          </p:nvPr>
        </p:nvSpPr>
        <p:spPr>
          <a:xfrm>
            <a:off x="301625" y="228600"/>
            <a:ext cx="8510588" cy="593725"/>
          </a:xfrm>
        </p:spPr>
        <p:txBody>
          <a:bodyPr/>
          <a:lstStyle/>
          <a:p>
            <a:r>
              <a:rPr lang="en-GB" sz="3200" b="1" dirty="0">
                <a:latin typeface="Arial" charset="0"/>
              </a:rPr>
              <a:t>Initial Treatment of Hypertension</a:t>
            </a:r>
            <a:endParaRPr lang="en-US" sz="3200" dirty="0"/>
          </a:p>
        </p:txBody>
      </p:sp>
      <p:sp>
        <p:nvSpPr>
          <p:cNvPr id="4" name="Footer Placeholder 3">
            <a:extLst>
              <a:ext uri="{FF2B5EF4-FFF2-40B4-BE49-F238E27FC236}">
                <a16:creationId xmlns:a16="http://schemas.microsoft.com/office/drawing/2014/main" id="{1646F4BA-66DF-4667-BB9F-CB87414B1506}"/>
              </a:ext>
            </a:extLst>
          </p:cNvPr>
          <p:cNvSpPr>
            <a:spLocks noGrp="1"/>
          </p:cNvSpPr>
          <p:nvPr>
            <p:ph type="ftr" sz="quarter" idx="11"/>
          </p:nvPr>
        </p:nvSpPr>
        <p:spPr/>
        <p:txBody>
          <a:bodyPr/>
          <a:lstStyle/>
          <a:p>
            <a:pPr>
              <a:defRPr/>
            </a:pPr>
            <a:r>
              <a:rPr lang="en-US"/>
              <a:t>Copyright Bale/Doneen Paradigm</a:t>
            </a:r>
          </a:p>
        </p:txBody>
      </p:sp>
      <p:sp>
        <p:nvSpPr>
          <p:cNvPr id="6" name="Text Box 4">
            <a:extLst>
              <a:ext uri="{FF2B5EF4-FFF2-40B4-BE49-F238E27FC236}">
                <a16:creationId xmlns:a16="http://schemas.microsoft.com/office/drawing/2014/main" id="{B2CB999C-5790-41CD-A0AB-F5B796145473}"/>
              </a:ext>
            </a:extLst>
          </p:cNvPr>
          <p:cNvSpPr txBox="1">
            <a:spLocks noChangeArrowheads="1"/>
          </p:cNvSpPr>
          <p:nvPr/>
        </p:nvSpPr>
        <p:spPr bwMode="auto">
          <a:xfrm>
            <a:off x="609600" y="6019800"/>
            <a:ext cx="8915400" cy="298543"/>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2000" b="1" dirty="0" err="1">
                <a:solidFill>
                  <a:srgbClr val="FFC000"/>
                </a:solidFill>
                <a:latin typeface="Arial" charset="0"/>
              </a:rPr>
              <a:t>Taler</a:t>
            </a:r>
            <a:r>
              <a:rPr lang="en-GB" sz="2000" b="1" dirty="0">
                <a:solidFill>
                  <a:srgbClr val="FFC000"/>
                </a:solidFill>
                <a:latin typeface="Arial" charset="0"/>
              </a:rPr>
              <a:t> SJ. N </a:t>
            </a:r>
            <a:r>
              <a:rPr lang="en-GB" sz="2000" b="1" dirty="0" err="1">
                <a:solidFill>
                  <a:srgbClr val="FFC000"/>
                </a:solidFill>
                <a:latin typeface="Arial" charset="0"/>
              </a:rPr>
              <a:t>Engl</a:t>
            </a:r>
            <a:r>
              <a:rPr lang="en-GB" sz="2000" b="1" dirty="0">
                <a:solidFill>
                  <a:srgbClr val="FFC000"/>
                </a:solidFill>
                <a:latin typeface="Arial" charset="0"/>
              </a:rPr>
              <a:t> J Med 2018;378:636-644</a:t>
            </a:r>
          </a:p>
        </p:txBody>
      </p:sp>
      <p:pic>
        <p:nvPicPr>
          <p:cNvPr id="9" name="Picture 8" descr="Image">
            <a:extLst>
              <a:ext uri="{FF2B5EF4-FFF2-40B4-BE49-F238E27FC236}">
                <a16:creationId xmlns:a16="http://schemas.microsoft.com/office/drawing/2014/main" id="{B46C637B-9515-4956-943F-D9081628FAAB}"/>
              </a:ext>
            </a:extLst>
          </p:cNvPr>
          <p:cNvPicPr>
            <a:picLocks noChangeAspect="1"/>
          </p:cNvPicPr>
          <p:nvPr/>
        </p:nvPicPr>
        <p:blipFill>
          <a:blip r:embed="rId2" cstate="print"/>
          <a:stretch>
            <a:fillRect/>
          </a:stretch>
        </p:blipFill>
        <p:spPr>
          <a:xfrm>
            <a:off x="660870" y="822325"/>
            <a:ext cx="7792098" cy="5121275"/>
          </a:xfrm>
          <a:prstGeom prst="rect">
            <a:avLst/>
          </a:prstGeom>
        </p:spPr>
      </p:pic>
    </p:spTree>
    <p:extLst>
      <p:ext uri="{BB962C8B-B14F-4D97-AF65-F5344CB8AC3E}">
        <p14:creationId xmlns:p14="http://schemas.microsoft.com/office/powerpoint/2010/main" val="1555471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998C-3082-4179-9C39-A2A50320EAFE}"/>
              </a:ext>
            </a:extLst>
          </p:cNvPr>
          <p:cNvSpPr>
            <a:spLocks noGrp="1"/>
          </p:cNvSpPr>
          <p:nvPr>
            <p:ph type="title"/>
          </p:nvPr>
        </p:nvSpPr>
        <p:spPr>
          <a:xfrm>
            <a:off x="301625" y="228601"/>
            <a:ext cx="8510588" cy="685799"/>
          </a:xfrm>
        </p:spPr>
        <p:txBody>
          <a:bodyPr/>
          <a:lstStyle/>
          <a:p>
            <a:r>
              <a:rPr lang="en-US" sz="3600" dirty="0"/>
              <a:t>Central Adiposity in women higher risk </a:t>
            </a:r>
            <a:br>
              <a:rPr lang="en-US" sz="3600" dirty="0"/>
            </a:br>
            <a:r>
              <a:rPr lang="en-US" sz="3600" dirty="0"/>
              <a:t>of MI than men. </a:t>
            </a:r>
          </a:p>
        </p:txBody>
      </p:sp>
      <p:sp>
        <p:nvSpPr>
          <p:cNvPr id="3" name="Content Placeholder 2">
            <a:extLst>
              <a:ext uri="{FF2B5EF4-FFF2-40B4-BE49-F238E27FC236}">
                <a16:creationId xmlns:a16="http://schemas.microsoft.com/office/drawing/2014/main" id="{B5B5AC9A-D180-4685-8DA7-BBCD7C390750}"/>
              </a:ext>
            </a:extLst>
          </p:cNvPr>
          <p:cNvSpPr>
            <a:spLocks noGrp="1"/>
          </p:cNvSpPr>
          <p:nvPr>
            <p:ph idx="1"/>
          </p:nvPr>
        </p:nvSpPr>
        <p:spPr>
          <a:xfrm>
            <a:off x="301625" y="1143000"/>
            <a:ext cx="8540750" cy="3810000"/>
          </a:xfrm>
        </p:spPr>
        <p:txBody>
          <a:bodyPr/>
          <a:lstStyle/>
          <a:p>
            <a:pPr marL="0" indent="0" algn="ctr">
              <a:buNone/>
            </a:pPr>
            <a:r>
              <a:rPr lang="en-US" sz="2000" dirty="0">
                <a:effectLst/>
              </a:rPr>
              <a:t>There are substantial differences in the distribution of adipose tissue between women and men. </a:t>
            </a:r>
          </a:p>
          <a:p>
            <a:pPr marL="0" indent="0" algn="ctr">
              <a:buNone/>
            </a:pPr>
            <a:endParaRPr lang="en-US" sz="2000" dirty="0">
              <a:effectLst/>
            </a:endParaRPr>
          </a:p>
          <a:p>
            <a:pPr marL="0" indent="0" algn="ctr">
              <a:buNone/>
            </a:pPr>
            <a:r>
              <a:rPr lang="en-US" sz="2000" dirty="0">
                <a:effectLst/>
              </a:rPr>
              <a:t>Assessed the sex-specific relationships and their differences between measures of general and central adiposity and the risk of incident myocardial infarction (MI).</a:t>
            </a:r>
          </a:p>
          <a:p>
            <a:pPr marL="0" indent="0" algn="ctr">
              <a:buNone/>
            </a:pPr>
            <a:endParaRPr lang="en-US" sz="2000" dirty="0">
              <a:effectLst/>
            </a:endParaRPr>
          </a:p>
          <a:p>
            <a:pPr marL="0" indent="0" algn="ctr">
              <a:buNone/>
            </a:pPr>
            <a:r>
              <a:rPr lang="en-US" sz="2000" dirty="0">
                <a:effectLst/>
              </a:rPr>
              <a:t>Between 2006 and 2010, the UK Biobank recruited over 500 000 participants aged 40 to 69 years across the United Kingdom. </a:t>
            </a:r>
          </a:p>
          <a:p>
            <a:pPr marL="0" indent="0" algn="ctr">
              <a:buNone/>
            </a:pPr>
            <a:endParaRPr lang="en-US" sz="2000" dirty="0">
              <a:effectLst/>
            </a:endParaRPr>
          </a:p>
          <a:p>
            <a:pPr marL="0" indent="0" algn="ctr">
              <a:buNone/>
            </a:pPr>
            <a:r>
              <a:rPr lang="en-US" sz="2000" dirty="0">
                <a:effectLst/>
              </a:rPr>
              <a:t>During 7 years of follow-up, 5710 cases of MI (28% women) were recorded among 265 988 women and 213 622 men without a history of cardiovascular disease at baseline. </a:t>
            </a:r>
          </a:p>
        </p:txBody>
      </p:sp>
      <p:sp>
        <p:nvSpPr>
          <p:cNvPr id="4" name="Footer Placeholder 3">
            <a:extLst>
              <a:ext uri="{FF2B5EF4-FFF2-40B4-BE49-F238E27FC236}">
                <a16:creationId xmlns:a16="http://schemas.microsoft.com/office/drawing/2014/main" id="{CDC38783-E4E4-4926-BE28-65FDA4DDFF1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BCD9139D-F86F-4E47-9845-BAE940FC1ADD}"/>
              </a:ext>
            </a:extLst>
          </p:cNvPr>
          <p:cNvSpPr txBox="1"/>
          <p:nvPr/>
        </p:nvSpPr>
        <p:spPr>
          <a:xfrm>
            <a:off x="152400" y="5715000"/>
            <a:ext cx="8613775" cy="830997"/>
          </a:xfrm>
          <a:prstGeom prst="rect">
            <a:avLst/>
          </a:prstGeom>
          <a:noFill/>
        </p:spPr>
        <p:txBody>
          <a:bodyPr wrap="square" rtlCol="0">
            <a:spAutoFit/>
          </a:bodyPr>
          <a:lstStyle/>
          <a:p>
            <a:r>
              <a:rPr lang="en-US" sz="1600" i="1" dirty="0">
                <a:solidFill>
                  <a:srgbClr val="FFC000"/>
                </a:solidFill>
              </a:rPr>
              <a:t>Peters, S., Bots, Ss., et al. Sex differences in the association between measures of general and central adiposity and risk of MI. J Am Heart Assoc. March 13, 2018;7:DOI:10.1161/JAHA.117.008507</a:t>
            </a:r>
          </a:p>
        </p:txBody>
      </p:sp>
    </p:spTree>
    <p:extLst>
      <p:ext uri="{BB962C8B-B14F-4D97-AF65-F5344CB8AC3E}">
        <p14:creationId xmlns:p14="http://schemas.microsoft.com/office/powerpoint/2010/main" val="5525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26437-ECB8-4CF6-BE70-F813C192676C}"/>
              </a:ext>
            </a:extLst>
          </p:cNvPr>
          <p:cNvSpPr>
            <a:spLocks noGrp="1"/>
          </p:cNvSpPr>
          <p:nvPr>
            <p:ph type="title"/>
          </p:nvPr>
        </p:nvSpPr>
        <p:spPr>
          <a:xfrm>
            <a:off x="301625" y="228600"/>
            <a:ext cx="8510588" cy="593725"/>
          </a:xfrm>
        </p:spPr>
        <p:txBody>
          <a:bodyPr/>
          <a:lstStyle/>
          <a:p>
            <a:r>
              <a:rPr lang="en-GB" sz="3200" b="1" dirty="0">
                <a:latin typeface="Arial" charset="0"/>
              </a:rPr>
              <a:t>Initial Treatment of Hypertension</a:t>
            </a:r>
            <a:endParaRPr lang="en-US" sz="3200" dirty="0"/>
          </a:p>
        </p:txBody>
      </p:sp>
      <p:sp>
        <p:nvSpPr>
          <p:cNvPr id="4" name="Footer Placeholder 3">
            <a:extLst>
              <a:ext uri="{FF2B5EF4-FFF2-40B4-BE49-F238E27FC236}">
                <a16:creationId xmlns:a16="http://schemas.microsoft.com/office/drawing/2014/main" id="{1646F4BA-66DF-4667-BB9F-CB87414B1506}"/>
              </a:ext>
            </a:extLst>
          </p:cNvPr>
          <p:cNvSpPr>
            <a:spLocks noGrp="1"/>
          </p:cNvSpPr>
          <p:nvPr>
            <p:ph type="ftr" sz="quarter" idx="11"/>
          </p:nvPr>
        </p:nvSpPr>
        <p:spPr/>
        <p:txBody>
          <a:bodyPr/>
          <a:lstStyle/>
          <a:p>
            <a:pPr>
              <a:defRPr/>
            </a:pPr>
            <a:r>
              <a:rPr lang="en-US"/>
              <a:t>Copyright Bale/Doneen Paradigm</a:t>
            </a:r>
          </a:p>
        </p:txBody>
      </p:sp>
      <p:sp>
        <p:nvSpPr>
          <p:cNvPr id="6" name="Text Box 4">
            <a:extLst>
              <a:ext uri="{FF2B5EF4-FFF2-40B4-BE49-F238E27FC236}">
                <a16:creationId xmlns:a16="http://schemas.microsoft.com/office/drawing/2014/main" id="{B2CB999C-5790-41CD-A0AB-F5B796145473}"/>
              </a:ext>
            </a:extLst>
          </p:cNvPr>
          <p:cNvSpPr txBox="1">
            <a:spLocks noChangeArrowheads="1"/>
          </p:cNvSpPr>
          <p:nvPr/>
        </p:nvSpPr>
        <p:spPr bwMode="auto">
          <a:xfrm>
            <a:off x="609600" y="6019800"/>
            <a:ext cx="8915400" cy="298543"/>
          </a:xfrm>
          <a:prstGeom prst="rect">
            <a:avLst/>
          </a:prstGeom>
          <a:noFill/>
          <a:ln w="9525">
            <a:noFill/>
            <a:miter lim="800000"/>
            <a:headEnd/>
            <a:tailEnd/>
          </a:ln>
        </p:spPr>
        <p:txBody>
          <a:bodyPr lIns="0" tIns="0" rIns="0" bIns="0">
            <a:spAutoFit/>
          </a:bodyPr>
          <a:lstStyle/>
          <a:p>
            <a:pPr eaLnBrk="1">
              <a:lnSpc>
                <a:spcPct val="97000"/>
              </a:lnSpc>
              <a:buClr>
                <a:srgbClr val="FFFFFF"/>
              </a:buClr>
              <a:buSzPct val="45000"/>
              <a:buFont typeface="StarSymbol" charset="0"/>
              <a:buNone/>
              <a:tabLst>
                <a:tab pos="723900" algn="l"/>
                <a:tab pos="1447800" algn="l"/>
                <a:tab pos="2171700" algn="l"/>
                <a:tab pos="2895600" algn="l"/>
                <a:tab pos="3619500" algn="l"/>
              </a:tabLst>
            </a:pPr>
            <a:r>
              <a:rPr lang="en-GB" sz="2000" b="1" dirty="0" err="1">
                <a:solidFill>
                  <a:srgbClr val="FFC000"/>
                </a:solidFill>
                <a:latin typeface="Arial" charset="0"/>
              </a:rPr>
              <a:t>Taler</a:t>
            </a:r>
            <a:r>
              <a:rPr lang="en-GB" sz="2000" b="1" dirty="0">
                <a:solidFill>
                  <a:srgbClr val="FFC000"/>
                </a:solidFill>
                <a:latin typeface="Arial" charset="0"/>
              </a:rPr>
              <a:t> SJ. N </a:t>
            </a:r>
            <a:r>
              <a:rPr lang="en-GB" sz="2000" b="1" dirty="0" err="1">
                <a:solidFill>
                  <a:srgbClr val="FFC000"/>
                </a:solidFill>
                <a:latin typeface="Arial" charset="0"/>
              </a:rPr>
              <a:t>Engl</a:t>
            </a:r>
            <a:r>
              <a:rPr lang="en-GB" sz="2000" b="1" dirty="0">
                <a:solidFill>
                  <a:srgbClr val="FFC000"/>
                </a:solidFill>
                <a:latin typeface="Arial" charset="0"/>
              </a:rPr>
              <a:t> J Med 2018;378:636-644</a:t>
            </a:r>
          </a:p>
        </p:txBody>
      </p:sp>
      <p:sp>
        <p:nvSpPr>
          <p:cNvPr id="3" name="TextBox 2">
            <a:extLst>
              <a:ext uri="{FF2B5EF4-FFF2-40B4-BE49-F238E27FC236}">
                <a16:creationId xmlns:a16="http://schemas.microsoft.com/office/drawing/2014/main" id="{04972898-2B4C-4E1D-B16A-7EA9AAF98350}"/>
              </a:ext>
            </a:extLst>
          </p:cNvPr>
          <p:cNvSpPr txBox="1"/>
          <p:nvPr/>
        </p:nvSpPr>
        <p:spPr>
          <a:xfrm>
            <a:off x="381000" y="990600"/>
            <a:ext cx="8534400" cy="4154984"/>
          </a:xfrm>
          <a:prstGeom prst="rect">
            <a:avLst/>
          </a:prstGeom>
          <a:noFill/>
        </p:spPr>
        <p:txBody>
          <a:bodyPr wrap="square" rtlCol="0">
            <a:spAutoFit/>
          </a:bodyPr>
          <a:lstStyle/>
          <a:p>
            <a:r>
              <a:rPr lang="en-US" sz="2200" u="sng" dirty="0" err="1"/>
              <a:t>BaleDoneen</a:t>
            </a:r>
            <a:r>
              <a:rPr lang="en-US" sz="2200" u="sng" dirty="0"/>
              <a:t> Take-Away</a:t>
            </a:r>
            <a:r>
              <a:rPr lang="en-US" sz="2200" dirty="0"/>
              <a:t>:</a:t>
            </a:r>
          </a:p>
          <a:p>
            <a:pPr marL="457200" indent="-457200">
              <a:buAutoNum type="arabicPeriod"/>
            </a:pPr>
            <a:r>
              <a:rPr lang="en-US" sz="2200" dirty="0"/>
              <a:t>Medical AND Dental offices – post the new guidelines and encourage patients to get home monitoring devices and record first morning BP – bring in to appointments. </a:t>
            </a:r>
          </a:p>
          <a:p>
            <a:pPr marL="457200" indent="-457200">
              <a:buAutoNum type="arabicPeriod"/>
            </a:pPr>
            <a:r>
              <a:rPr lang="en-US" sz="2200" dirty="0"/>
              <a:t>Discuss importance of BP knowledge with the FAMILY.</a:t>
            </a:r>
          </a:p>
          <a:p>
            <a:pPr marL="457200" indent="-457200">
              <a:buAutoNum type="arabicPeriod"/>
            </a:pPr>
            <a:r>
              <a:rPr lang="en-US" sz="2200" dirty="0"/>
              <a:t>Treatment recommendations validate our current decision tree. </a:t>
            </a:r>
          </a:p>
          <a:p>
            <a:pPr marL="457200" indent="-457200">
              <a:buAutoNum type="arabicPeriod"/>
            </a:pPr>
            <a:r>
              <a:rPr lang="en-US" sz="2200" dirty="0"/>
              <a:t>Remember RAAS blockers have larger benefit than just impacting BP – endothelial protection.  ACE-I &gt; ARB</a:t>
            </a:r>
          </a:p>
          <a:p>
            <a:pPr marL="457200" indent="-457200">
              <a:buAutoNum type="arabicPeriod"/>
            </a:pPr>
            <a:r>
              <a:rPr lang="en-US" sz="2200" dirty="0"/>
              <a:t>Diseases of ageing – want to protect the brain to the toes – optimize Blood Pressure.</a:t>
            </a:r>
          </a:p>
          <a:p>
            <a:pPr marL="457200" indent="-457200">
              <a:buAutoNum type="arabicPeriod"/>
            </a:pPr>
            <a:r>
              <a:rPr lang="en-US" sz="2200" dirty="0"/>
              <a:t>Remember Optimal – individualized!  Too low is not always ok either. </a:t>
            </a:r>
          </a:p>
        </p:txBody>
      </p:sp>
    </p:spTree>
    <p:extLst>
      <p:ext uri="{BB962C8B-B14F-4D97-AF65-F5344CB8AC3E}">
        <p14:creationId xmlns:p14="http://schemas.microsoft.com/office/powerpoint/2010/main" val="29814195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1518E-A448-437E-8E6F-C01E1B224720}"/>
              </a:ext>
            </a:extLst>
          </p:cNvPr>
          <p:cNvSpPr>
            <a:spLocks noGrp="1"/>
          </p:cNvSpPr>
          <p:nvPr>
            <p:ph type="title"/>
          </p:nvPr>
        </p:nvSpPr>
        <p:spPr/>
        <p:txBody>
          <a:bodyPr/>
          <a:lstStyle/>
          <a:p>
            <a:r>
              <a:rPr lang="en-US" dirty="0"/>
              <a:t>REM and OSA – a risky  combination</a:t>
            </a:r>
          </a:p>
        </p:txBody>
      </p:sp>
      <p:pic>
        <p:nvPicPr>
          <p:cNvPr id="6" name="Content Placeholder 5">
            <a:extLst>
              <a:ext uri="{FF2B5EF4-FFF2-40B4-BE49-F238E27FC236}">
                <a16:creationId xmlns:a16="http://schemas.microsoft.com/office/drawing/2014/main" id="{B0B6F71F-F6FD-43EF-A10D-BA0A5F1627CE}"/>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1625" y="1752600"/>
            <a:ext cx="8540750" cy="4270375"/>
          </a:xfrm>
        </p:spPr>
      </p:pic>
      <p:sp>
        <p:nvSpPr>
          <p:cNvPr id="4" name="Footer Placeholder 3">
            <a:extLst>
              <a:ext uri="{FF2B5EF4-FFF2-40B4-BE49-F238E27FC236}">
                <a16:creationId xmlns:a16="http://schemas.microsoft.com/office/drawing/2014/main" id="{4DE957A3-EB5C-460A-AC8F-1AF4EF5A1188}"/>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4264792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E6FC-24E7-4B3F-B565-A1A138FF0E59}"/>
              </a:ext>
            </a:extLst>
          </p:cNvPr>
          <p:cNvSpPr>
            <a:spLocks noGrp="1"/>
          </p:cNvSpPr>
          <p:nvPr>
            <p:ph type="title"/>
          </p:nvPr>
        </p:nvSpPr>
        <p:spPr>
          <a:xfrm>
            <a:off x="301625" y="228601"/>
            <a:ext cx="8510588" cy="609599"/>
          </a:xfrm>
        </p:spPr>
        <p:txBody>
          <a:bodyPr/>
          <a:lstStyle/>
          <a:p>
            <a:r>
              <a:rPr lang="en-US" sz="3200" dirty="0"/>
              <a:t>OSA during REM increased risk in CVD </a:t>
            </a:r>
          </a:p>
        </p:txBody>
      </p:sp>
      <p:sp>
        <p:nvSpPr>
          <p:cNvPr id="3" name="Content Placeholder 2">
            <a:extLst>
              <a:ext uri="{FF2B5EF4-FFF2-40B4-BE49-F238E27FC236}">
                <a16:creationId xmlns:a16="http://schemas.microsoft.com/office/drawing/2014/main" id="{0E65A0E0-3A80-4B52-BA9C-91A87557E66E}"/>
              </a:ext>
            </a:extLst>
          </p:cNvPr>
          <p:cNvSpPr>
            <a:spLocks noGrp="1"/>
          </p:cNvSpPr>
          <p:nvPr>
            <p:ph idx="1"/>
          </p:nvPr>
        </p:nvSpPr>
        <p:spPr>
          <a:xfrm>
            <a:off x="301625" y="914400"/>
            <a:ext cx="8540750" cy="4648199"/>
          </a:xfrm>
        </p:spPr>
        <p:txBody>
          <a:bodyPr/>
          <a:lstStyle/>
          <a:p>
            <a:pPr marL="0" indent="0" algn="ctr">
              <a:buNone/>
            </a:pPr>
            <a:r>
              <a:rPr lang="en-US" sz="2800" dirty="0"/>
              <a:t>What does this study add to the current volume of research? Seeks to determine whether OSA primarily during REM sleep increases the risk of cardiovascular disease. </a:t>
            </a:r>
          </a:p>
          <a:p>
            <a:pPr marL="0" indent="0" algn="ctr">
              <a:buNone/>
            </a:pPr>
            <a:endParaRPr lang="en-US" sz="2800" dirty="0"/>
          </a:p>
          <a:p>
            <a:pPr marL="0" indent="0" algn="ctr">
              <a:buNone/>
            </a:pPr>
            <a:r>
              <a:rPr lang="en-US" sz="2800" dirty="0"/>
              <a:t>Severe OSA that is present only during REM sleep is associated with recurrent cardiovascular events in people who have prevalent cardiovascular disease</a:t>
            </a:r>
          </a:p>
        </p:txBody>
      </p:sp>
      <p:sp>
        <p:nvSpPr>
          <p:cNvPr id="4" name="Footer Placeholder 3">
            <a:extLst>
              <a:ext uri="{FF2B5EF4-FFF2-40B4-BE49-F238E27FC236}">
                <a16:creationId xmlns:a16="http://schemas.microsoft.com/office/drawing/2014/main" id="{6740E020-4DFC-49E3-B819-C8CC55B9649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8B0B99A-0ABF-4DDB-8213-B335C75F9355}"/>
              </a:ext>
            </a:extLst>
          </p:cNvPr>
          <p:cNvSpPr txBox="1"/>
          <p:nvPr/>
        </p:nvSpPr>
        <p:spPr>
          <a:xfrm>
            <a:off x="381000" y="5638800"/>
            <a:ext cx="8689975" cy="646331"/>
          </a:xfrm>
          <a:prstGeom prst="rect">
            <a:avLst/>
          </a:prstGeom>
          <a:noFill/>
        </p:spPr>
        <p:txBody>
          <a:bodyPr wrap="square" rtlCol="0">
            <a:spAutoFit/>
          </a:bodyPr>
          <a:lstStyle/>
          <a:p>
            <a:r>
              <a:rPr lang="en-US" dirty="0">
                <a:solidFill>
                  <a:srgbClr val="FFC000"/>
                </a:solidFill>
              </a:rPr>
              <a:t>Aurora, R., </a:t>
            </a:r>
            <a:r>
              <a:rPr lang="en-US" dirty="0" err="1">
                <a:solidFill>
                  <a:srgbClr val="FFC000"/>
                </a:solidFill>
              </a:rPr>
              <a:t>Crainiceanu</a:t>
            </a:r>
            <a:r>
              <a:rPr lang="en-US" dirty="0">
                <a:solidFill>
                  <a:srgbClr val="FFC000"/>
                </a:solidFill>
              </a:rPr>
              <a:t>, C. et al. (2018) Obstructive sleep apnea during REM sleep and CVD. Am. J. of </a:t>
            </a:r>
            <a:r>
              <a:rPr lang="en-US" dirty="0" err="1">
                <a:solidFill>
                  <a:srgbClr val="FFC000"/>
                </a:solidFill>
              </a:rPr>
              <a:t>Resp</a:t>
            </a:r>
            <a:r>
              <a:rPr lang="en-US" dirty="0">
                <a:solidFill>
                  <a:srgbClr val="FFC000"/>
                </a:solidFill>
              </a:rPr>
              <a:t> and Critical Care Medicine. Vol 197, no 5, March1, 2018</a:t>
            </a:r>
          </a:p>
        </p:txBody>
      </p:sp>
    </p:spTree>
    <p:extLst>
      <p:ext uri="{BB962C8B-B14F-4D97-AF65-F5344CB8AC3E}">
        <p14:creationId xmlns:p14="http://schemas.microsoft.com/office/powerpoint/2010/main" val="45662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E6FC-24E7-4B3F-B565-A1A138FF0E59}"/>
              </a:ext>
            </a:extLst>
          </p:cNvPr>
          <p:cNvSpPr>
            <a:spLocks noGrp="1"/>
          </p:cNvSpPr>
          <p:nvPr>
            <p:ph type="title"/>
          </p:nvPr>
        </p:nvSpPr>
        <p:spPr>
          <a:xfrm>
            <a:off x="301625" y="228601"/>
            <a:ext cx="8510588" cy="609599"/>
          </a:xfrm>
        </p:spPr>
        <p:txBody>
          <a:bodyPr/>
          <a:lstStyle/>
          <a:p>
            <a:r>
              <a:rPr lang="en-US" sz="3200" dirty="0"/>
              <a:t>OSA during REM increased risk in CVD </a:t>
            </a:r>
          </a:p>
        </p:txBody>
      </p:sp>
      <p:sp>
        <p:nvSpPr>
          <p:cNvPr id="3" name="Content Placeholder 2">
            <a:extLst>
              <a:ext uri="{FF2B5EF4-FFF2-40B4-BE49-F238E27FC236}">
                <a16:creationId xmlns:a16="http://schemas.microsoft.com/office/drawing/2014/main" id="{0E65A0E0-3A80-4B52-BA9C-91A87557E66E}"/>
              </a:ext>
            </a:extLst>
          </p:cNvPr>
          <p:cNvSpPr>
            <a:spLocks noGrp="1"/>
          </p:cNvSpPr>
          <p:nvPr>
            <p:ph idx="1"/>
          </p:nvPr>
        </p:nvSpPr>
        <p:spPr>
          <a:xfrm>
            <a:off x="301625" y="914400"/>
            <a:ext cx="8540750" cy="4648199"/>
          </a:xfrm>
        </p:spPr>
        <p:txBody>
          <a:bodyPr/>
          <a:lstStyle/>
          <a:p>
            <a:pPr marL="0" indent="0" algn="ctr">
              <a:buNone/>
            </a:pPr>
            <a:r>
              <a:rPr lang="en-US" sz="2400" dirty="0">
                <a:effectLst/>
              </a:rPr>
              <a:t>Home polysomnography was conducted as part of the Sleep Heart Health Study. Followed for an average of 9.5 years.</a:t>
            </a:r>
          </a:p>
          <a:p>
            <a:pPr marL="0" indent="0" algn="ctr">
              <a:buNone/>
            </a:pPr>
            <a:endParaRPr lang="en-US" sz="2400" dirty="0">
              <a:effectLst/>
            </a:endParaRPr>
          </a:p>
          <a:p>
            <a:pPr marL="0" indent="0" algn="ctr">
              <a:buNone/>
            </a:pPr>
            <a:r>
              <a:rPr lang="en-US" sz="2400" dirty="0">
                <a:effectLst/>
              </a:rPr>
              <a:t>Only participants with a non-REM apnea–hypopnea index (AHI) of less than 5 events/h were included (n=3,265) </a:t>
            </a:r>
          </a:p>
          <a:p>
            <a:pPr marL="0" indent="0" algn="ctr">
              <a:buNone/>
            </a:pPr>
            <a:r>
              <a:rPr lang="en-US" sz="2400" u="sng" dirty="0">
                <a:effectLst/>
              </a:rPr>
              <a:t>Aim was to evaluate REM OSA only </a:t>
            </a:r>
          </a:p>
          <a:p>
            <a:pPr marL="0" indent="0" algn="ctr">
              <a:buNone/>
            </a:pPr>
            <a:r>
              <a:rPr lang="en-US" sz="2400" dirty="0">
                <a:effectLst/>
              </a:rPr>
              <a:t>Reference group with REM AHI &lt;5 events/</a:t>
            </a:r>
            <a:r>
              <a:rPr lang="en-US" sz="2400" dirty="0" err="1">
                <a:effectLst/>
              </a:rPr>
              <a:t>hr</a:t>
            </a:r>
            <a:r>
              <a:rPr lang="en-US" sz="2400" dirty="0">
                <a:effectLst/>
              </a:rPr>
              <a:t> was n=1.758)</a:t>
            </a:r>
          </a:p>
          <a:p>
            <a:pPr marL="0" indent="0" algn="ctr">
              <a:buNone/>
            </a:pPr>
            <a:endParaRPr lang="en-US" sz="2400" dirty="0">
              <a:effectLst/>
            </a:endParaRPr>
          </a:p>
          <a:p>
            <a:pPr marL="0" indent="0" algn="ctr">
              <a:buNone/>
            </a:pPr>
            <a:r>
              <a:rPr lang="en-US" sz="2400" dirty="0">
                <a:effectLst/>
              </a:rPr>
              <a:t>A composite cardiovascular endpoint was determined as the occurrence of nonfatal or fatal events, including MI, coronary artery revascularization, CHF, and stroke.</a:t>
            </a:r>
          </a:p>
        </p:txBody>
      </p:sp>
      <p:sp>
        <p:nvSpPr>
          <p:cNvPr id="4" name="Footer Placeholder 3">
            <a:extLst>
              <a:ext uri="{FF2B5EF4-FFF2-40B4-BE49-F238E27FC236}">
                <a16:creationId xmlns:a16="http://schemas.microsoft.com/office/drawing/2014/main" id="{6740E020-4DFC-49E3-B819-C8CC55B9649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8B0B99A-0ABF-4DDB-8213-B335C75F9355}"/>
              </a:ext>
            </a:extLst>
          </p:cNvPr>
          <p:cNvSpPr txBox="1"/>
          <p:nvPr/>
        </p:nvSpPr>
        <p:spPr>
          <a:xfrm>
            <a:off x="381000" y="5638800"/>
            <a:ext cx="8689975" cy="646331"/>
          </a:xfrm>
          <a:prstGeom prst="rect">
            <a:avLst/>
          </a:prstGeom>
          <a:noFill/>
        </p:spPr>
        <p:txBody>
          <a:bodyPr wrap="square" rtlCol="0">
            <a:spAutoFit/>
          </a:bodyPr>
          <a:lstStyle/>
          <a:p>
            <a:r>
              <a:rPr lang="en-US" dirty="0">
                <a:solidFill>
                  <a:srgbClr val="FFC000"/>
                </a:solidFill>
              </a:rPr>
              <a:t>Aurora, R., </a:t>
            </a:r>
            <a:r>
              <a:rPr lang="en-US" dirty="0" err="1">
                <a:solidFill>
                  <a:srgbClr val="FFC000"/>
                </a:solidFill>
              </a:rPr>
              <a:t>Crainiceanu</a:t>
            </a:r>
            <a:r>
              <a:rPr lang="en-US" dirty="0">
                <a:solidFill>
                  <a:srgbClr val="FFC000"/>
                </a:solidFill>
              </a:rPr>
              <a:t>, C. et al. (2018) Obstructive sleep apnea during REM sleep and CVD. Am. J. of </a:t>
            </a:r>
            <a:r>
              <a:rPr lang="en-US" dirty="0" err="1">
                <a:solidFill>
                  <a:srgbClr val="FFC000"/>
                </a:solidFill>
              </a:rPr>
              <a:t>Resp</a:t>
            </a:r>
            <a:r>
              <a:rPr lang="en-US" dirty="0">
                <a:solidFill>
                  <a:srgbClr val="FFC000"/>
                </a:solidFill>
              </a:rPr>
              <a:t> and Critical Care Medicine. Vol 197, no 5, March1, 2018</a:t>
            </a:r>
          </a:p>
        </p:txBody>
      </p:sp>
    </p:spTree>
    <p:extLst>
      <p:ext uri="{BB962C8B-B14F-4D97-AF65-F5344CB8AC3E}">
        <p14:creationId xmlns:p14="http://schemas.microsoft.com/office/powerpoint/2010/main" val="855880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E6FC-24E7-4B3F-B565-A1A138FF0E59}"/>
              </a:ext>
            </a:extLst>
          </p:cNvPr>
          <p:cNvSpPr>
            <a:spLocks noGrp="1"/>
          </p:cNvSpPr>
          <p:nvPr>
            <p:ph type="title"/>
          </p:nvPr>
        </p:nvSpPr>
        <p:spPr>
          <a:xfrm>
            <a:off x="301625" y="228601"/>
            <a:ext cx="8510588" cy="609599"/>
          </a:xfrm>
        </p:spPr>
        <p:txBody>
          <a:bodyPr/>
          <a:lstStyle/>
          <a:p>
            <a:r>
              <a:rPr lang="en-US" sz="3200" dirty="0"/>
              <a:t>OSA during REM increased risk in CVD </a:t>
            </a:r>
          </a:p>
        </p:txBody>
      </p:sp>
      <p:sp>
        <p:nvSpPr>
          <p:cNvPr id="3" name="Content Placeholder 2">
            <a:extLst>
              <a:ext uri="{FF2B5EF4-FFF2-40B4-BE49-F238E27FC236}">
                <a16:creationId xmlns:a16="http://schemas.microsoft.com/office/drawing/2014/main" id="{0E65A0E0-3A80-4B52-BA9C-91A87557E66E}"/>
              </a:ext>
            </a:extLst>
          </p:cNvPr>
          <p:cNvSpPr>
            <a:spLocks noGrp="1"/>
          </p:cNvSpPr>
          <p:nvPr>
            <p:ph idx="1"/>
          </p:nvPr>
        </p:nvSpPr>
        <p:spPr>
          <a:xfrm>
            <a:off x="301625" y="914400"/>
            <a:ext cx="8540750" cy="4648199"/>
          </a:xfrm>
        </p:spPr>
        <p:txBody>
          <a:bodyPr/>
          <a:lstStyle/>
          <a:p>
            <a:pPr marL="0" indent="0" algn="ctr">
              <a:buNone/>
            </a:pPr>
            <a:endParaRPr lang="en-US" sz="2400" dirty="0">
              <a:effectLst/>
            </a:endParaRPr>
          </a:p>
          <a:p>
            <a:pPr marL="0" indent="0" algn="ctr">
              <a:buNone/>
            </a:pPr>
            <a:r>
              <a:rPr lang="en-US" sz="2400" dirty="0">
                <a:effectLst/>
              </a:rPr>
              <a:t>The adjusted hazards ratios for the composite cardiovascular endpoint in those with severe REM OSA (&gt;30 events/h; n = 180) was 1.35 (95% CI, 0.98–1.85). </a:t>
            </a:r>
          </a:p>
          <a:p>
            <a:pPr marL="0" indent="0" algn="ctr">
              <a:buNone/>
            </a:pPr>
            <a:endParaRPr lang="en-US" sz="2400" dirty="0">
              <a:effectLst/>
            </a:endParaRPr>
          </a:p>
          <a:p>
            <a:pPr marL="0" indent="0" algn="ctr">
              <a:buNone/>
            </a:pPr>
            <a:r>
              <a:rPr lang="en-US" sz="2400" dirty="0">
                <a:effectLst/>
              </a:rPr>
              <a:t>Stratified analyses demonstrated that the association was most notable in those with prevalent CVD and severe OSA during REM sleep with an adjusted hazards ratio of 2.56 (95% CI, 1.46–4.47). </a:t>
            </a:r>
          </a:p>
        </p:txBody>
      </p:sp>
      <p:sp>
        <p:nvSpPr>
          <p:cNvPr id="4" name="Footer Placeholder 3">
            <a:extLst>
              <a:ext uri="{FF2B5EF4-FFF2-40B4-BE49-F238E27FC236}">
                <a16:creationId xmlns:a16="http://schemas.microsoft.com/office/drawing/2014/main" id="{6740E020-4DFC-49E3-B819-C8CC55B9649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8B0B99A-0ABF-4DDB-8213-B335C75F9355}"/>
              </a:ext>
            </a:extLst>
          </p:cNvPr>
          <p:cNvSpPr txBox="1"/>
          <p:nvPr/>
        </p:nvSpPr>
        <p:spPr>
          <a:xfrm>
            <a:off x="381000" y="5638800"/>
            <a:ext cx="8689975" cy="646331"/>
          </a:xfrm>
          <a:prstGeom prst="rect">
            <a:avLst/>
          </a:prstGeom>
          <a:noFill/>
        </p:spPr>
        <p:txBody>
          <a:bodyPr wrap="square" rtlCol="0">
            <a:spAutoFit/>
          </a:bodyPr>
          <a:lstStyle/>
          <a:p>
            <a:r>
              <a:rPr lang="en-US" dirty="0">
                <a:solidFill>
                  <a:srgbClr val="FFC000"/>
                </a:solidFill>
              </a:rPr>
              <a:t>Aurora, R., </a:t>
            </a:r>
            <a:r>
              <a:rPr lang="en-US" dirty="0" err="1">
                <a:solidFill>
                  <a:srgbClr val="FFC000"/>
                </a:solidFill>
              </a:rPr>
              <a:t>Crainiceanu</a:t>
            </a:r>
            <a:r>
              <a:rPr lang="en-US" dirty="0">
                <a:solidFill>
                  <a:srgbClr val="FFC000"/>
                </a:solidFill>
              </a:rPr>
              <a:t>, C. et al. (2018) Obstructive sleep apnea during REM sleep and CVD. Am. J. of </a:t>
            </a:r>
            <a:r>
              <a:rPr lang="en-US" dirty="0" err="1">
                <a:solidFill>
                  <a:srgbClr val="FFC000"/>
                </a:solidFill>
              </a:rPr>
              <a:t>Resp</a:t>
            </a:r>
            <a:r>
              <a:rPr lang="en-US" dirty="0">
                <a:solidFill>
                  <a:srgbClr val="FFC000"/>
                </a:solidFill>
              </a:rPr>
              <a:t> and Critical Care Medicine. Vol 197, no 5, March1, 2018</a:t>
            </a:r>
          </a:p>
        </p:txBody>
      </p:sp>
    </p:spTree>
    <p:extLst>
      <p:ext uri="{BB962C8B-B14F-4D97-AF65-F5344CB8AC3E}">
        <p14:creationId xmlns:p14="http://schemas.microsoft.com/office/powerpoint/2010/main" val="58361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E6FC-24E7-4B3F-B565-A1A138FF0E59}"/>
              </a:ext>
            </a:extLst>
          </p:cNvPr>
          <p:cNvSpPr>
            <a:spLocks noGrp="1"/>
          </p:cNvSpPr>
          <p:nvPr>
            <p:ph type="title"/>
          </p:nvPr>
        </p:nvSpPr>
        <p:spPr>
          <a:xfrm>
            <a:off x="301625" y="228601"/>
            <a:ext cx="8510588" cy="609599"/>
          </a:xfrm>
        </p:spPr>
        <p:txBody>
          <a:bodyPr/>
          <a:lstStyle/>
          <a:p>
            <a:r>
              <a:rPr lang="en-US" sz="3200" dirty="0"/>
              <a:t>OSA during REM increased risk in CVD </a:t>
            </a:r>
          </a:p>
        </p:txBody>
      </p:sp>
      <p:pic>
        <p:nvPicPr>
          <p:cNvPr id="5" name="Content Placeholder 4">
            <a:extLst>
              <a:ext uri="{FF2B5EF4-FFF2-40B4-BE49-F238E27FC236}">
                <a16:creationId xmlns:a16="http://schemas.microsoft.com/office/drawing/2014/main" id="{25A527D8-1719-451F-A9EC-57D140F028DC}"/>
              </a:ext>
            </a:extLst>
          </p:cNvPr>
          <p:cNvPicPr>
            <a:picLocks noGrp="1" noChangeAspect="1"/>
          </p:cNvPicPr>
          <p:nvPr>
            <p:ph idx="1"/>
          </p:nvPr>
        </p:nvPicPr>
        <p:blipFill>
          <a:blip r:embed="rId2"/>
          <a:stretch>
            <a:fillRect/>
          </a:stretch>
        </p:blipFill>
        <p:spPr>
          <a:xfrm>
            <a:off x="439250" y="914400"/>
            <a:ext cx="8265500" cy="4648200"/>
          </a:xfrm>
          <a:prstGeom prst="rect">
            <a:avLst/>
          </a:prstGeom>
        </p:spPr>
      </p:pic>
      <p:sp>
        <p:nvSpPr>
          <p:cNvPr id="4" name="Footer Placeholder 3">
            <a:extLst>
              <a:ext uri="{FF2B5EF4-FFF2-40B4-BE49-F238E27FC236}">
                <a16:creationId xmlns:a16="http://schemas.microsoft.com/office/drawing/2014/main" id="{6740E020-4DFC-49E3-B819-C8CC55B9649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8B0B99A-0ABF-4DDB-8213-B335C75F9355}"/>
              </a:ext>
            </a:extLst>
          </p:cNvPr>
          <p:cNvSpPr txBox="1"/>
          <p:nvPr/>
        </p:nvSpPr>
        <p:spPr>
          <a:xfrm>
            <a:off x="381000" y="5638800"/>
            <a:ext cx="8689975" cy="646331"/>
          </a:xfrm>
          <a:prstGeom prst="rect">
            <a:avLst/>
          </a:prstGeom>
          <a:noFill/>
        </p:spPr>
        <p:txBody>
          <a:bodyPr wrap="square" rtlCol="0">
            <a:spAutoFit/>
          </a:bodyPr>
          <a:lstStyle/>
          <a:p>
            <a:r>
              <a:rPr lang="en-US" dirty="0">
                <a:solidFill>
                  <a:srgbClr val="FFC000"/>
                </a:solidFill>
              </a:rPr>
              <a:t>Aurora, R., </a:t>
            </a:r>
            <a:r>
              <a:rPr lang="en-US" dirty="0" err="1">
                <a:solidFill>
                  <a:srgbClr val="FFC000"/>
                </a:solidFill>
              </a:rPr>
              <a:t>Crainiceanu</a:t>
            </a:r>
            <a:r>
              <a:rPr lang="en-US" dirty="0">
                <a:solidFill>
                  <a:srgbClr val="FFC000"/>
                </a:solidFill>
              </a:rPr>
              <a:t>, C. et al. (2018) Obstructive sleep apnea during REM sleep and CVD. Am. J. of </a:t>
            </a:r>
            <a:r>
              <a:rPr lang="en-US" dirty="0" err="1">
                <a:solidFill>
                  <a:srgbClr val="FFC000"/>
                </a:solidFill>
              </a:rPr>
              <a:t>Resp</a:t>
            </a:r>
            <a:r>
              <a:rPr lang="en-US" dirty="0">
                <a:solidFill>
                  <a:srgbClr val="FFC000"/>
                </a:solidFill>
              </a:rPr>
              <a:t> and Critical Care Medicine. Vol 197, no 5, March1, 2018</a:t>
            </a:r>
          </a:p>
        </p:txBody>
      </p:sp>
    </p:spTree>
    <p:extLst>
      <p:ext uri="{BB962C8B-B14F-4D97-AF65-F5344CB8AC3E}">
        <p14:creationId xmlns:p14="http://schemas.microsoft.com/office/powerpoint/2010/main" val="6293335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E6FC-24E7-4B3F-B565-A1A138FF0E59}"/>
              </a:ext>
            </a:extLst>
          </p:cNvPr>
          <p:cNvSpPr>
            <a:spLocks noGrp="1"/>
          </p:cNvSpPr>
          <p:nvPr>
            <p:ph type="title"/>
          </p:nvPr>
        </p:nvSpPr>
        <p:spPr>
          <a:xfrm>
            <a:off x="301625" y="228601"/>
            <a:ext cx="8510588" cy="609599"/>
          </a:xfrm>
        </p:spPr>
        <p:txBody>
          <a:bodyPr/>
          <a:lstStyle/>
          <a:p>
            <a:r>
              <a:rPr lang="en-US" sz="3200" dirty="0"/>
              <a:t>OSA during REM increased risk in CVD </a:t>
            </a:r>
          </a:p>
        </p:txBody>
      </p:sp>
      <p:pic>
        <p:nvPicPr>
          <p:cNvPr id="5" name="Content Placeholder 4">
            <a:extLst>
              <a:ext uri="{FF2B5EF4-FFF2-40B4-BE49-F238E27FC236}">
                <a16:creationId xmlns:a16="http://schemas.microsoft.com/office/drawing/2014/main" id="{0B178709-8344-44C9-90CC-440FB9421DEA}"/>
              </a:ext>
            </a:extLst>
          </p:cNvPr>
          <p:cNvPicPr>
            <a:picLocks noGrp="1" noChangeAspect="1"/>
          </p:cNvPicPr>
          <p:nvPr>
            <p:ph idx="1"/>
          </p:nvPr>
        </p:nvPicPr>
        <p:blipFill>
          <a:blip r:embed="rId2"/>
          <a:stretch>
            <a:fillRect/>
          </a:stretch>
        </p:blipFill>
        <p:spPr>
          <a:xfrm>
            <a:off x="305510" y="838200"/>
            <a:ext cx="8540750" cy="3327038"/>
          </a:xfrm>
          <a:prstGeom prst="rect">
            <a:avLst/>
          </a:prstGeom>
        </p:spPr>
      </p:pic>
      <p:sp>
        <p:nvSpPr>
          <p:cNvPr id="4" name="Footer Placeholder 3">
            <a:extLst>
              <a:ext uri="{FF2B5EF4-FFF2-40B4-BE49-F238E27FC236}">
                <a16:creationId xmlns:a16="http://schemas.microsoft.com/office/drawing/2014/main" id="{6740E020-4DFC-49E3-B819-C8CC55B9649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8B0B99A-0ABF-4DDB-8213-B335C75F9355}"/>
              </a:ext>
            </a:extLst>
          </p:cNvPr>
          <p:cNvSpPr txBox="1"/>
          <p:nvPr/>
        </p:nvSpPr>
        <p:spPr>
          <a:xfrm>
            <a:off x="381000" y="5638800"/>
            <a:ext cx="8689975" cy="646331"/>
          </a:xfrm>
          <a:prstGeom prst="rect">
            <a:avLst/>
          </a:prstGeom>
          <a:noFill/>
        </p:spPr>
        <p:txBody>
          <a:bodyPr wrap="square" rtlCol="0">
            <a:spAutoFit/>
          </a:bodyPr>
          <a:lstStyle/>
          <a:p>
            <a:r>
              <a:rPr lang="en-US" dirty="0">
                <a:solidFill>
                  <a:srgbClr val="FFC000"/>
                </a:solidFill>
              </a:rPr>
              <a:t>Aurora, R., </a:t>
            </a:r>
            <a:r>
              <a:rPr lang="en-US" dirty="0" err="1">
                <a:solidFill>
                  <a:srgbClr val="FFC000"/>
                </a:solidFill>
              </a:rPr>
              <a:t>Crainiceanu</a:t>
            </a:r>
            <a:r>
              <a:rPr lang="en-US" dirty="0">
                <a:solidFill>
                  <a:srgbClr val="FFC000"/>
                </a:solidFill>
              </a:rPr>
              <a:t>, C. et al. (2018) Obstructive sleep apnea during REM sleep and CVD. Am. J. of </a:t>
            </a:r>
            <a:r>
              <a:rPr lang="en-US" dirty="0" err="1">
                <a:solidFill>
                  <a:srgbClr val="FFC000"/>
                </a:solidFill>
              </a:rPr>
              <a:t>Resp</a:t>
            </a:r>
            <a:r>
              <a:rPr lang="en-US" dirty="0">
                <a:solidFill>
                  <a:srgbClr val="FFC000"/>
                </a:solidFill>
              </a:rPr>
              <a:t> and Critical Care Medicine. Vol 197, no 5, March1, 2018</a:t>
            </a:r>
          </a:p>
        </p:txBody>
      </p:sp>
      <p:sp>
        <p:nvSpPr>
          <p:cNvPr id="7" name="TextBox 6">
            <a:extLst>
              <a:ext uri="{FF2B5EF4-FFF2-40B4-BE49-F238E27FC236}">
                <a16:creationId xmlns:a16="http://schemas.microsoft.com/office/drawing/2014/main" id="{54431CC5-D9AA-4B35-BE24-AB214D152C94}"/>
              </a:ext>
            </a:extLst>
          </p:cNvPr>
          <p:cNvSpPr txBox="1"/>
          <p:nvPr/>
        </p:nvSpPr>
        <p:spPr>
          <a:xfrm>
            <a:off x="335672" y="4788536"/>
            <a:ext cx="8510588" cy="646331"/>
          </a:xfrm>
          <a:prstGeom prst="rect">
            <a:avLst/>
          </a:prstGeom>
          <a:noFill/>
        </p:spPr>
        <p:txBody>
          <a:bodyPr wrap="square" rtlCol="0">
            <a:spAutoFit/>
          </a:bodyPr>
          <a:lstStyle/>
          <a:p>
            <a:r>
              <a:rPr lang="en-US" dirty="0"/>
              <a:t>Participants with known (prevalent) CVD at all levels of AHI &gt;5 showed statistically relevant primary end points.  </a:t>
            </a:r>
          </a:p>
        </p:txBody>
      </p:sp>
      <p:sp>
        <p:nvSpPr>
          <p:cNvPr id="8" name="Rectangle 7">
            <a:extLst>
              <a:ext uri="{FF2B5EF4-FFF2-40B4-BE49-F238E27FC236}">
                <a16:creationId xmlns:a16="http://schemas.microsoft.com/office/drawing/2014/main" id="{CC1F4BBC-E46B-42C5-BBE8-1465B24310C4}"/>
              </a:ext>
            </a:extLst>
          </p:cNvPr>
          <p:cNvSpPr/>
          <p:nvPr/>
        </p:nvSpPr>
        <p:spPr>
          <a:xfrm>
            <a:off x="305510" y="4243940"/>
            <a:ext cx="8570912" cy="461665"/>
          </a:xfrm>
          <a:prstGeom prst="rect">
            <a:avLst/>
          </a:prstGeom>
        </p:spPr>
        <p:txBody>
          <a:bodyPr wrap="square">
            <a:spAutoFit/>
          </a:bodyPr>
          <a:lstStyle/>
          <a:p>
            <a:r>
              <a:rPr lang="en-US" sz="1200" dirty="0">
                <a:latin typeface="+mn-lt"/>
              </a:rPr>
              <a:t>Model 1: adjusted for age (continuous), sex, race, body mass index (continuous), and smoking status (never, former, current). ‡Model 2: adjusted for covariates of model 1 and prevalent hypertension and diabetes.</a:t>
            </a:r>
          </a:p>
        </p:txBody>
      </p:sp>
    </p:spTree>
    <p:extLst>
      <p:ext uri="{BB962C8B-B14F-4D97-AF65-F5344CB8AC3E}">
        <p14:creationId xmlns:p14="http://schemas.microsoft.com/office/powerpoint/2010/main" val="26739013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E6FC-24E7-4B3F-B565-A1A138FF0E59}"/>
              </a:ext>
            </a:extLst>
          </p:cNvPr>
          <p:cNvSpPr>
            <a:spLocks noGrp="1"/>
          </p:cNvSpPr>
          <p:nvPr>
            <p:ph type="title"/>
          </p:nvPr>
        </p:nvSpPr>
        <p:spPr>
          <a:xfrm>
            <a:off x="301625" y="228601"/>
            <a:ext cx="8510588" cy="609599"/>
          </a:xfrm>
        </p:spPr>
        <p:txBody>
          <a:bodyPr/>
          <a:lstStyle/>
          <a:p>
            <a:r>
              <a:rPr lang="en-US" sz="3200" dirty="0"/>
              <a:t>OSA during REM increased risk in CVD </a:t>
            </a:r>
          </a:p>
        </p:txBody>
      </p:sp>
      <p:pic>
        <p:nvPicPr>
          <p:cNvPr id="5" name="Content Placeholder 4">
            <a:extLst>
              <a:ext uri="{FF2B5EF4-FFF2-40B4-BE49-F238E27FC236}">
                <a16:creationId xmlns:a16="http://schemas.microsoft.com/office/drawing/2014/main" id="{6FEA41B5-D042-4023-ADEA-1AE4FE483BE2}"/>
              </a:ext>
            </a:extLst>
          </p:cNvPr>
          <p:cNvPicPr>
            <a:picLocks noGrp="1" noChangeAspect="1"/>
          </p:cNvPicPr>
          <p:nvPr>
            <p:ph idx="1"/>
          </p:nvPr>
        </p:nvPicPr>
        <p:blipFill>
          <a:blip r:embed="rId2"/>
          <a:stretch>
            <a:fillRect/>
          </a:stretch>
        </p:blipFill>
        <p:spPr>
          <a:xfrm>
            <a:off x="271463" y="1066800"/>
            <a:ext cx="8540750" cy="3078877"/>
          </a:xfrm>
          <a:prstGeom prst="rect">
            <a:avLst/>
          </a:prstGeom>
        </p:spPr>
      </p:pic>
      <p:sp>
        <p:nvSpPr>
          <p:cNvPr id="4" name="Footer Placeholder 3">
            <a:extLst>
              <a:ext uri="{FF2B5EF4-FFF2-40B4-BE49-F238E27FC236}">
                <a16:creationId xmlns:a16="http://schemas.microsoft.com/office/drawing/2014/main" id="{6740E020-4DFC-49E3-B819-C8CC55B9649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8B0B99A-0ABF-4DDB-8213-B335C75F9355}"/>
              </a:ext>
            </a:extLst>
          </p:cNvPr>
          <p:cNvSpPr txBox="1"/>
          <p:nvPr/>
        </p:nvSpPr>
        <p:spPr>
          <a:xfrm>
            <a:off x="381000" y="5638800"/>
            <a:ext cx="8689975" cy="646331"/>
          </a:xfrm>
          <a:prstGeom prst="rect">
            <a:avLst/>
          </a:prstGeom>
          <a:noFill/>
        </p:spPr>
        <p:txBody>
          <a:bodyPr wrap="square" rtlCol="0">
            <a:spAutoFit/>
          </a:bodyPr>
          <a:lstStyle/>
          <a:p>
            <a:r>
              <a:rPr lang="en-US" dirty="0">
                <a:solidFill>
                  <a:srgbClr val="FFC000"/>
                </a:solidFill>
              </a:rPr>
              <a:t>Aurora, R., </a:t>
            </a:r>
            <a:r>
              <a:rPr lang="en-US" dirty="0" err="1">
                <a:solidFill>
                  <a:srgbClr val="FFC000"/>
                </a:solidFill>
              </a:rPr>
              <a:t>Crainiceanu</a:t>
            </a:r>
            <a:r>
              <a:rPr lang="en-US" dirty="0">
                <a:solidFill>
                  <a:srgbClr val="FFC000"/>
                </a:solidFill>
              </a:rPr>
              <a:t>, C. et al. (2018) Obstructive sleep apnea during REM sleep and CVD. Am. J. of </a:t>
            </a:r>
            <a:r>
              <a:rPr lang="en-US" dirty="0" err="1">
                <a:solidFill>
                  <a:srgbClr val="FFC000"/>
                </a:solidFill>
              </a:rPr>
              <a:t>Resp</a:t>
            </a:r>
            <a:r>
              <a:rPr lang="en-US" dirty="0">
                <a:solidFill>
                  <a:srgbClr val="FFC000"/>
                </a:solidFill>
              </a:rPr>
              <a:t> and Critical Care Medicine. Vol 197, no 5, March1, 2018</a:t>
            </a:r>
          </a:p>
        </p:txBody>
      </p:sp>
      <p:sp>
        <p:nvSpPr>
          <p:cNvPr id="7" name="Rectangle 6">
            <a:extLst>
              <a:ext uri="{FF2B5EF4-FFF2-40B4-BE49-F238E27FC236}">
                <a16:creationId xmlns:a16="http://schemas.microsoft.com/office/drawing/2014/main" id="{287E262A-36AA-49C5-9186-D0E7D2FF2942}"/>
              </a:ext>
            </a:extLst>
          </p:cNvPr>
          <p:cNvSpPr/>
          <p:nvPr/>
        </p:nvSpPr>
        <p:spPr>
          <a:xfrm>
            <a:off x="305510" y="4243940"/>
            <a:ext cx="8570912" cy="461665"/>
          </a:xfrm>
          <a:prstGeom prst="rect">
            <a:avLst/>
          </a:prstGeom>
        </p:spPr>
        <p:txBody>
          <a:bodyPr wrap="square">
            <a:spAutoFit/>
          </a:bodyPr>
          <a:lstStyle/>
          <a:p>
            <a:r>
              <a:rPr lang="en-US" sz="1200" dirty="0">
                <a:latin typeface="+mn-lt"/>
              </a:rPr>
              <a:t>Model 1: adjusted for age (continuous), sex, race, body mass index (continuous), and smoking status (never, former, current). ‡Model 2: adjusted for covariates of model 1 and prevalent hypertension and diabetes.</a:t>
            </a:r>
          </a:p>
        </p:txBody>
      </p:sp>
      <p:sp>
        <p:nvSpPr>
          <p:cNvPr id="8" name="TextBox 7">
            <a:extLst>
              <a:ext uri="{FF2B5EF4-FFF2-40B4-BE49-F238E27FC236}">
                <a16:creationId xmlns:a16="http://schemas.microsoft.com/office/drawing/2014/main" id="{C6103C16-5DE9-4D8D-83C0-7B588553C28D}"/>
              </a:ext>
            </a:extLst>
          </p:cNvPr>
          <p:cNvSpPr txBox="1"/>
          <p:nvPr/>
        </p:nvSpPr>
        <p:spPr>
          <a:xfrm>
            <a:off x="335672" y="4788536"/>
            <a:ext cx="8510588" cy="646331"/>
          </a:xfrm>
          <a:prstGeom prst="rect">
            <a:avLst/>
          </a:prstGeom>
          <a:noFill/>
        </p:spPr>
        <p:txBody>
          <a:bodyPr wrap="square" rtlCol="0">
            <a:spAutoFit/>
          </a:bodyPr>
          <a:lstStyle/>
          <a:p>
            <a:r>
              <a:rPr lang="en-US" dirty="0"/>
              <a:t>Participants with known (prevalent) CVD at all levels of REM sleep time percentage below 90% showed statistically relevant primary end points.  </a:t>
            </a:r>
          </a:p>
        </p:txBody>
      </p:sp>
    </p:spTree>
    <p:extLst>
      <p:ext uri="{BB962C8B-B14F-4D97-AF65-F5344CB8AC3E}">
        <p14:creationId xmlns:p14="http://schemas.microsoft.com/office/powerpoint/2010/main" val="24158919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E6FC-24E7-4B3F-B565-A1A138FF0E59}"/>
              </a:ext>
            </a:extLst>
          </p:cNvPr>
          <p:cNvSpPr>
            <a:spLocks noGrp="1"/>
          </p:cNvSpPr>
          <p:nvPr>
            <p:ph type="title"/>
          </p:nvPr>
        </p:nvSpPr>
        <p:spPr>
          <a:xfrm>
            <a:off x="301625" y="228601"/>
            <a:ext cx="8510588" cy="609599"/>
          </a:xfrm>
        </p:spPr>
        <p:txBody>
          <a:bodyPr/>
          <a:lstStyle/>
          <a:p>
            <a:r>
              <a:rPr lang="en-US" sz="3200" dirty="0"/>
              <a:t>OSA during REM increased risk in CVD </a:t>
            </a:r>
          </a:p>
        </p:txBody>
      </p:sp>
      <p:sp>
        <p:nvSpPr>
          <p:cNvPr id="4" name="Footer Placeholder 3">
            <a:extLst>
              <a:ext uri="{FF2B5EF4-FFF2-40B4-BE49-F238E27FC236}">
                <a16:creationId xmlns:a16="http://schemas.microsoft.com/office/drawing/2014/main" id="{6740E020-4DFC-49E3-B819-C8CC55B96498}"/>
              </a:ext>
            </a:extLst>
          </p:cNvPr>
          <p:cNvSpPr>
            <a:spLocks noGrp="1"/>
          </p:cNvSpPr>
          <p:nvPr>
            <p:ph type="ftr" sz="quarter" idx="11"/>
          </p:nvPr>
        </p:nvSpPr>
        <p:spPr/>
        <p:txBody>
          <a:bodyPr/>
          <a:lstStyle/>
          <a:p>
            <a:pPr>
              <a:defRPr/>
            </a:pPr>
            <a:r>
              <a:rPr lang="en-US"/>
              <a:t>Copyright Bale/Doneen Paradigm</a:t>
            </a:r>
          </a:p>
        </p:txBody>
      </p:sp>
      <p:sp>
        <p:nvSpPr>
          <p:cNvPr id="6" name="TextBox 5">
            <a:extLst>
              <a:ext uri="{FF2B5EF4-FFF2-40B4-BE49-F238E27FC236}">
                <a16:creationId xmlns:a16="http://schemas.microsoft.com/office/drawing/2014/main" id="{78B0B99A-0ABF-4DDB-8213-B335C75F9355}"/>
              </a:ext>
            </a:extLst>
          </p:cNvPr>
          <p:cNvSpPr txBox="1"/>
          <p:nvPr/>
        </p:nvSpPr>
        <p:spPr>
          <a:xfrm>
            <a:off x="381000" y="5638800"/>
            <a:ext cx="8689975" cy="646331"/>
          </a:xfrm>
          <a:prstGeom prst="rect">
            <a:avLst/>
          </a:prstGeom>
          <a:noFill/>
        </p:spPr>
        <p:txBody>
          <a:bodyPr wrap="square" rtlCol="0">
            <a:spAutoFit/>
          </a:bodyPr>
          <a:lstStyle/>
          <a:p>
            <a:r>
              <a:rPr lang="en-US" dirty="0">
                <a:solidFill>
                  <a:srgbClr val="FFC000"/>
                </a:solidFill>
              </a:rPr>
              <a:t>Aurora, R., </a:t>
            </a:r>
            <a:r>
              <a:rPr lang="en-US" dirty="0" err="1">
                <a:solidFill>
                  <a:srgbClr val="FFC000"/>
                </a:solidFill>
              </a:rPr>
              <a:t>Crainiceanu</a:t>
            </a:r>
            <a:r>
              <a:rPr lang="en-US" dirty="0">
                <a:solidFill>
                  <a:srgbClr val="FFC000"/>
                </a:solidFill>
              </a:rPr>
              <a:t>, C. et al. (2018) Obstructive sleep apnea during REM sleep and CVD. Am. J. of </a:t>
            </a:r>
            <a:r>
              <a:rPr lang="en-US" dirty="0" err="1">
                <a:solidFill>
                  <a:srgbClr val="FFC000"/>
                </a:solidFill>
              </a:rPr>
              <a:t>Resp</a:t>
            </a:r>
            <a:r>
              <a:rPr lang="en-US" dirty="0">
                <a:solidFill>
                  <a:srgbClr val="FFC000"/>
                </a:solidFill>
              </a:rPr>
              <a:t> and Critical Care Medicine. Vol 197, no 5, March1, 2018</a:t>
            </a:r>
          </a:p>
        </p:txBody>
      </p:sp>
      <p:sp>
        <p:nvSpPr>
          <p:cNvPr id="3" name="Rectangle 2">
            <a:extLst>
              <a:ext uri="{FF2B5EF4-FFF2-40B4-BE49-F238E27FC236}">
                <a16:creationId xmlns:a16="http://schemas.microsoft.com/office/drawing/2014/main" id="{C4F044DA-48B4-40E4-8F8E-6F7FB88849D9}"/>
              </a:ext>
            </a:extLst>
          </p:cNvPr>
          <p:cNvSpPr/>
          <p:nvPr/>
        </p:nvSpPr>
        <p:spPr>
          <a:xfrm>
            <a:off x="228600" y="1295400"/>
            <a:ext cx="8689974" cy="4154984"/>
          </a:xfrm>
          <a:prstGeom prst="rect">
            <a:avLst/>
          </a:prstGeom>
        </p:spPr>
        <p:txBody>
          <a:bodyPr wrap="square">
            <a:spAutoFit/>
          </a:bodyPr>
          <a:lstStyle/>
          <a:p>
            <a:r>
              <a:rPr lang="en-US" sz="2400" dirty="0">
                <a:latin typeface="+mn-lt"/>
              </a:rPr>
              <a:t>Conclusion: Severe OSA that occurs primarily during REM sleep is associated with higher incidence of a composite cardiovascular endpoint, but in only those with prevalent cardiovascular disease</a:t>
            </a:r>
          </a:p>
          <a:p>
            <a:pPr algn="ctr"/>
            <a:endParaRPr lang="en-US" sz="2400" dirty="0">
              <a:latin typeface="+mn-lt"/>
            </a:endParaRPr>
          </a:p>
          <a:p>
            <a:r>
              <a:rPr lang="en-US" sz="2400" u="sng" dirty="0" err="1">
                <a:latin typeface="+mn-lt"/>
              </a:rPr>
              <a:t>BaleDoneen</a:t>
            </a:r>
            <a:r>
              <a:rPr lang="en-US" sz="2400" u="sng" dirty="0">
                <a:latin typeface="+mn-lt"/>
              </a:rPr>
              <a:t> Take-Away:</a:t>
            </a:r>
          </a:p>
          <a:p>
            <a:pPr marL="457200" indent="-457200">
              <a:buAutoNum type="arabicPeriod"/>
            </a:pPr>
            <a:r>
              <a:rPr lang="en-US" sz="2400" dirty="0">
                <a:latin typeface="+mn-lt"/>
              </a:rPr>
              <a:t>Home sleep studies are great! </a:t>
            </a:r>
          </a:p>
          <a:p>
            <a:pPr marL="457200" indent="-457200">
              <a:buAutoNum type="arabicPeriod"/>
            </a:pPr>
            <a:r>
              <a:rPr lang="en-US" sz="2400" dirty="0">
                <a:latin typeface="+mn-lt"/>
              </a:rPr>
              <a:t>Pay attention to REM OSA – particularly in CVD patients.</a:t>
            </a:r>
          </a:p>
          <a:p>
            <a:pPr marL="457200" indent="-457200">
              <a:buAutoNum type="arabicPeriod"/>
            </a:pPr>
            <a:r>
              <a:rPr lang="en-US" sz="2400" dirty="0">
                <a:latin typeface="+mn-lt"/>
              </a:rPr>
              <a:t>Another reason to get the sleep study – more value</a:t>
            </a:r>
          </a:p>
          <a:p>
            <a:pPr marL="457200" indent="-457200">
              <a:buAutoNum type="arabicPeriod"/>
            </a:pPr>
            <a:r>
              <a:rPr lang="en-US" sz="2400" dirty="0">
                <a:latin typeface="+mn-lt"/>
              </a:rPr>
              <a:t>Study did not look at treatment resolution of risk.</a:t>
            </a:r>
          </a:p>
          <a:p>
            <a:pPr marL="457200" indent="-457200">
              <a:buAutoNum type="arabicPeriod"/>
            </a:pPr>
            <a:r>
              <a:rPr lang="en-US" sz="2400" dirty="0">
                <a:latin typeface="+mn-lt"/>
              </a:rPr>
              <a:t>Dental offices are great resources for home sleep </a:t>
            </a:r>
            <a:r>
              <a:rPr lang="en-US" sz="2400" dirty="0" err="1">
                <a:latin typeface="+mn-lt"/>
              </a:rPr>
              <a:t>evals</a:t>
            </a:r>
            <a:r>
              <a:rPr lang="en-US" sz="2400" dirty="0">
                <a:latin typeface="+mn-lt"/>
              </a:rPr>
              <a:t>. </a:t>
            </a:r>
          </a:p>
        </p:txBody>
      </p:sp>
    </p:spTree>
    <p:extLst>
      <p:ext uri="{BB962C8B-B14F-4D97-AF65-F5344CB8AC3E}">
        <p14:creationId xmlns:p14="http://schemas.microsoft.com/office/powerpoint/2010/main" val="1413946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Footer Placeholder 3"/>
          <p:cNvSpPr>
            <a:spLocks noGrp="1"/>
          </p:cNvSpPr>
          <p:nvPr>
            <p:ph type="ftr" sz="quarter" idx="11"/>
          </p:nvPr>
        </p:nvSpPr>
        <p:spPr/>
        <p:txBody>
          <a:bodyPr/>
          <a:lstStyle/>
          <a:p>
            <a:pPr>
              <a:defRPr/>
            </a:pPr>
            <a:r>
              <a:rPr lang="en-US">
                <a:solidFill>
                  <a:srgbClr val="FFFFFF"/>
                </a:solidFill>
              </a:rPr>
              <a:t>Copyright Bale/Doneen Paradigm</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501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998C-3082-4179-9C39-A2A50320EAFE}"/>
              </a:ext>
            </a:extLst>
          </p:cNvPr>
          <p:cNvSpPr>
            <a:spLocks noGrp="1"/>
          </p:cNvSpPr>
          <p:nvPr>
            <p:ph type="title"/>
          </p:nvPr>
        </p:nvSpPr>
        <p:spPr>
          <a:xfrm>
            <a:off x="301625" y="228601"/>
            <a:ext cx="8510588" cy="914400"/>
          </a:xfrm>
        </p:spPr>
        <p:txBody>
          <a:bodyPr/>
          <a:lstStyle/>
          <a:p>
            <a:r>
              <a:rPr lang="en-US" sz="3600" dirty="0"/>
              <a:t>Central Adiposity in women higher risk </a:t>
            </a:r>
            <a:br>
              <a:rPr lang="en-US" sz="3600" dirty="0"/>
            </a:br>
            <a:r>
              <a:rPr lang="en-US" sz="3600" dirty="0"/>
              <a:t>of MI than men. </a:t>
            </a:r>
          </a:p>
        </p:txBody>
      </p:sp>
      <p:sp>
        <p:nvSpPr>
          <p:cNvPr id="3" name="Content Placeholder 2">
            <a:extLst>
              <a:ext uri="{FF2B5EF4-FFF2-40B4-BE49-F238E27FC236}">
                <a16:creationId xmlns:a16="http://schemas.microsoft.com/office/drawing/2014/main" id="{B5B5AC9A-D180-4685-8DA7-BBCD7C390750}"/>
              </a:ext>
            </a:extLst>
          </p:cNvPr>
          <p:cNvSpPr>
            <a:spLocks noGrp="1"/>
          </p:cNvSpPr>
          <p:nvPr>
            <p:ph idx="1"/>
          </p:nvPr>
        </p:nvSpPr>
        <p:spPr>
          <a:xfrm>
            <a:off x="301625" y="1676401"/>
            <a:ext cx="8540750" cy="3810000"/>
          </a:xfrm>
        </p:spPr>
        <p:txBody>
          <a:bodyPr/>
          <a:lstStyle/>
          <a:p>
            <a:pPr marL="0" indent="0" algn="ctr">
              <a:buNone/>
            </a:pPr>
            <a:r>
              <a:rPr lang="en-US" sz="2400" dirty="0">
                <a:effectLst/>
              </a:rPr>
              <a:t>Cox regression models yielded adjusted hazard ratios for MI associated with </a:t>
            </a:r>
            <a:r>
              <a:rPr lang="en-US" sz="2400" u="sng" dirty="0">
                <a:effectLst/>
              </a:rPr>
              <a:t>body mass index</a:t>
            </a:r>
            <a:r>
              <a:rPr lang="en-US" sz="2400" dirty="0">
                <a:effectLst/>
              </a:rPr>
              <a:t>, </a:t>
            </a:r>
            <a:r>
              <a:rPr lang="en-US" sz="2400" u="sng" dirty="0">
                <a:effectLst/>
              </a:rPr>
              <a:t>waist circumference</a:t>
            </a:r>
            <a:r>
              <a:rPr lang="en-US" sz="2400" dirty="0">
                <a:effectLst/>
              </a:rPr>
              <a:t>, </a:t>
            </a:r>
            <a:r>
              <a:rPr lang="en-US" sz="2400" u="sng" dirty="0">
                <a:effectLst/>
              </a:rPr>
              <a:t>waist-to-hip ratio</a:t>
            </a:r>
            <a:r>
              <a:rPr lang="en-US" sz="2400" dirty="0">
                <a:effectLst/>
              </a:rPr>
              <a:t>, and </a:t>
            </a:r>
            <a:r>
              <a:rPr lang="en-US" sz="2400" u="sng" dirty="0">
                <a:effectLst/>
              </a:rPr>
              <a:t>waist-to-height ratio</a:t>
            </a:r>
            <a:r>
              <a:rPr lang="en-US" sz="2400" dirty="0">
                <a:effectLst/>
              </a:rPr>
              <a:t>. </a:t>
            </a:r>
          </a:p>
          <a:p>
            <a:pPr marL="0" indent="0" algn="ctr">
              <a:buNone/>
            </a:pPr>
            <a:endParaRPr lang="en-US" sz="2400" dirty="0">
              <a:effectLst/>
            </a:endParaRPr>
          </a:p>
          <a:p>
            <a:pPr marL="0" indent="0" algn="ctr">
              <a:buNone/>
            </a:pPr>
            <a:r>
              <a:rPr lang="en-US" sz="2400" dirty="0">
                <a:effectLst/>
              </a:rPr>
              <a:t>There was an loglinear relationship between measures of general and central adiposity and the risk of MI in both sexes with an increased risk in women compared to men</a:t>
            </a:r>
          </a:p>
        </p:txBody>
      </p:sp>
      <p:sp>
        <p:nvSpPr>
          <p:cNvPr id="4" name="Footer Placeholder 3">
            <a:extLst>
              <a:ext uri="{FF2B5EF4-FFF2-40B4-BE49-F238E27FC236}">
                <a16:creationId xmlns:a16="http://schemas.microsoft.com/office/drawing/2014/main" id="{CDC38783-E4E4-4926-BE28-65FDA4DDFF18}"/>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BCD9139D-F86F-4E47-9845-BAE940FC1ADD}"/>
              </a:ext>
            </a:extLst>
          </p:cNvPr>
          <p:cNvSpPr txBox="1"/>
          <p:nvPr/>
        </p:nvSpPr>
        <p:spPr>
          <a:xfrm>
            <a:off x="152400" y="5562600"/>
            <a:ext cx="8613775" cy="830997"/>
          </a:xfrm>
          <a:prstGeom prst="rect">
            <a:avLst/>
          </a:prstGeom>
          <a:noFill/>
        </p:spPr>
        <p:txBody>
          <a:bodyPr wrap="square" rtlCol="0">
            <a:spAutoFit/>
          </a:bodyPr>
          <a:lstStyle/>
          <a:p>
            <a:r>
              <a:rPr lang="en-US" sz="1600" i="1" dirty="0">
                <a:solidFill>
                  <a:srgbClr val="FFC000"/>
                </a:solidFill>
              </a:rPr>
              <a:t>Peters, S., Bots, Ss., et al. Sex differences in the association between measures of general and central adiposity and risk of MI. J Am Heart Assoc. March 13, 2018;7:DOI:10.1161/JAHA.117.008507</a:t>
            </a:r>
          </a:p>
        </p:txBody>
      </p:sp>
    </p:spTree>
    <p:extLst>
      <p:ext uri="{BB962C8B-B14F-4D97-AF65-F5344CB8AC3E}">
        <p14:creationId xmlns:p14="http://schemas.microsoft.com/office/powerpoint/2010/main" val="165783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3200" dirty="0"/>
              <a:t>Pharmacogenomics Improves Outcomes!</a:t>
            </a:r>
          </a:p>
        </p:txBody>
      </p:sp>
      <p:pic>
        <p:nvPicPr>
          <p:cNvPr id="7" name="Content Placeholder 6">
            <a:extLst>
              <a:ext uri="{FF2B5EF4-FFF2-40B4-BE49-F238E27FC236}">
                <a16:creationId xmlns:a16="http://schemas.microsoft.com/office/drawing/2014/main" id="{265A2A55-7F8A-43DB-B3EC-C613D660E0E1}"/>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19200" y="1104900"/>
            <a:ext cx="6858000" cy="4648200"/>
          </a:xfrm>
        </p:spPr>
      </p:pic>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Tree>
    <p:extLst>
      <p:ext uri="{BB962C8B-B14F-4D97-AF65-F5344CB8AC3E}">
        <p14:creationId xmlns:p14="http://schemas.microsoft.com/office/powerpoint/2010/main" val="10953761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3200" dirty="0"/>
              <a:t>Guiding antiplatelet therapy in ACS using pharmacogenomics improves outcomes</a:t>
            </a:r>
          </a:p>
        </p:txBody>
      </p:sp>
      <p:sp>
        <p:nvSpPr>
          <p:cNvPr id="3" name="Content Placeholder 2">
            <a:extLst>
              <a:ext uri="{FF2B5EF4-FFF2-40B4-BE49-F238E27FC236}">
                <a16:creationId xmlns:a16="http://schemas.microsoft.com/office/drawing/2014/main" id="{4006200E-484B-4B68-B0D9-9CBE33098B11}"/>
              </a:ext>
            </a:extLst>
          </p:cNvPr>
          <p:cNvSpPr>
            <a:spLocks noGrp="1"/>
          </p:cNvSpPr>
          <p:nvPr>
            <p:ph idx="1"/>
          </p:nvPr>
        </p:nvSpPr>
        <p:spPr>
          <a:xfrm>
            <a:off x="286544" y="1295400"/>
            <a:ext cx="8540750" cy="4267200"/>
          </a:xfrm>
        </p:spPr>
        <p:txBody>
          <a:bodyPr/>
          <a:lstStyle/>
          <a:p>
            <a:pPr marL="0" indent="0" algn="ctr">
              <a:buNone/>
            </a:pPr>
            <a:r>
              <a:rPr lang="en-US" sz="2400" dirty="0">
                <a:effectLst/>
              </a:rPr>
              <a:t>Clopidogrel is still frequently used in patients with acute coronary syndromes (ACS), but its efficacy is hampered by interpatient response variability</a:t>
            </a:r>
          </a:p>
          <a:p>
            <a:pPr marL="0" indent="0" algn="ctr">
              <a:buNone/>
            </a:pPr>
            <a:endParaRPr lang="en-US" sz="2400" dirty="0">
              <a:effectLst/>
            </a:endParaRPr>
          </a:p>
          <a:p>
            <a:pPr marL="0" indent="0" algn="ctr">
              <a:buNone/>
            </a:pPr>
            <a:r>
              <a:rPr lang="en-US" sz="2400" u="sng" dirty="0">
                <a:effectLst/>
              </a:rPr>
              <a:t>Goal of research</a:t>
            </a:r>
            <a:r>
              <a:rPr lang="en-US" sz="2400" dirty="0">
                <a:effectLst/>
              </a:rPr>
              <a:t>: To evaluate whether selecting antiplatelet therapy (clopidogrel, prasugrel or ticagrelor) on the basis of a patient’s genetic and clinical characteristics leads to better clinical outcomes in comparison with the standard of care, which bases the selection on clinical characteristics alone.</a:t>
            </a:r>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spTree>
    <p:extLst>
      <p:ext uri="{BB962C8B-B14F-4D97-AF65-F5344CB8AC3E}">
        <p14:creationId xmlns:p14="http://schemas.microsoft.com/office/powerpoint/2010/main" val="31377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3200" dirty="0"/>
              <a:t>Guiding antiplatelet therapy in ACS using pharmacogenomics improves outcomes</a:t>
            </a:r>
          </a:p>
        </p:txBody>
      </p:sp>
      <p:sp>
        <p:nvSpPr>
          <p:cNvPr id="3" name="Content Placeholder 2">
            <a:extLst>
              <a:ext uri="{FF2B5EF4-FFF2-40B4-BE49-F238E27FC236}">
                <a16:creationId xmlns:a16="http://schemas.microsoft.com/office/drawing/2014/main" id="{4006200E-484B-4B68-B0D9-9CBE33098B11}"/>
              </a:ext>
            </a:extLst>
          </p:cNvPr>
          <p:cNvSpPr>
            <a:spLocks noGrp="1"/>
          </p:cNvSpPr>
          <p:nvPr>
            <p:ph idx="1"/>
          </p:nvPr>
        </p:nvSpPr>
        <p:spPr>
          <a:xfrm>
            <a:off x="381000" y="1336133"/>
            <a:ext cx="8540750" cy="4267200"/>
          </a:xfrm>
        </p:spPr>
        <p:txBody>
          <a:bodyPr/>
          <a:lstStyle/>
          <a:p>
            <a:pPr marL="0" indent="0" algn="ctr">
              <a:buNone/>
            </a:pPr>
            <a:r>
              <a:rPr lang="en-US" sz="2400" dirty="0">
                <a:effectLst/>
              </a:rPr>
              <a:t>Patients hospitalized for ACS were randomly assigned to standard of care or pharmacogenomic arm, which included the genotyping of ABCB1, CYP2C19*2, CYP2C19*17 using an ST Q3 system that provide the data within 70 minutes at each patient’s bedside. </a:t>
            </a:r>
          </a:p>
          <a:p>
            <a:pPr marL="0" indent="0" algn="ctr">
              <a:buNone/>
            </a:pPr>
            <a:endParaRPr lang="en-US" sz="2400" dirty="0">
              <a:effectLst/>
            </a:endParaRPr>
          </a:p>
          <a:p>
            <a:pPr marL="0" indent="0" algn="ctr">
              <a:buNone/>
            </a:pPr>
            <a:r>
              <a:rPr lang="en-US" sz="2400" dirty="0">
                <a:effectLst/>
              </a:rPr>
              <a:t>The patients were followed up for 12 ± 1 months for the primary composite endpoint of cardiovascular death and the first occurrence of non-fatal myocardial infarction, non-fatal stroke and BARC 3 to 5-defined major bleeding. </a:t>
            </a:r>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spTree>
    <p:extLst>
      <p:ext uri="{BB962C8B-B14F-4D97-AF65-F5344CB8AC3E}">
        <p14:creationId xmlns:p14="http://schemas.microsoft.com/office/powerpoint/2010/main" val="287797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3C05F-8692-49F3-899C-44A6DEBC1374}"/>
              </a:ext>
            </a:extLst>
          </p:cNvPr>
          <p:cNvSpPr>
            <a:spLocks noGrp="1"/>
          </p:cNvSpPr>
          <p:nvPr>
            <p:ph type="title"/>
          </p:nvPr>
        </p:nvSpPr>
        <p:spPr>
          <a:xfrm>
            <a:off x="301625" y="228601"/>
            <a:ext cx="8510588" cy="457200"/>
          </a:xfrm>
        </p:spPr>
        <p:txBody>
          <a:bodyPr/>
          <a:lstStyle/>
          <a:p>
            <a:r>
              <a:rPr lang="en-US" dirty="0"/>
              <a:t>BARC Definitions – bleeding risk </a:t>
            </a:r>
          </a:p>
        </p:txBody>
      </p:sp>
      <p:pic>
        <p:nvPicPr>
          <p:cNvPr id="5" name="Content Placeholder 4">
            <a:extLst>
              <a:ext uri="{FF2B5EF4-FFF2-40B4-BE49-F238E27FC236}">
                <a16:creationId xmlns:a16="http://schemas.microsoft.com/office/drawing/2014/main" id="{A5971F95-2FC4-4AF5-A1AE-0F7B8D9653CF}"/>
              </a:ext>
            </a:extLst>
          </p:cNvPr>
          <p:cNvPicPr>
            <a:picLocks noGrp="1" noChangeAspect="1"/>
          </p:cNvPicPr>
          <p:nvPr>
            <p:ph idx="1"/>
          </p:nvPr>
        </p:nvPicPr>
        <p:blipFill>
          <a:blip r:embed="rId2"/>
          <a:stretch>
            <a:fillRect/>
          </a:stretch>
        </p:blipFill>
        <p:spPr>
          <a:xfrm>
            <a:off x="2209800" y="1066800"/>
            <a:ext cx="4571999" cy="5016842"/>
          </a:xfrm>
          <a:prstGeom prst="rect">
            <a:avLst/>
          </a:prstGeom>
        </p:spPr>
      </p:pic>
      <p:sp>
        <p:nvSpPr>
          <p:cNvPr id="4" name="Footer Placeholder 3">
            <a:extLst>
              <a:ext uri="{FF2B5EF4-FFF2-40B4-BE49-F238E27FC236}">
                <a16:creationId xmlns:a16="http://schemas.microsoft.com/office/drawing/2014/main" id="{57578EFF-ABA1-4A37-B451-85420C8A7867}"/>
              </a:ext>
            </a:extLst>
          </p:cNvPr>
          <p:cNvSpPr>
            <a:spLocks noGrp="1"/>
          </p:cNvSpPr>
          <p:nvPr>
            <p:ph type="ftr" sz="quarter" idx="11"/>
          </p:nvPr>
        </p:nvSpPr>
        <p:spPr/>
        <p:txBody>
          <a:bodyPr/>
          <a:lstStyle/>
          <a:p>
            <a:pPr>
              <a:defRPr/>
            </a:pPr>
            <a:r>
              <a:rPr lang="en-US"/>
              <a:t>Copyright Bale/Doneen Paradigm</a:t>
            </a:r>
          </a:p>
        </p:txBody>
      </p:sp>
      <p:sp>
        <p:nvSpPr>
          <p:cNvPr id="6" name="Rectangle 5">
            <a:extLst>
              <a:ext uri="{FF2B5EF4-FFF2-40B4-BE49-F238E27FC236}">
                <a16:creationId xmlns:a16="http://schemas.microsoft.com/office/drawing/2014/main" id="{4724AEFD-4903-4336-B817-F45BF424FD0E}"/>
              </a:ext>
            </a:extLst>
          </p:cNvPr>
          <p:cNvSpPr/>
          <p:nvPr/>
        </p:nvSpPr>
        <p:spPr>
          <a:xfrm>
            <a:off x="76200" y="6111533"/>
            <a:ext cx="7671881" cy="646331"/>
          </a:xfrm>
          <a:prstGeom prst="rect">
            <a:avLst/>
          </a:prstGeom>
        </p:spPr>
        <p:txBody>
          <a:bodyPr wrap="square">
            <a:spAutoFit/>
          </a:bodyPr>
          <a:lstStyle/>
          <a:p>
            <a:r>
              <a:rPr lang="en-US" dirty="0">
                <a:solidFill>
                  <a:srgbClr val="FFC000"/>
                </a:solidFill>
              </a:rPr>
              <a:t>https://www.tctmd.com/news/barc-new-bleeding-definitions-aim-standardize-trial-endpoints</a:t>
            </a:r>
          </a:p>
        </p:txBody>
      </p:sp>
    </p:spTree>
    <p:extLst>
      <p:ext uri="{BB962C8B-B14F-4D97-AF65-F5344CB8AC3E}">
        <p14:creationId xmlns:p14="http://schemas.microsoft.com/office/powerpoint/2010/main" val="482024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3200" dirty="0"/>
              <a:t>Guiding antiplatelet therapy in ACS using pharmacogenomics improves outcomes</a:t>
            </a:r>
          </a:p>
        </p:txBody>
      </p:sp>
      <p:sp>
        <p:nvSpPr>
          <p:cNvPr id="3" name="Content Placeholder 2">
            <a:extLst>
              <a:ext uri="{FF2B5EF4-FFF2-40B4-BE49-F238E27FC236}">
                <a16:creationId xmlns:a16="http://schemas.microsoft.com/office/drawing/2014/main" id="{4006200E-484B-4B68-B0D9-9CBE33098B11}"/>
              </a:ext>
            </a:extLst>
          </p:cNvPr>
          <p:cNvSpPr>
            <a:spLocks noGrp="1"/>
          </p:cNvSpPr>
          <p:nvPr>
            <p:ph idx="1"/>
          </p:nvPr>
        </p:nvSpPr>
        <p:spPr>
          <a:xfrm>
            <a:off x="271463" y="1670049"/>
            <a:ext cx="8540750" cy="4267200"/>
          </a:xfrm>
        </p:spPr>
        <p:txBody>
          <a:bodyPr/>
          <a:lstStyle/>
          <a:p>
            <a:pPr marL="0" indent="0" algn="ctr">
              <a:buNone/>
            </a:pPr>
            <a:r>
              <a:rPr lang="en-US" sz="2200" dirty="0">
                <a:effectLst/>
              </a:rPr>
              <a:t>After enrolling 888 patients, the study was prematurely stopped due to significance of outcomes. </a:t>
            </a:r>
          </a:p>
          <a:p>
            <a:pPr marL="0" indent="0" algn="ctr">
              <a:buNone/>
            </a:pPr>
            <a:endParaRPr lang="en-US" sz="2200" dirty="0">
              <a:effectLst/>
            </a:endParaRPr>
          </a:p>
          <a:p>
            <a:pPr marL="0" indent="0" algn="ctr">
              <a:buNone/>
            </a:pPr>
            <a:r>
              <a:rPr lang="en-US" sz="2200" dirty="0">
                <a:effectLst/>
              </a:rPr>
              <a:t>Clopidogrel was used more frequently in the standard of care arm (50.7% </a:t>
            </a:r>
            <a:r>
              <a:rPr lang="en-US" sz="2200" i="1" dirty="0">
                <a:effectLst/>
              </a:rPr>
              <a:t>vs </a:t>
            </a:r>
            <a:r>
              <a:rPr lang="en-US" sz="2200" dirty="0">
                <a:effectLst/>
              </a:rPr>
              <a:t>43.3%), ticagrelor in the pharmacogenomic arm (42.6% </a:t>
            </a:r>
            <a:r>
              <a:rPr lang="en-US" sz="2200" i="1" dirty="0">
                <a:effectLst/>
              </a:rPr>
              <a:t>vs </a:t>
            </a:r>
            <a:r>
              <a:rPr lang="en-US" sz="2200" dirty="0">
                <a:effectLst/>
              </a:rPr>
              <a:t>32.7%; P=0.02), and prasugrel was equally used in both arms. </a:t>
            </a:r>
          </a:p>
          <a:p>
            <a:pPr marL="0" indent="0" algn="ctr">
              <a:buNone/>
            </a:pPr>
            <a:endParaRPr lang="en-US" sz="2200" dirty="0">
              <a:effectLst/>
            </a:endParaRPr>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spTree>
    <p:extLst>
      <p:ext uri="{BB962C8B-B14F-4D97-AF65-F5344CB8AC3E}">
        <p14:creationId xmlns:p14="http://schemas.microsoft.com/office/powerpoint/2010/main" val="274664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3200" dirty="0"/>
              <a:t>Guiding antiplatelet therapy in ACS using pharmacogenomics improves outcomes</a:t>
            </a:r>
          </a:p>
        </p:txBody>
      </p:sp>
      <p:sp>
        <p:nvSpPr>
          <p:cNvPr id="3" name="Content Placeholder 2">
            <a:extLst>
              <a:ext uri="{FF2B5EF4-FFF2-40B4-BE49-F238E27FC236}">
                <a16:creationId xmlns:a16="http://schemas.microsoft.com/office/drawing/2014/main" id="{4006200E-484B-4B68-B0D9-9CBE33098B11}"/>
              </a:ext>
            </a:extLst>
          </p:cNvPr>
          <p:cNvSpPr>
            <a:spLocks noGrp="1"/>
          </p:cNvSpPr>
          <p:nvPr>
            <p:ph idx="1"/>
          </p:nvPr>
        </p:nvSpPr>
        <p:spPr>
          <a:xfrm>
            <a:off x="301625" y="1066801"/>
            <a:ext cx="8540750" cy="4267200"/>
          </a:xfrm>
        </p:spPr>
        <p:txBody>
          <a:bodyPr/>
          <a:lstStyle/>
          <a:p>
            <a:pPr marL="0" indent="0" algn="ctr">
              <a:buNone/>
            </a:pPr>
            <a:r>
              <a:rPr lang="en-US" sz="2200" dirty="0">
                <a:effectLst/>
              </a:rPr>
              <a:t>. </a:t>
            </a:r>
          </a:p>
          <a:p>
            <a:pPr marL="0" indent="0" algn="ctr">
              <a:buNone/>
            </a:pPr>
            <a:endParaRPr lang="en-US" sz="2200" dirty="0">
              <a:effectLst/>
            </a:endParaRPr>
          </a:p>
          <a:p>
            <a:pPr marL="0" indent="0" algn="ctr">
              <a:buNone/>
            </a:pPr>
            <a:r>
              <a:rPr lang="en-US" sz="2200" dirty="0">
                <a:effectLst/>
              </a:rPr>
              <a:t>The primary endpoint occurred in 71 patients (15.9%) in the pharmacogenomic arm and in 114 (25.9%) in the standard of care arm (HR 0.58; 95% CI 0.43 to 0.78; P&lt;0.001). </a:t>
            </a:r>
          </a:p>
          <a:p>
            <a:pPr marL="0" indent="0" algn="ctr">
              <a:buNone/>
            </a:pPr>
            <a:endParaRPr lang="en-US" sz="2200" dirty="0">
              <a:effectLst/>
            </a:endParaRPr>
          </a:p>
          <a:p>
            <a:pPr marL="0" indent="0" algn="ctr">
              <a:buNone/>
            </a:pPr>
            <a:r>
              <a:rPr lang="en-US" sz="2200" dirty="0">
                <a:effectLst/>
              </a:rPr>
              <a:t>Conclusion: A personalized approach to selecting antiplatelet therapy for ACS patients may reduce ischemic and bleeding events.</a:t>
            </a:r>
          </a:p>
          <a:p>
            <a:pPr marL="0" indent="0" algn="ctr">
              <a:buNone/>
            </a:pPr>
            <a:endParaRPr lang="en-US" sz="2200" dirty="0">
              <a:effectLst/>
            </a:endParaRPr>
          </a:p>
          <a:p>
            <a:pPr marL="0" indent="0" algn="ctr">
              <a:buNone/>
            </a:pPr>
            <a:r>
              <a:rPr lang="en-US" sz="2200" dirty="0">
                <a:effectLst/>
              </a:rPr>
              <a:t>Pharmacogenomics reduced event risk and adverse bleeding risks by 42%!!! </a:t>
            </a:r>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spTree>
    <p:extLst>
      <p:ext uri="{BB962C8B-B14F-4D97-AF65-F5344CB8AC3E}">
        <p14:creationId xmlns:p14="http://schemas.microsoft.com/office/powerpoint/2010/main" val="303403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2800" dirty="0"/>
              <a:t>Guiding antiplatelet therapy in ACS using pharmacogenomics improves </a:t>
            </a:r>
            <a:r>
              <a:rPr lang="en-US" sz="2800" u="sng" dirty="0"/>
              <a:t>Primary </a:t>
            </a:r>
            <a:r>
              <a:rPr lang="en-US" sz="2800" u="sng" dirty="0" err="1"/>
              <a:t>EndPoints</a:t>
            </a:r>
            <a:endParaRPr lang="en-US" sz="2800" u="sng" dirty="0"/>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pic>
        <p:nvPicPr>
          <p:cNvPr id="6" name="Content Placeholder 4">
            <a:extLst>
              <a:ext uri="{FF2B5EF4-FFF2-40B4-BE49-F238E27FC236}">
                <a16:creationId xmlns:a16="http://schemas.microsoft.com/office/drawing/2014/main" id="{DAC343F9-002E-4A61-BF10-A64987300838}"/>
              </a:ext>
            </a:extLst>
          </p:cNvPr>
          <p:cNvPicPr>
            <a:picLocks noGrp="1" noChangeAspect="1"/>
          </p:cNvPicPr>
          <p:nvPr>
            <p:ph idx="1"/>
          </p:nvPr>
        </p:nvPicPr>
        <p:blipFill>
          <a:blip r:embed="rId2"/>
          <a:stretch>
            <a:fillRect/>
          </a:stretch>
        </p:blipFill>
        <p:spPr>
          <a:xfrm>
            <a:off x="929154" y="1066800"/>
            <a:ext cx="7285692" cy="4267200"/>
          </a:xfrm>
          <a:prstGeom prst="rect">
            <a:avLst/>
          </a:prstGeom>
        </p:spPr>
      </p:pic>
    </p:spTree>
    <p:extLst>
      <p:ext uri="{BB962C8B-B14F-4D97-AF65-F5344CB8AC3E}">
        <p14:creationId xmlns:p14="http://schemas.microsoft.com/office/powerpoint/2010/main" val="18261133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4800" y="457200"/>
            <a:ext cx="9677399" cy="45719"/>
          </a:xfrm>
        </p:spPr>
        <p:txBody>
          <a:bodyPr/>
          <a:lstStyle/>
          <a:p>
            <a:r>
              <a:rPr lang="en-US" sz="2800" dirty="0"/>
              <a:t>Guiding antiplatelet therapy in ACS using pharmacogenomics improves </a:t>
            </a:r>
            <a:r>
              <a:rPr lang="en-US" sz="2800" u="sng" dirty="0"/>
              <a:t>Ischemic End-Points</a:t>
            </a:r>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pic>
        <p:nvPicPr>
          <p:cNvPr id="8" name="Content Placeholder 4">
            <a:extLst>
              <a:ext uri="{FF2B5EF4-FFF2-40B4-BE49-F238E27FC236}">
                <a16:creationId xmlns:a16="http://schemas.microsoft.com/office/drawing/2014/main" id="{C50EB14A-23CC-47E6-BCE4-4D2751453295}"/>
              </a:ext>
            </a:extLst>
          </p:cNvPr>
          <p:cNvPicPr>
            <a:picLocks noGrp="1" noChangeAspect="1"/>
          </p:cNvPicPr>
          <p:nvPr>
            <p:ph idx="1"/>
          </p:nvPr>
        </p:nvPicPr>
        <p:blipFill>
          <a:blip r:embed="rId2"/>
          <a:stretch>
            <a:fillRect/>
          </a:stretch>
        </p:blipFill>
        <p:spPr>
          <a:xfrm>
            <a:off x="838200" y="1066800"/>
            <a:ext cx="7608586" cy="4422775"/>
          </a:xfrm>
          <a:prstGeom prst="rect">
            <a:avLst/>
          </a:prstGeom>
        </p:spPr>
      </p:pic>
    </p:spTree>
    <p:extLst>
      <p:ext uri="{BB962C8B-B14F-4D97-AF65-F5344CB8AC3E}">
        <p14:creationId xmlns:p14="http://schemas.microsoft.com/office/powerpoint/2010/main" val="35459990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3200" dirty="0"/>
              <a:t>Guiding antiplatelet therapy in ACS using pharmacogenomics improves </a:t>
            </a:r>
            <a:r>
              <a:rPr lang="en-US" sz="3200" u="sng" dirty="0"/>
              <a:t>Bleeding Risks</a:t>
            </a:r>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pic>
        <p:nvPicPr>
          <p:cNvPr id="6" name="Content Placeholder 4">
            <a:extLst>
              <a:ext uri="{FF2B5EF4-FFF2-40B4-BE49-F238E27FC236}">
                <a16:creationId xmlns:a16="http://schemas.microsoft.com/office/drawing/2014/main" id="{C9850CFF-78EE-4133-BD78-9F34626CD109}"/>
              </a:ext>
            </a:extLst>
          </p:cNvPr>
          <p:cNvPicPr>
            <a:picLocks noGrp="1" noChangeAspect="1"/>
          </p:cNvPicPr>
          <p:nvPr>
            <p:ph idx="1"/>
          </p:nvPr>
        </p:nvPicPr>
        <p:blipFill>
          <a:blip r:embed="rId2"/>
          <a:stretch>
            <a:fillRect/>
          </a:stretch>
        </p:blipFill>
        <p:spPr>
          <a:xfrm>
            <a:off x="939114" y="1126276"/>
            <a:ext cx="7265772" cy="4267200"/>
          </a:xfrm>
          <a:prstGeom prst="rect">
            <a:avLst/>
          </a:prstGeom>
        </p:spPr>
      </p:pic>
    </p:spTree>
    <p:extLst>
      <p:ext uri="{BB962C8B-B14F-4D97-AF65-F5344CB8AC3E}">
        <p14:creationId xmlns:p14="http://schemas.microsoft.com/office/powerpoint/2010/main" val="276855071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5EE8-06D9-4057-8692-E05A1C3EACE3}"/>
              </a:ext>
            </a:extLst>
          </p:cNvPr>
          <p:cNvSpPr>
            <a:spLocks noGrp="1"/>
          </p:cNvSpPr>
          <p:nvPr>
            <p:ph type="title"/>
          </p:nvPr>
        </p:nvSpPr>
        <p:spPr>
          <a:xfrm>
            <a:off x="301625" y="228600"/>
            <a:ext cx="8510588" cy="530225"/>
          </a:xfrm>
        </p:spPr>
        <p:txBody>
          <a:bodyPr/>
          <a:lstStyle/>
          <a:p>
            <a:r>
              <a:rPr lang="en-US" sz="3200" dirty="0"/>
              <a:t>Guiding antiplatelet therapy in ACS using pharmacogenomics improves outcomes</a:t>
            </a:r>
          </a:p>
        </p:txBody>
      </p:sp>
      <p:sp>
        <p:nvSpPr>
          <p:cNvPr id="4" name="Footer Placeholder 3">
            <a:extLst>
              <a:ext uri="{FF2B5EF4-FFF2-40B4-BE49-F238E27FC236}">
                <a16:creationId xmlns:a16="http://schemas.microsoft.com/office/drawing/2014/main" id="{4319A971-B715-4460-94E0-3EB20D3F8ADF}"/>
              </a:ext>
            </a:extLst>
          </p:cNvPr>
          <p:cNvSpPr>
            <a:spLocks noGrp="1"/>
          </p:cNvSpPr>
          <p:nvPr>
            <p:ph type="ftr" sz="quarter" idx="11"/>
          </p:nvPr>
        </p:nvSpPr>
        <p:spPr/>
        <p:txBody>
          <a:bodyPr/>
          <a:lstStyle/>
          <a:p>
            <a:pPr>
              <a:defRPr/>
            </a:pPr>
            <a:r>
              <a:rPr lang="en-US"/>
              <a:t>Copyright Bale/Doneen Paradigm</a:t>
            </a:r>
          </a:p>
        </p:txBody>
      </p:sp>
      <p:sp>
        <p:nvSpPr>
          <p:cNvPr id="5" name="TextBox 4">
            <a:extLst>
              <a:ext uri="{FF2B5EF4-FFF2-40B4-BE49-F238E27FC236}">
                <a16:creationId xmlns:a16="http://schemas.microsoft.com/office/drawing/2014/main" id="{1291C279-1B7A-4A36-A74F-4B54683C7ADE}"/>
              </a:ext>
            </a:extLst>
          </p:cNvPr>
          <p:cNvSpPr txBox="1"/>
          <p:nvPr/>
        </p:nvSpPr>
        <p:spPr>
          <a:xfrm>
            <a:off x="228601" y="5641977"/>
            <a:ext cx="8458200" cy="830997"/>
          </a:xfrm>
          <a:prstGeom prst="rect">
            <a:avLst/>
          </a:prstGeom>
          <a:noFill/>
        </p:spPr>
        <p:txBody>
          <a:bodyPr wrap="square" rtlCol="0">
            <a:spAutoFit/>
          </a:bodyPr>
          <a:lstStyle/>
          <a:p>
            <a:r>
              <a:rPr lang="en-US" sz="1600" dirty="0">
                <a:solidFill>
                  <a:srgbClr val="FFC000"/>
                </a:solidFill>
              </a:rPr>
              <a:t>Notarangelo, F., </a:t>
            </a:r>
            <a:r>
              <a:rPr lang="en-US" sz="1600" dirty="0" err="1">
                <a:solidFill>
                  <a:srgbClr val="FFC000"/>
                </a:solidFill>
              </a:rPr>
              <a:t>Maglietta</a:t>
            </a:r>
            <a:r>
              <a:rPr lang="en-US" sz="1600" dirty="0">
                <a:solidFill>
                  <a:srgbClr val="FFC000"/>
                </a:solidFill>
              </a:rPr>
              <a:t>, G., Bevilacqua, et al. (2018) Pharmacogenomic approach to selecting antiplatelet therapy in acute coronary syndromes: PHARMCLO trial. JACC (2.29.18), doi:10.1016/j.jacc2018.02.029. </a:t>
            </a:r>
          </a:p>
        </p:txBody>
      </p:sp>
      <p:sp>
        <p:nvSpPr>
          <p:cNvPr id="3" name="Content Placeholder 2">
            <a:extLst>
              <a:ext uri="{FF2B5EF4-FFF2-40B4-BE49-F238E27FC236}">
                <a16:creationId xmlns:a16="http://schemas.microsoft.com/office/drawing/2014/main" id="{6395796F-263F-453B-9959-26CA69E87C26}"/>
              </a:ext>
            </a:extLst>
          </p:cNvPr>
          <p:cNvSpPr>
            <a:spLocks noGrp="1"/>
          </p:cNvSpPr>
          <p:nvPr>
            <p:ph idx="1"/>
          </p:nvPr>
        </p:nvSpPr>
        <p:spPr>
          <a:xfrm>
            <a:off x="381000" y="1143000"/>
            <a:ext cx="8610600" cy="4956175"/>
          </a:xfrm>
        </p:spPr>
        <p:txBody>
          <a:bodyPr/>
          <a:lstStyle/>
          <a:p>
            <a:pPr marL="0" indent="0">
              <a:buNone/>
            </a:pPr>
            <a:r>
              <a:rPr lang="en-US" sz="2400" u="sng" dirty="0" err="1">
                <a:effectLst/>
              </a:rPr>
              <a:t>BaleDoneen</a:t>
            </a:r>
            <a:r>
              <a:rPr lang="en-US" sz="2400" u="sng" dirty="0">
                <a:effectLst/>
              </a:rPr>
              <a:t> Take-Away:</a:t>
            </a:r>
          </a:p>
          <a:p>
            <a:pPr marL="0" indent="0">
              <a:buNone/>
            </a:pPr>
            <a:r>
              <a:rPr lang="en-US" sz="2200" dirty="0">
                <a:effectLst/>
              </a:rPr>
              <a:t>1. Antiplatelet therapy is an essential element for treatment 	following an acute coronary event. </a:t>
            </a:r>
          </a:p>
          <a:p>
            <a:pPr marL="0" indent="0">
              <a:buNone/>
            </a:pPr>
            <a:r>
              <a:rPr lang="en-US" sz="2200" dirty="0">
                <a:effectLst/>
              </a:rPr>
              <a:t>2. Using genetics to drive medical management is now 	becoming mainstream for pharmacy selection. </a:t>
            </a:r>
          </a:p>
          <a:p>
            <a:pPr marL="0" indent="0">
              <a:buNone/>
            </a:pPr>
            <a:r>
              <a:rPr lang="en-US" sz="2200" dirty="0">
                <a:effectLst/>
              </a:rPr>
              <a:t>3. Pharmacogenetics will help improve outcomes both for 	treatment effects and avoidance of dangerous side	effects. </a:t>
            </a:r>
          </a:p>
          <a:p>
            <a:pPr marL="0" indent="0">
              <a:buNone/>
            </a:pPr>
            <a:r>
              <a:rPr lang="en-US" sz="2200" dirty="0">
                <a:effectLst/>
              </a:rPr>
              <a:t>4. Pharmacogenetics ARE available NOW.  </a:t>
            </a:r>
          </a:p>
          <a:p>
            <a:pPr marL="0" indent="0">
              <a:buNone/>
            </a:pPr>
            <a:r>
              <a:rPr lang="en-US" sz="2200" dirty="0">
                <a:effectLst/>
              </a:rPr>
              <a:t>5. </a:t>
            </a:r>
            <a:r>
              <a:rPr lang="en-US" sz="2200" dirty="0" err="1">
                <a:effectLst/>
              </a:rPr>
              <a:t>MyGenetx</a:t>
            </a:r>
            <a:r>
              <a:rPr lang="en-US" sz="2200" dirty="0">
                <a:effectLst/>
              </a:rPr>
              <a:t> </a:t>
            </a:r>
            <a:r>
              <a:rPr lang="en-US" sz="2200" dirty="0" err="1">
                <a:effectLst/>
              </a:rPr>
              <a:t>MyPGT</a:t>
            </a:r>
            <a:r>
              <a:rPr lang="en-US" sz="2200" dirty="0">
                <a:effectLst/>
              </a:rPr>
              <a:t> includes: 4 ABCB1 SNPs and 10 SNPs 	of CYP2C19 including *2 and *17.  </a:t>
            </a:r>
          </a:p>
          <a:p>
            <a:pPr marL="0" indent="0">
              <a:buNone/>
            </a:pPr>
            <a:r>
              <a:rPr lang="en-US" sz="2200" dirty="0">
                <a:effectLst/>
              </a:rPr>
              <a:t>6. Precision based healthcare is the future – embrace it!</a:t>
            </a:r>
          </a:p>
          <a:p>
            <a:pPr marL="0" indent="0">
              <a:buNone/>
            </a:pPr>
            <a:endParaRPr lang="en-US" sz="2400" dirty="0">
              <a:effectLst/>
            </a:endParaRPr>
          </a:p>
        </p:txBody>
      </p:sp>
    </p:spTree>
    <p:extLst>
      <p:ext uri="{BB962C8B-B14F-4D97-AF65-F5344CB8AC3E}">
        <p14:creationId xmlns:p14="http://schemas.microsoft.com/office/powerpoint/2010/main" val="1921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07E8F9381F0543AB34126BF086DCEA" ma:contentTypeVersion="6" ma:contentTypeDescription="Create a new document." ma:contentTypeScope="" ma:versionID="4c4f9afb2f1cb042e5834f87af676aed">
  <xsd:schema xmlns:xsd="http://www.w3.org/2001/XMLSchema" xmlns:xs="http://www.w3.org/2001/XMLSchema" xmlns:p="http://schemas.microsoft.com/office/2006/metadata/properties" xmlns:ns2="c15c0e76-1f1f-4682-97ab-70ae33ec8879" xmlns:ns3="f6426afa-3c90-4119-abb0-98d891e0a722" targetNamespace="http://schemas.microsoft.com/office/2006/metadata/properties" ma:root="true" ma:fieldsID="b269e9e5b8dc75791f279d28419b4ea5" ns2:_="" ns3:_="">
    <xsd:import namespace="c15c0e76-1f1f-4682-97ab-70ae33ec8879"/>
    <xsd:import namespace="f6426afa-3c90-4119-abb0-98d891e0a7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5c0e76-1f1f-4682-97ab-70ae33ec88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426afa-3c90-4119-abb0-98d891e0a72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3E6A712-ABE3-4FAE-B219-D32ABEB03B4A}"/>
</file>

<file path=customXml/itemProps2.xml><?xml version="1.0" encoding="utf-8"?>
<ds:datastoreItem xmlns:ds="http://schemas.openxmlformats.org/officeDocument/2006/customXml" ds:itemID="{9163D13F-524C-4B1D-8518-06FF0AA3991A}"/>
</file>

<file path=customXml/itemProps3.xml><?xml version="1.0" encoding="utf-8"?>
<ds:datastoreItem xmlns:ds="http://schemas.openxmlformats.org/officeDocument/2006/customXml" ds:itemID="{77C6B155-8A7F-4091-8E13-F9FE100DD981}"/>
</file>

<file path=docProps/app.xml><?xml version="1.0" encoding="utf-8"?>
<Properties xmlns="http://schemas.openxmlformats.org/officeDocument/2006/extended-properties" xmlns:vt="http://schemas.openxmlformats.org/officeDocument/2006/docPropsVTypes">
  <Template>Clouds</Template>
  <TotalTime>7896</TotalTime>
  <Words>8681</Words>
  <Application>Microsoft Office PowerPoint</Application>
  <PresentationFormat>On-screen Show (4:3)</PresentationFormat>
  <Paragraphs>767</Paragraphs>
  <Slides>117</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23" baseType="lpstr">
      <vt:lpstr>Arial</vt:lpstr>
      <vt:lpstr>BerninaSansWeb-Light</vt:lpstr>
      <vt:lpstr>StarSymbol</vt:lpstr>
      <vt:lpstr>Wingdings</vt:lpstr>
      <vt:lpstr>Clouds</vt:lpstr>
      <vt:lpstr>Acrobat Document</vt:lpstr>
      <vt:lpstr> Bale/Doneen Live  Scientific Update Session </vt:lpstr>
      <vt:lpstr>Las Vegas Preceptorship  March 9-10, 2018</vt:lpstr>
      <vt:lpstr>Las Vegas Preceptorship  March 9-10, 2018</vt:lpstr>
      <vt:lpstr>PowerPoint Presentation</vt:lpstr>
      <vt:lpstr>PowerPoint Presentation</vt:lpstr>
      <vt:lpstr>PowerPoint Presentation</vt:lpstr>
      <vt:lpstr>Waist measurement is a  VITAL Sign - BDMethod</vt:lpstr>
      <vt:lpstr>Central Adiposity in women higher risk  of MI than men. </vt:lpstr>
      <vt:lpstr>Central Adiposity in women higher risk  of MI than men. </vt:lpstr>
      <vt:lpstr>Central Adiposity in women higher risk  of MI than men. </vt:lpstr>
      <vt:lpstr>Central Adiposity in women higher risk  of MI than men. </vt:lpstr>
      <vt:lpstr>Central Adiposity in women higher risk  of MI than men. </vt:lpstr>
      <vt:lpstr>Central Adiposity in women higher risk  of MI than men. </vt:lpstr>
      <vt:lpstr>Central Adiposity in women higher risk of MI than men. </vt:lpstr>
      <vt:lpstr>HIV and Peripheral Arterial Disease</vt:lpstr>
      <vt:lpstr>PowerPoint Presentation</vt:lpstr>
      <vt:lpstr>HIV and PAD</vt:lpstr>
      <vt:lpstr>HIV and PAD</vt:lpstr>
      <vt:lpstr>HIV and PAD</vt:lpstr>
      <vt:lpstr>HIV and PAD</vt:lpstr>
      <vt:lpstr>HIV and PAD</vt:lpstr>
      <vt:lpstr>PowerPoint Presentation</vt:lpstr>
      <vt:lpstr>Heart Muscle Scarring in Women</vt:lpstr>
      <vt:lpstr>Myocardial Scar and subclinical myocardial dysfunction in women</vt:lpstr>
      <vt:lpstr>Myocardial Scar and subclinical myocardial dysfunction in women</vt:lpstr>
      <vt:lpstr>Myocardial Scar and subclinical myocardial dysfunction in women</vt:lpstr>
      <vt:lpstr>PowerPoint Presentation</vt:lpstr>
      <vt:lpstr>Periodontal Disease and  Atrial Fibrillation</vt:lpstr>
      <vt:lpstr>First – A review from last month’s scientific update session  Feb 2018 from Brad F. Bale M.D.</vt:lpstr>
      <vt:lpstr>Periodontal Disease Independently Related to Stroke Risk &amp; Dental Care May Lower Risk: Background</vt:lpstr>
      <vt:lpstr>Periodontal Disease Independently Related to Stroke Risk &amp; Dental Care May Lower Risk: Background</vt:lpstr>
      <vt:lpstr>PowerPoint Presentation</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 &amp; Dental Care May Lower Risk: Background</vt:lpstr>
      <vt:lpstr>Periodontal Disease Independently Related                       to Stroke Risk</vt:lpstr>
      <vt:lpstr>Seven Periodontal Profile Classes (PPC): Background</vt:lpstr>
      <vt:lpstr>Seven Periodontal Profile Classes (PPC)</vt:lpstr>
      <vt:lpstr>Periodontal Disease and  Atrial Fibrillation</vt:lpstr>
      <vt:lpstr>Periodontal Disease Associated with Atrial Fibrillation</vt:lpstr>
      <vt:lpstr>Periodontal Disease Associated with Atrial Fibrillation</vt:lpstr>
      <vt:lpstr>Periodontal Disease Associated with Atrial Fibrillation</vt:lpstr>
      <vt:lpstr>Periodontal Disease Associated with Atrial Fibrillation</vt:lpstr>
      <vt:lpstr>Periodontal Disease Associated with Atrial Fibrillation</vt:lpstr>
      <vt:lpstr>We have been following this story for some time…</vt:lpstr>
      <vt:lpstr>Oral health and AF?</vt:lpstr>
      <vt:lpstr>Oral health and AF?</vt:lpstr>
      <vt:lpstr>What can be done to prevent AF, especially in our most vulnerable groups –  Periodontal patients? Elderly? </vt:lpstr>
      <vt:lpstr>Atrial Fibrillation</vt:lpstr>
      <vt:lpstr>Atrial Fibrillation</vt:lpstr>
      <vt:lpstr>Alcohol and AF risk</vt:lpstr>
      <vt:lpstr>Physical Activity and AF risk</vt:lpstr>
      <vt:lpstr>Physical Activity and AF risk</vt:lpstr>
      <vt:lpstr>Psychosocial Factors and AF</vt:lpstr>
      <vt:lpstr>Physical Activity and AF risk</vt:lpstr>
      <vt:lpstr>Smoking and AF risk</vt:lpstr>
      <vt:lpstr>Smoking and AF risk</vt:lpstr>
      <vt:lpstr>Obesity and Overweight and AF risk</vt:lpstr>
      <vt:lpstr>Weight and AF risk</vt:lpstr>
      <vt:lpstr>BP and Pulse Pressure &amp; AF risk</vt:lpstr>
      <vt:lpstr>BP and Pulse Pressure &amp; AF risk</vt:lpstr>
      <vt:lpstr>BP Treatment &amp; reduced AF risk</vt:lpstr>
      <vt:lpstr>BP and Pulse Pressure &amp; AF risk</vt:lpstr>
      <vt:lpstr>Diabetes and AF risk</vt:lpstr>
      <vt:lpstr>Diabetes and AF risk</vt:lpstr>
      <vt:lpstr>Obstructive Sleep Apnea and AF risk</vt:lpstr>
      <vt:lpstr>Obstructive Sleep Apnea and AF risk</vt:lpstr>
      <vt:lpstr>Cardiovascular Disease and AF risk</vt:lpstr>
      <vt:lpstr>Prevention for the development of AF </vt:lpstr>
      <vt:lpstr>Prevention for the development of AF </vt:lpstr>
      <vt:lpstr>Atrial Fibrillation</vt:lpstr>
      <vt:lpstr>Blood Pressure!</vt:lpstr>
      <vt:lpstr>PowerPoint Presentation</vt:lpstr>
      <vt:lpstr>November 2017</vt:lpstr>
      <vt:lpstr>Initial Treatment of Hypertension</vt:lpstr>
      <vt:lpstr>Initial Treatment of Hypertension</vt:lpstr>
      <vt:lpstr>Initial Treatment of Hypertension</vt:lpstr>
      <vt:lpstr>Initial Treatment of Hypertension</vt:lpstr>
      <vt:lpstr>REM and OSA – a risky  combination</vt:lpstr>
      <vt:lpstr>OSA during REM increased risk in CVD </vt:lpstr>
      <vt:lpstr>OSA during REM increased risk in CVD </vt:lpstr>
      <vt:lpstr>OSA during REM increased risk in CVD </vt:lpstr>
      <vt:lpstr>OSA during REM increased risk in CVD </vt:lpstr>
      <vt:lpstr>OSA during REM increased risk in CVD </vt:lpstr>
      <vt:lpstr>OSA during REM increased risk in CVD </vt:lpstr>
      <vt:lpstr>OSA during REM increased risk in CVD </vt:lpstr>
      <vt:lpstr>PowerPoint Presentation</vt:lpstr>
      <vt:lpstr>Pharmacogenomics Improves Outcomes!</vt:lpstr>
      <vt:lpstr>Guiding antiplatelet therapy in ACS using pharmacogenomics improves outcomes</vt:lpstr>
      <vt:lpstr>Guiding antiplatelet therapy in ACS using pharmacogenomics improves outcomes</vt:lpstr>
      <vt:lpstr>BARC Definitions – bleeding risk </vt:lpstr>
      <vt:lpstr>Guiding antiplatelet therapy in ACS using pharmacogenomics improves outcomes</vt:lpstr>
      <vt:lpstr>Guiding antiplatelet therapy in ACS using pharmacogenomics improves outcomes</vt:lpstr>
      <vt:lpstr>Guiding antiplatelet therapy in ACS using pharmacogenomics improves Primary EndPoints</vt:lpstr>
      <vt:lpstr>Guiding antiplatelet therapy in ACS using pharmacogenomics improves Ischemic End-Points</vt:lpstr>
      <vt:lpstr>Guiding antiplatelet therapy in ACS using pharmacogenomics improves Bleeding Risks</vt:lpstr>
      <vt:lpstr>Guiding antiplatelet therapy in ACS using pharmacogenomics improves outcomes</vt:lpstr>
      <vt:lpstr>PowerPoint Presentation</vt:lpstr>
      <vt:lpstr>Mediterranean vs Vegetarian</vt:lpstr>
      <vt:lpstr>Mediterranean Diet improves CVD risk factors better than low-calorie vegetarian diet.  </vt:lpstr>
      <vt:lpstr>Mediterranean Diet improves CVD risk factors better than low-calorie vegetarian diet.  </vt:lpstr>
      <vt:lpstr>Mediterranean Diet improves CVD risk factors better than low-calorie vegetarian diet.  </vt:lpstr>
      <vt:lpstr>Mediterranean Diet improves CVD risk factors better than low-calorie vegetarian diet.  </vt:lpstr>
      <vt:lpstr>Mediterranean Diet improves CVD risk factors better than low-calorie vegetarian diet.  </vt:lpstr>
      <vt:lpstr>Omega 3 – worthless?</vt:lpstr>
      <vt:lpstr>Omega-3 and CVD – meta analysis</vt:lpstr>
      <vt:lpstr>Omega-3 and CVD – meta analysis</vt:lpstr>
      <vt:lpstr>Omega-3 and CVD – meta analysis</vt:lpstr>
      <vt:lpstr>Omega-3 and CVD – meta analysis</vt:lpstr>
      <vt:lpstr>Omega-3 and CVD – meta analysis</vt:lpstr>
      <vt:lpstr>Omega-3 and CVD – meta analysis</vt:lpstr>
      <vt:lpstr>Omega-3 and CVD – meta analysis</vt:lpstr>
      <vt:lpstr>Omega-3 and CVD – meta analysis</vt:lpstr>
      <vt:lpstr>Upcoming events next month for BaleDoneen</vt:lpstr>
      <vt:lpstr>PowerPoint Presentation</vt:lpstr>
    </vt:vector>
  </TitlesOfParts>
  <Company>Bale Medical Prevention Services Incorporated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2018-03 Sex Differences in Red Flags, Blood Pressure, Periodontal disease and Afib, Omega 3’s, HIV and PAD, pharmacogenomics</dc:title>
  <dc:creator>Brad Bale</dc:creator>
  <cp:lastModifiedBy>Amy Doneen</cp:lastModifiedBy>
  <cp:revision>229</cp:revision>
  <cp:lastPrinted>1601-01-01T00:00:00Z</cp:lastPrinted>
  <dcterms:created xsi:type="dcterms:W3CDTF">2005-09-13T01:14:26Z</dcterms:created>
  <dcterms:modified xsi:type="dcterms:W3CDTF">2018-03-15T01:54:04Z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9</vt:i4>
  </property>
  <property fmtid="{D5CDD505-2E9C-101B-9397-08002B2CF9AE}" pid="3" name="ContentTypeId">
    <vt:lpwstr>0x0101001307E8F9381F0543AB34126BF086DCEA</vt:lpwstr>
  </property>
</Properties>
</file>