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9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6.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95.xml" ContentType="application/vnd.openxmlformats-officedocument.presentationml.slide+xml"/>
  <Override PartName="/ppt/slides/slide49.xml" ContentType="application/vnd.openxmlformats-officedocument.presentationml.slide+xml"/>
  <Override PartName="/ppt/slides/slide4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28"/>
  </p:notesMasterIdLst>
  <p:sldIdLst>
    <p:sldId id="351" r:id="rId2"/>
    <p:sldId id="352" r:id="rId3"/>
    <p:sldId id="354" r:id="rId4"/>
    <p:sldId id="342" r:id="rId5"/>
    <p:sldId id="364" r:id="rId6"/>
    <p:sldId id="361" r:id="rId7"/>
    <p:sldId id="365" r:id="rId8"/>
    <p:sldId id="362" r:id="rId9"/>
    <p:sldId id="363" r:id="rId10"/>
    <p:sldId id="366" r:id="rId11"/>
    <p:sldId id="346" r:id="rId12"/>
    <p:sldId id="367" r:id="rId13"/>
    <p:sldId id="368" r:id="rId14"/>
    <p:sldId id="371" r:id="rId15"/>
    <p:sldId id="372" r:id="rId16"/>
    <p:sldId id="377" r:id="rId17"/>
    <p:sldId id="378" r:id="rId18"/>
    <p:sldId id="1453" r:id="rId19"/>
    <p:sldId id="379" r:id="rId20"/>
    <p:sldId id="382" r:id="rId21"/>
    <p:sldId id="370" r:id="rId22"/>
    <p:sldId id="347" r:id="rId23"/>
    <p:sldId id="358" r:id="rId24"/>
    <p:sldId id="383" r:id="rId25"/>
    <p:sldId id="384" r:id="rId26"/>
    <p:sldId id="388" r:id="rId27"/>
    <p:sldId id="389" r:id="rId28"/>
    <p:sldId id="387" r:id="rId29"/>
    <p:sldId id="535" r:id="rId30"/>
    <p:sldId id="1438" r:id="rId31"/>
    <p:sldId id="587" r:id="rId32"/>
    <p:sldId id="1439" r:id="rId33"/>
    <p:sldId id="386" r:id="rId34"/>
    <p:sldId id="1440" r:id="rId35"/>
    <p:sldId id="1441" r:id="rId36"/>
    <p:sldId id="1452" r:id="rId37"/>
    <p:sldId id="1443" r:id="rId38"/>
    <p:sldId id="1442" r:id="rId39"/>
    <p:sldId id="1448" r:id="rId40"/>
    <p:sldId id="1451" r:id="rId41"/>
    <p:sldId id="1444" r:id="rId42"/>
    <p:sldId id="1446" r:id="rId43"/>
    <p:sldId id="1454" r:id="rId44"/>
    <p:sldId id="1207" r:id="rId45"/>
    <p:sldId id="1211" r:id="rId46"/>
    <p:sldId id="1212" r:id="rId47"/>
    <p:sldId id="1465" r:id="rId48"/>
    <p:sldId id="1459" r:id="rId49"/>
    <p:sldId id="1460" r:id="rId50"/>
    <p:sldId id="1466" r:id="rId51"/>
    <p:sldId id="1461" r:id="rId52"/>
    <p:sldId id="1462" r:id="rId53"/>
    <p:sldId id="1464" r:id="rId54"/>
    <p:sldId id="1467" r:id="rId55"/>
    <p:sldId id="1469" r:id="rId56"/>
    <p:sldId id="1473" r:id="rId57"/>
    <p:sldId id="1474" r:id="rId58"/>
    <p:sldId id="1470" r:id="rId59"/>
    <p:sldId id="1471" r:id="rId60"/>
    <p:sldId id="1472" r:id="rId61"/>
    <p:sldId id="1456" r:id="rId62"/>
    <p:sldId id="1475" r:id="rId63"/>
    <p:sldId id="1477" r:id="rId64"/>
    <p:sldId id="1476" r:id="rId65"/>
    <p:sldId id="1478" r:id="rId66"/>
    <p:sldId id="954" r:id="rId67"/>
    <p:sldId id="1479" r:id="rId68"/>
    <p:sldId id="1480" r:id="rId69"/>
    <p:sldId id="1457" r:id="rId70"/>
    <p:sldId id="1482" r:id="rId71"/>
    <p:sldId id="1484" r:id="rId72"/>
    <p:sldId id="1485" r:id="rId73"/>
    <p:sldId id="327" r:id="rId74"/>
    <p:sldId id="356" r:id="rId75"/>
    <p:sldId id="1486" r:id="rId76"/>
    <p:sldId id="1487" r:id="rId77"/>
    <p:sldId id="1490" r:id="rId78"/>
    <p:sldId id="1491" r:id="rId79"/>
    <p:sldId id="1489" r:id="rId80"/>
    <p:sldId id="1493" r:id="rId81"/>
    <p:sldId id="1492" r:id="rId82"/>
    <p:sldId id="348" r:id="rId83"/>
    <p:sldId id="359" r:id="rId84"/>
    <p:sldId id="350" r:id="rId85"/>
    <p:sldId id="360" r:id="rId86"/>
    <p:sldId id="1494" r:id="rId87"/>
    <p:sldId id="1496" r:id="rId88"/>
    <p:sldId id="1497" r:id="rId89"/>
    <p:sldId id="1498" r:id="rId90"/>
    <p:sldId id="1499" r:id="rId91"/>
    <p:sldId id="1500" r:id="rId92"/>
    <p:sldId id="1502" r:id="rId93"/>
    <p:sldId id="1501" r:id="rId94"/>
    <p:sldId id="1458" r:id="rId95"/>
    <p:sldId id="1503" r:id="rId96"/>
    <p:sldId id="1504" r:id="rId97"/>
    <p:sldId id="1507" r:id="rId98"/>
    <p:sldId id="1524" r:id="rId99"/>
    <p:sldId id="1506" r:id="rId100"/>
    <p:sldId id="469" r:id="rId101"/>
    <p:sldId id="381" r:id="rId102"/>
    <p:sldId id="520" r:id="rId103"/>
    <p:sldId id="427" r:id="rId104"/>
    <p:sldId id="1518" r:id="rId105"/>
    <p:sldId id="1519" r:id="rId106"/>
    <p:sldId id="1521" r:id="rId107"/>
    <p:sldId id="1517" r:id="rId108"/>
    <p:sldId id="1522" r:id="rId109"/>
    <p:sldId id="1505" r:id="rId110"/>
    <p:sldId id="1509" r:id="rId111"/>
    <p:sldId id="289" r:id="rId112"/>
    <p:sldId id="267" r:id="rId113"/>
    <p:sldId id="269" r:id="rId114"/>
    <p:sldId id="1510" r:id="rId115"/>
    <p:sldId id="416" r:id="rId116"/>
    <p:sldId id="415" r:id="rId117"/>
    <p:sldId id="345" r:id="rId118"/>
    <p:sldId id="1514" r:id="rId119"/>
    <p:sldId id="1515" r:id="rId120"/>
    <p:sldId id="1516" r:id="rId121"/>
    <p:sldId id="349" r:id="rId122"/>
    <p:sldId id="1511" r:id="rId123"/>
    <p:sldId id="1525" r:id="rId124"/>
    <p:sldId id="1513" r:id="rId125"/>
    <p:sldId id="1526" r:id="rId126"/>
    <p:sldId id="1527" r:id="rId1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0" autoAdjust="0"/>
  </p:normalViewPr>
  <p:slideViewPr>
    <p:cSldViewPr>
      <p:cViewPr varScale="1">
        <p:scale>
          <a:sx n="98" d="100"/>
          <a:sy n="98" d="100"/>
        </p:scale>
        <p:origin x="918" y="3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5" Type="http://schemas.openxmlformats.org/officeDocument/2006/relationships/customXml" Target="../customXml/item3.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46829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Measured in the supine position after patient had rested for 5 minutes. </a:t>
            </a:r>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56</a:t>
            </a:fld>
            <a:endParaRPr lang="en-US"/>
          </a:p>
        </p:txBody>
      </p:sp>
    </p:spTree>
    <p:extLst>
      <p:ext uri="{BB962C8B-B14F-4D97-AF65-F5344CB8AC3E}">
        <p14:creationId xmlns:p14="http://schemas.microsoft.com/office/powerpoint/2010/main" val="426671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rPr>
              <a:t>The Stroke Prevention in Young Men Study is a population-based case–control study of risk factors for IS in men ages 15 to 49 years. All cases were recruited within 3 years of stroke between 2003 and 2007. Controls were identified by random-digit dialing and were balanced with cases for geographic region of residence, age within 5 years, and ethnicity. Never smokers were defined as those who had not smoked &gt;100 cigarettes or 5 packs in their lifetime. Current smokers were defined as those who had smoked &gt;100 cigarettes in their lifetime and also had smoked in the 30 days preceding their stroke (for cases) or interview (for controls). Former smokers were defined as those who had smoked &gt;100 cigarettes in their lifetime but had not smoked in the 30 days before their stroke/interview. Standardized interviews were conducted to collect data on smoking and other vascular risk factors.</a:t>
            </a:r>
          </a:p>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70</a:t>
            </a:fld>
            <a:endParaRPr lang="en-US"/>
          </a:p>
        </p:txBody>
      </p:sp>
    </p:spTree>
    <p:extLst>
      <p:ext uri="{BB962C8B-B14F-4D97-AF65-F5344CB8AC3E}">
        <p14:creationId xmlns:p14="http://schemas.microsoft.com/office/powerpoint/2010/main" val="331577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rPr>
              <a:t>BNP, HF, AND OTHER COVARIATES. Plasma BNP has been clinically measured at Vanderbilt University Medical Center since 2002. For patients with multiple BNP measurements, the first value was used. The </a:t>
            </a:r>
            <a:r>
              <a:rPr lang="en-US" sz="1200" dirty="0" err="1">
                <a:effectLst/>
              </a:rPr>
              <a:t>Biosite</a:t>
            </a:r>
            <a:r>
              <a:rPr lang="en-US" sz="1200" dirty="0">
                <a:effectLst/>
              </a:rPr>
              <a:t> Triage BNP Test (</a:t>
            </a:r>
            <a:r>
              <a:rPr lang="en-US" sz="1200" dirty="0" err="1">
                <a:effectLst/>
              </a:rPr>
              <a:t>Biosite</a:t>
            </a:r>
            <a:r>
              <a:rPr lang="en-US" sz="1200" dirty="0">
                <a:effectLst/>
              </a:rPr>
              <a:t> Diagnostics, San Diego, California) was the first clinical BNP assay used until February 2007. From March 2007 to September 2013, the Beckman Coulter DXI platform (Beckman Coulter, Brea, California) was used to run the </a:t>
            </a:r>
            <a:r>
              <a:rPr lang="en-US" sz="1200" dirty="0" err="1">
                <a:effectLst/>
              </a:rPr>
              <a:t>Biosite</a:t>
            </a:r>
            <a:r>
              <a:rPr lang="en-US" sz="1200" dirty="0">
                <a:effectLst/>
              </a:rPr>
              <a:t> BNP assay. Both platforms have coefficients of variation &lt;12% and lower detection limits of 10 </a:t>
            </a:r>
            <a:r>
              <a:rPr lang="en-US" sz="1200" dirty="0" err="1">
                <a:effectLst/>
              </a:rPr>
              <a:t>pg</a:t>
            </a:r>
            <a:r>
              <a:rPr lang="en-US" sz="1200" dirty="0">
                <a:effectLst/>
              </a:rPr>
              <a:t>/ml. A patient was categorized as having HF if either of the following criteria was met: 1) 2 or more mentions of a HF ICD-9 code 428.x, where at least 1 code was recorded on the day of or before the date of first BNP measurement; and/or 2) 1 or more mentions of code 428.x and treatment with an intravenous diuretic agent on the same day or within 90 days after the BNP measurement. These criteria were designed to capture chronic and new HF diagnoses, respectively. Patients of mixed phenotype (i.e., both HF and other comorbidities that may contribute to dyspnea, such as asthma or chronic obstructive pulmonary disease, pneumonia, and sepsis) were categorized as having</a:t>
            </a:r>
          </a:p>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76</a:t>
            </a:fld>
            <a:endParaRPr lang="en-US"/>
          </a:p>
        </p:txBody>
      </p:sp>
    </p:spTree>
    <p:extLst>
      <p:ext uri="{BB962C8B-B14F-4D97-AF65-F5344CB8AC3E}">
        <p14:creationId xmlns:p14="http://schemas.microsoft.com/office/powerpoint/2010/main" val="415934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84</a:t>
            </a:fld>
            <a:endParaRPr lang="en-US"/>
          </a:p>
        </p:txBody>
      </p:sp>
    </p:spTree>
    <p:extLst>
      <p:ext uri="{BB962C8B-B14F-4D97-AF65-F5344CB8AC3E}">
        <p14:creationId xmlns:p14="http://schemas.microsoft.com/office/powerpoint/2010/main" val="56303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ACF74E-8566-4FE6-8829-1D0E91CFA816}" type="slidenum">
              <a:rPr lang="en-US" smtClean="0"/>
              <a:pPr>
                <a:defRPr/>
              </a:pPr>
              <a:t>103</a:t>
            </a:fld>
            <a:endParaRPr lang="en-US"/>
          </a:p>
        </p:txBody>
      </p:sp>
    </p:spTree>
    <p:extLst>
      <p:ext uri="{BB962C8B-B14F-4D97-AF65-F5344CB8AC3E}">
        <p14:creationId xmlns:p14="http://schemas.microsoft.com/office/powerpoint/2010/main" val="350286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B3F18-0743-4EE2-984B-91EA50706701}" type="slidenum">
              <a:rPr lang="en-US"/>
              <a:pPr/>
              <a:t>111</a:t>
            </a:fld>
            <a:endParaRPr lang="en-US"/>
          </a:p>
        </p:txBody>
      </p:sp>
      <p:sp>
        <p:nvSpPr>
          <p:cNvPr id="1390594" name="Rectangle 2"/>
          <p:cNvSpPr>
            <a:spLocks noGrp="1" noRot="1" noChangeAspect="1" noChangeArrowheads="1" noTextEdit="1"/>
          </p:cNvSpPr>
          <p:nvPr>
            <p:ph type="sldImg"/>
          </p:nvPr>
        </p:nvSpPr>
        <p:spPr>
          <a:xfrm>
            <a:off x="862013" y="257175"/>
            <a:ext cx="5222875" cy="3917950"/>
          </a:xfrm>
          <a:ln/>
        </p:spPr>
      </p:sp>
      <p:sp>
        <p:nvSpPr>
          <p:cNvPr id="1390595" name="Rectangle 3"/>
          <p:cNvSpPr>
            <a:spLocks noGrp="1" noChangeArrowheads="1"/>
          </p:cNvSpPr>
          <p:nvPr>
            <p:ph type="body" idx="1"/>
          </p:nvPr>
        </p:nvSpPr>
        <p:spPr>
          <a:xfrm>
            <a:off x="500063" y="4325938"/>
            <a:ext cx="5942012" cy="4295775"/>
          </a:xfrm>
        </p:spPr>
        <p:txBody>
          <a:bodyPr lIns="91420" tIns="45710" rIns="91420" bIns="45710"/>
          <a:lstStyle/>
          <a:p>
            <a:r>
              <a:rPr lang="en-US" sz="1000" b="1" dirty="0"/>
              <a:t>Niacin Metabolism</a:t>
            </a:r>
          </a:p>
          <a:p>
            <a:endParaRPr lang="en-US" sz="1000" b="1" dirty="0"/>
          </a:p>
          <a:p>
            <a:r>
              <a:rPr lang="en-US" sz="1000" dirty="0"/>
              <a:t>Niacin is metabolized along two pathways: conjugation with </a:t>
            </a:r>
            <a:r>
              <a:rPr lang="en-US" sz="1000" dirty="0" err="1"/>
              <a:t>glycine</a:t>
            </a:r>
            <a:r>
              <a:rPr lang="en-US" sz="1000" dirty="0"/>
              <a:t> to form </a:t>
            </a:r>
            <a:r>
              <a:rPr lang="en-US" sz="1000" dirty="0" err="1"/>
              <a:t>nicotinuric</a:t>
            </a:r>
            <a:r>
              <a:rPr lang="en-US" sz="1000" dirty="0"/>
              <a:t> acid (NUA) (pathway1), which may contribute to the flushing; and non-conjugative metabolism (pathway 2) leading to </a:t>
            </a:r>
            <a:r>
              <a:rPr lang="en-US" sz="1000" dirty="0" err="1"/>
              <a:t>nicotinamide</a:t>
            </a:r>
            <a:r>
              <a:rPr lang="en-US" sz="1000" dirty="0"/>
              <a:t> adenine </a:t>
            </a:r>
            <a:r>
              <a:rPr lang="en-US" sz="1000" dirty="0" err="1"/>
              <a:t>dinucleotide</a:t>
            </a:r>
            <a:r>
              <a:rPr lang="en-US" sz="1000" dirty="0"/>
              <a:t> (NAD) and potentially to </a:t>
            </a:r>
            <a:r>
              <a:rPr lang="en-US" sz="1000" dirty="0" err="1"/>
              <a:t>hepatotoxicity</a:t>
            </a:r>
            <a:r>
              <a:rPr lang="en-US" sz="1000" dirty="0"/>
              <a:t>.  The absorption rate of </a:t>
            </a:r>
            <a:r>
              <a:rPr lang="en-US" sz="1000" dirty="0" err="1"/>
              <a:t>Niaspan</a:t>
            </a:r>
            <a:r>
              <a:rPr lang="en-US" sz="1000" dirty="0"/>
              <a:t> is controlled to minimize the accumulation of metabolites from pathway 1 and pathway 2 and, therefore, decreases the incidence of adverse effects associated with these pathways.</a:t>
            </a:r>
          </a:p>
        </p:txBody>
      </p:sp>
    </p:spTree>
    <p:extLst>
      <p:ext uri="{BB962C8B-B14F-4D97-AF65-F5344CB8AC3E}">
        <p14:creationId xmlns:p14="http://schemas.microsoft.com/office/powerpoint/2010/main" val="410636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5C940-637B-4566-990D-512E2B33305A}" type="slidenum">
              <a:rPr lang="en-US"/>
              <a:pPr/>
              <a:t>112</a:t>
            </a:fld>
            <a:endParaRPr lang="en-US"/>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7722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7135B-2C23-425F-A193-D714B24B58F9}" type="slidenum">
              <a:rPr lang="en-US"/>
              <a:pPr/>
              <a:t>113</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r>
              <a:rPr lang="en-US"/>
              <a:t>Adenosine triphosphate-binding cassette transporter A1 (ABCA1)  and scavenger receptor class B type 1 (SR-B1) both promote efflux of cholesterol from macrophages in the intima to HDL and ApoA1 particles for transport to the liver – reverse cholesterol transport (RCT) which should be a necessary step to achieve regression.  Niacin has been shown to enhance both of these transport mechanisms.</a:t>
            </a:r>
          </a:p>
        </p:txBody>
      </p:sp>
    </p:spTree>
    <p:extLst>
      <p:ext uri="{BB962C8B-B14F-4D97-AF65-F5344CB8AC3E}">
        <p14:creationId xmlns:p14="http://schemas.microsoft.com/office/powerpoint/2010/main" val="35696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5000"/>
              </a:lnSpc>
              <a:spcBef>
                <a:spcPts val="0"/>
              </a:spcBef>
              <a:spcAft>
                <a:spcPts val="1000"/>
              </a:spcAft>
              <a:buNone/>
            </a:pPr>
            <a:r>
              <a:rPr lang="en-US" sz="1200" dirty="0">
                <a:effectLst/>
                <a:latin typeface="Calibri" pitchFamily="34" charset="0"/>
                <a:ea typeface="Times New Roman"/>
                <a:cs typeface="Calibri" pitchFamily="34" charset="0"/>
              </a:rPr>
              <a:t>There were a total of 28 ischemic strokes (1.6%) in the Niaspan plus simvastatin arm and a total of 12 such events (0.7%) reported in the simvastatin arm.  </a:t>
            </a:r>
          </a:p>
          <a:p>
            <a:endParaRPr lang="en-US" sz="1200" dirty="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1E15283C-6B48-437F-9EBC-CAE3BD1F2A13}" type="slidenum">
              <a:rPr lang="en-US" smtClean="0"/>
              <a:pPr/>
              <a:t>117</a:t>
            </a:fld>
            <a:endParaRPr lang="en-US"/>
          </a:p>
        </p:txBody>
      </p:sp>
    </p:spTree>
    <p:extLst>
      <p:ext uri="{BB962C8B-B14F-4D97-AF65-F5344CB8AC3E}">
        <p14:creationId xmlns:p14="http://schemas.microsoft.com/office/powerpoint/2010/main" val="79642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a:t>
            </a:fld>
            <a:endParaRPr lang="en-US"/>
          </a:p>
        </p:txBody>
      </p:sp>
    </p:spTree>
    <p:extLst>
      <p:ext uri="{BB962C8B-B14F-4D97-AF65-F5344CB8AC3E}">
        <p14:creationId xmlns:p14="http://schemas.microsoft.com/office/powerpoint/2010/main" val="231254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1: age and sex-adjusted</a:t>
            </a:r>
          </a:p>
          <a:p>
            <a:r>
              <a:rPr lang="en-US" dirty="0"/>
              <a:t>Model 2: additionally adjusted for baseline smoking, diabetes, hypertension, BMI, baseline statin (moderate or high intensity</a:t>
            </a:r>
          </a:p>
          <a:p>
            <a:r>
              <a:rPr lang="en-US" dirty="0"/>
              <a:t>Model 3: additionally adjusted for on-treatment </a:t>
            </a:r>
            <a:r>
              <a:rPr lang="en-US" dirty="0" err="1"/>
              <a:t>hsCRP</a:t>
            </a:r>
            <a:r>
              <a:rPr lang="en-US" dirty="0"/>
              <a:t> </a:t>
            </a:r>
          </a:p>
          <a:p>
            <a:r>
              <a:rPr lang="en-US" dirty="0"/>
              <a:t>All models stratified by study (SPIRE-1 or SPIRE-2), region, and screening LDL-C</a:t>
            </a:r>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19</a:t>
            </a:fld>
            <a:endParaRPr lang="en-US"/>
          </a:p>
        </p:txBody>
      </p:sp>
    </p:spTree>
    <p:extLst>
      <p:ext uri="{BB962C8B-B14F-4D97-AF65-F5344CB8AC3E}">
        <p14:creationId xmlns:p14="http://schemas.microsoft.com/office/powerpoint/2010/main" val="389880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31</a:t>
            </a:fld>
            <a:endParaRPr lang="en-US"/>
          </a:p>
        </p:txBody>
      </p:sp>
    </p:spTree>
    <p:extLst>
      <p:ext uri="{BB962C8B-B14F-4D97-AF65-F5344CB8AC3E}">
        <p14:creationId xmlns:p14="http://schemas.microsoft.com/office/powerpoint/2010/main" val="178671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32</a:t>
            </a:fld>
            <a:endParaRPr lang="en-US"/>
          </a:p>
        </p:txBody>
      </p:sp>
    </p:spTree>
    <p:extLst>
      <p:ext uri="{BB962C8B-B14F-4D97-AF65-F5344CB8AC3E}">
        <p14:creationId xmlns:p14="http://schemas.microsoft.com/office/powerpoint/2010/main" val="4084678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All study participants were instructed in oral hygiene using the</a:t>
            </a:r>
          </a:p>
          <a:p>
            <a:r>
              <a:rPr lang="en-US" sz="1200" b="0" i="0" u="none" strike="noStrike" kern="1200" baseline="0" dirty="0">
                <a:solidFill>
                  <a:schemeClr val="tx1"/>
                </a:solidFill>
                <a:latin typeface="Arial" charset="0"/>
                <a:ea typeface="+mn-ea"/>
                <a:cs typeface="+mn-cs"/>
              </a:rPr>
              <a:t>modified Bass technique. Periodontal 4 was performed at baseline</a:t>
            </a:r>
          </a:p>
          <a:p>
            <a:r>
              <a:rPr lang="en-US" sz="1200" b="0" i="0" u="none" strike="noStrike" kern="1200" baseline="0" dirty="0">
                <a:solidFill>
                  <a:schemeClr val="tx1"/>
                </a:solidFill>
                <a:latin typeface="Arial" charset="0"/>
                <a:ea typeface="+mn-ea"/>
                <a:cs typeface="+mn-cs"/>
              </a:rPr>
              <a:t>by removal supragingival deposits (plaque and calculus) using an ultrasonic</a:t>
            </a:r>
          </a:p>
          <a:p>
            <a:r>
              <a:rPr lang="en-US" sz="1200" b="0" i="0" u="none" strike="noStrike" kern="1200" baseline="0" dirty="0">
                <a:solidFill>
                  <a:schemeClr val="tx1"/>
                </a:solidFill>
                <a:latin typeface="Arial" charset="0"/>
                <a:ea typeface="+mn-ea"/>
                <a:cs typeface="+mn-cs"/>
              </a:rPr>
              <a:t>scaler (</a:t>
            </a:r>
            <a:r>
              <a:rPr lang="en-US" sz="1200" b="0" i="0" u="none" strike="noStrike" kern="1200" baseline="0" dirty="0" err="1">
                <a:solidFill>
                  <a:schemeClr val="tx1"/>
                </a:solidFill>
                <a:latin typeface="Arial" charset="0"/>
                <a:ea typeface="+mn-ea"/>
                <a:cs typeface="+mn-cs"/>
              </a:rPr>
              <a:t>Satelec</a:t>
            </a:r>
            <a:r>
              <a:rPr lang="en-US" sz="1200" b="0" i="0" u="none" strike="noStrike" kern="1200" baseline="0" dirty="0">
                <a:solidFill>
                  <a:schemeClr val="tx1"/>
                </a:solidFill>
                <a:latin typeface="Arial" charset="0"/>
                <a:ea typeface="+mn-ea"/>
                <a:cs typeface="+mn-cs"/>
              </a:rPr>
              <a:t> P5 </a:t>
            </a:r>
            <a:r>
              <a:rPr lang="en-US" sz="1200" b="0" i="0" u="none" strike="noStrike" kern="1200" baseline="0" dirty="0" err="1">
                <a:solidFill>
                  <a:schemeClr val="tx1"/>
                </a:solidFill>
                <a:latin typeface="Arial" charset="0"/>
                <a:ea typeface="+mn-ea"/>
                <a:cs typeface="+mn-cs"/>
              </a:rPr>
              <a:t>Newtron</a:t>
            </a:r>
            <a:r>
              <a:rPr lang="en-US" sz="1200" b="0" i="0" u="none" strike="noStrike" kern="1200" baseline="0" dirty="0">
                <a:solidFill>
                  <a:schemeClr val="tx1"/>
                </a:solidFill>
                <a:latin typeface="Arial" charset="0"/>
                <a:ea typeface="+mn-ea"/>
                <a:cs typeface="+mn-cs"/>
              </a:rPr>
              <a:t> XS, Acteon, Merignac, France).</a:t>
            </a:r>
          </a:p>
          <a:p>
            <a:r>
              <a:rPr lang="en-US" sz="1200" b="0" i="0" u="none" strike="noStrike" kern="1200" baseline="0" dirty="0">
                <a:solidFill>
                  <a:schemeClr val="tx1"/>
                </a:solidFill>
                <a:latin typeface="Arial" charset="0"/>
                <a:ea typeface="+mn-ea"/>
                <a:cs typeface="+mn-cs"/>
              </a:rPr>
              <a:t>In addition, TG patients were treated by full-mouth</a:t>
            </a:r>
          </a:p>
          <a:p>
            <a:r>
              <a:rPr lang="en-US" sz="1200" b="0" i="0" u="none" strike="noStrike" kern="1200" baseline="0" dirty="0">
                <a:solidFill>
                  <a:schemeClr val="tx1"/>
                </a:solidFill>
                <a:latin typeface="Arial" charset="0"/>
                <a:ea typeface="+mn-ea"/>
                <a:cs typeface="+mn-cs"/>
              </a:rPr>
              <a:t>debridement, which consisted of scaling and root </a:t>
            </a:r>
            <a:r>
              <a:rPr lang="en-US" sz="1200" b="0" i="0" u="none" strike="noStrike" kern="1200" baseline="0" dirty="0" err="1">
                <a:solidFill>
                  <a:schemeClr val="tx1"/>
                </a:solidFill>
                <a:latin typeface="Arial" charset="0"/>
                <a:ea typeface="+mn-ea"/>
                <a:cs typeface="+mn-cs"/>
              </a:rPr>
              <a:t>planing</a:t>
            </a:r>
            <a:r>
              <a:rPr lang="en-US" sz="1200" b="0" i="0" u="none" strike="noStrike" kern="1200" baseline="0" dirty="0">
                <a:solidFill>
                  <a:schemeClr val="tx1"/>
                </a:solidFill>
                <a:latin typeface="Arial" charset="0"/>
                <a:ea typeface="+mn-ea"/>
                <a:cs typeface="+mn-cs"/>
              </a:rPr>
              <a:t> (SRP). Loss of periodontal</a:t>
            </a:r>
          </a:p>
          <a:p>
            <a:r>
              <a:rPr lang="en-US" sz="1200" b="0" i="0" u="none" strike="noStrike" kern="1200" baseline="0" dirty="0">
                <a:solidFill>
                  <a:schemeClr val="tx1"/>
                </a:solidFill>
                <a:latin typeface="Arial" charset="0"/>
                <a:ea typeface="+mn-ea"/>
                <a:cs typeface="+mn-cs"/>
              </a:rPr>
              <a:t>health defined as a PPD &gt;2 mm and periodontal attachment loss</a:t>
            </a:r>
          </a:p>
          <a:p>
            <a:r>
              <a:rPr lang="en-US" sz="1200" b="0" i="0" u="none" strike="noStrike" kern="1200" baseline="0" dirty="0">
                <a:solidFill>
                  <a:schemeClr val="tx1"/>
                </a:solidFill>
                <a:latin typeface="Arial" charset="0"/>
                <a:ea typeface="+mn-ea"/>
                <a:cs typeface="+mn-cs"/>
              </a:rPr>
              <a:t>of &gt;2 mm in &gt;30% of the evaluated sites were considered as criteria</a:t>
            </a:r>
          </a:p>
          <a:p>
            <a:r>
              <a:rPr lang="en-US" sz="1200" b="0" i="0" u="none" strike="noStrike" kern="1200" baseline="0" dirty="0">
                <a:solidFill>
                  <a:schemeClr val="tx1"/>
                </a:solidFill>
                <a:latin typeface="Arial" charset="0"/>
                <a:ea typeface="+mn-ea"/>
                <a:cs typeface="+mn-cs"/>
              </a:rPr>
              <a:t>of withdrawing from CG, none of patients satisfy these criteria.</a:t>
            </a:r>
          </a:p>
          <a:p>
            <a:r>
              <a:rPr lang="en-US" sz="1200" b="0" i="0" u="none" strike="noStrike" kern="1200" baseline="0" dirty="0">
                <a:solidFill>
                  <a:schemeClr val="tx1"/>
                </a:solidFill>
                <a:latin typeface="Arial" charset="0"/>
                <a:ea typeface="+mn-ea"/>
                <a:cs typeface="+mn-cs"/>
              </a:rPr>
              <a:t>Control visits were conducted at 3 and 6 months, HbA1c value was</a:t>
            </a:r>
          </a:p>
          <a:p>
            <a:r>
              <a:rPr lang="en-US" sz="1200" b="0" i="0" u="none" strike="noStrike" kern="1200" baseline="0" dirty="0">
                <a:solidFill>
                  <a:schemeClr val="tx1"/>
                </a:solidFill>
                <a:latin typeface="Arial" charset="0"/>
                <a:ea typeface="+mn-ea"/>
                <a:cs typeface="+mn-cs"/>
              </a:rPr>
              <a:t>recorded at baseline and at 6-month</a:t>
            </a:r>
          </a:p>
          <a:p>
            <a:r>
              <a:rPr lang="en-US" sz="1200" b="0" i="0" u="none" strike="noStrike" kern="1200" baseline="0" dirty="0">
                <a:solidFill>
                  <a:schemeClr val="tx1"/>
                </a:solidFill>
                <a:latin typeface="Arial" charset="0"/>
                <a:ea typeface="+mn-ea"/>
                <a:cs typeface="+mn-cs"/>
              </a:rPr>
              <a:t>visit, oral hygiene instructions</a:t>
            </a:r>
          </a:p>
          <a:p>
            <a:r>
              <a:rPr lang="en-US" sz="1200" b="0" i="0" u="none" strike="noStrike" kern="1200" baseline="0" dirty="0">
                <a:solidFill>
                  <a:schemeClr val="tx1"/>
                </a:solidFill>
                <a:latin typeface="Arial" charset="0"/>
                <a:ea typeface="+mn-ea"/>
                <a:cs typeface="+mn-cs"/>
              </a:rPr>
              <a:t>were repeated, and mouth debridement was conducted for individuals</a:t>
            </a:r>
          </a:p>
          <a:p>
            <a:r>
              <a:rPr lang="en-US" sz="1200" b="0" i="0" u="none" strike="noStrike" kern="1200" baseline="0" dirty="0">
                <a:solidFill>
                  <a:schemeClr val="tx1"/>
                </a:solidFill>
                <a:latin typeface="Arial" charset="0"/>
                <a:ea typeface="+mn-ea"/>
                <a:cs typeface="+mn-cs"/>
              </a:rPr>
              <a:t>in the TG when needed (presence of points of bleeding and/or</a:t>
            </a:r>
          </a:p>
          <a:p>
            <a:r>
              <a:rPr lang="en-US" sz="1200" b="0" i="0" u="none" strike="noStrike" kern="1200" baseline="0" dirty="0">
                <a:solidFill>
                  <a:schemeClr val="tx1"/>
                </a:solidFill>
                <a:latin typeface="Arial" charset="0"/>
                <a:ea typeface="+mn-ea"/>
                <a:cs typeface="+mn-cs"/>
              </a:rPr>
              <a:t>increased PPD).</a:t>
            </a:r>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37</a:t>
            </a:fld>
            <a:endParaRPr lang="en-US"/>
          </a:p>
        </p:txBody>
      </p:sp>
    </p:spTree>
    <p:extLst>
      <p:ext uri="{BB962C8B-B14F-4D97-AF65-F5344CB8AC3E}">
        <p14:creationId xmlns:p14="http://schemas.microsoft.com/office/powerpoint/2010/main" val="58483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medical centers and clinical practices throughout the United States and Puerto Rico. It is the largest study of its kind to date to examine how maintaining systolic blood pressure at a lower than currently recommended level will impact cardiovascular and kidney diseases. NIH stopped the blood pressure intervention earlier than originally planned in order to quickly disseminate the significant preliminary results. The study population was diverse and included women, racial/ethnic minorities, and the elderly.</a:t>
            </a:r>
          </a:p>
          <a:p>
            <a:r>
              <a:rPr lang="en-US" dirty="0"/>
              <a:t>28% had CKD; excluded resistive hypertension (i.e. BP 180 mm Hg on therapy), type 2 DM (studied in ACCORD), post stroke pts.</a:t>
            </a:r>
          </a:p>
          <a:p>
            <a:r>
              <a:rPr lang="en-US" dirty="0"/>
              <a:t>Investigator Cushman (Prof. Preventive</a:t>
            </a:r>
            <a:r>
              <a:rPr lang="en-US" baseline="0" dirty="0"/>
              <a:t> Med at U of TN) stated the SPRINT population was twice the size of ACCORD and the pts were higher risk in SPRINT; that is why he thinks ACCORD showed only a NS 12% decrease in CV outcomes (40% </a:t>
            </a:r>
            <a:r>
              <a:rPr lang="en-US" baseline="0" dirty="0" err="1"/>
              <a:t>signif</a:t>
            </a:r>
            <a:r>
              <a:rPr lang="en-US" baseline="0" dirty="0"/>
              <a:t>. Stroke reduction though).</a:t>
            </a:r>
            <a:endParaRPr lang="en-US" dirty="0"/>
          </a:p>
        </p:txBody>
      </p:sp>
      <p:sp>
        <p:nvSpPr>
          <p:cNvPr id="4" name="Slide Number Placeholder 3"/>
          <p:cNvSpPr>
            <a:spLocks noGrp="1"/>
          </p:cNvSpPr>
          <p:nvPr>
            <p:ph type="sldNum" sz="quarter" idx="10"/>
          </p:nvPr>
        </p:nvSpPr>
        <p:spPr/>
        <p:txBody>
          <a:bodyPr/>
          <a:lstStyle/>
          <a:p>
            <a:fld id="{290A3E62-959E-4E57-854E-88F147ED5861}" type="slidenum">
              <a:rPr lang="en-US" smtClean="0"/>
              <a:t>44</a:t>
            </a:fld>
            <a:endParaRPr lang="en-US"/>
          </a:p>
        </p:txBody>
      </p:sp>
    </p:spTree>
    <p:extLst>
      <p:ext uri="{BB962C8B-B14F-4D97-AF65-F5344CB8AC3E}">
        <p14:creationId xmlns:p14="http://schemas.microsoft.com/office/powerpoint/2010/main" val="1902233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had CKD; excluded resistive hypertension (i.e. BP 180 mm Hg on therapy), type 2 DM (studied in ACCORD), post stroke pts.</a:t>
            </a:r>
          </a:p>
          <a:p>
            <a:r>
              <a:rPr lang="en-US"/>
              <a:t>Investigator </a:t>
            </a:r>
            <a:r>
              <a:rPr lang="en-US" dirty="0"/>
              <a:t>Cushman (Prof. Preventive</a:t>
            </a:r>
            <a:r>
              <a:rPr lang="en-US" baseline="0" dirty="0"/>
              <a:t> Med at U of TN) stated the SPRINT population was twice the size of ACCORD and the pts were higher risk in SPRINT; that is why he thinks ACCORD showed only a NS 12% decrease in CV outcomes (40% </a:t>
            </a:r>
            <a:r>
              <a:rPr lang="en-US" baseline="0" dirty="0" err="1"/>
              <a:t>signif</a:t>
            </a:r>
            <a:r>
              <a:rPr lang="en-US" baseline="0" dirty="0"/>
              <a:t>. Stroke reduction though).</a:t>
            </a:r>
            <a:endParaRPr lang="en-US" dirty="0"/>
          </a:p>
        </p:txBody>
      </p:sp>
      <p:sp>
        <p:nvSpPr>
          <p:cNvPr id="4" name="Slide Number Placeholder 3"/>
          <p:cNvSpPr>
            <a:spLocks noGrp="1"/>
          </p:cNvSpPr>
          <p:nvPr>
            <p:ph type="sldNum" sz="quarter" idx="10"/>
          </p:nvPr>
        </p:nvSpPr>
        <p:spPr/>
        <p:txBody>
          <a:bodyPr/>
          <a:lstStyle/>
          <a:p>
            <a:fld id="{290A3E62-959E-4E57-854E-88F147ED586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79646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had CKD; excluded resistive hypertension (i.e. BP 180 mm Hg on therapy), type 2 DM (studied in ACCORD), post stroke pts.</a:t>
            </a:r>
          </a:p>
          <a:p>
            <a:r>
              <a:rPr lang="en-US"/>
              <a:t>Investigator </a:t>
            </a:r>
            <a:r>
              <a:rPr lang="en-US" dirty="0"/>
              <a:t>Cushman (Prof. Preventive</a:t>
            </a:r>
            <a:r>
              <a:rPr lang="en-US" baseline="0" dirty="0"/>
              <a:t> Med at U of TN) stated the SPRINT population was twice the size of ACCORD and the pts were higher risk in SPRINT; that is why he thinks ACCORD showed only a NS 12% decrease in CV outcomes (40% </a:t>
            </a:r>
            <a:r>
              <a:rPr lang="en-US" baseline="0" dirty="0" err="1"/>
              <a:t>signif</a:t>
            </a:r>
            <a:r>
              <a:rPr lang="en-US" baseline="0" dirty="0"/>
              <a:t>. Stroke reduction though).</a:t>
            </a:r>
            <a:endParaRPr lang="en-US" dirty="0"/>
          </a:p>
        </p:txBody>
      </p:sp>
      <p:sp>
        <p:nvSpPr>
          <p:cNvPr id="4" name="Slide Number Placeholder 3"/>
          <p:cNvSpPr>
            <a:spLocks noGrp="1"/>
          </p:cNvSpPr>
          <p:nvPr>
            <p:ph type="sldNum" sz="quarter" idx="10"/>
          </p:nvPr>
        </p:nvSpPr>
        <p:spPr/>
        <p:txBody>
          <a:bodyPr/>
          <a:lstStyle/>
          <a:p>
            <a:fld id="{290A3E62-959E-4E57-854E-88F147ED586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06466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Smoldering_peat_fire_(6058191729).jp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ed203health2.wikispaces.com/Wt+Management+-+Diabetes+II"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Systolic_blood_pressure"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June 13, 2017</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7" name="Picture 6">
            <a:extLst>
              <a:ext uri="{FF2B5EF4-FFF2-40B4-BE49-F238E27FC236}">
                <a16:creationId xmlns:a16="http://schemas.microsoft.com/office/drawing/2014/main" id="{277B6EAD-DB5B-46C9-B575-2B9EC0017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286000"/>
            <a:ext cx="2802057" cy="2514600"/>
          </a:xfrm>
          <a:prstGeom prst="rect">
            <a:avLst/>
          </a:prstGeom>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3E2A5-71C5-41A2-95EB-E6C01CC41AEF}"/>
              </a:ext>
            </a:extLst>
          </p:cNvPr>
          <p:cNvPicPr>
            <a:picLocks noChangeAspect="1"/>
          </p:cNvPicPr>
          <p:nvPr/>
        </p:nvPicPr>
        <p:blipFill>
          <a:blip r:embed="rId2"/>
          <a:stretch>
            <a:fillRect/>
          </a:stretch>
        </p:blipFill>
        <p:spPr>
          <a:xfrm>
            <a:off x="533400" y="76201"/>
            <a:ext cx="7924800" cy="1371600"/>
          </a:xfrm>
          <a:prstGeom prst="rect">
            <a:avLst/>
          </a:prstGeom>
        </p:spPr>
      </p:pic>
      <p:sp>
        <p:nvSpPr>
          <p:cNvPr id="4" name="Footer Placeholder 3">
            <a:extLst>
              <a:ext uri="{FF2B5EF4-FFF2-40B4-BE49-F238E27FC236}">
                <a16:creationId xmlns:a16="http://schemas.microsoft.com/office/drawing/2014/main" id="{76D1070D-81DA-4B0F-A906-4FAC7E2BDB7C}"/>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7" name="TextBox 6">
            <a:extLst>
              <a:ext uri="{FF2B5EF4-FFF2-40B4-BE49-F238E27FC236}">
                <a16:creationId xmlns:a16="http://schemas.microsoft.com/office/drawing/2014/main" id="{AB6C0027-D603-4309-BEA1-DD2204634DDB}"/>
              </a:ext>
            </a:extLst>
          </p:cNvPr>
          <p:cNvSpPr txBox="1"/>
          <p:nvPr/>
        </p:nvSpPr>
        <p:spPr>
          <a:xfrm>
            <a:off x="228600" y="5791200"/>
            <a:ext cx="8305800" cy="646331"/>
          </a:xfrm>
          <a:prstGeom prst="rect">
            <a:avLst/>
          </a:prstGeom>
          <a:noFill/>
        </p:spPr>
        <p:txBody>
          <a:bodyPr wrap="square" rtlCol="0">
            <a:spAutoFit/>
          </a:bodyPr>
          <a:lstStyle/>
          <a:p>
            <a:r>
              <a:rPr lang="en-US" dirty="0">
                <a:solidFill>
                  <a:srgbClr val="FFC000"/>
                </a:solidFill>
              </a:rPr>
              <a:t>Pryor, K. and </a:t>
            </a:r>
            <a:r>
              <a:rPr lang="en-US" dirty="0" err="1">
                <a:solidFill>
                  <a:srgbClr val="FFC000"/>
                </a:solidFill>
              </a:rPr>
              <a:t>Volpp</a:t>
            </a:r>
            <a:r>
              <a:rPr lang="en-US" dirty="0">
                <a:solidFill>
                  <a:srgbClr val="FFC000"/>
                </a:solidFill>
              </a:rPr>
              <a:t>, K. (2018) Deployment of preventive interventions – time for a paradigm shift. N </a:t>
            </a:r>
            <a:r>
              <a:rPr lang="en-US" dirty="0" err="1">
                <a:solidFill>
                  <a:srgbClr val="FFC000"/>
                </a:solidFill>
              </a:rPr>
              <a:t>Engl</a:t>
            </a:r>
            <a:r>
              <a:rPr lang="en-US" dirty="0">
                <a:solidFill>
                  <a:srgbClr val="FFC000"/>
                </a:solidFill>
              </a:rPr>
              <a:t> J Med 378;19. May 10, 2018</a:t>
            </a:r>
          </a:p>
        </p:txBody>
      </p:sp>
      <p:sp>
        <p:nvSpPr>
          <p:cNvPr id="8" name="Content Placeholder 7">
            <a:extLst>
              <a:ext uri="{FF2B5EF4-FFF2-40B4-BE49-F238E27FC236}">
                <a16:creationId xmlns:a16="http://schemas.microsoft.com/office/drawing/2014/main" id="{20B291D2-1FEE-4FE3-B4D4-939C9433ADDC}"/>
              </a:ext>
            </a:extLst>
          </p:cNvPr>
          <p:cNvSpPr>
            <a:spLocks noGrp="1"/>
          </p:cNvSpPr>
          <p:nvPr>
            <p:ph idx="1"/>
          </p:nvPr>
        </p:nvSpPr>
        <p:spPr>
          <a:xfrm>
            <a:off x="457199" y="1676400"/>
            <a:ext cx="8385175" cy="3962399"/>
          </a:xfrm>
        </p:spPr>
        <p:txBody>
          <a:bodyPr/>
          <a:lstStyle/>
          <a:p>
            <a:pPr marL="0" indent="0">
              <a:buNone/>
            </a:pPr>
            <a:r>
              <a:rPr lang="en-US" sz="2000" u="sng" dirty="0" err="1">
                <a:effectLst/>
              </a:rPr>
              <a:t>BaleDoneen</a:t>
            </a:r>
            <a:r>
              <a:rPr lang="en-US" sz="2000" u="sng" dirty="0">
                <a:effectLst/>
              </a:rPr>
              <a:t> Take-Away:</a:t>
            </a:r>
          </a:p>
          <a:p>
            <a:pPr marL="457200" indent="-457200">
              <a:buAutoNum type="arabicPeriod"/>
            </a:pPr>
            <a:endParaRPr lang="en-US" sz="2000" dirty="0">
              <a:effectLst/>
            </a:endParaRPr>
          </a:p>
          <a:p>
            <a:pPr marL="457200" indent="-457200">
              <a:buAutoNum type="arabicPeriod"/>
            </a:pPr>
            <a:r>
              <a:rPr lang="en-US" sz="2000" dirty="0">
                <a:effectLst/>
              </a:rPr>
              <a:t>The first step in EDFROG is EDUCATION!</a:t>
            </a:r>
          </a:p>
          <a:p>
            <a:pPr marL="457200" indent="-457200">
              <a:buAutoNum type="arabicPeriod"/>
            </a:pPr>
            <a:r>
              <a:rPr lang="en-US" sz="2000" dirty="0">
                <a:effectLst/>
              </a:rPr>
              <a:t>Lifestyle is ALWAYS the most important intervention. </a:t>
            </a:r>
          </a:p>
          <a:p>
            <a:pPr marL="457200" indent="-457200">
              <a:buAutoNum type="arabicPeriod"/>
            </a:pPr>
            <a:r>
              <a:rPr lang="en-US" sz="2000" dirty="0">
                <a:effectLst/>
              </a:rPr>
              <a:t>Showing prevention with the most costly healthcare issue – CVD/CAD – now that people are listening and asking for solutions – share YOUR results with all who will listen</a:t>
            </a:r>
          </a:p>
          <a:p>
            <a:pPr marL="457200" indent="-457200">
              <a:buAutoNum type="arabicPeriod"/>
            </a:pPr>
            <a:r>
              <a:rPr lang="en-US" sz="2000" dirty="0">
                <a:effectLst/>
              </a:rPr>
              <a:t>Start with your patient population – share your results so you provide hope and demonstrate effectiveness. </a:t>
            </a:r>
          </a:p>
          <a:p>
            <a:pPr marL="457200" indent="-457200">
              <a:buAutoNum type="arabicPeriod"/>
            </a:pPr>
            <a:r>
              <a:rPr lang="en-US" sz="2000" dirty="0" err="1">
                <a:effectLst/>
              </a:rPr>
              <a:t>BaleDoneen</a:t>
            </a:r>
            <a:r>
              <a:rPr lang="en-US" sz="2000" dirty="0">
                <a:effectLst/>
              </a:rPr>
              <a:t> utilizes precision healthcare to optimize health and it take a community of providers!</a:t>
            </a:r>
          </a:p>
        </p:txBody>
      </p:sp>
    </p:spTree>
    <p:extLst>
      <p:ext uri="{BB962C8B-B14F-4D97-AF65-F5344CB8AC3E}">
        <p14:creationId xmlns:p14="http://schemas.microsoft.com/office/powerpoint/2010/main" val="15461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Copyright Bale/Doneen Paradigm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1143000" y="4038600"/>
            <a:ext cx="11430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err="1">
                <a:ln>
                  <a:noFill/>
                </a:ln>
                <a:solidFill>
                  <a:schemeClr val="tx1"/>
                </a:solidFill>
                <a:effectLst/>
                <a:latin typeface="Arial" charset="0"/>
              </a:rPr>
              <a:t>Vit</a:t>
            </a:r>
            <a:r>
              <a:rPr kumimoji="0" lang="en-US" sz="2400" b="1" i="0" u="sng" strike="noStrike" cap="none" normalizeH="0" baseline="0" dirty="0">
                <a:ln>
                  <a:noFill/>
                </a:ln>
                <a:solidFill>
                  <a:schemeClr val="tx1"/>
                </a:solidFill>
                <a:effectLst/>
                <a:latin typeface="Arial" charset="0"/>
              </a:rPr>
              <a:t> D</a:t>
            </a:r>
          </a:p>
        </p:txBody>
      </p:sp>
    </p:spTree>
    <p:extLst>
      <p:ext uri="{BB962C8B-B14F-4D97-AF65-F5344CB8AC3E}">
        <p14:creationId xmlns:p14="http://schemas.microsoft.com/office/powerpoint/2010/main" val="20343744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914400"/>
          </a:xfrm>
        </p:spPr>
        <p:txBody>
          <a:bodyPr/>
          <a:lstStyle/>
          <a:p>
            <a:pPr>
              <a:defRPr/>
            </a:pPr>
            <a:r>
              <a:rPr lang="en-US" sz="3600" dirty="0"/>
              <a:t>Major Risk Factors for </a:t>
            </a:r>
            <a:r>
              <a:rPr lang="en-US" sz="3600" dirty="0" err="1"/>
              <a:t>Vit</a:t>
            </a:r>
            <a:r>
              <a:rPr lang="en-US" sz="3600" dirty="0"/>
              <a:t>. D Deficiency</a:t>
            </a:r>
          </a:p>
        </p:txBody>
      </p:sp>
      <p:sp>
        <p:nvSpPr>
          <p:cNvPr id="3" name="Content Placeholder 2"/>
          <p:cNvSpPr>
            <a:spLocks noGrp="1"/>
          </p:cNvSpPr>
          <p:nvPr>
            <p:ph sz="half" idx="1"/>
          </p:nvPr>
        </p:nvSpPr>
        <p:spPr>
          <a:xfrm>
            <a:off x="301625" y="914400"/>
            <a:ext cx="4194175" cy="5184775"/>
          </a:xfrm>
        </p:spPr>
        <p:txBody>
          <a:bodyPr/>
          <a:lstStyle/>
          <a:p>
            <a:pPr>
              <a:defRPr/>
            </a:pPr>
            <a:r>
              <a:rPr lang="en-US" sz="2400" dirty="0"/>
              <a:t>Aging</a:t>
            </a:r>
          </a:p>
          <a:p>
            <a:pPr>
              <a:defRPr/>
            </a:pPr>
            <a:r>
              <a:rPr lang="en-US" sz="2400" dirty="0"/>
              <a:t>Increased distance from the equator</a:t>
            </a:r>
          </a:p>
          <a:p>
            <a:pPr>
              <a:defRPr/>
            </a:pPr>
            <a:r>
              <a:rPr lang="en-US" sz="2400" dirty="0"/>
              <a:t>Winter seasons</a:t>
            </a:r>
          </a:p>
          <a:p>
            <a:pPr>
              <a:defRPr/>
            </a:pPr>
            <a:r>
              <a:rPr lang="en-US" sz="2400" dirty="0"/>
              <a:t>Darkly pigmented skin</a:t>
            </a:r>
          </a:p>
          <a:p>
            <a:pPr>
              <a:defRPr/>
            </a:pPr>
            <a:r>
              <a:rPr lang="en-US" sz="2400" dirty="0"/>
              <a:t>Institutionalized/</a:t>
            </a:r>
          </a:p>
          <a:p>
            <a:pPr>
              <a:buFont typeface="Wingdings" pitchFamily="2" charset="2"/>
              <a:buNone/>
              <a:defRPr/>
            </a:pPr>
            <a:r>
              <a:rPr lang="en-US" sz="2400" dirty="0"/>
              <a:t>         housebound</a:t>
            </a:r>
          </a:p>
          <a:p>
            <a:pPr>
              <a:defRPr/>
            </a:pPr>
            <a:r>
              <a:rPr lang="en-US" sz="2400" dirty="0"/>
              <a:t>Sunscreens and cover-up clothing</a:t>
            </a:r>
          </a:p>
          <a:p>
            <a:pPr>
              <a:defRPr/>
            </a:pPr>
            <a:r>
              <a:rPr lang="en-US" sz="2400" dirty="0"/>
              <a:t>Air pollution</a:t>
            </a:r>
          </a:p>
          <a:p>
            <a:pPr>
              <a:defRPr/>
            </a:pPr>
            <a:r>
              <a:rPr lang="en-US" sz="2400" dirty="0"/>
              <a:t>Smoking</a:t>
            </a:r>
          </a:p>
          <a:p>
            <a:pPr>
              <a:defRPr/>
            </a:pPr>
            <a:r>
              <a:rPr lang="en-US" sz="2400" dirty="0"/>
              <a:t>Obesity</a:t>
            </a:r>
          </a:p>
        </p:txBody>
      </p:sp>
      <p:sp>
        <p:nvSpPr>
          <p:cNvPr id="4" name="Content Placeholder 3"/>
          <p:cNvSpPr>
            <a:spLocks noGrp="1"/>
          </p:cNvSpPr>
          <p:nvPr>
            <p:ph sz="half" idx="2"/>
          </p:nvPr>
        </p:nvSpPr>
        <p:spPr>
          <a:xfrm>
            <a:off x="4648200" y="914400"/>
            <a:ext cx="4194175" cy="5184775"/>
          </a:xfrm>
        </p:spPr>
        <p:txBody>
          <a:bodyPr/>
          <a:lstStyle/>
          <a:p>
            <a:pPr>
              <a:defRPr/>
            </a:pPr>
            <a:r>
              <a:rPr lang="en-US" sz="2400" dirty="0"/>
              <a:t>Physical inactivity</a:t>
            </a:r>
          </a:p>
          <a:p>
            <a:pPr>
              <a:defRPr/>
            </a:pPr>
            <a:r>
              <a:rPr lang="en-US" sz="2400" dirty="0"/>
              <a:t>Genetic factors</a:t>
            </a:r>
          </a:p>
          <a:p>
            <a:pPr>
              <a:defRPr/>
            </a:pPr>
            <a:r>
              <a:rPr lang="en-US" sz="2400" dirty="0" err="1"/>
              <a:t>Malabsorption</a:t>
            </a:r>
            <a:endParaRPr lang="en-US" sz="2400" dirty="0"/>
          </a:p>
          <a:p>
            <a:pPr>
              <a:defRPr/>
            </a:pPr>
            <a:r>
              <a:rPr lang="en-US" sz="2400" dirty="0"/>
              <a:t>Renal disease</a:t>
            </a:r>
          </a:p>
          <a:p>
            <a:pPr>
              <a:defRPr/>
            </a:pPr>
            <a:r>
              <a:rPr lang="en-US" sz="2400" dirty="0"/>
              <a:t>Liver disease</a:t>
            </a:r>
          </a:p>
          <a:p>
            <a:pPr>
              <a:defRPr/>
            </a:pPr>
            <a:r>
              <a:rPr lang="en-US" sz="2400" dirty="0"/>
              <a:t>Certain medications</a:t>
            </a:r>
          </a:p>
          <a:p>
            <a:pPr>
              <a:defRPr/>
            </a:pPr>
            <a:r>
              <a:rPr lang="en-US" sz="2400" dirty="0" err="1"/>
              <a:t>Glucocorticoids</a:t>
            </a:r>
            <a:endParaRPr lang="en-US" sz="2400" dirty="0"/>
          </a:p>
          <a:p>
            <a:pPr>
              <a:defRPr/>
            </a:pPr>
            <a:r>
              <a:rPr lang="en-US" sz="2400" dirty="0" err="1"/>
              <a:t>Antirejection</a:t>
            </a:r>
            <a:r>
              <a:rPr lang="en-US" sz="2400" dirty="0"/>
              <a:t> medications</a:t>
            </a:r>
          </a:p>
          <a:p>
            <a:pPr>
              <a:defRPr/>
            </a:pPr>
            <a:r>
              <a:rPr lang="en-US" sz="2400" dirty="0"/>
              <a:t>Human immunodeficiency virus medications</a:t>
            </a:r>
          </a:p>
          <a:p>
            <a:pPr>
              <a:defRPr/>
            </a:pPr>
            <a:r>
              <a:rPr lang="en-US" sz="2400" dirty="0"/>
              <a:t>Certain antiepileptic drugs</a:t>
            </a:r>
          </a:p>
        </p:txBody>
      </p:sp>
      <p:sp>
        <p:nvSpPr>
          <p:cNvPr id="5" name="Footer Placeholder 4"/>
          <p:cNvSpPr>
            <a:spLocks noGrp="1"/>
          </p:cNvSpPr>
          <p:nvPr>
            <p:ph type="ftr" sz="quarter" idx="11"/>
          </p:nvPr>
        </p:nvSpPr>
        <p:spPr/>
        <p:txBody>
          <a:bodyPr/>
          <a:lstStyle/>
          <a:p>
            <a:pPr>
              <a:defRPr/>
            </a:pPr>
            <a:r>
              <a:rPr lang="en-US"/>
              <a:t>Copyright Bale/Doneen Paradigm</a:t>
            </a:r>
          </a:p>
        </p:txBody>
      </p:sp>
      <p:sp>
        <p:nvSpPr>
          <p:cNvPr id="96262" name="TextBox 5"/>
          <p:cNvSpPr txBox="1">
            <a:spLocks noChangeArrowheads="1"/>
          </p:cNvSpPr>
          <p:nvPr/>
        </p:nvSpPr>
        <p:spPr bwMode="auto">
          <a:xfrm>
            <a:off x="2362200" y="5715000"/>
            <a:ext cx="668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C000"/>
                </a:solidFill>
                <a:cs typeface="Arial" pitchFamily="34" charset="0"/>
              </a:rPr>
              <a:t>Lavie, C. J., et. al. </a:t>
            </a:r>
            <a:r>
              <a:rPr lang="en-US" i="1">
                <a:solidFill>
                  <a:srgbClr val="FFC000"/>
                </a:solidFill>
                <a:cs typeface="Arial" pitchFamily="34" charset="0"/>
              </a:rPr>
              <a:t>J. Am. Coll. Cardiol. 10/4/2011;58;1547-1556</a:t>
            </a:r>
            <a:r>
              <a:rPr lang="en-US">
                <a:solidFill>
                  <a:srgbClr val="FFC000"/>
                </a:solidFill>
                <a:cs typeface="Arial" pitchFamily="34" charset="0"/>
              </a:rPr>
              <a:t> </a:t>
            </a:r>
          </a:p>
        </p:txBody>
      </p:sp>
    </p:spTree>
    <p:extLst>
      <p:ext uri="{BB962C8B-B14F-4D97-AF65-F5344CB8AC3E}">
        <p14:creationId xmlns:p14="http://schemas.microsoft.com/office/powerpoint/2010/main" val="24038371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1066800"/>
          </a:xfrm>
        </p:spPr>
        <p:txBody>
          <a:bodyPr/>
          <a:lstStyle/>
          <a:p>
            <a:pPr>
              <a:defRPr/>
            </a:pPr>
            <a:r>
              <a:rPr lang="en-US" sz="3600" dirty="0"/>
              <a:t>Potential Mechanisms for CV Effects of Vitamin D Deficiency</a:t>
            </a:r>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10854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143000"/>
            <a:ext cx="7467600" cy="4800600"/>
          </a:xfrm>
        </p:spPr>
      </p:pic>
      <p:sp>
        <p:nvSpPr>
          <p:cNvPr id="108549" name="TextBox 5"/>
          <p:cNvSpPr txBox="1">
            <a:spLocks noChangeArrowheads="1"/>
          </p:cNvSpPr>
          <p:nvPr/>
        </p:nvSpPr>
        <p:spPr bwMode="auto">
          <a:xfrm>
            <a:off x="685800" y="594360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solidFill>
                  <a:srgbClr val="FFC000"/>
                </a:solidFill>
                <a:cs typeface="Arial" pitchFamily="34" charset="0"/>
              </a:rPr>
              <a:t>Lavie, C. J., et. al. </a:t>
            </a:r>
            <a:r>
              <a:rPr lang="en-US" i="1">
                <a:solidFill>
                  <a:srgbClr val="FFC000"/>
                </a:solidFill>
                <a:cs typeface="Arial" pitchFamily="34" charset="0"/>
              </a:rPr>
              <a:t>J. Am. Coll. Cardiol. 10/4/2011;58;1547-1556</a:t>
            </a:r>
            <a:r>
              <a:rPr lang="en-US">
                <a:solidFill>
                  <a:srgbClr val="FFC000"/>
                </a:solidFill>
                <a:cs typeface="Arial" pitchFamily="34" charset="0"/>
              </a:rPr>
              <a:t> </a:t>
            </a:r>
          </a:p>
        </p:txBody>
      </p:sp>
    </p:spTree>
    <p:extLst>
      <p:ext uri="{BB962C8B-B14F-4D97-AF65-F5344CB8AC3E}">
        <p14:creationId xmlns:p14="http://schemas.microsoft.com/office/powerpoint/2010/main" val="1371955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sz="2800" dirty="0">
                <a:effectLst/>
              </a:rPr>
              <a:t>Vitamin D Deficiency</a:t>
            </a:r>
            <a:br>
              <a:rPr lang="en-US" sz="2800" dirty="0">
                <a:effectLst/>
              </a:rPr>
            </a:br>
            <a:r>
              <a:rPr lang="en-US" sz="2800" dirty="0">
                <a:effectLst/>
              </a:rPr>
              <a:t>Cardiovascular Disorders and T2 DM</a:t>
            </a:r>
          </a:p>
        </p:txBody>
      </p:sp>
      <p:sp>
        <p:nvSpPr>
          <p:cNvPr id="3" name="Content Placeholder 2"/>
          <p:cNvSpPr>
            <a:spLocks noGrp="1"/>
          </p:cNvSpPr>
          <p:nvPr>
            <p:ph idx="1"/>
          </p:nvPr>
        </p:nvSpPr>
        <p:spPr>
          <a:xfrm>
            <a:off x="301625" y="1219200"/>
            <a:ext cx="8540750" cy="4879975"/>
          </a:xfrm>
        </p:spPr>
        <p:txBody>
          <a:bodyPr/>
          <a:lstStyle/>
          <a:p>
            <a:pPr marL="0" indent="0">
              <a:buNone/>
            </a:pPr>
            <a:r>
              <a:rPr lang="en-US" sz="2400" b="1" u="sng" dirty="0">
                <a:effectLst/>
              </a:rPr>
              <a:t>Vitamin D deficiency found to be related to:</a:t>
            </a:r>
          </a:p>
          <a:p>
            <a:pPr marL="0" indent="0">
              <a:buNone/>
            </a:pPr>
            <a:endParaRPr lang="en-US" sz="2400" dirty="0">
              <a:effectLst/>
            </a:endParaRPr>
          </a:p>
          <a:p>
            <a:pPr marL="0" indent="0">
              <a:buNone/>
            </a:pPr>
            <a:r>
              <a:rPr lang="en-US" sz="2400" dirty="0">
                <a:effectLst/>
              </a:rPr>
              <a:t>1. Coronary artery disease</a:t>
            </a:r>
          </a:p>
          <a:p>
            <a:pPr marL="0" indent="0">
              <a:buNone/>
            </a:pPr>
            <a:r>
              <a:rPr lang="en-US" sz="2400" dirty="0">
                <a:effectLst/>
              </a:rPr>
              <a:t>2. Influence the activity/expression of </a:t>
            </a:r>
            <a:r>
              <a:rPr lang="en-US" sz="2400" dirty="0" err="1">
                <a:effectLst/>
              </a:rPr>
              <a:t>macropages</a:t>
            </a:r>
            <a:r>
              <a:rPr lang="en-US" sz="2400" dirty="0">
                <a:effectLst/>
              </a:rPr>
              <a:t> and 	</a:t>
            </a:r>
            <a:r>
              <a:rPr lang="en-US" sz="2400" dirty="0" err="1">
                <a:effectLst/>
              </a:rPr>
              <a:t>lymphocytoctes</a:t>
            </a:r>
            <a:r>
              <a:rPr lang="en-US" sz="2400" dirty="0">
                <a:effectLst/>
              </a:rPr>
              <a:t> in atherosclerotic plaques – promoting 	chronic inflammation in the artery wall</a:t>
            </a:r>
          </a:p>
          <a:p>
            <a:pPr marL="0" indent="0">
              <a:buNone/>
            </a:pPr>
            <a:r>
              <a:rPr lang="en-US" sz="2400" dirty="0">
                <a:effectLst/>
              </a:rPr>
              <a:t>3. Increase in vascular endothelial growth factor expression 	and pro-matrix MMP-2</a:t>
            </a:r>
          </a:p>
          <a:p>
            <a:pPr marL="0" indent="0">
              <a:buNone/>
            </a:pPr>
            <a:r>
              <a:rPr lang="en-US" sz="2400" dirty="0">
                <a:effectLst/>
              </a:rPr>
              <a:t>4. Elevation in PTH levels, which have been linked to IR and 	increases in acute phase proteins.  </a:t>
            </a:r>
          </a:p>
        </p:txBody>
      </p:sp>
      <p:sp>
        <p:nvSpPr>
          <p:cNvPr id="6" name="TextBox 5"/>
          <p:cNvSpPr txBox="1"/>
          <p:nvPr/>
        </p:nvSpPr>
        <p:spPr>
          <a:xfrm>
            <a:off x="304800" y="6172200"/>
            <a:ext cx="7543800" cy="646331"/>
          </a:xfrm>
          <a:prstGeom prst="rect">
            <a:avLst/>
          </a:prstGeom>
          <a:noFill/>
        </p:spPr>
        <p:txBody>
          <a:bodyPr wrap="square" rtlCol="0">
            <a:spAutoFit/>
          </a:bodyPr>
          <a:lstStyle/>
          <a:p>
            <a:r>
              <a:rPr lang="en-US" dirty="0" err="1">
                <a:solidFill>
                  <a:srgbClr val="FFC000"/>
                </a:solidFill>
              </a:rPr>
              <a:t>Hossein-nezhad</a:t>
            </a:r>
            <a:r>
              <a:rPr lang="en-US" dirty="0">
                <a:solidFill>
                  <a:srgbClr val="FFC000"/>
                </a:solidFill>
              </a:rPr>
              <a:t>, A., et al. Vitamin D for health. </a:t>
            </a:r>
            <a:r>
              <a:rPr lang="en-US" dirty="0" err="1">
                <a:solidFill>
                  <a:srgbClr val="FFC000"/>
                </a:solidFill>
              </a:rPr>
              <a:t>Mayoclinicproceedings</a:t>
            </a:r>
            <a:r>
              <a:rPr lang="en-US" dirty="0">
                <a:solidFill>
                  <a:srgbClr val="FFC000"/>
                </a:solidFill>
              </a:rPr>
              <a:t>. July 2013. 88(7):720-753</a:t>
            </a:r>
          </a:p>
        </p:txBody>
      </p:sp>
    </p:spTree>
    <p:extLst>
      <p:ext uri="{BB962C8B-B14F-4D97-AF65-F5344CB8AC3E}">
        <p14:creationId xmlns:p14="http://schemas.microsoft.com/office/powerpoint/2010/main" val="3640779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B6C0-F6A1-45FA-9728-1D7B58B05EED}"/>
              </a:ext>
            </a:extLst>
          </p:cNvPr>
          <p:cNvSpPr>
            <a:spLocks noGrp="1"/>
          </p:cNvSpPr>
          <p:nvPr>
            <p:ph type="title"/>
          </p:nvPr>
        </p:nvSpPr>
        <p:spPr>
          <a:xfrm>
            <a:off x="351242" y="2514600"/>
            <a:ext cx="8510588" cy="685800"/>
          </a:xfrm>
        </p:spPr>
        <p:txBody>
          <a:bodyPr/>
          <a:lstStyle/>
          <a:p>
            <a:r>
              <a:rPr lang="en-US" sz="3600" dirty="0">
                <a:effectLst/>
              </a:rPr>
              <a:t>Two new studies this week regarding Vitamin D</a:t>
            </a:r>
          </a:p>
        </p:txBody>
      </p:sp>
      <p:sp>
        <p:nvSpPr>
          <p:cNvPr id="4" name="Footer Placeholder 3">
            <a:extLst>
              <a:ext uri="{FF2B5EF4-FFF2-40B4-BE49-F238E27FC236}">
                <a16:creationId xmlns:a16="http://schemas.microsoft.com/office/drawing/2014/main" id="{E2EC36A0-BCAA-4CCC-BA23-06A29509BD84}"/>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9474808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6B0B-8790-4E62-BA80-C52BEC8A34B6}"/>
              </a:ext>
            </a:extLst>
          </p:cNvPr>
          <p:cNvSpPr>
            <a:spLocks noGrp="1"/>
          </p:cNvSpPr>
          <p:nvPr>
            <p:ph type="title"/>
          </p:nvPr>
        </p:nvSpPr>
        <p:spPr>
          <a:xfrm>
            <a:off x="301625" y="228601"/>
            <a:ext cx="8510588" cy="762000"/>
          </a:xfrm>
        </p:spPr>
        <p:txBody>
          <a:bodyPr/>
          <a:lstStyle/>
          <a:p>
            <a:r>
              <a:rPr lang="en-US" sz="3600" dirty="0">
                <a:effectLst/>
              </a:rPr>
              <a:t>Vitamin D concentration and risk of T2DM and </a:t>
            </a:r>
            <a:r>
              <a:rPr lang="en-US" sz="3600" dirty="0" err="1">
                <a:effectLst/>
              </a:rPr>
              <a:t>PreDM</a:t>
            </a:r>
            <a:endParaRPr lang="en-US" sz="3600" dirty="0">
              <a:effectLst/>
            </a:endParaRPr>
          </a:p>
        </p:txBody>
      </p:sp>
      <p:sp>
        <p:nvSpPr>
          <p:cNvPr id="3" name="Content Placeholder 2">
            <a:extLst>
              <a:ext uri="{FF2B5EF4-FFF2-40B4-BE49-F238E27FC236}">
                <a16:creationId xmlns:a16="http://schemas.microsoft.com/office/drawing/2014/main" id="{C21063FE-62A2-47FC-9320-31F497C581FD}"/>
              </a:ext>
            </a:extLst>
          </p:cNvPr>
          <p:cNvSpPr>
            <a:spLocks noGrp="1"/>
          </p:cNvSpPr>
          <p:nvPr>
            <p:ph idx="1"/>
          </p:nvPr>
        </p:nvSpPr>
        <p:spPr>
          <a:xfrm>
            <a:off x="0" y="1295401"/>
            <a:ext cx="9144000" cy="2548276"/>
          </a:xfrm>
        </p:spPr>
        <p:txBody>
          <a:bodyPr/>
          <a:lstStyle/>
          <a:p>
            <a:pPr marL="0" indent="0" algn="ctr">
              <a:buNone/>
            </a:pPr>
            <a:r>
              <a:rPr lang="en-US" sz="2000" dirty="0">
                <a:effectLst/>
              </a:rPr>
              <a:t>Cohort study of 903 adults who were known to be free of diabetes or prediabetes during a 1997±1999 visit to a NIH Lipid Research Centers clinic. Plasma 25(OH)D was measured at Visit 8 in 1977±1979. </a:t>
            </a:r>
          </a:p>
          <a:p>
            <a:pPr marL="0" indent="0" algn="ctr">
              <a:buNone/>
            </a:pPr>
            <a:endParaRPr lang="en-US" sz="2000" dirty="0">
              <a:effectLst/>
            </a:endParaRPr>
          </a:p>
          <a:p>
            <a:pPr marL="0" indent="0" algn="ctr">
              <a:buNone/>
            </a:pPr>
            <a:r>
              <a:rPr lang="en-US" sz="2000" dirty="0">
                <a:effectLst/>
              </a:rPr>
              <a:t>The mean age was 74 years. The visit also included fasting plasma glucose and oral glucose tolerance testing. Follow-up continued through 2009.</a:t>
            </a:r>
          </a:p>
        </p:txBody>
      </p:sp>
      <p:sp>
        <p:nvSpPr>
          <p:cNvPr id="4" name="Footer Placeholder 3">
            <a:extLst>
              <a:ext uri="{FF2B5EF4-FFF2-40B4-BE49-F238E27FC236}">
                <a16:creationId xmlns:a16="http://schemas.microsoft.com/office/drawing/2014/main" id="{349253F0-3A86-41BE-A82D-40123BAAEE2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EBC3079-F368-4EFE-8328-5F041C8A6623}"/>
              </a:ext>
            </a:extLst>
          </p:cNvPr>
          <p:cNvSpPr txBox="1"/>
          <p:nvPr/>
        </p:nvSpPr>
        <p:spPr>
          <a:xfrm>
            <a:off x="228600" y="5638800"/>
            <a:ext cx="8891587" cy="923330"/>
          </a:xfrm>
          <a:prstGeom prst="rect">
            <a:avLst/>
          </a:prstGeom>
          <a:noFill/>
        </p:spPr>
        <p:txBody>
          <a:bodyPr wrap="square" rtlCol="0">
            <a:spAutoFit/>
          </a:bodyPr>
          <a:lstStyle/>
          <a:p>
            <a:r>
              <a:rPr lang="en-US" dirty="0">
                <a:solidFill>
                  <a:srgbClr val="FFC000"/>
                </a:solidFill>
              </a:rPr>
              <a:t>Park, S., Garland, C., Gorham, E. et al. Plasma 25-hydroxyvitaminD concentration and risk of type 2 diabetes and pre-diabetes: 12 year cohort study. PLOS One. 2018, 1-17. </a:t>
            </a:r>
          </a:p>
        </p:txBody>
      </p:sp>
      <p:sp>
        <p:nvSpPr>
          <p:cNvPr id="6" name="Rectangle 5">
            <a:extLst>
              <a:ext uri="{FF2B5EF4-FFF2-40B4-BE49-F238E27FC236}">
                <a16:creationId xmlns:a16="http://schemas.microsoft.com/office/drawing/2014/main" id="{C69F65BF-A67A-4AB0-B07E-EE1EF8CE1C42}"/>
              </a:ext>
            </a:extLst>
          </p:cNvPr>
          <p:cNvSpPr/>
          <p:nvPr/>
        </p:nvSpPr>
        <p:spPr>
          <a:xfrm>
            <a:off x="23812" y="3733800"/>
            <a:ext cx="9120188" cy="1323439"/>
          </a:xfrm>
          <a:prstGeom prst="rect">
            <a:avLst/>
          </a:prstGeom>
        </p:spPr>
        <p:txBody>
          <a:bodyPr wrap="square">
            <a:spAutoFit/>
          </a:bodyPr>
          <a:lstStyle/>
          <a:p>
            <a:pPr algn="ctr"/>
            <a:r>
              <a:rPr lang="en-US" sz="2000" dirty="0">
                <a:latin typeface="+mn-lt"/>
              </a:rPr>
              <a:t>There was an inverse dose-response gradient between 25(OH)D concentration and risk of diabetes with a </a:t>
            </a:r>
            <a:r>
              <a:rPr lang="en-US" sz="2000" i="1" dirty="0">
                <a:latin typeface="+mn-lt"/>
              </a:rPr>
              <a:t>p </a:t>
            </a:r>
            <a:r>
              <a:rPr lang="en-US" sz="2000" dirty="0">
                <a:latin typeface="+mn-lt"/>
              </a:rPr>
              <a:t>for trend of 0.005. Each 10 ng/mL or 25 nmol/L higher 25(OH)D concentration was associated with a HR of 0.64, CI = 0.48±0.86.</a:t>
            </a:r>
          </a:p>
        </p:txBody>
      </p:sp>
    </p:spTree>
    <p:extLst>
      <p:ext uri="{BB962C8B-B14F-4D97-AF65-F5344CB8AC3E}">
        <p14:creationId xmlns:p14="http://schemas.microsoft.com/office/powerpoint/2010/main" val="2845013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6B0B-8790-4E62-BA80-C52BEC8A34B6}"/>
              </a:ext>
            </a:extLst>
          </p:cNvPr>
          <p:cNvSpPr>
            <a:spLocks noGrp="1"/>
          </p:cNvSpPr>
          <p:nvPr>
            <p:ph type="title"/>
          </p:nvPr>
        </p:nvSpPr>
        <p:spPr>
          <a:xfrm>
            <a:off x="301625" y="228601"/>
            <a:ext cx="8510588" cy="762000"/>
          </a:xfrm>
        </p:spPr>
        <p:txBody>
          <a:bodyPr/>
          <a:lstStyle/>
          <a:p>
            <a:r>
              <a:rPr lang="en-US" sz="3600" dirty="0">
                <a:effectLst/>
              </a:rPr>
              <a:t>Vitamin D concentration and risk of T2DM and </a:t>
            </a:r>
            <a:r>
              <a:rPr lang="en-US" sz="3600" dirty="0" err="1">
                <a:effectLst/>
              </a:rPr>
              <a:t>PreDM</a:t>
            </a:r>
            <a:endParaRPr lang="en-US" sz="3600" dirty="0">
              <a:effectLst/>
            </a:endParaRPr>
          </a:p>
        </p:txBody>
      </p:sp>
      <p:sp>
        <p:nvSpPr>
          <p:cNvPr id="3" name="Content Placeholder 2">
            <a:extLst>
              <a:ext uri="{FF2B5EF4-FFF2-40B4-BE49-F238E27FC236}">
                <a16:creationId xmlns:a16="http://schemas.microsoft.com/office/drawing/2014/main" id="{C21063FE-62A2-47FC-9320-31F497C581FD}"/>
              </a:ext>
            </a:extLst>
          </p:cNvPr>
          <p:cNvSpPr>
            <a:spLocks noGrp="1"/>
          </p:cNvSpPr>
          <p:nvPr>
            <p:ph idx="1"/>
          </p:nvPr>
        </p:nvSpPr>
        <p:spPr>
          <a:xfrm>
            <a:off x="0" y="1295400"/>
            <a:ext cx="9144000" cy="4267199"/>
          </a:xfrm>
        </p:spPr>
        <p:txBody>
          <a:bodyPr/>
          <a:lstStyle/>
          <a:p>
            <a:pPr marL="0" indent="0" algn="ctr">
              <a:buNone/>
            </a:pPr>
            <a:endParaRPr lang="en-US" sz="2000" dirty="0"/>
          </a:p>
          <a:p>
            <a:pPr marL="0" indent="0" algn="ctr">
              <a:buNone/>
            </a:pPr>
            <a:endParaRPr lang="en-US" sz="2000" dirty="0"/>
          </a:p>
        </p:txBody>
      </p:sp>
      <p:sp>
        <p:nvSpPr>
          <p:cNvPr id="4" name="Footer Placeholder 3">
            <a:extLst>
              <a:ext uri="{FF2B5EF4-FFF2-40B4-BE49-F238E27FC236}">
                <a16:creationId xmlns:a16="http://schemas.microsoft.com/office/drawing/2014/main" id="{349253F0-3A86-41BE-A82D-40123BAAEE2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EBC3079-F368-4EFE-8328-5F041C8A6623}"/>
              </a:ext>
            </a:extLst>
          </p:cNvPr>
          <p:cNvSpPr txBox="1"/>
          <p:nvPr/>
        </p:nvSpPr>
        <p:spPr>
          <a:xfrm>
            <a:off x="228600" y="5638800"/>
            <a:ext cx="8891587" cy="923330"/>
          </a:xfrm>
          <a:prstGeom prst="rect">
            <a:avLst/>
          </a:prstGeom>
          <a:noFill/>
        </p:spPr>
        <p:txBody>
          <a:bodyPr wrap="square" rtlCol="0">
            <a:spAutoFit/>
          </a:bodyPr>
          <a:lstStyle/>
          <a:p>
            <a:r>
              <a:rPr lang="en-US" dirty="0">
                <a:solidFill>
                  <a:srgbClr val="FFC000"/>
                </a:solidFill>
              </a:rPr>
              <a:t>Park, S., Garland, C., Gorham, E. et al. Plasma 25-hydroxyvitaminD concentration and risk of type 2 diabetes and pre-diabetes: 12 year cohort study. PLOS One. 2018, 1-17. </a:t>
            </a:r>
          </a:p>
        </p:txBody>
      </p:sp>
      <p:pic>
        <p:nvPicPr>
          <p:cNvPr id="6" name="Picture 5">
            <a:extLst>
              <a:ext uri="{FF2B5EF4-FFF2-40B4-BE49-F238E27FC236}">
                <a16:creationId xmlns:a16="http://schemas.microsoft.com/office/drawing/2014/main" id="{84083E42-02CA-4B08-8A78-94E53160B597}"/>
              </a:ext>
            </a:extLst>
          </p:cNvPr>
          <p:cNvPicPr>
            <a:picLocks noChangeAspect="1"/>
          </p:cNvPicPr>
          <p:nvPr/>
        </p:nvPicPr>
        <p:blipFill>
          <a:blip r:embed="rId2"/>
          <a:stretch>
            <a:fillRect/>
          </a:stretch>
        </p:blipFill>
        <p:spPr>
          <a:xfrm>
            <a:off x="1600200" y="1371600"/>
            <a:ext cx="5943600" cy="3824522"/>
          </a:xfrm>
          <a:prstGeom prst="rect">
            <a:avLst/>
          </a:prstGeom>
        </p:spPr>
      </p:pic>
    </p:spTree>
    <p:extLst>
      <p:ext uri="{BB962C8B-B14F-4D97-AF65-F5344CB8AC3E}">
        <p14:creationId xmlns:p14="http://schemas.microsoft.com/office/powerpoint/2010/main" val="27832577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0163-F474-4D8C-8A17-ECCBA84F7A53}"/>
              </a:ext>
            </a:extLst>
          </p:cNvPr>
          <p:cNvSpPr>
            <a:spLocks noGrp="1"/>
          </p:cNvSpPr>
          <p:nvPr>
            <p:ph type="title"/>
          </p:nvPr>
        </p:nvSpPr>
        <p:spPr>
          <a:xfrm>
            <a:off x="301625" y="228601"/>
            <a:ext cx="8510588" cy="990600"/>
          </a:xfrm>
        </p:spPr>
        <p:txBody>
          <a:bodyPr/>
          <a:lstStyle/>
          <a:p>
            <a:r>
              <a:rPr lang="en-US" sz="3200" dirty="0"/>
              <a:t>New data comes in weekly –Publication this week in response to the JACC article</a:t>
            </a:r>
          </a:p>
        </p:txBody>
      </p:sp>
      <p:pic>
        <p:nvPicPr>
          <p:cNvPr id="5" name="Content Placeholder 4">
            <a:extLst>
              <a:ext uri="{FF2B5EF4-FFF2-40B4-BE49-F238E27FC236}">
                <a16:creationId xmlns:a16="http://schemas.microsoft.com/office/drawing/2014/main" id="{0E0377FF-E5E7-4D72-839F-6B37F99548B5}"/>
              </a:ext>
            </a:extLst>
          </p:cNvPr>
          <p:cNvPicPr>
            <a:picLocks noGrp="1" noChangeAspect="1"/>
          </p:cNvPicPr>
          <p:nvPr>
            <p:ph idx="1"/>
          </p:nvPr>
        </p:nvPicPr>
        <p:blipFill>
          <a:blip r:embed="rId2"/>
          <a:stretch>
            <a:fillRect/>
          </a:stretch>
        </p:blipFill>
        <p:spPr>
          <a:xfrm>
            <a:off x="301624" y="1219202"/>
            <a:ext cx="8510587" cy="4879974"/>
          </a:xfrm>
          <a:prstGeom prst="rect">
            <a:avLst/>
          </a:prstGeom>
        </p:spPr>
      </p:pic>
      <p:sp>
        <p:nvSpPr>
          <p:cNvPr id="4" name="Footer Placeholder 3">
            <a:extLst>
              <a:ext uri="{FF2B5EF4-FFF2-40B4-BE49-F238E27FC236}">
                <a16:creationId xmlns:a16="http://schemas.microsoft.com/office/drawing/2014/main" id="{026F4E94-68EE-478F-B0C5-CEC5992B0F4D}"/>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2D075A3F-5034-447E-BAF2-DFD9BC78D1A1}"/>
              </a:ext>
            </a:extLst>
          </p:cNvPr>
          <p:cNvSpPr/>
          <p:nvPr/>
        </p:nvSpPr>
        <p:spPr bwMode="auto">
          <a:xfrm>
            <a:off x="277302" y="3048000"/>
            <a:ext cx="8485697" cy="2743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u="sng" dirty="0"/>
              <a:t>Technically, vitamin D is a misnomer</a:t>
            </a:r>
            <a:r>
              <a:rPr lang="en-US" sz="1600" dirty="0"/>
              <a:t>. It </a:t>
            </a:r>
            <a:r>
              <a:rPr lang="en-US" sz="1600" b="1" u="sng" dirty="0"/>
              <a:t>is not a true vitamin </a:t>
            </a:r>
            <a:r>
              <a:rPr lang="en-US" sz="1600" dirty="0"/>
              <a:t>because it can be </a:t>
            </a:r>
            <a:r>
              <a:rPr lang="en-US" sz="1600" b="1" u="sng" dirty="0"/>
              <a:t>synthesized endogenously </a:t>
            </a:r>
            <a:r>
              <a:rPr lang="en-US" sz="1600" dirty="0"/>
              <a:t>through ultraviolet exposure of the skin. It is a </a:t>
            </a:r>
            <a:r>
              <a:rPr lang="en-US" sz="1600" b="1" u="sng" dirty="0"/>
              <a:t>steroid hormone </a:t>
            </a:r>
            <a:r>
              <a:rPr lang="en-US" sz="1600" dirty="0"/>
              <a:t>that comes in 3 forms that are </a:t>
            </a:r>
            <a:r>
              <a:rPr lang="en-US" sz="1600" b="1" u="sng" dirty="0"/>
              <a:t>sequential metabolites </a:t>
            </a:r>
            <a:r>
              <a:rPr lang="en-US" sz="1600" dirty="0"/>
              <a:t>produced by hydroxylases. As a </a:t>
            </a:r>
            <a:r>
              <a:rPr lang="en-US" sz="1600" b="1" u="sng" dirty="0"/>
              <a:t>fat-soluble hormone</a:t>
            </a:r>
            <a:r>
              <a:rPr lang="en-US" sz="1600" dirty="0"/>
              <a:t>, the vitamin D-hormone metabolites</a:t>
            </a:r>
          </a:p>
          <a:p>
            <a:pPr algn="ctr"/>
            <a:r>
              <a:rPr lang="en-US" sz="1600" dirty="0"/>
              <a:t>must have special mechanisms for delivery in the aqueous bloodstream. Importantly, </a:t>
            </a:r>
            <a:r>
              <a:rPr lang="en-US" sz="1600" b="1" u="sng" dirty="0"/>
              <a:t>endogenously synthesized forms are </a:t>
            </a:r>
            <a:r>
              <a:rPr lang="en-US" sz="1600" dirty="0"/>
              <a:t>carried by a binding protein, </a:t>
            </a:r>
            <a:r>
              <a:rPr lang="en-US" sz="1600" b="1" u="sng" dirty="0"/>
              <a:t>whereas dietary forms are carried within lipoprotein particles</a:t>
            </a:r>
            <a:r>
              <a:rPr lang="en-US" sz="1600" dirty="0"/>
              <a:t>. This may result in distinct biodistributions for sunlight-derived versus supplement-derived vitamin D hormones. Because the cardiovascular effects of vitamin D hormones are not straightforward</a:t>
            </a:r>
            <a:r>
              <a:rPr lang="en-US" sz="1600" b="1" u="sng" dirty="0"/>
              <a:t>, both toxic and beneficial effects </a:t>
            </a:r>
            <a:r>
              <a:rPr lang="en-US" sz="1600" dirty="0"/>
              <a:t>may result from current recommendations.</a:t>
            </a:r>
            <a:endParaRPr kumimoji="0" lang="en-US" sz="160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4692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9E40-88DA-4B8C-9F5A-B58DD9673509}"/>
              </a:ext>
            </a:extLst>
          </p:cNvPr>
          <p:cNvSpPr>
            <a:spLocks noGrp="1"/>
          </p:cNvSpPr>
          <p:nvPr>
            <p:ph type="title"/>
          </p:nvPr>
        </p:nvSpPr>
        <p:spPr>
          <a:xfrm>
            <a:off x="381000" y="1905000"/>
            <a:ext cx="8510588" cy="1325563"/>
          </a:xfrm>
        </p:spPr>
        <p:txBody>
          <a:bodyPr/>
          <a:lstStyle/>
          <a:p>
            <a:r>
              <a:rPr lang="en-US" dirty="0"/>
              <a:t>Going back to the JACC article</a:t>
            </a:r>
            <a:br>
              <a:rPr lang="en-US" dirty="0"/>
            </a:br>
            <a:r>
              <a:rPr lang="en-US" dirty="0"/>
              <a:t>Let’s see what they say about Vitamin B3?</a:t>
            </a:r>
          </a:p>
        </p:txBody>
      </p:sp>
      <p:sp>
        <p:nvSpPr>
          <p:cNvPr id="4" name="Footer Placeholder 3">
            <a:extLst>
              <a:ext uri="{FF2B5EF4-FFF2-40B4-BE49-F238E27FC236}">
                <a16:creationId xmlns:a16="http://schemas.microsoft.com/office/drawing/2014/main" id="{45667BB2-ECB4-4B65-8803-E6C6CD27879A}"/>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9253860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pic>
        <p:nvPicPr>
          <p:cNvPr id="6" name="Content Placeholder 5">
            <a:extLst>
              <a:ext uri="{FF2B5EF4-FFF2-40B4-BE49-F238E27FC236}">
                <a16:creationId xmlns:a16="http://schemas.microsoft.com/office/drawing/2014/main" id="{E7900F58-FD1E-4E0D-85EE-5371072892B4}"/>
              </a:ext>
            </a:extLst>
          </p:cNvPr>
          <p:cNvPicPr>
            <a:picLocks noGrp="1" noChangeAspect="1"/>
          </p:cNvPicPr>
          <p:nvPr>
            <p:ph idx="1"/>
          </p:nvPr>
        </p:nvPicPr>
        <p:blipFill>
          <a:blip r:embed="rId2"/>
          <a:stretch>
            <a:fillRect/>
          </a:stretch>
        </p:blipFill>
        <p:spPr>
          <a:xfrm>
            <a:off x="293688" y="1347017"/>
            <a:ext cx="8540750" cy="3862341"/>
          </a:xfrm>
          <a:prstGeom prst="rect">
            <a:avLst/>
          </a:prstGeom>
        </p:spPr>
      </p:pic>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Tree>
    <p:extLst>
      <p:ext uri="{BB962C8B-B14F-4D97-AF65-F5344CB8AC3E}">
        <p14:creationId xmlns:p14="http://schemas.microsoft.com/office/powerpoint/2010/main" val="321690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91440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393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pic>
        <p:nvPicPr>
          <p:cNvPr id="6" name="Content Placeholder 5">
            <a:extLst>
              <a:ext uri="{FF2B5EF4-FFF2-40B4-BE49-F238E27FC236}">
                <a16:creationId xmlns:a16="http://schemas.microsoft.com/office/drawing/2014/main" id="{BEE0E4A0-0DAB-4BA7-92A9-E61F474D7D26}"/>
              </a:ext>
            </a:extLst>
          </p:cNvPr>
          <p:cNvPicPr>
            <a:picLocks noGrp="1" noChangeAspect="1"/>
          </p:cNvPicPr>
          <p:nvPr>
            <p:ph idx="1"/>
          </p:nvPr>
        </p:nvPicPr>
        <p:blipFill>
          <a:blip r:embed="rId2"/>
          <a:stretch>
            <a:fillRect/>
          </a:stretch>
        </p:blipFill>
        <p:spPr>
          <a:xfrm>
            <a:off x="254608" y="1113117"/>
            <a:ext cx="4387179" cy="4422775"/>
          </a:xfrm>
          <a:prstGeom prst="rect">
            <a:avLst/>
          </a:prstGeom>
        </p:spPr>
      </p:pic>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
        <p:nvSpPr>
          <p:cNvPr id="7" name="Arrow: Left 6">
            <a:extLst>
              <a:ext uri="{FF2B5EF4-FFF2-40B4-BE49-F238E27FC236}">
                <a16:creationId xmlns:a16="http://schemas.microsoft.com/office/drawing/2014/main" id="{16364189-2EA9-4C99-8423-13555AE7286B}"/>
              </a:ext>
            </a:extLst>
          </p:cNvPr>
          <p:cNvSpPr/>
          <p:nvPr/>
        </p:nvSpPr>
        <p:spPr bwMode="auto">
          <a:xfrm rot="2576029" flipV="1">
            <a:off x="3773444" y="3904104"/>
            <a:ext cx="381000" cy="266231"/>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Arrow: Left 8">
            <a:extLst>
              <a:ext uri="{FF2B5EF4-FFF2-40B4-BE49-F238E27FC236}">
                <a16:creationId xmlns:a16="http://schemas.microsoft.com/office/drawing/2014/main" id="{CB613590-51C4-4632-B628-B4DE754495D8}"/>
              </a:ext>
            </a:extLst>
          </p:cNvPr>
          <p:cNvSpPr/>
          <p:nvPr/>
        </p:nvSpPr>
        <p:spPr bwMode="auto">
          <a:xfrm>
            <a:off x="4368566" y="4881449"/>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51950856-A8FA-4B6B-9B2B-50451B88E46F}"/>
              </a:ext>
            </a:extLst>
          </p:cNvPr>
          <p:cNvSpPr txBox="1"/>
          <p:nvPr/>
        </p:nvSpPr>
        <p:spPr>
          <a:xfrm>
            <a:off x="5562600" y="4953000"/>
            <a:ext cx="2877711" cy="369332"/>
          </a:xfrm>
          <a:prstGeom prst="rect">
            <a:avLst/>
          </a:prstGeom>
          <a:noFill/>
        </p:spPr>
        <p:txBody>
          <a:bodyPr wrap="none" rtlCol="0">
            <a:spAutoFit/>
          </a:bodyPr>
          <a:lstStyle/>
          <a:p>
            <a:r>
              <a:rPr lang="en-US" dirty="0"/>
              <a:t>This is slow-release niacin</a:t>
            </a:r>
          </a:p>
        </p:txBody>
      </p:sp>
    </p:spTree>
    <p:extLst>
      <p:ext uri="{BB962C8B-B14F-4D97-AF65-F5344CB8AC3E}">
        <p14:creationId xmlns:p14="http://schemas.microsoft.com/office/powerpoint/2010/main" val="41349939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3"/>
          <p:cNvSpPr>
            <a:spLocks noGrp="1"/>
          </p:cNvSpPr>
          <p:nvPr>
            <p:ph type="ftr" sz="quarter" idx="11"/>
          </p:nvPr>
        </p:nvSpPr>
        <p:spPr/>
        <p:txBody>
          <a:bodyPr/>
          <a:lstStyle/>
          <a:p>
            <a:r>
              <a:rPr lang="en-US"/>
              <a:t>Copyright Bale/Doneen Paradigm</a:t>
            </a:r>
          </a:p>
        </p:txBody>
      </p:sp>
      <p:sp>
        <p:nvSpPr>
          <p:cNvPr id="1389570" name="Rectangle 2"/>
          <p:cNvSpPr>
            <a:spLocks noGrp="1" noRot="1" noChangeArrowheads="1"/>
          </p:cNvSpPr>
          <p:nvPr>
            <p:ph type="title"/>
          </p:nvPr>
        </p:nvSpPr>
        <p:spPr>
          <a:ln/>
        </p:spPr>
        <p:txBody>
          <a:bodyPr/>
          <a:lstStyle/>
          <a:p>
            <a:r>
              <a:rPr lang="en-US" sz="4000"/>
              <a:t>Niacin Metabolism</a:t>
            </a:r>
            <a:br>
              <a:rPr lang="en-US" sz="4000"/>
            </a:br>
            <a:r>
              <a:rPr lang="en-US" sz="1800">
                <a:solidFill>
                  <a:schemeClr val="hlink"/>
                </a:solidFill>
              </a:rPr>
              <a:t>#1  conjugation with glycine</a:t>
            </a:r>
            <a:br>
              <a:rPr lang="en-US" sz="1800">
                <a:solidFill>
                  <a:schemeClr val="hlink"/>
                </a:solidFill>
              </a:rPr>
            </a:br>
            <a:r>
              <a:rPr lang="en-US" sz="1800">
                <a:solidFill>
                  <a:schemeClr val="hlink"/>
                </a:solidFill>
              </a:rPr>
              <a:t>#2  non-conjugation</a:t>
            </a:r>
          </a:p>
        </p:txBody>
      </p:sp>
      <p:sp>
        <p:nvSpPr>
          <p:cNvPr id="1389571" name="Freeform 3"/>
          <p:cNvSpPr>
            <a:spLocks/>
          </p:cNvSpPr>
          <p:nvPr/>
        </p:nvSpPr>
        <p:spPr bwMode="auto">
          <a:xfrm>
            <a:off x="6289675" y="3944938"/>
            <a:ext cx="15875" cy="7937"/>
          </a:xfrm>
          <a:custGeom>
            <a:avLst/>
            <a:gdLst/>
            <a:ahLst/>
            <a:cxnLst>
              <a:cxn ang="0">
                <a:pos x="0" y="5"/>
              </a:cxn>
              <a:cxn ang="0">
                <a:pos x="5" y="0"/>
              </a:cxn>
              <a:cxn ang="0">
                <a:pos x="11" y="5"/>
              </a:cxn>
              <a:cxn ang="0">
                <a:pos x="0" y="5"/>
              </a:cxn>
            </a:cxnLst>
            <a:rect l="0" t="0" r="r" b="b"/>
            <a:pathLst>
              <a:path w="11" h="5">
                <a:moveTo>
                  <a:pt x="0" y="5"/>
                </a:moveTo>
                <a:lnTo>
                  <a:pt x="5" y="0"/>
                </a:lnTo>
                <a:lnTo>
                  <a:pt x="11" y="5"/>
                </a:lnTo>
                <a:lnTo>
                  <a:pt x="0" y="5"/>
                </a:lnTo>
                <a:close/>
              </a:path>
            </a:pathLst>
          </a:custGeom>
          <a:solidFill>
            <a:srgbClr val="0000FF"/>
          </a:solidFill>
          <a:ln w="9525">
            <a:noFill/>
            <a:round/>
            <a:headEnd/>
            <a:tailEnd/>
          </a:ln>
        </p:spPr>
        <p:txBody>
          <a:bodyPr/>
          <a:lstStyle/>
          <a:p>
            <a:endParaRPr lang="en-US"/>
          </a:p>
        </p:txBody>
      </p:sp>
      <p:sp>
        <p:nvSpPr>
          <p:cNvPr id="1389572" name="Freeform 4"/>
          <p:cNvSpPr>
            <a:spLocks/>
          </p:cNvSpPr>
          <p:nvPr/>
        </p:nvSpPr>
        <p:spPr bwMode="auto">
          <a:xfrm>
            <a:off x="7148513" y="5380038"/>
            <a:ext cx="19050" cy="4762"/>
          </a:xfrm>
          <a:custGeom>
            <a:avLst/>
            <a:gdLst/>
            <a:ahLst/>
            <a:cxnLst>
              <a:cxn ang="0">
                <a:pos x="0" y="3"/>
              </a:cxn>
              <a:cxn ang="0">
                <a:pos x="6" y="0"/>
              </a:cxn>
              <a:cxn ang="0">
                <a:pos x="11" y="3"/>
              </a:cxn>
              <a:cxn ang="0">
                <a:pos x="0" y="3"/>
              </a:cxn>
            </a:cxnLst>
            <a:rect l="0" t="0" r="r" b="b"/>
            <a:pathLst>
              <a:path w="11" h="3">
                <a:moveTo>
                  <a:pt x="0" y="3"/>
                </a:moveTo>
                <a:lnTo>
                  <a:pt x="6" y="0"/>
                </a:lnTo>
                <a:lnTo>
                  <a:pt x="11" y="3"/>
                </a:lnTo>
                <a:lnTo>
                  <a:pt x="0" y="3"/>
                </a:lnTo>
                <a:close/>
              </a:path>
            </a:pathLst>
          </a:custGeom>
          <a:solidFill>
            <a:srgbClr val="0000FF"/>
          </a:solidFill>
          <a:ln w="9525">
            <a:noFill/>
            <a:round/>
            <a:headEnd/>
            <a:tailEnd/>
          </a:ln>
        </p:spPr>
        <p:txBody>
          <a:bodyPr/>
          <a:lstStyle/>
          <a:p>
            <a:endParaRPr lang="en-US"/>
          </a:p>
        </p:txBody>
      </p:sp>
      <p:sp>
        <p:nvSpPr>
          <p:cNvPr id="1389573" name="Freeform 5"/>
          <p:cNvSpPr>
            <a:spLocks/>
          </p:cNvSpPr>
          <p:nvPr/>
        </p:nvSpPr>
        <p:spPr bwMode="auto">
          <a:xfrm>
            <a:off x="6405563" y="5367338"/>
            <a:ext cx="15875" cy="7937"/>
          </a:xfrm>
          <a:custGeom>
            <a:avLst/>
            <a:gdLst/>
            <a:ahLst/>
            <a:cxnLst>
              <a:cxn ang="0">
                <a:pos x="0" y="5"/>
              </a:cxn>
              <a:cxn ang="0">
                <a:pos x="5" y="0"/>
              </a:cxn>
              <a:cxn ang="0">
                <a:pos x="11" y="5"/>
              </a:cxn>
              <a:cxn ang="0">
                <a:pos x="0" y="5"/>
              </a:cxn>
            </a:cxnLst>
            <a:rect l="0" t="0" r="r" b="b"/>
            <a:pathLst>
              <a:path w="11" h="5">
                <a:moveTo>
                  <a:pt x="0" y="5"/>
                </a:moveTo>
                <a:lnTo>
                  <a:pt x="5" y="0"/>
                </a:lnTo>
                <a:lnTo>
                  <a:pt x="11" y="5"/>
                </a:lnTo>
                <a:lnTo>
                  <a:pt x="0" y="5"/>
                </a:lnTo>
                <a:close/>
              </a:path>
            </a:pathLst>
          </a:custGeom>
          <a:solidFill>
            <a:srgbClr val="0000FF"/>
          </a:solidFill>
          <a:ln w="9525">
            <a:noFill/>
            <a:round/>
            <a:headEnd/>
            <a:tailEnd/>
          </a:ln>
        </p:spPr>
        <p:txBody>
          <a:bodyPr/>
          <a:lstStyle/>
          <a:p>
            <a:endParaRPr lang="en-US"/>
          </a:p>
        </p:txBody>
      </p:sp>
      <p:sp>
        <p:nvSpPr>
          <p:cNvPr id="1389574" name="Freeform 6"/>
          <p:cNvSpPr>
            <a:spLocks/>
          </p:cNvSpPr>
          <p:nvPr/>
        </p:nvSpPr>
        <p:spPr bwMode="auto">
          <a:xfrm>
            <a:off x="6256338" y="5151438"/>
            <a:ext cx="15875" cy="7937"/>
          </a:xfrm>
          <a:custGeom>
            <a:avLst/>
            <a:gdLst/>
            <a:ahLst/>
            <a:cxnLst>
              <a:cxn ang="0">
                <a:pos x="0" y="5"/>
              </a:cxn>
              <a:cxn ang="0">
                <a:pos x="6" y="0"/>
              </a:cxn>
              <a:cxn ang="0">
                <a:pos x="10" y="5"/>
              </a:cxn>
              <a:cxn ang="0">
                <a:pos x="0" y="5"/>
              </a:cxn>
            </a:cxnLst>
            <a:rect l="0" t="0" r="r" b="b"/>
            <a:pathLst>
              <a:path w="10" h="5">
                <a:moveTo>
                  <a:pt x="0" y="5"/>
                </a:moveTo>
                <a:lnTo>
                  <a:pt x="6" y="0"/>
                </a:lnTo>
                <a:lnTo>
                  <a:pt x="10" y="5"/>
                </a:lnTo>
                <a:lnTo>
                  <a:pt x="0" y="5"/>
                </a:lnTo>
                <a:close/>
              </a:path>
            </a:pathLst>
          </a:custGeom>
          <a:solidFill>
            <a:srgbClr val="0000FF"/>
          </a:solidFill>
          <a:ln w="9525">
            <a:noFill/>
            <a:round/>
            <a:headEnd/>
            <a:tailEnd/>
          </a:ln>
        </p:spPr>
        <p:txBody>
          <a:bodyPr/>
          <a:lstStyle/>
          <a:p>
            <a:endParaRPr lang="en-US"/>
          </a:p>
        </p:txBody>
      </p:sp>
      <p:sp>
        <p:nvSpPr>
          <p:cNvPr id="1389575" name="Freeform 7"/>
          <p:cNvSpPr>
            <a:spLocks/>
          </p:cNvSpPr>
          <p:nvPr/>
        </p:nvSpPr>
        <p:spPr bwMode="auto">
          <a:xfrm>
            <a:off x="8037513" y="4525963"/>
            <a:ext cx="4762" cy="17462"/>
          </a:xfrm>
          <a:custGeom>
            <a:avLst/>
            <a:gdLst/>
            <a:ahLst/>
            <a:cxnLst>
              <a:cxn ang="0">
                <a:pos x="3" y="11"/>
              </a:cxn>
              <a:cxn ang="0">
                <a:pos x="0" y="5"/>
              </a:cxn>
              <a:cxn ang="0">
                <a:pos x="3" y="0"/>
              </a:cxn>
              <a:cxn ang="0">
                <a:pos x="3" y="11"/>
              </a:cxn>
            </a:cxnLst>
            <a:rect l="0" t="0" r="r" b="b"/>
            <a:pathLst>
              <a:path w="3" h="11">
                <a:moveTo>
                  <a:pt x="3" y="11"/>
                </a:moveTo>
                <a:lnTo>
                  <a:pt x="0" y="5"/>
                </a:lnTo>
                <a:lnTo>
                  <a:pt x="3" y="0"/>
                </a:lnTo>
                <a:lnTo>
                  <a:pt x="3" y="11"/>
                </a:lnTo>
                <a:close/>
              </a:path>
            </a:pathLst>
          </a:custGeom>
          <a:solidFill>
            <a:srgbClr val="0000FF"/>
          </a:solidFill>
          <a:ln w="9525">
            <a:noFill/>
            <a:round/>
            <a:headEnd/>
            <a:tailEnd/>
          </a:ln>
        </p:spPr>
        <p:txBody>
          <a:bodyPr/>
          <a:lstStyle/>
          <a:p>
            <a:endParaRPr lang="en-US"/>
          </a:p>
        </p:txBody>
      </p:sp>
      <p:sp>
        <p:nvSpPr>
          <p:cNvPr id="1389576" name="Rectangle 8"/>
          <p:cNvSpPr>
            <a:spLocks noChangeArrowheads="1"/>
          </p:cNvSpPr>
          <p:nvPr/>
        </p:nvSpPr>
        <p:spPr bwMode="auto">
          <a:xfrm>
            <a:off x="4070350" y="2795588"/>
            <a:ext cx="163513" cy="304800"/>
          </a:xfrm>
          <a:prstGeom prst="rect">
            <a:avLst/>
          </a:prstGeom>
          <a:noFill/>
          <a:ln w="9525">
            <a:noFill/>
            <a:miter lim="800000"/>
            <a:headEnd/>
            <a:tailEnd/>
          </a:ln>
        </p:spPr>
        <p:txBody>
          <a:bodyPr wrap="none" lIns="0" tIns="0" rIns="0" bIns="0">
            <a:spAutoFit/>
          </a:bodyPr>
          <a:lstStyle/>
          <a:p>
            <a:r>
              <a:rPr lang="en-US" sz="2000" b="1">
                <a:solidFill>
                  <a:srgbClr val="FF6600"/>
                </a:solidFill>
              </a:rPr>
              <a:t>N</a:t>
            </a:r>
            <a:endParaRPr lang="en-US">
              <a:solidFill>
                <a:srgbClr val="FF6600"/>
              </a:solidFill>
            </a:endParaRPr>
          </a:p>
        </p:txBody>
      </p:sp>
      <p:sp>
        <p:nvSpPr>
          <p:cNvPr id="1389577" name="Freeform 9"/>
          <p:cNvSpPr>
            <a:spLocks/>
          </p:cNvSpPr>
          <p:nvPr/>
        </p:nvSpPr>
        <p:spPr bwMode="auto">
          <a:xfrm>
            <a:off x="3810000" y="2732088"/>
            <a:ext cx="206375" cy="131762"/>
          </a:xfrm>
          <a:custGeom>
            <a:avLst/>
            <a:gdLst/>
            <a:ahLst/>
            <a:cxnLst>
              <a:cxn ang="0">
                <a:pos x="0" y="6"/>
              </a:cxn>
              <a:cxn ang="0">
                <a:pos x="3" y="12"/>
              </a:cxn>
              <a:cxn ang="0">
                <a:pos x="122" y="83"/>
              </a:cxn>
              <a:cxn ang="0">
                <a:pos x="130" y="71"/>
              </a:cxn>
              <a:cxn ang="0">
                <a:pos x="10" y="0"/>
              </a:cxn>
              <a:cxn ang="0">
                <a:pos x="14" y="6"/>
              </a:cxn>
              <a:cxn ang="0">
                <a:pos x="0" y="6"/>
              </a:cxn>
              <a:cxn ang="0">
                <a:pos x="0" y="9"/>
              </a:cxn>
              <a:cxn ang="0">
                <a:pos x="3" y="12"/>
              </a:cxn>
              <a:cxn ang="0">
                <a:pos x="0" y="6"/>
              </a:cxn>
            </a:cxnLst>
            <a:rect l="0" t="0" r="r" b="b"/>
            <a:pathLst>
              <a:path w="130" h="83">
                <a:moveTo>
                  <a:pt x="0" y="6"/>
                </a:moveTo>
                <a:lnTo>
                  <a:pt x="3" y="12"/>
                </a:lnTo>
                <a:lnTo>
                  <a:pt x="122" y="83"/>
                </a:lnTo>
                <a:lnTo>
                  <a:pt x="130" y="71"/>
                </a:lnTo>
                <a:lnTo>
                  <a:pt x="10" y="0"/>
                </a:lnTo>
                <a:lnTo>
                  <a:pt x="14" y="6"/>
                </a:lnTo>
                <a:lnTo>
                  <a:pt x="0" y="6"/>
                </a:lnTo>
                <a:lnTo>
                  <a:pt x="0" y="9"/>
                </a:lnTo>
                <a:lnTo>
                  <a:pt x="3" y="12"/>
                </a:lnTo>
                <a:lnTo>
                  <a:pt x="0" y="6"/>
                </a:lnTo>
                <a:close/>
              </a:path>
            </a:pathLst>
          </a:custGeom>
          <a:solidFill>
            <a:srgbClr val="FF6600"/>
          </a:solidFill>
          <a:ln w="9525">
            <a:solidFill>
              <a:srgbClr val="FF6600"/>
            </a:solidFill>
            <a:round/>
            <a:headEnd/>
            <a:tailEnd/>
          </a:ln>
        </p:spPr>
        <p:txBody>
          <a:bodyPr/>
          <a:lstStyle/>
          <a:p>
            <a:endParaRPr lang="en-US"/>
          </a:p>
        </p:txBody>
      </p:sp>
      <p:sp>
        <p:nvSpPr>
          <p:cNvPr id="1389578" name="Freeform 10"/>
          <p:cNvSpPr>
            <a:spLocks/>
          </p:cNvSpPr>
          <p:nvPr/>
        </p:nvSpPr>
        <p:spPr bwMode="auto">
          <a:xfrm>
            <a:off x="3810000" y="2381250"/>
            <a:ext cx="22225" cy="360363"/>
          </a:xfrm>
          <a:custGeom>
            <a:avLst/>
            <a:gdLst/>
            <a:ahLst/>
            <a:cxnLst>
              <a:cxn ang="0">
                <a:pos x="3" y="0"/>
              </a:cxn>
              <a:cxn ang="0">
                <a:pos x="0" y="6"/>
              </a:cxn>
              <a:cxn ang="0">
                <a:pos x="0" y="227"/>
              </a:cxn>
              <a:cxn ang="0">
                <a:pos x="14" y="227"/>
              </a:cxn>
              <a:cxn ang="0">
                <a:pos x="12" y="6"/>
              </a:cxn>
              <a:cxn ang="0">
                <a:pos x="9" y="13"/>
              </a:cxn>
              <a:cxn ang="0">
                <a:pos x="3" y="0"/>
              </a:cxn>
              <a:cxn ang="0">
                <a:pos x="0" y="3"/>
              </a:cxn>
              <a:cxn ang="0">
                <a:pos x="0" y="6"/>
              </a:cxn>
              <a:cxn ang="0">
                <a:pos x="3" y="0"/>
              </a:cxn>
            </a:cxnLst>
            <a:rect l="0" t="0" r="r" b="b"/>
            <a:pathLst>
              <a:path w="14" h="227">
                <a:moveTo>
                  <a:pt x="3" y="0"/>
                </a:moveTo>
                <a:lnTo>
                  <a:pt x="0" y="6"/>
                </a:lnTo>
                <a:lnTo>
                  <a:pt x="0" y="227"/>
                </a:lnTo>
                <a:lnTo>
                  <a:pt x="14" y="227"/>
                </a:lnTo>
                <a:lnTo>
                  <a:pt x="12" y="6"/>
                </a:lnTo>
                <a:lnTo>
                  <a:pt x="9" y="13"/>
                </a:lnTo>
                <a:lnTo>
                  <a:pt x="3" y="0"/>
                </a:lnTo>
                <a:lnTo>
                  <a:pt x="0" y="3"/>
                </a:lnTo>
                <a:lnTo>
                  <a:pt x="0" y="6"/>
                </a:lnTo>
                <a:lnTo>
                  <a:pt x="3" y="0"/>
                </a:lnTo>
                <a:close/>
              </a:path>
            </a:pathLst>
          </a:custGeom>
          <a:solidFill>
            <a:srgbClr val="FF6600"/>
          </a:solidFill>
          <a:ln w="9525">
            <a:solidFill>
              <a:srgbClr val="FF6600"/>
            </a:solidFill>
            <a:round/>
            <a:headEnd/>
            <a:tailEnd/>
          </a:ln>
        </p:spPr>
        <p:txBody>
          <a:bodyPr/>
          <a:lstStyle/>
          <a:p>
            <a:endParaRPr lang="en-US"/>
          </a:p>
        </p:txBody>
      </p:sp>
      <p:sp>
        <p:nvSpPr>
          <p:cNvPr id="1389579" name="Freeform 11"/>
          <p:cNvSpPr>
            <a:spLocks/>
          </p:cNvSpPr>
          <p:nvPr/>
        </p:nvSpPr>
        <p:spPr bwMode="auto">
          <a:xfrm>
            <a:off x="3814763" y="2201863"/>
            <a:ext cx="317500" cy="200025"/>
          </a:xfrm>
          <a:custGeom>
            <a:avLst/>
            <a:gdLst/>
            <a:ahLst/>
            <a:cxnLst>
              <a:cxn ang="0">
                <a:pos x="200" y="1"/>
              </a:cxn>
              <a:cxn ang="0">
                <a:pos x="192" y="1"/>
              </a:cxn>
              <a:cxn ang="0">
                <a:pos x="0" y="113"/>
              </a:cxn>
              <a:cxn ang="0">
                <a:pos x="6" y="126"/>
              </a:cxn>
              <a:cxn ang="0">
                <a:pos x="200" y="14"/>
              </a:cxn>
              <a:cxn ang="0">
                <a:pos x="192" y="14"/>
              </a:cxn>
              <a:cxn ang="0">
                <a:pos x="200" y="1"/>
              </a:cxn>
              <a:cxn ang="0">
                <a:pos x="197" y="0"/>
              </a:cxn>
              <a:cxn ang="0">
                <a:pos x="192" y="1"/>
              </a:cxn>
              <a:cxn ang="0">
                <a:pos x="200" y="1"/>
              </a:cxn>
            </a:cxnLst>
            <a:rect l="0" t="0" r="r" b="b"/>
            <a:pathLst>
              <a:path w="200" h="126">
                <a:moveTo>
                  <a:pt x="200" y="1"/>
                </a:moveTo>
                <a:lnTo>
                  <a:pt x="192" y="1"/>
                </a:lnTo>
                <a:lnTo>
                  <a:pt x="0" y="113"/>
                </a:lnTo>
                <a:lnTo>
                  <a:pt x="6" y="126"/>
                </a:lnTo>
                <a:lnTo>
                  <a:pt x="200" y="14"/>
                </a:lnTo>
                <a:lnTo>
                  <a:pt x="192" y="14"/>
                </a:lnTo>
                <a:lnTo>
                  <a:pt x="200" y="1"/>
                </a:lnTo>
                <a:lnTo>
                  <a:pt x="197" y="0"/>
                </a:lnTo>
                <a:lnTo>
                  <a:pt x="192" y="1"/>
                </a:lnTo>
                <a:lnTo>
                  <a:pt x="200" y="1"/>
                </a:lnTo>
                <a:close/>
              </a:path>
            </a:pathLst>
          </a:custGeom>
          <a:solidFill>
            <a:srgbClr val="FF6600"/>
          </a:solidFill>
          <a:ln w="9525">
            <a:solidFill>
              <a:srgbClr val="FF6600"/>
            </a:solidFill>
            <a:round/>
            <a:headEnd/>
            <a:tailEnd/>
          </a:ln>
        </p:spPr>
        <p:txBody>
          <a:bodyPr/>
          <a:lstStyle/>
          <a:p>
            <a:endParaRPr lang="en-US"/>
          </a:p>
        </p:txBody>
      </p:sp>
      <p:sp>
        <p:nvSpPr>
          <p:cNvPr id="1389580" name="Freeform 12"/>
          <p:cNvSpPr>
            <a:spLocks/>
          </p:cNvSpPr>
          <p:nvPr/>
        </p:nvSpPr>
        <p:spPr bwMode="auto">
          <a:xfrm>
            <a:off x="4119563" y="2203450"/>
            <a:ext cx="342900" cy="207963"/>
          </a:xfrm>
          <a:custGeom>
            <a:avLst/>
            <a:gdLst/>
            <a:ahLst/>
            <a:cxnLst>
              <a:cxn ang="0">
                <a:pos x="216" y="125"/>
              </a:cxn>
              <a:cxn ang="0">
                <a:pos x="213" y="120"/>
              </a:cxn>
              <a:cxn ang="0">
                <a:pos x="8" y="0"/>
              </a:cxn>
              <a:cxn ang="0">
                <a:pos x="0" y="13"/>
              </a:cxn>
              <a:cxn ang="0">
                <a:pos x="205" y="131"/>
              </a:cxn>
              <a:cxn ang="0">
                <a:pos x="202" y="125"/>
              </a:cxn>
              <a:cxn ang="0">
                <a:pos x="216" y="125"/>
              </a:cxn>
              <a:cxn ang="0">
                <a:pos x="216" y="121"/>
              </a:cxn>
              <a:cxn ang="0">
                <a:pos x="213" y="120"/>
              </a:cxn>
              <a:cxn ang="0">
                <a:pos x="216" y="125"/>
              </a:cxn>
            </a:cxnLst>
            <a:rect l="0" t="0" r="r" b="b"/>
            <a:pathLst>
              <a:path w="216" h="131">
                <a:moveTo>
                  <a:pt x="216" y="125"/>
                </a:moveTo>
                <a:lnTo>
                  <a:pt x="213" y="120"/>
                </a:lnTo>
                <a:lnTo>
                  <a:pt x="8" y="0"/>
                </a:lnTo>
                <a:lnTo>
                  <a:pt x="0" y="13"/>
                </a:lnTo>
                <a:lnTo>
                  <a:pt x="205" y="131"/>
                </a:lnTo>
                <a:lnTo>
                  <a:pt x="202" y="125"/>
                </a:lnTo>
                <a:lnTo>
                  <a:pt x="216" y="125"/>
                </a:lnTo>
                <a:lnTo>
                  <a:pt x="216" y="121"/>
                </a:lnTo>
                <a:lnTo>
                  <a:pt x="213" y="120"/>
                </a:lnTo>
                <a:lnTo>
                  <a:pt x="216" y="125"/>
                </a:lnTo>
                <a:close/>
              </a:path>
            </a:pathLst>
          </a:custGeom>
          <a:solidFill>
            <a:srgbClr val="FF6600"/>
          </a:solidFill>
          <a:ln w="9525">
            <a:solidFill>
              <a:srgbClr val="FF6600"/>
            </a:solidFill>
            <a:round/>
            <a:headEnd/>
            <a:tailEnd/>
          </a:ln>
        </p:spPr>
        <p:txBody>
          <a:bodyPr/>
          <a:lstStyle/>
          <a:p>
            <a:endParaRPr lang="en-US"/>
          </a:p>
        </p:txBody>
      </p:sp>
      <p:sp>
        <p:nvSpPr>
          <p:cNvPr id="1389581" name="Freeform 13"/>
          <p:cNvSpPr>
            <a:spLocks/>
          </p:cNvSpPr>
          <p:nvPr/>
        </p:nvSpPr>
        <p:spPr bwMode="auto">
          <a:xfrm>
            <a:off x="4438650" y="2401888"/>
            <a:ext cx="23813" cy="339725"/>
          </a:xfrm>
          <a:custGeom>
            <a:avLst/>
            <a:gdLst/>
            <a:ahLst/>
            <a:cxnLst>
              <a:cxn ang="0">
                <a:pos x="11" y="214"/>
              </a:cxn>
              <a:cxn ang="0">
                <a:pos x="14" y="208"/>
              </a:cxn>
              <a:cxn ang="0">
                <a:pos x="14" y="0"/>
              </a:cxn>
              <a:cxn ang="0">
                <a:pos x="0" y="0"/>
              </a:cxn>
              <a:cxn ang="0">
                <a:pos x="0" y="208"/>
              </a:cxn>
              <a:cxn ang="0">
                <a:pos x="3" y="201"/>
              </a:cxn>
              <a:cxn ang="0">
                <a:pos x="11" y="214"/>
              </a:cxn>
              <a:cxn ang="0">
                <a:pos x="14" y="211"/>
              </a:cxn>
              <a:cxn ang="0">
                <a:pos x="14" y="208"/>
              </a:cxn>
              <a:cxn ang="0">
                <a:pos x="11" y="214"/>
              </a:cxn>
            </a:cxnLst>
            <a:rect l="0" t="0" r="r" b="b"/>
            <a:pathLst>
              <a:path w="14" h="214">
                <a:moveTo>
                  <a:pt x="11" y="214"/>
                </a:moveTo>
                <a:lnTo>
                  <a:pt x="14" y="208"/>
                </a:lnTo>
                <a:lnTo>
                  <a:pt x="14" y="0"/>
                </a:lnTo>
                <a:lnTo>
                  <a:pt x="0" y="0"/>
                </a:lnTo>
                <a:lnTo>
                  <a:pt x="0" y="208"/>
                </a:lnTo>
                <a:lnTo>
                  <a:pt x="3" y="201"/>
                </a:lnTo>
                <a:lnTo>
                  <a:pt x="11" y="214"/>
                </a:lnTo>
                <a:lnTo>
                  <a:pt x="14" y="211"/>
                </a:lnTo>
                <a:lnTo>
                  <a:pt x="14" y="208"/>
                </a:lnTo>
                <a:lnTo>
                  <a:pt x="11" y="214"/>
                </a:lnTo>
                <a:close/>
              </a:path>
            </a:pathLst>
          </a:custGeom>
          <a:solidFill>
            <a:srgbClr val="FF6600"/>
          </a:solidFill>
          <a:ln w="9525">
            <a:solidFill>
              <a:srgbClr val="FF6600"/>
            </a:solidFill>
            <a:round/>
            <a:headEnd/>
            <a:tailEnd/>
          </a:ln>
        </p:spPr>
        <p:txBody>
          <a:bodyPr/>
          <a:lstStyle/>
          <a:p>
            <a:endParaRPr lang="en-US"/>
          </a:p>
        </p:txBody>
      </p:sp>
      <p:sp>
        <p:nvSpPr>
          <p:cNvPr id="1389582" name="Freeform 14"/>
          <p:cNvSpPr>
            <a:spLocks/>
          </p:cNvSpPr>
          <p:nvPr/>
        </p:nvSpPr>
        <p:spPr bwMode="auto">
          <a:xfrm>
            <a:off x="4243388" y="2720975"/>
            <a:ext cx="214312" cy="136525"/>
          </a:xfrm>
          <a:custGeom>
            <a:avLst/>
            <a:gdLst/>
            <a:ahLst/>
            <a:cxnLst>
              <a:cxn ang="0">
                <a:pos x="3" y="81"/>
              </a:cxn>
              <a:cxn ang="0">
                <a:pos x="6" y="86"/>
              </a:cxn>
              <a:cxn ang="0">
                <a:pos x="135" y="13"/>
              </a:cxn>
              <a:cxn ang="0">
                <a:pos x="127" y="0"/>
              </a:cxn>
              <a:cxn ang="0">
                <a:pos x="0" y="75"/>
              </a:cxn>
              <a:cxn ang="0">
                <a:pos x="3" y="81"/>
              </a:cxn>
            </a:cxnLst>
            <a:rect l="0" t="0" r="r" b="b"/>
            <a:pathLst>
              <a:path w="135" h="86">
                <a:moveTo>
                  <a:pt x="3" y="81"/>
                </a:moveTo>
                <a:lnTo>
                  <a:pt x="6" y="86"/>
                </a:lnTo>
                <a:lnTo>
                  <a:pt x="135" y="13"/>
                </a:lnTo>
                <a:lnTo>
                  <a:pt x="127" y="0"/>
                </a:lnTo>
                <a:lnTo>
                  <a:pt x="0" y="75"/>
                </a:lnTo>
                <a:lnTo>
                  <a:pt x="3" y="81"/>
                </a:lnTo>
                <a:close/>
              </a:path>
            </a:pathLst>
          </a:custGeom>
          <a:solidFill>
            <a:srgbClr val="FF6600"/>
          </a:solidFill>
          <a:ln w="9525">
            <a:solidFill>
              <a:srgbClr val="FF6600"/>
            </a:solidFill>
            <a:round/>
            <a:headEnd/>
            <a:tailEnd/>
          </a:ln>
        </p:spPr>
        <p:txBody>
          <a:bodyPr/>
          <a:lstStyle/>
          <a:p>
            <a:endParaRPr lang="en-US"/>
          </a:p>
        </p:txBody>
      </p:sp>
      <p:sp>
        <p:nvSpPr>
          <p:cNvPr id="1389583" name="Freeform 15"/>
          <p:cNvSpPr>
            <a:spLocks/>
          </p:cNvSpPr>
          <p:nvPr/>
        </p:nvSpPr>
        <p:spPr bwMode="auto">
          <a:xfrm>
            <a:off x="4437063" y="2236788"/>
            <a:ext cx="179387" cy="169862"/>
          </a:xfrm>
          <a:custGeom>
            <a:avLst/>
            <a:gdLst/>
            <a:ahLst/>
            <a:cxnLst>
              <a:cxn ang="0">
                <a:pos x="66" y="5"/>
              </a:cxn>
              <a:cxn ang="0">
                <a:pos x="61" y="0"/>
              </a:cxn>
              <a:cxn ang="0">
                <a:pos x="0" y="59"/>
              </a:cxn>
              <a:cxn ang="0">
                <a:pos x="10" y="69"/>
              </a:cxn>
              <a:cxn ang="0">
                <a:pos x="70" y="8"/>
              </a:cxn>
              <a:cxn ang="0">
                <a:pos x="66" y="5"/>
              </a:cxn>
            </a:cxnLst>
            <a:rect l="0" t="0" r="r" b="b"/>
            <a:pathLst>
              <a:path w="70" h="69">
                <a:moveTo>
                  <a:pt x="66" y="5"/>
                </a:moveTo>
                <a:lnTo>
                  <a:pt x="61" y="0"/>
                </a:lnTo>
                <a:lnTo>
                  <a:pt x="0" y="59"/>
                </a:lnTo>
                <a:lnTo>
                  <a:pt x="10" y="69"/>
                </a:lnTo>
                <a:lnTo>
                  <a:pt x="70" y="8"/>
                </a:lnTo>
                <a:lnTo>
                  <a:pt x="66" y="5"/>
                </a:lnTo>
                <a:close/>
              </a:path>
            </a:pathLst>
          </a:custGeom>
          <a:solidFill>
            <a:srgbClr val="FF6600"/>
          </a:solidFill>
          <a:ln w="9525">
            <a:solidFill>
              <a:srgbClr val="FF6600"/>
            </a:solidFill>
            <a:round/>
            <a:headEnd/>
            <a:tailEnd/>
          </a:ln>
        </p:spPr>
        <p:txBody>
          <a:bodyPr/>
          <a:lstStyle/>
          <a:p>
            <a:endParaRPr lang="en-US"/>
          </a:p>
        </p:txBody>
      </p:sp>
      <p:sp>
        <p:nvSpPr>
          <p:cNvPr id="1389584" name="Freeform 16"/>
          <p:cNvSpPr>
            <a:spLocks/>
          </p:cNvSpPr>
          <p:nvPr/>
        </p:nvSpPr>
        <p:spPr bwMode="auto">
          <a:xfrm>
            <a:off x="3851275" y="2270125"/>
            <a:ext cx="285750" cy="177800"/>
          </a:xfrm>
          <a:custGeom>
            <a:avLst/>
            <a:gdLst/>
            <a:ahLst/>
            <a:cxnLst>
              <a:cxn ang="0">
                <a:pos x="3" y="105"/>
              </a:cxn>
              <a:cxn ang="0">
                <a:pos x="6" y="112"/>
              </a:cxn>
              <a:cxn ang="0">
                <a:pos x="181" y="11"/>
              </a:cxn>
              <a:cxn ang="0">
                <a:pos x="173" y="0"/>
              </a:cxn>
              <a:cxn ang="0">
                <a:pos x="0" y="99"/>
              </a:cxn>
              <a:cxn ang="0">
                <a:pos x="3" y="105"/>
              </a:cxn>
            </a:cxnLst>
            <a:rect l="0" t="0" r="r" b="b"/>
            <a:pathLst>
              <a:path w="181" h="112">
                <a:moveTo>
                  <a:pt x="3" y="105"/>
                </a:moveTo>
                <a:lnTo>
                  <a:pt x="6" y="112"/>
                </a:lnTo>
                <a:lnTo>
                  <a:pt x="181" y="11"/>
                </a:lnTo>
                <a:lnTo>
                  <a:pt x="173" y="0"/>
                </a:lnTo>
                <a:lnTo>
                  <a:pt x="0" y="99"/>
                </a:lnTo>
                <a:lnTo>
                  <a:pt x="3" y="105"/>
                </a:lnTo>
                <a:close/>
              </a:path>
            </a:pathLst>
          </a:custGeom>
          <a:solidFill>
            <a:srgbClr val="FF6600"/>
          </a:solidFill>
          <a:ln w="9525">
            <a:solidFill>
              <a:srgbClr val="FF6600"/>
            </a:solidFill>
            <a:round/>
            <a:headEnd/>
            <a:tailEnd/>
          </a:ln>
        </p:spPr>
        <p:txBody>
          <a:bodyPr/>
          <a:lstStyle/>
          <a:p>
            <a:endParaRPr lang="en-US"/>
          </a:p>
        </p:txBody>
      </p:sp>
      <p:sp>
        <p:nvSpPr>
          <p:cNvPr id="1389585" name="Freeform 17"/>
          <p:cNvSpPr>
            <a:spLocks/>
          </p:cNvSpPr>
          <p:nvPr/>
        </p:nvSpPr>
        <p:spPr bwMode="auto">
          <a:xfrm>
            <a:off x="3871913" y="2697163"/>
            <a:ext cx="152400" cy="101600"/>
          </a:xfrm>
          <a:custGeom>
            <a:avLst/>
            <a:gdLst/>
            <a:ahLst/>
            <a:cxnLst>
              <a:cxn ang="0">
                <a:pos x="93" y="58"/>
              </a:cxn>
              <a:cxn ang="0">
                <a:pos x="96" y="51"/>
              </a:cxn>
              <a:cxn ang="0">
                <a:pos x="6" y="0"/>
              </a:cxn>
              <a:cxn ang="0">
                <a:pos x="0" y="11"/>
              </a:cxn>
              <a:cxn ang="0">
                <a:pos x="90" y="64"/>
              </a:cxn>
              <a:cxn ang="0">
                <a:pos x="93" y="58"/>
              </a:cxn>
            </a:cxnLst>
            <a:rect l="0" t="0" r="r" b="b"/>
            <a:pathLst>
              <a:path w="96" h="64">
                <a:moveTo>
                  <a:pt x="93" y="58"/>
                </a:moveTo>
                <a:lnTo>
                  <a:pt x="96" y="51"/>
                </a:lnTo>
                <a:lnTo>
                  <a:pt x="6" y="0"/>
                </a:lnTo>
                <a:lnTo>
                  <a:pt x="0" y="11"/>
                </a:lnTo>
                <a:lnTo>
                  <a:pt x="90" y="64"/>
                </a:lnTo>
                <a:lnTo>
                  <a:pt x="93" y="58"/>
                </a:lnTo>
                <a:close/>
              </a:path>
            </a:pathLst>
          </a:custGeom>
          <a:solidFill>
            <a:srgbClr val="FF6600"/>
          </a:solidFill>
          <a:ln w="9525">
            <a:solidFill>
              <a:srgbClr val="FF6600"/>
            </a:solidFill>
            <a:round/>
            <a:headEnd/>
            <a:tailEnd/>
          </a:ln>
        </p:spPr>
        <p:txBody>
          <a:bodyPr/>
          <a:lstStyle/>
          <a:p>
            <a:endParaRPr lang="en-US"/>
          </a:p>
        </p:txBody>
      </p:sp>
      <p:sp>
        <p:nvSpPr>
          <p:cNvPr id="1389586" name="Freeform 18"/>
          <p:cNvSpPr>
            <a:spLocks/>
          </p:cNvSpPr>
          <p:nvPr/>
        </p:nvSpPr>
        <p:spPr bwMode="auto">
          <a:xfrm>
            <a:off x="4383088" y="2425700"/>
            <a:ext cx="19050" cy="271463"/>
          </a:xfrm>
          <a:custGeom>
            <a:avLst/>
            <a:gdLst/>
            <a:ahLst/>
            <a:cxnLst>
              <a:cxn ang="0">
                <a:pos x="6" y="171"/>
              </a:cxn>
              <a:cxn ang="0">
                <a:pos x="12" y="171"/>
              </a:cxn>
              <a:cxn ang="0">
                <a:pos x="12" y="0"/>
              </a:cxn>
              <a:cxn ang="0">
                <a:pos x="0" y="0"/>
              </a:cxn>
              <a:cxn ang="0">
                <a:pos x="0" y="171"/>
              </a:cxn>
              <a:cxn ang="0">
                <a:pos x="6" y="171"/>
              </a:cxn>
            </a:cxnLst>
            <a:rect l="0" t="0" r="r" b="b"/>
            <a:pathLst>
              <a:path w="12" h="171">
                <a:moveTo>
                  <a:pt x="6" y="171"/>
                </a:moveTo>
                <a:lnTo>
                  <a:pt x="12" y="171"/>
                </a:lnTo>
                <a:lnTo>
                  <a:pt x="12" y="0"/>
                </a:lnTo>
                <a:lnTo>
                  <a:pt x="0" y="0"/>
                </a:lnTo>
                <a:lnTo>
                  <a:pt x="0" y="171"/>
                </a:lnTo>
                <a:lnTo>
                  <a:pt x="6" y="171"/>
                </a:lnTo>
                <a:close/>
              </a:path>
            </a:pathLst>
          </a:custGeom>
          <a:solidFill>
            <a:srgbClr val="FF6600"/>
          </a:solidFill>
          <a:ln w="9525">
            <a:solidFill>
              <a:srgbClr val="FF6600"/>
            </a:solidFill>
            <a:round/>
            <a:headEnd/>
            <a:tailEnd/>
          </a:ln>
        </p:spPr>
        <p:txBody>
          <a:bodyPr/>
          <a:lstStyle/>
          <a:p>
            <a:endParaRPr lang="en-US"/>
          </a:p>
        </p:txBody>
      </p:sp>
      <p:sp>
        <p:nvSpPr>
          <p:cNvPr id="1389587" name="Freeform 19"/>
          <p:cNvSpPr>
            <a:spLocks/>
          </p:cNvSpPr>
          <p:nvPr/>
        </p:nvSpPr>
        <p:spPr bwMode="auto">
          <a:xfrm>
            <a:off x="2216150" y="4427538"/>
            <a:ext cx="19050" cy="4762"/>
          </a:xfrm>
          <a:custGeom>
            <a:avLst/>
            <a:gdLst/>
            <a:ahLst/>
            <a:cxnLst>
              <a:cxn ang="0">
                <a:pos x="0" y="3"/>
              </a:cxn>
              <a:cxn ang="0">
                <a:pos x="5" y="0"/>
              </a:cxn>
              <a:cxn ang="0">
                <a:pos x="11" y="3"/>
              </a:cxn>
              <a:cxn ang="0">
                <a:pos x="0" y="3"/>
              </a:cxn>
            </a:cxnLst>
            <a:rect l="0" t="0" r="r" b="b"/>
            <a:pathLst>
              <a:path w="11" h="3">
                <a:moveTo>
                  <a:pt x="0" y="3"/>
                </a:moveTo>
                <a:lnTo>
                  <a:pt x="5" y="0"/>
                </a:lnTo>
                <a:lnTo>
                  <a:pt x="11" y="3"/>
                </a:lnTo>
                <a:lnTo>
                  <a:pt x="0" y="3"/>
                </a:lnTo>
                <a:close/>
              </a:path>
            </a:pathLst>
          </a:custGeom>
          <a:solidFill>
            <a:srgbClr val="FF0000"/>
          </a:solidFill>
          <a:ln w="9525">
            <a:noFill/>
            <a:round/>
            <a:headEnd/>
            <a:tailEnd/>
          </a:ln>
        </p:spPr>
        <p:txBody>
          <a:bodyPr/>
          <a:lstStyle/>
          <a:p>
            <a:endParaRPr lang="en-US"/>
          </a:p>
        </p:txBody>
      </p:sp>
      <p:sp>
        <p:nvSpPr>
          <p:cNvPr id="1389588" name="Freeform 20"/>
          <p:cNvSpPr>
            <a:spLocks/>
          </p:cNvSpPr>
          <p:nvPr/>
        </p:nvSpPr>
        <p:spPr bwMode="auto">
          <a:xfrm>
            <a:off x="5713413" y="3943350"/>
            <a:ext cx="17462" cy="4763"/>
          </a:xfrm>
          <a:custGeom>
            <a:avLst/>
            <a:gdLst/>
            <a:ahLst/>
            <a:cxnLst>
              <a:cxn ang="0">
                <a:pos x="0" y="3"/>
              </a:cxn>
              <a:cxn ang="0">
                <a:pos x="6" y="0"/>
              </a:cxn>
              <a:cxn ang="0">
                <a:pos x="11" y="3"/>
              </a:cxn>
              <a:cxn ang="0">
                <a:pos x="0" y="3"/>
              </a:cxn>
            </a:cxnLst>
            <a:rect l="0" t="0" r="r" b="b"/>
            <a:pathLst>
              <a:path w="11" h="3">
                <a:moveTo>
                  <a:pt x="0" y="3"/>
                </a:moveTo>
                <a:lnTo>
                  <a:pt x="6" y="0"/>
                </a:lnTo>
                <a:lnTo>
                  <a:pt x="11" y="3"/>
                </a:lnTo>
                <a:lnTo>
                  <a:pt x="0" y="3"/>
                </a:lnTo>
                <a:close/>
              </a:path>
            </a:pathLst>
          </a:custGeom>
          <a:solidFill>
            <a:srgbClr val="0000FF"/>
          </a:solidFill>
          <a:ln w="9525">
            <a:noFill/>
            <a:round/>
            <a:headEnd/>
            <a:tailEnd/>
          </a:ln>
        </p:spPr>
        <p:txBody>
          <a:bodyPr/>
          <a:lstStyle/>
          <a:p>
            <a:endParaRPr lang="en-US"/>
          </a:p>
        </p:txBody>
      </p:sp>
      <p:sp>
        <p:nvSpPr>
          <p:cNvPr id="1389589" name="Freeform 21"/>
          <p:cNvSpPr>
            <a:spLocks/>
          </p:cNvSpPr>
          <p:nvPr/>
        </p:nvSpPr>
        <p:spPr bwMode="auto">
          <a:xfrm>
            <a:off x="6923088" y="4760913"/>
            <a:ext cx="17462" cy="4762"/>
          </a:xfrm>
          <a:custGeom>
            <a:avLst/>
            <a:gdLst/>
            <a:ahLst/>
            <a:cxnLst>
              <a:cxn ang="0">
                <a:pos x="12" y="3"/>
              </a:cxn>
              <a:cxn ang="0">
                <a:pos x="6" y="0"/>
              </a:cxn>
              <a:cxn ang="0">
                <a:pos x="0" y="3"/>
              </a:cxn>
              <a:cxn ang="0">
                <a:pos x="12" y="3"/>
              </a:cxn>
            </a:cxnLst>
            <a:rect l="0" t="0" r="r" b="b"/>
            <a:pathLst>
              <a:path w="12" h="3">
                <a:moveTo>
                  <a:pt x="12" y="3"/>
                </a:moveTo>
                <a:lnTo>
                  <a:pt x="6" y="0"/>
                </a:lnTo>
                <a:lnTo>
                  <a:pt x="0" y="3"/>
                </a:lnTo>
                <a:lnTo>
                  <a:pt x="12" y="3"/>
                </a:lnTo>
                <a:close/>
              </a:path>
            </a:pathLst>
          </a:custGeom>
          <a:solidFill>
            <a:srgbClr val="0000FF"/>
          </a:solidFill>
          <a:ln w="9525">
            <a:noFill/>
            <a:round/>
            <a:headEnd/>
            <a:tailEnd/>
          </a:ln>
        </p:spPr>
        <p:txBody>
          <a:bodyPr/>
          <a:lstStyle/>
          <a:p>
            <a:endParaRPr lang="en-US"/>
          </a:p>
        </p:txBody>
      </p:sp>
      <p:sp>
        <p:nvSpPr>
          <p:cNvPr id="1389590" name="Line 22"/>
          <p:cNvSpPr>
            <a:spLocks noChangeShapeType="1"/>
          </p:cNvSpPr>
          <p:nvPr/>
        </p:nvSpPr>
        <p:spPr bwMode="blackWhite">
          <a:xfrm>
            <a:off x="1185863" y="3633788"/>
            <a:ext cx="0" cy="495300"/>
          </a:xfrm>
          <a:prstGeom prst="line">
            <a:avLst/>
          </a:prstGeom>
          <a:noFill/>
          <a:ln w="57150">
            <a:solidFill>
              <a:schemeClr val="accent2"/>
            </a:solidFill>
            <a:round/>
            <a:headEnd type="none" w="sm" len="sm"/>
            <a:tailEnd type="triangle" w="med" len="med"/>
          </a:ln>
          <a:effectLst/>
        </p:spPr>
        <p:txBody>
          <a:bodyPr wrap="none" anchor="ctr"/>
          <a:lstStyle/>
          <a:p>
            <a:endParaRPr lang="en-US"/>
          </a:p>
        </p:txBody>
      </p:sp>
      <p:sp>
        <p:nvSpPr>
          <p:cNvPr id="1389591" name="Line 23"/>
          <p:cNvSpPr>
            <a:spLocks noChangeShapeType="1"/>
          </p:cNvSpPr>
          <p:nvPr/>
        </p:nvSpPr>
        <p:spPr bwMode="auto">
          <a:xfrm>
            <a:off x="6734175" y="3636963"/>
            <a:ext cx="0" cy="492125"/>
          </a:xfrm>
          <a:prstGeom prst="line">
            <a:avLst/>
          </a:prstGeom>
          <a:noFill/>
          <a:ln w="57150">
            <a:solidFill>
              <a:srgbClr val="FF66CC"/>
            </a:solidFill>
            <a:round/>
            <a:headEnd type="none" w="sm" len="sm"/>
            <a:tailEnd type="triangle" w="med" len="med"/>
          </a:ln>
          <a:effectLst/>
        </p:spPr>
        <p:txBody>
          <a:bodyPr wrap="none" anchor="ctr"/>
          <a:lstStyle/>
          <a:p>
            <a:endParaRPr lang="en-US"/>
          </a:p>
        </p:txBody>
      </p:sp>
      <p:sp>
        <p:nvSpPr>
          <p:cNvPr id="1389592" name="Line 24"/>
          <p:cNvSpPr>
            <a:spLocks noChangeShapeType="1"/>
          </p:cNvSpPr>
          <p:nvPr/>
        </p:nvSpPr>
        <p:spPr bwMode="auto">
          <a:xfrm>
            <a:off x="7105650" y="4319588"/>
            <a:ext cx="1016000" cy="0"/>
          </a:xfrm>
          <a:prstGeom prst="line">
            <a:avLst/>
          </a:prstGeom>
          <a:noFill/>
          <a:ln w="38100">
            <a:solidFill>
              <a:srgbClr val="FF66CC"/>
            </a:solidFill>
            <a:round/>
            <a:headEnd type="none" w="sm" len="sm"/>
            <a:tailEnd type="none" w="sm" len="sm"/>
          </a:ln>
          <a:effectLst/>
        </p:spPr>
        <p:txBody>
          <a:bodyPr wrap="none" anchor="ctr"/>
          <a:lstStyle/>
          <a:p>
            <a:endParaRPr lang="en-US"/>
          </a:p>
        </p:txBody>
      </p:sp>
      <p:sp>
        <p:nvSpPr>
          <p:cNvPr id="1389593" name="Line 25"/>
          <p:cNvSpPr>
            <a:spLocks noChangeShapeType="1"/>
          </p:cNvSpPr>
          <p:nvPr/>
        </p:nvSpPr>
        <p:spPr bwMode="auto">
          <a:xfrm flipH="1">
            <a:off x="4735513" y="4319588"/>
            <a:ext cx="1693862" cy="0"/>
          </a:xfrm>
          <a:prstGeom prst="line">
            <a:avLst/>
          </a:prstGeom>
          <a:noFill/>
          <a:ln w="38100">
            <a:solidFill>
              <a:srgbClr val="FF66CC"/>
            </a:solidFill>
            <a:round/>
            <a:headEnd type="none" w="sm" len="sm"/>
            <a:tailEnd type="none" w="sm" len="sm"/>
          </a:ln>
          <a:effectLst/>
        </p:spPr>
        <p:txBody>
          <a:bodyPr wrap="none" anchor="ctr"/>
          <a:lstStyle/>
          <a:p>
            <a:endParaRPr lang="en-US"/>
          </a:p>
        </p:txBody>
      </p:sp>
      <p:sp>
        <p:nvSpPr>
          <p:cNvPr id="1389594" name="Line 26"/>
          <p:cNvSpPr>
            <a:spLocks noChangeShapeType="1"/>
          </p:cNvSpPr>
          <p:nvPr/>
        </p:nvSpPr>
        <p:spPr bwMode="auto">
          <a:xfrm>
            <a:off x="4735513" y="4306888"/>
            <a:ext cx="0" cy="533400"/>
          </a:xfrm>
          <a:prstGeom prst="line">
            <a:avLst/>
          </a:prstGeom>
          <a:noFill/>
          <a:ln w="38100">
            <a:solidFill>
              <a:srgbClr val="FF66CC"/>
            </a:solidFill>
            <a:round/>
            <a:headEnd type="none" w="sm" len="sm"/>
            <a:tailEnd type="triangle" w="med" len="med"/>
          </a:ln>
          <a:effectLst/>
        </p:spPr>
        <p:txBody>
          <a:bodyPr wrap="none" anchor="ctr"/>
          <a:lstStyle/>
          <a:p>
            <a:endParaRPr lang="en-US"/>
          </a:p>
        </p:txBody>
      </p:sp>
      <p:sp>
        <p:nvSpPr>
          <p:cNvPr id="1389595" name="Line 27"/>
          <p:cNvSpPr>
            <a:spLocks noChangeShapeType="1"/>
          </p:cNvSpPr>
          <p:nvPr/>
        </p:nvSpPr>
        <p:spPr bwMode="auto">
          <a:xfrm>
            <a:off x="5819775" y="4319588"/>
            <a:ext cx="0" cy="533400"/>
          </a:xfrm>
          <a:prstGeom prst="line">
            <a:avLst/>
          </a:prstGeom>
          <a:noFill/>
          <a:ln w="38100">
            <a:solidFill>
              <a:srgbClr val="FF66CC"/>
            </a:solidFill>
            <a:round/>
            <a:headEnd type="none" w="sm" len="sm"/>
            <a:tailEnd type="triangle" w="med" len="med"/>
          </a:ln>
          <a:effectLst/>
        </p:spPr>
        <p:txBody>
          <a:bodyPr wrap="none" anchor="ctr"/>
          <a:lstStyle/>
          <a:p>
            <a:endParaRPr lang="en-US"/>
          </a:p>
        </p:txBody>
      </p:sp>
      <p:sp>
        <p:nvSpPr>
          <p:cNvPr id="1389596" name="Line 28"/>
          <p:cNvSpPr>
            <a:spLocks noChangeShapeType="1"/>
          </p:cNvSpPr>
          <p:nvPr/>
        </p:nvSpPr>
        <p:spPr bwMode="auto">
          <a:xfrm>
            <a:off x="7308850" y="4319588"/>
            <a:ext cx="0" cy="533400"/>
          </a:xfrm>
          <a:prstGeom prst="line">
            <a:avLst/>
          </a:prstGeom>
          <a:noFill/>
          <a:ln w="38100">
            <a:solidFill>
              <a:srgbClr val="FF66CC"/>
            </a:solidFill>
            <a:round/>
            <a:headEnd type="none" w="sm" len="sm"/>
            <a:tailEnd type="triangle" w="med" len="med"/>
          </a:ln>
          <a:effectLst/>
        </p:spPr>
        <p:txBody>
          <a:bodyPr wrap="none" anchor="ctr"/>
          <a:lstStyle/>
          <a:p>
            <a:endParaRPr lang="en-US"/>
          </a:p>
        </p:txBody>
      </p:sp>
      <p:sp>
        <p:nvSpPr>
          <p:cNvPr id="1389597" name="Line 29"/>
          <p:cNvSpPr>
            <a:spLocks noChangeShapeType="1"/>
          </p:cNvSpPr>
          <p:nvPr/>
        </p:nvSpPr>
        <p:spPr bwMode="auto">
          <a:xfrm>
            <a:off x="8121650" y="4306888"/>
            <a:ext cx="0" cy="533400"/>
          </a:xfrm>
          <a:prstGeom prst="line">
            <a:avLst/>
          </a:prstGeom>
          <a:noFill/>
          <a:ln w="38100">
            <a:solidFill>
              <a:srgbClr val="FF66CC"/>
            </a:solidFill>
            <a:round/>
            <a:headEnd type="none" w="sm" len="sm"/>
            <a:tailEnd type="triangle" w="med" len="med"/>
          </a:ln>
          <a:effectLst/>
        </p:spPr>
        <p:txBody>
          <a:bodyPr wrap="none" anchor="ctr"/>
          <a:lstStyle/>
          <a:p>
            <a:endParaRPr lang="en-US"/>
          </a:p>
        </p:txBody>
      </p:sp>
      <p:sp>
        <p:nvSpPr>
          <p:cNvPr id="1389598" name="Text Box 30"/>
          <p:cNvSpPr txBox="1">
            <a:spLocks noChangeArrowheads="1"/>
          </p:cNvSpPr>
          <p:nvPr/>
        </p:nvSpPr>
        <p:spPr bwMode="auto">
          <a:xfrm>
            <a:off x="4400550" y="4741863"/>
            <a:ext cx="704850" cy="457200"/>
          </a:xfrm>
          <a:prstGeom prst="rect">
            <a:avLst/>
          </a:prstGeom>
          <a:noFill/>
          <a:ln w="12700">
            <a:noFill/>
            <a:miter lim="800000"/>
            <a:headEnd type="none" w="sm" len="sm"/>
            <a:tailEnd type="none" w="sm" len="sm"/>
          </a:ln>
          <a:effectLst/>
        </p:spPr>
        <p:txBody>
          <a:bodyPr wrap="none">
            <a:spAutoFit/>
          </a:bodyPr>
          <a:lstStyle/>
          <a:p>
            <a:r>
              <a:rPr lang="en-US" sz="2400" b="1">
                <a:solidFill>
                  <a:srgbClr val="FF66CC"/>
                </a:solidFill>
              </a:rPr>
              <a:t>6HN</a:t>
            </a:r>
            <a:endParaRPr lang="en-US" sz="2000">
              <a:solidFill>
                <a:srgbClr val="FF66CC"/>
              </a:solidFill>
            </a:endParaRPr>
          </a:p>
        </p:txBody>
      </p:sp>
      <p:sp>
        <p:nvSpPr>
          <p:cNvPr id="1389599" name="Text Box 31"/>
          <p:cNvSpPr txBox="1">
            <a:spLocks noChangeArrowheads="1"/>
          </p:cNvSpPr>
          <p:nvPr/>
        </p:nvSpPr>
        <p:spPr bwMode="auto">
          <a:xfrm>
            <a:off x="5480050" y="4776788"/>
            <a:ext cx="666750" cy="396875"/>
          </a:xfrm>
          <a:prstGeom prst="rect">
            <a:avLst/>
          </a:prstGeom>
          <a:noFill/>
          <a:ln w="12700">
            <a:noFill/>
            <a:miter lim="800000"/>
            <a:headEnd type="none" w="sm" len="sm"/>
            <a:tailEnd type="none" w="sm" len="sm"/>
          </a:ln>
          <a:effectLst/>
        </p:spPr>
        <p:txBody>
          <a:bodyPr wrap="none">
            <a:spAutoFit/>
          </a:bodyPr>
          <a:lstStyle/>
          <a:p>
            <a:r>
              <a:rPr lang="en-US" sz="2000" b="1">
                <a:solidFill>
                  <a:srgbClr val="FF66CC"/>
                </a:solidFill>
              </a:rPr>
              <a:t>NNO</a:t>
            </a:r>
          </a:p>
        </p:txBody>
      </p:sp>
      <p:sp>
        <p:nvSpPr>
          <p:cNvPr id="1389600" name="Text Box 32"/>
          <p:cNvSpPr txBox="1">
            <a:spLocks noChangeArrowheads="1"/>
          </p:cNvSpPr>
          <p:nvPr/>
        </p:nvSpPr>
        <p:spPr bwMode="auto">
          <a:xfrm>
            <a:off x="6970713" y="4852988"/>
            <a:ext cx="679450" cy="396875"/>
          </a:xfrm>
          <a:prstGeom prst="rect">
            <a:avLst/>
          </a:prstGeom>
          <a:noFill/>
          <a:ln w="12700">
            <a:noFill/>
            <a:miter lim="800000"/>
            <a:headEnd type="none" w="sm" len="sm"/>
            <a:tailEnd type="none" w="sm" len="sm"/>
          </a:ln>
          <a:effectLst/>
        </p:spPr>
        <p:txBody>
          <a:bodyPr wrap="none">
            <a:spAutoFit/>
          </a:bodyPr>
          <a:lstStyle/>
          <a:p>
            <a:pPr algn="ctr"/>
            <a:r>
              <a:rPr lang="en-US" sz="2000" b="1">
                <a:solidFill>
                  <a:srgbClr val="FF66CC"/>
                </a:solidFill>
              </a:rPr>
              <a:t>MNA</a:t>
            </a:r>
            <a:endParaRPr lang="en-US" sz="2400" b="1">
              <a:solidFill>
                <a:srgbClr val="FF66CC"/>
              </a:solidFill>
            </a:endParaRPr>
          </a:p>
        </p:txBody>
      </p:sp>
      <p:sp>
        <p:nvSpPr>
          <p:cNvPr id="1389601" name="Text Box 33"/>
          <p:cNvSpPr txBox="1">
            <a:spLocks noChangeArrowheads="1"/>
          </p:cNvSpPr>
          <p:nvPr/>
        </p:nvSpPr>
        <p:spPr bwMode="auto">
          <a:xfrm>
            <a:off x="7715250" y="4852988"/>
            <a:ext cx="655638" cy="396875"/>
          </a:xfrm>
          <a:prstGeom prst="rect">
            <a:avLst/>
          </a:prstGeom>
          <a:noFill/>
          <a:ln w="12700">
            <a:noFill/>
            <a:miter lim="800000"/>
            <a:headEnd type="none" w="sm" len="sm"/>
            <a:tailEnd type="none" w="sm" len="sm"/>
          </a:ln>
          <a:effectLst/>
        </p:spPr>
        <p:txBody>
          <a:bodyPr>
            <a:spAutoFit/>
          </a:bodyPr>
          <a:lstStyle/>
          <a:p>
            <a:r>
              <a:rPr lang="en-US" sz="2000" b="1">
                <a:solidFill>
                  <a:srgbClr val="FF66CC"/>
                </a:solidFill>
              </a:rPr>
              <a:t>NAD</a:t>
            </a:r>
            <a:endParaRPr lang="en-US" sz="2000">
              <a:solidFill>
                <a:srgbClr val="FF66CC"/>
              </a:solidFill>
            </a:endParaRPr>
          </a:p>
        </p:txBody>
      </p:sp>
      <p:sp>
        <p:nvSpPr>
          <p:cNvPr id="1389602" name="Line 34"/>
          <p:cNvSpPr>
            <a:spLocks noChangeShapeType="1"/>
          </p:cNvSpPr>
          <p:nvPr/>
        </p:nvSpPr>
        <p:spPr bwMode="auto">
          <a:xfrm>
            <a:off x="8342313" y="5081588"/>
            <a:ext cx="406400" cy="0"/>
          </a:xfrm>
          <a:prstGeom prst="line">
            <a:avLst/>
          </a:prstGeom>
          <a:noFill/>
          <a:ln w="38100">
            <a:solidFill>
              <a:srgbClr val="FF66CC"/>
            </a:solidFill>
            <a:round/>
            <a:headEnd type="none" w="sm" len="sm"/>
            <a:tailEnd type="triangle" w="med" len="med"/>
          </a:ln>
          <a:effectLst/>
        </p:spPr>
        <p:txBody>
          <a:bodyPr wrap="none" anchor="ctr"/>
          <a:lstStyle/>
          <a:p>
            <a:endParaRPr lang="en-US"/>
          </a:p>
        </p:txBody>
      </p:sp>
      <p:sp>
        <p:nvSpPr>
          <p:cNvPr id="1389603" name="Text Box 35"/>
          <p:cNvSpPr txBox="1">
            <a:spLocks noChangeArrowheads="1"/>
          </p:cNvSpPr>
          <p:nvPr/>
        </p:nvSpPr>
        <p:spPr bwMode="auto">
          <a:xfrm>
            <a:off x="6632575" y="5767388"/>
            <a:ext cx="1577975" cy="396875"/>
          </a:xfrm>
          <a:prstGeom prst="rect">
            <a:avLst/>
          </a:prstGeom>
          <a:noFill/>
          <a:ln w="12700">
            <a:noFill/>
            <a:miter lim="800000"/>
            <a:headEnd type="none" w="sm" len="sm"/>
            <a:tailEnd type="none" w="sm" len="sm"/>
          </a:ln>
          <a:effectLst/>
        </p:spPr>
        <p:txBody>
          <a:bodyPr wrap="none">
            <a:spAutoFit/>
          </a:bodyPr>
          <a:lstStyle/>
          <a:p>
            <a:pPr algn="ctr"/>
            <a:r>
              <a:rPr lang="en-US" sz="2000" b="1">
                <a:solidFill>
                  <a:srgbClr val="FF66CC"/>
                </a:solidFill>
              </a:rPr>
              <a:t>2PY         4PY</a:t>
            </a:r>
          </a:p>
        </p:txBody>
      </p:sp>
      <p:sp>
        <p:nvSpPr>
          <p:cNvPr id="1389604" name="Line 36"/>
          <p:cNvSpPr>
            <a:spLocks noChangeShapeType="1"/>
          </p:cNvSpPr>
          <p:nvPr/>
        </p:nvSpPr>
        <p:spPr bwMode="auto">
          <a:xfrm>
            <a:off x="7332663" y="5157788"/>
            <a:ext cx="0" cy="381000"/>
          </a:xfrm>
          <a:prstGeom prst="line">
            <a:avLst/>
          </a:prstGeom>
          <a:noFill/>
          <a:ln w="38100">
            <a:solidFill>
              <a:srgbClr val="FF66CC"/>
            </a:solidFill>
            <a:round/>
            <a:headEnd type="none" w="sm" len="sm"/>
            <a:tailEnd type="none" w="sm" len="sm"/>
          </a:ln>
          <a:effectLst/>
        </p:spPr>
        <p:txBody>
          <a:bodyPr wrap="none" anchor="ctr"/>
          <a:lstStyle/>
          <a:p>
            <a:endParaRPr lang="en-US"/>
          </a:p>
        </p:txBody>
      </p:sp>
      <p:sp>
        <p:nvSpPr>
          <p:cNvPr id="1389605" name="Line 37"/>
          <p:cNvSpPr>
            <a:spLocks noChangeShapeType="1"/>
          </p:cNvSpPr>
          <p:nvPr/>
        </p:nvSpPr>
        <p:spPr bwMode="auto">
          <a:xfrm flipH="1" flipV="1">
            <a:off x="6767513" y="5538788"/>
            <a:ext cx="677862" cy="0"/>
          </a:xfrm>
          <a:prstGeom prst="line">
            <a:avLst/>
          </a:prstGeom>
          <a:noFill/>
          <a:ln w="38100">
            <a:solidFill>
              <a:srgbClr val="FF66CC"/>
            </a:solidFill>
            <a:round/>
            <a:headEnd type="none" w="sm" len="sm"/>
            <a:tailEnd type="none" w="sm" len="sm"/>
          </a:ln>
          <a:effectLst/>
        </p:spPr>
        <p:txBody>
          <a:bodyPr wrap="none" anchor="ctr"/>
          <a:lstStyle/>
          <a:p>
            <a:endParaRPr lang="en-US"/>
          </a:p>
        </p:txBody>
      </p:sp>
      <p:sp>
        <p:nvSpPr>
          <p:cNvPr id="1389606" name="Line 38"/>
          <p:cNvSpPr>
            <a:spLocks noChangeShapeType="1"/>
          </p:cNvSpPr>
          <p:nvPr/>
        </p:nvSpPr>
        <p:spPr bwMode="auto">
          <a:xfrm>
            <a:off x="7173913" y="5538788"/>
            <a:ext cx="677862" cy="0"/>
          </a:xfrm>
          <a:prstGeom prst="line">
            <a:avLst/>
          </a:prstGeom>
          <a:noFill/>
          <a:ln w="38100">
            <a:solidFill>
              <a:srgbClr val="FF66CC"/>
            </a:solidFill>
            <a:round/>
            <a:headEnd type="none" w="sm" len="sm"/>
            <a:tailEnd type="none" w="sm" len="sm"/>
          </a:ln>
          <a:effectLst/>
        </p:spPr>
        <p:txBody>
          <a:bodyPr wrap="none" anchor="ctr"/>
          <a:lstStyle/>
          <a:p>
            <a:endParaRPr lang="en-US"/>
          </a:p>
        </p:txBody>
      </p:sp>
      <p:sp>
        <p:nvSpPr>
          <p:cNvPr id="1389607" name="Line 39"/>
          <p:cNvSpPr>
            <a:spLocks noChangeShapeType="1"/>
          </p:cNvSpPr>
          <p:nvPr/>
        </p:nvSpPr>
        <p:spPr bwMode="auto">
          <a:xfrm>
            <a:off x="7851775" y="5526088"/>
            <a:ext cx="0" cy="228600"/>
          </a:xfrm>
          <a:prstGeom prst="line">
            <a:avLst/>
          </a:prstGeom>
          <a:noFill/>
          <a:ln w="28575">
            <a:solidFill>
              <a:srgbClr val="FF66CC"/>
            </a:solidFill>
            <a:round/>
            <a:headEnd type="none" w="sm" len="sm"/>
            <a:tailEnd type="triangle" w="med" len="med"/>
          </a:ln>
          <a:effectLst/>
        </p:spPr>
        <p:txBody>
          <a:bodyPr wrap="none" anchor="ctr"/>
          <a:lstStyle/>
          <a:p>
            <a:endParaRPr lang="en-US"/>
          </a:p>
        </p:txBody>
      </p:sp>
      <p:sp>
        <p:nvSpPr>
          <p:cNvPr id="1389608" name="Text Box 40"/>
          <p:cNvSpPr txBox="1">
            <a:spLocks noChangeArrowheads="1"/>
          </p:cNvSpPr>
          <p:nvPr/>
        </p:nvSpPr>
        <p:spPr bwMode="auto">
          <a:xfrm>
            <a:off x="755650" y="4649788"/>
            <a:ext cx="3402013" cy="1793875"/>
          </a:xfrm>
          <a:prstGeom prst="rect">
            <a:avLst/>
          </a:prstGeom>
          <a:noFill/>
          <a:ln w="12700">
            <a:noFill/>
            <a:miter lim="800000"/>
            <a:headEnd type="none" w="sm" len="sm"/>
            <a:tailEnd type="none" w="sm" len="sm"/>
          </a:ln>
          <a:effectLst/>
        </p:spPr>
        <p:txBody>
          <a:bodyPr wrap="none">
            <a:spAutoFit/>
          </a:bodyPr>
          <a:lstStyle/>
          <a:p>
            <a:pPr>
              <a:tabLst>
                <a:tab pos="457200" algn="l"/>
              </a:tabLst>
            </a:pPr>
            <a:r>
              <a:rPr lang="en-US" sz="1400" b="1"/>
              <a:t>NUA	= nicotinuric acid</a:t>
            </a:r>
          </a:p>
          <a:p>
            <a:pPr>
              <a:tabLst>
                <a:tab pos="457200" algn="l"/>
              </a:tabLst>
            </a:pPr>
            <a:r>
              <a:rPr lang="en-US" sz="1400" b="1"/>
              <a:t>NAM	= nicotinamide</a:t>
            </a:r>
          </a:p>
          <a:p>
            <a:pPr>
              <a:tabLst>
                <a:tab pos="457200" algn="l"/>
              </a:tabLst>
            </a:pPr>
            <a:r>
              <a:rPr lang="en-US" sz="1400" b="1"/>
              <a:t>6HN	= 6-hydroxy nicotinamide</a:t>
            </a:r>
          </a:p>
          <a:p>
            <a:pPr>
              <a:tabLst>
                <a:tab pos="457200" algn="l"/>
              </a:tabLst>
            </a:pPr>
            <a:r>
              <a:rPr lang="en-US" sz="1400" b="1"/>
              <a:t>NNO	= nicotinamide-N-oxide</a:t>
            </a:r>
          </a:p>
          <a:p>
            <a:pPr>
              <a:tabLst>
                <a:tab pos="457200" algn="l"/>
              </a:tabLst>
            </a:pPr>
            <a:r>
              <a:rPr lang="en-US" sz="1400" b="1"/>
              <a:t>MNA	= N-methylnicotinamide</a:t>
            </a:r>
          </a:p>
          <a:p>
            <a:pPr>
              <a:tabLst>
                <a:tab pos="457200" algn="l"/>
              </a:tabLst>
            </a:pPr>
            <a:r>
              <a:rPr lang="en-US" sz="1400" b="1"/>
              <a:t>NAD	= nicotinamide adenine dinucleotide</a:t>
            </a:r>
          </a:p>
          <a:p>
            <a:pPr>
              <a:tabLst>
                <a:tab pos="457200" algn="l"/>
              </a:tabLst>
            </a:pPr>
            <a:r>
              <a:rPr lang="en-US" sz="1400" b="1"/>
              <a:t>2PY	= N-methyl-2-pyridone-5-carboxamide</a:t>
            </a:r>
          </a:p>
          <a:p>
            <a:pPr>
              <a:tabLst>
                <a:tab pos="457200" algn="l"/>
              </a:tabLst>
            </a:pPr>
            <a:r>
              <a:rPr lang="en-US" sz="1400" b="1"/>
              <a:t>4PY	= N-methyl-4-pyridone-5-carboxamide</a:t>
            </a:r>
          </a:p>
        </p:txBody>
      </p:sp>
      <p:sp>
        <p:nvSpPr>
          <p:cNvPr id="1389609" name="Text Box 41"/>
          <p:cNvSpPr txBox="1">
            <a:spLocks noChangeArrowheads="1"/>
          </p:cNvSpPr>
          <p:nvPr/>
        </p:nvSpPr>
        <p:spPr bwMode="auto">
          <a:xfrm>
            <a:off x="4545013" y="1684338"/>
            <a:ext cx="766762" cy="958850"/>
          </a:xfrm>
          <a:prstGeom prst="rect">
            <a:avLst/>
          </a:prstGeom>
          <a:noFill/>
          <a:ln w="12700">
            <a:noFill/>
            <a:miter lim="800000"/>
            <a:headEnd type="none" w="sm" len="sm"/>
            <a:tailEnd type="none" w="sm" len="sm"/>
          </a:ln>
          <a:effectLst/>
        </p:spPr>
        <p:txBody>
          <a:bodyPr wrap="none">
            <a:spAutoFit/>
          </a:bodyPr>
          <a:lstStyle/>
          <a:p>
            <a:pPr algn="ctr"/>
            <a:r>
              <a:rPr lang="en-US" sz="2400">
                <a:solidFill>
                  <a:srgbClr val="FF6600"/>
                </a:solidFill>
              </a:rPr>
              <a:t>O</a:t>
            </a:r>
          </a:p>
          <a:p>
            <a:pPr algn="ctr"/>
            <a:r>
              <a:rPr lang="en-US" sz="900" b="1">
                <a:solidFill>
                  <a:srgbClr val="FF6600"/>
                </a:solidFill>
                <a:cs typeface="Arial" pitchFamily="34" charset="0"/>
              </a:rPr>
              <a:t> </a:t>
            </a:r>
            <a:endParaRPr lang="en-US" sz="900" b="1">
              <a:solidFill>
                <a:srgbClr val="FF6600"/>
              </a:solidFill>
            </a:endParaRPr>
          </a:p>
          <a:p>
            <a:pPr algn="ctr"/>
            <a:r>
              <a:rPr lang="en-US" sz="2400">
                <a:solidFill>
                  <a:srgbClr val="FF6600"/>
                </a:solidFill>
              </a:rPr>
              <a:t>COH</a:t>
            </a:r>
            <a:endParaRPr lang="en-US" sz="2400" i="1">
              <a:solidFill>
                <a:srgbClr val="FF6600"/>
              </a:solidFill>
            </a:endParaRPr>
          </a:p>
        </p:txBody>
      </p:sp>
      <p:sp>
        <p:nvSpPr>
          <p:cNvPr id="1389610" name="Text Box 42"/>
          <p:cNvSpPr txBox="1">
            <a:spLocks noChangeArrowheads="1"/>
          </p:cNvSpPr>
          <p:nvPr/>
        </p:nvSpPr>
        <p:spPr bwMode="auto">
          <a:xfrm>
            <a:off x="1825625" y="2835275"/>
            <a:ext cx="1430338" cy="762000"/>
          </a:xfrm>
          <a:prstGeom prst="rect">
            <a:avLst/>
          </a:prstGeom>
          <a:noFill/>
          <a:ln w="12700">
            <a:noFill/>
            <a:miter lim="800000"/>
            <a:headEnd type="none" w="sm" len="sm"/>
            <a:tailEnd type="none" w="sm" len="sm"/>
          </a:ln>
          <a:effectLst/>
        </p:spPr>
        <p:txBody>
          <a:bodyPr wrap="none">
            <a:spAutoFit/>
          </a:bodyPr>
          <a:lstStyle/>
          <a:p>
            <a:r>
              <a:rPr lang="en-US" sz="2400">
                <a:solidFill>
                  <a:schemeClr val="accent2"/>
                </a:solidFill>
              </a:rPr>
              <a:t>Pathway 1</a:t>
            </a:r>
          </a:p>
          <a:p>
            <a:r>
              <a:rPr lang="en-US" sz="2000">
                <a:solidFill>
                  <a:schemeClr val="accent2"/>
                </a:solidFill>
              </a:rPr>
              <a:t>(Flushing)</a:t>
            </a:r>
          </a:p>
        </p:txBody>
      </p:sp>
      <p:sp>
        <p:nvSpPr>
          <p:cNvPr id="1389611" name="Text Box 43"/>
          <p:cNvSpPr txBox="1">
            <a:spLocks noChangeArrowheads="1"/>
          </p:cNvSpPr>
          <p:nvPr/>
        </p:nvSpPr>
        <p:spPr bwMode="auto">
          <a:xfrm>
            <a:off x="4879975" y="2835275"/>
            <a:ext cx="1730375" cy="762000"/>
          </a:xfrm>
          <a:prstGeom prst="rect">
            <a:avLst/>
          </a:prstGeom>
          <a:noFill/>
          <a:ln w="12700">
            <a:noFill/>
            <a:miter lim="800000"/>
            <a:headEnd type="none" w="sm" len="sm"/>
            <a:tailEnd type="none" w="sm" len="sm"/>
          </a:ln>
          <a:effectLst/>
        </p:spPr>
        <p:txBody>
          <a:bodyPr wrap="none">
            <a:spAutoFit/>
          </a:bodyPr>
          <a:lstStyle/>
          <a:p>
            <a:r>
              <a:rPr lang="en-US" sz="2400">
                <a:solidFill>
                  <a:srgbClr val="FF66CC"/>
                </a:solidFill>
              </a:rPr>
              <a:t>Pathway 2</a:t>
            </a:r>
          </a:p>
          <a:p>
            <a:r>
              <a:rPr lang="en-US" sz="2000">
                <a:solidFill>
                  <a:srgbClr val="FF66CC"/>
                </a:solidFill>
              </a:rPr>
              <a:t>(Hepatotoxicity</a:t>
            </a:r>
            <a:r>
              <a:rPr lang="en-US" sz="2000">
                <a:solidFill>
                  <a:srgbClr val="FF66FF"/>
                </a:solidFill>
              </a:rPr>
              <a:t>)</a:t>
            </a:r>
          </a:p>
        </p:txBody>
      </p:sp>
      <p:sp>
        <p:nvSpPr>
          <p:cNvPr id="1389612" name="Line 44"/>
          <p:cNvSpPr>
            <a:spLocks noChangeShapeType="1"/>
          </p:cNvSpPr>
          <p:nvPr/>
        </p:nvSpPr>
        <p:spPr bwMode="auto">
          <a:xfrm flipH="1">
            <a:off x="1162050" y="3646488"/>
            <a:ext cx="2971800" cy="0"/>
          </a:xfrm>
          <a:prstGeom prst="line">
            <a:avLst/>
          </a:prstGeom>
          <a:noFill/>
          <a:ln w="76200">
            <a:solidFill>
              <a:schemeClr val="accent2"/>
            </a:solidFill>
            <a:round/>
            <a:headEnd type="none" w="sm" len="sm"/>
            <a:tailEnd type="none" w="sm" len="sm"/>
          </a:ln>
          <a:effectLst/>
        </p:spPr>
        <p:txBody>
          <a:bodyPr/>
          <a:lstStyle/>
          <a:p>
            <a:endParaRPr lang="en-US"/>
          </a:p>
        </p:txBody>
      </p:sp>
      <p:sp>
        <p:nvSpPr>
          <p:cNvPr id="1389613" name="Text Box 45"/>
          <p:cNvSpPr txBox="1">
            <a:spLocks noChangeArrowheads="1"/>
          </p:cNvSpPr>
          <p:nvPr/>
        </p:nvSpPr>
        <p:spPr bwMode="auto">
          <a:xfrm>
            <a:off x="858838" y="4092575"/>
            <a:ext cx="752475" cy="457200"/>
          </a:xfrm>
          <a:prstGeom prst="rect">
            <a:avLst/>
          </a:prstGeom>
          <a:noFill/>
          <a:ln w="12700">
            <a:noFill/>
            <a:miter lim="800000"/>
            <a:headEnd type="none" w="sm" len="sm"/>
            <a:tailEnd type="none" w="sm" len="sm"/>
          </a:ln>
          <a:effectLst/>
        </p:spPr>
        <p:txBody>
          <a:bodyPr wrap="none">
            <a:spAutoFit/>
          </a:bodyPr>
          <a:lstStyle/>
          <a:p>
            <a:r>
              <a:rPr lang="en-US" sz="2400" b="1">
                <a:solidFill>
                  <a:schemeClr val="accent2"/>
                </a:solidFill>
              </a:rPr>
              <a:t>NUA</a:t>
            </a:r>
          </a:p>
        </p:txBody>
      </p:sp>
      <p:sp>
        <p:nvSpPr>
          <p:cNvPr id="1389614" name="Line 46"/>
          <p:cNvSpPr>
            <a:spLocks noChangeShapeType="1"/>
          </p:cNvSpPr>
          <p:nvPr/>
        </p:nvSpPr>
        <p:spPr bwMode="auto">
          <a:xfrm>
            <a:off x="4125913" y="3646488"/>
            <a:ext cx="2633662" cy="0"/>
          </a:xfrm>
          <a:prstGeom prst="line">
            <a:avLst/>
          </a:prstGeom>
          <a:noFill/>
          <a:ln w="76200">
            <a:solidFill>
              <a:srgbClr val="FF66CC"/>
            </a:solidFill>
            <a:round/>
            <a:headEnd type="none" w="sm" len="sm"/>
            <a:tailEnd type="none" w="sm" len="sm"/>
          </a:ln>
          <a:effectLst/>
        </p:spPr>
        <p:txBody>
          <a:bodyPr/>
          <a:lstStyle/>
          <a:p>
            <a:endParaRPr lang="en-US"/>
          </a:p>
        </p:txBody>
      </p:sp>
      <p:sp>
        <p:nvSpPr>
          <p:cNvPr id="1389615" name="Freeform 47"/>
          <p:cNvSpPr>
            <a:spLocks/>
          </p:cNvSpPr>
          <p:nvPr/>
        </p:nvSpPr>
        <p:spPr bwMode="auto">
          <a:xfrm>
            <a:off x="4127500" y="3073400"/>
            <a:ext cx="19050" cy="581025"/>
          </a:xfrm>
          <a:custGeom>
            <a:avLst/>
            <a:gdLst/>
            <a:ahLst/>
            <a:cxnLst>
              <a:cxn ang="0">
                <a:pos x="6" y="366"/>
              </a:cxn>
              <a:cxn ang="0">
                <a:pos x="12" y="366"/>
              </a:cxn>
              <a:cxn ang="0">
                <a:pos x="12" y="0"/>
              </a:cxn>
              <a:cxn ang="0">
                <a:pos x="0" y="0"/>
              </a:cxn>
              <a:cxn ang="0">
                <a:pos x="0" y="366"/>
              </a:cxn>
              <a:cxn ang="0">
                <a:pos x="6" y="366"/>
              </a:cxn>
            </a:cxnLst>
            <a:rect l="0" t="0" r="r" b="b"/>
            <a:pathLst>
              <a:path w="12" h="366">
                <a:moveTo>
                  <a:pt x="6" y="366"/>
                </a:moveTo>
                <a:lnTo>
                  <a:pt x="12" y="366"/>
                </a:lnTo>
                <a:lnTo>
                  <a:pt x="12" y="0"/>
                </a:lnTo>
                <a:lnTo>
                  <a:pt x="0" y="0"/>
                </a:lnTo>
                <a:lnTo>
                  <a:pt x="0" y="366"/>
                </a:lnTo>
                <a:lnTo>
                  <a:pt x="6" y="366"/>
                </a:lnTo>
                <a:close/>
              </a:path>
            </a:pathLst>
          </a:custGeom>
          <a:solidFill>
            <a:srgbClr val="FF6600"/>
          </a:solidFill>
          <a:ln w="9525">
            <a:solidFill>
              <a:srgbClr val="FF6600"/>
            </a:solidFill>
            <a:round/>
            <a:headEnd/>
            <a:tailEnd/>
          </a:ln>
        </p:spPr>
        <p:txBody>
          <a:bodyPr/>
          <a:lstStyle/>
          <a:p>
            <a:endParaRPr lang="en-US"/>
          </a:p>
        </p:txBody>
      </p:sp>
      <p:sp>
        <p:nvSpPr>
          <p:cNvPr id="1389616" name="Text Box 48"/>
          <p:cNvSpPr txBox="1">
            <a:spLocks noChangeArrowheads="1"/>
          </p:cNvSpPr>
          <p:nvPr/>
        </p:nvSpPr>
        <p:spPr bwMode="auto">
          <a:xfrm>
            <a:off x="6369050" y="4073525"/>
            <a:ext cx="782638" cy="457200"/>
          </a:xfrm>
          <a:prstGeom prst="rect">
            <a:avLst/>
          </a:prstGeom>
          <a:noFill/>
          <a:ln w="12700">
            <a:noFill/>
            <a:miter lim="800000"/>
            <a:headEnd type="none" w="sm" len="sm"/>
            <a:tailEnd type="none" w="sm" len="sm"/>
          </a:ln>
          <a:effectLst/>
        </p:spPr>
        <p:txBody>
          <a:bodyPr wrap="none">
            <a:spAutoFit/>
          </a:bodyPr>
          <a:lstStyle/>
          <a:p>
            <a:r>
              <a:rPr lang="en-US" sz="2400" b="1">
                <a:solidFill>
                  <a:srgbClr val="FF66CC"/>
                </a:solidFill>
              </a:rPr>
              <a:t>NAM</a:t>
            </a:r>
          </a:p>
        </p:txBody>
      </p:sp>
      <p:grpSp>
        <p:nvGrpSpPr>
          <p:cNvPr id="1389617" name="Group 49"/>
          <p:cNvGrpSpPr>
            <a:grpSpLocks/>
          </p:cNvGrpSpPr>
          <p:nvPr/>
        </p:nvGrpSpPr>
        <p:grpSpPr bwMode="auto">
          <a:xfrm>
            <a:off x="4854575" y="2106613"/>
            <a:ext cx="114300" cy="130175"/>
            <a:chOff x="4434" y="692"/>
            <a:chExt cx="81" cy="122"/>
          </a:xfrm>
        </p:grpSpPr>
        <p:sp>
          <p:nvSpPr>
            <p:cNvPr id="1389618" name="Line 50"/>
            <p:cNvSpPr>
              <a:spLocks noChangeShapeType="1"/>
            </p:cNvSpPr>
            <p:nvPr/>
          </p:nvSpPr>
          <p:spPr bwMode="auto">
            <a:xfrm>
              <a:off x="4434" y="692"/>
              <a:ext cx="0" cy="122"/>
            </a:xfrm>
            <a:prstGeom prst="line">
              <a:avLst/>
            </a:prstGeom>
            <a:noFill/>
            <a:ln w="38100">
              <a:solidFill>
                <a:srgbClr val="FF6600"/>
              </a:solidFill>
              <a:round/>
              <a:headEnd type="none" w="sm" len="sm"/>
              <a:tailEnd type="none" w="sm" len="sm"/>
            </a:ln>
            <a:effectLst/>
          </p:spPr>
          <p:txBody>
            <a:bodyPr/>
            <a:lstStyle/>
            <a:p>
              <a:endParaRPr lang="en-US"/>
            </a:p>
          </p:txBody>
        </p:sp>
        <p:sp>
          <p:nvSpPr>
            <p:cNvPr id="1389619" name="Line 51"/>
            <p:cNvSpPr>
              <a:spLocks noChangeShapeType="1"/>
            </p:cNvSpPr>
            <p:nvPr/>
          </p:nvSpPr>
          <p:spPr bwMode="auto">
            <a:xfrm>
              <a:off x="4515" y="692"/>
              <a:ext cx="0" cy="122"/>
            </a:xfrm>
            <a:prstGeom prst="line">
              <a:avLst/>
            </a:prstGeom>
            <a:noFill/>
            <a:ln w="38100">
              <a:solidFill>
                <a:srgbClr val="FF6600"/>
              </a:solidFill>
              <a:round/>
              <a:headEnd type="none" w="sm" len="sm"/>
              <a:tailEnd type="none" w="sm" len="sm"/>
            </a:ln>
            <a:effectLst/>
          </p:spPr>
          <p:txBody>
            <a:bodyPr/>
            <a:lstStyle/>
            <a:p>
              <a:endParaRPr lang="en-US"/>
            </a:p>
          </p:txBody>
        </p:sp>
      </p:grpSp>
      <p:sp>
        <p:nvSpPr>
          <p:cNvPr id="1389620" name="Line 52"/>
          <p:cNvSpPr>
            <a:spLocks noChangeShapeType="1"/>
          </p:cNvSpPr>
          <p:nvPr/>
        </p:nvSpPr>
        <p:spPr bwMode="auto">
          <a:xfrm>
            <a:off x="6775450" y="5545138"/>
            <a:ext cx="0" cy="228600"/>
          </a:xfrm>
          <a:prstGeom prst="line">
            <a:avLst/>
          </a:prstGeom>
          <a:noFill/>
          <a:ln w="28575">
            <a:solidFill>
              <a:srgbClr val="FF66CC"/>
            </a:solidFill>
            <a:round/>
            <a:headEnd type="none" w="sm" len="sm"/>
            <a:tailEnd type="triangle" w="med" len="med"/>
          </a:ln>
          <a:effectLst/>
        </p:spPr>
        <p:txBody>
          <a:bodyPr wrap="none" anchor="ctr"/>
          <a:lstStyle/>
          <a:p>
            <a:endParaRPr lang="en-US"/>
          </a:p>
        </p:txBody>
      </p:sp>
    </p:spTree>
    <p:extLst>
      <p:ext uri="{BB962C8B-B14F-4D97-AF65-F5344CB8AC3E}">
        <p14:creationId xmlns:p14="http://schemas.microsoft.com/office/powerpoint/2010/main" val="159130088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Rot="1" noChangeArrowheads="1"/>
          </p:cNvSpPr>
          <p:nvPr>
            <p:ph type="title"/>
          </p:nvPr>
        </p:nvSpPr>
        <p:spPr>
          <a:xfrm>
            <a:off x="0" y="0"/>
            <a:ext cx="9144000" cy="609600"/>
          </a:xfrm>
        </p:spPr>
        <p:txBody>
          <a:bodyPr/>
          <a:lstStyle/>
          <a:p>
            <a:r>
              <a:rPr lang="en-US" sz="3600" dirty="0"/>
              <a:t>Other CV benefits of niacin</a:t>
            </a:r>
          </a:p>
        </p:txBody>
      </p:sp>
      <p:sp>
        <p:nvSpPr>
          <p:cNvPr id="1344515" name="Rectangle 3"/>
          <p:cNvSpPr>
            <a:spLocks noGrp="1" noRot="1" noChangeArrowheads="1"/>
          </p:cNvSpPr>
          <p:nvPr>
            <p:ph type="body" idx="1"/>
          </p:nvPr>
        </p:nvSpPr>
        <p:spPr>
          <a:xfrm>
            <a:off x="301625" y="609600"/>
            <a:ext cx="8540750" cy="4648200"/>
          </a:xfrm>
        </p:spPr>
        <p:txBody>
          <a:bodyPr/>
          <a:lstStyle/>
          <a:p>
            <a:pPr>
              <a:lnSpc>
                <a:spcPct val="90000"/>
              </a:lnSpc>
            </a:pPr>
            <a:r>
              <a:rPr lang="en-US" sz="2800" dirty="0"/>
              <a:t>Increases PDG2 which leads to 15-deoxyprostaglandin J2 which is potent </a:t>
            </a:r>
            <a:r>
              <a:rPr lang="en-US" sz="2800" dirty="0" err="1"/>
              <a:t>ligand</a:t>
            </a:r>
            <a:r>
              <a:rPr lang="en-US" sz="2800" dirty="0"/>
              <a:t> of PPAR-gamma</a:t>
            </a:r>
          </a:p>
          <a:p>
            <a:pPr>
              <a:lnSpc>
                <a:spcPct val="90000"/>
              </a:lnSpc>
            </a:pPr>
            <a:endParaRPr lang="en-US" sz="2800" dirty="0"/>
          </a:p>
          <a:p>
            <a:pPr>
              <a:lnSpc>
                <a:spcPct val="90000"/>
              </a:lnSpc>
            </a:pPr>
            <a:r>
              <a:rPr lang="en-US" sz="2800" dirty="0"/>
              <a:t>Stimulates the receptor G-protein (GPR109A) which is found on immune cells and may explain some of niacin’s anti-inflammatory effects</a:t>
            </a:r>
          </a:p>
          <a:p>
            <a:pPr>
              <a:lnSpc>
                <a:spcPct val="90000"/>
              </a:lnSpc>
            </a:pPr>
            <a:endParaRPr lang="en-US" sz="2800" dirty="0"/>
          </a:p>
          <a:p>
            <a:pPr>
              <a:lnSpc>
                <a:spcPct val="90000"/>
              </a:lnSpc>
            </a:pPr>
            <a:r>
              <a:rPr lang="en-US" sz="2800" dirty="0"/>
              <a:t>Decreases fibrinogen</a:t>
            </a:r>
          </a:p>
          <a:p>
            <a:pPr>
              <a:lnSpc>
                <a:spcPct val="90000"/>
              </a:lnSpc>
            </a:pPr>
            <a:endParaRPr lang="en-US" sz="2800" dirty="0"/>
          </a:p>
          <a:p>
            <a:pPr>
              <a:lnSpc>
                <a:spcPct val="90000"/>
              </a:lnSpc>
            </a:pPr>
            <a:r>
              <a:rPr lang="en-US" sz="2800" dirty="0"/>
              <a:t>Increases </a:t>
            </a:r>
            <a:r>
              <a:rPr lang="en-US" sz="2800" dirty="0" err="1"/>
              <a:t>adiponectin</a:t>
            </a:r>
            <a:r>
              <a:rPr lang="en-US" sz="2800" dirty="0"/>
              <a:t> </a:t>
            </a:r>
          </a:p>
          <a:p>
            <a:pPr>
              <a:lnSpc>
                <a:spcPct val="90000"/>
              </a:lnSpc>
            </a:pPr>
            <a:endParaRPr lang="en-US" sz="2800" dirty="0"/>
          </a:p>
          <a:p>
            <a:pPr>
              <a:lnSpc>
                <a:spcPct val="90000"/>
              </a:lnSpc>
            </a:pPr>
            <a:r>
              <a:rPr lang="en-US" sz="2800" dirty="0"/>
              <a:t>Reduces ADMA</a:t>
            </a:r>
          </a:p>
        </p:txBody>
      </p:sp>
      <p:sp>
        <p:nvSpPr>
          <p:cNvPr id="1344516" name="Text Box 4"/>
          <p:cNvSpPr txBox="1">
            <a:spLocks noChangeArrowheads="1"/>
          </p:cNvSpPr>
          <p:nvPr/>
        </p:nvSpPr>
        <p:spPr bwMode="auto">
          <a:xfrm>
            <a:off x="746125" y="6268584"/>
            <a:ext cx="6650038" cy="396875"/>
          </a:xfrm>
          <a:prstGeom prst="rect">
            <a:avLst/>
          </a:prstGeom>
          <a:noFill/>
          <a:ln w="9525">
            <a:noFill/>
            <a:miter lim="800000"/>
            <a:headEnd/>
            <a:tailEnd/>
          </a:ln>
          <a:effectLst/>
        </p:spPr>
        <p:txBody>
          <a:bodyPr wrap="none">
            <a:spAutoFit/>
          </a:bodyPr>
          <a:lstStyle/>
          <a:p>
            <a:r>
              <a:rPr lang="en-US" sz="2000" dirty="0">
                <a:solidFill>
                  <a:schemeClr val="folHlink"/>
                </a:solidFill>
              </a:rPr>
              <a:t>Journal of Clinical </a:t>
            </a:r>
            <a:r>
              <a:rPr lang="en-US" sz="2000" dirty="0" err="1">
                <a:solidFill>
                  <a:schemeClr val="folHlink"/>
                </a:solidFill>
              </a:rPr>
              <a:t>Lipidology</a:t>
            </a:r>
            <a:r>
              <a:rPr lang="en-US" sz="2000" dirty="0">
                <a:solidFill>
                  <a:schemeClr val="folHlink"/>
                </a:solidFill>
              </a:rPr>
              <a:t> 8/2007 </a:t>
            </a:r>
            <a:r>
              <a:rPr lang="en-US" sz="2000" dirty="0" err="1">
                <a:solidFill>
                  <a:schemeClr val="folHlink"/>
                </a:solidFill>
              </a:rPr>
              <a:t>Vol</a:t>
            </a:r>
            <a:r>
              <a:rPr lang="en-US" sz="2000" dirty="0">
                <a:solidFill>
                  <a:schemeClr val="folHlink"/>
                </a:solidFill>
              </a:rPr>
              <a:t> 1, No. 4:248-255</a:t>
            </a:r>
          </a:p>
        </p:txBody>
      </p:sp>
    </p:spTree>
    <p:extLst>
      <p:ext uri="{BB962C8B-B14F-4D97-AF65-F5344CB8AC3E}">
        <p14:creationId xmlns:p14="http://schemas.microsoft.com/office/powerpoint/2010/main" val="25620247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Copyright Bale/Doneen Paradigm</a:t>
            </a:r>
          </a:p>
        </p:txBody>
      </p:sp>
      <p:sp>
        <p:nvSpPr>
          <p:cNvPr id="1348610" name="Rectangle 2"/>
          <p:cNvSpPr>
            <a:spLocks noGrp="1" noRot="1" noChangeArrowheads="1"/>
          </p:cNvSpPr>
          <p:nvPr>
            <p:ph type="title"/>
          </p:nvPr>
        </p:nvSpPr>
        <p:spPr>
          <a:xfrm>
            <a:off x="301625" y="228600"/>
            <a:ext cx="8510588" cy="990600"/>
          </a:xfrm>
        </p:spPr>
        <p:txBody>
          <a:bodyPr/>
          <a:lstStyle/>
          <a:p>
            <a:r>
              <a:rPr lang="en-US" sz="4000"/>
              <a:t>Niacin promotes reverse cholesterol transport</a:t>
            </a:r>
          </a:p>
        </p:txBody>
      </p:sp>
      <p:sp>
        <p:nvSpPr>
          <p:cNvPr id="1348611" name="Rectangle 3"/>
          <p:cNvSpPr>
            <a:spLocks noGrp="1" noRot="1" noChangeArrowheads="1"/>
          </p:cNvSpPr>
          <p:nvPr>
            <p:ph type="body" idx="1"/>
          </p:nvPr>
        </p:nvSpPr>
        <p:spPr>
          <a:xfrm>
            <a:off x="301625" y="2057400"/>
            <a:ext cx="8540750" cy="2819400"/>
          </a:xfrm>
        </p:spPr>
        <p:txBody>
          <a:bodyPr/>
          <a:lstStyle/>
          <a:p>
            <a:r>
              <a:rPr lang="en-US" dirty="0"/>
              <a:t>Niacin can stimulate ABCA1 mediated cholesterol efflux from macrophages *</a:t>
            </a:r>
          </a:p>
          <a:p>
            <a:endParaRPr lang="en-US" dirty="0"/>
          </a:p>
          <a:p>
            <a:r>
              <a:rPr lang="en-US" dirty="0"/>
              <a:t>Niacin facilitates SR-B1 cholesterol efflux from macrophages **</a:t>
            </a:r>
          </a:p>
        </p:txBody>
      </p:sp>
      <p:sp>
        <p:nvSpPr>
          <p:cNvPr id="1348612" name="Text Box 4"/>
          <p:cNvSpPr txBox="1">
            <a:spLocks noChangeArrowheads="1"/>
          </p:cNvSpPr>
          <p:nvPr/>
        </p:nvSpPr>
        <p:spPr bwMode="auto">
          <a:xfrm>
            <a:off x="0" y="5334000"/>
            <a:ext cx="9464675" cy="915987"/>
          </a:xfrm>
          <a:prstGeom prst="rect">
            <a:avLst/>
          </a:prstGeom>
          <a:noFill/>
          <a:ln w="9525">
            <a:noFill/>
            <a:miter lim="800000"/>
            <a:headEnd/>
            <a:tailEnd/>
          </a:ln>
          <a:effectLst/>
        </p:spPr>
        <p:txBody>
          <a:bodyPr>
            <a:spAutoFit/>
          </a:bodyPr>
          <a:lstStyle/>
          <a:p>
            <a:r>
              <a:rPr lang="en-US" dirty="0">
                <a:solidFill>
                  <a:schemeClr val="folHlink"/>
                </a:solidFill>
              </a:rPr>
              <a:t>*</a:t>
            </a:r>
            <a:r>
              <a:rPr lang="en-US" dirty="0" err="1">
                <a:solidFill>
                  <a:schemeClr val="folHlink"/>
                </a:solidFill>
              </a:rPr>
              <a:t>Rubic</a:t>
            </a:r>
            <a:r>
              <a:rPr lang="en-US" dirty="0">
                <a:solidFill>
                  <a:schemeClr val="folHlink"/>
                </a:solidFill>
              </a:rPr>
              <a:t> T, </a:t>
            </a:r>
            <a:r>
              <a:rPr lang="en-US" b="1" i="1" dirty="0" err="1">
                <a:solidFill>
                  <a:schemeClr val="folHlink"/>
                </a:solidFill>
              </a:rPr>
              <a:t>Biochem</a:t>
            </a:r>
            <a:r>
              <a:rPr lang="en-US" b="1" i="1" dirty="0">
                <a:solidFill>
                  <a:schemeClr val="folHlink"/>
                </a:solidFill>
              </a:rPr>
              <a:t> </a:t>
            </a:r>
            <a:r>
              <a:rPr lang="en-US" b="1" i="1" dirty="0" err="1">
                <a:solidFill>
                  <a:schemeClr val="folHlink"/>
                </a:solidFill>
              </a:rPr>
              <a:t>Pharmacol</a:t>
            </a:r>
            <a:r>
              <a:rPr lang="en-US" dirty="0">
                <a:solidFill>
                  <a:schemeClr val="folHlink"/>
                </a:solidFill>
              </a:rPr>
              <a:t>. 2004;67:411-419</a:t>
            </a:r>
          </a:p>
          <a:p>
            <a:r>
              <a:rPr lang="en-US" dirty="0">
                <a:solidFill>
                  <a:schemeClr val="folHlink"/>
                </a:solidFill>
              </a:rPr>
              <a:t>**John M. Morgan, et. Al., </a:t>
            </a:r>
            <a:r>
              <a:rPr lang="en-US" b="1" i="1" dirty="0">
                <a:solidFill>
                  <a:schemeClr val="folHlink"/>
                </a:solidFill>
              </a:rPr>
              <a:t>Journal of Clinical </a:t>
            </a:r>
            <a:r>
              <a:rPr lang="en-US" b="1" i="1" dirty="0" err="1">
                <a:solidFill>
                  <a:schemeClr val="folHlink"/>
                </a:solidFill>
              </a:rPr>
              <a:t>Lipidology</a:t>
            </a:r>
            <a:r>
              <a:rPr lang="en-US" dirty="0">
                <a:solidFill>
                  <a:schemeClr val="folHlink"/>
                </a:solidFill>
              </a:rPr>
              <a:t> 12/2007, </a:t>
            </a:r>
            <a:r>
              <a:rPr lang="en-US" dirty="0" err="1">
                <a:solidFill>
                  <a:schemeClr val="folHlink"/>
                </a:solidFill>
              </a:rPr>
              <a:t>Vol</a:t>
            </a:r>
            <a:r>
              <a:rPr lang="en-US" dirty="0">
                <a:solidFill>
                  <a:schemeClr val="folHlink"/>
                </a:solidFill>
              </a:rPr>
              <a:t> 1, No 6:614-619</a:t>
            </a:r>
          </a:p>
          <a:p>
            <a:endParaRPr lang="en-US" dirty="0">
              <a:solidFill>
                <a:schemeClr val="folHlink"/>
              </a:solidFill>
            </a:endParaRPr>
          </a:p>
        </p:txBody>
      </p:sp>
    </p:spTree>
    <p:extLst>
      <p:ext uri="{BB962C8B-B14F-4D97-AF65-F5344CB8AC3E}">
        <p14:creationId xmlns:p14="http://schemas.microsoft.com/office/powerpoint/2010/main" val="38316703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pic>
        <p:nvPicPr>
          <p:cNvPr id="6" name="Content Placeholder 5">
            <a:extLst>
              <a:ext uri="{FF2B5EF4-FFF2-40B4-BE49-F238E27FC236}">
                <a16:creationId xmlns:a16="http://schemas.microsoft.com/office/drawing/2014/main" id="{63789FA6-82F8-4C69-92F6-DC86C1370F1C}"/>
              </a:ext>
            </a:extLst>
          </p:cNvPr>
          <p:cNvPicPr>
            <a:picLocks noGrp="1" noChangeAspect="1"/>
          </p:cNvPicPr>
          <p:nvPr>
            <p:ph idx="1"/>
          </p:nvPr>
        </p:nvPicPr>
        <p:blipFill>
          <a:blip r:embed="rId2"/>
          <a:stretch>
            <a:fillRect/>
          </a:stretch>
        </p:blipFill>
        <p:spPr>
          <a:xfrm>
            <a:off x="293688" y="1347017"/>
            <a:ext cx="6411912" cy="3862341"/>
          </a:xfrm>
          <a:prstGeom prst="rect">
            <a:avLst/>
          </a:prstGeom>
        </p:spPr>
      </p:pic>
      <p:sp>
        <p:nvSpPr>
          <p:cNvPr id="7" name="Arrow: Left 6">
            <a:extLst>
              <a:ext uri="{FF2B5EF4-FFF2-40B4-BE49-F238E27FC236}">
                <a16:creationId xmlns:a16="http://schemas.microsoft.com/office/drawing/2014/main" id="{FBC216D9-2738-4D21-AADF-2F8D118E17C1}"/>
              </a:ext>
            </a:extLst>
          </p:cNvPr>
          <p:cNvSpPr/>
          <p:nvPr/>
        </p:nvSpPr>
        <p:spPr bwMode="auto">
          <a:xfrm>
            <a:off x="5943600" y="3352800"/>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737383E4-9764-4639-A486-9CC899FA7F22}"/>
              </a:ext>
            </a:extLst>
          </p:cNvPr>
          <p:cNvSpPr txBox="1"/>
          <p:nvPr/>
        </p:nvSpPr>
        <p:spPr>
          <a:xfrm>
            <a:off x="7121222" y="2057400"/>
            <a:ext cx="1676400" cy="3416320"/>
          </a:xfrm>
          <a:prstGeom prst="rect">
            <a:avLst/>
          </a:prstGeom>
          <a:noFill/>
        </p:spPr>
        <p:txBody>
          <a:bodyPr wrap="square" rtlCol="0">
            <a:spAutoFit/>
          </a:bodyPr>
          <a:lstStyle/>
          <a:p>
            <a:r>
              <a:rPr lang="en-US" dirty="0"/>
              <a:t>Largest study in this meta-analysis was HPS2Thrive and next AIM HIGH</a:t>
            </a:r>
          </a:p>
          <a:p>
            <a:endParaRPr lang="en-US" dirty="0"/>
          </a:p>
          <a:p>
            <a:r>
              <a:rPr lang="en-US" dirty="0"/>
              <a:t>Not included:</a:t>
            </a:r>
          </a:p>
          <a:p>
            <a:r>
              <a:rPr lang="en-US" dirty="0"/>
              <a:t>HATS</a:t>
            </a:r>
          </a:p>
          <a:p>
            <a:r>
              <a:rPr lang="en-US" dirty="0"/>
              <a:t>Arbiter </a:t>
            </a:r>
          </a:p>
          <a:p>
            <a:r>
              <a:rPr lang="en-US" dirty="0" err="1"/>
              <a:t>Lipo</a:t>
            </a:r>
            <a:r>
              <a:rPr lang="en-US" dirty="0"/>
              <a:t>(a)</a:t>
            </a:r>
          </a:p>
          <a:p>
            <a:r>
              <a:rPr lang="en-US" dirty="0"/>
              <a:t>DPP</a:t>
            </a:r>
          </a:p>
        </p:txBody>
      </p:sp>
    </p:spTree>
    <p:extLst>
      <p:ext uri="{BB962C8B-B14F-4D97-AF65-F5344CB8AC3E}">
        <p14:creationId xmlns:p14="http://schemas.microsoft.com/office/powerpoint/2010/main" val="981733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Copyright Bale/Doneen Paradigm</a:t>
            </a:r>
          </a:p>
        </p:txBody>
      </p:sp>
      <p:pic>
        <p:nvPicPr>
          <p:cNvPr id="150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399"/>
            <a:ext cx="8686800" cy="601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338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01625" y="228600"/>
            <a:ext cx="8510588" cy="1981200"/>
          </a:xfrm>
          <a:prstGeom prst="rect">
            <a:avLst/>
          </a:prstGeom>
        </p:spPr>
      </p:pic>
      <p:sp>
        <p:nvSpPr>
          <p:cNvPr id="4" name="Footer Placeholder 3"/>
          <p:cNvSpPr>
            <a:spLocks noGrp="1"/>
          </p:cNvSpPr>
          <p:nvPr>
            <p:ph type="ftr" sz="quarter" idx="11"/>
          </p:nvPr>
        </p:nvSpPr>
        <p:spPr/>
        <p:txBody>
          <a:bodyPr/>
          <a:lstStyle/>
          <a:p>
            <a:r>
              <a:rPr lang="en-US"/>
              <a:t>Copyright Bale/Doneen Paradigm</a:t>
            </a:r>
          </a:p>
        </p:txBody>
      </p:sp>
      <p:pic>
        <p:nvPicPr>
          <p:cNvPr id="6" name="Picture 5"/>
          <p:cNvPicPr>
            <a:picLocks noChangeAspect="1"/>
          </p:cNvPicPr>
          <p:nvPr/>
        </p:nvPicPr>
        <p:blipFill>
          <a:blip r:embed="rId3"/>
          <a:stretch>
            <a:fillRect/>
          </a:stretch>
        </p:blipFill>
        <p:spPr>
          <a:xfrm>
            <a:off x="301625" y="2438399"/>
            <a:ext cx="8510587" cy="2601625"/>
          </a:xfrm>
          <a:prstGeom prst="rect">
            <a:avLst/>
          </a:prstGeom>
        </p:spPr>
      </p:pic>
    </p:spTree>
    <p:extLst>
      <p:ext uri="{BB962C8B-B14F-4D97-AF65-F5344CB8AC3E}">
        <p14:creationId xmlns:p14="http://schemas.microsoft.com/office/powerpoint/2010/main" val="29759938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685799"/>
          </a:xfrm>
        </p:spPr>
        <p:txBody>
          <a:bodyPr/>
          <a:lstStyle/>
          <a:p>
            <a:r>
              <a:rPr lang="en-US" dirty="0"/>
              <a:t>May 26, 2011: AIM HIGH </a:t>
            </a:r>
          </a:p>
        </p:txBody>
      </p:sp>
      <p:sp>
        <p:nvSpPr>
          <p:cNvPr id="3" name="Content Placeholder 2"/>
          <p:cNvSpPr>
            <a:spLocks noGrp="1"/>
          </p:cNvSpPr>
          <p:nvPr>
            <p:ph idx="1"/>
          </p:nvPr>
        </p:nvSpPr>
        <p:spPr>
          <a:xfrm>
            <a:off x="301625" y="990600"/>
            <a:ext cx="8540750" cy="5108575"/>
          </a:xfrm>
        </p:spPr>
        <p:txBody>
          <a:bodyPr/>
          <a:lstStyle/>
          <a:p>
            <a:pPr marL="0" marR="0" indent="0">
              <a:lnSpc>
                <a:spcPct val="115000"/>
              </a:lnSpc>
              <a:spcBef>
                <a:spcPts val="0"/>
              </a:spcBef>
              <a:spcAft>
                <a:spcPts val="1000"/>
              </a:spcAft>
              <a:buNone/>
            </a:pPr>
            <a:r>
              <a:rPr lang="en-US" sz="2400" dirty="0">
                <a:effectLst/>
                <a:latin typeface="Calibri" pitchFamily="34" charset="0"/>
                <a:ea typeface="Times New Roman"/>
                <a:cs typeface="Calibri" pitchFamily="34" charset="0"/>
              </a:rPr>
              <a:t>NHLBI announced that the AIM-HIGH study has been stopped. All AIM-HIGH participants were treated with simvastatin, with the possible addition of </a:t>
            </a:r>
            <a:r>
              <a:rPr lang="en-US" sz="2400" dirty="0" err="1">
                <a:effectLst/>
                <a:latin typeface="Calibri" pitchFamily="34" charset="0"/>
                <a:ea typeface="Times New Roman"/>
                <a:cs typeface="Calibri" pitchFamily="34" charset="0"/>
              </a:rPr>
              <a:t>ezetimibe</a:t>
            </a:r>
            <a:r>
              <a:rPr lang="en-US" sz="2400" dirty="0">
                <a:effectLst/>
                <a:latin typeface="Calibri" pitchFamily="34" charset="0"/>
                <a:ea typeface="Times New Roman"/>
                <a:cs typeface="Calibri" pitchFamily="34" charset="0"/>
              </a:rPr>
              <a:t>, to achieve an LDL-C between 40 and 80 mg/</a:t>
            </a:r>
            <a:r>
              <a:rPr lang="en-US" sz="2400" dirty="0" err="1">
                <a:effectLst/>
                <a:latin typeface="Calibri" pitchFamily="34" charset="0"/>
                <a:ea typeface="Times New Roman"/>
                <a:cs typeface="Calibri" pitchFamily="34" charset="0"/>
              </a:rPr>
              <a:t>dL</a:t>
            </a:r>
            <a:r>
              <a:rPr lang="en-US" sz="2400" dirty="0">
                <a:effectLst/>
                <a:latin typeface="Calibri" pitchFamily="34" charset="0"/>
                <a:ea typeface="Times New Roman"/>
                <a:cs typeface="Calibri" pitchFamily="34" charset="0"/>
              </a:rPr>
              <a:t>.  Patients were randomly assigned to also receive either Niaspan or placebo.  </a:t>
            </a:r>
          </a:p>
          <a:p>
            <a:pPr marL="0" marR="0" indent="0">
              <a:lnSpc>
                <a:spcPct val="115000"/>
              </a:lnSpc>
              <a:spcBef>
                <a:spcPts val="0"/>
              </a:spcBef>
              <a:spcAft>
                <a:spcPts val="1000"/>
              </a:spcAft>
              <a:buNone/>
            </a:pPr>
            <a:endParaRPr lang="en-US" sz="2400" dirty="0">
              <a:effectLst/>
              <a:latin typeface="Calibri" pitchFamily="34" charset="0"/>
              <a:ea typeface="Times New Roman"/>
              <a:cs typeface="Calibri" pitchFamily="34" charset="0"/>
            </a:endParaRPr>
          </a:p>
          <a:p>
            <a:pPr marL="0" marR="0" indent="0">
              <a:lnSpc>
                <a:spcPct val="115000"/>
              </a:lnSpc>
              <a:spcBef>
                <a:spcPts val="0"/>
              </a:spcBef>
              <a:spcAft>
                <a:spcPts val="1000"/>
              </a:spcAft>
              <a:buNone/>
            </a:pPr>
            <a:r>
              <a:rPr lang="en-US" sz="2400" dirty="0">
                <a:effectLst/>
                <a:latin typeface="Calibri" pitchFamily="34" charset="0"/>
                <a:ea typeface="Times New Roman"/>
                <a:cs typeface="Calibri" pitchFamily="34" charset="0"/>
              </a:rPr>
              <a:t>The AIM-HIGH data and safety monitoring board recommended stopping the trial as of May 25, 2011 because of </a:t>
            </a:r>
            <a:r>
              <a:rPr lang="en-US" sz="2400" u="sng" dirty="0">
                <a:effectLst/>
                <a:latin typeface="Calibri" pitchFamily="34" charset="0"/>
                <a:ea typeface="Times New Roman"/>
                <a:cs typeface="Calibri" pitchFamily="34" charset="0"/>
              </a:rPr>
              <a:t>lack of efficacy</a:t>
            </a:r>
            <a:r>
              <a:rPr lang="en-US" sz="2400" dirty="0">
                <a:effectLst/>
                <a:latin typeface="Calibri" pitchFamily="34" charset="0"/>
                <a:ea typeface="Times New Roman"/>
                <a:cs typeface="Calibri" pitchFamily="34" charset="0"/>
              </a:rPr>
              <a:t>. </a:t>
            </a:r>
          </a:p>
          <a:p>
            <a:pPr marL="0" marR="0" indent="0">
              <a:lnSpc>
                <a:spcPct val="115000"/>
              </a:lnSpc>
              <a:spcBef>
                <a:spcPts val="0"/>
              </a:spcBef>
              <a:spcAft>
                <a:spcPts val="1000"/>
              </a:spcAft>
              <a:buNone/>
            </a:pPr>
            <a:r>
              <a:rPr lang="en-US" sz="2400" dirty="0">
                <a:effectLst/>
                <a:latin typeface="Calibri" pitchFamily="34" charset="0"/>
                <a:ea typeface="Times New Roman"/>
                <a:cs typeface="Calibri" pitchFamily="34" charset="0"/>
              </a:rPr>
              <a:t>the </a:t>
            </a:r>
            <a:r>
              <a:rPr lang="en-US" sz="2400" u="sng" dirty="0">
                <a:effectLst/>
                <a:latin typeface="Calibri" pitchFamily="34" charset="0"/>
                <a:ea typeface="Times New Roman"/>
                <a:cs typeface="Calibri" pitchFamily="34" charset="0"/>
              </a:rPr>
              <a:t>trial does not show a significant difference in cardiovascular outcome event rates between the two study arms</a:t>
            </a:r>
            <a:r>
              <a:rPr lang="en-US" sz="2400" dirty="0">
                <a:effectLst/>
                <a:latin typeface="Calibri" pitchFamily="34" charset="0"/>
                <a:ea typeface="Times New Roman"/>
                <a:cs typeface="Calibri" pitchFamily="34" charset="0"/>
              </a:rPr>
              <a:t>.  </a:t>
            </a:r>
          </a:p>
          <a:p>
            <a:pPr marL="0" marR="0" indent="0">
              <a:lnSpc>
                <a:spcPct val="115000"/>
              </a:lnSpc>
              <a:spcBef>
                <a:spcPts val="0"/>
              </a:spcBef>
              <a:spcAft>
                <a:spcPts val="1000"/>
              </a:spcAft>
              <a:buNone/>
            </a:pPr>
            <a:endParaRPr lang="en-US" sz="2400" dirty="0">
              <a:effectLst/>
              <a:latin typeface="Calibri" pitchFamily="34" charset="0"/>
              <a:ea typeface="Times New Roman"/>
              <a:cs typeface="Calibri" pitchFamily="34" charset="0"/>
            </a:endParaRP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733326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Bale/Doneen Method Thoughts:</a:t>
            </a:r>
          </a:p>
        </p:txBody>
      </p:sp>
      <p:sp>
        <p:nvSpPr>
          <p:cNvPr id="3" name="Content Placeholder 2"/>
          <p:cNvSpPr>
            <a:spLocks noGrp="1"/>
          </p:cNvSpPr>
          <p:nvPr>
            <p:ph idx="1"/>
          </p:nvPr>
        </p:nvSpPr>
        <p:spPr>
          <a:xfrm>
            <a:off x="301625" y="1447800"/>
            <a:ext cx="8540750" cy="4651375"/>
          </a:xfrm>
        </p:spPr>
        <p:txBody>
          <a:bodyPr/>
          <a:lstStyle/>
          <a:p>
            <a:pPr marL="0" lvl="0" indent="0">
              <a:lnSpc>
                <a:spcPct val="115000"/>
              </a:lnSpc>
              <a:spcBef>
                <a:spcPts val="0"/>
              </a:spcBef>
              <a:spcAft>
                <a:spcPts val="1000"/>
              </a:spcAft>
              <a:buClr>
                <a:srgbClr val="FFCC00"/>
              </a:buClr>
              <a:buNone/>
            </a:pPr>
            <a:r>
              <a:rPr lang="en-US" dirty="0">
                <a:solidFill>
                  <a:srgbClr val="FFFFFF"/>
                </a:solidFill>
                <a:effectLst/>
                <a:ea typeface="Times New Roman"/>
                <a:cs typeface="Times New Roman"/>
              </a:rPr>
              <a:t>AIM-HIGH was slated to validate many of our observations of previous clinical trials and certain clinical observations.  </a:t>
            </a:r>
          </a:p>
          <a:p>
            <a:pPr marL="0" lvl="0" indent="0">
              <a:lnSpc>
                <a:spcPct val="115000"/>
              </a:lnSpc>
              <a:spcBef>
                <a:spcPts val="0"/>
              </a:spcBef>
              <a:spcAft>
                <a:spcPts val="1000"/>
              </a:spcAft>
              <a:buClr>
                <a:srgbClr val="FFCC00"/>
              </a:buClr>
              <a:buNone/>
            </a:pPr>
            <a:endParaRPr lang="en-US" dirty="0">
              <a:solidFill>
                <a:srgbClr val="FFFFFF"/>
              </a:solidFill>
              <a:effectLst/>
              <a:ea typeface="Times New Roman"/>
              <a:cs typeface="Times New Roman"/>
            </a:endParaRPr>
          </a:p>
          <a:p>
            <a:pPr marL="0" lvl="0" indent="0">
              <a:lnSpc>
                <a:spcPct val="115000"/>
              </a:lnSpc>
              <a:spcBef>
                <a:spcPts val="0"/>
              </a:spcBef>
              <a:spcAft>
                <a:spcPts val="1000"/>
              </a:spcAft>
              <a:buClr>
                <a:srgbClr val="FFCC00"/>
              </a:buClr>
              <a:buNone/>
            </a:pPr>
            <a:r>
              <a:rPr lang="en-US" dirty="0">
                <a:solidFill>
                  <a:srgbClr val="FFFFFF"/>
                </a:solidFill>
                <a:effectLst/>
                <a:ea typeface="Times New Roman"/>
                <a:cs typeface="Times New Roman"/>
              </a:rPr>
              <a:t>The NHLBI’s decision to halt this trial is based on a </a:t>
            </a:r>
            <a:r>
              <a:rPr lang="en-US" b="1" u="sng" dirty="0">
                <a:solidFill>
                  <a:srgbClr val="FFFFFF"/>
                </a:solidFill>
                <a:effectLst/>
                <a:ea typeface="Times New Roman"/>
                <a:cs typeface="Times New Roman"/>
              </a:rPr>
              <a:t>lack of efficacy</a:t>
            </a:r>
            <a:r>
              <a:rPr lang="en-US" dirty="0">
                <a:solidFill>
                  <a:srgbClr val="FFFFFF"/>
                </a:solidFill>
                <a:effectLst/>
                <a:ea typeface="Times New Roman"/>
                <a:cs typeface="Times New Roman"/>
              </a:rPr>
              <a:t>, not an increase risk for clinical events.  </a:t>
            </a:r>
          </a:p>
          <a:p>
            <a:pPr marL="0" lvl="0" indent="0">
              <a:lnSpc>
                <a:spcPct val="115000"/>
              </a:lnSpc>
              <a:spcBef>
                <a:spcPts val="0"/>
              </a:spcBef>
              <a:spcAft>
                <a:spcPts val="1000"/>
              </a:spcAft>
              <a:buClr>
                <a:srgbClr val="FFCC00"/>
              </a:buClr>
              <a:buNone/>
            </a:pPr>
            <a:endParaRPr lang="en-US" dirty="0">
              <a:solidFill>
                <a:srgbClr val="FFFFFF"/>
              </a:solidFill>
              <a:effectLst/>
              <a:ea typeface="Times New Roman"/>
              <a:cs typeface="Times New Roman"/>
            </a:endParaRP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8814771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838200"/>
          </a:xfrm>
        </p:spPr>
        <p:txBody>
          <a:bodyPr/>
          <a:lstStyle/>
          <a:p>
            <a:r>
              <a:rPr lang="en-US" dirty="0"/>
              <a:t>Intent to treat</a:t>
            </a:r>
          </a:p>
        </p:txBody>
      </p:sp>
      <p:sp>
        <p:nvSpPr>
          <p:cNvPr id="3" name="Content Placeholder 2"/>
          <p:cNvSpPr>
            <a:spLocks noGrp="1"/>
          </p:cNvSpPr>
          <p:nvPr>
            <p:ph idx="1"/>
          </p:nvPr>
        </p:nvSpPr>
        <p:spPr>
          <a:xfrm>
            <a:off x="304800" y="990600"/>
            <a:ext cx="8540750" cy="4422775"/>
          </a:xfrm>
        </p:spPr>
        <p:txBody>
          <a:bodyPr/>
          <a:lstStyle/>
          <a:p>
            <a:pPr marL="0" lvl="0" indent="0">
              <a:lnSpc>
                <a:spcPct val="115000"/>
              </a:lnSpc>
              <a:spcBef>
                <a:spcPts val="0"/>
              </a:spcBef>
              <a:spcAft>
                <a:spcPts val="1000"/>
              </a:spcAft>
              <a:buClr>
                <a:srgbClr val="FFCC00"/>
              </a:buClr>
              <a:buNone/>
            </a:pPr>
            <a:r>
              <a:rPr lang="en-US" sz="2800" b="1" i="1" u="sng" dirty="0">
                <a:solidFill>
                  <a:srgbClr val="FFFFFF"/>
                </a:solidFill>
                <a:effectLst/>
                <a:ea typeface="Times New Roman"/>
                <a:cs typeface="Times New Roman"/>
              </a:rPr>
              <a:t>Intent to treat</a:t>
            </a:r>
            <a:r>
              <a:rPr lang="en-US" sz="2800" u="sng" dirty="0">
                <a:solidFill>
                  <a:srgbClr val="FFFFFF"/>
                </a:solidFill>
                <a:effectLst/>
                <a:ea typeface="Times New Roman"/>
                <a:cs typeface="Times New Roman"/>
              </a:rPr>
              <a:t>: </a:t>
            </a:r>
            <a:r>
              <a:rPr lang="en-US" sz="2800" dirty="0">
                <a:solidFill>
                  <a:srgbClr val="FFFFFF"/>
                </a:solidFill>
                <a:effectLst/>
                <a:ea typeface="Times New Roman"/>
                <a:cs typeface="Times New Roman"/>
              </a:rPr>
              <a:t>AIM HIGH was designed as an “intent to treat” study.</a:t>
            </a:r>
          </a:p>
          <a:p>
            <a:pPr marL="0" lvl="0" indent="0">
              <a:lnSpc>
                <a:spcPct val="115000"/>
              </a:lnSpc>
              <a:spcBef>
                <a:spcPts val="0"/>
              </a:spcBef>
              <a:spcAft>
                <a:spcPts val="1000"/>
              </a:spcAft>
              <a:buClr>
                <a:srgbClr val="FFCC00"/>
              </a:buClr>
              <a:buNone/>
            </a:pPr>
            <a:endParaRPr lang="en-US" sz="2800" dirty="0">
              <a:solidFill>
                <a:srgbClr val="FFFFFF"/>
              </a:solidFill>
              <a:effectLst/>
              <a:ea typeface="Times New Roman"/>
              <a:cs typeface="Times New Roman"/>
            </a:endParaRPr>
          </a:p>
          <a:p>
            <a:pPr marL="0" lvl="0" indent="0">
              <a:lnSpc>
                <a:spcPct val="115000"/>
              </a:lnSpc>
              <a:spcBef>
                <a:spcPts val="0"/>
              </a:spcBef>
              <a:spcAft>
                <a:spcPts val="1000"/>
              </a:spcAft>
              <a:buClr>
                <a:srgbClr val="FFCC00"/>
              </a:buClr>
              <a:buNone/>
            </a:pPr>
            <a:r>
              <a:rPr lang="en-US" sz="2800" dirty="0">
                <a:solidFill>
                  <a:srgbClr val="FFFFFF"/>
                </a:solidFill>
                <a:effectLst/>
                <a:ea typeface="Times New Roman"/>
                <a:cs typeface="Times New Roman"/>
              </a:rPr>
              <a:t>9 of ischemic stroke events reported in the </a:t>
            </a:r>
            <a:r>
              <a:rPr lang="en-US" sz="2800" dirty="0" err="1">
                <a:solidFill>
                  <a:srgbClr val="FFFFFF"/>
                </a:solidFill>
                <a:effectLst/>
                <a:ea typeface="Times New Roman"/>
                <a:cs typeface="Times New Roman"/>
              </a:rPr>
              <a:t>niaspan</a:t>
            </a:r>
            <a:r>
              <a:rPr lang="en-US" sz="2800" dirty="0">
                <a:solidFill>
                  <a:srgbClr val="FFFFFF"/>
                </a:solidFill>
                <a:effectLst/>
                <a:ea typeface="Times New Roman"/>
                <a:cs typeface="Times New Roman"/>
              </a:rPr>
              <a:t> arm occurred after the subjects had stopped taking Niaspan for 67-1467 days.  </a:t>
            </a:r>
          </a:p>
          <a:p>
            <a:pPr marL="0" lvl="0" indent="0">
              <a:lnSpc>
                <a:spcPct val="115000"/>
              </a:lnSpc>
              <a:spcBef>
                <a:spcPts val="0"/>
              </a:spcBef>
              <a:spcAft>
                <a:spcPts val="1000"/>
              </a:spcAft>
              <a:buClr>
                <a:srgbClr val="FFCC00"/>
              </a:buClr>
              <a:buNone/>
            </a:pPr>
            <a:endParaRPr lang="en-US" sz="2800" dirty="0">
              <a:solidFill>
                <a:srgbClr val="FFFFFF"/>
              </a:solidFill>
              <a:effectLst/>
              <a:ea typeface="Times New Roman"/>
              <a:cs typeface="Times New Roman"/>
            </a:endParaRPr>
          </a:p>
          <a:p>
            <a:pPr marL="0" lvl="0" indent="0">
              <a:lnSpc>
                <a:spcPct val="115000"/>
              </a:lnSpc>
              <a:spcBef>
                <a:spcPts val="0"/>
              </a:spcBef>
              <a:spcAft>
                <a:spcPts val="1000"/>
              </a:spcAft>
              <a:buClr>
                <a:srgbClr val="FFCC00"/>
              </a:buClr>
              <a:buNone/>
            </a:pPr>
            <a:r>
              <a:rPr lang="en-US" sz="2800" dirty="0">
                <a:solidFill>
                  <a:srgbClr val="FFFFFF"/>
                </a:solidFill>
                <a:effectLst/>
                <a:ea typeface="Times New Roman"/>
                <a:cs typeface="Times New Roman"/>
              </a:rPr>
              <a:t>Niaspan administration requires careful monitoring to insure compliance with treatment.  </a:t>
            </a:r>
          </a:p>
          <a:p>
            <a:pPr marL="0" lvl="0" indent="0">
              <a:lnSpc>
                <a:spcPct val="115000"/>
              </a:lnSpc>
              <a:spcBef>
                <a:spcPts val="0"/>
              </a:spcBef>
              <a:spcAft>
                <a:spcPts val="1000"/>
              </a:spcAft>
              <a:buClr>
                <a:srgbClr val="FFCC00"/>
              </a:buClr>
              <a:buNone/>
            </a:pPr>
            <a:endParaRPr lang="en-US" sz="2400" dirty="0">
              <a:solidFill>
                <a:srgbClr val="FFFFFF"/>
              </a:solidFill>
              <a:effectLst/>
              <a:ea typeface="Times New Roman"/>
              <a:cs typeface="Times New Roman"/>
            </a:endParaRPr>
          </a:p>
          <a:p>
            <a:endParaRPr lang="en-US" sz="2000" dirty="0"/>
          </a:p>
        </p:txBody>
      </p:sp>
    </p:spTree>
    <p:extLst>
      <p:ext uri="{BB962C8B-B14F-4D97-AF65-F5344CB8AC3E}">
        <p14:creationId xmlns:p14="http://schemas.microsoft.com/office/powerpoint/2010/main" val="360147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32F8-0C97-4BB1-99F0-C88D7F997228}"/>
              </a:ext>
            </a:extLst>
          </p:cNvPr>
          <p:cNvSpPr>
            <a:spLocks noGrp="1"/>
          </p:cNvSpPr>
          <p:nvPr>
            <p:ph type="title"/>
          </p:nvPr>
        </p:nvSpPr>
        <p:spPr/>
        <p:txBody>
          <a:bodyPr/>
          <a:lstStyle/>
          <a:p>
            <a:r>
              <a:rPr lang="en-US" dirty="0"/>
              <a:t>Residual inflammation – always be aware….</a:t>
            </a:r>
          </a:p>
        </p:txBody>
      </p:sp>
      <p:pic>
        <p:nvPicPr>
          <p:cNvPr id="6" name="Content Placeholder 5">
            <a:extLst>
              <a:ext uri="{FF2B5EF4-FFF2-40B4-BE49-F238E27FC236}">
                <a16:creationId xmlns:a16="http://schemas.microsoft.com/office/drawing/2014/main" id="{BAEF7044-2FB1-46D0-B472-A2B47FC9452C}"/>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00200" y="1688306"/>
            <a:ext cx="5897033" cy="4422775"/>
          </a:xfrm>
        </p:spPr>
      </p:pic>
      <p:sp>
        <p:nvSpPr>
          <p:cNvPr id="4" name="Footer Placeholder 3">
            <a:extLst>
              <a:ext uri="{FF2B5EF4-FFF2-40B4-BE49-F238E27FC236}">
                <a16:creationId xmlns:a16="http://schemas.microsoft.com/office/drawing/2014/main" id="{FE60587B-DEC3-4A4F-B6D9-F3883711FCC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7158136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Therapies:</a:t>
            </a:r>
          </a:p>
        </p:txBody>
      </p:sp>
      <p:sp>
        <p:nvSpPr>
          <p:cNvPr id="3" name="Content Placeholder 2"/>
          <p:cNvSpPr>
            <a:spLocks noGrp="1"/>
          </p:cNvSpPr>
          <p:nvPr>
            <p:ph idx="1"/>
          </p:nvPr>
        </p:nvSpPr>
        <p:spPr>
          <a:xfrm>
            <a:off x="301625" y="1371600"/>
            <a:ext cx="8540750" cy="4422775"/>
          </a:xfrm>
        </p:spPr>
        <p:txBody>
          <a:bodyPr/>
          <a:lstStyle/>
          <a:p>
            <a:pPr marL="0" lvl="0" indent="0">
              <a:lnSpc>
                <a:spcPct val="115000"/>
              </a:lnSpc>
              <a:spcBef>
                <a:spcPts val="0"/>
              </a:spcBef>
              <a:spcAft>
                <a:spcPts val="1000"/>
              </a:spcAft>
              <a:buClr>
                <a:srgbClr val="FFCC00"/>
              </a:buClr>
              <a:buNone/>
            </a:pPr>
            <a:r>
              <a:rPr lang="en-US" sz="2800" b="1" i="1" u="sng" dirty="0">
                <a:solidFill>
                  <a:srgbClr val="FFFFFF"/>
                </a:solidFill>
                <a:effectLst/>
                <a:latin typeface="Calibri"/>
                <a:ea typeface="Times New Roman"/>
                <a:cs typeface="Times New Roman"/>
              </a:rPr>
              <a:t>Confounding therapies: </a:t>
            </a:r>
            <a:r>
              <a:rPr lang="en-US" sz="2800" dirty="0" err="1">
                <a:solidFill>
                  <a:srgbClr val="FFFFFF"/>
                </a:solidFill>
                <a:effectLst/>
                <a:latin typeface="Calibri"/>
                <a:ea typeface="Times New Roman"/>
                <a:cs typeface="Times New Roman"/>
              </a:rPr>
              <a:t>Ezetimibe</a:t>
            </a:r>
            <a:r>
              <a:rPr lang="en-US" sz="2800" dirty="0">
                <a:solidFill>
                  <a:srgbClr val="FFFFFF"/>
                </a:solidFill>
                <a:effectLst/>
                <a:latin typeface="Calibri"/>
                <a:ea typeface="Times New Roman"/>
                <a:cs typeface="Times New Roman"/>
              </a:rPr>
              <a:t> was used in 515 participants as an add-on therapy to the statin therapy with the intent to get LDL to the treated goal of 40-80. It remains yet unclear how many  participants in the Niacin/statin ischemic stroke arm were also taking </a:t>
            </a:r>
            <a:r>
              <a:rPr lang="en-US" sz="2800" dirty="0" err="1">
                <a:solidFill>
                  <a:srgbClr val="FFFFFF"/>
                </a:solidFill>
                <a:effectLst/>
                <a:latin typeface="Calibri"/>
                <a:ea typeface="Times New Roman"/>
                <a:cs typeface="Times New Roman"/>
              </a:rPr>
              <a:t>ezetimibe</a:t>
            </a:r>
            <a:r>
              <a:rPr lang="en-US" sz="2800" dirty="0">
                <a:solidFill>
                  <a:srgbClr val="FFFFFF"/>
                </a:solidFill>
                <a:effectLst/>
                <a:latin typeface="Calibri"/>
                <a:ea typeface="Times New Roman"/>
                <a:cs typeface="Times New Roman"/>
              </a:rPr>
              <a:t>.  </a:t>
            </a:r>
          </a:p>
          <a:p>
            <a:pPr marL="0" lvl="0" indent="0">
              <a:lnSpc>
                <a:spcPct val="115000"/>
              </a:lnSpc>
              <a:spcBef>
                <a:spcPts val="0"/>
              </a:spcBef>
              <a:spcAft>
                <a:spcPts val="1000"/>
              </a:spcAft>
              <a:buClr>
                <a:srgbClr val="FFCC00"/>
              </a:buClr>
              <a:buNone/>
            </a:pPr>
            <a:endParaRPr lang="en-US" sz="2800" dirty="0">
              <a:solidFill>
                <a:srgbClr val="FFFFFF"/>
              </a:solidFill>
              <a:effectLst/>
              <a:latin typeface="Calibri"/>
              <a:ea typeface="Times New Roman"/>
              <a:cs typeface="Times New Roman"/>
            </a:endParaRPr>
          </a:p>
          <a:p>
            <a:pPr marL="0" lvl="0" indent="0">
              <a:lnSpc>
                <a:spcPct val="115000"/>
              </a:lnSpc>
              <a:spcBef>
                <a:spcPts val="0"/>
              </a:spcBef>
              <a:spcAft>
                <a:spcPts val="1000"/>
              </a:spcAft>
              <a:buClr>
                <a:srgbClr val="FFCC00"/>
              </a:buClr>
              <a:buNone/>
            </a:pPr>
            <a:r>
              <a:rPr lang="en-US" sz="2800" dirty="0">
                <a:solidFill>
                  <a:srgbClr val="FFFFFF"/>
                </a:solidFill>
                <a:effectLst/>
                <a:latin typeface="Calibri"/>
                <a:ea typeface="Times New Roman"/>
                <a:cs typeface="Times New Roman"/>
              </a:rPr>
              <a:t>The potential interaction between Niaspan and </a:t>
            </a:r>
            <a:r>
              <a:rPr lang="en-US" sz="2800" dirty="0" err="1">
                <a:solidFill>
                  <a:srgbClr val="FFFFFF"/>
                </a:solidFill>
                <a:effectLst/>
                <a:latin typeface="Calibri"/>
                <a:ea typeface="Times New Roman"/>
                <a:cs typeface="Times New Roman"/>
              </a:rPr>
              <a:t>ezetimibe</a:t>
            </a:r>
            <a:r>
              <a:rPr lang="en-US" sz="2800" dirty="0">
                <a:solidFill>
                  <a:srgbClr val="FFFFFF"/>
                </a:solidFill>
                <a:effectLst/>
                <a:latin typeface="Calibri"/>
                <a:ea typeface="Times New Roman"/>
                <a:cs typeface="Times New Roman"/>
              </a:rPr>
              <a:t> has never been formally evaluated.  </a:t>
            </a:r>
            <a:endParaRPr lang="en-US" sz="2800" dirty="0"/>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0865961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8349"/>
          </a:xfrm>
        </p:spPr>
        <p:txBody>
          <a:bodyPr/>
          <a:lstStyle/>
          <a:p>
            <a:r>
              <a:rPr lang="en-US" dirty="0"/>
              <a:t>Population:</a:t>
            </a:r>
          </a:p>
        </p:txBody>
      </p:sp>
      <p:sp>
        <p:nvSpPr>
          <p:cNvPr id="3" name="Content Placeholder 2"/>
          <p:cNvSpPr>
            <a:spLocks noGrp="1"/>
          </p:cNvSpPr>
          <p:nvPr>
            <p:ph idx="1"/>
          </p:nvPr>
        </p:nvSpPr>
        <p:spPr>
          <a:xfrm>
            <a:off x="273808" y="996950"/>
            <a:ext cx="8540750" cy="4956175"/>
          </a:xfrm>
        </p:spPr>
        <p:txBody>
          <a:bodyPr/>
          <a:lstStyle/>
          <a:p>
            <a:pPr marL="0" lvl="0" indent="0">
              <a:lnSpc>
                <a:spcPct val="115000"/>
              </a:lnSpc>
              <a:spcBef>
                <a:spcPts val="0"/>
              </a:spcBef>
              <a:spcAft>
                <a:spcPts val="1000"/>
              </a:spcAft>
              <a:buClr>
                <a:srgbClr val="FFCC00"/>
              </a:buClr>
              <a:buNone/>
            </a:pPr>
            <a:r>
              <a:rPr lang="en-US" sz="2800" b="1" i="1" u="sng" dirty="0">
                <a:solidFill>
                  <a:srgbClr val="FFFFFF"/>
                </a:solidFill>
                <a:effectLst/>
                <a:ea typeface="Times New Roman"/>
                <a:cs typeface="Times New Roman"/>
              </a:rPr>
              <a:t>Population:</a:t>
            </a:r>
            <a:r>
              <a:rPr lang="en-US" sz="2800" dirty="0">
                <a:solidFill>
                  <a:srgbClr val="FFFFFF"/>
                </a:solidFill>
                <a:effectLst/>
                <a:ea typeface="Times New Roman"/>
                <a:cs typeface="Times New Roman"/>
              </a:rPr>
              <a:t>  Inclusion criteria for the study subjects included established cardiovascular disease and </a:t>
            </a:r>
            <a:r>
              <a:rPr lang="en-US" sz="2800" dirty="0" err="1">
                <a:solidFill>
                  <a:srgbClr val="FFFFFF"/>
                </a:solidFill>
                <a:effectLst/>
                <a:ea typeface="Times New Roman"/>
                <a:cs typeface="Times New Roman"/>
              </a:rPr>
              <a:t>atherogenic</a:t>
            </a:r>
            <a:r>
              <a:rPr lang="en-US" sz="2800" dirty="0">
                <a:solidFill>
                  <a:srgbClr val="FFFFFF"/>
                </a:solidFill>
                <a:effectLst/>
                <a:ea typeface="Times New Roman"/>
                <a:cs typeface="Times New Roman"/>
              </a:rPr>
              <a:t>  dyslipidemia.  </a:t>
            </a:r>
          </a:p>
          <a:p>
            <a:pPr marL="0" lvl="0" indent="0">
              <a:lnSpc>
                <a:spcPct val="115000"/>
              </a:lnSpc>
              <a:spcBef>
                <a:spcPts val="0"/>
              </a:spcBef>
              <a:spcAft>
                <a:spcPts val="1000"/>
              </a:spcAft>
              <a:buClr>
                <a:srgbClr val="FFCC00"/>
              </a:buClr>
              <a:buNone/>
            </a:pPr>
            <a:r>
              <a:rPr lang="en-US" sz="2800" dirty="0">
                <a:solidFill>
                  <a:srgbClr val="FFFFFF"/>
                </a:solidFill>
                <a:effectLst/>
                <a:ea typeface="Times New Roman"/>
                <a:cs typeface="Times New Roman"/>
              </a:rPr>
              <a:t>This demographic possesses a multi-factorial treatment challenge, often including obesity, hypertension, insulin resistance and metabolic syndrome.  </a:t>
            </a:r>
          </a:p>
          <a:p>
            <a:pPr marL="0" lvl="0" indent="0">
              <a:lnSpc>
                <a:spcPct val="115000"/>
              </a:lnSpc>
              <a:spcBef>
                <a:spcPts val="0"/>
              </a:spcBef>
              <a:spcAft>
                <a:spcPts val="1000"/>
              </a:spcAft>
              <a:buClr>
                <a:srgbClr val="FFCC00"/>
              </a:buClr>
              <a:buNone/>
            </a:pPr>
            <a:r>
              <a:rPr lang="en-US" sz="2800" dirty="0">
                <a:solidFill>
                  <a:srgbClr val="FFFFFF"/>
                </a:solidFill>
                <a:effectLst/>
                <a:ea typeface="Times New Roman"/>
                <a:cs typeface="Times New Roman"/>
              </a:rPr>
              <a:t>This study was designed to treat only the lipid portion of this risk factor profile. </a:t>
            </a: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507664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pic>
        <p:nvPicPr>
          <p:cNvPr id="6" name="Content Placeholder 5">
            <a:extLst>
              <a:ext uri="{FF2B5EF4-FFF2-40B4-BE49-F238E27FC236}">
                <a16:creationId xmlns:a16="http://schemas.microsoft.com/office/drawing/2014/main" id="{55FD39E5-D7CA-43EB-AA82-B2A36027EF22}"/>
              </a:ext>
            </a:extLst>
          </p:cNvPr>
          <p:cNvPicPr>
            <a:picLocks noGrp="1" noChangeAspect="1"/>
          </p:cNvPicPr>
          <p:nvPr>
            <p:ph idx="1"/>
          </p:nvPr>
        </p:nvPicPr>
        <p:blipFill>
          <a:blip r:embed="rId2"/>
          <a:stretch>
            <a:fillRect/>
          </a:stretch>
        </p:blipFill>
        <p:spPr>
          <a:xfrm>
            <a:off x="1413091" y="1066800"/>
            <a:ext cx="6301944" cy="4422775"/>
          </a:xfrm>
          <a:prstGeom prst="rect">
            <a:avLst/>
          </a:prstGeom>
        </p:spPr>
      </p:pic>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Tree>
    <p:extLst>
      <p:ext uri="{BB962C8B-B14F-4D97-AF65-F5344CB8AC3E}">
        <p14:creationId xmlns:p14="http://schemas.microsoft.com/office/powerpoint/2010/main" val="33780195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2736-419B-445E-A49C-35482D9463DF}"/>
              </a:ext>
            </a:extLst>
          </p:cNvPr>
          <p:cNvSpPr>
            <a:spLocks noGrp="1"/>
          </p:cNvSpPr>
          <p:nvPr>
            <p:ph type="title"/>
          </p:nvPr>
        </p:nvSpPr>
        <p:spPr>
          <a:xfrm>
            <a:off x="301625" y="228601"/>
            <a:ext cx="8510588" cy="533399"/>
          </a:xfrm>
        </p:spPr>
        <p:txBody>
          <a:bodyPr/>
          <a:lstStyle/>
          <a:p>
            <a:r>
              <a:rPr lang="en-US" sz="2400" dirty="0"/>
              <a:t>For the </a:t>
            </a:r>
            <a:r>
              <a:rPr lang="en-US" sz="2400" dirty="0" err="1"/>
              <a:t>BaleDoneen</a:t>
            </a:r>
            <a:r>
              <a:rPr lang="en-US" sz="2400" dirty="0"/>
              <a:t> Take-Away on this JACC analysis – I chose to let an expert speak on our behalf - </a:t>
            </a:r>
          </a:p>
        </p:txBody>
      </p:sp>
      <p:sp>
        <p:nvSpPr>
          <p:cNvPr id="3" name="Content Placeholder 2">
            <a:extLst>
              <a:ext uri="{FF2B5EF4-FFF2-40B4-BE49-F238E27FC236}">
                <a16:creationId xmlns:a16="http://schemas.microsoft.com/office/drawing/2014/main" id="{5D7FA454-CC9C-452B-82AE-8F5E7F4D554A}"/>
              </a:ext>
            </a:extLst>
          </p:cNvPr>
          <p:cNvSpPr>
            <a:spLocks noGrp="1"/>
          </p:cNvSpPr>
          <p:nvPr>
            <p:ph idx="1"/>
          </p:nvPr>
        </p:nvSpPr>
        <p:spPr>
          <a:xfrm>
            <a:off x="152400" y="990600"/>
            <a:ext cx="8796337" cy="4422775"/>
          </a:xfrm>
        </p:spPr>
        <p:txBody>
          <a:bodyPr/>
          <a:lstStyle/>
          <a:p>
            <a:pPr marL="0" indent="0">
              <a:buNone/>
            </a:pPr>
            <a:r>
              <a:rPr lang="en-US" sz="1800" u="sng" dirty="0">
                <a:effectLst/>
              </a:rPr>
              <a:t>Dr. Robert Bailey, MD (</a:t>
            </a:r>
            <a:r>
              <a:rPr lang="en-US" sz="1800" u="sng" dirty="0" err="1">
                <a:effectLst/>
              </a:rPr>
              <a:t>BaleDoneen</a:t>
            </a:r>
            <a:r>
              <a:rPr lang="en-US" sz="1800" u="sng" dirty="0">
                <a:effectLst/>
              </a:rPr>
              <a:t> community member, friend, colleague, mentor)</a:t>
            </a:r>
          </a:p>
          <a:p>
            <a:pPr marL="0" indent="0">
              <a:buNone/>
            </a:pPr>
            <a:r>
              <a:rPr lang="en-US" sz="1600" dirty="0">
                <a:effectLst/>
              </a:rPr>
              <a:t>1. Doctor of Pharmacy (PharmD) at the Medical University of South Carolina in Charleston, SC. </a:t>
            </a:r>
          </a:p>
          <a:p>
            <a:pPr marL="0" indent="0">
              <a:buNone/>
            </a:pPr>
            <a:r>
              <a:rPr lang="en-US" sz="1600" dirty="0">
                <a:effectLst/>
              </a:rPr>
              <a:t>2. MD degree Creighton U and Family Medicine Residency Hillcrest Hospital Tulsa, OK.</a:t>
            </a:r>
          </a:p>
          <a:p>
            <a:pPr marL="0" indent="0">
              <a:buNone/>
            </a:pPr>
            <a:r>
              <a:rPr lang="en-US" sz="1600" dirty="0">
                <a:effectLst/>
              </a:rPr>
              <a:t>3. Finished a two year post PharmD Residency in Clinical Pharmacy and Critical Care Nutrition (TPN and Enteral feeding)</a:t>
            </a:r>
          </a:p>
          <a:p>
            <a:pPr marL="0" indent="0">
              <a:buNone/>
            </a:pPr>
            <a:r>
              <a:rPr lang="en-US" sz="1600" dirty="0">
                <a:effectLst/>
              </a:rPr>
              <a:t>4. At Creighton U. School of Medicine and taught elective course on Total Parenteral Nutrition (TPN) to pharmacy and medical students</a:t>
            </a:r>
          </a:p>
          <a:p>
            <a:pPr marL="0" indent="0">
              <a:buNone/>
            </a:pPr>
            <a:r>
              <a:rPr lang="en-US" sz="1600" dirty="0">
                <a:effectLst/>
              </a:rPr>
              <a:t>5.Clinical TPN expert at St. Joseph  Hospital and Bergan Mercy Hospital in Omaha, NE and also taught the medical students at Creighton an orientation to clinical research. </a:t>
            </a:r>
          </a:p>
          <a:p>
            <a:pPr marL="0" indent="0">
              <a:buNone/>
            </a:pPr>
            <a:r>
              <a:rPr lang="en-US" sz="1600" dirty="0">
                <a:effectLst/>
              </a:rPr>
              <a:t>6. At Mayo Clinic Scottsdale I conducted a IRB approved clinical trial on Red Yeast Rice in hypercholesterolemia.</a:t>
            </a:r>
          </a:p>
          <a:p>
            <a:pPr marL="0" indent="0">
              <a:buNone/>
            </a:pPr>
            <a:r>
              <a:rPr lang="en-US" sz="1600" dirty="0">
                <a:effectLst/>
              </a:rPr>
              <a:t>7. I received the educational grant 2 years running along with two neurologists to educate the medical trainees and faculty on Evidence-Based Research Methodology.</a:t>
            </a:r>
          </a:p>
          <a:p>
            <a:pPr marL="0" indent="0">
              <a:buNone/>
            </a:pPr>
            <a:r>
              <a:rPr lang="en-US" sz="1600" dirty="0">
                <a:effectLst/>
              </a:rPr>
              <a:t>8. Served on the Mayo Clinic Research Committee which reviewed all 	clinical studies at Mayo Scottsdale during my 3 year tenure.</a:t>
            </a:r>
          </a:p>
          <a:p>
            <a:pPr marL="0" indent="0">
              <a:buNone/>
            </a:pPr>
            <a:r>
              <a:rPr lang="en-US" sz="1600" dirty="0">
                <a:effectLst/>
              </a:rPr>
              <a:t>9. Attended numerous conferences over the years on nutraceuticals including the well know Scripts Annual Symposium on Evidence-Based Nutritional Supplements and have incorporated the measurement and prescribing to my patients on a daily basis.</a:t>
            </a:r>
          </a:p>
          <a:p>
            <a:endParaRPr lang="en-US" dirty="0"/>
          </a:p>
        </p:txBody>
      </p:sp>
      <p:sp>
        <p:nvSpPr>
          <p:cNvPr id="4" name="Footer Placeholder 3">
            <a:extLst>
              <a:ext uri="{FF2B5EF4-FFF2-40B4-BE49-F238E27FC236}">
                <a16:creationId xmlns:a16="http://schemas.microsoft.com/office/drawing/2014/main" id="{DA70988E-4ED5-439E-91EF-8FC7184C46F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06315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sp>
        <p:nvSpPr>
          <p:cNvPr id="3" name="Content Placeholder 2">
            <a:extLst>
              <a:ext uri="{FF2B5EF4-FFF2-40B4-BE49-F238E27FC236}">
                <a16:creationId xmlns:a16="http://schemas.microsoft.com/office/drawing/2014/main" id="{D8B6BFCD-4081-4CD8-AA34-A5380955760A}"/>
              </a:ext>
            </a:extLst>
          </p:cNvPr>
          <p:cNvSpPr>
            <a:spLocks noGrp="1"/>
          </p:cNvSpPr>
          <p:nvPr>
            <p:ph idx="1"/>
          </p:nvPr>
        </p:nvSpPr>
        <p:spPr>
          <a:xfrm>
            <a:off x="294161" y="2743200"/>
            <a:ext cx="8540750" cy="2746375"/>
          </a:xfrm>
        </p:spPr>
        <p:txBody>
          <a:bodyPr/>
          <a:lstStyle/>
          <a:p>
            <a:pPr marL="0" indent="0">
              <a:buNone/>
            </a:pPr>
            <a:r>
              <a:rPr lang="en-US" sz="1600" dirty="0">
                <a:effectLst/>
              </a:rPr>
              <a:t>“A paper such as this is a “headline grabber” for the news organizations, general public and those in the medical community that put no value on nutritional supplementation.”</a:t>
            </a:r>
          </a:p>
          <a:p>
            <a:pPr marL="0" indent="0">
              <a:buNone/>
            </a:pPr>
            <a:endParaRPr lang="en-US" sz="1600" dirty="0">
              <a:effectLst/>
            </a:endParaRPr>
          </a:p>
          <a:p>
            <a:pPr marL="0" indent="0">
              <a:buNone/>
            </a:pPr>
            <a:r>
              <a:rPr lang="en-US" sz="1600" dirty="0">
                <a:effectLst/>
              </a:rPr>
              <a:t>“This paper does not represent a fair evaluation of nutraceuticals but rather to emphasize many null findings from RCTs of nutritional and vitamin supplementation dressed up into meta-analysis and evidence based statistics with no consideration of the methodologic flaws in these papers.”</a:t>
            </a:r>
          </a:p>
          <a:p>
            <a:pPr marL="0" indent="0">
              <a:buNone/>
            </a:pPr>
            <a:endParaRPr lang="en-US" sz="1600" dirty="0">
              <a:effectLst/>
            </a:endParaRPr>
          </a:p>
          <a:p>
            <a:pPr marL="0" indent="0">
              <a:buNone/>
            </a:pPr>
            <a:r>
              <a:rPr lang="en-US" sz="1600" dirty="0">
                <a:effectLst/>
              </a:rPr>
              <a:t>“Nutraceuticals more similar to foods and are utilized to replace when found to be deficient and in certain conditions and to help restore more normal or favorable physiology.”</a:t>
            </a:r>
          </a:p>
          <a:p>
            <a:endParaRPr lang="en-US" dirty="0"/>
          </a:p>
        </p:txBody>
      </p:sp>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pic>
        <p:nvPicPr>
          <p:cNvPr id="4098" name="Picture 2" descr="Robert Bailey's Profile Photo, Image may contain: Robert Bailey, eyeglasses, beard and closeup">
            <a:extLst>
              <a:ext uri="{FF2B5EF4-FFF2-40B4-BE49-F238E27FC236}">
                <a16:creationId xmlns:a16="http://schemas.microsoft.com/office/drawing/2014/main" id="{85E5EF63-8261-44AD-B295-DB5E144A5E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318" y="1066843"/>
            <a:ext cx="1583766" cy="15837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DE580A-76A1-45D6-8939-1C172B2C5827}"/>
              </a:ext>
            </a:extLst>
          </p:cNvPr>
          <p:cNvSpPr txBox="1"/>
          <p:nvPr/>
        </p:nvSpPr>
        <p:spPr>
          <a:xfrm>
            <a:off x="4724400" y="1577418"/>
            <a:ext cx="3326616" cy="369332"/>
          </a:xfrm>
          <a:prstGeom prst="rect">
            <a:avLst/>
          </a:prstGeom>
          <a:noFill/>
        </p:spPr>
        <p:txBody>
          <a:bodyPr wrap="none" rtlCol="0">
            <a:spAutoFit/>
          </a:bodyPr>
          <a:lstStyle/>
          <a:p>
            <a:r>
              <a:rPr lang="en-US" dirty="0"/>
              <a:t>Dr. Robert Bailey MD, PharmD</a:t>
            </a:r>
          </a:p>
        </p:txBody>
      </p:sp>
    </p:spTree>
    <p:extLst>
      <p:ext uri="{BB962C8B-B14F-4D97-AF65-F5344CB8AC3E}">
        <p14:creationId xmlns:p14="http://schemas.microsoft.com/office/powerpoint/2010/main" val="271750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0903-EE2B-4FBD-B17E-B674244B0E54}"/>
              </a:ext>
            </a:extLst>
          </p:cNvPr>
          <p:cNvSpPr>
            <a:spLocks noGrp="1"/>
          </p:cNvSpPr>
          <p:nvPr>
            <p:ph type="title"/>
          </p:nvPr>
        </p:nvSpPr>
        <p:spPr/>
        <p:txBody>
          <a:bodyPr/>
          <a:lstStyle/>
          <a:p>
            <a:r>
              <a:rPr lang="en-US" sz="4000" dirty="0"/>
              <a:t>Make sure and get signed up for the upcoming </a:t>
            </a:r>
            <a:r>
              <a:rPr lang="en-US" sz="4000" dirty="0" err="1"/>
              <a:t>BaleDoneen</a:t>
            </a:r>
            <a:r>
              <a:rPr lang="en-US" sz="4000" dirty="0"/>
              <a:t> Events!</a:t>
            </a:r>
          </a:p>
        </p:txBody>
      </p:sp>
      <p:pic>
        <p:nvPicPr>
          <p:cNvPr id="5" name="Content Placeholder 4">
            <a:extLst>
              <a:ext uri="{FF2B5EF4-FFF2-40B4-BE49-F238E27FC236}">
                <a16:creationId xmlns:a16="http://schemas.microsoft.com/office/drawing/2014/main" id="{A0037A63-2128-41C5-A2F6-81E9CC146B80}"/>
              </a:ext>
            </a:extLst>
          </p:cNvPr>
          <p:cNvPicPr>
            <a:picLocks noGrp="1" noChangeAspect="1"/>
          </p:cNvPicPr>
          <p:nvPr>
            <p:ph idx="1"/>
          </p:nvPr>
        </p:nvPicPr>
        <p:blipFill>
          <a:blip r:embed="rId2"/>
          <a:stretch>
            <a:fillRect/>
          </a:stretch>
        </p:blipFill>
        <p:spPr>
          <a:xfrm>
            <a:off x="282170" y="1828800"/>
            <a:ext cx="8540750" cy="3837655"/>
          </a:xfrm>
          <a:prstGeom prst="rect">
            <a:avLst/>
          </a:prstGeom>
        </p:spPr>
      </p:pic>
      <p:sp>
        <p:nvSpPr>
          <p:cNvPr id="4" name="Footer Placeholder 3">
            <a:extLst>
              <a:ext uri="{FF2B5EF4-FFF2-40B4-BE49-F238E27FC236}">
                <a16:creationId xmlns:a16="http://schemas.microsoft.com/office/drawing/2014/main" id="{F41F38B5-7667-4150-AF42-9701E423DE5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46AED94-A0AA-4496-A92B-601487A1407B}"/>
              </a:ext>
            </a:extLst>
          </p:cNvPr>
          <p:cNvSpPr txBox="1"/>
          <p:nvPr/>
        </p:nvSpPr>
        <p:spPr>
          <a:xfrm>
            <a:off x="4800600" y="4495800"/>
            <a:ext cx="3114955" cy="707886"/>
          </a:xfrm>
          <a:prstGeom prst="rect">
            <a:avLst/>
          </a:prstGeom>
          <a:noFill/>
        </p:spPr>
        <p:txBody>
          <a:bodyPr wrap="none" rtlCol="0">
            <a:spAutoFit/>
          </a:bodyPr>
          <a:lstStyle/>
          <a:p>
            <a:r>
              <a:rPr lang="en-US" sz="2000" b="1" dirty="0">
                <a:solidFill>
                  <a:schemeClr val="bg2">
                    <a:lumMod val="50000"/>
                  </a:schemeClr>
                </a:solidFill>
              </a:rPr>
              <a:t>www.BaleDoneen.com</a:t>
            </a:r>
          </a:p>
          <a:p>
            <a:r>
              <a:rPr lang="en-US" sz="2000" b="1" dirty="0">
                <a:solidFill>
                  <a:schemeClr val="bg2">
                    <a:lumMod val="50000"/>
                  </a:schemeClr>
                </a:solidFill>
              </a:rPr>
              <a:t>Carol@baledoneen.com</a:t>
            </a:r>
          </a:p>
        </p:txBody>
      </p:sp>
    </p:spTree>
    <p:extLst>
      <p:ext uri="{BB962C8B-B14F-4D97-AF65-F5344CB8AC3E}">
        <p14:creationId xmlns:p14="http://schemas.microsoft.com/office/powerpoint/2010/main" val="42552370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E963-7F55-48C3-BCFC-8503F9D1047E}"/>
              </a:ext>
            </a:extLst>
          </p:cNvPr>
          <p:cNvSpPr>
            <a:spLocks noGrp="1"/>
          </p:cNvSpPr>
          <p:nvPr>
            <p:ph type="title"/>
          </p:nvPr>
        </p:nvSpPr>
        <p:spPr>
          <a:xfrm>
            <a:off x="3297699" y="1187112"/>
            <a:ext cx="5464187" cy="1325563"/>
          </a:xfrm>
        </p:spPr>
        <p:txBody>
          <a:bodyPr/>
          <a:lstStyle/>
          <a:p>
            <a:r>
              <a:rPr lang="en-US" sz="2400" dirty="0"/>
              <a:t>I have a secret – I taped this update session yesterday (Tuesday) and I am leaving the questions to the famous Dr. Bradley Bale!</a:t>
            </a:r>
            <a:br>
              <a:rPr lang="en-US" sz="2400" dirty="0"/>
            </a:br>
            <a:br>
              <a:rPr lang="en-US" sz="2400" dirty="0"/>
            </a:br>
            <a:r>
              <a:rPr lang="en-US" sz="2400" dirty="0"/>
              <a:t>Our daughter and I are currently driving the 1300 miles to her new home in San Diego </a:t>
            </a:r>
          </a:p>
        </p:txBody>
      </p:sp>
      <p:sp>
        <p:nvSpPr>
          <p:cNvPr id="4" name="Footer Placeholder 3">
            <a:extLst>
              <a:ext uri="{FF2B5EF4-FFF2-40B4-BE49-F238E27FC236}">
                <a16:creationId xmlns:a16="http://schemas.microsoft.com/office/drawing/2014/main" id="{9B358C07-51E6-43FE-80C0-4A6223E9B80D}"/>
              </a:ext>
            </a:extLst>
          </p:cNvPr>
          <p:cNvSpPr>
            <a:spLocks noGrp="1"/>
          </p:cNvSpPr>
          <p:nvPr>
            <p:ph type="ftr" sz="quarter" idx="11"/>
          </p:nvPr>
        </p:nvSpPr>
        <p:spPr/>
        <p:txBody>
          <a:bodyPr/>
          <a:lstStyle/>
          <a:p>
            <a:pPr>
              <a:defRPr/>
            </a:pPr>
            <a:r>
              <a:rPr lang="en-US"/>
              <a:t>Copyright Bale/Doneen Paradigm</a:t>
            </a:r>
          </a:p>
        </p:txBody>
      </p:sp>
      <p:pic>
        <p:nvPicPr>
          <p:cNvPr id="9" name="Content Placeholder 13">
            <a:extLst>
              <a:ext uri="{FF2B5EF4-FFF2-40B4-BE49-F238E27FC236}">
                <a16:creationId xmlns:a16="http://schemas.microsoft.com/office/drawing/2014/main" id="{4A46F429-F052-42E8-A0E2-A1CA7F0707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068" y="533400"/>
            <a:ext cx="3198801" cy="2133600"/>
          </a:xfrm>
        </p:spPr>
      </p:pic>
      <p:pic>
        <p:nvPicPr>
          <p:cNvPr id="10" name="Content Placeholder 5">
            <a:extLst>
              <a:ext uri="{FF2B5EF4-FFF2-40B4-BE49-F238E27FC236}">
                <a16:creationId xmlns:a16="http://schemas.microsoft.com/office/drawing/2014/main" id="{3EA45D02-12B7-4459-9877-10E5A0B61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14800" y="3490029"/>
            <a:ext cx="3848823" cy="2567165"/>
          </a:xfrm>
          <a:prstGeom prst="rect">
            <a:avLst/>
          </a:prstGeom>
          <a:noFill/>
          <a:ln w="9525">
            <a:noFill/>
            <a:miter lim="800000"/>
            <a:headEnd/>
            <a:tailEnd/>
          </a:ln>
          <a:effectLst/>
        </p:spPr>
      </p:pic>
      <p:pic>
        <p:nvPicPr>
          <p:cNvPr id="9218" name="Picture 2" descr="Image result for image of mom and daughter on a road trip">
            <a:extLst>
              <a:ext uri="{FF2B5EF4-FFF2-40B4-BE49-F238E27FC236}">
                <a16:creationId xmlns:a16="http://schemas.microsoft.com/office/drawing/2014/main" id="{2E8A5E20-CAB6-430D-B497-27BE24E815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490029"/>
            <a:ext cx="3551275" cy="260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a:xfrm>
            <a:off x="301625" y="228601"/>
            <a:ext cx="8510588" cy="609600"/>
          </a:xfrm>
        </p:spPr>
        <p:txBody>
          <a:bodyPr/>
          <a:lstStyle/>
          <a:p>
            <a:r>
              <a:rPr lang="en-US" sz="3200" dirty="0"/>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7" name="Content Placeholder 6">
            <a:extLst>
              <a:ext uri="{FF2B5EF4-FFF2-40B4-BE49-F238E27FC236}">
                <a16:creationId xmlns:a16="http://schemas.microsoft.com/office/drawing/2014/main" id="{6769F0BD-7E7A-4782-87BB-82A43B5E6CE5}"/>
              </a:ext>
            </a:extLst>
          </p:cNvPr>
          <p:cNvSpPr>
            <a:spLocks noGrp="1"/>
          </p:cNvSpPr>
          <p:nvPr>
            <p:ph idx="1"/>
          </p:nvPr>
        </p:nvSpPr>
        <p:spPr>
          <a:xfrm>
            <a:off x="291897" y="1143000"/>
            <a:ext cx="8540750" cy="4422775"/>
          </a:xfrm>
        </p:spPr>
        <p:txBody>
          <a:bodyPr/>
          <a:lstStyle/>
          <a:p>
            <a:pPr marL="0" indent="0" algn="ctr">
              <a:buNone/>
            </a:pPr>
            <a:r>
              <a:rPr lang="en-US" sz="2000" dirty="0">
                <a:effectLst/>
              </a:rPr>
              <a:t>Evaluated residual inflammatory risk among patients (n=9738) participating in the studies of PCSK9 Inhibition and the Reduction of Vascular Events (SPIRE)-1 and -2 CV outcomes trials who were receiving both statin therapy and </a:t>
            </a:r>
            <a:r>
              <a:rPr lang="en-US" sz="2000" dirty="0" err="1">
                <a:effectLst/>
              </a:rPr>
              <a:t>bococizumab</a:t>
            </a:r>
            <a:r>
              <a:rPr lang="en-US" sz="2000" dirty="0">
                <a:effectLst/>
              </a:rPr>
              <a:t>.</a:t>
            </a:r>
          </a:p>
          <a:p>
            <a:pPr marL="0" indent="0" algn="ctr">
              <a:buNone/>
            </a:pPr>
            <a:endParaRPr lang="en-US" sz="2000" dirty="0">
              <a:effectLst/>
            </a:endParaRPr>
          </a:p>
          <a:p>
            <a:pPr marL="0" indent="0" algn="ctr">
              <a:buNone/>
            </a:pPr>
            <a:r>
              <a:rPr lang="en-US" sz="2000" dirty="0">
                <a:effectLst/>
              </a:rPr>
              <a:t>According to on-treatment levels of </a:t>
            </a:r>
            <a:r>
              <a:rPr lang="en-US" sz="2000" dirty="0" err="1">
                <a:effectLst/>
              </a:rPr>
              <a:t>hsCRP</a:t>
            </a:r>
            <a:r>
              <a:rPr lang="en-US" sz="2000" dirty="0">
                <a:effectLst/>
              </a:rPr>
              <a:t> (</a:t>
            </a:r>
            <a:r>
              <a:rPr lang="en-US" sz="2000" dirty="0" err="1">
                <a:effectLst/>
              </a:rPr>
              <a:t>hsCRPOT</a:t>
            </a:r>
            <a:r>
              <a:rPr lang="en-US" sz="2000" dirty="0">
                <a:effectLst/>
              </a:rPr>
              <a:t>) and LDL-COT measured 14 weeks after drug initiation. </a:t>
            </a:r>
          </a:p>
          <a:p>
            <a:pPr marL="0" indent="0" algn="ctr">
              <a:buNone/>
            </a:pPr>
            <a:endParaRPr lang="en-US" sz="2000" dirty="0">
              <a:effectLst/>
            </a:endParaRPr>
          </a:p>
          <a:p>
            <a:pPr marL="0" indent="0" algn="ctr">
              <a:buNone/>
            </a:pPr>
            <a:r>
              <a:rPr lang="en-US" sz="2000" dirty="0">
                <a:effectLst/>
              </a:rPr>
              <a:t>The primary endpoint was:</a:t>
            </a:r>
          </a:p>
          <a:p>
            <a:pPr marL="0" indent="0" algn="ctr">
              <a:buNone/>
            </a:pPr>
            <a:r>
              <a:rPr lang="en-US" sz="2000" dirty="0">
                <a:effectLst/>
              </a:rPr>
              <a:t> nonfatal MI</a:t>
            </a:r>
          </a:p>
          <a:p>
            <a:pPr marL="0" indent="0" algn="ctr">
              <a:buNone/>
            </a:pPr>
            <a:r>
              <a:rPr lang="en-US" sz="2000" dirty="0">
                <a:effectLst/>
              </a:rPr>
              <a:t>nonfatal CVA</a:t>
            </a:r>
          </a:p>
          <a:p>
            <a:pPr marL="0" indent="0" algn="ctr">
              <a:buNone/>
            </a:pPr>
            <a:r>
              <a:rPr lang="en-US" sz="2000" dirty="0">
                <a:effectLst/>
              </a:rPr>
              <a:t>unstable angina </a:t>
            </a:r>
          </a:p>
          <a:p>
            <a:pPr marL="0" indent="0" algn="ctr">
              <a:buNone/>
            </a:pPr>
            <a:r>
              <a:rPr lang="en-US" sz="2000" dirty="0">
                <a:effectLst/>
              </a:rPr>
              <a:t>cardiovascular death</a:t>
            </a:r>
          </a:p>
        </p:txBody>
      </p:sp>
    </p:spTree>
    <p:extLst>
      <p:ext uri="{BB962C8B-B14F-4D97-AF65-F5344CB8AC3E}">
        <p14:creationId xmlns:p14="http://schemas.microsoft.com/office/powerpoint/2010/main" val="20323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p:txBody>
          <a:bodyPr/>
          <a:lstStyle/>
          <a:p>
            <a:r>
              <a:rPr lang="en-US" sz="3200" dirty="0"/>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7" name="Content Placeholder 6">
            <a:extLst>
              <a:ext uri="{FF2B5EF4-FFF2-40B4-BE49-F238E27FC236}">
                <a16:creationId xmlns:a16="http://schemas.microsoft.com/office/drawing/2014/main" id="{6769F0BD-7E7A-4782-87BB-82A43B5E6CE5}"/>
              </a:ext>
            </a:extLst>
          </p:cNvPr>
          <p:cNvSpPr>
            <a:spLocks noGrp="1"/>
          </p:cNvSpPr>
          <p:nvPr>
            <p:ph idx="1"/>
          </p:nvPr>
        </p:nvSpPr>
        <p:spPr>
          <a:xfrm>
            <a:off x="152400" y="1676400"/>
            <a:ext cx="8839200" cy="4422775"/>
          </a:xfrm>
        </p:spPr>
        <p:txBody>
          <a:bodyPr/>
          <a:lstStyle/>
          <a:p>
            <a:pPr marL="0" indent="0" algn="ctr">
              <a:buNone/>
            </a:pPr>
            <a:r>
              <a:rPr lang="en-US" sz="2200" dirty="0">
                <a:effectLst/>
              </a:rPr>
              <a:t>Recently, the Canakinumab (CANTOS) trial demonstrated that IL-1 inhibition with canakinumab significantly reduces both </a:t>
            </a:r>
            <a:r>
              <a:rPr lang="en-US" sz="2200" dirty="0" err="1">
                <a:effectLst/>
              </a:rPr>
              <a:t>hsCRP</a:t>
            </a:r>
            <a:r>
              <a:rPr lang="en-US" sz="2200" dirty="0">
                <a:effectLst/>
              </a:rPr>
              <a:t> and cardiovascular events in stable patients with prior myocardial infarction (MI) and elevated </a:t>
            </a:r>
            <a:r>
              <a:rPr lang="en-US" sz="2200" dirty="0" err="1">
                <a:effectLst/>
              </a:rPr>
              <a:t>hsCRP</a:t>
            </a:r>
            <a:r>
              <a:rPr lang="en-US" sz="2200" dirty="0">
                <a:effectLst/>
              </a:rPr>
              <a:t> with no change in LDL-C. </a:t>
            </a:r>
          </a:p>
          <a:p>
            <a:pPr marL="0" indent="0" algn="ctr">
              <a:buNone/>
            </a:pPr>
            <a:endParaRPr lang="en-US" sz="2200" dirty="0">
              <a:effectLst/>
            </a:endParaRPr>
          </a:p>
          <a:p>
            <a:pPr marL="0" indent="0" algn="ctr">
              <a:buNone/>
            </a:pPr>
            <a:r>
              <a:rPr lang="en-US" sz="2200" dirty="0">
                <a:effectLst/>
              </a:rPr>
              <a:t>The magnitude of risk reduction in CANTOS was virtually identical to that achieved in the PCSK9 inhibitor trials of </a:t>
            </a:r>
            <a:r>
              <a:rPr lang="en-US" sz="2200" dirty="0" err="1">
                <a:effectLst/>
              </a:rPr>
              <a:t>evolocumab</a:t>
            </a:r>
            <a:r>
              <a:rPr lang="en-US" sz="2200" dirty="0">
                <a:effectLst/>
              </a:rPr>
              <a:t> and </a:t>
            </a:r>
            <a:r>
              <a:rPr lang="en-US" sz="2200" dirty="0" err="1">
                <a:effectLst/>
              </a:rPr>
              <a:t>bococizumab</a:t>
            </a:r>
            <a:r>
              <a:rPr lang="en-US" sz="2200" dirty="0">
                <a:effectLst/>
              </a:rPr>
              <a:t> (FOURIER and SPIRE) in stable high-risk populations.</a:t>
            </a:r>
          </a:p>
        </p:txBody>
      </p:sp>
    </p:spTree>
    <p:extLst>
      <p:ext uri="{BB962C8B-B14F-4D97-AF65-F5344CB8AC3E}">
        <p14:creationId xmlns:p14="http://schemas.microsoft.com/office/powerpoint/2010/main" val="233385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p:txBody>
          <a:bodyPr/>
          <a:lstStyle/>
          <a:p>
            <a:r>
              <a:rPr lang="en-US" sz="3200" dirty="0"/>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7" name="Content Placeholder 6">
            <a:extLst>
              <a:ext uri="{FF2B5EF4-FFF2-40B4-BE49-F238E27FC236}">
                <a16:creationId xmlns:a16="http://schemas.microsoft.com/office/drawing/2014/main" id="{6769F0BD-7E7A-4782-87BB-82A43B5E6CE5}"/>
              </a:ext>
            </a:extLst>
          </p:cNvPr>
          <p:cNvSpPr>
            <a:spLocks noGrp="1"/>
          </p:cNvSpPr>
          <p:nvPr>
            <p:ph idx="1"/>
          </p:nvPr>
        </p:nvSpPr>
        <p:spPr/>
        <p:txBody>
          <a:bodyPr/>
          <a:lstStyle/>
          <a:p>
            <a:pPr marL="0" indent="0">
              <a:buNone/>
            </a:pPr>
            <a:r>
              <a:rPr lang="en-US" sz="1800" b="1" i="1" dirty="0">
                <a:effectLst/>
              </a:rPr>
              <a:t>Results</a:t>
            </a:r>
            <a:r>
              <a:rPr lang="en-US" sz="1800" dirty="0">
                <a:effectLst/>
              </a:rPr>
              <a:t>—At 14 weeks, the mean percent change in combo group was:</a:t>
            </a:r>
          </a:p>
          <a:p>
            <a:pPr marL="0" indent="0">
              <a:buNone/>
            </a:pPr>
            <a:r>
              <a:rPr lang="en-US" sz="1800" dirty="0">
                <a:effectLst/>
              </a:rPr>
              <a:t>	LDL-C: -60.5% (95% CI -61.2 to -59.8; p&lt;0.001; median change -65.4%) 	as compared to 6.6% (95% CI -1.0 to 14.1; p=0.09; median change 	0.0%) for </a:t>
            </a:r>
            <a:r>
              <a:rPr lang="en-US" sz="1800" dirty="0" err="1">
                <a:effectLst/>
              </a:rPr>
              <a:t>hsCRP</a:t>
            </a:r>
            <a:r>
              <a:rPr lang="en-US" sz="1800" dirty="0">
                <a:effectLst/>
              </a:rPr>
              <a:t>. </a:t>
            </a:r>
          </a:p>
          <a:p>
            <a:pPr marL="0" indent="0">
              <a:buNone/>
            </a:pPr>
            <a:endParaRPr lang="en-US" sz="1800" dirty="0">
              <a:effectLst/>
            </a:endParaRPr>
          </a:p>
          <a:p>
            <a:pPr marL="0" indent="0">
              <a:buNone/>
            </a:pPr>
            <a:r>
              <a:rPr lang="en-US" sz="1800" dirty="0">
                <a:effectLst/>
              </a:rPr>
              <a:t>Incidence rates for future CV events for combo patients according to: </a:t>
            </a:r>
          </a:p>
          <a:p>
            <a:pPr marL="0" indent="0">
              <a:buNone/>
            </a:pPr>
            <a:r>
              <a:rPr lang="en-US" sz="1800" dirty="0">
                <a:effectLst/>
              </a:rPr>
              <a:t>	</a:t>
            </a:r>
            <a:r>
              <a:rPr lang="en-US" sz="1800" dirty="0" err="1">
                <a:effectLst/>
              </a:rPr>
              <a:t>hsCRP</a:t>
            </a:r>
            <a:r>
              <a:rPr lang="en-US" sz="1800" dirty="0">
                <a:effectLst/>
              </a:rPr>
              <a:t> &lt;1 mg/L: 1.96 events per 100 person years</a:t>
            </a:r>
          </a:p>
          <a:p>
            <a:pPr marL="0" indent="0">
              <a:buNone/>
            </a:pPr>
            <a:r>
              <a:rPr lang="en-US" sz="1800" dirty="0">
                <a:effectLst/>
              </a:rPr>
              <a:t>	</a:t>
            </a:r>
            <a:r>
              <a:rPr lang="en-US" sz="1800" dirty="0" err="1">
                <a:effectLst/>
              </a:rPr>
              <a:t>hsCRP</a:t>
            </a:r>
            <a:r>
              <a:rPr lang="en-US" sz="1800" dirty="0">
                <a:effectLst/>
              </a:rPr>
              <a:t> 1-3 mg/L: 2.50 events per 100 person years</a:t>
            </a:r>
          </a:p>
          <a:p>
            <a:pPr marL="0" indent="0">
              <a:buNone/>
            </a:pPr>
            <a:r>
              <a:rPr lang="en-US" sz="1800" dirty="0">
                <a:effectLst/>
              </a:rPr>
              <a:t>	</a:t>
            </a:r>
            <a:r>
              <a:rPr lang="en-US" sz="1800" dirty="0" err="1">
                <a:effectLst/>
              </a:rPr>
              <a:t>hsCRP</a:t>
            </a:r>
            <a:r>
              <a:rPr lang="en-US" sz="1800" dirty="0">
                <a:effectLst/>
              </a:rPr>
              <a:t> &gt;3 mg/L: 3.59 events per 100 person years </a:t>
            </a:r>
          </a:p>
          <a:p>
            <a:pPr marL="0" indent="0">
              <a:buNone/>
            </a:pPr>
            <a:endParaRPr lang="en-US" sz="1800" dirty="0">
              <a:effectLst/>
            </a:endParaRPr>
          </a:p>
          <a:p>
            <a:pPr marL="0" indent="0">
              <a:buNone/>
            </a:pPr>
            <a:r>
              <a:rPr lang="en-US" sz="1800" dirty="0">
                <a:effectLst/>
              </a:rPr>
              <a:t>Roughly 1 in 2 had residual inflammatory risk defined by on-</a:t>
            </a:r>
            <a:r>
              <a:rPr lang="en-US" sz="1800" dirty="0" err="1">
                <a:effectLst/>
              </a:rPr>
              <a:t>tx</a:t>
            </a:r>
            <a:r>
              <a:rPr lang="en-US" sz="1800" dirty="0">
                <a:effectLst/>
              </a:rPr>
              <a:t> </a:t>
            </a:r>
            <a:r>
              <a:rPr lang="en-US" sz="1800" dirty="0" err="1">
                <a:effectLst/>
              </a:rPr>
              <a:t>hsCRP</a:t>
            </a:r>
            <a:r>
              <a:rPr lang="en-US" sz="1800" dirty="0">
                <a:effectLst/>
              </a:rPr>
              <a:t> level </a:t>
            </a:r>
            <a:r>
              <a:rPr lang="en-US" sz="1800" u="sng" dirty="0">
                <a:effectLst/>
              </a:rPr>
              <a:t>&gt;</a:t>
            </a:r>
            <a:r>
              <a:rPr lang="en-US" sz="1800" dirty="0">
                <a:effectLst/>
              </a:rPr>
              <a:t>2 mg/L with roughly 1 in 3 having values &gt; 3mg/L. </a:t>
            </a:r>
          </a:p>
          <a:p>
            <a:pPr marL="0" indent="0">
              <a:buNone/>
            </a:pPr>
            <a:endParaRPr lang="en-US" sz="1800" dirty="0">
              <a:effectLst/>
            </a:endParaRPr>
          </a:p>
          <a:p>
            <a:pPr marL="0" indent="0">
              <a:buNone/>
            </a:pPr>
            <a:endParaRPr lang="en-US" sz="1600" dirty="0">
              <a:effectLst/>
            </a:endParaRPr>
          </a:p>
          <a:p>
            <a:pPr marL="0" indent="0">
              <a:buNone/>
            </a:pPr>
            <a:endParaRPr lang="en-US" sz="1600" dirty="0">
              <a:effectLst/>
            </a:endParaRPr>
          </a:p>
        </p:txBody>
      </p:sp>
    </p:spTree>
    <p:extLst>
      <p:ext uri="{BB962C8B-B14F-4D97-AF65-F5344CB8AC3E}">
        <p14:creationId xmlns:p14="http://schemas.microsoft.com/office/powerpoint/2010/main" val="61518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a:xfrm>
            <a:off x="301625" y="228601"/>
            <a:ext cx="8510588" cy="609600"/>
          </a:xfrm>
        </p:spPr>
        <p:txBody>
          <a:bodyPr/>
          <a:lstStyle/>
          <a:p>
            <a:r>
              <a:rPr lang="en-US" sz="3200" dirty="0" err="1"/>
              <a:t>hsCRP</a:t>
            </a:r>
            <a:r>
              <a:rPr lang="en-US" sz="3200" dirty="0"/>
              <a:t> results on PCSK9 and lipid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pic>
        <p:nvPicPr>
          <p:cNvPr id="3" name="Content Placeholder 2">
            <a:extLst>
              <a:ext uri="{FF2B5EF4-FFF2-40B4-BE49-F238E27FC236}">
                <a16:creationId xmlns:a16="http://schemas.microsoft.com/office/drawing/2014/main" id="{8799E4BF-18D0-457A-B99F-78227CCBE32F}"/>
              </a:ext>
            </a:extLst>
          </p:cNvPr>
          <p:cNvPicPr>
            <a:picLocks noGrp="1" noChangeAspect="1"/>
          </p:cNvPicPr>
          <p:nvPr>
            <p:ph idx="1"/>
          </p:nvPr>
        </p:nvPicPr>
        <p:blipFill>
          <a:blip r:embed="rId2"/>
          <a:stretch>
            <a:fillRect/>
          </a:stretch>
        </p:blipFill>
        <p:spPr>
          <a:xfrm>
            <a:off x="533400" y="933669"/>
            <a:ext cx="7999184" cy="4421187"/>
          </a:xfrm>
          <a:prstGeom prst="rect">
            <a:avLst/>
          </a:prstGeom>
        </p:spPr>
      </p:pic>
    </p:spTree>
    <p:extLst>
      <p:ext uri="{BB962C8B-B14F-4D97-AF65-F5344CB8AC3E}">
        <p14:creationId xmlns:p14="http://schemas.microsoft.com/office/powerpoint/2010/main" val="327873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pic>
        <p:nvPicPr>
          <p:cNvPr id="3" name="Content Placeholder 2">
            <a:extLst>
              <a:ext uri="{FF2B5EF4-FFF2-40B4-BE49-F238E27FC236}">
                <a16:creationId xmlns:a16="http://schemas.microsoft.com/office/drawing/2014/main" id="{9F011134-3AC1-4C67-9A9D-425C7101C29F}"/>
              </a:ext>
            </a:extLst>
          </p:cNvPr>
          <p:cNvPicPr>
            <a:picLocks noGrp="1" noChangeAspect="1"/>
          </p:cNvPicPr>
          <p:nvPr>
            <p:ph idx="1"/>
          </p:nvPr>
        </p:nvPicPr>
        <p:blipFill>
          <a:blip r:embed="rId2"/>
          <a:stretch>
            <a:fillRect/>
          </a:stretch>
        </p:blipFill>
        <p:spPr>
          <a:xfrm>
            <a:off x="681316" y="914400"/>
            <a:ext cx="7751203" cy="4636006"/>
          </a:xfrm>
          <a:prstGeom prst="rect">
            <a:avLst/>
          </a:prstGeom>
        </p:spPr>
      </p:pic>
      <p:sp>
        <p:nvSpPr>
          <p:cNvPr id="8" name="Title 1">
            <a:extLst>
              <a:ext uri="{FF2B5EF4-FFF2-40B4-BE49-F238E27FC236}">
                <a16:creationId xmlns:a16="http://schemas.microsoft.com/office/drawing/2014/main" id="{F78BEFDA-D041-467E-BFCE-6AC189A77C7B}"/>
              </a:ext>
            </a:extLst>
          </p:cNvPr>
          <p:cNvSpPr txBox="1">
            <a:spLocks/>
          </p:cNvSpPr>
          <p:nvPr/>
        </p:nvSpPr>
        <p:spPr bwMode="auto">
          <a:xfrm>
            <a:off x="301625" y="228601"/>
            <a:ext cx="8510588"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3200" kern="0" dirty="0"/>
              <a:t>LDL-C results on PCSK9 and lipid therapy</a:t>
            </a:r>
          </a:p>
        </p:txBody>
      </p:sp>
    </p:spTree>
    <p:extLst>
      <p:ext uri="{BB962C8B-B14F-4D97-AF65-F5344CB8AC3E}">
        <p14:creationId xmlns:p14="http://schemas.microsoft.com/office/powerpoint/2010/main" val="384415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p:txBody>
          <a:bodyPr/>
          <a:lstStyle/>
          <a:p>
            <a:r>
              <a:rPr lang="en-US" sz="3200" dirty="0"/>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7" name="Content Placeholder 6">
            <a:extLst>
              <a:ext uri="{FF2B5EF4-FFF2-40B4-BE49-F238E27FC236}">
                <a16:creationId xmlns:a16="http://schemas.microsoft.com/office/drawing/2014/main" id="{6769F0BD-7E7A-4782-87BB-82A43B5E6CE5}"/>
              </a:ext>
            </a:extLst>
          </p:cNvPr>
          <p:cNvSpPr>
            <a:spLocks noGrp="1"/>
          </p:cNvSpPr>
          <p:nvPr>
            <p:ph idx="1"/>
          </p:nvPr>
        </p:nvSpPr>
        <p:spPr/>
        <p:txBody>
          <a:bodyPr/>
          <a:lstStyle/>
          <a:p>
            <a:pPr marL="0" indent="0" algn="ctr">
              <a:buNone/>
            </a:pPr>
            <a:r>
              <a:rPr lang="en-US" sz="2000" dirty="0">
                <a:effectLst/>
              </a:rPr>
              <a:t>In this post-hoc analysis of the SPIRE trials of </a:t>
            </a:r>
            <a:r>
              <a:rPr lang="en-US" sz="2000" dirty="0" err="1">
                <a:effectLst/>
              </a:rPr>
              <a:t>bococizumab</a:t>
            </a:r>
            <a:r>
              <a:rPr lang="en-US" sz="2000" dirty="0">
                <a:effectLst/>
              </a:rPr>
              <a:t> in a stable outpatient population, evidence of residual inflammatory risk persisted among patients treated with both statin therapy and PCSK9 inhibition.</a:t>
            </a:r>
            <a:r>
              <a:rPr lang="en-US" sz="2000" dirty="0"/>
              <a:t> </a:t>
            </a:r>
          </a:p>
          <a:p>
            <a:pPr marL="0" indent="0" algn="ctr">
              <a:buNone/>
            </a:pPr>
            <a:endParaRPr lang="en-US" sz="2000" dirty="0">
              <a:effectLst/>
            </a:endParaRPr>
          </a:p>
          <a:p>
            <a:pPr marL="0" indent="0" algn="ctr">
              <a:buNone/>
            </a:pPr>
            <a:r>
              <a:rPr lang="en-US" sz="2000" dirty="0">
                <a:effectLst/>
              </a:rPr>
              <a:t>Treatment with </a:t>
            </a:r>
            <a:r>
              <a:rPr lang="en-US" sz="2000" dirty="0" err="1">
                <a:effectLst/>
              </a:rPr>
              <a:t>bococizumab</a:t>
            </a:r>
            <a:r>
              <a:rPr lang="en-US" sz="2000" dirty="0">
                <a:effectLst/>
              </a:rPr>
              <a:t> was associated with a 60% mean reduction in LDL-C but little change in </a:t>
            </a:r>
            <a:r>
              <a:rPr lang="en-US" sz="2000" dirty="0" err="1">
                <a:effectLst/>
              </a:rPr>
              <a:t>hsCRP</a:t>
            </a:r>
            <a:r>
              <a:rPr lang="en-US" sz="2000" dirty="0">
                <a:effectLst/>
              </a:rPr>
              <a:t>. </a:t>
            </a:r>
          </a:p>
          <a:p>
            <a:pPr marL="0" indent="0" algn="ctr">
              <a:buNone/>
            </a:pPr>
            <a:endParaRPr lang="en-US" sz="2000" dirty="0">
              <a:effectLst/>
            </a:endParaRPr>
          </a:p>
          <a:p>
            <a:pPr marL="0" indent="0" algn="ctr">
              <a:buNone/>
            </a:pPr>
            <a:r>
              <a:rPr lang="en-US" sz="2000" dirty="0">
                <a:effectLst/>
              </a:rPr>
              <a:t>Levels of </a:t>
            </a:r>
            <a:r>
              <a:rPr lang="en-US" sz="2000" dirty="0" err="1">
                <a:effectLst/>
              </a:rPr>
              <a:t>hsCRP</a:t>
            </a:r>
            <a:r>
              <a:rPr lang="en-US" sz="2000" dirty="0">
                <a:effectLst/>
              </a:rPr>
              <a:t> &gt; 3 mg/L were associated with a 60% greater risk of future cardiovascular events corresponding to a 3.6% annual event rate (3.6 per 100 person-years) even after accounting for on-treatment LDL-C.</a:t>
            </a:r>
          </a:p>
        </p:txBody>
      </p:sp>
    </p:spTree>
    <p:extLst>
      <p:ext uri="{BB962C8B-B14F-4D97-AF65-F5344CB8AC3E}">
        <p14:creationId xmlns:p14="http://schemas.microsoft.com/office/powerpoint/2010/main" val="300200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a:xfrm>
            <a:off x="301625" y="228601"/>
            <a:ext cx="8510588" cy="478055"/>
          </a:xfrm>
        </p:spPr>
        <p:txBody>
          <a:bodyPr/>
          <a:lstStyle/>
          <a:p>
            <a:r>
              <a:rPr lang="en-US" sz="2400" dirty="0"/>
              <a:t>CV events based on </a:t>
            </a:r>
            <a:r>
              <a:rPr lang="en-US" sz="2400" dirty="0" err="1"/>
              <a:t>hsCRP</a:t>
            </a:r>
            <a:r>
              <a:rPr lang="en-US" sz="2400" dirty="0"/>
              <a:t> levels &amp; LDL-C levels at 14 </a:t>
            </a:r>
            <a:r>
              <a:rPr lang="en-US" sz="2400" dirty="0" err="1"/>
              <a:t>wks</a:t>
            </a:r>
            <a:endParaRPr lang="en-US" sz="2400" dirty="0"/>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pic>
        <p:nvPicPr>
          <p:cNvPr id="3" name="Content Placeholder 2">
            <a:extLst>
              <a:ext uri="{FF2B5EF4-FFF2-40B4-BE49-F238E27FC236}">
                <a16:creationId xmlns:a16="http://schemas.microsoft.com/office/drawing/2014/main" id="{A023F5DC-CD34-4B1E-82AC-E52558523FDB}"/>
              </a:ext>
            </a:extLst>
          </p:cNvPr>
          <p:cNvPicPr>
            <a:picLocks noGrp="1" noChangeAspect="1"/>
          </p:cNvPicPr>
          <p:nvPr>
            <p:ph idx="1"/>
          </p:nvPr>
        </p:nvPicPr>
        <p:blipFill>
          <a:blip r:embed="rId3"/>
          <a:stretch>
            <a:fillRect/>
          </a:stretch>
        </p:blipFill>
        <p:spPr>
          <a:xfrm>
            <a:off x="452733" y="838200"/>
            <a:ext cx="3966867" cy="4651375"/>
          </a:xfrm>
          <a:prstGeom prst="rect">
            <a:avLst/>
          </a:prstGeom>
        </p:spPr>
      </p:pic>
      <p:pic>
        <p:nvPicPr>
          <p:cNvPr id="8" name="Content Placeholder 2">
            <a:extLst>
              <a:ext uri="{FF2B5EF4-FFF2-40B4-BE49-F238E27FC236}">
                <a16:creationId xmlns:a16="http://schemas.microsoft.com/office/drawing/2014/main" id="{1128D7ED-9120-4DEC-9876-706659AFEF63}"/>
              </a:ext>
            </a:extLst>
          </p:cNvPr>
          <p:cNvPicPr>
            <a:picLocks noChangeAspect="1"/>
          </p:cNvPicPr>
          <p:nvPr/>
        </p:nvPicPr>
        <p:blipFill>
          <a:blip r:embed="rId4"/>
          <a:stretch>
            <a:fillRect/>
          </a:stretch>
        </p:blipFill>
        <p:spPr bwMode="auto">
          <a:xfrm>
            <a:off x="4648199" y="838200"/>
            <a:ext cx="4164013" cy="4651375"/>
          </a:xfrm>
          <a:prstGeom prst="rect">
            <a:avLst/>
          </a:prstGeom>
          <a:noFill/>
          <a:ln w="9525">
            <a:noFill/>
            <a:miter lim="800000"/>
            <a:headEnd/>
            <a:tailEnd/>
          </a:ln>
          <a:effectLst/>
        </p:spPr>
      </p:pic>
    </p:spTree>
    <p:extLst>
      <p:ext uri="{BB962C8B-B14F-4D97-AF65-F5344CB8AC3E}">
        <p14:creationId xmlns:p14="http://schemas.microsoft.com/office/powerpoint/2010/main" val="406532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77211"/>
            <a:ext cx="8540750" cy="4422775"/>
          </a:xfrm>
        </p:spPr>
        <p:txBody>
          <a:bodyPr/>
          <a:lstStyle/>
          <a:p>
            <a:pPr marL="0" indent="0">
              <a:buNone/>
            </a:pPr>
            <a:r>
              <a:rPr lang="en-US" sz="1600" b="1" u="sng" dirty="0">
                <a:effectLst/>
              </a:rPr>
              <a:t>Education</a:t>
            </a:r>
          </a:p>
          <a:p>
            <a:pPr marL="0" indent="0">
              <a:buNone/>
            </a:pPr>
            <a:r>
              <a:rPr lang="en-US" sz="1600" dirty="0">
                <a:effectLst/>
              </a:rPr>
              <a:t>1. Paradigm Shift – Deployment of Preventive Interventions</a:t>
            </a:r>
          </a:p>
          <a:p>
            <a:pPr marL="0" indent="0">
              <a:buNone/>
            </a:pPr>
            <a:r>
              <a:rPr lang="en-US" sz="1600" b="1" u="sng" dirty="0">
                <a:effectLst/>
              </a:rPr>
              <a:t>Fire</a:t>
            </a:r>
          </a:p>
          <a:p>
            <a:pPr marL="0" indent="0">
              <a:buNone/>
            </a:pPr>
            <a:r>
              <a:rPr lang="en-US" sz="1600" dirty="0">
                <a:effectLst/>
              </a:rPr>
              <a:t>2. Residual Inflammation post PCSK-9 and Statin Therapy</a:t>
            </a:r>
          </a:p>
          <a:p>
            <a:pPr marL="0" indent="0">
              <a:buNone/>
            </a:pPr>
            <a:r>
              <a:rPr lang="en-US" sz="1600" b="1" u="sng" dirty="0">
                <a:effectLst/>
              </a:rPr>
              <a:t>Roots</a:t>
            </a:r>
          </a:p>
          <a:p>
            <a:pPr marL="0" indent="0">
              <a:buNone/>
            </a:pPr>
            <a:r>
              <a:rPr lang="en-US" sz="1600" dirty="0">
                <a:effectLst/>
              </a:rPr>
              <a:t>3. American Dental Guest Editorial</a:t>
            </a:r>
          </a:p>
          <a:p>
            <a:pPr marL="0" indent="0">
              <a:buNone/>
            </a:pPr>
            <a:r>
              <a:rPr lang="en-US" sz="1600" dirty="0">
                <a:effectLst/>
              </a:rPr>
              <a:t>    4. PD and Diabetes</a:t>
            </a:r>
          </a:p>
          <a:p>
            <a:pPr marL="0" indent="0">
              <a:buNone/>
            </a:pPr>
            <a:r>
              <a:rPr lang="en-US" sz="1600" dirty="0">
                <a:effectLst/>
              </a:rPr>
              <a:t>5. BP – baseline values and SPRINT</a:t>
            </a:r>
          </a:p>
          <a:p>
            <a:pPr marL="0" indent="0">
              <a:buNone/>
            </a:pPr>
            <a:r>
              <a:rPr lang="en-US" sz="1600" dirty="0">
                <a:effectLst/>
              </a:rPr>
              <a:t>6. BP differences predict stroke risk</a:t>
            </a:r>
          </a:p>
          <a:p>
            <a:pPr marL="0" indent="0">
              <a:buNone/>
            </a:pPr>
            <a:r>
              <a:rPr lang="en-US" sz="1600" dirty="0">
                <a:effectLst/>
              </a:rPr>
              <a:t>7. CPAP and NT-</a:t>
            </a:r>
            <a:r>
              <a:rPr lang="en-US" sz="1600" dirty="0" err="1">
                <a:effectLst/>
              </a:rPr>
              <a:t>ProBNP</a:t>
            </a:r>
            <a:endParaRPr lang="en-US" sz="1600" dirty="0">
              <a:effectLst/>
            </a:endParaRPr>
          </a:p>
          <a:p>
            <a:pPr marL="0" indent="0">
              <a:buNone/>
            </a:pPr>
            <a:r>
              <a:rPr lang="en-US" sz="1600" dirty="0">
                <a:effectLst/>
              </a:rPr>
              <a:t>8. Smoking and increased stroke risk</a:t>
            </a:r>
          </a:p>
          <a:p>
            <a:pPr marL="0" indent="0">
              <a:buNone/>
            </a:pPr>
            <a:r>
              <a:rPr lang="en-US" sz="1600" b="1" u="sng" dirty="0">
                <a:effectLst/>
              </a:rPr>
              <a:t>Optimal Goals</a:t>
            </a:r>
          </a:p>
          <a:p>
            <a:pPr marL="0" indent="0">
              <a:buNone/>
            </a:pPr>
            <a:r>
              <a:rPr lang="en-US" sz="1600" dirty="0">
                <a:effectLst/>
              </a:rPr>
              <a:t>9. BNP affects mortality regardless of HF</a:t>
            </a:r>
          </a:p>
          <a:p>
            <a:pPr marL="0" indent="0">
              <a:buNone/>
            </a:pPr>
            <a:r>
              <a:rPr lang="en-US" sz="1600" b="1" u="sng" dirty="0">
                <a:effectLst/>
              </a:rPr>
              <a:t>Genetics</a:t>
            </a:r>
          </a:p>
          <a:p>
            <a:pPr marL="0" indent="0">
              <a:buNone/>
            </a:pPr>
            <a:r>
              <a:rPr lang="en-US" sz="1600" dirty="0">
                <a:effectLst/>
              </a:rPr>
              <a:t>10. </a:t>
            </a:r>
            <a:r>
              <a:rPr lang="en-US" sz="1600" dirty="0" err="1">
                <a:effectLst/>
              </a:rPr>
              <a:t>MyGenetx</a:t>
            </a:r>
            <a:r>
              <a:rPr lang="en-US" sz="1600" dirty="0">
                <a:effectLst/>
              </a:rPr>
              <a:t> and Customer Appreciation  </a:t>
            </a:r>
          </a:p>
          <a:p>
            <a:pPr marL="0" indent="0">
              <a:buNone/>
            </a:pPr>
            <a:r>
              <a:rPr lang="en-US" sz="1600" b="1" u="sng">
                <a:effectLst/>
              </a:rPr>
              <a:t>Treatment</a:t>
            </a:r>
            <a:endParaRPr lang="en-US" sz="1600" b="1" u="sng" dirty="0">
              <a:effectLst/>
            </a:endParaRPr>
          </a:p>
          <a:p>
            <a:pPr marL="0" indent="0">
              <a:buNone/>
            </a:pPr>
            <a:r>
              <a:rPr lang="en-US" sz="1600" dirty="0">
                <a:effectLst/>
              </a:rPr>
              <a:t>11. NSAIDS effect on Celebrex, Naproxen, </a:t>
            </a:r>
            <a:r>
              <a:rPr lang="en-US" sz="1600" dirty="0" err="1">
                <a:effectLst/>
              </a:rPr>
              <a:t>Ibuprophen</a:t>
            </a:r>
            <a:endParaRPr lang="en-US" sz="1600" dirty="0">
              <a:effectLst/>
            </a:endParaRPr>
          </a:p>
          <a:p>
            <a:pPr marL="0" indent="0">
              <a:buNone/>
            </a:pPr>
            <a:r>
              <a:rPr lang="en-US" sz="1600" dirty="0">
                <a:effectLst/>
              </a:rPr>
              <a:t>12 Supplements – JACC Review</a:t>
            </a:r>
          </a:p>
          <a:p>
            <a:pPr marL="0" indent="0">
              <a:buNone/>
            </a:pPr>
            <a:r>
              <a:rPr lang="en-US" sz="1600" dirty="0">
                <a:effectLst/>
              </a:rPr>
              <a:t>    13. Vit D and IR</a:t>
            </a:r>
          </a:p>
          <a:p>
            <a:pPr marL="0" indent="0">
              <a:buNone/>
            </a:pPr>
            <a:r>
              <a:rPr lang="en-US" sz="1600" dirty="0">
                <a:effectLst/>
              </a:rPr>
              <a:t>    14. Vit D – complexities</a:t>
            </a:r>
          </a:p>
          <a:p>
            <a:pPr marL="0" indent="0">
              <a:buNone/>
            </a:pPr>
            <a:endParaRPr lang="en-US" sz="1600" dirty="0">
              <a:effectLst/>
            </a:endParaRPr>
          </a:p>
          <a:p>
            <a:endParaRPr lang="en-US" dirty="0"/>
          </a:p>
        </p:txBody>
      </p:sp>
      <p:pic>
        <p:nvPicPr>
          <p:cNvPr id="3074" name="Picture 2" descr="Image result for cartoon teacher pointing to agenda">
            <a:extLst>
              <a:ext uri="{FF2B5EF4-FFF2-40B4-BE49-F238E27FC236}">
                <a16:creationId xmlns:a16="http://schemas.microsoft.com/office/drawing/2014/main" id="{186871C1-6F74-43AF-8A29-5F4CF9E15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305176" cy="304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04A19B-6922-4BB9-8B48-835542E12B89}"/>
              </a:ext>
            </a:extLst>
          </p:cNvPr>
          <p:cNvSpPr/>
          <p:nvPr/>
        </p:nvSpPr>
        <p:spPr bwMode="auto">
          <a:xfrm>
            <a:off x="5181600" y="4800600"/>
            <a:ext cx="3429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7059C0B8-5D43-46DD-B5AA-428BEF70E5EA}"/>
              </a:ext>
            </a:extLst>
          </p:cNvPr>
          <p:cNvSpPr txBox="1"/>
          <p:nvPr/>
        </p:nvSpPr>
        <p:spPr>
          <a:xfrm rot="20427265">
            <a:off x="5440057" y="2211546"/>
            <a:ext cx="1767442" cy="954107"/>
          </a:xfrm>
          <a:prstGeom prst="rect">
            <a:avLst/>
          </a:prstGeom>
          <a:noFill/>
        </p:spPr>
        <p:txBody>
          <a:bodyPr wrap="square" rtlCol="0">
            <a:spAutoFit/>
          </a:bodyPr>
          <a:lstStyle/>
          <a:p>
            <a:pPr algn="ctr"/>
            <a:r>
              <a:rPr lang="en-US" sz="1400" dirty="0">
                <a:latin typeface="Lucida Handwriting" panose="03010101010101010101" pitchFamily="66" charset="0"/>
              </a:rPr>
              <a:t>Agenda for June 2018</a:t>
            </a:r>
          </a:p>
          <a:p>
            <a:pPr algn="ctr"/>
            <a:r>
              <a:rPr lang="en-US" sz="1400" dirty="0">
                <a:latin typeface="Lucida Handwriting" panose="03010101010101010101" pitchFamily="66" charset="0"/>
              </a:rPr>
              <a:t>Scientific Update Session</a:t>
            </a:r>
          </a:p>
        </p:txBody>
      </p:sp>
      <p:sp>
        <p:nvSpPr>
          <p:cNvPr id="7" name="Rectangle 6">
            <a:extLst>
              <a:ext uri="{FF2B5EF4-FFF2-40B4-BE49-F238E27FC236}">
                <a16:creationId xmlns:a16="http://schemas.microsoft.com/office/drawing/2014/main" id="{4EA209FA-7C59-4140-9CF0-BBC4C12702C8}"/>
              </a:ext>
            </a:extLst>
          </p:cNvPr>
          <p:cNvSpPr/>
          <p:nvPr/>
        </p:nvSpPr>
        <p:spPr bwMode="auto">
          <a:xfrm>
            <a:off x="5148433" y="3657600"/>
            <a:ext cx="2319167"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463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a:xfrm>
            <a:off x="281881" y="-55344"/>
            <a:ext cx="8510588" cy="609600"/>
          </a:xfrm>
        </p:spPr>
        <p:txBody>
          <a:bodyPr/>
          <a:lstStyle/>
          <a:p>
            <a:r>
              <a:rPr lang="en-US" sz="2000" dirty="0">
                <a:effectLst/>
              </a:rPr>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6" name="Rectangle 5">
            <a:extLst>
              <a:ext uri="{FF2B5EF4-FFF2-40B4-BE49-F238E27FC236}">
                <a16:creationId xmlns:a16="http://schemas.microsoft.com/office/drawing/2014/main" id="{028248FB-3369-4F30-A7C2-5978DDCFF273}"/>
              </a:ext>
            </a:extLst>
          </p:cNvPr>
          <p:cNvSpPr/>
          <p:nvPr/>
        </p:nvSpPr>
        <p:spPr>
          <a:xfrm>
            <a:off x="228600" y="530716"/>
            <a:ext cx="8559006" cy="4708981"/>
          </a:xfrm>
          <a:prstGeom prst="rect">
            <a:avLst/>
          </a:prstGeom>
        </p:spPr>
        <p:txBody>
          <a:bodyPr wrap="square">
            <a:spAutoFit/>
          </a:bodyPr>
          <a:lstStyle/>
          <a:p>
            <a:pPr algn="ctr"/>
            <a:r>
              <a:rPr lang="en-US" sz="2000" dirty="0">
                <a:latin typeface="+mn-lt"/>
              </a:rPr>
              <a:t>Individuals with persistent </a:t>
            </a:r>
            <a:r>
              <a:rPr lang="en-US" sz="2000" dirty="0" err="1">
                <a:latin typeface="+mn-lt"/>
              </a:rPr>
              <a:t>hsCRP</a:t>
            </a:r>
            <a:r>
              <a:rPr lang="en-US" sz="2000" dirty="0">
                <a:latin typeface="+mn-lt"/>
              </a:rPr>
              <a:t> elevation had multiple risk factors including diabetes, obesity, hypertension, and mixed dyslipidemia, conditions known to correlate with a pro-inflammatory state.</a:t>
            </a:r>
          </a:p>
          <a:p>
            <a:pPr algn="ctr"/>
            <a:endParaRPr lang="en-US" sz="2000" dirty="0">
              <a:latin typeface="+mn-lt"/>
            </a:endParaRPr>
          </a:p>
          <a:p>
            <a:pPr algn="ctr"/>
            <a:r>
              <a:rPr lang="en-US" sz="2000" dirty="0">
                <a:latin typeface="+mn-lt"/>
              </a:rPr>
              <a:t>PCSK9 inhibition had no effect on </a:t>
            </a:r>
            <a:r>
              <a:rPr lang="en-US" sz="2000" dirty="0" err="1">
                <a:latin typeface="+mn-lt"/>
              </a:rPr>
              <a:t>hsCRP</a:t>
            </a:r>
            <a:r>
              <a:rPr lang="en-US" sz="2000" dirty="0">
                <a:latin typeface="+mn-lt"/>
              </a:rPr>
              <a:t> over time. </a:t>
            </a:r>
          </a:p>
          <a:p>
            <a:pPr algn="ctr"/>
            <a:endParaRPr lang="en-US" sz="2000" dirty="0">
              <a:latin typeface="+mn-lt"/>
            </a:endParaRPr>
          </a:p>
          <a:p>
            <a:pPr algn="ctr"/>
            <a:r>
              <a:rPr lang="en-US" sz="2000" dirty="0">
                <a:latin typeface="+mn-lt"/>
              </a:rPr>
              <a:t>Despite aggressive reduction of LDL-C, there was a continuous gradient in risk for future cardiovascular events according to on-treatment </a:t>
            </a:r>
            <a:r>
              <a:rPr lang="en-US" sz="2000" dirty="0" err="1">
                <a:latin typeface="+mn-lt"/>
              </a:rPr>
              <a:t>hsCRP</a:t>
            </a:r>
            <a:r>
              <a:rPr lang="en-US" sz="2000" dirty="0">
                <a:latin typeface="+mn-lt"/>
              </a:rPr>
              <a:t>. </a:t>
            </a:r>
          </a:p>
          <a:p>
            <a:pPr algn="ctr"/>
            <a:endParaRPr lang="en-US" sz="2000" dirty="0">
              <a:latin typeface="+mn-lt"/>
            </a:endParaRPr>
          </a:p>
          <a:p>
            <a:pPr algn="ctr"/>
            <a:r>
              <a:rPr lang="en-US" sz="2000" dirty="0">
                <a:latin typeface="+mn-lt"/>
              </a:rPr>
              <a:t>Compared to those without evidence of subclinical inflammation, those with on-treatment </a:t>
            </a:r>
            <a:r>
              <a:rPr lang="en-US" sz="2000" dirty="0" err="1">
                <a:latin typeface="+mn-lt"/>
              </a:rPr>
              <a:t>hsCRP</a:t>
            </a:r>
            <a:r>
              <a:rPr lang="en-US" sz="2000" dirty="0">
                <a:latin typeface="+mn-lt"/>
              </a:rPr>
              <a:t> &gt; 3 mg/L (median on-treatment LDL-C 41.7 mg/dl) had a 62% increase in risk of future cardiovascular events. </a:t>
            </a:r>
          </a:p>
          <a:p>
            <a:pPr algn="ctr"/>
            <a:endParaRPr lang="en-US" sz="2000" dirty="0">
              <a:latin typeface="+mn-lt"/>
            </a:endParaRPr>
          </a:p>
          <a:p>
            <a:pPr algn="ctr"/>
            <a:r>
              <a:rPr lang="en-US" sz="2000" dirty="0">
                <a:latin typeface="+mn-lt"/>
              </a:rPr>
              <a:t>Elevated </a:t>
            </a:r>
            <a:r>
              <a:rPr lang="en-US" sz="2000" dirty="0" err="1">
                <a:latin typeface="+mn-lt"/>
              </a:rPr>
              <a:t>hsCRP</a:t>
            </a:r>
            <a:r>
              <a:rPr lang="en-US" sz="2000" dirty="0">
                <a:latin typeface="+mn-lt"/>
              </a:rPr>
              <a:t> was significantly associated with increased rates of non-fatal MI, cardiovascular death, and all-cause mortality</a:t>
            </a:r>
          </a:p>
        </p:txBody>
      </p:sp>
    </p:spTree>
    <p:extLst>
      <p:ext uri="{BB962C8B-B14F-4D97-AF65-F5344CB8AC3E}">
        <p14:creationId xmlns:p14="http://schemas.microsoft.com/office/powerpoint/2010/main" val="7472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FF0-F28F-4BB7-B04F-2776B1111CC9}"/>
              </a:ext>
            </a:extLst>
          </p:cNvPr>
          <p:cNvSpPr>
            <a:spLocks noGrp="1"/>
          </p:cNvSpPr>
          <p:nvPr>
            <p:ph type="title"/>
          </p:nvPr>
        </p:nvSpPr>
        <p:spPr>
          <a:xfrm>
            <a:off x="301625" y="228601"/>
            <a:ext cx="8510588" cy="838200"/>
          </a:xfrm>
        </p:spPr>
        <p:txBody>
          <a:bodyPr/>
          <a:lstStyle/>
          <a:p>
            <a:r>
              <a:rPr lang="en-US" sz="3200" dirty="0"/>
              <a:t>Residual inflammatory risk despite being on PCSK-9 and statin therapy.</a:t>
            </a:r>
          </a:p>
        </p:txBody>
      </p:sp>
      <p:sp>
        <p:nvSpPr>
          <p:cNvPr id="4" name="Footer Placeholder 3">
            <a:extLst>
              <a:ext uri="{FF2B5EF4-FFF2-40B4-BE49-F238E27FC236}">
                <a16:creationId xmlns:a16="http://schemas.microsoft.com/office/drawing/2014/main" id="{5660BB2B-9EEA-4D4C-B449-6B3C5525DF1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7D7052D-C884-4CFD-ADC9-EB0577444F21}"/>
              </a:ext>
            </a:extLst>
          </p:cNvPr>
          <p:cNvSpPr txBox="1"/>
          <p:nvPr/>
        </p:nvSpPr>
        <p:spPr>
          <a:xfrm>
            <a:off x="326231" y="5715000"/>
            <a:ext cx="8461375" cy="646331"/>
          </a:xfrm>
          <a:prstGeom prst="rect">
            <a:avLst/>
          </a:prstGeom>
          <a:noFill/>
        </p:spPr>
        <p:txBody>
          <a:bodyPr wrap="square" rtlCol="0">
            <a:spAutoFit/>
          </a:bodyPr>
          <a:lstStyle/>
          <a:p>
            <a:r>
              <a:rPr lang="en-US" dirty="0">
                <a:solidFill>
                  <a:srgbClr val="FFC000"/>
                </a:solidFill>
              </a:rPr>
              <a:t>Pradhan, A., </a:t>
            </a:r>
            <a:r>
              <a:rPr lang="en-US" dirty="0" err="1">
                <a:solidFill>
                  <a:srgbClr val="FFC000"/>
                </a:solidFill>
              </a:rPr>
              <a:t>Aday</a:t>
            </a:r>
            <a:r>
              <a:rPr lang="en-US" dirty="0">
                <a:solidFill>
                  <a:srgbClr val="FFC000"/>
                </a:solidFill>
              </a:rPr>
              <a:t>, A., Rose, L, </a:t>
            </a:r>
            <a:r>
              <a:rPr lang="en-US" dirty="0" err="1">
                <a:solidFill>
                  <a:srgbClr val="FFC000"/>
                </a:solidFill>
              </a:rPr>
              <a:t>Ridker</a:t>
            </a:r>
            <a:r>
              <a:rPr lang="en-US" dirty="0">
                <a:solidFill>
                  <a:srgbClr val="FFC000"/>
                </a:solidFill>
              </a:rPr>
              <a:t>, P., (2018). Residual inflammatory risk in SPIRE outcomes trial. CIRCULATIONAHA.118.034645</a:t>
            </a:r>
          </a:p>
        </p:txBody>
      </p:sp>
      <p:sp>
        <p:nvSpPr>
          <p:cNvPr id="7" name="Content Placeholder 6">
            <a:extLst>
              <a:ext uri="{FF2B5EF4-FFF2-40B4-BE49-F238E27FC236}">
                <a16:creationId xmlns:a16="http://schemas.microsoft.com/office/drawing/2014/main" id="{6769F0BD-7E7A-4782-87BB-82A43B5E6CE5}"/>
              </a:ext>
            </a:extLst>
          </p:cNvPr>
          <p:cNvSpPr>
            <a:spLocks noGrp="1"/>
          </p:cNvSpPr>
          <p:nvPr>
            <p:ph idx="1"/>
          </p:nvPr>
        </p:nvSpPr>
        <p:spPr>
          <a:xfrm>
            <a:off x="301625" y="1295400"/>
            <a:ext cx="8540750" cy="4803775"/>
          </a:xfrm>
        </p:spPr>
        <p:txBody>
          <a:bodyPr/>
          <a:lstStyle/>
          <a:p>
            <a:pPr marL="0" indent="0">
              <a:buNone/>
            </a:pPr>
            <a:r>
              <a:rPr lang="en-US" sz="2400" b="1" u="sng" dirty="0" err="1">
                <a:effectLst/>
              </a:rPr>
              <a:t>BaleDoneen</a:t>
            </a:r>
            <a:r>
              <a:rPr lang="en-US" sz="2400" b="1" u="sng" dirty="0">
                <a:effectLst/>
              </a:rPr>
              <a:t> Take-Away:</a:t>
            </a:r>
          </a:p>
          <a:p>
            <a:pPr marL="457200" indent="-457200">
              <a:buAutoNum type="arabicPeriod"/>
            </a:pPr>
            <a:r>
              <a:rPr lang="en-US" sz="2400" dirty="0">
                <a:effectLst/>
              </a:rPr>
              <a:t>Inflammation is causal!</a:t>
            </a:r>
          </a:p>
          <a:p>
            <a:pPr marL="457200" indent="-457200">
              <a:buAutoNum type="arabicPeriod"/>
            </a:pPr>
            <a:r>
              <a:rPr lang="en-US" sz="2400" dirty="0">
                <a:effectLst/>
              </a:rPr>
              <a:t>Assess for all the root causes.</a:t>
            </a:r>
          </a:p>
          <a:p>
            <a:pPr marL="457200" indent="-457200">
              <a:buAutoNum type="arabicPeriod"/>
            </a:pPr>
            <a:r>
              <a:rPr lang="en-US" sz="2400" dirty="0">
                <a:effectLst/>
              </a:rPr>
              <a:t>Despite pushing LDL to minimal levels – monitor inflammation to determine if patient is stable/safe.</a:t>
            </a:r>
          </a:p>
          <a:p>
            <a:pPr marL="457200" indent="-457200">
              <a:buAutoNum type="arabicPeriod"/>
            </a:pPr>
            <a:r>
              <a:rPr lang="en-US" sz="2400" dirty="0">
                <a:effectLst/>
              </a:rPr>
              <a:t>Remember the root cause tree….</a:t>
            </a:r>
          </a:p>
        </p:txBody>
      </p:sp>
      <p:pic>
        <p:nvPicPr>
          <p:cNvPr id="6" name="Picture 2">
            <a:extLst>
              <a:ext uri="{FF2B5EF4-FFF2-40B4-BE49-F238E27FC236}">
                <a16:creationId xmlns:a16="http://schemas.microsoft.com/office/drawing/2014/main" id="{C9F6FED3-52DD-4282-A9D4-329F9AC1BA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212851"/>
            <a:ext cx="1892300" cy="141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D682D7C-B23F-4746-87A7-CD90665B1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505200"/>
            <a:ext cx="3225006" cy="2209800"/>
          </a:xfrm>
          <a:prstGeom prst="rect">
            <a:avLst/>
          </a:prstGeom>
        </p:spPr>
      </p:pic>
    </p:spTree>
    <p:extLst>
      <p:ext uri="{BB962C8B-B14F-4D97-AF65-F5344CB8AC3E}">
        <p14:creationId xmlns:p14="http://schemas.microsoft.com/office/powerpoint/2010/main" val="1904715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3505200" y="3962400"/>
            <a:ext cx="1447800" cy="609600"/>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Periodontal Disease</a:t>
            </a:r>
          </a:p>
        </p:txBody>
      </p:sp>
    </p:spTree>
    <p:extLst>
      <p:ext uri="{BB962C8B-B14F-4D97-AF65-F5344CB8AC3E}">
        <p14:creationId xmlns:p14="http://schemas.microsoft.com/office/powerpoint/2010/main" val="734027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501351-35AA-4F9B-992C-9E3861EE3FD2}"/>
              </a:ext>
            </a:extLst>
          </p:cNvPr>
          <p:cNvPicPr>
            <a:picLocks noGrp="1" noChangeAspect="1"/>
          </p:cNvPicPr>
          <p:nvPr>
            <p:ph idx="1"/>
          </p:nvPr>
        </p:nvPicPr>
        <p:blipFill>
          <a:blip r:embed="rId2"/>
          <a:stretch>
            <a:fillRect/>
          </a:stretch>
        </p:blipFill>
        <p:spPr>
          <a:xfrm>
            <a:off x="762000" y="228600"/>
            <a:ext cx="7877175" cy="1543050"/>
          </a:xfrm>
          <a:prstGeom prst="rect">
            <a:avLst/>
          </a:prstGeom>
        </p:spPr>
      </p:pic>
      <p:sp>
        <p:nvSpPr>
          <p:cNvPr id="4" name="Footer Placeholder 3">
            <a:extLst>
              <a:ext uri="{FF2B5EF4-FFF2-40B4-BE49-F238E27FC236}">
                <a16:creationId xmlns:a16="http://schemas.microsoft.com/office/drawing/2014/main" id="{1F07210B-3851-45A1-AC90-AE034E92E823}"/>
              </a:ext>
            </a:extLst>
          </p:cNvPr>
          <p:cNvSpPr>
            <a:spLocks noGrp="1"/>
          </p:cNvSpPr>
          <p:nvPr>
            <p:ph type="ftr" sz="quarter" idx="11"/>
          </p:nvPr>
        </p:nvSpPr>
        <p:spPr/>
        <p:txBody>
          <a:bodyPr/>
          <a:lstStyle/>
          <a:p>
            <a:pPr>
              <a:defRPr/>
            </a:pPr>
            <a:r>
              <a:rPr lang="en-US"/>
              <a:t>Copyright Bale/Doneen Paradigm</a:t>
            </a:r>
          </a:p>
        </p:txBody>
      </p:sp>
      <p:pic>
        <p:nvPicPr>
          <p:cNvPr id="6" name="Picture 5">
            <a:extLst>
              <a:ext uri="{FF2B5EF4-FFF2-40B4-BE49-F238E27FC236}">
                <a16:creationId xmlns:a16="http://schemas.microsoft.com/office/drawing/2014/main" id="{1B58FF6D-30FC-408C-A0F4-C79A0A779752}"/>
              </a:ext>
            </a:extLst>
          </p:cNvPr>
          <p:cNvPicPr>
            <a:picLocks noChangeAspect="1"/>
          </p:cNvPicPr>
          <p:nvPr/>
        </p:nvPicPr>
        <p:blipFill>
          <a:blip r:embed="rId3"/>
          <a:stretch>
            <a:fillRect/>
          </a:stretch>
        </p:blipFill>
        <p:spPr>
          <a:xfrm>
            <a:off x="1633537" y="2209800"/>
            <a:ext cx="6134100" cy="2362200"/>
          </a:xfrm>
          <a:prstGeom prst="rect">
            <a:avLst/>
          </a:prstGeom>
        </p:spPr>
      </p:pic>
      <p:sp>
        <p:nvSpPr>
          <p:cNvPr id="7" name="TextBox 6">
            <a:extLst>
              <a:ext uri="{FF2B5EF4-FFF2-40B4-BE49-F238E27FC236}">
                <a16:creationId xmlns:a16="http://schemas.microsoft.com/office/drawing/2014/main" id="{E6B6A285-51A6-4832-A4BF-F6C4B6BB6206}"/>
              </a:ext>
            </a:extLst>
          </p:cNvPr>
          <p:cNvSpPr txBox="1"/>
          <p:nvPr/>
        </p:nvSpPr>
        <p:spPr>
          <a:xfrm>
            <a:off x="252650" y="54102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Tree>
    <p:extLst>
      <p:ext uri="{BB962C8B-B14F-4D97-AF65-F5344CB8AC3E}">
        <p14:creationId xmlns:p14="http://schemas.microsoft.com/office/powerpoint/2010/main" val="131153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6D2DBB-5FCC-45C6-935C-6BD755A6A533}"/>
              </a:ext>
            </a:extLst>
          </p:cNvPr>
          <p:cNvPicPr>
            <a:picLocks noGrp="1" noChangeAspect="1"/>
          </p:cNvPicPr>
          <p:nvPr>
            <p:ph idx="1"/>
          </p:nvPr>
        </p:nvPicPr>
        <p:blipFill>
          <a:blip r:embed="rId2"/>
          <a:stretch>
            <a:fillRect/>
          </a:stretch>
        </p:blipFill>
        <p:spPr>
          <a:xfrm>
            <a:off x="238548" y="95993"/>
            <a:ext cx="8540750" cy="3368675"/>
          </a:xfrm>
          <a:prstGeom prst="rect">
            <a:avLst/>
          </a:prstGeom>
        </p:spPr>
      </p:pic>
      <p:sp>
        <p:nvSpPr>
          <p:cNvPr id="4" name="Footer Placeholder 3">
            <a:extLst>
              <a:ext uri="{FF2B5EF4-FFF2-40B4-BE49-F238E27FC236}">
                <a16:creationId xmlns:a16="http://schemas.microsoft.com/office/drawing/2014/main" id="{CDBF5159-8C28-4DDD-A5B9-56B27C6B3A7E}"/>
              </a:ext>
            </a:extLst>
          </p:cNvPr>
          <p:cNvSpPr>
            <a:spLocks noGrp="1"/>
          </p:cNvSpPr>
          <p:nvPr>
            <p:ph type="ftr" sz="quarter" idx="11"/>
          </p:nvPr>
        </p:nvSpPr>
        <p:spPr/>
        <p:txBody>
          <a:bodyPr/>
          <a:lstStyle/>
          <a:p>
            <a:pPr>
              <a:defRPr/>
            </a:pPr>
            <a:r>
              <a:rPr lang="en-US"/>
              <a:t>Copyright Bale/Doneen Paradigm</a:t>
            </a:r>
          </a:p>
        </p:txBody>
      </p:sp>
      <p:pic>
        <p:nvPicPr>
          <p:cNvPr id="6" name="Picture 5">
            <a:extLst>
              <a:ext uri="{FF2B5EF4-FFF2-40B4-BE49-F238E27FC236}">
                <a16:creationId xmlns:a16="http://schemas.microsoft.com/office/drawing/2014/main" id="{707EBE0F-D077-4177-9930-6EF54F115458}"/>
              </a:ext>
            </a:extLst>
          </p:cNvPr>
          <p:cNvPicPr>
            <a:picLocks noChangeAspect="1"/>
          </p:cNvPicPr>
          <p:nvPr/>
        </p:nvPicPr>
        <p:blipFill>
          <a:blip r:embed="rId3"/>
          <a:stretch>
            <a:fillRect/>
          </a:stretch>
        </p:blipFill>
        <p:spPr>
          <a:xfrm>
            <a:off x="2514600" y="3657600"/>
            <a:ext cx="3695700" cy="1447800"/>
          </a:xfrm>
          <a:prstGeom prst="rect">
            <a:avLst/>
          </a:prstGeom>
        </p:spPr>
      </p:pic>
      <p:sp>
        <p:nvSpPr>
          <p:cNvPr id="9" name="TextBox 8">
            <a:extLst>
              <a:ext uri="{FF2B5EF4-FFF2-40B4-BE49-F238E27FC236}">
                <a16:creationId xmlns:a16="http://schemas.microsoft.com/office/drawing/2014/main" id="{32C918BF-305A-4A39-BF4C-DC06A7D5E39D}"/>
              </a:ext>
            </a:extLst>
          </p:cNvPr>
          <p:cNvSpPr txBox="1"/>
          <p:nvPr/>
        </p:nvSpPr>
        <p:spPr>
          <a:xfrm>
            <a:off x="252650" y="54102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Tree>
    <p:extLst>
      <p:ext uri="{BB962C8B-B14F-4D97-AF65-F5344CB8AC3E}">
        <p14:creationId xmlns:p14="http://schemas.microsoft.com/office/powerpoint/2010/main" val="2006356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3F160D-9B79-40B3-B3BD-075D9657B747}"/>
              </a:ext>
            </a:extLst>
          </p:cNvPr>
          <p:cNvPicPr>
            <a:picLocks noGrp="1" noChangeAspect="1"/>
          </p:cNvPicPr>
          <p:nvPr>
            <p:ph idx="1"/>
          </p:nvPr>
        </p:nvPicPr>
        <p:blipFill>
          <a:blip r:embed="rId2"/>
          <a:stretch>
            <a:fillRect/>
          </a:stretch>
        </p:blipFill>
        <p:spPr>
          <a:xfrm>
            <a:off x="257514" y="228600"/>
            <a:ext cx="8540750" cy="1165270"/>
          </a:xfrm>
          <a:prstGeom prst="rect">
            <a:avLst/>
          </a:prstGeom>
        </p:spPr>
      </p:pic>
      <p:sp>
        <p:nvSpPr>
          <p:cNvPr id="4" name="Footer Placeholder 3">
            <a:extLst>
              <a:ext uri="{FF2B5EF4-FFF2-40B4-BE49-F238E27FC236}">
                <a16:creationId xmlns:a16="http://schemas.microsoft.com/office/drawing/2014/main" id="{5AD69461-EB11-4DFB-A700-A4D66BE748F8}"/>
              </a:ext>
            </a:extLst>
          </p:cNvPr>
          <p:cNvSpPr>
            <a:spLocks noGrp="1"/>
          </p:cNvSpPr>
          <p:nvPr>
            <p:ph type="ftr" sz="quarter" idx="11"/>
          </p:nvPr>
        </p:nvSpPr>
        <p:spPr/>
        <p:txBody>
          <a:bodyPr/>
          <a:lstStyle/>
          <a:p>
            <a:pPr>
              <a:defRPr/>
            </a:pPr>
            <a:r>
              <a:rPr lang="en-US"/>
              <a:t>Copyright Bale/Doneen Paradigm</a:t>
            </a:r>
          </a:p>
        </p:txBody>
      </p:sp>
      <p:sp>
        <p:nvSpPr>
          <p:cNvPr id="9" name="TextBox 8">
            <a:extLst>
              <a:ext uri="{FF2B5EF4-FFF2-40B4-BE49-F238E27FC236}">
                <a16:creationId xmlns:a16="http://schemas.microsoft.com/office/drawing/2014/main" id="{6EE1A95B-DF78-472F-9A94-7F84BB8B2B87}"/>
              </a:ext>
            </a:extLst>
          </p:cNvPr>
          <p:cNvSpPr txBox="1"/>
          <p:nvPr/>
        </p:nvSpPr>
        <p:spPr>
          <a:xfrm>
            <a:off x="252650" y="54102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
        <p:nvSpPr>
          <p:cNvPr id="12" name="TextBox 11">
            <a:extLst>
              <a:ext uri="{FF2B5EF4-FFF2-40B4-BE49-F238E27FC236}">
                <a16:creationId xmlns:a16="http://schemas.microsoft.com/office/drawing/2014/main" id="{4938DC2D-5736-4CA6-96B7-5AB3287D1DFB}"/>
              </a:ext>
            </a:extLst>
          </p:cNvPr>
          <p:cNvSpPr txBox="1"/>
          <p:nvPr/>
        </p:nvSpPr>
        <p:spPr>
          <a:xfrm>
            <a:off x="533401" y="2057400"/>
            <a:ext cx="8153400" cy="1938992"/>
          </a:xfrm>
          <a:prstGeom prst="rect">
            <a:avLst/>
          </a:prstGeom>
          <a:noFill/>
        </p:spPr>
        <p:txBody>
          <a:bodyPr wrap="square" rtlCol="0">
            <a:spAutoFit/>
          </a:bodyPr>
          <a:lstStyle/>
          <a:p>
            <a:pPr algn="ctr"/>
            <a:r>
              <a:rPr lang="en-US" sz="2400" dirty="0"/>
              <a:t>“Despite the vital role that dentistry has in public health and in the lives of individual patients, </a:t>
            </a:r>
            <a:r>
              <a:rPr lang="en-US" sz="2400" b="1" u="sng" dirty="0"/>
              <a:t>there seems to be a need for some to justify the value </a:t>
            </a:r>
            <a:r>
              <a:rPr lang="en-US" sz="2400" dirty="0"/>
              <a:t>and benefits of oral health care because it may have an effect on “systemic” diseases”. </a:t>
            </a:r>
          </a:p>
        </p:txBody>
      </p:sp>
    </p:spTree>
    <p:extLst>
      <p:ext uri="{BB962C8B-B14F-4D97-AF65-F5344CB8AC3E}">
        <p14:creationId xmlns:p14="http://schemas.microsoft.com/office/powerpoint/2010/main" val="10311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D69461-EB11-4DFB-A700-A4D66BE748F8}"/>
              </a:ext>
            </a:extLst>
          </p:cNvPr>
          <p:cNvSpPr>
            <a:spLocks noGrp="1"/>
          </p:cNvSpPr>
          <p:nvPr>
            <p:ph type="ftr" sz="quarter" idx="11"/>
          </p:nvPr>
        </p:nvSpPr>
        <p:spPr/>
        <p:txBody>
          <a:bodyPr/>
          <a:lstStyle/>
          <a:p>
            <a:pPr>
              <a:defRPr/>
            </a:pPr>
            <a:r>
              <a:rPr lang="en-US"/>
              <a:t>Copyright Bale/Doneen Paradigm</a:t>
            </a:r>
          </a:p>
        </p:txBody>
      </p:sp>
      <p:pic>
        <p:nvPicPr>
          <p:cNvPr id="6" name="Picture 5">
            <a:extLst>
              <a:ext uri="{FF2B5EF4-FFF2-40B4-BE49-F238E27FC236}">
                <a16:creationId xmlns:a16="http://schemas.microsoft.com/office/drawing/2014/main" id="{8A16DD38-1A38-4294-8080-D0E052BD86EE}"/>
              </a:ext>
            </a:extLst>
          </p:cNvPr>
          <p:cNvPicPr>
            <a:picLocks noChangeAspect="1"/>
          </p:cNvPicPr>
          <p:nvPr/>
        </p:nvPicPr>
        <p:blipFill>
          <a:blip r:embed="rId2"/>
          <a:stretch>
            <a:fillRect/>
          </a:stretch>
        </p:blipFill>
        <p:spPr>
          <a:xfrm>
            <a:off x="79660" y="144631"/>
            <a:ext cx="8856568" cy="2522369"/>
          </a:xfrm>
          <a:prstGeom prst="rect">
            <a:avLst/>
          </a:prstGeom>
        </p:spPr>
      </p:pic>
      <p:sp>
        <p:nvSpPr>
          <p:cNvPr id="9" name="TextBox 8">
            <a:extLst>
              <a:ext uri="{FF2B5EF4-FFF2-40B4-BE49-F238E27FC236}">
                <a16:creationId xmlns:a16="http://schemas.microsoft.com/office/drawing/2014/main" id="{6EE1A95B-DF78-472F-9A94-7F84BB8B2B87}"/>
              </a:ext>
            </a:extLst>
          </p:cNvPr>
          <p:cNvSpPr txBox="1"/>
          <p:nvPr/>
        </p:nvSpPr>
        <p:spPr>
          <a:xfrm>
            <a:off x="252650" y="54102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
        <p:nvSpPr>
          <p:cNvPr id="3" name="TextBox 2">
            <a:extLst>
              <a:ext uri="{FF2B5EF4-FFF2-40B4-BE49-F238E27FC236}">
                <a16:creationId xmlns:a16="http://schemas.microsoft.com/office/drawing/2014/main" id="{82F81BB3-8CFB-438F-9FE6-A8C0AC934D06}"/>
              </a:ext>
            </a:extLst>
          </p:cNvPr>
          <p:cNvSpPr txBox="1"/>
          <p:nvPr/>
        </p:nvSpPr>
        <p:spPr>
          <a:xfrm>
            <a:off x="79660" y="2895600"/>
            <a:ext cx="8988140" cy="1938992"/>
          </a:xfrm>
          <a:prstGeom prst="rect">
            <a:avLst/>
          </a:prstGeom>
          <a:noFill/>
        </p:spPr>
        <p:txBody>
          <a:bodyPr wrap="square" rtlCol="0">
            <a:spAutoFit/>
          </a:bodyPr>
          <a:lstStyle/>
          <a:p>
            <a:pPr algn="ctr"/>
            <a:r>
              <a:rPr lang="en-US" sz="2000" dirty="0"/>
              <a:t>“The concept that oral disease may cause or exacerbate systemic disease </a:t>
            </a:r>
            <a:r>
              <a:rPr lang="en-US" sz="2000" b="1" u="sng" dirty="0"/>
              <a:t>generates media attention and attention-grabbing headlines</a:t>
            </a:r>
            <a:r>
              <a:rPr lang="en-US" sz="2000" dirty="0"/>
              <a:t>.”</a:t>
            </a:r>
          </a:p>
          <a:p>
            <a:pPr algn="ctr"/>
            <a:endParaRPr lang="en-US" sz="2000" dirty="0"/>
          </a:p>
          <a:p>
            <a:pPr algn="ctr"/>
            <a:r>
              <a:rPr lang="en-US" sz="2000" dirty="0"/>
              <a:t>“There remains a need for </a:t>
            </a:r>
            <a:r>
              <a:rPr lang="en-US" sz="2000" b="1" u="sng" dirty="0"/>
              <a:t>more convincing and higher quality evidence</a:t>
            </a:r>
            <a:r>
              <a:rPr lang="en-US" sz="2000" dirty="0"/>
              <a:t>”</a:t>
            </a:r>
          </a:p>
          <a:p>
            <a:pPr algn="ctr"/>
            <a:endParaRPr lang="en-US" sz="2000" dirty="0"/>
          </a:p>
          <a:p>
            <a:pPr algn="ctr"/>
            <a:r>
              <a:rPr lang="en-US" sz="2000" dirty="0"/>
              <a:t>“it is premature and may </a:t>
            </a:r>
            <a:r>
              <a:rPr lang="en-US" sz="2000" b="1" u="sng" dirty="0"/>
              <a:t>damage the credibility </a:t>
            </a:r>
            <a:r>
              <a:rPr lang="en-US" sz="2000" dirty="0"/>
              <a:t>of our profession”</a:t>
            </a:r>
          </a:p>
        </p:txBody>
      </p:sp>
    </p:spTree>
    <p:extLst>
      <p:ext uri="{BB962C8B-B14F-4D97-AF65-F5344CB8AC3E}">
        <p14:creationId xmlns:p14="http://schemas.microsoft.com/office/powerpoint/2010/main" val="12082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D69461-EB11-4DFB-A700-A4D66BE748F8}"/>
              </a:ext>
            </a:extLst>
          </p:cNvPr>
          <p:cNvSpPr>
            <a:spLocks noGrp="1"/>
          </p:cNvSpPr>
          <p:nvPr>
            <p:ph type="ftr" sz="quarter" idx="11"/>
          </p:nvPr>
        </p:nvSpPr>
        <p:spPr/>
        <p:txBody>
          <a:bodyPr/>
          <a:lstStyle/>
          <a:p>
            <a:pPr>
              <a:defRPr/>
            </a:pPr>
            <a:r>
              <a:rPr lang="en-US"/>
              <a:t>Copyright Bale/Doneen Paradigm</a:t>
            </a:r>
          </a:p>
        </p:txBody>
      </p:sp>
      <p:pic>
        <p:nvPicPr>
          <p:cNvPr id="7" name="Picture 6">
            <a:extLst>
              <a:ext uri="{FF2B5EF4-FFF2-40B4-BE49-F238E27FC236}">
                <a16:creationId xmlns:a16="http://schemas.microsoft.com/office/drawing/2014/main" id="{6D5AEBEA-9FC8-4145-A58A-680A4EC3D2E8}"/>
              </a:ext>
            </a:extLst>
          </p:cNvPr>
          <p:cNvPicPr>
            <a:picLocks noChangeAspect="1"/>
          </p:cNvPicPr>
          <p:nvPr/>
        </p:nvPicPr>
        <p:blipFill>
          <a:blip r:embed="rId2"/>
          <a:stretch>
            <a:fillRect/>
          </a:stretch>
        </p:blipFill>
        <p:spPr>
          <a:xfrm>
            <a:off x="1447800" y="68263"/>
            <a:ext cx="5943600" cy="2225675"/>
          </a:xfrm>
          <a:prstGeom prst="rect">
            <a:avLst/>
          </a:prstGeom>
        </p:spPr>
      </p:pic>
      <p:sp>
        <p:nvSpPr>
          <p:cNvPr id="9" name="TextBox 8">
            <a:extLst>
              <a:ext uri="{FF2B5EF4-FFF2-40B4-BE49-F238E27FC236}">
                <a16:creationId xmlns:a16="http://schemas.microsoft.com/office/drawing/2014/main" id="{6EE1A95B-DF78-472F-9A94-7F84BB8B2B87}"/>
              </a:ext>
            </a:extLst>
          </p:cNvPr>
          <p:cNvSpPr txBox="1"/>
          <p:nvPr/>
        </p:nvSpPr>
        <p:spPr>
          <a:xfrm>
            <a:off x="263999" y="56388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
        <p:nvSpPr>
          <p:cNvPr id="8" name="TextBox 7">
            <a:extLst>
              <a:ext uri="{FF2B5EF4-FFF2-40B4-BE49-F238E27FC236}">
                <a16:creationId xmlns:a16="http://schemas.microsoft.com/office/drawing/2014/main" id="{77CD32BF-3FCC-43A3-8A7A-5E6D3F8816BB}"/>
              </a:ext>
            </a:extLst>
          </p:cNvPr>
          <p:cNvSpPr txBox="1"/>
          <p:nvPr/>
        </p:nvSpPr>
        <p:spPr>
          <a:xfrm>
            <a:off x="228600" y="2270879"/>
            <a:ext cx="8534638" cy="3139321"/>
          </a:xfrm>
          <a:prstGeom prst="rect">
            <a:avLst/>
          </a:prstGeom>
          <a:noFill/>
        </p:spPr>
        <p:txBody>
          <a:bodyPr wrap="square" rtlCol="0">
            <a:spAutoFit/>
          </a:bodyPr>
          <a:lstStyle/>
          <a:p>
            <a:pPr algn="ctr"/>
            <a:r>
              <a:rPr lang="en-US" sz="2200" dirty="0"/>
              <a:t>“Why is it not enough to just help people maintain good oral health and keep their teeth?”</a:t>
            </a:r>
          </a:p>
          <a:p>
            <a:pPr algn="ctr"/>
            <a:endParaRPr lang="en-US" sz="2200" dirty="0"/>
          </a:p>
          <a:p>
            <a:pPr algn="ctr"/>
            <a:r>
              <a:rPr lang="en-US" sz="2200" dirty="0"/>
              <a:t>“Good oral health has many advantages – effective and efficient chewing, enjoyment of food, pleasing appearance, self-confidence, and freedom from pain and infection”</a:t>
            </a:r>
          </a:p>
          <a:p>
            <a:pPr algn="ctr"/>
            <a:endParaRPr lang="en-US" sz="2200" dirty="0"/>
          </a:p>
          <a:p>
            <a:pPr algn="ctr"/>
            <a:r>
              <a:rPr lang="en-US" sz="2200" dirty="0"/>
              <a:t>“Good oral health alone justifies preventing oral disease and maintaining oral health.”</a:t>
            </a:r>
          </a:p>
        </p:txBody>
      </p:sp>
    </p:spTree>
    <p:extLst>
      <p:ext uri="{BB962C8B-B14F-4D97-AF65-F5344CB8AC3E}">
        <p14:creationId xmlns:p14="http://schemas.microsoft.com/office/powerpoint/2010/main" val="24871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320-C4F3-45AB-AEC7-9A2C63DC7AAE}"/>
              </a:ext>
            </a:extLst>
          </p:cNvPr>
          <p:cNvSpPr>
            <a:spLocks noGrp="1"/>
          </p:cNvSpPr>
          <p:nvPr>
            <p:ph type="title"/>
          </p:nvPr>
        </p:nvSpPr>
        <p:spPr>
          <a:xfrm>
            <a:off x="301625" y="228601"/>
            <a:ext cx="8510588" cy="609600"/>
          </a:xfrm>
        </p:spPr>
        <p:txBody>
          <a:bodyPr/>
          <a:lstStyle/>
          <a:p>
            <a:r>
              <a:rPr lang="en-US" sz="3600" dirty="0"/>
              <a:t>When asked about my response to this article – this is what I said  </a:t>
            </a:r>
          </a:p>
        </p:txBody>
      </p:sp>
      <p:sp>
        <p:nvSpPr>
          <p:cNvPr id="3" name="Content Placeholder 2">
            <a:extLst>
              <a:ext uri="{FF2B5EF4-FFF2-40B4-BE49-F238E27FC236}">
                <a16:creationId xmlns:a16="http://schemas.microsoft.com/office/drawing/2014/main" id="{AD57F2B1-89CC-43E4-AA4F-87B5956D1609}"/>
              </a:ext>
            </a:extLst>
          </p:cNvPr>
          <p:cNvSpPr>
            <a:spLocks noGrp="1"/>
          </p:cNvSpPr>
          <p:nvPr>
            <p:ph idx="1"/>
          </p:nvPr>
        </p:nvSpPr>
        <p:spPr>
          <a:xfrm>
            <a:off x="228600" y="990600"/>
            <a:ext cx="8540750" cy="4422775"/>
          </a:xfrm>
        </p:spPr>
        <p:txBody>
          <a:bodyPr/>
          <a:lstStyle/>
          <a:p>
            <a:pPr marL="0" indent="0" algn="ctr">
              <a:buNone/>
            </a:pPr>
            <a:endParaRPr lang="en-US" sz="1800" i="1" dirty="0">
              <a:effectLst/>
            </a:endParaRPr>
          </a:p>
          <a:p>
            <a:pPr marL="0" indent="0" algn="ctr">
              <a:buNone/>
            </a:pPr>
            <a:endParaRPr lang="en-US" sz="1800" i="1" dirty="0">
              <a:effectLst/>
            </a:endParaRPr>
          </a:p>
          <a:p>
            <a:pPr marL="0" indent="0" algn="ctr">
              <a:buNone/>
            </a:pPr>
            <a:endParaRPr lang="en-US" sz="1800" i="1" dirty="0">
              <a:effectLst/>
            </a:endParaRPr>
          </a:p>
          <a:p>
            <a:pPr marL="0" indent="0" algn="ctr">
              <a:buNone/>
            </a:pPr>
            <a:endParaRPr lang="en-US" sz="1800" i="1" dirty="0">
              <a:effectLst/>
            </a:endParaRPr>
          </a:p>
          <a:p>
            <a:pPr marL="0" indent="0" algn="ctr">
              <a:buNone/>
            </a:pPr>
            <a:r>
              <a:rPr lang="en-US" sz="1800" i="1" dirty="0">
                <a:effectLst/>
              </a:rPr>
              <a:t>“Any response to the ADA on behalf of AAOSH, needs to be grounded firmly in science rather than anecdotal opinion statements – it is the only way to make a paradigm change”</a:t>
            </a:r>
          </a:p>
          <a:p>
            <a:pPr marL="0" indent="0" algn="ctr">
              <a:buNone/>
            </a:pPr>
            <a:endParaRPr lang="en-US" sz="1800" i="1" dirty="0">
              <a:effectLst/>
            </a:endParaRPr>
          </a:p>
          <a:p>
            <a:pPr marL="0" indent="0" algn="ctr">
              <a:buNone/>
            </a:pPr>
            <a:r>
              <a:rPr lang="en-US" sz="1800" i="1" dirty="0">
                <a:effectLst/>
              </a:rPr>
              <a:t>To once again quote my favorite author, Dr. Maya Angelou – “Do the best you can until you know better then, when you know better, simply do better.”  Well my friends…..it is time WE do better! </a:t>
            </a:r>
          </a:p>
          <a:p>
            <a:pPr marL="0" indent="0">
              <a:buNone/>
            </a:pPr>
            <a:endParaRPr lang="en-US" sz="1800" dirty="0">
              <a:effectLst/>
            </a:endParaRPr>
          </a:p>
        </p:txBody>
      </p:sp>
      <p:sp>
        <p:nvSpPr>
          <p:cNvPr id="4" name="Footer Placeholder 3">
            <a:extLst>
              <a:ext uri="{FF2B5EF4-FFF2-40B4-BE49-F238E27FC236}">
                <a16:creationId xmlns:a16="http://schemas.microsoft.com/office/drawing/2014/main" id="{19985FAE-2C4E-445A-ACA9-44C9F75C4D74}"/>
              </a:ext>
            </a:extLst>
          </p:cNvPr>
          <p:cNvSpPr>
            <a:spLocks noGrp="1"/>
          </p:cNvSpPr>
          <p:nvPr>
            <p:ph type="ftr" sz="quarter" idx="11"/>
          </p:nvPr>
        </p:nvSpPr>
        <p:spPr/>
        <p:txBody>
          <a:bodyPr/>
          <a:lstStyle/>
          <a:p>
            <a:pPr>
              <a:defRPr/>
            </a:pPr>
            <a:r>
              <a:rPr lang="en-US"/>
              <a:t>Copyright Bale/Doneen Paradigm</a:t>
            </a:r>
          </a:p>
        </p:txBody>
      </p:sp>
      <p:pic>
        <p:nvPicPr>
          <p:cNvPr id="6" name="Picture 5">
            <a:extLst>
              <a:ext uri="{FF2B5EF4-FFF2-40B4-BE49-F238E27FC236}">
                <a16:creationId xmlns:a16="http://schemas.microsoft.com/office/drawing/2014/main" id="{41D84061-0408-413F-8776-B42EFC25C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85800"/>
            <a:ext cx="1196502" cy="1073755"/>
          </a:xfrm>
          <a:prstGeom prst="rect">
            <a:avLst/>
          </a:prstGeom>
        </p:spPr>
      </p:pic>
      <p:sp>
        <p:nvSpPr>
          <p:cNvPr id="7" name="TextBox 6">
            <a:extLst>
              <a:ext uri="{FF2B5EF4-FFF2-40B4-BE49-F238E27FC236}">
                <a16:creationId xmlns:a16="http://schemas.microsoft.com/office/drawing/2014/main" id="{8D66BF26-8CE5-4359-B2D3-FB0311CD1F86}"/>
              </a:ext>
            </a:extLst>
          </p:cNvPr>
          <p:cNvSpPr txBox="1"/>
          <p:nvPr/>
        </p:nvSpPr>
        <p:spPr>
          <a:xfrm>
            <a:off x="263999" y="5638800"/>
            <a:ext cx="8510588" cy="923330"/>
          </a:xfrm>
          <a:prstGeom prst="rect">
            <a:avLst/>
          </a:prstGeom>
          <a:noFill/>
        </p:spPr>
        <p:txBody>
          <a:bodyPr wrap="square" rtlCol="0">
            <a:spAutoFit/>
          </a:bodyPr>
          <a:lstStyle/>
          <a:p>
            <a:r>
              <a:rPr lang="en-US" dirty="0" err="1">
                <a:solidFill>
                  <a:srgbClr val="FFC000"/>
                </a:solidFill>
              </a:rPr>
              <a:t>Pihlstrom</a:t>
            </a:r>
            <a:r>
              <a:rPr lang="en-US" dirty="0">
                <a:solidFill>
                  <a:srgbClr val="FFC000"/>
                </a:solidFill>
              </a:rPr>
              <a:t>, B., Hodges, J., </a:t>
            </a:r>
            <a:r>
              <a:rPr lang="en-US" dirty="0" err="1">
                <a:solidFill>
                  <a:srgbClr val="FFC000"/>
                </a:solidFill>
              </a:rPr>
              <a:t>Michalowicz</a:t>
            </a:r>
            <a:r>
              <a:rPr lang="en-US" dirty="0">
                <a:solidFill>
                  <a:srgbClr val="FFC000"/>
                </a:solidFill>
              </a:rPr>
              <a:t> et al. (June 1,2018). Promoting oral health care because of its possible effect on systemic disease is premature and may be misleading. J.adaj.2018.03.030. </a:t>
            </a:r>
          </a:p>
        </p:txBody>
      </p:sp>
    </p:spTree>
    <p:extLst>
      <p:ext uri="{BB962C8B-B14F-4D97-AF65-F5344CB8AC3E}">
        <p14:creationId xmlns:p14="http://schemas.microsoft.com/office/powerpoint/2010/main" val="375548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endParaRPr lang="en-US">
              <a:solidFill>
                <a:srgbClr val="FFFFFF"/>
              </a:solidFill>
            </a:endParaRPr>
          </a:p>
        </p:txBody>
      </p:sp>
      <p:pic>
        <p:nvPicPr>
          <p:cNvPr id="5" name="Content Placeholder 4"/>
          <p:cNvPicPr>
            <a:picLocks noGrp="1" noChangeAspect="1"/>
          </p:cNvPicPr>
          <p:nvPr>
            <p:ph idx="1"/>
          </p:nvPr>
        </p:nvPicPr>
        <p:blipFill>
          <a:blip r:embed="rId2"/>
          <a:stretch>
            <a:fillRect/>
          </a:stretch>
        </p:blipFill>
        <p:spPr>
          <a:xfrm>
            <a:off x="292294" y="228600"/>
            <a:ext cx="8686800" cy="5105400"/>
          </a:xfrm>
          <a:prstGeom prst="rect">
            <a:avLst/>
          </a:prstGeom>
        </p:spPr>
      </p:pic>
      <p:sp>
        <p:nvSpPr>
          <p:cNvPr id="3" name="TextBox 2"/>
          <p:cNvSpPr txBox="1"/>
          <p:nvPr/>
        </p:nvSpPr>
        <p:spPr>
          <a:xfrm>
            <a:off x="301625" y="5486400"/>
            <a:ext cx="8677470" cy="1200329"/>
          </a:xfrm>
          <a:prstGeom prst="rect">
            <a:avLst/>
          </a:prstGeom>
          <a:noFill/>
        </p:spPr>
        <p:txBody>
          <a:bodyPr wrap="square" rtlCol="0">
            <a:spAutoFit/>
          </a:bodyPr>
          <a:lstStyle/>
          <a:p>
            <a:pPr algn="ctr"/>
            <a:r>
              <a:rPr lang="en-US" dirty="0">
                <a:solidFill>
                  <a:srgbClr val="FFC000"/>
                </a:solidFill>
              </a:rPr>
              <a:t>Bale, B. F., Doneen, A. L., &amp; Vigerust, D. J. (2017). High-risk periodontal pathogens contribute to the pathogenesis of atherosclerosis.                                                   </a:t>
            </a:r>
            <a:r>
              <a:rPr lang="en-US" i="1" dirty="0">
                <a:solidFill>
                  <a:srgbClr val="FFC000"/>
                </a:solidFill>
              </a:rPr>
              <a:t>Postgraduate Medical Journal, 93</a:t>
            </a:r>
            <a:r>
              <a:rPr lang="en-US" dirty="0">
                <a:solidFill>
                  <a:srgbClr val="FFC000"/>
                </a:solidFill>
              </a:rPr>
              <a:t>(1098), 215-220. </a:t>
            </a:r>
          </a:p>
          <a:p>
            <a:endParaRPr lang="en-US" i="1" dirty="0"/>
          </a:p>
        </p:txBody>
      </p:sp>
    </p:spTree>
    <p:extLst>
      <p:ext uri="{BB962C8B-B14F-4D97-AF65-F5344CB8AC3E}">
        <p14:creationId xmlns:p14="http://schemas.microsoft.com/office/powerpoint/2010/main" val="304353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4D56-0DCA-4A60-829A-E38AA0A6EE28}"/>
              </a:ext>
            </a:extLst>
          </p:cNvPr>
          <p:cNvSpPr>
            <a:spLocks noGrp="1"/>
          </p:cNvSpPr>
          <p:nvPr>
            <p:ph type="title"/>
          </p:nvPr>
        </p:nvSpPr>
        <p:spPr>
          <a:xfrm>
            <a:off x="309731" y="669858"/>
            <a:ext cx="6014869" cy="762000"/>
          </a:xfrm>
        </p:spPr>
        <p:txBody>
          <a:bodyPr/>
          <a:lstStyle/>
          <a:p>
            <a:r>
              <a:rPr lang="en-US" sz="2800" dirty="0">
                <a:effectLst/>
              </a:rPr>
              <a:t>What I can’t cover this month…so much information and such little time</a:t>
            </a:r>
          </a:p>
        </p:txBody>
      </p:sp>
      <p:sp>
        <p:nvSpPr>
          <p:cNvPr id="4" name="Footer Placeholder 3">
            <a:extLst>
              <a:ext uri="{FF2B5EF4-FFF2-40B4-BE49-F238E27FC236}">
                <a16:creationId xmlns:a16="http://schemas.microsoft.com/office/drawing/2014/main" id="{77C378BF-3991-45B5-A3CA-1199D4C0A81E}"/>
              </a:ext>
            </a:extLst>
          </p:cNvPr>
          <p:cNvSpPr>
            <a:spLocks noGrp="1"/>
          </p:cNvSpPr>
          <p:nvPr>
            <p:ph type="ftr" sz="quarter" idx="11"/>
          </p:nvPr>
        </p:nvSpPr>
        <p:spPr/>
        <p:txBody>
          <a:bodyPr/>
          <a:lstStyle/>
          <a:p>
            <a:pPr>
              <a:defRPr/>
            </a:pPr>
            <a:r>
              <a:rPr lang="en-US"/>
              <a:t>Copyright Bale/Doneen Paradigm</a:t>
            </a:r>
          </a:p>
        </p:txBody>
      </p:sp>
      <p:pic>
        <p:nvPicPr>
          <p:cNvPr id="4102" name="Picture 6" descr="Image result for images so little time">
            <a:extLst>
              <a:ext uri="{FF2B5EF4-FFF2-40B4-BE49-F238E27FC236}">
                <a16:creationId xmlns:a16="http://schemas.microsoft.com/office/drawing/2014/main" id="{5A74D231-BF65-4A26-BE65-AB3A805F48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452688" cy="1949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7E7AD5-6892-4961-B93A-41CB778B198B}"/>
              </a:ext>
            </a:extLst>
          </p:cNvPr>
          <p:cNvSpPr txBox="1"/>
          <p:nvPr/>
        </p:nvSpPr>
        <p:spPr>
          <a:xfrm>
            <a:off x="152400" y="2133600"/>
            <a:ext cx="8839200" cy="4154984"/>
          </a:xfrm>
          <a:prstGeom prst="rect">
            <a:avLst/>
          </a:prstGeom>
          <a:noFill/>
        </p:spPr>
        <p:txBody>
          <a:bodyPr wrap="square" rtlCol="0">
            <a:spAutoFit/>
          </a:bodyPr>
          <a:lstStyle/>
          <a:p>
            <a:r>
              <a:rPr lang="en-US" sz="2400" dirty="0"/>
              <a:t>Insulin resistance screening – 25 year </a:t>
            </a:r>
            <a:r>
              <a:rPr lang="en-US" sz="2400" dirty="0" err="1"/>
              <a:t>assoc</a:t>
            </a:r>
            <a:r>
              <a:rPr lang="en-US" sz="2400" dirty="0"/>
              <a:t> with renal and CV</a:t>
            </a:r>
          </a:p>
          <a:p>
            <a:r>
              <a:rPr lang="en-US" sz="2400" dirty="0"/>
              <a:t>Women post MI less likely to receive high intensity statins</a:t>
            </a:r>
          </a:p>
          <a:p>
            <a:r>
              <a:rPr lang="en-US" sz="2400" dirty="0"/>
              <a:t>Thyroid Review and CVD</a:t>
            </a:r>
          </a:p>
          <a:p>
            <a:r>
              <a:rPr lang="en-US" sz="2400" dirty="0"/>
              <a:t>PD and dyslipidemia</a:t>
            </a:r>
          </a:p>
          <a:p>
            <a:r>
              <a:rPr lang="en-US" sz="2400" dirty="0"/>
              <a:t>Stroke risk increased for 5 years post TIA</a:t>
            </a:r>
          </a:p>
          <a:p>
            <a:r>
              <a:rPr lang="en-US" sz="2400" dirty="0"/>
              <a:t>PPI use associated with CV Death</a:t>
            </a:r>
          </a:p>
          <a:p>
            <a:r>
              <a:rPr lang="en-US" sz="2400" dirty="0"/>
              <a:t>RAAS in Diabetics</a:t>
            </a:r>
          </a:p>
          <a:p>
            <a:r>
              <a:rPr lang="en-US" sz="2400" dirty="0"/>
              <a:t>Omega 3 review</a:t>
            </a:r>
          </a:p>
          <a:p>
            <a:r>
              <a:rPr lang="en-US" sz="2400" dirty="0"/>
              <a:t>Obesity pathophysiology and management</a:t>
            </a:r>
          </a:p>
          <a:p>
            <a:r>
              <a:rPr lang="en-US" sz="2400" dirty="0" err="1"/>
              <a:t>hsTnT</a:t>
            </a:r>
            <a:r>
              <a:rPr lang="en-US" sz="2400" dirty="0"/>
              <a:t> and </a:t>
            </a:r>
            <a:r>
              <a:rPr lang="en-US" sz="2400" dirty="0" err="1"/>
              <a:t>hsTnI</a:t>
            </a:r>
            <a:r>
              <a:rPr lang="en-US" sz="2400" dirty="0"/>
              <a:t> to diagnose AMI</a:t>
            </a:r>
          </a:p>
          <a:p>
            <a:r>
              <a:rPr lang="en-US" sz="2400" dirty="0"/>
              <a:t>Gut Microbiome and arterial stiffness</a:t>
            </a:r>
          </a:p>
        </p:txBody>
      </p:sp>
    </p:spTree>
    <p:extLst>
      <p:ext uri="{BB962C8B-B14F-4D97-AF65-F5344CB8AC3E}">
        <p14:creationId xmlns:p14="http://schemas.microsoft.com/office/powerpoint/2010/main" val="102064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1F721B-8698-43FF-8773-8231677B5DB0}"/>
              </a:ext>
            </a:extLst>
          </p:cNvPr>
          <p:cNvPicPr>
            <a:picLocks noGrp="1" noChangeAspect="1"/>
          </p:cNvPicPr>
          <p:nvPr>
            <p:ph idx="1"/>
          </p:nvPr>
        </p:nvPicPr>
        <p:blipFill>
          <a:blip r:embed="rId2"/>
          <a:stretch>
            <a:fillRect/>
          </a:stretch>
        </p:blipFill>
        <p:spPr>
          <a:xfrm>
            <a:off x="914400" y="228600"/>
            <a:ext cx="6934200" cy="5260975"/>
          </a:xfrm>
          <a:prstGeom prst="rect">
            <a:avLst/>
          </a:prstGeom>
        </p:spPr>
      </p:pic>
      <p:sp>
        <p:nvSpPr>
          <p:cNvPr id="6" name="Rectangle 5">
            <a:extLst>
              <a:ext uri="{FF2B5EF4-FFF2-40B4-BE49-F238E27FC236}">
                <a16:creationId xmlns:a16="http://schemas.microsoft.com/office/drawing/2014/main" id="{3085506A-F4B8-4B9D-86D6-3F29C599C6FC}"/>
              </a:ext>
            </a:extLst>
          </p:cNvPr>
          <p:cNvSpPr/>
          <p:nvPr/>
        </p:nvSpPr>
        <p:spPr>
          <a:xfrm>
            <a:off x="304800" y="5638800"/>
            <a:ext cx="8763000" cy="923330"/>
          </a:xfrm>
          <a:prstGeom prst="rect">
            <a:avLst/>
          </a:prstGeom>
        </p:spPr>
        <p:txBody>
          <a:bodyPr wrap="square">
            <a:spAutoFit/>
          </a:bodyPr>
          <a:lstStyle/>
          <a:p>
            <a:r>
              <a:rPr lang="en-US" dirty="0">
                <a:solidFill>
                  <a:srgbClr val="FFC000"/>
                </a:solidFill>
              </a:rPr>
              <a:t>Bale, B. F., Doneen, A. L., &amp; Vigerust, D. J. (2016). High-risk periodontal pathogens contribute to the pathogenesis of atherosclerosis. Postgraduate Medical Journal. doi:10.1136/postgradmedj-2016-134279</a:t>
            </a:r>
            <a:endParaRPr lang="en-US" dirty="0"/>
          </a:p>
        </p:txBody>
      </p:sp>
    </p:spTree>
    <p:extLst>
      <p:ext uri="{BB962C8B-B14F-4D97-AF65-F5344CB8AC3E}">
        <p14:creationId xmlns:p14="http://schemas.microsoft.com/office/powerpoint/2010/main" val="2908811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983654"/>
          </a:xfrm>
        </p:spPr>
        <p:txBody>
          <a:bodyPr/>
          <a:lstStyle/>
          <a:p>
            <a:pPr>
              <a:defRPr/>
            </a:pPr>
            <a:r>
              <a:rPr lang="en-US" sz="3200" dirty="0"/>
              <a:t>High-risk Periodontal Pathogens Contribute to the Pathogenesis of Atherosclerosis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Content Placeholder 4"/>
          <p:cNvSpPr>
            <a:spLocks noGrp="1"/>
          </p:cNvSpPr>
          <p:nvPr>
            <p:ph idx="1"/>
          </p:nvPr>
        </p:nvSpPr>
        <p:spPr>
          <a:xfrm>
            <a:off x="304800" y="1676400"/>
            <a:ext cx="8540750" cy="3650655"/>
          </a:xfrm>
        </p:spPr>
        <p:txBody>
          <a:bodyPr/>
          <a:lstStyle/>
          <a:p>
            <a:pPr marL="0" indent="0" algn="ctr">
              <a:buNone/>
              <a:defRPr/>
            </a:pPr>
            <a:r>
              <a:rPr lang="en-US" sz="2800" dirty="0"/>
              <a:t>Periodontal disease (PD) caused by high-risk pathogens can adversely inﬂuence all elements                   of the atherogenic triad.</a:t>
            </a:r>
          </a:p>
          <a:p>
            <a:pPr marL="0" indent="0" algn="ctr">
              <a:buNone/>
              <a:defRPr/>
            </a:pPr>
            <a:endParaRPr lang="en-US" sz="2800" dirty="0"/>
          </a:p>
          <a:p>
            <a:pPr marL="0" indent="0" algn="ctr">
              <a:buNone/>
              <a:defRPr/>
            </a:pPr>
            <a:r>
              <a:rPr lang="en-US" sz="2800" dirty="0"/>
              <a:t>Therefore, this type of PD can be considered a contributory cause of arterial disease.</a:t>
            </a:r>
          </a:p>
        </p:txBody>
      </p:sp>
      <p:sp>
        <p:nvSpPr>
          <p:cNvPr id="7" name="TextBox 6"/>
          <p:cNvSpPr txBox="1"/>
          <p:nvPr/>
        </p:nvSpPr>
        <p:spPr>
          <a:xfrm>
            <a:off x="381000" y="5477470"/>
            <a:ext cx="8312150" cy="923330"/>
          </a:xfrm>
          <a:prstGeom prst="rect">
            <a:avLst/>
          </a:prstGeom>
          <a:noFill/>
        </p:spPr>
        <p:txBody>
          <a:bodyPr wrap="square" rtlCol="0">
            <a:spAutoFit/>
          </a:bodyPr>
          <a:lstStyle/>
          <a:p>
            <a:pPr algn="ctr"/>
            <a:r>
              <a:rPr lang="en-US" dirty="0">
                <a:solidFill>
                  <a:srgbClr val="FFC000"/>
                </a:solidFill>
              </a:rPr>
              <a:t>Bale, B. F., Doneen, A. L., &amp; Vigerust, D. J. (2016). High-risk periodontal pathogens contribute to the pathogenesis of atherosclerosis. </a:t>
            </a:r>
            <a:r>
              <a:rPr lang="en-US" i="1" dirty="0">
                <a:solidFill>
                  <a:srgbClr val="FFC000"/>
                </a:solidFill>
              </a:rPr>
              <a:t>Postgraduate Medical Journal</a:t>
            </a:r>
            <a:r>
              <a:rPr lang="en-US" dirty="0">
                <a:solidFill>
                  <a:srgbClr val="FFC000"/>
                </a:solidFill>
              </a:rPr>
              <a:t>. doi:10.1136/postgradmedj-2016-134279</a:t>
            </a:r>
          </a:p>
        </p:txBody>
      </p:sp>
    </p:spTree>
    <p:extLst>
      <p:ext uri="{BB962C8B-B14F-4D97-AF65-F5344CB8AC3E}">
        <p14:creationId xmlns:p14="http://schemas.microsoft.com/office/powerpoint/2010/main" val="553811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983654"/>
          </a:xfrm>
        </p:spPr>
        <p:txBody>
          <a:bodyPr/>
          <a:lstStyle/>
          <a:p>
            <a:pPr>
              <a:defRPr/>
            </a:pPr>
            <a:r>
              <a:rPr lang="en-US" sz="3200" dirty="0"/>
              <a:t>High-risk Periodontal Pathogens Contribute to the Pathogenesis of Atherosclerosis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Content Placeholder 4"/>
          <p:cNvSpPr>
            <a:spLocks noGrp="1"/>
          </p:cNvSpPr>
          <p:nvPr>
            <p:ph idx="1"/>
          </p:nvPr>
        </p:nvSpPr>
        <p:spPr>
          <a:xfrm>
            <a:off x="304800" y="1981200"/>
            <a:ext cx="8540750" cy="3345855"/>
          </a:xfrm>
        </p:spPr>
        <p:txBody>
          <a:bodyPr/>
          <a:lstStyle/>
          <a:p>
            <a:pPr marL="0" indent="0" algn="ctr">
              <a:buNone/>
              <a:defRPr/>
            </a:pPr>
            <a:r>
              <a:rPr lang="en-US" sz="2800" dirty="0"/>
              <a:t> The dental community has a </a:t>
            </a:r>
            <a:r>
              <a:rPr lang="en-US" sz="2800" u="sng" dirty="0"/>
              <a:t>substantial                 opportunity</a:t>
            </a:r>
            <a:r>
              <a:rPr lang="en-US" sz="2800" dirty="0"/>
              <a:t> to mitigate the number one cause                       of morbidity and mortality, namely CVD,                              by elucidating feasible effective management                             of PD due to high-risk pathogens.</a:t>
            </a:r>
          </a:p>
          <a:p>
            <a:pPr marL="0" indent="0" algn="ctr">
              <a:buNone/>
              <a:defRPr/>
            </a:pPr>
            <a:endParaRPr lang="en-US" sz="2800" dirty="0"/>
          </a:p>
        </p:txBody>
      </p:sp>
      <p:sp>
        <p:nvSpPr>
          <p:cNvPr id="7" name="TextBox 6"/>
          <p:cNvSpPr txBox="1"/>
          <p:nvPr/>
        </p:nvSpPr>
        <p:spPr>
          <a:xfrm>
            <a:off x="381000" y="5477470"/>
            <a:ext cx="8312150" cy="923330"/>
          </a:xfrm>
          <a:prstGeom prst="rect">
            <a:avLst/>
          </a:prstGeom>
          <a:noFill/>
        </p:spPr>
        <p:txBody>
          <a:bodyPr wrap="square" rtlCol="0">
            <a:spAutoFit/>
          </a:bodyPr>
          <a:lstStyle/>
          <a:p>
            <a:pPr algn="ctr"/>
            <a:r>
              <a:rPr lang="en-US" dirty="0">
                <a:solidFill>
                  <a:srgbClr val="FFC000"/>
                </a:solidFill>
              </a:rPr>
              <a:t>Bale, B. F., Doneen, A. L., &amp; Vigerust, D. J. (2016). High-risk periodontal pathogens contribute to the pathogenesis of atherosclerosis. </a:t>
            </a:r>
            <a:r>
              <a:rPr lang="en-US" i="1" dirty="0">
                <a:solidFill>
                  <a:srgbClr val="FFC000"/>
                </a:solidFill>
              </a:rPr>
              <a:t>Postgraduate Medical Journal</a:t>
            </a:r>
            <a:r>
              <a:rPr lang="en-US" dirty="0">
                <a:solidFill>
                  <a:srgbClr val="FFC000"/>
                </a:solidFill>
              </a:rPr>
              <a:t>. doi:10.1136/postgradmedj-2016-134279</a:t>
            </a:r>
          </a:p>
        </p:txBody>
      </p:sp>
    </p:spTree>
    <p:extLst>
      <p:ext uri="{BB962C8B-B14F-4D97-AF65-F5344CB8AC3E}">
        <p14:creationId xmlns:p14="http://schemas.microsoft.com/office/powerpoint/2010/main" val="2151699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96FB-AADB-47B0-8B11-408CEAF8EDF6}"/>
              </a:ext>
            </a:extLst>
          </p:cNvPr>
          <p:cNvSpPr>
            <a:spLocks noGrp="1"/>
          </p:cNvSpPr>
          <p:nvPr>
            <p:ph type="title"/>
          </p:nvPr>
        </p:nvSpPr>
        <p:spPr>
          <a:xfrm>
            <a:off x="76201" y="228600"/>
            <a:ext cx="2362200" cy="1219199"/>
          </a:xfrm>
        </p:spPr>
        <p:txBody>
          <a:bodyPr/>
          <a:lstStyle/>
          <a:p>
            <a:r>
              <a:rPr lang="en-US" sz="1800" b="1" dirty="0">
                <a:effectLst/>
              </a:rPr>
              <a:t>Reference list for high risk PD pathogen and causality paper</a:t>
            </a:r>
          </a:p>
        </p:txBody>
      </p:sp>
      <p:pic>
        <p:nvPicPr>
          <p:cNvPr id="6" name="Content Placeholder 5">
            <a:extLst>
              <a:ext uri="{FF2B5EF4-FFF2-40B4-BE49-F238E27FC236}">
                <a16:creationId xmlns:a16="http://schemas.microsoft.com/office/drawing/2014/main" id="{9A5719E7-314C-4145-BD12-E274C00D5814}"/>
              </a:ext>
            </a:extLst>
          </p:cNvPr>
          <p:cNvPicPr>
            <a:picLocks noGrp="1" noChangeAspect="1"/>
          </p:cNvPicPr>
          <p:nvPr>
            <p:ph idx="1"/>
          </p:nvPr>
        </p:nvPicPr>
        <p:blipFill>
          <a:blip r:embed="rId2"/>
          <a:stretch>
            <a:fillRect/>
          </a:stretch>
        </p:blipFill>
        <p:spPr>
          <a:xfrm>
            <a:off x="152400" y="1584616"/>
            <a:ext cx="3369470" cy="4422775"/>
          </a:xfrm>
          <a:prstGeom prst="rect">
            <a:avLst/>
          </a:prstGeom>
        </p:spPr>
      </p:pic>
      <p:sp>
        <p:nvSpPr>
          <p:cNvPr id="4" name="Footer Placeholder 3">
            <a:extLst>
              <a:ext uri="{FF2B5EF4-FFF2-40B4-BE49-F238E27FC236}">
                <a16:creationId xmlns:a16="http://schemas.microsoft.com/office/drawing/2014/main" id="{2F13F982-F5C1-4666-BAB9-7A7D7588CE4A}"/>
              </a:ext>
            </a:extLst>
          </p:cNvPr>
          <p:cNvSpPr>
            <a:spLocks noGrp="1"/>
          </p:cNvSpPr>
          <p:nvPr>
            <p:ph type="ftr" sz="quarter" idx="11"/>
          </p:nvPr>
        </p:nvSpPr>
        <p:spPr/>
        <p:txBody>
          <a:bodyPr/>
          <a:lstStyle/>
          <a:p>
            <a:pPr>
              <a:defRPr/>
            </a:pPr>
            <a:r>
              <a:rPr lang="en-US"/>
              <a:t>Copyright Bale/Doneen Paradigm</a:t>
            </a:r>
          </a:p>
        </p:txBody>
      </p:sp>
      <p:pic>
        <p:nvPicPr>
          <p:cNvPr id="7" name="Picture 6">
            <a:extLst>
              <a:ext uri="{FF2B5EF4-FFF2-40B4-BE49-F238E27FC236}">
                <a16:creationId xmlns:a16="http://schemas.microsoft.com/office/drawing/2014/main" id="{D89580F3-EF8E-429D-B63C-96A74D802A1F}"/>
              </a:ext>
            </a:extLst>
          </p:cNvPr>
          <p:cNvPicPr>
            <a:picLocks noChangeAspect="1"/>
          </p:cNvPicPr>
          <p:nvPr/>
        </p:nvPicPr>
        <p:blipFill>
          <a:blip r:embed="rId3"/>
          <a:stretch>
            <a:fillRect/>
          </a:stretch>
        </p:blipFill>
        <p:spPr>
          <a:xfrm>
            <a:off x="2469777" y="218871"/>
            <a:ext cx="3594845" cy="6400800"/>
          </a:xfrm>
          <a:prstGeom prst="rect">
            <a:avLst/>
          </a:prstGeom>
        </p:spPr>
      </p:pic>
      <p:pic>
        <p:nvPicPr>
          <p:cNvPr id="8" name="Picture 7">
            <a:extLst>
              <a:ext uri="{FF2B5EF4-FFF2-40B4-BE49-F238E27FC236}">
                <a16:creationId xmlns:a16="http://schemas.microsoft.com/office/drawing/2014/main" id="{3FE9209E-8BAF-4F42-B1A2-7A708A423BEF}"/>
              </a:ext>
            </a:extLst>
          </p:cNvPr>
          <p:cNvPicPr>
            <a:picLocks noChangeAspect="1"/>
          </p:cNvPicPr>
          <p:nvPr/>
        </p:nvPicPr>
        <p:blipFill>
          <a:blip r:embed="rId4"/>
          <a:stretch>
            <a:fillRect/>
          </a:stretch>
        </p:blipFill>
        <p:spPr>
          <a:xfrm>
            <a:off x="4267200" y="1386335"/>
            <a:ext cx="4648200" cy="4819338"/>
          </a:xfrm>
          <a:prstGeom prst="rect">
            <a:avLst/>
          </a:prstGeom>
        </p:spPr>
      </p:pic>
    </p:spTree>
    <p:extLst>
      <p:ext uri="{BB962C8B-B14F-4D97-AF65-F5344CB8AC3E}">
        <p14:creationId xmlns:p14="http://schemas.microsoft.com/office/powerpoint/2010/main" val="37449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816A-22B7-4C41-BA43-904F8A045B8F}"/>
              </a:ext>
            </a:extLst>
          </p:cNvPr>
          <p:cNvSpPr>
            <a:spLocks noGrp="1"/>
          </p:cNvSpPr>
          <p:nvPr>
            <p:ph type="title"/>
          </p:nvPr>
        </p:nvSpPr>
        <p:spPr>
          <a:xfrm>
            <a:off x="301625" y="228601"/>
            <a:ext cx="8510588" cy="533400"/>
          </a:xfrm>
        </p:spPr>
        <p:txBody>
          <a:bodyPr/>
          <a:lstStyle/>
          <a:p>
            <a:r>
              <a:rPr lang="en-US" sz="2800" dirty="0"/>
              <a:t>Reference list for ADA guest editorial piece - </a:t>
            </a:r>
          </a:p>
        </p:txBody>
      </p:sp>
      <p:sp>
        <p:nvSpPr>
          <p:cNvPr id="4" name="Footer Placeholder 3">
            <a:extLst>
              <a:ext uri="{FF2B5EF4-FFF2-40B4-BE49-F238E27FC236}">
                <a16:creationId xmlns:a16="http://schemas.microsoft.com/office/drawing/2014/main" id="{F767E3D4-FFED-4556-8F03-5AB79B4391B0}"/>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6BAD19A0-CE8B-4BBC-9327-DF5C423827DF}"/>
              </a:ext>
            </a:extLst>
          </p:cNvPr>
          <p:cNvPicPr>
            <a:picLocks noGrp="1" noChangeAspect="1"/>
          </p:cNvPicPr>
          <p:nvPr>
            <p:ph idx="1"/>
          </p:nvPr>
        </p:nvPicPr>
        <p:blipFill>
          <a:blip r:embed="rId2"/>
          <a:stretch>
            <a:fillRect/>
          </a:stretch>
        </p:blipFill>
        <p:spPr>
          <a:xfrm>
            <a:off x="303889" y="914400"/>
            <a:ext cx="8540750" cy="2133600"/>
          </a:xfrm>
          <a:prstGeom prst="rect">
            <a:avLst/>
          </a:prstGeom>
        </p:spPr>
      </p:pic>
      <p:sp>
        <p:nvSpPr>
          <p:cNvPr id="6" name="TextBox 5">
            <a:extLst>
              <a:ext uri="{FF2B5EF4-FFF2-40B4-BE49-F238E27FC236}">
                <a16:creationId xmlns:a16="http://schemas.microsoft.com/office/drawing/2014/main" id="{DF90B541-65B5-4BCD-9F4D-03948651D15E}"/>
              </a:ext>
            </a:extLst>
          </p:cNvPr>
          <p:cNvSpPr txBox="1"/>
          <p:nvPr/>
        </p:nvSpPr>
        <p:spPr>
          <a:xfrm>
            <a:off x="762000" y="3124200"/>
            <a:ext cx="7848600" cy="3754874"/>
          </a:xfrm>
          <a:prstGeom prst="rect">
            <a:avLst/>
          </a:prstGeom>
          <a:noFill/>
        </p:spPr>
        <p:txBody>
          <a:bodyPr wrap="square" rtlCol="0">
            <a:spAutoFit/>
          </a:bodyPr>
          <a:lstStyle/>
          <a:p>
            <a:r>
              <a:rPr lang="en-US" sz="2000" b="1" u="sng" dirty="0" err="1"/>
              <a:t>Pihlstrom</a:t>
            </a:r>
            <a:r>
              <a:rPr lang="en-US" sz="2000" b="1" u="sng" dirty="0"/>
              <a:t> et al</a:t>
            </a:r>
            <a:r>
              <a:rPr lang="en-US" sz="2000" dirty="0"/>
              <a:t>: </a:t>
            </a:r>
          </a:p>
          <a:p>
            <a:r>
              <a:rPr lang="en-US" sz="2000" dirty="0"/>
              <a:t>“Good oral health has many advantages – effective and efficient chewing, enjoyment of food, pleasing appearance, self-confidence, and freedom from pain and infection”</a:t>
            </a:r>
          </a:p>
          <a:p>
            <a:endParaRPr lang="en-US" sz="2000" dirty="0"/>
          </a:p>
          <a:p>
            <a:r>
              <a:rPr lang="en-US" sz="2000" dirty="0"/>
              <a:t>“Good oral health alone justifies preventing oral disease and maintaining oral health.”</a:t>
            </a:r>
          </a:p>
          <a:p>
            <a:endParaRPr lang="en-US" sz="2000" dirty="0"/>
          </a:p>
          <a:p>
            <a:r>
              <a:rPr lang="en-US" sz="2000" dirty="0"/>
              <a:t>“There remains a need for </a:t>
            </a:r>
            <a:r>
              <a:rPr lang="en-US" sz="2000" b="1" u="sng" dirty="0"/>
              <a:t>more convincing and higher quality evidence</a:t>
            </a:r>
            <a:r>
              <a:rPr lang="en-US" sz="2000" dirty="0"/>
              <a:t>”</a:t>
            </a:r>
          </a:p>
          <a:p>
            <a:pPr algn="ctr"/>
            <a:endParaRPr lang="en-US" sz="2000" dirty="0"/>
          </a:p>
          <a:p>
            <a:endParaRPr lang="en-US" dirty="0"/>
          </a:p>
        </p:txBody>
      </p:sp>
    </p:spTree>
    <p:extLst>
      <p:ext uri="{BB962C8B-B14F-4D97-AF65-F5344CB8AC3E}">
        <p14:creationId xmlns:p14="http://schemas.microsoft.com/office/powerpoint/2010/main" val="4145116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0C22-342D-4BC2-A974-DD8C46577205}"/>
              </a:ext>
            </a:extLst>
          </p:cNvPr>
          <p:cNvSpPr>
            <a:spLocks noGrp="1"/>
          </p:cNvSpPr>
          <p:nvPr>
            <p:ph type="title"/>
          </p:nvPr>
        </p:nvSpPr>
        <p:spPr>
          <a:xfrm>
            <a:off x="301625" y="228601"/>
            <a:ext cx="8510588" cy="990600"/>
          </a:xfrm>
        </p:spPr>
        <p:txBody>
          <a:bodyPr/>
          <a:lstStyle/>
          <a:p>
            <a:r>
              <a:rPr lang="en-US" sz="3200" dirty="0">
                <a:effectLst/>
              </a:rPr>
              <a:t>So let’s examine what was published in last few days - </a:t>
            </a:r>
          </a:p>
        </p:txBody>
      </p:sp>
      <p:sp>
        <p:nvSpPr>
          <p:cNvPr id="3" name="Content Placeholder 2">
            <a:extLst>
              <a:ext uri="{FF2B5EF4-FFF2-40B4-BE49-F238E27FC236}">
                <a16:creationId xmlns:a16="http://schemas.microsoft.com/office/drawing/2014/main" id="{55D3C958-CA30-403F-B1B7-9F247B62CF51}"/>
              </a:ext>
            </a:extLst>
          </p:cNvPr>
          <p:cNvSpPr>
            <a:spLocks noGrp="1"/>
          </p:cNvSpPr>
          <p:nvPr>
            <p:ph idx="1"/>
          </p:nvPr>
        </p:nvSpPr>
        <p:spPr>
          <a:xfrm>
            <a:off x="301625" y="1219202"/>
            <a:ext cx="8540750" cy="4879974"/>
          </a:xfrm>
        </p:spPr>
        <p:txBody>
          <a:bodyPr/>
          <a:lstStyle/>
          <a:p>
            <a:pPr marL="0" indent="0" algn="ctr">
              <a:buNone/>
            </a:pPr>
            <a:endParaRPr lang="en-US" sz="2800" dirty="0">
              <a:effectLst/>
            </a:endParaRPr>
          </a:p>
          <a:p>
            <a:pPr marL="0" indent="0" algn="ctr">
              <a:buNone/>
            </a:pPr>
            <a:r>
              <a:rPr lang="en-US" sz="2800" dirty="0">
                <a:effectLst/>
              </a:rPr>
              <a:t>Last month Sen et al – PD and CVA </a:t>
            </a:r>
          </a:p>
          <a:p>
            <a:pPr marL="0" indent="0" algn="ctr">
              <a:buNone/>
            </a:pPr>
            <a:endParaRPr lang="en-US" sz="2800" dirty="0">
              <a:effectLst/>
            </a:endParaRPr>
          </a:p>
          <a:p>
            <a:pPr marL="0" indent="0" algn="ctr">
              <a:buNone/>
            </a:pPr>
            <a:r>
              <a:rPr lang="en-US" sz="2800" dirty="0">
                <a:effectLst/>
              </a:rPr>
              <a:t>Today – let’s discuss new data discussing periodontal disease treatment and improvement in T2DM patients.</a:t>
            </a:r>
          </a:p>
        </p:txBody>
      </p:sp>
      <p:sp>
        <p:nvSpPr>
          <p:cNvPr id="4" name="Footer Placeholder 3">
            <a:extLst>
              <a:ext uri="{FF2B5EF4-FFF2-40B4-BE49-F238E27FC236}">
                <a16:creationId xmlns:a16="http://schemas.microsoft.com/office/drawing/2014/main" id="{D3A2A8A4-AF49-4212-8C5E-59FE834CFC9C}"/>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50248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4EE2-0D21-41D2-845A-B79AD7394BA2}"/>
              </a:ext>
            </a:extLst>
          </p:cNvPr>
          <p:cNvSpPr>
            <a:spLocks noGrp="1"/>
          </p:cNvSpPr>
          <p:nvPr>
            <p:ph type="title"/>
          </p:nvPr>
        </p:nvSpPr>
        <p:spPr/>
        <p:txBody>
          <a:bodyPr/>
          <a:lstStyle/>
          <a:p>
            <a:r>
              <a:rPr lang="en-US" dirty="0"/>
              <a:t>PD treatment and DM</a:t>
            </a:r>
          </a:p>
        </p:txBody>
      </p:sp>
      <p:pic>
        <p:nvPicPr>
          <p:cNvPr id="6" name="Content Placeholder 5">
            <a:extLst>
              <a:ext uri="{FF2B5EF4-FFF2-40B4-BE49-F238E27FC236}">
                <a16:creationId xmlns:a16="http://schemas.microsoft.com/office/drawing/2014/main" id="{ACDF5E52-1E60-4E14-BE05-80872F69DD3E}"/>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9200" y="1752600"/>
            <a:ext cx="6367272" cy="3538728"/>
          </a:xfrm>
        </p:spPr>
      </p:pic>
      <p:sp>
        <p:nvSpPr>
          <p:cNvPr id="4" name="Footer Placeholder 3">
            <a:extLst>
              <a:ext uri="{FF2B5EF4-FFF2-40B4-BE49-F238E27FC236}">
                <a16:creationId xmlns:a16="http://schemas.microsoft.com/office/drawing/2014/main" id="{38244BC9-3259-4DDB-859F-7F2C3F8FA682}"/>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11073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sp>
        <p:nvSpPr>
          <p:cNvPr id="8" name="Content Placeholder 7">
            <a:extLst>
              <a:ext uri="{FF2B5EF4-FFF2-40B4-BE49-F238E27FC236}">
                <a16:creationId xmlns:a16="http://schemas.microsoft.com/office/drawing/2014/main" id="{7DB8ACFD-EFFB-4785-B04C-C08783B5A930}"/>
              </a:ext>
            </a:extLst>
          </p:cNvPr>
          <p:cNvSpPr>
            <a:spLocks noGrp="1"/>
          </p:cNvSpPr>
          <p:nvPr>
            <p:ph idx="1"/>
          </p:nvPr>
        </p:nvSpPr>
        <p:spPr>
          <a:xfrm>
            <a:off x="234173" y="1143000"/>
            <a:ext cx="8540750" cy="3886200"/>
          </a:xfrm>
        </p:spPr>
        <p:txBody>
          <a:bodyPr/>
          <a:lstStyle/>
          <a:p>
            <a:pPr marL="0" indent="0">
              <a:buNone/>
            </a:pPr>
            <a:r>
              <a:rPr lang="en-US" sz="1800" b="1" u="sng" dirty="0">
                <a:effectLst/>
              </a:rPr>
              <a:t>Objective</a:t>
            </a:r>
            <a:r>
              <a:rPr lang="en-US" sz="1800" dirty="0">
                <a:effectLst/>
              </a:rPr>
              <a:t>: To evaluate the effect of non-surgical periodontal treatment on serum HbA1c levels in patients with T2DM</a:t>
            </a:r>
          </a:p>
          <a:p>
            <a:pPr marL="0" indent="0">
              <a:buNone/>
            </a:pPr>
            <a:endParaRPr lang="en-US" sz="1800" b="1" dirty="0">
              <a:effectLst/>
            </a:endParaRPr>
          </a:p>
          <a:p>
            <a:pPr marL="0" indent="0">
              <a:buNone/>
            </a:pPr>
            <a:r>
              <a:rPr lang="en-US" sz="1800" b="1" u="sng" dirty="0">
                <a:effectLst/>
              </a:rPr>
              <a:t>Research Design and Methods</a:t>
            </a:r>
            <a:r>
              <a:rPr lang="en-US" sz="1800" dirty="0">
                <a:effectLst/>
              </a:rPr>
              <a:t>: 6-month, single-masked, randomized clinical trial based on 90 patients (HbA1c: 7.7% (61 mmol/mol) ± 1.13%) randomly assigned to either:</a:t>
            </a:r>
          </a:p>
          <a:p>
            <a:pPr marL="0" indent="0">
              <a:buNone/>
            </a:pPr>
            <a:r>
              <a:rPr lang="en-US" sz="1800" dirty="0">
                <a:effectLst/>
              </a:rPr>
              <a:t>1. </a:t>
            </a:r>
            <a:r>
              <a:rPr lang="en-US" sz="1800" b="1" u="sng" dirty="0">
                <a:effectLst/>
              </a:rPr>
              <a:t>Treatment group</a:t>
            </a:r>
            <a:r>
              <a:rPr lang="en-US" sz="1800" dirty="0">
                <a:effectLst/>
              </a:rPr>
              <a:t> oral hygiene instructions + scaling and root </a:t>
            </a:r>
            <a:r>
              <a:rPr lang="en-US" sz="1800" dirty="0" err="1">
                <a:effectLst/>
              </a:rPr>
              <a:t>planing</a:t>
            </a:r>
            <a:r>
              <a:rPr lang="en-US" sz="1800" dirty="0">
                <a:effectLst/>
              </a:rPr>
              <a:t> using 	ultrasound and Gracey curettes</a:t>
            </a:r>
          </a:p>
          <a:p>
            <a:pPr marL="0" indent="0">
              <a:buNone/>
            </a:pPr>
            <a:r>
              <a:rPr lang="en-US" sz="1800" dirty="0">
                <a:effectLst/>
              </a:rPr>
              <a:t>2. </a:t>
            </a:r>
            <a:r>
              <a:rPr lang="en-US" sz="1800" b="1" u="sng" dirty="0">
                <a:effectLst/>
              </a:rPr>
              <a:t>Control group</a:t>
            </a:r>
            <a:r>
              <a:rPr lang="en-US" sz="1800" dirty="0">
                <a:effectLst/>
              </a:rPr>
              <a:t> oral hygiene instructions + supragingival removal of plaque and 	calculus using ultrasound</a:t>
            </a:r>
          </a:p>
          <a:p>
            <a:pPr>
              <a:buAutoNum type="arabicPeriod"/>
            </a:pPr>
            <a:endParaRPr lang="en-US" sz="1800" dirty="0">
              <a:effectLst/>
            </a:endParaRPr>
          </a:p>
          <a:p>
            <a:pPr marL="0" indent="0">
              <a:buNone/>
            </a:pPr>
            <a:r>
              <a:rPr lang="en-US" sz="1800" dirty="0">
                <a:effectLst/>
              </a:rPr>
              <a:t>Pocket depth, gingival index, and plaque index were assessed at baseline and after 3 and 6 months together with determinations of fasting plasma glucose, HbA1c, and bacterial counts. </a:t>
            </a:r>
          </a:p>
        </p:txBody>
      </p:sp>
    </p:spTree>
    <p:extLst>
      <p:ext uri="{BB962C8B-B14F-4D97-AF65-F5344CB8AC3E}">
        <p14:creationId xmlns:p14="http://schemas.microsoft.com/office/powerpoint/2010/main" val="11844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sp>
        <p:nvSpPr>
          <p:cNvPr id="8" name="Content Placeholder 7">
            <a:extLst>
              <a:ext uri="{FF2B5EF4-FFF2-40B4-BE49-F238E27FC236}">
                <a16:creationId xmlns:a16="http://schemas.microsoft.com/office/drawing/2014/main" id="{7DB8ACFD-EFFB-4785-B04C-C08783B5A930}"/>
              </a:ext>
            </a:extLst>
          </p:cNvPr>
          <p:cNvSpPr>
            <a:spLocks noGrp="1"/>
          </p:cNvSpPr>
          <p:nvPr>
            <p:ph idx="1"/>
          </p:nvPr>
        </p:nvSpPr>
        <p:spPr>
          <a:xfrm>
            <a:off x="234173" y="1143000"/>
            <a:ext cx="8540750" cy="3886200"/>
          </a:xfrm>
        </p:spPr>
        <p:txBody>
          <a:bodyPr/>
          <a:lstStyle/>
          <a:p>
            <a:pPr marL="0" indent="0" algn="ctr">
              <a:buNone/>
            </a:pPr>
            <a:r>
              <a:rPr lang="en-US" sz="2000" b="1" u="sng" dirty="0">
                <a:effectLst/>
              </a:rPr>
              <a:t>Results</a:t>
            </a:r>
            <a:r>
              <a:rPr lang="en-US" sz="2000" dirty="0">
                <a:effectLst/>
              </a:rPr>
              <a:t>: Treatment significantly improved the periodontal and metabolic parameters (</a:t>
            </a:r>
            <a:r>
              <a:rPr lang="en-US" sz="2000" i="1" dirty="0">
                <a:effectLst/>
              </a:rPr>
              <a:t>p </a:t>
            </a:r>
            <a:r>
              <a:rPr lang="en-US" sz="2000" dirty="0">
                <a:effectLst/>
              </a:rPr>
              <a:t>&lt; .05), whereas in the control group no improvement was observed. </a:t>
            </a:r>
          </a:p>
          <a:p>
            <a:pPr marL="0" indent="0" algn="ctr">
              <a:buNone/>
            </a:pPr>
            <a:endParaRPr lang="en-US" sz="2000" dirty="0">
              <a:effectLst/>
            </a:endParaRPr>
          </a:p>
          <a:p>
            <a:pPr marL="0" indent="0" algn="ctr">
              <a:buNone/>
            </a:pPr>
            <a:r>
              <a:rPr lang="en-US" sz="2000" dirty="0">
                <a:effectLst/>
              </a:rPr>
              <a:t>These results were consistent with the bacteriological results in most but not all cases. </a:t>
            </a:r>
          </a:p>
          <a:p>
            <a:pPr marL="0" indent="0" algn="ctr">
              <a:buNone/>
            </a:pPr>
            <a:endParaRPr lang="en-US" sz="2000" b="1" dirty="0">
              <a:effectLst/>
            </a:endParaRPr>
          </a:p>
          <a:p>
            <a:pPr marL="0" indent="0" algn="ctr">
              <a:buNone/>
            </a:pPr>
            <a:r>
              <a:rPr lang="en-US" sz="2000" b="1" dirty="0">
                <a:effectLst/>
              </a:rPr>
              <a:t>Conclusion</a:t>
            </a:r>
            <a:r>
              <a:rPr lang="en-US" sz="2000" dirty="0">
                <a:effectLst/>
              </a:rPr>
              <a:t>: Non-surgical periodontal treatment resulted in a better glycemic status of type 2 diabetes patients and demonstrated the importance of oral health in their general health.</a:t>
            </a:r>
          </a:p>
        </p:txBody>
      </p:sp>
    </p:spTree>
    <p:extLst>
      <p:ext uri="{BB962C8B-B14F-4D97-AF65-F5344CB8AC3E}">
        <p14:creationId xmlns:p14="http://schemas.microsoft.com/office/powerpoint/2010/main" val="596407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pic>
        <p:nvPicPr>
          <p:cNvPr id="3" name="Content Placeholder 2">
            <a:extLst>
              <a:ext uri="{FF2B5EF4-FFF2-40B4-BE49-F238E27FC236}">
                <a16:creationId xmlns:a16="http://schemas.microsoft.com/office/drawing/2014/main" id="{532F5E4A-734C-423D-8436-A09E7BC3CBF4}"/>
              </a:ext>
            </a:extLst>
          </p:cNvPr>
          <p:cNvPicPr>
            <a:picLocks noGrp="1" noChangeAspect="1"/>
          </p:cNvPicPr>
          <p:nvPr>
            <p:ph idx="1"/>
          </p:nvPr>
        </p:nvPicPr>
        <p:blipFill>
          <a:blip r:embed="rId2"/>
          <a:stretch>
            <a:fillRect/>
          </a:stretch>
        </p:blipFill>
        <p:spPr>
          <a:xfrm>
            <a:off x="234950" y="1157292"/>
            <a:ext cx="8540750" cy="3857615"/>
          </a:xfrm>
          <a:prstGeom prst="rect">
            <a:avLst/>
          </a:prstGeom>
        </p:spPr>
      </p:pic>
      <p:sp>
        <p:nvSpPr>
          <p:cNvPr id="5" name="TextBox 4">
            <a:extLst>
              <a:ext uri="{FF2B5EF4-FFF2-40B4-BE49-F238E27FC236}">
                <a16:creationId xmlns:a16="http://schemas.microsoft.com/office/drawing/2014/main" id="{657BADAF-61A8-48EF-B3C4-9E8648475222}"/>
              </a:ext>
            </a:extLst>
          </p:cNvPr>
          <p:cNvSpPr txBox="1"/>
          <p:nvPr/>
        </p:nvSpPr>
        <p:spPr>
          <a:xfrm>
            <a:off x="7620000" y="1828800"/>
            <a:ext cx="879472" cy="461665"/>
          </a:xfrm>
          <a:prstGeom prst="rect">
            <a:avLst/>
          </a:prstGeom>
          <a:noFill/>
        </p:spPr>
        <p:txBody>
          <a:bodyPr wrap="none" rtlCol="0">
            <a:spAutoFit/>
          </a:bodyPr>
          <a:lstStyle/>
          <a:p>
            <a:r>
              <a:rPr lang="en-US" sz="1200" dirty="0">
                <a:solidFill>
                  <a:schemeClr val="bg2"/>
                </a:solidFill>
              </a:rPr>
              <a:t>Control</a:t>
            </a:r>
          </a:p>
          <a:p>
            <a:r>
              <a:rPr lang="en-US" sz="1200" dirty="0">
                <a:solidFill>
                  <a:schemeClr val="bg2"/>
                </a:solidFill>
              </a:rPr>
              <a:t>Treatment</a:t>
            </a:r>
          </a:p>
        </p:txBody>
      </p:sp>
    </p:spTree>
    <p:extLst>
      <p:ext uri="{BB962C8B-B14F-4D97-AF65-F5344CB8AC3E}">
        <p14:creationId xmlns:p14="http://schemas.microsoft.com/office/powerpoint/2010/main" val="39644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much can be destructive</a:t>
            </a:r>
          </a:p>
        </p:txBody>
      </p:sp>
      <p:pic>
        <p:nvPicPr>
          <p:cNvPr id="5" name="Content Placeholder 4" descr="overloaded.jpg"/>
          <p:cNvPicPr>
            <a:picLocks noGrp="1" noChangeAspect="1"/>
          </p:cNvPicPr>
          <p:nvPr>
            <p:ph idx="1"/>
          </p:nvPr>
        </p:nvPicPr>
        <p:blipFill>
          <a:blip r:embed="rId3" cstate="print"/>
          <a:stretch>
            <a:fillRect/>
          </a:stretch>
        </p:blipFill>
        <p:spPr>
          <a:xfrm>
            <a:off x="990600" y="1371600"/>
            <a:ext cx="7162800" cy="4659312"/>
          </a:xfrm>
        </p:spPr>
      </p:pic>
      <p:sp>
        <p:nvSpPr>
          <p:cNvPr id="4" name="Footer Placeholder 3"/>
          <p:cNvSpPr>
            <a:spLocks noGrp="1"/>
          </p:cNvSpPr>
          <p:nvPr>
            <p:ph type="ftr" sz="quarter" idx="11"/>
          </p:nvPr>
        </p:nvSpPr>
        <p:spPr/>
        <p:txBody>
          <a:bodyPr/>
          <a:lstStyle/>
          <a:p>
            <a:pPr>
              <a:defRPr/>
            </a:pPr>
            <a:r>
              <a:rPr lang="en-US"/>
              <a:t>Copyright Bale/Doneen Paradigm</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863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pic>
        <p:nvPicPr>
          <p:cNvPr id="5" name="Picture 4">
            <a:extLst>
              <a:ext uri="{FF2B5EF4-FFF2-40B4-BE49-F238E27FC236}">
                <a16:creationId xmlns:a16="http://schemas.microsoft.com/office/drawing/2014/main" id="{2FE75641-E367-47CE-B637-53A9F07598C0}"/>
              </a:ext>
            </a:extLst>
          </p:cNvPr>
          <p:cNvPicPr>
            <a:picLocks noChangeAspect="1"/>
          </p:cNvPicPr>
          <p:nvPr/>
        </p:nvPicPr>
        <p:blipFill>
          <a:blip r:embed="rId2"/>
          <a:stretch>
            <a:fillRect/>
          </a:stretch>
        </p:blipFill>
        <p:spPr>
          <a:xfrm>
            <a:off x="914400" y="1143000"/>
            <a:ext cx="7315200" cy="4301412"/>
          </a:xfrm>
          <a:prstGeom prst="rect">
            <a:avLst/>
          </a:prstGeom>
        </p:spPr>
      </p:pic>
    </p:spTree>
    <p:extLst>
      <p:ext uri="{BB962C8B-B14F-4D97-AF65-F5344CB8AC3E}">
        <p14:creationId xmlns:p14="http://schemas.microsoft.com/office/powerpoint/2010/main" val="296629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sp>
        <p:nvSpPr>
          <p:cNvPr id="8" name="Content Placeholder 7">
            <a:extLst>
              <a:ext uri="{FF2B5EF4-FFF2-40B4-BE49-F238E27FC236}">
                <a16:creationId xmlns:a16="http://schemas.microsoft.com/office/drawing/2014/main" id="{7DB8ACFD-EFFB-4785-B04C-C08783B5A930}"/>
              </a:ext>
            </a:extLst>
          </p:cNvPr>
          <p:cNvSpPr>
            <a:spLocks noGrp="1"/>
          </p:cNvSpPr>
          <p:nvPr>
            <p:ph idx="1"/>
          </p:nvPr>
        </p:nvSpPr>
        <p:spPr>
          <a:xfrm>
            <a:off x="234173" y="1143000"/>
            <a:ext cx="8540750" cy="3886200"/>
          </a:xfrm>
        </p:spPr>
        <p:txBody>
          <a:bodyPr/>
          <a:lstStyle/>
          <a:p>
            <a:pPr marL="0" indent="0" algn="ctr">
              <a:buNone/>
            </a:pPr>
            <a:r>
              <a:rPr lang="en-US" sz="2000" dirty="0">
                <a:effectLst/>
              </a:rPr>
              <a:t>To explore whether 6 months of non-surgical periodontal therapy can lead to a reduction in HbA1c levels in patients with type 2 diabetes having generalized chronic periodontitis by means of a randomized clinical trial. </a:t>
            </a:r>
          </a:p>
          <a:p>
            <a:pPr marL="0" indent="0" algn="ctr">
              <a:buNone/>
            </a:pPr>
            <a:endParaRPr lang="en-US" sz="2000" i="1" dirty="0">
              <a:effectLst/>
            </a:endParaRPr>
          </a:p>
          <a:p>
            <a:pPr marL="0" indent="0" algn="ctr">
              <a:buNone/>
            </a:pPr>
            <a:r>
              <a:rPr lang="en-US" sz="2000" dirty="0">
                <a:effectLst/>
              </a:rPr>
              <a:t>Non-surgical periodontal treatment during 6 months is associated with significant improvement in metabolic control. Bacteriological analysis of periodontal microbiota by PCR showed poor association. </a:t>
            </a:r>
          </a:p>
          <a:p>
            <a:pPr marL="0" indent="0" algn="ctr">
              <a:buNone/>
            </a:pPr>
            <a:endParaRPr lang="en-US" sz="2000" dirty="0">
              <a:effectLst/>
            </a:endParaRPr>
          </a:p>
          <a:p>
            <a:pPr marL="0" indent="0" algn="ctr">
              <a:buNone/>
            </a:pPr>
            <a:r>
              <a:rPr lang="en-US" sz="2000" i="1" dirty="0" err="1">
                <a:effectLst/>
              </a:rPr>
              <a:t>Aggregatibacter</a:t>
            </a:r>
            <a:r>
              <a:rPr lang="en-US" sz="2000" i="1" dirty="0">
                <a:effectLst/>
              </a:rPr>
              <a:t> </a:t>
            </a:r>
            <a:r>
              <a:rPr lang="en-US" sz="2000" i="1" dirty="0" err="1">
                <a:effectLst/>
              </a:rPr>
              <a:t>actinomycetemcomitans</a:t>
            </a:r>
            <a:r>
              <a:rPr lang="en-US" sz="2000" i="1" dirty="0">
                <a:effectLst/>
              </a:rPr>
              <a:t> </a:t>
            </a:r>
            <a:r>
              <a:rPr lang="en-US" sz="2000" dirty="0">
                <a:effectLst/>
              </a:rPr>
              <a:t>(Aa) </a:t>
            </a:r>
            <a:r>
              <a:rPr lang="en-US" sz="2000" i="1" dirty="0" err="1">
                <a:effectLst/>
              </a:rPr>
              <a:t>Porphyromonas</a:t>
            </a:r>
            <a:r>
              <a:rPr lang="en-US" sz="2000" i="1" dirty="0">
                <a:effectLst/>
              </a:rPr>
              <a:t> </a:t>
            </a:r>
            <a:r>
              <a:rPr lang="en-US" sz="2000" i="1" dirty="0" err="1">
                <a:effectLst/>
              </a:rPr>
              <a:t>gingivalis</a:t>
            </a:r>
            <a:r>
              <a:rPr lang="en-US" sz="2000" i="1" dirty="0">
                <a:effectLst/>
              </a:rPr>
              <a:t> </a:t>
            </a:r>
            <a:r>
              <a:rPr lang="en-US" sz="2000" dirty="0">
                <a:effectLst/>
              </a:rPr>
              <a:t>(</a:t>
            </a:r>
            <a:r>
              <a:rPr lang="en-US" sz="2000" dirty="0" err="1">
                <a:effectLst/>
              </a:rPr>
              <a:t>Pg</a:t>
            </a:r>
            <a:r>
              <a:rPr lang="en-US" sz="2000" dirty="0">
                <a:effectLst/>
              </a:rPr>
              <a:t>), and </a:t>
            </a:r>
            <a:r>
              <a:rPr lang="en-US" sz="2000" i="1" dirty="0" err="1">
                <a:effectLst/>
              </a:rPr>
              <a:t>Tannerella</a:t>
            </a:r>
            <a:r>
              <a:rPr lang="en-US" sz="2000" i="1" dirty="0">
                <a:effectLst/>
              </a:rPr>
              <a:t> forsythia </a:t>
            </a:r>
            <a:r>
              <a:rPr lang="en-US" sz="2000" dirty="0">
                <a:effectLst/>
              </a:rPr>
              <a:t>(</a:t>
            </a:r>
            <a:r>
              <a:rPr lang="en-US" sz="2000" dirty="0" err="1">
                <a:effectLst/>
              </a:rPr>
              <a:t>Tf</a:t>
            </a:r>
            <a:r>
              <a:rPr lang="en-US" sz="2000" dirty="0">
                <a:effectLst/>
              </a:rPr>
              <a:t>)</a:t>
            </a:r>
          </a:p>
        </p:txBody>
      </p:sp>
    </p:spTree>
    <p:extLst>
      <p:ext uri="{BB962C8B-B14F-4D97-AF65-F5344CB8AC3E}">
        <p14:creationId xmlns:p14="http://schemas.microsoft.com/office/powerpoint/2010/main" val="131334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51B0-516E-4928-9480-6CF2883FCF91}"/>
              </a:ext>
            </a:extLst>
          </p:cNvPr>
          <p:cNvSpPr>
            <a:spLocks noGrp="1"/>
          </p:cNvSpPr>
          <p:nvPr>
            <p:ph type="title"/>
          </p:nvPr>
        </p:nvSpPr>
        <p:spPr>
          <a:xfrm>
            <a:off x="301625" y="228601"/>
            <a:ext cx="8510588" cy="533400"/>
          </a:xfrm>
        </p:spPr>
        <p:txBody>
          <a:bodyPr/>
          <a:lstStyle/>
          <a:p>
            <a:r>
              <a:rPr lang="en-US" dirty="0"/>
              <a:t>PD </a:t>
            </a:r>
            <a:r>
              <a:rPr lang="en-US" dirty="0" err="1"/>
              <a:t>tx</a:t>
            </a:r>
            <a:r>
              <a:rPr lang="en-US" dirty="0"/>
              <a:t> in T2DM with chronic PD</a:t>
            </a:r>
          </a:p>
        </p:txBody>
      </p:sp>
      <p:sp>
        <p:nvSpPr>
          <p:cNvPr id="4" name="Footer Placeholder 3">
            <a:extLst>
              <a:ext uri="{FF2B5EF4-FFF2-40B4-BE49-F238E27FC236}">
                <a16:creationId xmlns:a16="http://schemas.microsoft.com/office/drawing/2014/main" id="{89FA976C-AB5B-4754-937D-28C387A7D8DD}"/>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2719D693-C5B6-4F9B-9747-82C4650E106D}"/>
              </a:ext>
            </a:extLst>
          </p:cNvPr>
          <p:cNvSpPr txBox="1"/>
          <p:nvPr/>
        </p:nvSpPr>
        <p:spPr>
          <a:xfrm>
            <a:off x="178340" y="5560020"/>
            <a:ext cx="8686800" cy="923330"/>
          </a:xfrm>
          <a:prstGeom prst="rect">
            <a:avLst/>
          </a:prstGeom>
          <a:noFill/>
        </p:spPr>
        <p:txBody>
          <a:bodyPr wrap="square" rtlCol="0">
            <a:spAutoFit/>
          </a:bodyPr>
          <a:lstStyle/>
          <a:p>
            <a:r>
              <a:rPr lang="en-US" dirty="0">
                <a:solidFill>
                  <a:srgbClr val="FFC000"/>
                </a:solidFill>
              </a:rPr>
              <a:t>Mauri-</a:t>
            </a:r>
            <a:r>
              <a:rPr lang="en-US" dirty="0" err="1">
                <a:solidFill>
                  <a:srgbClr val="FFC000"/>
                </a:solidFill>
              </a:rPr>
              <a:t>Obradors</a:t>
            </a:r>
            <a:r>
              <a:rPr lang="en-US" dirty="0">
                <a:solidFill>
                  <a:srgbClr val="FFC000"/>
                </a:solidFill>
              </a:rPr>
              <a:t>, E., </a:t>
            </a:r>
            <a:r>
              <a:rPr lang="en-US" dirty="0" err="1">
                <a:solidFill>
                  <a:srgbClr val="FFC000"/>
                </a:solidFill>
              </a:rPr>
              <a:t>Merlos</a:t>
            </a:r>
            <a:r>
              <a:rPr lang="en-US" dirty="0">
                <a:solidFill>
                  <a:srgbClr val="FFC000"/>
                </a:solidFill>
              </a:rPr>
              <a:t>, A., </a:t>
            </a:r>
            <a:r>
              <a:rPr lang="en-US" dirty="0" err="1">
                <a:solidFill>
                  <a:srgbClr val="FFC000"/>
                </a:solidFill>
              </a:rPr>
              <a:t>Estrugo-Devesa</a:t>
            </a:r>
            <a:r>
              <a:rPr lang="en-US" dirty="0">
                <a:solidFill>
                  <a:srgbClr val="FFC000"/>
                </a:solidFill>
              </a:rPr>
              <a:t>, A. et al. (2018). Benefits of non-surgical periodontal treatment in patients with type 2 DM and chronic periodontitis: A randomized controlled trial.  J Clin </a:t>
            </a:r>
            <a:r>
              <a:rPr lang="en-US" dirty="0" err="1">
                <a:solidFill>
                  <a:srgbClr val="FFC000"/>
                </a:solidFill>
              </a:rPr>
              <a:t>Periodontol</a:t>
            </a:r>
            <a:r>
              <a:rPr lang="en-US" dirty="0">
                <a:solidFill>
                  <a:srgbClr val="FFC000"/>
                </a:solidFill>
              </a:rPr>
              <a:t>. 2018;1-9.</a:t>
            </a:r>
          </a:p>
        </p:txBody>
      </p:sp>
      <p:sp>
        <p:nvSpPr>
          <p:cNvPr id="8" name="Content Placeholder 7">
            <a:extLst>
              <a:ext uri="{FF2B5EF4-FFF2-40B4-BE49-F238E27FC236}">
                <a16:creationId xmlns:a16="http://schemas.microsoft.com/office/drawing/2014/main" id="{7DB8ACFD-EFFB-4785-B04C-C08783B5A930}"/>
              </a:ext>
            </a:extLst>
          </p:cNvPr>
          <p:cNvSpPr>
            <a:spLocks noGrp="1"/>
          </p:cNvSpPr>
          <p:nvPr>
            <p:ph idx="1"/>
          </p:nvPr>
        </p:nvSpPr>
        <p:spPr>
          <a:xfrm>
            <a:off x="76201" y="914400"/>
            <a:ext cx="9067799" cy="3886200"/>
          </a:xfrm>
        </p:spPr>
        <p:txBody>
          <a:bodyPr/>
          <a:lstStyle/>
          <a:p>
            <a:pPr marL="0" indent="0">
              <a:buNone/>
            </a:pPr>
            <a:r>
              <a:rPr lang="en-US" sz="2000" b="1" u="sng" dirty="0" err="1">
                <a:effectLst/>
              </a:rPr>
              <a:t>BaleDoneen</a:t>
            </a:r>
            <a:r>
              <a:rPr lang="en-US" sz="2000" b="1" u="sng" dirty="0">
                <a:effectLst/>
              </a:rPr>
              <a:t> Take-Away</a:t>
            </a:r>
            <a:r>
              <a:rPr lang="en-US" sz="2000" dirty="0">
                <a:effectLst/>
              </a:rPr>
              <a:t>:</a:t>
            </a:r>
          </a:p>
          <a:p>
            <a:pPr marL="0" indent="0">
              <a:buNone/>
            </a:pPr>
            <a:r>
              <a:rPr lang="en-US" sz="2000" dirty="0">
                <a:effectLst/>
              </a:rPr>
              <a:t>This is yet another study that continues to yield data to support the oral/systemic connection. </a:t>
            </a:r>
          </a:p>
          <a:p>
            <a:pPr marL="0" indent="0">
              <a:buNone/>
            </a:pPr>
            <a:endParaRPr lang="en-US" sz="2000" dirty="0">
              <a:effectLst/>
            </a:endParaRPr>
          </a:p>
          <a:p>
            <a:pPr marL="0" indent="0">
              <a:buNone/>
            </a:pPr>
            <a:r>
              <a:rPr lang="en-US" sz="2000" dirty="0">
                <a:effectLst/>
              </a:rPr>
              <a:t>Our stance is that the data is strong and robust enough to support the relationship between high risk periodontal pathogens and the atherogenic triad.</a:t>
            </a:r>
          </a:p>
          <a:p>
            <a:pPr marL="0" indent="0">
              <a:buNone/>
            </a:pPr>
            <a:endParaRPr lang="en-US" sz="2000" dirty="0">
              <a:effectLst/>
            </a:endParaRPr>
          </a:p>
          <a:p>
            <a:pPr marL="0" indent="0">
              <a:buNone/>
            </a:pPr>
            <a:r>
              <a:rPr lang="en-US" sz="2000" dirty="0">
                <a:effectLst/>
              </a:rPr>
              <a:t>Looking at the relationship of PD in other systemic disease states continues to propel the association. </a:t>
            </a:r>
          </a:p>
          <a:p>
            <a:pPr marL="0" indent="0">
              <a:buNone/>
            </a:pPr>
            <a:endParaRPr lang="en-US" sz="2000" dirty="0">
              <a:effectLst/>
            </a:endParaRPr>
          </a:p>
          <a:p>
            <a:pPr marL="0" indent="0">
              <a:buNone/>
            </a:pPr>
            <a:r>
              <a:rPr lang="en-US" sz="2000" dirty="0">
                <a:effectLst/>
              </a:rPr>
              <a:t>Unlike the position taken by the guest editorial in JADA, we believe completely that the high risk oral pathogens ARE just as important as all of the other root causes of vascular inflammation.  </a:t>
            </a:r>
          </a:p>
          <a:p>
            <a:pPr marL="0" indent="0">
              <a:buNone/>
            </a:pPr>
            <a:endParaRPr lang="en-US" sz="2000" dirty="0">
              <a:effectLst/>
            </a:endParaRPr>
          </a:p>
        </p:txBody>
      </p:sp>
    </p:spTree>
    <p:extLst>
      <p:ext uri="{BB962C8B-B14F-4D97-AF65-F5344CB8AC3E}">
        <p14:creationId xmlns:p14="http://schemas.microsoft.com/office/powerpoint/2010/main" val="10584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5943600" y="3827621"/>
            <a:ext cx="1676400" cy="400110"/>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Hypertension</a:t>
            </a:r>
          </a:p>
        </p:txBody>
      </p:sp>
    </p:spTree>
    <p:extLst>
      <p:ext uri="{BB962C8B-B14F-4D97-AF65-F5344CB8AC3E}">
        <p14:creationId xmlns:p14="http://schemas.microsoft.com/office/powerpoint/2010/main" val="1660522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Blood Pressure Goal of &lt; 120 mm Hg Reduces CV Risk in High Risk Adults</a:t>
            </a:r>
          </a:p>
        </p:txBody>
      </p:sp>
      <p:sp>
        <p:nvSpPr>
          <p:cNvPr id="3" name="Content Placeholder 2"/>
          <p:cNvSpPr>
            <a:spLocks noGrp="1"/>
          </p:cNvSpPr>
          <p:nvPr>
            <p:ph idx="1"/>
          </p:nvPr>
        </p:nvSpPr>
        <p:spPr>
          <a:xfrm>
            <a:off x="761999" y="1822450"/>
            <a:ext cx="7543801" cy="4422775"/>
          </a:xfrm>
        </p:spPr>
        <p:txBody>
          <a:bodyPr/>
          <a:lstStyle/>
          <a:p>
            <a:pPr marL="0" indent="0" algn="ctr">
              <a:buNone/>
            </a:pPr>
            <a:r>
              <a:rPr lang="en-US" sz="2800" dirty="0"/>
              <a:t>9,361 pts.; &gt;50 </a:t>
            </a:r>
            <a:r>
              <a:rPr lang="en-US" sz="2800" dirty="0" err="1"/>
              <a:t>yo</a:t>
            </a:r>
            <a:r>
              <a:rPr lang="en-US" sz="2800" dirty="0"/>
              <a:t>; </a:t>
            </a:r>
            <a:r>
              <a:rPr lang="en-US" sz="2800" dirty="0" err="1"/>
              <a:t>syst</a:t>
            </a:r>
            <a:r>
              <a:rPr lang="en-US" sz="2800" dirty="0"/>
              <a:t> BP &gt; 130 mm Hg; plus at least one additional risk factor- (known CVD; &gt; 75 </a:t>
            </a:r>
            <a:r>
              <a:rPr lang="en-US" sz="2800" dirty="0" err="1"/>
              <a:t>yo</a:t>
            </a:r>
            <a:r>
              <a:rPr lang="en-US" sz="2800" dirty="0"/>
              <a:t>; &gt; stage 3 CKD; FRS &gt;15%</a:t>
            </a:r>
          </a:p>
          <a:p>
            <a:pPr algn="ctr"/>
            <a:endParaRPr lang="en-US" sz="2800" dirty="0"/>
          </a:p>
          <a:p>
            <a:pPr marL="0" indent="0" algn="ctr">
              <a:buNone/>
            </a:pPr>
            <a:r>
              <a:rPr lang="en-US" sz="2800" dirty="0"/>
              <a:t>Randomized to systolic goal of &lt; 140 mm Hg or &lt; 120 mm Hg</a:t>
            </a:r>
          </a:p>
        </p:txBody>
      </p:sp>
      <p:sp>
        <p:nvSpPr>
          <p:cNvPr id="4" name="Footer Placeholder 3"/>
          <p:cNvSpPr>
            <a:spLocks noGrp="1"/>
          </p:cNvSpPr>
          <p:nvPr>
            <p:ph type="ftr" sz="quarter" idx="11"/>
          </p:nvPr>
        </p:nvSpPr>
        <p:spPr/>
        <p:txBody>
          <a:bodyPr/>
          <a:lstStyle/>
          <a:p>
            <a:r>
              <a:rPr lang="en-US"/>
              <a:t>Copyright Bale/Doneen Paradigm</a:t>
            </a:r>
          </a:p>
        </p:txBody>
      </p:sp>
      <p:sp>
        <p:nvSpPr>
          <p:cNvPr id="5" name="TextBox 4"/>
          <p:cNvSpPr txBox="1"/>
          <p:nvPr/>
        </p:nvSpPr>
        <p:spPr>
          <a:xfrm>
            <a:off x="152400" y="5562600"/>
            <a:ext cx="8839200" cy="923330"/>
          </a:xfrm>
          <a:prstGeom prst="rect">
            <a:avLst/>
          </a:prstGeom>
          <a:noFill/>
        </p:spPr>
        <p:txBody>
          <a:bodyPr wrap="square" rtlCol="0">
            <a:spAutoFit/>
          </a:bodyPr>
          <a:lstStyle/>
          <a:p>
            <a:pPr algn="ctr"/>
            <a:r>
              <a:rPr lang="en-US" dirty="0">
                <a:solidFill>
                  <a:srgbClr val="FFC000"/>
                </a:solidFill>
              </a:rPr>
              <a:t>National Institutes of Health (NIH) - Turning Discovery Into Health – news release 9/11/2015. </a:t>
            </a:r>
            <a:r>
              <a:rPr lang="en-US" b="1" i="1" dirty="0">
                <a:solidFill>
                  <a:srgbClr val="FFC000"/>
                </a:solidFill>
              </a:rPr>
              <a:t>Landmark NIH study shows intensive blood pressure management may save lives.</a:t>
            </a:r>
          </a:p>
        </p:txBody>
      </p:sp>
    </p:spTree>
    <p:extLst>
      <p:ext uri="{BB962C8B-B14F-4D97-AF65-F5344CB8AC3E}">
        <p14:creationId xmlns:p14="http://schemas.microsoft.com/office/powerpoint/2010/main" val="171393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Blood Pressure Goal of &lt; 120 mm Hg Reduces CV Risk in High Risk Adults</a:t>
            </a:r>
          </a:p>
        </p:txBody>
      </p:sp>
      <p:sp>
        <p:nvSpPr>
          <p:cNvPr id="3" name="Content Placeholder 2"/>
          <p:cNvSpPr>
            <a:spLocks noGrp="1"/>
          </p:cNvSpPr>
          <p:nvPr>
            <p:ph idx="1"/>
          </p:nvPr>
        </p:nvSpPr>
        <p:spPr/>
        <p:txBody>
          <a:bodyPr/>
          <a:lstStyle/>
          <a:p>
            <a:r>
              <a:rPr lang="en-US"/>
              <a:t>Achieved BP in &lt; 140 mm Hg arm averaged ~ 134 mm Hg and took ~ 2 meds.</a:t>
            </a:r>
          </a:p>
          <a:p>
            <a:endParaRPr lang="en-US"/>
          </a:p>
          <a:p>
            <a:r>
              <a:rPr lang="en-US"/>
              <a:t>Achieved BP in &lt; 120 mm Hg arm averaged ~ 119 mm Hg and took ~ 3 meds.</a:t>
            </a:r>
            <a:endParaRPr lang="en-US" dirty="0"/>
          </a:p>
        </p:txBody>
      </p:sp>
      <p:sp>
        <p:nvSpPr>
          <p:cNvPr id="4" name="Footer Placeholder 3"/>
          <p:cNvSpPr>
            <a:spLocks noGrp="1"/>
          </p:cNvSpPr>
          <p:nvPr>
            <p:ph type="ftr" sz="quarter" idx="11"/>
          </p:nvPr>
        </p:nvSpPr>
        <p:spPr/>
        <p:txBody>
          <a:bodyPr/>
          <a:lstStyle/>
          <a:p>
            <a:r>
              <a:rPr lang="en-US"/>
              <a:t>Copyright Bale/Doneen Paradigm</a:t>
            </a:r>
          </a:p>
        </p:txBody>
      </p:sp>
      <p:sp>
        <p:nvSpPr>
          <p:cNvPr id="5" name="TextBox 4"/>
          <p:cNvSpPr txBox="1"/>
          <p:nvPr/>
        </p:nvSpPr>
        <p:spPr>
          <a:xfrm>
            <a:off x="152400" y="5562600"/>
            <a:ext cx="8839200" cy="923330"/>
          </a:xfrm>
          <a:prstGeom prst="rect">
            <a:avLst/>
          </a:prstGeom>
          <a:noFill/>
        </p:spPr>
        <p:txBody>
          <a:bodyPr wrap="square" rtlCol="0">
            <a:spAutoFit/>
          </a:bodyPr>
          <a:lstStyle/>
          <a:p>
            <a:pPr algn="ctr"/>
            <a:r>
              <a:rPr lang="en-US" dirty="0">
                <a:solidFill>
                  <a:srgbClr val="FFC000"/>
                </a:solidFill>
              </a:rPr>
              <a:t>National Institutes of Health (NIH) - Turning Discovery Into Health – news release 9/11/2015. </a:t>
            </a:r>
            <a:r>
              <a:rPr lang="en-US" b="1" i="1" dirty="0">
                <a:solidFill>
                  <a:srgbClr val="FFC000"/>
                </a:solidFill>
              </a:rPr>
              <a:t>Landmark NIH study shows intensive blood pressure management may save lives.</a:t>
            </a:r>
          </a:p>
        </p:txBody>
      </p:sp>
    </p:spTree>
    <p:extLst>
      <p:ext uri="{BB962C8B-B14F-4D97-AF65-F5344CB8AC3E}">
        <p14:creationId xmlns:p14="http://schemas.microsoft.com/office/powerpoint/2010/main" val="3249455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Blood Pressure Goal of &lt; 120 mm Hg Reduces CV Risk in High Risk Adults</a:t>
            </a:r>
          </a:p>
        </p:txBody>
      </p:sp>
      <p:sp>
        <p:nvSpPr>
          <p:cNvPr id="3" name="Content Placeholder 2"/>
          <p:cNvSpPr>
            <a:spLocks noGrp="1"/>
          </p:cNvSpPr>
          <p:nvPr>
            <p:ph idx="1"/>
          </p:nvPr>
        </p:nvSpPr>
        <p:spPr/>
        <p:txBody>
          <a:bodyPr/>
          <a:lstStyle/>
          <a:p>
            <a:r>
              <a:rPr lang="en-US" dirty="0"/>
              <a:t>Trial stopped 6 months early due to a significant </a:t>
            </a:r>
            <a:r>
              <a:rPr lang="en-US" u="sng" dirty="0"/>
              <a:t>33% reduction</a:t>
            </a:r>
            <a:r>
              <a:rPr lang="en-US" dirty="0">
                <a:effectLst/>
              </a:rPr>
              <a:t> </a:t>
            </a:r>
            <a:r>
              <a:rPr lang="en-US" dirty="0"/>
              <a:t>in primary CV outcomes and a significant 25% reduction in all-cause mortality in the intensive treatment group.</a:t>
            </a:r>
          </a:p>
        </p:txBody>
      </p:sp>
      <p:sp>
        <p:nvSpPr>
          <p:cNvPr id="4" name="Footer Placeholder 3"/>
          <p:cNvSpPr>
            <a:spLocks noGrp="1"/>
          </p:cNvSpPr>
          <p:nvPr>
            <p:ph type="ftr" sz="quarter" idx="11"/>
          </p:nvPr>
        </p:nvSpPr>
        <p:spPr/>
        <p:txBody>
          <a:bodyPr/>
          <a:lstStyle/>
          <a:p>
            <a:r>
              <a:rPr lang="en-US"/>
              <a:t>Copyright Bale/Doneen Paradigm</a:t>
            </a:r>
          </a:p>
        </p:txBody>
      </p:sp>
      <p:sp>
        <p:nvSpPr>
          <p:cNvPr id="5" name="TextBox 4"/>
          <p:cNvSpPr txBox="1"/>
          <p:nvPr/>
        </p:nvSpPr>
        <p:spPr>
          <a:xfrm>
            <a:off x="152400" y="5562600"/>
            <a:ext cx="8839200" cy="923330"/>
          </a:xfrm>
          <a:prstGeom prst="rect">
            <a:avLst/>
          </a:prstGeom>
          <a:noFill/>
        </p:spPr>
        <p:txBody>
          <a:bodyPr wrap="square" rtlCol="0">
            <a:spAutoFit/>
          </a:bodyPr>
          <a:lstStyle/>
          <a:p>
            <a:pPr algn="ctr"/>
            <a:r>
              <a:rPr lang="en-US" dirty="0">
                <a:solidFill>
                  <a:srgbClr val="FFC000"/>
                </a:solidFill>
              </a:rPr>
              <a:t>National Institutes of Health (NIH) - Turning Discovery Into Health – news release 9/11/2015. </a:t>
            </a:r>
            <a:r>
              <a:rPr lang="en-US" b="1" i="1" dirty="0">
                <a:solidFill>
                  <a:srgbClr val="FFC000"/>
                </a:solidFill>
              </a:rPr>
              <a:t>Landmark NIH study shows intensive blood pressure management may save lives.</a:t>
            </a:r>
          </a:p>
        </p:txBody>
      </p:sp>
    </p:spTree>
    <p:extLst>
      <p:ext uri="{BB962C8B-B14F-4D97-AF65-F5344CB8AC3E}">
        <p14:creationId xmlns:p14="http://schemas.microsoft.com/office/powerpoint/2010/main" val="3408651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0087-D592-4A7A-9D51-28FA72156034}"/>
              </a:ext>
            </a:extLst>
          </p:cNvPr>
          <p:cNvSpPr>
            <a:spLocks noGrp="1"/>
          </p:cNvSpPr>
          <p:nvPr>
            <p:ph type="title"/>
          </p:nvPr>
        </p:nvSpPr>
        <p:spPr>
          <a:xfrm>
            <a:off x="301625" y="228601"/>
            <a:ext cx="8510588" cy="762000"/>
          </a:xfrm>
        </p:spPr>
        <p:txBody>
          <a:bodyPr/>
          <a:lstStyle/>
          <a:p>
            <a:r>
              <a:rPr lang="en-US" dirty="0"/>
              <a:t>November 2017</a:t>
            </a:r>
          </a:p>
        </p:txBody>
      </p:sp>
      <p:pic>
        <p:nvPicPr>
          <p:cNvPr id="5" name="Content Placeholder 4">
            <a:extLst>
              <a:ext uri="{FF2B5EF4-FFF2-40B4-BE49-F238E27FC236}">
                <a16:creationId xmlns:a16="http://schemas.microsoft.com/office/drawing/2014/main" id="{B49C3C8E-DF28-4B52-8B05-650685098B61}"/>
              </a:ext>
            </a:extLst>
          </p:cNvPr>
          <p:cNvPicPr>
            <a:picLocks noGrp="1" noChangeAspect="1"/>
          </p:cNvPicPr>
          <p:nvPr>
            <p:ph idx="1"/>
          </p:nvPr>
        </p:nvPicPr>
        <p:blipFill>
          <a:blip r:embed="rId2"/>
          <a:stretch>
            <a:fillRect/>
          </a:stretch>
        </p:blipFill>
        <p:spPr>
          <a:xfrm>
            <a:off x="395960" y="990601"/>
            <a:ext cx="8352080" cy="4952999"/>
          </a:xfrm>
          <a:prstGeom prst="rect">
            <a:avLst/>
          </a:prstGeom>
        </p:spPr>
      </p:pic>
      <p:sp>
        <p:nvSpPr>
          <p:cNvPr id="4" name="Footer Placeholder 3">
            <a:extLst>
              <a:ext uri="{FF2B5EF4-FFF2-40B4-BE49-F238E27FC236}">
                <a16:creationId xmlns:a16="http://schemas.microsoft.com/office/drawing/2014/main" id="{74FF9AFB-8EE0-468C-A219-CCF4D9AC63E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347236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6437-ECB8-4CF6-BE70-F813C192676C}"/>
              </a:ext>
            </a:extLst>
          </p:cNvPr>
          <p:cNvSpPr>
            <a:spLocks noGrp="1"/>
          </p:cNvSpPr>
          <p:nvPr>
            <p:ph type="title"/>
          </p:nvPr>
        </p:nvSpPr>
        <p:spPr>
          <a:xfrm>
            <a:off x="301625" y="228601"/>
            <a:ext cx="8510588" cy="381000"/>
          </a:xfrm>
        </p:spPr>
        <p:txBody>
          <a:bodyPr/>
          <a:lstStyle/>
          <a:p>
            <a:r>
              <a:rPr lang="en-GB" sz="3200" b="1" dirty="0">
                <a:latin typeface="Arial" charset="0"/>
              </a:rPr>
              <a:t>Initial Treatment of Hypertension</a:t>
            </a:r>
            <a:endParaRPr lang="en-US" sz="3200" dirty="0"/>
          </a:p>
        </p:txBody>
      </p:sp>
      <p:sp>
        <p:nvSpPr>
          <p:cNvPr id="6" name="Text Box 4">
            <a:extLst>
              <a:ext uri="{FF2B5EF4-FFF2-40B4-BE49-F238E27FC236}">
                <a16:creationId xmlns:a16="http://schemas.microsoft.com/office/drawing/2014/main" id="{B2CB999C-5790-41CD-A0AB-F5B796145473}"/>
              </a:ext>
            </a:extLst>
          </p:cNvPr>
          <p:cNvSpPr txBox="1">
            <a:spLocks noChangeArrowheads="1"/>
          </p:cNvSpPr>
          <p:nvPr/>
        </p:nvSpPr>
        <p:spPr bwMode="auto">
          <a:xfrm>
            <a:off x="223736" y="6476907"/>
            <a:ext cx="8915400" cy="298543"/>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2000" b="1" dirty="0" err="1">
                <a:solidFill>
                  <a:srgbClr val="FFC000"/>
                </a:solidFill>
                <a:latin typeface="Arial" charset="0"/>
              </a:rPr>
              <a:t>Taler</a:t>
            </a:r>
            <a:r>
              <a:rPr lang="en-GB" sz="2000" b="1" dirty="0">
                <a:solidFill>
                  <a:srgbClr val="FFC000"/>
                </a:solidFill>
                <a:latin typeface="Arial" charset="0"/>
              </a:rPr>
              <a:t> SJ. N </a:t>
            </a:r>
            <a:r>
              <a:rPr lang="en-GB" sz="2000" b="1" dirty="0" err="1">
                <a:solidFill>
                  <a:srgbClr val="FFC000"/>
                </a:solidFill>
                <a:latin typeface="Arial" charset="0"/>
              </a:rPr>
              <a:t>Engl</a:t>
            </a:r>
            <a:r>
              <a:rPr lang="en-GB" sz="2000" b="1" dirty="0">
                <a:solidFill>
                  <a:srgbClr val="FFC000"/>
                </a:solidFill>
                <a:latin typeface="Arial" charset="0"/>
              </a:rPr>
              <a:t> J Med 2018;378:636-644</a:t>
            </a:r>
          </a:p>
        </p:txBody>
      </p:sp>
      <p:pic>
        <p:nvPicPr>
          <p:cNvPr id="8" name="Picture 7" descr="Image">
            <a:extLst>
              <a:ext uri="{FF2B5EF4-FFF2-40B4-BE49-F238E27FC236}">
                <a16:creationId xmlns:a16="http://schemas.microsoft.com/office/drawing/2014/main" id="{BE715D56-4F6C-4A1E-9107-F6BFD8596AE6}"/>
              </a:ext>
            </a:extLst>
          </p:cNvPr>
          <p:cNvPicPr>
            <a:picLocks noChangeAspect="1"/>
          </p:cNvPicPr>
          <p:nvPr/>
        </p:nvPicPr>
        <p:blipFill>
          <a:blip r:embed="rId2" cstate="print"/>
          <a:stretch>
            <a:fillRect/>
          </a:stretch>
        </p:blipFill>
        <p:spPr>
          <a:xfrm>
            <a:off x="304800" y="762000"/>
            <a:ext cx="3733800" cy="5486400"/>
          </a:xfrm>
          <a:prstGeom prst="rect">
            <a:avLst/>
          </a:prstGeom>
        </p:spPr>
      </p:pic>
      <p:sp>
        <p:nvSpPr>
          <p:cNvPr id="9" name="TextBox 8">
            <a:extLst>
              <a:ext uri="{FF2B5EF4-FFF2-40B4-BE49-F238E27FC236}">
                <a16:creationId xmlns:a16="http://schemas.microsoft.com/office/drawing/2014/main" id="{CF9ECB3D-832E-493A-BE6F-0E3F701430EF}"/>
              </a:ext>
            </a:extLst>
          </p:cNvPr>
          <p:cNvSpPr txBox="1"/>
          <p:nvPr/>
        </p:nvSpPr>
        <p:spPr>
          <a:xfrm>
            <a:off x="4114800" y="864048"/>
            <a:ext cx="4673074" cy="5355312"/>
          </a:xfrm>
          <a:prstGeom prst="rect">
            <a:avLst/>
          </a:prstGeom>
          <a:noFill/>
        </p:spPr>
        <p:txBody>
          <a:bodyPr wrap="none" rtlCol="0">
            <a:spAutoFit/>
          </a:bodyPr>
          <a:lstStyle/>
          <a:p>
            <a:r>
              <a:rPr lang="en-US" u="sng" dirty="0"/>
              <a:t>Why identify and treat hypertension early?</a:t>
            </a:r>
          </a:p>
          <a:p>
            <a:r>
              <a:rPr lang="en-US" dirty="0"/>
              <a:t>Stroke</a:t>
            </a:r>
          </a:p>
          <a:p>
            <a:r>
              <a:rPr lang="en-US" dirty="0"/>
              <a:t>Dementia</a:t>
            </a:r>
          </a:p>
          <a:p>
            <a:r>
              <a:rPr lang="en-US" dirty="0"/>
              <a:t>Retinopathy</a:t>
            </a:r>
          </a:p>
          <a:p>
            <a:r>
              <a:rPr lang="en-US" dirty="0"/>
              <a:t>Retinal hemorrhage </a:t>
            </a:r>
          </a:p>
          <a:p>
            <a:r>
              <a:rPr lang="en-US" dirty="0"/>
              <a:t>Papilledema</a:t>
            </a:r>
          </a:p>
          <a:p>
            <a:r>
              <a:rPr lang="en-US" dirty="0"/>
              <a:t>Diastolic dysfunction</a:t>
            </a:r>
          </a:p>
          <a:p>
            <a:r>
              <a:rPr lang="en-US" dirty="0"/>
              <a:t>Left ventricular hypertrophy</a:t>
            </a:r>
          </a:p>
          <a:p>
            <a:r>
              <a:rPr lang="en-US" dirty="0"/>
              <a:t>Obstructive cardiomyopathy</a:t>
            </a:r>
          </a:p>
          <a:p>
            <a:r>
              <a:rPr lang="en-US" dirty="0"/>
              <a:t>Heart Failure with preserved EF</a:t>
            </a:r>
          </a:p>
          <a:p>
            <a:r>
              <a:rPr lang="en-US" dirty="0"/>
              <a:t>Accelerated coronary atherosclerosis</a:t>
            </a:r>
          </a:p>
          <a:p>
            <a:r>
              <a:rPr lang="en-US" dirty="0"/>
              <a:t>Heart Failure with reduced EF</a:t>
            </a:r>
          </a:p>
          <a:p>
            <a:r>
              <a:rPr lang="en-US" dirty="0"/>
              <a:t>Chronic Kidney Disease</a:t>
            </a:r>
          </a:p>
          <a:p>
            <a:r>
              <a:rPr lang="en-US" dirty="0"/>
              <a:t>Albuminuria</a:t>
            </a:r>
          </a:p>
          <a:p>
            <a:r>
              <a:rPr lang="en-US" dirty="0"/>
              <a:t>Reduced GFR</a:t>
            </a:r>
          </a:p>
          <a:p>
            <a:r>
              <a:rPr lang="en-US" dirty="0"/>
              <a:t>End-stage Kidney Disease</a:t>
            </a:r>
          </a:p>
          <a:p>
            <a:r>
              <a:rPr lang="en-US" dirty="0"/>
              <a:t>Aortic aneurysm – ascending or descending</a:t>
            </a:r>
          </a:p>
          <a:p>
            <a:r>
              <a:rPr lang="en-US" dirty="0"/>
              <a:t>Limb or organ ischemia</a:t>
            </a:r>
          </a:p>
          <a:p>
            <a:r>
              <a:rPr lang="en-US" dirty="0"/>
              <a:t>Arterial or aortic dissection</a:t>
            </a:r>
          </a:p>
        </p:txBody>
      </p:sp>
    </p:spTree>
    <p:extLst>
      <p:ext uri="{BB962C8B-B14F-4D97-AF65-F5344CB8AC3E}">
        <p14:creationId xmlns:p14="http://schemas.microsoft.com/office/powerpoint/2010/main" val="4103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CA1B-5DED-4D7D-95F8-A8D4FF56DB5D}"/>
              </a:ext>
            </a:extLst>
          </p:cNvPr>
          <p:cNvSpPr>
            <a:spLocks noGrp="1"/>
          </p:cNvSpPr>
          <p:nvPr>
            <p:ph type="title"/>
          </p:nvPr>
        </p:nvSpPr>
        <p:spPr>
          <a:xfrm>
            <a:off x="301625" y="228601"/>
            <a:ext cx="8510588" cy="838200"/>
          </a:xfrm>
        </p:spPr>
        <p:txBody>
          <a:bodyPr/>
          <a:lstStyle/>
          <a:p>
            <a:r>
              <a:rPr lang="en-GB" altLang="en-US" sz="2400" dirty="0">
                <a:effectLst/>
                <a:latin typeface="+mn-lt"/>
              </a:rPr>
              <a:t>Impact of Intensive Versus Standard BP Management by </a:t>
            </a:r>
            <a:r>
              <a:rPr lang="en-GB" altLang="en-US" sz="2400" dirty="0" err="1">
                <a:effectLst/>
                <a:latin typeface="+mn-lt"/>
              </a:rPr>
              <a:t>Tertiles</a:t>
            </a:r>
            <a:r>
              <a:rPr lang="en-GB" altLang="en-US" sz="2400" dirty="0">
                <a:effectLst/>
                <a:latin typeface="+mn-lt"/>
              </a:rPr>
              <a:t> of BP in the SPRINT trial.</a:t>
            </a:r>
            <a:br>
              <a:rPr lang="en-GB" altLang="en-US" sz="2800" dirty="0">
                <a:effectLst/>
                <a:latin typeface="+mn-lt"/>
              </a:rPr>
            </a:br>
            <a:endParaRPr lang="en-US" sz="2800" dirty="0">
              <a:effectLst/>
              <a:latin typeface="+mn-lt"/>
            </a:endParaRPr>
          </a:p>
        </p:txBody>
      </p:sp>
      <p:sp>
        <p:nvSpPr>
          <p:cNvPr id="3" name="Content Placeholder 2">
            <a:extLst>
              <a:ext uri="{FF2B5EF4-FFF2-40B4-BE49-F238E27FC236}">
                <a16:creationId xmlns:a16="http://schemas.microsoft.com/office/drawing/2014/main" id="{549D112C-DD36-4809-B8B2-A2CBA169DBD3}"/>
              </a:ext>
            </a:extLst>
          </p:cNvPr>
          <p:cNvSpPr>
            <a:spLocks noGrp="1"/>
          </p:cNvSpPr>
          <p:nvPr>
            <p:ph idx="1"/>
          </p:nvPr>
        </p:nvSpPr>
        <p:spPr>
          <a:xfrm>
            <a:off x="301625" y="1295400"/>
            <a:ext cx="8540750" cy="4190999"/>
          </a:xfrm>
        </p:spPr>
        <p:txBody>
          <a:bodyPr/>
          <a:lstStyle/>
          <a:p>
            <a:pPr marL="0" indent="0" algn="ctr">
              <a:buNone/>
            </a:pPr>
            <a:r>
              <a:rPr lang="en-US" sz="2400" dirty="0">
                <a:effectLst/>
              </a:rPr>
              <a:t>The purpose of the present report was to expand on the previously reported findings by providing a more detailed analysis of treatment differences and primary outcome component event rates by baseline SBP </a:t>
            </a:r>
            <a:r>
              <a:rPr lang="en-US" sz="2400" dirty="0" err="1">
                <a:effectLst/>
              </a:rPr>
              <a:t>tertiles</a:t>
            </a:r>
            <a:r>
              <a:rPr lang="en-US" sz="2400" dirty="0">
                <a:effectLst/>
              </a:rPr>
              <a:t>. </a:t>
            </a:r>
          </a:p>
          <a:p>
            <a:pPr marL="0" indent="0" algn="ctr">
              <a:buNone/>
            </a:pPr>
            <a:endParaRPr lang="en-US" sz="2400" dirty="0">
              <a:effectLst/>
            </a:endParaRPr>
          </a:p>
          <a:p>
            <a:pPr marL="0" indent="0" algn="ctr">
              <a:buNone/>
            </a:pPr>
            <a:r>
              <a:rPr lang="en-US" sz="2400" dirty="0">
                <a:effectLst/>
              </a:rPr>
              <a:t>Researchers examined, by </a:t>
            </a:r>
            <a:r>
              <a:rPr lang="en-US" sz="2400" dirty="0" err="1">
                <a:effectLst/>
              </a:rPr>
              <a:t>tertile</a:t>
            </a:r>
            <a:r>
              <a:rPr lang="en-US" sz="2400" dirty="0">
                <a:effectLst/>
              </a:rPr>
              <a:t>, baseline characteristics and risk factors, outcomes, adverse events, differences in utilization of CVD guideline-based medications, and BP at baseline and follow-up among the SBP </a:t>
            </a:r>
            <a:r>
              <a:rPr lang="en-US" sz="2400" dirty="0" err="1">
                <a:effectLst/>
              </a:rPr>
              <a:t>tertile</a:t>
            </a:r>
            <a:r>
              <a:rPr lang="en-US" sz="2400" dirty="0">
                <a:effectLst/>
              </a:rPr>
              <a:t> groups</a:t>
            </a:r>
          </a:p>
          <a:p>
            <a:pPr marL="0" indent="0" algn="ctr">
              <a:buNone/>
            </a:pPr>
            <a:endParaRPr lang="en-US" sz="2400" dirty="0">
              <a:effectLst/>
            </a:endParaRPr>
          </a:p>
        </p:txBody>
      </p:sp>
      <p:sp>
        <p:nvSpPr>
          <p:cNvPr id="4" name="Footer Placeholder 3">
            <a:extLst>
              <a:ext uri="{FF2B5EF4-FFF2-40B4-BE49-F238E27FC236}">
                <a16:creationId xmlns:a16="http://schemas.microsoft.com/office/drawing/2014/main" id="{AF245995-99B1-44C5-848D-1087ADEE16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B7C557-6BC4-4D43-8A80-76CCC42DF7C6}"/>
              </a:ext>
            </a:extLst>
          </p:cNvPr>
          <p:cNvSpPr txBox="1"/>
          <p:nvPr/>
        </p:nvSpPr>
        <p:spPr>
          <a:xfrm>
            <a:off x="228600" y="5706070"/>
            <a:ext cx="8839200" cy="923330"/>
          </a:xfrm>
          <a:prstGeom prst="rect">
            <a:avLst/>
          </a:prstGeom>
          <a:noFill/>
        </p:spPr>
        <p:txBody>
          <a:bodyPr wrap="square" rtlCol="0">
            <a:spAutoFit/>
          </a:bodyPr>
          <a:lstStyle/>
          <a:p>
            <a:r>
              <a:rPr lang="en-US" dirty="0">
                <a:solidFill>
                  <a:srgbClr val="FFC000"/>
                </a:solidFill>
              </a:rPr>
              <a:t>Shapiro, B., Ambrosius, W., Blackshear, J. et al. (2018). Impact on intensive versus standard BP Management by </a:t>
            </a:r>
            <a:r>
              <a:rPr lang="en-US" dirty="0" err="1">
                <a:solidFill>
                  <a:srgbClr val="FFC000"/>
                </a:solidFill>
              </a:rPr>
              <a:t>tertiles</a:t>
            </a:r>
            <a:r>
              <a:rPr lang="en-US" dirty="0">
                <a:solidFill>
                  <a:srgbClr val="FFC000"/>
                </a:solidFill>
              </a:rPr>
              <a:t> of BP in SPRINT. Hypertension;71(6):1064-1074.</a:t>
            </a:r>
          </a:p>
        </p:txBody>
      </p:sp>
    </p:spTree>
    <p:extLst>
      <p:ext uri="{BB962C8B-B14F-4D97-AF65-F5344CB8AC3E}">
        <p14:creationId xmlns:p14="http://schemas.microsoft.com/office/powerpoint/2010/main" val="184152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BC01-B35E-4553-820D-A6C4A3867436}"/>
              </a:ext>
            </a:extLst>
          </p:cNvPr>
          <p:cNvSpPr>
            <a:spLocks noGrp="1"/>
          </p:cNvSpPr>
          <p:nvPr>
            <p:ph type="title"/>
          </p:nvPr>
        </p:nvSpPr>
        <p:spPr/>
        <p:txBody>
          <a:bodyPr/>
          <a:lstStyle/>
          <a:p>
            <a:r>
              <a:rPr lang="en-US" dirty="0"/>
              <a:t>The world may now be listening!  Now is our time to share…</a:t>
            </a:r>
          </a:p>
        </p:txBody>
      </p:sp>
      <p:sp>
        <p:nvSpPr>
          <p:cNvPr id="4" name="Footer Placeholder 3">
            <a:extLst>
              <a:ext uri="{FF2B5EF4-FFF2-40B4-BE49-F238E27FC236}">
                <a16:creationId xmlns:a16="http://schemas.microsoft.com/office/drawing/2014/main" id="{7D19D504-5EB6-49D0-8569-6A85F866A536}"/>
              </a:ext>
            </a:extLst>
          </p:cNvPr>
          <p:cNvSpPr>
            <a:spLocks noGrp="1"/>
          </p:cNvSpPr>
          <p:nvPr>
            <p:ph type="ftr" sz="quarter" idx="11"/>
          </p:nvPr>
        </p:nvSpPr>
        <p:spPr/>
        <p:txBody>
          <a:bodyPr/>
          <a:lstStyle/>
          <a:p>
            <a:pPr>
              <a:defRPr/>
            </a:pPr>
            <a:r>
              <a:rPr lang="en-US"/>
              <a:t>Copyright Bale/Doneen Paradigm</a:t>
            </a:r>
          </a:p>
        </p:txBody>
      </p:sp>
      <p:pic>
        <p:nvPicPr>
          <p:cNvPr id="8194" name="Picture 2" descr="Image result for you mean people are listening to me? images">
            <a:extLst>
              <a:ext uri="{FF2B5EF4-FFF2-40B4-BE49-F238E27FC236}">
                <a16:creationId xmlns:a16="http://schemas.microsoft.com/office/drawing/2014/main" id="{D827BCDF-217E-4062-AB6E-E23A64CB30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0612" y="1676400"/>
            <a:ext cx="4422775" cy="442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41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CA1B-5DED-4D7D-95F8-A8D4FF56DB5D}"/>
              </a:ext>
            </a:extLst>
          </p:cNvPr>
          <p:cNvSpPr>
            <a:spLocks noGrp="1"/>
          </p:cNvSpPr>
          <p:nvPr>
            <p:ph type="title"/>
          </p:nvPr>
        </p:nvSpPr>
        <p:spPr>
          <a:xfrm>
            <a:off x="301625" y="228601"/>
            <a:ext cx="8510588" cy="838200"/>
          </a:xfrm>
        </p:spPr>
        <p:txBody>
          <a:bodyPr/>
          <a:lstStyle/>
          <a:p>
            <a:r>
              <a:rPr lang="en-GB" altLang="en-US" sz="2400" dirty="0">
                <a:effectLst/>
                <a:latin typeface="+mn-lt"/>
              </a:rPr>
              <a:t>Impact of Intensive Versus Standard BP Management by </a:t>
            </a:r>
            <a:r>
              <a:rPr lang="en-GB" altLang="en-US" sz="2400" dirty="0" err="1">
                <a:effectLst/>
                <a:latin typeface="+mn-lt"/>
              </a:rPr>
              <a:t>Tertiles</a:t>
            </a:r>
            <a:r>
              <a:rPr lang="en-GB" altLang="en-US" sz="2400" dirty="0">
                <a:effectLst/>
                <a:latin typeface="+mn-lt"/>
              </a:rPr>
              <a:t> of BP in the SPRINT trial.</a:t>
            </a:r>
            <a:br>
              <a:rPr lang="en-GB" altLang="en-US" sz="2800" dirty="0">
                <a:effectLst/>
                <a:latin typeface="+mn-lt"/>
              </a:rPr>
            </a:br>
            <a:endParaRPr lang="en-US" sz="2800" dirty="0">
              <a:effectLst/>
              <a:latin typeface="+mn-lt"/>
            </a:endParaRPr>
          </a:p>
        </p:txBody>
      </p:sp>
      <p:sp>
        <p:nvSpPr>
          <p:cNvPr id="3" name="Content Placeholder 2">
            <a:extLst>
              <a:ext uri="{FF2B5EF4-FFF2-40B4-BE49-F238E27FC236}">
                <a16:creationId xmlns:a16="http://schemas.microsoft.com/office/drawing/2014/main" id="{549D112C-DD36-4809-B8B2-A2CBA169DBD3}"/>
              </a:ext>
            </a:extLst>
          </p:cNvPr>
          <p:cNvSpPr>
            <a:spLocks noGrp="1"/>
          </p:cNvSpPr>
          <p:nvPr>
            <p:ph idx="1"/>
          </p:nvPr>
        </p:nvSpPr>
        <p:spPr>
          <a:xfrm>
            <a:off x="301625" y="990600"/>
            <a:ext cx="8540750" cy="4495799"/>
          </a:xfrm>
        </p:spPr>
        <p:txBody>
          <a:bodyPr/>
          <a:lstStyle/>
          <a:p>
            <a:pPr marL="0" indent="0" algn="ctr">
              <a:buNone/>
            </a:pPr>
            <a:r>
              <a:rPr lang="en-US" sz="2400" dirty="0">
                <a:effectLst/>
              </a:rPr>
              <a:t>Why does this matter? </a:t>
            </a:r>
          </a:p>
          <a:p>
            <a:pPr marL="0" indent="0" algn="ctr">
              <a:buNone/>
            </a:pPr>
            <a:endParaRPr lang="en-US" sz="2400" dirty="0">
              <a:effectLst/>
            </a:endParaRPr>
          </a:p>
          <a:p>
            <a:pPr marL="0" indent="0" algn="ctr">
              <a:buNone/>
            </a:pPr>
            <a:r>
              <a:rPr lang="en-US" sz="2400" dirty="0">
                <a:effectLst/>
              </a:rPr>
              <a:t>Data from the NHAINES Survey suggest that 16.8 million US adults (7.6%) would fulfill the SPRINT eligibility criteria and thus potentially benefit from intensive BP control. </a:t>
            </a:r>
          </a:p>
          <a:p>
            <a:pPr marL="0" indent="0" algn="ctr">
              <a:buNone/>
            </a:pPr>
            <a:endParaRPr lang="en-US" sz="2400" dirty="0">
              <a:effectLst/>
            </a:endParaRPr>
          </a:p>
          <a:p>
            <a:pPr marL="0" indent="0" algn="ctr">
              <a:buNone/>
            </a:pPr>
            <a:r>
              <a:rPr lang="en-US" sz="2400" dirty="0">
                <a:effectLst/>
              </a:rPr>
              <a:t>Whether the findings of SPRINT may be generalizable to other patient populations is unknown.</a:t>
            </a:r>
          </a:p>
        </p:txBody>
      </p:sp>
      <p:sp>
        <p:nvSpPr>
          <p:cNvPr id="4" name="Footer Placeholder 3">
            <a:extLst>
              <a:ext uri="{FF2B5EF4-FFF2-40B4-BE49-F238E27FC236}">
                <a16:creationId xmlns:a16="http://schemas.microsoft.com/office/drawing/2014/main" id="{AF245995-99B1-44C5-848D-1087ADEE16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B7C557-6BC4-4D43-8A80-76CCC42DF7C6}"/>
              </a:ext>
            </a:extLst>
          </p:cNvPr>
          <p:cNvSpPr txBox="1"/>
          <p:nvPr/>
        </p:nvSpPr>
        <p:spPr>
          <a:xfrm>
            <a:off x="228600" y="5706070"/>
            <a:ext cx="8839200" cy="923330"/>
          </a:xfrm>
          <a:prstGeom prst="rect">
            <a:avLst/>
          </a:prstGeom>
          <a:noFill/>
        </p:spPr>
        <p:txBody>
          <a:bodyPr wrap="square" rtlCol="0">
            <a:spAutoFit/>
          </a:bodyPr>
          <a:lstStyle/>
          <a:p>
            <a:r>
              <a:rPr lang="en-US" dirty="0">
                <a:solidFill>
                  <a:srgbClr val="FFC000"/>
                </a:solidFill>
              </a:rPr>
              <a:t>Shapiro, B., Ambrosius, W., Blackshear, J. et al. (2018). Impact on intensive versus standard BP Management by </a:t>
            </a:r>
            <a:r>
              <a:rPr lang="en-US" dirty="0" err="1">
                <a:solidFill>
                  <a:srgbClr val="FFC000"/>
                </a:solidFill>
              </a:rPr>
              <a:t>tertiles</a:t>
            </a:r>
            <a:r>
              <a:rPr lang="en-US" dirty="0">
                <a:solidFill>
                  <a:srgbClr val="FFC000"/>
                </a:solidFill>
              </a:rPr>
              <a:t> of BP in SPRINT. Hypertension;71(6):1064-1074.</a:t>
            </a:r>
          </a:p>
        </p:txBody>
      </p:sp>
    </p:spTree>
    <p:extLst>
      <p:ext uri="{BB962C8B-B14F-4D97-AF65-F5344CB8AC3E}">
        <p14:creationId xmlns:p14="http://schemas.microsoft.com/office/powerpoint/2010/main" val="10437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CA1B-5DED-4D7D-95F8-A8D4FF56DB5D}"/>
              </a:ext>
            </a:extLst>
          </p:cNvPr>
          <p:cNvSpPr>
            <a:spLocks noGrp="1"/>
          </p:cNvSpPr>
          <p:nvPr>
            <p:ph type="title"/>
          </p:nvPr>
        </p:nvSpPr>
        <p:spPr>
          <a:xfrm>
            <a:off x="301625" y="228601"/>
            <a:ext cx="8510588" cy="838200"/>
          </a:xfrm>
        </p:spPr>
        <p:txBody>
          <a:bodyPr/>
          <a:lstStyle/>
          <a:p>
            <a:r>
              <a:rPr lang="en-GB" altLang="en-US" sz="2400" dirty="0">
                <a:effectLst/>
                <a:latin typeface="+mn-lt"/>
              </a:rPr>
              <a:t>Impact of Intensive Versus Standard BP Management by </a:t>
            </a:r>
            <a:r>
              <a:rPr lang="en-GB" altLang="en-US" sz="2400" dirty="0" err="1">
                <a:effectLst/>
                <a:latin typeface="+mn-lt"/>
              </a:rPr>
              <a:t>Tertiles</a:t>
            </a:r>
            <a:r>
              <a:rPr lang="en-GB" altLang="en-US" sz="2400" dirty="0">
                <a:effectLst/>
                <a:latin typeface="+mn-lt"/>
              </a:rPr>
              <a:t> of BP in the SPRINT trial.</a:t>
            </a:r>
            <a:br>
              <a:rPr lang="en-GB" altLang="en-US" sz="2800" dirty="0">
                <a:effectLst/>
                <a:latin typeface="+mn-lt"/>
              </a:rPr>
            </a:br>
            <a:endParaRPr lang="en-US" sz="2800" dirty="0">
              <a:effectLst/>
              <a:latin typeface="+mn-lt"/>
            </a:endParaRPr>
          </a:p>
        </p:txBody>
      </p:sp>
      <p:sp>
        <p:nvSpPr>
          <p:cNvPr id="4" name="Footer Placeholder 3">
            <a:extLst>
              <a:ext uri="{FF2B5EF4-FFF2-40B4-BE49-F238E27FC236}">
                <a16:creationId xmlns:a16="http://schemas.microsoft.com/office/drawing/2014/main" id="{AF245995-99B1-44C5-848D-1087ADEE16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B7C557-6BC4-4D43-8A80-76CCC42DF7C6}"/>
              </a:ext>
            </a:extLst>
          </p:cNvPr>
          <p:cNvSpPr txBox="1"/>
          <p:nvPr/>
        </p:nvSpPr>
        <p:spPr>
          <a:xfrm>
            <a:off x="228600" y="5706070"/>
            <a:ext cx="8839200" cy="923330"/>
          </a:xfrm>
          <a:prstGeom prst="rect">
            <a:avLst/>
          </a:prstGeom>
          <a:noFill/>
        </p:spPr>
        <p:txBody>
          <a:bodyPr wrap="square" rtlCol="0">
            <a:spAutoFit/>
          </a:bodyPr>
          <a:lstStyle/>
          <a:p>
            <a:r>
              <a:rPr lang="en-US" dirty="0">
                <a:solidFill>
                  <a:srgbClr val="FFC000"/>
                </a:solidFill>
              </a:rPr>
              <a:t>Shapiro, B., Ambrosius, W., Blackshear, J. et al. (2018). Impact on intensive versus standard BP Management by </a:t>
            </a:r>
            <a:r>
              <a:rPr lang="en-US" dirty="0" err="1">
                <a:solidFill>
                  <a:srgbClr val="FFC000"/>
                </a:solidFill>
              </a:rPr>
              <a:t>tertiles</a:t>
            </a:r>
            <a:r>
              <a:rPr lang="en-US" dirty="0">
                <a:solidFill>
                  <a:srgbClr val="FFC000"/>
                </a:solidFill>
              </a:rPr>
              <a:t> of BP in SPRINT. Hypertension;71(6):1064-1074.</a:t>
            </a:r>
          </a:p>
        </p:txBody>
      </p:sp>
      <p:pic>
        <p:nvPicPr>
          <p:cNvPr id="7" name="Picture 3">
            <a:extLst>
              <a:ext uri="{FF2B5EF4-FFF2-40B4-BE49-F238E27FC236}">
                <a16:creationId xmlns:a16="http://schemas.microsoft.com/office/drawing/2014/main" id="{1B49DBEE-30C4-4EB9-B3A0-FE6EA995FC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443" y="829270"/>
            <a:ext cx="3046476"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1CE18254-CFEE-4A8A-A73D-52A896861E88}"/>
              </a:ext>
            </a:extLst>
          </p:cNvPr>
          <p:cNvSpPr/>
          <p:nvPr/>
        </p:nvSpPr>
        <p:spPr>
          <a:xfrm>
            <a:off x="5029200" y="1026595"/>
            <a:ext cx="2868613" cy="1477328"/>
          </a:xfrm>
          <a:prstGeom prst="rect">
            <a:avLst/>
          </a:prstGeom>
        </p:spPr>
        <p:txBody>
          <a:bodyPr wrap="square">
            <a:spAutoFit/>
          </a:bodyPr>
          <a:lstStyle/>
          <a:p>
            <a:pPr eaLnBrk="1"/>
            <a:r>
              <a:rPr lang="en-GB" altLang="en-US" dirty="0">
                <a:latin typeface="Arial" panose="020B0604020202020204" pitchFamily="34" charset="0"/>
              </a:rPr>
              <a:t>Systolic blood pressure by baseline </a:t>
            </a:r>
            <a:r>
              <a:rPr lang="en-GB" altLang="en-US" dirty="0" err="1">
                <a:latin typeface="Arial" panose="020B0604020202020204" pitchFamily="34" charset="0"/>
              </a:rPr>
              <a:t>tertile</a:t>
            </a:r>
            <a:r>
              <a:rPr lang="en-GB" altLang="en-US" dirty="0">
                <a:latin typeface="Arial" panose="020B0604020202020204" pitchFamily="34" charset="0"/>
              </a:rPr>
              <a:t>:</a:t>
            </a:r>
          </a:p>
          <a:p>
            <a:pPr eaLnBrk="1"/>
            <a:r>
              <a:rPr lang="en-GB" altLang="en-US" dirty="0">
                <a:latin typeface="Arial" panose="020B0604020202020204" pitchFamily="34" charset="0"/>
              </a:rPr>
              <a:t>(A) SBP &lt;132 mm Hg</a:t>
            </a:r>
          </a:p>
          <a:p>
            <a:pPr eaLnBrk="1"/>
            <a:r>
              <a:rPr lang="en-GB" altLang="en-US" dirty="0">
                <a:latin typeface="Arial" panose="020B0604020202020204" pitchFamily="34" charset="0"/>
              </a:rPr>
              <a:t>(B) SBP 132-145 mmHg             (C), SBP &gt;145 mm Hg</a:t>
            </a:r>
          </a:p>
        </p:txBody>
      </p:sp>
      <p:sp>
        <p:nvSpPr>
          <p:cNvPr id="8" name="Rectangle 7">
            <a:extLst>
              <a:ext uri="{FF2B5EF4-FFF2-40B4-BE49-F238E27FC236}">
                <a16:creationId xmlns:a16="http://schemas.microsoft.com/office/drawing/2014/main" id="{80DC03BF-5A81-487F-889B-547A3513650A}"/>
              </a:ext>
            </a:extLst>
          </p:cNvPr>
          <p:cNvSpPr/>
          <p:nvPr/>
        </p:nvSpPr>
        <p:spPr>
          <a:xfrm>
            <a:off x="5029201" y="3043078"/>
            <a:ext cx="2868612" cy="2308324"/>
          </a:xfrm>
          <a:prstGeom prst="rect">
            <a:avLst/>
          </a:prstGeom>
        </p:spPr>
        <p:txBody>
          <a:bodyPr wrap="square">
            <a:spAutoFit/>
          </a:bodyPr>
          <a:lstStyle/>
          <a:p>
            <a:r>
              <a:rPr lang="en-US" dirty="0">
                <a:latin typeface="+mn-lt"/>
              </a:rPr>
              <a:t>Participants with higher baseline SBP </a:t>
            </a:r>
            <a:r>
              <a:rPr lang="en-US" dirty="0" err="1">
                <a:latin typeface="+mn-lt"/>
              </a:rPr>
              <a:t>tertile</a:t>
            </a:r>
            <a:r>
              <a:rPr lang="en-US" dirty="0">
                <a:latin typeface="+mn-lt"/>
              </a:rPr>
              <a:t> were more often women and older, had higher CV risk, and lower utilization of antihypertensives, statins, and ASA</a:t>
            </a:r>
          </a:p>
          <a:p>
            <a:endParaRPr lang="en-US" dirty="0"/>
          </a:p>
        </p:txBody>
      </p:sp>
    </p:spTree>
    <p:extLst>
      <p:ext uri="{BB962C8B-B14F-4D97-AF65-F5344CB8AC3E}">
        <p14:creationId xmlns:p14="http://schemas.microsoft.com/office/powerpoint/2010/main" val="3663733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CA1B-5DED-4D7D-95F8-A8D4FF56DB5D}"/>
              </a:ext>
            </a:extLst>
          </p:cNvPr>
          <p:cNvSpPr>
            <a:spLocks noGrp="1"/>
          </p:cNvSpPr>
          <p:nvPr>
            <p:ph type="title"/>
          </p:nvPr>
        </p:nvSpPr>
        <p:spPr>
          <a:xfrm>
            <a:off x="301625" y="228601"/>
            <a:ext cx="8510588" cy="838200"/>
          </a:xfrm>
        </p:spPr>
        <p:txBody>
          <a:bodyPr/>
          <a:lstStyle/>
          <a:p>
            <a:r>
              <a:rPr lang="en-GB" altLang="en-US" sz="2400" dirty="0">
                <a:effectLst/>
                <a:latin typeface="+mn-lt"/>
              </a:rPr>
              <a:t>Impact of Intensive Versus Standard BP Management by </a:t>
            </a:r>
            <a:r>
              <a:rPr lang="en-GB" altLang="en-US" sz="2400" dirty="0" err="1">
                <a:effectLst/>
                <a:latin typeface="+mn-lt"/>
              </a:rPr>
              <a:t>Tertiles</a:t>
            </a:r>
            <a:r>
              <a:rPr lang="en-GB" altLang="en-US" sz="2400" dirty="0">
                <a:effectLst/>
                <a:latin typeface="+mn-lt"/>
              </a:rPr>
              <a:t> of BP in the SPRINT trial.</a:t>
            </a:r>
            <a:br>
              <a:rPr lang="en-GB" altLang="en-US" sz="2800" dirty="0">
                <a:effectLst/>
                <a:latin typeface="+mn-lt"/>
              </a:rPr>
            </a:br>
            <a:endParaRPr lang="en-US" sz="2800" dirty="0">
              <a:effectLst/>
              <a:latin typeface="+mn-lt"/>
            </a:endParaRPr>
          </a:p>
        </p:txBody>
      </p:sp>
      <p:sp>
        <p:nvSpPr>
          <p:cNvPr id="4" name="Footer Placeholder 3">
            <a:extLst>
              <a:ext uri="{FF2B5EF4-FFF2-40B4-BE49-F238E27FC236}">
                <a16:creationId xmlns:a16="http://schemas.microsoft.com/office/drawing/2014/main" id="{AF245995-99B1-44C5-848D-1087ADEE16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B7C557-6BC4-4D43-8A80-76CCC42DF7C6}"/>
              </a:ext>
            </a:extLst>
          </p:cNvPr>
          <p:cNvSpPr txBox="1"/>
          <p:nvPr/>
        </p:nvSpPr>
        <p:spPr>
          <a:xfrm>
            <a:off x="228600" y="5706070"/>
            <a:ext cx="8839200" cy="923330"/>
          </a:xfrm>
          <a:prstGeom prst="rect">
            <a:avLst/>
          </a:prstGeom>
          <a:noFill/>
        </p:spPr>
        <p:txBody>
          <a:bodyPr wrap="square" rtlCol="0">
            <a:spAutoFit/>
          </a:bodyPr>
          <a:lstStyle/>
          <a:p>
            <a:r>
              <a:rPr lang="en-US" dirty="0">
                <a:solidFill>
                  <a:srgbClr val="FFC000"/>
                </a:solidFill>
              </a:rPr>
              <a:t>Shapiro, B., Ambrosius, W., Blackshear, J. et al. (2018). Impact on intensive versus standard BP Management by </a:t>
            </a:r>
            <a:r>
              <a:rPr lang="en-US" dirty="0" err="1">
                <a:solidFill>
                  <a:srgbClr val="FFC000"/>
                </a:solidFill>
              </a:rPr>
              <a:t>tertiles</a:t>
            </a:r>
            <a:r>
              <a:rPr lang="en-US" dirty="0">
                <a:solidFill>
                  <a:srgbClr val="FFC000"/>
                </a:solidFill>
              </a:rPr>
              <a:t> of BP in SPRINT. Hypertension;71(6):1064-1074.</a:t>
            </a:r>
          </a:p>
        </p:txBody>
      </p:sp>
      <p:pic>
        <p:nvPicPr>
          <p:cNvPr id="7" name="Picture 3">
            <a:extLst>
              <a:ext uri="{FF2B5EF4-FFF2-40B4-BE49-F238E27FC236}">
                <a16:creationId xmlns:a16="http://schemas.microsoft.com/office/drawing/2014/main" id="{1CA67661-CD7A-4C93-99A7-151D528B4A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3200400" cy="48678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7EE1D4F6-882D-4A51-BEFD-85A90D4C4FFC}"/>
              </a:ext>
            </a:extLst>
          </p:cNvPr>
          <p:cNvSpPr/>
          <p:nvPr/>
        </p:nvSpPr>
        <p:spPr>
          <a:xfrm>
            <a:off x="4643336" y="1371600"/>
            <a:ext cx="4260647" cy="1477328"/>
          </a:xfrm>
          <a:prstGeom prst="rect">
            <a:avLst/>
          </a:prstGeom>
        </p:spPr>
        <p:txBody>
          <a:bodyPr wrap="square">
            <a:spAutoFit/>
          </a:bodyPr>
          <a:lstStyle/>
          <a:p>
            <a:r>
              <a:rPr lang="en-US" dirty="0">
                <a:latin typeface="+mn-lt"/>
              </a:rPr>
              <a:t>Medication utilization differed</a:t>
            </a:r>
          </a:p>
          <a:p>
            <a:r>
              <a:rPr lang="en-US" dirty="0">
                <a:latin typeface="+mn-lt"/>
              </a:rPr>
              <a:t>across the SBP </a:t>
            </a:r>
            <a:r>
              <a:rPr lang="en-US" dirty="0" err="1">
                <a:latin typeface="+mn-lt"/>
              </a:rPr>
              <a:t>tertiles</a:t>
            </a:r>
            <a:r>
              <a:rPr lang="en-US" dirty="0">
                <a:latin typeface="+mn-lt"/>
              </a:rPr>
              <a:t> at baseline with a lesser percentage of diuretics and ACE/ARB drugs in the higher </a:t>
            </a:r>
            <a:r>
              <a:rPr lang="en-US" dirty="0" err="1">
                <a:latin typeface="+mn-lt"/>
              </a:rPr>
              <a:t>tertiles</a:t>
            </a:r>
            <a:r>
              <a:rPr lang="en-US" dirty="0">
                <a:latin typeface="+mn-lt"/>
              </a:rPr>
              <a:t> - a finding that reversed during the trial.</a:t>
            </a:r>
          </a:p>
        </p:txBody>
      </p:sp>
      <p:sp>
        <p:nvSpPr>
          <p:cNvPr id="8" name="Rectangle 7">
            <a:extLst>
              <a:ext uri="{FF2B5EF4-FFF2-40B4-BE49-F238E27FC236}">
                <a16:creationId xmlns:a16="http://schemas.microsoft.com/office/drawing/2014/main" id="{C3FA090B-B73C-4B17-97C3-E1C1C9D2C10C}"/>
              </a:ext>
            </a:extLst>
          </p:cNvPr>
          <p:cNvSpPr/>
          <p:nvPr/>
        </p:nvSpPr>
        <p:spPr>
          <a:xfrm>
            <a:off x="4657928" y="3048000"/>
            <a:ext cx="4419600" cy="2031325"/>
          </a:xfrm>
          <a:prstGeom prst="rect">
            <a:avLst/>
          </a:prstGeom>
        </p:spPr>
        <p:txBody>
          <a:bodyPr wrap="square">
            <a:spAutoFit/>
          </a:bodyPr>
          <a:lstStyle/>
          <a:p>
            <a:r>
              <a:rPr lang="en-US" dirty="0">
                <a:latin typeface="+mn-lt"/>
              </a:rPr>
              <a:t>The beneficial effects</a:t>
            </a:r>
          </a:p>
          <a:p>
            <a:r>
              <a:rPr lang="en-US" dirty="0">
                <a:latin typeface="+mn-lt"/>
              </a:rPr>
              <a:t>of intensive SBP lowering were not modified by the level of baseline SBP. </a:t>
            </a:r>
          </a:p>
          <a:p>
            <a:endParaRPr lang="en-US" dirty="0">
              <a:latin typeface="+mn-lt"/>
            </a:endParaRPr>
          </a:p>
          <a:p>
            <a:r>
              <a:rPr lang="en-US" dirty="0">
                <a:latin typeface="+mn-lt"/>
              </a:rPr>
              <a:t>These findings add support for clinicians to treat blood pressure to goal irrespective of baseline SBP.</a:t>
            </a:r>
          </a:p>
        </p:txBody>
      </p:sp>
    </p:spTree>
    <p:extLst>
      <p:ext uri="{BB962C8B-B14F-4D97-AF65-F5344CB8AC3E}">
        <p14:creationId xmlns:p14="http://schemas.microsoft.com/office/powerpoint/2010/main" val="396426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CA1B-5DED-4D7D-95F8-A8D4FF56DB5D}"/>
              </a:ext>
            </a:extLst>
          </p:cNvPr>
          <p:cNvSpPr>
            <a:spLocks noGrp="1"/>
          </p:cNvSpPr>
          <p:nvPr>
            <p:ph type="title"/>
          </p:nvPr>
        </p:nvSpPr>
        <p:spPr>
          <a:xfrm>
            <a:off x="301625" y="228601"/>
            <a:ext cx="8510588" cy="838200"/>
          </a:xfrm>
        </p:spPr>
        <p:txBody>
          <a:bodyPr/>
          <a:lstStyle/>
          <a:p>
            <a:r>
              <a:rPr lang="en-GB" altLang="en-US" sz="2400" dirty="0">
                <a:effectLst/>
                <a:latin typeface="+mn-lt"/>
              </a:rPr>
              <a:t>Impact of Intensive Versus Standard BP Management by </a:t>
            </a:r>
            <a:r>
              <a:rPr lang="en-GB" altLang="en-US" sz="2400" dirty="0" err="1">
                <a:effectLst/>
                <a:latin typeface="+mn-lt"/>
              </a:rPr>
              <a:t>Tertiles</a:t>
            </a:r>
            <a:r>
              <a:rPr lang="en-GB" altLang="en-US" sz="2400" dirty="0">
                <a:effectLst/>
                <a:latin typeface="+mn-lt"/>
              </a:rPr>
              <a:t> of BP in the SPRINT trial.</a:t>
            </a:r>
            <a:br>
              <a:rPr lang="en-GB" altLang="en-US" sz="2800" dirty="0">
                <a:effectLst/>
                <a:latin typeface="+mn-lt"/>
              </a:rPr>
            </a:br>
            <a:endParaRPr lang="en-US" sz="2800" dirty="0">
              <a:effectLst/>
              <a:latin typeface="+mn-lt"/>
            </a:endParaRPr>
          </a:p>
        </p:txBody>
      </p:sp>
      <p:sp>
        <p:nvSpPr>
          <p:cNvPr id="3" name="Content Placeholder 2">
            <a:extLst>
              <a:ext uri="{FF2B5EF4-FFF2-40B4-BE49-F238E27FC236}">
                <a16:creationId xmlns:a16="http://schemas.microsoft.com/office/drawing/2014/main" id="{549D112C-DD36-4809-B8B2-A2CBA169DBD3}"/>
              </a:ext>
            </a:extLst>
          </p:cNvPr>
          <p:cNvSpPr>
            <a:spLocks noGrp="1"/>
          </p:cNvSpPr>
          <p:nvPr>
            <p:ph idx="1"/>
          </p:nvPr>
        </p:nvSpPr>
        <p:spPr>
          <a:xfrm>
            <a:off x="301625" y="990600"/>
            <a:ext cx="8540750" cy="4495799"/>
          </a:xfrm>
        </p:spPr>
        <p:txBody>
          <a:bodyPr/>
          <a:lstStyle/>
          <a:p>
            <a:pPr marL="0" indent="0">
              <a:buNone/>
            </a:pPr>
            <a:r>
              <a:rPr lang="en-US" sz="2400" u="sng" dirty="0" err="1">
                <a:effectLst/>
              </a:rPr>
              <a:t>BaleDoneen</a:t>
            </a:r>
            <a:r>
              <a:rPr lang="en-US" sz="2400" u="sng" dirty="0">
                <a:effectLst/>
              </a:rPr>
              <a:t> Take Away:</a:t>
            </a:r>
          </a:p>
          <a:p>
            <a:pPr marL="0" indent="0">
              <a:buNone/>
            </a:pPr>
            <a:r>
              <a:rPr lang="en-US" sz="2400" dirty="0">
                <a:effectLst/>
              </a:rPr>
              <a:t>1. Optimal SBP management was important regardless of 	baseline BP levels.  </a:t>
            </a:r>
          </a:p>
          <a:p>
            <a:pPr marL="0" indent="0">
              <a:buNone/>
            </a:pPr>
            <a:r>
              <a:rPr lang="en-US" sz="2400" dirty="0">
                <a:effectLst/>
              </a:rPr>
              <a:t>2. Treat ALL patients (especially those who are at risk for an 	event) to optimal SBP levels. </a:t>
            </a:r>
          </a:p>
          <a:p>
            <a:pPr marL="0" indent="0">
              <a:buNone/>
            </a:pPr>
            <a:r>
              <a:rPr lang="en-US" sz="2400" dirty="0">
                <a:effectLst/>
              </a:rPr>
              <a:t>3. The benefit of SBP attainment outweighed the risk of 	multiple medication application. </a:t>
            </a:r>
          </a:p>
          <a:p>
            <a:pPr marL="0" indent="0">
              <a:buNone/>
            </a:pPr>
            <a:r>
              <a:rPr lang="en-US" sz="2400" dirty="0">
                <a:effectLst/>
              </a:rPr>
              <a:t>4. Sadly, some of the most vulnerable patients in the highest 	</a:t>
            </a:r>
            <a:r>
              <a:rPr lang="en-US" sz="2400" dirty="0" err="1">
                <a:effectLst/>
              </a:rPr>
              <a:t>tertile</a:t>
            </a:r>
            <a:r>
              <a:rPr lang="en-US" sz="2400" dirty="0">
                <a:effectLst/>
              </a:rPr>
              <a:t> of SBP at baseline, were on less protective 	medications.  </a:t>
            </a:r>
          </a:p>
          <a:p>
            <a:pPr marL="0" indent="0">
              <a:buNone/>
            </a:pPr>
            <a:r>
              <a:rPr lang="en-US" sz="2400" dirty="0">
                <a:effectLst/>
              </a:rPr>
              <a:t>5. EDFROG all patients!</a:t>
            </a:r>
          </a:p>
          <a:p>
            <a:pPr marL="0" indent="0">
              <a:buNone/>
            </a:pPr>
            <a:endParaRPr lang="en-US" sz="2400" dirty="0">
              <a:effectLst/>
            </a:endParaRPr>
          </a:p>
          <a:p>
            <a:pPr marL="457200" indent="-457200">
              <a:buAutoNum type="arabicPeriod"/>
            </a:pPr>
            <a:endParaRPr lang="en-US" sz="2400" dirty="0">
              <a:effectLst/>
            </a:endParaRPr>
          </a:p>
        </p:txBody>
      </p:sp>
      <p:sp>
        <p:nvSpPr>
          <p:cNvPr id="4" name="Footer Placeholder 3">
            <a:extLst>
              <a:ext uri="{FF2B5EF4-FFF2-40B4-BE49-F238E27FC236}">
                <a16:creationId xmlns:a16="http://schemas.microsoft.com/office/drawing/2014/main" id="{AF245995-99B1-44C5-848D-1087ADEE16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B7C557-6BC4-4D43-8A80-76CCC42DF7C6}"/>
              </a:ext>
            </a:extLst>
          </p:cNvPr>
          <p:cNvSpPr txBox="1"/>
          <p:nvPr/>
        </p:nvSpPr>
        <p:spPr>
          <a:xfrm>
            <a:off x="228600" y="5706070"/>
            <a:ext cx="8839200" cy="923330"/>
          </a:xfrm>
          <a:prstGeom prst="rect">
            <a:avLst/>
          </a:prstGeom>
          <a:noFill/>
        </p:spPr>
        <p:txBody>
          <a:bodyPr wrap="square" rtlCol="0">
            <a:spAutoFit/>
          </a:bodyPr>
          <a:lstStyle/>
          <a:p>
            <a:r>
              <a:rPr lang="en-US" dirty="0">
                <a:solidFill>
                  <a:srgbClr val="FFC000"/>
                </a:solidFill>
              </a:rPr>
              <a:t>Shapiro, B., Ambrosius, W., Blackshear, J. et al. (2018). Impact on intensive versus standard BP Management by </a:t>
            </a:r>
            <a:r>
              <a:rPr lang="en-US" dirty="0" err="1">
                <a:solidFill>
                  <a:srgbClr val="FFC000"/>
                </a:solidFill>
              </a:rPr>
              <a:t>tertiles</a:t>
            </a:r>
            <a:r>
              <a:rPr lang="en-US" dirty="0">
                <a:solidFill>
                  <a:srgbClr val="FFC000"/>
                </a:solidFill>
              </a:rPr>
              <a:t> of BP in SPRINT. Hypertension;71(6):1064-1074.</a:t>
            </a:r>
          </a:p>
        </p:txBody>
      </p:sp>
    </p:spTree>
    <p:extLst>
      <p:ext uri="{BB962C8B-B14F-4D97-AF65-F5344CB8AC3E}">
        <p14:creationId xmlns:p14="http://schemas.microsoft.com/office/powerpoint/2010/main" val="3020927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pic>
        <p:nvPicPr>
          <p:cNvPr id="8" name="Content Placeholder 7">
            <a:extLst>
              <a:ext uri="{FF2B5EF4-FFF2-40B4-BE49-F238E27FC236}">
                <a16:creationId xmlns:a16="http://schemas.microsoft.com/office/drawing/2014/main" id="{56A79996-B022-4AC0-8D51-FDC14C478E0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30724" y="2230568"/>
            <a:ext cx="2793651" cy="2095238"/>
          </a:xfrm>
        </p:spPr>
      </p:pic>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923330"/>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stroke. Hypertension June 2018; 1030-1038.</a:t>
            </a:r>
          </a:p>
        </p:txBody>
      </p:sp>
    </p:spTree>
    <p:extLst>
      <p:ext uri="{BB962C8B-B14F-4D97-AF65-F5344CB8AC3E}">
        <p14:creationId xmlns:p14="http://schemas.microsoft.com/office/powerpoint/2010/main" val="44693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sp>
        <p:nvSpPr>
          <p:cNvPr id="3" name="Content Placeholder 2">
            <a:extLst>
              <a:ext uri="{FF2B5EF4-FFF2-40B4-BE49-F238E27FC236}">
                <a16:creationId xmlns:a16="http://schemas.microsoft.com/office/drawing/2014/main" id="{BEC7CB38-6732-464D-99AF-7894531C24EA}"/>
              </a:ext>
            </a:extLst>
          </p:cNvPr>
          <p:cNvSpPr>
            <a:spLocks noGrp="1"/>
          </p:cNvSpPr>
          <p:nvPr>
            <p:ph idx="1"/>
          </p:nvPr>
        </p:nvSpPr>
        <p:spPr>
          <a:xfrm>
            <a:off x="256872" y="1143000"/>
            <a:ext cx="8540750" cy="4194175"/>
          </a:xfrm>
        </p:spPr>
        <p:txBody>
          <a:bodyPr/>
          <a:lstStyle/>
          <a:p>
            <a:pPr marL="0" indent="0" algn="ctr">
              <a:buNone/>
            </a:pPr>
            <a:r>
              <a:rPr lang="en-US" sz="2400" dirty="0">
                <a:effectLst/>
              </a:rPr>
              <a:t>Meta-</a:t>
            </a:r>
            <a:r>
              <a:rPr lang="en-US" sz="2400" dirty="0" err="1">
                <a:effectLst/>
              </a:rPr>
              <a:t>analyss</a:t>
            </a:r>
            <a:r>
              <a:rPr lang="en-US" sz="2400" dirty="0">
                <a:effectLst/>
              </a:rPr>
              <a:t> to examine interarm BP difference in simultaneous measurement as a marker to identify subjects with ankle-brachial pressure index &lt;0.90 and to predict future cardiovascular events. </a:t>
            </a:r>
          </a:p>
          <a:p>
            <a:pPr marL="0" indent="0" algn="ctr">
              <a:buNone/>
            </a:pPr>
            <a:endParaRPr lang="en-US" sz="2400" dirty="0">
              <a:effectLst/>
            </a:endParaRPr>
          </a:p>
          <a:p>
            <a:pPr marL="0" indent="0" algn="ctr">
              <a:buNone/>
            </a:pPr>
            <a:r>
              <a:rPr lang="en-US" sz="2400" dirty="0">
                <a:effectLst/>
              </a:rPr>
              <a:t>Individual participant data on 13 317 Japanese subjects from 10 cohorts (general population-based cohorts, cohorts of patients with past history of cardiovascular events, and those with cardiovascular risk factors). </a:t>
            </a:r>
          </a:p>
        </p:txBody>
      </p:sp>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646331"/>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a:t>
            </a:r>
            <a:r>
              <a:rPr lang="en-US" dirty="0" err="1">
                <a:solidFill>
                  <a:srgbClr val="FFC000"/>
                </a:solidFill>
              </a:rPr>
              <a:t>strok</a:t>
            </a:r>
            <a:r>
              <a:rPr lang="en-US" dirty="0">
                <a:solidFill>
                  <a:srgbClr val="FFC000"/>
                </a:solidFill>
              </a:rPr>
              <a:t> . Hypertension 2018;71:1030-1038.</a:t>
            </a:r>
          </a:p>
        </p:txBody>
      </p:sp>
    </p:spTree>
    <p:extLst>
      <p:ext uri="{BB962C8B-B14F-4D97-AF65-F5344CB8AC3E}">
        <p14:creationId xmlns:p14="http://schemas.microsoft.com/office/powerpoint/2010/main" val="1339731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sp>
        <p:nvSpPr>
          <p:cNvPr id="3" name="Content Placeholder 2">
            <a:extLst>
              <a:ext uri="{FF2B5EF4-FFF2-40B4-BE49-F238E27FC236}">
                <a16:creationId xmlns:a16="http://schemas.microsoft.com/office/drawing/2014/main" id="{BEC7CB38-6732-464D-99AF-7894531C24EA}"/>
              </a:ext>
            </a:extLst>
          </p:cNvPr>
          <p:cNvSpPr>
            <a:spLocks noGrp="1"/>
          </p:cNvSpPr>
          <p:nvPr>
            <p:ph idx="1"/>
          </p:nvPr>
        </p:nvSpPr>
        <p:spPr>
          <a:xfrm>
            <a:off x="256872" y="1143000"/>
            <a:ext cx="8540750" cy="4194175"/>
          </a:xfrm>
        </p:spPr>
        <p:txBody>
          <a:bodyPr/>
          <a:lstStyle/>
          <a:p>
            <a:pPr marL="0" indent="0" algn="ctr">
              <a:buNone/>
            </a:pPr>
            <a:r>
              <a:rPr lang="en-US" sz="2000" dirty="0">
                <a:effectLst/>
              </a:rPr>
              <a:t>Binary logistic regression analysis with adjustments identified interarm blood pressure difference &gt;5 mm Hg as being associated with a significant odds ratio for the presence of ABI &lt;0.90 </a:t>
            </a:r>
          </a:p>
          <a:p>
            <a:pPr marL="0" indent="0" algn="ctr">
              <a:buNone/>
            </a:pPr>
            <a:r>
              <a:rPr lang="en-US" sz="2000" dirty="0">
                <a:effectLst/>
              </a:rPr>
              <a:t>(OR, 2.19; 95% Cl, 1.60–3.03; </a:t>
            </a:r>
            <a:r>
              <a:rPr lang="en-US" sz="2000" i="1" dirty="0">
                <a:effectLst/>
              </a:rPr>
              <a:t>P</a:t>
            </a:r>
            <a:r>
              <a:rPr lang="en-US" sz="2000" dirty="0">
                <a:effectLst/>
              </a:rPr>
              <a:t>&lt;0.01)</a:t>
            </a:r>
          </a:p>
          <a:p>
            <a:pPr marL="0" indent="0" algn="ctr">
              <a:buNone/>
            </a:pPr>
            <a:endParaRPr lang="en-US" sz="2000" dirty="0">
              <a:effectLst/>
            </a:endParaRPr>
          </a:p>
          <a:p>
            <a:pPr marL="0" indent="0" algn="ctr">
              <a:buNone/>
            </a:pPr>
            <a:r>
              <a:rPr lang="en-US" sz="2000" dirty="0">
                <a:effectLst/>
              </a:rPr>
              <a:t>Among 11 726 subjects without a past history of CVD, 249 developed stroke during the average f/u of 7.4 years. </a:t>
            </a:r>
          </a:p>
          <a:p>
            <a:pPr marL="0" indent="0" algn="ctr">
              <a:buNone/>
            </a:pPr>
            <a:endParaRPr lang="en-US" sz="2000" dirty="0">
              <a:effectLst/>
            </a:endParaRPr>
          </a:p>
          <a:p>
            <a:pPr marL="0" indent="0" algn="ctr">
              <a:buNone/>
            </a:pPr>
            <a:r>
              <a:rPr lang="en-US" sz="2000" dirty="0">
                <a:effectLst/>
              </a:rPr>
              <a:t>Interarm BP difference &gt;15 mm Hg was </a:t>
            </a:r>
            <a:r>
              <a:rPr lang="en-US" sz="2000" dirty="0" err="1">
                <a:effectLst/>
              </a:rPr>
              <a:t>assoc</a:t>
            </a:r>
            <a:r>
              <a:rPr lang="en-US" sz="2000" dirty="0">
                <a:effectLst/>
              </a:rPr>
              <a:t> with significant risk of stroke. (HR, 2.42; 95% CI, 1.27–4.60; </a:t>
            </a:r>
            <a:r>
              <a:rPr lang="en-US" sz="2000" i="1" dirty="0">
                <a:effectLst/>
              </a:rPr>
              <a:t>P</a:t>
            </a:r>
            <a:r>
              <a:rPr lang="en-US" sz="2000" dirty="0">
                <a:effectLst/>
              </a:rPr>
              <a:t>&lt;0.01) </a:t>
            </a:r>
          </a:p>
        </p:txBody>
      </p:sp>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646331"/>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a:t>
            </a:r>
            <a:r>
              <a:rPr lang="en-US" dirty="0" err="1">
                <a:solidFill>
                  <a:srgbClr val="FFC000"/>
                </a:solidFill>
              </a:rPr>
              <a:t>strok</a:t>
            </a:r>
            <a:r>
              <a:rPr lang="en-US" dirty="0">
                <a:solidFill>
                  <a:srgbClr val="FFC000"/>
                </a:solidFill>
              </a:rPr>
              <a:t> . Hypertension 2018;71:1030-1038.</a:t>
            </a:r>
          </a:p>
        </p:txBody>
      </p:sp>
    </p:spTree>
    <p:extLst>
      <p:ext uri="{BB962C8B-B14F-4D97-AF65-F5344CB8AC3E}">
        <p14:creationId xmlns:p14="http://schemas.microsoft.com/office/powerpoint/2010/main" val="8844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sp>
        <p:nvSpPr>
          <p:cNvPr id="3" name="Content Placeholder 2">
            <a:extLst>
              <a:ext uri="{FF2B5EF4-FFF2-40B4-BE49-F238E27FC236}">
                <a16:creationId xmlns:a16="http://schemas.microsoft.com/office/drawing/2014/main" id="{BEC7CB38-6732-464D-99AF-7894531C24EA}"/>
              </a:ext>
            </a:extLst>
          </p:cNvPr>
          <p:cNvSpPr>
            <a:spLocks noGrp="1"/>
          </p:cNvSpPr>
          <p:nvPr>
            <p:ph idx="1"/>
          </p:nvPr>
        </p:nvSpPr>
        <p:spPr>
          <a:xfrm>
            <a:off x="256872" y="1143000"/>
            <a:ext cx="8540750" cy="4194175"/>
          </a:xfrm>
        </p:spPr>
        <p:txBody>
          <a:bodyPr/>
          <a:lstStyle/>
          <a:p>
            <a:pPr marL="0" indent="0" algn="ctr">
              <a:buNone/>
            </a:pPr>
            <a:r>
              <a:rPr lang="en-US" sz="2000" dirty="0">
                <a:effectLst/>
              </a:rPr>
              <a:t>Interarm BP differences, measured simultaneously in both arms, may be associated with vascular damage in the systemic arterial tree. </a:t>
            </a:r>
          </a:p>
          <a:p>
            <a:pPr marL="0" indent="0" algn="ctr">
              <a:buNone/>
            </a:pPr>
            <a:endParaRPr lang="en-US" sz="2000" dirty="0">
              <a:effectLst/>
            </a:endParaRPr>
          </a:p>
          <a:p>
            <a:pPr marL="0" indent="0" algn="ctr">
              <a:buNone/>
            </a:pPr>
            <a:r>
              <a:rPr lang="en-US" sz="2000" dirty="0">
                <a:effectLst/>
              </a:rPr>
              <a:t>These differences may be useful for identifying subjects with an ABI of &lt;0.90 in the overall study population, and also a reliable predictor of future stroke in subjects without a past history of cardiovascular disease. </a:t>
            </a:r>
          </a:p>
          <a:p>
            <a:pPr marL="0" indent="0" algn="ctr">
              <a:buNone/>
            </a:pPr>
            <a:endParaRPr lang="en-US" sz="2000" dirty="0">
              <a:effectLst/>
            </a:endParaRPr>
          </a:p>
          <a:p>
            <a:pPr marL="0" indent="0" algn="ctr">
              <a:buNone/>
            </a:pPr>
            <a:r>
              <a:rPr lang="en-US" sz="2000" dirty="0">
                <a:effectLst/>
              </a:rPr>
              <a:t>These findings support the recommendation to measure blood pressure in both arms at the first visit. </a:t>
            </a:r>
          </a:p>
        </p:txBody>
      </p:sp>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646331"/>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a:t>
            </a:r>
            <a:r>
              <a:rPr lang="en-US" dirty="0" err="1">
                <a:solidFill>
                  <a:srgbClr val="FFC000"/>
                </a:solidFill>
              </a:rPr>
              <a:t>strok</a:t>
            </a:r>
            <a:r>
              <a:rPr lang="en-US" dirty="0">
                <a:solidFill>
                  <a:srgbClr val="FFC000"/>
                </a:solidFill>
              </a:rPr>
              <a:t> . Hypertension 2018;71:1030-1038.</a:t>
            </a:r>
          </a:p>
        </p:txBody>
      </p:sp>
    </p:spTree>
    <p:extLst>
      <p:ext uri="{BB962C8B-B14F-4D97-AF65-F5344CB8AC3E}">
        <p14:creationId xmlns:p14="http://schemas.microsoft.com/office/powerpoint/2010/main" val="1868225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pic>
        <p:nvPicPr>
          <p:cNvPr id="5" name="Content Placeholder 4">
            <a:extLst>
              <a:ext uri="{FF2B5EF4-FFF2-40B4-BE49-F238E27FC236}">
                <a16:creationId xmlns:a16="http://schemas.microsoft.com/office/drawing/2014/main" id="{9E2915B6-C39F-43E8-855C-A5E0A9677B11}"/>
              </a:ext>
            </a:extLst>
          </p:cNvPr>
          <p:cNvPicPr>
            <a:picLocks noGrp="1" noChangeAspect="1"/>
          </p:cNvPicPr>
          <p:nvPr>
            <p:ph idx="1"/>
          </p:nvPr>
        </p:nvPicPr>
        <p:blipFill>
          <a:blip r:embed="rId2"/>
          <a:stretch>
            <a:fillRect/>
          </a:stretch>
        </p:blipFill>
        <p:spPr>
          <a:xfrm>
            <a:off x="257175" y="1465861"/>
            <a:ext cx="8540750" cy="3319852"/>
          </a:xfrm>
          <a:prstGeom prst="rect">
            <a:avLst/>
          </a:prstGeom>
        </p:spPr>
      </p:pic>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923330"/>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stroke. Hypertension June 2018; 1030-1038.</a:t>
            </a:r>
          </a:p>
        </p:txBody>
      </p:sp>
    </p:spTree>
    <p:extLst>
      <p:ext uri="{BB962C8B-B14F-4D97-AF65-F5344CB8AC3E}">
        <p14:creationId xmlns:p14="http://schemas.microsoft.com/office/powerpoint/2010/main" val="665942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pic>
        <p:nvPicPr>
          <p:cNvPr id="5" name="Content Placeholder 4">
            <a:extLst>
              <a:ext uri="{FF2B5EF4-FFF2-40B4-BE49-F238E27FC236}">
                <a16:creationId xmlns:a16="http://schemas.microsoft.com/office/drawing/2014/main" id="{9821709F-EEAE-47C9-9C18-CCDCACA5220C}"/>
              </a:ext>
            </a:extLst>
          </p:cNvPr>
          <p:cNvPicPr>
            <a:picLocks noGrp="1" noChangeAspect="1"/>
          </p:cNvPicPr>
          <p:nvPr>
            <p:ph idx="1"/>
          </p:nvPr>
        </p:nvPicPr>
        <p:blipFill>
          <a:blip r:embed="rId2"/>
          <a:stretch>
            <a:fillRect/>
          </a:stretch>
        </p:blipFill>
        <p:spPr>
          <a:xfrm>
            <a:off x="672564" y="914400"/>
            <a:ext cx="7709972" cy="4422775"/>
          </a:xfrm>
          <a:prstGeom prst="rect">
            <a:avLst/>
          </a:prstGeom>
        </p:spPr>
      </p:pic>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923330"/>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stroke. Hypertension June 2018; 1030-1038.</a:t>
            </a:r>
          </a:p>
        </p:txBody>
      </p:sp>
    </p:spTree>
    <p:extLst>
      <p:ext uri="{BB962C8B-B14F-4D97-AF65-F5344CB8AC3E}">
        <p14:creationId xmlns:p14="http://schemas.microsoft.com/office/powerpoint/2010/main" val="237228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3E2A5-71C5-41A2-95EB-E6C01CC41AEF}"/>
              </a:ext>
            </a:extLst>
          </p:cNvPr>
          <p:cNvPicPr>
            <a:picLocks noChangeAspect="1"/>
          </p:cNvPicPr>
          <p:nvPr/>
        </p:nvPicPr>
        <p:blipFill>
          <a:blip r:embed="rId2"/>
          <a:stretch>
            <a:fillRect/>
          </a:stretch>
        </p:blipFill>
        <p:spPr>
          <a:xfrm>
            <a:off x="533400" y="76201"/>
            <a:ext cx="7924800" cy="1066799"/>
          </a:xfrm>
          <a:prstGeom prst="rect">
            <a:avLst/>
          </a:prstGeom>
        </p:spPr>
      </p:pic>
      <p:sp>
        <p:nvSpPr>
          <p:cNvPr id="4" name="Footer Placeholder 3">
            <a:extLst>
              <a:ext uri="{FF2B5EF4-FFF2-40B4-BE49-F238E27FC236}">
                <a16:creationId xmlns:a16="http://schemas.microsoft.com/office/drawing/2014/main" id="{76D1070D-81DA-4B0F-A906-4FAC7E2BDB7C}"/>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7" name="TextBox 6">
            <a:extLst>
              <a:ext uri="{FF2B5EF4-FFF2-40B4-BE49-F238E27FC236}">
                <a16:creationId xmlns:a16="http://schemas.microsoft.com/office/drawing/2014/main" id="{AB6C0027-D603-4309-BEA1-DD2204634DDB}"/>
              </a:ext>
            </a:extLst>
          </p:cNvPr>
          <p:cNvSpPr txBox="1"/>
          <p:nvPr/>
        </p:nvSpPr>
        <p:spPr>
          <a:xfrm>
            <a:off x="228600" y="5944284"/>
            <a:ext cx="8305800" cy="646331"/>
          </a:xfrm>
          <a:prstGeom prst="rect">
            <a:avLst/>
          </a:prstGeom>
          <a:noFill/>
        </p:spPr>
        <p:txBody>
          <a:bodyPr wrap="square" rtlCol="0">
            <a:spAutoFit/>
          </a:bodyPr>
          <a:lstStyle/>
          <a:p>
            <a:r>
              <a:rPr lang="en-US" dirty="0">
                <a:solidFill>
                  <a:srgbClr val="FFC000"/>
                </a:solidFill>
              </a:rPr>
              <a:t>Pryor, K. and </a:t>
            </a:r>
            <a:r>
              <a:rPr lang="en-US" dirty="0" err="1">
                <a:solidFill>
                  <a:srgbClr val="FFC000"/>
                </a:solidFill>
              </a:rPr>
              <a:t>Volpp</a:t>
            </a:r>
            <a:r>
              <a:rPr lang="en-US" dirty="0">
                <a:solidFill>
                  <a:srgbClr val="FFC000"/>
                </a:solidFill>
              </a:rPr>
              <a:t>, K. (2018) Deployment of preventive interventions – time for a paradigm shift. N </a:t>
            </a:r>
            <a:r>
              <a:rPr lang="en-US" dirty="0" err="1">
                <a:solidFill>
                  <a:srgbClr val="FFC000"/>
                </a:solidFill>
              </a:rPr>
              <a:t>Engl</a:t>
            </a:r>
            <a:r>
              <a:rPr lang="en-US" dirty="0">
                <a:solidFill>
                  <a:srgbClr val="FFC000"/>
                </a:solidFill>
              </a:rPr>
              <a:t> J Med 378;19. May 10, 2018</a:t>
            </a:r>
          </a:p>
        </p:txBody>
      </p:sp>
      <p:sp>
        <p:nvSpPr>
          <p:cNvPr id="10" name="Content Placeholder 9">
            <a:extLst>
              <a:ext uri="{FF2B5EF4-FFF2-40B4-BE49-F238E27FC236}">
                <a16:creationId xmlns:a16="http://schemas.microsoft.com/office/drawing/2014/main" id="{4F043F29-69E8-48E0-808B-DBB166E9507B}"/>
              </a:ext>
            </a:extLst>
          </p:cNvPr>
          <p:cNvSpPr>
            <a:spLocks noGrp="1"/>
          </p:cNvSpPr>
          <p:nvPr>
            <p:ph idx="1"/>
          </p:nvPr>
        </p:nvSpPr>
        <p:spPr>
          <a:xfrm>
            <a:off x="228600" y="1217612"/>
            <a:ext cx="8540750" cy="4422775"/>
          </a:xfrm>
        </p:spPr>
        <p:txBody>
          <a:bodyPr/>
          <a:lstStyle/>
          <a:p>
            <a:pPr marL="0" indent="0">
              <a:buNone/>
            </a:pPr>
            <a:r>
              <a:rPr lang="en-US" sz="2000" b="1" u="sng" dirty="0">
                <a:effectLst/>
              </a:rPr>
              <a:t>Why are highly effective preventative interventions adopted slowly if at all? </a:t>
            </a:r>
          </a:p>
          <a:p>
            <a:pPr marL="0" indent="0">
              <a:buNone/>
            </a:pPr>
            <a:r>
              <a:rPr lang="en-US" sz="2000" dirty="0">
                <a:effectLst/>
              </a:rPr>
              <a:t>1. More resources directed to treatment rather than preventing disease – 	2015 only 3% of healthcare dollars were spent on preventative 	services.  However, accountable care organizations are now 	incentivizing for prevention. </a:t>
            </a:r>
          </a:p>
          <a:p>
            <a:pPr marL="0" indent="0">
              <a:buNone/>
            </a:pPr>
            <a:r>
              <a:rPr lang="en-US" sz="2000" dirty="0">
                <a:effectLst/>
              </a:rPr>
              <a:t>2. Treatment determined by the FDA to be safe &amp; effective are covered by 	insurers regardless of cost but preventative services are held to a 	higher standard – often assessed on the ROI and cost savings 	rather than long term benefit. </a:t>
            </a:r>
          </a:p>
          <a:p>
            <a:pPr marL="0" indent="0">
              <a:buNone/>
            </a:pPr>
            <a:r>
              <a:rPr lang="en-US" sz="2000" dirty="0">
                <a:effectLst/>
              </a:rPr>
              <a:t>3. Insurance contracts usually 1 year long – insurers don’t want to spend 	money to prevent disease in members who will be covered by 	someone else in the future. </a:t>
            </a:r>
          </a:p>
        </p:txBody>
      </p:sp>
    </p:spTree>
    <p:extLst>
      <p:ext uri="{BB962C8B-B14F-4D97-AF65-F5344CB8AC3E}">
        <p14:creationId xmlns:p14="http://schemas.microsoft.com/office/powerpoint/2010/main" val="13723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53BE-3079-4514-B599-0862C94E851D}"/>
              </a:ext>
            </a:extLst>
          </p:cNvPr>
          <p:cNvSpPr>
            <a:spLocks noGrp="1"/>
          </p:cNvSpPr>
          <p:nvPr>
            <p:ph type="title"/>
          </p:nvPr>
        </p:nvSpPr>
        <p:spPr>
          <a:xfrm>
            <a:off x="301625" y="228601"/>
            <a:ext cx="8510588" cy="762000"/>
          </a:xfrm>
        </p:spPr>
        <p:txBody>
          <a:bodyPr/>
          <a:lstStyle/>
          <a:p>
            <a:r>
              <a:rPr lang="en-US" sz="2800" dirty="0">
                <a:effectLst/>
              </a:rPr>
              <a:t>Simultaneously Measured Interarm Blood Pressure</a:t>
            </a:r>
            <a:br>
              <a:rPr lang="en-US" sz="2800" dirty="0">
                <a:effectLst/>
              </a:rPr>
            </a:br>
            <a:r>
              <a:rPr lang="en-US" sz="2800" dirty="0">
                <a:effectLst/>
              </a:rPr>
              <a:t>Difference and Stroke</a:t>
            </a:r>
          </a:p>
        </p:txBody>
      </p:sp>
      <p:sp>
        <p:nvSpPr>
          <p:cNvPr id="3" name="Content Placeholder 2">
            <a:extLst>
              <a:ext uri="{FF2B5EF4-FFF2-40B4-BE49-F238E27FC236}">
                <a16:creationId xmlns:a16="http://schemas.microsoft.com/office/drawing/2014/main" id="{BEC7CB38-6732-464D-99AF-7894531C24EA}"/>
              </a:ext>
            </a:extLst>
          </p:cNvPr>
          <p:cNvSpPr>
            <a:spLocks noGrp="1"/>
          </p:cNvSpPr>
          <p:nvPr>
            <p:ph idx="1"/>
          </p:nvPr>
        </p:nvSpPr>
        <p:spPr>
          <a:xfrm>
            <a:off x="256872" y="1143000"/>
            <a:ext cx="8540750" cy="4194175"/>
          </a:xfrm>
        </p:spPr>
        <p:txBody>
          <a:bodyPr/>
          <a:lstStyle/>
          <a:p>
            <a:pPr marL="0" indent="0">
              <a:buNone/>
            </a:pPr>
            <a:r>
              <a:rPr lang="en-US" sz="2000" u="sng" dirty="0" err="1">
                <a:effectLst/>
              </a:rPr>
              <a:t>BaleDoneen</a:t>
            </a:r>
            <a:r>
              <a:rPr lang="en-US" sz="2000" u="sng" dirty="0">
                <a:effectLst/>
              </a:rPr>
              <a:t> Take Away:</a:t>
            </a:r>
          </a:p>
          <a:p>
            <a:pPr marL="0" indent="0">
              <a:buNone/>
            </a:pPr>
            <a:r>
              <a:rPr lang="en-US" sz="2000" dirty="0">
                <a:effectLst/>
              </a:rPr>
              <a:t>1. This was the first study to examine IAD SBP &gt; 15mm/Hg showing 	significant association with ABI &lt; 0.9 in patients with and without 	CVD.</a:t>
            </a:r>
          </a:p>
          <a:p>
            <a:pPr marL="0" indent="0">
              <a:buNone/>
            </a:pPr>
            <a:r>
              <a:rPr lang="en-US" sz="2000" dirty="0">
                <a:effectLst/>
              </a:rPr>
              <a:t>2. Not everyone has access to ABI in their clinics however 	everyone could do this – protocol used supine simultaneous BP 	readings (could be a limitation). </a:t>
            </a:r>
          </a:p>
          <a:p>
            <a:pPr marL="0" indent="0">
              <a:buNone/>
            </a:pPr>
            <a:r>
              <a:rPr lang="en-US" sz="2000" dirty="0">
                <a:effectLst/>
              </a:rPr>
              <a:t>3. Love the cost- effective approach of this study! </a:t>
            </a:r>
          </a:p>
          <a:p>
            <a:pPr marL="0" indent="0">
              <a:buNone/>
            </a:pPr>
            <a:r>
              <a:rPr lang="en-US" sz="2000" dirty="0">
                <a:effectLst/>
              </a:rPr>
              <a:t>4. If don’t have access to do ABI’s – this is a great opportunity.  Always 	get validation but great opportunity. </a:t>
            </a:r>
          </a:p>
          <a:p>
            <a:pPr marL="0" indent="0">
              <a:buNone/>
            </a:pPr>
            <a:r>
              <a:rPr lang="en-US" sz="2000" dirty="0">
                <a:effectLst/>
              </a:rPr>
              <a:t>5. Significance of diagnosing PAD is significant – Post CHARISMA Data</a:t>
            </a:r>
          </a:p>
        </p:txBody>
      </p:sp>
      <p:sp>
        <p:nvSpPr>
          <p:cNvPr id="4" name="Footer Placeholder 3">
            <a:extLst>
              <a:ext uri="{FF2B5EF4-FFF2-40B4-BE49-F238E27FC236}">
                <a16:creationId xmlns:a16="http://schemas.microsoft.com/office/drawing/2014/main" id="{A6EF7319-84CE-47A6-A4C2-E089C83F58D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BB02CAF-BEA9-4A5D-9DAC-21FAA61CEC44}"/>
              </a:ext>
            </a:extLst>
          </p:cNvPr>
          <p:cNvSpPr txBox="1"/>
          <p:nvPr/>
        </p:nvSpPr>
        <p:spPr>
          <a:xfrm>
            <a:off x="187021" y="5706069"/>
            <a:ext cx="8610601" cy="923330"/>
          </a:xfrm>
          <a:prstGeom prst="rect">
            <a:avLst/>
          </a:prstGeom>
          <a:noFill/>
        </p:spPr>
        <p:txBody>
          <a:bodyPr wrap="square" rtlCol="0">
            <a:spAutoFit/>
          </a:bodyPr>
          <a:lstStyle/>
          <a:p>
            <a:r>
              <a:rPr lang="en-US" dirty="0" err="1">
                <a:solidFill>
                  <a:srgbClr val="FFC000"/>
                </a:solidFill>
              </a:rPr>
              <a:t>Tomiyama</a:t>
            </a:r>
            <a:r>
              <a:rPr lang="en-US" dirty="0">
                <a:solidFill>
                  <a:srgbClr val="FFC000"/>
                </a:solidFill>
              </a:rPr>
              <a:t>, Hl, </a:t>
            </a:r>
            <a:r>
              <a:rPr lang="en-US" dirty="0" err="1">
                <a:solidFill>
                  <a:srgbClr val="FFC000"/>
                </a:solidFill>
              </a:rPr>
              <a:t>Ohkuma</a:t>
            </a:r>
            <a:r>
              <a:rPr lang="en-US" dirty="0">
                <a:solidFill>
                  <a:srgbClr val="FFC000"/>
                </a:solidFill>
              </a:rPr>
              <a:t>, T., </a:t>
            </a:r>
            <a:r>
              <a:rPr lang="en-US" dirty="0" err="1">
                <a:solidFill>
                  <a:srgbClr val="FFC000"/>
                </a:solidFill>
              </a:rPr>
              <a:t>Ninomiya</a:t>
            </a:r>
            <a:r>
              <a:rPr lang="en-US" dirty="0">
                <a:solidFill>
                  <a:srgbClr val="FFC000"/>
                </a:solidFill>
              </a:rPr>
              <a:t>, T. et al. (2018). Simultaneously measured interarm blood pressure difference and stroke. Hypertension June 2018; 1030-1038.</a:t>
            </a:r>
          </a:p>
        </p:txBody>
      </p:sp>
    </p:spTree>
    <p:extLst>
      <p:ext uri="{BB962C8B-B14F-4D97-AF65-F5344CB8AC3E}">
        <p14:creationId xmlns:p14="http://schemas.microsoft.com/office/powerpoint/2010/main" val="35188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76200" y="3912930"/>
            <a:ext cx="1676400" cy="685800"/>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rPr>
              <a:t>Obstruction Sleep </a:t>
            </a:r>
            <a:r>
              <a:rPr lang="en-US" b="1" dirty="0"/>
              <a:t>Apnea</a:t>
            </a:r>
            <a:endParaRPr kumimoji="0" lang="en-US"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72237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2AEE-1591-44A6-91EB-1D5CB0F6C87B}"/>
              </a:ext>
            </a:extLst>
          </p:cNvPr>
          <p:cNvSpPr>
            <a:spLocks noGrp="1"/>
          </p:cNvSpPr>
          <p:nvPr>
            <p:ph type="title"/>
          </p:nvPr>
        </p:nvSpPr>
        <p:spPr>
          <a:xfrm>
            <a:off x="301625" y="228601"/>
            <a:ext cx="8510588" cy="685800"/>
          </a:xfrm>
        </p:spPr>
        <p:txBody>
          <a:bodyPr/>
          <a:lstStyle/>
          <a:p>
            <a:r>
              <a:rPr lang="en-US" dirty="0"/>
              <a:t>CPAP and NT-</a:t>
            </a:r>
            <a:r>
              <a:rPr lang="en-US" dirty="0" err="1"/>
              <a:t>ProBNP</a:t>
            </a:r>
            <a:r>
              <a:rPr lang="en-US" dirty="0"/>
              <a:t> &amp; </a:t>
            </a:r>
            <a:r>
              <a:rPr lang="en-US" dirty="0" err="1"/>
              <a:t>hsTnT</a:t>
            </a:r>
            <a:endParaRPr lang="en-US" dirty="0"/>
          </a:p>
        </p:txBody>
      </p:sp>
      <p:sp>
        <p:nvSpPr>
          <p:cNvPr id="4" name="Footer Placeholder 3">
            <a:extLst>
              <a:ext uri="{FF2B5EF4-FFF2-40B4-BE49-F238E27FC236}">
                <a16:creationId xmlns:a16="http://schemas.microsoft.com/office/drawing/2014/main" id="{644A5553-E357-4D62-86AB-CE683A4DBBC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69537CA-EE16-4860-AC82-6D2B46D54A44}"/>
              </a:ext>
            </a:extLst>
          </p:cNvPr>
          <p:cNvSpPr txBox="1"/>
          <p:nvPr/>
        </p:nvSpPr>
        <p:spPr>
          <a:xfrm>
            <a:off x="76200" y="5715000"/>
            <a:ext cx="8736013" cy="646331"/>
          </a:xfrm>
          <a:prstGeom prst="rect">
            <a:avLst/>
          </a:prstGeom>
          <a:noFill/>
        </p:spPr>
        <p:txBody>
          <a:bodyPr wrap="square" rtlCol="0">
            <a:spAutoFit/>
          </a:bodyPr>
          <a:lstStyle/>
          <a:p>
            <a:r>
              <a:rPr lang="en-US" dirty="0">
                <a:solidFill>
                  <a:srgbClr val="FFC000"/>
                </a:solidFill>
              </a:rPr>
              <a:t>Chang, Y., Yee, B., </a:t>
            </a:r>
            <a:r>
              <a:rPr lang="en-US" dirty="0" err="1">
                <a:solidFill>
                  <a:srgbClr val="FFC000"/>
                </a:solidFill>
              </a:rPr>
              <a:t>Hoyos</a:t>
            </a:r>
            <a:r>
              <a:rPr lang="en-US" dirty="0">
                <a:solidFill>
                  <a:srgbClr val="FFC000"/>
                </a:solidFill>
              </a:rPr>
              <a:t>, C., et al. The effect of </a:t>
            </a:r>
            <a:r>
              <a:rPr lang="en-US" dirty="0" err="1">
                <a:solidFill>
                  <a:srgbClr val="FFC000"/>
                </a:solidFill>
              </a:rPr>
              <a:t>cCPAP</a:t>
            </a:r>
            <a:r>
              <a:rPr lang="en-US" dirty="0">
                <a:solidFill>
                  <a:srgbClr val="FFC000"/>
                </a:solidFill>
              </a:rPr>
              <a:t> on </a:t>
            </a:r>
            <a:r>
              <a:rPr lang="en-US" dirty="0" err="1">
                <a:solidFill>
                  <a:srgbClr val="FFC000"/>
                </a:solidFill>
              </a:rPr>
              <a:t>hsTnT</a:t>
            </a:r>
            <a:r>
              <a:rPr lang="en-US" dirty="0">
                <a:solidFill>
                  <a:srgbClr val="FFC000"/>
                </a:solidFill>
              </a:rPr>
              <a:t> and NT-</a:t>
            </a:r>
            <a:r>
              <a:rPr lang="en-US" dirty="0" err="1">
                <a:solidFill>
                  <a:srgbClr val="FFC000"/>
                </a:solidFill>
              </a:rPr>
              <a:t>ProBNP</a:t>
            </a:r>
            <a:r>
              <a:rPr lang="en-US" dirty="0">
                <a:solidFill>
                  <a:srgbClr val="FFC000"/>
                </a:solidFill>
              </a:rPr>
              <a:t> in </a:t>
            </a:r>
            <a:r>
              <a:rPr lang="en-US" dirty="0" err="1">
                <a:solidFill>
                  <a:srgbClr val="FFC000"/>
                </a:solidFill>
              </a:rPr>
              <a:t>patiens</a:t>
            </a:r>
            <a:r>
              <a:rPr lang="en-US" dirty="0">
                <a:solidFill>
                  <a:srgbClr val="FFC000"/>
                </a:solidFill>
              </a:rPr>
              <a:t> with OSA – randomized controlled trial. Sleep Medicine 39 (2017); 8-13. </a:t>
            </a:r>
          </a:p>
        </p:txBody>
      </p:sp>
      <p:sp>
        <p:nvSpPr>
          <p:cNvPr id="10" name="TextBox 9">
            <a:extLst>
              <a:ext uri="{FF2B5EF4-FFF2-40B4-BE49-F238E27FC236}">
                <a16:creationId xmlns:a16="http://schemas.microsoft.com/office/drawing/2014/main" id="{EDBF8FA0-71DB-4C1B-B9FE-9D143EAE933C}"/>
              </a:ext>
            </a:extLst>
          </p:cNvPr>
          <p:cNvSpPr txBox="1"/>
          <p:nvPr/>
        </p:nvSpPr>
        <p:spPr>
          <a:xfrm>
            <a:off x="203993" y="1421874"/>
            <a:ext cx="8736013" cy="3785652"/>
          </a:xfrm>
          <a:prstGeom prst="rect">
            <a:avLst/>
          </a:prstGeom>
          <a:noFill/>
        </p:spPr>
        <p:txBody>
          <a:bodyPr wrap="square" rtlCol="0">
            <a:spAutoFit/>
          </a:bodyPr>
          <a:lstStyle/>
          <a:p>
            <a:pPr algn="ctr"/>
            <a:r>
              <a:rPr lang="en-US" sz="2000" dirty="0"/>
              <a:t>Untreated OSA is associated with increased risk of CAD and HF. </a:t>
            </a:r>
            <a:r>
              <a:rPr lang="en-US" sz="2000" dirty="0" err="1"/>
              <a:t>HsTnT</a:t>
            </a:r>
            <a:r>
              <a:rPr lang="en-US" sz="2000" dirty="0"/>
              <a:t> and NT-</a:t>
            </a:r>
            <a:r>
              <a:rPr lang="en-US" sz="2000" dirty="0" err="1"/>
              <a:t>ProBNP</a:t>
            </a:r>
            <a:r>
              <a:rPr lang="en-US" sz="2000" dirty="0"/>
              <a:t> are sensitive biomarkers for myocardial injury and HF. </a:t>
            </a:r>
          </a:p>
          <a:p>
            <a:pPr algn="ctr"/>
            <a:endParaRPr lang="en-US" sz="2000" dirty="0"/>
          </a:p>
          <a:p>
            <a:pPr algn="ctr"/>
            <a:r>
              <a:rPr lang="en-US" sz="2000" dirty="0"/>
              <a:t>Patients &gt;21 years old with AHI </a:t>
            </a:r>
            <a:r>
              <a:rPr lang="en-US" sz="2000" u="sng" dirty="0"/>
              <a:t>&gt;</a:t>
            </a:r>
            <a:r>
              <a:rPr lang="en-US" sz="2000" dirty="0"/>
              <a:t>25/h were recruited. </a:t>
            </a:r>
          </a:p>
          <a:p>
            <a:pPr algn="ctr"/>
            <a:r>
              <a:rPr lang="en-US" sz="2000" dirty="0"/>
              <a:t>Exclusion criteria: previous CPAP, any significant comorbidities including CAD and HF. </a:t>
            </a:r>
          </a:p>
          <a:p>
            <a:pPr algn="ctr"/>
            <a:endParaRPr lang="en-US" sz="2000" dirty="0"/>
          </a:p>
          <a:p>
            <a:pPr algn="ctr"/>
            <a:r>
              <a:rPr lang="en-US" sz="2000" dirty="0"/>
              <a:t>Patients randomized to CPAP or sham CPAP for 8 weeks in a crossover design with washout period of one month between treatments. </a:t>
            </a:r>
          </a:p>
          <a:p>
            <a:pPr algn="ctr"/>
            <a:endParaRPr lang="en-US" sz="2000" dirty="0"/>
          </a:p>
          <a:p>
            <a:pPr algn="ctr"/>
            <a:r>
              <a:rPr lang="en-US" sz="2000" dirty="0"/>
              <a:t>Blood samples taken at 8 pm, 3 am and 8 am during sleep studies at the end of the 8 week treatment period. </a:t>
            </a:r>
          </a:p>
        </p:txBody>
      </p:sp>
    </p:spTree>
    <p:extLst>
      <p:ext uri="{BB962C8B-B14F-4D97-AF65-F5344CB8AC3E}">
        <p14:creationId xmlns:p14="http://schemas.microsoft.com/office/powerpoint/2010/main" val="1969404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2AEE-1591-44A6-91EB-1D5CB0F6C87B}"/>
              </a:ext>
            </a:extLst>
          </p:cNvPr>
          <p:cNvSpPr>
            <a:spLocks noGrp="1"/>
          </p:cNvSpPr>
          <p:nvPr>
            <p:ph type="title"/>
          </p:nvPr>
        </p:nvSpPr>
        <p:spPr>
          <a:xfrm>
            <a:off x="301625" y="228601"/>
            <a:ext cx="8510588" cy="685800"/>
          </a:xfrm>
        </p:spPr>
        <p:txBody>
          <a:bodyPr/>
          <a:lstStyle/>
          <a:p>
            <a:r>
              <a:rPr lang="en-US" dirty="0"/>
              <a:t>CPAP and NT-</a:t>
            </a:r>
            <a:r>
              <a:rPr lang="en-US" dirty="0" err="1"/>
              <a:t>ProBNP</a:t>
            </a:r>
            <a:r>
              <a:rPr lang="en-US" dirty="0"/>
              <a:t> &amp; </a:t>
            </a:r>
            <a:r>
              <a:rPr lang="en-US" dirty="0" err="1"/>
              <a:t>hsTnT</a:t>
            </a:r>
            <a:endParaRPr lang="en-US" dirty="0"/>
          </a:p>
        </p:txBody>
      </p:sp>
      <p:sp>
        <p:nvSpPr>
          <p:cNvPr id="4" name="Footer Placeholder 3">
            <a:extLst>
              <a:ext uri="{FF2B5EF4-FFF2-40B4-BE49-F238E27FC236}">
                <a16:creationId xmlns:a16="http://schemas.microsoft.com/office/drawing/2014/main" id="{644A5553-E357-4D62-86AB-CE683A4DBBC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69537CA-EE16-4860-AC82-6D2B46D54A44}"/>
              </a:ext>
            </a:extLst>
          </p:cNvPr>
          <p:cNvSpPr txBox="1"/>
          <p:nvPr/>
        </p:nvSpPr>
        <p:spPr>
          <a:xfrm>
            <a:off x="76200" y="5715000"/>
            <a:ext cx="8736013" cy="646331"/>
          </a:xfrm>
          <a:prstGeom prst="rect">
            <a:avLst/>
          </a:prstGeom>
          <a:noFill/>
        </p:spPr>
        <p:txBody>
          <a:bodyPr wrap="square" rtlCol="0">
            <a:spAutoFit/>
          </a:bodyPr>
          <a:lstStyle/>
          <a:p>
            <a:r>
              <a:rPr lang="en-US" dirty="0">
                <a:solidFill>
                  <a:srgbClr val="FFC000"/>
                </a:solidFill>
              </a:rPr>
              <a:t>Chang, Y., Yee, B., </a:t>
            </a:r>
            <a:r>
              <a:rPr lang="en-US" dirty="0" err="1">
                <a:solidFill>
                  <a:srgbClr val="FFC000"/>
                </a:solidFill>
              </a:rPr>
              <a:t>Hoyos</a:t>
            </a:r>
            <a:r>
              <a:rPr lang="en-US" dirty="0">
                <a:solidFill>
                  <a:srgbClr val="FFC000"/>
                </a:solidFill>
              </a:rPr>
              <a:t>, C., et al. The effect of </a:t>
            </a:r>
            <a:r>
              <a:rPr lang="en-US" dirty="0" err="1">
                <a:solidFill>
                  <a:srgbClr val="FFC000"/>
                </a:solidFill>
              </a:rPr>
              <a:t>cCPAP</a:t>
            </a:r>
            <a:r>
              <a:rPr lang="en-US" dirty="0">
                <a:solidFill>
                  <a:srgbClr val="FFC000"/>
                </a:solidFill>
              </a:rPr>
              <a:t> on </a:t>
            </a:r>
            <a:r>
              <a:rPr lang="en-US" dirty="0" err="1">
                <a:solidFill>
                  <a:srgbClr val="FFC000"/>
                </a:solidFill>
              </a:rPr>
              <a:t>hsTnT</a:t>
            </a:r>
            <a:r>
              <a:rPr lang="en-US" dirty="0">
                <a:solidFill>
                  <a:srgbClr val="FFC000"/>
                </a:solidFill>
              </a:rPr>
              <a:t> and NT-</a:t>
            </a:r>
            <a:r>
              <a:rPr lang="en-US" dirty="0" err="1">
                <a:solidFill>
                  <a:srgbClr val="FFC000"/>
                </a:solidFill>
              </a:rPr>
              <a:t>ProBNP</a:t>
            </a:r>
            <a:r>
              <a:rPr lang="en-US" dirty="0">
                <a:solidFill>
                  <a:srgbClr val="FFC000"/>
                </a:solidFill>
              </a:rPr>
              <a:t> in </a:t>
            </a:r>
            <a:r>
              <a:rPr lang="en-US" dirty="0" err="1">
                <a:solidFill>
                  <a:srgbClr val="FFC000"/>
                </a:solidFill>
              </a:rPr>
              <a:t>patiens</a:t>
            </a:r>
            <a:r>
              <a:rPr lang="en-US" dirty="0">
                <a:solidFill>
                  <a:srgbClr val="FFC000"/>
                </a:solidFill>
              </a:rPr>
              <a:t> with OSA – randomized controlled trial. Sleep Medicine 39 (2017); 8-13. </a:t>
            </a:r>
          </a:p>
        </p:txBody>
      </p:sp>
      <p:pic>
        <p:nvPicPr>
          <p:cNvPr id="3" name="Content Placeholder 2">
            <a:extLst>
              <a:ext uri="{FF2B5EF4-FFF2-40B4-BE49-F238E27FC236}">
                <a16:creationId xmlns:a16="http://schemas.microsoft.com/office/drawing/2014/main" id="{FBE2408F-58A9-4EE6-9D7C-26E1C00F7CD8}"/>
              </a:ext>
            </a:extLst>
          </p:cNvPr>
          <p:cNvPicPr>
            <a:picLocks noGrp="1" noChangeAspect="1"/>
          </p:cNvPicPr>
          <p:nvPr>
            <p:ph idx="1"/>
          </p:nvPr>
        </p:nvPicPr>
        <p:blipFill>
          <a:blip r:embed="rId2"/>
          <a:stretch>
            <a:fillRect/>
          </a:stretch>
        </p:blipFill>
        <p:spPr>
          <a:xfrm>
            <a:off x="2718859" y="1143000"/>
            <a:ext cx="3676119" cy="4422775"/>
          </a:xfrm>
          <a:prstGeom prst="rect">
            <a:avLst/>
          </a:prstGeom>
        </p:spPr>
      </p:pic>
    </p:spTree>
    <p:extLst>
      <p:ext uri="{BB962C8B-B14F-4D97-AF65-F5344CB8AC3E}">
        <p14:creationId xmlns:p14="http://schemas.microsoft.com/office/powerpoint/2010/main" val="1507998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2AEE-1591-44A6-91EB-1D5CB0F6C87B}"/>
              </a:ext>
            </a:extLst>
          </p:cNvPr>
          <p:cNvSpPr>
            <a:spLocks noGrp="1"/>
          </p:cNvSpPr>
          <p:nvPr>
            <p:ph type="title"/>
          </p:nvPr>
        </p:nvSpPr>
        <p:spPr>
          <a:xfrm>
            <a:off x="301625" y="228601"/>
            <a:ext cx="8510588" cy="685800"/>
          </a:xfrm>
        </p:spPr>
        <p:txBody>
          <a:bodyPr/>
          <a:lstStyle/>
          <a:p>
            <a:r>
              <a:rPr lang="en-US" dirty="0"/>
              <a:t>CPAP and NT-</a:t>
            </a:r>
            <a:r>
              <a:rPr lang="en-US" dirty="0" err="1"/>
              <a:t>ProBNP</a:t>
            </a:r>
            <a:r>
              <a:rPr lang="en-US" dirty="0"/>
              <a:t> &amp; </a:t>
            </a:r>
            <a:r>
              <a:rPr lang="en-US" dirty="0" err="1"/>
              <a:t>hsTnT</a:t>
            </a:r>
            <a:endParaRPr lang="en-US" dirty="0"/>
          </a:p>
        </p:txBody>
      </p:sp>
      <p:sp>
        <p:nvSpPr>
          <p:cNvPr id="4" name="Footer Placeholder 3">
            <a:extLst>
              <a:ext uri="{FF2B5EF4-FFF2-40B4-BE49-F238E27FC236}">
                <a16:creationId xmlns:a16="http://schemas.microsoft.com/office/drawing/2014/main" id="{644A5553-E357-4D62-86AB-CE683A4DBBC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69537CA-EE16-4860-AC82-6D2B46D54A44}"/>
              </a:ext>
            </a:extLst>
          </p:cNvPr>
          <p:cNvSpPr txBox="1"/>
          <p:nvPr/>
        </p:nvSpPr>
        <p:spPr>
          <a:xfrm>
            <a:off x="76200" y="5715000"/>
            <a:ext cx="8736013" cy="646331"/>
          </a:xfrm>
          <a:prstGeom prst="rect">
            <a:avLst/>
          </a:prstGeom>
          <a:noFill/>
        </p:spPr>
        <p:txBody>
          <a:bodyPr wrap="square" rtlCol="0">
            <a:spAutoFit/>
          </a:bodyPr>
          <a:lstStyle/>
          <a:p>
            <a:r>
              <a:rPr lang="en-US" dirty="0">
                <a:solidFill>
                  <a:srgbClr val="FFC000"/>
                </a:solidFill>
              </a:rPr>
              <a:t>Chang, Y., Yee, B., </a:t>
            </a:r>
            <a:r>
              <a:rPr lang="en-US" dirty="0" err="1">
                <a:solidFill>
                  <a:srgbClr val="FFC000"/>
                </a:solidFill>
              </a:rPr>
              <a:t>Hoyos</a:t>
            </a:r>
            <a:r>
              <a:rPr lang="en-US" dirty="0">
                <a:solidFill>
                  <a:srgbClr val="FFC000"/>
                </a:solidFill>
              </a:rPr>
              <a:t>, C., et al. The effect of </a:t>
            </a:r>
            <a:r>
              <a:rPr lang="en-US" dirty="0" err="1">
                <a:solidFill>
                  <a:srgbClr val="FFC000"/>
                </a:solidFill>
              </a:rPr>
              <a:t>cCPAP</a:t>
            </a:r>
            <a:r>
              <a:rPr lang="en-US" dirty="0">
                <a:solidFill>
                  <a:srgbClr val="FFC000"/>
                </a:solidFill>
              </a:rPr>
              <a:t> on </a:t>
            </a:r>
            <a:r>
              <a:rPr lang="en-US" dirty="0" err="1">
                <a:solidFill>
                  <a:srgbClr val="FFC000"/>
                </a:solidFill>
              </a:rPr>
              <a:t>hsTnT</a:t>
            </a:r>
            <a:r>
              <a:rPr lang="en-US" dirty="0">
                <a:solidFill>
                  <a:srgbClr val="FFC000"/>
                </a:solidFill>
              </a:rPr>
              <a:t> and NT-</a:t>
            </a:r>
            <a:r>
              <a:rPr lang="en-US" dirty="0" err="1">
                <a:solidFill>
                  <a:srgbClr val="FFC000"/>
                </a:solidFill>
              </a:rPr>
              <a:t>ProBNP</a:t>
            </a:r>
            <a:r>
              <a:rPr lang="en-US" dirty="0">
                <a:solidFill>
                  <a:srgbClr val="FFC000"/>
                </a:solidFill>
              </a:rPr>
              <a:t> in </a:t>
            </a:r>
            <a:r>
              <a:rPr lang="en-US" dirty="0" err="1">
                <a:solidFill>
                  <a:srgbClr val="FFC000"/>
                </a:solidFill>
              </a:rPr>
              <a:t>patiens</a:t>
            </a:r>
            <a:r>
              <a:rPr lang="en-US" dirty="0">
                <a:solidFill>
                  <a:srgbClr val="FFC000"/>
                </a:solidFill>
              </a:rPr>
              <a:t> with OSA – randomized controlled trial. Sleep Medicine 39 (2017); 8-13. </a:t>
            </a:r>
          </a:p>
        </p:txBody>
      </p:sp>
      <p:sp>
        <p:nvSpPr>
          <p:cNvPr id="3" name="TextBox 2">
            <a:extLst>
              <a:ext uri="{FF2B5EF4-FFF2-40B4-BE49-F238E27FC236}">
                <a16:creationId xmlns:a16="http://schemas.microsoft.com/office/drawing/2014/main" id="{402F684F-A7F1-4D35-BFF0-2F5BFB24C856}"/>
              </a:ext>
            </a:extLst>
          </p:cNvPr>
          <p:cNvSpPr txBox="1"/>
          <p:nvPr/>
        </p:nvSpPr>
        <p:spPr>
          <a:xfrm>
            <a:off x="533400" y="1295400"/>
            <a:ext cx="7467600" cy="3785652"/>
          </a:xfrm>
          <a:prstGeom prst="rect">
            <a:avLst/>
          </a:prstGeom>
          <a:noFill/>
        </p:spPr>
        <p:txBody>
          <a:bodyPr wrap="square" rtlCol="0">
            <a:spAutoFit/>
          </a:bodyPr>
          <a:lstStyle/>
          <a:p>
            <a:pPr algn="ctr"/>
            <a:r>
              <a:rPr lang="en-US" sz="2400" dirty="0"/>
              <a:t>Of the 37 patients who were randomized, 28 patients had stored frozen samples available for comparison.</a:t>
            </a:r>
          </a:p>
          <a:p>
            <a:pPr algn="ctr"/>
            <a:endParaRPr lang="en-US" sz="2400" dirty="0"/>
          </a:p>
          <a:p>
            <a:pPr algn="ctr"/>
            <a:r>
              <a:rPr lang="en-US" sz="2400" dirty="0"/>
              <a:t>CPAP significantly lowered the NT-</a:t>
            </a:r>
            <a:r>
              <a:rPr lang="en-US" sz="2400" dirty="0" err="1"/>
              <a:t>ProBNP</a:t>
            </a:r>
            <a:r>
              <a:rPr lang="en-US" sz="2400" dirty="0"/>
              <a:t> level by 0.91pmol/L (p=0.0002).  </a:t>
            </a:r>
          </a:p>
          <a:p>
            <a:pPr algn="ctr"/>
            <a:endParaRPr lang="en-US" sz="2400" dirty="0"/>
          </a:p>
          <a:p>
            <a:pPr algn="ctr"/>
            <a:r>
              <a:rPr lang="en-US" sz="2400" dirty="0"/>
              <a:t>CPAP reduced </a:t>
            </a:r>
            <a:r>
              <a:rPr lang="en-US" sz="2400" dirty="0" err="1"/>
              <a:t>hsTnT</a:t>
            </a:r>
            <a:r>
              <a:rPr lang="en-US" sz="2400" dirty="0"/>
              <a:t> by 0.235 ng/L (p=0.052)</a:t>
            </a:r>
          </a:p>
          <a:p>
            <a:pPr algn="ctr"/>
            <a:endParaRPr lang="en-US" sz="2400" dirty="0"/>
          </a:p>
          <a:p>
            <a:pPr algn="ctr"/>
            <a:r>
              <a:rPr lang="en-US" sz="2400" dirty="0"/>
              <a:t>In </a:t>
            </a:r>
            <a:r>
              <a:rPr lang="en-US" sz="2400" dirty="0" err="1"/>
              <a:t>patiens</a:t>
            </a:r>
            <a:r>
              <a:rPr lang="en-US" sz="2400" dirty="0"/>
              <a:t> with moderate-severe OSA, CPAP reduces NT-</a:t>
            </a:r>
            <a:r>
              <a:rPr lang="en-US" sz="2400" dirty="0" err="1"/>
              <a:t>ProBNP</a:t>
            </a:r>
            <a:r>
              <a:rPr lang="en-US" sz="2400" dirty="0"/>
              <a:t> but doesn’t meet significance for </a:t>
            </a:r>
            <a:r>
              <a:rPr lang="en-US" sz="2400" dirty="0" err="1"/>
              <a:t>hsTnT</a:t>
            </a:r>
            <a:r>
              <a:rPr lang="en-US" sz="2400" dirty="0"/>
              <a:t>. </a:t>
            </a:r>
          </a:p>
        </p:txBody>
      </p:sp>
    </p:spTree>
    <p:extLst>
      <p:ext uri="{BB962C8B-B14F-4D97-AF65-F5344CB8AC3E}">
        <p14:creationId xmlns:p14="http://schemas.microsoft.com/office/powerpoint/2010/main" val="2116412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2AEE-1591-44A6-91EB-1D5CB0F6C87B}"/>
              </a:ext>
            </a:extLst>
          </p:cNvPr>
          <p:cNvSpPr>
            <a:spLocks noGrp="1"/>
          </p:cNvSpPr>
          <p:nvPr>
            <p:ph type="title"/>
          </p:nvPr>
        </p:nvSpPr>
        <p:spPr>
          <a:xfrm>
            <a:off x="301625" y="228601"/>
            <a:ext cx="8510588" cy="685800"/>
          </a:xfrm>
        </p:spPr>
        <p:txBody>
          <a:bodyPr/>
          <a:lstStyle/>
          <a:p>
            <a:r>
              <a:rPr lang="en-US" dirty="0"/>
              <a:t>CPAP and NT-</a:t>
            </a:r>
            <a:r>
              <a:rPr lang="en-US" dirty="0" err="1"/>
              <a:t>ProBNP</a:t>
            </a:r>
            <a:r>
              <a:rPr lang="en-US" dirty="0"/>
              <a:t> &amp; </a:t>
            </a:r>
            <a:r>
              <a:rPr lang="en-US" dirty="0" err="1"/>
              <a:t>hsTnT</a:t>
            </a:r>
            <a:endParaRPr lang="en-US" dirty="0"/>
          </a:p>
        </p:txBody>
      </p:sp>
      <p:sp>
        <p:nvSpPr>
          <p:cNvPr id="4" name="Footer Placeholder 3">
            <a:extLst>
              <a:ext uri="{FF2B5EF4-FFF2-40B4-BE49-F238E27FC236}">
                <a16:creationId xmlns:a16="http://schemas.microsoft.com/office/drawing/2014/main" id="{644A5553-E357-4D62-86AB-CE683A4DBBC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69537CA-EE16-4860-AC82-6D2B46D54A44}"/>
              </a:ext>
            </a:extLst>
          </p:cNvPr>
          <p:cNvSpPr txBox="1"/>
          <p:nvPr/>
        </p:nvSpPr>
        <p:spPr>
          <a:xfrm>
            <a:off x="76200" y="5715000"/>
            <a:ext cx="8736013" cy="646331"/>
          </a:xfrm>
          <a:prstGeom prst="rect">
            <a:avLst/>
          </a:prstGeom>
          <a:noFill/>
        </p:spPr>
        <p:txBody>
          <a:bodyPr wrap="square" rtlCol="0">
            <a:spAutoFit/>
          </a:bodyPr>
          <a:lstStyle/>
          <a:p>
            <a:r>
              <a:rPr lang="en-US" dirty="0">
                <a:solidFill>
                  <a:srgbClr val="FFC000"/>
                </a:solidFill>
              </a:rPr>
              <a:t>Chang, Y., Yee, B., </a:t>
            </a:r>
            <a:r>
              <a:rPr lang="en-US" dirty="0" err="1">
                <a:solidFill>
                  <a:srgbClr val="FFC000"/>
                </a:solidFill>
              </a:rPr>
              <a:t>Hoyos</a:t>
            </a:r>
            <a:r>
              <a:rPr lang="en-US" dirty="0">
                <a:solidFill>
                  <a:srgbClr val="FFC000"/>
                </a:solidFill>
              </a:rPr>
              <a:t>, C., et al. The effect of </a:t>
            </a:r>
            <a:r>
              <a:rPr lang="en-US" dirty="0" err="1">
                <a:solidFill>
                  <a:srgbClr val="FFC000"/>
                </a:solidFill>
              </a:rPr>
              <a:t>cCPAP</a:t>
            </a:r>
            <a:r>
              <a:rPr lang="en-US" dirty="0">
                <a:solidFill>
                  <a:srgbClr val="FFC000"/>
                </a:solidFill>
              </a:rPr>
              <a:t> on </a:t>
            </a:r>
            <a:r>
              <a:rPr lang="en-US" dirty="0" err="1">
                <a:solidFill>
                  <a:srgbClr val="FFC000"/>
                </a:solidFill>
              </a:rPr>
              <a:t>hsTnT</a:t>
            </a:r>
            <a:r>
              <a:rPr lang="en-US" dirty="0">
                <a:solidFill>
                  <a:srgbClr val="FFC000"/>
                </a:solidFill>
              </a:rPr>
              <a:t> and NT-</a:t>
            </a:r>
            <a:r>
              <a:rPr lang="en-US" dirty="0" err="1">
                <a:solidFill>
                  <a:srgbClr val="FFC000"/>
                </a:solidFill>
              </a:rPr>
              <a:t>ProBNP</a:t>
            </a:r>
            <a:r>
              <a:rPr lang="en-US" dirty="0">
                <a:solidFill>
                  <a:srgbClr val="FFC000"/>
                </a:solidFill>
              </a:rPr>
              <a:t> in </a:t>
            </a:r>
            <a:r>
              <a:rPr lang="en-US" dirty="0" err="1">
                <a:solidFill>
                  <a:srgbClr val="FFC000"/>
                </a:solidFill>
              </a:rPr>
              <a:t>patiens</a:t>
            </a:r>
            <a:r>
              <a:rPr lang="en-US" dirty="0">
                <a:solidFill>
                  <a:srgbClr val="FFC000"/>
                </a:solidFill>
              </a:rPr>
              <a:t> with OSA – randomized controlled trial. Sleep Medicine 39 (2017); 8-13. </a:t>
            </a:r>
          </a:p>
        </p:txBody>
      </p:sp>
      <p:sp>
        <p:nvSpPr>
          <p:cNvPr id="7" name="Content Placeholder 6">
            <a:extLst>
              <a:ext uri="{FF2B5EF4-FFF2-40B4-BE49-F238E27FC236}">
                <a16:creationId xmlns:a16="http://schemas.microsoft.com/office/drawing/2014/main" id="{66302057-70ED-4C27-A091-4788C95B9726}"/>
              </a:ext>
            </a:extLst>
          </p:cNvPr>
          <p:cNvSpPr>
            <a:spLocks noGrp="1"/>
          </p:cNvSpPr>
          <p:nvPr>
            <p:ph idx="1"/>
          </p:nvPr>
        </p:nvSpPr>
        <p:spPr>
          <a:xfrm>
            <a:off x="271463" y="990600"/>
            <a:ext cx="8540750" cy="4422775"/>
          </a:xfrm>
        </p:spPr>
        <p:txBody>
          <a:bodyPr/>
          <a:lstStyle/>
          <a:p>
            <a:pPr marL="0" indent="0">
              <a:buNone/>
            </a:pPr>
            <a:r>
              <a:rPr lang="en-US" sz="2400" u="sng" dirty="0" err="1">
                <a:effectLst/>
              </a:rPr>
              <a:t>BaleDoneen</a:t>
            </a:r>
            <a:r>
              <a:rPr lang="en-US" sz="2400" u="sng" dirty="0">
                <a:effectLst/>
              </a:rPr>
              <a:t> Take-Away:</a:t>
            </a:r>
          </a:p>
          <a:p>
            <a:pPr marL="0" indent="0">
              <a:buNone/>
            </a:pPr>
            <a:r>
              <a:rPr lang="en-US" sz="2000" dirty="0">
                <a:effectLst/>
              </a:rPr>
              <a:t>1. NT-</a:t>
            </a:r>
            <a:r>
              <a:rPr lang="en-US" sz="2000" dirty="0" err="1">
                <a:effectLst/>
              </a:rPr>
              <a:t>ProBNP</a:t>
            </a:r>
            <a:r>
              <a:rPr lang="en-US" sz="2000" dirty="0">
                <a:effectLst/>
              </a:rPr>
              <a:t> – data to support overall heart health: Heart Happy Test, CVA, MI, Brain Atrophy, Women, and HF (new study discussed during this update session)</a:t>
            </a:r>
          </a:p>
          <a:p>
            <a:pPr marL="0" indent="0">
              <a:buNone/>
            </a:pPr>
            <a:endParaRPr lang="en-US" sz="2000" dirty="0">
              <a:effectLst/>
            </a:endParaRPr>
          </a:p>
          <a:p>
            <a:pPr marL="0" indent="0">
              <a:buNone/>
            </a:pPr>
            <a:endParaRPr lang="en-US" dirty="0">
              <a:effectLst/>
            </a:endParaRPr>
          </a:p>
        </p:txBody>
      </p:sp>
    </p:spTree>
    <p:extLst>
      <p:ext uri="{BB962C8B-B14F-4D97-AF65-F5344CB8AC3E}">
        <p14:creationId xmlns:p14="http://schemas.microsoft.com/office/powerpoint/2010/main" val="313980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208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919F-1907-4028-976A-C2C5E346415F}"/>
              </a:ext>
            </a:extLst>
          </p:cNvPr>
          <p:cNvSpPr>
            <a:spLocks noGrp="1"/>
          </p:cNvSpPr>
          <p:nvPr>
            <p:ph type="title"/>
          </p:nvPr>
        </p:nvSpPr>
        <p:spPr>
          <a:xfrm>
            <a:off x="301625" y="228600"/>
            <a:ext cx="8510588" cy="631723"/>
          </a:xfrm>
        </p:spPr>
        <p:txBody>
          <a:bodyPr/>
          <a:lstStyle/>
          <a:p>
            <a:r>
              <a:rPr lang="en-US" dirty="0"/>
              <a:t>NT-</a:t>
            </a:r>
            <a:r>
              <a:rPr lang="en-US" dirty="0" err="1"/>
              <a:t>ProBNP</a:t>
            </a:r>
            <a:endParaRPr lang="en-US" dirty="0"/>
          </a:p>
        </p:txBody>
      </p:sp>
      <p:sp>
        <p:nvSpPr>
          <p:cNvPr id="4" name="Footer Placeholder 3">
            <a:extLst>
              <a:ext uri="{FF2B5EF4-FFF2-40B4-BE49-F238E27FC236}">
                <a16:creationId xmlns:a16="http://schemas.microsoft.com/office/drawing/2014/main" id="{77197AD4-54A8-42F5-8384-F780FA41BD7B}"/>
              </a:ext>
            </a:extLst>
          </p:cNvPr>
          <p:cNvSpPr>
            <a:spLocks noGrp="1"/>
          </p:cNvSpPr>
          <p:nvPr>
            <p:ph type="ftr" sz="quarter" idx="11"/>
          </p:nvPr>
        </p:nvSpPr>
        <p:spPr/>
        <p:txBody>
          <a:bodyPr/>
          <a:lstStyle/>
          <a:p>
            <a:pPr>
              <a:defRPr/>
            </a:pPr>
            <a:r>
              <a:rPr lang="en-US"/>
              <a:t>Copyright Bale/Doneen Paradigm</a:t>
            </a:r>
          </a:p>
        </p:txBody>
      </p:sp>
      <p:sp>
        <p:nvSpPr>
          <p:cNvPr id="5" name="TextBox 8">
            <a:extLst>
              <a:ext uri="{FF2B5EF4-FFF2-40B4-BE49-F238E27FC236}">
                <a16:creationId xmlns:a16="http://schemas.microsoft.com/office/drawing/2014/main" id="{5161211C-8282-4311-9BDC-05A72D30BD01}"/>
              </a:ext>
            </a:extLst>
          </p:cNvPr>
          <p:cNvSpPr txBox="1">
            <a:spLocks noGrp="1" noChangeArrowheads="1"/>
          </p:cNvSpPr>
          <p:nvPr>
            <p:ph idx="1"/>
          </p:nvPr>
        </p:nvSpPr>
        <p:spPr bwMode="auto">
          <a:xfrm>
            <a:off x="228600" y="1198321"/>
            <a:ext cx="8540750" cy="960263"/>
          </a:xfrm>
          <a:prstGeom prst="rect">
            <a:avLst/>
          </a:prstGeom>
          <a:noFill/>
          <a:ln w="9525">
            <a:noFill/>
            <a:miter lim="800000"/>
            <a:headEnd/>
            <a:tailEnd/>
          </a:ln>
        </p:spPr>
        <p:txBody>
          <a:bodyPr>
            <a:spAutoFit/>
          </a:bodyPr>
          <a:lstStyle/>
          <a:p>
            <a:pPr marL="0" indent="0">
              <a:buNone/>
            </a:pPr>
            <a:r>
              <a:rPr lang="en-US" sz="1800" dirty="0" err="1">
                <a:solidFill>
                  <a:srgbClr val="FFC000"/>
                </a:solidFill>
                <a:effectLst/>
              </a:rPr>
              <a:t>Betti</a:t>
            </a:r>
            <a:r>
              <a:rPr lang="en-US" sz="1800" dirty="0">
                <a:solidFill>
                  <a:srgbClr val="FFC000"/>
                </a:solidFill>
                <a:effectLst/>
              </a:rPr>
              <a:t> I, et. al., The PROBE-HF Study. </a:t>
            </a:r>
            <a:r>
              <a:rPr lang="en-US" sz="1800" i="1" dirty="0">
                <a:solidFill>
                  <a:srgbClr val="FFC000"/>
                </a:solidFill>
                <a:effectLst/>
              </a:rPr>
              <a:t>J Cardiac Fail</a:t>
            </a:r>
            <a:r>
              <a:rPr lang="en-US" sz="1800" dirty="0">
                <a:solidFill>
                  <a:srgbClr val="FFC000"/>
                </a:solidFill>
                <a:effectLst/>
              </a:rPr>
              <a:t> June, 2009; 15:377-384</a:t>
            </a:r>
            <a:r>
              <a:rPr lang="en-US" sz="1800" dirty="0">
                <a:effectLst/>
              </a:rPr>
              <a:t>.</a:t>
            </a:r>
          </a:p>
          <a:p>
            <a:endParaRPr lang="en-US" dirty="0"/>
          </a:p>
        </p:txBody>
      </p:sp>
      <p:sp>
        <p:nvSpPr>
          <p:cNvPr id="6" name="TextBox 5">
            <a:extLst>
              <a:ext uri="{FF2B5EF4-FFF2-40B4-BE49-F238E27FC236}">
                <a16:creationId xmlns:a16="http://schemas.microsoft.com/office/drawing/2014/main" id="{9BF8C0E9-A7EA-469A-9D1B-D6C38791FC77}"/>
              </a:ext>
            </a:extLst>
          </p:cNvPr>
          <p:cNvSpPr txBox="1">
            <a:spLocks noChangeArrowheads="1"/>
          </p:cNvSpPr>
          <p:nvPr/>
        </p:nvSpPr>
        <p:spPr bwMode="auto">
          <a:xfrm>
            <a:off x="228600" y="1739573"/>
            <a:ext cx="6686550" cy="369888"/>
          </a:xfrm>
          <a:prstGeom prst="rect">
            <a:avLst/>
          </a:prstGeom>
          <a:noFill/>
          <a:ln w="9525">
            <a:noFill/>
            <a:miter lim="800000"/>
            <a:headEnd/>
            <a:tailEnd/>
          </a:ln>
        </p:spPr>
        <p:txBody>
          <a:bodyPr>
            <a:spAutoFit/>
          </a:bodyPr>
          <a:lstStyle/>
          <a:p>
            <a:r>
              <a:rPr lang="en-US" dirty="0">
                <a:solidFill>
                  <a:srgbClr val="FFC000"/>
                </a:solidFill>
              </a:rPr>
              <a:t>Melander, O., et. al. </a:t>
            </a:r>
            <a:r>
              <a:rPr lang="en-US" b="1" i="1" dirty="0">
                <a:solidFill>
                  <a:srgbClr val="FFC000"/>
                </a:solidFill>
              </a:rPr>
              <a:t>JAMA</a:t>
            </a:r>
            <a:r>
              <a:rPr lang="en-US" dirty="0">
                <a:solidFill>
                  <a:srgbClr val="FFC000"/>
                </a:solidFill>
              </a:rPr>
              <a:t>, July 1, 2009 – Vol. 302, No. 1:49-57</a:t>
            </a:r>
          </a:p>
        </p:txBody>
      </p:sp>
      <p:sp>
        <p:nvSpPr>
          <p:cNvPr id="7" name="TextBox 4">
            <a:extLst>
              <a:ext uri="{FF2B5EF4-FFF2-40B4-BE49-F238E27FC236}">
                <a16:creationId xmlns:a16="http://schemas.microsoft.com/office/drawing/2014/main" id="{EEBB2DE7-C01B-428D-A21D-F943E8DAF283}"/>
              </a:ext>
            </a:extLst>
          </p:cNvPr>
          <p:cNvSpPr txBox="1">
            <a:spLocks noChangeArrowheads="1"/>
          </p:cNvSpPr>
          <p:nvPr/>
        </p:nvSpPr>
        <p:spPr bwMode="auto">
          <a:xfrm>
            <a:off x="184385" y="2188750"/>
            <a:ext cx="8540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C000"/>
                </a:solidFill>
              </a:rPr>
              <a:t>Cushman, M., et., al. (2014). N-Terminal Pro-B-type Natriuretic Peptide and Stroke Risk: The Reasons for Geographic and Racial Differences in Stroke Cohort. </a:t>
            </a:r>
            <a:r>
              <a:rPr lang="en-US" altLang="en-US" i="1" dirty="0">
                <a:solidFill>
                  <a:srgbClr val="FFC000"/>
                </a:solidFill>
              </a:rPr>
              <a:t>Stroke</a:t>
            </a:r>
            <a:r>
              <a:rPr lang="en-US" altLang="en-US" dirty="0">
                <a:solidFill>
                  <a:srgbClr val="FFC000"/>
                </a:solidFill>
              </a:rPr>
              <a:t>. </a:t>
            </a:r>
            <a:r>
              <a:rPr lang="en-US" altLang="en-US" dirty="0" err="1">
                <a:solidFill>
                  <a:srgbClr val="FFC000"/>
                </a:solidFill>
              </a:rPr>
              <a:t>doi</a:t>
            </a:r>
            <a:r>
              <a:rPr lang="en-US" altLang="en-US" dirty="0">
                <a:solidFill>
                  <a:srgbClr val="FFC000"/>
                </a:solidFill>
              </a:rPr>
              <a:t>: 10.1161/STROKEAHA.114.004712</a:t>
            </a:r>
          </a:p>
        </p:txBody>
      </p:sp>
      <p:sp>
        <p:nvSpPr>
          <p:cNvPr id="8" name="Rectangle 7">
            <a:extLst>
              <a:ext uri="{FF2B5EF4-FFF2-40B4-BE49-F238E27FC236}">
                <a16:creationId xmlns:a16="http://schemas.microsoft.com/office/drawing/2014/main" id="{508BC903-08AB-4645-9657-4FBA4FF40175}"/>
              </a:ext>
            </a:extLst>
          </p:cNvPr>
          <p:cNvSpPr/>
          <p:nvPr/>
        </p:nvSpPr>
        <p:spPr>
          <a:xfrm>
            <a:off x="238328" y="3142841"/>
            <a:ext cx="8372272" cy="646331"/>
          </a:xfrm>
          <a:prstGeom prst="rect">
            <a:avLst/>
          </a:prstGeom>
        </p:spPr>
        <p:txBody>
          <a:bodyPr wrap="square">
            <a:spAutoFit/>
          </a:bodyPr>
          <a:lstStyle/>
          <a:p>
            <a:r>
              <a:rPr lang="en-US" dirty="0">
                <a:solidFill>
                  <a:srgbClr val="FFC000"/>
                </a:solidFill>
              </a:rPr>
              <a:t>Everett et al. NT-</a:t>
            </a:r>
            <a:r>
              <a:rPr lang="en-US" dirty="0" err="1">
                <a:solidFill>
                  <a:srgbClr val="FFC000"/>
                </a:solidFill>
              </a:rPr>
              <a:t>ProBNP</a:t>
            </a:r>
            <a:r>
              <a:rPr lang="en-US" dirty="0">
                <a:solidFill>
                  <a:srgbClr val="FFC000"/>
                </a:solidFill>
              </a:rPr>
              <a:t> and CVD in Women. JACC vol. 64 Nov 17, 2014.  1989-97. </a:t>
            </a:r>
          </a:p>
        </p:txBody>
      </p:sp>
      <p:sp>
        <p:nvSpPr>
          <p:cNvPr id="9" name="Rectangle 8">
            <a:extLst>
              <a:ext uri="{FF2B5EF4-FFF2-40B4-BE49-F238E27FC236}">
                <a16:creationId xmlns:a16="http://schemas.microsoft.com/office/drawing/2014/main" id="{1B498423-F51A-4F2F-89BC-CA3FD32E00C9}"/>
              </a:ext>
            </a:extLst>
          </p:cNvPr>
          <p:cNvSpPr/>
          <p:nvPr/>
        </p:nvSpPr>
        <p:spPr>
          <a:xfrm>
            <a:off x="275684" y="3799883"/>
            <a:ext cx="8411115" cy="1200329"/>
          </a:xfrm>
          <a:prstGeom prst="rect">
            <a:avLst/>
          </a:prstGeom>
        </p:spPr>
        <p:txBody>
          <a:bodyPr wrap="square">
            <a:spAutoFit/>
          </a:bodyPr>
          <a:lstStyle/>
          <a:p>
            <a:r>
              <a:rPr lang="en-US" dirty="0">
                <a:solidFill>
                  <a:srgbClr val="FFC000"/>
                </a:solidFill>
              </a:rPr>
              <a:t>Wei, J., </a:t>
            </a:r>
            <a:r>
              <a:rPr lang="en-US" dirty="0" err="1">
                <a:solidFill>
                  <a:srgbClr val="FFC000"/>
                </a:solidFill>
              </a:rPr>
              <a:t>Bakir</a:t>
            </a:r>
            <a:r>
              <a:rPr lang="en-US" dirty="0">
                <a:solidFill>
                  <a:srgbClr val="FFC000"/>
                </a:solidFill>
              </a:rPr>
              <a:t>, M., </a:t>
            </a:r>
            <a:r>
              <a:rPr lang="en-US" dirty="0" err="1">
                <a:solidFill>
                  <a:srgbClr val="FFC000"/>
                </a:solidFill>
              </a:rPr>
              <a:t>Darounian</a:t>
            </a:r>
            <a:r>
              <a:rPr lang="en-US" dirty="0">
                <a:solidFill>
                  <a:srgbClr val="FFC000"/>
                </a:solidFill>
              </a:rPr>
              <a:t>, N., et al. Myocardial scar is prevalent and associated with subclinical myocardial dysfunction in women with suspected ischemia but no obstructive coronary artery disease. Circulation. 2018;137:874-876</a:t>
            </a:r>
            <a:endParaRPr lang="en-US" dirty="0"/>
          </a:p>
        </p:txBody>
      </p:sp>
      <p:sp>
        <p:nvSpPr>
          <p:cNvPr id="10" name="Text Box 4">
            <a:extLst>
              <a:ext uri="{FF2B5EF4-FFF2-40B4-BE49-F238E27FC236}">
                <a16:creationId xmlns:a16="http://schemas.microsoft.com/office/drawing/2014/main" id="{49123299-C21B-43F4-8EC4-C03ACF75B8EF}"/>
              </a:ext>
            </a:extLst>
          </p:cNvPr>
          <p:cNvSpPr txBox="1">
            <a:spLocks noChangeArrowheads="1"/>
          </p:cNvSpPr>
          <p:nvPr/>
        </p:nvSpPr>
        <p:spPr bwMode="auto">
          <a:xfrm>
            <a:off x="350704" y="5158318"/>
            <a:ext cx="814752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r>
              <a:rPr lang="en-GB" altLang="en-US" sz="1800" dirty="0">
                <a:solidFill>
                  <a:srgbClr val="FFC000"/>
                </a:solidFill>
                <a:latin typeface="Arial" panose="020B0604020202020204" pitchFamily="34" charset="0"/>
              </a:rPr>
              <a:t>Behnam </a:t>
            </a:r>
            <a:r>
              <a:rPr lang="en-GB" altLang="en-US" sz="1800" dirty="0" err="1">
                <a:solidFill>
                  <a:srgbClr val="FFC000"/>
                </a:solidFill>
                <a:latin typeface="Arial" panose="020B0604020202020204" pitchFamily="34" charset="0"/>
              </a:rPr>
              <a:t>Sabayan</a:t>
            </a:r>
            <a:r>
              <a:rPr lang="en-GB" altLang="en-US" sz="1800" dirty="0">
                <a:solidFill>
                  <a:srgbClr val="FFC000"/>
                </a:solidFill>
                <a:latin typeface="Arial" panose="020B0604020202020204" pitchFamily="34" charset="0"/>
              </a:rPr>
              <a:t> et al. </a:t>
            </a:r>
            <a:r>
              <a:rPr lang="en-GB" altLang="en-US" sz="1800" dirty="0" err="1">
                <a:solidFill>
                  <a:srgbClr val="FFC000"/>
                </a:solidFill>
                <a:latin typeface="Arial" panose="020B0604020202020204" pitchFamily="34" charset="0"/>
              </a:rPr>
              <a:t>Arterioscler</a:t>
            </a:r>
            <a:r>
              <a:rPr lang="en-GB" altLang="en-US" sz="1800" dirty="0">
                <a:solidFill>
                  <a:srgbClr val="FFC000"/>
                </a:solidFill>
                <a:latin typeface="Arial" panose="020B0604020202020204" pitchFamily="34" charset="0"/>
              </a:rPr>
              <a:t> </a:t>
            </a:r>
            <a:r>
              <a:rPr lang="en-GB" altLang="en-US" sz="1800" dirty="0" err="1">
                <a:solidFill>
                  <a:srgbClr val="FFC000"/>
                </a:solidFill>
                <a:latin typeface="Arial" panose="020B0604020202020204" pitchFamily="34" charset="0"/>
              </a:rPr>
              <a:t>Thromb</a:t>
            </a:r>
            <a:r>
              <a:rPr lang="en-GB" altLang="en-US" sz="1800" dirty="0">
                <a:solidFill>
                  <a:srgbClr val="FFC000"/>
                </a:solidFill>
                <a:latin typeface="Arial" panose="020B0604020202020204" pitchFamily="34" charset="0"/>
              </a:rPr>
              <a:t> </a:t>
            </a:r>
            <a:r>
              <a:rPr lang="en-GB" altLang="en-US" sz="1800" dirty="0" err="1">
                <a:solidFill>
                  <a:srgbClr val="FFC000"/>
                </a:solidFill>
                <a:latin typeface="Arial" panose="020B0604020202020204" pitchFamily="34" charset="0"/>
              </a:rPr>
              <a:t>Vasc</a:t>
            </a:r>
            <a:r>
              <a:rPr lang="en-GB" altLang="en-US" sz="1800" dirty="0">
                <a:solidFill>
                  <a:srgbClr val="FFC000"/>
                </a:solidFill>
                <a:latin typeface="Arial" panose="020B0604020202020204" pitchFamily="34" charset="0"/>
              </a:rPr>
              <a:t> Biol. 2016;36:2246-2251</a:t>
            </a:r>
          </a:p>
        </p:txBody>
      </p:sp>
    </p:spTree>
    <p:extLst>
      <p:ext uri="{BB962C8B-B14F-4D97-AF65-F5344CB8AC3E}">
        <p14:creationId xmlns:p14="http://schemas.microsoft.com/office/powerpoint/2010/main" val="7335722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2AEE-1591-44A6-91EB-1D5CB0F6C87B}"/>
              </a:ext>
            </a:extLst>
          </p:cNvPr>
          <p:cNvSpPr>
            <a:spLocks noGrp="1"/>
          </p:cNvSpPr>
          <p:nvPr>
            <p:ph type="title"/>
          </p:nvPr>
        </p:nvSpPr>
        <p:spPr>
          <a:xfrm>
            <a:off x="301625" y="228601"/>
            <a:ext cx="8510588" cy="685800"/>
          </a:xfrm>
        </p:spPr>
        <p:txBody>
          <a:bodyPr/>
          <a:lstStyle/>
          <a:p>
            <a:r>
              <a:rPr lang="en-US" dirty="0"/>
              <a:t>CPAP and NT-</a:t>
            </a:r>
            <a:r>
              <a:rPr lang="en-US" dirty="0" err="1"/>
              <a:t>ProBNP</a:t>
            </a:r>
            <a:r>
              <a:rPr lang="en-US" dirty="0"/>
              <a:t> &amp; </a:t>
            </a:r>
            <a:r>
              <a:rPr lang="en-US" dirty="0" err="1"/>
              <a:t>hsTnT</a:t>
            </a:r>
            <a:endParaRPr lang="en-US" dirty="0"/>
          </a:p>
        </p:txBody>
      </p:sp>
      <p:sp>
        <p:nvSpPr>
          <p:cNvPr id="4" name="Footer Placeholder 3">
            <a:extLst>
              <a:ext uri="{FF2B5EF4-FFF2-40B4-BE49-F238E27FC236}">
                <a16:creationId xmlns:a16="http://schemas.microsoft.com/office/drawing/2014/main" id="{644A5553-E357-4D62-86AB-CE683A4DBBC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69537CA-EE16-4860-AC82-6D2B46D54A44}"/>
              </a:ext>
            </a:extLst>
          </p:cNvPr>
          <p:cNvSpPr txBox="1"/>
          <p:nvPr/>
        </p:nvSpPr>
        <p:spPr>
          <a:xfrm>
            <a:off x="76200" y="5715000"/>
            <a:ext cx="8736013" cy="646331"/>
          </a:xfrm>
          <a:prstGeom prst="rect">
            <a:avLst/>
          </a:prstGeom>
          <a:noFill/>
        </p:spPr>
        <p:txBody>
          <a:bodyPr wrap="square" rtlCol="0">
            <a:spAutoFit/>
          </a:bodyPr>
          <a:lstStyle/>
          <a:p>
            <a:r>
              <a:rPr lang="en-US" dirty="0">
                <a:solidFill>
                  <a:srgbClr val="FFC000"/>
                </a:solidFill>
              </a:rPr>
              <a:t>Chang, Y., Yee, B., </a:t>
            </a:r>
            <a:r>
              <a:rPr lang="en-US" dirty="0" err="1">
                <a:solidFill>
                  <a:srgbClr val="FFC000"/>
                </a:solidFill>
              </a:rPr>
              <a:t>Hoyos</a:t>
            </a:r>
            <a:r>
              <a:rPr lang="en-US" dirty="0">
                <a:solidFill>
                  <a:srgbClr val="FFC000"/>
                </a:solidFill>
              </a:rPr>
              <a:t>, C., et al. The effect of </a:t>
            </a:r>
            <a:r>
              <a:rPr lang="en-US" dirty="0" err="1">
                <a:solidFill>
                  <a:srgbClr val="FFC000"/>
                </a:solidFill>
              </a:rPr>
              <a:t>cCPAP</a:t>
            </a:r>
            <a:r>
              <a:rPr lang="en-US" dirty="0">
                <a:solidFill>
                  <a:srgbClr val="FFC000"/>
                </a:solidFill>
              </a:rPr>
              <a:t> on </a:t>
            </a:r>
            <a:r>
              <a:rPr lang="en-US" dirty="0" err="1">
                <a:solidFill>
                  <a:srgbClr val="FFC000"/>
                </a:solidFill>
              </a:rPr>
              <a:t>hsTnT</a:t>
            </a:r>
            <a:r>
              <a:rPr lang="en-US" dirty="0">
                <a:solidFill>
                  <a:srgbClr val="FFC000"/>
                </a:solidFill>
              </a:rPr>
              <a:t> and NT-</a:t>
            </a:r>
            <a:r>
              <a:rPr lang="en-US" dirty="0" err="1">
                <a:solidFill>
                  <a:srgbClr val="FFC000"/>
                </a:solidFill>
              </a:rPr>
              <a:t>ProBNP</a:t>
            </a:r>
            <a:r>
              <a:rPr lang="en-US" dirty="0">
                <a:solidFill>
                  <a:srgbClr val="FFC000"/>
                </a:solidFill>
              </a:rPr>
              <a:t> in </a:t>
            </a:r>
            <a:r>
              <a:rPr lang="en-US" dirty="0" err="1">
                <a:solidFill>
                  <a:srgbClr val="FFC000"/>
                </a:solidFill>
              </a:rPr>
              <a:t>patiens</a:t>
            </a:r>
            <a:r>
              <a:rPr lang="en-US" dirty="0">
                <a:solidFill>
                  <a:srgbClr val="FFC000"/>
                </a:solidFill>
              </a:rPr>
              <a:t> with OSA – randomized controlled trial. Sleep Medicine 39 (2017); 8-13. </a:t>
            </a:r>
          </a:p>
        </p:txBody>
      </p:sp>
      <p:sp>
        <p:nvSpPr>
          <p:cNvPr id="7" name="Content Placeholder 6">
            <a:extLst>
              <a:ext uri="{FF2B5EF4-FFF2-40B4-BE49-F238E27FC236}">
                <a16:creationId xmlns:a16="http://schemas.microsoft.com/office/drawing/2014/main" id="{66302057-70ED-4C27-A091-4788C95B9726}"/>
              </a:ext>
            </a:extLst>
          </p:cNvPr>
          <p:cNvSpPr>
            <a:spLocks noGrp="1"/>
          </p:cNvSpPr>
          <p:nvPr>
            <p:ph idx="1"/>
          </p:nvPr>
        </p:nvSpPr>
        <p:spPr>
          <a:xfrm>
            <a:off x="271463" y="990600"/>
            <a:ext cx="8540750" cy="4422775"/>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NT-</a:t>
            </a:r>
            <a:r>
              <a:rPr lang="en-US" sz="2400" dirty="0" err="1">
                <a:effectLst/>
              </a:rPr>
              <a:t>ProBNP</a:t>
            </a:r>
            <a:r>
              <a:rPr lang="en-US" sz="2400" dirty="0">
                <a:effectLst/>
              </a:rPr>
              <a:t> – data to support overall heart health (Heart 	Happy Test), CVA, MI, Brain Atrophy, Women</a:t>
            </a:r>
          </a:p>
          <a:p>
            <a:pPr marL="0" indent="0">
              <a:buNone/>
            </a:pPr>
            <a:r>
              <a:rPr lang="en-US" sz="2400" dirty="0">
                <a:effectLst/>
              </a:rPr>
              <a:t>2. Measure NT-</a:t>
            </a:r>
            <a:r>
              <a:rPr lang="en-US" sz="2400" dirty="0" err="1">
                <a:effectLst/>
              </a:rPr>
              <a:t>ProBNP</a:t>
            </a:r>
            <a:r>
              <a:rPr lang="en-US" sz="2400" dirty="0">
                <a:effectLst/>
              </a:rPr>
              <a:t> at baseline and use it to follow your 	patient’s heart and brain health.  </a:t>
            </a:r>
          </a:p>
          <a:p>
            <a:pPr marL="0" indent="0">
              <a:buNone/>
            </a:pPr>
            <a:r>
              <a:rPr lang="en-US" sz="2400" dirty="0">
                <a:effectLst/>
              </a:rPr>
              <a:t>3. If it doesn’t optimize – look at the roots – including OSA!</a:t>
            </a:r>
          </a:p>
          <a:p>
            <a:pPr marL="0" indent="0">
              <a:buNone/>
            </a:pPr>
            <a:r>
              <a:rPr lang="en-US" sz="2400" dirty="0">
                <a:effectLst/>
              </a:rPr>
              <a:t>4. Lots of opportunities – would love some of our dental colleagues who are sleep medicine docs to test this with the mouth guard in same AHI population.  Help determine effectiveness of oral appliance vs CPAP in certain people rather than just a compliance issue.</a:t>
            </a:r>
          </a:p>
          <a:p>
            <a:pPr marL="0" indent="0">
              <a:buNone/>
            </a:pPr>
            <a:endParaRPr lang="en-US" sz="2800" dirty="0">
              <a:effectLst/>
            </a:endParaRPr>
          </a:p>
          <a:p>
            <a:pPr marL="0" indent="0">
              <a:buNone/>
            </a:pPr>
            <a:endParaRPr lang="en-US" sz="2400" dirty="0">
              <a:effectLst/>
            </a:endParaRPr>
          </a:p>
          <a:p>
            <a:pPr marL="0" indent="0">
              <a:buNone/>
            </a:pPr>
            <a:endParaRPr lang="en-US" sz="2400" dirty="0">
              <a:effectLst/>
            </a:endParaRPr>
          </a:p>
          <a:p>
            <a:pPr marL="0" indent="0">
              <a:buNone/>
            </a:pPr>
            <a:endParaRPr lang="en-US" dirty="0">
              <a:effectLst/>
            </a:endParaRPr>
          </a:p>
        </p:txBody>
      </p:sp>
    </p:spTree>
    <p:extLst>
      <p:ext uri="{BB962C8B-B14F-4D97-AF65-F5344CB8AC3E}">
        <p14:creationId xmlns:p14="http://schemas.microsoft.com/office/powerpoint/2010/main" val="398739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4840606" y="5257800"/>
            <a:ext cx="1676400" cy="365760"/>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rPr>
              <a:t>Nicotine</a:t>
            </a:r>
          </a:p>
        </p:txBody>
      </p:sp>
    </p:spTree>
    <p:extLst>
      <p:ext uri="{BB962C8B-B14F-4D97-AF65-F5344CB8AC3E}">
        <p14:creationId xmlns:p14="http://schemas.microsoft.com/office/powerpoint/2010/main" val="412510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3E2A5-71C5-41A2-95EB-E6C01CC41AEF}"/>
              </a:ext>
            </a:extLst>
          </p:cNvPr>
          <p:cNvPicPr>
            <a:picLocks noChangeAspect="1"/>
          </p:cNvPicPr>
          <p:nvPr/>
        </p:nvPicPr>
        <p:blipFill>
          <a:blip r:embed="rId2"/>
          <a:stretch>
            <a:fillRect/>
          </a:stretch>
        </p:blipFill>
        <p:spPr>
          <a:xfrm>
            <a:off x="533400" y="76201"/>
            <a:ext cx="7924800" cy="1066799"/>
          </a:xfrm>
          <a:prstGeom prst="rect">
            <a:avLst/>
          </a:prstGeom>
        </p:spPr>
      </p:pic>
      <p:sp>
        <p:nvSpPr>
          <p:cNvPr id="4" name="Footer Placeholder 3">
            <a:extLst>
              <a:ext uri="{FF2B5EF4-FFF2-40B4-BE49-F238E27FC236}">
                <a16:creationId xmlns:a16="http://schemas.microsoft.com/office/drawing/2014/main" id="{76D1070D-81DA-4B0F-A906-4FAC7E2BDB7C}"/>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7" name="TextBox 6">
            <a:extLst>
              <a:ext uri="{FF2B5EF4-FFF2-40B4-BE49-F238E27FC236}">
                <a16:creationId xmlns:a16="http://schemas.microsoft.com/office/drawing/2014/main" id="{AB6C0027-D603-4309-BEA1-DD2204634DDB}"/>
              </a:ext>
            </a:extLst>
          </p:cNvPr>
          <p:cNvSpPr txBox="1"/>
          <p:nvPr/>
        </p:nvSpPr>
        <p:spPr>
          <a:xfrm>
            <a:off x="228600" y="5944284"/>
            <a:ext cx="8305800" cy="646331"/>
          </a:xfrm>
          <a:prstGeom prst="rect">
            <a:avLst/>
          </a:prstGeom>
          <a:noFill/>
        </p:spPr>
        <p:txBody>
          <a:bodyPr wrap="square" rtlCol="0">
            <a:spAutoFit/>
          </a:bodyPr>
          <a:lstStyle/>
          <a:p>
            <a:r>
              <a:rPr lang="en-US" dirty="0">
                <a:solidFill>
                  <a:srgbClr val="FFC000"/>
                </a:solidFill>
              </a:rPr>
              <a:t>Pryor, K. and </a:t>
            </a:r>
            <a:r>
              <a:rPr lang="en-US" dirty="0" err="1">
                <a:solidFill>
                  <a:srgbClr val="FFC000"/>
                </a:solidFill>
              </a:rPr>
              <a:t>Volpp</a:t>
            </a:r>
            <a:r>
              <a:rPr lang="en-US" dirty="0">
                <a:solidFill>
                  <a:srgbClr val="FFC000"/>
                </a:solidFill>
              </a:rPr>
              <a:t>, K. (2018) Deployment of preventive interventions – time for a paradigm shift. N </a:t>
            </a:r>
            <a:r>
              <a:rPr lang="en-US" dirty="0" err="1">
                <a:solidFill>
                  <a:srgbClr val="FFC000"/>
                </a:solidFill>
              </a:rPr>
              <a:t>Engl</a:t>
            </a:r>
            <a:r>
              <a:rPr lang="en-US" dirty="0">
                <a:solidFill>
                  <a:srgbClr val="FFC000"/>
                </a:solidFill>
              </a:rPr>
              <a:t> J Med 378;19. May 10, 2018</a:t>
            </a:r>
          </a:p>
        </p:txBody>
      </p:sp>
      <p:sp>
        <p:nvSpPr>
          <p:cNvPr id="10" name="Content Placeholder 9">
            <a:extLst>
              <a:ext uri="{FF2B5EF4-FFF2-40B4-BE49-F238E27FC236}">
                <a16:creationId xmlns:a16="http://schemas.microsoft.com/office/drawing/2014/main" id="{4F043F29-69E8-48E0-808B-DBB166E9507B}"/>
              </a:ext>
            </a:extLst>
          </p:cNvPr>
          <p:cNvSpPr>
            <a:spLocks noGrp="1"/>
          </p:cNvSpPr>
          <p:nvPr>
            <p:ph idx="1"/>
          </p:nvPr>
        </p:nvSpPr>
        <p:spPr>
          <a:xfrm>
            <a:off x="228600" y="1217612"/>
            <a:ext cx="8540750" cy="4422775"/>
          </a:xfrm>
        </p:spPr>
        <p:txBody>
          <a:bodyPr/>
          <a:lstStyle/>
          <a:p>
            <a:pPr marL="0" indent="0">
              <a:buNone/>
            </a:pPr>
            <a:r>
              <a:rPr lang="en-US" sz="2000" b="1" u="sng" dirty="0">
                <a:effectLst/>
              </a:rPr>
              <a:t>Why are highly effective preventative interventions adopted slowly if at all? </a:t>
            </a:r>
          </a:p>
          <a:p>
            <a:pPr marL="0" indent="0">
              <a:buNone/>
            </a:pPr>
            <a:r>
              <a:rPr lang="en-US" sz="2000" dirty="0">
                <a:effectLst/>
              </a:rPr>
              <a:t>4. Providers aren’t used to prescribing behavioral interventions – 	medications are heavily marketed and are viewed easier  and 	more effective.  </a:t>
            </a:r>
          </a:p>
          <a:p>
            <a:pPr marL="0" indent="0">
              <a:buNone/>
            </a:pPr>
            <a:r>
              <a:rPr lang="en-US" sz="2000" dirty="0">
                <a:effectLst/>
              </a:rPr>
              <a:t>5. Many providers unaware of nonadherence of patients and don’t know 	what to do – prescribing a drug is viewed easier by the provider 	but not viewed that way by the patient.  Cite – in year after MI, 	only 40-45% of patients take their meds as prescribed.  </a:t>
            </a:r>
          </a:p>
          <a:p>
            <a:pPr marL="0" indent="0">
              <a:buNone/>
            </a:pPr>
            <a:r>
              <a:rPr lang="en-US" sz="2000" dirty="0">
                <a:effectLst/>
              </a:rPr>
              <a:t>6. Concerns about scalability are often a barrier in the deployment of 	proven behavioral interventions. </a:t>
            </a:r>
            <a:endParaRPr lang="en-US" sz="2000" dirty="0"/>
          </a:p>
        </p:txBody>
      </p:sp>
    </p:spTree>
    <p:extLst>
      <p:ext uri="{BB962C8B-B14F-4D97-AF65-F5344CB8AC3E}">
        <p14:creationId xmlns:p14="http://schemas.microsoft.com/office/powerpoint/2010/main" val="38370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AF52-5EA9-473A-BEB2-3F90A388FB83}"/>
              </a:ext>
            </a:extLst>
          </p:cNvPr>
          <p:cNvSpPr>
            <a:spLocks noGrp="1"/>
          </p:cNvSpPr>
          <p:nvPr>
            <p:ph type="title"/>
          </p:nvPr>
        </p:nvSpPr>
        <p:spPr>
          <a:xfrm>
            <a:off x="301625" y="228601"/>
            <a:ext cx="8510588" cy="838200"/>
          </a:xfrm>
        </p:spPr>
        <p:txBody>
          <a:bodyPr/>
          <a:lstStyle/>
          <a:p>
            <a:r>
              <a:rPr lang="en-US" sz="3600" dirty="0"/>
              <a:t>Smoking increases risk of Ischemic stroke in young men</a:t>
            </a:r>
          </a:p>
        </p:txBody>
      </p:sp>
      <p:sp>
        <p:nvSpPr>
          <p:cNvPr id="4" name="Footer Placeholder 3">
            <a:extLst>
              <a:ext uri="{FF2B5EF4-FFF2-40B4-BE49-F238E27FC236}">
                <a16:creationId xmlns:a16="http://schemas.microsoft.com/office/drawing/2014/main" id="{10C31BFC-30F0-45B0-8E5D-C553B4B650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C0AB6B11-FCC0-4F3E-8564-1C26B2407259}"/>
              </a:ext>
            </a:extLst>
          </p:cNvPr>
          <p:cNvSpPr txBox="1"/>
          <p:nvPr/>
        </p:nvSpPr>
        <p:spPr>
          <a:xfrm>
            <a:off x="256162" y="5822390"/>
            <a:ext cx="8613775" cy="646331"/>
          </a:xfrm>
          <a:prstGeom prst="rect">
            <a:avLst/>
          </a:prstGeom>
          <a:noFill/>
        </p:spPr>
        <p:txBody>
          <a:bodyPr wrap="square" rtlCol="0">
            <a:spAutoFit/>
          </a:bodyPr>
          <a:lstStyle/>
          <a:p>
            <a:r>
              <a:rPr lang="en-US" dirty="0" err="1">
                <a:solidFill>
                  <a:srgbClr val="FFC000"/>
                </a:solidFill>
              </a:rPr>
              <a:t>Markidan</a:t>
            </a:r>
            <a:r>
              <a:rPr lang="en-US" dirty="0">
                <a:solidFill>
                  <a:srgbClr val="FFC000"/>
                </a:solidFill>
              </a:rPr>
              <a:t>, J., Cole, J., Cronin, C. et al. Smoking and risk of ischemic stroke in young men. Stroke. 2018: 49;00-00.</a:t>
            </a:r>
          </a:p>
        </p:txBody>
      </p:sp>
      <p:sp>
        <p:nvSpPr>
          <p:cNvPr id="9" name="TextBox 8">
            <a:extLst>
              <a:ext uri="{FF2B5EF4-FFF2-40B4-BE49-F238E27FC236}">
                <a16:creationId xmlns:a16="http://schemas.microsoft.com/office/drawing/2014/main" id="{49807AF8-C3E2-4080-BE85-D5908BC9346C}"/>
              </a:ext>
            </a:extLst>
          </p:cNvPr>
          <p:cNvSpPr txBox="1"/>
          <p:nvPr/>
        </p:nvSpPr>
        <p:spPr>
          <a:xfrm>
            <a:off x="432593" y="1443841"/>
            <a:ext cx="8278813" cy="3970318"/>
          </a:xfrm>
          <a:prstGeom prst="rect">
            <a:avLst/>
          </a:prstGeom>
          <a:noFill/>
        </p:spPr>
        <p:txBody>
          <a:bodyPr wrap="square" rtlCol="0">
            <a:spAutoFit/>
          </a:bodyPr>
          <a:lstStyle/>
          <a:p>
            <a:pPr algn="ctr"/>
            <a:r>
              <a:rPr lang="en-US" dirty="0"/>
              <a:t>Historical data showed strong relationship between smoking and ischemic stroke risk in young women but paucity of data in young men.</a:t>
            </a:r>
          </a:p>
          <a:p>
            <a:pPr algn="ctr"/>
            <a:endParaRPr lang="en-US" dirty="0"/>
          </a:p>
          <a:p>
            <a:pPr algn="ctr"/>
            <a:r>
              <a:rPr lang="en-US" dirty="0"/>
              <a:t>The Stroke Prevention in Young Men Study – population-based case-control study of risk factors is ischemic stroke in men ages 15-49 years.  </a:t>
            </a:r>
          </a:p>
          <a:p>
            <a:pPr algn="ctr"/>
            <a:endParaRPr lang="en-US" dirty="0"/>
          </a:p>
          <a:p>
            <a:pPr algn="ctr"/>
            <a:r>
              <a:rPr lang="en-US" dirty="0"/>
              <a:t>Study population: 615 cases and 530 case controls. First model adjusted solely for age and the second model adjusted for potential confounding factors, including age, race, education, HTN, MI, angina, DM and BMI. </a:t>
            </a:r>
          </a:p>
          <a:p>
            <a:pPr algn="ctr"/>
            <a:endParaRPr lang="en-US" dirty="0"/>
          </a:p>
          <a:p>
            <a:pPr algn="ctr"/>
            <a:r>
              <a:rPr lang="en-US" dirty="0"/>
              <a:t>OR 1.88 of ischemic stroke compared to never smokers.  When current smoking group was stratified by number of cigarettes smoked, there was a dose-response relationship for OR, ranging from 1.46 (&lt;11 cigarettes per day) to 5.66 (40+ cigarettes per day)</a:t>
            </a:r>
          </a:p>
        </p:txBody>
      </p:sp>
    </p:spTree>
    <p:extLst>
      <p:ext uri="{BB962C8B-B14F-4D97-AF65-F5344CB8AC3E}">
        <p14:creationId xmlns:p14="http://schemas.microsoft.com/office/powerpoint/2010/main" val="27299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AF52-5EA9-473A-BEB2-3F90A388FB83}"/>
              </a:ext>
            </a:extLst>
          </p:cNvPr>
          <p:cNvSpPr>
            <a:spLocks noGrp="1"/>
          </p:cNvSpPr>
          <p:nvPr>
            <p:ph type="title"/>
          </p:nvPr>
        </p:nvSpPr>
        <p:spPr>
          <a:xfrm>
            <a:off x="301625" y="228601"/>
            <a:ext cx="8510588" cy="838200"/>
          </a:xfrm>
        </p:spPr>
        <p:txBody>
          <a:bodyPr/>
          <a:lstStyle/>
          <a:p>
            <a:r>
              <a:rPr lang="en-US" sz="3600" dirty="0"/>
              <a:t>Smoking increases risk of Ischemic stroke in young men</a:t>
            </a:r>
          </a:p>
        </p:txBody>
      </p:sp>
      <p:sp>
        <p:nvSpPr>
          <p:cNvPr id="4" name="Footer Placeholder 3">
            <a:extLst>
              <a:ext uri="{FF2B5EF4-FFF2-40B4-BE49-F238E27FC236}">
                <a16:creationId xmlns:a16="http://schemas.microsoft.com/office/drawing/2014/main" id="{10C31BFC-30F0-45B0-8E5D-C553B4B650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C0AB6B11-FCC0-4F3E-8564-1C26B2407259}"/>
              </a:ext>
            </a:extLst>
          </p:cNvPr>
          <p:cNvSpPr txBox="1"/>
          <p:nvPr/>
        </p:nvSpPr>
        <p:spPr>
          <a:xfrm>
            <a:off x="256162" y="5822390"/>
            <a:ext cx="8613775" cy="646331"/>
          </a:xfrm>
          <a:prstGeom prst="rect">
            <a:avLst/>
          </a:prstGeom>
          <a:noFill/>
        </p:spPr>
        <p:txBody>
          <a:bodyPr wrap="square" rtlCol="0">
            <a:spAutoFit/>
          </a:bodyPr>
          <a:lstStyle/>
          <a:p>
            <a:r>
              <a:rPr lang="en-US" dirty="0" err="1">
                <a:solidFill>
                  <a:srgbClr val="FFC000"/>
                </a:solidFill>
              </a:rPr>
              <a:t>Markidan</a:t>
            </a:r>
            <a:r>
              <a:rPr lang="en-US" dirty="0">
                <a:solidFill>
                  <a:srgbClr val="FFC000"/>
                </a:solidFill>
              </a:rPr>
              <a:t>, J., Cole, J., Cronin, C. et al. Smoking and risk of ischemic stroke in young men. Stroke. 2018: 49;00-00.</a:t>
            </a:r>
          </a:p>
        </p:txBody>
      </p:sp>
      <p:sp>
        <p:nvSpPr>
          <p:cNvPr id="7" name="Content Placeholder 6">
            <a:extLst>
              <a:ext uri="{FF2B5EF4-FFF2-40B4-BE49-F238E27FC236}">
                <a16:creationId xmlns:a16="http://schemas.microsoft.com/office/drawing/2014/main" id="{2A661C6F-37F6-4A37-BD7E-1A7801E909E8}"/>
              </a:ext>
            </a:extLst>
          </p:cNvPr>
          <p:cNvSpPr>
            <a:spLocks noGrp="1"/>
          </p:cNvSpPr>
          <p:nvPr>
            <p:ph idx="1"/>
          </p:nvPr>
        </p:nvSpPr>
        <p:spPr>
          <a:xfrm>
            <a:off x="301625" y="1295400"/>
            <a:ext cx="8540750" cy="4377764"/>
          </a:xfrm>
        </p:spPr>
        <p:txBody>
          <a:bodyPr/>
          <a:lstStyle/>
          <a:p>
            <a:pPr marL="0" indent="0" algn="ctr">
              <a:buNone/>
            </a:pPr>
            <a:r>
              <a:rPr lang="en-US" sz="1800" dirty="0">
                <a:effectLst/>
              </a:rPr>
              <a:t>Smokers were less educated and were more likely to have hypertension, diabetes mellitus, myocardial infarction, angina, and obesity (BMI &gt;30; all </a:t>
            </a:r>
            <a:r>
              <a:rPr lang="en-US" sz="1800" i="1" dirty="0">
                <a:effectLst/>
              </a:rPr>
              <a:t>P</a:t>
            </a:r>
            <a:r>
              <a:rPr lang="en-US" sz="1800" dirty="0">
                <a:effectLst/>
              </a:rPr>
              <a:t>&lt;0.05). </a:t>
            </a:r>
          </a:p>
          <a:p>
            <a:pPr marL="0" indent="0" algn="ctr">
              <a:buNone/>
            </a:pPr>
            <a:endParaRPr lang="en-US" sz="1800" dirty="0">
              <a:effectLst/>
            </a:endParaRPr>
          </a:p>
          <a:p>
            <a:pPr marL="0" indent="0" algn="ctr">
              <a:buNone/>
            </a:pPr>
            <a:r>
              <a:rPr lang="en-US" sz="1800" dirty="0">
                <a:effectLst/>
              </a:rPr>
              <a:t>Current smokers were less educated and were more likely to be black than their nonsmoking counterparts (all </a:t>
            </a:r>
            <a:r>
              <a:rPr lang="en-US" sz="1800" i="1" dirty="0">
                <a:effectLst/>
              </a:rPr>
              <a:t>P</a:t>
            </a:r>
            <a:r>
              <a:rPr lang="en-US" sz="1800" dirty="0">
                <a:effectLst/>
              </a:rPr>
              <a:t>&lt;0.05). </a:t>
            </a:r>
          </a:p>
          <a:p>
            <a:pPr marL="0" indent="0" algn="ctr">
              <a:buNone/>
            </a:pPr>
            <a:endParaRPr lang="en-US" sz="1800" dirty="0">
              <a:effectLst/>
            </a:endParaRPr>
          </a:p>
          <a:p>
            <a:pPr marL="0" indent="0" algn="ctr">
              <a:buNone/>
            </a:pPr>
            <a:r>
              <a:rPr lang="en-US" sz="1800" dirty="0">
                <a:effectLst/>
              </a:rPr>
              <a:t>Current smoking compared with never smokers was 1.88 (95% CI, 1.44–2.44). </a:t>
            </a:r>
          </a:p>
          <a:p>
            <a:pPr marL="0" indent="0" algn="ctr">
              <a:buNone/>
            </a:pPr>
            <a:endParaRPr lang="en-US" sz="1800" dirty="0">
              <a:effectLst/>
            </a:endParaRPr>
          </a:p>
          <a:p>
            <a:pPr marL="0" indent="0" algn="ctr">
              <a:buNone/>
            </a:pPr>
            <a:r>
              <a:rPr lang="en-US" sz="1800" dirty="0">
                <a:effectLst/>
              </a:rPr>
              <a:t>There was a dose–response relationship of amount of cigarettes smoked</a:t>
            </a:r>
          </a:p>
          <a:p>
            <a:pPr marL="0" indent="0" algn="ctr">
              <a:buNone/>
            </a:pPr>
            <a:r>
              <a:rPr lang="en-US" sz="1800" dirty="0">
                <a:effectLst/>
              </a:rPr>
              <a:t>&lt;11 cigarettes per day: 1.46 (95% CI, 1.04–2.06) </a:t>
            </a:r>
          </a:p>
          <a:p>
            <a:pPr marL="0" indent="0" algn="ctr">
              <a:buNone/>
            </a:pPr>
            <a:r>
              <a:rPr lang="en-US" sz="1800" dirty="0">
                <a:effectLst/>
              </a:rPr>
              <a:t>40+ cigarettes/d:  5.66 (95% CI, 2.14–14.95)</a:t>
            </a:r>
          </a:p>
        </p:txBody>
      </p:sp>
    </p:spTree>
    <p:extLst>
      <p:ext uri="{BB962C8B-B14F-4D97-AF65-F5344CB8AC3E}">
        <p14:creationId xmlns:p14="http://schemas.microsoft.com/office/powerpoint/2010/main" val="24598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AF52-5EA9-473A-BEB2-3F90A388FB83}"/>
              </a:ext>
            </a:extLst>
          </p:cNvPr>
          <p:cNvSpPr>
            <a:spLocks noGrp="1"/>
          </p:cNvSpPr>
          <p:nvPr>
            <p:ph type="title"/>
          </p:nvPr>
        </p:nvSpPr>
        <p:spPr>
          <a:xfrm>
            <a:off x="301625" y="228601"/>
            <a:ext cx="8510588" cy="533399"/>
          </a:xfrm>
        </p:spPr>
        <p:txBody>
          <a:bodyPr/>
          <a:lstStyle/>
          <a:p>
            <a:r>
              <a:rPr lang="en-US" sz="3600" dirty="0"/>
              <a:t>Smoking increases risk of Ischemic stroke in young men</a:t>
            </a:r>
          </a:p>
        </p:txBody>
      </p:sp>
      <p:sp>
        <p:nvSpPr>
          <p:cNvPr id="4" name="Footer Placeholder 3">
            <a:extLst>
              <a:ext uri="{FF2B5EF4-FFF2-40B4-BE49-F238E27FC236}">
                <a16:creationId xmlns:a16="http://schemas.microsoft.com/office/drawing/2014/main" id="{10C31BFC-30F0-45B0-8E5D-C553B4B650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C0AB6B11-FCC0-4F3E-8564-1C26B2407259}"/>
              </a:ext>
            </a:extLst>
          </p:cNvPr>
          <p:cNvSpPr txBox="1"/>
          <p:nvPr/>
        </p:nvSpPr>
        <p:spPr>
          <a:xfrm>
            <a:off x="256162" y="5822390"/>
            <a:ext cx="8613775" cy="646331"/>
          </a:xfrm>
          <a:prstGeom prst="rect">
            <a:avLst/>
          </a:prstGeom>
          <a:noFill/>
        </p:spPr>
        <p:txBody>
          <a:bodyPr wrap="square" rtlCol="0">
            <a:spAutoFit/>
          </a:bodyPr>
          <a:lstStyle/>
          <a:p>
            <a:r>
              <a:rPr lang="en-US" dirty="0" err="1">
                <a:solidFill>
                  <a:srgbClr val="FFC000"/>
                </a:solidFill>
              </a:rPr>
              <a:t>Markidan</a:t>
            </a:r>
            <a:r>
              <a:rPr lang="en-US" dirty="0">
                <a:solidFill>
                  <a:srgbClr val="FFC000"/>
                </a:solidFill>
              </a:rPr>
              <a:t>, J., Cole, J., Cronin, C. et al. Smoking and risk of ischemic stroke in young men. Stroke. 2018: 49;00-00.</a:t>
            </a:r>
          </a:p>
        </p:txBody>
      </p:sp>
      <p:sp>
        <p:nvSpPr>
          <p:cNvPr id="7" name="Content Placeholder 6">
            <a:extLst>
              <a:ext uri="{FF2B5EF4-FFF2-40B4-BE49-F238E27FC236}">
                <a16:creationId xmlns:a16="http://schemas.microsoft.com/office/drawing/2014/main" id="{2A661C6F-37F6-4A37-BD7E-1A7801E909E8}"/>
              </a:ext>
            </a:extLst>
          </p:cNvPr>
          <p:cNvSpPr>
            <a:spLocks noGrp="1"/>
          </p:cNvSpPr>
          <p:nvPr>
            <p:ph idx="1"/>
          </p:nvPr>
        </p:nvSpPr>
        <p:spPr>
          <a:xfrm>
            <a:off x="271463" y="1078217"/>
            <a:ext cx="8540750" cy="4377764"/>
          </a:xfrm>
        </p:spPr>
        <p:txBody>
          <a:bodyPr/>
          <a:lstStyle/>
          <a:p>
            <a:pPr marL="0" indent="0">
              <a:buNone/>
            </a:pPr>
            <a:r>
              <a:rPr lang="en-US" sz="1800" b="1" u="sng" dirty="0" err="1">
                <a:effectLst/>
              </a:rPr>
              <a:t>BaleDoneen</a:t>
            </a:r>
            <a:r>
              <a:rPr lang="en-US" sz="1800" b="1" u="sng" dirty="0">
                <a:effectLst/>
              </a:rPr>
              <a:t> Take-Away</a:t>
            </a:r>
            <a:r>
              <a:rPr lang="en-US" sz="1800" dirty="0">
                <a:effectLst/>
              </a:rPr>
              <a:t>:</a:t>
            </a:r>
          </a:p>
          <a:p>
            <a:pPr marL="0" indent="0">
              <a:buNone/>
            </a:pPr>
            <a:r>
              <a:rPr lang="en-US" sz="1800" dirty="0">
                <a:effectLst/>
              </a:rPr>
              <a:t>1. Smoking remains a HUGE issue in the US (CDC data 2016) - more than 15 of 	every 100 U.S. adults aged 18 years or older (15.5%) currently smoke. 	This means an estimated 37.8 million adults in the United States currently 	smoke cigarettes.</a:t>
            </a:r>
            <a:r>
              <a:rPr lang="en-US" sz="1800" baseline="30000" dirty="0">
                <a:effectLst/>
              </a:rPr>
              <a:t> </a:t>
            </a:r>
            <a:r>
              <a:rPr lang="en-US" sz="1800" dirty="0">
                <a:effectLst/>
              </a:rPr>
              <a:t>More than 16 million Americans live with a smoking-	related disease.</a:t>
            </a:r>
          </a:p>
          <a:p>
            <a:pPr marL="0" indent="0">
              <a:buNone/>
            </a:pPr>
            <a:r>
              <a:rPr lang="en-US" sz="1800" dirty="0">
                <a:effectLst/>
              </a:rPr>
              <a:t>2. This study relates smoking to young men – which is a population rarely exposed 	to CVD prevention.</a:t>
            </a:r>
          </a:p>
          <a:p>
            <a:pPr marL="0" indent="0">
              <a:buNone/>
            </a:pPr>
            <a:r>
              <a:rPr lang="en-US" sz="1800" dirty="0">
                <a:effectLst/>
              </a:rPr>
              <a:t>3. Of course the treatment goal is smoking cessation however this trial also 	supports that less if better.  So – decreasing exposure is beneficial.</a:t>
            </a:r>
          </a:p>
          <a:p>
            <a:pPr marL="0" indent="0">
              <a:buNone/>
            </a:pPr>
            <a:r>
              <a:rPr lang="en-US" sz="1800" dirty="0">
                <a:effectLst/>
              </a:rPr>
              <a:t>4. Smoking is a root cause that has 3 factors – time, quantity, intensity.  </a:t>
            </a:r>
          </a:p>
          <a:p>
            <a:pPr marL="0" indent="0">
              <a:buNone/>
            </a:pPr>
            <a:r>
              <a:rPr lang="en-US" sz="1800" dirty="0">
                <a:effectLst/>
              </a:rPr>
              <a:t>5. Always document the 5-A’s – Ask, Advise, Assess, Assist, Arrange </a:t>
            </a:r>
          </a:p>
          <a:p>
            <a:pPr>
              <a:buAutoNum type="arabicPeriod"/>
            </a:pPr>
            <a:endParaRPr lang="en-US" sz="1800" dirty="0">
              <a:effectLst/>
            </a:endParaRPr>
          </a:p>
          <a:p>
            <a:pPr marL="0" indent="0">
              <a:buNone/>
            </a:pPr>
            <a:endParaRPr lang="en-US" dirty="0">
              <a:effectLst/>
            </a:endParaRPr>
          </a:p>
        </p:txBody>
      </p:sp>
      <p:sp>
        <p:nvSpPr>
          <p:cNvPr id="3" name="Heart 2">
            <a:extLst>
              <a:ext uri="{FF2B5EF4-FFF2-40B4-BE49-F238E27FC236}">
                <a16:creationId xmlns:a16="http://schemas.microsoft.com/office/drawing/2014/main" id="{D886766B-EA80-402C-925A-874895B4FFF3}"/>
              </a:ext>
            </a:extLst>
          </p:cNvPr>
          <p:cNvSpPr/>
          <p:nvPr/>
        </p:nvSpPr>
        <p:spPr bwMode="auto">
          <a:xfrm>
            <a:off x="7543800" y="4495800"/>
            <a:ext cx="304800" cy="304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89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34242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35766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24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FB17-1ED8-45BE-9787-F70EB69781F3}"/>
              </a:ext>
            </a:extLst>
          </p:cNvPr>
          <p:cNvSpPr>
            <a:spLocks noGrp="1"/>
          </p:cNvSpPr>
          <p:nvPr>
            <p:ph type="title"/>
          </p:nvPr>
        </p:nvSpPr>
        <p:spPr/>
        <p:txBody>
          <a:bodyPr/>
          <a:lstStyle/>
          <a:p>
            <a:r>
              <a:rPr lang="en-US" dirty="0"/>
              <a:t>NT-</a:t>
            </a:r>
            <a:r>
              <a:rPr lang="en-US" dirty="0" err="1"/>
              <a:t>ProBNP</a:t>
            </a:r>
            <a:r>
              <a:rPr lang="en-US" dirty="0"/>
              <a:t> is predictive of mortality  </a:t>
            </a:r>
          </a:p>
        </p:txBody>
      </p:sp>
      <p:sp>
        <p:nvSpPr>
          <p:cNvPr id="4" name="Footer Placeholder 3">
            <a:extLst>
              <a:ext uri="{FF2B5EF4-FFF2-40B4-BE49-F238E27FC236}">
                <a16:creationId xmlns:a16="http://schemas.microsoft.com/office/drawing/2014/main" id="{B39066EF-F708-45EF-8313-4A9D0FA5CB3F}"/>
              </a:ext>
            </a:extLst>
          </p:cNvPr>
          <p:cNvSpPr>
            <a:spLocks noGrp="1"/>
          </p:cNvSpPr>
          <p:nvPr>
            <p:ph type="ftr" sz="quarter" idx="11"/>
          </p:nvPr>
        </p:nvSpPr>
        <p:spPr/>
        <p:txBody>
          <a:bodyPr/>
          <a:lstStyle/>
          <a:p>
            <a:pPr>
              <a:defRPr/>
            </a:pPr>
            <a:r>
              <a:rPr lang="en-US"/>
              <a:t>Copyright Bale/Doneen Paradigm</a:t>
            </a:r>
          </a:p>
        </p:txBody>
      </p:sp>
      <p:pic>
        <p:nvPicPr>
          <p:cNvPr id="6146" name="Picture 2" descr="Image result for ProBNP">
            <a:extLst>
              <a:ext uri="{FF2B5EF4-FFF2-40B4-BE49-F238E27FC236}">
                <a16:creationId xmlns:a16="http://schemas.microsoft.com/office/drawing/2014/main" id="{93F57937-60CC-4349-9C0B-1EC6799573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500" y="1828800"/>
            <a:ext cx="5715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96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A57-90A5-4FF6-84E0-71D5D285A2E4}"/>
              </a:ext>
            </a:extLst>
          </p:cNvPr>
          <p:cNvSpPr>
            <a:spLocks noGrp="1"/>
          </p:cNvSpPr>
          <p:nvPr>
            <p:ph type="title"/>
          </p:nvPr>
        </p:nvSpPr>
        <p:spPr>
          <a:xfrm>
            <a:off x="301625" y="228600"/>
            <a:ext cx="8510588" cy="874713"/>
          </a:xfrm>
        </p:spPr>
        <p:txBody>
          <a:bodyPr/>
          <a:lstStyle/>
          <a:p>
            <a:r>
              <a:rPr lang="en-US" sz="3600" dirty="0">
                <a:effectLst/>
              </a:rPr>
              <a:t>BNP predictive of mortality in patients with and without heart failure</a:t>
            </a:r>
          </a:p>
        </p:txBody>
      </p:sp>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7" name="Content Placeholder 6">
            <a:extLst>
              <a:ext uri="{FF2B5EF4-FFF2-40B4-BE49-F238E27FC236}">
                <a16:creationId xmlns:a16="http://schemas.microsoft.com/office/drawing/2014/main" id="{B0E6A241-DBD1-405D-813F-51F8961E19F5}"/>
              </a:ext>
            </a:extLst>
          </p:cNvPr>
          <p:cNvSpPr>
            <a:spLocks noGrp="1"/>
          </p:cNvSpPr>
          <p:nvPr>
            <p:ph idx="1"/>
          </p:nvPr>
        </p:nvSpPr>
        <p:spPr>
          <a:xfrm>
            <a:off x="301625" y="1219200"/>
            <a:ext cx="8540750" cy="4724401"/>
          </a:xfrm>
        </p:spPr>
        <p:txBody>
          <a:bodyPr/>
          <a:lstStyle/>
          <a:p>
            <a:pPr marL="0" indent="0" algn="ctr">
              <a:buNone/>
            </a:pPr>
            <a:r>
              <a:rPr lang="en-US" sz="1800" dirty="0">
                <a:effectLst/>
              </a:rPr>
              <a:t>Natriuretic peptides (NPs) B-type NP (BNP) and N-terminal </a:t>
            </a:r>
            <a:r>
              <a:rPr lang="en-US" sz="1800" dirty="0" err="1">
                <a:effectLst/>
              </a:rPr>
              <a:t>proBNP</a:t>
            </a:r>
            <a:r>
              <a:rPr lang="en-US" sz="1800" dirty="0">
                <a:effectLst/>
              </a:rPr>
              <a:t> (NT-</a:t>
            </a:r>
            <a:r>
              <a:rPr lang="en-US" sz="1800" dirty="0" err="1">
                <a:effectLst/>
              </a:rPr>
              <a:t>proBNP</a:t>
            </a:r>
            <a:r>
              <a:rPr lang="en-US" sz="1800" dirty="0">
                <a:effectLst/>
              </a:rPr>
              <a:t>) are mainly produced by the heart in response to pressure overload and fibro-inflammation. </a:t>
            </a:r>
          </a:p>
          <a:p>
            <a:pPr marL="0" indent="0" algn="ctr">
              <a:buNone/>
            </a:pPr>
            <a:endParaRPr lang="en-US" sz="1800" dirty="0">
              <a:effectLst/>
            </a:endParaRPr>
          </a:p>
          <a:p>
            <a:pPr marL="0" indent="0" algn="ctr">
              <a:buNone/>
            </a:pPr>
            <a:r>
              <a:rPr lang="en-US" sz="1800" dirty="0">
                <a:effectLst/>
              </a:rPr>
              <a:t>NPs are the current gold standard for both the diagnosis of heart failure (HF) and the follow-up of patients with HF, as recommended by international guidelines. </a:t>
            </a:r>
          </a:p>
          <a:p>
            <a:pPr marL="0" indent="0" algn="ctr">
              <a:buNone/>
            </a:pPr>
            <a:endParaRPr lang="en-US" sz="1800" dirty="0">
              <a:effectLst/>
            </a:endParaRPr>
          </a:p>
          <a:p>
            <a:pPr marL="0" indent="0" algn="ctr">
              <a:buNone/>
            </a:pPr>
            <a:r>
              <a:rPr lang="en-US" sz="1800" dirty="0">
                <a:effectLst/>
              </a:rPr>
              <a:t>Repeated measurement of NPs to guide therapy of chronic HF remains debated. </a:t>
            </a:r>
          </a:p>
          <a:p>
            <a:pPr marL="0" indent="0" algn="ctr">
              <a:buNone/>
            </a:pPr>
            <a:endParaRPr lang="en-US" sz="1800" dirty="0">
              <a:effectLst/>
            </a:endParaRPr>
          </a:p>
          <a:p>
            <a:pPr marL="0" indent="0" algn="ctr">
              <a:buNone/>
            </a:pPr>
            <a:r>
              <a:rPr lang="en-US" sz="1800" dirty="0">
                <a:effectLst/>
              </a:rPr>
              <a:t>Besides HF, NPs have prognostic value in patients at risk of HF </a:t>
            </a:r>
          </a:p>
          <a:p>
            <a:pPr marL="0" indent="0" algn="ctr">
              <a:buNone/>
            </a:pPr>
            <a:r>
              <a:rPr lang="en-US" sz="1800" dirty="0">
                <a:effectLst/>
              </a:rPr>
              <a:t>(DM, CAD, valvular disease, PE, general population)</a:t>
            </a:r>
          </a:p>
          <a:p>
            <a:pPr marL="0" indent="0" algn="ctr">
              <a:buNone/>
            </a:pPr>
            <a:endParaRPr lang="en-US" sz="1800" dirty="0">
              <a:effectLst/>
            </a:endParaRPr>
          </a:p>
          <a:p>
            <a:pPr marL="0" indent="0" algn="ctr">
              <a:buNone/>
            </a:pPr>
            <a:r>
              <a:rPr lang="en-US" sz="1800" dirty="0">
                <a:effectLst/>
              </a:rPr>
              <a:t>There is no current guideline for NP measurement in these patients at risk of HF.</a:t>
            </a:r>
          </a:p>
          <a:p>
            <a:pPr marL="0" indent="0">
              <a:buNone/>
            </a:pPr>
            <a:endParaRPr lang="en-US" sz="1400" dirty="0">
              <a:effectLst/>
            </a:endParaRPr>
          </a:p>
        </p:txBody>
      </p:sp>
      <p:sp>
        <p:nvSpPr>
          <p:cNvPr id="8" name="TextBox 7">
            <a:extLst>
              <a:ext uri="{FF2B5EF4-FFF2-40B4-BE49-F238E27FC236}">
                <a16:creationId xmlns:a16="http://schemas.microsoft.com/office/drawing/2014/main" id="{C793845C-B7F7-42F8-B76A-1412ECBA94C7}"/>
              </a:ext>
            </a:extLst>
          </p:cNvPr>
          <p:cNvSpPr txBox="1"/>
          <p:nvPr/>
        </p:nvSpPr>
        <p:spPr>
          <a:xfrm>
            <a:off x="242093" y="589857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spTree>
    <p:extLst>
      <p:ext uri="{BB962C8B-B14F-4D97-AF65-F5344CB8AC3E}">
        <p14:creationId xmlns:p14="http://schemas.microsoft.com/office/powerpoint/2010/main" val="9077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A57-90A5-4FF6-84E0-71D5D285A2E4}"/>
              </a:ext>
            </a:extLst>
          </p:cNvPr>
          <p:cNvSpPr>
            <a:spLocks noGrp="1"/>
          </p:cNvSpPr>
          <p:nvPr>
            <p:ph type="title"/>
          </p:nvPr>
        </p:nvSpPr>
        <p:spPr>
          <a:xfrm>
            <a:off x="301625" y="228600"/>
            <a:ext cx="8510588" cy="874713"/>
          </a:xfrm>
        </p:spPr>
        <p:txBody>
          <a:bodyPr/>
          <a:lstStyle/>
          <a:p>
            <a:r>
              <a:rPr lang="en-US" sz="2800" dirty="0">
                <a:effectLst/>
              </a:rPr>
              <a:t>BNP natriuretic peptide predictive of mortality in patients with and without heart failure</a:t>
            </a:r>
          </a:p>
        </p:txBody>
      </p:sp>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6" y="598889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sp>
        <p:nvSpPr>
          <p:cNvPr id="6" name="TextBox 5">
            <a:extLst>
              <a:ext uri="{FF2B5EF4-FFF2-40B4-BE49-F238E27FC236}">
                <a16:creationId xmlns:a16="http://schemas.microsoft.com/office/drawing/2014/main" id="{F77FD41E-9394-4AEE-80C7-3A33D00A7A8C}"/>
              </a:ext>
            </a:extLst>
          </p:cNvPr>
          <p:cNvSpPr txBox="1"/>
          <p:nvPr/>
        </p:nvSpPr>
        <p:spPr>
          <a:xfrm>
            <a:off x="121597" y="1582022"/>
            <a:ext cx="8946204" cy="3046988"/>
          </a:xfrm>
          <a:prstGeom prst="rect">
            <a:avLst/>
          </a:prstGeom>
          <a:noFill/>
        </p:spPr>
        <p:txBody>
          <a:bodyPr wrap="square" rtlCol="0">
            <a:spAutoFit/>
          </a:bodyPr>
          <a:lstStyle/>
          <a:p>
            <a:pPr algn="ctr"/>
            <a:r>
              <a:rPr lang="en-US" sz="2400" dirty="0"/>
              <a:t>Aim of study was to compare the prognostic value of BNP between patients with and those without HF. </a:t>
            </a:r>
          </a:p>
          <a:p>
            <a:pPr algn="ctr"/>
            <a:endParaRPr lang="en-US" sz="2400" dirty="0"/>
          </a:p>
          <a:p>
            <a:pPr algn="ctr"/>
            <a:r>
              <a:rPr lang="en-US" sz="2400" dirty="0"/>
              <a:t>N=30,487 (mean age 63, 50% men, 17% black, 38% with HF) who had first plasma BNP measurement between 2002 and 2013 with f/u through 2015.  </a:t>
            </a:r>
          </a:p>
          <a:p>
            <a:pPr algn="ctr"/>
            <a:endParaRPr lang="en-US" sz="2400" dirty="0"/>
          </a:p>
          <a:p>
            <a:pPr algn="ctr"/>
            <a:r>
              <a:rPr lang="en-US" sz="2400" dirty="0"/>
              <a:t>Risk of death according to BNP level was quantified.  </a:t>
            </a:r>
          </a:p>
        </p:txBody>
      </p:sp>
    </p:spTree>
    <p:extLst>
      <p:ext uri="{BB962C8B-B14F-4D97-AF65-F5344CB8AC3E}">
        <p14:creationId xmlns:p14="http://schemas.microsoft.com/office/powerpoint/2010/main" val="6338013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6" y="598889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pic>
        <p:nvPicPr>
          <p:cNvPr id="2" name="Content Placeholder 1">
            <a:extLst>
              <a:ext uri="{FF2B5EF4-FFF2-40B4-BE49-F238E27FC236}">
                <a16:creationId xmlns:a16="http://schemas.microsoft.com/office/drawing/2014/main" id="{CFAF9F5B-47D0-4947-B58F-F840D721A2D9}"/>
              </a:ext>
            </a:extLst>
          </p:cNvPr>
          <p:cNvPicPr>
            <a:picLocks noGrp="1" noChangeAspect="1"/>
          </p:cNvPicPr>
          <p:nvPr>
            <p:ph idx="1"/>
          </p:nvPr>
        </p:nvPicPr>
        <p:blipFill>
          <a:blip r:embed="rId2"/>
          <a:stretch>
            <a:fillRect/>
          </a:stretch>
        </p:blipFill>
        <p:spPr>
          <a:xfrm>
            <a:off x="2289993" y="1066800"/>
            <a:ext cx="4564014" cy="4724400"/>
          </a:xfrm>
          <a:prstGeom prst="rect">
            <a:avLst/>
          </a:prstGeom>
        </p:spPr>
      </p:pic>
      <p:sp>
        <p:nvSpPr>
          <p:cNvPr id="6" name="Title 1">
            <a:extLst>
              <a:ext uri="{FF2B5EF4-FFF2-40B4-BE49-F238E27FC236}">
                <a16:creationId xmlns:a16="http://schemas.microsoft.com/office/drawing/2014/main" id="{B15C2143-771E-428A-9190-521F4B4FD463}"/>
              </a:ext>
            </a:extLst>
          </p:cNvPr>
          <p:cNvSpPr txBox="1">
            <a:spLocks/>
          </p:cNvSpPr>
          <p:nvPr/>
        </p:nvSpPr>
        <p:spPr bwMode="auto">
          <a:xfrm>
            <a:off x="196208" y="136525"/>
            <a:ext cx="8510588" cy="874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kern="0" dirty="0">
                <a:effectLst/>
              </a:rPr>
              <a:t>BNP natriuretic peptide predictive of mortality in patients with and without heart failure</a:t>
            </a:r>
          </a:p>
        </p:txBody>
      </p:sp>
    </p:spTree>
    <p:extLst>
      <p:ext uri="{BB962C8B-B14F-4D97-AF65-F5344CB8AC3E}">
        <p14:creationId xmlns:p14="http://schemas.microsoft.com/office/powerpoint/2010/main" val="496981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6" y="598889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pic>
        <p:nvPicPr>
          <p:cNvPr id="2" name="Content Placeholder 1">
            <a:extLst>
              <a:ext uri="{FF2B5EF4-FFF2-40B4-BE49-F238E27FC236}">
                <a16:creationId xmlns:a16="http://schemas.microsoft.com/office/drawing/2014/main" id="{F3FFF285-B98C-464F-B1AF-878D8EFAE108}"/>
              </a:ext>
            </a:extLst>
          </p:cNvPr>
          <p:cNvPicPr>
            <a:picLocks noGrp="1" noChangeAspect="1"/>
          </p:cNvPicPr>
          <p:nvPr>
            <p:ph idx="1"/>
          </p:nvPr>
        </p:nvPicPr>
        <p:blipFill>
          <a:blip r:embed="rId2"/>
          <a:stretch>
            <a:fillRect/>
          </a:stretch>
        </p:blipFill>
        <p:spPr>
          <a:xfrm>
            <a:off x="461962" y="1928812"/>
            <a:ext cx="8220075" cy="3305175"/>
          </a:xfrm>
          <a:prstGeom prst="rect">
            <a:avLst/>
          </a:prstGeom>
        </p:spPr>
      </p:pic>
      <p:sp>
        <p:nvSpPr>
          <p:cNvPr id="6" name="Title 1">
            <a:extLst>
              <a:ext uri="{FF2B5EF4-FFF2-40B4-BE49-F238E27FC236}">
                <a16:creationId xmlns:a16="http://schemas.microsoft.com/office/drawing/2014/main" id="{B15C2143-771E-428A-9190-521F4B4FD463}"/>
              </a:ext>
            </a:extLst>
          </p:cNvPr>
          <p:cNvSpPr txBox="1">
            <a:spLocks/>
          </p:cNvSpPr>
          <p:nvPr/>
        </p:nvSpPr>
        <p:spPr bwMode="auto">
          <a:xfrm>
            <a:off x="196208" y="136525"/>
            <a:ext cx="8510588" cy="874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kern="0" dirty="0">
                <a:effectLst/>
              </a:rPr>
              <a:t>BNP natriuretic peptide predictive of mortality in patients with and without heart failure</a:t>
            </a:r>
          </a:p>
        </p:txBody>
      </p:sp>
    </p:spTree>
    <p:extLst>
      <p:ext uri="{BB962C8B-B14F-4D97-AF65-F5344CB8AC3E}">
        <p14:creationId xmlns:p14="http://schemas.microsoft.com/office/powerpoint/2010/main" val="3095685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6" y="598889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pic>
        <p:nvPicPr>
          <p:cNvPr id="10" name="Content Placeholder 9">
            <a:extLst>
              <a:ext uri="{FF2B5EF4-FFF2-40B4-BE49-F238E27FC236}">
                <a16:creationId xmlns:a16="http://schemas.microsoft.com/office/drawing/2014/main" id="{FE826F4C-AC43-4149-8CD4-EAAC2057843C}"/>
              </a:ext>
            </a:extLst>
          </p:cNvPr>
          <p:cNvPicPr>
            <a:picLocks noGrp="1" noChangeAspect="1"/>
          </p:cNvPicPr>
          <p:nvPr>
            <p:ph idx="1"/>
          </p:nvPr>
        </p:nvPicPr>
        <p:blipFill>
          <a:blip r:embed="rId2"/>
          <a:stretch>
            <a:fillRect/>
          </a:stretch>
        </p:blipFill>
        <p:spPr>
          <a:xfrm>
            <a:off x="609600" y="1137866"/>
            <a:ext cx="2882568" cy="4724400"/>
          </a:xfrm>
          <a:prstGeom prst="rect">
            <a:avLst/>
          </a:prstGeom>
        </p:spPr>
      </p:pic>
      <p:sp>
        <p:nvSpPr>
          <p:cNvPr id="6" name="Title 1">
            <a:extLst>
              <a:ext uri="{FF2B5EF4-FFF2-40B4-BE49-F238E27FC236}">
                <a16:creationId xmlns:a16="http://schemas.microsoft.com/office/drawing/2014/main" id="{B15C2143-771E-428A-9190-521F4B4FD463}"/>
              </a:ext>
            </a:extLst>
          </p:cNvPr>
          <p:cNvSpPr txBox="1">
            <a:spLocks/>
          </p:cNvSpPr>
          <p:nvPr/>
        </p:nvSpPr>
        <p:spPr bwMode="auto">
          <a:xfrm>
            <a:off x="196208" y="136525"/>
            <a:ext cx="8510588" cy="874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kern="0" dirty="0">
                <a:effectLst/>
              </a:rPr>
              <a:t>BNP natriuretic peptide predictive of mortality in patients with and without heart failure</a:t>
            </a:r>
          </a:p>
        </p:txBody>
      </p:sp>
      <p:sp>
        <p:nvSpPr>
          <p:cNvPr id="11" name="TextBox 10">
            <a:extLst>
              <a:ext uri="{FF2B5EF4-FFF2-40B4-BE49-F238E27FC236}">
                <a16:creationId xmlns:a16="http://schemas.microsoft.com/office/drawing/2014/main" id="{1AF91D20-9924-4E57-87C7-BA8472106B29}"/>
              </a:ext>
            </a:extLst>
          </p:cNvPr>
          <p:cNvSpPr txBox="1"/>
          <p:nvPr/>
        </p:nvSpPr>
        <p:spPr>
          <a:xfrm>
            <a:off x="914400" y="1066800"/>
            <a:ext cx="1816523" cy="338554"/>
          </a:xfrm>
          <a:prstGeom prst="rect">
            <a:avLst/>
          </a:prstGeom>
          <a:noFill/>
        </p:spPr>
        <p:txBody>
          <a:bodyPr wrap="none" rtlCol="0">
            <a:spAutoFit/>
          </a:bodyPr>
          <a:lstStyle/>
          <a:p>
            <a:r>
              <a:rPr lang="en-US" sz="1600" b="1" dirty="0">
                <a:solidFill>
                  <a:schemeClr val="bg2">
                    <a:lumMod val="50000"/>
                  </a:schemeClr>
                </a:solidFill>
              </a:rPr>
              <a:t>Non heart failure</a:t>
            </a:r>
          </a:p>
        </p:txBody>
      </p:sp>
      <p:pic>
        <p:nvPicPr>
          <p:cNvPr id="12" name="Picture 11">
            <a:extLst>
              <a:ext uri="{FF2B5EF4-FFF2-40B4-BE49-F238E27FC236}">
                <a16:creationId xmlns:a16="http://schemas.microsoft.com/office/drawing/2014/main" id="{F2F8AC31-C9EE-4C53-8C08-7EE90E678A21}"/>
              </a:ext>
            </a:extLst>
          </p:cNvPr>
          <p:cNvPicPr>
            <a:picLocks noChangeAspect="1"/>
          </p:cNvPicPr>
          <p:nvPr/>
        </p:nvPicPr>
        <p:blipFill>
          <a:blip r:embed="rId3"/>
          <a:stretch>
            <a:fillRect/>
          </a:stretch>
        </p:blipFill>
        <p:spPr>
          <a:xfrm>
            <a:off x="3793725" y="1137866"/>
            <a:ext cx="3181350" cy="4724400"/>
          </a:xfrm>
          <a:prstGeom prst="rect">
            <a:avLst/>
          </a:prstGeom>
        </p:spPr>
      </p:pic>
      <p:sp>
        <p:nvSpPr>
          <p:cNvPr id="13" name="TextBox 12">
            <a:extLst>
              <a:ext uri="{FF2B5EF4-FFF2-40B4-BE49-F238E27FC236}">
                <a16:creationId xmlns:a16="http://schemas.microsoft.com/office/drawing/2014/main" id="{30019FC1-A329-400B-BA5C-62A536842CB7}"/>
              </a:ext>
            </a:extLst>
          </p:cNvPr>
          <p:cNvSpPr txBox="1"/>
          <p:nvPr/>
        </p:nvSpPr>
        <p:spPr>
          <a:xfrm>
            <a:off x="4203277" y="1137866"/>
            <a:ext cx="1383712" cy="338554"/>
          </a:xfrm>
          <a:prstGeom prst="rect">
            <a:avLst/>
          </a:prstGeom>
          <a:noFill/>
        </p:spPr>
        <p:txBody>
          <a:bodyPr wrap="none" rtlCol="0">
            <a:spAutoFit/>
          </a:bodyPr>
          <a:lstStyle/>
          <a:p>
            <a:r>
              <a:rPr lang="en-US" sz="1600" b="1" dirty="0">
                <a:solidFill>
                  <a:schemeClr val="bg2">
                    <a:lumMod val="50000"/>
                  </a:schemeClr>
                </a:solidFill>
              </a:rPr>
              <a:t>Heart failure</a:t>
            </a:r>
          </a:p>
        </p:txBody>
      </p:sp>
      <p:sp>
        <p:nvSpPr>
          <p:cNvPr id="14" name="TextBox 13">
            <a:extLst>
              <a:ext uri="{FF2B5EF4-FFF2-40B4-BE49-F238E27FC236}">
                <a16:creationId xmlns:a16="http://schemas.microsoft.com/office/drawing/2014/main" id="{6AE2533B-297D-4E38-8C3E-FB1CB21EA3C9}"/>
              </a:ext>
            </a:extLst>
          </p:cNvPr>
          <p:cNvSpPr txBox="1"/>
          <p:nvPr/>
        </p:nvSpPr>
        <p:spPr>
          <a:xfrm>
            <a:off x="7114127" y="1284074"/>
            <a:ext cx="1618609" cy="1200329"/>
          </a:xfrm>
          <a:prstGeom prst="rect">
            <a:avLst/>
          </a:prstGeom>
          <a:noFill/>
        </p:spPr>
        <p:txBody>
          <a:bodyPr wrap="square" rtlCol="0">
            <a:spAutoFit/>
          </a:bodyPr>
          <a:lstStyle/>
          <a:p>
            <a:r>
              <a:rPr lang="en-US" dirty="0"/>
              <a:t>Inverse relationship: BMI &amp; LVHF</a:t>
            </a:r>
          </a:p>
          <a:p>
            <a:endParaRPr lang="en-US" dirty="0"/>
          </a:p>
        </p:txBody>
      </p:sp>
      <p:sp>
        <p:nvSpPr>
          <p:cNvPr id="15" name="TextBox 14">
            <a:extLst>
              <a:ext uri="{FF2B5EF4-FFF2-40B4-BE49-F238E27FC236}">
                <a16:creationId xmlns:a16="http://schemas.microsoft.com/office/drawing/2014/main" id="{82264410-DA26-4009-AFEC-6AFED126C517}"/>
              </a:ext>
            </a:extLst>
          </p:cNvPr>
          <p:cNvSpPr txBox="1"/>
          <p:nvPr/>
        </p:nvSpPr>
        <p:spPr>
          <a:xfrm>
            <a:off x="7162800" y="3016430"/>
            <a:ext cx="1800493" cy="1200329"/>
          </a:xfrm>
          <a:prstGeom prst="rect">
            <a:avLst/>
          </a:prstGeom>
          <a:noFill/>
        </p:spPr>
        <p:txBody>
          <a:bodyPr wrap="none" rtlCol="0">
            <a:spAutoFit/>
          </a:bodyPr>
          <a:lstStyle/>
          <a:p>
            <a:r>
              <a:rPr lang="en-US" dirty="0"/>
              <a:t>Most predictive:</a:t>
            </a:r>
          </a:p>
          <a:p>
            <a:r>
              <a:rPr lang="en-US" dirty="0"/>
              <a:t>Age</a:t>
            </a:r>
          </a:p>
          <a:p>
            <a:r>
              <a:rPr lang="en-US" dirty="0"/>
              <a:t>Renal Function</a:t>
            </a:r>
          </a:p>
          <a:p>
            <a:r>
              <a:rPr lang="en-US" dirty="0"/>
              <a:t>LV Dysfunction</a:t>
            </a:r>
          </a:p>
        </p:txBody>
      </p:sp>
    </p:spTree>
    <p:extLst>
      <p:ext uri="{BB962C8B-B14F-4D97-AF65-F5344CB8AC3E}">
        <p14:creationId xmlns:p14="http://schemas.microsoft.com/office/powerpoint/2010/main" val="361640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D1070D-81DA-4B0F-A906-4FAC7E2BDB7C}"/>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7" name="TextBox 6">
            <a:extLst>
              <a:ext uri="{FF2B5EF4-FFF2-40B4-BE49-F238E27FC236}">
                <a16:creationId xmlns:a16="http://schemas.microsoft.com/office/drawing/2014/main" id="{AB6C0027-D603-4309-BEA1-DD2204634DDB}"/>
              </a:ext>
            </a:extLst>
          </p:cNvPr>
          <p:cNvSpPr txBox="1"/>
          <p:nvPr/>
        </p:nvSpPr>
        <p:spPr>
          <a:xfrm>
            <a:off x="228600" y="5791200"/>
            <a:ext cx="8305800" cy="646331"/>
          </a:xfrm>
          <a:prstGeom prst="rect">
            <a:avLst/>
          </a:prstGeom>
          <a:noFill/>
        </p:spPr>
        <p:txBody>
          <a:bodyPr wrap="square" rtlCol="0">
            <a:spAutoFit/>
          </a:bodyPr>
          <a:lstStyle/>
          <a:p>
            <a:r>
              <a:rPr lang="en-US" dirty="0">
                <a:solidFill>
                  <a:srgbClr val="FFC000"/>
                </a:solidFill>
              </a:rPr>
              <a:t>Pryor, K. and </a:t>
            </a:r>
            <a:r>
              <a:rPr lang="en-US" dirty="0" err="1">
                <a:solidFill>
                  <a:srgbClr val="FFC000"/>
                </a:solidFill>
              </a:rPr>
              <a:t>Volpp</a:t>
            </a:r>
            <a:r>
              <a:rPr lang="en-US" dirty="0">
                <a:solidFill>
                  <a:srgbClr val="FFC000"/>
                </a:solidFill>
              </a:rPr>
              <a:t>, K. (2018) Deployment of preventive interventions – time for a paradigm shift. N </a:t>
            </a:r>
            <a:r>
              <a:rPr lang="en-US" dirty="0" err="1">
                <a:solidFill>
                  <a:srgbClr val="FFC000"/>
                </a:solidFill>
              </a:rPr>
              <a:t>Engl</a:t>
            </a:r>
            <a:r>
              <a:rPr lang="en-US" dirty="0">
                <a:solidFill>
                  <a:srgbClr val="FFC000"/>
                </a:solidFill>
              </a:rPr>
              <a:t> J Med 378;19. May 10, 2018</a:t>
            </a:r>
          </a:p>
        </p:txBody>
      </p:sp>
      <p:pic>
        <p:nvPicPr>
          <p:cNvPr id="6" name="Content Placeholder 8">
            <a:extLst>
              <a:ext uri="{FF2B5EF4-FFF2-40B4-BE49-F238E27FC236}">
                <a16:creationId xmlns:a16="http://schemas.microsoft.com/office/drawing/2014/main" id="{CFA3D090-973F-4A23-A0BB-CC777648AF05}"/>
              </a:ext>
            </a:extLst>
          </p:cNvPr>
          <p:cNvPicPr>
            <a:picLocks noGrp="1" noChangeAspect="1"/>
          </p:cNvPicPr>
          <p:nvPr>
            <p:ph idx="1"/>
          </p:nvPr>
        </p:nvPicPr>
        <p:blipFill>
          <a:blip r:embed="rId2"/>
          <a:stretch>
            <a:fillRect/>
          </a:stretch>
        </p:blipFill>
        <p:spPr>
          <a:xfrm>
            <a:off x="379412" y="685800"/>
            <a:ext cx="8385175" cy="4343400"/>
          </a:xfrm>
          <a:prstGeom prst="rect">
            <a:avLst/>
          </a:prstGeom>
        </p:spPr>
      </p:pic>
    </p:spTree>
    <p:extLst>
      <p:ext uri="{BB962C8B-B14F-4D97-AF65-F5344CB8AC3E}">
        <p14:creationId xmlns:p14="http://schemas.microsoft.com/office/powerpoint/2010/main" val="3274590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6" y="5988895"/>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sp>
        <p:nvSpPr>
          <p:cNvPr id="6" name="Title 1">
            <a:extLst>
              <a:ext uri="{FF2B5EF4-FFF2-40B4-BE49-F238E27FC236}">
                <a16:creationId xmlns:a16="http://schemas.microsoft.com/office/drawing/2014/main" id="{B15C2143-771E-428A-9190-521F4B4FD463}"/>
              </a:ext>
            </a:extLst>
          </p:cNvPr>
          <p:cNvSpPr txBox="1">
            <a:spLocks/>
          </p:cNvSpPr>
          <p:nvPr/>
        </p:nvSpPr>
        <p:spPr bwMode="auto">
          <a:xfrm>
            <a:off x="196208" y="136525"/>
            <a:ext cx="8510588" cy="874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kern="0" dirty="0">
                <a:effectLst/>
              </a:rPr>
              <a:t>BNP natriuretic peptide predictive of mortality in patients with and without heart failure</a:t>
            </a:r>
          </a:p>
        </p:txBody>
      </p:sp>
      <p:sp>
        <p:nvSpPr>
          <p:cNvPr id="3" name="Content Placeholder 2">
            <a:extLst>
              <a:ext uri="{FF2B5EF4-FFF2-40B4-BE49-F238E27FC236}">
                <a16:creationId xmlns:a16="http://schemas.microsoft.com/office/drawing/2014/main" id="{E9909878-9E78-4CE5-A486-CD1A2411C788}"/>
              </a:ext>
            </a:extLst>
          </p:cNvPr>
          <p:cNvSpPr>
            <a:spLocks noGrp="1"/>
          </p:cNvSpPr>
          <p:nvPr>
            <p:ph idx="1"/>
          </p:nvPr>
        </p:nvSpPr>
        <p:spPr>
          <a:xfrm>
            <a:off x="240659" y="1288679"/>
            <a:ext cx="8540750" cy="4422775"/>
          </a:xfrm>
        </p:spPr>
        <p:txBody>
          <a:bodyPr/>
          <a:lstStyle/>
          <a:p>
            <a:pPr marL="0" indent="0">
              <a:buNone/>
            </a:pPr>
            <a:r>
              <a:rPr lang="en-US" sz="2400" u="sng" dirty="0">
                <a:effectLst/>
              </a:rPr>
              <a:t>Summary of findings by the authors</a:t>
            </a:r>
            <a:r>
              <a:rPr lang="en-US" sz="2400" dirty="0">
                <a:effectLst/>
              </a:rPr>
              <a:t>:</a:t>
            </a:r>
          </a:p>
          <a:p>
            <a:pPr marL="0" indent="0">
              <a:buNone/>
            </a:pPr>
            <a:endParaRPr lang="en-US" sz="2000" dirty="0">
              <a:effectLst/>
            </a:endParaRPr>
          </a:p>
          <a:p>
            <a:pPr marL="0" indent="0">
              <a:buNone/>
            </a:pPr>
            <a:r>
              <a:rPr lang="en-US" sz="2000" dirty="0">
                <a:effectLst/>
              </a:rPr>
              <a:t>1. Age, BMI, renal function, LV mass, and LVEF were the factors most strongly associated with circulating BNP levels</a:t>
            </a:r>
          </a:p>
          <a:p>
            <a:pPr marL="0" indent="0">
              <a:buNone/>
            </a:pPr>
            <a:endParaRPr lang="en-US" sz="2000" dirty="0">
              <a:effectLst/>
            </a:endParaRPr>
          </a:p>
          <a:p>
            <a:pPr marL="0" indent="0">
              <a:buNone/>
            </a:pPr>
            <a:r>
              <a:rPr lang="en-US" sz="2000" dirty="0">
                <a:effectLst/>
              </a:rPr>
              <a:t>2. Risk for death associated with any given BNP level was similar between patients with and without HF, particularly in the acute care setting</a:t>
            </a:r>
          </a:p>
          <a:p>
            <a:pPr marL="0" indent="0">
              <a:buNone/>
            </a:pPr>
            <a:endParaRPr lang="en-US" sz="2000" dirty="0">
              <a:effectLst/>
            </a:endParaRPr>
          </a:p>
          <a:p>
            <a:pPr marL="0" indent="0">
              <a:buNone/>
            </a:pPr>
            <a:r>
              <a:rPr lang="en-US" sz="2000" dirty="0">
                <a:effectLst/>
              </a:rPr>
              <a:t>3. BNP was the strongest predictor of death among patients without HF. </a:t>
            </a:r>
          </a:p>
        </p:txBody>
      </p:sp>
    </p:spTree>
    <p:extLst>
      <p:ext uri="{BB962C8B-B14F-4D97-AF65-F5344CB8AC3E}">
        <p14:creationId xmlns:p14="http://schemas.microsoft.com/office/powerpoint/2010/main" val="29611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5DC0A-FF82-42A4-9F61-51D8FBB04B7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58007DC6-7A11-42A0-895C-DFC3098FE783}"/>
              </a:ext>
            </a:extLst>
          </p:cNvPr>
          <p:cNvSpPr txBox="1"/>
          <p:nvPr/>
        </p:nvSpPr>
        <p:spPr>
          <a:xfrm>
            <a:off x="121595" y="5846761"/>
            <a:ext cx="8659813" cy="584775"/>
          </a:xfrm>
          <a:prstGeom prst="rect">
            <a:avLst/>
          </a:prstGeom>
          <a:noFill/>
        </p:spPr>
        <p:txBody>
          <a:bodyPr wrap="square" rtlCol="0">
            <a:spAutoFit/>
          </a:bodyPr>
          <a:lstStyle/>
          <a:p>
            <a:r>
              <a:rPr lang="en-US" sz="1600" dirty="0">
                <a:solidFill>
                  <a:srgbClr val="FFC000"/>
                </a:solidFill>
              </a:rPr>
              <a:t>York, M., Gupta, D, Reynolds, C. et al. B-type natriuretic peptide levels and mortality in patients with and without heart failure. JACC;71No19, 2018. </a:t>
            </a:r>
            <a:endParaRPr lang="en-US" sz="1600" dirty="0"/>
          </a:p>
        </p:txBody>
      </p:sp>
      <p:sp>
        <p:nvSpPr>
          <p:cNvPr id="6" name="Title 1">
            <a:extLst>
              <a:ext uri="{FF2B5EF4-FFF2-40B4-BE49-F238E27FC236}">
                <a16:creationId xmlns:a16="http://schemas.microsoft.com/office/drawing/2014/main" id="{B15C2143-771E-428A-9190-521F4B4FD463}"/>
              </a:ext>
            </a:extLst>
          </p:cNvPr>
          <p:cNvSpPr txBox="1">
            <a:spLocks/>
          </p:cNvSpPr>
          <p:nvPr/>
        </p:nvSpPr>
        <p:spPr bwMode="auto">
          <a:xfrm>
            <a:off x="196208" y="136525"/>
            <a:ext cx="8510588" cy="874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kern="0" dirty="0">
                <a:effectLst/>
              </a:rPr>
              <a:t>BNP natriuretic peptide predictive of mortality in patients with and without heart failure</a:t>
            </a:r>
          </a:p>
        </p:txBody>
      </p:sp>
      <p:sp>
        <p:nvSpPr>
          <p:cNvPr id="3" name="Content Placeholder 2">
            <a:extLst>
              <a:ext uri="{FF2B5EF4-FFF2-40B4-BE49-F238E27FC236}">
                <a16:creationId xmlns:a16="http://schemas.microsoft.com/office/drawing/2014/main" id="{9C511F3A-1E11-4CDE-9A61-FD2212677B20}"/>
              </a:ext>
            </a:extLst>
          </p:cNvPr>
          <p:cNvSpPr>
            <a:spLocks noGrp="1"/>
          </p:cNvSpPr>
          <p:nvPr>
            <p:ph idx="1"/>
          </p:nvPr>
        </p:nvSpPr>
        <p:spPr>
          <a:xfrm>
            <a:off x="253629" y="1217612"/>
            <a:ext cx="8540750" cy="4422775"/>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0" indent="0">
              <a:buNone/>
            </a:pPr>
            <a:r>
              <a:rPr lang="en-US" sz="1800" dirty="0">
                <a:effectLst/>
              </a:rPr>
              <a:t>1. Despite many limitations to this study, it does validate the importance of measuring natriuretic peptide levels in all patients for mortality predictability.</a:t>
            </a:r>
          </a:p>
          <a:p>
            <a:pPr marL="0" indent="0">
              <a:buNone/>
            </a:pPr>
            <a:r>
              <a:rPr lang="en-US" sz="1800" dirty="0">
                <a:effectLst/>
              </a:rPr>
              <a:t>2. It also validates the importance of following the levels over time.</a:t>
            </a:r>
          </a:p>
          <a:p>
            <a:pPr marL="0" indent="0">
              <a:buNone/>
            </a:pPr>
            <a:r>
              <a:rPr lang="en-US" sz="1800" dirty="0">
                <a:effectLst/>
              </a:rPr>
              <a:t>3. To further investigate the inverse relationship between BNP with BMI and LVEF – read: ‘</a:t>
            </a:r>
            <a:r>
              <a:rPr lang="en-US" sz="1800" i="1" dirty="0">
                <a:effectLst/>
              </a:rPr>
              <a:t>The Obesity Paradox</a:t>
            </a:r>
            <a:r>
              <a:rPr lang="en-US" sz="1800" dirty="0">
                <a:effectLst/>
              </a:rPr>
              <a:t>’ by Carl J. </a:t>
            </a:r>
            <a:r>
              <a:rPr lang="en-US" sz="1800" dirty="0" err="1">
                <a:effectLst/>
              </a:rPr>
              <a:t>Lavie</a:t>
            </a:r>
            <a:r>
              <a:rPr lang="en-US" sz="1800" dirty="0">
                <a:effectLst/>
              </a:rPr>
              <a:t>, MD with Kristin </a:t>
            </a:r>
            <a:r>
              <a:rPr lang="en-US" sz="1800" dirty="0" err="1">
                <a:effectLst/>
              </a:rPr>
              <a:t>Loberg</a:t>
            </a:r>
            <a:r>
              <a:rPr lang="en-US" sz="1800" dirty="0">
                <a:effectLst/>
              </a:rPr>
              <a:t>. </a:t>
            </a:r>
          </a:p>
          <a:p>
            <a:pPr marL="0" indent="0">
              <a:buNone/>
            </a:pPr>
            <a:r>
              <a:rPr lang="en-US" sz="1800" dirty="0">
                <a:effectLst/>
              </a:rPr>
              <a:t>4. When levels elevated – investigate the Root Cause!  </a:t>
            </a:r>
          </a:p>
          <a:p>
            <a:pPr marL="0" indent="0">
              <a:buNone/>
            </a:pPr>
            <a:r>
              <a:rPr lang="en-US" sz="1800" dirty="0">
                <a:effectLst/>
              </a:rPr>
              <a:t>5. As discussed previously – strive for optimal (n of 1). </a:t>
            </a:r>
          </a:p>
          <a:p>
            <a:pPr marL="0" indent="0">
              <a:buNone/>
            </a:pPr>
            <a:r>
              <a:rPr lang="en-US" sz="1800" dirty="0">
                <a:effectLst/>
              </a:rPr>
              <a:t>6. The difference between NT </a:t>
            </a:r>
            <a:r>
              <a:rPr lang="en-US" sz="1800" dirty="0" err="1">
                <a:effectLst/>
              </a:rPr>
              <a:t>proBNP</a:t>
            </a:r>
            <a:r>
              <a:rPr lang="en-US" sz="1800" dirty="0">
                <a:effectLst/>
              </a:rPr>
              <a:t> and BNP was not the disputed issue – it was about the elevation of natriuretic peptides over time that carried predictability.</a:t>
            </a:r>
          </a:p>
        </p:txBody>
      </p:sp>
    </p:spTree>
    <p:extLst>
      <p:ext uri="{BB962C8B-B14F-4D97-AF65-F5344CB8AC3E}">
        <p14:creationId xmlns:p14="http://schemas.microsoft.com/office/powerpoint/2010/main" val="14395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501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A47221-6B61-4E5E-9EA6-46EF142D3F86}"/>
              </a:ext>
            </a:extLst>
          </p:cNvPr>
          <p:cNvPicPr>
            <a:picLocks noGrp="1" noChangeAspect="1"/>
          </p:cNvPicPr>
          <p:nvPr>
            <p:ph idx="1"/>
          </p:nvPr>
        </p:nvPicPr>
        <p:blipFill>
          <a:blip r:embed="rId2"/>
          <a:stretch>
            <a:fillRect/>
          </a:stretch>
        </p:blipFill>
        <p:spPr>
          <a:xfrm>
            <a:off x="1752600" y="152400"/>
            <a:ext cx="5410200" cy="6477000"/>
          </a:xfrm>
          <a:prstGeom prst="rect">
            <a:avLst/>
          </a:prstGeom>
        </p:spPr>
      </p:pic>
    </p:spTree>
    <p:extLst>
      <p:ext uri="{BB962C8B-B14F-4D97-AF65-F5344CB8AC3E}">
        <p14:creationId xmlns:p14="http://schemas.microsoft.com/office/powerpoint/2010/main" val="10895871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97"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57C2-AA37-4042-9C40-49AF4443D91E}"/>
              </a:ext>
            </a:extLst>
          </p:cNvPr>
          <p:cNvSpPr>
            <a:spLocks noGrp="1"/>
          </p:cNvSpPr>
          <p:nvPr>
            <p:ph type="title"/>
          </p:nvPr>
        </p:nvSpPr>
        <p:spPr>
          <a:xfrm>
            <a:off x="3505200" y="1219200"/>
            <a:ext cx="4267200" cy="1325563"/>
          </a:xfrm>
        </p:spPr>
        <p:txBody>
          <a:bodyPr/>
          <a:lstStyle/>
          <a:p>
            <a:r>
              <a:rPr lang="en-US" b="1" u="sng" dirty="0"/>
              <a:t>Treatment</a:t>
            </a:r>
            <a:br>
              <a:rPr lang="en-US" b="1" u="sng" dirty="0"/>
            </a:br>
            <a:r>
              <a:rPr lang="en-US" dirty="0"/>
              <a:t>NSAIDS</a:t>
            </a:r>
          </a:p>
        </p:txBody>
      </p:sp>
      <p:sp>
        <p:nvSpPr>
          <p:cNvPr id="4" name="Footer Placeholder 3">
            <a:extLst>
              <a:ext uri="{FF2B5EF4-FFF2-40B4-BE49-F238E27FC236}">
                <a16:creationId xmlns:a16="http://schemas.microsoft.com/office/drawing/2014/main" id="{703B50CE-099E-4E2A-9C40-64EF8E1D34A6}"/>
              </a:ext>
            </a:extLst>
          </p:cNvPr>
          <p:cNvSpPr>
            <a:spLocks noGrp="1"/>
          </p:cNvSpPr>
          <p:nvPr>
            <p:ph type="ftr" sz="quarter" idx="11"/>
          </p:nvPr>
        </p:nvSpPr>
        <p:spPr/>
        <p:txBody>
          <a:bodyPr/>
          <a:lstStyle/>
          <a:p>
            <a:pPr>
              <a:defRPr/>
            </a:pPr>
            <a:r>
              <a:rPr lang="en-US"/>
              <a:t>Copyright Bale/Doneen Paradigm</a:t>
            </a:r>
          </a:p>
        </p:txBody>
      </p:sp>
      <p:pic>
        <p:nvPicPr>
          <p:cNvPr id="5" name="Picture 10">
            <a:extLst>
              <a:ext uri="{FF2B5EF4-FFF2-40B4-BE49-F238E27FC236}">
                <a16:creationId xmlns:a16="http://schemas.microsoft.com/office/drawing/2014/main" id="{F8AC7925-8F7E-4B84-A25F-1EEA99EC17D6}"/>
              </a:ext>
            </a:extLst>
          </p:cNvPr>
          <p:cNvPicPr>
            <a:picLocks noChangeAspect="1" noChangeArrowheads="1"/>
          </p:cNvPicPr>
          <p:nvPr/>
        </p:nvPicPr>
        <p:blipFill>
          <a:blip r:embed="rId2" cstate="print"/>
          <a:srcRect/>
          <a:stretch>
            <a:fillRect/>
          </a:stretch>
        </p:blipFill>
        <p:spPr bwMode="auto">
          <a:xfrm>
            <a:off x="304800" y="228600"/>
            <a:ext cx="2947616" cy="3048000"/>
          </a:xfrm>
          <a:prstGeom prst="rect">
            <a:avLst/>
          </a:prstGeom>
          <a:noFill/>
          <a:ln w="9525">
            <a:noFill/>
            <a:miter lim="800000"/>
            <a:headEnd/>
            <a:tailEnd/>
          </a:ln>
        </p:spPr>
      </p:pic>
      <p:pic>
        <p:nvPicPr>
          <p:cNvPr id="6" name="Picture 2" descr="Image result for NSAIDS images">
            <a:extLst>
              <a:ext uri="{FF2B5EF4-FFF2-40B4-BE49-F238E27FC236}">
                <a16:creationId xmlns:a16="http://schemas.microsoft.com/office/drawing/2014/main" id="{724BF990-9F12-498F-ABC3-2123969564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6200" y="2743200"/>
            <a:ext cx="3429000" cy="265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29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NSAIDs – a safety review</a:t>
            </a:r>
          </a:p>
        </p:txBody>
      </p:sp>
      <p:sp>
        <p:nvSpPr>
          <p:cNvPr id="3" name="Content Placeholder 2">
            <a:extLst>
              <a:ext uri="{FF2B5EF4-FFF2-40B4-BE49-F238E27FC236}">
                <a16:creationId xmlns:a16="http://schemas.microsoft.com/office/drawing/2014/main" id="{4B670AEE-2DD8-4B70-AB89-BD2AFD358680}"/>
              </a:ext>
            </a:extLst>
          </p:cNvPr>
          <p:cNvSpPr>
            <a:spLocks noGrp="1"/>
          </p:cNvSpPr>
          <p:nvPr>
            <p:ph idx="1"/>
          </p:nvPr>
        </p:nvSpPr>
        <p:spPr>
          <a:xfrm>
            <a:off x="301625" y="838200"/>
            <a:ext cx="8540750" cy="5029200"/>
          </a:xfrm>
        </p:spPr>
        <p:txBody>
          <a:bodyPr/>
          <a:lstStyle/>
          <a:p>
            <a:pPr marL="0" indent="0" algn="ctr">
              <a:buNone/>
            </a:pPr>
            <a:endParaRPr lang="en-US" sz="2000" dirty="0">
              <a:effectLst/>
            </a:endParaRPr>
          </a:p>
          <a:p>
            <a:pPr marL="0" indent="0" algn="ctr">
              <a:buNone/>
            </a:pPr>
            <a:r>
              <a:rPr lang="en-US" sz="2000" dirty="0">
                <a:effectLst/>
              </a:rPr>
              <a:t>Aim of this study was to compare the safety of combining NSAIDs with low-dose aspirin. Post-hoc analysis of the </a:t>
            </a:r>
            <a:r>
              <a:rPr lang="en-US" sz="2000" b="1" dirty="0">
                <a:effectLst/>
              </a:rPr>
              <a:t>Precision</a:t>
            </a:r>
            <a:r>
              <a:rPr lang="en-US" sz="2000" dirty="0">
                <a:effectLst/>
              </a:rPr>
              <a:t> trial</a:t>
            </a:r>
          </a:p>
          <a:p>
            <a:pPr marL="0" indent="0" algn="ctr">
              <a:buNone/>
            </a:pPr>
            <a:endParaRPr lang="en-US" sz="2000" dirty="0">
              <a:effectLst/>
            </a:endParaRPr>
          </a:p>
          <a:p>
            <a:pPr marL="0" indent="0" algn="ctr">
              <a:buNone/>
            </a:pPr>
            <a:r>
              <a:rPr lang="en-US" sz="2000" dirty="0">
                <a:effectLst/>
              </a:rPr>
              <a:t>N=23,953 patients with osteoarthritis or rheumatoid arthritis at increased CV risk randomized to celecoxib, ibuprofen, or naproxen. The on-treatment population was used for this study. </a:t>
            </a:r>
          </a:p>
          <a:p>
            <a:pPr marL="0" indent="0" algn="ctr">
              <a:buNone/>
            </a:pPr>
            <a:endParaRPr lang="en-US" sz="2000" dirty="0">
              <a:effectLst/>
            </a:endParaRPr>
          </a:p>
          <a:p>
            <a:pPr marL="0" indent="0" algn="ctr">
              <a:buNone/>
            </a:pPr>
            <a:r>
              <a:rPr lang="en-US" sz="2000" dirty="0">
                <a:effectLst/>
              </a:rPr>
              <a:t>Outcomes included composite MACE, non-CV death, gastrointestinal or renal events, and components of the composites. </a:t>
            </a:r>
          </a:p>
          <a:p>
            <a:pPr marL="0" indent="0">
              <a:buNone/>
            </a:pPr>
            <a:endParaRPr lang="en-US" sz="1600" dirty="0">
              <a:effectLst/>
            </a:endParaRPr>
          </a:p>
          <a:p>
            <a:pPr marL="0" indent="0">
              <a:buNone/>
            </a:pPr>
            <a:endParaRPr lang="en-US" dirty="0"/>
          </a:p>
        </p:txBody>
      </p:sp>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Tree>
    <p:extLst>
      <p:ext uri="{BB962C8B-B14F-4D97-AF65-F5344CB8AC3E}">
        <p14:creationId xmlns:p14="http://schemas.microsoft.com/office/powerpoint/2010/main" val="26059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NSAIDs – a safety review</a:t>
            </a:r>
          </a:p>
        </p:txBody>
      </p:sp>
      <p:sp>
        <p:nvSpPr>
          <p:cNvPr id="3" name="Content Placeholder 2">
            <a:extLst>
              <a:ext uri="{FF2B5EF4-FFF2-40B4-BE49-F238E27FC236}">
                <a16:creationId xmlns:a16="http://schemas.microsoft.com/office/drawing/2014/main" id="{4B670AEE-2DD8-4B70-AB89-BD2AFD358680}"/>
              </a:ext>
            </a:extLst>
          </p:cNvPr>
          <p:cNvSpPr>
            <a:spLocks noGrp="1"/>
          </p:cNvSpPr>
          <p:nvPr>
            <p:ph idx="1"/>
          </p:nvPr>
        </p:nvSpPr>
        <p:spPr>
          <a:xfrm>
            <a:off x="301625" y="838200"/>
            <a:ext cx="8540750" cy="5029200"/>
          </a:xfrm>
        </p:spPr>
        <p:txBody>
          <a:bodyPr/>
          <a:lstStyle/>
          <a:p>
            <a:pPr marL="0" indent="0">
              <a:buNone/>
            </a:pPr>
            <a:r>
              <a:rPr lang="en-US" sz="1800" u="sng" dirty="0">
                <a:effectLst/>
              </a:rPr>
              <a:t>What was the PRECISION trial?</a:t>
            </a:r>
          </a:p>
          <a:p>
            <a:pPr marL="0" indent="0">
              <a:buNone/>
            </a:pPr>
            <a:r>
              <a:rPr lang="en-US" sz="1800" dirty="0">
                <a:effectLst/>
              </a:rPr>
              <a:t>Multicenter, randomized controlled trial of patients with OA or RA on long-term NSAIDs at increased CV risk that demonstrated the noninferiority of moderate-dose celecoxib (100 to 200 mg twice daily) to naproxen (375 to 500 mg twice daily) and ibuprofen (600 to 800 mg 3 times daily).</a:t>
            </a:r>
          </a:p>
          <a:p>
            <a:pPr marL="0" indent="0">
              <a:buNone/>
            </a:pPr>
            <a:r>
              <a:rPr lang="en-US" sz="1800" dirty="0">
                <a:effectLst/>
              </a:rPr>
              <a:t> </a:t>
            </a:r>
          </a:p>
          <a:p>
            <a:pPr marL="0" indent="0">
              <a:buNone/>
            </a:pPr>
            <a:endParaRPr lang="en-US" sz="1800" dirty="0">
              <a:effectLst/>
            </a:endParaRPr>
          </a:p>
          <a:p>
            <a:pPr marL="0" indent="0">
              <a:buNone/>
            </a:pPr>
            <a:r>
              <a:rPr lang="en-US" sz="1800" u="sng" dirty="0">
                <a:effectLst/>
              </a:rPr>
              <a:t>What did this Post Hoc study evaluate?</a:t>
            </a:r>
          </a:p>
          <a:p>
            <a:pPr marL="0" indent="0">
              <a:buNone/>
            </a:pPr>
            <a:r>
              <a:rPr lang="en-US" sz="1800" dirty="0">
                <a:effectLst/>
              </a:rPr>
              <a:t>1. ASA vs no ASA among all patients (NSAIDs pooled together)</a:t>
            </a:r>
          </a:p>
          <a:p>
            <a:pPr marL="0" indent="0">
              <a:buNone/>
            </a:pPr>
            <a:r>
              <a:rPr lang="en-US" sz="1800" dirty="0">
                <a:effectLst/>
              </a:rPr>
              <a:t>2. ASA vs no ASA use </a:t>
            </a:r>
            <a:r>
              <a:rPr lang="en-US" sz="1800" dirty="0" err="1">
                <a:effectLst/>
              </a:rPr>
              <a:t>amonth</a:t>
            </a:r>
            <a:r>
              <a:rPr lang="en-US" sz="1800" dirty="0">
                <a:effectLst/>
              </a:rPr>
              <a:t> patients on celecoxib, naproxen or </a:t>
            </a:r>
            <a:r>
              <a:rPr lang="en-US" sz="1800" dirty="0" err="1">
                <a:effectLst/>
              </a:rPr>
              <a:t>ibuprophen</a:t>
            </a:r>
            <a:endParaRPr lang="en-US" sz="1800" dirty="0">
              <a:effectLst/>
            </a:endParaRPr>
          </a:p>
          <a:p>
            <a:pPr marL="0" indent="0">
              <a:buNone/>
            </a:pPr>
            <a:r>
              <a:rPr lang="en-US" sz="1800" dirty="0">
                <a:effectLst/>
              </a:rPr>
              <a:t>3. celecoxib, naproxen, or ibuprofen use in patients not on aspirin</a:t>
            </a:r>
          </a:p>
          <a:p>
            <a:pPr marL="0" indent="0">
              <a:buNone/>
            </a:pPr>
            <a:r>
              <a:rPr lang="en-US" sz="1800" dirty="0">
                <a:effectLst/>
              </a:rPr>
              <a:t>4. celecoxib, naproxen, or ibuprofen use in patients on aspirin.</a:t>
            </a:r>
          </a:p>
        </p:txBody>
      </p:sp>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Tree>
    <p:extLst>
      <p:ext uri="{BB962C8B-B14F-4D97-AF65-F5344CB8AC3E}">
        <p14:creationId xmlns:p14="http://schemas.microsoft.com/office/powerpoint/2010/main" val="37871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pic>
        <p:nvPicPr>
          <p:cNvPr id="6" name="Content Placeholder 5">
            <a:extLst>
              <a:ext uri="{FF2B5EF4-FFF2-40B4-BE49-F238E27FC236}">
                <a16:creationId xmlns:a16="http://schemas.microsoft.com/office/drawing/2014/main" id="{E451F941-D8A3-4C77-8D15-7822F3B2B619}"/>
              </a:ext>
            </a:extLst>
          </p:cNvPr>
          <p:cNvPicPr>
            <a:picLocks noGrp="1" noChangeAspect="1"/>
          </p:cNvPicPr>
          <p:nvPr>
            <p:ph idx="1"/>
          </p:nvPr>
        </p:nvPicPr>
        <p:blipFill>
          <a:blip r:embed="rId2"/>
          <a:stretch>
            <a:fillRect/>
          </a:stretch>
        </p:blipFill>
        <p:spPr>
          <a:xfrm>
            <a:off x="1237864" y="838200"/>
            <a:ext cx="6668271" cy="5029200"/>
          </a:xfrm>
          <a:prstGeom prst="rect">
            <a:avLst/>
          </a:prstGeom>
        </p:spPr>
      </p:pic>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Tree>
    <p:extLst>
      <p:ext uri="{BB962C8B-B14F-4D97-AF65-F5344CB8AC3E}">
        <p14:creationId xmlns:p14="http://schemas.microsoft.com/office/powerpoint/2010/main" val="691650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pic>
        <p:nvPicPr>
          <p:cNvPr id="6" name="Content Placeholder 5">
            <a:extLst>
              <a:ext uri="{FF2B5EF4-FFF2-40B4-BE49-F238E27FC236}">
                <a16:creationId xmlns:a16="http://schemas.microsoft.com/office/drawing/2014/main" id="{582E1481-41E6-40A3-A361-0E435AC1F224}"/>
              </a:ext>
            </a:extLst>
          </p:cNvPr>
          <p:cNvPicPr>
            <a:picLocks noGrp="1" noChangeAspect="1"/>
          </p:cNvPicPr>
          <p:nvPr>
            <p:ph idx="1"/>
          </p:nvPr>
        </p:nvPicPr>
        <p:blipFill>
          <a:blip r:embed="rId2"/>
          <a:stretch>
            <a:fillRect/>
          </a:stretch>
        </p:blipFill>
        <p:spPr>
          <a:xfrm>
            <a:off x="1600200" y="804719"/>
            <a:ext cx="5143119" cy="5029200"/>
          </a:xfrm>
          <a:prstGeom prst="rect">
            <a:avLst/>
          </a:prstGeom>
        </p:spPr>
      </p:pic>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
        <p:nvSpPr>
          <p:cNvPr id="7" name="TextBox 6">
            <a:extLst>
              <a:ext uri="{FF2B5EF4-FFF2-40B4-BE49-F238E27FC236}">
                <a16:creationId xmlns:a16="http://schemas.microsoft.com/office/drawing/2014/main" id="{393146D8-D0FA-4813-BFF1-47275A103D6B}"/>
              </a:ext>
            </a:extLst>
          </p:cNvPr>
          <p:cNvSpPr txBox="1"/>
          <p:nvPr/>
        </p:nvSpPr>
        <p:spPr>
          <a:xfrm>
            <a:off x="6934200" y="990600"/>
            <a:ext cx="1967205" cy="646331"/>
          </a:xfrm>
          <a:prstGeom prst="rect">
            <a:avLst/>
          </a:prstGeom>
          <a:noFill/>
        </p:spPr>
        <p:txBody>
          <a:bodyPr wrap="none" rtlCol="0">
            <a:spAutoFit/>
          </a:bodyPr>
          <a:lstStyle/>
          <a:p>
            <a:r>
              <a:rPr lang="en-US" dirty="0"/>
              <a:t>Composite safety</a:t>
            </a:r>
          </a:p>
          <a:p>
            <a:r>
              <a:rPr lang="en-US" dirty="0"/>
              <a:t>and MACE</a:t>
            </a:r>
          </a:p>
        </p:txBody>
      </p:sp>
    </p:spTree>
    <p:extLst>
      <p:ext uri="{BB962C8B-B14F-4D97-AF65-F5344CB8AC3E}">
        <p14:creationId xmlns:p14="http://schemas.microsoft.com/office/powerpoint/2010/main" val="202682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3E2A5-71C5-41A2-95EB-E6C01CC41AEF}"/>
              </a:ext>
            </a:extLst>
          </p:cNvPr>
          <p:cNvPicPr>
            <a:picLocks noChangeAspect="1"/>
          </p:cNvPicPr>
          <p:nvPr/>
        </p:nvPicPr>
        <p:blipFill>
          <a:blip r:embed="rId2"/>
          <a:stretch>
            <a:fillRect/>
          </a:stretch>
        </p:blipFill>
        <p:spPr>
          <a:xfrm>
            <a:off x="533400" y="76201"/>
            <a:ext cx="7924800" cy="1371600"/>
          </a:xfrm>
          <a:prstGeom prst="rect">
            <a:avLst/>
          </a:prstGeom>
        </p:spPr>
      </p:pic>
      <p:sp>
        <p:nvSpPr>
          <p:cNvPr id="4" name="Footer Placeholder 3">
            <a:extLst>
              <a:ext uri="{FF2B5EF4-FFF2-40B4-BE49-F238E27FC236}">
                <a16:creationId xmlns:a16="http://schemas.microsoft.com/office/drawing/2014/main" id="{76D1070D-81DA-4B0F-A906-4FAC7E2BDB7C}"/>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7" name="TextBox 6">
            <a:extLst>
              <a:ext uri="{FF2B5EF4-FFF2-40B4-BE49-F238E27FC236}">
                <a16:creationId xmlns:a16="http://schemas.microsoft.com/office/drawing/2014/main" id="{AB6C0027-D603-4309-BEA1-DD2204634DDB}"/>
              </a:ext>
            </a:extLst>
          </p:cNvPr>
          <p:cNvSpPr txBox="1"/>
          <p:nvPr/>
        </p:nvSpPr>
        <p:spPr>
          <a:xfrm>
            <a:off x="228600" y="5791200"/>
            <a:ext cx="8305800" cy="646331"/>
          </a:xfrm>
          <a:prstGeom prst="rect">
            <a:avLst/>
          </a:prstGeom>
          <a:noFill/>
        </p:spPr>
        <p:txBody>
          <a:bodyPr wrap="square" rtlCol="0">
            <a:spAutoFit/>
          </a:bodyPr>
          <a:lstStyle/>
          <a:p>
            <a:r>
              <a:rPr lang="en-US" dirty="0">
                <a:solidFill>
                  <a:srgbClr val="FFC000"/>
                </a:solidFill>
              </a:rPr>
              <a:t>Pryor, K. and </a:t>
            </a:r>
            <a:r>
              <a:rPr lang="en-US" dirty="0" err="1">
                <a:solidFill>
                  <a:srgbClr val="FFC000"/>
                </a:solidFill>
              </a:rPr>
              <a:t>Volpp</a:t>
            </a:r>
            <a:r>
              <a:rPr lang="en-US" dirty="0">
                <a:solidFill>
                  <a:srgbClr val="FFC000"/>
                </a:solidFill>
              </a:rPr>
              <a:t>, K. (2018) Deployment of preventive interventions – time for a paradigm shift. N </a:t>
            </a:r>
            <a:r>
              <a:rPr lang="en-US" dirty="0" err="1">
                <a:solidFill>
                  <a:srgbClr val="FFC000"/>
                </a:solidFill>
              </a:rPr>
              <a:t>Engl</a:t>
            </a:r>
            <a:r>
              <a:rPr lang="en-US" dirty="0">
                <a:solidFill>
                  <a:srgbClr val="FFC000"/>
                </a:solidFill>
              </a:rPr>
              <a:t> J Med 378;19. May 10, 2018</a:t>
            </a:r>
          </a:p>
        </p:txBody>
      </p:sp>
      <p:sp>
        <p:nvSpPr>
          <p:cNvPr id="8" name="Content Placeholder 7">
            <a:extLst>
              <a:ext uri="{FF2B5EF4-FFF2-40B4-BE49-F238E27FC236}">
                <a16:creationId xmlns:a16="http://schemas.microsoft.com/office/drawing/2014/main" id="{20B291D2-1FEE-4FE3-B4D4-939C9433ADDC}"/>
              </a:ext>
            </a:extLst>
          </p:cNvPr>
          <p:cNvSpPr>
            <a:spLocks noGrp="1"/>
          </p:cNvSpPr>
          <p:nvPr>
            <p:ph idx="1"/>
          </p:nvPr>
        </p:nvSpPr>
        <p:spPr>
          <a:xfrm>
            <a:off x="457199" y="1676400"/>
            <a:ext cx="8385175" cy="3962399"/>
          </a:xfrm>
        </p:spPr>
        <p:txBody>
          <a:bodyPr/>
          <a:lstStyle/>
          <a:p>
            <a:pPr marL="0" indent="0">
              <a:buNone/>
            </a:pPr>
            <a:r>
              <a:rPr lang="en-US" sz="2000" dirty="0">
                <a:effectLst/>
              </a:rPr>
              <a:t>Authors suggest – for health care’s transformation from a volume-to a value based framework to be successful: </a:t>
            </a:r>
          </a:p>
          <a:p>
            <a:pPr marL="0" indent="0">
              <a:buNone/>
            </a:pPr>
            <a:endParaRPr lang="en-US" sz="2000" dirty="0">
              <a:effectLst/>
            </a:endParaRPr>
          </a:p>
          <a:p>
            <a:pPr marL="0" indent="0">
              <a:buNone/>
            </a:pPr>
            <a:r>
              <a:rPr lang="en-US" sz="2000" dirty="0">
                <a:effectLst/>
              </a:rPr>
              <a:t>1. Placing coverage for preventive services and treatments</a:t>
            </a:r>
          </a:p>
          <a:p>
            <a:pPr marL="0" indent="0">
              <a:buNone/>
            </a:pPr>
            <a:r>
              <a:rPr lang="en-US" sz="2000" dirty="0">
                <a:effectLst/>
              </a:rPr>
              <a:t>2. Base benefits of preventive treatments based on benefits and 	risks 	rather than cost analysis</a:t>
            </a:r>
          </a:p>
          <a:p>
            <a:pPr marL="0" indent="0">
              <a:buNone/>
            </a:pPr>
            <a:r>
              <a:rPr lang="en-US" sz="2000" dirty="0">
                <a:effectLst/>
              </a:rPr>
              <a:t>3. Change coverage for behavioral interventions</a:t>
            </a:r>
          </a:p>
          <a:p>
            <a:pPr marL="0" indent="0">
              <a:buNone/>
            </a:pPr>
            <a:r>
              <a:rPr lang="en-US" sz="2000" dirty="0">
                <a:effectLst/>
              </a:rPr>
              <a:t>4. Incentivize payers and providers to reward health rather than illness. </a:t>
            </a:r>
          </a:p>
          <a:p>
            <a:pPr marL="0" indent="0">
              <a:buNone/>
            </a:pPr>
            <a:r>
              <a:rPr lang="en-US" sz="2000" dirty="0">
                <a:effectLst/>
              </a:rPr>
              <a:t>5. Design ways to facilitate the uptake and deployment of 	preventive services on broader scale to achieve improved health 	at lower cost. </a:t>
            </a:r>
            <a:endParaRPr lang="en-US" sz="1100" dirty="0">
              <a:effectLst/>
            </a:endParaRPr>
          </a:p>
        </p:txBody>
      </p:sp>
    </p:spTree>
    <p:extLst>
      <p:ext uri="{BB962C8B-B14F-4D97-AF65-F5344CB8AC3E}">
        <p14:creationId xmlns:p14="http://schemas.microsoft.com/office/powerpoint/2010/main" val="25075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pic>
        <p:nvPicPr>
          <p:cNvPr id="6" name="Content Placeholder 5">
            <a:extLst>
              <a:ext uri="{FF2B5EF4-FFF2-40B4-BE49-F238E27FC236}">
                <a16:creationId xmlns:a16="http://schemas.microsoft.com/office/drawing/2014/main" id="{26C46280-92FA-42BC-A2B8-4D62AFE75D8B}"/>
              </a:ext>
            </a:extLst>
          </p:cNvPr>
          <p:cNvPicPr>
            <a:picLocks noGrp="1" noChangeAspect="1"/>
          </p:cNvPicPr>
          <p:nvPr>
            <p:ph idx="1"/>
          </p:nvPr>
        </p:nvPicPr>
        <p:blipFill>
          <a:blip r:embed="rId2"/>
          <a:stretch>
            <a:fillRect/>
          </a:stretch>
        </p:blipFill>
        <p:spPr>
          <a:xfrm>
            <a:off x="2020812" y="838200"/>
            <a:ext cx="5102376" cy="5029200"/>
          </a:xfrm>
          <a:prstGeom prst="rect">
            <a:avLst/>
          </a:prstGeom>
        </p:spPr>
      </p:pic>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
        <p:nvSpPr>
          <p:cNvPr id="7" name="TextBox 6">
            <a:extLst>
              <a:ext uri="{FF2B5EF4-FFF2-40B4-BE49-F238E27FC236}">
                <a16:creationId xmlns:a16="http://schemas.microsoft.com/office/drawing/2014/main" id="{71C7F9FE-498A-4D27-9350-F9504AFDC490}"/>
              </a:ext>
            </a:extLst>
          </p:cNvPr>
          <p:cNvSpPr txBox="1"/>
          <p:nvPr/>
        </p:nvSpPr>
        <p:spPr>
          <a:xfrm>
            <a:off x="7240639" y="990600"/>
            <a:ext cx="1544012" cy="369332"/>
          </a:xfrm>
          <a:prstGeom prst="rect">
            <a:avLst/>
          </a:prstGeom>
          <a:noFill/>
        </p:spPr>
        <p:txBody>
          <a:bodyPr wrap="none" rtlCol="0">
            <a:spAutoFit/>
          </a:bodyPr>
          <a:lstStyle/>
          <a:p>
            <a:r>
              <a:rPr lang="en-US" dirty="0"/>
              <a:t>GI and Renal</a:t>
            </a:r>
          </a:p>
        </p:txBody>
      </p:sp>
    </p:spTree>
    <p:extLst>
      <p:ext uri="{BB962C8B-B14F-4D97-AF65-F5344CB8AC3E}">
        <p14:creationId xmlns:p14="http://schemas.microsoft.com/office/powerpoint/2010/main" val="3710851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pic>
        <p:nvPicPr>
          <p:cNvPr id="6" name="Content Placeholder 5">
            <a:extLst>
              <a:ext uri="{FF2B5EF4-FFF2-40B4-BE49-F238E27FC236}">
                <a16:creationId xmlns:a16="http://schemas.microsoft.com/office/drawing/2014/main" id="{D4518160-00FD-4EE6-A9EF-C2D63F58F80C}"/>
              </a:ext>
            </a:extLst>
          </p:cNvPr>
          <p:cNvPicPr>
            <a:picLocks noGrp="1" noChangeAspect="1"/>
          </p:cNvPicPr>
          <p:nvPr>
            <p:ph idx="1"/>
          </p:nvPr>
        </p:nvPicPr>
        <p:blipFill>
          <a:blip r:embed="rId2"/>
          <a:stretch>
            <a:fillRect/>
          </a:stretch>
        </p:blipFill>
        <p:spPr>
          <a:xfrm>
            <a:off x="1139206" y="838200"/>
            <a:ext cx="6865588" cy="5029200"/>
          </a:xfrm>
          <a:prstGeom prst="rect">
            <a:avLst/>
          </a:prstGeom>
        </p:spPr>
      </p:pic>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Tree>
    <p:extLst>
      <p:ext uri="{BB962C8B-B14F-4D97-AF65-F5344CB8AC3E}">
        <p14:creationId xmlns:p14="http://schemas.microsoft.com/office/powerpoint/2010/main" val="24007177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
        <p:nvSpPr>
          <p:cNvPr id="3" name="Content Placeholder 2">
            <a:extLst>
              <a:ext uri="{FF2B5EF4-FFF2-40B4-BE49-F238E27FC236}">
                <a16:creationId xmlns:a16="http://schemas.microsoft.com/office/drawing/2014/main" id="{DF614585-E815-48F6-A104-F29666028EF3}"/>
              </a:ext>
            </a:extLst>
          </p:cNvPr>
          <p:cNvSpPr>
            <a:spLocks noGrp="1"/>
          </p:cNvSpPr>
          <p:nvPr>
            <p:ph idx="1"/>
          </p:nvPr>
        </p:nvSpPr>
        <p:spPr>
          <a:xfrm>
            <a:off x="301625" y="991159"/>
            <a:ext cx="8540750" cy="4422775"/>
          </a:xfrm>
        </p:spPr>
        <p:txBody>
          <a:bodyPr/>
          <a:lstStyle/>
          <a:p>
            <a:pPr marL="0" indent="0">
              <a:buNone/>
            </a:pPr>
            <a:r>
              <a:rPr lang="en-US" sz="1800" b="1" u="sng" dirty="0">
                <a:effectLst/>
              </a:rPr>
              <a:t>Study findings:</a:t>
            </a:r>
          </a:p>
          <a:p>
            <a:pPr marL="0" indent="0">
              <a:buNone/>
            </a:pPr>
            <a:r>
              <a:rPr lang="en-US" sz="1800" dirty="0">
                <a:effectLst/>
              </a:rPr>
              <a:t>Among patients </a:t>
            </a:r>
            <a:r>
              <a:rPr lang="en-US" sz="1800" u="sng" dirty="0">
                <a:effectLst/>
              </a:rPr>
              <a:t>not taking aspirin</a:t>
            </a:r>
            <a:r>
              <a:rPr lang="en-US" sz="1800" dirty="0">
                <a:effectLst/>
              </a:rPr>
              <a:t>, moderate-dose celecoxib is associated with a more favorable overall safety profile compared with naproxen or ibuprofen. </a:t>
            </a:r>
          </a:p>
          <a:p>
            <a:pPr marL="0" indent="0">
              <a:buNone/>
            </a:pPr>
            <a:endParaRPr lang="en-US" sz="1800" u="sng" dirty="0">
              <a:effectLst/>
            </a:endParaRPr>
          </a:p>
          <a:p>
            <a:pPr marL="0" indent="0">
              <a:buNone/>
            </a:pPr>
            <a:r>
              <a:rPr lang="en-US" sz="1800" u="sng" dirty="0">
                <a:effectLst/>
              </a:rPr>
              <a:t>Combination with aspirin </a:t>
            </a:r>
            <a:r>
              <a:rPr lang="en-US" sz="1800" dirty="0">
                <a:effectLst/>
              </a:rPr>
              <a:t>attenuates the </a:t>
            </a:r>
            <a:r>
              <a:rPr lang="en-US" sz="1800" u="sng" dirty="0">
                <a:effectLst/>
              </a:rPr>
              <a:t>safety advantage of celecoxib</a:t>
            </a:r>
            <a:r>
              <a:rPr lang="en-US" sz="1800" dirty="0">
                <a:effectLst/>
              </a:rPr>
              <a:t>, although celecoxib is still associated with fewer GI events than ibuprofen or naproxen and fewer renal events than ibuprofen. </a:t>
            </a:r>
          </a:p>
          <a:p>
            <a:pPr marL="0" indent="0">
              <a:buNone/>
            </a:pPr>
            <a:endParaRPr lang="en-US" sz="1800" dirty="0">
              <a:effectLst/>
            </a:endParaRPr>
          </a:p>
          <a:p>
            <a:pPr marL="0" indent="0">
              <a:buNone/>
            </a:pPr>
            <a:r>
              <a:rPr lang="en-US" sz="1800" dirty="0">
                <a:effectLst/>
              </a:rPr>
              <a:t>These results suggest that in many cases, </a:t>
            </a:r>
            <a:r>
              <a:rPr lang="en-US" sz="1800" u="sng" dirty="0">
                <a:effectLst/>
              </a:rPr>
              <a:t>celecoxib would be preferred </a:t>
            </a:r>
            <a:r>
              <a:rPr lang="en-US" sz="1800" dirty="0">
                <a:effectLst/>
              </a:rPr>
              <a:t>to naproxen or ibuprofen, especially if the patient is not required to take aspirin.</a:t>
            </a:r>
          </a:p>
        </p:txBody>
      </p:sp>
    </p:spTree>
    <p:extLst>
      <p:ext uri="{BB962C8B-B14F-4D97-AF65-F5344CB8AC3E}">
        <p14:creationId xmlns:p14="http://schemas.microsoft.com/office/powerpoint/2010/main" val="13336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B4BD-F241-4BF0-8742-3A4036F7CF4D}"/>
              </a:ext>
            </a:extLst>
          </p:cNvPr>
          <p:cNvSpPr>
            <a:spLocks noGrp="1"/>
          </p:cNvSpPr>
          <p:nvPr>
            <p:ph type="title"/>
          </p:nvPr>
        </p:nvSpPr>
        <p:spPr>
          <a:xfrm>
            <a:off x="301625" y="228601"/>
            <a:ext cx="8510588" cy="457200"/>
          </a:xfrm>
        </p:spPr>
        <p:txBody>
          <a:bodyPr/>
          <a:lstStyle/>
          <a:p>
            <a:r>
              <a:rPr lang="en-US" sz="3200" dirty="0"/>
              <a:t>Aspirin and NSAID – a safety review</a:t>
            </a:r>
          </a:p>
        </p:txBody>
      </p:sp>
      <p:sp>
        <p:nvSpPr>
          <p:cNvPr id="4" name="Footer Placeholder 3">
            <a:extLst>
              <a:ext uri="{FF2B5EF4-FFF2-40B4-BE49-F238E27FC236}">
                <a16:creationId xmlns:a16="http://schemas.microsoft.com/office/drawing/2014/main" id="{B809EC52-2439-44ED-8C70-37AD2746B19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9FC99674-3482-4C4C-AB97-15D027870358}"/>
              </a:ext>
            </a:extLst>
          </p:cNvPr>
          <p:cNvSpPr txBox="1"/>
          <p:nvPr/>
        </p:nvSpPr>
        <p:spPr>
          <a:xfrm>
            <a:off x="155575" y="5952837"/>
            <a:ext cx="8686800" cy="584775"/>
          </a:xfrm>
          <a:prstGeom prst="rect">
            <a:avLst/>
          </a:prstGeom>
          <a:noFill/>
        </p:spPr>
        <p:txBody>
          <a:bodyPr wrap="square" rtlCol="0">
            <a:spAutoFit/>
          </a:bodyPr>
          <a:lstStyle/>
          <a:p>
            <a:r>
              <a:rPr lang="en-US" sz="1600" dirty="0">
                <a:solidFill>
                  <a:srgbClr val="FFC000"/>
                </a:solidFill>
              </a:rPr>
              <a:t>Reed, G., Abdallah, M., Shao, M. et al. Effect of aspirin coadministration on safety of celecoxib, naproxen, or </a:t>
            </a:r>
            <a:r>
              <a:rPr lang="en-US" sz="1600" dirty="0" err="1">
                <a:solidFill>
                  <a:srgbClr val="FFC000"/>
                </a:solidFill>
              </a:rPr>
              <a:t>ibuprophen</a:t>
            </a:r>
            <a:r>
              <a:rPr lang="en-US" sz="1600" dirty="0">
                <a:solidFill>
                  <a:srgbClr val="FFC000"/>
                </a:solidFill>
              </a:rPr>
              <a:t>. </a:t>
            </a:r>
            <a:r>
              <a:rPr lang="en-US" sz="1600" dirty="0" err="1">
                <a:solidFill>
                  <a:srgbClr val="FFC000"/>
                </a:solidFill>
              </a:rPr>
              <a:t>JACC.Vol</a:t>
            </a:r>
            <a:r>
              <a:rPr lang="en-US" sz="1600" dirty="0">
                <a:solidFill>
                  <a:srgbClr val="FFC000"/>
                </a:solidFill>
              </a:rPr>
              <a:t> 71, No16. 2018;1741-1751.</a:t>
            </a:r>
          </a:p>
        </p:txBody>
      </p:sp>
      <p:sp>
        <p:nvSpPr>
          <p:cNvPr id="3" name="Content Placeholder 2">
            <a:extLst>
              <a:ext uri="{FF2B5EF4-FFF2-40B4-BE49-F238E27FC236}">
                <a16:creationId xmlns:a16="http://schemas.microsoft.com/office/drawing/2014/main" id="{DF614585-E815-48F6-A104-F29666028EF3}"/>
              </a:ext>
            </a:extLst>
          </p:cNvPr>
          <p:cNvSpPr>
            <a:spLocks noGrp="1"/>
          </p:cNvSpPr>
          <p:nvPr>
            <p:ph idx="1"/>
          </p:nvPr>
        </p:nvSpPr>
        <p:spPr>
          <a:xfrm>
            <a:off x="76200" y="914400"/>
            <a:ext cx="8766175" cy="5184775"/>
          </a:xfrm>
        </p:spPr>
        <p:txBody>
          <a:bodyPr/>
          <a:lstStyle/>
          <a:p>
            <a:pPr marL="0" indent="0">
              <a:buNone/>
            </a:pPr>
            <a:r>
              <a:rPr lang="en-US" sz="1800" u="sng" dirty="0" err="1">
                <a:effectLst/>
              </a:rPr>
              <a:t>BaleDoneen</a:t>
            </a:r>
            <a:r>
              <a:rPr lang="en-US" sz="1800" u="sng" dirty="0">
                <a:effectLst/>
              </a:rPr>
              <a:t> Take-Away:</a:t>
            </a:r>
          </a:p>
          <a:p>
            <a:pPr marL="0" indent="0">
              <a:buNone/>
            </a:pPr>
            <a:r>
              <a:rPr lang="en-US" sz="1800" dirty="0">
                <a:effectLst/>
              </a:rPr>
              <a:t>1. Previous data of CAD and CVA safety suggests using NSAID with lowest COX-2 Selectivity.  This data supports previous findings. </a:t>
            </a:r>
          </a:p>
          <a:p>
            <a:pPr marL="457200" indent="-457200">
              <a:buAutoNum type="arabicPeriod"/>
            </a:pPr>
            <a:endParaRPr lang="en-US" sz="1800" dirty="0">
              <a:effectLst/>
            </a:endParaRPr>
          </a:p>
          <a:p>
            <a:pPr marL="0" indent="0">
              <a:buNone/>
            </a:pPr>
            <a:r>
              <a:rPr lang="en-US" sz="1800" dirty="0">
                <a:effectLst/>
              </a:rPr>
              <a:t>2. NSAIDS should never be considered a benign drug, despite all but Celebrex OTC.  Part of the issue is the long-term application of these drugs. </a:t>
            </a:r>
          </a:p>
          <a:p>
            <a:pPr marL="0" indent="0">
              <a:buNone/>
            </a:pPr>
            <a:endParaRPr lang="en-US" sz="1800" dirty="0">
              <a:effectLst/>
            </a:endParaRPr>
          </a:p>
          <a:p>
            <a:pPr marL="0" indent="0">
              <a:buNone/>
            </a:pPr>
            <a:r>
              <a:rPr lang="en-US" sz="1800" dirty="0">
                <a:effectLst/>
              </a:rPr>
              <a:t>3. To determine safety – examine the n of 1.  AHA supports non-medical management of muscle/skeletal pain – PT, ice/heat, </a:t>
            </a:r>
            <a:r>
              <a:rPr lang="en-US" sz="1800" dirty="0" err="1">
                <a:effectLst/>
              </a:rPr>
              <a:t>accupunture</a:t>
            </a:r>
            <a:r>
              <a:rPr lang="en-US" sz="1800" dirty="0">
                <a:effectLst/>
              </a:rPr>
              <a:t>, message, </a:t>
            </a:r>
            <a:r>
              <a:rPr lang="en-US" sz="1800" dirty="0" err="1">
                <a:effectLst/>
              </a:rPr>
              <a:t>etc</a:t>
            </a:r>
            <a:r>
              <a:rPr lang="en-US" sz="1800" dirty="0">
                <a:effectLst/>
              </a:rPr>
              <a:t> prior to using ANY NSAID, including Celebrex.  </a:t>
            </a:r>
          </a:p>
          <a:p>
            <a:pPr marL="0" indent="0">
              <a:buNone/>
            </a:pPr>
            <a:endParaRPr lang="en-US" sz="1800" dirty="0">
              <a:effectLst/>
            </a:endParaRPr>
          </a:p>
          <a:p>
            <a:pPr marL="0" indent="0">
              <a:buNone/>
            </a:pPr>
            <a:r>
              <a:rPr lang="en-US" sz="1800" dirty="0">
                <a:effectLst/>
              </a:rPr>
              <a:t>4. Monitor your patients closely – renal function, GI and CV risk.  </a:t>
            </a:r>
          </a:p>
          <a:p>
            <a:pPr marL="0" indent="0">
              <a:buNone/>
            </a:pPr>
            <a:endParaRPr lang="en-US" sz="1800" dirty="0">
              <a:effectLst/>
            </a:endParaRPr>
          </a:p>
          <a:p>
            <a:pPr marL="0" indent="0">
              <a:buNone/>
            </a:pPr>
            <a:r>
              <a:rPr lang="en-US" sz="1800" dirty="0">
                <a:effectLst/>
              </a:rPr>
              <a:t>5. Establish good relationships with </a:t>
            </a:r>
            <a:r>
              <a:rPr lang="en-US" sz="1800" dirty="0" err="1">
                <a:effectLst/>
              </a:rPr>
              <a:t>anxillary</a:t>
            </a:r>
            <a:r>
              <a:rPr lang="en-US" sz="1800" dirty="0">
                <a:effectLst/>
              </a:rPr>
              <a:t> care providers to support your patient’s OA and RA symptoms.  </a:t>
            </a:r>
          </a:p>
        </p:txBody>
      </p:sp>
    </p:spTree>
    <p:extLst>
      <p:ext uri="{BB962C8B-B14F-4D97-AF65-F5344CB8AC3E}">
        <p14:creationId xmlns:p14="http://schemas.microsoft.com/office/powerpoint/2010/main" val="94696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57C2-AA37-4042-9C40-49AF4443D91E}"/>
              </a:ext>
            </a:extLst>
          </p:cNvPr>
          <p:cNvSpPr>
            <a:spLocks noGrp="1"/>
          </p:cNvSpPr>
          <p:nvPr>
            <p:ph type="title"/>
          </p:nvPr>
        </p:nvSpPr>
        <p:spPr>
          <a:xfrm>
            <a:off x="3505200" y="1219200"/>
            <a:ext cx="4267200" cy="1325563"/>
          </a:xfrm>
        </p:spPr>
        <p:txBody>
          <a:bodyPr/>
          <a:lstStyle/>
          <a:p>
            <a:r>
              <a:rPr lang="en-US" b="1" u="sng" dirty="0"/>
              <a:t>Treatment</a:t>
            </a:r>
            <a:br>
              <a:rPr lang="en-US" b="1" u="sng" dirty="0"/>
            </a:br>
            <a:r>
              <a:rPr lang="en-US" dirty="0">
                <a:effectLst/>
              </a:rPr>
              <a:t>Supplements</a:t>
            </a:r>
            <a:endParaRPr lang="en-US" dirty="0"/>
          </a:p>
        </p:txBody>
      </p:sp>
      <p:sp>
        <p:nvSpPr>
          <p:cNvPr id="4" name="Footer Placeholder 3">
            <a:extLst>
              <a:ext uri="{FF2B5EF4-FFF2-40B4-BE49-F238E27FC236}">
                <a16:creationId xmlns:a16="http://schemas.microsoft.com/office/drawing/2014/main" id="{703B50CE-099E-4E2A-9C40-64EF8E1D34A6}"/>
              </a:ext>
            </a:extLst>
          </p:cNvPr>
          <p:cNvSpPr>
            <a:spLocks noGrp="1"/>
          </p:cNvSpPr>
          <p:nvPr>
            <p:ph type="ftr" sz="quarter" idx="11"/>
          </p:nvPr>
        </p:nvSpPr>
        <p:spPr/>
        <p:txBody>
          <a:bodyPr/>
          <a:lstStyle/>
          <a:p>
            <a:pPr>
              <a:defRPr/>
            </a:pPr>
            <a:r>
              <a:rPr lang="en-US"/>
              <a:t>Copyright Bale/Doneen Paradigm</a:t>
            </a:r>
          </a:p>
        </p:txBody>
      </p:sp>
      <p:pic>
        <p:nvPicPr>
          <p:cNvPr id="5" name="Picture 10">
            <a:extLst>
              <a:ext uri="{FF2B5EF4-FFF2-40B4-BE49-F238E27FC236}">
                <a16:creationId xmlns:a16="http://schemas.microsoft.com/office/drawing/2014/main" id="{F8AC7925-8F7E-4B84-A25F-1EEA99EC17D6}"/>
              </a:ext>
            </a:extLst>
          </p:cNvPr>
          <p:cNvPicPr>
            <a:picLocks noChangeAspect="1" noChangeArrowheads="1"/>
          </p:cNvPicPr>
          <p:nvPr/>
        </p:nvPicPr>
        <p:blipFill>
          <a:blip r:embed="rId2" cstate="print"/>
          <a:srcRect/>
          <a:stretch>
            <a:fillRect/>
          </a:stretch>
        </p:blipFill>
        <p:spPr bwMode="auto">
          <a:xfrm>
            <a:off x="304800" y="228600"/>
            <a:ext cx="2947616" cy="3048000"/>
          </a:xfrm>
          <a:prstGeom prst="rect">
            <a:avLst/>
          </a:prstGeom>
          <a:noFill/>
          <a:ln w="9525">
            <a:noFill/>
            <a:miter lim="800000"/>
            <a:headEnd/>
            <a:tailEnd/>
          </a:ln>
        </p:spPr>
      </p:pic>
      <p:pic>
        <p:nvPicPr>
          <p:cNvPr id="6" name="Picture 2" descr="Image result for Supplements">
            <a:extLst>
              <a:ext uri="{FF2B5EF4-FFF2-40B4-BE49-F238E27FC236}">
                <a16:creationId xmlns:a16="http://schemas.microsoft.com/office/drawing/2014/main" id="{0DF2E67B-4531-4CD1-878C-80099DE311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1400" y="2803474"/>
            <a:ext cx="4419600" cy="283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785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sp>
        <p:nvSpPr>
          <p:cNvPr id="3" name="Content Placeholder 2">
            <a:extLst>
              <a:ext uri="{FF2B5EF4-FFF2-40B4-BE49-F238E27FC236}">
                <a16:creationId xmlns:a16="http://schemas.microsoft.com/office/drawing/2014/main" id="{D8B6BFCD-4081-4CD8-AA34-A5380955760A}"/>
              </a:ext>
            </a:extLst>
          </p:cNvPr>
          <p:cNvSpPr>
            <a:spLocks noGrp="1"/>
          </p:cNvSpPr>
          <p:nvPr>
            <p:ph idx="1"/>
          </p:nvPr>
        </p:nvSpPr>
        <p:spPr>
          <a:xfrm>
            <a:off x="294161" y="1066800"/>
            <a:ext cx="8540750" cy="4422775"/>
          </a:xfrm>
        </p:spPr>
        <p:txBody>
          <a:bodyPr/>
          <a:lstStyle/>
          <a:p>
            <a:pPr marL="0" indent="0">
              <a:buNone/>
            </a:pPr>
            <a:r>
              <a:rPr lang="en-US" sz="1800" dirty="0">
                <a:effectLst/>
              </a:rPr>
              <a:t>The authors identified individual randomized controlled trials from previous meta-analyses and additional searches, and then performed meta-analyses on CVD outcomes and all-cause mortality. </a:t>
            </a:r>
          </a:p>
          <a:p>
            <a:pPr marL="0" indent="0">
              <a:buNone/>
            </a:pPr>
            <a:endParaRPr lang="en-US" sz="1800" dirty="0">
              <a:effectLst/>
            </a:endParaRPr>
          </a:p>
          <a:p>
            <a:pPr marL="0" indent="0">
              <a:buNone/>
            </a:pPr>
            <a:r>
              <a:rPr lang="en-US" sz="1800" dirty="0">
                <a:effectLst/>
              </a:rPr>
              <a:t>Assessed publications from 2012, both before and including the USPSTF review. </a:t>
            </a:r>
          </a:p>
          <a:p>
            <a:pPr marL="0" indent="0">
              <a:buNone/>
            </a:pPr>
            <a:r>
              <a:rPr lang="en-US" sz="1800" dirty="0">
                <a:effectLst/>
              </a:rPr>
              <a:t>1. Moderate- or low-quality evidence for preventive benefits (folic acid, B-vitamins)</a:t>
            </a:r>
          </a:p>
          <a:p>
            <a:pPr marL="0" indent="0">
              <a:buNone/>
            </a:pPr>
            <a:r>
              <a:rPr lang="en-US" sz="1800" dirty="0">
                <a:effectLst/>
              </a:rPr>
              <a:t>2. No effect (MVI, vitamins C, D, b-carotene, calcium, and selenium)</a:t>
            </a:r>
          </a:p>
          <a:p>
            <a:pPr marL="0" indent="0">
              <a:buNone/>
            </a:pPr>
            <a:r>
              <a:rPr lang="en-US" sz="1800" dirty="0">
                <a:effectLst/>
              </a:rPr>
              <a:t>3. Increased risk (antioxidant mixtures and niacin/statin)</a:t>
            </a:r>
          </a:p>
          <a:p>
            <a:pPr marL="0" indent="0">
              <a:buNone/>
            </a:pPr>
            <a:endParaRPr lang="en-US" sz="1800" dirty="0">
              <a:effectLst/>
            </a:endParaRPr>
          </a:p>
          <a:p>
            <a:pPr marL="0" indent="0">
              <a:buNone/>
            </a:pPr>
            <a:r>
              <a:rPr lang="en-US" sz="1800" dirty="0">
                <a:effectLst/>
              </a:rPr>
              <a:t>Conclusive evidence for the benefit of any supplement across all dietary backgrounds (including deficiency and sufficiency) was not demonstrated; therefore, any benefits seen must be balanced against possible risks. </a:t>
            </a:r>
          </a:p>
        </p:txBody>
      </p:sp>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Tree>
    <p:extLst>
      <p:ext uri="{BB962C8B-B14F-4D97-AF65-F5344CB8AC3E}">
        <p14:creationId xmlns:p14="http://schemas.microsoft.com/office/powerpoint/2010/main" val="41461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pic>
        <p:nvPicPr>
          <p:cNvPr id="6" name="Content Placeholder 5">
            <a:extLst>
              <a:ext uri="{FF2B5EF4-FFF2-40B4-BE49-F238E27FC236}">
                <a16:creationId xmlns:a16="http://schemas.microsoft.com/office/drawing/2014/main" id="{8F4B20FB-B945-4240-9F37-80E9A9743E2D}"/>
              </a:ext>
            </a:extLst>
          </p:cNvPr>
          <p:cNvPicPr>
            <a:picLocks noGrp="1" noChangeAspect="1"/>
          </p:cNvPicPr>
          <p:nvPr>
            <p:ph idx="1"/>
          </p:nvPr>
        </p:nvPicPr>
        <p:blipFill>
          <a:blip r:embed="rId2"/>
          <a:stretch>
            <a:fillRect/>
          </a:stretch>
        </p:blipFill>
        <p:spPr>
          <a:xfrm>
            <a:off x="2194299" y="1111461"/>
            <a:ext cx="4725239" cy="4419600"/>
          </a:xfrm>
          <a:prstGeom prst="rect">
            <a:avLst/>
          </a:prstGeom>
        </p:spPr>
      </p:pic>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Tree>
    <p:extLst>
      <p:ext uri="{BB962C8B-B14F-4D97-AF65-F5344CB8AC3E}">
        <p14:creationId xmlns:p14="http://schemas.microsoft.com/office/powerpoint/2010/main" val="30444907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sp>
        <p:nvSpPr>
          <p:cNvPr id="3" name="Content Placeholder 2">
            <a:extLst>
              <a:ext uri="{FF2B5EF4-FFF2-40B4-BE49-F238E27FC236}">
                <a16:creationId xmlns:a16="http://schemas.microsoft.com/office/drawing/2014/main" id="{D8B6BFCD-4081-4CD8-AA34-A5380955760A}"/>
              </a:ext>
            </a:extLst>
          </p:cNvPr>
          <p:cNvSpPr>
            <a:spLocks noGrp="1"/>
          </p:cNvSpPr>
          <p:nvPr>
            <p:ph idx="1"/>
          </p:nvPr>
        </p:nvSpPr>
        <p:spPr>
          <a:xfrm>
            <a:off x="294161" y="1066800"/>
            <a:ext cx="8540750" cy="4422775"/>
          </a:xfrm>
        </p:spPr>
        <p:txBody>
          <a:bodyPr/>
          <a:lstStyle/>
          <a:p>
            <a:pPr marL="0" indent="0" algn="ctr">
              <a:buNone/>
            </a:pPr>
            <a:endParaRPr lang="en-US" dirty="0">
              <a:effectLst/>
            </a:endParaRPr>
          </a:p>
          <a:p>
            <a:pPr marL="0" indent="0" algn="ctr">
              <a:buNone/>
            </a:pPr>
            <a:r>
              <a:rPr lang="en-US" dirty="0">
                <a:effectLst/>
              </a:rPr>
              <a:t>Let’s examine the statements made about </a:t>
            </a:r>
            <a:r>
              <a:rPr lang="en-US" b="1" u="sng" dirty="0">
                <a:effectLst/>
              </a:rPr>
              <a:t>Vitamin D</a:t>
            </a:r>
            <a:r>
              <a:rPr lang="en-US" dirty="0">
                <a:effectLst/>
              </a:rPr>
              <a:t> and </a:t>
            </a:r>
            <a:r>
              <a:rPr lang="en-US" b="1" u="sng" dirty="0">
                <a:effectLst/>
              </a:rPr>
              <a:t>Vitamin B3</a:t>
            </a:r>
            <a:r>
              <a:rPr lang="en-US" dirty="0">
                <a:effectLst/>
              </a:rPr>
              <a:t> which are two of our most commonly prescribed supplements for CVD reasons.</a:t>
            </a:r>
          </a:p>
        </p:txBody>
      </p:sp>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spTree>
    <p:extLst>
      <p:ext uri="{BB962C8B-B14F-4D97-AF65-F5344CB8AC3E}">
        <p14:creationId xmlns:p14="http://schemas.microsoft.com/office/powerpoint/2010/main" val="39437980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9E40-88DA-4B8C-9F5A-B58DD9673509}"/>
              </a:ext>
            </a:extLst>
          </p:cNvPr>
          <p:cNvSpPr>
            <a:spLocks noGrp="1"/>
          </p:cNvSpPr>
          <p:nvPr>
            <p:ph type="title"/>
          </p:nvPr>
        </p:nvSpPr>
        <p:spPr>
          <a:xfrm>
            <a:off x="381000" y="1905000"/>
            <a:ext cx="8510588" cy="1325563"/>
          </a:xfrm>
        </p:spPr>
        <p:txBody>
          <a:bodyPr/>
          <a:lstStyle/>
          <a:p>
            <a:br>
              <a:rPr lang="en-US" dirty="0"/>
            </a:br>
            <a:r>
              <a:rPr lang="en-US" dirty="0"/>
              <a:t>Let’s see what they say about Vitamin D?</a:t>
            </a:r>
          </a:p>
        </p:txBody>
      </p:sp>
      <p:sp>
        <p:nvSpPr>
          <p:cNvPr id="4" name="Footer Placeholder 3">
            <a:extLst>
              <a:ext uri="{FF2B5EF4-FFF2-40B4-BE49-F238E27FC236}">
                <a16:creationId xmlns:a16="http://schemas.microsoft.com/office/drawing/2014/main" id="{45667BB2-ECB4-4B65-8803-E6C6CD27879A}"/>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683363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101-9D4A-41ED-8A13-8BAF7B645E2C}"/>
              </a:ext>
            </a:extLst>
          </p:cNvPr>
          <p:cNvSpPr>
            <a:spLocks noGrp="1"/>
          </p:cNvSpPr>
          <p:nvPr>
            <p:ph type="title"/>
          </p:nvPr>
        </p:nvSpPr>
        <p:spPr>
          <a:xfrm>
            <a:off x="301625" y="228601"/>
            <a:ext cx="8510588" cy="762000"/>
          </a:xfrm>
        </p:spPr>
        <p:txBody>
          <a:bodyPr/>
          <a:lstStyle/>
          <a:p>
            <a:r>
              <a:rPr lang="en-US" sz="2800" dirty="0">
                <a:effectLst/>
              </a:rPr>
              <a:t>Supplemental Vitamins and Minerals for CVD Prevention and Treatment</a:t>
            </a:r>
          </a:p>
        </p:txBody>
      </p:sp>
      <p:sp>
        <p:nvSpPr>
          <p:cNvPr id="4" name="Footer Placeholder 3">
            <a:extLst>
              <a:ext uri="{FF2B5EF4-FFF2-40B4-BE49-F238E27FC236}">
                <a16:creationId xmlns:a16="http://schemas.microsoft.com/office/drawing/2014/main" id="{D31D1056-5BB8-4506-8722-2F5BF548221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4A011FB3-5E06-4559-91CE-795846158B1D}"/>
              </a:ext>
            </a:extLst>
          </p:cNvPr>
          <p:cNvSpPr txBox="1"/>
          <p:nvPr/>
        </p:nvSpPr>
        <p:spPr>
          <a:xfrm>
            <a:off x="267578" y="5658408"/>
            <a:ext cx="8355013" cy="646331"/>
          </a:xfrm>
          <a:prstGeom prst="rect">
            <a:avLst/>
          </a:prstGeom>
          <a:noFill/>
        </p:spPr>
        <p:txBody>
          <a:bodyPr wrap="square" rtlCol="0">
            <a:spAutoFit/>
          </a:bodyPr>
          <a:lstStyle/>
          <a:p>
            <a:r>
              <a:rPr lang="en-US" dirty="0">
                <a:solidFill>
                  <a:srgbClr val="FFC000"/>
                </a:solidFill>
              </a:rPr>
              <a:t>Jenkins, D., Spence, D., </a:t>
            </a:r>
            <a:r>
              <a:rPr lang="en-US" dirty="0" err="1">
                <a:solidFill>
                  <a:srgbClr val="FFC000"/>
                </a:solidFill>
              </a:rPr>
              <a:t>Giovannucci</a:t>
            </a:r>
            <a:r>
              <a:rPr lang="en-US" dirty="0">
                <a:solidFill>
                  <a:srgbClr val="FFC000"/>
                </a:solidFill>
              </a:rPr>
              <a:t>, E. et al. Supplemental vitamins and minerals for CVD prevention and treatment. </a:t>
            </a:r>
            <a:r>
              <a:rPr lang="en-US" dirty="0" err="1">
                <a:solidFill>
                  <a:srgbClr val="FFC000"/>
                </a:solidFill>
              </a:rPr>
              <a:t>JACC.Vol</a:t>
            </a:r>
            <a:r>
              <a:rPr lang="en-US" dirty="0">
                <a:solidFill>
                  <a:srgbClr val="FFC000"/>
                </a:solidFill>
              </a:rPr>
              <a:t> 71(22) 2018; 2570-84)</a:t>
            </a:r>
          </a:p>
        </p:txBody>
      </p:sp>
      <p:pic>
        <p:nvPicPr>
          <p:cNvPr id="7" name="Picture 6">
            <a:extLst>
              <a:ext uri="{FF2B5EF4-FFF2-40B4-BE49-F238E27FC236}">
                <a16:creationId xmlns:a16="http://schemas.microsoft.com/office/drawing/2014/main" id="{462E3B71-29F0-45BD-86A0-AAB3C6944ACE}"/>
              </a:ext>
            </a:extLst>
          </p:cNvPr>
          <p:cNvPicPr>
            <a:picLocks noChangeAspect="1"/>
          </p:cNvPicPr>
          <p:nvPr/>
        </p:nvPicPr>
        <p:blipFill>
          <a:blip r:embed="rId2"/>
          <a:stretch>
            <a:fillRect/>
          </a:stretch>
        </p:blipFill>
        <p:spPr>
          <a:xfrm>
            <a:off x="736060" y="2206667"/>
            <a:ext cx="7543800" cy="1966802"/>
          </a:xfrm>
          <a:prstGeom prst="rect">
            <a:avLst/>
          </a:prstGeom>
        </p:spPr>
      </p:pic>
      <p:sp>
        <p:nvSpPr>
          <p:cNvPr id="9" name="TextBox 8">
            <a:extLst>
              <a:ext uri="{FF2B5EF4-FFF2-40B4-BE49-F238E27FC236}">
                <a16:creationId xmlns:a16="http://schemas.microsoft.com/office/drawing/2014/main" id="{704BC2A6-DCD8-41B4-9045-5C3C100C2B38}"/>
              </a:ext>
            </a:extLst>
          </p:cNvPr>
          <p:cNvSpPr txBox="1"/>
          <p:nvPr/>
        </p:nvSpPr>
        <p:spPr>
          <a:xfrm>
            <a:off x="3891268" y="1232710"/>
            <a:ext cx="1361463" cy="400110"/>
          </a:xfrm>
          <a:prstGeom prst="rect">
            <a:avLst/>
          </a:prstGeom>
          <a:noFill/>
        </p:spPr>
        <p:txBody>
          <a:bodyPr wrap="none" rtlCol="0">
            <a:spAutoFit/>
          </a:bodyPr>
          <a:lstStyle/>
          <a:p>
            <a:r>
              <a:rPr lang="en-US" sz="2000" b="1" dirty="0"/>
              <a:t>Vitamin D</a:t>
            </a:r>
          </a:p>
        </p:txBody>
      </p:sp>
      <p:pic>
        <p:nvPicPr>
          <p:cNvPr id="10" name="Picture 9">
            <a:extLst>
              <a:ext uri="{FF2B5EF4-FFF2-40B4-BE49-F238E27FC236}">
                <a16:creationId xmlns:a16="http://schemas.microsoft.com/office/drawing/2014/main" id="{99A9A439-63B3-4658-80D3-CD8221E79370}"/>
              </a:ext>
            </a:extLst>
          </p:cNvPr>
          <p:cNvPicPr>
            <a:picLocks noChangeAspect="1"/>
          </p:cNvPicPr>
          <p:nvPr/>
        </p:nvPicPr>
        <p:blipFill>
          <a:blip r:embed="rId3"/>
          <a:stretch>
            <a:fillRect/>
          </a:stretch>
        </p:blipFill>
        <p:spPr>
          <a:xfrm>
            <a:off x="736060" y="1735150"/>
            <a:ext cx="7547043" cy="484487"/>
          </a:xfrm>
          <a:prstGeom prst="rect">
            <a:avLst/>
          </a:prstGeom>
        </p:spPr>
      </p:pic>
      <p:pic>
        <p:nvPicPr>
          <p:cNvPr id="11" name="Picture 10">
            <a:extLst>
              <a:ext uri="{FF2B5EF4-FFF2-40B4-BE49-F238E27FC236}">
                <a16:creationId xmlns:a16="http://schemas.microsoft.com/office/drawing/2014/main" id="{F476E9F9-CD3A-4213-BFB3-C341F81DF071}"/>
              </a:ext>
            </a:extLst>
          </p:cNvPr>
          <p:cNvPicPr>
            <a:picLocks noChangeAspect="1"/>
          </p:cNvPicPr>
          <p:nvPr/>
        </p:nvPicPr>
        <p:blipFill>
          <a:blip r:embed="rId4"/>
          <a:stretch>
            <a:fillRect/>
          </a:stretch>
        </p:blipFill>
        <p:spPr>
          <a:xfrm>
            <a:off x="4571999" y="4128739"/>
            <a:ext cx="2725005" cy="578567"/>
          </a:xfrm>
          <a:prstGeom prst="rect">
            <a:avLst/>
          </a:prstGeom>
        </p:spPr>
      </p:pic>
    </p:spTree>
    <p:extLst>
      <p:ext uri="{BB962C8B-B14F-4D97-AF65-F5344CB8AC3E}">
        <p14:creationId xmlns:p14="http://schemas.microsoft.com/office/powerpoint/2010/main" val="1045015327"/>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07E8F9381F0543AB34126BF086DCEA" ma:contentTypeVersion="6" ma:contentTypeDescription="Create a new document." ma:contentTypeScope="" ma:versionID="4c4f9afb2f1cb042e5834f87af676aed">
  <xsd:schema xmlns:xsd="http://www.w3.org/2001/XMLSchema" xmlns:xs="http://www.w3.org/2001/XMLSchema" xmlns:p="http://schemas.microsoft.com/office/2006/metadata/properties" xmlns:ns2="c15c0e76-1f1f-4682-97ab-70ae33ec8879" xmlns:ns3="f6426afa-3c90-4119-abb0-98d891e0a722" targetNamespace="http://schemas.microsoft.com/office/2006/metadata/properties" ma:root="true" ma:fieldsID="b269e9e5b8dc75791f279d28419b4ea5" ns2:_="" ns3:_="">
    <xsd:import namespace="c15c0e76-1f1f-4682-97ab-70ae33ec8879"/>
    <xsd:import namespace="f6426afa-3c90-4119-abb0-98d891e0a7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c0e76-1f1f-4682-97ab-70ae33ec8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426afa-3c90-4119-abb0-98d891e0a7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3DDA01-5209-4168-BBB3-72505FE8DB9B}"/>
</file>

<file path=customXml/itemProps2.xml><?xml version="1.0" encoding="utf-8"?>
<ds:datastoreItem xmlns:ds="http://schemas.openxmlformats.org/officeDocument/2006/customXml" ds:itemID="{9393806A-6AE8-4886-99FB-C801111D4CA4}"/>
</file>

<file path=customXml/itemProps3.xml><?xml version="1.0" encoding="utf-8"?>
<ds:datastoreItem xmlns:ds="http://schemas.openxmlformats.org/officeDocument/2006/customXml" ds:itemID="{57245596-1EF2-4836-899C-400423493A97}"/>
</file>

<file path=docProps/app.xml><?xml version="1.0" encoding="utf-8"?>
<Properties xmlns="http://schemas.openxmlformats.org/officeDocument/2006/extended-properties" xmlns:vt="http://schemas.openxmlformats.org/officeDocument/2006/docPropsVTypes">
  <Template>Clouds</Template>
  <TotalTime>9092</TotalTime>
  <Words>10368</Words>
  <Application>Microsoft Office PowerPoint</Application>
  <PresentationFormat>On-screen Show (4:3)</PresentationFormat>
  <Paragraphs>847</Paragraphs>
  <Slides>126</Slides>
  <Notes>18</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35" baseType="lpstr">
      <vt:lpstr>Arial</vt:lpstr>
      <vt:lpstr>Calibri</vt:lpstr>
      <vt:lpstr>Lucida Handwriting</vt:lpstr>
      <vt:lpstr>msgothic</vt:lpstr>
      <vt:lpstr>StarSymbol</vt:lpstr>
      <vt:lpstr>Times New Roman</vt:lpstr>
      <vt:lpstr>Wingdings</vt:lpstr>
      <vt:lpstr>Clouds</vt:lpstr>
      <vt:lpstr>Acrobat Document</vt:lpstr>
      <vt:lpstr> Bale/Doneen Live  Scientific Update Session </vt:lpstr>
      <vt:lpstr>PowerPoint Presentation</vt:lpstr>
      <vt:lpstr>What I can’t cover this month…so much information and such little time</vt:lpstr>
      <vt:lpstr>Too much can be destructive</vt:lpstr>
      <vt:lpstr>The world may now be listening!  Now is our time to share…</vt:lpstr>
      <vt:lpstr>PowerPoint Presentation</vt:lpstr>
      <vt:lpstr>PowerPoint Presentation</vt:lpstr>
      <vt:lpstr>PowerPoint Presentation</vt:lpstr>
      <vt:lpstr>PowerPoint Presentation</vt:lpstr>
      <vt:lpstr>PowerPoint Presentation</vt:lpstr>
      <vt:lpstr>PowerPoint Presentation</vt:lpstr>
      <vt:lpstr>Residual inflammation – always be aware….</vt:lpstr>
      <vt:lpstr>Residual inflammatory risk despite being on PCSK-9 and statin therapy.</vt:lpstr>
      <vt:lpstr>Residual inflammatory risk despite being on PCSK-9 and statin therapy.</vt:lpstr>
      <vt:lpstr>Residual inflammatory risk despite being on PCSK-9 and statin therapy.</vt:lpstr>
      <vt:lpstr>hsCRP results on PCSK9 and lipid therapy</vt:lpstr>
      <vt:lpstr>PowerPoint Presentation</vt:lpstr>
      <vt:lpstr>Residual inflammatory risk despite being on PCSK-9 and statin therapy.</vt:lpstr>
      <vt:lpstr>CV events based on hsCRP levels &amp; LDL-C levels at 14 wks</vt:lpstr>
      <vt:lpstr>Residual inflammatory risk despite being on PCSK-9 and statin therapy.</vt:lpstr>
      <vt:lpstr>Residual inflammatory risk despite being on PCSK-9 and statin therapy.</vt:lpstr>
      <vt:lpstr>PowerPoint Presentation</vt:lpstr>
      <vt:lpstr>PowerPoint Presentation</vt:lpstr>
      <vt:lpstr>PowerPoint Presentation</vt:lpstr>
      <vt:lpstr>PowerPoint Presentation</vt:lpstr>
      <vt:lpstr>PowerPoint Presentation</vt:lpstr>
      <vt:lpstr>PowerPoint Presentation</vt:lpstr>
      <vt:lpstr>When asked about my response to this article – this is what I said  </vt:lpstr>
      <vt:lpstr>PowerPoint Presentation</vt:lpstr>
      <vt:lpstr>PowerPoint Presentation</vt:lpstr>
      <vt:lpstr>High-risk Periodontal Pathogens Contribute to the Pathogenesis of Atherosclerosis </vt:lpstr>
      <vt:lpstr>High-risk Periodontal Pathogens Contribute to the Pathogenesis of Atherosclerosis </vt:lpstr>
      <vt:lpstr>Reference list for high risk PD pathogen and causality paper</vt:lpstr>
      <vt:lpstr>Reference list for ADA guest editorial piece - </vt:lpstr>
      <vt:lpstr>So let’s examine what was published in last few days - </vt:lpstr>
      <vt:lpstr>PD treatment and DM</vt:lpstr>
      <vt:lpstr>PD tx in T2DM with chronic PD</vt:lpstr>
      <vt:lpstr>PD tx in T2DM with chronic PD</vt:lpstr>
      <vt:lpstr>PD tx in T2DM with chronic PD</vt:lpstr>
      <vt:lpstr>PD tx in T2DM with chronic PD</vt:lpstr>
      <vt:lpstr>PD tx in T2DM with chronic PD</vt:lpstr>
      <vt:lpstr>PD tx in T2DM with chronic PD</vt:lpstr>
      <vt:lpstr>PowerPoint Presentation</vt:lpstr>
      <vt:lpstr>Blood Pressure Goal of &lt; 120 mm Hg Reduces CV Risk in High Risk Adults</vt:lpstr>
      <vt:lpstr>Blood Pressure Goal of &lt; 120 mm Hg Reduces CV Risk in High Risk Adults</vt:lpstr>
      <vt:lpstr>Blood Pressure Goal of &lt; 120 mm Hg Reduces CV Risk in High Risk Adults</vt:lpstr>
      <vt:lpstr>November 2017</vt:lpstr>
      <vt:lpstr>Initial Treatment of Hypertension</vt:lpstr>
      <vt:lpstr>Impact of Intensive Versus Standard BP Management by Tertiles of BP in the SPRINT trial. </vt:lpstr>
      <vt:lpstr>Impact of Intensive Versus Standard BP Management by Tertiles of BP in the SPRINT trial. </vt:lpstr>
      <vt:lpstr>Impact of Intensive Versus Standard BP Management by Tertiles of BP in the SPRINT trial. </vt:lpstr>
      <vt:lpstr>Impact of Intensive Versus Standard BP Management by Tertiles of BP in the SPRINT trial. </vt:lpstr>
      <vt:lpstr>Impact of Intensive Versus Standard BP Management by Tertiles of BP in the SPRINT trial. </vt:lpstr>
      <vt:lpstr>Simultaneously Measured Interarm Blood Pressure Difference and Stroke</vt:lpstr>
      <vt:lpstr>Simultaneously Measured Interarm Blood Pressure Difference and Stroke</vt:lpstr>
      <vt:lpstr>Simultaneously Measured Interarm Blood Pressure Difference and Stroke</vt:lpstr>
      <vt:lpstr>Simultaneously Measured Interarm Blood Pressure Difference and Stroke</vt:lpstr>
      <vt:lpstr>Simultaneously Measured Interarm Blood Pressure Difference and Stroke</vt:lpstr>
      <vt:lpstr>Simultaneously Measured Interarm Blood Pressure Difference and Stroke</vt:lpstr>
      <vt:lpstr>Simultaneously Measured Interarm Blood Pressure Difference and Stroke</vt:lpstr>
      <vt:lpstr>PowerPoint Presentation</vt:lpstr>
      <vt:lpstr>CPAP and NT-ProBNP &amp; hsTnT</vt:lpstr>
      <vt:lpstr>CPAP and NT-ProBNP &amp; hsTnT</vt:lpstr>
      <vt:lpstr>CPAP and NT-ProBNP &amp; hsTnT</vt:lpstr>
      <vt:lpstr>CPAP and NT-ProBNP &amp; hsTnT</vt:lpstr>
      <vt:lpstr>PowerPoint Presentation</vt:lpstr>
      <vt:lpstr>NT-ProBNP</vt:lpstr>
      <vt:lpstr>CPAP and NT-ProBNP &amp; hsTnT</vt:lpstr>
      <vt:lpstr>PowerPoint Presentation</vt:lpstr>
      <vt:lpstr>Smoking increases risk of Ischemic stroke in young men</vt:lpstr>
      <vt:lpstr>Smoking increases risk of Ischemic stroke in young men</vt:lpstr>
      <vt:lpstr>Smoking increases risk of Ischemic stroke in young men</vt:lpstr>
      <vt:lpstr>PowerPoint Presentation</vt:lpstr>
      <vt:lpstr>NT-ProBNP is predictive of mortality  </vt:lpstr>
      <vt:lpstr>BNP predictive of mortality in patients with and without heart failure</vt:lpstr>
      <vt:lpstr>BNP natriuretic peptide predictive of mortality in patients with and without heart failure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NSAIDS</vt:lpstr>
      <vt:lpstr>Aspirin and NSAIDs – a safety review</vt:lpstr>
      <vt:lpstr>Aspirin and NSAIDs – a safety review</vt:lpstr>
      <vt:lpstr>Aspirin and NSAID – a safety review</vt:lpstr>
      <vt:lpstr>Aspirin and NSAID – a safety review</vt:lpstr>
      <vt:lpstr>Aspirin and NSAID – a safety review</vt:lpstr>
      <vt:lpstr>Aspirin and NSAID – a safety review</vt:lpstr>
      <vt:lpstr>Aspirin and NSAID – a safety review</vt:lpstr>
      <vt:lpstr>Aspirin and NSAID – a safety review</vt:lpstr>
      <vt:lpstr>Treatment Supplements</vt:lpstr>
      <vt:lpstr>Supplemental Vitamins and Minerals for CVD Prevention and Treatment</vt:lpstr>
      <vt:lpstr>Supplemental Vitamins and Minerals for CVD Prevention and Treatment</vt:lpstr>
      <vt:lpstr>Supplemental Vitamins and Minerals for CVD Prevention and Treatment</vt:lpstr>
      <vt:lpstr> Let’s see what they say about Vitamin D?</vt:lpstr>
      <vt:lpstr>Supplemental Vitamins and Minerals for CVD Prevention and Treatment</vt:lpstr>
      <vt:lpstr>PowerPoint Presentation</vt:lpstr>
      <vt:lpstr>Major Risk Factors for Vit. D Deficiency</vt:lpstr>
      <vt:lpstr>Potential Mechanisms for CV Effects of Vitamin D Deficiency</vt:lpstr>
      <vt:lpstr>Vitamin D Deficiency Cardiovascular Disorders and T2 DM</vt:lpstr>
      <vt:lpstr>Two new studies this week regarding Vitamin D</vt:lpstr>
      <vt:lpstr>Vitamin D concentration and risk of T2DM and PreDM</vt:lpstr>
      <vt:lpstr>Vitamin D concentration and risk of T2DM and PreDM</vt:lpstr>
      <vt:lpstr>New data comes in weekly –Publication this week in response to the JACC article</vt:lpstr>
      <vt:lpstr>Going back to the JACC article Let’s see what they say about Vitamin B3?</vt:lpstr>
      <vt:lpstr>Supplemental Vitamins and Minerals for CVD Prevention and Treatment</vt:lpstr>
      <vt:lpstr>Supplemental Vitamins and Minerals for CVD Prevention and Treatment</vt:lpstr>
      <vt:lpstr>Niacin Metabolism #1  conjugation with glycine #2  non-conjugation</vt:lpstr>
      <vt:lpstr>Other CV benefits of niacin</vt:lpstr>
      <vt:lpstr>Niacin promotes reverse cholesterol transport</vt:lpstr>
      <vt:lpstr>Supplemental Vitamins and Minerals for CVD Prevention and Treatment</vt:lpstr>
      <vt:lpstr>PowerPoint Presentation</vt:lpstr>
      <vt:lpstr>PowerPoint Presentation</vt:lpstr>
      <vt:lpstr>May 26, 2011: AIM HIGH </vt:lpstr>
      <vt:lpstr>Bale/Doneen Method Thoughts:</vt:lpstr>
      <vt:lpstr>Intent to treat</vt:lpstr>
      <vt:lpstr>Confounding Therapies:</vt:lpstr>
      <vt:lpstr>Population:</vt:lpstr>
      <vt:lpstr>Supplemental Vitamins and Minerals for CVD Prevention and Treatment</vt:lpstr>
      <vt:lpstr>For the BaleDoneen Take-Away on this JACC analysis – I chose to let an expert speak on our behalf - </vt:lpstr>
      <vt:lpstr>Supplemental Vitamins and Minerals for CVD Prevention and Treatment</vt:lpstr>
      <vt:lpstr>Make sure and get signed up for the upcoming BaleDoneen Events!</vt:lpstr>
      <vt:lpstr>I have a secret – I taped this update session yesterday (Tuesday) and I am leaving the questions to the famous Dr. Bradley Bale!  Our daughter and I are currently driving the 1300 miles to her new home in San Diego </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2018-06 Guest Editorial from JADA, PD and T2DM, Residual inflammation post PCSK9 and statins, Root causes including Blood Pressure, OSA, Nicotine, Optimal goals with NT-ProBNP, Treatments in</dc:title>
  <dc:creator>Brad Bale</dc:creator>
  <cp:lastModifiedBy>Amy Doneen</cp:lastModifiedBy>
  <cp:revision>275</cp:revision>
  <cp:lastPrinted>1601-01-01T00:00:00Z</cp:lastPrinted>
  <dcterms:created xsi:type="dcterms:W3CDTF">2005-09-13T01:14:26Z</dcterms:created>
  <dcterms:modified xsi:type="dcterms:W3CDTF">2018-06-13T03:30:39Z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y fmtid="{D5CDD505-2E9C-101B-9397-08002B2CF9AE}" pid="3" name="ContentTypeId">
    <vt:lpwstr>0x0101001307E8F9381F0543AB34126BF086DCEA</vt:lpwstr>
  </property>
</Properties>
</file>