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emf" ContentType="image/x-e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8.xml" ContentType="application/vnd.openxmlformats-officedocument.presentationml.slide+xml"/>
  <Override PartName="/ppt/slides/slide127.xml" ContentType="application/vnd.openxmlformats-officedocument.presentationml.slide+xml"/>
  <Override PartName="/ppt/slides/slide116.xml" ContentType="application/vnd.openxmlformats-officedocument.presentationml.slide+xml"/>
  <Override PartName="/ppt/slides/slide115.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17.xml" ContentType="application/vnd.openxmlformats-officedocument.presentationml.slide+xml"/>
  <Override PartName="/ppt/slides/slide121.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64.xml" ContentType="application/vnd.openxmlformats-officedocument.presentationml.slide+xml"/>
  <Override PartName="/ppt/slides/slide163.xml" ContentType="application/vnd.openxmlformats-officedocument.presentationml.slide+xml"/>
  <Override PartName="/ppt/slides/slide162.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20.xml" ContentType="application/vnd.openxmlformats-officedocument.presentationml.slide+xml"/>
  <Override PartName="/ppt/slides/slide184.xml" ContentType="application/vnd.openxmlformats-officedocument.presentationml.slide+xml"/>
  <Override PartName="/ppt/slides/slide179.xml" ContentType="application/vnd.openxmlformats-officedocument.presentationml.slide+xml"/>
  <Override PartName="/ppt/slides/slide178.xml" ContentType="application/vnd.openxmlformats-officedocument.presentationml.slide+xml"/>
  <Override PartName="/ppt/slides/slide177.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57.xml" ContentType="application/vnd.openxmlformats-officedocument.presentationml.slide+xml"/>
  <Override PartName="/ppt/slides/slide156.xml" ContentType="application/vnd.openxmlformats-officedocument.presentationml.slide+xml"/>
  <Override PartName="/ppt/slides/slide155.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34.xml" ContentType="application/vnd.openxmlformats-officedocument.presentationml.slide+xml"/>
  <Override PartName="/ppt/slides/slide133.xml" ContentType="application/vnd.openxmlformats-officedocument.presentationml.slide+xml"/>
  <Override PartName="/ppt/slides/slide132.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49.xml" ContentType="application/vnd.openxmlformats-officedocument.presentationml.slide+xml"/>
  <Override PartName="/ppt/slides/slide148.xml" ContentType="application/vnd.openxmlformats-officedocument.presentationml.slide+xml"/>
  <Override PartName="/ppt/slides/slide147.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85.xml" ContentType="application/vnd.openxmlformats-officedocument.presentationml.slide+xml"/>
  <Override PartName="/ppt/slides/slide183.xml" ContentType="application/vnd.openxmlformats-officedocument.presentationml.slide+xml"/>
  <Override PartName="/ppt/slides/slide187.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24.xml" ContentType="application/vnd.openxmlformats-officedocument.presentationml.slide+xml"/>
  <Override PartName="/ppt/slides/slide223.xml" ContentType="application/vnd.openxmlformats-officedocument.presentationml.slide+xml"/>
  <Override PartName="/ppt/slides/slide222.xml" ContentType="application/vnd.openxmlformats-officedocument.presentationml.slide+xml"/>
  <Override PartName="/ppt/slides/slide218.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126.xml" ContentType="application/vnd.openxmlformats-officedocument.presentationml.slide+xml"/>
  <Override PartName="/ppt/slides/slide125.xml" ContentType="application/vnd.openxmlformats-officedocument.presentationml.slide+xml"/>
  <Override PartName="/ppt/slides/slide124.xml" ContentType="application/vnd.openxmlformats-officedocument.presentationml.slide+xml"/>
  <Override PartName="/ppt/slides/slide123.xml" ContentType="application/vnd.openxmlformats-officedocument.presentationml.slide+xml"/>
  <Override PartName="/ppt/slides/slide122.xml" ContentType="application/vnd.openxmlformats-officedocument.presentationml.slide+xml"/>
  <Override PartName="/ppt/slides/slide239.xml" ContentType="application/vnd.openxmlformats-officedocument.presentationml.slide+xml"/>
  <Override PartName="/ppt/slides/slide238.xml" ContentType="application/vnd.openxmlformats-officedocument.presentationml.slide+xml"/>
  <Override PartName="/ppt/slides/slide237.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17.xml" ContentType="application/vnd.openxmlformats-officedocument.presentationml.slide+xml"/>
  <Override PartName="/ppt/slides/slide219.xml" ContentType="application/vnd.openxmlformats-officedocument.presentationml.slide+xml"/>
  <Override PartName="/ppt/slides/slide215.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216.xml" ContentType="application/vnd.openxmlformats-officedocument.presentationml.slide+xml"/>
  <Override PartName="/ppt/slides/slide199.xml" ContentType="application/vnd.openxmlformats-officedocument.presentationml.slide+xml"/>
  <Override PartName="/ppt/slides/slide194.xml" ContentType="application/vnd.openxmlformats-officedocument.presentationml.slide+xml"/>
  <Override PartName="/ppt/slides/slide193.xml" ContentType="application/vnd.openxmlformats-officedocument.presentationml.slide+xml"/>
  <Override PartName="/ppt/slides/slide192.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200.xml" ContentType="application/vnd.openxmlformats-officedocument.presentationml.slide+xml"/>
  <Override PartName="/ppt/slides/slide198.xml" ContentType="application/vnd.openxmlformats-officedocument.presentationml.slide+xml"/>
  <Override PartName="/ppt/slides/slide202.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01.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09.xml" ContentType="application/vnd.openxmlformats-officedocument.presentationml.slide+xml"/>
  <Override PartName="/ppt/slides/slide212.xml" ContentType="application/vnd.openxmlformats-officedocument.presentationml.slide+xml"/>
  <Override PartName="/ppt/slides/slide207.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8.xml" ContentType="application/vnd.openxmlformats-officedocument.presentationml.slide+xml"/>
  <Override PartName="/ppt/slides/slide206.xml" ContentType="application/vnd.openxmlformats-officedocument.presentationml.slide+xml"/>
  <Override PartName="/ppt/slides/slide20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95.xml" ContentType="application/vnd.openxmlformats-officedocument.presentationml.notesSlide+xml"/>
  <Override PartName="/ppt/notesSlides/notesSlide94.xml" ContentType="application/vnd.openxmlformats-officedocument.presentationml.notesSlide+xml"/>
  <Override PartName="/ppt/notesSlides/notesSlide93.xml" ContentType="application/vnd.openxmlformats-officedocument.presentationml.notesSlide+xml"/>
  <Override PartName="/ppt/notesSlides/notesSlide92.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9.xml" ContentType="application/vnd.openxmlformats-officedocument.presentationml.notesSlide+xml"/>
  <Override PartName="/ppt/notesSlides/notesSlide88.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105.xml" ContentType="application/vnd.openxmlformats-officedocument.presentationml.notesSlide+xml"/>
  <Override PartName="/ppt/notesSlides/notesSlide104.xml" ContentType="application/vnd.openxmlformats-officedocument.presentationml.notesSlide+xml"/>
  <Override PartName="/ppt/notesSlides/notesSlide103.xml" ContentType="application/vnd.openxmlformats-officedocument.presentationml.notesSlide+xml"/>
  <Override PartName="/ppt/notesSlides/notesSlide102.xml" ContentType="application/vnd.openxmlformats-officedocument.presentationml.notesSlide+xml"/>
  <Override PartName="/ppt/notesSlides/notesSlide101.xml" ContentType="application/vnd.openxmlformats-officedocument.presentationml.notesSlide+xml"/>
  <Override PartName="/ppt/notesSlides/notesSlide100.xml" ContentType="application/vnd.openxmlformats-officedocument.presentationml.notesSlide+xml"/>
  <Override PartName="/ppt/notesSlides/notesSlide99.xml" ContentType="application/vnd.openxmlformats-officedocument.presentationml.notesSlide+xml"/>
  <Override PartName="/ppt/notesSlides/notesSlide87.xml" ContentType="application/vnd.openxmlformats-officedocument.presentationml.notesSlide+xml"/>
  <Override PartName="/ppt/notesSlides/notesSlide86.xml" ContentType="application/vnd.openxmlformats-officedocument.presentationml.notesSlide+xml"/>
  <Override PartName="/ppt/notesSlides/notesSlide8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notesSlides/notesSlide79.xml" ContentType="application/vnd.openxmlformats-officedocument.presentationml.notesSlide+xml"/>
  <Override PartName="/ppt/notesSlides/notesSlide78.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36.xml" ContentType="application/vnd.openxmlformats-officedocument.presentationml.notesSlide+xml"/>
  <Override PartName="/ppt/notesSlides/notesSlide135.xml" ContentType="application/vnd.openxmlformats-officedocument.presentationml.notesSlide+xml"/>
  <Override PartName="/ppt/notesSlides/notesSlide134.xml" ContentType="application/vnd.openxmlformats-officedocument.presentationml.notesSlide+xml"/>
  <Override PartName="/ppt/notesSlides/notesSlide133.xml" ContentType="application/vnd.openxmlformats-officedocument.presentationml.notesSlide+xml"/>
  <Override PartName="/ppt/notesSlides/notesSlide132.xml" ContentType="application/vnd.openxmlformats-officedocument.presentationml.notesSlide+xml"/>
  <Override PartName="/ppt/notesSlides/notesSlide131.xml" ContentType="application/vnd.openxmlformats-officedocument.presentationml.notesSlide+xml"/>
  <Override PartName="/ppt/notesSlides/notesSlide130.xml" ContentType="application/vnd.openxmlformats-officedocument.presentationml.notesSlide+xml"/>
  <Override PartName="/ppt/notesSlides/notesSlide129.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6.xml" ContentType="application/vnd.openxmlformats-officedocument.presentationml.notesSlide+xml"/>
  <Override PartName="/ppt/notesSlides/notesSlide145.xml" ContentType="application/vnd.openxmlformats-officedocument.presentationml.notesSlide+xml"/>
  <Override PartName="/ppt/notesSlides/notesSlide144.xml" ContentType="application/vnd.openxmlformats-officedocument.presentationml.notesSlide+xml"/>
  <Override PartName="/ppt/notesSlides/notesSlide143.xml" ContentType="application/vnd.openxmlformats-officedocument.presentationml.notesSlide+xml"/>
  <Override PartName="/ppt/notesSlides/notesSlide142.xml" ContentType="application/vnd.openxmlformats-officedocument.presentationml.notesSlide+xml"/>
  <Override PartName="/ppt/notesSlides/notesSlide141.xml" ContentType="application/vnd.openxmlformats-officedocument.presentationml.notesSlide+xml"/>
  <Override PartName="/ppt/notesSlides/notesSlide140.xml" ContentType="application/vnd.openxmlformats-officedocument.presentationml.notesSlide+xml"/>
  <Override PartName="/ppt/notesSlides/notesSlide128.xml" ContentType="application/vnd.openxmlformats-officedocument.presentationml.notesSlide+xml"/>
  <Override PartName="/ppt/notesSlides/notesSlide127.xml" ContentType="application/vnd.openxmlformats-officedocument.presentationml.notesSlide+xml"/>
  <Override PartName="/ppt/notesSlides/notesSlide126.xml" ContentType="application/vnd.openxmlformats-officedocument.presentationml.notesSlide+xml"/>
  <Override PartName="/ppt/notesSlides/notesSlide115.xml" ContentType="application/vnd.openxmlformats-officedocument.presentationml.notesSlide+xml"/>
  <Override PartName="/ppt/notesSlides/notesSlide114.xml" ContentType="application/vnd.openxmlformats-officedocument.presentationml.notesSlide+xml"/>
  <Override PartName="/ppt/notesSlides/notesSlide113.xml" ContentType="application/vnd.openxmlformats-officedocument.presentationml.notesSlide+xml"/>
  <Override PartName="/ppt/notesSlides/notesSlide112.xml" ContentType="application/vnd.openxmlformats-officedocument.presentationml.notesSlide+xml"/>
  <Override PartName="/ppt/notesSlides/notesSlide111.xml" ContentType="application/vnd.openxmlformats-officedocument.presentationml.notesSlide+xml"/>
  <Override PartName="/ppt/notesSlides/notesSlide110.xml" ContentType="application/vnd.openxmlformats-officedocument.presentationml.notesSlide+xml"/>
  <Override PartName="/ppt/notesSlides/notesSlide109.xml" ContentType="application/vnd.openxmlformats-officedocument.presentationml.notesSlide+xml"/>
  <Override PartName="/ppt/notesSlides/notesSlide116.xml" ContentType="application/vnd.openxmlformats-officedocument.presentationml.notesSlide+xml"/>
  <Override PartName="/ppt/notesSlides/notesSlide118.xml" ContentType="application/vnd.openxmlformats-officedocument.presentationml.notesSlide+xml"/>
  <Override PartName="/ppt/notesSlides/notesSlide125.xml" ContentType="application/vnd.openxmlformats-officedocument.presentationml.notesSlide+xml"/>
  <Override PartName="/ppt/notesSlides/notesSlide124.xml" ContentType="application/vnd.openxmlformats-officedocument.presentationml.notesSlide+xml"/>
  <Override PartName="/ppt/notesSlides/notesSlide123.xml" ContentType="application/vnd.openxmlformats-officedocument.presentationml.notesSlide+xml"/>
  <Override PartName="/ppt/notesSlides/notesSlide122.xml" ContentType="application/vnd.openxmlformats-officedocument.presentationml.notesSlide+xml"/>
  <Override PartName="/ppt/notesSlides/notesSlide121.xml" ContentType="application/vnd.openxmlformats-officedocument.presentationml.notesSlide+xml"/>
  <Override PartName="/ppt/notesSlides/notesSlide120.xml" ContentType="application/vnd.openxmlformats-officedocument.presentationml.notesSlide+xml"/>
  <Override PartName="/ppt/notesSlides/notesSlide119.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147.xml" ContentType="application/vnd.openxmlformats-officedocument.presentationml.notesSlide+xml"/>
  <Override PartName="/ppt/notesSlides/notesSlide117.xml" ContentType="application/vnd.openxmlformats-officedocument.presentationml.notesSlide+xml"/>
  <Override PartName="/ppt/notesSlides/notesSlide149.xml" ContentType="application/vnd.openxmlformats-officedocument.presentationml.notesSlide+xml"/>
  <Override PartName="/ppt/notesSlides/notesSlide197.xml" ContentType="application/vnd.openxmlformats-officedocument.presentationml.notesSlide+xml"/>
  <Override PartName="/ppt/notesSlides/notesSlide196.xml" ContentType="application/vnd.openxmlformats-officedocument.presentationml.notesSlide+xml"/>
  <Override PartName="/ppt/notesSlides/notesSlide195.xml" ContentType="application/vnd.openxmlformats-officedocument.presentationml.notesSlide+xml"/>
  <Override PartName="/ppt/notesSlides/notesSlide148.xml" ContentType="application/vnd.openxmlformats-officedocument.presentationml.notesSlide+xml"/>
  <Override PartName="/ppt/notesSlides/notesSlide193.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5.xml" ContentType="application/vnd.openxmlformats-officedocument.presentationml.notesSlide+xml"/>
  <Override PartName="/ppt/notesSlides/notesSlide204.xml" ContentType="application/vnd.openxmlformats-officedocument.presentationml.notesSlide+xml"/>
  <Override PartName="/ppt/notesSlides/notesSlide203.xml" ContentType="application/vnd.openxmlformats-officedocument.presentationml.notesSlide+xml"/>
  <Override PartName="/ppt/notesSlides/notesSlide202.xml" ContentType="application/vnd.openxmlformats-officedocument.presentationml.notesSlide+xml"/>
  <Override PartName="/ppt/notesSlides/notesSlide201.xml" ContentType="application/vnd.openxmlformats-officedocument.presentationml.notesSlide+xml"/>
  <Override PartName="/ppt/notesSlides/notesSlide192.xml" ContentType="application/vnd.openxmlformats-officedocument.presentationml.notesSlide+xml"/>
  <Override PartName="/ppt/notesSlides/notesSlide191.xml" ContentType="application/vnd.openxmlformats-officedocument.presentationml.notesSlide+xml"/>
  <Override PartName="/ppt/notesSlides/notesSlide190.xml" ContentType="application/vnd.openxmlformats-officedocument.presentationml.notesSlide+xml"/>
  <Override PartName="/ppt/notesSlides/notesSlide181.xml" ContentType="application/vnd.openxmlformats-officedocument.presentationml.notesSlide+xml"/>
  <Override PartName="/ppt/notesSlides/notesSlide180.xml" ContentType="application/vnd.openxmlformats-officedocument.presentationml.notesSlide+xml"/>
  <Override PartName="/ppt/notesSlides/notesSlide179.xml" ContentType="application/vnd.openxmlformats-officedocument.presentationml.notesSlide+xml"/>
  <Override PartName="/ppt/notesSlides/notesSlide178.xml" ContentType="application/vnd.openxmlformats-officedocument.presentationml.notesSlide+xml"/>
  <Override PartName="/ppt/notesSlides/notesSlide177.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9.xml" ContentType="application/vnd.openxmlformats-officedocument.presentationml.notesSlide+xml"/>
  <Override PartName="/ppt/notesSlides/notesSlide188.xml" ContentType="application/vnd.openxmlformats-officedocument.presentationml.notesSlide+xml"/>
  <Override PartName="/ppt/notesSlides/notesSlide187.xml" ContentType="application/vnd.openxmlformats-officedocument.presentationml.notesSlide+xml"/>
  <Override PartName="/ppt/notesSlides/notesSlide186.xml" ContentType="application/vnd.openxmlformats-officedocument.presentationml.notesSlide+xml"/>
  <Override PartName="/ppt/notesSlides/notesSlide18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28.xml" ContentType="application/vnd.openxmlformats-officedocument.presentationml.notesSlide+xml"/>
  <Override PartName="/ppt/notesSlides/notesSlide227.xml" ContentType="application/vnd.openxmlformats-officedocument.presentationml.notesSlide+xml"/>
  <Override PartName="/ppt/notesSlides/notesSlide226.xml" ContentType="application/vnd.openxmlformats-officedocument.presentationml.notesSlide+xml"/>
  <Override PartName="/ppt/notesSlides/notesSlide225.xml" ContentType="application/vnd.openxmlformats-officedocument.presentationml.notesSlide+xml"/>
  <Override PartName="/ppt/notesSlides/notesSlide224.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6.xml" ContentType="application/vnd.openxmlformats-officedocument.presentationml.notesSlide+xml"/>
  <Override PartName="/ppt/notesSlides/notesSlide235.xml" ContentType="application/vnd.openxmlformats-officedocument.presentationml.notesSlide+xml"/>
  <Override PartName="/ppt/notesSlides/notesSlide234.xml" ContentType="application/vnd.openxmlformats-officedocument.presentationml.notesSlide+xml"/>
  <Override PartName="/ppt/notesSlides/notesSlide233.xml" ContentType="application/vnd.openxmlformats-officedocument.presentationml.notesSlide+xml"/>
  <Override PartName="/ppt/notesSlides/notesSlide232.xml" ContentType="application/vnd.openxmlformats-officedocument.presentationml.notesSlide+xml"/>
  <Override PartName="/ppt/notesSlides/notesSlide223.xml" ContentType="application/vnd.openxmlformats-officedocument.presentationml.notesSlide+xml"/>
  <Override PartName="/ppt/notesSlides/notesSlide222.xml" ContentType="application/vnd.openxmlformats-officedocument.presentationml.notesSlide+xml"/>
  <Override PartName="/ppt/notesSlides/notesSlide221.xml" ContentType="application/vnd.openxmlformats-officedocument.presentationml.notesSlide+xml"/>
  <Override PartName="/ppt/notesSlides/notesSlide213.xml" ContentType="application/vnd.openxmlformats-officedocument.presentationml.notesSlide+xml"/>
  <Override PartName="/ppt/notesSlides/notesSlide212.xml" ContentType="application/vnd.openxmlformats-officedocument.presentationml.notesSlide+xml"/>
  <Override PartName="/ppt/notesSlides/notesSlide211.xml" ContentType="application/vnd.openxmlformats-officedocument.presentationml.notesSlide+xml"/>
  <Override PartName="/ppt/notesSlides/notesSlide210.xml" ContentType="application/vnd.openxmlformats-officedocument.presentationml.notesSlide+xml"/>
  <Override PartName="/ppt/notesSlides/notesSlide209.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20.xml" ContentType="application/vnd.openxmlformats-officedocument.presentationml.notesSlide+xml"/>
  <Override PartName="/ppt/notesSlides/notesSlide219.xml" ContentType="application/vnd.openxmlformats-officedocument.presentationml.notesSlide+xml"/>
  <Override PartName="/ppt/notesSlides/notesSlide218.xml" ContentType="application/vnd.openxmlformats-officedocument.presentationml.notesSlide+xml"/>
  <Override PartName="/ppt/notesSlides/notesSlide217.xml" ContentType="application/vnd.openxmlformats-officedocument.presentationml.notesSlide+xml"/>
  <Override PartName="/ppt/notesSlides/notesSlide176.xml" ContentType="application/vnd.openxmlformats-officedocument.presentationml.notesSlide+xml"/>
  <Override PartName="/ppt/notesSlides/notesSlide194.xml" ContentType="application/vnd.openxmlformats-officedocument.presentationml.notesSlide+xml"/>
  <Override PartName="/ppt/notesSlides/notesSlide175.xml" ContentType="application/vnd.openxmlformats-officedocument.presentationml.notesSlide+xml"/>
  <Override PartName="/ppt/notesSlides/notesSlide166.xml" ContentType="application/vnd.openxmlformats-officedocument.presentationml.notesSlide+xml"/>
  <Override PartName="/ppt/notesSlides/notesSlide174.xml" ContentType="application/vnd.openxmlformats-officedocument.presentationml.notesSlide+xml"/>
  <Override PartName="/ppt/notesSlides/notesSlide165.xml" ContentType="application/vnd.openxmlformats-officedocument.presentationml.notesSlide+xml"/>
  <Override PartName="/ppt/notesSlides/notesSlide164.xml" ContentType="application/vnd.openxmlformats-officedocument.presentationml.notesSlide+xml"/>
  <Override PartName="/ppt/notesSlides/notesSlide172.xml" ContentType="application/vnd.openxmlformats-officedocument.presentationml.notesSlide+xml"/>
  <Override PartName="/ppt/notesSlides/notesSlide171.xml" ContentType="application/vnd.openxmlformats-officedocument.presentationml.notesSlide+xml"/>
  <Override PartName="/ppt/notesSlides/notesSlide162.xml" ContentType="application/vnd.openxmlformats-officedocument.presentationml.notesSlide+xml"/>
  <Override PartName="/ppt/notesSlides/notesSlide168.xml" ContentType="application/vnd.openxmlformats-officedocument.presentationml.notesSlide+xml"/>
  <Override PartName="/ppt/notesSlides/notesSlide167.xml" ContentType="application/vnd.openxmlformats-officedocument.presentationml.notesSlide+xml"/>
  <Override PartName="/ppt/notesSlides/notesSlide161.xml" ContentType="application/vnd.openxmlformats-officedocument.presentationml.notesSlide+xml"/>
  <Override PartName="/ppt/notesSlides/notesSlide160.xml" ContentType="application/vnd.openxmlformats-officedocument.presentationml.notesSlide+xml"/>
  <Override PartName="/ppt/notesSlides/notesSlide159.xml" ContentType="application/vnd.openxmlformats-officedocument.presentationml.notesSlide+xml"/>
  <Override PartName="/ppt/notesSlides/notesSlide170.xml" ContentType="application/vnd.openxmlformats-officedocument.presentationml.notesSlide+xml"/>
  <Override PartName="/ppt/notesSlides/notesSlide158.xml" ContentType="application/vnd.openxmlformats-officedocument.presentationml.notesSlide+xml"/>
  <Override PartName="/ppt/notesSlides/notesSlide157.xml" ContentType="application/vnd.openxmlformats-officedocument.presentationml.notesSlide+xml"/>
  <Override PartName="/ppt/notesSlides/notesSlide151.xml" ContentType="application/vnd.openxmlformats-officedocument.presentationml.notesSlide+xml"/>
  <Override PartName="/ppt/notesSlides/notesSlide150.xml" ContentType="application/vnd.openxmlformats-officedocument.presentationml.notesSlide+xml"/>
  <Override PartName="/ppt/notesSlides/notesSlide169.xml" ContentType="application/vnd.openxmlformats-officedocument.presentationml.notesSlide+xml"/>
  <Override PartName="/ppt/notesSlides/notesSlide163.xml" ContentType="application/vnd.openxmlformats-officedocument.presentationml.notesSlide+xml"/>
  <Override PartName="/ppt/notesSlides/notesSlide173.xml" ContentType="application/vnd.openxmlformats-officedocument.presentationml.notesSlide+xml"/>
  <Override PartName="/ppt/notesSlides/notesSlide152.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3.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2.xml" ContentType="application/vnd.openxmlformats-officedocument.presentationml.tags+xml"/>
  <Override PartName="/ppt/tags/tag4.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3.xml" ContentType="application/vnd.openxmlformats-officedocument.presentationml.tags+xml"/>
  <Override PartName="/ppt/tags/tag6.xml" ContentType="application/vnd.openxmlformats-officedocument.presentationml.tags+xml"/>
  <Override PartName="/ppt/tags/tag1.xml" ContentType="application/vnd.openxmlformats-officedocument.presentationml.tags+xml"/>
  <Override PartName="/ppt/tags/tag5.xml" ContentType="application/vnd.openxmlformats-officedocument.presentationml.tag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63" r:id="rId1"/>
  </p:sldMasterIdLst>
  <p:notesMasterIdLst>
    <p:notesMasterId r:id="rId241"/>
  </p:notesMasterIdLst>
  <p:handoutMasterIdLst>
    <p:handoutMasterId r:id="rId242"/>
  </p:handoutMasterIdLst>
  <p:sldIdLst>
    <p:sldId id="275" r:id="rId2"/>
    <p:sldId id="276" r:id="rId3"/>
    <p:sldId id="278" r:id="rId4"/>
    <p:sldId id="279" r:id="rId5"/>
    <p:sldId id="804" r:id="rId6"/>
    <p:sldId id="280" r:id="rId7"/>
    <p:sldId id="283" r:id="rId8"/>
    <p:sldId id="284" r:id="rId9"/>
    <p:sldId id="286" r:id="rId10"/>
    <p:sldId id="287"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285" r:id="rId26"/>
    <p:sldId id="288" r:id="rId27"/>
    <p:sldId id="289"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6" r:id="rId45"/>
    <p:sldId id="327" r:id="rId46"/>
    <p:sldId id="328" r:id="rId47"/>
    <p:sldId id="329" r:id="rId48"/>
    <p:sldId id="331" r:id="rId49"/>
    <p:sldId id="332" r:id="rId50"/>
    <p:sldId id="824" r:id="rId51"/>
    <p:sldId id="825" r:id="rId52"/>
    <p:sldId id="333" r:id="rId53"/>
    <p:sldId id="334" r:id="rId54"/>
    <p:sldId id="335" r:id="rId55"/>
    <p:sldId id="337" r:id="rId56"/>
    <p:sldId id="336" r:id="rId57"/>
    <p:sldId id="805" r:id="rId58"/>
    <p:sldId id="344" r:id="rId59"/>
    <p:sldId id="345" r:id="rId60"/>
    <p:sldId id="346" r:id="rId61"/>
    <p:sldId id="347" r:id="rId62"/>
    <p:sldId id="349" r:id="rId63"/>
    <p:sldId id="352" r:id="rId64"/>
    <p:sldId id="355" r:id="rId65"/>
    <p:sldId id="356" r:id="rId66"/>
    <p:sldId id="358" r:id="rId67"/>
    <p:sldId id="361" r:id="rId68"/>
    <p:sldId id="365" r:id="rId69"/>
    <p:sldId id="367" r:id="rId70"/>
    <p:sldId id="373" r:id="rId71"/>
    <p:sldId id="388" r:id="rId72"/>
    <p:sldId id="389" r:id="rId73"/>
    <p:sldId id="390" r:id="rId74"/>
    <p:sldId id="392" r:id="rId75"/>
    <p:sldId id="402" r:id="rId76"/>
    <p:sldId id="403" r:id="rId77"/>
    <p:sldId id="405" r:id="rId78"/>
    <p:sldId id="404" r:id="rId79"/>
    <p:sldId id="406" r:id="rId80"/>
    <p:sldId id="410" r:id="rId81"/>
    <p:sldId id="826" r:id="rId82"/>
    <p:sldId id="427" r:id="rId83"/>
    <p:sldId id="428" r:id="rId84"/>
    <p:sldId id="429" r:id="rId85"/>
    <p:sldId id="434" r:id="rId86"/>
    <p:sldId id="439" r:id="rId87"/>
    <p:sldId id="440" r:id="rId88"/>
    <p:sldId id="441" r:id="rId89"/>
    <p:sldId id="442" r:id="rId90"/>
    <p:sldId id="443" r:id="rId91"/>
    <p:sldId id="444" r:id="rId92"/>
    <p:sldId id="445" r:id="rId93"/>
    <p:sldId id="446" r:id="rId94"/>
    <p:sldId id="447" r:id="rId95"/>
    <p:sldId id="448" r:id="rId96"/>
    <p:sldId id="449" r:id="rId97"/>
    <p:sldId id="450" r:id="rId98"/>
    <p:sldId id="451" r:id="rId99"/>
    <p:sldId id="806" r:id="rId100"/>
    <p:sldId id="457" r:id="rId101"/>
    <p:sldId id="458" r:id="rId102"/>
    <p:sldId id="459" r:id="rId103"/>
    <p:sldId id="460" r:id="rId104"/>
    <p:sldId id="461" r:id="rId105"/>
    <p:sldId id="462" r:id="rId106"/>
    <p:sldId id="464" r:id="rId107"/>
    <p:sldId id="465" r:id="rId108"/>
    <p:sldId id="466" r:id="rId109"/>
    <p:sldId id="467" r:id="rId110"/>
    <p:sldId id="468" r:id="rId111"/>
    <p:sldId id="469" r:id="rId112"/>
    <p:sldId id="470" r:id="rId113"/>
    <p:sldId id="471" r:id="rId114"/>
    <p:sldId id="807" r:id="rId115"/>
    <p:sldId id="472" r:id="rId116"/>
    <p:sldId id="473" r:id="rId117"/>
    <p:sldId id="474" r:id="rId118"/>
    <p:sldId id="808" r:id="rId119"/>
    <p:sldId id="809" r:id="rId120"/>
    <p:sldId id="810" r:id="rId121"/>
    <p:sldId id="811" r:id="rId122"/>
    <p:sldId id="827" r:id="rId123"/>
    <p:sldId id="477" r:id="rId124"/>
    <p:sldId id="478" r:id="rId125"/>
    <p:sldId id="479" r:id="rId126"/>
    <p:sldId id="480" r:id="rId127"/>
    <p:sldId id="481" r:id="rId128"/>
    <p:sldId id="482" r:id="rId129"/>
    <p:sldId id="483" r:id="rId130"/>
    <p:sldId id="484" r:id="rId131"/>
    <p:sldId id="485" r:id="rId132"/>
    <p:sldId id="486" r:id="rId133"/>
    <p:sldId id="487" r:id="rId134"/>
    <p:sldId id="492" r:id="rId135"/>
    <p:sldId id="501" r:id="rId136"/>
    <p:sldId id="502" r:id="rId137"/>
    <p:sldId id="508" r:id="rId138"/>
    <p:sldId id="509" r:id="rId139"/>
    <p:sldId id="510" r:id="rId140"/>
    <p:sldId id="511" r:id="rId141"/>
    <p:sldId id="512" r:id="rId142"/>
    <p:sldId id="516" r:id="rId143"/>
    <p:sldId id="518" r:id="rId144"/>
    <p:sldId id="523" r:id="rId145"/>
    <p:sldId id="533" r:id="rId146"/>
    <p:sldId id="535" r:id="rId147"/>
    <p:sldId id="541" r:id="rId148"/>
    <p:sldId id="542" r:id="rId149"/>
    <p:sldId id="543" r:id="rId150"/>
    <p:sldId id="552" r:id="rId151"/>
    <p:sldId id="562" r:id="rId152"/>
    <p:sldId id="563" r:id="rId153"/>
    <p:sldId id="564" r:id="rId154"/>
    <p:sldId id="571" r:id="rId155"/>
    <p:sldId id="572" r:id="rId156"/>
    <p:sldId id="573" r:id="rId157"/>
    <p:sldId id="575" r:id="rId158"/>
    <p:sldId id="576" r:id="rId159"/>
    <p:sldId id="577" r:id="rId160"/>
    <p:sldId id="578" r:id="rId161"/>
    <p:sldId id="580" r:id="rId162"/>
    <p:sldId id="582" r:id="rId163"/>
    <p:sldId id="583" r:id="rId164"/>
    <p:sldId id="584" r:id="rId165"/>
    <p:sldId id="585" r:id="rId166"/>
    <p:sldId id="586" r:id="rId167"/>
    <p:sldId id="587" r:id="rId168"/>
    <p:sldId id="588" r:id="rId169"/>
    <p:sldId id="603" r:id="rId170"/>
    <p:sldId id="604" r:id="rId171"/>
    <p:sldId id="605" r:id="rId172"/>
    <p:sldId id="606" r:id="rId173"/>
    <p:sldId id="607" r:id="rId174"/>
    <p:sldId id="619" r:id="rId175"/>
    <p:sldId id="647" r:id="rId176"/>
    <p:sldId id="648" r:id="rId177"/>
    <p:sldId id="649" r:id="rId178"/>
    <p:sldId id="650" r:id="rId179"/>
    <p:sldId id="651" r:id="rId180"/>
    <p:sldId id="652" r:id="rId181"/>
    <p:sldId id="653" r:id="rId182"/>
    <p:sldId id="654" r:id="rId183"/>
    <p:sldId id="655" r:id="rId184"/>
    <p:sldId id="656" r:id="rId185"/>
    <p:sldId id="657" r:id="rId186"/>
    <p:sldId id="828" r:id="rId187"/>
    <p:sldId id="829" r:id="rId188"/>
    <p:sldId id="658" r:id="rId189"/>
    <p:sldId id="830" r:id="rId190"/>
    <p:sldId id="831" r:id="rId191"/>
    <p:sldId id="832" r:id="rId192"/>
    <p:sldId id="833" r:id="rId193"/>
    <p:sldId id="834" r:id="rId194"/>
    <p:sldId id="835" r:id="rId195"/>
    <p:sldId id="836" r:id="rId196"/>
    <p:sldId id="661" r:id="rId197"/>
    <p:sldId id="837" r:id="rId198"/>
    <p:sldId id="838" r:id="rId199"/>
    <p:sldId id="666" r:id="rId200"/>
    <p:sldId id="667" r:id="rId201"/>
    <p:sldId id="668" r:id="rId202"/>
    <p:sldId id="669" r:id="rId203"/>
    <p:sldId id="670" r:id="rId204"/>
    <p:sldId id="671" r:id="rId205"/>
    <p:sldId id="675" r:id="rId206"/>
    <p:sldId id="676" r:id="rId207"/>
    <p:sldId id="682" r:id="rId208"/>
    <p:sldId id="684" r:id="rId209"/>
    <p:sldId id="685" r:id="rId210"/>
    <p:sldId id="839" r:id="rId211"/>
    <p:sldId id="840" r:id="rId212"/>
    <p:sldId id="851" r:id="rId213"/>
    <p:sldId id="852" r:id="rId214"/>
    <p:sldId id="853" r:id="rId215"/>
    <p:sldId id="844" r:id="rId216"/>
    <p:sldId id="845" r:id="rId217"/>
    <p:sldId id="846" r:id="rId218"/>
    <p:sldId id="847" r:id="rId219"/>
    <p:sldId id="848" r:id="rId220"/>
    <p:sldId id="849" r:id="rId221"/>
    <p:sldId id="850" r:id="rId222"/>
    <p:sldId id="841" r:id="rId223"/>
    <p:sldId id="842" r:id="rId224"/>
    <p:sldId id="843" r:id="rId225"/>
    <p:sldId id="686" r:id="rId226"/>
    <p:sldId id="687" r:id="rId227"/>
    <p:sldId id="688" r:id="rId228"/>
    <p:sldId id="689" r:id="rId229"/>
    <p:sldId id="690" r:id="rId230"/>
    <p:sldId id="755" r:id="rId231"/>
    <p:sldId id="759" r:id="rId232"/>
    <p:sldId id="768" r:id="rId233"/>
    <p:sldId id="769" r:id="rId234"/>
    <p:sldId id="813" r:id="rId235"/>
    <p:sldId id="774" r:id="rId236"/>
    <p:sldId id="854" r:id="rId237"/>
    <p:sldId id="855" r:id="rId238"/>
    <p:sldId id="856" r:id="rId239"/>
    <p:sldId id="797" r:id="rId2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9" autoAdjust="0"/>
    <p:restoredTop sz="94647" autoAdjust="0"/>
  </p:normalViewPr>
  <p:slideViewPr>
    <p:cSldViewPr>
      <p:cViewPr varScale="1">
        <p:scale>
          <a:sx n="136" d="100"/>
          <a:sy n="136" d="100"/>
        </p:scale>
        <p:origin x="54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78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84" Type="http://schemas.openxmlformats.org/officeDocument/2006/relationships/slide" Target="slides/slide83.xml"/><Relationship Id="rId21" Type="http://schemas.openxmlformats.org/officeDocument/2006/relationships/slide" Target="slides/slide20.xml"/><Relationship Id="rId138" Type="http://schemas.openxmlformats.org/officeDocument/2006/relationships/slide" Target="slides/slide137.xml"/><Relationship Id="rId42" Type="http://schemas.openxmlformats.org/officeDocument/2006/relationships/slide" Target="slides/slide41.xml"/><Relationship Id="rId159" Type="http://schemas.openxmlformats.org/officeDocument/2006/relationships/slide" Target="slides/slide158.xml"/><Relationship Id="rId63" Type="http://schemas.openxmlformats.org/officeDocument/2006/relationships/slide" Target="slides/slide62.xml"/><Relationship Id="rId170" Type="http://schemas.openxmlformats.org/officeDocument/2006/relationships/slide" Target="slides/slide169.xml"/><Relationship Id="rId205" Type="http://schemas.openxmlformats.org/officeDocument/2006/relationships/slide" Target="slides/slide204.xml"/><Relationship Id="rId191" Type="http://schemas.openxmlformats.org/officeDocument/2006/relationships/slide" Target="slides/slide190.xml"/><Relationship Id="rId226" Type="http://schemas.openxmlformats.org/officeDocument/2006/relationships/slide" Target="slides/slide225.xml"/><Relationship Id="rId247" Type="http://schemas.openxmlformats.org/officeDocument/2006/relationships/customXml" Target="../customXml/item1.xml"/><Relationship Id="rId107" Type="http://schemas.openxmlformats.org/officeDocument/2006/relationships/slide" Target="slides/slide106.xml"/><Relationship Id="rId74" Type="http://schemas.openxmlformats.org/officeDocument/2006/relationships/slide" Target="slides/slide73.xml"/><Relationship Id="rId11" Type="http://schemas.openxmlformats.org/officeDocument/2006/relationships/slide" Target="slides/slide10.xml"/><Relationship Id="rId128" Type="http://schemas.openxmlformats.org/officeDocument/2006/relationships/slide" Target="slides/slide127.xml"/><Relationship Id="rId32" Type="http://schemas.openxmlformats.org/officeDocument/2006/relationships/slide" Target="slides/slide31.xml"/><Relationship Id="rId149" Type="http://schemas.openxmlformats.org/officeDocument/2006/relationships/slide" Target="slides/slide148.xml"/><Relationship Id="rId53" Type="http://schemas.openxmlformats.org/officeDocument/2006/relationships/slide" Target="slides/slide52.xml"/><Relationship Id="rId5" Type="http://schemas.openxmlformats.org/officeDocument/2006/relationships/slide" Target="slides/slide4.xml"/><Relationship Id="rId181" Type="http://schemas.openxmlformats.org/officeDocument/2006/relationships/slide" Target="slides/slide180.xml"/><Relationship Id="rId216" Type="http://schemas.openxmlformats.org/officeDocument/2006/relationships/slide" Target="slides/slide215.xml"/><Relationship Id="rId95" Type="http://schemas.openxmlformats.org/officeDocument/2006/relationships/slide" Target="slides/slide94.xml"/><Relationship Id="rId237" Type="http://schemas.openxmlformats.org/officeDocument/2006/relationships/slide" Target="slides/slide236.xml"/><Relationship Id="rId160" Type="http://schemas.openxmlformats.org/officeDocument/2006/relationships/slide" Target="slides/slide159.xml"/><Relationship Id="rId118" Type="http://schemas.openxmlformats.org/officeDocument/2006/relationships/slide" Target="slides/slide117.xml"/><Relationship Id="rId22" Type="http://schemas.openxmlformats.org/officeDocument/2006/relationships/slide" Target="slides/slide21.xml"/><Relationship Id="rId139" Type="http://schemas.openxmlformats.org/officeDocument/2006/relationships/slide" Target="slides/slide138.xml"/><Relationship Id="rId43" Type="http://schemas.openxmlformats.org/officeDocument/2006/relationships/slide" Target="slides/slide42.xml"/><Relationship Id="rId64" Type="http://schemas.openxmlformats.org/officeDocument/2006/relationships/slide" Target="slides/slide63.xml"/><Relationship Id="rId171" Type="http://schemas.openxmlformats.org/officeDocument/2006/relationships/slide" Target="slides/slide170.xml"/><Relationship Id="rId206" Type="http://schemas.openxmlformats.org/officeDocument/2006/relationships/slide" Target="slides/slide205.xml"/><Relationship Id="rId85" Type="http://schemas.openxmlformats.org/officeDocument/2006/relationships/slide" Target="slides/slide84.xml"/><Relationship Id="rId192" Type="http://schemas.openxmlformats.org/officeDocument/2006/relationships/slide" Target="slides/slide191.xml"/><Relationship Id="rId227" Type="http://schemas.openxmlformats.org/officeDocument/2006/relationships/slide" Target="slides/slide226.xml"/><Relationship Id="rId150" Type="http://schemas.openxmlformats.org/officeDocument/2006/relationships/slide" Target="slides/slide149.xml"/><Relationship Id="rId248" Type="http://schemas.openxmlformats.org/officeDocument/2006/relationships/customXml" Target="../customXml/item2.xml"/><Relationship Id="rId108" Type="http://schemas.openxmlformats.org/officeDocument/2006/relationships/slide" Target="slides/slide107.xml"/><Relationship Id="rId12" Type="http://schemas.openxmlformats.org/officeDocument/2006/relationships/slide" Target="slides/slide11.xml"/><Relationship Id="rId129" Type="http://schemas.openxmlformats.org/officeDocument/2006/relationships/slide" Target="slides/slide128.xml"/><Relationship Id="rId33" Type="http://schemas.openxmlformats.org/officeDocument/2006/relationships/slide" Target="slides/slide32.xml"/><Relationship Id="rId75" Type="http://schemas.openxmlformats.org/officeDocument/2006/relationships/slide" Target="slides/slide74.xml"/><Relationship Id="rId182" Type="http://schemas.openxmlformats.org/officeDocument/2006/relationships/slide" Target="slides/slide181.xml"/><Relationship Id="rId217" Type="http://schemas.openxmlformats.org/officeDocument/2006/relationships/slide" Target="slides/slide216.xml"/><Relationship Id="rId96" Type="http://schemas.openxmlformats.org/officeDocument/2006/relationships/slide" Target="slides/slide95.xml"/><Relationship Id="rId140" Type="http://schemas.openxmlformats.org/officeDocument/2006/relationships/slide" Target="slides/slide139.xml"/><Relationship Id="rId54" Type="http://schemas.openxmlformats.org/officeDocument/2006/relationships/slide" Target="slides/slide53.xml"/><Relationship Id="rId161" Type="http://schemas.openxmlformats.org/officeDocument/2006/relationships/slide" Target="slides/slide160.xml"/><Relationship Id="rId6" Type="http://schemas.openxmlformats.org/officeDocument/2006/relationships/slide" Target="slides/slide5.xml"/><Relationship Id="rId238" Type="http://schemas.openxmlformats.org/officeDocument/2006/relationships/slide" Target="slides/slide237.xml"/><Relationship Id="rId119" Type="http://schemas.openxmlformats.org/officeDocument/2006/relationships/slide" Target="slides/slide118.xml"/><Relationship Id="rId23" Type="http://schemas.openxmlformats.org/officeDocument/2006/relationships/slide" Target="slides/slide22.xml"/><Relationship Id="rId86" Type="http://schemas.openxmlformats.org/officeDocument/2006/relationships/slide" Target="slides/slide85.xml"/><Relationship Id="rId130" Type="http://schemas.openxmlformats.org/officeDocument/2006/relationships/slide" Target="slides/slide129.xml"/><Relationship Id="rId44" Type="http://schemas.openxmlformats.org/officeDocument/2006/relationships/slide" Target="slides/slide43.xml"/><Relationship Id="rId151" Type="http://schemas.openxmlformats.org/officeDocument/2006/relationships/slide" Target="slides/slide150.xml"/><Relationship Id="rId65" Type="http://schemas.openxmlformats.org/officeDocument/2006/relationships/slide" Target="slides/slide64.xml"/><Relationship Id="rId172" Type="http://schemas.openxmlformats.org/officeDocument/2006/relationships/slide" Target="slides/slide171.xml"/><Relationship Id="rId207" Type="http://schemas.openxmlformats.org/officeDocument/2006/relationships/slide" Target="slides/slide206.xml"/><Relationship Id="rId193" Type="http://schemas.openxmlformats.org/officeDocument/2006/relationships/slide" Target="slides/slide192.xml"/><Relationship Id="rId228" Type="http://schemas.openxmlformats.org/officeDocument/2006/relationships/slide" Target="slides/slide227.xml"/><Relationship Id="rId249" Type="http://schemas.openxmlformats.org/officeDocument/2006/relationships/customXml" Target="../customXml/item3.xml"/><Relationship Id="rId109" Type="http://schemas.openxmlformats.org/officeDocument/2006/relationships/slide" Target="slides/slide108.xml"/><Relationship Id="rId13" Type="http://schemas.openxmlformats.org/officeDocument/2006/relationships/slide" Target="slides/slide12.xml"/><Relationship Id="rId76" Type="http://schemas.openxmlformats.org/officeDocument/2006/relationships/slide" Target="slides/slide75.xml"/><Relationship Id="rId120" Type="http://schemas.openxmlformats.org/officeDocument/2006/relationships/slide" Target="slides/slide119.xml"/><Relationship Id="rId97" Type="http://schemas.openxmlformats.org/officeDocument/2006/relationships/slide" Target="slides/slide96.xml"/><Relationship Id="rId34" Type="http://schemas.openxmlformats.org/officeDocument/2006/relationships/slide" Target="slides/slide33.xml"/><Relationship Id="rId141" Type="http://schemas.openxmlformats.org/officeDocument/2006/relationships/slide" Target="slides/slide140.xml"/><Relationship Id="rId55" Type="http://schemas.openxmlformats.org/officeDocument/2006/relationships/slide" Target="slides/slide54.xml"/><Relationship Id="rId7" Type="http://schemas.openxmlformats.org/officeDocument/2006/relationships/slide" Target="slides/slide6.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162" Type="http://schemas.openxmlformats.org/officeDocument/2006/relationships/slide" Target="slides/slide161.xml"/><Relationship Id="rId110" Type="http://schemas.openxmlformats.org/officeDocument/2006/relationships/slide" Target="slides/slide109.xml"/><Relationship Id="rId87" Type="http://schemas.openxmlformats.org/officeDocument/2006/relationships/slide" Target="slides/slide86.xml"/><Relationship Id="rId24" Type="http://schemas.openxmlformats.org/officeDocument/2006/relationships/slide" Target="slides/slide23.xml"/><Relationship Id="rId131" Type="http://schemas.openxmlformats.org/officeDocument/2006/relationships/slide" Target="slides/slide130.xml"/><Relationship Id="rId45" Type="http://schemas.openxmlformats.org/officeDocument/2006/relationships/slide" Target="slides/slide44.xml"/><Relationship Id="rId66" Type="http://schemas.openxmlformats.org/officeDocument/2006/relationships/slide" Target="slides/slide65.xml"/><Relationship Id="rId173" Type="http://schemas.openxmlformats.org/officeDocument/2006/relationships/slide" Target="slides/slide172.xml"/><Relationship Id="rId208" Type="http://schemas.openxmlformats.org/officeDocument/2006/relationships/slide" Target="slides/slide207.xml"/><Relationship Id="rId194" Type="http://schemas.openxmlformats.org/officeDocument/2006/relationships/slide" Target="slides/slide193.xml"/><Relationship Id="rId229" Type="http://schemas.openxmlformats.org/officeDocument/2006/relationships/slide" Target="slides/slide228.xml"/><Relationship Id="rId152" Type="http://schemas.openxmlformats.org/officeDocument/2006/relationships/slide" Target="slides/slide151.xml"/><Relationship Id="rId240" Type="http://schemas.openxmlformats.org/officeDocument/2006/relationships/slide" Target="slides/slide239.xml"/><Relationship Id="rId77" Type="http://schemas.openxmlformats.org/officeDocument/2006/relationships/slide" Target="slides/slide76.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100" Type="http://schemas.openxmlformats.org/officeDocument/2006/relationships/slide" Target="slides/slide99.xml"/><Relationship Id="rId8" Type="http://schemas.openxmlformats.org/officeDocument/2006/relationships/slide" Target="slides/slide7.xml"/><Relationship Id="rId184" Type="http://schemas.openxmlformats.org/officeDocument/2006/relationships/slide" Target="slides/slide183.xml"/><Relationship Id="rId121" Type="http://schemas.openxmlformats.org/officeDocument/2006/relationships/slide" Target="slides/slide120.xml"/><Relationship Id="rId219" Type="http://schemas.openxmlformats.org/officeDocument/2006/relationships/slide" Target="slides/slide218.xml"/><Relationship Id="rId98" Type="http://schemas.openxmlformats.org/officeDocument/2006/relationships/slide" Target="slides/slide97.xml"/><Relationship Id="rId142" Type="http://schemas.openxmlformats.org/officeDocument/2006/relationships/slide" Target="slides/slide141.xml"/><Relationship Id="rId163" Type="http://schemas.openxmlformats.org/officeDocument/2006/relationships/slide" Target="slides/slide162.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74" Type="http://schemas.openxmlformats.org/officeDocument/2006/relationships/slide" Target="slides/slide173.xml"/><Relationship Id="rId111" Type="http://schemas.openxmlformats.org/officeDocument/2006/relationships/slide" Target="slides/slide110.xml"/><Relationship Id="rId209" Type="http://schemas.openxmlformats.org/officeDocument/2006/relationships/slide" Target="slides/slide208.xml"/><Relationship Id="rId88" Type="http://schemas.openxmlformats.org/officeDocument/2006/relationships/slide" Target="slides/slide87.xml"/><Relationship Id="rId195" Type="http://schemas.openxmlformats.org/officeDocument/2006/relationships/slide" Target="slides/slide194.xml"/><Relationship Id="rId132" Type="http://schemas.openxmlformats.org/officeDocument/2006/relationships/slide" Target="slides/slide131.xml"/><Relationship Id="rId153" Type="http://schemas.openxmlformats.org/officeDocument/2006/relationships/slide" Target="slides/slide152.xml"/><Relationship Id="rId220" Type="http://schemas.openxmlformats.org/officeDocument/2006/relationships/slide" Target="slides/slide219.xml"/><Relationship Id="rId24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185" Type="http://schemas.openxmlformats.org/officeDocument/2006/relationships/slide" Target="slides/slide184.xml"/><Relationship Id="rId122" Type="http://schemas.openxmlformats.org/officeDocument/2006/relationships/slide" Target="slides/slide121.xml"/><Relationship Id="rId99" Type="http://schemas.openxmlformats.org/officeDocument/2006/relationships/slide" Target="slides/slide98.xml"/><Relationship Id="rId143" Type="http://schemas.openxmlformats.org/officeDocument/2006/relationships/slide" Target="slides/slide142.xml"/><Relationship Id="rId164" Type="http://schemas.openxmlformats.org/officeDocument/2006/relationships/slide" Target="slides/slide163.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175" Type="http://schemas.openxmlformats.org/officeDocument/2006/relationships/slide" Target="slides/slide174.xml"/><Relationship Id="rId112" Type="http://schemas.openxmlformats.org/officeDocument/2006/relationships/slide" Target="slides/slide111.xml"/><Relationship Id="rId89" Type="http://schemas.openxmlformats.org/officeDocument/2006/relationships/slide" Target="slides/slide88.xml"/><Relationship Id="rId133" Type="http://schemas.openxmlformats.org/officeDocument/2006/relationships/slide" Target="slides/slide132.xml"/><Relationship Id="rId47" Type="http://schemas.openxmlformats.org/officeDocument/2006/relationships/slide" Target="slides/slide46.xml"/><Relationship Id="rId154" Type="http://schemas.openxmlformats.org/officeDocument/2006/relationships/slide" Target="slides/slide153.xml"/><Relationship Id="rId68" Type="http://schemas.openxmlformats.org/officeDocument/2006/relationships/slide" Target="slides/slide67.xml"/><Relationship Id="rId200" Type="http://schemas.openxmlformats.org/officeDocument/2006/relationships/slide" Target="slides/slide199.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handoutMaster" Target="handoutMasters/handoutMaster1.xml"/><Relationship Id="rId79" Type="http://schemas.openxmlformats.org/officeDocument/2006/relationships/slide" Target="slides/slide78.xml"/><Relationship Id="rId123" Type="http://schemas.openxmlformats.org/officeDocument/2006/relationships/slide" Target="slides/slide122.xml"/><Relationship Id="rId37" Type="http://schemas.openxmlformats.org/officeDocument/2006/relationships/slide" Target="slides/slide36.xml"/><Relationship Id="rId144" Type="http://schemas.openxmlformats.org/officeDocument/2006/relationships/slide" Target="slides/slide143.xml"/><Relationship Id="rId58" Type="http://schemas.openxmlformats.org/officeDocument/2006/relationships/slide" Target="slides/slide57.xml"/><Relationship Id="rId102" Type="http://schemas.openxmlformats.org/officeDocument/2006/relationships/slide" Target="slides/slide101.xml"/><Relationship Id="rId186" Type="http://schemas.openxmlformats.org/officeDocument/2006/relationships/slide" Target="slides/slide185.xml"/><Relationship Id="rId90" Type="http://schemas.openxmlformats.org/officeDocument/2006/relationships/slide" Target="slides/slide89.xml"/><Relationship Id="rId165" Type="http://schemas.openxmlformats.org/officeDocument/2006/relationships/slide" Target="slides/slide164.xml"/><Relationship Id="rId211" Type="http://schemas.openxmlformats.org/officeDocument/2006/relationships/slide" Target="slides/slide210.xml"/><Relationship Id="rId232" Type="http://schemas.openxmlformats.org/officeDocument/2006/relationships/slide" Target="slides/slide231.xml"/><Relationship Id="rId113" Type="http://schemas.openxmlformats.org/officeDocument/2006/relationships/slide" Target="slides/slide112.xml"/><Relationship Id="rId27" Type="http://schemas.openxmlformats.org/officeDocument/2006/relationships/slide" Target="slides/slide26.xml"/><Relationship Id="rId134" Type="http://schemas.openxmlformats.org/officeDocument/2006/relationships/slide" Target="slides/slide133.xml"/><Relationship Id="rId48" Type="http://schemas.openxmlformats.org/officeDocument/2006/relationships/slide" Target="slides/slide47.xml"/><Relationship Id="rId69" Type="http://schemas.openxmlformats.org/officeDocument/2006/relationships/slide" Target="slides/slide68.xml"/><Relationship Id="rId176" Type="http://schemas.openxmlformats.org/officeDocument/2006/relationships/slide" Target="slides/slide175.xml"/><Relationship Id="rId80" Type="http://schemas.openxmlformats.org/officeDocument/2006/relationships/slide" Target="slides/slide79.xml"/><Relationship Id="rId197" Type="http://schemas.openxmlformats.org/officeDocument/2006/relationships/slide" Target="slides/slide196.xml"/><Relationship Id="rId155" Type="http://schemas.openxmlformats.org/officeDocument/2006/relationships/slide" Target="slides/slide154.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presProps" Target="presProps.xml"/><Relationship Id="rId17" Type="http://schemas.openxmlformats.org/officeDocument/2006/relationships/slide" Target="slides/slide16.xml"/><Relationship Id="rId124" Type="http://schemas.openxmlformats.org/officeDocument/2006/relationships/slide" Target="slides/slide123.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70" Type="http://schemas.openxmlformats.org/officeDocument/2006/relationships/slide" Target="slides/slide69.xml"/><Relationship Id="rId187" Type="http://schemas.openxmlformats.org/officeDocument/2006/relationships/slide" Target="slides/slide186.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114" Type="http://schemas.openxmlformats.org/officeDocument/2006/relationships/slide" Target="slides/slide113.xml"/><Relationship Id="rId28" Type="http://schemas.openxmlformats.org/officeDocument/2006/relationships/slide" Target="slides/slide27.xml"/><Relationship Id="rId49" Type="http://schemas.openxmlformats.org/officeDocument/2006/relationships/slide" Target="slides/slide48.xml"/><Relationship Id="rId177" Type="http://schemas.openxmlformats.org/officeDocument/2006/relationships/slide" Target="slides/slide176.xml"/><Relationship Id="rId81" Type="http://schemas.openxmlformats.org/officeDocument/2006/relationships/slide" Target="slides/slide80.xml"/><Relationship Id="rId198" Type="http://schemas.openxmlformats.org/officeDocument/2006/relationships/slide" Target="slides/slide197.xml"/><Relationship Id="rId135" Type="http://schemas.openxmlformats.org/officeDocument/2006/relationships/slide" Target="slides/slide134.xml"/><Relationship Id="rId156" Type="http://schemas.openxmlformats.org/officeDocument/2006/relationships/slide" Target="slides/slide155.xml"/><Relationship Id="rId60" Type="http://schemas.openxmlformats.org/officeDocument/2006/relationships/slide" Target="slides/slide59.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188" Type="http://schemas.openxmlformats.org/officeDocument/2006/relationships/slide" Target="slides/slide187.xml"/><Relationship Id="rId125" Type="http://schemas.openxmlformats.org/officeDocument/2006/relationships/slide" Target="slides/slide124.xml"/><Relationship Id="rId146" Type="http://schemas.openxmlformats.org/officeDocument/2006/relationships/slide" Target="slides/slide145.xml"/><Relationship Id="rId50" Type="http://schemas.openxmlformats.org/officeDocument/2006/relationships/slide" Target="slides/slide49.xml"/><Relationship Id="rId167" Type="http://schemas.openxmlformats.org/officeDocument/2006/relationships/slide" Target="slides/slide166.xml"/><Relationship Id="rId104" Type="http://schemas.openxmlformats.org/officeDocument/2006/relationships/slide" Target="slides/slide103.xml"/><Relationship Id="rId71" Type="http://schemas.openxmlformats.org/officeDocument/2006/relationships/slide" Target="slides/slide70.xml"/><Relationship Id="rId213" Type="http://schemas.openxmlformats.org/officeDocument/2006/relationships/slide" Target="slides/slide212.xml"/><Relationship Id="rId92" Type="http://schemas.openxmlformats.org/officeDocument/2006/relationships/slide" Target="slides/slide91.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178" Type="http://schemas.openxmlformats.org/officeDocument/2006/relationships/slide" Target="slides/slide177.xml"/><Relationship Id="rId115" Type="http://schemas.openxmlformats.org/officeDocument/2006/relationships/slide" Target="slides/slide114.xml"/><Relationship Id="rId136" Type="http://schemas.openxmlformats.org/officeDocument/2006/relationships/slide" Target="slides/slide135.xml"/><Relationship Id="rId40" Type="http://schemas.openxmlformats.org/officeDocument/2006/relationships/slide" Target="slides/slide39.xml"/><Relationship Id="rId157" Type="http://schemas.openxmlformats.org/officeDocument/2006/relationships/slide" Target="slides/slide156.xml"/><Relationship Id="rId203" Type="http://schemas.openxmlformats.org/officeDocument/2006/relationships/slide" Target="slides/slide202.xml"/><Relationship Id="rId82" Type="http://schemas.openxmlformats.org/officeDocument/2006/relationships/slide" Target="slides/slide81.xml"/><Relationship Id="rId199" Type="http://schemas.openxmlformats.org/officeDocument/2006/relationships/slide" Target="slides/slide198.xml"/><Relationship Id="rId61" Type="http://schemas.openxmlformats.org/officeDocument/2006/relationships/slide" Target="slides/slide60.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theme" Target="theme/theme1.xml"/><Relationship Id="rId126" Type="http://schemas.openxmlformats.org/officeDocument/2006/relationships/slide" Target="slides/slide125.xml"/><Relationship Id="rId30" Type="http://schemas.openxmlformats.org/officeDocument/2006/relationships/slide" Target="slides/slide29.xml"/><Relationship Id="rId147" Type="http://schemas.openxmlformats.org/officeDocument/2006/relationships/slide" Target="slides/slide146.xml"/><Relationship Id="rId168" Type="http://schemas.openxmlformats.org/officeDocument/2006/relationships/slide" Target="slides/slide167.xml"/><Relationship Id="rId105" Type="http://schemas.openxmlformats.org/officeDocument/2006/relationships/slide" Target="slides/slide104.xml"/><Relationship Id="rId72" Type="http://schemas.openxmlformats.org/officeDocument/2006/relationships/slide" Target="slides/slide71.xml"/><Relationship Id="rId189" Type="http://schemas.openxmlformats.org/officeDocument/2006/relationships/slide" Target="slides/slide188.xml"/><Relationship Id="rId93" Type="http://schemas.openxmlformats.org/officeDocument/2006/relationships/slide" Target="slides/slide92.xml"/><Relationship Id="rId51" Type="http://schemas.openxmlformats.org/officeDocument/2006/relationships/slide" Target="slides/slide50.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179" Type="http://schemas.openxmlformats.org/officeDocument/2006/relationships/slide" Target="slides/slide178.xml"/><Relationship Id="rId83" Type="http://schemas.openxmlformats.org/officeDocument/2006/relationships/slide" Target="slides/slide8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204" Type="http://schemas.openxmlformats.org/officeDocument/2006/relationships/slide" Target="slides/slide203.xml"/><Relationship Id="rId190" Type="http://schemas.openxmlformats.org/officeDocument/2006/relationships/slide" Target="slides/slide189.xml"/><Relationship Id="rId225" Type="http://schemas.openxmlformats.org/officeDocument/2006/relationships/slide" Target="slides/slide224.xml"/><Relationship Id="rId246"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 Id="rId73" Type="http://schemas.openxmlformats.org/officeDocument/2006/relationships/slide" Target="slides/slide72.xml"/><Relationship Id="rId10" Type="http://schemas.openxmlformats.org/officeDocument/2006/relationships/slide" Target="slides/slide9.xml"/><Relationship Id="rId94" Type="http://schemas.openxmlformats.org/officeDocument/2006/relationships/slide" Target="slides/slide93.xml"/><Relationship Id="rId31" Type="http://schemas.openxmlformats.org/officeDocument/2006/relationships/slide" Target="slides/slide30.xml"/><Relationship Id="rId148" Type="http://schemas.openxmlformats.org/officeDocument/2006/relationships/slide" Target="slides/slide147.xml"/><Relationship Id="rId52" Type="http://schemas.openxmlformats.org/officeDocument/2006/relationships/slide" Target="slides/slide51.xml"/><Relationship Id="rId169" Type="http://schemas.openxmlformats.org/officeDocument/2006/relationships/slide" Target="slides/slide1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6ECCD-2CFD-F44B-9507-FFCB2F84B98E}" type="datetimeFigureOut">
              <a:rPr lang="en-US" smtClean="0"/>
              <a:t>3/9/17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14B88C-4B51-0542-B180-92FC3C22E3AA}" type="slidenum">
              <a:rPr lang="en-US" smtClean="0"/>
              <a:t>‹#›</a:t>
            </a:fld>
            <a:endParaRPr lang="en-US"/>
          </a:p>
        </p:txBody>
      </p:sp>
    </p:spTree>
    <p:extLst>
      <p:ext uri="{BB962C8B-B14F-4D97-AF65-F5344CB8AC3E}">
        <p14:creationId xmlns:p14="http://schemas.microsoft.com/office/powerpoint/2010/main" val="103758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1126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1126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126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126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1126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C40FC7B-38A8-7848-90FA-D4EC5C3A3BF4}"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7.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4.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5.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6.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7.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8.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9.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4" Type="http://schemas.openxmlformats.org/officeDocument/2006/relationships/oleObject" Target="../embeddings/oleObject4.bin"/><Relationship Id="rId5" Type="http://schemas.openxmlformats.org/officeDocument/2006/relationships/image" Target="../media/image10.png"/><Relationship Id="rId1" Type="http://schemas.openxmlformats.org/officeDocument/2006/relationships/vmlDrawing" Target="../drawings/vmlDrawing3.vml"/><Relationship Id="rId2"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4" Type="http://schemas.openxmlformats.org/officeDocument/2006/relationships/oleObject" Target="../embeddings/oleObject5.bin"/><Relationship Id="rId5" Type="http://schemas.openxmlformats.org/officeDocument/2006/relationships/image" Target="../media/image11.png"/><Relationship Id="rId1" Type="http://schemas.openxmlformats.org/officeDocument/2006/relationships/vmlDrawing" Target="../drawings/vmlDrawing4.vml"/><Relationship Id="rId2"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4" Type="http://schemas.openxmlformats.org/officeDocument/2006/relationships/oleObject" Target="../embeddings/oleObject7.bin"/><Relationship Id="rId5" Type="http://schemas.openxmlformats.org/officeDocument/2006/relationships/image" Target="../media/image11.png"/><Relationship Id="rId1" Type="http://schemas.openxmlformats.org/officeDocument/2006/relationships/vmlDrawing" Target="../drawings/vmlDrawing6.vml"/><Relationship Id="rId2"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548B8C-EFC0-8B42-BE9A-57DA5766C50E}" type="slidenum">
              <a:rPr lang="en-US" altLang="x-none"/>
              <a:pPr/>
              <a:t>1</a:t>
            </a:fld>
            <a:endParaRPr lang="en-US" altLang="x-none"/>
          </a:p>
        </p:txBody>
      </p:sp>
      <p:sp>
        <p:nvSpPr>
          <p:cNvPr id="1230850" name="Rectangle 2"/>
          <p:cNvSpPr>
            <a:spLocks noRot="1" noChangeArrowheads="1" noTextEdit="1"/>
          </p:cNvSpPr>
          <p:nvPr>
            <p:ph type="sldImg"/>
          </p:nvPr>
        </p:nvSpPr>
        <p:spPr>
          <a:ln/>
        </p:spPr>
      </p:sp>
      <p:sp>
        <p:nvSpPr>
          <p:cNvPr id="123085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379BF-EDC8-DF47-8D71-87A49289E7D0}" type="slidenum">
              <a:rPr lang="en-US" altLang="x-none"/>
              <a:pPr/>
              <a:t>10</a:t>
            </a:fld>
            <a:endParaRPr lang="en-US" altLang="x-none"/>
          </a:p>
        </p:txBody>
      </p:sp>
      <p:sp>
        <p:nvSpPr>
          <p:cNvPr id="1254402" name="Rectangle 2"/>
          <p:cNvSpPr>
            <a:spLocks noRot="1" noChangeArrowheads="1" noTextEdit="1"/>
          </p:cNvSpPr>
          <p:nvPr>
            <p:ph type="sldImg"/>
          </p:nvPr>
        </p:nvSpPr>
        <p:spPr>
          <a:ln/>
        </p:spPr>
      </p:sp>
      <p:sp>
        <p:nvSpPr>
          <p:cNvPr id="125440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53B4AA-140D-AE42-9E0B-8235439FC47A}" type="slidenum">
              <a:rPr lang="en-US" altLang="x-none"/>
              <a:pPr/>
              <a:t>101</a:t>
            </a:fld>
            <a:endParaRPr lang="en-US" altLang="x-none"/>
          </a:p>
        </p:txBody>
      </p:sp>
      <p:sp>
        <p:nvSpPr>
          <p:cNvPr id="1600514" name="Rectangle 2"/>
          <p:cNvSpPr>
            <a:spLocks noRot="1" noChangeArrowheads="1" noTextEdit="1"/>
          </p:cNvSpPr>
          <p:nvPr>
            <p:ph type="sldImg"/>
          </p:nvPr>
        </p:nvSpPr>
        <p:spPr>
          <a:ln/>
        </p:spPr>
      </p:sp>
      <p:sp>
        <p:nvSpPr>
          <p:cNvPr id="160051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C0C86-E0BD-3345-9C20-A9A84F19C32E}" type="slidenum">
              <a:rPr lang="en-US" altLang="x-none"/>
              <a:pPr/>
              <a:t>102</a:t>
            </a:fld>
            <a:endParaRPr lang="en-US" altLang="x-none"/>
          </a:p>
        </p:txBody>
      </p:sp>
      <p:sp>
        <p:nvSpPr>
          <p:cNvPr id="1602562" name="Rectangle 2"/>
          <p:cNvSpPr>
            <a:spLocks noRot="1" noChangeArrowheads="1" noTextEdit="1"/>
          </p:cNvSpPr>
          <p:nvPr>
            <p:ph type="sldImg"/>
          </p:nvPr>
        </p:nvSpPr>
        <p:spPr>
          <a:ln/>
        </p:spPr>
      </p:sp>
      <p:sp>
        <p:nvSpPr>
          <p:cNvPr id="1602563"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5864F-24F6-9A45-A08D-3D481974F4CE}" type="slidenum">
              <a:rPr lang="en-US" altLang="x-none"/>
              <a:pPr/>
              <a:t>103</a:t>
            </a:fld>
            <a:endParaRPr lang="en-US" altLang="x-none"/>
          </a:p>
        </p:txBody>
      </p:sp>
      <p:sp>
        <p:nvSpPr>
          <p:cNvPr id="1604610" name="Rectangle 2"/>
          <p:cNvSpPr>
            <a:spLocks noRot="1" noChangeArrowheads="1" noTextEdit="1"/>
          </p:cNvSpPr>
          <p:nvPr>
            <p:ph type="sldImg"/>
          </p:nvPr>
        </p:nvSpPr>
        <p:spPr>
          <a:ln/>
        </p:spPr>
      </p:sp>
      <p:sp>
        <p:nvSpPr>
          <p:cNvPr id="1604611"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AF9ED-E1A3-C64F-B44F-DC972FED2E22}" type="slidenum">
              <a:rPr lang="en-US" altLang="x-none"/>
              <a:pPr/>
              <a:t>104</a:t>
            </a:fld>
            <a:endParaRPr lang="en-US" altLang="x-none"/>
          </a:p>
        </p:txBody>
      </p:sp>
      <p:sp>
        <p:nvSpPr>
          <p:cNvPr id="1606658" name="Rectangle 2"/>
          <p:cNvSpPr>
            <a:spLocks noRot="1" noChangeArrowheads="1" noTextEdit="1"/>
          </p:cNvSpPr>
          <p:nvPr>
            <p:ph type="sldImg"/>
          </p:nvPr>
        </p:nvSpPr>
        <p:spPr>
          <a:xfrm>
            <a:off x="1144588" y="685800"/>
            <a:ext cx="4573587" cy="3430588"/>
          </a:xfrm>
          <a:ln/>
        </p:spPr>
      </p:sp>
      <p:sp>
        <p:nvSpPr>
          <p:cNvPr id="1606659"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11A27D-6DBD-4041-9179-2E04CE5B8F40}" type="slidenum">
              <a:rPr lang="en-US" altLang="x-none"/>
              <a:pPr/>
              <a:t>105</a:t>
            </a:fld>
            <a:endParaRPr lang="en-US" altLang="x-none"/>
          </a:p>
        </p:txBody>
      </p:sp>
      <p:sp>
        <p:nvSpPr>
          <p:cNvPr id="1608706" name="Rectangle 2"/>
          <p:cNvSpPr>
            <a:spLocks noRot="1" noChangeArrowheads="1" noTextEdit="1"/>
          </p:cNvSpPr>
          <p:nvPr>
            <p:ph type="sldImg"/>
          </p:nvPr>
        </p:nvSpPr>
        <p:spPr>
          <a:ln/>
        </p:spPr>
      </p:sp>
      <p:sp>
        <p:nvSpPr>
          <p:cNvPr id="1608707"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8649A-F4E2-6347-93FE-BA6292D29547}" type="slidenum">
              <a:rPr lang="en-US" altLang="x-none"/>
              <a:pPr/>
              <a:t>106</a:t>
            </a:fld>
            <a:endParaRPr lang="en-US" altLang="x-none"/>
          </a:p>
        </p:txBody>
      </p:sp>
      <p:sp>
        <p:nvSpPr>
          <p:cNvPr id="1612802" name="Rectangle 2"/>
          <p:cNvSpPr>
            <a:spLocks noRot="1" noChangeArrowheads="1" noTextEdit="1"/>
          </p:cNvSpPr>
          <p:nvPr>
            <p:ph type="sldImg"/>
          </p:nvPr>
        </p:nvSpPr>
        <p:spPr>
          <a:xfrm>
            <a:off x="1144588" y="685800"/>
            <a:ext cx="4573587" cy="3430588"/>
          </a:xfrm>
          <a:ln/>
        </p:spPr>
      </p:sp>
      <p:sp>
        <p:nvSpPr>
          <p:cNvPr id="161280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BA2463-A4C4-9640-9108-E982D9DA2229}" type="slidenum">
              <a:rPr lang="en-US" altLang="x-none"/>
              <a:pPr/>
              <a:t>107</a:t>
            </a:fld>
            <a:endParaRPr lang="en-US" altLang="x-none"/>
          </a:p>
        </p:txBody>
      </p:sp>
      <p:sp>
        <p:nvSpPr>
          <p:cNvPr id="1614850" name="Rectangle 2"/>
          <p:cNvSpPr>
            <a:spLocks noRot="1" noChangeArrowheads="1" noTextEdit="1"/>
          </p:cNvSpPr>
          <p:nvPr>
            <p:ph type="sldImg"/>
          </p:nvPr>
        </p:nvSpPr>
        <p:spPr>
          <a:xfrm>
            <a:off x="1144588" y="685800"/>
            <a:ext cx="4573587" cy="3430588"/>
          </a:xfrm>
          <a:ln/>
        </p:spPr>
      </p:sp>
      <p:sp>
        <p:nvSpPr>
          <p:cNvPr id="161485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3C9C6-9BA1-1344-B398-5F8F6C888483}" type="slidenum">
              <a:rPr lang="en-US" altLang="x-none"/>
              <a:pPr/>
              <a:t>108</a:t>
            </a:fld>
            <a:endParaRPr lang="en-US" altLang="x-none"/>
          </a:p>
        </p:txBody>
      </p:sp>
      <p:sp>
        <p:nvSpPr>
          <p:cNvPr id="1616898" name="Rectangle 2"/>
          <p:cNvSpPr>
            <a:spLocks noRot="1" noChangeArrowheads="1" noTextEdit="1"/>
          </p:cNvSpPr>
          <p:nvPr>
            <p:ph type="sldImg"/>
          </p:nvPr>
        </p:nvSpPr>
        <p:spPr>
          <a:ln/>
        </p:spPr>
      </p:sp>
      <p:sp>
        <p:nvSpPr>
          <p:cNvPr id="161689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8079C-3DD5-E343-BCFF-ACC584D7C9EF}" type="slidenum">
              <a:rPr lang="en-US" altLang="x-none"/>
              <a:pPr/>
              <a:t>109</a:t>
            </a:fld>
            <a:endParaRPr lang="en-US" altLang="x-none"/>
          </a:p>
        </p:txBody>
      </p:sp>
      <p:sp>
        <p:nvSpPr>
          <p:cNvPr id="1618946" name="Rectangle 2"/>
          <p:cNvSpPr>
            <a:spLocks noRot="1" noChangeArrowheads="1" noTextEdit="1"/>
          </p:cNvSpPr>
          <p:nvPr>
            <p:ph type="sldImg"/>
          </p:nvPr>
        </p:nvSpPr>
        <p:spPr>
          <a:ln/>
        </p:spPr>
      </p:sp>
      <p:sp>
        <p:nvSpPr>
          <p:cNvPr id="161894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4B9C4C-D440-9543-985C-B3CACC1CC418}" type="slidenum">
              <a:rPr lang="en-US" altLang="x-none"/>
              <a:pPr/>
              <a:t>110</a:t>
            </a:fld>
            <a:endParaRPr lang="en-US" altLang="x-none"/>
          </a:p>
        </p:txBody>
      </p:sp>
      <p:sp>
        <p:nvSpPr>
          <p:cNvPr id="1620994" name="Rectangle 2"/>
          <p:cNvSpPr>
            <a:spLocks noRot="1" noChangeArrowheads="1" noTextEdit="1"/>
          </p:cNvSpPr>
          <p:nvPr>
            <p:ph type="sldImg"/>
          </p:nvPr>
        </p:nvSpPr>
        <p:spPr>
          <a:ln/>
        </p:spPr>
      </p:sp>
      <p:sp>
        <p:nvSpPr>
          <p:cNvPr id="162099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3D5AEC-C1AA-4145-A00E-F730A92150CE}" type="slidenum">
              <a:rPr lang="en-US" altLang="x-none"/>
              <a:pPr/>
              <a:t>11</a:t>
            </a:fld>
            <a:endParaRPr lang="en-US" altLang="x-none"/>
          </a:p>
        </p:txBody>
      </p:sp>
      <p:sp>
        <p:nvSpPr>
          <p:cNvPr id="1260546" name="Rectangle 2"/>
          <p:cNvSpPr>
            <a:spLocks noRot="1" noChangeArrowheads="1" noTextEdit="1"/>
          </p:cNvSpPr>
          <p:nvPr>
            <p:ph type="sldImg"/>
          </p:nvPr>
        </p:nvSpPr>
        <p:spPr>
          <a:ln/>
        </p:spPr>
      </p:sp>
      <p:sp>
        <p:nvSpPr>
          <p:cNvPr id="126054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2A0E1-5FEE-7947-8109-D2616D30A5F0}" type="slidenum">
              <a:rPr lang="en-US" altLang="x-none"/>
              <a:pPr/>
              <a:t>111</a:t>
            </a:fld>
            <a:endParaRPr lang="en-US" altLang="x-none"/>
          </a:p>
        </p:txBody>
      </p:sp>
      <p:sp>
        <p:nvSpPr>
          <p:cNvPr id="1623042" name="Rectangle 2"/>
          <p:cNvSpPr>
            <a:spLocks noRot="1" noChangeArrowheads="1" noTextEdit="1"/>
          </p:cNvSpPr>
          <p:nvPr>
            <p:ph type="sldImg"/>
          </p:nvPr>
        </p:nvSpPr>
        <p:spPr>
          <a:xfrm>
            <a:off x="1146175" y="685800"/>
            <a:ext cx="4572000" cy="3429000"/>
          </a:xfrm>
          <a:ln/>
        </p:spPr>
      </p:sp>
      <p:sp>
        <p:nvSpPr>
          <p:cNvPr id="1623043"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431CE2D-D347-6046-A888-6B1AACC0E44D}" type="slidenum">
              <a:rPr lang="en-US" altLang="x-none"/>
              <a:pPr/>
              <a:t>112</a:t>
            </a:fld>
            <a:endParaRPr lang="en-US" altLang="x-none"/>
          </a:p>
        </p:txBody>
      </p:sp>
      <p:sp>
        <p:nvSpPr>
          <p:cNvPr id="1625090" name="Rectangle 2"/>
          <p:cNvSpPr>
            <a:spLocks noRot="1" noChangeArrowheads="1" noTextEdit="1"/>
          </p:cNvSpPr>
          <p:nvPr>
            <p:ph type="sldImg"/>
          </p:nvPr>
        </p:nvSpPr>
        <p:spPr>
          <a:xfrm>
            <a:off x="1150938" y="685800"/>
            <a:ext cx="4572000" cy="3429000"/>
          </a:xfrm>
          <a:ln/>
        </p:spPr>
      </p:sp>
      <p:sp>
        <p:nvSpPr>
          <p:cNvPr id="1625091" name="Rectangle 3"/>
          <p:cNvSpPr>
            <a:spLocks noGrp="1" noChangeArrowheads="1"/>
          </p:cNvSpPr>
          <p:nvPr>
            <p:ph type="body" idx="1"/>
          </p:nvPr>
        </p:nvSpPr>
        <p:spPr>
          <a:xfrm>
            <a:off x="1063625" y="4341813"/>
            <a:ext cx="4699000" cy="4116387"/>
          </a:xfrm>
        </p:spPr>
        <p:txBody>
          <a:bodyPr lIns="91325" tIns="45663" rIns="91325" bIns="45663"/>
          <a:lstStyle/>
          <a:p>
            <a:pPr marL="114300" indent="-114300"/>
            <a:r>
              <a:rPr lang="en-US" altLang="x-none"/>
              <a:t>Uncontrolled hyperglycemia can lead to diabetes-related complications.</a:t>
            </a:r>
          </a:p>
          <a:p>
            <a:pPr marL="114300" indent="-114300"/>
            <a:r>
              <a:rPr lang="en-US" altLang="x-none"/>
              <a:t>Findings from the United Kingdom Prospective Diabetes Study (UKPDS) demonstrated that lowering A1C reduces the risk of diabetes-related complications. </a:t>
            </a:r>
          </a:p>
          <a:p>
            <a:pPr marL="114300" indent="-114300"/>
            <a:r>
              <a:rPr lang="en-US" altLang="x-none"/>
              <a:t>In patients with A1C &gt;6%, every 1% decrease in A1C resulted in a 21% decrease in the risk of any diabetes-related endpoint, a 14% decrease in risk of myocardial infarction, a 12% decrease in the risk of stroke, and a 37% decrease in the risk of microvascular complications.</a:t>
            </a:r>
          </a:p>
          <a:p>
            <a:pPr marL="114300" indent="-114300"/>
            <a:r>
              <a:rPr lang="en-US" altLang="x-none"/>
              <a:t>There is no threshold of A1C below which the benefits of reduced complications are not seen.</a:t>
            </a:r>
          </a:p>
          <a:p>
            <a:pPr marL="114300" indent="-114300"/>
            <a:r>
              <a:rPr lang="en-US" altLang="x-none"/>
              <a:t>Results from this study highlight the importance of improving glycemic control in the management of diabetes.</a:t>
            </a:r>
          </a:p>
        </p:txBody>
      </p:sp>
      <p:sp>
        <p:nvSpPr>
          <p:cNvPr id="1625092" name="Rectangle 4"/>
          <p:cNvSpPr>
            <a:spLocks noChangeArrowheads="1"/>
          </p:cNvSpPr>
          <p:nvPr/>
        </p:nvSpPr>
        <p:spPr bwMode="auto">
          <a:xfrm>
            <a:off x="1065213" y="8445500"/>
            <a:ext cx="4868862"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07" tIns="45654" rIns="91307" bIns="45654"/>
          <a:lstStyle>
            <a:lvl1pPr>
              <a:spcBef>
                <a:spcPct val="30000"/>
              </a:spcBef>
              <a:defRPr sz="1200">
                <a:solidFill>
                  <a:schemeClr val="tx1"/>
                </a:solidFill>
                <a:latin typeface="Arial" charset="0"/>
              </a:defRPr>
            </a:lvl1pPr>
            <a:lvl2pPr marL="571500" indent="-114300">
              <a:spcBef>
                <a:spcPct val="30000"/>
              </a:spcBef>
              <a:defRPr sz="1200">
                <a:solidFill>
                  <a:schemeClr val="tx1"/>
                </a:solidFill>
                <a:latin typeface="Arial" charset="0"/>
              </a:defRPr>
            </a:lvl2pPr>
            <a:lvl3pPr marL="1028700" indent="-114300">
              <a:spcBef>
                <a:spcPct val="30000"/>
              </a:spcBef>
              <a:defRPr sz="1200">
                <a:solidFill>
                  <a:schemeClr val="tx1"/>
                </a:solidFill>
                <a:latin typeface="Arial" charset="0"/>
              </a:defRPr>
            </a:lvl3pPr>
            <a:lvl4pPr>
              <a:spcBef>
                <a:spcPct val="30000"/>
              </a:spcBef>
              <a:defRPr sz="1200">
                <a:solidFill>
                  <a:schemeClr val="tx1"/>
                </a:solidFill>
                <a:latin typeface="Arial" charset="0"/>
              </a:defRPr>
            </a:lvl4pPr>
            <a:lvl5pPr>
              <a:spcBef>
                <a:spcPct val="30000"/>
              </a:spcBef>
              <a:defRPr sz="1200">
                <a:solidFill>
                  <a:schemeClr val="tx1"/>
                </a:solidFill>
                <a:latin typeface="Arial" charset="0"/>
              </a:defRPr>
            </a:lvl5pPr>
            <a:lvl6pPr fontAlgn="base">
              <a:spcBef>
                <a:spcPct val="30000"/>
              </a:spcBef>
              <a:spcAft>
                <a:spcPct val="0"/>
              </a:spcAft>
              <a:defRPr sz="1200">
                <a:solidFill>
                  <a:schemeClr val="tx1"/>
                </a:solidFill>
                <a:latin typeface="Arial" charset="0"/>
              </a:defRPr>
            </a:lvl6pPr>
            <a:lvl7pPr fontAlgn="base">
              <a:spcBef>
                <a:spcPct val="30000"/>
              </a:spcBef>
              <a:spcAft>
                <a:spcPct val="0"/>
              </a:spcAft>
              <a:defRPr sz="1200">
                <a:solidFill>
                  <a:schemeClr val="tx1"/>
                </a:solidFill>
                <a:latin typeface="Arial" charset="0"/>
              </a:defRPr>
            </a:lvl7pPr>
            <a:lvl8pPr fontAlgn="base">
              <a:spcBef>
                <a:spcPct val="30000"/>
              </a:spcBef>
              <a:spcAft>
                <a:spcPct val="0"/>
              </a:spcAft>
              <a:defRPr sz="1200">
                <a:solidFill>
                  <a:schemeClr val="tx1"/>
                </a:solidFill>
                <a:latin typeface="Arial" charset="0"/>
              </a:defRPr>
            </a:lvl8pPr>
            <a:lvl9pPr fontAlgn="base">
              <a:spcBef>
                <a:spcPct val="30000"/>
              </a:spcBef>
              <a:spcAft>
                <a:spcPct val="0"/>
              </a:spcAft>
              <a:defRPr sz="1200">
                <a:solidFill>
                  <a:schemeClr val="tx1"/>
                </a:solidFill>
                <a:latin typeface="Arial" charset="0"/>
              </a:defRPr>
            </a:lvl9pPr>
          </a:lstStyle>
          <a:p>
            <a:pPr eaLnBrk="1" hangingPunct="1"/>
            <a:r>
              <a:rPr lang="en-US" altLang="x-none" sz="900" b="1"/>
              <a:t>Reference:</a:t>
            </a:r>
            <a:br>
              <a:rPr lang="en-US" altLang="x-none" sz="900" b="1"/>
            </a:br>
            <a:r>
              <a:rPr lang="en-US" altLang="x-none" sz="900"/>
              <a:t>Stratton IM, Adler AI, Neil AW, et al. </a:t>
            </a:r>
            <a:r>
              <a:rPr lang="en-GB" altLang="x-none" sz="900"/>
              <a:t>Association of glycaemia with macrovascular and microvascular complications of type 2 diabetes (UKPDS 35): prospective observational study. </a:t>
            </a:r>
            <a:r>
              <a:rPr lang="en-GB" altLang="x-none" sz="900" i="1"/>
              <a:t>BMJ. </a:t>
            </a:r>
            <a:r>
              <a:rPr lang="en-GB" altLang="x-none" sz="900"/>
              <a:t>2000;321:405-412.</a:t>
            </a:r>
            <a:r>
              <a:rPr lang="en-US" altLang="x-none" sz="900" i="1"/>
              <a:t> </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5AA85-88B7-6A4C-B827-9F5A4AD07D5C}" type="slidenum">
              <a:rPr lang="en-US" altLang="x-none"/>
              <a:pPr/>
              <a:t>113</a:t>
            </a:fld>
            <a:endParaRPr lang="en-US" altLang="x-none"/>
          </a:p>
        </p:txBody>
      </p:sp>
      <p:sp>
        <p:nvSpPr>
          <p:cNvPr id="1627138" name="Rectangle 2"/>
          <p:cNvSpPr>
            <a:spLocks noRot="1" noChangeArrowheads="1" noTextEdit="1"/>
          </p:cNvSpPr>
          <p:nvPr>
            <p:ph type="sldImg"/>
          </p:nvPr>
        </p:nvSpPr>
        <p:spPr>
          <a:ln/>
        </p:spPr>
      </p:sp>
      <p:sp>
        <p:nvSpPr>
          <p:cNvPr id="162713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FA8EE-8322-0141-AE4C-15466F19D5F5}" type="slidenum">
              <a:rPr lang="en-US" altLang="x-none"/>
              <a:pPr/>
              <a:t>115</a:t>
            </a:fld>
            <a:endParaRPr lang="en-US" altLang="x-none"/>
          </a:p>
        </p:txBody>
      </p:sp>
      <p:sp>
        <p:nvSpPr>
          <p:cNvPr id="1629186" name="Rectangle 2"/>
          <p:cNvSpPr>
            <a:spLocks noRot="1" noChangeArrowheads="1" noTextEdit="1"/>
          </p:cNvSpPr>
          <p:nvPr>
            <p:ph type="sldImg"/>
          </p:nvPr>
        </p:nvSpPr>
        <p:spPr>
          <a:ln/>
        </p:spPr>
      </p:sp>
      <p:sp>
        <p:nvSpPr>
          <p:cNvPr id="1629187"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74B5A3-8E10-2C4F-B761-85A6CED43411}" type="slidenum">
              <a:rPr lang="en-US" altLang="x-none"/>
              <a:pPr/>
              <a:t>116</a:t>
            </a:fld>
            <a:endParaRPr lang="en-US" altLang="x-none"/>
          </a:p>
        </p:txBody>
      </p:sp>
      <p:sp>
        <p:nvSpPr>
          <p:cNvPr id="1631234" name="Rectangle 2"/>
          <p:cNvSpPr>
            <a:spLocks noRot="1" noChangeArrowheads="1" noTextEdit="1"/>
          </p:cNvSpPr>
          <p:nvPr>
            <p:ph type="sldImg"/>
          </p:nvPr>
        </p:nvSpPr>
        <p:spPr>
          <a:ln/>
        </p:spPr>
      </p:sp>
      <p:sp>
        <p:nvSpPr>
          <p:cNvPr id="163123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67C42-9A89-6E45-88EF-B8832FC57EFF}" type="slidenum">
              <a:rPr lang="en-US" altLang="x-none"/>
              <a:pPr/>
              <a:t>117</a:t>
            </a:fld>
            <a:endParaRPr lang="en-US" altLang="x-none"/>
          </a:p>
        </p:txBody>
      </p:sp>
      <p:sp>
        <p:nvSpPr>
          <p:cNvPr id="1633282" name="Rectangle 2"/>
          <p:cNvSpPr>
            <a:spLocks noRot="1" noChangeArrowheads="1" noTextEdit="1"/>
          </p:cNvSpPr>
          <p:nvPr>
            <p:ph type="sldImg"/>
          </p:nvPr>
        </p:nvSpPr>
        <p:spPr>
          <a:ln/>
        </p:spPr>
      </p:sp>
      <p:sp>
        <p:nvSpPr>
          <p:cNvPr id="163328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EB8CAA4-9348-9149-A7FA-4187607476AD}" type="slidenum">
              <a:rPr lang="en-US" altLang="x-none"/>
              <a:pPr/>
              <a:t>118</a:t>
            </a:fld>
            <a:endParaRPr lang="en-US" altLang="x-none"/>
          </a:p>
        </p:txBody>
      </p:sp>
      <p:sp>
        <p:nvSpPr>
          <p:cNvPr id="23040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r" eaLnBrk="1" hangingPunct="1"/>
            <a:fld id="{7E486F6E-225A-9A4D-8336-F402A204886B}" type="slidenum">
              <a:rPr lang="en-US" altLang="x-none" sz="1200">
                <a:ea typeface="Arial" charset="0"/>
                <a:cs typeface="Arial" charset="0"/>
              </a:rPr>
              <a:pPr algn="r" eaLnBrk="1" hangingPunct="1"/>
              <a:t>118</a:t>
            </a:fld>
            <a:endParaRPr lang="en-US" altLang="x-none" sz="1200">
              <a:ea typeface="Arial" charset="0"/>
              <a:cs typeface="Arial" charset="0"/>
            </a:endParaRPr>
          </a:p>
        </p:txBody>
      </p:sp>
      <p:sp>
        <p:nvSpPr>
          <p:cNvPr id="2304003" name="Rectangle 2"/>
          <p:cNvSpPr>
            <a:spLocks noRot="1" noChangeArrowheads="1" noTextEdit="1"/>
          </p:cNvSpPr>
          <p:nvPr>
            <p:ph type="sldImg"/>
          </p:nvPr>
        </p:nvSpPr>
        <p:spPr>
          <a:ln/>
        </p:spPr>
      </p:sp>
      <p:sp>
        <p:nvSpPr>
          <p:cNvPr id="2304004" name="Rectangle 3"/>
          <p:cNvSpPr>
            <a:spLocks noGrp="1" noChangeArrowheads="1"/>
          </p:cNvSpPr>
          <p:nvPr>
            <p:ph type="body" idx="1"/>
          </p:nvPr>
        </p:nvSpPr>
        <p:spPr/>
        <p:txBody>
          <a:bodyPr lIns="91438" tIns="45719" rIns="91438" bIns="45719"/>
          <a:lstStyle/>
          <a:p>
            <a:endParaRPr lang="x-none" altLang="x-none"/>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7C649D2-489C-4D4B-9004-ACFA91E95F0E}" type="slidenum">
              <a:rPr lang="en-US" altLang="x-none"/>
              <a:pPr/>
              <a:t>119</a:t>
            </a:fld>
            <a:endParaRPr lang="en-US" altLang="x-none"/>
          </a:p>
        </p:txBody>
      </p:sp>
      <p:sp>
        <p:nvSpPr>
          <p:cNvPr id="23060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r" eaLnBrk="1" hangingPunct="1"/>
            <a:fld id="{77538719-D01C-4A4C-A35D-A01D0A920016}" type="slidenum">
              <a:rPr lang="en-US" altLang="x-none" sz="1200">
                <a:ea typeface="Arial" charset="0"/>
                <a:cs typeface="Arial" charset="0"/>
              </a:rPr>
              <a:pPr algn="r" eaLnBrk="1" hangingPunct="1"/>
              <a:t>119</a:t>
            </a:fld>
            <a:endParaRPr lang="en-US" altLang="x-none" sz="1200">
              <a:ea typeface="Arial" charset="0"/>
              <a:cs typeface="Arial" charset="0"/>
            </a:endParaRPr>
          </a:p>
        </p:txBody>
      </p:sp>
      <p:sp>
        <p:nvSpPr>
          <p:cNvPr id="2306051" name="Rectangle 2"/>
          <p:cNvSpPr>
            <a:spLocks noRot="1" noChangeArrowheads="1" noTextEdit="1"/>
          </p:cNvSpPr>
          <p:nvPr>
            <p:ph type="sldImg"/>
          </p:nvPr>
        </p:nvSpPr>
        <p:spPr>
          <a:ln/>
        </p:spPr>
      </p:sp>
      <p:sp>
        <p:nvSpPr>
          <p:cNvPr id="2306052" name="Rectangle 3"/>
          <p:cNvSpPr>
            <a:spLocks noGrp="1" noChangeArrowheads="1"/>
          </p:cNvSpPr>
          <p:nvPr>
            <p:ph type="body" idx="1"/>
          </p:nvPr>
        </p:nvSpPr>
        <p:spPr/>
        <p:txBody>
          <a:bodyPr lIns="91438" tIns="45719" rIns="91438" bIns="45719"/>
          <a:lstStyle/>
          <a:p>
            <a:endParaRPr lang="x-none" altLang="x-none"/>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AC2FC6-5980-2947-A908-C3DD5A609458}" type="slidenum">
              <a:rPr lang="en-US" altLang="x-none"/>
              <a:pPr/>
              <a:t>120</a:t>
            </a:fld>
            <a:endParaRPr lang="en-US" altLang="x-none"/>
          </a:p>
        </p:txBody>
      </p:sp>
      <p:sp>
        <p:nvSpPr>
          <p:cNvPr id="2308098" name="Rectangle 2"/>
          <p:cNvSpPr>
            <a:spLocks noRot="1" noChangeArrowheads="1" noTextEdit="1"/>
          </p:cNvSpPr>
          <p:nvPr>
            <p:ph type="sldImg"/>
          </p:nvPr>
        </p:nvSpPr>
        <p:spPr>
          <a:ln/>
        </p:spPr>
      </p:sp>
      <p:sp>
        <p:nvSpPr>
          <p:cNvPr id="230809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A30366F-C04C-B349-8B08-35C67C65CCFC}" type="slidenum">
              <a:rPr lang="en-US" altLang="x-none"/>
              <a:pPr/>
              <a:t>121</a:t>
            </a:fld>
            <a:endParaRPr lang="en-US" altLang="x-none"/>
          </a:p>
        </p:txBody>
      </p:sp>
      <p:sp>
        <p:nvSpPr>
          <p:cNvPr id="2310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r" eaLnBrk="1" hangingPunct="1"/>
            <a:fld id="{1056924C-B643-3A40-83CA-B945812594AD}" type="slidenum">
              <a:rPr lang="en-US" altLang="x-none" sz="1200">
                <a:ea typeface="Arial" charset="0"/>
                <a:cs typeface="Arial" charset="0"/>
              </a:rPr>
              <a:pPr algn="r" eaLnBrk="1" hangingPunct="1"/>
              <a:t>121</a:t>
            </a:fld>
            <a:endParaRPr lang="en-US" altLang="x-none" sz="1200">
              <a:ea typeface="Arial" charset="0"/>
              <a:cs typeface="Arial" charset="0"/>
            </a:endParaRPr>
          </a:p>
        </p:txBody>
      </p:sp>
      <p:sp>
        <p:nvSpPr>
          <p:cNvPr id="2310147" name="Rectangle 2"/>
          <p:cNvSpPr>
            <a:spLocks noRot="1" noChangeArrowheads="1" noTextEdit="1"/>
          </p:cNvSpPr>
          <p:nvPr>
            <p:ph type="sldImg"/>
          </p:nvPr>
        </p:nvSpPr>
        <p:spPr>
          <a:ln/>
        </p:spPr>
      </p:sp>
      <p:sp>
        <p:nvSpPr>
          <p:cNvPr id="2310148" name="Rectangle 3"/>
          <p:cNvSpPr>
            <a:spLocks noGrp="1" noChangeArrowheads="1"/>
          </p:cNvSpPr>
          <p:nvPr>
            <p:ph type="body" idx="1"/>
          </p:nvPr>
        </p:nvSpPr>
        <p:spPr/>
        <p:txBody>
          <a:bodyPr lIns="91438" tIns="45719" rIns="91438" bIns="45719"/>
          <a:lstStyle/>
          <a:p>
            <a:endParaRPr lang="x-none"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FE95-4D1E-3B4C-8D51-F58AEA77FE60}" type="slidenum">
              <a:rPr lang="en-US" altLang="x-none"/>
              <a:pPr/>
              <a:t>12</a:t>
            </a:fld>
            <a:endParaRPr lang="en-US" altLang="x-none"/>
          </a:p>
        </p:txBody>
      </p:sp>
      <p:sp>
        <p:nvSpPr>
          <p:cNvPr id="1262594" name="Rectangle 2"/>
          <p:cNvSpPr>
            <a:spLocks noRot="1" noChangeArrowheads="1" noTextEdit="1"/>
          </p:cNvSpPr>
          <p:nvPr>
            <p:ph type="sldImg"/>
          </p:nvPr>
        </p:nvSpPr>
        <p:spPr>
          <a:ln/>
        </p:spPr>
      </p:sp>
      <p:sp>
        <p:nvSpPr>
          <p:cNvPr id="126259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4ECD36-F01C-DA4A-9E31-542A128D1422}" type="slidenum">
              <a:rPr lang="en-US" altLang="x-none"/>
              <a:pPr/>
              <a:t>122</a:t>
            </a:fld>
            <a:endParaRPr lang="en-US" altLang="x-none"/>
          </a:p>
        </p:txBody>
      </p:sp>
      <p:sp>
        <p:nvSpPr>
          <p:cNvPr id="2355202" name="Rectangle 2"/>
          <p:cNvSpPr>
            <a:spLocks noRot="1" noChangeArrowheads="1" noTextEdit="1"/>
          </p:cNvSpPr>
          <p:nvPr>
            <p:ph type="sldImg"/>
          </p:nvPr>
        </p:nvSpPr>
        <p:spPr>
          <a:ln/>
        </p:spPr>
      </p:sp>
      <p:sp>
        <p:nvSpPr>
          <p:cNvPr id="235520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B24BA-0F61-DE43-8443-AEE2E5BC1081}" type="slidenum">
              <a:rPr lang="en-US" altLang="x-none"/>
              <a:pPr/>
              <a:t>123</a:t>
            </a:fld>
            <a:endParaRPr lang="en-US" altLang="x-none"/>
          </a:p>
        </p:txBody>
      </p:sp>
      <p:sp>
        <p:nvSpPr>
          <p:cNvPr id="1639426" name="Rectangle 2"/>
          <p:cNvSpPr>
            <a:spLocks noRot="1" noChangeArrowheads="1" noTextEdit="1"/>
          </p:cNvSpPr>
          <p:nvPr>
            <p:ph type="sldImg"/>
          </p:nvPr>
        </p:nvSpPr>
        <p:spPr>
          <a:ln/>
        </p:spPr>
      </p:sp>
      <p:sp>
        <p:nvSpPr>
          <p:cNvPr id="163942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D370C-9502-844A-8D4E-110E32F0E5FB}" type="slidenum">
              <a:rPr lang="en-US" altLang="x-none"/>
              <a:pPr/>
              <a:t>124</a:t>
            </a:fld>
            <a:endParaRPr lang="en-US" altLang="x-none"/>
          </a:p>
        </p:txBody>
      </p:sp>
      <p:sp>
        <p:nvSpPr>
          <p:cNvPr id="1641474" name="Rectangle 2"/>
          <p:cNvSpPr>
            <a:spLocks noRot="1" noChangeArrowheads="1" noTextEdit="1"/>
          </p:cNvSpPr>
          <p:nvPr>
            <p:ph type="sldImg"/>
          </p:nvPr>
        </p:nvSpPr>
        <p:spPr>
          <a:ln/>
        </p:spPr>
      </p:sp>
      <p:sp>
        <p:nvSpPr>
          <p:cNvPr id="164147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020F5-6368-E444-B9CB-3BD8D459A82D}" type="slidenum">
              <a:rPr lang="en-US" altLang="x-none"/>
              <a:pPr/>
              <a:t>125</a:t>
            </a:fld>
            <a:endParaRPr lang="en-US" altLang="x-none"/>
          </a:p>
        </p:txBody>
      </p:sp>
      <p:sp>
        <p:nvSpPr>
          <p:cNvPr id="1643522" name="Rectangle 2"/>
          <p:cNvSpPr>
            <a:spLocks noRot="1" noChangeArrowheads="1" noTextEdit="1"/>
          </p:cNvSpPr>
          <p:nvPr>
            <p:ph type="sldImg"/>
          </p:nvPr>
        </p:nvSpPr>
        <p:spPr>
          <a:ln/>
        </p:spPr>
      </p:sp>
      <p:sp>
        <p:nvSpPr>
          <p:cNvPr id="164352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2907E-2009-814D-BB05-E4133B57EC0B}" type="slidenum">
              <a:rPr lang="en-US" altLang="x-none"/>
              <a:pPr/>
              <a:t>126</a:t>
            </a:fld>
            <a:endParaRPr lang="en-US" altLang="x-none"/>
          </a:p>
        </p:txBody>
      </p:sp>
      <p:sp>
        <p:nvSpPr>
          <p:cNvPr id="1645570" name="Rectangle 2"/>
          <p:cNvSpPr>
            <a:spLocks noRot="1" noChangeArrowheads="1" noTextEdit="1"/>
          </p:cNvSpPr>
          <p:nvPr>
            <p:ph type="sldImg"/>
          </p:nvPr>
        </p:nvSpPr>
        <p:spPr>
          <a:ln/>
        </p:spPr>
      </p:sp>
      <p:sp>
        <p:nvSpPr>
          <p:cNvPr id="164557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C2450-0865-1243-994B-297A5DA85257}" type="slidenum">
              <a:rPr lang="en-US" altLang="x-none"/>
              <a:pPr/>
              <a:t>127</a:t>
            </a:fld>
            <a:endParaRPr lang="en-US" altLang="x-none"/>
          </a:p>
        </p:txBody>
      </p:sp>
      <p:sp>
        <p:nvSpPr>
          <p:cNvPr id="1647618" name="Rectangle 2"/>
          <p:cNvSpPr>
            <a:spLocks noRot="1" noChangeArrowheads="1" noTextEdit="1"/>
          </p:cNvSpPr>
          <p:nvPr>
            <p:ph type="sldImg"/>
          </p:nvPr>
        </p:nvSpPr>
        <p:spPr>
          <a:ln/>
        </p:spPr>
      </p:sp>
      <p:sp>
        <p:nvSpPr>
          <p:cNvPr id="164761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51F11-F3A1-D14F-8BAE-D0879DEE9DB4}" type="slidenum">
              <a:rPr lang="en-US" altLang="x-none"/>
              <a:pPr/>
              <a:t>128</a:t>
            </a:fld>
            <a:endParaRPr lang="en-US" altLang="x-none"/>
          </a:p>
        </p:txBody>
      </p:sp>
      <p:sp>
        <p:nvSpPr>
          <p:cNvPr id="1649666" name="Rectangle 2"/>
          <p:cNvSpPr>
            <a:spLocks noRot="1" noChangeArrowheads="1" noTextEdit="1"/>
          </p:cNvSpPr>
          <p:nvPr>
            <p:ph type="sldImg"/>
          </p:nvPr>
        </p:nvSpPr>
        <p:spPr>
          <a:ln/>
        </p:spPr>
      </p:sp>
      <p:sp>
        <p:nvSpPr>
          <p:cNvPr id="1649667" name="Rectangle 3"/>
          <p:cNvSpPr>
            <a:spLocks noGrp="1" noChangeArrowheads="1"/>
          </p:cNvSpPr>
          <p:nvPr>
            <p:ph type="body" idx="1"/>
          </p:nvPr>
        </p:nvSpPr>
        <p:spPr/>
        <p:txBody>
          <a:bodyPr/>
          <a:lstStyle/>
          <a:p>
            <a:r>
              <a:rPr lang="en-US" altLang="x-none"/>
              <a:t>Aerobic: treadmills and bicycle; 3 X week up to 45 min. sessions at 75% maximum HR</a:t>
            </a:r>
          </a:p>
          <a:p>
            <a:r>
              <a:rPr lang="en-US" altLang="x-none"/>
              <a:t>Resistance: 7 wt. machines; 2 -3 sets; 7 -9 reps at max. wt.</a:t>
            </a:r>
          </a:p>
          <a:p>
            <a:r>
              <a:rPr lang="en-US" altLang="x-none"/>
              <a:t>Combined: full aerobic and rsistance programs</a:t>
            </a:r>
          </a:p>
          <a:p>
            <a:r>
              <a:rPr lang="en-US" altLang="x-none"/>
              <a:t>All wore pedometers; steps to minimize diet and med changes during study; free YMCA membership</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BFAAFC-9E00-5C4E-8631-6D18964A461D}" type="slidenum">
              <a:rPr lang="en-US" altLang="x-none"/>
              <a:pPr/>
              <a:t>129</a:t>
            </a:fld>
            <a:endParaRPr lang="en-US" altLang="x-none"/>
          </a:p>
        </p:txBody>
      </p:sp>
      <p:sp>
        <p:nvSpPr>
          <p:cNvPr id="1651714" name="Rectangle 2"/>
          <p:cNvSpPr>
            <a:spLocks noRot="1" noChangeArrowheads="1" noTextEdit="1"/>
          </p:cNvSpPr>
          <p:nvPr>
            <p:ph type="sldImg"/>
          </p:nvPr>
        </p:nvSpPr>
        <p:spPr>
          <a:ln/>
        </p:spPr>
      </p:sp>
      <p:sp>
        <p:nvSpPr>
          <p:cNvPr id="165171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6B0B6F-7B3C-764D-9FA9-DE118ACC3B95}" type="slidenum">
              <a:rPr lang="en-US" altLang="x-none"/>
              <a:pPr/>
              <a:t>130</a:t>
            </a:fld>
            <a:endParaRPr lang="en-US" altLang="x-none"/>
          </a:p>
        </p:txBody>
      </p:sp>
      <p:sp>
        <p:nvSpPr>
          <p:cNvPr id="1653762" name="Rectangle 2"/>
          <p:cNvSpPr>
            <a:spLocks noRot="1" noChangeArrowheads="1" noTextEdit="1"/>
          </p:cNvSpPr>
          <p:nvPr>
            <p:ph type="sldImg"/>
          </p:nvPr>
        </p:nvSpPr>
        <p:spPr>
          <a:ln/>
        </p:spPr>
      </p:sp>
      <p:sp>
        <p:nvSpPr>
          <p:cNvPr id="1653763" name="Rectangle 3"/>
          <p:cNvSpPr>
            <a:spLocks noGrp="1" noChangeArrowheads="1"/>
          </p:cNvSpPr>
          <p:nvPr>
            <p:ph type="body" idx="1"/>
          </p:nvPr>
        </p:nvSpPr>
        <p:spPr/>
        <p:txBody>
          <a:bodyPr/>
          <a:lstStyle/>
          <a:p>
            <a:r>
              <a:rPr lang="en-US" altLang="x-none"/>
              <a:t>Aerobic: treadmills and bicycle; 3 X week up to 45 min. sessions at 75% maximum HR</a:t>
            </a:r>
          </a:p>
          <a:p>
            <a:r>
              <a:rPr lang="en-US" altLang="x-none"/>
              <a:t>Resistance: 7 wt. machines; 2 -3 sets; 7 -9 reps at max. wt.</a:t>
            </a:r>
          </a:p>
          <a:p>
            <a:r>
              <a:rPr lang="en-US" altLang="x-none"/>
              <a:t>Combined: full aerobic and rsistance programs</a:t>
            </a:r>
          </a:p>
          <a:p>
            <a:r>
              <a:rPr lang="en-US" altLang="x-none"/>
              <a:t>All wore pedometers; steps to minimize diet and med changes during study; free YMCA membership</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81AE7-7800-F847-8A94-37E2CE8E921E}" type="slidenum">
              <a:rPr lang="en-US" altLang="x-none"/>
              <a:pPr/>
              <a:t>131</a:t>
            </a:fld>
            <a:endParaRPr lang="en-US" altLang="x-none"/>
          </a:p>
        </p:txBody>
      </p:sp>
      <p:sp>
        <p:nvSpPr>
          <p:cNvPr id="1655810" name="Rectangle 2"/>
          <p:cNvSpPr>
            <a:spLocks noRot="1" noChangeArrowheads="1" noTextEdit="1"/>
          </p:cNvSpPr>
          <p:nvPr>
            <p:ph type="sldImg"/>
          </p:nvPr>
        </p:nvSpPr>
        <p:spPr>
          <a:ln/>
        </p:spPr>
      </p:sp>
      <p:sp>
        <p:nvSpPr>
          <p:cNvPr id="165581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5472B-4510-514C-8AD0-2D7AACA78A8D}" type="slidenum">
              <a:rPr lang="en-US" altLang="x-none"/>
              <a:pPr/>
              <a:t>13</a:t>
            </a:fld>
            <a:endParaRPr lang="en-US" altLang="x-none"/>
          </a:p>
        </p:txBody>
      </p:sp>
      <p:sp>
        <p:nvSpPr>
          <p:cNvPr id="1264642" name="Rectangle 2"/>
          <p:cNvSpPr>
            <a:spLocks noRot="1" noChangeArrowheads="1" noTextEdit="1"/>
          </p:cNvSpPr>
          <p:nvPr>
            <p:ph type="sldImg"/>
          </p:nvPr>
        </p:nvSpPr>
        <p:spPr>
          <a:ln/>
        </p:spPr>
      </p:sp>
      <p:sp>
        <p:nvSpPr>
          <p:cNvPr id="126464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44B67F-B41C-5240-A657-5DECC3852CE8}" type="slidenum">
              <a:rPr lang="en-US" altLang="x-none"/>
              <a:pPr/>
              <a:t>132</a:t>
            </a:fld>
            <a:endParaRPr lang="en-US" altLang="x-none"/>
          </a:p>
        </p:txBody>
      </p:sp>
      <p:sp>
        <p:nvSpPr>
          <p:cNvPr id="1657858" name="Rectangle 2"/>
          <p:cNvSpPr>
            <a:spLocks noRot="1" noChangeArrowheads="1" noTextEdit="1"/>
          </p:cNvSpPr>
          <p:nvPr>
            <p:ph type="sldImg"/>
          </p:nvPr>
        </p:nvSpPr>
        <p:spPr>
          <a:ln/>
        </p:spPr>
      </p:sp>
      <p:sp>
        <p:nvSpPr>
          <p:cNvPr id="1657859" name="Rectangle 3"/>
          <p:cNvSpPr>
            <a:spLocks noGrp="1" noChangeArrowheads="1"/>
          </p:cNvSpPr>
          <p:nvPr>
            <p:ph type="body" idx="1"/>
          </p:nvPr>
        </p:nvSpPr>
        <p:spPr/>
        <p:txBody>
          <a:bodyPr/>
          <a:lstStyle/>
          <a:p>
            <a:r>
              <a:rPr lang="en-US" altLang="x-none"/>
              <a:t>Aerobic: treadmills and bicycle; 3 X week up to 45 min. sessions at 75% maximum HR</a:t>
            </a:r>
          </a:p>
          <a:p>
            <a:r>
              <a:rPr lang="en-US" altLang="x-none"/>
              <a:t>Resistance: 7 wt. machines; 2 -3 sets; 7 -9 reps at max. wt.</a:t>
            </a:r>
          </a:p>
          <a:p>
            <a:r>
              <a:rPr lang="en-US" altLang="x-none"/>
              <a:t>Combined: full aerobic and rsistance programs</a:t>
            </a:r>
          </a:p>
          <a:p>
            <a:r>
              <a:rPr lang="en-US" altLang="x-none"/>
              <a:t>All wore pedometers; steps to minimize diet and med changes during study; free YMCA membership</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71B04-CA4F-A14E-8905-85E6212EE3EC}" type="slidenum">
              <a:rPr lang="en-US" altLang="x-none"/>
              <a:pPr/>
              <a:t>133</a:t>
            </a:fld>
            <a:endParaRPr lang="en-US" altLang="x-none"/>
          </a:p>
        </p:txBody>
      </p:sp>
      <p:sp>
        <p:nvSpPr>
          <p:cNvPr id="1659906" name="Rectangle 2"/>
          <p:cNvSpPr>
            <a:spLocks noRot="1" noChangeArrowheads="1" noTextEdit="1"/>
          </p:cNvSpPr>
          <p:nvPr>
            <p:ph type="sldImg"/>
          </p:nvPr>
        </p:nvSpPr>
        <p:spPr>
          <a:xfrm>
            <a:off x="1147763" y="685800"/>
            <a:ext cx="4572000" cy="3429000"/>
          </a:xfrm>
          <a:ln/>
        </p:spPr>
      </p:sp>
      <p:sp>
        <p:nvSpPr>
          <p:cNvPr id="1659907"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E1727-0219-BA40-82AA-291589842B32}" type="slidenum">
              <a:rPr lang="en-US" altLang="x-none"/>
              <a:pPr/>
              <a:t>134</a:t>
            </a:fld>
            <a:endParaRPr lang="en-US" altLang="x-none"/>
          </a:p>
        </p:txBody>
      </p:sp>
      <p:sp>
        <p:nvSpPr>
          <p:cNvPr id="1669122" name="Rectangle 2"/>
          <p:cNvSpPr>
            <a:spLocks noRot="1" noChangeArrowheads="1" noTextEdit="1"/>
          </p:cNvSpPr>
          <p:nvPr>
            <p:ph type="sldImg"/>
          </p:nvPr>
        </p:nvSpPr>
        <p:spPr>
          <a:ln/>
        </p:spPr>
      </p:sp>
      <p:sp>
        <p:nvSpPr>
          <p:cNvPr id="166912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28CDB-8143-5340-BBF8-2E122656B637}" type="slidenum">
              <a:rPr lang="en-US" altLang="x-none"/>
              <a:pPr/>
              <a:t>135</a:t>
            </a:fld>
            <a:endParaRPr lang="en-US" altLang="x-none"/>
          </a:p>
        </p:txBody>
      </p:sp>
      <p:sp>
        <p:nvSpPr>
          <p:cNvPr id="1687554" name="Rectangle 2"/>
          <p:cNvSpPr>
            <a:spLocks noRot="1" noChangeArrowheads="1" noTextEdit="1"/>
          </p:cNvSpPr>
          <p:nvPr>
            <p:ph type="sldImg"/>
          </p:nvPr>
        </p:nvSpPr>
        <p:spPr>
          <a:ln/>
        </p:spPr>
      </p:sp>
      <p:sp>
        <p:nvSpPr>
          <p:cNvPr id="168755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F1F3C-6D2F-8C4E-B4DB-5AE4B69B83DF}" type="slidenum">
              <a:rPr lang="en-US" altLang="x-none"/>
              <a:pPr/>
              <a:t>136</a:t>
            </a:fld>
            <a:endParaRPr lang="en-US" altLang="x-none"/>
          </a:p>
        </p:txBody>
      </p:sp>
      <p:sp>
        <p:nvSpPr>
          <p:cNvPr id="1689602" name="Rectangle 2"/>
          <p:cNvSpPr>
            <a:spLocks noRot="1" noChangeArrowheads="1" noTextEdit="1"/>
          </p:cNvSpPr>
          <p:nvPr>
            <p:ph type="sldImg"/>
          </p:nvPr>
        </p:nvSpPr>
        <p:spPr>
          <a:ln/>
        </p:spPr>
      </p:sp>
      <p:sp>
        <p:nvSpPr>
          <p:cNvPr id="168960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A9E372-E181-A649-ABAC-1CA2D543A6DD}" type="slidenum">
              <a:rPr lang="en-US" altLang="x-none"/>
              <a:pPr/>
              <a:t>137</a:t>
            </a:fld>
            <a:endParaRPr lang="en-US" altLang="x-none"/>
          </a:p>
        </p:txBody>
      </p:sp>
      <p:sp>
        <p:nvSpPr>
          <p:cNvPr id="1701890" name="Rectangle 2"/>
          <p:cNvSpPr>
            <a:spLocks noRot="1" noChangeArrowheads="1" noTextEdit="1"/>
          </p:cNvSpPr>
          <p:nvPr>
            <p:ph type="sldImg"/>
          </p:nvPr>
        </p:nvSpPr>
        <p:spPr>
          <a:ln/>
        </p:spPr>
      </p:sp>
      <p:sp>
        <p:nvSpPr>
          <p:cNvPr id="1701891" name="Rectangle 3"/>
          <p:cNvSpPr>
            <a:spLocks noGrp="1" noChangeArrowheads="1"/>
          </p:cNvSpPr>
          <p:nvPr>
            <p:ph type="body" idx="1"/>
          </p:nvPr>
        </p:nvSpPr>
        <p:spPr/>
        <p:txBody>
          <a:bodyPr/>
          <a:lstStyle/>
          <a:p>
            <a:r>
              <a:rPr lang="en-US" altLang="x-none" sz="1000"/>
              <a:t>Interesting that use in the workplace did not predict success. It fits with the criticism of workplace exercise programs only attracting staff who are already active.</a:t>
            </a:r>
          </a:p>
          <a:p>
            <a:r>
              <a:rPr lang="en-US" altLang="x-none" sz="1000"/>
              <a:t>It is also interesting to note that intervention duration and physical activity counseling did not predict success.  There was also no relationship with gender, BMI, ethnicity in predicting success with increased activity.</a:t>
            </a:r>
          </a:p>
          <a:p>
            <a:r>
              <a:rPr lang="en-US" altLang="x-none" sz="1000"/>
              <a:t>BMI reduction predictors: older age, Caucasian, step goal, longer duration of study</a:t>
            </a:r>
          </a:p>
          <a:p>
            <a:r>
              <a:rPr lang="en-US" altLang="x-none" sz="1000"/>
              <a:t>BMI non-predictors: baseline activity level, change in activity, gender, diet counseling, baseline BMI</a:t>
            </a:r>
          </a:p>
          <a:p>
            <a:r>
              <a:rPr lang="en-US" altLang="x-none" sz="1000"/>
              <a:t>SBP reduction predictors: baseline higher SBP, increase in daily steps</a:t>
            </a:r>
          </a:p>
          <a:p>
            <a:r>
              <a:rPr lang="en-US" altLang="x-none" sz="1000"/>
              <a:t>SBP decrease non-predictors: age, BMI change, step goal, duration of study</a:t>
            </a:r>
          </a:p>
          <a:p>
            <a:r>
              <a:rPr lang="en-US" altLang="x-none" sz="1000"/>
              <a:t>Very important!!  No significant change in lipids or fasting blood sugar !</a:t>
            </a:r>
          </a:p>
          <a:p>
            <a:r>
              <a:rPr lang="en-US" altLang="x-none" sz="1000"/>
              <a:t>Do not forget a 4 mm Hg SBP drop can reduce stroke risk 20% and CV mortality 14%  !!!!  Also this BP reduction was unrelated to BMI – highlights the benefit of physical activity exclusive of a person’s weight.  Need to encourage patients who are frustrated with their inability to lose weight to engage in physical activity.</a:t>
            </a:r>
          </a:p>
          <a:p>
            <a:r>
              <a:rPr lang="en-US" altLang="x-none" sz="1000"/>
              <a:t>Limits of this meta-analysis: sample sizes, short interventions, mainly women, younger population.</a:t>
            </a:r>
          </a:p>
          <a:p>
            <a:r>
              <a:rPr lang="en-US" altLang="x-none" sz="1000"/>
              <a:t>Need more controlled studies to include: better gender mix, wider age ranges, control group blinded to their steps, controls without step goal and diary advice, with and without counseling for diet and activity, </a:t>
            </a:r>
          </a:p>
          <a:p>
            <a:endParaRPr lang="en-US" altLang="x-none" sz="100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65ED3-ABA2-E24E-9C80-5267E0AC1BDF}" type="slidenum">
              <a:rPr lang="en-US" altLang="x-none"/>
              <a:pPr/>
              <a:t>139</a:t>
            </a:fld>
            <a:endParaRPr lang="en-US" altLang="x-none"/>
          </a:p>
        </p:txBody>
      </p:sp>
      <p:sp>
        <p:nvSpPr>
          <p:cNvPr id="1704962" name="Rectangle 2"/>
          <p:cNvSpPr>
            <a:spLocks noRot="1" noChangeArrowheads="1" noTextEdit="1"/>
          </p:cNvSpPr>
          <p:nvPr>
            <p:ph type="sldImg"/>
          </p:nvPr>
        </p:nvSpPr>
        <p:spPr>
          <a:ln/>
        </p:spPr>
      </p:sp>
      <p:sp>
        <p:nvSpPr>
          <p:cNvPr id="1704963" name="Rectangle 3"/>
          <p:cNvSpPr>
            <a:spLocks noGrp="1" noChangeArrowheads="1"/>
          </p:cNvSpPr>
          <p:nvPr>
            <p:ph type="body" idx="1"/>
          </p:nvPr>
        </p:nvSpPr>
        <p:spPr/>
        <p:txBody>
          <a:bodyPr/>
          <a:lstStyle/>
          <a:p>
            <a:endParaRPr lang="en-US" altLang="x-none"/>
          </a:p>
          <a:p>
            <a:r>
              <a:rPr lang="en-US" altLang="x-none"/>
              <a:t>Fitness was determined by maximum exercise test; test ended by patient volition or medical judgement</a:t>
            </a:r>
          </a:p>
          <a:p>
            <a:r>
              <a:rPr lang="en-US" altLang="x-none"/>
              <a:t>Death rates per 1000 across fitness levels was: 32.6, 16.6, 12.8, 12.3, 8.1 with p&lt;0.001 for trend</a:t>
            </a:r>
          </a:p>
          <a:p>
            <a:r>
              <a:rPr lang="en-US" altLang="x-none"/>
              <a:t>Death rate per 1000 for waist was 13.3 and 18.2 with p=0.004; </a:t>
            </a:r>
            <a:r>
              <a:rPr lang="en-US" altLang="x-none" u="sng"/>
              <a:t>&gt;</a:t>
            </a:r>
            <a:r>
              <a:rPr lang="en-US" altLang="x-none"/>
              <a:t>35 ins. Women and </a:t>
            </a:r>
            <a:r>
              <a:rPr lang="en-US" altLang="x-none" u="sng"/>
              <a:t>&gt;</a:t>
            </a:r>
            <a:r>
              <a:rPr lang="en-US" altLang="x-none"/>
              <a:t> 40 ins. men</a:t>
            </a:r>
          </a:p>
          <a:p>
            <a:r>
              <a:rPr lang="en-US" altLang="x-none"/>
              <a:t>% body fat and fat free mass were not predictive; suggest more complicated and expensive body fat measurements are not as good as simple waist and BMI</a:t>
            </a:r>
          </a:p>
          <a:p>
            <a:r>
              <a:rPr lang="en-US" altLang="x-none"/>
              <a:t>BMI predicted risk with a J curve: BMI btw 25.0 &amp; 29.9 had the lowest risk</a:t>
            </a:r>
          </a:p>
          <a:p>
            <a:r>
              <a:rPr lang="en-US" altLang="x-none"/>
              <a:t>Weakness with data: mainly white males, well educated, able to complete a maximum exercise test; diet and meds not considered</a:t>
            </a:r>
          </a:p>
          <a:p>
            <a:r>
              <a:rPr lang="en-US" altLang="x-none"/>
              <a:t>CVD and cancer accounted for 74% of deaths</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5F004-3922-F94B-A3E6-4D5509F54D4F}" type="slidenum">
              <a:rPr lang="en-US" altLang="x-none"/>
              <a:pPr/>
              <a:t>140</a:t>
            </a:fld>
            <a:endParaRPr lang="en-US" altLang="x-none"/>
          </a:p>
        </p:txBody>
      </p:sp>
      <p:sp>
        <p:nvSpPr>
          <p:cNvPr id="1707010" name="Rectangle 2"/>
          <p:cNvSpPr>
            <a:spLocks noRot="1" noChangeArrowheads="1" noTextEdit="1"/>
          </p:cNvSpPr>
          <p:nvPr>
            <p:ph type="sldImg"/>
          </p:nvPr>
        </p:nvSpPr>
        <p:spPr>
          <a:ln/>
        </p:spPr>
      </p:sp>
      <p:sp>
        <p:nvSpPr>
          <p:cNvPr id="1707011"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62C18-8A92-2E41-90CB-63158E4F5F15}" type="slidenum">
              <a:rPr lang="en-US" altLang="x-none"/>
              <a:pPr/>
              <a:t>141</a:t>
            </a:fld>
            <a:endParaRPr lang="en-US" altLang="x-none"/>
          </a:p>
        </p:txBody>
      </p:sp>
      <p:sp>
        <p:nvSpPr>
          <p:cNvPr id="1709058" name="Rectangle 2"/>
          <p:cNvSpPr>
            <a:spLocks noRot="1" noChangeArrowheads="1" noTextEdit="1"/>
          </p:cNvSpPr>
          <p:nvPr>
            <p:ph type="sldImg"/>
          </p:nvPr>
        </p:nvSpPr>
        <p:spPr>
          <a:ln/>
        </p:spPr>
      </p:sp>
      <p:sp>
        <p:nvSpPr>
          <p:cNvPr id="170905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3A4093-3F53-AB4E-8817-04EA270408E6}" type="slidenum">
              <a:rPr lang="en-US" altLang="x-none"/>
              <a:pPr/>
              <a:t>142</a:t>
            </a:fld>
            <a:endParaRPr lang="en-US" altLang="x-none"/>
          </a:p>
        </p:txBody>
      </p:sp>
      <p:sp>
        <p:nvSpPr>
          <p:cNvPr id="1717250" name="Rectangle 2"/>
          <p:cNvSpPr>
            <a:spLocks noRot="1" noChangeArrowheads="1" noTextEdit="1"/>
          </p:cNvSpPr>
          <p:nvPr>
            <p:ph type="sldImg"/>
          </p:nvPr>
        </p:nvSpPr>
        <p:spPr>
          <a:ln/>
        </p:spPr>
      </p:sp>
      <p:sp>
        <p:nvSpPr>
          <p:cNvPr id="171725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0E855-84A2-D643-84E3-265087A0CCC4}" type="slidenum">
              <a:rPr lang="en-US" altLang="x-none"/>
              <a:pPr/>
              <a:t>14</a:t>
            </a:fld>
            <a:endParaRPr lang="en-US" altLang="x-none"/>
          </a:p>
        </p:txBody>
      </p:sp>
      <p:sp>
        <p:nvSpPr>
          <p:cNvPr id="1266690" name="Rectangle 2"/>
          <p:cNvSpPr>
            <a:spLocks noRot="1" noChangeArrowheads="1" noTextEdit="1"/>
          </p:cNvSpPr>
          <p:nvPr>
            <p:ph type="sldImg"/>
          </p:nvPr>
        </p:nvSpPr>
        <p:spPr>
          <a:ln/>
        </p:spPr>
      </p:sp>
      <p:sp>
        <p:nvSpPr>
          <p:cNvPr id="126669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436E6A-0E87-2140-A0B1-F37AFA541221}" type="slidenum">
              <a:rPr lang="en-US" altLang="x-none"/>
              <a:pPr/>
              <a:t>143</a:t>
            </a:fld>
            <a:endParaRPr lang="en-US" altLang="x-none"/>
          </a:p>
        </p:txBody>
      </p:sp>
      <p:sp>
        <p:nvSpPr>
          <p:cNvPr id="1721346" name="Rectangle 2"/>
          <p:cNvSpPr>
            <a:spLocks noRot="1" noChangeArrowheads="1" noTextEdit="1"/>
          </p:cNvSpPr>
          <p:nvPr>
            <p:ph type="sldImg"/>
          </p:nvPr>
        </p:nvSpPr>
        <p:spPr>
          <a:ln/>
        </p:spPr>
      </p:sp>
      <p:sp>
        <p:nvSpPr>
          <p:cNvPr id="1721347"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EF7D95-6940-A144-B422-1A16CBD81D33}" type="slidenum">
              <a:rPr lang="en-US" altLang="x-none"/>
              <a:pPr/>
              <a:t>144</a:t>
            </a:fld>
            <a:endParaRPr lang="en-US" altLang="x-none"/>
          </a:p>
        </p:txBody>
      </p:sp>
      <p:sp>
        <p:nvSpPr>
          <p:cNvPr id="1731586" name="Rectangle 2"/>
          <p:cNvSpPr>
            <a:spLocks noRot="1" noChangeArrowheads="1" noTextEdit="1"/>
          </p:cNvSpPr>
          <p:nvPr>
            <p:ph type="sldImg"/>
          </p:nvPr>
        </p:nvSpPr>
        <p:spPr>
          <a:ln/>
        </p:spPr>
      </p:sp>
      <p:sp>
        <p:nvSpPr>
          <p:cNvPr id="1731587"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79C7F-A6AD-4444-9E24-39DCE89F181E}" type="slidenum">
              <a:rPr lang="en-US" altLang="x-none"/>
              <a:pPr/>
              <a:t>145</a:t>
            </a:fld>
            <a:endParaRPr lang="en-US" altLang="x-none"/>
          </a:p>
        </p:txBody>
      </p:sp>
      <p:sp>
        <p:nvSpPr>
          <p:cNvPr id="1751042" name="Rectangle 2"/>
          <p:cNvSpPr>
            <a:spLocks noRot="1" noChangeArrowheads="1" noTextEdit="1"/>
          </p:cNvSpPr>
          <p:nvPr>
            <p:ph type="sldImg"/>
          </p:nvPr>
        </p:nvSpPr>
        <p:spPr>
          <a:ln/>
        </p:spPr>
      </p:sp>
      <p:sp>
        <p:nvSpPr>
          <p:cNvPr id="1751043"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44BD14-97D5-6C4B-A0B2-FE16F85157C2}" type="slidenum">
              <a:rPr lang="en-US" altLang="x-none"/>
              <a:pPr/>
              <a:t>146</a:t>
            </a:fld>
            <a:endParaRPr lang="en-US" altLang="x-none"/>
          </a:p>
        </p:txBody>
      </p:sp>
      <p:sp>
        <p:nvSpPr>
          <p:cNvPr id="1755138" name="Rectangle 2"/>
          <p:cNvSpPr>
            <a:spLocks noRot="1" noChangeArrowheads="1" noTextEdit="1"/>
          </p:cNvSpPr>
          <p:nvPr>
            <p:ph type="sldImg"/>
          </p:nvPr>
        </p:nvSpPr>
        <p:spPr>
          <a:ln/>
        </p:spPr>
      </p:sp>
      <p:sp>
        <p:nvSpPr>
          <p:cNvPr id="175513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DD7F93-6556-A44A-997E-BEA83BB63203}" type="slidenum">
              <a:rPr lang="en-US" altLang="x-none"/>
              <a:pPr/>
              <a:t>147</a:t>
            </a:fld>
            <a:endParaRPr lang="en-US" altLang="x-none"/>
          </a:p>
        </p:txBody>
      </p:sp>
      <p:sp>
        <p:nvSpPr>
          <p:cNvPr id="1767426" name="Rectangle 2"/>
          <p:cNvSpPr>
            <a:spLocks noRot="1" noChangeArrowheads="1" noTextEdit="1"/>
          </p:cNvSpPr>
          <p:nvPr>
            <p:ph type="sldImg"/>
          </p:nvPr>
        </p:nvSpPr>
        <p:spPr>
          <a:xfrm>
            <a:off x="1144588" y="685800"/>
            <a:ext cx="4573587" cy="3430588"/>
          </a:xfrm>
          <a:ln/>
        </p:spPr>
      </p:sp>
      <p:sp>
        <p:nvSpPr>
          <p:cNvPr id="176742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199C5F-D9CE-1F46-A395-A4A9C12CA43A}" type="slidenum">
              <a:rPr lang="en-US" altLang="x-none"/>
              <a:pPr/>
              <a:t>148</a:t>
            </a:fld>
            <a:endParaRPr lang="en-US" altLang="x-none"/>
          </a:p>
        </p:txBody>
      </p:sp>
      <p:sp>
        <p:nvSpPr>
          <p:cNvPr id="1769474" name="Rectangle 2"/>
          <p:cNvSpPr>
            <a:spLocks noRot="1" noChangeArrowheads="1" noTextEdit="1"/>
          </p:cNvSpPr>
          <p:nvPr>
            <p:ph type="sldImg"/>
          </p:nvPr>
        </p:nvSpPr>
        <p:spPr>
          <a:ln/>
        </p:spPr>
      </p:sp>
      <p:sp>
        <p:nvSpPr>
          <p:cNvPr id="176947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BBF454-1A06-AD4D-AB57-A35386FC45FC}" type="slidenum">
              <a:rPr lang="en-US" altLang="x-none"/>
              <a:pPr/>
              <a:t>149</a:t>
            </a:fld>
            <a:endParaRPr lang="en-US" altLang="x-none"/>
          </a:p>
        </p:txBody>
      </p:sp>
      <p:sp>
        <p:nvSpPr>
          <p:cNvPr id="1771522" name="Rectangle 2"/>
          <p:cNvSpPr>
            <a:spLocks noRot="1" noChangeArrowheads="1" noTextEdit="1"/>
          </p:cNvSpPr>
          <p:nvPr>
            <p:ph type="sldImg"/>
          </p:nvPr>
        </p:nvSpPr>
        <p:spPr>
          <a:ln/>
        </p:spPr>
      </p:sp>
      <p:sp>
        <p:nvSpPr>
          <p:cNvPr id="177152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98B2D-CC61-2D48-B0EB-E1C7A50C58E4}" type="slidenum">
              <a:rPr lang="en-US" altLang="x-none"/>
              <a:pPr/>
              <a:t>150</a:t>
            </a:fld>
            <a:endParaRPr lang="en-US" altLang="x-none"/>
          </a:p>
        </p:txBody>
      </p:sp>
      <p:sp>
        <p:nvSpPr>
          <p:cNvPr id="1789954" name="Rectangle 2"/>
          <p:cNvSpPr>
            <a:spLocks noRot="1" noChangeArrowheads="1" noTextEdit="1"/>
          </p:cNvSpPr>
          <p:nvPr>
            <p:ph type="sldImg"/>
          </p:nvPr>
        </p:nvSpPr>
        <p:spPr>
          <a:ln/>
        </p:spPr>
      </p:sp>
      <p:sp>
        <p:nvSpPr>
          <p:cNvPr id="178995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5DDC8-7D28-1245-A298-E19869359D5B}" type="slidenum">
              <a:rPr lang="en-US" altLang="x-none"/>
              <a:pPr/>
              <a:t>151</a:t>
            </a:fld>
            <a:endParaRPr lang="en-US" altLang="x-none"/>
          </a:p>
        </p:txBody>
      </p:sp>
      <p:sp>
        <p:nvSpPr>
          <p:cNvPr id="1810434" name="Rectangle 2"/>
          <p:cNvSpPr>
            <a:spLocks noRot="1" noChangeArrowheads="1" noTextEdit="1"/>
          </p:cNvSpPr>
          <p:nvPr>
            <p:ph type="sldImg"/>
          </p:nvPr>
        </p:nvSpPr>
        <p:spPr>
          <a:xfrm>
            <a:off x="1146175" y="685800"/>
            <a:ext cx="4572000" cy="3429000"/>
          </a:xfrm>
          <a:ln/>
        </p:spPr>
      </p:sp>
      <p:sp>
        <p:nvSpPr>
          <p:cNvPr id="1810435" name="Rectangle 3"/>
          <p:cNvSpPr>
            <a:spLocks noGrp="1" noChangeArrowheads="1"/>
          </p:cNvSpPr>
          <p:nvPr>
            <p:ph type="body" idx="1"/>
          </p:nvPr>
        </p:nvSpPr>
        <p:spPr>
          <a:xfrm>
            <a:off x="914400" y="4343400"/>
            <a:ext cx="5029200" cy="4114800"/>
          </a:xfrm>
        </p:spPr>
        <p:txBody>
          <a:bodyPr lIns="91236" tIns="45617" rIns="91236" bIns="45617"/>
          <a:lstStyle/>
          <a:p>
            <a:pPr>
              <a:spcBef>
                <a:spcPct val="0"/>
              </a:spcBef>
            </a:pPr>
            <a:r>
              <a:rPr lang="en-US" altLang="x-none" b="1"/>
              <a:t>The effect of statin treatment on coronary events as a function of baseline lipid levels: Pravastatin Pooling Project</a:t>
            </a:r>
          </a:p>
          <a:p>
            <a:pPr>
              <a:spcBef>
                <a:spcPct val="0"/>
              </a:spcBef>
            </a:pPr>
            <a:r>
              <a:rPr lang="en-US" altLang="x-none"/>
              <a:t>In a meta-analysis of three randomized trials of the statin pravastatin, the relations between clinical event reduction and baseline LDL-C were evaluated. Across the entire range of baseline LDL-C from 70 to 232 mg/dl, there was a reduction in death and nonfatal myocardial infarction. The formal test for interaction regarding baseline LDL-C and the degree of clinical benefit was not significant. This analysis suggests that patients benefit from statin treatment regardless of baseline LDL-C.</a:t>
            </a:r>
          </a:p>
          <a:p>
            <a:pPr>
              <a:spcBef>
                <a:spcPct val="0"/>
              </a:spcBef>
            </a:pPr>
            <a:endParaRPr lang="en-US" altLang="x-none" i="1"/>
          </a:p>
          <a:p>
            <a:pPr>
              <a:spcBef>
                <a:spcPct val="0"/>
              </a:spcBef>
            </a:pPr>
            <a:r>
              <a:rPr lang="en-US" altLang="x-none" i="1"/>
              <a:t>Reference:</a:t>
            </a:r>
            <a:endParaRPr lang="en-US" altLang="x-none"/>
          </a:p>
          <a:p>
            <a:pPr>
              <a:spcBef>
                <a:spcPct val="0"/>
              </a:spcBef>
            </a:pPr>
            <a:r>
              <a:rPr lang="en-US" altLang="x-none"/>
              <a:t>Sacks FM, Tonkin AM, Shepherd J, Braunwald E, Cobbe S, Hawkins CM, Keech A, Packard C, Simes J, Byington R, Furberg CD. Effect of pravastatin on coronary disease events in subgroups defined by coronary risk factors: the Prospective Pravastatin Pooling Project. Circulation 2000;102:1893-1900.</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5038A-0E9F-6F47-ABB1-86EDB32F72CF}" type="slidenum">
              <a:rPr lang="en-US" altLang="x-none"/>
              <a:pPr/>
              <a:t>152</a:t>
            </a:fld>
            <a:endParaRPr lang="en-US" altLang="x-none"/>
          </a:p>
        </p:txBody>
      </p:sp>
      <p:sp>
        <p:nvSpPr>
          <p:cNvPr id="1812482" name="Rectangle 2"/>
          <p:cNvSpPr>
            <a:spLocks noRot="1" noChangeArrowheads="1" noTextEdit="1"/>
          </p:cNvSpPr>
          <p:nvPr>
            <p:ph type="sldImg"/>
          </p:nvPr>
        </p:nvSpPr>
        <p:spPr>
          <a:xfrm>
            <a:off x="1146175" y="685800"/>
            <a:ext cx="4572000" cy="3429000"/>
          </a:xfrm>
          <a:ln/>
        </p:spPr>
      </p:sp>
      <p:sp>
        <p:nvSpPr>
          <p:cNvPr id="1812483" name="Rectangle 3"/>
          <p:cNvSpPr>
            <a:spLocks noGrp="1" noChangeArrowheads="1"/>
          </p:cNvSpPr>
          <p:nvPr>
            <p:ph type="body" idx="1"/>
          </p:nvPr>
        </p:nvSpPr>
        <p:spPr>
          <a:xfrm>
            <a:off x="914400" y="4343400"/>
            <a:ext cx="5029200" cy="4114800"/>
          </a:xfrm>
        </p:spPr>
        <p:txBody>
          <a:bodyPr/>
          <a:lstStyle/>
          <a:p>
            <a:pPr>
              <a:spcBef>
                <a:spcPct val="0"/>
              </a:spcBef>
            </a:pPr>
            <a:r>
              <a:rPr lang="en-GB" altLang="x-none" b="1"/>
              <a:t>HPS: statin benefit is entirely independent of baseline LDL</a:t>
            </a:r>
          </a:p>
          <a:p>
            <a:pPr>
              <a:spcBef>
                <a:spcPct val="0"/>
              </a:spcBef>
            </a:pPr>
            <a:r>
              <a:rPr lang="en-GB" altLang="x-none"/>
              <a:t>In the Heart Protection Study, approximately 3500 patients had baseline LDL-C of &lt;100 mg/dl. Remarkably, this study showed that not only did patients with LDL-C &lt;100 mg/dl at baseline benefit from statin treatment, but these patients benefit to a similar degree to patients with higher LDL-C. Thus, this study demonstrated that all patients with atherosclerosis and/or diabetes, regardless of LDL-C, benefit from statin treatment. This study has important clinical implications and should lead to further revision of the guidelines. This study further validates the approach of in-hospital initiation of statin treatment regardless of baseline LDL-C.</a:t>
            </a:r>
          </a:p>
          <a:p>
            <a:pPr>
              <a:spcBef>
                <a:spcPct val="0"/>
              </a:spcBef>
            </a:pPr>
            <a:endParaRPr lang="en-GB" altLang="x-none" i="1"/>
          </a:p>
          <a:p>
            <a:pPr>
              <a:spcBef>
                <a:spcPct val="0"/>
              </a:spcBef>
            </a:pPr>
            <a:r>
              <a:rPr lang="en-GB" altLang="x-none" i="1"/>
              <a:t>Reference:</a:t>
            </a:r>
          </a:p>
          <a:p>
            <a:pPr>
              <a:spcBef>
                <a:spcPct val="0"/>
              </a:spcBef>
            </a:pPr>
            <a:r>
              <a:rPr lang="en-GB" altLang="x-none"/>
              <a:t>MRC/BHF Heart Protection Study. HPS info</a:t>
            </a:r>
            <a:r>
              <a:rPr lang="en-GB" altLang="x-none">
                <a:ea typeface="Times New Roman" charset="0"/>
                <a:cs typeface="Times New Roman" charset="0"/>
              </a:rPr>
              <a:t>: s</a:t>
            </a:r>
            <a:r>
              <a:rPr lang="en-GB" altLang="x-none"/>
              <a:t>lideshow presentation. Available at http://www.ctsu.ox.ac.uk/~hps/hps_slides.shtml (accessed 9 July 2002).</a:t>
            </a:r>
          </a:p>
          <a:p>
            <a:pPr>
              <a:spcBef>
                <a:spcPct val="0"/>
              </a:spcBef>
            </a:pPr>
            <a:endParaRPr lang="en-GB" altLang="x-none"/>
          </a:p>
          <a:p>
            <a:pPr>
              <a:spcBef>
                <a:spcPct val="0"/>
              </a:spcBef>
            </a:pPr>
            <a:r>
              <a:rPr lang="en-GB" altLang="x-none"/>
              <a:t>Heart Protection Study Collaborative Group. MRC/BHF Heart Protection Study of cholesterol lowering with simvastatin in 20 536 high-risk individuals: a randomised plcebo-controlled trial. Lancet 2002;360:7-22.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22DC6-5B83-2648-8FA0-ACAEE5D6AF25}" type="slidenum">
              <a:rPr lang="en-US" altLang="x-none"/>
              <a:pPr/>
              <a:t>15</a:t>
            </a:fld>
            <a:endParaRPr lang="en-US" altLang="x-none"/>
          </a:p>
        </p:txBody>
      </p:sp>
      <p:sp>
        <p:nvSpPr>
          <p:cNvPr id="1268738" name="Rectangle 2"/>
          <p:cNvSpPr>
            <a:spLocks noRot="1" noChangeArrowheads="1" noTextEdit="1"/>
          </p:cNvSpPr>
          <p:nvPr>
            <p:ph type="sldImg"/>
          </p:nvPr>
        </p:nvSpPr>
        <p:spPr>
          <a:ln/>
        </p:spPr>
      </p:sp>
      <p:sp>
        <p:nvSpPr>
          <p:cNvPr id="126873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D68F9D-1231-0641-9F75-A00C69A48E2A}" type="slidenum">
              <a:rPr lang="en-US" altLang="x-none"/>
              <a:pPr/>
              <a:t>153</a:t>
            </a:fld>
            <a:endParaRPr lang="en-US" altLang="x-none"/>
          </a:p>
        </p:txBody>
      </p:sp>
      <p:sp>
        <p:nvSpPr>
          <p:cNvPr id="1814530" name="Rectangle 2"/>
          <p:cNvSpPr>
            <a:spLocks noRot="1" noChangeArrowheads="1" noTextEdit="1"/>
          </p:cNvSpPr>
          <p:nvPr>
            <p:ph type="sldImg"/>
          </p:nvPr>
        </p:nvSpPr>
        <p:spPr>
          <a:xfrm>
            <a:off x="1144588" y="685800"/>
            <a:ext cx="4573587" cy="3430588"/>
          </a:xfrm>
          <a:ln/>
        </p:spPr>
      </p:sp>
      <p:sp>
        <p:nvSpPr>
          <p:cNvPr id="1814531" name="Rectangle 3"/>
          <p:cNvSpPr>
            <a:spLocks noGrp="1" noChangeArrowheads="1"/>
          </p:cNvSpPr>
          <p:nvPr>
            <p:ph type="body" idx="1"/>
          </p:nvPr>
        </p:nvSpPr>
        <p:spPr>
          <a:xfrm>
            <a:off x="595313" y="4300538"/>
            <a:ext cx="5348287" cy="4157662"/>
          </a:xfrm>
        </p:spPr>
        <p:txBody>
          <a:bodyPr/>
          <a:lstStyle/>
          <a:p>
            <a:pPr marL="228600" indent="-228600"/>
            <a:r>
              <a:rPr lang="en-US" altLang="x-none" sz="1000"/>
              <a:t>      </a:t>
            </a: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06749-8792-2C47-9A0A-E714B8349E74}" type="slidenum">
              <a:rPr lang="en-US" altLang="x-none"/>
              <a:pPr/>
              <a:t>154</a:t>
            </a:fld>
            <a:endParaRPr lang="en-US" altLang="x-none"/>
          </a:p>
        </p:txBody>
      </p:sp>
      <p:sp>
        <p:nvSpPr>
          <p:cNvPr id="1827842" name="Rectangle 2"/>
          <p:cNvSpPr>
            <a:spLocks noRot="1" noChangeArrowheads="1" noTextEdit="1"/>
          </p:cNvSpPr>
          <p:nvPr>
            <p:ph type="sldImg"/>
          </p:nvPr>
        </p:nvSpPr>
        <p:spPr>
          <a:xfrm>
            <a:off x="1146175" y="684213"/>
            <a:ext cx="4572000" cy="3429000"/>
          </a:xfrm>
          <a:ln/>
        </p:spPr>
      </p:sp>
      <p:sp>
        <p:nvSpPr>
          <p:cNvPr id="1827843" name="Rectangle 3"/>
          <p:cNvSpPr>
            <a:spLocks noGrp="1" noChangeArrowheads="1"/>
          </p:cNvSpPr>
          <p:nvPr>
            <p:ph type="body" idx="1"/>
          </p:nvPr>
        </p:nvSpPr>
        <p:spPr>
          <a:xfrm>
            <a:off x="731838" y="4343400"/>
            <a:ext cx="5319712" cy="4329113"/>
          </a:xfrm>
        </p:spPr>
        <p:txBody>
          <a:bodyPr/>
          <a:lstStyle/>
          <a:p>
            <a:r>
              <a:rPr lang="en-US" altLang="x-none">
                <a:ea typeface="Times New Roman" charset="0"/>
                <a:cs typeface="Times New Roman" charset="0"/>
              </a:rPr>
              <a:t>However, not all of the beneficial effects of statins relate solely to their lipid-lowering properties, just as not all of those affected by CHD have elevated LDL-C levels. Elevated LDL-C levels identify less than half of those who will die from CHD. Furthermore, as we shall see shortly, a number of studies demonstrating the effectiveness of statins in reducing mortality and nonfatal CHD events show that benefit is often unrelated to degree of cholesterol lowering.</a:t>
            </a:r>
          </a:p>
          <a:p>
            <a:r>
              <a:rPr lang="en-US" altLang="x-none">
                <a:ea typeface="Times New Roman" charset="0"/>
                <a:cs typeface="Times New Roman" charset="0"/>
              </a:rPr>
              <a:t>In fact, statins are drugs with multiple complexities, demonstrating a wide variety of fascinating effects on blood vessels, clotting, and a number of other processes vital to the occurrence and outcome of vascular pathophysiologic events. Such so-called “pleiotropic effects” are likely to be independent of the lipid-modifying characteristics of statins, and may ultimately broaden their indication from lipid-lowering to anti-atherogenic effects. </a:t>
            </a:r>
          </a:p>
          <a:p>
            <a:endParaRPr lang="en-US" altLang="x-none">
              <a:ea typeface="Times New Roman" charset="0"/>
              <a:cs typeface="Times New Roman" charset="0"/>
            </a:endParaRPr>
          </a:p>
          <a:p>
            <a:endParaRPr lang="en-US" altLang="x-none">
              <a:ea typeface="Times New Roman" charset="0"/>
              <a:cs typeface="Times New Roman" charset="0"/>
            </a:endParaRPr>
          </a:p>
          <a:p>
            <a:endParaRPr lang="en-US" altLang="x-none">
              <a:ea typeface="Times New Roman" charset="0"/>
              <a:cs typeface="Times New Roman" charset="0"/>
            </a:endParaRPr>
          </a:p>
          <a:p>
            <a:endParaRPr lang="en-US" altLang="x-none">
              <a:ea typeface="Times New Roman" charset="0"/>
              <a:cs typeface="Times New Roman" charset="0"/>
            </a:endParaRPr>
          </a:p>
          <a:p>
            <a:endParaRPr lang="en-US" altLang="x-none">
              <a:ea typeface="Times New Roman" charset="0"/>
              <a:cs typeface="Times New Roman" charset="0"/>
            </a:endParaRPr>
          </a:p>
          <a:p>
            <a:r>
              <a:rPr lang="en-US" altLang="x-none">
                <a:ea typeface="Times New Roman" charset="0"/>
                <a:cs typeface="Times New Roman" charset="0"/>
              </a:rPr>
              <a:t>Rosen et al. JAMA 279(20):1643-50,1998.</a:t>
            </a:r>
          </a:p>
          <a:p>
            <a:r>
              <a:rPr lang="en-US" altLang="x-none">
                <a:ea typeface="Times New Roman" charset="0"/>
                <a:cs typeface="Times New Roman" charset="0"/>
              </a:rPr>
              <a:t>Gotto AM et al. Current Opinion in Lipidology 12(4):391-4,2001; Maron DJ et al. Circulation 101(2):207-13, 2000; White CM. J Clin Pharmacol 39(2):111-8, 1999.</a:t>
            </a:r>
          </a:p>
          <a:p>
            <a:endParaRPr lang="en-US" altLang="x-none">
              <a:ea typeface="Times New Roman" charset="0"/>
              <a:cs typeface="Times New Roman"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DFF164-F08D-7C43-8529-F09753A1C9B9}" type="slidenum">
              <a:rPr lang="en-US" altLang="x-none"/>
              <a:pPr/>
              <a:t>155</a:t>
            </a:fld>
            <a:endParaRPr lang="en-US" altLang="x-none"/>
          </a:p>
        </p:txBody>
      </p:sp>
      <p:sp>
        <p:nvSpPr>
          <p:cNvPr id="1829890" name="Rectangle 2"/>
          <p:cNvSpPr>
            <a:spLocks noRot="1" noChangeArrowheads="1" noTextEdit="1"/>
          </p:cNvSpPr>
          <p:nvPr>
            <p:ph type="sldImg"/>
          </p:nvPr>
        </p:nvSpPr>
        <p:spPr>
          <a:ln/>
        </p:spPr>
      </p:sp>
      <p:sp>
        <p:nvSpPr>
          <p:cNvPr id="1829891"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B2B2A-25F2-DE4F-A131-A52ED8B410BF}" type="slidenum">
              <a:rPr lang="en-US" altLang="x-none"/>
              <a:pPr/>
              <a:t>156</a:t>
            </a:fld>
            <a:endParaRPr lang="en-US" altLang="x-none"/>
          </a:p>
        </p:txBody>
      </p:sp>
      <p:sp>
        <p:nvSpPr>
          <p:cNvPr id="1831938" name="Rectangle 2"/>
          <p:cNvSpPr>
            <a:spLocks noRot="1" noChangeArrowheads="1" noTextEdit="1"/>
          </p:cNvSpPr>
          <p:nvPr>
            <p:ph type="sldImg"/>
          </p:nvPr>
        </p:nvSpPr>
        <p:spPr>
          <a:ln/>
        </p:spPr>
      </p:sp>
      <p:sp>
        <p:nvSpPr>
          <p:cNvPr id="183193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CEE7B-998A-4C47-9AA8-AC1ABA1C90EA}" type="slidenum">
              <a:rPr lang="en-US" altLang="x-none"/>
              <a:pPr/>
              <a:t>157</a:t>
            </a:fld>
            <a:endParaRPr lang="en-US" altLang="x-none"/>
          </a:p>
        </p:txBody>
      </p:sp>
      <p:sp>
        <p:nvSpPr>
          <p:cNvPr id="1836034" name="Rectangle 2"/>
          <p:cNvSpPr>
            <a:spLocks noRot="1" noChangeArrowheads="1" noTextEdit="1"/>
          </p:cNvSpPr>
          <p:nvPr>
            <p:ph type="sldImg"/>
          </p:nvPr>
        </p:nvSpPr>
        <p:spPr>
          <a:ln/>
        </p:spPr>
      </p:sp>
      <p:sp>
        <p:nvSpPr>
          <p:cNvPr id="183603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0BEF3-CDEA-9A47-B6C4-9F96DD194ADF}" type="slidenum">
              <a:rPr lang="en-US" altLang="x-none"/>
              <a:pPr/>
              <a:t>158</a:t>
            </a:fld>
            <a:endParaRPr lang="en-US" altLang="x-none"/>
          </a:p>
        </p:txBody>
      </p:sp>
      <p:sp>
        <p:nvSpPr>
          <p:cNvPr id="1838082" name="Rectangle 2"/>
          <p:cNvSpPr>
            <a:spLocks noRot="1" noChangeArrowheads="1" noTextEdit="1"/>
          </p:cNvSpPr>
          <p:nvPr>
            <p:ph type="sldImg"/>
          </p:nvPr>
        </p:nvSpPr>
        <p:spPr>
          <a:ln/>
        </p:spPr>
      </p:sp>
      <p:sp>
        <p:nvSpPr>
          <p:cNvPr id="183808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FE94A-66E8-6A4B-91A7-17D0652DB44F}" type="slidenum">
              <a:rPr lang="en-US" altLang="x-none"/>
              <a:pPr/>
              <a:t>159</a:t>
            </a:fld>
            <a:endParaRPr lang="en-US" altLang="x-none"/>
          </a:p>
        </p:txBody>
      </p:sp>
      <p:sp>
        <p:nvSpPr>
          <p:cNvPr id="1840130" name="Rectangle 2"/>
          <p:cNvSpPr>
            <a:spLocks noRot="1" noChangeArrowheads="1" noTextEdit="1"/>
          </p:cNvSpPr>
          <p:nvPr>
            <p:ph type="sldImg"/>
          </p:nvPr>
        </p:nvSpPr>
        <p:spPr>
          <a:ln/>
        </p:spPr>
      </p:sp>
      <p:sp>
        <p:nvSpPr>
          <p:cNvPr id="184013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6A299-2A61-E349-A20F-290B35390E18}" type="slidenum">
              <a:rPr lang="en-US" altLang="x-none"/>
              <a:pPr/>
              <a:t>160</a:t>
            </a:fld>
            <a:endParaRPr lang="en-US" altLang="x-none"/>
          </a:p>
        </p:txBody>
      </p:sp>
      <p:sp>
        <p:nvSpPr>
          <p:cNvPr id="1842178" name="Rectangle 2"/>
          <p:cNvSpPr>
            <a:spLocks noRot="1" noChangeArrowheads="1" noTextEdit="1"/>
          </p:cNvSpPr>
          <p:nvPr>
            <p:ph type="sldImg"/>
          </p:nvPr>
        </p:nvSpPr>
        <p:spPr>
          <a:ln/>
        </p:spPr>
      </p:sp>
      <p:sp>
        <p:nvSpPr>
          <p:cNvPr id="1842179"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6E5CA2-AB3A-2447-B3E1-AC43C3079E61}" type="slidenum">
              <a:rPr lang="en-US" altLang="x-none"/>
              <a:pPr/>
              <a:t>161</a:t>
            </a:fld>
            <a:endParaRPr lang="en-US" altLang="x-none"/>
          </a:p>
        </p:txBody>
      </p:sp>
      <p:sp>
        <p:nvSpPr>
          <p:cNvPr id="1846274" name="Rectangle 2"/>
          <p:cNvSpPr>
            <a:spLocks noRot="1" noChangeArrowheads="1" noTextEdit="1"/>
          </p:cNvSpPr>
          <p:nvPr>
            <p:ph type="sldImg"/>
          </p:nvPr>
        </p:nvSpPr>
        <p:spPr>
          <a:ln/>
        </p:spPr>
      </p:sp>
      <p:sp>
        <p:nvSpPr>
          <p:cNvPr id="184627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75BCC15B-A3DF-BA4B-AA27-00028672BDB7}" type="slidenum">
              <a:rPr lang="en-US" altLang="x-none"/>
              <a:pPr/>
              <a:t>162</a:t>
            </a:fld>
            <a:endParaRPr lang="en-US" altLang="x-none"/>
          </a:p>
        </p:txBody>
      </p:sp>
      <p:sp>
        <p:nvSpPr>
          <p:cNvPr id="1850370" name="Rectangle 2"/>
          <p:cNvSpPr>
            <a:spLocks noChangeArrowheads="1"/>
          </p:cNvSpPr>
          <p:nvPr/>
        </p:nvSpPr>
        <p:spPr bwMode="auto">
          <a:xfrm>
            <a:off x="3886200" y="11113"/>
            <a:ext cx="297180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0371" name="Rectangle 3"/>
          <p:cNvSpPr>
            <a:spLocks noChangeArrowheads="1"/>
          </p:cNvSpPr>
          <p:nvPr/>
        </p:nvSpPr>
        <p:spPr bwMode="auto">
          <a:xfrm>
            <a:off x="0" y="11113"/>
            <a:ext cx="297180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0372" name="Rectangle 4"/>
          <p:cNvSpPr>
            <a:spLocks noChangeArrowheads="1" noTextEdit="1"/>
          </p:cNvSpPr>
          <p:nvPr>
            <p:ph type="sldImg"/>
          </p:nvPr>
        </p:nvSpPr>
        <p:spPr>
          <a:xfrm>
            <a:off x="1144588" y="684213"/>
            <a:ext cx="4573587" cy="3430587"/>
          </a:xfrm>
          <a:ln w="12700">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850373" name="Rectangle 5"/>
          <p:cNvSpPr>
            <a:spLocks noGrp="1" noChangeArrowheads="1"/>
          </p:cNvSpPr>
          <p:nvPr>
            <p:ph type="body" idx="1"/>
          </p:nvPr>
        </p:nvSpPr>
        <p:spPr>
          <a:xfrm>
            <a:off x="914400" y="4292600"/>
            <a:ext cx="5027613" cy="836613"/>
          </a:xfrm>
          <a:noFill/>
          <a:ln/>
          <a:extLst>
            <a:ext uri="{91240B29-F687-4F45-9708-019B960494DF}">
              <a14:hiddenLine xmlns:a14="http://schemas.microsoft.com/office/drawing/2010/main" w="12700">
                <a:solidFill>
                  <a:schemeClr val="tx1"/>
                </a:solidFill>
                <a:miter lim="800000"/>
                <a:headEnd/>
                <a:tailEnd/>
              </a14:hiddenLine>
            </a:ext>
          </a:extLst>
        </p:spPr>
        <p:txBody>
          <a:bodyPr lIns="91155" tIns="44778" rIns="91155" bIns="44778"/>
          <a:lstStyle/>
          <a:p>
            <a:r>
              <a:rPr lang="en-US" altLang="x-none" b="1"/>
              <a:t>CARE: Reduction in Coronary Events in Men and Women</a:t>
            </a:r>
            <a:endParaRPr lang="en-US" altLang="x-none"/>
          </a:p>
          <a:p>
            <a:r>
              <a:rPr lang="en-US" altLang="x-none"/>
              <a:t>Despite conventional wisdom, CARE demonstrated a significant decrease </a:t>
            </a:r>
            <a:br>
              <a:rPr lang="en-US" altLang="x-none"/>
            </a:br>
            <a:r>
              <a:rPr lang="en-US" altLang="x-none"/>
              <a:t>in cardiac events in both men and women with average cholesterol levels.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CB00A6-A190-F748-B483-2F6B094A7EB2}" type="slidenum">
              <a:rPr lang="en-US" altLang="x-none"/>
              <a:pPr/>
              <a:t>16</a:t>
            </a:fld>
            <a:endParaRPr lang="en-US" altLang="x-none"/>
          </a:p>
        </p:txBody>
      </p:sp>
      <p:sp>
        <p:nvSpPr>
          <p:cNvPr id="1270786" name="Rectangle 2"/>
          <p:cNvSpPr>
            <a:spLocks noRot="1" noChangeArrowheads="1" noTextEdit="1"/>
          </p:cNvSpPr>
          <p:nvPr>
            <p:ph type="sldImg"/>
          </p:nvPr>
        </p:nvSpPr>
        <p:spPr>
          <a:ln/>
        </p:spPr>
      </p:sp>
      <p:sp>
        <p:nvSpPr>
          <p:cNvPr id="127078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5884C-0C6A-8B46-90F2-03F67DB29D39}" type="slidenum">
              <a:rPr lang="en-US" altLang="x-none"/>
              <a:pPr/>
              <a:t>163</a:t>
            </a:fld>
            <a:endParaRPr lang="en-US" altLang="x-none"/>
          </a:p>
        </p:txBody>
      </p:sp>
      <p:sp>
        <p:nvSpPr>
          <p:cNvPr id="1852418" name="Rectangle 2"/>
          <p:cNvSpPr>
            <a:spLocks noRot="1" noChangeArrowheads="1" noTextEdit="1"/>
          </p:cNvSpPr>
          <p:nvPr>
            <p:ph type="sldImg"/>
          </p:nvPr>
        </p:nvSpPr>
        <p:spPr>
          <a:xfrm>
            <a:off x="1147763" y="685800"/>
            <a:ext cx="4572000" cy="3429000"/>
          </a:xfrm>
          <a:ln/>
        </p:spPr>
      </p:sp>
      <p:sp>
        <p:nvSpPr>
          <p:cNvPr id="1852419"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ADFED-0A81-8742-81A4-BDD19E863326}" type="slidenum">
              <a:rPr lang="en-US" altLang="x-none"/>
              <a:pPr/>
              <a:t>164</a:t>
            </a:fld>
            <a:endParaRPr lang="en-US" altLang="x-none"/>
          </a:p>
        </p:txBody>
      </p:sp>
      <p:sp>
        <p:nvSpPr>
          <p:cNvPr id="1854466" name="Rectangle 2"/>
          <p:cNvSpPr>
            <a:spLocks noRot="1" noChangeArrowheads="1" noTextEdit="1"/>
          </p:cNvSpPr>
          <p:nvPr>
            <p:ph type="sldImg"/>
          </p:nvPr>
        </p:nvSpPr>
        <p:spPr>
          <a:ln/>
        </p:spPr>
      </p:sp>
      <p:sp>
        <p:nvSpPr>
          <p:cNvPr id="185446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39B34-E46C-D84D-9A1C-D53557E4FDDE}" type="slidenum">
              <a:rPr lang="en-US" altLang="x-none"/>
              <a:pPr/>
              <a:t>165</a:t>
            </a:fld>
            <a:endParaRPr lang="en-US" altLang="x-none"/>
          </a:p>
        </p:txBody>
      </p:sp>
      <p:sp>
        <p:nvSpPr>
          <p:cNvPr id="1856514" name="Rectangle 2"/>
          <p:cNvSpPr>
            <a:spLocks noRot="1" noChangeArrowheads="1" noTextEdit="1"/>
          </p:cNvSpPr>
          <p:nvPr>
            <p:ph type="sldImg"/>
          </p:nvPr>
        </p:nvSpPr>
        <p:spPr>
          <a:ln/>
        </p:spPr>
      </p:sp>
      <p:sp>
        <p:nvSpPr>
          <p:cNvPr id="185651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22975-7284-7344-9919-0F60F3A9FE1A}" type="slidenum">
              <a:rPr lang="en-US" altLang="x-none"/>
              <a:pPr/>
              <a:t>166</a:t>
            </a:fld>
            <a:endParaRPr lang="en-US" altLang="x-none"/>
          </a:p>
        </p:txBody>
      </p:sp>
      <p:sp>
        <p:nvSpPr>
          <p:cNvPr id="1858562" name="Rectangle 2"/>
          <p:cNvSpPr>
            <a:spLocks noRot="1" noChangeArrowheads="1" noTextEdit="1"/>
          </p:cNvSpPr>
          <p:nvPr>
            <p:ph type="sldImg"/>
          </p:nvPr>
        </p:nvSpPr>
        <p:spPr>
          <a:xfrm>
            <a:off x="1147763" y="685800"/>
            <a:ext cx="4572000" cy="3429000"/>
          </a:xfrm>
          <a:ln/>
        </p:spPr>
      </p:sp>
      <p:sp>
        <p:nvSpPr>
          <p:cNvPr id="1858563"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61A23F-959A-5644-A30C-DAA1FBF3170A}" type="slidenum">
              <a:rPr lang="en-US" altLang="x-none"/>
              <a:pPr/>
              <a:t>167</a:t>
            </a:fld>
            <a:endParaRPr lang="en-US" altLang="x-none"/>
          </a:p>
        </p:txBody>
      </p:sp>
      <p:sp>
        <p:nvSpPr>
          <p:cNvPr id="1860610" name="Rectangle 2"/>
          <p:cNvSpPr>
            <a:spLocks noRot="1" noChangeArrowheads="1" noTextEdit="1"/>
          </p:cNvSpPr>
          <p:nvPr>
            <p:ph type="sldImg"/>
          </p:nvPr>
        </p:nvSpPr>
        <p:spPr>
          <a:xfrm>
            <a:off x="1289050" y="798513"/>
            <a:ext cx="4284663" cy="3213100"/>
          </a:xfrm>
          <a:ln/>
        </p:spPr>
      </p:sp>
      <p:sp>
        <p:nvSpPr>
          <p:cNvPr id="1860611" name="Rectangle 3"/>
          <p:cNvSpPr>
            <a:spLocks noGrp="1" noChangeArrowheads="1"/>
          </p:cNvSpPr>
          <p:nvPr>
            <p:ph type="body" idx="1"/>
          </p:nvPr>
        </p:nvSpPr>
        <p:spPr>
          <a:xfrm>
            <a:off x="990600" y="4359275"/>
            <a:ext cx="4876800" cy="4148138"/>
          </a:xfrm>
        </p:spPr>
        <p:txBody>
          <a:bodyPr/>
          <a:lstStyle/>
          <a:p>
            <a:pPr marL="228600" indent="-228600">
              <a:buFontTx/>
              <a:buChar char="•"/>
            </a:pPr>
            <a:r>
              <a:rPr lang="en-US" altLang="x-none"/>
              <a:t>The benefits observed, with high-dose atorvastatin 80mg, were consistent across most major subgroups</a:t>
            </a:r>
          </a:p>
          <a:p>
            <a:pPr marL="228600" indent="-228600">
              <a:buFont typeface="Symbol" charset="2"/>
              <a:buChar char="·"/>
            </a:pPr>
            <a:r>
              <a:rPr lang="en-US" altLang="x-none"/>
              <a:t>A greater benefit appeared to be seen among patients with a baseline LDL cholesterol of greater than or equal to 125 mg/dL, a pre-specified subgroup, with a 34 percent relative risk reduction, as compared with a 7 percent relative risk reduction in patients with a baseline LDL cholesterol below 125 mg/dL (p interaction = 0.02).</a:t>
            </a:r>
          </a:p>
          <a:p>
            <a:pPr marL="228600" indent="-228600">
              <a:buFontTx/>
              <a:buChar char="•"/>
            </a:pPr>
            <a:endParaRPr lang="en-US" altLang="x-none"/>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54B53-0444-1440-B3D9-843D66494C30}" type="slidenum">
              <a:rPr lang="en-US" altLang="x-none"/>
              <a:pPr/>
              <a:t>168</a:t>
            </a:fld>
            <a:endParaRPr lang="en-US" altLang="x-none"/>
          </a:p>
        </p:txBody>
      </p:sp>
      <p:sp>
        <p:nvSpPr>
          <p:cNvPr id="1862658" name="Rectangle 2"/>
          <p:cNvSpPr>
            <a:spLocks noRot="1" noChangeArrowheads="1" noTextEdit="1"/>
          </p:cNvSpPr>
          <p:nvPr>
            <p:ph type="sldImg"/>
          </p:nvPr>
        </p:nvSpPr>
        <p:spPr>
          <a:ln/>
        </p:spPr>
      </p:sp>
      <p:sp>
        <p:nvSpPr>
          <p:cNvPr id="186265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908FFD-82DB-4B46-8DAF-E8347ED4F4B0}" type="slidenum">
              <a:rPr lang="en-US" altLang="x-none"/>
              <a:pPr/>
              <a:t>169</a:t>
            </a:fld>
            <a:endParaRPr lang="en-US" altLang="x-none"/>
          </a:p>
        </p:txBody>
      </p:sp>
      <p:sp>
        <p:nvSpPr>
          <p:cNvPr id="1893378" name="Rectangle 2"/>
          <p:cNvSpPr>
            <a:spLocks noRot="1" noChangeArrowheads="1" noTextEdit="1"/>
          </p:cNvSpPr>
          <p:nvPr>
            <p:ph type="sldImg"/>
          </p:nvPr>
        </p:nvSpPr>
        <p:spPr>
          <a:ln/>
        </p:spPr>
      </p:sp>
      <p:sp>
        <p:nvSpPr>
          <p:cNvPr id="189337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B80DC-921C-1949-9871-6DE28BE9E486}" type="slidenum">
              <a:rPr lang="en-US" altLang="x-none"/>
              <a:pPr/>
              <a:t>170</a:t>
            </a:fld>
            <a:endParaRPr lang="en-US" altLang="x-none"/>
          </a:p>
        </p:txBody>
      </p:sp>
      <p:sp>
        <p:nvSpPr>
          <p:cNvPr id="1895426" name="Rectangle 2"/>
          <p:cNvSpPr>
            <a:spLocks noRot="1" noChangeArrowheads="1" noTextEdit="1"/>
          </p:cNvSpPr>
          <p:nvPr>
            <p:ph type="sldImg"/>
          </p:nvPr>
        </p:nvSpPr>
        <p:spPr>
          <a:ln/>
        </p:spPr>
      </p:sp>
      <p:sp>
        <p:nvSpPr>
          <p:cNvPr id="189542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BA4264-592C-DF4F-95B2-D1FB4DF74D3E}" type="slidenum">
              <a:rPr lang="en-US" altLang="x-none"/>
              <a:pPr/>
              <a:t>171</a:t>
            </a:fld>
            <a:endParaRPr lang="en-US" altLang="x-none"/>
          </a:p>
        </p:txBody>
      </p:sp>
      <p:sp>
        <p:nvSpPr>
          <p:cNvPr id="1897474" name="Rectangle 2"/>
          <p:cNvSpPr>
            <a:spLocks noRot="1" noChangeArrowheads="1" noTextEdit="1"/>
          </p:cNvSpPr>
          <p:nvPr>
            <p:ph type="sldImg"/>
          </p:nvPr>
        </p:nvSpPr>
        <p:spPr>
          <a:ln/>
        </p:spPr>
      </p:sp>
      <p:sp>
        <p:nvSpPr>
          <p:cNvPr id="189747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BAEB2-38A4-1445-A548-4FBF5B83D036}" type="slidenum">
              <a:rPr lang="en-US" altLang="x-none"/>
              <a:pPr/>
              <a:t>172</a:t>
            </a:fld>
            <a:endParaRPr lang="en-US" altLang="x-none"/>
          </a:p>
        </p:txBody>
      </p:sp>
      <p:sp>
        <p:nvSpPr>
          <p:cNvPr id="1899522" name="Rectangle 2"/>
          <p:cNvSpPr>
            <a:spLocks noRot="1" noChangeArrowheads="1" noTextEdit="1"/>
          </p:cNvSpPr>
          <p:nvPr>
            <p:ph type="sldImg"/>
          </p:nvPr>
        </p:nvSpPr>
        <p:spPr>
          <a:ln/>
        </p:spPr>
      </p:sp>
      <p:sp>
        <p:nvSpPr>
          <p:cNvPr id="189952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7250E-F8CE-A243-8B6D-16B4B1B17E01}" type="slidenum">
              <a:rPr lang="en-US" altLang="x-none"/>
              <a:pPr/>
              <a:t>17</a:t>
            </a:fld>
            <a:endParaRPr lang="en-US" altLang="x-none"/>
          </a:p>
        </p:txBody>
      </p:sp>
      <p:sp>
        <p:nvSpPr>
          <p:cNvPr id="1272834" name="Rectangle 2"/>
          <p:cNvSpPr>
            <a:spLocks noRot="1" noChangeArrowheads="1" noTextEdit="1"/>
          </p:cNvSpPr>
          <p:nvPr>
            <p:ph type="sldImg"/>
          </p:nvPr>
        </p:nvSpPr>
        <p:spPr>
          <a:ln/>
        </p:spPr>
      </p:sp>
      <p:sp>
        <p:nvSpPr>
          <p:cNvPr id="1272835" name="Rectangle 3"/>
          <p:cNvSpPr>
            <a:spLocks noGrp="1" noChangeArrowheads="1"/>
          </p:cNvSpPr>
          <p:nvPr>
            <p:ph type="body" idx="1"/>
          </p:nvPr>
        </p:nvSpPr>
        <p:spPr>
          <a:xfrm>
            <a:off x="914400" y="4343400"/>
            <a:ext cx="5029200" cy="4114800"/>
          </a:xfrm>
        </p:spPr>
        <p:txBody>
          <a:bodyPr/>
          <a:lstStyle/>
          <a:p>
            <a:r>
              <a:rPr lang="en-US" altLang="x-none"/>
              <a:t>Randomized double-blind, men and women 30 – 80 yo</a:t>
            </a:r>
          </a:p>
          <a:p>
            <a:r>
              <a:rPr lang="en-US" altLang="x-none"/>
              <a:t>mean LDL   87 mg/dL at 12 mos. – atorva. 80mg</a:t>
            </a:r>
          </a:p>
          <a:p>
            <a:r>
              <a:rPr lang="en-US" altLang="x-none"/>
              <a:t>mean LDL 104 mg/dL at 12 mos. – atorva. 10mg</a:t>
            </a:r>
          </a:p>
          <a:p>
            <a:endParaRPr lang="en-US" altLang="x-none"/>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AA008-2E86-D54A-856C-00536A85EC6B}" type="slidenum">
              <a:rPr lang="en-US" altLang="x-none"/>
              <a:pPr/>
              <a:t>173</a:t>
            </a:fld>
            <a:endParaRPr lang="en-US" altLang="x-none"/>
          </a:p>
        </p:txBody>
      </p:sp>
      <p:sp>
        <p:nvSpPr>
          <p:cNvPr id="1901570" name="Rectangle 2"/>
          <p:cNvSpPr>
            <a:spLocks noRot="1" noChangeArrowheads="1" noTextEdit="1"/>
          </p:cNvSpPr>
          <p:nvPr>
            <p:ph type="sldImg"/>
          </p:nvPr>
        </p:nvSpPr>
        <p:spPr>
          <a:ln/>
        </p:spPr>
      </p:sp>
      <p:sp>
        <p:nvSpPr>
          <p:cNvPr id="1901571"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A937EA-4255-D74E-BB7B-1D18919107B1}" type="slidenum">
              <a:rPr lang="en-US" altLang="x-none"/>
              <a:pPr/>
              <a:t>174</a:t>
            </a:fld>
            <a:endParaRPr lang="en-US" altLang="x-none"/>
          </a:p>
        </p:txBody>
      </p:sp>
      <p:sp>
        <p:nvSpPr>
          <p:cNvPr id="1926146" name="Rectangle 2"/>
          <p:cNvSpPr>
            <a:spLocks noRo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A3FEC5-DC4A-A841-81DB-DB232688E552}" type="slidenum">
              <a:rPr lang="en-US" altLang="x-none"/>
              <a:pPr/>
              <a:t>175</a:t>
            </a:fld>
            <a:endParaRPr lang="en-US" altLang="x-none"/>
          </a:p>
        </p:txBody>
      </p:sp>
      <p:sp>
        <p:nvSpPr>
          <p:cNvPr id="1983490" name="Rectangle 2"/>
          <p:cNvSpPr>
            <a:spLocks noRot="1" noChangeArrowheads="1" noTextEdit="1"/>
          </p:cNvSpPr>
          <p:nvPr>
            <p:ph type="sldImg"/>
          </p:nvPr>
        </p:nvSpPr>
        <p:spPr>
          <a:xfrm>
            <a:off x="808038" y="433388"/>
            <a:ext cx="5094287" cy="3821112"/>
          </a:xfrm>
          <a:ln/>
        </p:spPr>
      </p:sp>
      <p:sp>
        <p:nvSpPr>
          <p:cNvPr id="1983491" name="Rectangle 3"/>
          <p:cNvSpPr>
            <a:spLocks noGrp="1" noChangeArrowheads="1"/>
          </p:cNvSpPr>
          <p:nvPr>
            <p:ph type="body" idx="1"/>
          </p:nvPr>
        </p:nvSpPr>
        <p:spPr>
          <a:xfrm>
            <a:off x="784225" y="4343400"/>
            <a:ext cx="5103813" cy="4114800"/>
          </a:xfrm>
        </p:spPr>
        <p:txBody>
          <a:bodyPr lIns="90756" tIns="45378" rIns="90756" bIns="45378"/>
          <a:lstStyle/>
          <a:p>
            <a:pPr marL="190500" indent="-190500">
              <a:lnSpc>
                <a:spcPct val="95000"/>
              </a:lnSpc>
              <a:spcAft>
                <a:spcPct val="40000"/>
              </a:spcAft>
              <a:buFontTx/>
              <a:buChar char="•"/>
            </a:pPr>
            <a:r>
              <a:rPr lang="en-US" altLang="x-none" sz="900">
                <a:latin typeface="Verdana" charset="0"/>
              </a:rPr>
              <a:t>Not only has the analysis of data from major epidemiological studies shown that Lp-PLA</a:t>
            </a:r>
            <a:r>
              <a:rPr lang="en-US" altLang="x-none" sz="900" baseline="-25000">
                <a:latin typeface="Verdana" charset="0"/>
              </a:rPr>
              <a:t>2</a:t>
            </a:r>
            <a:r>
              <a:rPr lang="en-US" altLang="x-none" sz="900">
                <a:latin typeface="Verdana" charset="0"/>
              </a:rPr>
              <a:t> levels are predictive of CHD and stroke, but data have also shown that Lp-PLA</a:t>
            </a:r>
            <a:r>
              <a:rPr lang="en-US" altLang="x-none" sz="900" baseline="-25000">
                <a:latin typeface="Verdana" charset="0"/>
              </a:rPr>
              <a:t>2</a:t>
            </a:r>
            <a:r>
              <a:rPr lang="en-US" altLang="x-none" sz="900">
                <a:latin typeface="Verdana" charset="0"/>
              </a:rPr>
              <a:t> levels can be reduced with pharmacological intervention:</a:t>
            </a:r>
          </a:p>
          <a:p>
            <a:pPr marL="590550" lvl="2" indent="-190500">
              <a:lnSpc>
                <a:spcPct val="95000"/>
              </a:lnSpc>
              <a:spcAft>
                <a:spcPct val="40000"/>
              </a:spcAft>
              <a:buFontTx/>
              <a:buChar char="•"/>
            </a:pPr>
            <a:r>
              <a:rPr lang="en-US" altLang="x-none" sz="900">
                <a:latin typeface="Verdana" charset="0"/>
              </a:rPr>
              <a:t>Both statins and fibrates, when used to treat hyperlipidemia, have been shown to lower Lp-PLA</a:t>
            </a:r>
            <a:r>
              <a:rPr lang="en-US" altLang="x-none" sz="900" baseline="-25000">
                <a:latin typeface="Verdana" charset="0"/>
              </a:rPr>
              <a:t>2</a:t>
            </a:r>
            <a:r>
              <a:rPr lang="en-US" altLang="x-none" sz="900">
                <a:latin typeface="Verdana" charset="0"/>
              </a:rPr>
              <a:t> levels </a:t>
            </a:r>
          </a:p>
          <a:p>
            <a:pPr marL="590550" lvl="2" indent="-190500">
              <a:lnSpc>
                <a:spcPct val="95000"/>
              </a:lnSpc>
              <a:spcAft>
                <a:spcPct val="40000"/>
              </a:spcAft>
              <a:buFontTx/>
              <a:buChar char="•"/>
            </a:pPr>
            <a:r>
              <a:rPr lang="en-US" altLang="x-none" sz="900">
                <a:latin typeface="Verdana" charset="0"/>
              </a:rPr>
              <a:t>Caslake and Packard were able to demonstrate an average of 17% reduction in Lp-PLA</a:t>
            </a:r>
            <a:r>
              <a:rPr lang="en-US" altLang="x-none" sz="900" baseline="-25000">
                <a:latin typeface="Verdana" charset="0"/>
              </a:rPr>
              <a:t>2</a:t>
            </a:r>
            <a:r>
              <a:rPr lang="en-US" altLang="x-none" sz="900">
                <a:latin typeface="Verdana" charset="0"/>
              </a:rPr>
              <a:t> levels in subjects treated with pravastatin in the WOSCOPS study</a:t>
            </a:r>
          </a:p>
          <a:p>
            <a:pPr marL="590550" lvl="2" indent="-190500">
              <a:lnSpc>
                <a:spcPct val="95000"/>
              </a:lnSpc>
              <a:buFontTx/>
              <a:buChar char="•"/>
            </a:pPr>
            <a:r>
              <a:rPr lang="en-US" altLang="x-none" sz="900">
                <a:latin typeface="Verdana" charset="0"/>
              </a:rPr>
              <a:t>Tsimihodimos et al. have shown that fenofibrate treatment reduced Lp-PLA</a:t>
            </a:r>
            <a:r>
              <a:rPr lang="en-US" altLang="x-none" sz="900" baseline="-25000">
                <a:latin typeface="Verdana" charset="0"/>
              </a:rPr>
              <a:t>2</a:t>
            </a:r>
            <a:r>
              <a:rPr lang="en-US" altLang="x-none" sz="900">
                <a:latin typeface="Verdana" charset="0"/>
              </a:rPr>
              <a:t> levels by 22% to 28% in patients with small dense LDL particles, and that atorvastatin reduced Lp-PLA</a:t>
            </a:r>
            <a:r>
              <a:rPr lang="en-US" altLang="x-none" sz="900" baseline="-25000">
                <a:latin typeface="Verdana" charset="0"/>
              </a:rPr>
              <a:t>2</a:t>
            </a:r>
            <a:r>
              <a:rPr lang="en-US" altLang="x-none" sz="900">
                <a:latin typeface="Verdana" charset="0"/>
              </a:rPr>
              <a:t> activity by 28% to 42%</a:t>
            </a:r>
          </a:p>
          <a:p>
            <a:pPr marL="590550" lvl="2" indent="-190500">
              <a:lnSpc>
                <a:spcPct val="95000"/>
              </a:lnSpc>
              <a:spcAft>
                <a:spcPct val="40000"/>
              </a:spcAft>
              <a:buFontTx/>
              <a:buChar char="•"/>
            </a:pPr>
            <a:r>
              <a:rPr lang="en-US" altLang="x-none" sz="900">
                <a:latin typeface="Verdana" charset="0"/>
              </a:rPr>
              <a:t>Rizos has found that treatment with fluvastatin reduced Lp-PLA</a:t>
            </a:r>
            <a:r>
              <a:rPr lang="en-US" altLang="x-none" sz="900" baseline="-25000">
                <a:latin typeface="Verdana" charset="0"/>
              </a:rPr>
              <a:t>2</a:t>
            </a:r>
            <a:r>
              <a:rPr lang="en-US" altLang="x-none" sz="900">
                <a:latin typeface="Verdana" charset="0"/>
              </a:rPr>
              <a:t> levels by 24%</a:t>
            </a:r>
          </a:p>
          <a:p>
            <a:pPr marL="190500" indent="-190500">
              <a:lnSpc>
                <a:spcPct val="95000"/>
              </a:lnSpc>
              <a:spcAft>
                <a:spcPct val="40000"/>
              </a:spcAft>
              <a:buFontTx/>
              <a:buChar char="•"/>
            </a:pPr>
            <a:r>
              <a:rPr lang="en-US" altLang="x-none" sz="900">
                <a:latin typeface="Verdana" charset="0"/>
              </a:rPr>
              <a:t>Although Lp-PLA</a:t>
            </a:r>
            <a:r>
              <a:rPr lang="en-US" altLang="x-none" sz="900" baseline="-25000">
                <a:latin typeface="Verdana" charset="0"/>
              </a:rPr>
              <a:t>2</a:t>
            </a:r>
            <a:r>
              <a:rPr lang="en-US" altLang="x-none" sz="900">
                <a:latin typeface="Verdana" charset="0"/>
              </a:rPr>
              <a:t> has been shown to be predictive of risk in a number of large studies, it has not yet been demonstrated whether lowering Lp-PLA</a:t>
            </a:r>
            <a:r>
              <a:rPr lang="en-US" altLang="x-none" sz="900" baseline="-25000">
                <a:latin typeface="Verdana" charset="0"/>
              </a:rPr>
              <a:t>2</a:t>
            </a:r>
            <a:r>
              <a:rPr lang="en-US" altLang="x-none" sz="900">
                <a:latin typeface="Verdana" charset="0"/>
              </a:rPr>
              <a:t> levels has a significant effect on patient outcomes</a:t>
            </a:r>
          </a:p>
          <a:p>
            <a:pPr marL="190500" indent="-190500">
              <a:lnSpc>
                <a:spcPct val="95000"/>
              </a:lnSpc>
              <a:spcAft>
                <a:spcPct val="40000"/>
              </a:spcAft>
              <a:buFontTx/>
              <a:buChar char="•"/>
            </a:pPr>
            <a:r>
              <a:rPr lang="en-US" altLang="x-none" sz="900">
                <a:latin typeface="Verdana" charset="0"/>
              </a:rPr>
              <a:t>An Lp-PLA</a:t>
            </a:r>
            <a:r>
              <a:rPr lang="en-US" altLang="x-none" sz="900" baseline="-25000">
                <a:latin typeface="Verdana" charset="0"/>
              </a:rPr>
              <a:t>2</a:t>
            </a:r>
            <a:r>
              <a:rPr lang="en-US" altLang="x-none" sz="900">
                <a:latin typeface="Verdana" charset="0"/>
              </a:rPr>
              <a:t> inhibitor, developed by GlaxoSmithKline, has completed phase II clinical studies and is expected to enter phase III studies in 2005 </a:t>
            </a:r>
          </a:p>
          <a:p>
            <a:pPr marL="190500" indent="-190500">
              <a:lnSpc>
                <a:spcPct val="95000"/>
              </a:lnSpc>
            </a:pPr>
            <a:endParaRPr lang="en-US" altLang="x-none" sz="800">
              <a:latin typeface="Verdana" charset="0"/>
            </a:endParaRPr>
          </a:p>
          <a:p>
            <a:pPr marL="190500" indent="-190500">
              <a:lnSpc>
                <a:spcPct val="95000"/>
              </a:lnSpc>
              <a:spcBef>
                <a:spcPct val="0"/>
              </a:spcBef>
              <a:buFontTx/>
              <a:buAutoNum type="arabicPeriod"/>
            </a:pPr>
            <a:r>
              <a:rPr lang="en-US" altLang="x-none" sz="600">
                <a:latin typeface="Verdana" charset="0"/>
              </a:rPr>
              <a:t>Caslake MJ, Packard CJ. Lp-PLA</a:t>
            </a:r>
            <a:r>
              <a:rPr lang="en-US" altLang="x-none" sz="600" baseline="-25000">
                <a:latin typeface="Verdana" charset="0"/>
              </a:rPr>
              <a:t>2</a:t>
            </a:r>
            <a:r>
              <a:rPr lang="en-US" altLang="x-none" sz="600">
                <a:latin typeface="Verdana" charset="0"/>
              </a:rPr>
              <a:t> and cardiovascular disease. </a:t>
            </a:r>
            <a:r>
              <a:rPr lang="en-US" altLang="x-none" sz="600" i="1">
                <a:latin typeface="Verdana" charset="0"/>
              </a:rPr>
              <a:t>Curr Opin Lipidol.</a:t>
            </a:r>
            <a:r>
              <a:rPr lang="en-US" altLang="x-none" sz="600">
                <a:latin typeface="Verdana" charset="0"/>
              </a:rPr>
              <a:t> 2003;14:347-352.</a:t>
            </a:r>
          </a:p>
          <a:p>
            <a:pPr marL="190500" indent="-190500">
              <a:lnSpc>
                <a:spcPct val="95000"/>
              </a:lnSpc>
              <a:buFontTx/>
              <a:buAutoNum type="arabicPeriod"/>
            </a:pPr>
            <a:r>
              <a:rPr lang="en-US" altLang="x-none" sz="600">
                <a:latin typeface="Verdana" charset="0"/>
              </a:rPr>
              <a:t>Rizos E. First Department of Internal Medicine, Medical School, University of Crete, unpublished data.</a:t>
            </a:r>
          </a:p>
          <a:p>
            <a:pPr marL="190500" indent="-190500">
              <a:lnSpc>
                <a:spcPct val="95000"/>
              </a:lnSpc>
              <a:buFontTx/>
              <a:buAutoNum type="arabicPeriod"/>
            </a:pPr>
            <a:r>
              <a:rPr lang="en-US" altLang="x-none" sz="600">
                <a:latin typeface="Verdana" charset="0"/>
              </a:rPr>
              <a:t>Tsimihodimos V, Karabina SA, Tambaki AP, et al. Atorvastatin preferentially reduces LDL-associated platelet-activating factor acetylhydrolase activity in dyslipidemias of type IIA and type IIB. </a:t>
            </a:r>
            <a:r>
              <a:rPr lang="en-US" altLang="x-none" sz="600" i="1">
                <a:latin typeface="Verdana" charset="0"/>
              </a:rPr>
              <a:t>Arterioscler Thromb Vasc Biol.</a:t>
            </a:r>
            <a:r>
              <a:rPr lang="en-US" altLang="x-none" sz="600">
                <a:latin typeface="Verdana" charset="0"/>
              </a:rPr>
              <a:t> 2002;22:306-311.</a:t>
            </a:r>
          </a:p>
          <a:p>
            <a:pPr marL="190500" indent="-190500">
              <a:lnSpc>
                <a:spcPct val="95000"/>
              </a:lnSpc>
              <a:buFontTx/>
              <a:buAutoNum type="arabicPeriod"/>
            </a:pPr>
            <a:r>
              <a:rPr lang="en-US" altLang="x-none" sz="600">
                <a:latin typeface="Verdana" charset="0"/>
              </a:rPr>
              <a:t>Tsimihodimos V, Kakafika A, Tambaki AP, et al. Fenofibrate induces HDL-associated PAF-AH but attenuates enzyme activity associated with apoB-containing lipoproteins. </a:t>
            </a:r>
            <a:r>
              <a:rPr lang="en-US" altLang="x-none" sz="600" i="1">
                <a:latin typeface="Verdana" charset="0"/>
              </a:rPr>
              <a:t>J Lipid Res.</a:t>
            </a:r>
            <a:r>
              <a:rPr lang="en-US" altLang="x-none" sz="600">
                <a:latin typeface="Verdana" charset="0"/>
              </a:rPr>
              <a:t> 2003;44:927-934.</a:t>
            </a: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F1C28-9467-A04F-ACD6-D573EC807A19}" type="slidenum">
              <a:rPr lang="en-US" altLang="x-none"/>
              <a:pPr/>
              <a:t>176</a:t>
            </a:fld>
            <a:endParaRPr lang="en-US" altLang="x-none"/>
          </a:p>
        </p:txBody>
      </p:sp>
      <p:sp>
        <p:nvSpPr>
          <p:cNvPr id="1985538" name="Rectangle 2"/>
          <p:cNvSpPr>
            <a:spLocks noRot="1" noChangeArrowheads="1" noTextEdit="1"/>
          </p:cNvSpPr>
          <p:nvPr>
            <p:ph type="sldImg"/>
          </p:nvPr>
        </p:nvSpPr>
        <p:spPr>
          <a:xfrm>
            <a:off x="1144588" y="685800"/>
            <a:ext cx="4572000" cy="3429000"/>
          </a:xfrm>
          <a:ln/>
        </p:spPr>
      </p:sp>
      <p:sp>
        <p:nvSpPr>
          <p:cNvPr id="1985539" name="Rectangle 3"/>
          <p:cNvSpPr>
            <a:spLocks noGrp="1" noChangeArrowheads="1"/>
          </p:cNvSpPr>
          <p:nvPr>
            <p:ph type="body" idx="1"/>
          </p:nvPr>
        </p:nvSpPr>
        <p:spPr>
          <a:xfrm>
            <a:off x="490538" y="4119563"/>
            <a:ext cx="6027737" cy="4829175"/>
          </a:xfrm>
        </p:spPr>
        <p:txBody>
          <a:bodyPr/>
          <a:lstStyle/>
          <a:p>
            <a:pPr>
              <a:lnSpc>
                <a:spcPct val="80000"/>
              </a:lnSpc>
            </a:pPr>
            <a:r>
              <a:rPr lang="en-US" altLang="x-none" sz="900" b="1"/>
              <a:t>Abstract Title: </a:t>
            </a:r>
            <a:r>
              <a:rPr lang="en-US" altLang="x-none" sz="900"/>
              <a:t>The Reduction of Inflammatory Biomarkers by Statin, Fibrate, and Combination Therapy</a:t>
            </a:r>
          </a:p>
          <a:p>
            <a:pPr>
              <a:lnSpc>
                <a:spcPct val="80000"/>
              </a:lnSpc>
            </a:pPr>
            <a:r>
              <a:rPr lang="en-US" altLang="x-none" sz="900"/>
              <a:t>Among Diabetic Patients With Mixed Dyslipidemia: The DIACOR Study</a:t>
            </a:r>
          </a:p>
          <a:p>
            <a:pPr>
              <a:lnSpc>
                <a:spcPct val="80000"/>
              </a:lnSpc>
            </a:pPr>
            <a:r>
              <a:rPr lang="en-US" altLang="x-none" sz="900" b="1"/>
              <a:t>ACC Abstract Presentation </a:t>
            </a:r>
            <a:r>
              <a:rPr lang="en-US" altLang="x-none" sz="900"/>
              <a:t>Tuesday, Mar 14, 2006, 2:30 PM - 2:45 PM</a:t>
            </a:r>
          </a:p>
          <a:p>
            <a:pPr>
              <a:lnSpc>
                <a:spcPct val="80000"/>
              </a:lnSpc>
            </a:pPr>
            <a:r>
              <a:rPr lang="en-US" altLang="x-none" sz="900" b="1"/>
              <a:t>Author Block: </a:t>
            </a:r>
            <a:r>
              <a:rPr lang="en-US" altLang="x-none" sz="900"/>
              <a:t>Joseph B. Muhlestein, Heidi Thomas, Jonathan R. Jensen, Benjamin D. Horne, Richard</a:t>
            </a:r>
          </a:p>
          <a:p>
            <a:pPr>
              <a:lnSpc>
                <a:spcPct val="80000"/>
              </a:lnSpc>
            </a:pPr>
            <a:r>
              <a:rPr lang="en-US" altLang="x-none" sz="900"/>
              <a:t>B. Lanman, Farangis Lavasani, Robert L. Wolfert, Robert R. Pearson, Jeffrey L.</a:t>
            </a:r>
          </a:p>
          <a:p>
            <a:pPr>
              <a:lnSpc>
                <a:spcPct val="80000"/>
              </a:lnSpc>
            </a:pPr>
            <a:r>
              <a:rPr lang="en-US" altLang="x-none" sz="900"/>
              <a:t>Anderson, LDS Hospital, Salt Lake City, UT, University of Utah, Salt Lake City, UT</a:t>
            </a:r>
          </a:p>
          <a:p>
            <a:pPr>
              <a:lnSpc>
                <a:spcPct val="80000"/>
              </a:lnSpc>
            </a:pPr>
            <a:endParaRPr lang="en-US" altLang="x-none" sz="900"/>
          </a:p>
          <a:p>
            <a:pPr>
              <a:lnSpc>
                <a:spcPct val="80000"/>
              </a:lnSpc>
            </a:pPr>
            <a:r>
              <a:rPr lang="en-US" altLang="x-none" sz="900" b="1"/>
              <a:t>Background: </a:t>
            </a:r>
            <a:r>
              <a:rPr lang="en-US" altLang="x-none" sz="900"/>
              <a:t>Diabetes (DM) and inflammation have been shown to influence the development of</a:t>
            </a:r>
          </a:p>
          <a:p>
            <a:pPr>
              <a:lnSpc>
                <a:spcPct val="80000"/>
              </a:lnSpc>
            </a:pPr>
            <a:r>
              <a:rPr lang="en-US" altLang="x-none" sz="900"/>
              <a:t>atherosclerosis. Statins and fibrates reduce inflammatory (INF) biomarkers; however, the influence of a statin</a:t>
            </a:r>
          </a:p>
          <a:p>
            <a:pPr>
              <a:lnSpc>
                <a:spcPct val="80000"/>
              </a:lnSpc>
            </a:pPr>
            <a:r>
              <a:rPr lang="en-US" altLang="x-none" sz="900"/>
              <a:t>and fibrate combination has yet to be elucidated. We assessed the effect of combination therapy on INF</a:t>
            </a:r>
          </a:p>
          <a:p>
            <a:pPr>
              <a:lnSpc>
                <a:spcPct val="80000"/>
              </a:lnSpc>
            </a:pPr>
            <a:r>
              <a:rPr lang="en-US" altLang="x-none" sz="900"/>
              <a:t>biomarkers in the DIACOR Study.</a:t>
            </a:r>
          </a:p>
          <a:p>
            <a:pPr>
              <a:lnSpc>
                <a:spcPct val="80000"/>
              </a:lnSpc>
            </a:pPr>
            <a:endParaRPr lang="en-US" altLang="x-none" sz="900"/>
          </a:p>
          <a:p>
            <a:pPr>
              <a:lnSpc>
                <a:spcPct val="80000"/>
              </a:lnSpc>
            </a:pPr>
            <a:r>
              <a:rPr lang="en-US" altLang="x-none" sz="900" b="1"/>
              <a:t>Methods: </a:t>
            </a:r>
            <a:r>
              <a:rPr lang="en-US" altLang="x-none" sz="900"/>
              <a:t>Patients (pts) with type II diabetes and no history of coronary heart disease were considered for the</a:t>
            </a:r>
          </a:p>
          <a:p>
            <a:pPr>
              <a:lnSpc>
                <a:spcPct val="80000"/>
              </a:lnSpc>
            </a:pPr>
            <a:r>
              <a:rPr lang="en-US" altLang="x-none" sz="900"/>
              <a:t>study (N=498). Eligible pts underwent a 6-8 week washout period of all lipid-lowering medications and were</a:t>
            </a:r>
          </a:p>
          <a:p>
            <a:pPr>
              <a:lnSpc>
                <a:spcPct val="80000"/>
              </a:lnSpc>
            </a:pPr>
            <a:r>
              <a:rPr lang="en-US" altLang="x-none" sz="900"/>
              <a:t>enrolled if they demonstrated mixed dyslipidemia (having 2 out 3: LDL &gt;100, triglycerides &gt;200, or HDL &lt;40).</a:t>
            </a:r>
          </a:p>
          <a:p>
            <a:pPr>
              <a:lnSpc>
                <a:spcPct val="80000"/>
              </a:lnSpc>
            </a:pPr>
            <a:r>
              <a:rPr lang="en-US" altLang="x-none" sz="900"/>
              <a:t>Pts were randomized to receive: simvastatin (S) 20 mg, fenofibrate (F) 160 mg, or combination (C) of S 20 mg</a:t>
            </a:r>
          </a:p>
          <a:p>
            <a:pPr>
              <a:lnSpc>
                <a:spcPct val="80000"/>
              </a:lnSpc>
            </a:pPr>
            <a:r>
              <a:rPr lang="en-US" altLang="x-none" sz="900"/>
              <a:t>and F 160 mg. At 12 weeks post randomization, levels of high sensitivity C-reactive protein (hsCRP) and</a:t>
            </a:r>
          </a:p>
          <a:p>
            <a:pPr>
              <a:lnSpc>
                <a:spcPct val="80000"/>
              </a:lnSpc>
            </a:pPr>
            <a:r>
              <a:rPr lang="en-US" altLang="x-none" sz="900"/>
              <a:t>lipoprotein-associated phospholipase A2 (Lp-PLA2) were measured.</a:t>
            </a:r>
          </a:p>
          <a:p>
            <a:pPr>
              <a:lnSpc>
                <a:spcPct val="80000"/>
              </a:lnSpc>
            </a:pPr>
            <a:endParaRPr lang="en-US" altLang="x-none" sz="900"/>
          </a:p>
          <a:p>
            <a:pPr>
              <a:lnSpc>
                <a:spcPct val="80000"/>
              </a:lnSpc>
            </a:pPr>
            <a:r>
              <a:rPr lang="en-US" altLang="x-none" sz="900" b="1"/>
              <a:t>Results: </a:t>
            </a:r>
            <a:r>
              <a:rPr lang="en-US" altLang="x-none" sz="900"/>
              <a:t>A total 300 (age = 61±11 yrs, males = 55%) were randomized. For each treatment arm, baseline</a:t>
            </a:r>
          </a:p>
          <a:p>
            <a:pPr>
              <a:lnSpc>
                <a:spcPct val="80000"/>
              </a:lnSpc>
            </a:pPr>
            <a:r>
              <a:rPr lang="en-US" altLang="x-none" sz="900"/>
              <a:t>levels of hsCRP were: F=2.69, S=2.75 and C=2.84 mg/L and of Lp-PLA2 were: F=366.1, S=360.8, and C=365.6</a:t>
            </a:r>
          </a:p>
          <a:p>
            <a:pPr>
              <a:lnSpc>
                <a:spcPct val="80000"/>
              </a:lnSpc>
            </a:pPr>
            <a:r>
              <a:rPr lang="en-US" altLang="x-none" sz="900"/>
              <a:t>ng/ml. At 12-weeks, hsCRP in the over-all study population was significantly reduced (-12.5%, p&lt;0.0001) from</a:t>
            </a:r>
          </a:p>
          <a:p>
            <a:pPr>
              <a:lnSpc>
                <a:spcPct val="80000"/>
              </a:lnSpc>
            </a:pPr>
            <a:r>
              <a:rPr lang="en-US" altLang="x-none" sz="900"/>
              <a:t>baseline, but the effect did not differ among treatments (F=-18%, S=-17%, C=-13%). The effect was greatest</a:t>
            </a:r>
          </a:p>
          <a:p>
            <a:pPr>
              <a:lnSpc>
                <a:spcPct val="80000"/>
              </a:lnSpc>
            </a:pPr>
            <a:r>
              <a:rPr lang="en-US" altLang="x-none" sz="900"/>
              <a:t>among pts with baseline hsCRP levels above 2.0 mg/L (F = -24.0%, p=0.001; S= -22.2%, p=&lt;0.0001; C = -</a:t>
            </a:r>
          </a:p>
          <a:p>
            <a:pPr>
              <a:lnSpc>
                <a:spcPct val="80000"/>
              </a:lnSpc>
            </a:pPr>
            <a:r>
              <a:rPr lang="en-US" altLang="x-none" sz="900"/>
              <a:t>18.2%, p=0.004). Likewise, Lp-PLA2 levels in the over-all study population were significantly reduced (-28.8%,</a:t>
            </a:r>
          </a:p>
          <a:p>
            <a:pPr>
              <a:lnSpc>
                <a:spcPct val="80000"/>
              </a:lnSpc>
            </a:pPr>
            <a:r>
              <a:rPr lang="en-US" altLang="x-none" sz="900"/>
              <a:t>p=0.04) and the effect did not differ among treatments (F=-29%, S=-29%, C=-29%). This effect was also</a:t>
            </a:r>
          </a:p>
          <a:p>
            <a:pPr>
              <a:lnSpc>
                <a:spcPct val="80000"/>
              </a:lnSpc>
            </a:pPr>
            <a:r>
              <a:rPr lang="en-US" altLang="x-none" sz="900"/>
              <a:t>greatest among pts with baseline elevated Lp-PLA2 levels above the median of 329 ng/ml (F = -47%, p&lt;0.0001;</a:t>
            </a:r>
          </a:p>
          <a:p>
            <a:pPr>
              <a:lnSpc>
                <a:spcPct val="80000"/>
              </a:lnSpc>
            </a:pPr>
            <a:r>
              <a:rPr lang="en-US" altLang="x-none" sz="900"/>
              <a:t>S = -45%, p=&lt;0.0001; C = -42.1%, p&lt;0.0001).</a:t>
            </a:r>
          </a:p>
          <a:p>
            <a:pPr>
              <a:lnSpc>
                <a:spcPct val="80000"/>
              </a:lnSpc>
            </a:pPr>
            <a:endParaRPr lang="en-US" altLang="x-none" sz="900"/>
          </a:p>
          <a:p>
            <a:pPr>
              <a:lnSpc>
                <a:spcPct val="80000"/>
              </a:lnSpc>
            </a:pPr>
            <a:r>
              <a:rPr lang="en-US" altLang="x-none" sz="900" b="1"/>
              <a:t>Conclusion: </a:t>
            </a:r>
            <a:r>
              <a:rPr lang="en-US" altLang="x-none" sz="900"/>
              <a:t>S, F, and C therapy all lowered hsCRP and Lp-PLA2. Interestingly, C was no more effective than</a:t>
            </a:r>
          </a:p>
          <a:p>
            <a:pPr>
              <a:lnSpc>
                <a:spcPct val="80000"/>
              </a:lnSpc>
            </a:pPr>
            <a:r>
              <a:rPr lang="en-US" altLang="x-none" sz="900"/>
              <a:t>either form of monotherapy. These anti-INF effects were most pronounced among pts with elevated baseline</a:t>
            </a:r>
          </a:p>
          <a:p>
            <a:pPr>
              <a:lnSpc>
                <a:spcPct val="80000"/>
              </a:lnSpc>
            </a:pPr>
            <a:r>
              <a:rPr lang="en-US" altLang="x-none" sz="900"/>
              <a:t>levels. The potential for positive cardiovascular benefits of therapy with both statins and fibrates and their</a:t>
            </a:r>
          </a:p>
          <a:p>
            <a:pPr>
              <a:lnSpc>
                <a:spcPct val="80000"/>
              </a:lnSpc>
            </a:pPr>
            <a:r>
              <a:rPr lang="en-US" altLang="x-none" sz="900"/>
              <a:t>combination should be further evaluated in this high risk population.</a:t>
            </a:r>
          </a:p>
          <a:p>
            <a:pPr>
              <a:lnSpc>
                <a:spcPct val="80000"/>
              </a:lnSpc>
            </a:pPr>
            <a:endParaRPr lang="en-US" altLang="x-none" sz="90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15215-F486-9648-84EF-9B23D57E338C}" type="slidenum">
              <a:rPr lang="en-US" altLang="x-none"/>
              <a:pPr/>
              <a:t>177</a:t>
            </a:fld>
            <a:endParaRPr lang="en-US" altLang="x-none"/>
          </a:p>
        </p:txBody>
      </p:sp>
      <p:sp>
        <p:nvSpPr>
          <p:cNvPr id="1987586" name="Rectangle 2"/>
          <p:cNvSpPr>
            <a:spLocks noRot="1" noChangeArrowheads="1" noTextEdit="1"/>
          </p:cNvSpPr>
          <p:nvPr>
            <p:ph type="sldImg"/>
          </p:nvPr>
        </p:nvSpPr>
        <p:spPr>
          <a:xfrm>
            <a:off x="809625" y="434975"/>
            <a:ext cx="5092700" cy="3819525"/>
          </a:xfrm>
          <a:ln/>
        </p:spPr>
      </p:sp>
      <p:sp>
        <p:nvSpPr>
          <p:cNvPr id="1987587" name="Rectangle 3"/>
          <p:cNvSpPr>
            <a:spLocks noGrp="1" noChangeArrowheads="1"/>
          </p:cNvSpPr>
          <p:nvPr>
            <p:ph type="body" idx="1"/>
          </p:nvPr>
        </p:nvSpPr>
        <p:spPr>
          <a:xfrm>
            <a:off x="790575" y="4346575"/>
            <a:ext cx="5106988" cy="4114800"/>
          </a:xfrm>
        </p:spPr>
        <p:txBody>
          <a:bodyPr lIns="89893" tIns="44947" rIns="89893" bIns="44947"/>
          <a:lstStyle/>
          <a:p>
            <a:pPr marL="190500" indent="-190500">
              <a:lnSpc>
                <a:spcPct val="95000"/>
              </a:lnSpc>
              <a:spcAft>
                <a:spcPct val="40000"/>
              </a:spcAft>
              <a:buFontTx/>
              <a:buChar char="•"/>
            </a:pPr>
            <a:r>
              <a:rPr lang="en-US" altLang="x-none">
                <a:latin typeface="Verdana" charset="0"/>
              </a:rPr>
              <a:t>Jeff Kuvin MD and Richard Karas MD completed the first study of Niaspan’s impact on Lp-PLA2 in a small study randomizing 54 high risk CHD patients already managed to an LDL-cholesterol &lt; 100 mg/dl.  Niaspan 1000 mg/d was added to the statin regimen and 3 months later on-treatment LDL did not significantly change but Lp-PLA2 dropped approximately 25.4% from 284 to 217 ng/ml.</a:t>
            </a:r>
          </a:p>
          <a:p>
            <a:pPr marL="190500" indent="-190500">
              <a:lnSpc>
                <a:spcPct val="95000"/>
              </a:lnSpc>
              <a:spcAft>
                <a:spcPct val="40000"/>
              </a:spcAft>
              <a:buFontTx/>
              <a:buChar char="•"/>
            </a:pPr>
            <a:r>
              <a:rPr lang="en-US" altLang="x-none">
                <a:latin typeface="Verdana" charset="0"/>
              </a:rPr>
              <a:t>So, the effect on Niaspan and statin together on Lp-PLA2 is additive and not explainable by the reduction in LDL cholesterol (which was unchanged when the Niaspan was added). </a:t>
            </a:r>
          </a:p>
          <a:p>
            <a:pPr marL="190500" indent="-190500">
              <a:lnSpc>
                <a:spcPct val="95000"/>
              </a:lnSpc>
              <a:spcAft>
                <a:spcPct val="40000"/>
              </a:spcAft>
              <a:buFontTx/>
              <a:buChar char="•"/>
            </a:pPr>
            <a:r>
              <a:rPr lang="en-US" altLang="x-none">
                <a:latin typeface="Verdana" charset="0"/>
              </a:rPr>
              <a:t>Niaspan appears to have significant anti-inflammatory properties above and beyond it’s lipoprotein subclass effects (in this same study LDL and HDL particles got larger.)</a:t>
            </a:r>
            <a:endParaRPr lang="en-US" altLang="x-none" sz="700">
              <a:latin typeface="Verdana" charset="0"/>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7EB5F-7E74-9248-B2EA-5CF5693ABCA3}" type="slidenum">
              <a:rPr lang="en-US" altLang="x-none"/>
              <a:pPr/>
              <a:t>178</a:t>
            </a:fld>
            <a:endParaRPr lang="en-US" altLang="x-none"/>
          </a:p>
        </p:txBody>
      </p:sp>
      <p:sp>
        <p:nvSpPr>
          <p:cNvPr id="1989634" name="Rectangle 2"/>
          <p:cNvSpPr>
            <a:spLocks noRot="1" noChangeArrowheads="1" noTextEdit="1"/>
          </p:cNvSpPr>
          <p:nvPr>
            <p:ph type="sldImg"/>
          </p:nvPr>
        </p:nvSpPr>
        <p:spPr>
          <a:ln/>
        </p:spPr>
      </p:sp>
      <p:sp>
        <p:nvSpPr>
          <p:cNvPr id="198963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60D7A-CD17-7741-A53A-28ECE8989CB7}" type="slidenum">
              <a:rPr lang="en-US" altLang="x-none"/>
              <a:pPr/>
              <a:t>179</a:t>
            </a:fld>
            <a:endParaRPr lang="en-US" altLang="x-none"/>
          </a:p>
        </p:txBody>
      </p:sp>
      <p:sp>
        <p:nvSpPr>
          <p:cNvPr id="1991682" name="Rectangle 2"/>
          <p:cNvSpPr>
            <a:spLocks noRot="1" noChangeArrowheads="1" noTextEdit="1"/>
          </p:cNvSpPr>
          <p:nvPr>
            <p:ph type="sldImg"/>
          </p:nvPr>
        </p:nvSpPr>
        <p:spPr>
          <a:xfrm>
            <a:off x="1144588" y="685800"/>
            <a:ext cx="4572000" cy="3429000"/>
          </a:xfrm>
          <a:ln/>
        </p:spPr>
      </p:sp>
      <p:sp>
        <p:nvSpPr>
          <p:cNvPr id="199168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60508E-E737-C54E-9319-4D68DFB8CD54}" type="slidenum">
              <a:rPr lang="en-US" altLang="x-none"/>
              <a:pPr/>
              <a:t>180</a:t>
            </a:fld>
            <a:endParaRPr lang="en-US" altLang="x-none"/>
          </a:p>
        </p:txBody>
      </p:sp>
      <p:sp>
        <p:nvSpPr>
          <p:cNvPr id="1993730" name="Rectangle 2"/>
          <p:cNvSpPr>
            <a:spLocks noRot="1" noChangeArrowheads="1" noTextEdit="1"/>
          </p:cNvSpPr>
          <p:nvPr>
            <p:ph type="sldImg"/>
          </p:nvPr>
        </p:nvSpPr>
        <p:spPr>
          <a:ln/>
        </p:spPr>
      </p:sp>
      <p:sp>
        <p:nvSpPr>
          <p:cNvPr id="199373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4F2DF-0C9E-3043-B216-5DD273C46CDD}" type="slidenum">
              <a:rPr lang="en-US" altLang="x-none"/>
              <a:pPr/>
              <a:t>181</a:t>
            </a:fld>
            <a:endParaRPr lang="en-US" altLang="x-none"/>
          </a:p>
        </p:txBody>
      </p:sp>
      <p:sp>
        <p:nvSpPr>
          <p:cNvPr id="1995778" name="Rectangle 2"/>
          <p:cNvSpPr>
            <a:spLocks noRot="1" noChangeArrowheads="1" noTextEdit="1"/>
          </p:cNvSpPr>
          <p:nvPr>
            <p:ph type="sldImg"/>
          </p:nvPr>
        </p:nvSpPr>
        <p:spPr>
          <a:xfrm>
            <a:off x="862013" y="257175"/>
            <a:ext cx="5222875" cy="3917950"/>
          </a:xfrm>
          <a:ln/>
        </p:spPr>
      </p:sp>
      <p:sp>
        <p:nvSpPr>
          <p:cNvPr id="1995779" name="Rectangle 3"/>
          <p:cNvSpPr>
            <a:spLocks noGrp="1" noChangeArrowheads="1"/>
          </p:cNvSpPr>
          <p:nvPr>
            <p:ph type="body" idx="1"/>
          </p:nvPr>
        </p:nvSpPr>
        <p:spPr>
          <a:xfrm>
            <a:off x="500063" y="4325938"/>
            <a:ext cx="5942012" cy="4295775"/>
          </a:xfrm>
        </p:spPr>
        <p:txBody>
          <a:bodyPr lIns="92296" tIns="46148" rIns="92296" bIns="46148"/>
          <a:lstStyle/>
          <a:p>
            <a:pPr>
              <a:lnSpc>
                <a:spcPct val="80000"/>
              </a:lnSpc>
            </a:pPr>
            <a:r>
              <a:rPr lang="en-US" altLang="x-none" sz="1000" b="1"/>
              <a:t>Niaspan Efficacy</a:t>
            </a:r>
            <a:endParaRPr lang="en-US" altLang="x-none" sz="1000"/>
          </a:p>
          <a:p>
            <a:pPr>
              <a:lnSpc>
                <a:spcPct val="80000"/>
              </a:lnSpc>
            </a:pPr>
            <a:r>
              <a:rPr lang="en-US" altLang="x-none" sz="1000"/>
              <a:t>Combined Data from Pivotal Studies</a:t>
            </a:r>
          </a:p>
          <a:p>
            <a:endParaRPr lang="en-US" altLang="x-none" sz="1000"/>
          </a:p>
          <a:p>
            <a:r>
              <a:rPr lang="en-US" altLang="x-none" sz="1000"/>
              <a:t>Clinical trials of Niaspan (niacin extended-release tablets) have shown dose-related changes in major lipids and lipoproteins in patients with hypercholesterolemia.  These effects on major lipids have been shown to be identical to those observed with immediate-release niacin.</a:t>
            </a:r>
          </a:p>
          <a:p>
            <a:endParaRPr lang="en-US" altLang="x-none" sz="100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9EACFA-0E03-034F-9919-33EE76B155A8}" type="slidenum">
              <a:rPr lang="en-US" altLang="x-none"/>
              <a:pPr/>
              <a:t>182</a:t>
            </a:fld>
            <a:endParaRPr lang="en-US" altLang="x-none"/>
          </a:p>
        </p:txBody>
      </p:sp>
      <p:sp>
        <p:nvSpPr>
          <p:cNvPr id="1997826" name="Rectangle 2"/>
          <p:cNvSpPr>
            <a:spLocks noRot="1" noChangeArrowheads="1" noTextEdit="1"/>
          </p:cNvSpPr>
          <p:nvPr>
            <p:ph type="sldImg"/>
          </p:nvPr>
        </p:nvSpPr>
        <p:spPr>
          <a:xfrm>
            <a:off x="752475" y="377825"/>
            <a:ext cx="5353050" cy="4014788"/>
          </a:xfrm>
          <a:ln/>
        </p:spPr>
      </p:sp>
      <p:sp>
        <p:nvSpPr>
          <p:cNvPr id="1997827" name="Rectangle 3"/>
          <p:cNvSpPr>
            <a:spLocks noGrp="1" noChangeArrowheads="1"/>
          </p:cNvSpPr>
          <p:nvPr>
            <p:ph type="body" idx="1"/>
          </p:nvPr>
        </p:nvSpPr>
        <p:spPr>
          <a:xfrm>
            <a:off x="747713" y="4506913"/>
            <a:ext cx="5357812" cy="4308475"/>
          </a:xfrm>
        </p:spPr>
        <p:txBody>
          <a:bodyPr/>
          <a:lstStyle/>
          <a:p>
            <a:r>
              <a:rPr lang="en-US" altLang="x-none"/>
              <a:t>The efficacy of Niaspan</a:t>
            </a:r>
            <a:r>
              <a:rPr lang="en-US" altLang="x-none" baseline="30000">
                <a:ea typeface="Arial" charset="0"/>
                <a:cs typeface="Arial" charset="0"/>
              </a:rPr>
              <a:t>®</a:t>
            </a:r>
            <a:r>
              <a:rPr lang="en-US" altLang="x-none"/>
              <a:t> on lipoprotein subclasses was evaluated in patients using a proton nuclear magnetic resonance method. Patients with primary hypercholesterolemia were randomized to receive treatment with placebo (n=19), Niaspan 1000 mg/d (n=21), or Niaspan 2000 mg/d (n=20) for 12 weeks.</a:t>
            </a:r>
          </a:p>
          <a:p>
            <a:r>
              <a:rPr lang="en-US" altLang="x-none"/>
              <a:t>Niaspan significantly increased the concentration of large HDL particles (H5 and H4; </a:t>
            </a:r>
            <a:r>
              <a:rPr lang="en-US" altLang="x-none" i="1"/>
              <a:t>p</a:t>
            </a:r>
            <a:r>
              <a:rPr lang="en-US" altLang="x-none" u="sng"/>
              <a:t>&lt;</a:t>
            </a:r>
            <a:r>
              <a:rPr lang="en-US" altLang="x-none"/>
              <a:t>0.001) without producing a net effect on small HDL particles (H3, H2, and H1 corresponding to the HDL</a:t>
            </a:r>
            <a:r>
              <a:rPr lang="en-US" altLang="x-none" baseline="-25000"/>
              <a:t>3abc</a:t>
            </a:r>
            <a:r>
              <a:rPr lang="en-US" altLang="x-none"/>
              <a:t> fraction).  The H5 and H4 subclasses correspond to the cardioprotective HDL</a:t>
            </a:r>
            <a:r>
              <a:rPr lang="en-US" altLang="x-none" baseline="-25000"/>
              <a:t>2ab</a:t>
            </a:r>
            <a:r>
              <a:rPr lang="en-US" altLang="x-none"/>
              <a:t> subclass.  </a:t>
            </a:r>
          </a:p>
          <a:p>
            <a:endParaRPr lang="en-US" altLang="x-none"/>
          </a:p>
          <a:p>
            <a:r>
              <a:rPr lang="en-US" altLang="x-none" sz="1000"/>
              <a:t>Morgan JM, Capuzzi DM, Baksh RI, et al. Effects of extended-release niacin on lipoprotein subclass distribution. </a:t>
            </a:r>
            <a:r>
              <a:rPr lang="en-US" altLang="x-none" sz="1000" i="1"/>
              <a:t>Am J Cardiol.</a:t>
            </a:r>
            <a:r>
              <a:rPr lang="en-US" altLang="x-none" sz="1000"/>
              <a:t> 2003;91:1432-1436.</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326A9-95B2-8B4C-96E1-FE83D9CDD418}" type="slidenum">
              <a:rPr lang="en-US" altLang="x-none"/>
              <a:pPr/>
              <a:t>18</a:t>
            </a:fld>
            <a:endParaRPr lang="en-US" altLang="x-none"/>
          </a:p>
        </p:txBody>
      </p:sp>
      <p:sp>
        <p:nvSpPr>
          <p:cNvPr id="1274882" name="Rectangle 2"/>
          <p:cNvSpPr>
            <a:spLocks noRot="1" noChangeArrowheads="1" noTextEdit="1"/>
          </p:cNvSpPr>
          <p:nvPr>
            <p:ph type="sldImg"/>
          </p:nvPr>
        </p:nvSpPr>
        <p:spPr>
          <a:ln/>
        </p:spPr>
      </p:sp>
      <p:sp>
        <p:nvSpPr>
          <p:cNvPr id="1274883"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72D1B7-3E3C-AD4A-99A0-B4099EBB4E78}" type="slidenum">
              <a:rPr lang="en-US" altLang="x-none"/>
              <a:pPr/>
              <a:t>183</a:t>
            </a:fld>
            <a:endParaRPr lang="en-US" altLang="x-none"/>
          </a:p>
        </p:txBody>
      </p:sp>
      <p:sp>
        <p:nvSpPr>
          <p:cNvPr id="1999874" name="Rectangle 2"/>
          <p:cNvSpPr>
            <a:spLocks noRot="1" noChangeArrowheads="1" noTextEdit="1"/>
          </p:cNvSpPr>
          <p:nvPr>
            <p:ph type="sldImg"/>
          </p:nvPr>
        </p:nvSpPr>
        <p:spPr>
          <a:xfrm>
            <a:off x="752475" y="377825"/>
            <a:ext cx="5353050" cy="4014788"/>
          </a:xfrm>
          <a:ln/>
        </p:spPr>
      </p:sp>
      <p:sp>
        <p:nvSpPr>
          <p:cNvPr id="1999875" name="Rectangle 3"/>
          <p:cNvSpPr>
            <a:spLocks noGrp="1" noChangeArrowheads="1"/>
          </p:cNvSpPr>
          <p:nvPr>
            <p:ph type="body" idx="1"/>
          </p:nvPr>
        </p:nvSpPr>
        <p:spPr>
          <a:xfrm>
            <a:off x="747713" y="4506913"/>
            <a:ext cx="5357812" cy="4308475"/>
          </a:xfrm>
        </p:spPr>
        <p:txBody>
          <a:bodyPr/>
          <a:lstStyle/>
          <a:p>
            <a:r>
              <a:rPr lang="en-US" altLang="x-none"/>
              <a:t>This study also evaluated the effects of Niaspan</a:t>
            </a:r>
            <a:r>
              <a:rPr lang="en-US" altLang="x-none" baseline="30000"/>
              <a:t>®</a:t>
            </a:r>
            <a:r>
              <a:rPr lang="en-US" altLang="x-none"/>
              <a:t> on LDL lipoprotein subclasses using a proton nuclear magnetic resonance method. LDL was divided into 3 subclasses ranging from the smallest (L1) at 19 nm to the largest (L3) at 22 nm in diameter. </a:t>
            </a:r>
          </a:p>
          <a:p>
            <a:r>
              <a:rPr lang="en-US" altLang="x-none"/>
              <a:t>Treatment with Niaspan tended to reduce the concentration of smaller, denser LDL particles (L1; p=0.364 and L2; p=0.067), while increasing that of the larger, more buoyant subclass (L3; p=0.277).</a:t>
            </a:r>
          </a:p>
          <a:p>
            <a:endParaRPr lang="en-US" altLang="x-none"/>
          </a:p>
          <a:p>
            <a:pPr>
              <a:lnSpc>
                <a:spcPct val="90000"/>
              </a:lnSpc>
              <a:spcBef>
                <a:spcPct val="0"/>
              </a:spcBef>
              <a:buClr>
                <a:schemeClr val="tx1"/>
              </a:buClr>
            </a:pPr>
            <a:r>
              <a:rPr lang="en-US" altLang="x-none" sz="1000"/>
              <a:t>Morgan JM, Capuzzi DM, Baksh RI, et al. Effects of extended-release niacin on lipoprotein subclass distribution. </a:t>
            </a:r>
            <a:r>
              <a:rPr lang="en-US" altLang="x-none" sz="1000" i="1"/>
              <a:t>Am J Cardiol.</a:t>
            </a:r>
            <a:r>
              <a:rPr lang="en-US" altLang="x-none" sz="1000"/>
              <a:t> 2003;91:1432-1436.</a:t>
            </a:r>
          </a:p>
          <a:p>
            <a:endParaRPr lang="en-US" altLang="x-none"/>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D23A04-BFB0-2F4E-ACE8-1269CA535CAF}" type="slidenum">
              <a:rPr lang="en-US" altLang="x-none"/>
              <a:pPr/>
              <a:t>184</a:t>
            </a:fld>
            <a:endParaRPr lang="en-US" altLang="x-none"/>
          </a:p>
        </p:txBody>
      </p:sp>
      <p:sp>
        <p:nvSpPr>
          <p:cNvPr id="2001922" name="Rectangle 2"/>
          <p:cNvSpPr>
            <a:spLocks noRot="1" noChangeArrowheads="1" noTextEdit="1"/>
          </p:cNvSpPr>
          <p:nvPr>
            <p:ph type="sldImg"/>
          </p:nvPr>
        </p:nvSpPr>
        <p:spPr>
          <a:xfrm>
            <a:off x="809625" y="434975"/>
            <a:ext cx="5092700" cy="3819525"/>
          </a:xfrm>
          <a:ln/>
        </p:spPr>
      </p:sp>
      <p:sp>
        <p:nvSpPr>
          <p:cNvPr id="2001923" name="Rectangle 3"/>
          <p:cNvSpPr>
            <a:spLocks noGrp="1" noChangeArrowheads="1"/>
          </p:cNvSpPr>
          <p:nvPr>
            <p:ph type="body" idx="1"/>
          </p:nvPr>
        </p:nvSpPr>
        <p:spPr>
          <a:xfrm>
            <a:off x="790575" y="4572000"/>
            <a:ext cx="5106988" cy="4116388"/>
          </a:xfrm>
        </p:spPr>
        <p:txBody>
          <a:bodyPr lIns="89893" tIns="44947" rIns="89893" bIns="44947"/>
          <a:lstStyle/>
          <a:p>
            <a:pPr marL="190500" indent="-190500">
              <a:lnSpc>
                <a:spcPct val="95000"/>
              </a:lnSpc>
              <a:spcAft>
                <a:spcPct val="40000"/>
              </a:spcAft>
              <a:buFontTx/>
              <a:buChar char="•"/>
            </a:pPr>
            <a:r>
              <a:rPr lang="en-US" altLang="x-none" sz="1000">
                <a:latin typeface="Verdana" charset="0"/>
              </a:rPr>
              <a:t>Not only has the analysis of data from major epidemiological studies shown that Lp-PLA</a:t>
            </a:r>
            <a:r>
              <a:rPr lang="en-US" altLang="x-none" sz="1000" baseline="-25000">
                <a:latin typeface="Verdana" charset="0"/>
              </a:rPr>
              <a:t>2</a:t>
            </a:r>
            <a:r>
              <a:rPr lang="en-US" altLang="x-none" sz="1000">
                <a:latin typeface="Verdana" charset="0"/>
              </a:rPr>
              <a:t> levels are predictive of CHD and stroke, but data have also shown that Lp-PLA</a:t>
            </a:r>
            <a:r>
              <a:rPr lang="en-US" altLang="x-none" sz="1000" baseline="-25000">
                <a:latin typeface="Verdana" charset="0"/>
              </a:rPr>
              <a:t>2</a:t>
            </a:r>
            <a:r>
              <a:rPr lang="en-US" altLang="x-none" sz="1000">
                <a:latin typeface="Verdana" charset="0"/>
              </a:rPr>
              <a:t> levels can be reduced with pharmacological intervention:</a:t>
            </a:r>
          </a:p>
          <a:p>
            <a:pPr marL="590550" lvl="2" indent="-190500">
              <a:lnSpc>
                <a:spcPct val="95000"/>
              </a:lnSpc>
              <a:spcAft>
                <a:spcPct val="40000"/>
              </a:spcAft>
              <a:buFontTx/>
              <a:buChar char="•"/>
            </a:pPr>
            <a:r>
              <a:rPr lang="en-US" altLang="x-none" sz="1000">
                <a:latin typeface="Verdana" charset="0"/>
              </a:rPr>
              <a:t>Both statins and fibrates, when used to treat hyperlipidemia, have been shown to lower Lp-PLA</a:t>
            </a:r>
            <a:r>
              <a:rPr lang="en-US" altLang="x-none" sz="1000" baseline="-25000">
                <a:latin typeface="Verdana" charset="0"/>
              </a:rPr>
              <a:t>2</a:t>
            </a:r>
            <a:r>
              <a:rPr lang="en-US" altLang="x-none" sz="1000">
                <a:latin typeface="Verdana" charset="0"/>
              </a:rPr>
              <a:t> levels </a:t>
            </a:r>
          </a:p>
          <a:p>
            <a:pPr marL="590550" lvl="2" indent="-190500">
              <a:lnSpc>
                <a:spcPct val="95000"/>
              </a:lnSpc>
              <a:spcAft>
                <a:spcPct val="40000"/>
              </a:spcAft>
              <a:buFontTx/>
              <a:buChar char="•"/>
            </a:pPr>
            <a:r>
              <a:rPr lang="en-US" altLang="x-none" sz="1000">
                <a:latin typeface="Verdana" charset="0"/>
              </a:rPr>
              <a:t>Stain combined with Niaspan was shown by Devang, Kuvin and Karas to lower Lp-PLA2 another 24% lower even when statins were already used to lower the LDL cholesterol to 77 mg/dl (one gram of Niaspan was used).</a:t>
            </a:r>
          </a:p>
          <a:p>
            <a:pPr marL="590550" lvl="2" indent="-190500">
              <a:lnSpc>
                <a:spcPct val="95000"/>
              </a:lnSpc>
              <a:buFontTx/>
              <a:buChar char="•"/>
            </a:pPr>
            <a:r>
              <a:rPr lang="en-US" altLang="x-none" sz="1000">
                <a:latin typeface="Verdana" charset="0"/>
              </a:rPr>
              <a:t>In DIACOR (Muhlestein) TriCor lowered Lp-PLA2 29% and so did simvastatin 20 mg/day. However, TriCor added to simvastatin did not produce incremental Lp-PLA2 reduction beyond the simvastatin alone.</a:t>
            </a:r>
          </a:p>
          <a:p>
            <a:pPr marL="190500" indent="-190500">
              <a:lnSpc>
                <a:spcPct val="95000"/>
              </a:lnSpc>
              <a:spcAft>
                <a:spcPct val="40000"/>
              </a:spcAft>
              <a:buFontTx/>
              <a:buChar char="•"/>
            </a:pPr>
            <a:r>
              <a:rPr lang="en-US" altLang="x-none" sz="1000">
                <a:latin typeface="Verdana" charset="0"/>
              </a:rPr>
              <a:t>In PRINCE (Albert M et al), PROVE-IT and the Devang study, the Lp-PLA2 reduction was mostly independent of the LDL cholesterol reduction.  In PROVE-IT the LDL reduction only accounted for 25% of the Lp-PLA2 reduction.  In the Devang study the addition of niacin to aggressive statin Rx reduced LDL cholesterol from 77 mg/dl to 76 mg/dl but the Lp-PLA2 dropped another 24%.</a:t>
            </a:r>
          </a:p>
          <a:p>
            <a:pPr marL="190500" indent="-190500">
              <a:lnSpc>
                <a:spcPct val="95000"/>
              </a:lnSpc>
              <a:spcAft>
                <a:spcPct val="40000"/>
              </a:spcAft>
              <a:buFontTx/>
              <a:buChar char="•"/>
            </a:pPr>
            <a:r>
              <a:rPr lang="en-US" altLang="x-none" sz="1000">
                <a:latin typeface="Verdana" charset="0"/>
              </a:rPr>
              <a:t>An Lp-PLA</a:t>
            </a:r>
            <a:r>
              <a:rPr lang="en-US" altLang="x-none" sz="1000" baseline="-25000">
                <a:latin typeface="Verdana" charset="0"/>
              </a:rPr>
              <a:t>2</a:t>
            </a:r>
            <a:r>
              <a:rPr lang="en-US" altLang="x-none" sz="1000">
                <a:latin typeface="Verdana" charset="0"/>
              </a:rPr>
              <a:t> inhibitor, developed by GlaxoSmithKline, has completed phase II clinical studies and is expected to enter phase III studies in 2005</a:t>
            </a:r>
            <a:endParaRPr lang="en-US" altLang="x-none" sz="900">
              <a:latin typeface="Verdana"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6D015-83E9-634F-A090-028FD4E5AD04}" type="slidenum">
              <a:rPr lang="en-US" altLang="x-none"/>
              <a:pPr/>
              <a:t>185</a:t>
            </a:fld>
            <a:endParaRPr lang="en-US" altLang="x-none"/>
          </a:p>
        </p:txBody>
      </p:sp>
      <p:sp>
        <p:nvSpPr>
          <p:cNvPr id="2003970" name="Rectangle 2"/>
          <p:cNvSpPr>
            <a:spLocks noRot="1" noChangeArrowheads="1" noTextEdit="1"/>
          </p:cNvSpPr>
          <p:nvPr>
            <p:ph type="sldImg"/>
          </p:nvPr>
        </p:nvSpPr>
        <p:spPr>
          <a:xfrm>
            <a:off x="1163638" y="711200"/>
            <a:ext cx="4535487" cy="3402013"/>
          </a:xfrm>
          <a:ln/>
        </p:spPr>
      </p:sp>
      <p:sp>
        <p:nvSpPr>
          <p:cNvPr id="2003971" name="Rectangle 3"/>
          <p:cNvSpPr>
            <a:spLocks noGrp="1" noChangeArrowheads="1"/>
          </p:cNvSpPr>
          <p:nvPr>
            <p:ph type="body" idx="1"/>
          </p:nvPr>
        </p:nvSpPr>
        <p:spPr>
          <a:xfrm>
            <a:off x="896938" y="4286250"/>
            <a:ext cx="5064125" cy="4113213"/>
          </a:xfrm>
        </p:spPr>
        <p:txBody>
          <a:bodyPr/>
          <a:lstStyle/>
          <a:p>
            <a:pPr marL="228600" indent="-228600">
              <a:spcBef>
                <a:spcPct val="25000"/>
              </a:spcBef>
            </a:pPr>
            <a:r>
              <a:rPr lang="en-US" altLang="x-none"/>
              <a:t>Branchi et al. evaluated the effects of hypocholesterolemic drugs on plasma fibrinogen concentration. Six groups of subjects with primary hypercholesterolemia were put on treatment with diet alone or diet plus one of the following drugs: fenofibrate (100 mg TID), slow-release bezafibrate (400 mg once a day), gemfibrozil (600 mg BID), simvastatin (20 mg once a day), or pravastatin (20 mg BID). Results were analyzed after 1 and 4 months.</a:t>
            </a:r>
          </a:p>
          <a:p>
            <a:pPr marL="228600" indent="-228600">
              <a:spcBef>
                <a:spcPct val="25000"/>
              </a:spcBef>
            </a:pPr>
            <a:r>
              <a:rPr lang="en-US" altLang="x-none"/>
              <a:t>Hemostatic parameters are implicated in the formation of atheromatous plaques by favoring the aggregation of cholesterol particles. </a:t>
            </a:r>
          </a:p>
          <a:p>
            <a:pPr marL="228600" indent="-228600">
              <a:spcBef>
                <a:spcPct val="25000"/>
              </a:spcBef>
            </a:pPr>
            <a:r>
              <a:rPr lang="en-US" altLang="x-none"/>
              <a:t>Statins have no impact on the blood level of fibrinogen.</a:t>
            </a:r>
          </a:p>
          <a:p>
            <a:pPr marL="228600" indent="-228600">
              <a:spcBef>
                <a:spcPct val="25000"/>
              </a:spcBef>
            </a:pPr>
            <a:r>
              <a:rPr lang="en-US" altLang="x-none"/>
              <a:t>Older fibrates (ie, gemfibrozil) increase plasma fibrinogen, and thus have a negative impact on this parameter.</a:t>
            </a:r>
          </a:p>
          <a:p>
            <a:pPr marL="228600" indent="-228600">
              <a:spcBef>
                <a:spcPct val="25000"/>
              </a:spcBef>
            </a:pPr>
            <a:r>
              <a:rPr lang="en-US" altLang="x-none"/>
              <a:t>Among advanced-generation fibrates, fenofibrate seemed to have the most positive impact on fibrinogen, showing a decrease of 16%.</a:t>
            </a:r>
          </a:p>
          <a:p>
            <a:pPr marL="228600" indent="-228600">
              <a:spcBef>
                <a:spcPct val="25000"/>
              </a:spcBef>
            </a:pPr>
            <a:r>
              <a:rPr lang="en-US" altLang="x-none"/>
              <a:t>Legend:</a:t>
            </a:r>
          </a:p>
          <a:p>
            <a:pPr marL="571500" lvl="1" indent="-228600">
              <a:spcBef>
                <a:spcPct val="25000"/>
              </a:spcBef>
            </a:pPr>
            <a:r>
              <a:rPr lang="en-US" altLang="x-none"/>
              <a:t>Feno = fenofibrate</a:t>
            </a:r>
          </a:p>
          <a:p>
            <a:pPr marL="571500" lvl="1" indent="-228600">
              <a:spcBef>
                <a:spcPct val="25000"/>
              </a:spcBef>
            </a:pPr>
            <a:r>
              <a:rPr lang="en-US" altLang="x-none"/>
              <a:t>Beza = bezafibrate (not currently available in the United States)</a:t>
            </a:r>
          </a:p>
          <a:p>
            <a:pPr marL="571500" lvl="1" indent="-228600">
              <a:spcBef>
                <a:spcPct val="25000"/>
              </a:spcBef>
            </a:pPr>
            <a:r>
              <a:rPr lang="en-US" altLang="x-none"/>
              <a:t>Gem = gemfibrozil</a:t>
            </a:r>
          </a:p>
          <a:p>
            <a:pPr marL="571500" lvl="1" indent="-228600">
              <a:spcBef>
                <a:spcPct val="25000"/>
              </a:spcBef>
            </a:pPr>
            <a:r>
              <a:rPr lang="en-US" altLang="x-none"/>
              <a:t>Simva = simvastatin</a:t>
            </a:r>
          </a:p>
          <a:p>
            <a:pPr marL="571500" lvl="1" indent="-228600">
              <a:spcBef>
                <a:spcPct val="25000"/>
              </a:spcBef>
            </a:pPr>
            <a:r>
              <a:rPr lang="en-US" altLang="x-none"/>
              <a:t>Prava = pravastatin</a:t>
            </a:r>
          </a:p>
          <a:p>
            <a:pPr marL="228600" indent="-228600">
              <a:spcBef>
                <a:spcPct val="25000"/>
              </a:spcBef>
            </a:pPr>
            <a:r>
              <a:rPr lang="en-US" altLang="x-none"/>
              <a:t>Dr. Ernst has reviewed all evidence demonstrating that increased fibrinogen is a major cardiovascular risk factor, including epidemiological studies and clinical cohort studies.</a:t>
            </a:r>
          </a:p>
          <a:p>
            <a:pPr marL="228600" indent="-228600">
              <a:spcBef>
                <a:spcPct val="25000"/>
              </a:spcBef>
            </a:pPr>
            <a:r>
              <a:rPr lang="en-US" altLang="x-none"/>
              <a:t>Fibrinogen is still a controversial issue and intense research to understand the possible pathophysiological mechanisms involved is ongoing.</a:t>
            </a:r>
          </a:p>
          <a:p>
            <a:pPr marL="228600" indent="-228600">
              <a:spcBef>
                <a:spcPct val="25000"/>
              </a:spcBef>
            </a:pPr>
            <a:endParaRPr lang="en-US" altLang="x-none"/>
          </a:p>
          <a:p>
            <a:pPr marL="228600" indent="-228600">
              <a:spcBef>
                <a:spcPct val="0"/>
              </a:spcBef>
            </a:pPr>
            <a:r>
              <a:rPr lang="en-US" altLang="x-none"/>
              <a:t>Ernst E, et al. </a:t>
            </a:r>
            <a:r>
              <a:rPr lang="en-US" altLang="x-none" i="1"/>
              <a:t>Eur Heart J</a:t>
            </a:r>
            <a:r>
              <a:rPr lang="en-US" altLang="x-none"/>
              <a:t>. 1995;16(suppl A):47-53.</a:t>
            </a:r>
          </a:p>
          <a:p>
            <a:pPr marL="228600" indent="-228600">
              <a:spcBef>
                <a:spcPct val="0"/>
              </a:spcBef>
            </a:pPr>
            <a:r>
              <a:rPr lang="en-US" altLang="x-none"/>
              <a:t>Branchi A, et al. </a:t>
            </a:r>
            <a:r>
              <a:rPr lang="en-US" altLang="x-none" i="1"/>
              <a:t>Thromb Haemost</a:t>
            </a:r>
            <a:r>
              <a:rPr lang="en-US" altLang="x-none"/>
              <a:t>. 1993;70:241-243.</a:t>
            </a:r>
          </a:p>
          <a:p>
            <a:pPr marL="228600" indent="-228600"/>
            <a:endParaRPr lang="en-US" altLang="x-none"/>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14FBB-8037-0243-A7FA-9375D7714651}" type="slidenum">
              <a:rPr lang="en-US" altLang="x-none"/>
              <a:pPr/>
              <a:t>186</a:t>
            </a:fld>
            <a:endParaRPr lang="en-US" altLang="x-none"/>
          </a:p>
        </p:txBody>
      </p:sp>
      <p:sp>
        <p:nvSpPr>
          <p:cNvPr id="2357250" name="Rectangle 2"/>
          <p:cNvSpPr>
            <a:spLocks noRot="1" noChangeArrowheads="1" noTextEdit="1"/>
          </p:cNvSpPr>
          <p:nvPr>
            <p:ph type="sldImg"/>
          </p:nvPr>
        </p:nvSpPr>
        <p:spPr>
          <a:ln/>
        </p:spPr>
      </p:sp>
      <p:sp>
        <p:nvSpPr>
          <p:cNvPr id="235725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F51283-C52B-7B45-9147-EBD64BED8EAB}" type="slidenum">
              <a:rPr lang="en-US" altLang="x-none"/>
              <a:pPr/>
              <a:t>187</a:t>
            </a:fld>
            <a:endParaRPr lang="en-US" altLang="x-none"/>
          </a:p>
        </p:txBody>
      </p:sp>
      <p:sp>
        <p:nvSpPr>
          <p:cNvPr id="2359298" name="Rectangle 2"/>
          <p:cNvSpPr>
            <a:spLocks noRot="1" noChangeArrowheads="1" noTextEdit="1"/>
          </p:cNvSpPr>
          <p:nvPr>
            <p:ph type="sldImg"/>
          </p:nvPr>
        </p:nvSpPr>
        <p:spPr>
          <a:ln/>
        </p:spPr>
      </p:sp>
      <p:sp>
        <p:nvSpPr>
          <p:cNvPr id="2359299" name="Rectangle 3"/>
          <p:cNvSpPr>
            <a:spLocks noGrp="1" noChangeArrowheads="1"/>
          </p:cNvSpPr>
          <p:nvPr>
            <p:ph type="body" idx="1"/>
          </p:nvPr>
        </p:nvSpPr>
        <p:spPr/>
        <p:txBody>
          <a:bodyPr/>
          <a:lstStyle/>
          <a:p>
            <a:r>
              <a:rPr lang="en-US" altLang="x-none"/>
              <a:t>Adenosine triphosphate-binding cassette transporter A1 (ABCA1)  and scavenger receptor class B type 1 (SR-B1) both promote efflux of cholesterol from macrophages in the intima to HDL and ApoA1 particles for transport to the liver – reverse cholesterol transport (RCT) which should be a necessary step to achieve regression.  Niacin has been shown to enhance both of these transport mechanisms.</a:t>
            </a: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C5351-A57E-5E4E-97E6-9F6EE41A7877}" type="slidenum">
              <a:rPr lang="en-US" altLang="x-none"/>
              <a:pPr/>
              <a:t>188</a:t>
            </a:fld>
            <a:endParaRPr lang="en-US" altLang="x-none"/>
          </a:p>
        </p:txBody>
      </p:sp>
      <p:sp>
        <p:nvSpPr>
          <p:cNvPr id="2006018" name="Rectangle 2"/>
          <p:cNvSpPr>
            <a:spLocks noRot="1" noChangeArrowheads="1" noTextEdit="1"/>
          </p:cNvSpPr>
          <p:nvPr>
            <p:ph type="sldImg"/>
          </p:nvPr>
        </p:nvSpPr>
        <p:spPr>
          <a:xfrm>
            <a:off x="749300" y="385763"/>
            <a:ext cx="5348288" cy="4011612"/>
          </a:xfrm>
          <a:ln/>
        </p:spPr>
      </p:sp>
      <p:sp>
        <p:nvSpPr>
          <p:cNvPr id="2006019" name="Rectangle 3"/>
          <p:cNvSpPr>
            <a:spLocks noGrp="1" noChangeArrowheads="1"/>
          </p:cNvSpPr>
          <p:nvPr>
            <p:ph type="body" idx="1"/>
          </p:nvPr>
        </p:nvSpPr>
        <p:spPr>
          <a:xfrm>
            <a:off x="741363" y="4497388"/>
            <a:ext cx="5370512" cy="4333875"/>
          </a:xfrm>
        </p:spPr>
        <p:txBody>
          <a:bodyPr/>
          <a:lstStyle/>
          <a:p>
            <a:r>
              <a:rPr lang="en-US" altLang="x-none"/>
              <a:t>The American Heart Association issued a statement that dietary supplement niacins pose potentially serious risks to patients and must not be substituted for prescription niacin.  </a:t>
            </a:r>
          </a:p>
          <a:p>
            <a:r>
              <a:rPr lang="en-US" altLang="x-none"/>
              <a:t>The main points of the slide are (1) there are inconsistencies in manufacturing, and (2) there may be potential for serious side effects.</a:t>
            </a:r>
          </a:p>
          <a:p>
            <a:endParaRPr lang="en-US" altLang="x-none"/>
          </a:p>
          <a:p>
            <a:r>
              <a:rPr lang="en-US" altLang="x-none" sz="1000"/>
              <a:t>http://www.americanheart.org/presenter.jhtml?identifier=163. Accessed on 01/05/05.</a:t>
            </a: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5291C-C928-4847-BD49-0B50B42DBCB3}" type="slidenum">
              <a:rPr lang="en-US" altLang="x-none"/>
              <a:pPr/>
              <a:t>189</a:t>
            </a:fld>
            <a:endParaRPr lang="en-US" altLang="x-none"/>
          </a:p>
        </p:txBody>
      </p:sp>
      <p:sp>
        <p:nvSpPr>
          <p:cNvPr id="2361346" name="Rectangle 2"/>
          <p:cNvSpPr>
            <a:spLocks noRot="1" noChangeArrowheads="1" noTextEdit="1"/>
          </p:cNvSpPr>
          <p:nvPr>
            <p:ph type="sldImg"/>
          </p:nvPr>
        </p:nvSpPr>
        <p:spPr>
          <a:xfrm>
            <a:off x="862013" y="257175"/>
            <a:ext cx="5222875" cy="3917950"/>
          </a:xfrm>
          <a:ln/>
        </p:spPr>
      </p:sp>
      <p:sp>
        <p:nvSpPr>
          <p:cNvPr id="2361347" name="Rectangle 3"/>
          <p:cNvSpPr>
            <a:spLocks noGrp="1" noChangeArrowheads="1"/>
          </p:cNvSpPr>
          <p:nvPr>
            <p:ph type="body" idx="1"/>
          </p:nvPr>
        </p:nvSpPr>
        <p:spPr>
          <a:xfrm>
            <a:off x="500063" y="4325938"/>
            <a:ext cx="5942012" cy="4295775"/>
          </a:xfrm>
        </p:spPr>
        <p:txBody>
          <a:bodyPr lIns="91420" tIns="45710" rIns="91420" bIns="45710"/>
          <a:lstStyle/>
          <a:p>
            <a:r>
              <a:rPr lang="en-US" altLang="x-none" sz="1000" b="1"/>
              <a:t>Niacin Metabolism</a:t>
            </a:r>
          </a:p>
          <a:p>
            <a:endParaRPr lang="en-US" altLang="x-none" sz="1000" b="1"/>
          </a:p>
          <a:p>
            <a:r>
              <a:rPr lang="en-US" altLang="x-none" sz="1000"/>
              <a:t>Niacin is metabolized along two pathways: conjugation with glycine to form nicotinuric acid (NUA) (pathway1), which may contribute to the flushing; and non-conjugative metabolism (pathway 2) leading to nicotinamide adenine dinucleotide (NAD) and potentially to hepatotoxicity.  The absorption rate of Niaspan is controlled to minimize the accumulation of metabolites from pathway 1 and pathway 2 and, therefore, decreases the incidence of adverse effects associated with these pathways.</a:t>
            </a: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3CE61-66A3-7447-8412-A83396C68DB2}" type="slidenum">
              <a:rPr lang="en-US" altLang="x-none"/>
              <a:pPr/>
              <a:t>190</a:t>
            </a:fld>
            <a:endParaRPr lang="en-US" altLang="x-none"/>
          </a:p>
        </p:txBody>
      </p:sp>
      <p:sp>
        <p:nvSpPr>
          <p:cNvPr id="2363394" name="Rectangle 2"/>
          <p:cNvSpPr>
            <a:spLocks noRot="1" noChangeArrowheads="1" noTextEdit="1"/>
          </p:cNvSpPr>
          <p:nvPr>
            <p:ph type="sldImg"/>
          </p:nvPr>
        </p:nvSpPr>
        <p:spPr>
          <a:xfrm>
            <a:off x="862013" y="257175"/>
            <a:ext cx="5222875" cy="3917950"/>
          </a:xfrm>
          <a:ln/>
        </p:spPr>
      </p:sp>
      <p:sp>
        <p:nvSpPr>
          <p:cNvPr id="2363395" name="Rectangle 3"/>
          <p:cNvSpPr>
            <a:spLocks noGrp="1" noChangeArrowheads="1"/>
          </p:cNvSpPr>
          <p:nvPr>
            <p:ph type="body" idx="1"/>
          </p:nvPr>
        </p:nvSpPr>
        <p:spPr>
          <a:xfrm>
            <a:off x="500063" y="4325938"/>
            <a:ext cx="5942012" cy="4295775"/>
          </a:xfrm>
        </p:spPr>
        <p:txBody>
          <a:bodyPr lIns="91420" tIns="45710" rIns="91420" bIns="45710"/>
          <a:lstStyle/>
          <a:p>
            <a:r>
              <a:rPr lang="en-US" altLang="x-none" sz="1000" b="1"/>
              <a:t>Urine Recovery of Metabolites</a:t>
            </a:r>
            <a:endParaRPr lang="en-US" altLang="x-none" sz="1000"/>
          </a:p>
          <a:p>
            <a:endParaRPr lang="en-US" altLang="x-none" sz="1000"/>
          </a:p>
          <a:p>
            <a:r>
              <a:rPr lang="en-US" altLang="x-none" sz="1000"/>
              <a:t>The influence of the release rate on the metabolism of niacin is illustrated in this slide which compares the urinary recovery of pathway 1 and 2 metabolites following dosing with immediate-release niacin and a slow-release niacin product (not Niaspan).  How these differences in metabolism influence flushing and the risk of hepatotoxicity is also illustrated.  Niaspan’s release rate is intermediate between the immediate-release and slow-release products.</a:t>
            </a:r>
          </a:p>
          <a:p>
            <a:endParaRPr lang="en-US" altLang="x-none" sz="100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DD9D1-85CE-A845-95C8-FC0A1088FBC5}" type="slidenum">
              <a:rPr lang="en-US" altLang="x-none"/>
              <a:pPr/>
              <a:t>191</a:t>
            </a:fld>
            <a:endParaRPr lang="en-US" altLang="x-none"/>
          </a:p>
        </p:txBody>
      </p:sp>
      <p:sp>
        <p:nvSpPr>
          <p:cNvPr id="2365442" name="Rectangle 2"/>
          <p:cNvSpPr>
            <a:spLocks noRot="1" noChangeArrowheads="1" noTextEdit="1"/>
          </p:cNvSpPr>
          <p:nvPr>
            <p:ph type="sldImg"/>
          </p:nvPr>
        </p:nvSpPr>
        <p:spPr>
          <a:xfrm>
            <a:off x="1143000" y="685800"/>
            <a:ext cx="4576763" cy="3432175"/>
          </a:xfrm>
          <a:ln/>
        </p:spPr>
      </p:sp>
      <p:sp>
        <p:nvSpPr>
          <p:cNvPr id="2365443" name="Rectangle 3"/>
          <p:cNvSpPr>
            <a:spLocks noGrp="1" noChangeArrowheads="1"/>
          </p:cNvSpPr>
          <p:nvPr>
            <p:ph type="body" idx="1"/>
          </p:nvPr>
        </p:nvSpPr>
        <p:spPr>
          <a:xfrm>
            <a:off x="911225" y="4344988"/>
            <a:ext cx="5035550" cy="4113212"/>
          </a:xfrm>
        </p:spPr>
        <p:txBody>
          <a:bodyPr/>
          <a:lstStyle/>
          <a:p>
            <a:pPr>
              <a:lnSpc>
                <a:spcPct val="80000"/>
              </a:lnSpc>
            </a:pPr>
            <a:r>
              <a:rPr lang="en-US" altLang="x-none" sz="900" b="1"/>
              <a:t>New Formulation of Niacin ER Shows Significantly Improved Overall Flushing Profile.</a:t>
            </a:r>
          </a:p>
          <a:p>
            <a:pPr>
              <a:lnSpc>
                <a:spcPct val="80000"/>
              </a:lnSpc>
            </a:pPr>
            <a:r>
              <a:rPr lang="en-US" altLang="x-none" sz="900"/>
              <a:t>This study was a double-blind, double-dummy, placebo-controlled, 3-way crossover, flush provocation study conducted at a single center. To increase the probability of flushing, subjects were administered niacin ER at the upper limit of the approved dosage range (2 g) and were precluded from using aspirin or NSAIDs during the study. Subjects received a single dose of 2 tablets of 1g reformulated niacin ER (niacin NF), a single dose of 2 tablets of 1g commercial niacin ER (niacin ER), or placebo in a 3-way crossover fashion. The primary flushing variable was the occurrence of a flushing event. Secondary flushing variables included the intensity and duration of flushing. A total of 156 healthy male volunteers were enrolled in the study; however, only 133 subjects received at least 1 dose of study medication in at least 2 study periods. Of these 133 patients, 89% of subjects experienced flushing during treatment with reformulated niacin ER (niacin NF), and 98% of subjects experienced flushing during treatment with commercial niacin ER (niacin ER). This difference was statistically significant (</a:t>
            </a:r>
            <a:r>
              <a:rPr lang="en-US" altLang="x-none" sz="900" i="1"/>
              <a:t>P</a:t>
            </a:r>
            <a:r>
              <a:rPr lang="en-US" altLang="x-none" sz="900"/>
              <a:t>=.0027). Reformulated niacin NF resulted in a significant 42% reduction in median flush intensity (severity as measured by a visual analog scale [VAS]) and a significant 43% reduction in median flush duration compared with commercial niacin ER (</a:t>
            </a:r>
            <a:r>
              <a:rPr lang="en-US" altLang="x-none" sz="900" i="1"/>
              <a:t>P</a:t>
            </a:r>
            <a:r>
              <a:rPr lang="en-US" altLang="x-none" sz="900"/>
              <a:t>&lt;.0001 for both parameters). The duration of the first flushing event was more than 1 hour shorter with the reformulated niacin NF than with commercial niacin ER. In conclusion, the reformulated niacin NF tablet substantially decreased the incidence, intensity (severity), and duration of flushing relative to the commercially available niacin ER tablet, representing an improved niacin therapy option.</a:t>
            </a:r>
            <a:r>
              <a:rPr lang="en-US" altLang="x-none" sz="900" baseline="30000"/>
              <a:t>1</a:t>
            </a:r>
          </a:p>
          <a:p>
            <a:pPr>
              <a:lnSpc>
                <a:spcPct val="80000"/>
              </a:lnSpc>
            </a:pPr>
            <a:r>
              <a:rPr lang="en-US" altLang="x-none" sz="900" i="1"/>
              <a:t>Editor’s note: The new formulation of niacin ER (1 g) shows a slower </a:t>
            </a:r>
            <a:r>
              <a:rPr lang="en-US" altLang="x-none" sz="900" i="1" u="sng"/>
              <a:t>rate</a:t>
            </a:r>
            <a:r>
              <a:rPr lang="en-US" altLang="x-none" sz="900" i="1"/>
              <a:t> of absorption as compared to the commercially available niacin ER (1 g). Now the new formulation of niacin ER caplet (1 g) is interchangeable with two 500 mg commercially available niacin ER caplets (which are better tolerated than 1 g caplet of commercially available niacin ER). This slower rate of absorption of the new formulation niacin ER (1 g) are likely responsible for the increased tolerability and significantly improved overall flushing profile compared with the commercially available niacin ER (1 g). However, since the </a:t>
            </a:r>
            <a:r>
              <a:rPr lang="en-US" altLang="x-none" sz="900" i="1" u="sng"/>
              <a:t>extent</a:t>
            </a:r>
            <a:r>
              <a:rPr lang="en-US" altLang="x-none" sz="900" i="1"/>
              <a:t> of absorption is similar between the new formulation niacin ER and the commercially available niacin ER, the lipid efficacy should be the same.</a:t>
            </a:r>
          </a:p>
          <a:p>
            <a:pPr>
              <a:lnSpc>
                <a:spcPct val="80000"/>
              </a:lnSpc>
            </a:pPr>
            <a:endParaRPr lang="en-US" altLang="x-none" sz="900" i="1"/>
          </a:p>
          <a:p>
            <a:pPr>
              <a:lnSpc>
                <a:spcPct val="80000"/>
              </a:lnSpc>
            </a:pPr>
            <a:r>
              <a:rPr lang="en-US" altLang="x-none" sz="900" b="1"/>
              <a:t>Reference</a:t>
            </a:r>
          </a:p>
          <a:p>
            <a:pPr>
              <a:lnSpc>
                <a:spcPct val="80000"/>
              </a:lnSpc>
            </a:pPr>
            <a:r>
              <a:rPr lang="en-US" altLang="x-none" sz="900"/>
              <a:t>1. Cefali EA, et al. </a:t>
            </a:r>
            <a:r>
              <a:rPr lang="en-US" altLang="x-none" sz="900" i="1"/>
              <a:t>Int J Clin Pharmacol Ther.</a:t>
            </a:r>
            <a:r>
              <a:rPr lang="en-US" altLang="x-none" sz="900"/>
              <a:t> 2006;44:633-640.</a:t>
            </a:r>
          </a:p>
          <a:p>
            <a:pPr>
              <a:lnSpc>
                <a:spcPct val="80000"/>
              </a:lnSpc>
            </a:pPr>
            <a:endParaRPr lang="en-US" altLang="x-none" sz="900" b="1"/>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F6B42-A7B9-4B40-9410-697BB73B422C}" type="slidenum">
              <a:rPr lang="en-US" altLang="x-none"/>
              <a:pPr/>
              <a:t>192</a:t>
            </a:fld>
            <a:endParaRPr lang="en-US" altLang="x-none"/>
          </a:p>
        </p:txBody>
      </p:sp>
      <p:sp>
        <p:nvSpPr>
          <p:cNvPr id="2367490" name="Rectangle 2"/>
          <p:cNvSpPr>
            <a:spLocks noRot="1" noChangeArrowheads="1" noTextEdit="1"/>
          </p:cNvSpPr>
          <p:nvPr>
            <p:ph type="sldImg"/>
          </p:nvPr>
        </p:nvSpPr>
        <p:spPr>
          <a:xfrm>
            <a:off x="1143000" y="685800"/>
            <a:ext cx="4576763" cy="3432175"/>
          </a:xfrm>
          <a:ln/>
        </p:spPr>
      </p:sp>
      <p:sp>
        <p:nvSpPr>
          <p:cNvPr id="2367491" name="Rectangle 3"/>
          <p:cNvSpPr>
            <a:spLocks noGrp="1" noChangeArrowheads="1"/>
          </p:cNvSpPr>
          <p:nvPr>
            <p:ph type="body" idx="1"/>
          </p:nvPr>
        </p:nvSpPr>
        <p:spPr>
          <a:xfrm>
            <a:off x="914400" y="4344988"/>
            <a:ext cx="5029200" cy="4113212"/>
          </a:xfrm>
        </p:spPr>
        <p:txBody>
          <a:bodyPr/>
          <a:lstStyle/>
          <a:p>
            <a:r>
              <a:rPr lang="en-US" altLang="x-none" b="1"/>
              <a:t>In a Clinical Trial of SIMCOR, 6% Discontinued Due to Flushing.</a:t>
            </a:r>
            <a:r>
              <a:rPr lang="en-US" altLang="x-none" b="1" baseline="30000"/>
              <a:t>13</a:t>
            </a:r>
          </a:p>
          <a:p>
            <a:r>
              <a:rPr lang="en-US" altLang="x-none"/>
              <a:t>Over 85% of flushing episodes were mild to moderate.</a:t>
            </a:r>
            <a:r>
              <a:rPr lang="en-US" altLang="x-none" baseline="30000"/>
              <a:t>13</a:t>
            </a:r>
            <a:r>
              <a:rPr lang="en-US" altLang="x-none"/>
              <a:t> Patients were permitted to take 325 mg of aspirin or 200 mg of ibuprofen or other NSAIDs 30 minutes prior to study drug to help manage flushing. </a:t>
            </a:r>
            <a:r>
              <a:rPr lang="en-US" altLang="x-none" baseline="30000"/>
              <a:t> </a:t>
            </a:r>
            <a:r>
              <a:rPr lang="en-US" altLang="x-none"/>
              <a:t>In the SEACOAST study, flushing was transient.</a:t>
            </a:r>
            <a:r>
              <a:rPr lang="en-US" altLang="x-none" baseline="30000"/>
              <a:t>14</a:t>
            </a:r>
            <a:r>
              <a:rPr lang="en-US" altLang="x-none"/>
              <a:t> A total of 59% of patients experienced at least 1 episode of flushing.</a:t>
            </a:r>
            <a:r>
              <a:rPr lang="en-US" altLang="x-none" baseline="30000"/>
              <a:t>13,14</a:t>
            </a:r>
            <a:r>
              <a:rPr lang="en-US" altLang="x-none"/>
              <a:t>  Six percent of patients discontinued due to flushing.</a:t>
            </a:r>
            <a:r>
              <a:rPr lang="en-US" altLang="x-none" baseline="30000"/>
              <a:t>13,14</a:t>
            </a:r>
            <a:r>
              <a:rPr lang="en-US" altLang="x-none"/>
              <a:t> Furthermore, 55.6% of flushing episodes were mild, 29.9% were moderate, and 14.5% were severe.</a:t>
            </a:r>
            <a:r>
              <a:rPr lang="en-US" altLang="x-none" baseline="30000"/>
              <a:t>13 </a:t>
            </a:r>
            <a:r>
              <a:rPr lang="en-US" altLang="x-none"/>
              <a:t>In OCEANS, at the maximum dose of SIMCOR (2000/40 mg), 70.9% of patients experienced at least 1 episode of flushing.  7.1% of patients discontinued due to flushing.</a:t>
            </a:r>
            <a:r>
              <a:rPr lang="en-US" altLang="x-none" baseline="30000"/>
              <a:t>13</a:t>
            </a:r>
            <a:r>
              <a:rPr lang="en-US" altLang="x-none"/>
              <a:t> Furthermore, 72.6% of flushing episodes were mild, 19.3% were moderate, and 8.1% were severe.</a:t>
            </a:r>
            <a:r>
              <a:rPr lang="en-US" altLang="x-none" baseline="30000"/>
              <a:t>13</a:t>
            </a:r>
          </a:p>
          <a:p>
            <a:endParaRPr lang="en-US" altLang="x-none" baseline="30000"/>
          </a:p>
          <a:p>
            <a:r>
              <a:rPr lang="en-US" altLang="x-none" b="1"/>
              <a:t>References</a:t>
            </a:r>
          </a:p>
          <a:p>
            <a:r>
              <a:rPr lang="en-US" altLang="x-none"/>
              <a:t>13. Data on file, Abbott Laboratories.</a:t>
            </a:r>
          </a:p>
          <a:p>
            <a:r>
              <a:rPr lang="en-US" altLang="x-none"/>
              <a:t>14. SIMCOR Package Insert. North Chicago, IL: Abbott Laboratories.</a:t>
            </a:r>
          </a:p>
          <a:p>
            <a:endParaRPr lang="en-US" altLang="x-none"/>
          </a:p>
          <a:p>
            <a:endParaRPr lang="en-US" altLang="x-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EE243-A00F-504A-8E21-09DFB3E77D9E}" type="slidenum">
              <a:rPr lang="en-US" altLang="x-none"/>
              <a:pPr/>
              <a:t>19</a:t>
            </a:fld>
            <a:endParaRPr lang="en-US" altLang="x-none"/>
          </a:p>
        </p:txBody>
      </p:sp>
      <p:sp>
        <p:nvSpPr>
          <p:cNvPr id="1276930" name="Rectangle 2"/>
          <p:cNvSpPr>
            <a:spLocks noRot="1" noChangeArrowheads="1" noTextEdit="1"/>
          </p:cNvSpPr>
          <p:nvPr>
            <p:ph type="sldImg"/>
          </p:nvPr>
        </p:nvSpPr>
        <p:spPr>
          <a:xfrm>
            <a:off x="1144588" y="685800"/>
            <a:ext cx="4573587" cy="3430588"/>
          </a:xfrm>
          <a:ln/>
        </p:spPr>
      </p:sp>
      <p:sp>
        <p:nvSpPr>
          <p:cNvPr id="127693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2F0A241-BB29-B343-B070-A60CAC2C48F9}" type="slidenum">
              <a:rPr lang="en-US" altLang="x-none"/>
              <a:pPr/>
              <a:t>193</a:t>
            </a:fld>
            <a:endParaRPr lang="en-US" altLang="x-none"/>
          </a:p>
        </p:txBody>
      </p:sp>
      <p:sp>
        <p:nvSpPr>
          <p:cNvPr id="2369538"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1" tIns="45535" rIns="91071" bIns="45535" anchor="b"/>
          <a:lstStyle>
            <a:lvl1pPr defTabSz="912813">
              <a:defRPr sz="2400">
                <a:solidFill>
                  <a:schemeClr val="tx1"/>
                </a:solidFill>
                <a:latin typeface="Arial" charset="0"/>
              </a:defRPr>
            </a:lvl1pPr>
            <a:lvl2pPr marL="730250" indent="-282575" defTabSz="912813">
              <a:defRPr sz="2400">
                <a:solidFill>
                  <a:schemeClr val="tx1"/>
                </a:solidFill>
                <a:latin typeface="Arial" charset="0"/>
              </a:defRPr>
            </a:lvl2pPr>
            <a:lvl3pPr marL="1120775" indent="-222250" defTabSz="912813">
              <a:defRPr sz="2400">
                <a:solidFill>
                  <a:schemeClr val="tx1"/>
                </a:solidFill>
                <a:latin typeface="Arial" charset="0"/>
              </a:defRPr>
            </a:lvl3pPr>
            <a:lvl4pPr marL="1570038" indent="-223838" defTabSz="912813">
              <a:defRPr sz="2400">
                <a:solidFill>
                  <a:schemeClr val="tx1"/>
                </a:solidFill>
                <a:latin typeface="Arial" charset="0"/>
              </a:defRPr>
            </a:lvl4pPr>
            <a:lvl5pPr marL="2017713" indent="-222250" defTabSz="912813">
              <a:defRPr sz="2400">
                <a:solidFill>
                  <a:schemeClr val="tx1"/>
                </a:solidFill>
                <a:latin typeface="Arial" charset="0"/>
              </a:defRPr>
            </a:lvl5pPr>
            <a:lvl6pPr marL="2474913" indent="-222250" defTabSz="912813" fontAlgn="base">
              <a:spcBef>
                <a:spcPct val="0"/>
              </a:spcBef>
              <a:spcAft>
                <a:spcPct val="0"/>
              </a:spcAft>
              <a:defRPr sz="2400">
                <a:solidFill>
                  <a:schemeClr val="tx1"/>
                </a:solidFill>
                <a:latin typeface="Arial" charset="0"/>
              </a:defRPr>
            </a:lvl6pPr>
            <a:lvl7pPr marL="2932113" indent="-222250" defTabSz="912813" fontAlgn="base">
              <a:spcBef>
                <a:spcPct val="0"/>
              </a:spcBef>
              <a:spcAft>
                <a:spcPct val="0"/>
              </a:spcAft>
              <a:defRPr sz="2400">
                <a:solidFill>
                  <a:schemeClr val="tx1"/>
                </a:solidFill>
                <a:latin typeface="Arial" charset="0"/>
              </a:defRPr>
            </a:lvl7pPr>
            <a:lvl8pPr marL="3389313" indent="-222250" defTabSz="912813" fontAlgn="base">
              <a:spcBef>
                <a:spcPct val="0"/>
              </a:spcBef>
              <a:spcAft>
                <a:spcPct val="0"/>
              </a:spcAft>
              <a:defRPr sz="2400">
                <a:solidFill>
                  <a:schemeClr val="tx1"/>
                </a:solidFill>
                <a:latin typeface="Arial" charset="0"/>
              </a:defRPr>
            </a:lvl8pPr>
            <a:lvl9pPr marL="3846513" indent="-222250" defTabSz="912813" fontAlgn="base">
              <a:spcBef>
                <a:spcPct val="0"/>
              </a:spcBef>
              <a:spcAft>
                <a:spcPct val="0"/>
              </a:spcAft>
              <a:defRPr sz="2400">
                <a:solidFill>
                  <a:schemeClr val="tx1"/>
                </a:solidFill>
                <a:latin typeface="Arial" charset="0"/>
              </a:defRPr>
            </a:lvl9pPr>
          </a:lstStyle>
          <a:p>
            <a:pPr algn="r" eaLnBrk="1" hangingPunct="1"/>
            <a:fld id="{27479BD2-8BB1-114E-A029-B3D5FCBF6BE9}" type="slidenum">
              <a:rPr lang="en-US" altLang="x-none" sz="1200"/>
              <a:pPr algn="r" eaLnBrk="1" hangingPunct="1"/>
              <a:t>193</a:t>
            </a:fld>
            <a:endParaRPr lang="en-US" altLang="x-none" sz="1200"/>
          </a:p>
        </p:txBody>
      </p:sp>
      <p:sp>
        <p:nvSpPr>
          <p:cNvPr id="2369539" name="Rectangle 2"/>
          <p:cNvSpPr>
            <a:spLocks noGrp="1" noRot="1" noChangeArrowheads="1" noTextEdit="1"/>
          </p:cNvSpPr>
          <p:nvPr>
            <p:ph type="sldImg"/>
          </p:nvPr>
        </p:nvSpPr>
        <p:spPr>
          <a:xfrm>
            <a:off x="1143000" y="687388"/>
            <a:ext cx="4576763" cy="3432175"/>
          </a:xfrm>
          <a:ln/>
        </p:spPr>
      </p:sp>
      <p:sp>
        <p:nvSpPr>
          <p:cNvPr id="2369540" name="Rectangle 3"/>
          <p:cNvSpPr>
            <a:spLocks noGrp="1" noChangeArrowheads="1"/>
          </p:cNvSpPr>
          <p:nvPr>
            <p:ph type="body" idx="1"/>
          </p:nvPr>
        </p:nvSpPr>
        <p:spPr>
          <a:xfrm>
            <a:off x="915988" y="4344988"/>
            <a:ext cx="5026025" cy="4111625"/>
          </a:xfrm>
        </p:spPr>
        <p:txBody>
          <a:bodyPr lIns="91071" tIns="45535" rIns="91071" bIns="45535"/>
          <a:lstStyle/>
          <a:p>
            <a:r>
              <a:rPr lang="en-US" altLang="x-none" b="1">
                <a:ea typeface="Arial" charset="0"/>
                <a:cs typeface="Arial" charset="0"/>
              </a:rPr>
              <a:t>In the OCEANS Study, Flushing was Transient.</a:t>
            </a:r>
            <a:r>
              <a:rPr lang="en-US" altLang="x-none" b="1" baseline="30000">
                <a:ea typeface="Arial" charset="0"/>
                <a:cs typeface="Arial" charset="0"/>
              </a:rPr>
              <a:t>19</a:t>
            </a:r>
            <a:endParaRPr lang="en-US" altLang="x-none">
              <a:ea typeface="Times New Roman" charset="0"/>
              <a:cs typeface="Times New Roman" charset="0"/>
            </a:endParaRPr>
          </a:p>
          <a:p>
            <a:r>
              <a:rPr lang="en-US" altLang="x-none">
                <a:ea typeface="Arial" charset="0"/>
                <a:cs typeface="Arial" charset="0"/>
              </a:rPr>
              <a:t>In the OCEANS study, flushing was transient. The percentage of patients who experienced at least 1 episode of flushing between weeks 1 and 12 was 65% (CL=495), between weeks 13 and 24 was 40% (CL=377), and between weeks 41 and 52 was 30% (CL=187). Due to a protocol amendment required by the FDA, the study duration was changed from 52 weeks to 24 weeks during the course of the study.  The mean time patients were on study medication was 31.6 weeks.</a:t>
            </a:r>
            <a:endParaRPr lang="en-US" altLang="x-none">
              <a:ea typeface="Times New Roman" charset="0"/>
              <a:cs typeface="Times New Roman" charset="0"/>
            </a:endParaRPr>
          </a:p>
          <a:p>
            <a:r>
              <a:rPr lang="en-US" altLang="x-none">
                <a:ea typeface="Arial" charset="0"/>
                <a:cs typeface="Arial" charset="0"/>
              </a:rPr>
              <a:t> </a:t>
            </a:r>
            <a:endParaRPr lang="en-US" altLang="x-none">
              <a:ea typeface="Times New Roman" charset="0"/>
              <a:cs typeface="Times New Roman" charset="0"/>
            </a:endParaRPr>
          </a:p>
          <a:p>
            <a:r>
              <a:rPr lang="en-US" altLang="x-none">
                <a:ea typeface="Arial" charset="0"/>
                <a:cs typeface="Arial" charset="0"/>
              </a:rPr>
              <a:t>Of special note, by week 13, all patients were titrated to the 2000/40 mg dose of SIMCOR (niacin ER/simvastatin).</a:t>
            </a:r>
            <a:r>
              <a:rPr lang="en-US" altLang="x-none" baseline="30000">
                <a:ea typeface="Arial" charset="0"/>
                <a:cs typeface="Arial" charset="0"/>
              </a:rPr>
              <a:t>19  </a:t>
            </a:r>
            <a:endParaRPr lang="en-US" altLang="x-none">
              <a:ea typeface="Times New Roman" charset="0"/>
              <a:cs typeface="Times New Roman" charset="0"/>
            </a:endParaRPr>
          </a:p>
          <a:p>
            <a:r>
              <a:rPr lang="en-US" altLang="x-none">
                <a:ea typeface="Arial" charset="0"/>
                <a:cs typeface="Arial" charset="0"/>
              </a:rPr>
              <a:t> </a:t>
            </a:r>
            <a:endParaRPr lang="en-US" altLang="x-none">
              <a:ea typeface="Times New Roman" charset="0"/>
              <a:cs typeface="Times New Roman" charset="0"/>
            </a:endParaRPr>
          </a:p>
          <a:p>
            <a:r>
              <a:rPr lang="en-US" altLang="x-none">
                <a:ea typeface="Arial" charset="0"/>
                <a:cs typeface="Arial" charset="0"/>
              </a:rPr>
              <a:t>Flushing is a common side effect of niacin therapy that may subside after several weeks of consistent SIMCOR use. </a:t>
            </a:r>
            <a:r>
              <a:rPr lang="en-US" altLang="x-none" baseline="30000">
                <a:ea typeface="Arial" charset="0"/>
                <a:cs typeface="Arial" charset="0"/>
              </a:rPr>
              <a:t>5   </a:t>
            </a:r>
            <a:endParaRPr lang="en-US" altLang="x-none">
              <a:ea typeface="Times New Roman" charset="0"/>
              <a:cs typeface="Times New Roman" charset="0"/>
            </a:endParaRPr>
          </a:p>
          <a:p>
            <a:r>
              <a:rPr lang="en-US" altLang="x-none">
                <a:ea typeface="Arial" charset="0"/>
                <a:cs typeface="Arial" charset="0"/>
              </a:rPr>
              <a:t> </a:t>
            </a:r>
            <a:endParaRPr lang="en-US" altLang="x-none">
              <a:ea typeface="Times New Roman" charset="0"/>
              <a:cs typeface="Times New Roman" charset="0"/>
            </a:endParaRPr>
          </a:p>
          <a:p>
            <a:r>
              <a:rPr lang="en-US" altLang="x-none">
                <a:ea typeface="Arial" charset="0"/>
                <a:cs typeface="Arial" charset="0"/>
              </a:rPr>
              <a:t>CL = number of patients who completed aspirin/flushing logs.</a:t>
            </a:r>
            <a:endParaRPr lang="en-US" altLang="x-none">
              <a:ea typeface="Times New Roman" charset="0"/>
              <a:cs typeface="Times New Roman" charset="0"/>
            </a:endParaRPr>
          </a:p>
          <a:p>
            <a:r>
              <a:rPr lang="en-US" altLang="x-none">
                <a:ea typeface="Arial" charset="0"/>
                <a:cs typeface="Arial" charset="0"/>
              </a:rPr>
              <a:t> </a:t>
            </a:r>
            <a:endParaRPr lang="en-US" altLang="x-none">
              <a:ea typeface="Times New Roman" charset="0"/>
              <a:cs typeface="Times New Roman" charset="0"/>
            </a:endParaRPr>
          </a:p>
          <a:p>
            <a:r>
              <a:rPr lang="en-US" altLang="x-none" b="1">
                <a:ea typeface="Arial" charset="0"/>
                <a:cs typeface="Arial" charset="0"/>
              </a:rPr>
              <a:t>References</a:t>
            </a:r>
            <a:endParaRPr lang="en-US" altLang="x-none">
              <a:ea typeface="Times New Roman" charset="0"/>
              <a:cs typeface="Times New Roman" charset="0"/>
            </a:endParaRPr>
          </a:p>
          <a:p>
            <a:r>
              <a:rPr lang="en-US" altLang="x-none">
                <a:ea typeface="Arial" charset="0"/>
                <a:cs typeface="Arial" charset="0"/>
              </a:rPr>
              <a:t>5. SIMCOR [package insert]. North Chicago, IL: Abbott Laboratories.</a:t>
            </a:r>
            <a:endParaRPr lang="en-US" altLang="x-none">
              <a:ea typeface="Times New Roman" charset="0"/>
              <a:cs typeface="Times New Roman" charset="0"/>
            </a:endParaRPr>
          </a:p>
          <a:p>
            <a:r>
              <a:rPr lang="en-US" altLang="x-none">
                <a:ea typeface="Arial" charset="0"/>
                <a:cs typeface="Arial" charset="0"/>
              </a:rPr>
              <a:t>16. Data on File, Abbott Laboratories.</a:t>
            </a:r>
            <a:endParaRPr lang="en-US" altLang="x-none">
              <a:ea typeface="Times New Roman" charset="0"/>
              <a:cs typeface="Times New Roman" charset="0"/>
            </a:endParaRPr>
          </a:p>
          <a:p>
            <a:r>
              <a:rPr lang="en-US" altLang="x-none">
                <a:ea typeface="Arial" charset="0"/>
                <a:cs typeface="Arial" charset="0"/>
              </a:rPr>
              <a:t>19. Karas RH, et al. </a:t>
            </a:r>
            <a:r>
              <a:rPr lang="en-US" altLang="x-none" i="1">
                <a:ea typeface="Arial" charset="0"/>
                <a:cs typeface="Arial" charset="0"/>
              </a:rPr>
              <a:t>Am J Cardio Drugs</a:t>
            </a:r>
            <a:r>
              <a:rPr lang="en-US" altLang="x-none">
                <a:ea typeface="Arial" charset="0"/>
                <a:cs typeface="Arial" charset="0"/>
              </a:rPr>
              <a:t>. 2008;8(2):69-81.</a:t>
            </a:r>
            <a:endParaRPr lang="en-US" altLang="x-none">
              <a:ea typeface="Times New Roman" charset="0"/>
              <a:cs typeface="Times New Roman" charset="0"/>
            </a:endParaRPr>
          </a:p>
          <a:p>
            <a:endParaRPr lang="en-US" altLang="x-none"/>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8B679C-AED6-194F-8EE7-824AD3A7C9A5}" type="slidenum">
              <a:rPr lang="en-US" altLang="x-none"/>
              <a:pPr/>
              <a:t>194</a:t>
            </a:fld>
            <a:endParaRPr lang="en-US" altLang="x-none"/>
          </a:p>
        </p:txBody>
      </p:sp>
      <p:sp>
        <p:nvSpPr>
          <p:cNvPr id="2371586" name="Rectangle 2"/>
          <p:cNvSpPr>
            <a:spLocks noRot="1" noChangeArrowheads="1" noTextEdit="1"/>
          </p:cNvSpPr>
          <p:nvPr>
            <p:ph type="sldImg"/>
          </p:nvPr>
        </p:nvSpPr>
        <p:spPr>
          <a:xfrm>
            <a:off x="1147763" y="685800"/>
            <a:ext cx="4573587" cy="3430588"/>
          </a:xfrm>
          <a:ln/>
        </p:spPr>
      </p:sp>
      <p:sp>
        <p:nvSpPr>
          <p:cNvPr id="237158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D95A789-AA93-6047-AC74-C7D86055AF45}" type="slidenum">
              <a:rPr lang="en-US" altLang="x-none"/>
              <a:pPr/>
              <a:t>195</a:t>
            </a:fld>
            <a:endParaRPr lang="en-US" altLang="x-none"/>
          </a:p>
        </p:txBody>
      </p:sp>
      <p:sp>
        <p:nvSpPr>
          <p:cNvPr id="23736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4" tIns="45537" rIns="91074" bIns="45537" anchor="b"/>
          <a:lstStyle>
            <a:lvl1pPr defTabSz="912813">
              <a:defRPr sz="2400">
                <a:solidFill>
                  <a:schemeClr val="tx1"/>
                </a:solidFill>
                <a:latin typeface="Arial" charset="0"/>
              </a:defRPr>
            </a:lvl1pPr>
            <a:lvl2pPr marL="730250" indent="-282575" defTabSz="912813">
              <a:defRPr sz="2400">
                <a:solidFill>
                  <a:schemeClr val="tx1"/>
                </a:solidFill>
                <a:latin typeface="Arial" charset="0"/>
              </a:defRPr>
            </a:lvl2pPr>
            <a:lvl3pPr marL="1122363" indent="-223838" defTabSz="912813">
              <a:defRPr sz="2400">
                <a:solidFill>
                  <a:schemeClr val="tx1"/>
                </a:solidFill>
                <a:latin typeface="Arial" charset="0"/>
              </a:defRPr>
            </a:lvl3pPr>
            <a:lvl4pPr marL="1570038" indent="-223838" defTabSz="912813">
              <a:defRPr sz="2400">
                <a:solidFill>
                  <a:schemeClr val="tx1"/>
                </a:solidFill>
                <a:latin typeface="Arial" charset="0"/>
              </a:defRPr>
            </a:lvl4pPr>
            <a:lvl5pPr marL="2017713" indent="-223838" defTabSz="912813">
              <a:defRPr sz="2400">
                <a:solidFill>
                  <a:schemeClr val="tx1"/>
                </a:solidFill>
                <a:latin typeface="Arial" charset="0"/>
              </a:defRPr>
            </a:lvl5pPr>
            <a:lvl6pPr marL="2474913" indent="-223838" defTabSz="912813" fontAlgn="base">
              <a:spcBef>
                <a:spcPct val="0"/>
              </a:spcBef>
              <a:spcAft>
                <a:spcPct val="0"/>
              </a:spcAft>
              <a:defRPr sz="2400">
                <a:solidFill>
                  <a:schemeClr val="tx1"/>
                </a:solidFill>
                <a:latin typeface="Arial" charset="0"/>
              </a:defRPr>
            </a:lvl6pPr>
            <a:lvl7pPr marL="2932113" indent="-223838" defTabSz="912813" fontAlgn="base">
              <a:spcBef>
                <a:spcPct val="0"/>
              </a:spcBef>
              <a:spcAft>
                <a:spcPct val="0"/>
              </a:spcAft>
              <a:defRPr sz="2400">
                <a:solidFill>
                  <a:schemeClr val="tx1"/>
                </a:solidFill>
                <a:latin typeface="Arial" charset="0"/>
              </a:defRPr>
            </a:lvl7pPr>
            <a:lvl8pPr marL="3389313" indent="-223838" defTabSz="912813" fontAlgn="base">
              <a:spcBef>
                <a:spcPct val="0"/>
              </a:spcBef>
              <a:spcAft>
                <a:spcPct val="0"/>
              </a:spcAft>
              <a:defRPr sz="2400">
                <a:solidFill>
                  <a:schemeClr val="tx1"/>
                </a:solidFill>
                <a:latin typeface="Arial" charset="0"/>
              </a:defRPr>
            </a:lvl8pPr>
            <a:lvl9pPr marL="3846513" indent="-223838" defTabSz="912813" fontAlgn="base">
              <a:spcBef>
                <a:spcPct val="0"/>
              </a:spcBef>
              <a:spcAft>
                <a:spcPct val="0"/>
              </a:spcAft>
              <a:defRPr sz="2400">
                <a:solidFill>
                  <a:schemeClr val="tx1"/>
                </a:solidFill>
                <a:latin typeface="Arial" charset="0"/>
              </a:defRPr>
            </a:lvl9pPr>
          </a:lstStyle>
          <a:p>
            <a:pPr algn="r" eaLnBrk="1" hangingPunct="1"/>
            <a:fld id="{79585557-9ADE-EF41-ADFF-3B9C4C9E70B0}" type="slidenum">
              <a:rPr lang="en-US" altLang="x-none" sz="1200"/>
              <a:pPr algn="r" eaLnBrk="1" hangingPunct="1"/>
              <a:t>195</a:t>
            </a:fld>
            <a:endParaRPr lang="en-US" altLang="x-none" sz="1200"/>
          </a:p>
        </p:txBody>
      </p:sp>
      <p:sp>
        <p:nvSpPr>
          <p:cNvPr id="2373635" name="Rectangle 2"/>
          <p:cNvSpPr>
            <a:spLocks noGrp="1" noRot="1" noChangeArrowheads="1" noTextEdit="1"/>
          </p:cNvSpPr>
          <p:nvPr>
            <p:ph type="sldImg"/>
          </p:nvPr>
        </p:nvSpPr>
        <p:spPr>
          <a:xfrm>
            <a:off x="1141413" y="685800"/>
            <a:ext cx="4576762" cy="3432175"/>
          </a:xfrm>
          <a:ln/>
        </p:spPr>
      </p:sp>
      <p:sp>
        <p:nvSpPr>
          <p:cNvPr id="2373636" name="Rectangle 3"/>
          <p:cNvSpPr>
            <a:spLocks noGrp="1" noChangeArrowheads="1"/>
          </p:cNvSpPr>
          <p:nvPr>
            <p:ph type="body" idx="1"/>
          </p:nvPr>
        </p:nvSpPr>
        <p:spPr>
          <a:xfrm>
            <a:off x="915988" y="4344988"/>
            <a:ext cx="5026025" cy="4113212"/>
          </a:xfrm>
        </p:spPr>
        <p:txBody>
          <a:bodyPr lIns="91074" tIns="45537" rIns="91074" bIns="45537"/>
          <a:lstStyle/>
          <a:p>
            <a:pPr marL="228600" indent="-228600"/>
            <a:r>
              <a:rPr lang="en-US" altLang="x-none" b="1"/>
              <a:t>SIMCOR (niacin ER/simvastatin) Safety Information.</a:t>
            </a:r>
          </a:p>
          <a:p>
            <a:pPr marL="228600" indent="-228600"/>
            <a:r>
              <a:rPr lang="en-US" altLang="x-none"/>
              <a:t>Important safety information for SIMCOR is listed on this slide.</a:t>
            </a:r>
            <a:endParaRPr lang="en-US" altLang="x-none" baseline="30000"/>
          </a:p>
          <a:p>
            <a:pPr marL="228600" indent="-228600"/>
            <a:endParaRPr lang="en-US" altLang="x-none" baseline="30000"/>
          </a:p>
          <a:p>
            <a:pPr marL="228600" indent="-228600"/>
            <a:endParaRPr lang="en-US" altLang="x-none" baseline="30000"/>
          </a:p>
          <a:p>
            <a:pPr marL="228600" indent="-228600"/>
            <a:endParaRPr lang="en-US" altLang="x-none"/>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78551-A57D-DF4E-86E2-083DC357C114}" type="slidenum">
              <a:rPr lang="en-US" altLang="x-none"/>
              <a:pPr/>
              <a:t>196</a:t>
            </a:fld>
            <a:endParaRPr lang="en-US" altLang="x-none"/>
          </a:p>
        </p:txBody>
      </p:sp>
      <p:sp>
        <p:nvSpPr>
          <p:cNvPr id="2012162" name="Rectangle 2"/>
          <p:cNvSpPr>
            <a:spLocks noRot="1" noChangeArrowheads="1" noTextEdit="1"/>
          </p:cNvSpPr>
          <p:nvPr>
            <p:ph type="sldImg"/>
          </p:nvPr>
        </p:nvSpPr>
        <p:spPr>
          <a:ln/>
        </p:spPr>
      </p:sp>
      <p:sp>
        <p:nvSpPr>
          <p:cNvPr id="201216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69A6CD2-D7DB-A447-A190-900D036C75A7}" type="slidenum">
              <a:rPr lang="en-US" altLang="x-none"/>
              <a:pPr/>
              <a:t>197</a:t>
            </a:fld>
            <a:endParaRPr lang="en-US" altLang="x-none"/>
          </a:p>
        </p:txBody>
      </p:sp>
      <p:sp>
        <p:nvSpPr>
          <p:cNvPr id="2375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r" eaLnBrk="1" hangingPunct="1"/>
            <a:fld id="{0C789BC1-7F44-EC4E-BC09-AF848E09DB95}" type="slidenum">
              <a:rPr lang="en-US" altLang="x-none" sz="1200"/>
              <a:pPr algn="r" eaLnBrk="1" hangingPunct="1"/>
              <a:t>197</a:t>
            </a:fld>
            <a:endParaRPr lang="en-US" altLang="x-none" sz="1200"/>
          </a:p>
        </p:txBody>
      </p:sp>
      <p:sp>
        <p:nvSpPr>
          <p:cNvPr id="2375683" name="Rectangle 2"/>
          <p:cNvSpPr>
            <a:spLocks noRot="1" noChangeArrowheads="1" noTextEdit="1"/>
          </p:cNvSpPr>
          <p:nvPr>
            <p:ph type="sldImg"/>
          </p:nvPr>
        </p:nvSpPr>
        <p:spPr>
          <a:ln/>
        </p:spPr>
      </p:sp>
      <p:sp>
        <p:nvSpPr>
          <p:cNvPr id="2375684"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811207A-1915-D64A-A84E-DC1D53E14AA6}" type="slidenum">
              <a:rPr lang="en-US" altLang="x-none"/>
              <a:pPr/>
              <a:t>198</a:t>
            </a:fld>
            <a:endParaRPr lang="en-US" altLang="x-none"/>
          </a:p>
        </p:txBody>
      </p:sp>
      <p:sp>
        <p:nvSpPr>
          <p:cNvPr id="2377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r" eaLnBrk="1" hangingPunct="1"/>
            <a:fld id="{D49F03B9-8FB2-CC46-8881-1C0D4B3F9B21}" type="slidenum">
              <a:rPr lang="en-US" altLang="x-none" sz="1200"/>
              <a:pPr algn="r" eaLnBrk="1" hangingPunct="1"/>
              <a:t>198</a:t>
            </a:fld>
            <a:endParaRPr lang="en-US" altLang="x-none" sz="1200"/>
          </a:p>
        </p:txBody>
      </p:sp>
      <p:sp>
        <p:nvSpPr>
          <p:cNvPr id="2377731" name="Rectangle 2"/>
          <p:cNvSpPr>
            <a:spLocks noRot="1" noChangeArrowheads="1" noTextEdit="1"/>
          </p:cNvSpPr>
          <p:nvPr>
            <p:ph type="sldImg"/>
          </p:nvPr>
        </p:nvSpPr>
        <p:spPr>
          <a:ln/>
        </p:spPr>
      </p:sp>
      <p:sp>
        <p:nvSpPr>
          <p:cNvPr id="2377732"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97804-A4BB-C140-8FC4-A65C86D6F33B}" type="slidenum">
              <a:rPr lang="en-US" altLang="x-none"/>
              <a:pPr/>
              <a:t>199</a:t>
            </a:fld>
            <a:endParaRPr lang="en-US" altLang="x-none"/>
          </a:p>
        </p:txBody>
      </p:sp>
      <p:sp>
        <p:nvSpPr>
          <p:cNvPr id="2022402" name="Rectangle 2"/>
          <p:cNvSpPr>
            <a:spLocks noRot="1" noChangeArrowheads="1" noTextEdit="1"/>
          </p:cNvSpPr>
          <p:nvPr>
            <p:ph type="sldImg"/>
          </p:nvPr>
        </p:nvSpPr>
        <p:spPr>
          <a:ln/>
        </p:spPr>
      </p:sp>
      <p:sp>
        <p:nvSpPr>
          <p:cNvPr id="2022403"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5DB262-0CF5-664C-BA97-4916A3AA4B09}" type="slidenum">
              <a:rPr lang="en-US" altLang="x-none"/>
              <a:pPr/>
              <a:t>200</a:t>
            </a:fld>
            <a:endParaRPr lang="en-US" altLang="x-none"/>
          </a:p>
        </p:txBody>
      </p:sp>
      <p:sp>
        <p:nvSpPr>
          <p:cNvPr id="2024450" name="Rectangle 2"/>
          <p:cNvSpPr>
            <a:spLocks noRot="1" noChangeArrowheads="1" noTextEdit="1"/>
          </p:cNvSpPr>
          <p:nvPr>
            <p:ph type="sldImg"/>
          </p:nvPr>
        </p:nvSpPr>
        <p:spPr>
          <a:xfrm>
            <a:off x="1141413" y="685800"/>
            <a:ext cx="4576762" cy="3432175"/>
          </a:xfrm>
          <a:ln/>
        </p:spPr>
      </p:sp>
      <p:sp>
        <p:nvSpPr>
          <p:cNvPr id="2024451" name="Rectangle 3"/>
          <p:cNvSpPr>
            <a:spLocks noGrp="1" noChangeArrowheads="1"/>
          </p:cNvSpPr>
          <p:nvPr>
            <p:ph type="body" idx="1"/>
          </p:nvPr>
        </p:nvSpPr>
        <p:spPr>
          <a:xfrm>
            <a:off x="911225" y="4344988"/>
            <a:ext cx="5035550" cy="4113212"/>
          </a:xfrm>
        </p:spPr>
        <p:txBody>
          <a:bodyPr/>
          <a:lstStyle/>
          <a:p>
            <a:endParaRPr lang="x-none" altLang="x-none"/>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4D82AF-E3E6-4E4B-A645-2CC29E973871}" type="slidenum">
              <a:rPr lang="en-US" altLang="x-none"/>
              <a:pPr/>
              <a:t>201</a:t>
            </a:fld>
            <a:endParaRPr lang="en-US" altLang="x-none"/>
          </a:p>
        </p:txBody>
      </p:sp>
      <p:sp>
        <p:nvSpPr>
          <p:cNvPr id="2026498" name="Rectangle 2"/>
          <p:cNvSpPr>
            <a:spLocks noRot="1" noChangeArrowheads="1" noTextEdit="1"/>
          </p:cNvSpPr>
          <p:nvPr>
            <p:ph type="sldImg"/>
          </p:nvPr>
        </p:nvSpPr>
        <p:spPr>
          <a:ln/>
        </p:spPr>
      </p:sp>
      <p:sp>
        <p:nvSpPr>
          <p:cNvPr id="2026499"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1AB3D-3631-E847-A62F-146DBCD6F5CC}" type="slidenum">
              <a:rPr lang="en-US" altLang="x-none"/>
              <a:pPr/>
              <a:t>202</a:t>
            </a:fld>
            <a:endParaRPr lang="en-US" altLang="x-none"/>
          </a:p>
        </p:txBody>
      </p:sp>
      <p:sp>
        <p:nvSpPr>
          <p:cNvPr id="2028546" name="Rectangle 2"/>
          <p:cNvSpPr>
            <a:spLocks noRot="1" noChangeArrowheads="1" noTextEdit="1"/>
          </p:cNvSpPr>
          <p:nvPr>
            <p:ph type="sldImg"/>
          </p:nvPr>
        </p:nvSpPr>
        <p:spPr>
          <a:ln/>
        </p:spPr>
      </p:sp>
      <p:sp>
        <p:nvSpPr>
          <p:cNvPr id="2028547"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DF2A8-0976-0D41-8C0E-BD6D12622642}" type="slidenum">
              <a:rPr lang="en-US" altLang="x-none"/>
              <a:pPr/>
              <a:t>2</a:t>
            </a:fld>
            <a:endParaRPr lang="en-US" altLang="x-none"/>
          </a:p>
        </p:txBody>
      </p:sp>
      <p:sp>
        <p:nvSpPr>
          <p:cNvPr id="1232898" name="Rectangle 2"/>
          <p:cNvSpPr>
            <a:spLocks noRot="1" noChangeArrowheads="1" noTextEdit="1"/>
          </p:cNvSpPr>
          <p:nvPr>
            <p:ph type="sldImg"/>
          </p:nvPr>
        </p:nvSpPr>
        <p:spPr>
          <a:ln/>
        </p:spPr>
      </p:sp>
      <p:sp>
        <p:nvSpPr>
          <p:cNvPr id="123289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24DCD-83E7-0145-B09F-A90F008A0E09}" type="slidenum">
              <a:rPr lang="en-US" altLang="x-none"/>
              <a:pPr/>
              <a:t>20</a:t>
            </a:fld>
            <a:endParaRPr lang="en-US" altLang="x-none"/>
          </a:p>
        </p:txBody>
      </p:sp>
      <p:sp>
        <p:nvSpPr>
          <p:cNvPr id="2345986" name="Rectangle 2"/>
          <p:cNvSpPr>
            <a:spLocks noRot="1" noChangeArrowheads="1" noTextEdit="1"/>
          </p:cNvSpPr>
          <p:nvPr>
            <p:ph type="sldImg"/>
          </p:nvPr>
        </p:nvSpPr>
        <p:spPr>
          <a:ln/>
        </p:spPr>
      </p:sp>
      <p:sp>
        <p:nvSpPr>
          <p:cNvPr id="234598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32A8E4-C784-3F45-A39C-411D430D176D}" type="slidenum">
              <a:rPr lang="en-US" altLang="x-none"/>
              <a:pPr/>
              <a:t>203</a:t>
            </a:fld>
            <a:endParaRPr lang="en-US" altLang="x-none"/>
          </a:p>
        </p:txBody>
      </p:sp>
      <p:sp>
        <p:nvSpPr>
          <p:cNvPr id="2030594" name="Rectangle 2"/>
          <p:cNvSpPr>
            <a:spLocks noRot="1" noChangeArrowheads="1" noTextEdit="1"/>
          </p:cNvSpPr>
          <p:nvPr>
            <p:ph type="sldImg"/>
          </p:nvPr>
        </p:nvSpPr>
        <p:spPr>
          <a:ln/>
        </p:spPr>
      </p:sp>
      <p:sp>
        <p:nvSpPr>
          <p:cNvPr id="2030595"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1895A-7C98-E147-B863-EE455B124DC1}" type="slidenum">
              <a:rPr lang="en-US" altLang="x-none"/>
              <a:pPr/>
              <a:t>204</a:t>
            </a:fld>
            <a:endParaRPr lang="en-US" altLang="x-none"/>
          </a:p>
        </p:txBody>
      </p:sp>
      <p:sp>
        <p:nvSpPr>
          <p:cNvPr id="2032642" name="Rectangle 2"/>
          <p:cNvSpPr>
            <a:spLocks noRot="1" noChangeArrowheads="1" noTextEdit="1"/>
          </p:cNvSpPr>
          <p:nvPr>
            <p:ph type="sldImg"/>
          </p:nvPr>
        </p:nvSpPr>
        <p:spPr>
          <a:ln/>
        </p:spPr>
      </p:sp>
      <p:sp>
        <p:nvSpPr>
          <p:cNvPr id="203264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93ADD-1E42-B842-BCA9-31E9307EB531}" type="slidenum">
              <a:rPr lang="en-US" altLang="x-none"/>
              <a:pPr/>
              <a:t>205</a:t>
            </a:fld>
            <a:endParaRPr lang="en-US" altLang="x-none"/>
          </a:p>
        </p:txBody>
      </p:sp>
      <p:sp>
        <p:nvSpPr>
          <p:cNvPr id="2040834" name="Rectangle 2"/>
          <p:cNvSpPr>
            <a:spLocks noRot="1" noChangeArrowheads="1" noTextEdit="1"/>
          </p:cNvSpPr>
          <p:nvPr>
            <p:ph type="sldImg"/>
          </p:nvPr>
        </p:nvSpPr>
        <p:spPr>
          <a:ln/>
        </p:spPr>
      </p:sp>
      <p:sp>
        <p:nvSpPr>
          <p:cNvPr id="204083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99E684-1915-824B-B12B-37C9630CDA01}" type="slidenum">
              <a:rPr lang="en-US" altLang="x-none"/>
              <a:pPr/>
              <a:t>206</a:t>
            </a:fld>
            <a:endParaRPr lang="en-US" altLang="x-none"/>
          </a:p>
        </p:txBody>
      </p:sp>
      <p:sp>
        <p:nvSpPr>
          <p:cNvPr id="2042882" name="Rectangle 2"/>
          <p:cNvSpPr>
            <a:spLocks noRot="1" noChangeArrowheads="1" noTextEdit="1"/>
          </p:cNvSpPr>
          <p:nvPr>
            <p:ph type="sldImg"/>
          </p:nvPr>
        </p:nvSpPr>
        <p:spPr>
          <a:xfrm>
            <a:off x="887413" y="492125"/>
            <a:ext cx="5067300" cy="3800475"/>
          </a:xfrm>
          <a:ln/>
        </p:spPr>
      </p:sp>
      <p:sp>
        <p:nvSpPr>
          <p:cNvPr id="2042883" name="Rectangle 3"/>
          <p:cNvSpPr>
            <a:spLocks noGrp="1" noChangeArrowheads="1"/>
          </p:cNvSpPr>
          <p:nvPr>
            <p:ph type="body" idx="1"/>
          </p:nvPr>
        </p:nvSpPr>
        <p:spPr>
          <a:xfrm>
            <a:off x="908050" y="4457700"/>
            <a:ext cx="5037138" cy="4111625"/>
          </a:xfrm>
          <a:noFill/>
          <a:ln/>
        </p:spPr>
        <p:txBody>
          <a:bodyPr lIns="90811" tIns="45406" rIns="90811" bIns="45406"/>
          <a:lstStyle/>
          <a:p>
            <a:pPr marL="107950" indent="-107950" defTabSz="947738"/>
            <a:r>
              <a:rPr lang="en-US" altLang="x-none" sz="1000" b="1">
                <a:ea typeface="Times New Roman" charset="0"/>
                <a:cs typeface="Times New Roman" charset="0"/>
              </a:rPr>
              <a:t>Serum FFA Levels in Patients Receiving Pioglitazone, Metformin, or Glimepiride</a:t>
            </a:r>
          </a:p>
          <a:p>
            <a:pPr marL="107950" indent="-107950" defTabSz="947738"/>
            <a:r>
              <a:rPr lang="en-US" altLang="x-none" sz="1000">
                <a:ea typeface="Times New Roman" charset="0"/>
                <a:cs typeface="Times New Roman" charset="0"/>
              </a:rPr>
              <a:t>Yamanouchi and colleagues report on a 12-month study of 114 drug-naïve Japanese patients with newly diagnosed type 2 diabetes. Investigators sought to identify the time course of metabolic changes with pioglitazone, metformin, and glimepiride, so as to better elucidate mechanisms of action.</a:t>
            </a:r>
          </a:p>
          <a:p>
            <a:pPr marL="107950" indent="-107950" defTabSz="947738"/>
            <a:r>
              <a:rPr lang="en-US" altLang="x-none" sz="1000">
                <a:ea typeface="Times New Roman" charset="0"/>
                <a:cs typeface="Times New Roman" charset="0"/>
              </a:rPr>
              <a:t>Subsequent to a 1-month observation period, patients were randomized to pioglitazone (30-45 mg/day, n=38), metformin (750 mg/day, n=39), or glimepiride </a:t>
            </a:r>
            <a:br>
              <a:rPr lang="en-US" altLang="x-none" sz="1000">
                <a:ea typeface="Times New Roman" charset="0"/>
                <a:cs typeface="Times New Roman" charset="0"/>
              </a:rPr>
            </a:br>
            <a:r>
              <a:rPr lang="en-US" altLang="x-none" sz="1000">
                <a:ea typeface="Times New Roman" charset="0"/>
                <a:cs typeface="Times New Roman" charset="0"/>
              </a:rPr>
              <a:t>(1.0-2.0 mg/day, n=37).</a:t>
            </a:r>
          </a:p>
          <a:p>
            <a:pPr marL="107950" indent="-107950" defTabSz="947738"/>
            <a:r>
              <a:rPr lang="en-US" altLang="x-none" sz="1000">
                <a:ea typeface="Times New Roman" charset="0"/>
                <a:cs typeface="Times New Roman" charset="0"/>
              </a:rPr>
              <a:t>No significant differences in A1C at 12 months were noted among the three groups (data not shown).</a:t>
            </a:r>
          </a:p>
          <a:p>
            <a:pPr marL="107950" indent="-107950" defTabSz="947738"/>
            <a:r>
              <a:rPr lang="en-US" altLang="x-none" sz="1000">
                <a:ea typeface="Times New Roman" charset="0"/>
                <a:cs typeface="Times New Roman" charset="0"/>
              </a:rPr>
              <a:t> A significant reduction of free fatty acids (FFA) was shown in the pioglitazone group (542.2 uEq/L to 237.3 uEq/L; </a:t>
            </a:r>
            <a:r>
              <a:rPr lang="en-US" altLang="x-none" sz="1000" i="1">
                <a:ea typeface="Times New Roman" charset="0"/>
                <a:cs typeface="Times New Roman" charset="0"/>
              </a:rPr>
              <a:t>P</a:t>
            </a:r>
            <a:r>
              <a:rPr lang="en-US" altLang="x-none" sz="1000">
                <a:ea typeface="Times New Roman" charset="0"/>
                <a:cs typeface="Times New Roman" charset="0"/>
              </a:rPr>
              <a:t>&lt;0.01). This 56% reduction in serum FFA levels was evident within 1 month and was sustained throughout the study. This reduction preceded the lowering of A1C and was not associated with changes in triglyceride levels.  </a:t>
            </a:r>
          </a:p>
          <a:p>
            <a:pPr marL="107950" indent="-107950" defTabSz="947738"/>
            <a:r>
              <a:rPr lang="en-US" altLang="x-none" sz="1000">
                <a:ea typeface="Times New Roman" charset="0"/>
                <a:cs typeface="Times New Roman" charset="0"/>
              </a:rPr>
              <a:t>Investigators speculated that the relatively quick decrease in circulating FFA by pioglitazone would provide numerous benefits, including, but not limited to, decreased glucose levels, increased insulin sensitivity, impaired beta-cell function, and likely subclinical inflammation.</a:t>
            </a:r>
          </a:p>
          <a:p>
            <a:pPr marL="107950" indent="-107950" defTabSz="947738"/>
            <a:endParaRPr lang="en-US" altLang="x-none" sz="1000">
              <a:ea typeface="Times New Roman" charset="0"/>
              <a:cs typeface="Times New Roman" charset="0"/>
            </a:endParaRPr>
          </a:p>
          <a:p>
            <a:pPr marL="107950" indent="-107950" defTabSz="947738"/>
            <a:r>
              <a:rPr lang="en-US" altLang="x-none" sz="1000">
                <a:ea typeface="Times New Roman" charset="0"/>
                <a:cs typeface="Times New Roman" charset="0"/>
              </a:rPr>
              <a:t>	</a:t>
            </a:r>
            <a:r>
              <a:rPr lang="en-US" altLang="x-none" sz="800">
                <a:ea typeface="Times New Roman" charset="0"/>
                <a:cs typeface="Times New Roman" charset="0"/>
              </a:rPr>
              <a:t>Yamanouchi T et al. </a:t>
            </a:r>
            <a:r>
              <a:rPr lang="en-US" altLang="x-none" sz="800" i="1">
                <a:ea typeface="Times New Roman" charset="0"/>
                <a:cs typeface="Times New Roman" charset="0"/>
              </a:rPr>
              <a:t>Diabet Med</a:t>
            </a:r>
            <a:r>
              <a:rPr lang="en-US" altLang="x-none" sz="800">
                <a:ea typeface="Times New Roman" charset="0"/>
                <a:cs typeface="Times New Roman" charset="0"/>
              </a:rPr>
              <a:t>. 2005;22:980-985.</a:t>
            </a:r>
            <a:endParaRPr lang="en-US" altLang="x-none" sz="100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92BCF5-94EB-404C-9084-761A7ED45E37}" type="slidenum">
              <a:rPr lang="en-US" altLang="x-none"/>
              <a:pPr/>
              <a:t>207</a:t>
            </a:fld>
            <a:endParaRPr lang="en-US" altLang="x-none"/>
          </a:p>
        </p:txBody>
      </p:sp>
      <p:sp>
        <p:nvSpPr>
          <p:cNvPr id="2055170" name="Rectangle 2"/>
          <p:cNvSpPr>
            <a:spLocks noRot="1" noChangeArrowheads="1" noTextEdit="1"/>
          </p:cNvSpPr>
          <p:nvPr>
            <p:ph type="sldImg"/>
          </p:nvPr>
        </p:nvSpPr>
        <p:spPr>
          <a:xfrm>
            <a:off x="909638" y="379413"/>
            <a:ext cx="5067300" cy="3800475"/>
          </a:xfrm>
          <a:ln/>
        </p:spPr>
      </p:sp>
      <p:sp>
        <p:nvSpPr>
          <p:cNvPr id="2055171" name="Rectangle 3"/>
          <p:cNvSpPr>
            <a:spLocks noGrp="1" noChangeArrowheads="1"/>
          </p:cNvSpPr>
          <p:nvPr>
            <p:ph type="body" idx="1"/>
          </p:nvPr>
        </p:nvSpPr>
        <p:spPr>
          <a:xfrm>
            <a:off x="727075" y="4303713"/>
            <a:ext cx="5410200" cy="4418012"/>
          </a:xfrm>
          <a:noFill/>
          <a:ln/>
        </p:spPr>
        <p:txBody>
          <a:bodyPr lIns="90583" tIns="45292" rIns="90583" bIns="45292"/>
          <a:lstStyle/>
          <a:p>
            <a:pPr>
              <a:spcBef>
                <a:spcPct val="0"/>
              </a:spcBef>
            </a:pPr>
            <a:r>
              <a:rPr lang="en-US" altLang="x-none" b="1"/>
              <a:t>PPAR-Regulated Inflammatory Markers </a:t>
            </a:r>
          </a:p>
          <a:p>
            <a:pPr>
              <a:spcBef>
                <a:spcPct val="0"/>
              </a:spcBef>
            </a:pPr>
            <a:r>
              <a:rPr lang="en-US" altLang="x-none"/>
              <a:t>PPAR</a:t>
            </a:r>
            <a:r>
              <a:rPr lang="en-US" altLang="x-none">
                <a:latin typeface="Symbol" charset="2"/>
              </a:rPr>
              <a:t>a</a:t>
            </a:r>
            <a:r>
              <a:rPr lang="en-US" altLang="x-none"/>
              <a:t> and PPAR</a:t>
            </a:r>
            <a:r>
              <a:rPr lang="en-US" altLang="x-none">
                <a:latin typeface="Symbol" charset="2"/>
              </a:rPr>
              <a:t>g</a:t>
            </a:r>
            <a:r>
              <a:rPr lang="en-US" altLang="x-none"/>
              <a:t> have a positive effect on numerous inflammatory markers that have been associated with atherosclerosis, indicating that the antiatherosclerotic effect of these two nuclear receptors observed in animal models may include an anti-inflammatory component.</a:t>
            </a:r>
          </a:p>
          <a:p>
            <a:r>
              <a:rPr lang="en-US" altLang="x-none"/>
              <a:t>C-reactive protein and fibrinogen are established risk factors for coronary artery disease (CAD), as is impaired vascular reactivity in patients with type 2 diabetes. Other inflammatory markers that are gaining credence as risk factors for CAD include endothelin-1, matrix metalloproteinase-9, </a:t>
            </a:r>
            <a:br>
              <a:rPr lang="en-US" altLang="x-none"/>
            </a:br>
            <a:r>
              <a:rPr lang="en-US" altLang="x-none"/>
              <a:t>interleukin-6, monocyte chemotactic protein-1, and tumor necrosis factor-</a:t>
            </a:r>
            <a:r>
              <a:rPr lang="en-US" altLang="x-none">
                <a:latin typeface="Symbol" charset="2"/>
              </a:rPr>
              <a:t>a</a:t>
            </a:r>
            <a:r>
              <a:rPr lang="en-US" altLang="x-none"/>
              <a:t>.</a:t>
            </a:r>
          </a:p>
        </p:txBody>
      </p:sp>
      <p:sp>
        <p:nvSpPr>
          <p:cNvPr id="2055172" name="Text Box 4"/>
          <p:cNvSpPr txBox="1">
            <a:spLocks noChangeArrowheads="1"/>
          </p:cNvSpPr>
          <p:nvPr/>
        </p:nvSpPr>
        <p:spPr bwMode="auto">
          <a:xfrm>
            <a:off x="4848225" y="28575"/>
            <a:ext cx="11779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4" tIns="45387" rIns="90774" bIns="45387">
            <a:spAutoFit/>
          </a:bodyPr>
          <a:lstStyle>
            <a:lvl1pPr defTabSz="908050">
              <a:defRPr sz="2400">
                <a:solidFill>
                  <a:schemeClr val="tx1"/>
                </a:solidFill>
                <a:latin typeface="Arial" charset="0"/>
              </a:defRPr>
            </a:lvl1pPr>
            <a:lvl2pPr marL="454025" defTabSz="908050">
              <a:defRPr sz="2400">
                <a:solidFill>
                  <a:schemeClr val="tx1"/>
                </a:solidFill>
                <a:latin typeface="Arial" charset="0"/>
              </a:defRPr>
            </a:lvl2pPr>
            <a:lvl3pPr marL="908050" defTabSz="908050">
              <a:defRPr sz="2400">
                <a:solidFill>
                  <a:schemeClr val="tx1"/>
                </a:solidFill>
                <a:latin typeface="Arial" charset="0"/>
              </a:defRPr>
            </a:lvl3pPr>
            <a:lvl4pPr marL="1363663" defTabSz="908050">
              <a:defRPr sz="2400">
                <a:solidFill>
                  <a:schemeClr val="tx1"/>
                </a:solidFill>
                <a:latin typeface="Arial" charset="0"/>
              </a:defRPr>
            </a:lvl4pPr>
            <a:lvl5pPr marL="1814513" defTabSz="908050">
              <a:defRPr sz="2400">
                <a:solidFill>
                  <a:schemeClr val="tx1"/>
                </a:solidFill>
                <a:latin typeface="Arial" charset="0"/>
              </a:defRPr>
            </a:lvl5pPr>
            <a:lvl6pPr marL="2271713" defTabSz="908050" fontAlgn="base">
              <a:spcBef>
                <a:spcPct val="0"/>
              </a:spcBef>
              <a:spcAft>
                <a:spcPct val="0"/>
              </a:spcAft>
              <a:defRPr sz="2400">
                <a:solidFill>
                  <a:schemeClr val="tx1"/>
                </a:solidFill>
                <a:latin typeface="Arial" charset="0"/>
              </a:defRPr>
            </a:lvl6pPr>
            <a:lvl7pPr marL="2728913" defTabSz="908050" fontAlgn="base">
              <a:spcBef>
                <a:spcPct val="0"/>
              </a:spcBef>
              <a:spcAft>
                <a:spcPct val="0"/>
              </a:spcAft>
              <a:defRPr sz="2400">
                <a:solidFill>
                  <a:schemeClr val="tx1"/>
                </a:solidFill>
                <a:latin typeface="Arial" charset="0"/>
              </a:defRPr>
            </a:lvl7pPr>
            <a:lvl8pPr marL="3186113" defTabSz="908050" fontAlgn="base">
              <a:spcBef>
                <a:spcPct val="0"/>
              </a:spcBef>
              <a:spcAft>
                <a:spcPct val="0"/>
              </a:spcAft>
              <a:defRPr sz="2400">
                <a:solidFill>
                  <a:schemeClr val="tx1"/>
                </a:solidFill>
                <a:latin typeface="Arial" charset="0"/>
              </a:defRPr>
            </a:lvl8pPr>
            <a:lvl9pPr marL="3643313" defTabSz="908050" fontAlgn="base">
              <a:spcBef>
                <a:spcPct val="0"/>
              </a:spcBef>
              <a:spcAft>
                <a:spcPct val="0"/>
              </a:spcAft>
              <a:defRPr sz="2400">
                <a:solidFill>
                  <a:schemeClr val="tx1"/>
                </a:solidFill>
                <a:latin typeface="Arial" charset="0"/>
              </a:defRPr>
            </a:lvl9pPr>
          </a:lstStyle>
          <a:p>
            <a:pPr algn="r" eaLnBrk="1" hangingPunct="1"/>
            <a:r>
              <a:rPr lang="en-US" altLang="x-none" sz="1600" b="1"/>
              <a:t>Slide III.15</a:t>
            </a: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D12961-0BE6-114F-BBD4-A8A87AEE4D73}" type="slidenum">
              <a:rPr lang="en-US" altLang="x-none"/>
              <a:pPr/>
              <a:t>208</a:t>
            </a:fld>
            <a:endParaRPr lang="en-US" altLang="x-none"/>
          </a:p>
        </p:txBody>
      </p:sp>
      <p:sp>
        <p:nvSpPr>
          <p:cNvPr id="2059266" name="Rectangle 2"/>
          <p:cNvSpPr>
            <a:spLocks noRot="1" noChangeArrowheads="1" noTextEdit="1"/>
          </p:cNvSpPr>
          <p:nvPr>
            <p:ph type="sldImg"/>
          </p:nvPr>
        </p:nvSpPr>
        <p:spPr>
          <a:xfrm>
            <a:off x="1149350" y="690563"/>
            <a:ext cx="4567238" cy="3425825"/>
          </a:xfrm>
          <a:ln/>
        </p:spPr>
      </p:sp>
      <p:sp>
        <p:nvSpPr>
          <p:cNvPr id="2059267" name="Rectangle 3"/>
          <p:cNvSpPr>
            <a:spLocks noGrp="1" noChangeArrowheads="1"/>
          </p:cNvSpPr>
          <p:nvPr>
            <p:ph type="body" idx="1"/>
          </p:nvPr>
        </p:nvSpPr>
        <p:spPr>
          <a:xfrm>
            <a:off x="685800" y="4341813"/>
            <a:ext cx="5486400" cy="4116387"/>
          </a:xfrm>
        </p:spPr>
        <p:txBody>
          <a:bodyPr lIns="92328" tIns="46164" rIns="92328" bIns="46164"/>
          <a:lstStyle/>
          <a:p>
            <a:endParaRPr lang="x-none" altLang="x-none"/>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20492-67CA-084D-A308-0847A6F11CA7}" type="slidenum">
              <a:rPr lang="en-US" altLang="x-none"/>
              <a:pPr/>
              <a:t>209</a:t>
            </a:fld>
            <a:endParaRPr lang="en-US" altLang="x-none"/>
          </a:p>
        </p:txBody>
      </p:sp>
      <p:sp>
        <p:nvSpPr>
          <p:cNvPr id="2061314" name="Rectangle 2"/>
          <p:cNvSpPr>
            <a:spLocks noRot="1" noChangeArrowheads="1" noTextEdit="1"/>
          </p:cNvSpPr>
          <p:nvPr>
            <p:ph type="sldImg"/>
          </p:nvPr>
        </p:nvSpPr>
        <p:spPr>
          <a:xfrm>
            <a:off x="1144588" y="684213"/>
            <a:ext cx="4573587" cy="3430587"/>
          </a:xfrm>
          <a:ln/>
        </p:spPr>
      </p:sp>
      <p:sp>
        <p:nvSpPr>
          <p:cNvPr id="2061315" name="Rectangle 3"/>
          <p:cNvSpPr>
            <a:spLocks noGrp="1" noChangeArrowheads="1"/>
          </p:cNvSpPr>
          <p:nvPr>
            <p:ph type="body" idx="1"/>
          </p:nvPr>
        </p:nvSpPr>
        <p:spPr>
          <a:xfrm>
            <a:off x="914400" y="4344988"/>
            <a:ext cx="5029200" cy="4114800"/>
          </a:xfrm>
        </p:spPr>
        <p:txBody>
          <a:bodyPr/>
          <a:lstStyle/>
          <a:p>
            <a:endParaRPr lang="x-none" altLang="x-none"/>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E3ADB-2004-F640-BEFE-6CBE5399A0D3}" type="slidenum">
              <a:rPr lang="en-US" altLang="x-none"/>
              <a:pPr/>
              <a:t>210</a:t>
            </a:fld>
            <a:endParaRPr lang="en-US" altLang="x-none"/>
          </a:p>
        </p:txBody>
      </p:sp>
      <p:sp>
        <p:nvSpPr>
          <p:cNvPr id="2379778" name="Rectangle 2"/>
          <p:cNvSpPr>
            <a:spLocks noRot="1" noChangeArrowheads="1" noTextEdit="1"/>
          </p:cNvSpPr>
          <p:nvPr>
            <p:ph type="sldImg"/>
          </p:nvPr>
        </p:nvSpPr>
        <p:spPr>
          <a:ln/>
        </p:spPr>
      </p:sp>
      <p:sp>
        <p:nvSpPr>
          <p:cNvPr id="237977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C1AAF-4549-544B-9949-F18F1A31A9DE}" type="slidenum">
              <a:rPr lang="en-US" altLang="x-none"/>
              <a:pPr/>
              <a:t>211</a:t>
            </a:fld>
            <a:endParaRPr lang="en-US" altLang="x-none"/>
          </a:p>
        </p:txBody>
      </p:sp>
      <p:sp>
        <p:nvSpPr>
          <p:cNvPr id="2381826" name="Rectangle 2"/>
          <p:cNvSpPr>
            <a:spLocks noRot="1" noChangeArrowheads="1" noTextEdit="1"/>
          </p:cNvSpPr>
          <p:nvPr>
            <p:ph type="sldImg"/>
          </p:nvPr>
        </p:nvSpPr>
        <p:spPr>
          <a:xfrm>
            <a:off x="1143000" y="687388"/>
            <a:ext cx="4570413" cy="3427412"/>
          </a:xfrm>
          <a:ln/>
        </p:spPr>
      </p:sp>
      <p:sp>
        <p:nvSpPr>
          <p:cNvPr id="2381827" name="Rectangle 3"/>
          <p:cNvSpPr>
            <a:spLocks noGrp="1" noChangeArrowheads="1"/>
          </p:cNvSpPr>
          <p:nvPr>
            <p:ph type="body" idx="1"/>
          </p:nvPr>
        </p:nvSpPr>
        <p:spPr>
          <a:xfrm>
            <a:off x="838200" y="4302125"/>
            <a:ext cx="5181600" cy="4321175"/>
          </a:xfrm>
          <a:noFill/>
        </p:spPr>
        <p:txBody>
          <a:bodyPr/>
          <a:lstStyle/>
          <a:p>
            <a:pPr>
              <a:tabLst>
                <a:tab pos="228600" algn="l"/>
                <a:tab pos="457200" algn="l"/>
                <a:tab pos="1023938" algn="l"/>
                <a:tab pos="1485900" algn="l"/>
              </a:tabLst>
            </a:pPr>
            <a:r>
              <a:rPr lang="en-US" altLang="x-none"/>
              <a:t>Compared to placebo, fewer people who took metformin or participated in the lifestyle modification arm developed type 2 diabetes during the DPP.  Accordingly, the relative risk of developing type 2 diabetes was reduced by 31% by metformin and by 58% by the intensive lifestyle intervention.</a:t>
            </a: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F27435-3184-F341-935E-582367959E0B}" type="slidenum">
              <a:rPr lang="en-US" altLang="x-none"/>
              <a:pPr/>
              <a:t>212</a:t>
            </a:fld>
            <a:endParaRPr lang="en-US" altLang="x-none"/>
          </a:p>
        </p:txBody>
      </p:sp>
      <p:sp>
        <p:nvSpPr>
          <p:cNvPr id="2404354" name="Rectangle 2"/>
          <p:cNvSpPr>
            <a:spLocks noRot="1" noChangeArrowheads="1" noTextEdit="1"/>
          </p:cNvSpPr>
          <p:nvPr>
            <p:ph type="sldImg"/>
          </p:nvPr>
        </p:nvSpPr>
        <p:spPr>
          <a:ln/>
        </p:spPr>
      </p:sp>
      <p:sp>
        <p:nvSpPr>
          <p:cNvPr id="240435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F6A27-2554-3748-977D-30D49760AF90}" type="slidenum">
              <a:rPr lang="en-US" altLang="x-none"/>
              <a:pPr/>
              <a:t>21</a:t>
            </a:fld>
            <a:endParaRPr lang="en-US" altLang="x-none"/>
          </a:p>
        </p:txBody>
      </p:sp>
      <p:sp>
        <p:nvSpPr>
          <p:cNvPr id="1280002" name="Rectangle 2"/>
          <p:cNvSpPr>
            <a:spLocks noRot="1" noChangeArrowheads="1" noTextEdit="1"/>
          </p:cNvSpPr>
          <p:nvPr>
            <p:ph type="sldImg"/>
          </p:nvPr>
        </p:nvSpPr>
        <p:spPr>
          <a:ln/>
        </p:spPr>
      </p:sp>
      <p:sp>
        <p:nvSpPr>
          <p:cNvPr id="128000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002BD3-4AF2-8542-9FD0-803CC6296026}" type="slidenum">
              <a:rPr lang="en-US" altLang="x-none"/>
              <a:pPr/>
              <a:t>213</a:t>
            </a:fld>
            <a:endParaRPr lang="en-US" altLang="x-none"/>
          </a:p>
        </p:txBody>
      </p:sp>
      <p:sp>
        <p:nvSpPr>
          <p:cNvPr id="2406402" name="Rectangle 2"/>
          <p:cNvSpPr>
            <a:spLocks noRot="1" noChangeArrowheads="1" noTextEdit="1"/>
          </p:cNvSpPr>
          <p:nvPr>
            <p:ph type="sldImg"/>
          </p:nvPr>
        </p:nvSpPr>
        <p:spPr>
          <a:xfrm>
            <a:off x="1144588" y="685800"/>
            <a:ext cx="4572000" cy="3429000"/>
          </a:xfrm>
          <a:ln/>
        </p:spPr>
      </p:sp>
      <p:sp>
        <p:nvSpPr>
          <p:cNvPr id="2406403"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135892-5355-0B4C-AF37-D13779B080DC}" type="slidenum">
              <a:rPr lang="en-US" altLang="x-none"/>
              <a:pPr/>
              <a:t>214</a:t>
            </a:fld>
            <a:endParaRPr lang="en-US" altLang="x-none"/>
          </a:p>
        </p:txBody>
      </p:sp>
      <p:sp>
        <p:nvSpPr>
          <p:cNvPr id="2408450" name="Rectangle 2"/>
          <p:cNvSpPr>
            <a:spLocks noRot="1" noChangeArrowheads="1" noTextEdit="1"/>
          </p:cNvSpPr>
          <p:nvPr>
            <p:ph type="sldImg"/>
          </p:nvPr>
        </p:nvSpPr>
        <p:spPr>
          <a:xfrm>
            <a:off x="1144588" y="685800"/>
            <a:ext cx="4572000" cy="3429000"/>
          </a:xfrm>
          <a:ln/>
        </p:spPr>
      </p:sp>
      <p:sp>
        <p:nvSpPr>
          <p:cNvPr id="2408451"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324EF-EA6B-624F-8765-120C3DD82E9C}" type="slidenum">
              <a:rPr lang="en-US" altLang="x-none"/>
              <a:pPr/>
              <a:t>215</a:t>
            </a:fld>
            <a:endParaRPr lang="en-US" altLang="x-none"/>
          </a:p>
        </p:txBody>
      </p:sp>
      <p:sp>
        <p:nvSpPr>
          <p:cNvPr id="2390018" name="Rectangle 2"/>
          <p:cNvSpPr>
            <a:spLocks noRot="1" noChangeArrowheads="1" noTextEdit="1"/>
          </p:cNvSpPr>
          <p:nvPr>
            <p:ph type="sldImg"/>
          </p:nvPr>
        </p:nvSpPr>
        <p:spPr>
          <a:xfrm>
            <a:off x="1144588" y="685800"/>
            <a:ext cx="4572000" cy="3429000"/>
          </a:xfrm>
          <a:ln/>
        </p:spPr>
      </p:sp>
      <p:sp>
        <p:nvSpPr>
          <p:cNvPr id="2390019"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DD6058-06B6-7E48-BD8E-78918CDC4635}" type="slidenum">
              <a:rPr lang="en-US" altLang="x-none"/>
              <a:pPr/>
              <a:t>216</a:t>
            </a:fld>
            <a:endParaRPr lang="en-US" altLang="x-none"/>
          </a:p>
        </p:txBody>
      </p:sp>
      <p:sp>
        <p:nvSpPr>
          <p:cNvPr id="2392066" name="Rectangle 2"/>
          <p:cNvSpPr>
            <a:spLocks noRot="1" noChangeArrowheads="1" noTextEdit="1"/>
          </p:cNvSpPr>
          <p:nvPr>
            <p:ph type="sldImg"/>
          </p:nvPr>
        </p:nvSpPr>
        <p:spPr>
          <a:xfrm>
            <a:off x="1144588" y="685800"/>
            <a:ext cx="4572000" cy="3429000"/>
          </a:xfrm>
          <a:ln/>
        </p:spPr>
      </p:sp>
      <p:sp>
        <p:nvSpPr>
          <p:cNvPr id="2392067"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1F254-84A6-AD42-9FF4-C9DF84012736}" type="slidenum">
              <a:rPr lang="en-US" altLang="x-none"/>
              <a:pPr/>
              <a:t>217</a:t>
            </a:fld>
            <a:endParaRPr lang="en-US" altLang="x-none"/>
          </a:p>
        </p:txBody>
      </p:sp>
      <p:sp>
        <p:nvSpPr>
          <p:cNvPr id="2394114" name="Rectangle 2"/>
          <p:cNvSpPr>
            <a:spLocks noRot="1" noChangeArrowheads="1" noTextEdit="1"/>
          </p:cNvSpPr>
          <p:nvPr>
            <p:ph type="sldImg"/>
          </p:nvPr>
        </p:nvSpPr>
        <p:spPr>
          <a:ln/>
        </p:spPr>
      </p:sp>
      <p:sp>
        <p:nvSpPr>
          <p:cNvPr id="2394115" name="Rectangle 3"/>
          <p:cNvSpPr>
            <a:spLocks noGrp="1" noChangeArrowheads="1"/>
          </p:cNvSpPr>
          <p:nvPr>
            <p:ph type="body" idx="1"/>
          </p:nvPr>
        </p:nvSpPr>
        <p:spPr>
          <a:xfrm>
            <a:off x="914400" y="4343400"/>
            <a:ext cx="5029200" cy="4114800"/>
          </a:xfrm>
        </p:spPr>
        <p:txBody>
          <a:bodyPr/>
          <a:lstStyle/>
          <a:p>
            <a:r>
              <a:rPr lang="en-US" altLang="x-none"/>
              <a:t>Pts. 30 – 70 yo with CVD or BP &gt;140/90 or BP rx AND HsCRP &gt;1.0 &amp; &lt;10.0; excluded FBS &gt;125</a:t>
            </a:r>
          </a:p>
          <a:p>
            <a:r>
              <a:rPr lang="en-US" altLang="x-none"/>
              <a:t>Randomized; simva 20, pio 30mg; simva 20 plus pio 30mg for two weeks then increased to simva 40mg and pio 45mg</a:t>
            </a: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2D538-00BC-E840-B409-3FDA5B796E0F}" type="slidenum">
              <a:rPr lang="en-US" altLang="x-none"/>
              <a:pPr/>
              <a:t>218</a:t>
            </a:fld>
            <a:endParaRPr lang="en-US" altLang="x-none"/>
          </a:p>
        </p:txBody>
      </p:sp>
      <p:sp>
        <p:nvSpPr>
          <p:cNvPr id="2396162" name="Rectangle 2"/>
          <p:cNvSpPr>
            <a:spLocks noRot="1" noChangeArrowheads="1" noTextEdit="1"/>
          </p:cNvSpPr>
          <p:nvPr>
            <p:ph type="sldImg"/>
          </p:nvPr>
        </p:nvSpPr>
        <p:spPr>
          <a:ln/>
        </p:spPr>
      </p:sp>
      <p:sp>
        <p:nvSpPr>
          <p:cNvPr id="2396163"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B265C-1566-0244-B3D3-975EBAC829BF}" type="slidenum">
              <a:rPr lang="en-US" altLang="x-none"/>
              <a:pPr/>
              <a:t>219</a:t>
            </a:fld>
            <a:endParaRPr lang="en-US" altLang="x-none"/>
          </a:p>
        </p:txBody>
      </p:sp>
      <p:sp>
        <p:nvSpPr>
          <p:cNvPr id="2398210" name="Rectangle 2"/>
          <p:cNvSpPr>
            <a:spLocks noRot="1" noChangeArrowheads="1" noTextEdit="1"/>
          </p:cNvSpPr>
          <p:nvPr>
            <p:ph type="sldImg"/>
          </p:nvPr>
        </p:nvSpPr>
        <p:spPr>
          <a:ln/>
        </p:spPr>
      </p:sp>
      <p:sp>
        <p:nvSpPr>
          <p:cNvPr id="2398211"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2EFA07-5288-DD45-B1F9-F4D5F1C01634}" type="slidenum">
              <a:rPr lang="en-US" altLang="x-none"/>
              <a:pPr/>
              <a:t>220</a:t>
            </a:fld>
            <a:endParaRPr lang="en-US" altLang="x-none"/>
          </a:p>
        </p:txBody>
      </p:sp>
      <p:sp>
        <p:nvSpPr>
          <p:cNvPr id="2400258" name="Rectangle 2"/>
          <p:cNvSpPr>
            <a:spLocks noRot="1" noChangeArrowheads="1" noTextEdit="1"/>
          </p:cNvSpPr>
          <p:nvPr>
            <p:ph type="sldImg"/>
          </p:nvPr>
        </p:nvSpPr>
        <p:spPr>
          <a:ln/>
        </p:spPr>
      </p:sp>
      <p:sp>
        <p:nvSpPr>
          <p:cNvPr id="2400259"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0EBD5-5951-2C42-84D1-3571F4D668B9}" type="slidenum">
              <a:rPr lang="en-US" altLang="x-none"/>
              <a:pPr/>
              <a:t>221</a:t>
            </a:fld>
            <a:endParaRPr lang="en-US" altLang="x-none"/>
          </a:p>
        </p:txBody>
      </p:sp>
      <p:sp>
        <p:nvSpPr>
          <p:cNvPr id="2402306" name="Rectangle 2"/>
          <p:cNvSpPr>
            <a:spLocks noRot="1" noChangeArrowheads="1" noTextEdit="1"/>
          </p:cNvSpPr>
          <p:nvPr>
            <p:ph type="sldImg"/>
          </p:nvPr>
        </p:nvSpPr>
        <p:spPr>
          <a:ln/>
        </p:spPr>
      </p:sp>
      <p:sp>
        <p:nvSpPr>
          <p:cNvPr id="2402307"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37E4CFE-8800-AC4A-9F74-59C98FAC6C65}" type="slidenum">
              <a:rPr lang="en-US" altLang="x-none"/>
              <a:pPr/>
              <a:t>222</a:t>
            </a:fld>
            <a:endParaRPr lang="en-US" altLang="x-none"/>
          </a:p>
        </p:txBody>
      </p:sp>
      <p:sp>
        <p:nvSpPr>
          <p:cNvPr id="2383874" name="Rectangle 2"/>
          <p:cNvSpPr>
            <a:spLocks noRot="1" noChangeArrowheads="1" noTextEdit="1"/>
          </p:cNvSpPr>
          <p:nvPr>
            <p:ph type="sldImg"/>
          </p:nvPr>
        </p:nvSpPr>
        <p:spPr>
          <a:xfrm>
            <a:off x="1141413" y="685800"/>
            <a:ext cx="4575175" cy="3430588"/>
          </a:xfr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793D8-020A-BB47-8F23-6F4DFF44D4F1}" type="slidenum">
              <a:rPr lang="en-US" altLang="x-none"/>
              <a:pPr/>
              <a:t>22</a:t>
            </a:fld>
            <a:endParaRPr lang="en-US" altLang="x-none"/>
          </a:p>
        </p:txBody>
      </p:sp>
      <p:sp>
        <p:nvSpPr>
          <p:cNvPr id="1282050" name="Rectangle 2"/>
          <p:cNvSpPr>
            <a:spLocks noRot="1" noChangeArrowheads="1" noTextEdit="1"/>
          </p:cNvSpPr>
          <p:nvPr>
            <p:ph type="sldImg"/>
          </p:nvPr>
        </p:nvSpPr>
        <p:spPr>
          <a:ln/>
        </p:spPr>
      </p:sp>
      <p:sp>
        <p:nvSpPr>
          <p:cNvPr id="1282051"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FB604-7C46-9D45-951B-968BCE2D9B13}" type="slidenum">
              <a:rPr lang="en-US" altLang="x-none"/>
              <a:pPr/>
              <a:t>223</a:t>
            </a:fld>
            <a:endParaRPr lang="en-US" altLang="x-none"/>
          </a:p>
        </p:txBody>
      </p:sp>
      <p:sp>
        <p:nvSpPr>
          <p:cNvPr id="2385922" name="Rectangle 2"/>
          <p:cNvSpPr>
            <a:spLocks noRot="1" noChangeArrowheads="1" noTextEdit="1"/>
          </p:cNvSpPr>
          <p:nvPr>
            <p:ph type="sldImg"/>
          </p:nvPr>
        </p:nvSpPr>
        <p:spPr>
          <a:ln/>
        </p:spPr>
      </p:sp>
      <p:sp>
        <p:nvSpPr>
          <p:cNvPr id="238592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414083-2706-1840-9EF2-52021C262A3B}" type="slidenum">
              <a:rPr lang="en-US" altLang="x-none"/>
              <a:pPr/>
              <a:t>224</a:t>
            </a:fld>
            <a:endParaRPr lang="en-US" altLang="x-none"/>
          </a:p>
        </p:txBody>
      </p:sp>
      <p:sp>
        <p:nvSpPr>
          <p:cNvPr id="2387970" name="Rectangle 2"/>
          <p:cNvSpPr>
            <a:spLocks noRot="1" noChangeArrowheads="1" noTextEdit="1"/>
          </p:cNvSpPr>
          <p:nvPr>
            <p:ph type="sldImg"/>
          </p:nvPr>
        </p:nvSpPr>
        <p:spPr>
          <a:ln/>
        </p:spPr>
      </p:sp>
      <p:sp>
        <p:nvSpPr>
          <p:cNvPr id="238797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145A17-3596-7F45-9539-FB0D54AB36B6}" type="slidenum">
              <a:rPr lang="en-US" altLang="x-none"/>
              <a:pPr/>
              <a:t>225</a:t>
            </a:fld>
            <a:endParaRPr lang="en-US" altLang="x-none"/>
          </a:p>
        </p:txBody>
      </p:sp>
      <p:sp>
        <p:nvSpPr>
          <p:cNvPr id="2063362" name="Rectangle 2"/>
          <p:cNvSpPr>
            <a:spLocks noRot="1" noChangeArrowheads="1" noTextEdit="1"/>
          </p:cNvSpPr>
          <p:nvPr>
            <p:ph type="sldImg"/>
          </p:nvPr>
        </p:nvSpPr>
        <p:spPr>
          <a:ln/>
        </p:spPr>
      </p:sp>
      <p:sp>
        <p:nvSpPr>
          <p:cNvPr id="2063363"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0CA23-ABC2-2346-9783-C7C259F6EE74}" type="slidenum">
              <a:rPr lang="en-US" altLang="x-none"/>
              <a:pPr/>
              <a:t>226</a:t>
            </a:fld>
            <a:endParaRPr lang="en-US" altLang="x-none"/>
          </a:p>
        </p:txBody>
      </p:sp>
      <p:sp>
        <p:nvSpPr>
          <p:cNvPr id="2065410" name="Rectangle 2"/>
          <p:cNvSpPr>
            <a:spLocks noRot="1" noChangeArrowheads="1" noTextEdit="1"/>
          </p:cNvSpPr>
          <p:nvPr>
            <p:ph type="sldImg"/>
          </p:nvPr>
        </p:nvSpPr>
        <p:spPr>
          <a:ln/>
        </p:spPr>
      </p:sp>
      <p:sp>
        <p:nvSpPr>
          <p:cNvPr id="2065411"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0990C-D547-5740-94AA-B0F9C51A4CA3}" type="slidenum">
              <a:rPr lang="en-US" altLang="x-none"/>
              <a:pPr/>
              <a:t>227</a:t>
            </a:fld>
            <a:endParaRPr lang="en-US" altLang="x-none"/>
          </a:p>
        </p:txBody>
      </p:sp>
      <p:sp>
        <p:nvSpPr>
          <p:cNvPr id="2067458" name="Rectangle 2"/>
          <p:cNvSpPr>
            <a:spLocks noRot="1" noChangeArrowheads="1" noTextEdit="1"/>
          </p:cNvSpPr>
          <p:nvPr>
            <p:ph type="sldImg"/>
          </p:nvPr>
        </p:nvSpPr>
        <p:spPr>
          <a:ln/>
        </p:spPr>
      </p:sp>
      <p:sp>
        <p:nvSpPr>
          <p:cNvPr id="2067459"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9373C-A2D9-E948-871B-DFC2D3FAB122}" type="slidenum">
              <a:rPr lang="en-US" altLang="x-none"/>
              <a:pPr/>
              <a:t>228</a:t>
            </a:fld>
            <a:endParaRPr lang="en-US" altLang="x-none"/>
          </a:p>
        </p:txBody>
      </p:sp>
      <p:sp>
        <p:nvSpPr>
          <p:cNvPr id="2069506" name="Rectangle 2"/>
          <p:cNvSpPr>
            <a:spLocks noRot="1" noChangeArrowheads="1" noTextEdit="1"/>
          </p:cNvSpPr>
          <p:nvPr>
            <p:ph type="sldImg"/>
          </p:nvPr>
        </p:nvSpPr>
        <p:spPr>
          <a:ln/>
        </p:spPr>
      </p:sp>
      <p:sp>
        <p:nvSpPr>
          <p:cNvPr id="2069507"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E8223-898B-9745-B933-B4424498C8E2}" type="slidenum">
              <a:rPr lang="en-US" altLang="x-none"/>
              <a:pPr/>
              <a:t>229</a:t>
            </a:fld>
            <a:endParaRPr lang="en-US" altLang="x-none"/>
          </a:p>
        </p:txBody>
      </p:sp>
      <p:sp>
        <p:nvSpPr>
          <p:cNvPr id="2071554" name="Rectangle 2"/>
          <p:cNvSpPr>
            <a:spLocks noRot="1" noChangeArrowheads="1" noTextEdit="1"/>
          </p:cNvSpPr>
          <p:nvPr>
            <p:ph type="sldImg"/>
          </p:nvPr>
        </p:nvSpPr>
        <p:spPr>
          <a:ln/>
        </p:spPr>
      </p:sp>
      <p:sp>
        <p:nvSpPr>
          <p:cNvPr id="2071555"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961761-B306-F547-8560-F466F81F1AF5}" type="slidenum">
              <a:rPr lang="en-US" altLang="x-none"/>
              <a:pPr/>
              <a:t>230</a:t>
            </a:fld>
            <a:endParaRPr lang="en-US" altLang="x-none"/>
          </a:p>
        </p:txBody>
      </p:sp>
      <p:sp>
        <p:nvSpPr>
          <p:cNvPr id="2199554" name="Rectangle 2"/>
          <p:cNvSpPr>
            <a:spLocks noRot="1" noChangeArrowheads="1" noTextEdit="1"/>
          </p:cNvSpPr>
          <p:nvPr>
            <p:ph type="sldImg"/>
          </p:nvPr>
        </p:nvSpPr>
        <p:spPr>
          <a:ln/>
        </p:spPr>
      </p:sp>
      <p:sp>
        <p:nvSpPr>
          <p:cNvPr id="219955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A58AD2-C190-4349-80F3-4235203AD114}" type="slidenum">
              <a:rPr lang="en-US" altLang="x-none"/>
              <a:pPr/>
              <a:t>231</a:t>
            </a:fld>
            <a:endParaRPr lang="en-US" altLang="x-none"/>
          </a:p>
        </p:txBody>
      </p:sp>
      <p:sp>
        <p:nvSpPr>
          <p:cNvPr id="2207746" name="Rectangle 2"/>
          <p:cNvSpPr>
            <a:spLocks noRot="1" noChangeArrowheads="1" noTextEdit="1"/>
          </p:cNvSpPr>
          <p:nvPr>
            <p:ph type="sldImg"/>
          </p:nvPr>
        </p:nvSpPr>
        <p:spPr>
          <a:xfrm>
            <a:off x="1144588" y="685800"/>
            <a:ext cx="4572000" cy="3429000"/>
          </a:xfrm>
          <a:ln/>
        </p:spPr>
      </p:sp>
      <p:sp>
        <p:nvSpPr>
          <p:cNvPr id="2207747"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AF04C-C0EE-F946-B7E0-9E30130782A5}" type="slidenum">
              <a:rPr lang="en-US" altLang="x-none"/>
              <a:pPr/>
              <a:t>232</a:t>
            </a:fld>
            <a:endParaRPr lang="en-US" altLang="x-none"/>
          </a:p>
        </p:txBody>
      </p:sp>
      <p:sp>
        <p:nvSpPr>
          <p:cNvPr id="2226178" name="Rectangle 2"/>
          <p:cNvSpPr>
            <a:spLocks noRot="1" noChangeArrowheads="1" noTextEdit="1"/>
          </p:cNvSpPr>
          <p:nvPr>
            <p:ph type="sldImg"/>
          </p:nvPr>
        </p:nvSpPr>
        <p:spPr>
          <a:ln/>
        </p:spPr>
      </p:sp>
      <p:sp>
        <p:nvSpPr>
          <p:cNvPr id="222617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7096E-D6BE-8948-88B3-D9F6B6F7C6B3}" type="slidenum">
              <a:rPr lang="en-US" altLang="x-none"/>
              <a:pPr/>
              <a:t>23</a:t>
            </a:fld>
            <a:endParaRPr lang="en-US" altLang="x-none"/>
          </a:p>
        </p:txBody>
      </p:sp>
      <p:sp>
        <p:nvSpPr>
          <p:cNvPr id="1284098" name="Rectangle 2"/>
          <p:cNvSpPr>
            <a:spLocks noRot="1" noChangeArrowheads="1" noTextEdit="1"/>
          </p:cNvSpPr>
          <p:nvPr>
            <p:ph type="sldImg"/>
          </p:nvPr>
        </p:nvSpPr>
        <p:spPr>
          <a:ln/>
        </p:spPr>
      </p:sp>
      <p:sp>
        <p:nvSpPr>
          <p:cNvPr id="1284099"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1ED981-454A-0147-9352-E05617F6AE36}" type="slidenum">
              <a:rPr lang="en-US" altLang="x-none"/>
              <a:pPr/>
              <a:t>233</a:t>
            </a:fld>
            <a:endParaRPr lang="en-US" altLang="x-none"/>
          </a:p>
        </p:txBody>
      </p:sp>
      <p:sp>
        <p:nvSpPr>
          <p:cNvPr id="2228226" name="Rectangle 2"/>
          <p:cNvSpPr>
            <a:spLocks noRot="1" noChangeArrowheads="1" noTextEdit="1"/>
          </p:cNvSpPr>
          <p:nvPr>
            <p:ph type="sldImg"/>
          </p:nvPr>
        </p:nvSpPr>
        <p:spPr>
          <a:ln/>
        </p:spPr>
      </p:sp>
      <p:sp>
        <p:nvSpPr>
          <p:cNvPr id="222822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AAA526-0EA7-D74E-ABF5-E788C7FE97A4}" type="slidenum">
              <a:rPr lang="en-US" altLang="x-none"/>
              <a:pPr/>
              <a:t>234</a:t>
            </a:fld>
            <a:endParaRPr lang="en-US" altLang="x-none"/>
          </a:p>
        </p:txBody>
      </p:sp>
      <p:sp>
        <p:nvSpPr>
          <p:cNvPr id="2314242" name="Rectangle 2"/>
          <p:cNvSpPr>
            <a:spLocks noRot="1" noChangeArrowheads="1" noTextEdit="1"/>
          </p:cNvSpPr>
          <p:nvPr>
            <p:ph type="sldImg"/>
          </p:nvPr>
        </p:nvSpPr>
        <p:spPr>
          <a:ln/>
        </p:spPr>
      </p:sp>
      <p:sp>
        <p:nvSpPr>
          <p:cNvPr id="2314243"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11188-4C78-AE4F-8346-8530680F7061}" type="slidenum">
              <a:rPr lang="en-US" altLang="x-none"/>
              <a:pPr/>
              <a:t>235</a:t>
            </a:fld>
            <a:endParaRPr lang="en-US" altLang="x-none"/>
          </a:p>
        </p:txBody>
      </p:sp>
      <p:sp>
        <p:nvSpPr>
          <p:cNvPr id="2238466" name="Rectangle 2"/>
          <p:cNvSpPr>
            <a:spLocks noRot="1" noChangeArrowheads="1" noTextEdit="1"/>
          </p:cNvSpPr>
          <p:nvPr>
            <p:ph type="sldImg"/>
          </p:nvPr>
        </p:nvSpPr>
        <p:spPr>
          <a:ln/>
        </p:spPr>
      </p:sp>
      <p:sp>
        <p:nvSpPr>
          <p:cNvPr id="2238467"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FF1DB-83A2-8D49-B93C-F23EBE72A3F4}" type="slidenum">
              <a:rPr lang="en-US" altLang="x-none"/>
              <a:pPr/>
              <a:t>236</a:t>
            </a:fld>
            <a:endParaRPr lang="en-US" altLang="x-none"/>
          </a:p>
        </p:txBody>
      </p:sp>
      <p:sp>
        <p:nvSpPr>
          <p:cNvPr id="2410498" name="Rectangle 2"/>
          <p:cNvSpPr>
            <a:spLocks noRot="1" noChangeArrowheads="1" noTextEdit="1"/>
          </p:cNvSpPr>
          <p:nvPr>
            <p:ph type="sldImg"/>
          </p:nvPr>
        </p:nvSpPr>
        <p:spPr>
          <a:ln/>
        </p:spPr>
      </p:sp>
      <p:sp>
        <p:nvSpPr>
          <p:cNvPr id="2410499"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8A962-261C-EC49-BF90-7790382EC734}" type="slidenum">
              <a:rPr lang="en-US" altLang="x-none"/>
              <a:pPr/>
              <a:t>237</a:t>
            </a:fld>
            <a:endParaRPr lang="en-US" altLang="x-none"/>
          </a:p>
        </p:txBody>
      </p:sp>
      <p:sp>
        <p:nvSpPr>
          <p:cNvPr id="2412546" name="Rectangle 2"/>
          <p:cNvSpPr>
            <a:spLocks noRot="1" noChangeArrowheads="1" noTextEdit="1"/>
          </p:cNvSpPr>
          <p:nvPr>
            <p:ph type="sldImg"/>
          </p:nvPr>
        </p:nvSpPr>
        <p:spPr>
          <a:ln/>
        </p:spPr>
      </p:sp>
      <p:sp>
        <p:nvSpPr>
          <p:cNvPr id="2412547"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FD4FB0-411D-1B45-AA88-664ABD85E7CF}" type="slidenum">
              <a:rPr lang="en-US" altLang="x-none"/>
              <a:pPr/>
              <a:t>238</a:t>
            </a:fld>
            <a:endParaRPr lang="en-US" altLang="x-none"/>
          </a:p>
        </p:txBody>
      </p:sp>
      <p:sp>
        <p:nvSpPr>
          <p:cNvPr id="2414594" name="Rectangle 2"/>
          <p:cNvSpPr>
            <a:spLocks noRot="1" noChangeArrowheads="1" noTextEdit="1"/>
          </p:cNvSpPr>
          <p:nvPr>
            <p:ph type="sldImg"/>
          </p:nvPr>
        </p:nvSpPr>
        <p:spPr>
          <a:ln/>
        </p:spPr>
      </p:sp>
      <p:sp>
        <p:nvSpPr>
          <p:cNvPr id="241459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77C78-148F-5E49-A454-BA1E61B6C9DD}" type="slidenum">
              <a:rPr lang="en-US" altLang="x-none"/>
              <a:pPr/>
              <a:t>239</a:t>
            </a:fld>
            <a:endParaRPr lang="en-US" altLang="x-none"/>
          </a:p>
        </p:txBody>
      </p:sp>
      <p:sp>
        <p:nvSpPr>
          <p:cNvPr id="2285570" name="Rectangle 2"/>
          <p:cNvSpPr>
            <a:spLocks noRot="1" noChangeArrowheads="1" noTextEdit="1"/>
          </p:cNvSpPr>
          <p:nvPr>
            <p:ph type="sldImg"/>
          </p:nvPr>
        </p:nvSpPr>
        <p:spPr>
          <a:ln/>
        </p:spPr>
      </p:sp>
      <p:sp>
        <p:nvSpPr>
          <p:cNvPr id="228557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06E9A-178D-524B-BD91-73075B40F072}" type="slidenum">
              <a:rPr lang="en-US" altLang="x-none"/>
              <a:pPr/>
              <a:t>24</a:t>
            </a:fld>
            <a:endParaRPr lang="en-US" altLang="x-none"/>
          </a:p>
        </p:txBody>
      </p:sp>
      <p:sp>
        <p:nvSpPr>
          <p:cNvPr id="1286146" name="Rectangle 2"/>
          <p:cNvSpPr>
            <a:spLocks noRot="1" noChangeArrowheads="1" noTextEdit="1"/>
          </p:cNvSpPr>
          <p:nvPr>
            <p:ph type="sldImg"/>
          </p:nvPr>
        </p:nvSpPr>
        <p:spPr>
          <a:ln/>
        </p:spPr>
      </p:sp>
      <p:sp>
        <p:nvSpPr>
          <p:cNvPr id="128614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2F80C-EFC1-D646-AEA1-BA07F10079BE}" type="slidenum">
              <a:rPr lang="en-US" altLang="x-none"/>
              <a:pPr/>
              <a:t>25</a:t>
            </a:fld>
            <a:endParaRPr lang="en-US" altLang="x-none"/>
          </a:p>
        </p:txBody>
      </p:sp>
      <p:sp>
        <p:nvSpPr>
          <p:cNvPr id="2347010" name="Rectangle 2"/>
          <p:cNvSpPr>
            <a:spLocks noRot="1" noChangeArrowheads="1" noTextEdit="1"/>
          </p:cNvSpPr>
          <p:nvPr>
            <p:ph type="sldImg"/>
          </p:nvPr>
        </p:nvSpPr>
        <p:spPr>
          <a:ln/>
        </p:spPr>
      </p:sp>
      <p:sp>
        <p:nvSpPr>
          <p:cNvPr id="234701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9E6C97D-7100-2049-BF6F-C97D1B807DC7}" type="slidenum">
              <a:rPr lang="en-US" altLang="x-none"/>
              <a:pPr/>
              <a:t>26</a:t>
            </a:fld>
            <a:endParaRPr lang="en-US" altLang="x-none"/>
          </a:p>
        </p:txBody>
      </p:sp>
      <p:sp>
        <p:nvSpPr>
          <p:cNvPr id="1256450" name="Rectangle 2"/>
          <p:cNvSpPr>
            <a:spLocks noRot="1" noChangeArrowheads="1" noTextEdit="1"/>
          </p:cNvSpPr>
          <p:nvPr>
            <p:ph type="sldImg"/>
          </p:nvPr>
        </p:nvSpPr>
        <p:spPr>
          <a:xfrm>
            <a:off x="1144588" y="685800"/>
            <a:ext cx="4572000" cy="3429000"/>
          </a:xfrm>
          <a:ln/>
        </p:spPr>
      </p:sp>
      <p:sp>
        <p:nvSpPr>
          <p:cNvPr id="1256451" name="Rectangle 3"/>
          <p:cNvSpPr>
            <a:spLocks noGrp="1" noChangeArrowheads="1"/>
          </p:cNvSpPr>
          <p:nvPr>
            <p:ph type="body" idx="1"/>
          </p:nvPr>
        </p:nvSpPr>
        <p:spPr>
          <a:xfrm>
            <a:off x="1130300" y="4424363"/>
            <a:ext cx="4581525" cy="4327525"/>
          </a:xfrm>
          <a:ln>
            <a:solidFill>
              <a:schemeClr val="tx1"/>
            </a:solidFill>
            <a:miter lim="800000"/>
            <a:headEnd/>
            <a:tailEnd/>
          </a:ln>
        </p:spPr>
        <p:txBody>
          <a:bodyPr lIns="91373" tIns="45688" rIns="91373" bIns="45688"/>
          <a:lstStyle/>
          <a:p>
            <a:r>
              <a:rPr lang="en-US" altLang="x-none"/>
              <a:t>An alternative to predicting risk based on a biochemical profile is to measure the amount of atherosclerosis in a given individual. A greater atherosclerotic burden correlates with an increased risk of cardiovascular events. </a:t>
            </a:r>
          </a:p>
          <a:p>
            <a:r>
              <a:rPr lang="en-US" altLang="x-none"/>
              <a:t>For example, the amount of peripheral vascular disease (PVD) present in a patient reflects the atherosclerotic burden. The extent of PVD is determined by measuring the ankle-brachial index (ABI) with standard blood pressure equipment. The ABI value for 95% of normal limbs is </a:t>
            </a:r>
            <a:r>
              <a:rPr lang="en-US" altLang="x-none">
                <a:sym typeface="Symbol" charset="2"/>
              </a:rPr>
              <a:t></a:t>
            </a:r>
            <a:r>
              <a:rPr lang="en-US" altLang="x-none"/>
              <a:t>0.92 (Howell et al, 1989). A previous study showed a 64% death rate over 6 years in patients with an ABI of </a:t>
            </a:r>
            <a:r>
              <a:rPr lang="en-US" altLang="x-none">
                <a:sym typeface="Symbol" charset="2"/>
              </a:rPr>
              <a:t></a:t>
            </a:r>
            <a:r>
              <a:rPr lang="en-US" altLang="x-none"/>
              <a:t>0.3 (Howell et al, 1989). As shown above, an ABI &lt;0.9 is associated with a 2.7-fold increase in the incidence of cardiovascular events over 14.5 months. Thus, the ABI index reflects the extent of generalized atherosclerosis and may aid in assessing the risk of cardiovascular events. </a:t>
            </a:r>
          </a:p>
          <a:p>
            <a:endParaRPr lang="en-US" altLang="x-none" sz="1000"/>
          </a:p>
          <a:p>
            <a:endParaRPr lang="en-US" altLang="x-none" sz="1000"/>
          </a:p>
          <a:p>
            <a:endParaRPr lang="en-US" altLang="x-none" sz="1000"/>
          </a:p>
          <a:p>
            <a:endParaRPr lang="en-US" altLang="x-none" sz="1000"/>
          </a:p>
          <a:p>
            <a:endParaRPr lang="en-US" altLang="x-none" sz="1000"/>
          </a:p>
          <a:p>
            <a:endParaRPr lang="en-US" altLang="x-none" sz="1000"/>
          </a:p>
          <a:p>
            <a:endParaRPr lang="en-US" altLang="x-none" sz="1000"/>
          </a:p>
          <a:p>
            <a:endParaRPr lang="en-US" altLang="x-none" sz="1000"/>
          </a:p>
          <a:p>
            <a:r>
              <a:rPr lang="en-US" altLang="x-none" sz="1000"/>
              <a:t>Howell MA, Colgan MP, Seeger RW, Ramsey DE, Sumner DS. Relationship of severity of lower limb peripheral vascular disease to mortality and morbidity: a six-year follow-up study. </a:t>
            </a:r>
            <a:r>
              <a:rPr lang="en-US" altLang="x-none" sz="1000" i="1"/>
              <a:t>J Vasc Surg.</a:t>
            </a:r>
            <a:r>
              <a:rPr lang="en-US" altLang="x-none" sz="1000"/>
              <a:t> 1989;9:691-697.</a:t>
            </a:r>
          </a:p>
          <a:p>
            <a:r>
              <a:rPr lang="en-US" altLang="x-none" sz="1000"/>
              <a:t>Papamichael CM, Lekakis JP, Stamatelopoulos KS, et al. Ankle-brachial index as a predictor of the extent of coronary atherosclerosis and cardiovascular events in patients with coronary artery disease. </a:t>
            </a:r>
            <a:r>
              <a:rPr lang="en-US" altLang="x-none" sz="1000" i="1"/>
              <a:t>Am J Cardiol</a:t>
            </a:r>
            <a:r>
              <a:rPr lang="en-US" altLang="x-none" sz="1000"/>
              <a:t>. 2000;86:615-618.</a:t>
            </a:r>
          </a:p>
        </p:txBody>
      </p:sp>
      <p:sp>
        <p:nvSpPr>
          <p:cNvPr id="1256452" name="Text Box 4"/>
          <p:cNvSpPr txBox="1">
            <a:spLocks noChangeArrowheads="1"/>
          </p:cNvSpPr>
          <p:nvPr/>
        </p:nvSpPr>
        <p:spPr bwMode="auto">
          <a:xfrm>
            <a:off x="4594225" y="374650"/>
            <a:ext cx="152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442" tIns="46222" rIns="92442" bIns="46222">
            <a:spAutoFit/>
          </a:bodyPr>
          <a:lstStyle>
            <a:lvl1pPr defTabSz="925513">
              <a:defRPr sz="2400">
                <a:solidFill>
                  <a:schemeClr val="tx1"/>
                </a:solidFill>
                <a:latin typeface="Arial" charset="0"/>
              </a:defRPr>
            </a:lvl1pPr>
            <a:lvl2pPr marL="461963" defTabSz="925513">
              <a:defRPr sz="2400">
                <a:solidFill>
                  <a:schemeClr val="tx1"/>
                </a:solidFill>
                <a:latin typeface="Arial" charset="0"/>
              </a:defRPr>
            </a:lvl2pPr>
            <a:lvl3pPr marL="925513" defTabSz="925513">
              <a:defRPr sz="2400">
                <a:solidFill>
                  <a:schemeClr val="tx1"/>
                </a:solidFill>
                <a:latin typeface="Arial" charset="0"/>
              </a:defRPr>
            </a:lvl3pPr>
            <a:lvl4pPr marL="1385888" defTabSz="925513">
              <a:defRPr sz="2400">
                <a:solidFill>
                  <a:schemeClr val="tx1"/>
                </a:solidFill>
                <a:latin typeface="Arial" charset="0"/>
              </a:defRPr>
            </a:lvl4pPr>
            <a:lvl5pPr marL="1847850" defTabSz="925513">
              <a:defRPr sz="2400">
                <a:solidFill>
                  <a:schemeClr val="tx1"/>
                </a:solidFill>
                <a:latin typeface="Arial" charset="0"/>
              </a:defRPr>
            </a:lvl5pPr>
            <a:lvl6pPr marL="2305050" defTabSz="925513" fontAlgn="base">
              <a:spcBef>
                <a:spcPct val="0"/>
              </a:spcBef>
              <a:spcAft>
                <a:spcPct val="0"/>
              </a:spcAft>
              <a:defRPr sz="2400">
                <a:solidFill>
                  <a:schemeClr val="tx1"/>
                </a:solidFill>
                <a:latin typeface="Arial" charset="0"/>
              </a:defRPr>
            </a:lvl6pPr>
            <a:lvl7pPr marL="2762250" defTabSz="925513" fontAlgn="base">
              <a:spcBef>
                <a:spcPct val="0"/>
              </a:spcBef>
              <a:spcAft>
                <a:spcPct val="0"/>
              </a:spcAft>
              <a:defRPr sz="2400">
                <a:solidFill>
                  <a:schemeClr val="tx1"/>
                </a:solidFill>
                <a:latin typeface="Arial" charset="0"/>
              </a:defRPr>
            </a:lvl7pPr>
            <a:lvl8pPr marL="3219450" defTabSz="925513" fontAlgn="base">
              <a:spcBef>
                <a:spcPct val="0"/>
              </a:spcBef>
              <a:spcAft>
                <a:spcPct val="0"/>
              </a:spcAft>
              <a:defRPr sz="2400">
                <a:solidFill>
                  <a:schemeClr val="tx1"/>
                </a:solidFill>
                <a:latin typeface="Arial" charset="0"/>
              </a:defRPr>
            </a:lvl8pPr>
            <a:lvl9pPr marL="3676650" defTabSz="925513" fontAlgn="base">
              <a:spcBef>
                <a:spcPct val="0"/>
              </a:spcBef>
              <a:spcAft>
                <a:spcPct val="0"/>
              </a:spcAft>
              <a:defRPr sz="2400">
                <a:solidFill>
                  <a:schemeClr val="tx1"/>
                </a:solidFill>
                <a:latin typeface="Arial" charset="0"/>
              </a:defRPr>
            </a:lvl9pPr>
          </a:lstStyle>
          <a:p>
            <a:pPr algn="r">
              <a:spcBef>
                <a:spcPct val="50000"/>
              </a:spcBef>
            </a:pPr>
            <a:r>
              <a:rPr lang="en-US" altLang="x-none" sz="1200"/>
              <a:t>3.13</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5D9117-18E5-1C42-B33B-D89A06F92D14}" type="slidenum">
              <a:rPr lang="en-US" altLang="x-none"/>
              <a:pPr/>
              <a:t>27</a:t>
            </a:fld>
            <a:endParaRPr lang="en-US" altLang="x-none"/>
          </a:p>
        </p:txBody>
      </p:sp>
      <p:sp>
        <p:nvSpPr>
          <p:cNvPr id="1258498" name="Rectangle 2"/>
          <p:cNvSpPr>
            <a:spLocks noRot="1" noChangeArrowheads="1" noTextEdit="1"/>
          </p:cNvSpPr>
          <p:nvPr>
            <p:ph type="sldImg"/>
          </p:nvPr>
        </p:nvSpPr>
        <p:spPr>
          <a:ln/>
        </p:spPr>
      </p:sp>
      <p:sp>
        <p:nvSpPr>
          <p:cNvPr id="125849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91259-EF6E-D64A-8BAA-2D6D818D8507}" type="slidenum">
              <a:rPr lang="en-US" altLang="x-none"/>
              <a:pPr/>
              <a:t>28</a:t>
            </a:fld>
            <a:endParaRPr lang="en-US" altLang="x-none"/>
          </a:p>
        </p:txBody>
      </p:sp>
      <p:sp>
        <p:nvSpPr>
          <p:cNvPr id="1288194" name="Rectangle 2"/>
          <p:cNvSpPr>
            <a:spLocks noRot="1" noChangeArrowheads="1" noTextEdit="1"/>
          </p:cNvSpPr>
          <p:nvPr>
            <p:ph type="sldImg"/>
          </p:nvPr>
        </p:nvSpPr>
        <p:spPr>
          <a:ln/>
        </p:spPr>
      </p:sp>
      <p:sp>
        <p:nvSpPr>
          <p:cNvPr id="128819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1F94E-EA3C-6849-9628-4A7E979B89C1}" type="slidenum">
              <a:rPr lang="en-US" altLang="x-none"/>
              <a:pPr/>
              <a:t>29</a:t>
            </a:fld>
            <a:endParaRPr lang="en-US" altLang="x-none"/>
          </a:p>
        </p:txBody>
      </p:sp>
      <p:sp>
        <p:nvSpPr>
          <p:cNvPr id="1290242" name="Rectangle 2"/>
          <p:cNvSpPr>
            <a:spLocks noRot="1" noChangeArrowheads="1" noTextEdit="1"/>
          </p:cNvSpPr>
          <p:nvPr>
            <p:ph type="sldImg"/>
          </p:nvPr>
        </p:nvSpPr>
        <p:spPr>
          <a:ln/>
        </p:spPr>
      </p:sp>
      <p:sp>
        <p:nvSpPr>
          <p:cNvPr id="129024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A58C2-0639-114F-B859-E7EE254F11EB}" type="slidenum">
              <a:rPr lang="en-US" altLang="x-none"/>
              <a:pPr/>
              <a:t>3</a:t>
            </a:fld>
            <a:endParaRPr lang="en-US" altLang="x-none"/>
          </a:p>
        </p:txBody>
      </p:sp>
      <p:sp>
        <p:nvSpPr>
          <p:cNvPr id="1236994" name="Rectangle 2"/>
          <p:cNvSpPr>
            <a:spLocks noRot="1" noChangeArrowheads="1" noTextEdit="1"/>
          </p:cNvSpPr>
          <p:nvPr>
            <p:ph type="sldImg"/>
          </p:nvPr>
        </p:nvSpPr>
        <p:spPr>
          <a:ln/>
        </p:spPr>
      </p:sp>
      <p:sp>
        <p:nvSpPr>
          <p:cNvPr id="1236995" name="Rectangle 3"/>
          <p:cNvSpPr>
            <a:spLocks noGrp="1" noChangeArrowheads="1"/>
          </p:cNvSpPr>
          <p:nvPr>
            <p:ph type="body" idx="1"/>
          </p:nvPr>
        </p:nvSpPr>
        <p:spPr/>
        <p:txBody>
          <a:bodyPr/>
          <a:lstStyle/>
          <a:p>
            <a:pPr>
              <a:lnSpc>
                <a:spcPct val="80000"/>
              </a:lnSpc>
            </a:pPr>
            <a:r>
              <a:rPr lang="en-US" altLang="x-none" sz="1400"/>
              <a:t>Using the same FRS criteria of &gt;20 and &lt;20, the following values can be obtained.</a:t>
            </a:r>
          </a:p>
          <a:p>
            <a:pPr>
              <a:lnSpc>
                <a:spcPct val="80000"/>
              </a:lnSpc>
            </a:pPr>
            <a:endParaRPr lang="en-US" altLang="x-none" sz="1400"/>
          </a:p>
          <a:p>
            <a:pPr>
              <a:lnSpc>
                <a:spcPct val="80000"/>
              </a:lnSpc>
            </a:pPr>
            <a:r>
              <a:rPr lang="en-US" altLang="x-none" sz="1400"/>
              <a:t>Determining the probability that a person has a positive FRS &gt;20 and has disease (plaque) is referred to as positive predictive value.  This is related to sensitivity and specificity.</a:t>
            </a:r>
          </a:p>
          <a:p>
            <a:pPr>
              <a:lnSpc>
                <a:spcPct val="80000"/>
              </a:lnSpc>
            </a:pPr>
            <a:endParaRPr lang="en-US" altLang="x-none" sz="1400"/>
          </a:p>
          <a:p>
            <a:pPr>
              <a:lnSpc>
                <a:spcPct val="80000"/>
              </a:lnSpc>
            </a:pPr>
            <a:r>
              <a:rPr lang="en-US" altLang="x-none" sz="1400"/>
              <a:t>An individual who has a High Risk FRS of &gt;20% has an 86% chance of having disease (as identified by IMT) – this is the Positive predictive value of FRS.</a:t>
            </a:r>
          </a:p>
          <a:p>
            <a:pPr>
              <a:lnSpc>
                <a:spcPct val="80000"/>
              </a:lnSpc>
            </a:pPr>
            <a:endParaRPr lang="en-US" altLang="x-none" sz="1400"/>
          </a:p>
          <a:p>
            <a:pPr>
              <a:lnSpc>
                <a:spcPct val="80000"/>
              </a:lnSpc>
            </a:pPr>
            <a:r>
              <a:rPr lang="en-US" altLang="x-none" sz="1400"/>
              <a:t>However, if you have a patient with a FRS of &lt;20%, there is only a 22.1% of not having disease (as identified by IMT) – this is the Negative predictive value of FRS.</a:t>
            </a:r>
          </a:p>
          <a:p>
            <a:pPr>
              <a:lnSpc>
                <a:spcPct val="80000"/>
              </a:lnSpc>
            </a:pPr>
            <a:endParaRPr lang="en-US" altLang="x-none" sz="1400"/>
          </a:p>
          <a:p>
            <a:pPr>
              <a:lnSpc>
                <a:spcPct val="80000"/>
              </a:lnSpc>
            </a:pPr>
            <a:r>
              <a:rPr lang="en-US" altLang="x-none" sz="1400"/>
              <a:t>FRS is not very sensitive but quite specific.</a:t>
            </a:r>
          </a:p>
          <a:p>
            <a:pPr>
              <a:lnSpc>
                <a:spcPct val="80000"/>
              </a:lnSpc>
            </a:pPr>
            <a:endParaRPr lang="en-US" altLang="x-none" sz="1400"/>
          </a:p>
          <a:p>
            <a:pPr>
              <a:lnSpc>
                <a:spcPct val="80000"/>
              </a:lnSpc>
            </a:pPr>
            <a:r>
              <a:rPr lang="en-US" altLang="x-none" sz="1400"/>
              <a:t>In patients with FRS&lt;20 , something additional must be done to determine if the patient has disease – ie: direct measurement of structural atherosclerosis by CIMT.</a:t>
            </a:r>
          </a:p>
          <a:p>
            <a:pPr>
              <a:lnSpc>
                <a:spcPct val="80000"/>
              </a:lnSpc>
            </a:pPr>
            <a:endParaRPr lang="en-US" altLang="x-none" sz="9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F7DC0-1EFB-F341-8EE2-02400F9C1709}" type="slidenum">
              <a:rPr lang="en-US" altLang="x-none"/>
              <a:pPr/>
              <a:t>30</a:t>
            </a:fld>
            <a:endParaRPr lang="en-US" altLang="x-none"/>
          </a:p>
        </p:txBody>
      </p:sp>
      <p:sp>
        <p:nvSpPr>
          <p:cNvPr id="1292290" name="Rectangle 2"/>
          <p:cNvSpPr>
            <a:spLocks noRot="1" noChangeArrowheads="1" noTextEdit="1"/>
          </p:cNvSpPr>
          <p:nvPr>
            <p:ph type="sldImg"/>
          </p:nvPr>
        </p:nvSpPr>
        <p:spPr>
          <a:xfrm>
            <a:off x="1144588" y="685800"/>
            <a:ext cx="4573587" cy="3430588"/>
          </a:xfrm>
          <a:ln/>
        </p:spPr>
      </p:sp>
      <p:sp>
        <p:nvSpPr>
          <p:cNvPr id="1292291"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D24A4-9797-D041-9ECA-B7A70733BA47}" type="slidenum">
              <a:rPr lang="en-US" altLang="x-none"/>
              <a:pPr/>
              <a:t>31</a:t>
            </a:fld>
            <a:endParaRPr lang="en-US" altLang="x-none"/>
          </a:p>
        </p:txBody>
      </p:sp>
      <p:sp>
        <p:nvSpPr>
          <p:cNvPr id="1294338" name="Rectangle 2"/>
          <p:cNvSpPr>
            <a:spLocks noRot="1" noChangeArrowheads="1" noTextEdit="1"/>
          </p:cNvSpPr>
          <p:nvPr>
            <p:ph type="sldImg"/>
          </p:nvPr>
        </p:nvSpPr>
        <p:spPr>
          <a:ln/>
        </p:spPr>
      </p:sp>
      <p:sp>
        <p:nvSpPr>
          <p:cNvPr id="129433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970E8-E359-274C-80CB-6D172E29A583}" type="slidenum">
              <a:rPr lang="en-US" altLang="x-none"/>
              <a:pPr/>
              <a:t>32</a:t>
            </a:fld>
            <a:endParaRPr lang="en-US" altLang="x-none"/>
          </a:p>
        </p:txBody>
      </p:sp>
      <p:sp>
        <p:nvSpPr>
          <p:cNvPr id="1296386" name="Rectangle 2"/>
          <p:cNvSpPr>
            <a:spLocks noRot="1" noChangeArrowheads="1" noTextEdit="1"/>
          </p:cNvSpPr>
          <p:nvPr>
            <p:ph type="sldImg"/>
          </p:nvPr>
        </p:nvSpPr>
        <p:spPr>
          <a:ln/>
        </p:spPr>
      </p:sp>
      <p:sp>
        <p:nvSpPr>
          <p:cNvPr id="129638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1E9AF-C92F-1047-9CA1-6D00B7328EF7}" type="slidenum">
              <a:rPr lang="en-US" altLang="x-none"/>
              <a:pPr/>
              <a:t>33</a:t>
            </a:fld>
            <a:endParaRPr lang="en-US" altLang="x-none"/>
          </a:p>
        </p:txBody>
      </p:sp>
      <p:sp>
        <p:nvSpPr>
          <p:cNvPr id="1298434" name="Rectangle 2"/>
          <p:cNvSpPr>
            <a:spLocks noRot="1" noChangeArrowheads="1" noTextEdit="1"/>
          </p:cNvSpPr>
          <p:nvPr>
            <p:ph type="sldImg"/>
          </p:nvPr>
        </p:nvSpPr>
        <p:spPr>
          <a:ln/>
        </p:spPr>
      </p:sp>
      <p:sp>
        <p:nvSpPr>
          <p:cNvPr id="129843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5BE8B-F3D1-5449-A22F-4A10B0425B8A}" type="slidenum">
              <a:rPr lang="en-US" altLang="x-none"/>
              <a:pPr/>
              <a:t>34</a:t>
            </a:fld>
            <a:endParaRPr lang="en-US" altLang="x-none"/>
          </a:p>
        </p:txBody>
      </p:sp>
      <p:sp>
        <p:nvSpPr>
          <p:cNvPr id="1300482" name="Rectangle 2"/>
          <p:cNvSpPr>
            <a:spLocks noRot="1" noChangeArrowheads="1" noTextEdit="1"/>
          </p:cNvSpPr>
          <p:nvPr>
            <p:ph type="sldImg"/>
          </p:nvPr>
        </p:nvSpPr>
        <p:spPr>
          <a:ln/>
        </p:spPr>
      </p:sp>
      <p:sp>
        <p:nvSpPr>
          <p:cNvPr id="1300483"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E486C-EE0F-3841-85FF-A1D06A0FD60F}" type="slidenum">
              <a:rPr lang="en-US" altLang="x-none"/>
              <a:pPr/>
              <a:t>35</a:t>
            </a:fld>
            <a:endParaRPr lang="en-US" altLang="x-none"/>
          </a:p>
        </p:txBody>
      </p:sp>
      <p:sp>
        <p:nvSpPr>
          <p:cNvPr id="1302530" name="Rectangle 2"/>
          <p:cNvSpPr>
            <a:spLocks noRot="1" noChangeArrowheads="1" noTextEdit="1"/>
          </p:cNvSpPr>
          <p:nvPr>
            <p:ph type="sldImg"/>
          </p:nvPr>
        </p:nvSpPr>
        <p:spPr>
          <a:ln/>
        </p:spPr>
      </p:sp>
      <p:sp>
        <p:nvSpPr>
          <p:cNvPr id="1302531"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490B89-37FA-9E4D-8815-C341FD194D12}" type="slidenum">
              <a:rPr lang="en-US" altLang="x-none"/>
              <a:pPr/>
              <a:t>36</a:t>
            </a:fld>
            <a:endParaRPr lang="en-US" altLang="x-none"/>
          </a:p>
        </p:txBody>
      </p:sp>
      <p:sp>
        <p:nvSpPr>
          <p:cNvPr id="1304578" name="Rectangle 2"/>
          <p:cNvSpPr>
            <a:spLocks noRot="1" noChangeArrowheads="1" noTextEdit="1"/>
          </p:cNvSpPr>
          <p:nvPr>
            <p:ph type="sldImg"/>
          </p:nvPr>
        </p:nvSpPr>
        <p:spPr>
          <a:xfrm>
            <a:off x="1149350" y="688975"/>
            <a:ext cx="4567238" cy="3425825"/>
          </a:xfrm>
          <a:ln/>
        </p:spPr>
      </p:sp>
      <p:graphicFrame>
        <p:nvGraphicFramePr>
          <p:cNvPr id="1304579" name="Object 3"/>
          <p:cNvGraphicFramePr>
            <a:graphicFrameLocks noChangeAspect="1"/>
          </p:cNvGraphicFramePr>
          <p:nvPr/>
        </p:nvGraphicFramePr>
        <p:xfrm>
          <a:off x="966788" y="4241800"/>
          <a:ext cx="5346700" cy="1901825"/>
        </p:xfrm>
        <a:graphic>
          <a:graphicData uri="http://schemas.openxmlformats.org/presentationml/2006/ole">
            <mc:AlternateContent xmlns:mc="http://schemas.openxmlformats.org/markup-compatibility/2006">
              <mc:Choice xmlns:v="urn:schemas-microsoft-com:vml" Requires="v">
                <p:oleObj spid="_x0000_s1304580" name="Document" r:id="rId4" imgW="45732700" imgH="15913100" progId="Word.Document.8">
                  <p:embed/>
                </p:oleObj>
              </mc:Choice>
              <mc:Fallback>
                <p:oleObj name="Document" r:id="rId4" imgW="45732700" imgH="159131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88" y="4241800"/>
                        <a:ext cx="5346700" cy="190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6DA53-5B80-5C46-B564-022B5823600B}" type="slidenum">
              <a:rPr lang="en-US" altLang="x-none"/>
              <a:pPr/>
              <a:t>37</a:t>
            </a:fld>
            <a:endParaRPr lang="en-US" altLang="x-none"/>
          </a:p>
        </p:txBody>
      </p:sp>
      <p:sp>
        <p:nvSpPr>
          <p:cNvPr id="1306626" name="Rectangle 2"/>
          <p:cNvSpPr>
            <a:spLocks noRot="1" noChangeArrowheads="1" noTextEdit="1"/>
          </p:cNvSpPr>
          <p:nvPr>
            <p:ph type="sldImg"/>
          </p:nvPr>
        </p:nvSpPr>
        <p:spPr>
          <a:xfrm>
            <a:off x="1149350" y="688975"/>
            <a:ext cx="4567238" cy="3425825"/>
          </a:xfrm>
          <a:ln/>
        </p:spPr>
      </p:sp>
      <p:graphicFrame>
        <p:nvGraphicFramePr>
          <p:cNvPr id="1306627" name="Object 3"/>
          <p:cNvGraphicFramePr>
            <a:graphicFrameLocks noChangeAspect="1"/>
          </p:cNvGraphicFramePr>
          <p:nvPr/>
        </p:nvGraphicFramePr>
        <p:xfrm>
          <a:off x="966788" y="4241800"/>
          <a:ext cx="5346700" cy="1965325"/>
        </p:xfrm>
        <a:graphic>
          <a:graphicData uri="http://schemas.openxmlformats.org/presentationml/2006/ole">
            <mc:AlternateContent xmlns:mc="http://schemas.openxmlformats.org/markup-compatibility/2006">
              <mc:Choice xmlns:v="urn:schemas-microsoft-com:vml" Requires="v">
                <p:oleObj spid="_x0000_s1306628" name="Document" r:id="rId4" imgW="45732700" imgH="16471900" progId="Word.Document.8">
                  <p:embed/>
                </p:oleObj>
              </mc:Choice>
              <mc:Fallback>
                <p:oleObj name="Document" r:id="rId4" imgW="45732700" imgH="164719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88" y="4241800"/>
                        <a:ext cx="5346700" cy="196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FDEE0-8513-B943-9183-559F8B080651}" type="slidenum">
              <a:rPr lang="en-US" altLang="x-none"/>
              <a:pPr/>
              <a:t>38</a:t>
            </a:fld>
            <a:endParaRPr lang="en-US" altLang="x-none"/>
          </a:p>
        </p:txBody>
      </p:sp>
      <p:sp>
        <p:nvSpPr>
          <p:cNvPr id="1308674" name="Rectangle 2"/>
          <p:cNvSpPr>
            <a:spLocks noRot="1" noChangeArrowheads="1" noTextEdit="1"/>
          </p:cNvSpPr>
          <p:nvPr>
            <p:ph type="sldImg"/>
          </p:nvPr>
        </p:nvSpPr>
        <p:spPr>
          <a:xfrm>
            <a:off x="1163638" y="711200"/>
            <a:ext cx="4533900" cy="3400425"/>
          </a:xfrm>
          <a:ln/>
        </p:spPr>
      </p:sp>
      <p:sp>
        <p:nvSpPr>
          <p:cNvPr id="1308675" name="Rectangle 3"/>
          <p:cNvSpPr>
            <a:spLocks noGrp="1" noChangeArrowheads="1"/>
          </p:cNvSpPr>
          <p:nvPr>
            <p:ph type="body" idx="1"/>
          </p:nvPr>
        </p:nvSpPr>
        <p:spPr>
          <a:xfrm>
            <a:off x="457200" y="4394200"/>
            <a:ext cx="5943600" cy="4616450"/>
          </a:xfrm>
        </p:spPr>
        <p:txBody>
          <a:bodyPr lIns="91549" tIns="45776" rIns="91549" bIns="45776"/>
          <a:lstStyle/>
          <a:p>
            <a:pPr marL="63500">
              <a:lnSpc>
                <a:spcPct val="140000"/>
              </a:lnSpc>
            </a:pPr>
            <a:r>
              <a:rPr lang="en-US" altLang="x-none"/>
              <a:t>The impact of heart disease on people with diabetes is significant. Nearly 75% of deaths among diabetics are directly attributable to coronary heart disease,</a:t>
            </a:r>
            <a:r>
              <a:rPr lang="en-US" altLang="x-none" baseline="30000"/>
              <a:t>1</a:t>
            </a:r>
            <a:r>
              <a:rPr lang="en-US" altLang="x-none"/>
              <a:t> and type 2 diabetes is associated with a two- to fourfold excess risk of coronary heart disease.</a:t>
            </a:r>
            <a:r>
              <a:rPr lang="en-US" altLang="x-none" baseline="30000"/>
              <a:t>2</a:t>
            </a:r>
            <a:r>
              <a:rPr lang="en-US" altLang="x-none"/>
              <a:t> In addition, results from a Finnish study showed that the 1-year mortality rate following an MI was higher in diabetic men (44%) compared with nondiabetic men (33%) and in diabetic women (37%) compared with nondiabetic women (20%).</a:t>
            </a:r>
            <a:r>
              <a:rPr lang="en-US" altLang="x-none" baseline="30000"/>
              <a:t>3</a:t>
            </a:r>
            <a:endParaRPr lang="en-US" altLang="x-none"/>
          </a:p>
          <a:p>
            <a:pPr marL="63500">
              <a:lnSpc>
                <a:spcPct val="140000"/>
              </a:lnSpc>
            </a:pPr>
            <a:r>
              <a:rPr lang="en-US" altLang="x-none"/>
              <a:t>In absolute terms, a 50-year-old individual with diabetes and without clinical evidence of macrovascular disease has approximately a 20% risk of mortality due to cardiovascular disease and about a 15% risk of a nonfatal myocardial infarction within a 10-year period.</a:t>
            </a:r>
            <a:r>
              <a:rPr lang="en-US" altLang="x-none" baseline="30000"/>
              <a:t>4,5</a:t>
            </a:r>
            <a:r>
              <a:rPr lang="en-US" altLang="x-none"/>
              <a:t> Cardiovascular complications are the most significant cause of health care expenditures in people with diabetes.</a:t>
            </a:r>
            <a:r>
              <a:rPr lang="en-US" altLang="x-none" baseline="30000"/>
              <a:t>6</a:t>
            </a:r>
            <a:r>
              <a:rPr lang="en-US" altLang="x-none"/>
              <a:t> A major challenge in the treatment of patients with diabetes is to reduce the risk of cardiovascular disease.</a:t>
            </a:r>
          </a:p>
          <a:p>
            <a:pPr marL="63500">
              <a:lnSpc>
                <a:spcPct val="50000"/>
              </a:lnSpc>
            </a:pPr>
            <a:endParaRPr lang="en-US" altLang="x-none"/>
          </a:p>
          <a:p>
            <a:pPr marL="63500">
              <a:lnSpc>
                <a:spcPct val="140000"/>
              </a:lnSpc>
            </a:pPr>
            <a:r>
              <a:rPr lang="en-US" altLang="x-none" b="1"/>
              <a:t>References</a:t>
            </a:r>
            <a:endParaRPr lang="en-US" altLang="x-none"/>
          </a:p>
          <a:p>
            <a:pPr marL="63500">
              <a:lnSpc>
                <a:spcPct val="80000"/>
              </a:lnSpc>
            </a:pPr>
            <a:r>
              <a:rPr lang="en-US" altLang="x-none"/>
              <a:t>1. Bierman EL. </a:t>
            </a:r>
            <a:r>
              <a:rPr lang="en-US" altLang="x-none" i="1"/>
              <a:t>Arterioscler Thromb.</a:t>
            </a:r>
            <a:r>
              <a:rPr lang="en-US" altLang="x-none"/>
              <a:t> 1992;12:647-656.</a:t>
            </a:r>
          </a:p>
          <a:p>
            <a:pPr marL="63500">
              <a:lnSpc>
                <a:spcPct val="80000"/>
              </a:lnSpc>
            </a:pPr>
            <a:r>
              <a:rPr lang="en-US" altLang="x-none"/>
              <a:t>2. American Diabetes Association. </a:t>
            </a:r>
            <a:r>
              <a:rPr lang="en-US" altLang="x-none" i="1"/>
              <a:t>Diabetes Care</a:t>
            </a:r>
            <a:r>
              <a:rPr lang="en-US" altLang="x-none"/>
              <a:t>. 2000;23(suppl 1):S57-S60.</a:t>
            </a:r>
          </a:p>
          <a:p>
            <a:pPr marL="63500">
              <a:lnSpc>
                <a:spcPct val="80000"/>
              </a:lnSpc>
            </a:pPr>
            <a:r>
              <a:rPr lang="en-US" altLang="x-none"/>
              <a:t>3. Miettinen H, et al. </a:t>
            </a:r>
            <a:r>
              <a:rPr lang="en-US" altLang="x-none" i="1"/>
              <a:t>Diabetes Care</a:t>
            </a:r>
            <a:r>
              <a:rPr lang="en-US" altLang="x-none"/>
              <a:t>. 1998;21:69-75. </a:t>
            </a:r>
          </a:p>
          <a:p>
            <a:pPr marL="63500">
              <a:lnSpc>
                <a:spcPct val="80000"/>
              </a:lnSpc>
            </a:pPr>
            <a:r>
              <a:rPr lang="en-US" altLang="x-none"/>
              <a:t>4. Hanefeld M, et al. </a:t>
            </a:r>
            <a:r>
              <a:rPr lang="en-US" altLang="x-none" i="1"/>
              <a:t>Diabetologia.</a:t>
            </a:r>
            <a:r>
              <a:rPr lang="en-US" altLang="x-none"/>
              <a:t> 1996;39:1577-1583.</a:t>
            </a:r>
          </a:p>
          <a:p>
            <a:pPr marL="63500">
              <a:lnSpc>
                <a:spcPct val="80000"/>
              </a:lnSpc>
            </a:pPr>
            <a:r>
              <a:rPr lang="en-US" altLang="x-none"/>
              <a:t>5. Turner RC, et al. </a:t>
            </a:r>
            <a:r>
              <a:rPr lang="en-US" altLang="x-none" i="1"/>
              <a:t>Diabetologia.</a:t>
            </a:r>
            <a:r>
              <a:rPr lang="en-US" altLang="x-none"/>
              <a:t> 1997;40(suppl 2):S121-S122.</a:t>
            </a:r>
          </a:p>
          <a:p>
            <a:pPr marL="63500">
              <a:lnSpc>
                <a:spcPct val="80000"/>
              </a:lnSpc>
            </a:pPr>
            <a:r>
              <a:rPr lang="en-US" altLang="x-none"/>
              <a:t>6. Carpentier A, Lewis GF. </a:t>
            </a:r>
            <a:r>
              <a:rPr lang="en-US" altLang="x-none" i="1"/>
              <a:t>Can J Diabetes Care. </a:t>
            </a:r>
            <a:r>
              <a:rPr lang="en-US" altLang="x-none"/>
              <a:t>1998;22:28-38.</a:t>
            </a:r>
          </a:p>
          <a:p>
            <a:pPr marL="63500">
              <a:lnSpc>
                <a:spcPct val="90000"/>
              </a:lnSpc>
              <a:spcBef>
                <a:spcPct val="25000"/>
              </a:spcBef>
            </a:pPr>
            <a:endParaRPr lang="en-US" altLang="x-none" sz="10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E6612C-4DA1-AC4A-A42D-24FB4B0DB765}" type="slidenum">
              <a:rPr lang="en-US" altLang="x-none"/>
              <a:pPr/>
              <a:t>39</a:t>
            </a:fld>
            <a:endParaRPr lang="en-US" altLang="x-none"/>
          </a:p>
        </p:txBody>
      </p:sp>
      <p:sp>
        <p:nvSpPr>
          <p:cNvPr id="1310722" name="Rectangle 2"/>
          <p:cNvSpPr>
            <a:spLocks noRot="1" noChangeArrowheads="1" noTextEdit="1"/>
          </p:cNvSpPr>
          <p:nvPr>
            <p:ph type="sldImg"/>
          </p:nvPr>
        </p:nvSpPr>
        <p:spPr>
          <a:xfrm>
            <a:off x="1143000" y="684213"/>
            <a:ext cx="4573588" cy="3430587"/>
          </a:xfrm>
          <a:ln/>
        </p:spPr>
      </p:sp>
      <p:sp>
        <p:nvSpPr>
          <p:cNvPr id="1310723" name="Rectangle 3"/>
          <p:cNvSpPr>
            <a:spLocks noGrp="1" noChangeArrowheads="1"/>
          </p:cNvSpPr>
          <p:nvPr>
            <p:ph type="body" idx="1"/>
          </p:nvPr>
        </p:nvSpPr>
        <p:spPr>
          <a:xfrm>
            <a:off x="914400" y="4343400"/>
            <a:ext cx="5029200" cy="4116388"/>
          </a:xfrm>
        </p:spPr>
        <p:txBody>
          <a:bodyPr/>
          <a:lstStyle/>
          <a:p>
            <a:pPr eaLnBrk="0" hangingPunct="0">
              <a:spcBef>
                <a:spcPct val="0"/>
              </a:spcBef>
            </a:pPr>
            <a:endParaRPr lang="x-none" altLang="x-none" sz="240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052F2-0EB6-E34B-9ADA-0C7084DE0CDE}" type="slidenum">
              <a:rPr lang="en-US" altLang="x-none"/>
              <a:pPr/>
              <a:t>4</a:t>
            </a:fld>
            <a:endParaRPr lang="en-US" altLang="x-none"/>
          </a:p>
        </p:txBody>
      </p:sp>
      <p:sp>
        <p:nvSpPr>
          <p:cNvPr id="1239042" name="Rectangle 2"/>
          <p:cNvSpPr>
            <a:spLocks noRot="1" noChangeArrowheads="1" noTextEdit="1"/>
          </p:cNvSpPr>
          <p:nvPr>
            <p:ph type="sldImg"/>
          </p:nvPr>
        </p:nvSpPr>
        <p:spPr>
          <a:ln/>
        </p:spPr>
      </p:sp>
      <p:sp>
        <p:nvSpPr>
          <p:cNvPr id="123904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8B482-6B0C-CA44-93CA-608461E13D9F}" type="slidenum">
              <a:rPr lang="en-US" altLang="x-none"/>
              <a:pPr/>
              <a:t>40</a:t>
            </a:fld>
            <a:endParaRPr lang="en-US" altLang="x-none"/>
          </a:p>
        </p:txBody>
      </p:sp>
      <p:sp>
        <p:nvSpPr>
          <p:cNvPr id="1312770" name="Rectangle 2"/>
          <p:cNvSpPr>
            <a:spLocks noRot="1" noChangeArrowheads="1" noTextEdit="1"/>
          </p:cNvSpPr>
          <p:nvPr>
            <p:ph type="sldImg"/>
          </p:nvPr>
        </p:nvSpPr>
        <p:spPr>
          <a:ln/>
        </p:spPr>
      </p:sp>
      <p:sp>
        <p:nvSpPr>
          <p:cNvPr id="131277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DD832-8BFD-0442-AA2C-BB453E805DDD}" type="slidenum">
              <a:rPr lang="en-US" altLang="x-none"/>
              <a:pPr/>
              <a:t>41</a:t>
            </a:fld>
            <a:endParaRPr lang="en-US" altLang="x-none"/>
          </a:p>
        </p:txBody>
      </p:sp>
      <p:sp>
        <p:nvSpPr>
          <p:cNvPr id="1314818" name="Rectangle 2"/>
          <p:cNvSpPr>
            <a:spLocks noRot="1" noChangeArrowheads="1" noTextEdit="1"/>
          </p:cNvSpPr>
          <p:nvPr>
            <p:ph type="sldImg"/>
          </p:nvPr>
        </p:nvSpPr>
        <p:spPr>
          <a:ln/>
        </p:spPr>
      </p:sp>
      <p:sp>
        <p:nvSpPr>
          <p:cNvPr id="1314819" name="Rectangle 3"/>
          <p:cNvSpPr>
            <a:spLocks noGrp="1" noChangeArrowheads="1"/>
          </p:cNvSpPr>
          <p:nvPr>
            <p:ph type="body" idx="1"/>
          </p:nvPr>
        </p:nvSpPr>
        <p:spPr>
          <a:xfrm>
            <a:off x="914400" y="4343400"/>
            <a:ext cx="5029200" cy="4114800"/>
          </a:xfrm>
        </p:spPr>
        <p:txBody>
          <a:bodyPr/>
          <a:lstStyle/>
          <a:p>
            <a:r>
              <a:rPr lang="en-US" altLang="x-none">
                <a:ea typeface="Arial" charset="0"/>
                <a:cs typeface="Arial" charset="0"/>
              </a:rPr>
              <a:t>*Specific figures for stroke, non-CVD, and cancer deaths are not reported in this table</a:t>
            </a:r>
          </a:p>
          <a:p>
            <a:r>
              <a:rPr lang="en-US" altLang="x-none">
                <a:ea typeface="Arial" charset="0"/>
                <a:cs typeface="Arial" charset="0"/>
              </a:rPr>
              <a:t>†Includes atherosclerotic CHD, cerebrovascular disease, other atherosclerotic heart disease, and other cardiovascular disease</a:t>
            </a:r>
          </a:p>
          <a:p>
            <a:r>
              <a:rPr lang="en-US" altLang="x-none">
                <a:latin typeface="Verdana" charset="0"/>
                <a:ea typeface="Times New Roman" charset="0"/>
                <a:cs typeface="Times New Roman" charset="0"/>
              </a:rPr>
              <a:t>‡Adjusted for age, gender, and other covariates (as listed in protocol S1 DOI: 10.1371/journal.pmed.0030400.sd001)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2CDCC-C501-B742-914F-3D0FE3D43B99}" type="slidenum">
              <a:rPr lang="en-US" altLang="x-none"/>
              <a:pPr/>
              <a:t>42</a:t>
            </a:fld>
            <a:endParaRPr lang="en-US" altLang="x-none"/>
          </a:p>
        </p:txBody>
      </p:sp>
      <p:sp>
        <p:nvSpPr>
          <p:cNvPr id="1316866" name="Rectangle 2"/>
          <p:cNvSpPr>
            <a:spLocks noRot="1" noChangeArrowheads="1" noTextEdit="1"/>
          </p:cNvSpPr>
          <p:nvPr>
            <p:ph type="sldImg"/>
          </p:nvPr>
        </p:nvSpPr>
        <p:spPr>
          <a:xfrm>
            <a:off x="1149350" y="687388"/>
            <a:ext cx="4570413" cy="3427412"/>
          </a:xfrm>
          <a:ln/>
        </p:spPr>
      </p:sp>
      <p:graphicFrame>
        <p:nvGraphicFramePr>
          <p:cNvPr id="1316867" name="Object 3"/>
          <p:cNvGraphicFramePr>
            <a:graphicFrameLocks noChangeAspect="1"/>
          </p:cNvGraphicFramePr>
          <p:nvPr/>
        </p:nvGraphicFramePr>
        <p:xfrm>
          <a:off x="965200" y="4243388"/>
          <a:ext cx="5349875" cy="1963737"/>
        </p:xfrm>
        <a:graphic>
          <a:graphicData uri="http://schemas.openxmlformats.org/presentationml/2006/ole">
            <mc:AlternateContent xmlns:mc="http://schemas.openxmlformats.org/markup-compatibility/2006">
              <mc:Choice xmlns:v="urn:schemas-microsoft-com:vml" Requires="v">
                <p:oleObj spid="_x0000_s1316868" name="Document" r:id="rId4" imgW="45732700" imgH="16471900" progId="Word.Document.8">
                  <p:embed/>
                </p:oleObj>
              </mc:Choice>
              <mc:Fallback>
                <p:oleObj name="Document" r:id="rId4" imgW="45732700" imgH="164719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 y="4243388"/>
                        <a:ext cx="5349875" cy="196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5D7D4D-EF1F-FA4C-884B-66905AA79F73}" type="slidenum">
              <a:rPr lang="en-US" altLang="x-none"/>
              <a:pPr/>
              <a:t>43</a:t>
            </a:fld>
            <a:endParaRPr lang="en-US" altLang="x-none"/>
          </a:p>
        </p:txBody>
      </p:sp>
      <p:sp>
        <p:nvSpPr>
          <p:cNvPr id="1318914" name="Rectangle 2"/>
          <p:cNvSpPr>
            <a:spLocks noRot="1" noChangeArrowheads="1" noTextEdit="1"/>
          </p:cNvSpPr>
          <p:nvPr>
            <p:ph type="sldImg"/>
          </p:nvPr>
        </p:nvSpPr>
        <p:spPr>
          <a:ln/>
        </p:spPr>
      </p:sp>
      <p:sp>
        <p:nvSpPr>
          <p:cNvPr id="131891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5A291-7BA2-7742-B862-CAAF8FE9B51F}" type="slidenum">
              <a:rPr lang="en-US" altLang="x-none"/>
              <a:pPr/>
              <a:t>44</a:t>
            </a:fld>
            <a:endParaRPr lang="en-US" altLang="x-none"/>
          </a:p>
        </p:txBody>
      </p:sp>
      <p:sp>
        <p:nvSpPr>
          <p:cNvPr id="1332226" name="Rectangle 2"/>
          <p:cNvSpPr>
            <a:spLocks noRot="1" noChangeArrowheads="1" noTextEdit="1"/>
          </p:cNvSpPr>
          <p:nvPr>
            <p:ph type="sldImg"/>
          </p:nvPr>
        </p:nvSpPr>
        <p:spPr>
          <a:ln/>
        </p:spPr>
      </p:sp>
      <p:sp>
        <p:nvSpPr>
          <p:cNvPr id="133222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52372-0AF9-8E43-A9B4-F14388019547}" type="slidenum">
              <a:rPr lang="en-US" altLang="x-none"/>
              <a:pPr/>
              <a:t>45</a:t>
            </a:fld>
            <a:endParaRPr lang="en-US" altLang="x-none"/>
          </a:p>
        </p:txBody>
      </p:sp>
      <p:sp>
        <p:nvSpPr>
          <p:cNvPr id="1334274" name="Rectangle 2"/>
          <p:cNvSpPr>
            <a:spLocks noRot="1" noChangeArrowheads="1" noTextEdit="1"/>
          </p:cNvSpPr>
          <p:nvPr>
            <p:ph type="sldImg"/>
          </p:nvPr>
        </p:nvSpPr>
        <p:spPr>
          <a:xfrm>
            <a:off x="1144588" y="684213"/>
            <a:ext cx="4572000" cy="3429000"/>
          </a:xfrm>
          <a:ln/>
        </p:spPr>
      </p:sp>
      <p:sp>
        <p:nvSpPr>
          <p:cNvPr id="1334275" name="Rectangle 3"/>
          <p:cNvSpPr>
            <a:spLocks noGrp="1" noChangeArrowheads="1"/>
          </p:cNvSpPr>
          <p:nvPr>
            <p:ph type="body" idx="1"/>
          </p:nvPr>
        </p:nvSpPr>
        <p:spPr>
          <a:xfrm>
            <a:off x="685800" y="4343400"/>
            <a:ext cx="5486400" cy="4116388"/>
          </a:xfrm>
        </p:spPr>
        <p:txBody>
          <a:bodyPr/>
          <a:lstStyle/>
          <a:p>
            <a:r>
              <a:rPr lang="en-US" altLang="x-none" sz="1000" u="sng"/>
              <a:t>Slide Summary</a:t>
            </a:r>
          </a:p>
          <a:p>
            <a:r>
              <a:rPr lang="en-US" altLang="x-none" sz="1000" i="1"/>
              <a:t>According to a meta-analysis of over 60 prospective studies, the risk of cardiovascular mortality doubles with each rise of 20 mm Hg in systolic blood pressure (BP) and 10 mm Hg in diastolic BP.</a:t>
            </a:r>
            <a:r>
              <a:rPr lang="en-US" altLang="x-none" sz="1000"/>
              <a:t> </a:t>
            </a:r>
          </a:p>
          <a:p>
            <a:endParaRPr lang="en-US" altLang="x-none" sz="1000"/>
          </a:p>
          <a:p>
            <a:r>
              <a:rPr lang="en-US" altLang="x-none" sz="1000" u="sng"/>
              <a:t>Background</a:t>
            </a:r>
          </a:p>
          <a:p>
            <a:pPr>
              <a:buFontTx/>
              <a:buChar char="•"/>
            </a:pPr>
            <a:r>
              <a:rPr lang="en-US" altLang="x-none" sz="1000"/>
              <a:t> In a meta-analysis of 61 prospective, observational studies conducted by Lewington et al involving one million adults with no previous vascular disease at baseline, the researchers found that between the ages of 40-69 years, each incremental rise of 20 mm Hg systolic BP and 10 mm Hg diastolic BP was associated with a twofold increase in death rates from ischemic heart disease and other vascular disease.</a:t>
            </a:r>
          </a:p>
          <a:p>
            <a:pPr>
              <a:buFontTx/>
              <a:buChar char="•"/>
            </a:pPr>
            <a:r>
              <a:rPr lang="en-US" altLang="x-none" sz="1000"/>
              <a:t> The researchers also noted that when attempting to predict vascular mortality risk from a single BP measurement, the average of systolic and diastolic BP was “slightly more informative” than either alone, and that pulse pressure was “much less informative.”</a:t>
            </a:r>
          </a:p>
          <a:p>
            <a:pPr>
              <a:buFontTx/>
              <a:buChar char="•"/>
            </a:pPr>
            <a:r>
              <a:rPr lang="en-US" altLang="x-none" sz="1000"/>
              <a:t> The seventh report Joint National Committee on Prevention, Detection, Evaluation, and Treatment of High Blood Pressure (JNC 7) notes this study result as yet more information linking hypertension to high risk for cardiovascular events.</a:t>
            </a:r>
          </a:p>
          <a:p>
            <a:endParaRPr lang="en-US" altLang="x-none" sz="1000"/>
          </a:p>
          <a:p>
            <a:r>
              <a:rPr lang="en-US" altLang="x-none" sz="1000"/>
              <a:t>Lewington S, Clarke R, Qizilbash H, et al. Age-specific relevance of usual blood pressure to vascular mortality: a meta-analysis of individual data for one million adults in 61 prospective studies. </a:t>
            </a:r>
            <a:r>
              <a:rPr lang="en-US" altLang="x-none" sz="1000" i="1"/>
              <a:t>Lancet</a:t>
            </a:r>
            <a:r>
              <a:rPr lang="en-US" altLang="x-none" sz="1000"/>
              <a:t>. 2003;361:1903-1913.</a:t>
            </a:r>
          </a:p>
          <a:p>
            <a:pPr algn="just">
              <a:spcBef>
                <a:spcPct val="15000"/>
              </a:spcBef>
            </a:pPr>
            <a:endParaRPr lang="en-US" altLang="x-none" sz="1000"/>
          </a:p>
          <a:p>
            <a:pPr algn="just">
              <a:spcBef>
                <a:spcPct val="15000"/>
              </a:spcBef>
            </a:pPr>
            <a:r>
              <a:rPr lang="en-US" altLang="x-none" sz="1000"/>
              <a:t>JNC 7. </a:t>
            </a:r>
            <a:r>
              <a:rPr lang="en-US" altLang="x-none" sz="1000" i="1"/>
              <a:t>JAMA.</a:t>
            </a:r>
            <a:r>
              <a:rPr lang="en-US" altLang="x-none" sz="1000"/>
              <a:t> 2003;289:2560-2572.</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5E0B7F-B646-204E-9671-8D7F9A0B4125}" type="slidenum">
              <a:rPr lang="en-US" altLang="x-none"/>
              <a:pPr/>
              <a:t>46</a:t>
            </a:fld>
            <a:endParaRPr lang="en-US" altLang="x-none"/>
          </a:p>
        </p:txBody>
      </p:sp>
      <p:sp>
        <p:nvSpPr>
          <p:cNvPr id="1336322" name="Rectangle 2"/>
          <p:cNvSpPr>
            <a:spLocks noRot="1" noChangeArrowheads="1" noTextEdit="1"/>
          </p:cNvSpPr>
          <p:nvPr>
            <p:ph type="sldImg"/>
          </p:nvPr>
        </p:nvSpPr>
        <p:spPr>
          <a:ln/>
        </p:spPr>
      </p:sp>
      <p:sp>
        <p:nvSpPr>
          <p:cNvPr id="133632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8DA472-8CB4-F641-A286-14D8FB08EDC6}" type="slidenum">
              <a:rPr lang="en-US" altLang="x-none"/>
              <a:pPr/>
              <a:t>47</a:t>
            </a:fld>
            <a:endParaRPr lang="en-US" altLang="x-none"/>
          </a:p>
        </p:txBody>
      </p:sp>
      <p:sp>
        <p:nvSpPr>
          <p:cNvPr id="1338370" name="Rectangle 2"/>
          <p:cNvSpPr>
            <a:spLocks noRot="1" noChangeArrowheads="1" noTextEdit="1"/>
          </p:cNvSpPr>
          <p:nvPr>
            <p:ph type="sldImg"/>
          </p:nvPr>
        </p:nvSpPr>
        <p:spPr>
          <a:xfrm>
            <a:off x="1149350" y="688975"/>
            <a:ext cx="4567238" cy="3425825"/>
          </a:xfrm>
          <a:ln/>
        </p:spPr>
      </p:sp>
      <p:sp>
        <p:nvSpPr>
          <p:cNvPr id="1338371" name="Rectangle 3"/>
          <p:cNvSpPr>
            <a:spLocks noGrp="1" noChangeArrowheads="1"/>
          </p:cNvSpPr>
          <p:nvPr>
            <p:ph type="body" idx="1"/>
          </p:nvPr>
        </p:nvSpPr>
        <p:spPr>
          <a:xfrm>
            <a:off x="685800" y="4341813"/>
            <a:ext cx="5486400" cy="4113212"/>
          </a:xfrm>
        </p:spPr>
        <p:txBody>
          <a:bodyPr/>
          <a:lstStyle/>
          <a:p>
            <a:endParaRPr lang="x-none" altLang="x-non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8DDF5C-8EF8-3641-B2CE-67E49D8DFD3A}" type="slidenum">
              <a:rPr lang="en-US" altLang="x-none"/>
              <a:pPr/>
              <a:t>48</a:t>
            </a:fld>
            <a:endParaRPr lang="en-US" altLang="x-none"/>
          </a:p>
        </p:txBody>
      </p:sp>
      <p:sp>
        <p:nvSpPr>
          <p:cNvPr id="1342466" name="Rectangle 2"/>
          <p:cNvSpPr>
            <a:spLocks noRot="1" noChangeArrowheads="1" noTextEdit="1"/>
          </p:cNvSpPr>
          <p:nvPr>
            <p:ph type="sldImg"/>
          </p:nvPr>
        </p:nvSpPr>
        <p:spPr>
          <a:ln/>
        </p:spPr>
      </p:sp>
      <p:sp>
        <p:nvSpPr>
          <p:cNvPr id="1342467" name="Rectangle 3"/>
          <p:cNvSpPr>
            <a:spLocks noGrp="1" noChangeArrowheads="1"/>
          </p:cNvSpPr>
          <p:nvPr>
            <p:ph type="body" idx="1"/>
          </p:nvPr>
        </p:nvSpPr>
        <p:spPr>
          <a:xfrm>
            <a:off x="914400" y="4343400"/>
            <a:ext cx="5029200" cy="4114800"/>
          </a:xfrm>
        </p:spPr>
        <p:txBody>
          <a:bodyPr lIns="92154" tIns="46078" rIns="92154" bIns="46078"/>
          <a:lstStyle/>
          <a:p>
            <a:endParaRPr lang="x-none" altLang="x-non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CD84D-0545-6A4A-B1DB-E7A932987B73}" type="slidenum">
              <a:rPr lang="en-US" altLang="x-none"/>
              <a:pPr/>
              <a:t>49</a:t>
            </a:fld>
            <a:endParaRPr lang="en-US" altLang="x-none"/>
          </a:p>
        </p:txBody>
      </p:sp>
      <p:sp>
        <p:nvSpPr>
          <p:cNvPr id="1344514" name="Rectangle 2"/>
          <p:cNvSpPr>
            <a:spLocks noRot="1" noChangeArrowheads="1" noTextEdit="1"/>
          </p:cNvSpPr>
          <p:nvPr>
            <p:ph type="sldImg"/>
          </p:nvPr>
        </p:nvSpPr>
        <p:spPr>
          <a:ln/>
        </p:spPr>
      </p:sp>
      <p:sp>
        <p:nvSpPr>
          <p:cNvPr id="134451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35E8719-A386-7F4B-BDAB-6B409BB75E11}" type="slidenum">
              <a:rPr lang="en-US" altLang="x-none"/>
              <a:pPr/>
              <a:t>5</a:t>
            </a:fld>
            <a:endParaRPr lang="en-US" altLang="x-none"/>
          </a:p>
        </p:txBody>
      </p:sp>
      <p:sp>
        <p:nvSpPr>
          <p:cNvPr id="2296834" name="Slide Image Placeholder 1"/>
          <p:cNvSpPr>
            <a:spLocks noGrp="1" noRot="1" noChangeAspect="1" noTextEdit="1"/>
          </p:cNvSpPr>
          <p:nvPr>
            <p:ph type="sldImg"/>
          </p:nvPr>
        </p:nvSpPr>
        <p:spPr>
          <a:ln/>
        </p:spPr>
      </p:sp>
      <p:sp>
        <p:nvSpPr>
          <p:cNvPr id="2296835" name="Notes Placeholder 2"/>
          <p:cNvSpPr>
            <a:spLocks noGrp="1"/>
          </p:cNvSpPr>
          <p:nvPr>
            <p:ph type="body" idx="1"/>
          </p:nvPr>
        </p:nvSpPr>
        <p:spPr/>
        <p:txBody>
          <a:bodyPr/>
          <a:lstStyle/>
          <a:p>
            <a:endParaRPr lang="x-none" altLang="x-none"/>
          </a:p>
        </p:txBody>
      </p:sp>
      <p:sp>
        <p:nvSpPr>
          <p:cNvPr id="22968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r" eaLnBrk="1" hangingPunct="1"/>
            <a:fld id="{AD1B0903-D8D1-BE4E-93B7-9885BFD4C611}" type="slidenum">
              <a:rPr lang="en-US" altLang="x-none" sz="1200">
                <a:ea typeface="Arial" charset="0"/>
                <a:cs typeface="Arial" charset="0"/>
              </a:rPr>
              <a:pPr algn="r" eaLnBrk="1" hangingPunct="1"/>
              <a:t>5</a:t>
            </a:fld>
            <a:endParaRPr lang="en-US" altLang="x-none" sz="1200">
              <a:ea typeface="Arial"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EF6B63-4476-F94B-8E3F-41A28B58B419}" type="slidenum">
              <a:rPr lang="en-US" altLang="x-none"/>
              <a:pPr/>
              <a:t>50</a:t>
            </a:fld>
            <a:endParaRPr lang="en-US" altLang="x-none"/>
          </a:p>
        </p:txBody>
      </p:sp>
      <p:sp>
        <p:nvSpPr>
          <p:cNvPr id="2349058" name="Rectangle 2"/>
          <p:cNvSpPr>
            <a:spLocks noRot="1" noChangeArrowheads="1" noTextEdit="1"/>
          </p:cNvSpPr>
          <p:nvPr>
            <p:ph type="sldImg"/>
          </p:nvPr>
        </p:nvSpPr>
        <p:spPr>
          <a:ln/>
        </p:spPr>
      </p:sp>
      <p:sp>
        <p:nvSpPr>
          <p:cNvPr id="2349059" name="Rectangle 3"/>
          <p:cNvSpPr>
            <a:spLocks noGrp="1" noChangeArrowheads="1"/>
          </p:cNvSpPr>
          <p:nvPr>
            <p:ph type="body" idx="1"/>
          </p:nvPr>
        </p:nvSpPr>
        <p:spPr/>
        <p:txBody>
          <a:bodyPr/>
          <a:lstStyle/>
          <a:p>
            <a:r>
              <a:rPr lang="en-US" altLang="x-none"/>
              <a:t>J-shaped relationship was also shown for fatal and nonfatal MI and, to a lesser degree, for fatal and nonfatal stroke </a:t>
            </a:r>
          </a:p>
          <a:p>
            <a:r>
              <a:rPr lang="en-US" altLang="x-none"/>
              <a:t>As the diastolic blood pressure decreased, a significant interaction between revascularization and the risk of the primary end point was noted, suggesting that patients who underwent revascularization before enrollment tolerated lower diastolic pressure relatively better than those who did not undergo revascularization. </a:t>
            </a:r>
          </a:p>
          <a:p>
            <a:r>
              <a:rPr lang="en-US" altLang="x-none"/>
              <a:t>relationship being more evident for diastolic than for systolic blood pressure </a:t>
            </a:r>
          </a:p>
          <a:p>
            <a:r>
              <a:rPr lang="en-US" altLang="x-none"/>
              <a:t>possible pathophysiologic mechanisms: </a:t>
            </a:r>
            <a:br>
              <a:rPr lang="en-US" altLang="x-none"/>
            </a:br>
            <a:r>
              <a:rPr lang="en-US" altLang="x-none"/>
              <a:t/>
            </a:r>
            <a:br>
              <a:rPr lang="en-US" altLang="x-none"/>
            </a:br>
            <a:r>
              <a:rPr lang="en-US" altLang="x-none"/>
              <a:t>1. The blood flow to target organs, including to the heart, may be reduced by low diastolic blood pressure, which may cause cardiac ischemia. In 1 study, ischemic events were associated with diastolic rather than systolic hypotension in 13 of 14 occurrences.4 The researchers deduced that the low diastolic blood pressure had a temporally causal association with silent and symptomatic ischemia. In the current study, we noted that patients who were revascularized were able to tolerate a lower diastolic blood pressure, lending further credence to the hypothesis that myocardial perfusion may be compromised at low diastolic pressures.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CD8DA41-D69B-C048-979A-9CC9E33FEE7A}" type="slidenum">
              <a:rPr lang="en-US" altLang="x-none"/>
              <a:pPr/>
              <a:t>51</a:t>
            </a:fld>
            <a:endParaRPr lang="en-US" altLang="x-none"/>
          </a:p>
        </p:txBody>
      </p:sp>
      <p:sp>
        <p:nvSpPr>
          <p:cNvPr id="23511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r" eaLnBrk="1" hangingPunct="1"/>
            <a:fld id="{7F727E62-25A7-2341-A08A-DCDAACF93664}" type="slidenum">
              <a:rPr lang="en-US" altLang="x-none" sz="1200"/>
              <a:pPr algn="r" eaLnBrk="1" hangingPunct="1"/>
              <a:t>51</a:t>
            </a:fld>
            <a:endParaRPr lang="en-US" altLang="x-none" sz="1200"/>
          </a:p>
        </p:txBody>
      </p:sp>
      <p:sp>
        <p:nvSpPr>
          <p:cNvPr id="2351107" name="Rectangle 2"/>
          <p:cNvSpPr>
            <a:spLocks noRot="1" noChangeArrowheads="1" noTextEdit="1"/>
          </p:cNvSpPr>
          <p:nvPr>
            <p:ph type="sldImg"/>
          </p:nvPr>
        </p:nvSpPr>
        <p:spPr>
          <a:ln/>
        </p:spPr>
      </p:sp>
      <p:sp>
        <p:nvSpPr>
          <p:cNvPr id="2351108"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63487-8D84-044B-B7B1-36C6B6286708}" type="slidenum">
              <a:rPr lang="en-US" altLang="x-none"/>
              <a:pPr/>
              <a:t>52</a:t>
            </a:fld>
            <a:endParaRPr lang="en-US" altLang="x-none"/>
          </a:p>
        </p:txBody>
      </p:sp>
      <p:sp>
        <p:nvSpPr>
          <p:cNvPr id="1346562" name="Rectangle 2"/>
          <p:cNvSpPr>
            <a:spLocks noRot="1" noChangeArrowheads="1" noTextEdit="1"/>
          </p:cNvSpPr>
          <p:nvPr>
            <p:ph type="sldImg"/>
          </p:nvPr>
        </p:nvSpPr>
        <p:spPr>
          <a:xfrm>
            <a:off x="1146175" y="685800"/>
            <a:ext cx="4572000" cy="3429000"/>
          </a:xfrm>
          <a:ln/>
        </p:spPr>
      </p:sp>
      <p:sp>
        <p:nvSpPr>
          <p:cNvPr id="1346563"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EF2C4-4E1A-214A-B75E-61E9FAF1E730}" type="slidenum">
              <a:rPr lang="en-US" altLang="x-none"/>
              <a:pPr/>
              <a:t>53</a:t>
            </a:fld>
            <a:endParaRPr lang="en-US" altLang="x-none"/>
          </a:p>
        </p:txBody>
      </p:sp>
      <p:sp>
        <p:nvSpPr>
          <p:cNvPr id="1348610" name="Rectangle 2"/>
          <p:cNvSpPr>
            <a:spLocks noRot="1" noChangeArrowheads="1" noTextEdit="1"/>
          </p:cNvSpPr>
          <p:nvPr>
            <p:ph type="sldImg"/>
          </p:nvPr>
        </p:nvSpPr>
        <p:spPr>
          <a:xfrm>
            <a:off x="1146175" y="685800"/>
            <a:ext cx="4572000" cy="3429000"/>
          </a:xfrm>
          <a:ln/>
        </p:spPr>
      </p:sp>
      <p:sp>
        <p:nvSpPr>
          <p:cNvPr id="1348611" name="Rectangle 3"/>
          <p:cNvSpPr>
            <a:spLocks noGrp="1" noChangeArrowheads="1"/>
          </p:cNvSpPr>
          <p:nvPr>
            <p:ph type="body" idx="1"/>
          </p:nvPr>
        </p:nvSpPr>
        <p:spPr>
          <a:xfrm>
            <a:off x="635000" y="4343400"/>
            <a:ext cx="5599113" cy="4114800"/>
          </a:xfrm>
          <a:noFill/>
          <a:ln/>
        </p:spPr>
        <p:txBody>
          <a:bodyPr/>
          <a:lstStyle/>
          <a:p>
            <a:pPr marL="115888" indent="-115888">
              <a:buFontTx/>
              <a:buChar char="•"/>
            </a:pPr>
            <a:r>
              <a:rPr lang="en-US" altLang="x-none"/>
              <a:t>Beginning in 1987, the Atherosclerosis Risk in Communities (ARIC) study followed 12,339 middle-aged (45 to 64 years of age) women and men from 4 states for an average of 10 years. A recent analysis from that database (1) attempted to determine optimal lipid levels for women and men, and (2) looked at whether lipid and lipoprotein subfractions could refine CHD prediction.</a:t>
            </a:r>
          </a:p>
          <a:p>
            <a:pPr marL="115888" indent="-115888">
              <a:buFontTx/>
              <a:buChar char="•"/>
            </a:pPr>
            <a:r>
              <a:rPr lang="en-US" altLang="x-none"/>
              <a:t>The data presented on the slide are derived from a 12-year follow-up. The relative risk for CHD was plotted against median HDL-C values divided into quintiles that were adjusted for age and race. </a:t>
            </a:r>
          </a:p>
          <a:p>
            <a:pPr marL="115888" indent="-115888">
              <a:buFontTx/>
              <a:buChar char="•"/>
            </a:pPr>
            <a:r>
              <a:rPr lang="en-US" altLang="x-none"/>
              <a:t>CHD risk proved to be graded and inversely proportional to baseline HDL-C levels.   HDL-C predicted CHD risk strongly and independently. </a:t>
            </a:r>
          </a:p>
          <a:p>
            <a:pPr marL="115888" indent="-115888">
              <a:buFontTx/>
              <a:buChar char="•"/>
            </a:pPr>
            <a:r>
              <a:rPr lang="en-US" altLang="x-none"/>
              <a:t>Women with the lowest CHD risk were in the HDL-C quintile that had the highest median value—81 mg/dL. The risk was continuous, however, with no apparent threshold for an association with CHD risk. Still, the top HDL-C quintile afforded considerable protection against CHD, with a relative risk of 0.16 in that group. </a:t>
            </a:r>
          </a:p>
          <a:p>
            <a:pPr marL="115888" indent="-115888">
              <a:buFontTx/>
              <a:buChar char="•"/>
            </a:pPr>
            <a:r>
              <a:rPr lang="en-US" altLang="x-none"/>
              <a:t>A similar graded relationship was seen in men.</a:t>
            </a:r>
          </a:p>
          <a:p>
            <a:pPr marL="115888" indent="-115888"/>
            <a:endParaRPr lang="en-US" altLang="x-non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989CD-3815-CC4F-BE38-82858C3ED4DE}" type="slidenum">
              <a:rPr lang="en-US" altLang="x-none"/>
              <a:pPr/>
              <a:t>54</a:t>
            </a:fld>
            <a:endParaRPr lang="en-US" altLang="x-none"/>
          </a:p>
        </p:txBody>
      </p:sp>
      <p:sp>
        <p:nvSpPr>
          <p:cNvPr id="1350658" name="Rectangle 2"/>
          <p:cNvSpPr>
            <a:spLocks noRot="1" noChangeArrowheads="1" noTextEdit="1"/>
          </p:cNvSpPr>
          <p:nvPr>
            <p:ph type="sldImg"/>
          </p:nvPr>
        </p:nvSpPr>
        <p:spPr>
          <a:ln/>
        </p:spPr>
      </p:sp>
      <p:sp>
        <p:nvSpPr>
          <p:cNvPr id="135065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85146-5212-CE40-80C5-2B3DC53C92A3}" type="slidenum">
              <a:rPr lang="en-US" altLang="x-none"/>
              <a:pPr/>
              <a:t>55</a:t>
            </a:fld>
            <a:endParaRPr lang="en-US" altLang="x-none"/>
          </a:p>
        </p:txBody>
      </p:sp>
      <p:sp>
        <p:nvSpPr>
          <p:cNvPr id="1354754" name="Rectangle 2"/>
          <p:cNvSpPr>
            <a:spLocks noRot="1" noChangeArrowheads="1" noTextEdit="1"/>
          </p:cNvSpPr>
          <p:nvPr>
            <p:ph type="sldImg"/>
          </p:nvPr>
        </p:nvSpPr>
        <p:spPr>
          <a:ln/>
        </p:spPr>
      </p:sp>
      <p:sp>
        <p:nvSpPr>
          <p:cNvPr id="1354755"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AF450-D4FA-3448-AE37-920CC2F6A98F}" type="slidenum">
              <a:rPr lang="en-US" altLang="x-none"/>
              <a:pPr/>
              <a:t>56</a:t>
            </a:fld>
            <a:endParaRPr lang="en-US" altLang="x-none"/>
          </a:p>
        </p:txBody>
      </p:sp>
      <p:sp>
        <p:nvSpPr>
          <p:cNvPr id="1352706" name="Rectangle 2"/>
          <p:cNvSpPr>
            <a:spLocks noRot="1" noChangeArrowheads="1" noTextEdit="1"/>
          </p:cNvSpPr>
          <p:nvPr>
            <p:ph type="sldImg"/>
          </p:nvPr>
        </p:nvSpPr>
        <p:spPr>
          <a:ln/>
        </p:spPr>
      </p:sp>
      <p:sp>
        <p:nvSpPr>
          <p:cNvPr id="135270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3B80CA-0314-2A48-8BC2-02A5001D45D0}" type="slidenum">
              <a:rPr lang="en-US" altLang="x-none"/>
              <a:pPr/>
              <a:t>57</a:t>
            </a:fld>
            <a:endParaRPr lang="en-US" altLang="x-none"/>
          </a:p>
        </p:txBody>
      </p:sp>
      <p:sp>
        <p:nvSpPr>
          <p:cNvPr id="2298882" name="Rectangle 2"/>
          <p:cNvSpPr>
            <a:spLocks noRot="1" noChangeArrowheads="1" noTextEdit="1"/>
          </p:cNvSpPr>
          <p:nvPr>
            <p:ph type="sldImg"/>
          </p:nvPr>
        </p:nvSpPr>
        <p:spPr>
          <a:ln/>
        </p:spPr>
      </p:sp>
      <p:sp>
        <p:nvSpPr>
          <p:cNvPr id="2298883" name="Rectangle 3"/>
          <p:cNvSpPr>
            <a:spLocks noGrp="1" noChangeArrowheads="1"/>
          </p:cNvSpPr>
          <p:nvPr>
            <p:ph type="body" idx="1"/>
          </p:nvPr>
        </p:nvSpPr>
        <p:spPr/>
        <p:txBody>
          <a:bodyPr/>
          <a:lstStyle/>
          <a:p>
            <a:pPr>
              <a:buClr>
                <a:srgbClr val="00FFFF"/>
              </a:buClr>
            </a:pPr>
            <a:r>
              <a:rPr lang="en-US" altLang="x-none" sz="1000" b="1">
                <a:ea typeface="Arial" charset="0"/>
                <a:cs typeface="Arial" charset="0"/>
              </a:rPr>
              <a:t>Setting: The Staff Periodic Examination Center of the Israel Defense Forces, Zrifin, IsraelPatients: 13,953 apparently healthy, untreated, young men (age 26 to 45 years) with triglyceride levels less than 3.39 mmol/L (&lt;300 mg/dL) Within 5.5 years, 158 new cases of CHD were identified  </a:t>
            </a:r>
          </a:p>
          <a:p>
            <a:pPr>
              <a:lnSpc>
                <a:spcPct val="90000"/>
              </a:lnSpc>
              <a:buClr>
                <a:srgbClr val="00FFFF"/>
              </a:buClr>
            </a:pPr>
            <a:r>
              <a:rPr lang="en-US" altLang="x-none" sz="1000" b="1">
                <a:ea typeface="Arial" charset="0"/>
                <a:cs typeface="Arial" charset="0"/>
              </a:rPr>
              <a:t>The multivariate model was adjusted for age; family history; fasting glucose; high-density lipoprotein cholesterol; blood pressure; body mass index; and changes between time 1 and time 2 in body mass index, physical activity, smoking status and habit of eating breakfast</a:t>
            </a:r>
          </a:p>
          <a:p>
            <a:pPr>
              <a:buClr>
                <a:srgbClr val="00FFFF"/>
              </a:buClr>
            </a:pPr>
            <a:r>
              <a:rPr lang="en-US" altLang="x-none" sz="1000" b="1">
                <a:ea typeface="Arial" charset="0"/>
                <a:cs typeface="Arial" charset="0"/>
              </a:rPr>
              <a:t>The risk for CHD in men with high-tertile triglyceride levels at time 1 changed depending on the tertile at time 2 (hazard ratios, 8.23 [95% CI, 2.50 to 27.13] for high/high, 6.84 [CI, 1.95 to 23.98] for high/intermediate, and 4.90 [CI, 1.01 to 24.55] for high/low, compared with the stable low/low group) </a:t>
            </a:r>
          </a:p>
          <a:p>
            <a:pPr>
              <a:buClr>
                <a:srgbClr val="00FFFF"/>
              </a:buClr>
            </a:pPr>
            <a:r>
              <a:rPr lang="en-US" altLang="x-none" sz="1000" b="1">
                <a:ea typeface="Arial" charset="0"/>
                <a:cs typeface="Arial" charset="0"/>
              </a:rPr>
              <a:t>The risk for CHD in men with low-tertile levels at time 1 also changed depending on the tertile at time 2 (hazard ratios, 3.81 [CI, 0.96 to 15.31] for low/intermediate and 6.76 [CI, 1.34 to 33.92] for low/high, compared with the stable low/low group)</a:t>
            </a:r>
          </a:p>
          <a:p>
            <a:pPr>
              <a:buClr>
                <a:srgbClr val="00FFFF"/>
              </a:buClr>
            </a:pPr>
            <a:r>
              <a:rPr lang="en-US" altLang="x-none" sz="1000" b="1">
                <a:ea typeface="Arial" charset="0"/>
                <a:cs typeface="Arial" charset="0"/>
              </a:rPr>
              <a:t>Limitations:  Participants were healthy and had a low incidence rate of CHD</a:t>
            </a:r>
          </a:p>
          <a:p>
            <a:pPr>
              <a:buClr>
                <a:srgbClr val="00FFFF"/>
              </a:buClr>
            </a:pPr>
            <a:r>
              <a:rPr lang="en-US" altLang="x-none" sz="1000" b="1">
                <a:ea typeface="Arial" charset="0"/>
                <a:cs typeface="Arial" charset="0"/>
              </a:rPr>
              <a:t>The study was observational</a:t>
            </a:r>
          </a:p>
          <a:p>
            <a:pPr>
              <a:lnSpc>
                <a:spcPct val="90000"/>
              </a:lnSpc>
              <a:buClr>
                <a:srgbClr val="00FFFF"/>
              </a:buClr>
            </a:pPr>
            <a:r>
              <a:rPr lang="en-US" altLang="x-none" sz="1000" b="1">
                <a:ea typeface="Arial" charset="0"/>
                <a:cs typeface="Arial" charset="0"/>
              </a:rPr>
              <a:t>A decrease in initially elevated triglyceride levels is associated with a decrease in CHD risk compared with stable high triglyceride levels</a:t>
            </a:r>
          </a:p>
          <a:p>
            <a:pPr>
              <a:lnSpc>
                <a:spcPct val="90000"/>
              </a:lnSpc>
              <a:buClr>
                <a:srgbClr val="00FFFF"/>
              </a:buClr>
            </a:pPr>
            <a:r>
              <a:rPr lang="en-US" altLang="x-none" sz="1000" b="1">
                <a:ea typeface="Arial" charset="0"/>
                <a:cs typeface="Arial" charset="0"/>
              </a:rPr>
              <a:t>However, the risk remains higher than in those with persistently low triglyceride levels</a:t>
            </a:r>
          </a:p>
          <a:p>
            <a:pPr>
              <a:lnSpc>
                <a:spcPct val="90000"/>
              </a:lnSpc>
              <a:buClr>
                <a:srgbClr val="00FFFF"/>
              </a:buClr>
            </a:pPr>
            <a:endParaRPr lang="en-US" altLang="x-none" sz="1000" b="1">
              <a:ea typeface="Arial" charset="0"/>
              <a:cs typeface="Arial" charset="0"/>
            </a:endParaRPr>
          </a:p>
          <a:p>
            <a:pPr>
              <a:lnSpc>
                <a:spcPct val="90000"/>
              </a:lnSpc>
              <a:buClr>
                <a:srgbClr val="00FFFF"/>
              </a:buClr>
            </a:pPr>
            <a:endParaRPr lang="en-US" altLang="x-none" sz="1000" b="1">
              <a:ea typeface="Arial" charset="0"/>
              <a:cs typeface="Arial" charset="0"/>
            </a:endParaRPr>
          </a:p>
          <a:p>
            <a:pPr>
              <a:buClr>
                <a:srgbClr val="00FFFF"/>
              </a:buClr>
            </a:pPr>
            <a:endParaRPr lang="en-US" altLang="x-none" sz="1000" b="1">
              <a:ea typeface="Arial" charset="0"/>
              <a:cs typeface="Arial" charset="0"/>
            </a:endParaRPr>
          </a:p>
          <a:p>
            <a:endParaRPr lang="en-US" altLang="x-non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312B6-0BD9-CB48-BFEE-C0B885E8BFC1}" type="slidenum">
              <a:rPr lang="en-US" altLang="x-none"/>
              <a:pPr/>
              <a:t>58</a:t>
            </a:fld>
            <a:endParaRPr lang="en-US" altLang="x-none"/>
          </a:p>
        </p:txBody>
      </p:sp>
      <p:sp>
        <p:nvSpPr>
          <p:cNvPr id="1369090" name="Rectangle 2"/>
          <p:cNvSpPr>
            <a:spLocks noRot="1" noChangeArrowheads="1" noTextEdit="1"/>
          </p:cNvSpPr>
          <p:nvPr>
            <p:ph type="sldImg"/>
          </p:nvPr>
        </p:nvSpPr>
        <p:spPr>
          <a:ln/>
        </p:spPr>
      </p:sp>
      <p:sp>
        <p:nvSpPr>
          <p:cNvPr id="136909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74CBC-E55C-1240-9976-FF67620B48E9}" type="slidenum">
              <a:rPr lang="en-US" altLang="x-none"/>
              <a:pPr/>
              <a:t>59</a:t>
            </a:fld>
            <a:endParaRPr lang="en-US" altLang="x-none"/>
          </a:p>
        </p:txBody>
      </p:sp>
      <p:sp>
        <p:nvSpPr>
          <p:cNvPr id="1371138" name="Rectangle 2"/>
          <p:cNvSpPr>
            <a:spLocks noRot="1" noChangeArrowheads="1" noTextEdit="1"/>
          </p:cNvSpPr>
          <p:nvPr>
            <p:ph type="sldImg"/>
          </p:nvPr>
        </p:nvSpPr>
        <p:spPr>
          <a:ln/>
        </p:spPr>
      </p:sp>
      <p:sp>
        <p:nvSpPr>
          <p:cNvPr id="137113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F9057CC-9F99-ED4D-90F9-1DF0EBCE85A7}" type="slidenum">
              <a:rPr lang="en-US" altLang="x-none"/>
              <a:pPr/>
              <a:t>6</a:t>
            </a:fld>
            <a:endParaRPr lang="en-US" altLang="x-none"/>
          </a:p>
        </p:txBody>
      </p:sp>
      <p:sp>
        <p:nvSpPr>
          <p:cNvPr id="12410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r" eaLnBrk="1" hangingPunct="1"/>
            <a:fld id="{648B2DA0-AA9E-2948-A758-93D00EEA1F9D}" type="slidenum">
              <a:rPr lang="en-US" altLang="x-none" sz="1200">
                <a:ea typeface="Arial" charset="0"/>
                <a:cs typeface="Arial" charset="0"/>
              </a:rPr>
              <a:pPr algn="r" eaLnBrk="1" hangingPunct="1"/>
              <a:t>6</a:t>
            </a:fld>
            <a:endParaRPr lang="en-US" altLang="x-none" sz="1200">
              <a:ea typeface="Arial" charset="0"/>
              <a:cs typeface="Arial" charset="0"/>
            </a:endParaRPr>
          </a:p>
        </p:txBody>
      </p:sp>
      <p:sp>
        <p:nvSpPr>
          <p:cNvPr id="1241091" name="Rectangle 2"/>
          <p:cNvSpPr>
            <a:spLocks noRot="1" noChangeArrowheads="1" noTextEdit="1"/>
          </p:cNvSpPr>
          <p:nvPr>
            <p:ph type="sldImg"/>
          </p:nvPr>
        </p:nvSpPr>
        <p:spPr>
          <a:ln/>
        </p:spPr>
      </p:sp>
      <p:sp>
        <p:nvSpPr>
          <p:cNvPr id="1241092" name="Rectangle 3"/>
          <p:cNvSpPr>
            <a:spLocks noGrp="1" noChangeArrowheads="1"/>
          </p:cNvSpPr>
          <p:nvPr>
            <p:ph type="body" idx="1"/>
          </p:nvPr>
        </p:nvSpPr>
        <p:spPr/>
        <p:txBody>
          <a:bodyPr lIns="91438" tIns="45719" rIns="91438" bIns="45719"/>
          <a:lstStyle/>
          <a:p>
            <a:endParaRPr lang="x-none" altLang="x-non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0CE175-702A-5345-B91A-DF5B93CF9F9C}" type="slidenum">
              <a:rPr lang="en-US" altLang="x-none"/>
              <a:pPr/>
              <a:t>60</a:t>
            </a:fld>
            <a:endParaRPr lang="en-US" altLang="x-none"/>
          </a:p>
        </p:txBody>
      </p:sp>
      <p:sp>
        <p:nvSpPr>
          <p:cNvPr id="1373186" name="Rectangle 2"/>
          <p:cNvSpPr>
            <a:spLocks noRot="1" noChangeArrowheads="1" noTextEdit="1"/>
          </p:cNvSpPr>
          <p:nvPr>
            <p:ph type="sldImg"/>
          </p:nvPr>
        </p:nvSpPr>
        <p:spPr>
          <a:ln/>
        </p:spPr>
      </p:sp>
      <p:sp>
        <p:nvSpPr>
          <p:cNvPr id="137318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AEFEBE-69AB-EE46-B6A3-A6D0A85B418E}" type="slidenum">
              <a:rPr lang="en-US" altLang="x-none"/>
              <a:pPr/>
              <a:t>61</a:t>
            </a:fld>
            <a:endParaRPr lang="en-US" altLang="x-none"/>
          </a:p>
        </p:txBody>
      </p:sp>
      <p:sp>
        <p:nvSpPr>
          <p:cNvPr id="1375234" name="Rectangle 2"/>
          <p:cNvSpPr>
            <a:spLocks noRot="1" noChangeArrowheads="1" noTextEdit="1"/>
          </p:cNvSpPr>
          <p:nvPr>
            <p:ph type="sldImg"/>
          </p:nvPr>
        </p:nvSpPr>
        <p:spPr>
          <a:ln/>
        </p:spPr>
      </p:sp>
      <p:sp>
        <p:nvSpPr>
          <p:cNvPr id="137523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30668-1C93-504A-AD6A-621DFCBABC22}" type="slidenum">
              <a:rPr lang="en-US" altLang="x-none"/>
              <a:pPr/>
              <a:t>62</a:t>
            </a:fld>
            <a:endParaRPr lang="en-US" altLang="x-none"/>
          </a:p>
        </p:txBody>
      </p:sp>
      <p:sp>
        <p:nvSpPr>
          <p:cNvPr id="1379330" name="Rectangle 2"/>
          <p:cNvSpPr>
            <a:spLocks noRot="1" noChangeArrowheads="1" noTextEdit="1"/>
          </p:cNvSpPr>
          <p:nvPr>
            <p:ph type="sldImg"/>
          </p:nvPr>
        </p:nvSpPr>
        <p:spPr>
          <a:xfrm>
            <a:off x="1131888" y="671513"/>
            <a:ext cx="4591050" cy="3443287"/>
          </a:xfrm>
          <a:ln/>
        </p:spPr>
      </p:sp>
      <p:sp>
        <p:nvSpPr>
          <p:cNvPr id="1379331" name="Rectangle 3"/>
          <p:cNvSpPr>
            <a:spLocks noGrp="1" noChangeArrowheads="1"/>
          </p:cNvSpPr>
          <p:nvPr>
            <p:ph type="body" idx="1"/>
          </p:nvPr>
        </p:nvSpPr>
        <p:spPr>
          <a:xfrm>
            <a:off x="623888" y="4311650"/>
            <a:ext cx="5581650" cy="4592638"/>
          </a:xfrm>
          <a:noFill/>
          <a:ln/>
        </p:spPr>
        <p:txBody>
          <a:bodyPr/>
          <a:lstStyle/>
          <a:p>
            <a:pPr marL="115888" indent="-115888">
              <a:buFontTx/>
              <a:buChar char="•"/>
            </a:pPr>
            <a:r>
              <a:rPr lang="en-US" altLang="x-none"/>
              <a:t>Lipoprotein(a) is a unique lipoprotein rich in cholesterol esters. It resembles LDL in core lipid composition and in having B-100 as a surface apolipoprotein, but it contains an additional glycosylated protein termed apolipoprotein(a), which is linked to the apo B-100 component of LDL. </a:t>
            </a:r>
            <a:r>
              <a:rPr lang="en-US" altLang="x-none" baseline="30000">
                <a:ea typeface="Arial Unicode MS" charset="0"/>
              </a:rPr>
              <a:t> </a:t>
            </a:r>
            <a:r>
              <a:rPr lang="en-US" altLang="x-none"/>
              <a:t>Lp(a) has no known physiologic function.</a:t>
            </a:r>
            <a:endParaRPr lang="en-US" altLang="x-none" baseline="30000">
              <a:ea typeface="Arial Unicode MS" charset="0"/>
            </a:endParaRPr>
          </a:p>
          <a:p>
            <a:pPr marL="115888" indent="-115888">
              <a:buFontTx/>
              <a:buChar char="•"/>
            </a:pPr>
            <a:r>
              <a:rPr lang="en-US" altLang="x-none"/>
              <a:t>Many studies have associated elevated levels of Lp(a) with significantly increased CAD risk in both men and women.  Lp(a) has been isolated in the arterial wall at sites of atherosclerotic lesions.</a:t>
            </a:r>
            <a:endParaRPr lang="en-US" altLang="x-none" baseline="30000">
              <a:ea typeface="Arial Unicode MS" charset="0"/>
            </a:endParaRPr>
          </a:p>
          <a:p>
            <a:pPr marL="115888" indent="-115888">
              <a:buFontTx/>
              <a:buChar char="•"/>
            </a:pPr>
            <a:r>
              <a:rPr lang="en-US" altLang="x-none"/>
              <a:t>The individual traits of the two components—ie, LDL and apo(a)—are thought to be responsible for the pathogenic role of Lp(a).  The LDL component is probably atherogenic, and apo(a) has thrombogenic properties that probably derive from a high degree of structural homology between apo(a) and plasminogen.  Lp(a) competes with plasminogen for binding to plasminogen receptors, fibrin, and fibrinogen.  It interferes with plasminogen activation by inhibiting the tissue plasminogen activator and enhancing the expression of PAI-1 (plasminogen activator inhibitor-1).</a:t>
            </a:r>
            <a:endParaRPr lang="en-US" altLang="x-none" baseline="30000">
              <a:ea typeface="Arial Unicode MS" charset="0"/>
            </a:endParaRPr>
          </a:p>
          <a:p>
            <a:pPr marL="115888" indent="-115888">
              <a:buFontTx/>
              <a:buChar char="•"/>
            </a:pPr>
            <a:r>
              <a:rPr lang="en-US" altLang="x-none"/>
              <a:t>Apo(a) is highly variable in size.  The thrombogenic properties and coagulant effects  of Lp(a) are largely governed by the particle size of apo(a), and only secondarily by the level of Lp(a). Therefore, the same Lp(a) concentrations may be associated with markedly different atherothrombotic risks, depending on the apo(a) isoform.</a:t>
            </a:r>
            <a:endParaRPr lang="en-US" altLang="x-none" baseline="30000">
              <a:ea typeface="Arial Unicode MS" charset="0"/>
            </a:endParaRPr>
          </a:p>
          <a:p>
            <a:pPr marL="115888" indent="-115888">
              <a:buFontTx/>
              <a:buChar char="•"/>
            </a:pPr>
            <a:r>
              <a:rPr lang="en-US" altLang="x-none"/>
              <a:t>The prevalence of genetic lipoprotein disorders was studied in 102 kindreds, in which the proband had documented CAD before the age of 60 years. The study comprised 603 subjects—probands and family members. Based on these families and other studies, Lp(a) appears to be a highly heritable trait. In several kindreds, familial Lp(a) excess occurred without other lipoprotein abnormalities. Several kindreds with lipoprotein disorders also had mean total cholesterol levels &lt;200 mg/dL.</a:t>
            </a:r>
            <a:endParaRPr lang="en-US" altLang="x-none" b="1"/>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3EE45-F32B-034D-A147-5FFCAE9109A6}" type="slidenum">
              <a:rPr lang="en-US" altLang="x-none"/>
              <a:pPr/>
              <a:t>63</a:t>
            </a:fld>
            <a:endParaRPr lang="en-US" altLang="x-none"/>
          </a:p>
        </p:txBody>
      </p:sp>
      <p:sp>
        <p:nvSpPr>
          <p:cNvPr id="1385474" name="Rectangle 2"/>
          <p:cNvSpPr>
            <a:spLocks noRot="1" noChangeArrowheads="1" noTextEdit="1"/>
          </p:cNvSpPr>
          <p:nvPr>
            <p:ph type="sldImg"/>
          </p:nvPr>
        </p:nvSpPr>
        <p:spPr>
          <a:ln/>
        </p:spPr>
      </p:sp>
      <p:sp>
        <p:nvSpPr>
          <p:cNvPr id="138547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E6B92-2574-3843-96F5-159799848598}" type="slidenum">
              <a:rPr lang="en-US" altLang="x-none"/>
              <a:pPr/>
              <a:t>64</a:t>
            </a:fld>
            <a:endParaRPr lang="en-US" altLang="x-none"/>
          </a:p>
        </p:txBody>
      </p:sp>
      <p:sp>
        <p:nvSpPr>
          <p:cNvPr id="1391618" name="Rectangle 2"/>
          <p:cNvSpPr>
            <a:spLocks noRot="1" noChangeArrowheads="1" noTextEdit="1"/>
          </p:cNvSpPr>
          <p:nvPr>
            <p:ph type="sldImg"/>
          </p:nvPr>
        </p:nvSpPr>
        <p:spPr>
          <a:ln/>
        </p:spPr>
      </p:sp>
      <p:sp>
        <p:nvSpPr>
          <p:cNvPr id="139161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1F9DB-C0F6-D54D-922E-7C7628BA7A1E}" type="slidenum">
              <a:rPr lang="en-US" altLang="x-none"/>
              <a:pPr/>
              <a:t>65</a:t>
            </a:fld>
            <a:endParaRPr lang="en-US" altLang="x-none"/>
          </a:p>
        </p:txBody>
      </p:sp>
      <p:sp>
        <p:nvSpPr>
          <p:cNvPr id="1393666" name="Rectangle 2"/>
          <p:cNvSpPr>
            <a:spLocks noRot="1" noChangeArrowheads="1" noTextEdit="1"/>
          </p:cNvSpPr>
          <p:nvPr>
            <p:ph type="sldImg"/>
          </p:nvPr>
        </p:nvSpPr>
        <p:spPr>
          <a:xfrm>
            <a:off x="1144588" y="685800"/>
            <a:ext cx="4572000" cy="3429000"/>
          </a:xfrm>
          <a:ln/>
        </p:spPr>
      </p:sp>
      <p:sp>
        <p:nvSpPr>
          <p:cNvPr id="1393667"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90F7E-6B76-1644-912A-75405A20020A}" type="slidenum">
              <a:rPr lang="en-US" altLang="x-none"/>
              <a:pPr/>
              <a:t>66</a:t>
            </a:fld>
            <a:endParaRPr lang="en-US" altLang="x-none"/>
          </a:p>
        </p:txBody>
      </p:sp>
      <p:sp>
        <p:nvSpPr>
          <p:cNvPr id="1397762" name="Rectangle 2"/>
          <p:cNvSpPr>
            <a:spLocks noRot="1" noChangeArrowheads="1" noTextEdit="1"/>
          </p:cNvSpPr>
          <p:nvPr>
            <p:ph type="sldImg"/>
          </p:nvPr>
        </p:nvSpPr>
        <p:spPr>
          <a:xfrm>
            <a:off x="1144588" y="685800"/>
            <a:ext cx="4572000" cy="3429000"/>
          </a:xfrm>
          <a:ln/>
        </p:spPr>
      </p:sp>
      <p:sp>
        <p:nvSpPr>
          <p:cNvPr id="1397763"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F585B-3036-C445-9921-C99FA9159028}" type="slidenum">
              <a:rPr lang="en-US" altLang="x-none"/>
              <a:pPr/>
              <a:t>67</a:t>
            </a:fld>
            <a:endParaRPr lang="en-US" altLang="x-none"/>
          </a:p>
        </p:txBody>
      </p:sp>
      <p:sp>
        <p:nvSpPr>
          <p:cNvPr id="1403906" name="Rectangle 2"/>
          <p:cNvSpPr>
            <a:spLocks noRot="1" noChangeArrowheads="1" noTextEdit="1"/>
          </p:cNvSpPr>
          <p:nvPr>
            <p:ph type="sldImg"/>
          </p:nvPr>
        </p:nvSpPr>
        <p:spPr>
          <a:xfrm>
            <a:off x="1149350" y="690563"/>
            <a:ext cx="4559300" cy="3419475"/>
          </a:xfrm>
          <a:ln w="12699"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403907" name="Rectangle 3"/>
          <p:cNvSpPr>
            <a:spLocks noGrp="1" noChangeArrowheads="1"/>
          </p:cNvSpPr>
          <p:nvPr>
            <p:ph type="body" idx="1"/>
          </p:nvPr>
        </p:nvSpPr>
        <p:spPr>
          <a:xfrm>
            <a:off x="654050" y="4338638"/>
            <a:ext cx="5559425" cy="4119562"/>
          </a:xfrm>
          <a:noFill/>
          <a:ln/>
        </p:spPr>
        <p:txBody>
          <a:bodyPr lIns="89646" tIns="44037" rIns="89646" bIns="44037"/>
          <a:lstStyle/>
          <a:p>
            <a:pPr marL="111125" indent="-111125">
              <a:buFontTx/>
              <a:buChar char="•"/>
            </a:pPr>
            <a:r>
              <a:rPr lang="en-US" altLang="x-none"/>
              <a:t>High sensitivity C-reactive protein (hs-CRP) is an inflammatory marker that is a strong independent predictor of CHD risk.</a:t>
            </a:r>
          </a:p>
          <a:p>
            <a:pPr marL="111125" indent="-111125">
              <a:buFontTx/>
              <a:buChar char="•"/>
            </a:pPr>
            <a:r>
              <a:rPr lang="en-US" altLang="x-none"/>
              <a:t>This slide shows data from Ridker and colleagues (2002).  They reported a linear relationship between CRP and the incidence of cardiovascular events.  Standardized CRP values are represented on the right hand side with &lt;1 mg/dL denoting low risk, 1-3 mg/dL denoting intermediate risk, and &gt;3 mg/dL denoting high risk.  In these analyses, at each level of the Framingham risk score, patients with higher CRP values had greater risk for cardiovascular events.  </a:t>
            </a:r>
          </a:p>
          <a:p>
            <a:pPr marL="111125" indent="-111125">
              <a:buFontTx/>
              <a:buChar char="•"/>
            </a:pPr>
            <a:endParaRPr lang="en-US" altLang="x-none"/>
          </a:p>
          <a:p>
            <a:pPr marL="111125" indent="-111125">
              <a:buFontTx/>
              <a:buChar char="•"/>
            </a:pPr>
            <a:endParaRPr lang="en-US" altLang="x-non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B7B8C-ED52-CE4E-87E3-5F55BF78A06A}" type="slidenum">
              <a:rPr lang="en-US" altLang="x-none"/>
              <a:pPr/>
              <a:t>68</a:t>
            </a:fld>
            <a:endParaRPr lang="en-US" altLang="x-none"/>
          </a:p>
        </p:txBody>
      </p:sp>
      <p:sp>
        <p:nvSpPr>
          <p:cNvPr id="1412098" name="Rectangle 2"/>
          <p:cNvSpPr>
            <a:spLocks noRot="1" noChangeArrowheads="1" noTextEdit="1"/>
          </p:cNvSpPr>
          <p:nvPr>
            <p:ph type="sldImg"/>
          </p:nvPr>
        </p:nvSpPr>
        <p:spPr>
          <a:ln/>
        </p:spPr>
      </p:sp>
      <p:sp>
        <p:nvSpPr>
          <p:cNvPr id="1412099"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793FCB-3963-7140-AE06-56CB93A48B9C}" type="slidenum">
              <a:rPr lang="en-US" altLang="x-none"/>
              <a:pPr/>
              <a:t>69</a:t>
            </a:fld>
            <a:endParaRPr lang="en-US" altLang="x-none"/>
          </a:p>
        </p:txBody>
      </p:sp>
      <p:sp>
        <p:nvSpPr>
          <p:cNvPr id="1416194" name="Rectangle 2"/>
          <p:cNvSpPr>
            <a:spLocks noRot="1" noChangeArrowheads="1" noTextEdit="1"/>
          </p:cNvSpPr>
          <p:nvPr>
            <p:ph type="sldImg"/>
          </p:nvPr>
        </p:nvSpPr>
        <p:spPr>
          <a:ln/>
        </p:spPr>
      </p:sp>
      <p:sp>
        <p:nvSpPr>
          <p:cNvPr id="141619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5B546A-B226-4741-97B4-CF413BA5E5C5}" type="slidenum">
              <a:rPr lang="en-US" altLang="x-none"/>
              <a:pPr/>
              <a:t>7</a:t>
            </a:fld>
            <a:endParaRPr lang="en-US" altLang="x-none"/>
          </a:p>
        </p:txBody>
      </p:sp>
      <p:sp>
        <p:nvSpPr>
          <p:cNvPr id="1247234" name="Rectangle 2"/>
          <p:cNvSpPr>
            <a:spLocks noRot="1" noChangeArrowheads="1" noTextEdit="1"/>
          </p:cNvSpPr>
          <p:nvPr>
            <p:ph type="sldImg"/>
          </p:nvPr>
        </p:nvSpPr>
        <p:spPr>
          <a:ln/>
        </p:spPr>
      </p:sp>
      <p:sp>
        <p:nvSpPr>
          <p:cNvPr id="124723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B9C2A-907F-6047-82B3-5D9C06EF8603}" type="slidenum">
              <a:rPr lang="en-US" altLang="x-none"/>
              <a:pPr/>
              <a:t>70</a:t>
            </a:fld>
            <a:endParaRPr lang="en-US" altLang="x-none"/>
          </a:p>
        </p:txBody>
      </p:sp>
      <p:sp>
        <p:nvSpPr>
          <p:cNvPr id="1428482" name="Rectangle 2"/>
          <p:cNvSpPr>
            <a:spLocks noRot="1" noChangeArrowheads="1" noTextEdit="1"/>
          </p:cNvSpPr>
          <p:nvPr>
            <p:ph type="sldImg"/>
          </p:nvPr>
        </p:nvSpPr>
        <p:spPr>
          <a:xfrm>
            <a:off x="-1784350" y="57150"/>
            <a:ext cx="10421938" cy="781685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428483" name="Rectangle 3"/>
          <p:cNvSpPr>
            <a:spLocks noGrp="1" noChangeArrowheads="1"/>
          </p:cNvSpPr>
          <p:nvPr>
            <p:ph type="body" idx="1"/>
          </p:nvPr>
        </p:nvSpPr>
        <p:spPr>
          <a:xfrm>
            <a:off x="0" y="7893050"/>
            <a:ext cx="6858000" cy="1250950"/>
          </a:xfrm>
          <a:noFill/>
          <a:ln/>
        </p:spPr>
        <p:txBody>
          <a:bodyPr lIns="93721" tIns="46862" rIns="93721" bIns="46862"/>
          <a:lstStyle/>
          <a:p>
            <a:pPr>
              <a:lnSpc>
                <a:spcPct val="90000"/>
              </a:lnSpc>
            </a:pPr>
            <a:r>
              <a:rPr lang="en-US" altLang="x-none" sz="1400"/>
              <a:t>Acetylcholine was infused into the LAD. The normal response is smooth muscle cell contraction and vasoconstriction, however normal coronary arteries then compensate with vasodilatation and increased coronary blood flow back towards normal.  Therefore only coronary arteries with endothelial dysfunction fail to re-expand, and you see this in tertile 3 where there is only a small amount of increase back towards normal.  Note that the healthy vasodilatation response begins to be impaired when Lp-PLA2 is in tertile 2 (above 181 ng/ml).</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E1CD6-C143-8C47-834A-DC1208BD4A2B}" type="slidenum">
              <a:rPr lang="en-US" altLang="x-none"/>
              <a:pPr/>
              <a:t>71</a:t>
            </a:fld>
            <a:endParaRPr lang="en-US" altLang="x-none"/>
          </a:p>
        </p:txBody>
      </p:sp>
      <p:sp>
        <p:nvSpPr>
          <p:cNvPr id="1458178" name="Rectangle 2"/>
          <p:cNvSpPr>
            <a:spLocks noRot="1" noChangeArrowheads="1" noTextEdit="1"/>
          </p:cNvSpPr>
          <p:nvPr>
            <p:ph type="sldImg"/>
          </p:nvPr>
        </p:nvSpPr>
        <p:spPr>
          <a:ln/>
        </p:spPr>
      </p:sp>
      <p:sp>
        <p:nvSpPr>
          <p:cNvPr id="145817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44AED2-990B-E942-AEDF-3E90BFD38FB1}" type="slidenum">
              <a:rPr lang="en-US" altLang="x-none"/>
              <a:pPr/>
              <a:t>72</a:t>
            </a:fld>
            <a:endParaRPr lang="en-US" altLang="x-none"/>
          </a:p>
        </p:txBody>
      </p:sp>
      <p:sp>
        <p:nvSpPr>
          <p:cNvPr id="1460226" name="Rectangle 2"/>
          <p:cNvSpPr>
            <a:spLocks noRot="1" noChangeArrowheads="1" noTextEdit="1"/>
          </p:cNvSpPr>
          <p:nvPr>
            <p:ph type="sldImg"/>
          </p:nvPr>
        </p:nvSpPr>
        <p:spPr>
          <a:xfrm>
            <a:off x="1144588" y="685800"/>
            <a:ext cx="4572000" cy="3429000"/>
          </a:xfrm>
          <a:ln/>
        </p:spPr>
      </p:sp>
      <p:sp>
        <p:nvSpPr>
          <p:cNvPr id="1460227" name="Rectangle 3"/>
          <p:cNvSpPr>
            <a:spLocks noGrp="1" noChangeArrowheads="1"/>
          </p:cNvSpPr>
          <p:nvPr>
            <p:ph type="body" idx="1"/>
          </p:nvPr>
        </p:nvSpPr>
        <p:spPr>
          <a:xfrm>
            <a:off x="915988" y="4343400"/>
            <a:ext cx="5026025" cy="4114800"/>
          </a:xfrm>
        </p:spPr>
        <p:txBody>
          <a:bodyPr/>
          <a:lstStyle/>
          <a:p>
            <a:r>
              <a:rPr lang="en-US" altLang="x-none"/>
              <a:t>Atherosclerosis Risk in Communities data presented at AHA 2004 and used to file for FDA approval of the PLAC®  test as an aid in the prediction of ischemic stroke (88% of all strokes). Stroke is not only a disease of the aged or of hypertensive persons.  1/3 of strokes occur in 45-64 year olds. Also you can see that once systolic blood pressure increases above about 115 mm Hg you being to see a doubling of stroke risk.  And in the top tertile for SBP, many still not hypertensive, beginning at 130 mm Hg, stroke risk increases 3.5 times.  If you are also above the median value (377 ng/ml in ARIC but this probably high by about 1/3 compared to other studies), then your risk soars to almost 7 fold for stroke.</a:t>
            </a:r>
          </a:p>
          <a:p>
            <a:endParaRPr lang="en-US" altLang="x-none"/>
          </a:p>
          <a:p>
            <a:r>
              <a:rPr lang="en-US" altLang="x-none"/>
              <a:t>Thus the PLAC®  test plus SBP in the prehypertensive population enable us to identify patients for primary stroke prevention. Since lifestyle changes such as smoking cessation may reduce stroke risk by over half, and since statins and antihypertensives reduce stroke risk by about 1/3 each, primary prevention of stroke is a very important and potent intervention.</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FBED4-BE41-8C49-B358-D59BE7A6C85C}" type="slidenum">
              <a:rPr lang="en-US" altLang="x-none"/>
              <a:pPr/>
              <a:t>73</a:t>
            </a:fld>
            <a:endParaRPr lang="en-US" altLang="x-none"/>
          </a:p>
        </p:txBody>
      </p:sp>
      <p:sp>
        <p:nvSpPr>
          <p:cNvPr id="1462274" name="Rectangle 2"/>
          <p:cNvSpPr>
            <a:spLocks noRot="1" noChangeArrowheads="1" noTextEdit="1"/>
          </p:cNvSpPr>
          <p:nvPr>
            <p:ph type="sldImg"/>
          </p:nvPr>
        </p:nvSpPr>
        <p:spPr>
          <a:ln/>
        </p:spPr>
      </p:sp>
      <p:sp>
        <p:nvSpPr>
          <p:cNvPr id="1462275"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0E2274-484E-AF4E-8156-87859891B34E}" type="slidenum">
              <a:rPr lang="en-US" altLang="x-none"/>
              <a:pPr/>
              <a:t>74</a:t>
            </a:fld>
            <a:endParaRPr lang="en-US" altLang="x-none"/>
          </a:p>
        </p:txBody>
      </p:sp>
      <p:sp>
        <p:nvSpPr>
          <p:cNvPr id="1466370" name="Rectangle 2"/>
          <p:cNvSpPr>
            <a:spLocks noRot="1" noChangeArrowheads="1" noTextEdit="1"/>
          </p:cNvSpPr>
          <p:nvPr>
            <p:ph type="sldImg"/>
          </p:nvPr>
        </p:nvSpPr>
        <p:spPr>
          <a:ln/>
        </p:spPr>
      </p:sp>
      <p:sp>
        <p:nvSpPr>
          <p:cNvPr id="1466371" name="Rectangle 3"/>
          <p:cNvSpPr>
            <a:spLocks noGrp="1" noChangeArrowheads="1"/>
          </p:cNvSpPr>
          <p:nvPr>
            <p:ph type="body" idx="1"/>
          </p:nvPr>
        </p:nvSpPr>
        <p:spPr/>
        <p:txBody>
          <a:bodyPr/>
          <a:lstStyle/>
          <a:p>
            <a:r>
              <a:rPr lang="en-US" altLang="x-none"/>
              <a:t>Inflammatory markers are typically elevated in all systemic inflammatory conditions:</a:t>
            </a:r>
          </a:p>
          <a:p>
            <a:pPr>
              <a:buFontTx/>
              <a:buChar char="•"/>
            </a:pPr>
            <a:r>
              <a:rPr lang="en-US" altLang="x-none"/>
              <a:t>Lp-PLA</a:t>
            </a:r>
            <a:r>
              <a:rPr lang="en-US" altLang="x-none" baseline="-25000"/>
              <a:t>2</a:t>
            </a:r>
            <a:r>
              <a:rPr lang="en-US" altLang="x-none"/>
              <a:t> is specific to vascular inflammation</a:t>
            </a:r>
          </a:p>
          <a:p>
            <a:pPr>
              <a:buFontTx/>
              <a:buChar char="•"/>
            </a:pPr>
            <a:r>
              <a:rPr lang="en-US" altLang="x-none"/>
              <a:t>In an analysis of individuals with conditions typically associated with systemic inflammation but without diagnosed cardiovascular disease, Lp-PLA</a:t>
            </a:r>
            <a:r>
              <a:rPr lang="en-US" altLang="x-none" baseline="-25000"/>
              <a:t>2</a:t>
            </a:r>
            <a:r>
              <a:rPr lang="en-US" altLang="x-none"/>
              <a:t> was not substantially elevated in these populations</a:t>
            </a:r>
          </a:p>
          <a:p>
            <a:pPr>
              <a:buFontTx/>
              <a:buChar char="•"/>
            </a:pPr>
            <a:r>
              <a:rPr lang="en-US" altLang="x-none"/>
              <a:t>The inclusion of a 90 person set of healthy normal volunteers found that Lp-PLA</a:t>
            </a:r>
            <a:r>
              <a:rPr lang="en-US" altLang="x-none" baseline="-25000"/>
              <a:t>2</a:t>
            </a:r>
            <a:r>
              <a:rPr lang="en-US" altLang="x-none"/>
              <a:t> levels were not artificially elevated, while CRP levels were elevated in nearly half the healthy individuals</a:t>
            </a:r>
          </a:p>
          <a:p>
            <a:pPr>
              <a:buFontTx/>
              <a:buChar char="•"/>
            </a:pPr>
            <a:r>
              <a:rPr lang="en-US" altLang="x-none"/>
              <a:t>Results of Lp-PLA</a:t>
            </a:r>
            <a:r>
              <a:rPr lang="en-US" altLang="x-none" baseline="-25000"/>
              <a:t>2</a:t>
            </a:r>
            <a:r>
              <a:rPr lang="en-US" altLang="x-none"/>
              <a:t> testing provide reliable information on cardiovascular risk that should not be falsely elevated by systemic inflammation</a:t>
            </a:r>
          </a:p>
          <a:p>
            <a:pPr>
              <a:buFontTx/>
              <a:buChar char="•"/>
            </a:pPr>
            <a:endParaRPr lang="en-US" altLang="x-none"/>
          </a:p>
          <a:p>
            <a:pPr>
              <a:lnSpc>
                <a:spcPct val="95000"/>
              </a:lnSpc>
              <a:spcBef>
                <a:spcPts val="1800"/>
              </a:spcBef>
              <a:buClr>
                <a:srgbClr val="FFFF99"/>
              </a:buClr>
              <a:buSzPct val="120000"/>
            </a:pPr>
            <a:r>
              <a:rPr lang="en" altLang="x-none"/>
              <a:t>Wolfert RL</a:t>
            </a:r>
            <a:r>
              <a:rPr lang="en-US" altLang="x-none"/>
              <a:t>, et al. </a:t>
            </a:r>
            <a:r>
              <a:rPr lang="en" altLang="x-none"/>
              <a:t>Biological Variability and Specificity of Lipoprotein-Associated Phospholipase A</a:t>
            </a:r>
            <a:r>
              <a:rPr lang="en" altLang="x-none" baseline="-25000"/>
              <a:t>2</a:t>
            </a:r>
            <a:r>
              <a:rPr lang="en" altLang="x-none"/>
              <a:t> (Lp-PLA</a:t>
            </a:r>
            <a:r>
              <a:rPr lang="en" altLang="x-none" baseline="-25000"/>
              <a:t>2</a:t>
            </a:r>
            <a:r>
              <a:rPr lang="en" altLang="x-none"/>
              <a:t>), a Novel Marker of Cardiovascular Risk. Presented at the 2004 Scientific Sessions of the American Heart Association, Program# </a:t>
            </a:r>
            <a:r>
              <a:rPr lang="en-US" altLang="x-none"/>
              <a:t>1477/B124</a:t>
            </a:r>
            <a:r>
              <a:rPr lang="en" altLang="x-none"/>
              <a:t>.</a:t>
            </a:r>
            <a:endParaRPr lang="en-US" altLang="x-none"/>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F6827-7B6C-D44D-B956-F95F0C5FD488}" type="slidenum">
              <a:rPr lang="en-US" altLang="x-none"/>
              <a:pPr/>
              <a:t>75</a:t>
            </a:fld>
            <a:endParaRPr lang="en-US" altLang="x-none"/>
          </a:p>
        </p:txBody>
      </p:sp>
      <p:sp>
        <p:nvSpPr>
          <p:cNvPr id="1486850" name="Rectangle 2"/>
          <p:cNvSpPr>
            <a:spLocks noRot="1" noChangeArrowheads="1" noTextEdit="1"/>
          </p:cNvSpPr>
          <p:nvPr>
            <p:ph type="sldImg"/>
          </p:nvPr>
        </p:nvSpPr>
        <p:spPr>
          <a:xfrm>
            <a:off x="808038" y="433388"/>
            <a:ext cx="5094287" cy="3821112"/>
          </a:xfrm>
          <a:ln/>
        </p:spPr>
      </p:sp>
      <p:sp>
        <p:nvSpPr>
          <p:cNvPr id="1486851" name="Rectangle 3"/>
          <p:cNvSpPr>
            <a:spLocks noGrp="1" noChangeArrowheads="1"/>
          </p:cNvSpPr>
          <p:nvPr>
            <p:ph type="body" idx="1"/>
          </p:nvPr>
        </p:nvSpPr>
        <p:spPr>
          <a:xfrm>
            <a:off x="784225" y="4343400"/>
            <a:ext cx="5103813" cy="4114800"/>
          </a:xfrm>
        </p:spPr>
        <p:txBody>
          <a:bodyPr lIns="90766" tIns="45383" rIns="90766" bIns="45383"/>
          <a:lstStyle/>
          <a:p>
            <a:pPr marL="114300" indent="-114300">
              <a:spcAft>
                <a:spcPct val="40000"/>
              </a:spcAft>
              <a:buFontTx/>
              <a:buChar char="•"/>
            </a:pPr>
            <a:r>
              <a:rPr lang="en-US" altLang="x-none"/>
              <a:t>The increasing evidence surrounding the role of inflammation in CVD has lead to the investigation of inflammatory biomarkers to aid in the determination of cardiovascular risk</a:t>
            </a:r>
          </a:p>
          <a:p>
            <a:pPr marL="114300" indent="-114300">
              <a:spcAft>
                <a:spcPct val="40000"/>
              </a:spcAft>
              <a:buFontTx/>
              <a:buChar char="•"/>
            </a:pPr>
            <a:r>
              <a:rPr lang="en-US" altLang="x-none"/>
              <a:t>Lp-PLA</a:t>
            </a:r>
            <a:r>
              <a:rPr lang="en-US" altLang="x-none" baseline="-25000"/>
              <a:t>2</a:t>
            </a:r>
            <a:r>
              <a:rPr lang="en-US" altLang="x-none"/>
              <a:t> is a novel risk marker that:</a:t>
            </a:r>
          </a:p>
          <a:p>
            <a:pPr marL="571500" lvl="2" indent="-228600">
              <a:buFontTx/>
              <a:buChar char="•"/>
            </a:pPr>
            <a:r>
              <a:rPr lang="en-US" altLang="x-none"/>
              <a:t>Is specific to cardiovascular inflammation</a:t>
            </a:r>
          </a:p>
          <a:p>
            <a:pPr marL="571500" lvl="2" indent="-228600">
              <a:buFontTx/>
              <a:buChar char="•"/>
            </a:pPr>
            <a:r>
              <a:rPr lang="en-US" altLang="x-none"/>
              <a:t>When elevated, confers a twofold risk increase in future events, independent of other risk factors</a:t>
            </a:r>
          </a:p>
          <a:p>
            <a:pPr marL="571500" lvl="2" indent="-228600">
              <a:buFontTx/>
              <a:buChar char="•"/>
            </a:pPr>
            <a:r>
              <a:rPr lang="en-US" altLang="x-none"/>
              <a:t>Can be used to aid in identifying patients who need aggressive risk reduction</a:t>
            </a:r>
          </a:p>
          <a:p>
            <a:pPr marL="571500" lvl="2" indent="-228600">
              <a:buFontTx/>
              <a:buChar char="•"/>
            </a:pPr>
            <a:r>
              <a:rPr lang="en-US" altLang="x-none"/>
              <a:t>Therapies known to reduce cardiovascular events, such as statins and fibrates, have also been shown to reduce Lp-PLA</a:t>
            </a:r>
            <a:r>
              <a:rPr lang="en-US" altLang="x-none" baseline="-25000"/>
              <a:t>2</a:t>
            </a:r>
            <a:r>
              <a:rPr lang="en-US" altLang="x-none"/>
              <a:t> levels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34BC5-1CF3-0F49-B2A8-CF49425DCC5C}" type="slidenum">
              <a:rPr lang="en-US" altLang="x-none"/>
              <a:pPr/>
              <a:t>76</a:t>
            </a:fld>
            <a:endParaRPr lang="en-US" altLang="x-none"/>
          </a:p>
        </p:txBody>
      </p:sp>
      <p:sp>
        <p:nvSpPr>
          <p:cNvPr id="1488898" name="Rectangle 2"/>
          <p:cNvSpPr>
            <a:spLocks noRot="1" noChangeArrowheads="1" noTextEdit="1"/>
          </p:cNvSpPr>
          <p:nvPr>
            <p:ph type="sldImg"/>
          </p:nvPr>
        </p:nvSpPr>
        <p:spPr>
          <a:ln/>
        </p:spPr>
      </p:sp>
      <p:sp>
        <p:nvSpPr>
          <p:cNvPr id="1488899"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71890B-C0B8-7E47-B55F-07A695C6D205}" type="slidenum">
              <a:rPr lang="en-US" altLang="x-none"/>
              <a:pPr/>
              <a:t>77</a:t>
            </a:fld>
            <a:endParaRPr lang="en-US" altLang="x-none"/>
          </a:p>
        </p:txBody>
      </p:sp>
      <p:sp>
        <p:nvSpPr>
          <p:cNvPr id="1492994" name="Rectangle 2"/>
          <p:cNvSpPr>
            <a:spLocks noRot="1" noChangeArrowheads="1" noTextEdit="1"/>
          </p:cNvSpPr>
          <p:nvPr>
            <p:ph type="sldImg"/>
          </p:nvPr>
        </p:nvSpPr>
        <p:spPr>
          <a:xfrm>
            <a:off x="1144588" y="685800"/>
            <a:ext cx="4573587" cy="3430588"/>
          </a:xfrm>
          <a:ln/>
        </p:spPr>
      </p:sp>
      <p:sp>
        <p:nvSpPr>
          <p:cNvPr id="149299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DE5BA-EA23-C24C-87DD-0F4FD890883A}" type="slidenum">
              <a:rPr lang="en-US" altLang="x-none"/>
              <a:pPr/>
              <a:t>78</a:t>
            </a:fld>
            <a:endParaRPr lang="en-US" altLang="x-none"/>
          </a:p>
        </p:txBody>
      </p:sp>
      <p:sp>
        <p:nvSpPr>
          <p:cNvPr id="1490946" name="Rectangle 2"/>
          <p:cNvSpPr>
            <a:spLocks noRot="1" noChangeArrowheads="1" noTextEdit="1"/>
          </p:cNvSpPr>
          <p:nvPr>
            <p:ph type="sldImg"/>
          </p:nvPr>
        </p:nvSpPr>
        <p:spPr>
          <a:ln/>
        </p:spPr>
      </p:sp>
      <p:sp>
        <p:nvSpPr>
          <p:cNvPr id="149094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0DE1F-2A97-B04F-BC5A-9CB1B0A28C13}" type="slidenum">
              <a:rPr lang="en-US" altLang="x-none"/>
              <a:pPr/>
              <a:t>79</a:t>
            </a:fld>
            <a:endParaRPr lang="en-US" altLang="x-none"/>
          </a:p>
        </p:txBody>
      </p:sp>
      <p:sp>
        <p:nvSpPr>
          <p:cNvPr id="1495042" name="Rectangle 2"/>
          <p:cNvSpPr>
            <a:spLocks noRot="1" noChangeArrowheads="1" noTextEdit="1"/>
          </p:cNvSpPr>
          <p:nvPr>
            <p:ph type="sldImg"/>
          </p:nvPr>
        </p:nvSpPr>
        <p:spPr>
          <a:ln/>
        </p:spPr>
      </p:sp>
      <p:sp>
        <p:nvSpPr>
          <p:cNvPr id="1495043"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8B189E-8B9C-A243-89E9-F73A138C8E30}" type="slidenum">
              <a:rPr lang="en-US" altLang="x-none"/>
              <a:pPr/>
              <a:t>8</a:t>
            </a:fld>
            <a:endParaRPr lang="en-US" altLang="x-none"/>
          </a:p>
        </p:txBody>
      </p:sp>
      <p:sp>
        <p:nvSpPr>
          <p:cNvPr id="1249282" name="Rectangle 2"/>
          <p:cNvSpPr>
            <a:spLocks noRot="1" noChangeArrowheads="1" noTextEdit="1"/>
          </p:cNvSpPr>
          <p:nvPr>
            <p:ph type="sldImg"/>
          </p:nvPr>
        </p:nvSpPr>
        <p:spPr>
          <a:ln/>
        </p:spPr>
      </p:sp>
      <p:sp>
        <p:nvSpPr>
          <p:cNvPr id="124928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A152C-09F2-4C4D-8C27-2A67F49449BD}" type="slidenum">
              <a:rPr lang="en-US" altLang="x-none"/>
              <a:pPr/>
              <a:t>80</a:t>
            </a:fld>
            <a:endParaRPr lang="en-US" altLang="x-none"/>
          </a:p>
        </p:txBody>
      </p:sp>
      <p:sp>
        <p:nvSpPr>
          <p:cNvPr id="1503234" name="Rectangle 2"/>
          <p:cNvSpPr>
            <a:spLocks noRot="1" noChangeArrowheads="1" noTextEdit="1"/>
          </p:cNvSpPr>
          <p:nvPr>
            <p:ph type="sldImg"/>
          </p:nvPr>
        </p:nvSpPr>
        <p:spPr>
          <a:ln/>
        </p:spPr>
      </p:sp>
      <p:sp>
        <p:nvSpPr>
          <p:cNvPr id="150323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4098C6-C961-5E49-80F1-86D88251F91C}" type="slidenum">
              <a:rPr lang="en-US" altLang="x-none"/>
              <a:pPr/>
              <a:t>81</a:t>
            </a:fld>
            <a:endParaRPr lang="en-US" altLang="x-none"/>
          </a:p>
        </p:txBody>
      </p:sp>
      <p:sp>
        <p:nvSpPr>
          <p:cNvPr id="2353154" name="Rectangle 2"/>
          <p:cNvSpPr>
            <a:spLocks noRot="1" noChangeArrowheads="1" noTextEdit="1"/>
          </p:cNvSpPr>
          <p:nvPr>
            <p:ph type="sldImg"/>
          </p:nvPr>
        </p:nvSpPr>
        <p:spPr>
          <a:ln/>
        </p:spPr>
      </p:sp>
      <p:sp>
        <p:nvSpPr>
          <p:cNvPr id="2353155" name="Rectangle 3"/>
          <p:cNvSpPr>
            <a:spLocks noGrp="1" noChangeArrowheads="1"/>
          </p:cNvSpPr>
          <p:nvPr>
            <p:ph type="body" idx="1"/>
          </p:nvPr>
        </p:nvSpPr>
        <p:spPr/>
        <p:txBody>
          <a:bodyPr/>
          <a:lstStyle/>
          <a:p>
            <a:pPr lvl="1"/>
            <a:endParaRPr lang="en-US" altLang="x-none"/>
          </a:p>
          <a:p>
            <a:pPr lvl="1"/>
            <a:endParaRPr lang="en-US" altLang="x-none"/>
          </a:p>
          <a:p>
            <a:pPr lvl="1"/>
            <a:endParaRPr lang="en-US" altLang="x-none"/>
          </a:p>
          <a:p>
            <a:pPr lvl="1"/>
            <a:r>
              <a:rPr lang="en-US" altLang="x-none"/>
              <a:t>50,000 IU daily can lead to toxicity</a:t>
            </a:r>
          </a:p>
          <a:p>
            <a:pPr lvl="1"/>
            <a:r>
              <a:rPr lang="en-US" altLang="x-none"/>
              <a:t>(people taking 10,000 IU/day of D2 x 20 weeks did not experience any adverse effects)</a:t>
            </a:r>
          </a:p>
          <a:p>
            <a:pPr lvl="1"/>
            <a:endParaRPr lang="en-US" altLang="x-none"/>
          </a:p>
          <a:p>
            <a:endParaRPr lang="en-US" altLang="x-none"/>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3E48C-537F-1146-9545-9CFD259AB170}" type="slidenum">
              <a:rPr lang="en-US" altLang="x-none"/>
              <a:pPr/>
              <a:t>82</a:t>
            </a:fld>
            <a:endParaRPr lang="en-US" altLang="x-none"/>
          </a:p>
        </p:txBody>
      </p:sp>
      <p:sp>
        <p:nvSpPr>
          <p:cNvPr id="1538050" name="Rectangle 2"/>
          <p:cNvSpPr>
            <a:spLocks noRot="1" noChangeArrowheads="1" noTextEdit="1"/>
          </p:cNvSpPr>
          <p:nvPr>
            <p:ph type="sldImg"/>
          </p:nvPr>
        </p:nvSpPr>
        <p:spPr>
          <a:xfrm>
            <a:off x="1146175" y="685800"/>
            <a:ext cx="4572000" cy="3429000"/>
          </a:xfrm>
          <a:ln/>
        </p:spPr>
      </p:sp>
      <p:sp>
        <p:nvSpPr>
          <p:cNvPr id="1538051"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2A5C5C-541A-9A4D-B95E-3C8FFA53AB14}" type="slidenum">
              <a:rPr lang="en-US" altLang="x-none"/>
              <a:pPr/>
              <a:t>83</a:t>
            </a:fld>
            <a:endParaRPr lang="en-US" altLang="x-none"/>
          </a:p>
        </p:txBody>
      </p:sp>
      <p:sp>
        <p:nvSpPr>
          <p:cNvPr id="1540098" name="Rectangle 2"/>
          <p:cNvSpPr>
            <a:spLocks noRot="1" noChangeArrowheads="1" noTextEdit="1"/>
          </p:cNvSpPr>
          <p:nvPr>
            <p:ph type="sldImg"/>
          </p:nvPr>
        </p:nvSpPr>
        <p:spPr>
          <a:ln/>
        </p:spPr>
      </p:sp>
      <p:sp>
        <p:nvSpPr>
          <p:cNvPr id="154009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920F9-83C1-EE40-AEE7-9D72162A0407}" type="slidenum">
              <a:rPr lang="en-US" altLang="x-none"/>
              <a:pPr/>
              <a:t>84</a:t>
            </a:fld>
            <a:endParaRPr lang="en-US" altLang="x-none"/>
          </a:p>
        </p:txBody>
      </p:sp>
      <p:sp>
        <p:nvSpPr>
          <p:cNvPr id="1542146" name="Rectangle 2"/>
          <p:cNvSpPr>
            <a:spLocks noRot="1" noChangeArrowheads="1" noTextEdit="1"/>
          </p:cNvSpPr>
          <p:nvPr>
            <p:ph type="sldImg"/>
          </p:nvPr>
        </p:nvSpPr>
        <p:spPr>
          <a:xfrm>
            <a:off x="1144588" y="685800"/>
            <a:ext cx="4573587" cy="3430588"/>
          </a:xfrm>
          <a:ln/>
        </p:spPr>
      </p:sp>
      <p:sp>
        <p:nvSpPr>
          <p:cNvPr id="154214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81FB7-43E8-0A4B-B2AB-1F3670AC3CE2}" type="slidenum">
              <a:rPr lang="en-US" altLang="x-none"/>
              <a:pPr/>
              <a:t>85</a:t>
            </a:fld>
            <a:endParaRPr lang="en-US" altLang="x-none"/>
          </a:p>
        </p:txBody>
      </p:sp>
      <p:sp>
        <p:nvSpPr>
          <p:cNvPr id="1552386" name="Rectangle 2"/>
          <p:cNvSpPr>
            <a:spLocks noRot="1" noChangeArrowheads="1" noTextEdit="1"/>
          </p:cNvSpPr>
          <p:nvPr>
            <p:ph type="sldImg"/>
          </p:nvPr>
        </p:nvSpPr>
        <p:spPr>
          <a:ln/>
        </p:spPr>
      </p:sp>
      <p:sp>
        <p:nvSpPr>
          <p:cNvPr id="155238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08CF03-F9B3-CE41-84F5-2B76BB5733CE}" type="slidenum">
              <a:rPr lang="en-US" altLang="x-none"/>
              <a:pPr/>
              <a:t>86</a:t>
            </a:fld>
            <a:endParaRPr lang="en-US" altLang="x-none"/>
          </a:p>
        </p:txBody>
      </p:sp>
      <p:sp>
        <p:nvSpPr>
          <p:cNvPr id="1562626" name="Rectangle 2"/>
          <p:cNvSpPr>
            <a:spLocks noRot="1" noChangeArrowheads="1" noTextEdit="1"/>
          </p:cNvSpPr>
          <p:nvPr>
            <p:ph type="sldImg"/>
          </p:nvPr>
        </p:nvSpPr>
        <p:spPr>
          <a:ln/>
        </p:spPr>
      </p:sp>
      <p:sp>
        <p:nvSpPr>
          <p:cNvPr id="1562627"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F04DE-CFF8-A74E-9CD2-89E1AA14913D}" type="slidenum">
              <a:rPr lang="en-US" altLang="x-none"/>
              <a:pPr/>
              <a:t>87</a:t>
            </a:fld>
            <a:endParaRPr lang="en-US" altLang="x-none"/>
          </a:p>
        </p:txBody>
      </p:sp>
      <p:sp>
        <p:nvSpPr>
          <p:cNvPr id="1564674" name="Rectangle 2"/>
          <p:cNvSpPr>
            <a:spLocks noRot="1" noChangeArrowheads="1" noTextEdit="1"/>
          </p:cNvSpPr>
          <p:nvPr>
            <p:ph type="sldImg"/>
          </p:nvPr>
        </p:nvSpPr>
        <p:spPr>
          <a:ln/>
        </p:spPr>
      </p:sp>
      <p:sp>
        <p:nvSpPr>
          <p:cNvPr id="1564675"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B59F47-739D-DA4E-8F68-03E9C93158EE}" type="slidenum">
              <a:rPr lang="en-US" altLang="x-none"/>
              <a:pPr/>
              <a:t>88</a:t>
            </a:fld>
            <a:endParaRPr lang="en-US" altLang="x-none"/>
          </a:p>
        </p:txBody>
      </p:sp>
      <p:sp>
        <p:nvSpPr>
          <p:cNvPr id="1566722" name="Rectangle 2"/>
          <p:cNvSpPr>
            <a:spLocks noRot="1" noChangeArrowheads="1" noTextEdit="1"/>
          </p:cNvSpPr>
          <p:nvPr>
            <p:ph type="sldImg"/>
          </p:nvPr>
        </p:nvSpPr>
        <p:spPr>
          <a:ln/>
        </p:spPr>
      </p:sp>
      <p:sp>
        <p:nvSpPr>
          <p:cNvPr id="156672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39A1C-E424-1F4B-B5CD-04101279E468}" type="slidenum">
              <a:rPr lang="en-US" altLang="x-none"/>
              <a:pPr/>
              <a:t>89</a:t>
            </a:fld>
            <a:endParaRPr lang="en-US" altLang="x-none"/>
          </a:p>
        </p:txBody>
      </p:sp>
      <p:sp>
        <p:nvSpPr>
          <p:cNvPr id="1568770" name="Rectangle 2"/>
          <p:cNvSpPr>
            <a:spLocks noRot="1" noChangeArrowheads="1" noTextEdit="1"/>
          </p:cNvSpPr>
          <p:nvPr>
            <p:ph type="sldImg"/>
          </p:nvPr>
        </p:nvSpPr>
        <p:spPr>
          <a:ln/>
        </p:spPr>
      </p:sp>
      <p:sp>
        <p:nvSpPr>
          <p:cNvPr id="156877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1B928-5B3A-D046-B763-11ED1D861571}" type="slidenum">
              <a:rPr lang="en-US" altLang="x-none"/>
              <a:pPr/>
              <a:t>9</a:t>
            </a:fld>
            <a:endParaRPr lang="en-US" altLang="x-none"/>
          </a:p>
        </p:txBody>
      </p:sp>
      <p:sp>
        <p:nvSpPr>
          <p:cNvPr id="1252354" name="Rectangle 2"/>
          <p:cNvSpPr>
            <a:spLocks noRot="1" noChangeArrowheads="1" noTextEdit="1"/>
          </p:cNvSpPr>
          <p:nvPr>
            <p:ph type="sldImg"/>
          </p:nvPr>
        </p:nvSpPr>
        <p:spPr>
          <a:ln/>
        </p:spPr>
      </p:sp>
      <p:sp>
        <p:nvSpPr>
          <p:cNvPr id="125235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CD9FC-2DF8-9842-B628-94C66DA65ABD}" type="slidenum">
              <a:rPr lang="en-US" altLang="x-none"/>
              <a:pPr/>
              <a:t>90</a:t>
            </a:fld>
            <a:endParaRPr lang="en-US" altLang="x-none"/>
          </a:p>
        </p:txBody>
      </p:sp>
      <p:sp>
        <p:nvSpPr>
          <p:cNvPr id="1570818" name="Rectangle 2"/>
          <p:cNvSpPr>
            <a:spLocks noRot="1" noChangeArrowheads="1" noTextEdit="1"/>
          </p:cNvSpPr>
          <p:nvPr>
            <p:ph type="sldImg"/>
          </p:nvPr>
        </p:nvSpPr>
        <p:spPr>
          <a:xfrm>
            <a:off x="1141413" y="1285875"/>
            <a:ext cx="4572000" cy="3429000"/>
          </a:xfrm>
          <a:ln/>
        </p:spPr>
      </p:sp>
      <p:sp>
        <p:nvSpPr>
          <p:cNvPr id="1570819" name="Rectangle 3"/>
          <p:cNvSpPr>
            <a:spLocks noGrp="1" noChangeArrowheads="1"/>
          </p:cNvSpPr>
          <p:nvPr>
            <p:ph type="body" idx="1"/>
          </p:nvPr>
        </p:nvSpPr>
        <p:spPr>
          <a:xfrm>
            <a:off x="898525" y="4905375"/>
            <a:ext cx="5016500" cy="4070350"/>
          </a:xfrm>
          <a:noFill/>
          <a:ln/>
        </p:spPr>
        <p:txBody>
          <a:bodyPr/>
          <a:lstStyle/>
          <a:p>
            <a:endParaRPr lang="en-US" altLang="x-none"/>
          </a:p>
          <a:p>
            <a:r>
              <a:rPr lang="en-US" altLang="x-none"/>
              <a:t>Shouldn’t the Y axis label be “Increase in hazard…” or should the values be 1.1 and 1.2?</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323016-C42D-754F-991D-C121A0DFF4C4}" type="slidenum">
              <a:rPr lang="en-US" altLang="x-none"/>
              <a:pPr/>
              <a:t>91</a:t>
            </a:fld>
            <a:endParaRPr lang="en-US" altLang="x-none"/>
          </a:p>
        </p:txBody>
      </p:sp>
      <p:sp>
        <p:nvSpPr>
          <p:cNvPr id="1572866" name="Rectangle 2"/>
          <p:cNvSpPr>
            <a:spLocks noRot="1" noChangeArrowheads="1" noTextEdit="1"/>
          </p:cNvSpPr>
          <p:nvPr>
            <p:ph type="sldImg"/>
          </p:nvPr>
        </p:nvSpPr>
        <p:spPr>
          <a:xfrm>
            <a:off x="1144588" y="685800"/>
            <a:ext cx="4573587" cy="3430588"/>
          </a:xfrm>
          <a:ln/>
        </p:spPr>
      </p:sp>
      <p:sp>
        <p:nvSpPr>
          <p:cNvPr id="157286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4BAF15-8CAE-C541-A7B9-4AFD2A2072DB}" type="slidenum">
              <a:rPr lang="en-US" altLang="x-none"/>
              <a:pPr/>
              <a:t>92</a:t>
            </a:fld>
            <a:endParaRPr lang="en-US" altLang="x-none"/>
          </a:p>
        </p:txBody>
      </p:sp>
      <p:sp>
        <p:nvSpPr>
          <p:cNvPr id="1574914" name="Rectangle 2"/>
          <p:cNvSpPr>
            <a:spLocks noRot="1" noChangeArrowheads="1" noTextEdit="1"/>
          </p:cNvSpPr>
          <p:nvPr>
            <p:ph type="sldImg"/>
          </p:nvPr>
        </p:nvSpPr>
        <p:spPr>
          <a:xfrm>
            <a:off x="1144588" y="685800"/>
            <a:ext cx="4573587" cy="3430588"/>
          </a:xfrm>
          <a:ln/>
        </p:spPr>
      </p:sp>
      <p:sp>
        <p:nvSpPr>
          <p:cNvPr id="157491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9A628-3563-8241-9C70-2DED8485EB62}" type="slidenum">
              <a:rPr lang="en-US" altLang="x-none"/>
              <a:pPr/>
              <a:t>93</a:t>
            </a:fld>
            <a:endParaRPr lang="en-US" altLang="x-none"/>
          </a:p>
        </p:txBody>
      </p:sp>
      <p:sp>
        <p:nvSpPr>
          <p:cNvPr id="1576962" name="Rectangle 2"/>
          <p:cNvSpPr>
            <a:spLocks noRot="1" noChangeArrowheads="1" noTextEdit="1"/>
          </p:cNvSpPr>
          <p:nvPr>
            <p:ph type="sldImg"/>
          </p:nvPr>
        </p:nvSpPr>
        <p:spPr>
          <a:xfrm>
            <a:off x="1147763" y="685800"/>
            <a:ext cx="4572000" cy="3429000"/>
          </a:xfrm>
          <a:ln/>
        </p:spPr>
      </p:sp>
      <p:sp>
        <p:nvSpPr>
          <p:cNvPr id="1576963" name="Rectangle 3"/>
          <p:cNvSpPr>
            <a:spLocks noGrp="1" noChangeArrowheads="1"/>
          </p:cNvSpPr>
          <p:nvPr>
            <p:ph type="body" idx="1"/>
          </p:nvPr>
        </p:nvSpPr>
        <p:spPr>
          <a:xfrm>
            <a:off x="914400" y="4343400"/>
            <a:ext cx="5029200" cy="4114800"/>
          </a:xfrm>
        </p:spPr>
        <p:txBody>
          <a:bodyPr/>
          <a:lstStyle/>
          <a:p>
            <a:r>
              <a:rPr lang="en-US" altLang="x-none"/>
              <a:t>Age-Specific Prevalence of the Metabolic Syndrome Among 8814 US Adults aged at least 20 years, by Sex and Race or Ethnicity,  National Health and Nutrition Examination Survey III, 1988-1994</a:t>
            </a:r>
          </a:p>
          <a:p>
            <a:endParaRPr lang="en-US" altLang="x-none"/>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DB2829-981F-544E-8A36-B73C8F1759FC}" type="slidenum">
              <a:rPr lang="en-US" altLang="x-none"/>
              <a:pPr/>
              <a:t>94</a:t>
            </a:fld>
            <a:endParaRPr lang="en-US" altLang="x-none"/>
          </a:p>
        </p:txBody>
      </p:sp>
      <p:sp>
        <p:nvSpPr>
          <p:cNvPr id="1579010" name="Rectangle 2"/>
          <p:cNvSpPr>
            <a:spLocks noRot="1" noChangeArrowheads="1" noTextEdit="1"/>
          </p:cNvSpPr>
          <p:nvPr>
            <p:ph type="sldImg"/>
          </p:nvPr>
        </p:nvSpPr>
        <p:spPr>
          <a:xfrm>
            <a:off x="1147763" y="685800"/>
            <a:ext cx="4572000" cy="3429000"/>
          </a:xfrm>
          <a:ln/>
        </p:spPr>
      </p:sp>
      <p:sp>
        <p:nvSpPr>
          <p:cNvPr id="1579011" name="Rectangle 3"/>
          <p:cNvSpPr>
            <a:spLocks noGrp="1" noChangeArrowheads="1"/>
          </p:cNvSpPr>
          <p:nvPr>
            <p:ph type="body" idx="1"/>
          </p:nvPr>
        </p:nvSpPr>
        <p:spPr>
          <a:xfrm>
            <a:off x="914400" y="4343400"/>
            <a:ext cx="5029200" cy="4114800"/>
          </a:xfrm>
        </p:spPr>
        <p:txBody>
          <a:bodyPr/>
          <a:lstStyle/>
          <a:p>
            <a:pPr marL="228600" indent="-228600"/>
            <a:r>
              <a:rPr lang="en-US" altLang="x-none"/>
              <a:t>Kuopio Heart Disease Risk Factor Study; 12/4/2002; one third of middle-aged men &amp; women have MS</a:t>
            </a:r>
          </a:p>
          <a:p>
            <a:pPr marL="228600" indent="-228600"/>
            <a:r>
              <a:rPr lang="en-US" altLang="x-none"/>
              <a:t>1209 Finnish men age 40-60; followed approx. 10 yrs.; free of CVD at baseline; 1984-1998</a:t>
            </a:r>
          </a:p>
          <a:p>
            <a:pPr marL="228600" indent="-228600"/>
            <a:r>
              <a:rPr lang="en-US" altLang="x-none"/>
              <a:t>46 deaths/CVD; 27 deaths/CHD; 3-4 X more likely if have MS</a:t>
            </a:r>
          </a:p>
          <a:p>
            <a:pPr marL="228600" indent="-228600"/>
            <a:r>
              <a:rPr lang="en-US" altLang="x-none"/>
              <a:t>WHO definition must have hyperinsulinemia or FBS&gt;109 and at least two of following: </a:t>
            </a:r>
          </a:p>
          <a:p>
            <a:pPr marL="228600" indent="-228600">
              <a:buFontTx/>
              <a:buAutoNum type="arabicParenR"/>
            </a:pPr>
            <a:r>
              <a:rPr lang="en-US" altLang="x-none"/>
              <a:t>Waist to hip &gt; .9 or BMI &gt;30</a:t>
            </a:r>
          </a:p>
          <a:p>
            <a:pPr marL="228600" indent="-228600"/>
            <a:r>
              <a:rPr lang="en-US" altLang="x-none"/>
              <a:t>2)TG &gt; 150 or HDL &lt;35</a:t>
            </a:r>
          </a:p>
          <a:p>
            <a:pPr marL="228600" indent="-228600"/>
            <a:r>
              <a:rPr lang="en-US" altLang="x-none"/>
              <a:t>3)BP &gt; 140/90 or medication</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0B784-0600-D946-B48B-F5EC0C5BDDE7}" type="slidenum">
              <a:rPr lang="en-US" altLang="x-none"/>
              <a:pPr/>
              <a:t>95</a:t>
            </a:fld>
            <a:endParaRPr lang="en-US" altLang="x-none"/>
          </a:p>
        </p:txBody>
      </p:sp>
      <p:sp>
        <p:nvSpPr>
          <p:cNvPr id="1581058" name="Rectangle 2"/>
          <p:cNvSpPr>
            <a:spLocks noRot="1" noChangeArrowheads="1" noTextEdit="1"/>
          </p:cNvSpPr>
          <p:nvPr>
            <p:ph type="sldImg"/>
          </p:nvPr>
        </p:nvSpPr>
        <p:spPr>
          <a:xfrm>
            <a:off x="1144588" y="685800"/>
            <a:ext cx="4573587" cy="3430588"/>
          </a:xfrm>
          <a:ln/>
        </p:spPr>
      </p:sp>
      <p:sp>
        <p:nvSpPr>
          <p:cNvPr id="158105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9E86B-6D00-9A44-BFDF-9F1A15FD0339}" type="slidenum">
              <a:rPr lang="en-US" altLang="x-none"/>
              <a:pPr/>
              <a:t>96</a:t>
            </a:fld>
            <a:endParaRPr lang="en-US" altLang="x-none"/>
          </a:p>
        </p:txBody>
      </p:sp>
      <p:sp>
        <p:nvSpPr>
          <p:cNvPr id="1583106" name="Rectangle 2"/>
          <p:cNvSpPr>
            <a:spLocks noRot="1" noChangeArrowheads="1" noTextEdit="1"/>
          </p:cNvSpPr>
          <p:nvPr>
            <p:ph type="sldImg"/>
          </p:nvPr>
        </p:nvSpPr>
        <p:spPr>
          <a:ln/>
        </p:spPr>
      </p:sp>
      <p:sp>
        <p:nvSpPr>
          <p:cNvPr id="158310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FADF28-E4D8-F343-9FCD-9C8489E43012}" type="slidenum">
              <a:rPr lang="en-US" altLang="x-none"/>
              <a:pPr/>
              <a:t>97</a:t>
            </a:fld>
            <a:endParaRPr lang="en-US" altLang="x-none"/>
          </a:p>
        </p:txBody>
      </p:sp>
      <p:sp>
        <p:nvSpPr>
          <p:cNvPr id="1585154" name="Rectangle 2"/>
          <p:cNvSpPr>
            <a:spLocks noRot="1" noChangeArrowheads="1" noTextEdit="1"/>
          </p:cNvSpPr>
          <p:nvPr>
            <p:ph type="sldImg"/>
          </p:nvPr>
        </p:nvSpPr>
        <p:spPr>
          <a:ln/>
        </p:spPr>
      </p:sp>
      <p:sp>
        <p:nvSpPr>
          <p:cNvPr id="158515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FF383-D5BF-7747-8D56-73CAAC2C2AEC}" type="slidenum">
              <a:rPr lang="en-US" altLang="x-none"/>
              <a:pPr/>
              <a:t>99</a:t>
            </a:fld>
            <a:endParaRPr lang="en-US" altLang="x-none"/>
          </a:p>
        </p:txBody>
      </p:sp>
      <p:sp>
        <p:nvSpPr>
          <p:cNvPr id="2300930" name="Rectangle 2"/>
          <p:cNvSpPr>
            <a:spLocks noRot="1" noChangeArrowheads="1" noTextEdit="1"/>
          </p:cNvSpPr>
          <p:nvPr>
            <p:ph type="sldImg"/>
          </p:nvPr>
        </p:nvSpPr>
        <p:spPr>
          <a:ln/>
        </p:spPr>
      </p:sp>
      <p:sp>
        <p:nvSpPr>
          <p:cNvPr id="2300931" name="Rectangle 3"/>
          <p:cNvSpPr>
            <a:spLocks noGrp="1" noChangeArrowheads="1"/>
          </p:cNvSpPr>
          <p:nvPr>
            <p:ph type="body" idx="1"/>
          </p:nvPr>
        </p:nvSpPr>
        <p:spPr/>
        <p:txBody>
          <a:bodyPr/>
          <a:lstStyle/>
          <a:p>
            <a:r>
              <a:rPr lang="en-US" altLang="x-none"/>
              <a:t>Aerobic: treadmills and bicycle; 3 X week up to 45 min. sessions at 75% maximum HR</a:t>
            </a:r>
          </a:p>
          <a:p>
            <a:r>
              <a:rPr lang="en-US" altLang="x-none"/>
              <a:t>Resistance: 7 wt. machines; 2 -3 sets; 7 -9 reps at max. wt. Hoorn study: 1674 non-diabetic subjects enrolled 1989 to 1990 </a:t>
            </a:r>
          </a:p>
          <a:p>
            <a:r>
              <a:rPr lang="en-US" altLang="x-none"/>
              <a:t>tertiles of baseline HbA1c - highest HbA1c tertile (</a:t>
            </a:r>
            <a:r>
              <a:rPr lang="en-US" altLang="x-none" u="sng"/>
              <a:t>&gt;</a:t>
            </a:r>
            <a:r>
              <a:rPr lang="en-US" altLang="x-none"/>
              <a:t>5.6%) </a:t>
            </a:r>
          </a:p>
          <a:p>
            <a:endParaRPr lang="en-US" altLang="x-none"/>
          </a:p>
          <a:p>
            <a:r>
              <a:rPr lang="en-US" altLang="x-none"/>
              <a:t>Combined: full aerobic and rsistance programs</a:t>
            </a:r>
          </a:p>
          <a:p>
            <a:r>
              <a:rPr lang="en-US" altLang="x-none"/>
              <a:t>All wore pedometers; steps to minimize diet and med changes during study; free YMCA membership</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3E4EFE-1A11-AD44-AE5E-123DE225C8AE}" type="slidenum">
              <a:rPr lang="en-US" altLang="x-none"/>
              <a:pPr/>
              <a:t>100</a:t>
            </a:fld>
            <a:endParaRPr lang="en-US" altLang="x-none"/>
          </a:p>
        </p:txBody>
      </p:sp>
      <p:sp>
        <p:nvSpPr>
          <p:cNvPr id="1598466" name="Rectangle 2"/>
          <p:cNvSpPr>
            <a:spLocks noRot="1" noChangeArrowheads="1" noTextEdit="1"/>
          </p:cNvSpPr>
          <p:nvPr>
            <p:ph type="sldImg"/>
          </p:nvPr>
        </p:nvSpPr>
        <p:spPr>
          <a:ln/>
        </p:spPr>
      </p:sp>
      <p:sp>
        <p:nvSpPr>
          <p:cNvPr id="1598467" name="Rectangle 3"/>
          <p:cNvSpPr>
            <a:spLocks noGrp="1" noChangeArrowheads="1"/>
          </p:cNvSpPr>
          <p:nvPr>
            <p:ph type="body" idx="1"/>
          </p:nvPr>
        </p:nvSpPr>
        <p:spPr>
          <a:xfrm>
            <a:off x="914400" y="4343400"/>
            <a:ext cx="5029200" cy="4114800"/>
          </a:xfrm>
        </p:spPr>
        <p:txBody>
          <a:bodyPr/>
          <a:lstStyle/>
          <a:p>
            <a:endParaRPr lang="x-none"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8066" name="Rectangle 2"/>
          <p:cNvSpPr>
            <a:spLocks noGrp="1" noRot="1" noChangeArrowheads="1"/>
          </p:cNvSpPr>
          <p:nvPr>
            <p:ph type="ctrTitle"/>
          </p:nvPr>
        </p:nvSpPr>
        <p:spPr>
          <a:xfrm>
            <a:off x="685800" y="1981200"/>
            <a:ext cx="7772400" cy="1600200"/>
          </a:xfrm>
        </p:spPr>
        <p:txBody>
          <a:bodyPr/>
          <a:lstStyle>
            <a:lvl1pPr>
              <a:defRPr/>
            </a:lvl1pPr>
          </a:lstStyle>
          <a:p>
            <a:pPr lvl="0"/>
            <a:r>
              <a:rPr lang="en-US" altLang="x-none" noProof="0" smtClean="0"/>
              <a:t>Click to edit Master title style</a:t>
            </a:r>
          </a:p>
        </p:txBody>
      </p:sp>
      <p:sp>
        <p:nvSpPr>
          <p:cNvPr id="88067" name="Rectangle 3"/>
          <p:cNvSpPr>
            <a:spLocks noGrp="1" noRot="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x-none" noProof="0" smtClean="0"/>
              <a:t>Click to edit Master subtitle style</a:t>
            </a:r>
          </a:p>
        </p:txBody>
      </p:sp>
      <p:sp>
        <p:nvSpPr>
          <p:cNvPr id="88071" name="Rectangle 7"/>
          <p:cNvSpPr>
            <a:spLocks noGrp="1" noChangeArrowheads="1"/>
          </p:cNvSpPr>
          <p:nvPr>
            <p:ph type="dt" sz="quarter" idx="2"/>
          </p:nvPr>
        </p:nvSpPr>
        <p:spPr/>
        <p:txBody>
          <a:bodyPr/>
          <a:lstStyle>
            <a:lvl1pPr>
              <a:defRPr/>
            </a:lvl1pPr>
          </a:lstStyle>
          <a:p>
            <a:endParaRPr lang="en-US" altLang="x-none"/>
          </a:p>
        </p:txBody>
      </p:sp>
      <p:sp>
        <p:nvSpPr>
          <p:cNvPr id="88072" name="Rectangle 8"/>
          <p:cNvSpPr>
            <a:spLocks noGrp="1" noChangeArrowheads="1"/>
          </p:cNvSpPr>
          <p:nvPr>
            <p:ph type="ftr" sz="quarter" idx="3"/>
          </p:nvPr>
        </p:nvSpPr>
        <p:spPr/>
        <p:txBody>
          <a:bodyPr/>
          <a:lstStyle>
            <a:lvl1pPr>
              <a:defRPr/>
            </a:lvl1pPr>
          </a:lstStyle>
          <a:p>
            <a:r>
              <a:rPr lang="en-US" altLang="x-none"/>
              <a:t>Copyright Bale/Doneen Paradigm</a:t>
            </a:r>
          </a:p>
        </p:txBody>
      </p:sp>
      <p:sp>
        <p:nvSpPr>
          <p:cNvPr id="88073" name="Rectangle 9"/>
          <p:cNvSpPr>
            <a:spLocks noGrp="1" noChangeArrowheads="1"/>
          </p:cNvSpPr>
          <p:nvPr>
            <p:ph type="sldNum" sz="quarter" idx="4"/>
          </p:nvPr>
        </p:nvSpPr>
        <p:spPr/>
        <p:txBody>
          <a:bodyPr/>
          <a:lstStyle>
            <a:lvl1pPr>
              <a:defRPr/>
            </a:lvl1pPr>
          </a:lstStyle>
          <a:p>
            <a:fld id="{7B4A0160-DC26-C348-B3A7-52A2D76A6197}" type="slidenum">
              <a:rPr lang="en-US" altLang="x-none"/>
              <a:pPr/>
              <a:t>‹#›</a:t>
            </a:fld>
            <a:endParaRPr lang="en-US" altLang="x-none"/>
          </a:p>
        </p:txBody>
      </p:sp>
      <p:pic>
        <p:nvPicPr>
          <p:cNvPr id="88074"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4800" y="6424613"/>
            <a:ext cx="1111250"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r>
              <a:rPr lang="en-US" altLang="x-none"/>
              <a:t>Copyright Bale/Doneen Paradigm</a:t>
            </a:r>
          </a:p>
        </p:txBody>
      </p:sp>
      <p:sp>
        <p:nvSpPr>
          <p:cNvPr id="6" name="Slide Number Placeholder 5"/>
          <p:cNvSpPr>
            <a:spLocks noGrp="1"/>
          </p:cNvSpPr>
          <p:nvPr>
            <p:ph type="sldNum" sz="quarter" idx="12"/>
          </p:nvPr>
        </p:nvSpPr>
        <p:spPr/>
        <p:txBody>
          <a:bodyPr/>
          <a:lstStyle>
            <a:lvl1pPr>
              <a:defRPr/>
            </a:lvl1pPr>
          </a:lstStyle>
          <a:p>
            <a:fld id="{89A6A437-D855-0C42-B605-39B7D803081E}" type="slidenum">
              <a:rPr lang="en-US" altLang="x-none"/>
              <a:pPr/>
              <a:t>‹#›</a:t>
            </a:fld>
            <a:endParaRPr lang="en-US" altLang="x-none"/>
          </a:p>
        </p:txBody>
      </p:sp>
    </p:spTree>
    <p:extLst>
      <p:ext uri="{BB962C8B-B14F-4D97-AF65-F5344CB8AC3E}">
        <p14:creationId xmlns:p14="http://schemas.microsoft.com/office/powerpoint/2010/main" val="1396097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r>
              <a:rPr lang="en-US" altLang="x-none"/>
              <a:t>Copyright Bale/Doneen Paradigm</a:t>
            </a:r>
          </a:p>
        </p:txBody>
      </p:sp>
      <p:sp>
        <p:nvSpPr>
          <p:cNvPr id="6" name="Slide Number Placeholder 5"/>
          <p:cNvSpPr>
            <a:spLocks noGrp="1"/>
          </p:cNvSpPr>
          <p:nvPr>
            <p:ph type="sldNum" sz="quarter" idx="12"/>
          </p:nvPr>
        </p:nvSpPr>
        <p:spPr/>
        <p:txBody>
          <a:bodyPr/>
          <a:lstStyle>
            <a:lvl1pPr>
              <a:defRPr/>
            </a:lvl1pPr>
          </a:lstStyle>
          <a:p>
            <a:fld id="{7C98F651-220C-5D49-872E-6E7096FE496F}" type="slidenum">
              <a:rPr lang="en-US" altLang="x-none"/>
              <a:pPr/>
              <a:t>‹#›</a:t>
            </a:fld>
            <a:endParaRPr lang="en-US" altLang="x-none"/>
          </a:p>
        </p:txBody>
      </p:sp>
    </p:spTree>
    <p:extLst>
      <p:ext uri="{BB962C8B-B14F-4D97-AF65-F5344CB8AC3E}">
        <p14:creationId xmlns:p14="http://schemas.microsoft.com/office/powerpoint/2010/main" val="811851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1625" y="1676400"/>
            <a:ext cx="8540750" cy="4422775"/>
          </a:xfrm>
        </p:spPr>
        <p:txBody>
          <a:bodyPr/>
          <a:lstStyle/>
          <a:p>
            <a:endParaRPr lang="en-US"/>
          </a:p>
        </p:txBody>
      </p:sp>
      <p:sp>
        <p:nvSpPr>
          <p:cNvPr id="4" name="Date Placeholder 3"/>
          <p:cNvSpPr>
            <a:spLocks noGrp="1"/>
          </p:cNvSpPr>
          <p:nvPr>
            <p:ph type="dt" sz="half" idx="10"/>
          </p:nvPr>
        </p:nvSpPr>
        <p:spPr>
          <a:xfrm>
            <a:off x="304800" y="6245225"/>
            <a:ext cx="2286000" cy="476250"/>
          </a:xfrm>
        </p:spPr>
        <p:txBody>
          <a:bodyPr/>
          <a:lstStyle>
            <a:lvl1pPr>
              <a:defRPr/>
            </a:lvl1pPr>
          </a:lstStyle>
          <a:p>
            <a:endParaRPr lang="en-US" altLang="x-none"/>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altLang="x-none"/>
              <a:t>Copyright Bale/Doneen Paradigm</a:t>
            </a:r>
          </a:p>
        </p:txBody>
      </p:sp>
      <p:sp>
        <p:nvSpPr>
          <p:cNvPr id="6" name="Slide Number Placeholder 5"/>
          <p:cNvSpPr>
            <a:spLocks noGrp="1"/>
          </p:cNvSpPr>
          <p:nvPr>
            <p:ph type="sldNum" sz="quarter" idx="12"/>
          </p:nvPr>
        </p:nvSpPr>
        <p:spPr>
          <a:xfrm>
            <a:off x="6553200" y="6245225"/>
            <a:ext cx="2286000" cy="476250"/>
          </a:xfrm>
        </p:spPr>
        <p:txBody>
          <a:bodyPr/>
          <a:lstStyle>
            <a:lvl1pPr>
              <a:defRPr/>
            </a:lvl1pPr>
          </a:lstStyle>
          <a:p>
            <a:fld id="{2D6EFF2B-43D2-D84D-AF80-74686C72AC75}" type="slidenum">
              <a:rPr lang="en-US" altLang="x-none"/>
              <a:pPr/>
              <a:t>‹#›</a:t>
            </a:fld>
            <a:endParaRPr lang="en-US" altLang="x-none"/>
          </a:p>
        </p:txBody>
      </p:sp>
    </p:spTree>
    <p:extLst>
      <p:ext uri="{BB962C8B-B14F-4D97-AF65-F5344CB8AC3E}">
        <p14:creationId xmlns:p14="http://schemas.microsoft.com/office/powerpoint/2010/main" val="1821189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76400"/>
            <a:ext cx="8540750" cy="4422775"/>
          </a:xfrm>
        </p:spPr>
        <p:txBody>
          <a:bodyPr/>
          <a:lstStyle/>
          <a:p>
            <a:endParaRPr lang="en-US"/>
          </a:p>
        </p:txBody>
      </p:sp>
      <p:sp>
        <p:nvSpPr>
          <p:cNvPr id="4" name="Date Placeholder 3"/>
          <p:cNvSpPr>
            <a:spLocks noGrp="1"/>
          </p:cNvSpPr>
          <p:nvPr>
            <p:ph type="dt" sz="half" idx="10"/>
          </p:nvPr>
        </p:nvSpPr>
        <p:spPr>
          <a:xfrm>
            <a:off x="304800" y="6245225"/>
            <a:ext cx="2286000" cy="476250"/>
          </a:xfrm>
        </p:spPr>
        <p:txBody>
          <a:bodyPr/>
          <a:lstStyle>
            <a:lvl1pPr>
              <a:defRPr/>
            </a:lvl1pPr>
          </a:lstStyle>
          <a:p>
            <a:endParaRPr lang="en-US" altLang="x-none"/>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altLang="x-none"/>
              <a:t>Copyright Bale/Doneen Paradigm</a:t>
            </a:r>
          </a:p>
        </p:txBody>
      </p:sp>
      <p:sp>
        <p:nvSpPr>
          <p:cNvPr id="6" name="Slide Number Placeholder 5"/>
          <p:cNvSpPr>
            <a:spLocks noGrp="1"/>
          </p:cNvSpPr>
          <p:nvPr>
            <p:ph type="sldNum" sz="quarter" idx="12"/>
          </p:nvPr>
        </p:nvSpPr>
        <p:spPr>
          <a:xfrm>
            <a:off x="6553200" y="6245225"/>
            <a:ext cx="2286000" cy="476250"/>
          </a:xfrm>
        </p:spPr>
        <p:txBody>
          <a:bodyPr/>
          <a:lstStyle>
            <a:lvl1pPr>
              <a:defRPr/>
            </a:lvl1pPr>
          </a:lstStyle>
          <a:p>
            <a:fld id="{420EC791-2F94-A04E-A850-148E8FD23E21}" type="slidenum">
              <a:rPr lang="en-US" altLang="x-none"/>
              <a:pPr/>
              <a:t>‹#›</a:t>
            </a:fld>
            <a:endParaRPr lang="en-US" altLang="x-none"/>
          </a:p>
        </p:txBody>
      </p:sp>
    </p:spTree>
    <p:extLst>
      <p:ext uri="{BB962C8B-B14F-4D97-AF65-F5344CB8AC3E}">
        <p14:creationId xmlns:p14="http://schemas.microsoft.com/office/powerpoint/2010/main" val="651018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US" altLang="x-none"/>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x-none"/>
              <a:t>Copyright Bale/Doneen Paradigm</a:t>
            </a: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BF90AE4F-9C8B-294D-96C1-09A3DBCD6033}" type="slidenum">
              <a:rPr lang="en-US" altLang="x-none"/>
              <a:pPr/>
              <a:t>‹#›</a:t>
            </a:fld>
            <a:endParaRPr lang="en-US" altLang="x-none"/>
          </a:p>
        </p:txBody>
      </p:sp>
    </p:spTree>
    <p:extLst>
      <p:ext uri="{BB962C8B-B14F-4D97-AF65-F5344CB8AC3E}">
        <p14:creationId xmlns:p14="http://schemas.microsoft.com/office/powerpoint/2010/main" val="238277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4800" y="6245225"/>
            <a:ext cx="2286000" cy="476250"/>
          </a:xfrm>
        </p:spPr>
        <p:txBody>
          <a:bodyPr/>
          <a:lstStyle>
            <a:lvl1pPr>
              <a:defRPr/>
            </a:lvl1pPr>
          </a:lstStyle>
          <a:p>
            <a:endParaRPr lang="en-US" altLang="x-none"/>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r>
              <a:rPr lang="en-US" altLang="x-none"/>
              <a:t>Copyright Bale/Doneen Paradigm</a:t>
            </a:r>
          </a:p>
        </p:txBody>
      </p:sp>
      <p:sp>
        <p:nvSpPr>
          <p:cNvPr id="5" name="Slide Number Placeholder 4"/>
          <p:cNvSpPr>
            <a:spLocks noGrp="1"/>
          </p:cNvSpPr>
          <p:nvPr>
            <p:ph type="sldNum" sz="quarter" idx="12"/>
          </p:nvPr>
        </p:nvSpPr>
        <p:spPr>
          <a:xfrm>
            <a:off x="6553200" y="6245225"/>
            <a:ext cx="2286000" cy="476250"/>
          </a:xfrm>
        </p:spPr>
        <p:txBody>
          <a:bodyPr/>
          <a:lstStyle>
            <a:lvl1pPr>
              <a:defRPr/>
            </a:lvl1pPr>
          </a:lstStyle>
          <a:p>
            <a:fld id="{64632849-93EA-4D47-9174-EA2A8EE50C3B}" type="slidenum">
              <a:rPr lang="en-US" altLang="x-none"/>
              <a:pPr/>
              <a:t>‹#›</a:t>
            </a:fld>
            <a:endParaRPr lang="en-US" altLang="x-none"/>
          </a:p>
        </p:txBody>
      </p:sp>
    </p:spTree>
    <p:extLst>
      <p:ext uri="{BB962C8B-B14F-4D97-AF65-F5344CB8AC3E}">
        <p14:creationId xmlns:p14="http://schemas.microsoft.com/office/powerpoint/2010/main" val="1819399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301625" y="1676400"/>
            <a:ext cx="4194175" cy="4422775"/>
          </a:xfrm>
        </p:spPr>
        <p:txBody>
          <a:bodyPr/>
          <a:lstStyle/>
          <a:p>
            <a:endParaRPr lang="en-US"/>
          </a:p>
        </p:txBody>
      </p:sp>
      <p:sp>
        <p:nvSpPr>
          <p:cNvPr id="4" name="Text Placeholder 3"/>
          <p:cNvSpPr>
            <a:spLocks noGrp="1"/>
          </p:cNvSpPr>
          <p:nvPr>
            <p:ph type="body"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US" altLang="x-none"/>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x-none"/>
              <a:t>Copyright Bale/Doneen Paradigm</a:t>
            </a: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34083B33-8822-C848-A5E0-6ADF66D8424D}" type="slidenum">
              <a:rPr lang="en-US" altLang="x-none"/>
              <a:pPr/>
              <a:t>‹#›</a:t>
            </a:fld>
            <a:endParaRPr lang="en-US" altLang="x-none"/>
          </a:p>
        </p:txBody>
      </p:sp>
    </p:spTree>
    <p:extLst>
      <p:ext uri="{BB962C8B-B14F-4D97-AF65-F5344CB8AC3E}">
        <p14:creationId xmlns:p14="http://schemas.microsoft.com/office/powerpoint/2010/main" val="623797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76400"/>
            <a:ext cx="4194175" cy="4422775"/>
          </a:xfrm>
        </p:spPr>
        <p:txBody>
          <a:bodyPr/>
          <a:lstStyle/>
          <a:p>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US" altLang="x-none"/>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x-none"/>
              <a:t>Copyright Bale/Doneen Paradigm</a:t>
            </a: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4C26F8BB-BAA4-BA46-B1E7-30ABA6876525}" type="slidenum">
              <a:rPr lang="en-US" altLang="x-none"/>
              <a:pPr/>
              <a:t>‹#›</a:t>
            </a:fld>
            <a:endParaRPr lang="en-US" altLang="x-none"/>
          </a:p>
        </p:txBody>
      </p:sp>
    </p:spTree>
    <p:extLst>
      <p:ext uri="{BB962C8B-B14F-4D97-AF65-F5344CB8AC3E}">
        <p14:creationId xmlns:p14="http://schemas.microsoft.com/office/powerpoint/2010/main" val="14474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r>
              <a:rPr lang="en-US" altLang="x-none"/>
              <a:t>Copyright Bale/Doneen Paradigm</a:t>
            </a:r>
          </a:p>
        </p:txBody>
      </p:sp>
      <p:sp>
        <p:nvSpPr>
          <p:cNvPr id="6" name="Slide Number Placeholder 5"/>
          <p:cNvSpPr>
            <a:spLocks noGrp="1"/>
          </p:cNvSpPr>
          <p:nvPr>
            <p:ph type="sldNum" sz="quarter" idx="12"/>
          </p:nvPr>
        </p:nvSpPr>
        <p:spPr/>
        <p:txBody>
          <a:bodyPr/>
          <a:lstStyle>
            <a:lvl1pPr>
              <a:defRPr/>
            </a:lvl1pPr>
          </a:lstStyle>
          <a:p>
            <a:fld id="{A5E1A1D3-0E69-244A-9BB2-6F08215CB6B6}" type="slidenum">
              <a:rPr lang="en-US" altLang="x-none"/>
              <a:pPr/>
              <a:t>‹#›</a:t>
            </a:fld>
            <a:endParaRPr lang="en-US" altLang="x-none"/>
          </a:p>
        </p:txBody>
      </p:sp>
    </p:spTree>
    <p:extLst>
      <p:ext uri="{BB962C8B-B14F-4D97-AF65-F5344CB8AC3E}">
        <p14:creationId xmlns:p14="http://schemas.microsoft.com/office/powerpoint/2010/main" val="95666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r>
              <a:rPr lang="en-US" altLang="x-none"/>
              <a:t>Copyright Bale/Doneen Paradigm</a:t>
            </a:r>
          </a:p>
        </p:txBody>
      </p:sp>
      <p:sp>
        <p:nvSpPr>
          <p:cNvPr id="6" name="Slide Number Placeholder 5"/>
          <p:cNvSpPr>
            <a:spLocks noGrp="1"/>
          </p:cNvSpPr>
          <p:nvPr>
            <p:ph type="sldNum" sz="quarter" idx="12"/>
          </p:nvPr>
        </p:nvSpPr>
        <p:spPr/>
        <p:txBody>
          <a:bodyPr/>
          <a:lstStyle>
            <a:lvl1pPr>
              <a:defRPr/>
            </a:lvl1pPr>
          </a:lstStyle>
          <a:p>
            <a:fld id="{F68F7765-F8A9-5547-8350-94B7997348F3}" type="slidenum">
              <a:rPr lang="en-US" altLang="x-none"/>
              <a:pPr/>
              <a:t>‹#›</a:t>
            </a:fld>
            <a:endParaRPr lang="en-US" altLang="x-none"/>
          </a:p>
        </p:txBody>
      </p:sp>
    </p:spTree>
    <p:extLst>
      <p:ext uri="{BB962C8B-B14F-4D97-AF65-F5344CB8AC3E}">
        <p14:creationId xmlns:p14="http://schemas.microsoft.com/office/powerpoint/2010/main" val="497565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x-none"/>
          </a:p>
        </p:txBody>
      </p:sp>
      <p:sp>
        <p:nvSpPr>
          <p:cNvPr id="6" name="Footer Placeholder 5"/>
          <p:cNvSpPr>
            <a:spLocks noGrp="1"/>
          </p:cNvSpPr>
          <p:nvPr>
            <p:ph type="ftr" sz="quarter" idx="11"/>
          </p:nvPr>
        </p:nvSpPr>
        <p:spPr/>
        <p:txBody>
          <a:bodyPr/>
          <a:lstStyle>
            <a:lvl1pPr>
              <a:defRPr/>
            </a:lvl1pPr>
          </a:lstStyle>
          <a:p>
            <a:r>
              <a:rPr lang="en-US" altLang="x-none"/>
              <a:t>Copyright Bale/Doneen Paradigm</a:t>
            </a:r>
          </a:p>
        </p:txBody>
      </p:sp>
      <p:sp>
        <p:nvSpPr>
          <p:cNvPr id="7" name="Slide Number Placeholder 6"/>
          <p:cNvSpPr>
            <a:spLocks noGrp="1"/>
          </p:cNvSpPr>
          <p:nvPr>
            <p:ph type="sldNum" sz="quarter" idx="12"/>
          </p:nvPr>
        </p:nvSpPr>
        <p:spPr/>
        <p:txBody>
          <a:bodyPr/>
          <a:lstStyle>
            <a:lvl1pPr>
              <a:defRPr/>
            </a:lvl1pPr>
          </a:lstStyle>
          <a:p>
            <a:fld id="{1E2D8F5E-8C81-0243-9890-E70280A1FBEA}" type="slidenum">
              <a:rPr lang="en-US" altLang="x-none"/>
              <a:pPr/>
              <a:t>‹#›</a:t>
            </a:fld>
            <a:endParaRPr lang="en-US" altLang="x-none"/>
          </a:p>
        </p:txBody>
      </p:sp>
    </p:spTree>
    <p:extLst>
      <p:ext uri="{BB962C8B-B14F-4D97-AF65-F5344CB8AC3E}">
        <p14:creationId xmlns:p14="http://schemas.microsoft.com/office/powerpoint/2010/main" val="27941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x-none"/>
          </a:p>
        </p:txBody>
      </p:sp>
      <p:sp>
        <p:nvSpPr>
          <p:cNvPr id="8" name="Footer Placeholder 7"/>
          <p:cNvSpPr>
            <a:spLocks noGrp="1"/>
          </p:cNvSpPr>
          <p:nvPr>
            <p:ph type="ftr" sz="quarter" idx="11"/>
          </p:nvPr>
        </p:nvSpPr>
        <p:spPr/>
        <p:txBody>
          <a:bodyPr/>
          <a:lstStyle>
            <a:lvl1pPr>
              <a:defRPr/>
            </a:lvl1pPr>
          </a:lstStyle>
          <a:p>
            <a:r>
              <a:rPr lang="en-US" altLang="x-none"/>
              <a:t>Copyright Bale/Doneen Paradigm</a:t>
            </a:r>
          </a:p>
        </p:txBody>
      </p:sp>
      <p:sp>
        <p:nvSpPr>
          <p:cNvPr id="9" name="Slide Number Placeholder 8"/>
          <p:cNvSpPr>
            <a:spLocks noGrp="1"/>
          </p:cNvSpPr>
          <p:nvPr>
            <p:ph type="sldNum" sz="quarter" idx="12"/>
          </p:nvPr>
        </p:nvSpPr>
        <p:spPr/>
        <p:txBody>
          <a:bodyPr/>
          <a:lstStyle>
            <a:lvl1pPr>
              <a:defRPr/>
            </a:lvl1pPr>
          </a:lstStyle>
          <a:p>
            <a:fld id="{B05DC7EF-BB57-164B-A2CD-6EF29933D513}" type="slidenum">
              <a:rPr lang="en-US" altLang="x-none"/>
              <a:pPr/>
              <a:t>‹#›</a:t>
            </a:fld>
            <a:endParaRPr lang="en-US" altLang="x-none"/>
          </a:p>
        </p:txBody>
      </p:sp>
    </p:spTree>
    <p:extLst>
      <p:ext uri="{BB962C8B-B14F-4D97-AF65-F5344CB8AC3E}">
        <p14:creationId xmlns:p14="http://schemas.microsoft.com/office/powerpoint/2010/main" val="173184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x-none"/>
          </a:p>
        </p:txBody>
      </p:sp>
      <p:sp>
        <p:nvSpPr>
          <p:cNvPr id="4" name="Footer Placeholder 3"/>
          <p:cNvSpPr>
            <a:spLocks noGrp="1"/>
          </p:cNvSpPr>
          <p:nvPr>
            <p:ph type="ftr" sz="quarter" idx="11"/>
          </p:nvPr>
        </p:nvSpPr>
        <p:spPr/>
        <p:txBody>
          <a:bodyPr/>
          <a:lstStyle>
            <a:lvl1pPr>
              <a:defRPr/>
            </a:lvl1pPr>
          </a:lstStyle>
          <a:p>
            <a:r>
              <a:rPr lang="en-US" altLang="x-none"/>
              <a:t>Copyright Bale/Doneen Paradigm</a:t>
            </a:r>
          </a:p>
        </p:txBody>
      </p:sp>
      <p:sp>
        <p:nvSpPr>
          <p:cNvPr id="5" name="Slide Number Placeholder 4"/>
          <p:cNvSpPr>
            <a:spLocks noGrp="1"/>
          </p:cNvSpPr>
          <p:nvPr>
            <p:ph type="sldNum" sz="quarter" idx="12"/>
          </p:nvPr>
        </p:nvSpPr>
        <p:spPr/>
        <p:txBody>
          <a:bodyPr/>
          <a:lstStyle>
            <a:lvl1pPr>
              <a:defRPr/>
            </a:lvl1pPr>
          </a:lstStyle>
          <a:p>
            <a:fld id="{1B8F9122-78C5-0B4A-B4C0-04C53956356A}" type="slidenum">
              <a:rPr lang="en-US" altLang="x-none"/>
              <a:pPr/>
              <a:t>‹#›</a:t>
            </a:fld>
            <a:endParaRPr lang="en-US" altLang="x-none"/>
          </a:p>
        </p:txBody>
      </p:sp>
    </p:spTree>
    <p:extLst>
      <p:ext uri="{BB962C8B-B14F-4D97-AF65-F5344CB8AC3E}">
        <p14:creationId xmlns:p14="http://schemas.microsoft.com/office/powerpoint/2010/main" val="142168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x-none"/>
          </a:p>
        </p:txBody>
      </p:sp>
      <p:sp>
        <p:nvSpPr>
          <p:cNvPr id="3" name="Footer Placeholder 2"/>
          <p:cNvSpPr>
            <a:spLocks noGrp="1"/>
          </p:cNvSpPr>
          <p:nvPr>
            <p:ph type="ftr" sz="quarter" idx="11"/>
          </p:nvPr>
        </p:nvSpPr>
        <p:spPr/>
        <p:txBody>
          <a:bodyPr/>
          <a:lstStyle>
            <a:lvl1pPr>
              <a:defRPr/>
            </a:lvl1pPr>
          </a:lstStyle>
          <a:p>
            <a:r>
              <a:rPr lang="en-US" altLang="x-none"/>
              <a:t>Copyright Bale/Doneen Paradigm</a:t>
            </a:r>
          </a:p>
        </p:txBody>
      </p:sp>
      <p:sp>
        <p:nvSpPr>
          <p:cNvPr id="4" name="Slide Number Placeholder 3"/>
          <p:cNvSpPr>
            <a:spLocks noGrp="1"/>
          </p:cNvSpPr>
          <p:nvPr>
            <p:ph type="sldNum" sz="quarter" idx="12"/>
          </p:nvPr>
        </p:nvSpPr>
        <p:spPr/>
        <p:txBody>
          <a:bodyPr/>
          <a:lstStyle>
            <a:lvl1pPr>
              <a:defRPr/>
            </a:lvl1pPr>
          </a:lstStyle>
          <a:p>
            <a:fld id="{ADF27094-43D9-7B4A-B350-A8C05CC76559}" type="slidenum">
              <a:rPr lang="en-US" altLang="x-none"/>
              <a:pPr/>
              <a:t>‹#›</a:t>
            </a:fld>
            <a:endParaRPr lang="en-US" altLang="x-none"/>
          </a:p>
        </p:txBody>
      </p:sp>
    </p:spTree>
    <p:extLst>
      <p:ext uri="{BB962C8B-B14F-4D97-AF65-F5344CB8AC3E}">
        <p14:creationId xmlns:p14="http://schemas.microsoft.com/office/powerpoint/2010/main" val="143051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x-none"/>
          </a:p>
        </p:txBody>
      </p:sp>
      <p:sp>
        <p:nvSpPr>
          <p:cNvPr id="6" name="Footer Placeholder 5"/>
          <p:cNvSpPr>
            <a:spLocks noGrp="1"/>
          </p:cNvSpPr>
          <p:nvPr>
            <p:ph type="ftr" sz="quarter" idx="11"/>
          </p:nvPr>
        </p:nvSpPr>
        <p:spPr/>
        <p:txBody>
          <a:bodyPr/>
          <a:lstStyle>
            <a:lvl1pPr>
              <a:defRPr/>
            </a:lvl1pPr>
          </a:lstStyle>
          <a:p>
            <a:r>
              <a:rPr lang="en-US" altLang="x-none"/>
              <a:t>Copyright Bale/Doneen Paradigm</a:t>
            </a:r>
          </a:p>
        </p:txBody>
      </p:sp>
      <p:sp>
        <p:nvSpPr>
          <p:cNvPr id="7" name="Slide Number Placeholder 6"/>
          <p:cNvSpPr>
            <a:spLocks noGrp="1"/>
          </p:cNvSpPr>
          <p:nvPr>
            <p:ph type="sldNum" sz="quarter" idx="12"/>
          </p:nvPr>
        </p:nvSpPr>
        <p:spPr/>
        <p:txBody>
          <a:bodyPr/>
          <a:lstStyle>
            <a:lvl1pPr>
              <a:defRPr/>
            </a:lvl1pPr>
          </a:lstStyle>
          <a:p>
            <a:fld id="{4F7A9970-3E53-3D4A-A81B-65019D75FB90}" type="slidenum">
              <a:rPr lang="en-US" altLang="x-none"/>
              <a:pPr/>
              <a:t>‹#›</a:t>
            </a:fld>
            <a:endParaRPr lang="en-US" altLang="x-none"/>
          </a:p>
        </p:txBody>
      </p:sp>
    </p:spTree>
    <p:extLst>
      <p:ext uri="{BB962C8B-B14F-4D97-AF65-F5344CB8AC3E}">
        <p14:creationId xmlns:p14="http://schemas.microsoft.com/office/powerpoint/2010/main" val="1621169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x-none"/>
          </a:p>
        </p:txBody>
      </p:sp>
      <p:sp>
        <p:nvSpPr>
          <p:cNvPr id="6" name="Footer Placeholder 5"/>
          <p:cNvSpPr>
            <a:spLocks noGrp="1"/>
          </p:cNvSpPr>
          <p:nvPr>
            <p:ph type="ftr" sz="quarter" idx="11"/>
          </p:nvPr>
        </p:nvSpPr>
        <p:spPr/>
        <p:txBody>
          <a:bodyPr/>
          <a:lstStyle>
            <a:lvl1pPr>
              <a:defRPr/>
            </a:lvl1pPr>
          </a:lstStyle>
          <a:p>
            <a:r>
              <a:rPr lang="en-US" altLang="x-none"/>
              <a:t>Copyright Bale/Doneen Paradigm</a:t>
            </a:r>
          </a:p>
        </p:txBody>
      </p:sp>
      <p:sp>
        <p:nvSpPr>
          <p:cNvPr id="7" name="Slide Number Placeholder 6"/>
          <p:cNvSpPr>
            <a:spLocks noGrp="1"/>
          </p:cNvSpPr>
          <p:nvPr>
            <p:ph type="sldNum" sz="quarter" idx="12"/>
          </p:nvPr>
        </p:nvSpPr>
        <p:spPr/>
        <p:txBody>
          <a:bodyPr/>
          <a:lstStyle>
            <a:lvl1pPr>
              <a:defRPr/>
            </a:lvl1pPr>
          </a:lstStyle>
          <a:p>
            <a:fld id="{BFAB333B-E112-A94D-B2D2-7CB1D2EDA141}" type="slidenum">
              <a:rPr lang="en-US" altLang="x-none"/>
              <a:pPr/>
              <a:t>‹#›</a:t>
            </a:fld>
            <a:endParaRPr lang="en-US" altLang="x-none"/>
          </a:p>
        </p:txBody>
      </p:sp>
    </p:spTree>
    <p:extLst>
      <p:ext uri="{BB962C8B-B14F-4D97-AF65-F5344CB8AC3E}">
        <p14:creationId xmlns:p14="http://schemas.microsoft.com/office/powerpoint/2010/main" val="18625047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87043"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87052" name="Rectangle 12"/>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ltLang="x-none"/>
          </a:p>
        </p:txBody>
      </p:sp>
      <p:sp>
        <p:nvSpPr>
          <p:cNvPr id="87053" name="Rectangle 1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r>
              <a:rPr lang="en-US" altLang="x-none"/>
              <a:t>Copyright Bale/Doneen Paradigm</a:t>
            </a:r>
          </a:p>
        </p:txBody>
      </p:sp>
      <p:sp>
        <p:nvSpPr>
          <p:cNvPr id="87054" name="Rectangle 14"/>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E2FFBD74-1322-4F47-A307-61BF452F2519}" type="slidenum">
              <a:rPr lang="en-US" altLang="x-none"/>
              <a:pPr/>
              <a:t>‹#›</a:t>
            </a:fld>
            <a:endParaRPr lang="en-US" altLang="x-none"/>
          </a:p>
        </p:txBody>
      </p:sp>
      <p:pic>
        <p:nvPicPr>
          <p:cNvPr id="87058" name="Picture 18"/>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391400" y="624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sldNum="0" hd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1.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4" Type="http://schemas.openxmlformats.org/officeDocument/2006/relationships/oleObject" Target="../embeddings/oleObject12.bin"/><Relationship Id="rId5" Type="http://schemas.openxmlformats.org/officeDocument/2006/relationships/image" Target="../media/image17.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hyperlink" Target="http://www.theheart.org/viewDocument.do?document=http%3A%2F%2Fwww.sciencemag.org"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6.xml"/><Relationship Id="rId3" Type="http://schemas.openxmlformats.org/officeDocument/2006/relationships/image" Target="../media/image18.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7.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hyperlink" Target="http://www.theheart.org/viewDocument.do?document=http%3A%2F%2Fwww.nature.com" TargetMode="Externa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9.xml"/><Relationship Id="rId3" Type="http://schemas.openxmlformats.org/officeDocument/2006/relationships/image" Target="../media/image20.png"/></Relationships>
</file>

<file path=ppt/slides/_rels/slide122.xml.rels><?xml version="1.0" encoding="UTF-8" standalone="yes"?>
<Relationships xmlns="http://schemas.openxmlformats.org/package/2006/relationships"><Relationship Id="rId20" Type="http://schemas.openxmlformats.org/officeDocument/2006/relationships/hyperlink" Target="https://www.decodeme.com/health-watch/risk_summary/PCA" TargetMode="External"/><Relationship Id="rId21" Type="http://schemas.openxmlformats.org/officeDocument/2006/relationships/hyperlink" Target="https://www.decodeme.com/health-watch/risk_summary/THYRCAN" TargetMode="External"/><Relationship Id="rId22" Type="http://schemas.openxmlformats.org/officeDocument/2006/relationships/hyperlink" Target="https://www.decodeme.com/health-watch/risk_summary/AAA" TargetMode="External"/><Relationship Id="rId23" Type="http://schemas.openxmlformats.org/officeDocument/2006/relationships/hyperlink" Target="https://www.decodeme.com/health-watch/risk_summary/AF" TargetMode="External"/><Relationship Id="rId24" Type="http://schemas.openxmlformats.org/officeDocument/2006/relationships/hyperlink" Target="https://www.decodeme.com/health-watch/risk_summary/MI" TargetMode="External"/><Relationship Id="rId25" Type="http://schemas.openxmlformats.org/officeDocument/2006/relationships/hyperlink" Target="https://www.decodeme.com/health-watch/risk_summary/IA" TargetMode="External"/><Relationship Id="rId26" Type="http://schemas.openxmlformats.org/officeDocument/2006/relationships/hyperlink" Target="https://www.decodeme.com/health-watch/risk_summary/PAD" TargetMode="External"/><Relationship Id="rId27" Type="http://schemas.openxmlformats.org/officeDocument/2006/relationships/hyperlink" Target="https://www.decodeme.com/health-watch/risk_summary/ASTM" TargetMode="External"/><Relationship Id="rId28" Type="http://schemas.openxmlformats.org/officeDocument/2006/relationships/hyperlink" Target="https://www.decodeme.com/characteristics/results/BALD" TargetMode="External"/><Relationship Id="rId29" Type="http://schemas.openxmlformats.org/officeDocument/2006/relationships/hyperlink" Target="https://www.decodeme.com/health-watch/risk_summary/Psoriasis" TargetMode="External"/><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hyperlink" Target="http://www.decodeme.com/" TargetMode="External"/><Relationship Id="rId4" Type="http://schemas.openxmlformats.org/officeDocument/2006/relationships/hyperlink" Target="https://www.decodeme.com/health-watch/risk_summary/CLL" TargetMode="External"/><Relationship Id="rId5" Type="http://schemas.openxmlformats.org/officeDocument/2006/relationships/hyperlink" Target="https://www.decodeme.com/health-watch/x/results/HH" TargetMode="External"/><Relationship Id="rId30" Type="http://schemas.openxmlformats.org/officeDocument/2006/relationships/hyperlink" Target="https://www.decodeme.com/characteristics/results/ALFL" TargetMode="External"/><Relationship Id="rId31" Type="http://schemas.openxmlformats.org/officeDocument/2006/relationships/hyperlink" Target="https://www.decodeme.com/characteristics/results/BIT" TargetMode="External"/><Relationship Id="rId32" Type="http://schemas.openxmlformats.org/officeDocument/2006/relationships/hyperlink" Target="https://www.decodeme.com/health-watch/risk_summary/CD" TargetMode="External"/><Relationship Id="rId9" Type="http://schemas.openxmlformats.org/officeDocument/2006/relationships/hyperlink" Target="https://www.decodeme.com/health-watch/risk_summary/RA" TargetMode="External"/><Relationship Id="rId6" Type="http://schemas.openxmlformats.org/officeDocument/2006/relationships/hyperlink" Target="https://www.decodeme.com/health-watch/risk_summary/VTE" TargetMode="External"/><Relationship Id="rId7" Type="http://schemas.openxmlformats.org/officeDocument/2006/relationships/hyperlink" Target="https://www.decodeme.com/health-watch/x/results/WARF" TargetMode="External"/><Relationship Id="rId8" Type="http://schemas.openxmlformats.org/officeDocument/2006/relationships/hyperlink" Target="https://www.decodeme.com/health-watch/risk_summary/GOU" TargetMode="External"/><Relationship Id="rId33" Type="http://schemas.openxmlformats.org/officeDocument/2006/relationships/hyperlink" Target="https://www.decodeme.com/health-watch/risk_summary/IBD" TargetMode="External"/><Relationship Id="rId34" Type="http://schemas.openxmlformats.org/officeDocument/2006/relationships/hyperlink" Target="https://www.decodeme.com/health-watch/risk_summary/GALST" TargetMode="External"/><Relationship Id="rId35" Type="http://schemas.openxmlformats.org/officeDocument/2006/relationships/hyperlink" Target="https://www.decodeme.com/health-watch/x/results/LI" TargetMode="External"/><Relationship Id="rId36" Type="http://schemas.openxmlformats.org/officeDocument/2006/relationships/hyperlink" Target="https://www.decodeme.com/health-watch/risk_summary/OBES" TargetMode="External"/><Relationship Id="rId10" Type="http://schemas.openxmlformats.org/officeDocument/2006/relationships/hyperlink" Target="https://www.decodeme.com/health-watch/risk_summary/ALZ" TargetMode="External"/><Relationship Id="rId11" Type="http://schemas.openxmlformats.org/officeDocument/2006/relationships/hyperlink" Target="https://www.decodeme.com/health-watch/risk_summary/TRE" TargetMode="External"/><Relationship Id="rId12" Type="http://schemas.openxmlformats.org/officeDocument/2006/relationships/hyperlink" Target="https://www.decodeme.com/health-watch/risk_summary/MS" TargetMode="External"/><Relationship Id="rId13" Type="http://schemas.openxmlformats.org/officeDocument/2006/relationships/hyperlink" Target="https://www.decodeme.com/characteristics/results/NICDEP" TargetMode="External"/><Relationship Id="rId14" Type="http://schemas.openxmlformats.org/officeDocument/2006/relationships/hyperlink" Target="https://www.decodeme.com/health-watch/risk_summary/RLS" TargetMode="External"/><Relationship Id="rId15" Type="http://schemas.openxmlformats.org/officeDocument/2006/relationships/hyperlink" Target="https://www.decodeme.com/health-watch/risk_summary/BCC" TargetMode="External"/><Relationship Id="rId16" Type="http://schemas.openxmlformats.org/officeDocument/2006/relationships/hyperlink" Target="https://www.decodeme.com/health-watch/risk_summary/BLCA" TargetMode="External"/><Relationship Id="rId17" Type="http://schemas.openxmlformats.org/officeDocument/2006/relationships/hyperlink" Target="https://www.decodeme.com/health-watch/risk_summary/BCRS" TargetMode="External"/><Relationship Id="rId18" Type="http://schemas.openxmlformats.org/officeDocument/2006/relationships/hyperlink" Target="https://www.decodeme.com/health-watch/risk_summary/CRC" TargetMode="External"/><Relationship Id="rId19" Type="http://schemas.openxmlformats.org/officeDocument/2006/relationships/hyperlink" Target="https://www.decodeme.com/health-watch/risk_summary/LCA" TargetMode="External"/><Relationship Id="rId37" Type="http://schemas.openxmlformats.org/officeDocument/2006/relationships/hyperlink" Target="https://www.decodeme.com/health-watch/risk_summary/T1D" TargetMode="External"/><Relationship Id="rId38" Type="http://schemas.openxmlformats.org/officeDocument/2006/relationships/hyperlink" Target="https://www.decodeme.com/health-watch/risk_summary/T2D" TargetMode="External"/><Relationship Id="rId39" Type="http://schemas.openxmlformats.org/officeDocument/2006/relationships/hyperlink" Target="https://www.decodeme.com/health-watch/risk_summary/UC" TargetMode="External"/><Relationship Id="rId40" Type="http://schemas.openxmlformats.org/officeDocument/2006/relationships/hyperlink" Target="https://www.decodeme.com/health-watch/risk_summary/AMD" TargetMode="External"/><Relationship Id="rId41" Type="http://schemas.openxmlformats.org/officeDocument/2006/relationships/hyperlink" Target="https://www.decodeme.com/health-watch/risk_summary/XF"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1.emf"/><Relationship Id="rId1" Type="http://schemas.openxmlformats.org/officeDocument/2006/relationships/vmlDrawing" Target="../drawings/vmlDrawing12.vml"/><Relationship Id="rId2"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bin"/><Relationship Id="rId5" Type="http://schemas.openxmlformats.org/officeDocument/2006/relationships/image" Target="../media/image7.emf"/><Relationship Id="rId6" Type="http://schemas.openxmlformats.org/officeDocument/2006/relationships/oleObject" Target="../embeddings/oleObject2.bin"/><Relationship Id="rId7"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 Id="rId3" Type="http://schemas.openxmlformats.org/officeDocument/2006/relationships/hyperlink" Target="http://www.theheart.org/viewDocument.do?document=http%3A%2F%2Fblogs.wsj.com%2Fhealth%2F" TargetMode="Externa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 Id="rId3" Type="http://schemas.openxmlformats.org/officeDocument/2006/relationships/hyperlink" Target="http://www.theheart.org/viewDocument.do?document=http%3A%2F%2Fwww.thelancet.com" TargetMode="Externa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8.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0.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 Id="rId3" Type="http://schemas.openxmlformats.org/officeDocument/2006/relationships/image" Target="../media/image22.jpe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8.xml"/><Relationship Id="rId3" Type="http://schemas.openxmlformats.org/officeDocument/2006/relationships/image" Target="../media/image23.jpe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0.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1.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2.xml"/><Relationship Id="rId4" Type="http://schemas.openxmlformats.org/officeDocument/2006/relationships/oleObject" Target="../embeddings/oleObject14.bin"/><Relationship Id="rId5" Type="http://schemas.openxmlformats.org/officeDocument/2006/relationships/image" Target="../media/image24.emf"/><Relationship Id="rId1" Type="http://schemas.openxmlformats.org/officeDocument/2006/relationships/vmlDrawing" Target="../drawings/vmlDrawing13.vml"/><Relationship Id="rId2" Type="http://schemas.openxmlformats.org/officeDocument/2006/relationships/slideLayout" Target="../slideLayouts/slideLayout17.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73.xml"/><Relationship Id="rId4" Type="http://schemas.openxmlformats.org/officeDocument/2006/relationships/oleObject" Target="../embeddings/oleObject15.bin"/><Relationship Id="rId5" Type="http://schemas.openxmlformats.org/officeDocument/2006/relationships/image" Target="../media/image25.emf"/><Relationship Id="rId1" Type="http://schemas.openxmlformats.org/officeDocument/2006/relationships/vmlDrawing" Target="../drawings/vmlDrawing14.vml"/><Relationship Id="rId2"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74.xml"/><Relationship Id="rId4" Type="http://schemas.openxmlformats.org/officeDocument/2006/relationships/oleObject" Target="../embeddings/oleObject16.bin"/><Relationship Id="rId5" Type="http://schemas.openxmlformats.org/officeDocument/2006/relationships/image" Target="../media/image26.emf"/><Relationship Id="rId1" Type="http://schemas.openxmlformats.org/officeDocument/2006/relationships/vmlDrawing" Target="../drawings/vmlDrawing15.vml"/><Relationship Id="rId2" Type="http://schemas.openxmlformats.org/officeDocument/2006/relationships/slideLayout" Target="../slideLayouts/slideLayout17.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5.xml"/><Relationship Id="rId4" Type="http://schemas.openxmlformats.org/officeDocument/2006/relationships/oleObject" Target="../embeddings/oleObject17.bin"/><Relationship Id="rId5" Type="http://schemas.openxmlformats.org/officeDocument/2006/relationships/image" Target="../media/image27.emf"/><Relationship Id="rId1" Type="http://schemas.openxmlformats.org/officeDocument/2006/relationships/vmlDrawing" Target="../drawings/vmlDrawing16.vml"/><Relationship Id="rId2" Type="http://schemas.openxmlformats.org/officeDocument/2006/relationships/slideLayout" Target="../slideLayouts/slideLayout1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7.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78.xml"/><Relationship Id="rId4" Type="http://schemas.openxmlformats.org/officeDocument/2006/relationships/oleObject" Target="../embeddings/oleObject18.bin"/><Relationship Id="rId5" Type="http://schemas.openxmlformats.org/officeDocument/2006/relationships/image" Target="../media/image28.emf"/><Relationship Id="rId1" Type="http://schemas.openxmlformats.org/officeDocument/2006/relationships/vmlDrawing" Target="../drawings/vmlDrawing17.vml"/><Relationship Id="rId2"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79.xml"/><Relationship Id="rId4" Type="http://schemas.openxmlformats.org/officeDocument/2006/relationships/oleObject" Target="../embeddings/oleObject19.bin"/><Relationship Id="rId5" Type="http://schemas.openxmlformats.org/officeDocument/2006/relationships/image" Target="../media/image29.emf"/><Relationship Id="rId1" Type="http://schemas.openxmlformats.org/officeDocument/2006/relationships/vmlDrawing" Target="../drawings/vmlDrawing18.vml"/><Relationship Id="rId2"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80.xml"/><Relationship Id="rId4" Type="http://schemas.openxmlformats.org/officeDocument/2006/relationships/oleObject" Target="../embeddings/oleObject20.bin"/><Relationship Id="rId5" Type="http://schemas.openxmlformats.org/officeDocument/2006/relationships/image" Target="../media/image30.emf"/><Relationship Id="rId1" Type="http://schemas.openxmlformats.org/officeDocument/2006/relationships/vmlDrawing" Target="../drawings/vmlDrawing19.vml"/><Relationship Id="rId2"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1.xml"/><Relationship Id="rId4" Type="http://schemas.openxmlformats.org/officeDocument/2006/relationships/oleObject" Target="../embeddings/oleObject21.bin"/><Relationship Id="rId5" Type="http://schemas.openxmlformats.org/officeDocument/2006/relationships/image" Target="../media/image31.emf"/><Relationship Id="rId1" Type="http://schemas.openxmlformats.org/officeDocument/2006/relationships/vmlDrawing" Target="../drawings/vmlDrawing20.vml"/><Relationship Id="rId2"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82.xml"/><Relationship Id="rId4" Type="http://schemas.openxmlformats.org/officeDocument/2006/relationships/oleObject" Target="../embeddings/oleObject22.bin"/><Relationship Id="rId5" Type="http://schemas.openxmlformats.org/officeDocument/2006/relationships/image" Target="../media/image32.emf"/><Relationship Id="rId1" Type="http://schemas.openxmlformats.org/officeDocument/2006/relationships/vmlDrawing" Target="../drawings/vmlDrawing21.vml"/><Relationship Id="rId2"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4.xml"/></Relationships>
</file>

<file path=ppt/slides/_rels/slide18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hyperlink" Target="http://www.americanheart.org/presenter.jhtml?identifier=163" TargetMode="External"/><Relationship Id="rId1" Type="http://schemas.openxmlformats.org/officeDocument/2006/relationships/slideLayout" Target="../slideLayouts/slideLayout2.xml"/><Relationship Id="rId2" Type="http://schemas.openxmlformats.org/officeDocument/2006/relationships/notesSlide" Target="../notesSlides/notesSlide18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87.xml"/><Relationship Id="rId4" Type="http://schemas.openxmlformats.org/officeDocument/2006/relationships/oleObject" Target="../embeddings/oleObject23.bin"/><Relationship Id="rId5" Type="http://schemas.openxmlformats.org/officeDocument/2006/relationships/image" Target="../media/image34.emf"/><Relationship Id="rId1" Type="http://schemas.openxmlformats.org/officeDocument/2006/relationships/vmlDrawing" Target="../drawings/vmlDrawing22.vml"/><Relationship Id="rId2"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88.xml"/><Relationship Id="rId4" Type="http://schemas.openxmlformats.org/officeDocument/2006/relationships/oleObject" Target="../embeddings/oleObject24.bin"/><Relationship Id="rId5" Type="http://schemas.openxmlformats.org/officeDocument/2006/relationships/image" Target="../media/image35.emf"/><Relationship Id="rId6" Type="http://schemas.openxmlformats.org/officeDocument/2006/relationships/oleObject" Target="../embeddings/oleObject25.bin"/><Relationship Id="rId7" Type="http://schemas.openxmlformats.org/officeDocument/2006/relationships/image" Target="../media/image36.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9.xml"/><Relationship Id="rId3" Type="http://schemas.openxmlformats.org/officeDocument/2006/relationships/image" Target="../media/image37.png"/></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90.xml"/><Relationship Id="rId4" Type="http://schemas.openxmlformats.org/officeDocument/2006/relationships/slide" Target="slide60.xml"/><Relationship Id="rId5" Type="http://schemas.openxmlformats.org/officeDocument/2006/relationships/oleObject" Target="../embeddings/oleObject26.bin"/><Relationship Id="rId6" Type="http://schemas.openxmlformats.org/officeDocument/2006/relationships/image" Target="../media/image38.png"/><Relationship Id="rId1" Type="http://schemas.openxmlformats.org/officeDocument/2006/relationships/vmlDrawing" Target="../drawings/vmlDrawing24.vml"/><Relationship Id="rId2"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8.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9.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0.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1.xml"/><Relationship Id="rId3" Type="http://schemas.openxmlformats.org/officeDocument/2006/relationships/image" Target="../media/image39.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2.xml"/><Relationship Id="rId3" Type="http://schemas.openxmlformats.org/officeDocument/2006/relationships/image" Target="../media/image40.pn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3.xml"/><Relationship Id="rId3" Type="http://schemas.openxmlformats.org/officeDocument/2006/relationships/image" Target="../media/image41.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4.xml"/><Relationship Id="rId3" Type="http://schemas.openxmlformats.org/officeDocument/2006/relationships/image" Target="../media/image42.png"/></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205.xml"/><Relationship Id="rId4" Type="http://schemas.openxmlformats.org/officeDocument/2006/relationships/oleObject" Target="../embeddings/oleObject27.bin"/><Relationship Id="rId5" Type="http://schemas.openxmlformats.org/officeDocument/2006/relationships/image" Target="../media/image43.emf"/><Relationship Id="rId1" Type="http://schemas.openxmlformats.org/officeDocument/2006/relationships/vmlDrawing" Target="../drawings/vmlDrawing25.vml"/><Relationship Id="rId2"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206.xml"/><Relationship Id="rId4" Type="http://schemas.openxmlformats.org/officeDocument/2006/relationships/oleObject" Target="../embeddings/oleObject28.bin"/><Relationship Id="rId5" Type="http://schemas.openxmlformats.org/officeDocument/2006/relationships/image" Target="../media/image44.emf"/><Relationship Id="rId1" Type="http://schemas.openxmlformats.org/officeDocument/2006/relationships/vmlDrawing" Target="../drawings/vmlDrawing26.v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7.xml"/></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208.xml"/><Relationship Id="rId4" Type="http://schemas.openxmlformats.org/officeDocument/2006/relationships/oleObject" Target="../embeddings/oleObject29.bin"/><Relationship Id="rId5" Type="http://schemas.openxmlformats.org/officeDocument/2006/relationships/image" Target="../media/image45.emf"/><Relationship Id="rId1" Type="http://schemas.openxmlformats.org/officeDocument/2006/relationships/vmlDrawing" Target="../drawings/vmlDrawing27.vml"/><Relationship Id="rId2"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9.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0.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3.xml"/></Relationships>
</file>

<file path=ppt/slides/_rels/slide217.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notesSlide" Target="../notesSlides/notesSlide214.xml"/></Relationships>
</file>

<file path=ppt/slides/_rels/slide21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7.xml"/><Relationship Id="rId3" Type="http://schemas.openxmlformats.org/officeDocument/2006/relationships/notesSlide" Target="../notesSlides/notesSlide215.xml"/></Relationships>
</file>

<file path=ppt/slides/_rels/slide21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16.xml"/><Relationship Id="rId5" Type="http://schemas.openxmlformats.org/officeDocument/2006/relationships/oleObject" Target="../embeddings/oleObject30.bin"/><Relationship Id="rId6" Type="http://schemas.openxmlformats.org/officeDocument/2006/relationships/image" Target="../media/image46.emf"/><Relationship Id="rId1" Type="http://schemas.openxmlformats.org/officeDocument/2006/relationships/vmlDrawing" Target="../drawings/vmlDrawing28.vml"/><Relationship Id="rId2" Type="http://schemas.openxmlformats.org/officeDocument/2006/relationships/tags" Target="../tags/tag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2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17.xml"/><Relationship Id="rId5" Type="http://schemas.openxmlformats.org/officeDocument/2006/relationships/oleObject" Target="../embeddings/oleObject31.bin"/><Relationship Id="rId6" Type="http://schemas.openxmlformats.org/officeDocument/2006/relationships/image" Target="../media/image47.emf"/><Relationship Id="rId1" Type="http://schemas.openxmlformats.org/officeDocument/2006/relationships/vmlDrawing" Target="../drawings/vmlDrawing29.vml"/><Relationship Id="rId2" Type="http://schemas.openxmlformats.org/officeDocument/2006/relationships/tags" Target="../tags/tag5.xml"/></Relationships>
</file>

<file path=ppt/slides/_rels/slide221.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7.xml"/><Relationship Id="rId3" Type="http://schemas.openxmlformats.org/officeDocument/2006/relationships/notesSlide" Target="../notesSlides/notesSlide218.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9.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0.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8.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9.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0.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4.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5.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3.bin"/><Relationship Id="rId5"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6.bin"/><Relationship Id="rId5" Type="http://schemas.openxmlformats.org/officeDocument/2006/relationships/image" Target="../media/image12.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www.theheart.org/viewDocument.do?document=http%3A%2F%2Fcirc.ahajournals.or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7.xml"/><Relationship Id="rId5" Type="http://schemas.openxmlformats.org/officeDocument/2006/relationships/oleObject" Target="../embeddings/oleObject8.bin"/><Relationship Id="rId6" Type="http://schemas.openxmlformats.org/officeDocument/2006/relationships/image" Target="../media/image13.png"/><Relationship Id="rId1" Type="http://schemas.openxmlformats.org/officeDocument/2006/relationships/vmlDrawing" Target="../drawings/vmlDrawing7.vml"/><Relationship Id="rId2" Type="http://schemas.openxmlformats.org/officeDocument/2006/relationships/tags" Target="../tags/tag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4" Type="http://schemas.openxmlformats.org/officeDocument/2006/relationships/oleObject" Target="../embeddings/oleObject9.bin"/><Relationship Id="rId5" Type="http://schemas.openxmlformats.org/officeDocument/2006/relationships/image" Target="../media/image14.emf"/><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4" Type="http://schemas.openxmlformats.org/officeDocument/2006/relationships/oleObject" Target="../embeddings/oleObject10.bin"/><Relationship Id="rId5" Type="http://schemas.openxmlformats.org/officeDocument/2006/relationships/image" Target="../media/image15.emf"/><Relationship Id="rId1" Type="http://schemas.openxmlformats.org/officeDocument/2006/relationships/vmlDrawing" Target="../drawings/vmlDrawing9.vml"/><Relationship Id="rId2"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4" Type="http://schemas.openxmlformats.org/officeDocument/2006/relationships/oleObject" Target="../embeddings/oleObject11.bin"/><Relationship Id="rId5" Type="http://schemas.openxmlformats.org/officeDocument/2006/relationships/image" Target="../media/image16.emf"/><Relationship Id="rId1" Type="http://schemas.openxmlformats.org/officeDocument/2006/relationships/vmlDrawing" Target="../drawings/vmlDrawing10.vml"/><Relationship Id="rId2"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229826" name="Rectangle 2"/>
          <p:cNvSpPr>
            <a:spLocks noGrp="1" noRot="1" noChangeArrowheads="1"/>
          </p:cNvSpPr>
          <p:nvPr>
            <p:ph type="title"/>
          </p:nvPr>
        </p:nvSpPr>
        <p:spPr>
          <a:xfrm>
            <a:off x="304800" y="304800"/>
            <a:ext cx="8510588" cy="2514600"/>
          </a:xfrm>
        </p:spPr>
        <p:txBody>
          <a:bodyPr/>
          <a:lstStyle/>
          <a:p>
            <a:r>
              <a:rPr lang="en-US" altLang="x-none" dirty="0"/>
              <a:t>2</a:t>
            </a:r>
            <a:r>
              <a:rPr lang="en-US" altLang="x-none" baseline="30000" dirty="0"/>
              <a:t>nd</a:t>
            </a:r>
            <a:r>
              <a:rPr lang="en-US" altLang="x-none" dirty="0"/>
              <a:t> </a:t>
            </a:r>
            <a:r>
              <a:rPr lang="en-US" altLang="x-none" i="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2">
                    <a:alpha val="35000"/>
                  </a:schemeClr>
                </a:solidFill>
              </a:rPr>
              <a:t>Your Practice Here</a:t>
            </a:r>
            <a:r>
              <a:rPr lang="en-US" altLang="x-none"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2">
                    <a:alpha val="35000"/>
                  </a:schemeClr>
                </a:solidFill>
              </a:rPr>
              <a:t> </a:t>
            </a:r>
            <a:r>
              <a:rPr lang="en-US" altLang="x-none" dirty="0" smtClean="0"/>
              <a:t>visit</a:t>
            </a:r>
            <a:r>
              <a:rPr lang="en-US" altLang="x-none" dirty="0"/>
              <a:t/>
            </a:r>
            <a:br>
              <a:rPr lang="en-US" altLang="x-none" dirty="0"/>
            </a:br>
            <a:r>
              <a:rPr lang="en-US" altLang="x-none" dirty="0"/>
              <a:t>Jane Doe</a:t>
            </a:r>
          </a:p>
        </p:txBody>
      </p:sp>
      <p:sp>
        <p:nvSpPr>
          <p:cNvPr id="1229827" name="Rectangle 3"/>
          <p:cNvSpPr>
            <a:spLocks noGrp="1" noRot="1" noChangeArrowheads="1"/>
          </p:cNvSpPr>
          <p:nvPr>
            <p:ph type="body" idx="1"/>
          </p:nvPr>
        </p:nvSpPr>
        <p:spPr>
          <a:xfrm>
            <a:off x="301625" y="4191000"/>
            <a:ext cx="8540750" cy="1908175"/>
          </a:xfrm>
        </p:spPr>
        <p:txBody>
          <a:bodyPr/>
          <a:lstStyle/>
          <a:p>
            <a:pPr algn="ctr">
              <a:buFont typeface="Wingdings" charset="2"/>
              <a:buNone/>
            </a:pPr>
            <a:r>
              <a:rPr lang="en-US" altLang="x-none" dirty="0"/>
              <a:t>Prepared by</a:t>
            </a:r>
          </a:p>
          <a:p>
            <a:pPr algn="ctr">
              <a:buFont typeface="Wingdings" charset="2"/>
              <a:buNone/>
            </a:pPr>
            <a:r>
              <a:rPr lang="en-US" altLang="x-none" dirty="0"/>
              <a:t>Provider name</a:t>
            </a:r>
          </a:p>
          <a:p>
            <a:pPr algn="ctr">
              <a:buFont typeface="Wingdings" charset="2"/>
              <a:buNone/>
            </a:pPr>
            <a:fld id="{4B0700A9-050B-6A4D-8B68-D30D96EE7811}" type="datetime2">
              <a:rPr lang="en-US" altLang="x-none" smtClean="0"/>
              <a:t>Thursday, March 9, 2017</a:t>
            </a:fld>
            <a:endParaRPr lang="en-US" altLang="x-none"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253378" name="Rectangle 2"/>
          <p:cNvSpPr>
            <a:spLocks noGrp="1" noRot="1" noChangeArrowheads="1"/>
          </p:cNvSpPr>
          <p:nvPr>
            <p:ph type="title"/>
          </p:nvPr>
        </p:nvSpPr>
        <p:spPr/>
        <p:txBody>
          <a:bodyPr/>
          <a:lstStyle/>
          <a:p>
            <a:r>
              <a:rPr lang="en-US" altLang="x-none"/>
              <a:t>Abdominal CT – 5/06</a:t>
            </a:r>
          </a:p>
        </p:txBody>
      </p:sp>
      <p:sp>
        <p:nvSpPr>
          <p:cNvPr id="1253379" name="Rectangle 3"/>
          <p:cNvSpPr>
            <a:spLocks noGrp="1" noRot="1" noChangeArrowheads="1"/>
          </p:cNvSpPr>
          <p:nvPr>
            <p:ph type="body" idx="1"/>
          </p:nvPr>
        </p:nvSpPr>
        <p:spPr/>
        <p:txBody>
          <a:bodyPr/>
          <a:lstStyle/>
          <a:p>
            <a:pPr algn="ctr">
              <a:buFont typeface="Wingdings" charset="2"/>
              <a:buNone/>
            </a:pPr>
            <a:r>
              <a:rPr lang="en-US" altLang="x-none" sz="2800"/>
              <a:t>No aneurysm but some evidence of ASVD</a:t>
            </a:r>
          </a:p>
          <a:p>
            <a:pPr algn="ctr">
              <a:buFont typeface="Wingdings" charset="2"/>
              <a:buNone/>
            </a:pPr>
            <a:endParaRPr lang="en-US" altLang="x-none" sz="280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 name="Footer Placeholder 4"/>
          <p:cNvSpPr>
            <a:spLocks noGrp="1"/>
          </p:cNvSpPr>
          <p:nvPr>
            <p:ph type="ftr" sz="quarter" idx="11"/>
          </p:nvPr>
        </p:nvSpPr>
        <p:spPr/>
        <p:txBody>
          <a:bodyPr/>
          <a:lstStyle/>
          <a:p>
            <a:r>
              <a:rPr lang="en-US" altLang="x-none"/>
              <a:t>Copyright Bale/Doneen Paradigm</a:t>
            </a:r>
          </a:p>
        </p:txBody>
      </p:sp>
      <p:sp>
        <p:nvSpPr>
          <p:cNvPr id="1597442" name="Text Box 2"/>
          <p:cNvSpPr txBox="1">
            <a:spLocks noChangeArrowheads="1"/>
          </p:cNvSpPr>
          <p:nvPr/>
        </p:nvSpPr>
        <p:spPr bwMode="auto">
          <a:xfrm>
            <a:off x="0" y="5988050"/>
            <a:ext cx="91440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sz="1700">
                <a:solidFill>
                  <a:srgbClr val="FFA31B"/>
                </a:solidFill>
                <a:latin typeface="Verdana" charset="0"/>
                <a:ea typeface="Times New Roman" charset="0"/>
                <a:cs typeface="Times New Roman" charset="0"/>
              </a:rPr>
              <a:t>Barr ELM et al. </a:t>
            </a:r>
            <a:r>
              <a:rPr lang="en-US" altLang="x-none" sz="1700" i="1">
                <a:solidFill>
                  <a:srgbClr val="FFA31B"/>
                </a:solidFill>
                <a:latin typeface="Verdana" charset="0"/>
                <a:ea typeface="Times New Roman" charset="0"/>
                <a:cs typeface="Times New Roman" charset="0"/>
              </a:rPr>
              <a:t>Circulation</a:t>
            </a:r>
            <a:r>
              <a:rPr lang="en-US" altLang="x-none" sz="1700">
                <a:solidFill>
                  <a:srgbClr val="FFA31B"/>
                </a:solidFill>
                <a:latin typeface="Verdana" charset="0"/>
                <a:ea typeface="Times New Roman" charset="0"/>
                <a:cs typeface="Times New Roman" charset="0"/>
              </a:rPr>
              <a:t> 6/18/2007; available at:http://circ.ahajournals.org. </a:t>
            </a:r>
          </a:p>
          <a:p>
            <a:pPr eaLnBrk="1" hangingPunct="1">
              <a:spcBef>
                <a:spcPct val="50000"/>
              </a:spcBef>
            </a:pPr>
            <a:r>
              <a:rPr lang="en-US" altLang="x-none" sz="1700">
                <a:solidFill>
                  <a:srgbClr val="FFA31B"/>
                </a:solidFill>
                <a:latin typeface="Verdana" charset="0"/>
                <a:ea typeface="Times New Roman" charset="0"/>
                <a:cs typeface="Times New Roman" charset="0"/>
              </a:rPr>
              <a:t>Australian Diabetes Study</a:t>
            </a:r>
          </a:p>
        </p:txBody>
      </p:sp>
      <p:sp>
        <p:nvSpPr>
          <p:cNvPr id="1597443" name="Text Box 3"/>
          <p:cNvSpPr txBox="1">
            <a:spLocks noChangeArrowheads="1"/>
          </p:cNvSpPr>
          <p:nvPr/>
        </p:nvSpPr>
        <p:spPr bwMode="auto">
          <a:xfrm>
            <a:off x="990600" y="5576888"/>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endParaRPr lang="x-none" altLang="x-none" sz="2400">
              <a:latin typeface="Times New Roman" charset="0"/>
            </a:endParaRPr>
          </a:p>
        </p:txBody>
      </p:sp>
      <p:sp>
        <p:nvSpPr>
          <p:cNvPr id="1597444" name="Rectangle 4"/>
          <p:cNvSpPr>
            <a:spLocks noGrp="1" noRot="1" noChangeArrowheads="1"/>
          </p:cNvSpPr>
          <p:nvPr>
            <p:ph type="title"/>
          </p:nvPr>
        </p:nvSpPr>
        <p:spPr>
          <a:xfrm>
            <a:off x="0" y="0"/>
            <a:ext cx="9144000" cy="990600"/>
          </a:xfrm>
        </p:spPr>
        <p:txBody>
          <a:bodyPr/>
          <a:lstStyle/>
          <a:p>
            <a:r>
              <a:rPr lang="en-US" altLang="x-none" sz="3200" b="1">
                <a:solidFill>
                  <a:srgbClr val="FFA31B"/>
                </a:solidFill>
                <a:ea typeface="Times New Roman" charset="0"/>
                <a:cs typeface="Times New Roman" charset="0"/>
              </a:rPr>
              <a:t>Impaired glucose metabolism (IR) increases mortality risk: 65% CV deaths in such pts.</a:t>
            </a:r>
          </a:p>
        </p:txBody>
      </p:sp>
      <p:graphicFrame>
        <p:nvGraphicFramePr>
          <p:cNvPr id="1597445" name="Group 5"/>
          <p:cNvGraphicFramePr>
            <a:graphicFrameLocks noGrp="1"/>
          </p:cNvGraphicFramePr>
          <p:nvPr/>
        </p:nvGraphicFramePr>
        <p:xfrm>
          <a:off x="990600" y="1066800"/>
          <a:ext cx="8077200" cy="2709863"/>
        </p:xfrm>
        <a:graphic>
          <a:graphicData uri="http://schemas.openxmlformats.org/drawingml/2006/table">
            <a:tbl>
              <a:tblPr/>
              <a:tblGrid>
                <a:gridCol w="1524000"/>
                <a:gridCol w="1600200"/>
                <a:gridCol w="1676400"/>
                <a:gridCol w="1600200"/>
                <a:gridCol w="1676400"/>
              </a:tblGrid>
              <a:tr h="11414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End point</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(95%CI)</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Impaired FPG</a:t>
                      </a: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 n=610</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Impaired glucose tolerance</a:t>
                      </a: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 n=1298</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Newly diagnosed DM</a:t>
                      </a: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 n=433</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Known DM</a:t>
                      </a: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 n=425</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cap="flat">
                      <a:noFill/>
                    </a:lnT>
                    <a:lnB>
                      <a:noFill/>
                    </a:lnB>
                    <a:lnTlToBr>
                      <a:noFill/>
                    </a:lnTlToBr>
                    <a:lnBlToTr>
                      <a:noFill/>
                    </a:lnBlToTr>
                    <a:noFill/>
                  </a:tcPr>
                </a:tc>
              </a:tr>
              <a:tr h="6111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All-cause mortality</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1.6</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(1.0–2.4)</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1.5</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(1.1–2.0)</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1.3</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(0.9–2.0)</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2.3</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(1.6–3.2)</a:t>
                      </a:r>
                    </a:p>
                  </a:txBody>
                  <a:tcPr horzOverflow="overflow">
                    <a:lnL>
                      <a:noFill/>
                    </a:lnL>
                    <a:lnR cap="flat">
                      <a:noFill/>
                    </a:lnR>
                    <a:lnT>
                      <a:noFill/>
                    </a:lnT>
                    <a:lnB>
                      <a:noFill/>
                    </a:lnB>
                    <a:lnTlToBr>
                      <a:noFill/>
                    </a:lnTlToBr>
                    <a:lnBlToTr>
                      <a:noFill/>
                    </a:lnBlToTr>
                    <a:noFill/>
                  </a:tcPr>
                </a:tc>
              </a:tr>
              <a:tr h="6096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CV mortality</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2.5</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(1.2–5.1)</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1.2</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(0.7–2.2)</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1.8</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(0.9–3.6)</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2.6</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(1.4–4.7)</a:t>
                      </a:r>
                    </a:p>
                  </a:txBody>
                  <a:tcPr horzOverflow="overflow">
                    <a:lnL>
                      <a:noFill/>
                    </a:lnL>
                    <a:lnR cap="flat">
                      <a:noFill/>
                    </a:lnR>
                    <a:lnT>
                      <a:noFill/>
                    </a:lnT>
                    <a:lnB cap="flat">
                      <a:noFill/>
                    </a:lnB>
                    <a:lnTlToBr>
                      <a:noFill/>
                    </a:lnTlToBr>
                    <a:lnBlToTr>
                      <a:noFill/>
                    </a:lnBlToTr>
                    <a:noFill/>
                  </a:tcPr>
                </a:tc>
              </a:tr>
            </a:tbl>
          </a:graphicData>
        </a:graphic>
      </p:graphicFrame>
      <p:sp>
        <p:nvSpPr>
          <p:cNvPr id="1597477" name="Text Box 37"/>
          <p:cNvSpPr txBox="1">
            <a:spLocks noChangeArrowheads="1"/>
          </p:cNvSpPr>
          <p:nvPr/>
        </p:nvSpPr>
        <p:spPr bwMode="auto">
          <a:xfrm>
            <a:off x="990600" y="3840163"/>
            <a:ext cx="8153400"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ts val="1300"/>
              </a:lnSpc>
            </a:pPr>
            <a:r>
              <a:rPr lang="en-CA" altLang="x-none" sz="1200" b="1">
                <a:latin typeface="Verdana" charset="0"/>
                <a:ea typeface="Times New Roman" charset="0"/>
                <a:cs typeface="Times New Roman" charset="0"/>
              </a:rPr>
              <a:t>*Adjusted for </a:t>
            </a:r>
            <a:r>
              <a:rPr lang="en-US" altLang="x-none" sz="1200" b="1">
                <a:latin typeface="Verdana" charset="0"/>
                <a:ea typeface="Times New Roman" charset="0"/>
                <a:cs typeface="Times New Roman" charset="0"/>
              </a:rPr>
              <a:t>age, sex, previously reported CV disease,</a:t>
            </a:r>
            <a:r>
              <a:rPr lang="en-US" altLang="x-none" sz="1200" b="1">
                <a:latin typeface="Verdana" charset="0"/>
              </a:rPr>
              <a:t> </a:t>
            </a:r>
            <a:r>
              <a:rPr lang="en-US" altLang="x-none" sz="1200" b="1">
                <a:latin typeface="Verdana" charset="0"/>
                <a:ea typeface="Times New Roman" charset="0"/>
                <a:cs typeface="Times New Roman" charset="0"/>
              </a:rPr>
              <a:t>waist circumference, lipid-lowering medication use, total cholesterol/high-density-lipoprotein cholesterol ratio, and smoking status. All-cause mortality also adjusted for hypertension (BP </a:t>
            </a:r>
            <a:r>
              <a:rPr lang="en-US" altLang="x-none" sz="1200" b="1" u="sng">
                <a:latin typeface="Verdana" charset="0"/>
                <a:ea typeface="Times New Roman" charset="0"/>
                <a:cs typeface="Times New Roman" charset="0"/>
              </a:rPr>
              <a:t>&gt;</a:t>
            </a:r>
            <a:r>
              <a:rPr lang="en-US" altLang="x-none" sz="1200" b="1">
                <a:latin typeface="Verdana" charset="0"/>
                <a:ea typeface="Times New Roman" charset="0"/>
                <a:cs typeface="Times New Roman" charset="0"/>
              </a:rPr>
              <a:t>140/90 or antihypertensive drug use). CV mortality also adjusted for diastolic blood pressure.</a:t>
            </a:r>
          </a:p>
          <a:p>
            <a:pPr eaLnBrk="1" hangingPunct="1">
              <a:lnSpc>
                <a:spcPts val="1300"/>
              </a:lnSpc>
              <a:buClr>
                <a:srgbClr val="FFA31B"/>
              </a:buClr>
              <a:buFontTx/>
              <a:buChar char="•"/>
            </a:pPr>
            <a:r>
              <a:rPr lang="en-US" altLang="x-none" sz="1200" b="1">
                <a:latin typeface="Verdana" charset="0"/>
                <a:ea typeface="Times New Roman" charset="0"/>
                <a:cs typeface="Times New Roman" charset="0"/>
              </a:rPr>
              <a:t>Normal glucose tolerance=FPG &lt;110mg/L and 2-h PG &lt;140mg/L</a:t>
            </a:r>
          </a:p>
          <a:p>
            <a:pPr eaLnBrk="1" hangingPunct="1">
              <a:lnSpc>
                <a:spcPts val="1300"/>
              </a:lnSpc>
              <a:buClr>
                <a:srgbClr val="FFA31B"/>
              </a:buClr>
            </a:pPr>
            <a:endParaRPr lang="en-US" altLang="x-none" sz="2400">
              <a:ea typeface="Arial" charset="0"/>
              <a:cs typeface="Arial" charset="0"/>
            </a:endParaRPr>
          </a:p>
          <a:p>
            <a:pPr eaLnBrk="1" hangingPunct="1">
              <a:lnSpc>
                <a:spcPts val="1300"/>
              </a:lnSpc>
              <a:buClr>
                <a:srgbClr val="FFA31B"/>
              </a:buClr>
            </a:pPr>
            <a:endParaRPr lang="en-US" altLang="x-none" sz="2400">
              <a:ea typeface="Arial" charset="0"/>
              <a:cs typeface="Arial" charset="0"/>
            </a:endParaRPr>
          </a:p>
          <a:p>
            <a:pPr eaLnBrk="1" hangingPunct="1">
              <a:lnSpc>
                <a:spcPts val="1300"/>
              </a:lnSpc>
              <a:buClr>
                <a:srgbClr val="FFA31B"/>
              </a:buClr>
            </a:pPr>
            <a:endParaRPr lang="en-US" altLang="x-none" sz="2400">
              <a:ea typeface="Arial" charset="0"/>
              <a:cs typeface="Arial" charset="0"/>
            </a:endParaRPr>
          </a:p>
        </p:txBody>
      </p:sp>
      <p:sp>
        <p:nvSpPr>
          <p:cNvPr id="1597478" name="Line 38"/>
          <p:cNvSpPr>
            <a:spLocks noChangeShapeType="1"/>
          </p:cNvSpPr>
          <p:nvPr/>
        </p:nvSpPr>
        <p:spPr bwMode="auto">
          <a:xfrm>
            <a:off x="990600" y="2362200"/>
            <a:ext cx="7848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97479" name="Line 39"/>
          <p:cNvSpPr>
            <a:spLocks noChangeShapeType="1"/>
          </p:cNvSpPr>
          <p:nvPr/>
        </p:nvSpPr>
        <p:spPr bwMode="auto">
          <a:xfrm>
            <a:off x="1066800" y="3840163"/>
            <a:ext cx="7848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97480" name="Line 40"/>
          <p:cNvSpPr>
            <a:spLocks noChangeShapeType="1"/>
          </p:cNvSpPr>
          <p:nvPr/>
        </p:nvSpPr>
        <p:spPr bwMode="auto">
          <a:xfrm flipV="1">
            <a:off x="1066800" y="4800600"/>
            <a:ext cx="7848600" cy="4763"/>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97481" name="Text Box 41"/>
          <p:cNvSpPr txBox="1">
            <a:spLocks noChangeArrowheads="1"/>
          </p:cNvSpPr>
          <p:nvPr/>
        </p:nvSpPr>
        <p:spPr bwMode="auto">
          <a:xfrm>
            <a:off x="898525" y="4800600"/>
            <a:ext cx="77803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2400">
                <a:latin typeface="Times New Roman" charset="0"/>
              </a:rPr>
              <a:t>Five year follow-up: 10,428 people; 298 deaths; 88 CV deaths</a:t>
            </a:r>
          </a:p>
          <a:p>
            <a:pPr eaLnBrk="1" hangingPunct="1"/>
            <a:r>
              <a:rPr lang="en-US" altLang="x-none" sz="2400">
                <a:latin typeface="Times New Roman" charset="0"/>
              </a:rPr>
              <a:t>65% of CV deaths in DM or impaired glucose metabolism: IR</a:t>
            </a:r>
          </a:p>
          <a:p>
            <a:pPr eaLnBrk="1" hangingPunct="1"/>
            <a:r>
              <a:rPr lang="en-US" altLang="x-none" sz="2400">
                <a:latin typeface="Times New Roman" charset="0"/>
              </a:rPr>
              <a:t>Impaired glucose metabolism (IR) is genuine risk factor</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x-none"/>
              <a:t>Copyright Bale/Doneen Paradigm</a:t>
            </a:r>
          </a:p>
        </p:txBody>
      </p:sp>
      <p:sp>
        <p:nvSpPr>
          <p:cNvPr id="1599490" name="Rectangle 2"/>
          <p:cNvSpPr>
            <a:spLocks noGrp="1" noRot="1" noChangeArrowheads="1"/>
          </p:cNvSpPr>
          <p:nvPr>
            <p:ph type="title"/>
          </p:nvPr>
        </p:nvSpPr>
        <p:spPr>
          <a:xfrm>
            <a:off x="0" y="228600"/>
            <a:ext cx="9144000" cy="1066800"/>
          </a:xfrm>
        </p:spPr>
        <p:txBody>
          <a:bodyPr/>
          <a:lstStyle/>
          <a:p>
            <a:r>
              <a:rPr lang="en-US" altLang="x-none" sz="3600" b="1"/>
              <a:t>HbA1c associated with nonfatal CVD, even in non-diabetics </a:t>
            </a:r>
            <a:r>
              <a:rPr lang="en-US" altLang="x-none" sz="3600"/>
              <a:t/>
            </a:r>
            <a:br>
              <a:rPr lang="en-US" altLang="x-none" sz="3600"/>
            </a:br>
            <a:endParaRPr lang="en-US" altLang="x-none" sz="3600"/>
          </a:p>
        </p:txBody>
      </p:sp>
      <p:sp>
        <p:nvSpPr>
          <p:cNvPr id="1599491" name="Rectangle 3"/>
          <p:cNvSpPr>
            <a:spLocks noGrp="1" noRot="1" noChangeArrowheads="1"/>
          </p:cNvSpPr>
          <p:nvPr>
            <p:ph type="body" idx="1"/>
          </p:nvPr>
        </p:nvSpPr>
        <p:spPr>
          <a:xfrm>
            <a:off x="301625" y="1600200"/>
            <a:ext cx="8540750" cy="4038600"/>
          </a:xfrm>
        </p:spPr>
        <p:txBody>
          <a:bodyPr/>
          <a:lstStyle/>
          <a:p>
            <a:r>
              <a:rPr lang="en-US" altLang="x-none"/>
              <a:t>Hoorn study: 1674 non-diabetic subjects </a:t>
            </a:r>
          </a:p>
          <a:p>
            <a:r>
              <a:rPr lang="en-US" altLang="x-none"/>
              <a:t>HbA1c </a:t>
            </a:r>
            <a:r>
              <a:rPr lang="en-US" altLang="x-none" u="sng"/>
              <a:t>&gt;</a:t>
            </a:r>
            <a:r>
              <a:rPr lang="en-US" altLang="x-none"/>
              <a:t> 5.6% significantly associated with nonfatal CVD (but not fatal CVD) - hazard ratio of 1.71</a:t>
            </a:r>
          </a:p>
          <a:p>
            <a:r>
              <a:rPr lang="en-US" altLang="x-none"/>
              <a:t>adjusted for: age, gender, hypertension, smoking, LDL, triglycerides, and waist-to-hip ratio</a:t>
            </a:r>
          </a:p>
        </p:txBody>
      </p:sp>
      <p:sp>
        <p:nvSpPr>
          <p:cNvPr id="1599492" name="Text Box 4"/>
          <p:cNvSpPr txBox="1">
            <a:spLocks noChangeArrowheads="1"/>
          </p:cNvSpPr>
          <p:nvPr/>
        </p:nvSpPr>
        <p:spPr bwMode="auto">
          <a:xfrm>
            <a:off x="593725" y="5497513"/>
            <a:ext cx="7885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a:solidFill>
                  <a:schemeClr val="hlink"/>
                </a:solidFill>
              </a:rPr>
              <a:t>European Association for the Study of Diabetes 9/2007 Meeting</a:t>
            </a:r>
            <a:r>
              <a:rPr lang="en-US" altLang="x-none" sz="2000">
                <a:solidFill>
                  <a:schemeClr val="hlink"/>
                </a:solidFill>
              </a:rPr>
              <a:t> </a:t>
            </a:r>
          </a:p>
        </p:txBody>
      </p:sp>
      <p:sp>
        <p:nvSpPr>
          <p:cNvPr id="1599493" name="Text Box 5"/>
          <p:cNvSpPr txBox="1">
            <a:spLocks noChangeArrowheads="1"/>
          </p:cNvSpPr>
          <p:nvPr/>
        </p:nvSpPr>
        <p:spPr bwMode="auto">
          <a:xfrm>
            <a:off x="441325" y="5878513"/>
            <a:ext cx="2173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Your A1c was 5.6</a:t>
            </a:r>
          </a:p>
          <a:p>
            <a:r>
              <a:rPr lang="en-US" altLang="x-none" sz="2000">
                <a:solidFill>
                  <a:srgbClr val="FFFF00"/>
                </a:solidFill>
              </a:rPr>
              <a:t>Want &lt; 5.6</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Footer Placeholder 4"/>
          <p:cNvSpPr>
            <a:spLocks noGrp="1"/>
          </p:cNvSpPr>
          <p:nvPr>
            <p:ph type="ftr" sz="quarter" idx="11"/>
          </p:nvPr>
        </p:nvSpPr>
        <p:spPr/>
        <p:txBody>
          <a:bodyPr/>
          <a:lstStyle/>
          <a:p>
            <a:r>
              <a:rPr lang="en-US" altLang="x-none"/>
              <a:t>Copyright Bale/Doneen Paradigm</a:t>
            </a:r>
          </a:p>
        </p:txBody>
      </p:sp>
      <p:sp>
        <p:nvSpPr>
          <p:cNvPr id="1601538" name="Text Box 2"/>
          <p:cNvSpPr txBox="1">
            <a:spLocks noChangeArrowheads="1"/>
          </p:cNvSpPr>
          <p:nvPr/>
        </p:nvSpPr>
        <p:spPr bwMode="auto">
          <a:xfrm>
            <a:off x="0" y="4572000"/>
            <a:ext cx="91440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a:latin typeface="Verdana" charset="0"/>
                <a:ea typeface="Times New Roman" charset="0"/>
                <a:cs typeface="Times New Roman" charset="0"/>
              </a:rPr>
              <a:t>Data from Framingham</a:t>
            </a:r>
          </a:p>
          <a:p>
            <a:pPr eaLnBrk="1" hangingPunct="1">
              <a:spcBef>
                <a:spcPct val="50000"/>
              </a:spcBef>
            </a:pPr>
            <a:r>
              <a:rPr lang="en-US" altLang="x-none">
                <a:latin typeface="Verdana" charset="0"/>
                <a:ea typeface="Times New Roman" charset="0"/>
                <a:cs typeface="Times New Roman" charset="0"/>
              </a:rPr>
              <a:t>At age 50 life expect.  is usually 30 more years (DM about 25% reduction)</a:t>
            </a:r>
          </a:p>
          <a:p>
            <a:pPr eaLnBrk="1" hangingPunct="1">
              <a:spcBef>
                <a:spcPct val="50000"/>
              </a:spcBef>
            </a:pPr>
            <a:r>
              <a:rPr lang="en-US" altLang="x-none">
                <a:latin typeface="Verdana" charset="0"/>
                <a:ea typeface="Times New Roman" charset="0"/>
                <a:cs typeface="Times New Roman" charset="0"/>
              </a:rPr>
              <a:t>Emphasizes the need for prevention!</a:t>
            </a:r>
          </a:p>
          <a:p>
            <a:pPr eaLnBrk="1" hangingPunct="1">
              <a:spcBef>
                <a:spcPct val="50000"/>
              </a:spcBef>
            </a:pPr>
            <a:r>
              <a:rPr lang="en-US" altLang="x-none">
                <a:solidFill>
                  <a:srgbClr val="FFA31B"/>
                </a:solidFill>
                <a:latin typeface="Verdana" charset="0"/>
                <a:ea typeface="Times New Roman" charset="0"/>
                <a:cs typeface="Times New Roman" charset="0"/>
              </a:rPr>
              <a:t>Franco OH et al. </a:t>
            </a:r>
            <a:r>
              <a:rPr lang="en-US" altLang="x-none" i="1">
                <a:solidFill>
                  <a:srgbClr val="FFA31B"/>
                </a:solidFill>
                <a:latin typeface="Verdana" charset="0"/>
                <a:ea typeface="Times New Roman" charset="0"/>
                <a:cs typeface="Times New Roman" charset="0"/>
              </a:rPr>
              <a:t>Arch Intern Med</a:t>
            </a:r>
            <a:r>
              <a:rPr lang="en-US" altLang="x-none">
                <a:solidFill>
                  <a:srgbClr val="FFA31B"/>
                </a:solidFill>
                <a:latin typeface="Verdana" charset="0"/>
                <a:ea typeface="Times New Roman" charset="0"/>
                <a:cs typeface="Times New Roman" charset="0"/>
              </a:rPr>
              <a:t> 6/11/2007; 167:1145-1151.</a:t>
            </a:r>
          </a:p>
        </p:txBody>
      </p:sp>
      <p:sp>
        <p:nvSpPr>
          <p:cNvPr id="1601539" name="Text Box 3"/>
          <p:cNvSpPr txBox="1">
            <a:spLocks noChangeArrowheads="1"/>
          </p:cNvSpPr>
          <p:nvPr/>
        </p:nvSpPr>
        <p:spPr bwMode="auto">
          <a:xfrm>
            <a:off x="990600" y="5576888"/>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endParaRPr lang="x-none" altLang="x-none" sz="2400">
              <a:latin typeface="Times New Roman" charset="0"/>
            </a:endParaRPr>
          </a:p>
        </p:txBody>
      </p:sp>
      <p:sp>
        <p:nvSpPr>
          <p:cNvPr id="1601540" name="Rectangle 4"/>
          <p:cNvSpPr>
            <a:spLocks noGrp="1" noRot="1" noChangeArrowheads="1"/>
          </p:cNvSpPr>
          <p:nvPr>
            <p:ph type="title"/>
          </p:nvPr>
        </p:nvSpPr>
        <p:spPr>
          <a:xfrm>
            <a:off x="0" y="0"/>
            <a:ext cx="9144000" cy="914400"/>
          </a:xfrm>
        </p:spPr>
        <p:txBody>
          <a:bodyPr/>
          <a:lstStyle/>
          <a:p>
            <a:r>
              <a:rPr lang="en-US" altLang="x-none" sz="3600" b="1">
                <a:solidFill>
                  <a:srgbClr val="FFA31B"/>
                </a:solidFill>
                <a:ea typeface="Times New Roman" charset="0"/>
                <a:cs typeface="Times New Roman" charset="0"/>
              </a:rPr>
              <a:t>Diabetes reduces life expectancy 7.5 years by age 50 years (men) </a:t>
            </a:r>
          </a:p>
        </p:txBody>
      </p:sp>
      <p:graphicFrame>
        <p:nvGraphicFramePr>
          <p:cNvPr id="1601541" name="Group 5"/>
          <p:cNvGraphicFramePr>
            <a:graphicFrameLocks noGrp="1"/>
          </p:cNvGraphicFramePr>
          <p:nvPr/>
        </p:nvGraphicFramePr>
        <p:xfrm>
          <a:off x="990600" y="1219200"/>
          <a:ext cx="6629400" cy="3105150"/>
        </p:xfrm>
        <a:graphic>
          <a:graphicData uri="http://schemas.openxmlformats.org/drawingml/2006/table">
            <a:tbl>
              <a:tblPr/>
              <a:tblGrid>
                <a:gridCol w="2565400"/>
                <a:gridCol w="2032000"/>
                <a:gridCol w="2032000"/>
              </a:tblGrid>
              <a:tr h="4111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Life expectancy (y)</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Without diabetes </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With diabetes </a:t>
                      </a:r>
                    </a:p>
                  </a:txBody>
                  <a:tcPr horzOverflow="overflow">
                    <a:lnL>
                      <a:noFill/>
                    </a:lnL>
                    <a:lnR cap="flat">
                      <a:noFill/>
                    </a:lnR>
                    <a:lnT cap="flat">
                      <a:noFill/>
                    </a:lnT>
                    <a:lnB>
                      <a:noFill/>
                    </a:lnB>
                    <a:lnTlToBr>
                      <a:noFill/>
                    </a:lnTlToBr>
                    <a:lnBlToTr>
                      <a:noFill/>
                    </a:lnBlToTr>
                    <a:noFill/>
                  </a:tcPr>
                </a:tc>
              </a:tr>
              <a:tr h="4111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Total life expectancy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28.8</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21.3</a:t>
                      </a:r>
                    </a:p>
                  </a:txBody>
                  <a:tcPr horzOverflow="overflow">
                    <a:lnL>
                      <a:noFill/>
                    </a:lnL>
                    <a:lnR cap="flat">
                      <a:noFill/>
                    </a:lnR>
                    <a:lnT>
                      <a:noFill/>
                    </a:lnT>
                    <a:lnB>
                      <a:noFill/>
                    </a:lnB>
                    <a:lnTlToBr>
                      <a:noFill/>
                    </a:lnTlToBr>
                    <a:lnBlToTr>
                      <a:noFill/>
                    </a:lnBlToTr>
                    <a:noFill/>
                  </a:tcPr>
                </a:tc>
              </a:tr>
              <a:tr h="4095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Life expectancy with CV disease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6.8</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7.1</a:t>
                      </a:r>
                    </a:p>
                  </a:txBody>
                  <a:tcPr horzOverflow="overflow">
                    <a:lnL>
                      <a:noFill/>
                    </a:lnL>
                    <a:lnR cap="flat">
                      <a:noFill/>
                    </a:lnR>
                    <a:lnT>
                      <a:noFill/>
                    </a:lnT>
                    <a:lnB>
                      <a:noFill/>
                    </a:lnB>
                    <a:lnTlToBr>
                      <a:noFill/>
                    </a:lnTlToBr>
                    <a:lnBlToTr>
                      <a:noFill/>
                    </a:lnBlToTr>
                    <a:noFill/>
                  </a:tcPr>
                </a:tc>
              </a:tr>
              <a:tr h="5969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Life expectancy free from CV disease</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22.0</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14.2</a:t>
                      </a:r>
                    </a:p>
                  </a:txBody>
                  <a:tcPr horzOverflow="overflow">
                    <a:lnL>
                      <a:noFill/>
                    </a:lnL>
                    <a:lnR cap="flat">
                      <a:noFill/>
                    </a:lnR>
                    <a:lnT>
                      <a:noFill/>
                    </a:lnT>
                    <a:lnB cap="flat">
                      <a:noFill/>
                    </a:lnB>
                    <a:lnTlToBr>
                      <a:noFill/>
                    </a:lnTlToBr>
                    <a:lnBlToTr>
                      <a:noFill/>
                    </a:lnBlToTr>
                    <a:noFill/>
                  </a:tcPr>
                </a:tc>
              </a:tr>
            </a:tbl>
          </a:graphicData>
        </a:graphic>
      </p:graphicFrame>
      <p:sp>
        <p:nvSpPr>
          <p:cNvPr id="1601568" name="Line 32"/>
          <p:cNvSpPr>
            <a:spLocks noChangeShapeType="1"/>
          </p:cNvSpPr>
          <p:nvPr/>
        </p:nvSpPr>
        <p:spPr bwMode="auto">
          <a:xfrm>
            <a:off x="1066800" y="1919288"/>
            <a:ext cx="5791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1569" name="Line 33"/>
          <p:cNvSpPr>
            <a:spLocks noChangeShapeType="1"/>
          </p:cNvSpPr>
          <p:nvPr/>
        </p:nvSpPr>
        <p:spPr bwMode="auto">
          <a:xfrm>
            <a:off x="1066800" y="4332288"/>
            <a:ext cx="5791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Footer Placeholder 4"/>
          <p:cNvSpPr>
            <a:spLocks noGrp="1"/>
          </p:cNvSpPr>
          <p:nvPr>
            <p:ph type="ftr" sz="quarter" idx="11"/>
          </p:nvPr>
        </p:nvSpPr>
        <p:spPr/>
        <p:txBody>
          <a:bodyPr/>
          <a:lstStyle/>
          <a:p>
            <a:r>
              <a:rPr lang="en-US" altLang="x-none"/>
              <a:t>Copyright Bale/Doneen Paradigm</a:t>
            </a:r>
          </a:p>
        </p:txBody>
      </p:sp>
      <p:sp>
        <p:nvSpPr>
          <p:cNvPr id="1603586" name="Text Box 2"/>
          <p:cNvSpPr txBox="1">
            <a:spLocks noChangeArrowheads="1"/>
          </p:cNvSpPr>
          <p:nvPr/>
        </p:nvSpPr>
        <p:spPr bwMode="auto">
          <a:xfrm>
            <a:off x="0" y="4495800"/>
            <a:ext cx="91440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2000">
                <a:latin typeface="Times New Roman" charset="0"/>
              </a:rPr>
              <a:t>Data from Framingham</a:t>
            </a:r>
          </a:p>
          <a:p>
            <a:pPr eaLnBrk="1" hangingPunct="1"/>
            <a:r>
              <a:rPr lang="en-US" altLang="x-none" sz="2000">
                <a:latin typeface="Times New Roman" charset="0"/>
              </a:rPr>
              <a:t>At age 50 life expect.  is usually 30 more years (DM about 30% reduction)</a:t>
            </a:r>
          </a:p>
          <a:p>
            <a:pPr eaLnBrk="1" hangingPunct="1"/>
            <a:r>
              <a:rPr lang="en-US" altLang="x-none" sz="2000">
                <a:latin typeface="Times New Roman" charset="0"/>
              </a:rPr>
              <a:t>Emphasizes the need for prevention!</a:t>
            </a:r>
          </a:p>
          <a:p>
            <a:pPr eaLnBrk="1" hangingPunct="1">
              <a:spcBef>
                <a:spcPct val="50000"/>
              </a:spcBef>
            </a:pPr>
            <a:endParaRPr lang="en-US" altLang="x-none" sz="2000">
              <a:latin typeface="Verdana" charset="0"/>
              <a:ea typeface="Times New Roman" charset="0"/>
              <a:cs typeface="Times New Roman" charset="0"/>
            </a:endParaRPr>
          </a:p>
          <a:p>
            <a:pPr eaLnBrk="1" hangingPunct="1">
              <a:spcBef>
                <a:spcPct val="50000"/>
              </a:spcBef>
            </a:pPr>
            <a:r>
              <a:rPr lang="en-US" altLang="x-none">
                <a:solidFill>
                  <a:srgbClr val="FFA31B"/>
                </a:solidFill>
                <a:latin typeface="Verdana" charset="0"/>
                <a:ea typeface="Times New Roman" charset="0"/>
                <a:cs typeface="Times New Roman" charset="0"/>
              </a:rPr>
              <a:t>Franco OH et al. </a:t>
            </a:r>
            <a:r>
              <a:rPr lang="en-US" altLang="x-none" i="1">
                <a:solidFill>
                  <a:srgbClr val="FFA31B"/>
                </a:solidFill>
                <a:latin typeface="Verdana" charset="0"/>
                <a:ea typeface="Times New Roman" charset="0"/>
                <a:cs typeface="Times New Roman" charset="0"/>
              </a:rPr>
              <a:t>Arch Intern Med</a:t>
            </a:r>
            <a:r>
              <a:rPr lang="en-US" altLang="x-none">
                <a:solidFill>
                  <a:srgbClr val="FFA31B"/>
                </a:solidFill>
                <a:latin typeface="Verdana" charset="0"/>
                <a:ea typeface="Times New Roman" charset="0"/>
                <a:cs typeface="Times New Roman" charset="0"/>
              </a:rPr>
              <a:t> 6/11/2007; 167:1145-1151.</a:t>
            </a:r>
          </a:p>
        </p:txBody>
      </p:sp>
      <p:sp>
        <p:nvSpPr>
          <p:cNvPr id="1603587" name="Text Box 3"/>
          <p:cNvSpPr txBox="1">
            <a:spLocks noChangeArrowheads="1"/>
          </p:cNvSpPr>
          <p:nvPr/>
        </p:nvSpPr>
        <p:spPr bwMode="auto">
          <a:xfrm>
            <a:off x="990600" y="5576888"/>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endParaRPr lang="x-none" altLang="x-none" sz="2400">
              <a:latin typeface="Times New Roman" charset="0"/>
            </a:endParaRPr>
          </a:p>
        </p:txBody>
      </p:sp>
      <p:sp>
        <p:nvSpPr>
          <p:cNvPr id="1603588" name="Rectangle 4"/>
          <p:cNvSpPr>
            <a:spLocks noGrp="1" noRot="1" noChangeArrowheads="1"/>
          </p:cNvSpPr>
          <p:nvPr>
            <p:ph type="title"/>
          </p:nvPr>
        </p:nvSpPr>
        <p:spPr>
          <a:xfrm>
            <a:off x="0" y="0"/>
            <a:ext cx="9144000" cy="990600"/>
          </a:xfrm>
        </p:spPr>
        <p:txBody>
          <a:bodyPr/>
          <a:lstStyle/>
          <a:p>
            <a:r>
              <a:rPr lang="en-US" altLang="x-none" sz="3600" b="1">
                <a:solidFill>
                  <a:srgbClr val="FFA31B"/>
                </a:solidFill>
                <a:ea typeface="Times New Roman" charset="0"/>
                <a:cs typeface="Times New Roman" charset="0"/>
              </a:rPr>
              <a:t>Diabetes reduces life expectancy 8.2 years by age 50 years (women)</a:t>
            </a:r>
          </a:p>
        </p:txBody>
      </p:sp>
      <p:graphicFrame>
        <p:nvGraphicFramePr>
          <p:cNvPr id="1603589" name="Group 5"/>
          <p:cNvGraphicFramePr>
            <a:graphicFrameLocks noGrp="1"/>
          </p:cNvGraphicFramePr>
          <p:nvPr/>
        </p:nvGraphicFramePr>
        <p:xfrm>
          <a:off x="990600" y="1219200"/>
          <a:ext cx="6629400" cy="3105150"/>
        </p:xfrm>
        <a:graphic>
          <a:graphicData uri="http://schemas.openxmlformats.org/drawingml/2006/table">
            <a:tbl>
              <a:tblPr/>
              <a:tblGrid>
                <a:gridCol w="2565400"/>
                <a:gridCol w="2032000"/>
                <a:gridCol w="2032000"/>
              </a:tblGrid>
              <a:tr h="5143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Life expectancy (y)</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Without diabetes </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With diabetes </a:t>
                      </a:r>
                    </a:p>
                  </a:txBody>
                  <a:tcPr horzOverflow="overflow">
                    <a:lnL>
                      <a:noFill/>
                    </a:lnL>
                    <a:lnR cap="flat">
                      <a:noFill/>
                    </a:lnR>
                    <a:lnT cap="flat">
                      <a:noFill/>
                    </a:lnT>
                    <a:lnB>
                      <a:noFill/>
                    </a:lnB>
                    <a:lnTlToBr>
                      <a:noFill/>
                    </a:lnTlToBr>
                    <a:lnBlToTr>
                      <a:noFill/>
                    </a:lnBlToTr>
                    <a:noFill/>
                  </a:tcPr>
                </a:tc>
              </a:tr>
              <a:tr h="5127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Total life expectancy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34.7</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26.5</a:t>
                      </a:r>
                    </a:p>
                  </a:txBody>
                  <a:tcPr horzOverflow="overflow">
                    <a:lnL>
                      <a:noFill/>
                    </a:lnL>
                    <a:lnR cap="flat">
                      <a:noFill/>
                    </a:lnR>
                    <a:lnT>
                      <a:noFill/>
                    </a:lnT>
                    <a:lnB>
                      <a:noFill/>
                    </a:lnB>
                    <a:lnTlToBr>
                      <a:noFill/>
                    </a:lnTlToBr>
                    <a:lnBlToTr>
                      <a:noFill/>
                    </a:lnBlToTr>
                    <a:noFill/>
                  </a:tcPr>
                </a:tc>
              </a:tr>
              <a:tr h="5143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Life expectancy with CV disease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6.6</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6.8</a:t>
                      </a:r>
                    </a:p>
                  </a:txBody>
                  <a:tcPr horzOverflow="overflow">
                    <a:lnL>
                      <a:noFill/>
                    </a:lnL>
                    <a:lnR cap="flat">
                      <a:noFill/>
                    </a:lnR>
                    <a:lnT>
                      <a:noFill/>
                    </a:lnT>
                    <a:lnB>
                      <a:noFill/>
                    </a:lnB>
                    <a:lnTlToBr>
                      <a:noFill/>
                    </a:lnTlToBr>
                    <a:lnBlToTr>
                      <a:noFill/>
                    </a:lnBlToTr>
                    <a:noFill/>
                  </a:tcPr>
                </a:tc>
              </a:tr>
              <a:tr h="7445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Life expectancy free from CV disease</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28.0</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19.6</a:t>
                      </a:r>
                    </a:p>
                  </a:txBody>
                  <a:tcPr horzOverflow="overflow">
                    <a:lnL>
                      <a:noFill/>
                    </a:lnL>
                    <a:lnR cap="flat">
                      <a:noFill/>
                    </a:lnR>
                    <a:lnT>
                      <a:noFill/>
                    </a:lnT>
                    <a:lnB cap="flat">
                      <a:noFill/>
                    </a:lnB>
                    <a:lnTlToBr>
                      <a:noFill/>
                    </a:lnTlToBr>
                    <a:lnBlToTr>
                      <a:noFill/>
                    </a:lnBlToTr>
                    <a:noFill/>
                  </a:tcPr>
                </a:tc>
              </a:tr>
            </a:tbl>
          </a:graphicData>
        </a:graphic>
      </p:graphicFrame>
      <p:sp>
        <p:nvSpPr>
          <p:cNvPr id="1603616" name="Line 32"/>
          <p:cNvSpPr>
            <a:spLocks noChangeShapeType="1"/>
          </p:cNvSpPr>
          <p:nvPr/>
        </p:nvSpPr>
        <p:spPr bwMode="auto">
          <a:xfrm>
            <a:off x="1066800" y="1930400"/>
            <a:ext cx="5791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3617" name="Line 33"/>
          <p:cNvSpPr>
            <a:spLocks noChangeShapeType="1"/>
          </p:cNvSpPr>
          <p:nvPr/>
        </p:nvSpPr>
        <p:spPr bwMode="auto">
          <a:xfrm>
            <a:off x="1066800" y="4324350"/>
            <a:ext cx="5791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 name="Footer Placeholder 4"/>
          <p:cNvSpPr>
            <a:spLocks noGrp="1"/>
          </p:cNvSpPr>
          <p:nvPr>
            <p:ph type="ftr" sz="quarter" idx="11"/>
          </p:nvPr>
        </p:nvSpPr>
        <p:spPr/>
        <p:txBody>
          <a:bodyPr/>
          <a:lstStyle/>
          <a:p>
            <a:r>
              <a:rPr lang="en-US" altLang="x-none"/>
              <a:t>Copyright Bale/Doneen Paradigm</a:t>
            </a:r>
          </a:p>
        </p:txBody>
      </p:sp>
      <p:sp>
        <p:nvSpPr>
          <p:cNvPr id="1605634" name="Rectangle 2"/>
          <p:cNvSpPr>
            <a:spLocks noGrp="1" noRot="1" noChangeArrowheads="1"/>
          </p:cNvSpPr>
          <p:nvPr>
            <p:ph type="title"/>
          </p:nvPr>
        </p:nvSpPr>
        <p:spPr>
          <a:xfrm>
            <a:off x="1143000" y="0"/>
            <a:ext cx="7848600" cy="685800"/>
          </a:xfrm>
        </p:spPr>
        <p:txBody>
          <a:bodyPr/>
          <a:lstStyle/>
          <a:p>
            <a:r>
              <a:rPr lang="en-US" altLang="x-none" sz="2800" b="1">
                <a:solidFill>
                  <a:srgbClr val="FFA31B"/>
                </a:solidFill>
                <a:ea typeface="Times New Roman" charset="0"/>
                <a:cs typeface="Times New Roman" charset="0"/>
              </a:rPr>
              <a:t>Elevated iron stores increase risk for DM</a:t>
            </a:r>
          </a:p>
        </p:txBody>
      </p:sp>
      <p:graphicFrame>
        <p:nvGraphicFramePr>
          <p:cNvPr id="1605635" name="Group 3"/>
          <p:cNvGraphicFramePr>
            <a:graphicFrameLocks noGrp="1"/>
          </p:cNvGraphicFramePr>
          <p:nvPr/>
        </p:nvGraphicFramePr>
        <p:xfrm>
          <a:off x="1676400" y="685800"/>
          <a:ext cx="6096000" cy="2813050"/>
        </p:xfrm>
        <a:graphic>
          <a:graphicData uri="http://schemas.openxmlformats.org/drawingml/2006/table">
            <a:tbl>
              <a:tblPr/>
              <a:tblGrid>
                <a:gridCol w="2057400"/>
                <a:gridCol w="1219200"/>
                <a:gridCol w="1524000"/>
                <a:gridCol w="1295400"/>
              </a:tblGrid>
              <a:tr h="4572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Arial Unicode MS" charset="0"/>
                        </a:rPr>
                        <a:t>Marker </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Arial Unicode MS" charset="0"/>
                        </a:rPr>
                        <a:t>Cases </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Arial Unicode MS" charset="0"/>
                        </a:rPr>
                        <a:t>Controls </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Arial Unicode MS" charset="0"/>
                        </a:rPr>
                        <a:t>p </a:t>
                      </a:r>
                    </a:p>
                  </a:txBody>
                  <a:tcPr horzOverflow="overflow">
                    <a:lnL>
                      <a:noFill/>
                    </a:lnL>
                    <a:lnR cap="flat">
                      <a:noFill/>
                    </a:lnR>
                    <a:lnT cap="flat">
                      <a:noFill/>
                    </a:lnT>
                    <a:lnB>
                      <a:noFill/>
                    </a:lnB>
                    <a:lnTlToBr>
                      <a:noFill/>
                    </a:lnTlToBr>
                    <a:lnBlToTr>
                      <a:noFill/>
                    </a:lnBlToTr>
                    <a:noFill/>
                  </a:tcPr>
                </a:tc>
              </a:tr>
              <a:tr h="8207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Arial Unicode MS" charset="0"/>
                        </a:rPr>
                        <a:t>Ferritin (ng/mL)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Arial Unicode MS" charset="0"/>
                        </a:rPr>
                        <a:t>109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Arial Unicode MS" charset="0"/>
                        </a:rPr>
                        <a:t>71.5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Arial Unicode MS" charset="0"/>
                        </a:rPr>
                        <a:t>&lt;0.001 </a:t>
                      </a:r>
                    </a:p>
                  </a:txBody>
                  <a:tcPr horzOverflow="overflow">
                    <a:lnL>
                      <a:noFill/>
                    </a:lnL>
                    <a:lnR cap="flat">
                      <a:noFill/>
                    </a:lnR>
                    <a:lnT>
                      <a:noFill/>
                    </a:lnT>
                    <a:lnB>
                      <a:noFill/>
                    </a:lnB>
                    <a:lnTlToBr>
                      <a:noFill/>
                    </a:lnTlToBr>
                    <a:lnBlToTr>
                      <a:noFill/>
                    </a:lnBlToTr>
                    <a:noFill/>
                  </a:tcPr>
                </a:tc>
              </a:tr>
              <a:tr h="15351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Arial Unicode MS" charset="0"/>
                        </a:rPr>
                        <a:t>Ratio transferrin receptor to ferritin </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Arial Unicode MS" charset="0"/>
                        </a:rPr>
                        <a:t>102 </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Arial Unicode MS" charset="0"/>
                        </a:rPr>
                        <a:t>141 </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Arial Unicode MS" charset="0"/>
                        </a:rPr>
                        <a:t>0.01 </a:t>
                      </a:r>
                    </a:p>
                  </a:txBody>
                  <a:tcPr horzOverflow="overflow">
                    <a:lnL>
                      <a:noFill/>
                    </a:lnL>
                    <a:lnR cap="flat">
                      <a:noFill/>
                    </a:lnR>
                    <a:lnT>
                      <a:noFill/>
                    </a:lnT>
                    <a:lnB cap="flat">
                      <a:noFill/>
                    </a:lnB>
                    <a:lnTlToBr>
                      <a:noFill/>
                    </a:lnTlToBr>
                    <a:lnBlToTr>
                      <a:noFill/>
                    </a:lnBlToTr>
                    <a:noFill/>
                  </a:tcPr>
                </a:tc>
              </a:tr>
            </a:tbl>
          </a:graphicData>
        </a:graphic>
      </p:graphicFrame>
      <p:sp>
        <p:nvSpPr>
          <p:cNvPr id="1605662" name="Line 30"/>
          <p:cNvSpPr>
            <a:spLocks noChangeShapeType="1"/>
          </p:cNvSpPr>
          <p:nvPr/>
        </p:nvSpPr>
        <p:spPr bwMode="auto">
          <a:xfrm>
            <a:off x="1752600" y="1143000"/>
            <a:ext cx="58674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5663" name="Line 31"/>
          <p:cNvSpPr>
            <a:spLocks noChangeShapeType="1"/>
          </p:cNvSpPr>
          <p:nvPr/>
        </p:nvSpPr>
        <p:spPr bwMode="auto">
          <a:xfrm>
            <a:off x="1752600" y="3276600"/>
            <a:ext cx="58674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5664" name="Text Box 32"/>
          <p:cNvSpPr txBox="1">
            <a:spLocks noChangeArrowheads="1"/>
          </p:cNvSpPr>
          <p:nvPr/>
        </p:nvSpPr>
        <p:spPr bwMode="auto">
          <a:xfrm>
            <a:off x="1676400" y="3581400"/>
            <a:ext cx="5638800" cy="321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85000"/>
              </a:lnSpc>
              <a:spcBef>
                <a:spcPct val="50000"/>
              </a:spcBef>
            </a:pPr>
            <a:r>
              <a:rPr lang="en-US" altLang="x-none" sz="1500">
                <a:solidFill>
                  <a:srgbClr val="FFFFFF"/>
                </a:solidFill>
                <a:latin typeface="Verdana" charset="0"/>
                <a:ea typeface="Times New Roman" charset="0"/>
                <a:cs typeface="Times New Roman" charset="0"/>
              </a:rPr>
              <a:t>Prospective case control: NHS; 698 DM &amp; 716 controls</a:t>
            </a:r>
          </a:p>
          <a:p>
            <a:pPr eaLnBrk="1" hangingPunct="1">
              <a:lnSpc>
                <a:spcPct val="85000"/>
              </a:lnSpc>
              <a:spcBef>
                <a:spcPct val="50000"/>
              </a:spcBef>
            </a:pPr>
            <a:r>
              <a:rPr lang="en-US" altLang="x-none" sz="1500">
                <a:solidFill>
                  <a:srgbClr val="FFFFFF"/>
                </a:solidFill>
                <a:latin typeface="Verdana" charset="0"/>
                <a:ea typeface="Times New Roman" charset="0"/>
                <a:cs typeface="Times New Roman" charset="0"/>
              </a:rPr>
              <a:t>Adjusted for: age, BMI, activity, smoking, menopause, family hx, alcohol intake, dietary variables, CRP</a:t>
            </a:r>
          </a:p>
          <a:p>
            <a:pPr eaLnBrk="1" hangingPunct="1">
              <a:lnSpc>
                <a:spcPct val="85000"/>
              </a:lnSpc>
              <a:spcBef>
                <a:spcPct val="50000"/>
              </a:spcBef>
            </a:pPr>
            <a:r>
              <a:rPr lang="en-US" altLang="x-none" sz="1500">
                <a:solidFill>
                  <a:srgbClr val="FFFFFF"/>
                </a:solidFill>
                <a:latin typeface="Verdana" charset="0"/>
                <a:ea typeface="Times New Roman" charset="0"/>
                <a:cs typeface="Times New Roman" charset="0"/>
              </a:rPr>
              <a:t>Mechanism ??: increase catalyzation of free radicals; damage muscles which causes decreased glucose uptake; increase insulin resistance; increase beta-cell damage</a:t>
            </a:r>
          </a:p>
          <a:p>
            <a:pPr eaLnBrk="1" hangingPunct="1">
              <a:lnSpc>
                <a:spcPct val="85000"/>
              </a:lnSpc>
              <a:spcBef>
                <a:spcPct val="50000"/>
              </a:spcBef>
            </a:pPr>
            <a:r>
              <a:rPr lang="en-US" altLang="x-none" sz="1500">
                <a:solidFill>
                  <a:srgbClr val="FFFFFF"/>
                </a:solidFill>
                <a:latin typeface="Verdana" charset="0"/>
                <a:ea typeface="Times New Roman" charset="0"/>
                <a:cs typeface="Times New Roman" charset="0"/>
              </a:rPr>
              <a:t>Small prospective study in Finland: 41 cases &amp; 82 controls; increased iron stores in men, increases risk of diabetes</a:t>
            </a:r>
          </a:p>
          <a:p>
            <a:pPr eaLnBrk="1" hangingPunct="1">
              <a:lnSpc>
                <a:spcPct val="85000"/>
              </a:lnSpc>
              <a:spcBef>
                <a:spcPct val="50000"/>
              </a:spcBef>
            </a:pPr>
            <a:endParaRPr lang="en-US" altLang="x-none">
              <a:solidFill>
                <a:srgbClr val="FFFFFF"/>
              </a:solidFill>
              <a:latin typeface="Verdana" charset="0"/>
              <a:ea typeface="Times New Roman" charset="0"/>
              <a:cs typeface="Times New Roman" charset="0"/>
            </a:endParaRPr>
          </a:p>
          <a:p>
            <a:pPr eaLnBrk="1" hangingPunct="1">
              <a:lnSpc>
                <a:spcPct val="85000"/>
              </a:lnSpc>
              <a:spcBef>
                <a:spcPct val="50000"/>
              </a:spcBef>
            </a:pPr>
            <a:r>
              <a:rPr lang="en-US" altLang="x-none" sz="1400">
                <a:solidFill>
                  <a:srgbClr val="FFA31B"/>
                </a:solidFill>
                <a:latin typeface="Verdana" charset="0"/>
                <a:ea typeface="Times New Roman" charset="0"/>
                <a:cs typeface="Times New Roman" charset="0"/>
              </a:rPr>
              <a:t>Jiang R, Manson JE, Meigs JB, et al. </a:t>
            </a:r>
            <a:r>
              <a:rPr lang="en-US" altLang="x-none" sz="1400" i="1">
                <a:solidFill>
                  <a:srgbClr val="FFA31B"/>
                </a:solidFill>
                <a:latin typeface="Verdana" charset="0"/>
                <a:ea typeface="Times New Roman" charset="0"/>
                <a:cs typeface="Times New Roman" charset="0"/>
              </a:rPr>
              <a:t>JAMA 2/11</a:t>
            </a:r>
            <a:r>
              <a:rPr lang="en-US" altLang="x-none" sz="1400">
                <a:solidFill>
                  <a:srgbClr val="FFA31B"/>
                </a:solidFill>
                <a:latin typeface="Verdana" charset="0"/>
                <a:ea typeface="Times New Roman" charset="0"/>
                <a:cs typeface="Times New Roman" charset="0"/>
              </a:rPr>
              <a:t> 2004; 291:711-717.</a:t>
            </a:r>
            <a:r>
              <a:rPr lang="en-US" altLang="x-none" sz="1400">
                <a:solidFill>
                  <a:srgbClr val="FFA31B"/>
                </a:solidFill>
                <a:latin typeface="Times New Roman" charset="0"/>
              </a:rPr>
              <a:t> </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 name="Footer Placeholder 4"/>
          <p:cNvSpPr>
            <a:spLocks noGrp="1"/>
          </p:cNvSpPr>
          <p:nvPr>
            <p:ph type="ftr" sz="quarter" idx="11"/>
          </p:nvPr>
        </p:nvSpPr>
        <p:spPr/>
        <p:txBody>
          <a:bodyPr/>
          <a:lstStyle/>
          <a:p>
            <a:r>
              <a:rPr lang="en-US" altLang="x-none"/>
              <a:t>Copyright Bale/Doneen Paradigm</a:t>
            </a:r>
          </a:p>
        </p:txBody>
      </p:sp>
      <p:sp>
        <p:nvSpPr>
          <p:cNvPr id="1607682" name="Text Box 2"/>
          <p:cNvSpPr txBox="1">
            <a:spLocks noChangeArrowheads="1"/>
          </p:cNvSpPr>
          <p:nvPr/>
        </p:nvSpPr>
        <p:spPr bwMode="auto">
          <a:xfrm>
            <a:off x="1066800" y="5562600"/>
            <a:ext cx="7467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85000"/>
              </a:lnSpc>
            </a:pPr>
            <a:endParaRPr lang="en-US" altLang="x-none">
              <a:solidFill>
                <a:srgbClr val="FFA31B"/>
              </a:solidFill>
              <a:latin typeface="Verdana" charset="0"/>
              <a:ea typeface="Times New Roman" charset="0"/>
              <a:cs typeface="Times New Roman" charset="0"/>
            </a:endParaRPr>
          </a:p>
          <a:p>
            <a:pPr eaLnBrk="1" hangingPunct="1">
              <a:lnSpc>
                <a:spcPct val="85000"/>
              </a:lnSpc>
            </a:pPr>
            <a:endParaRPr lang="en-US" altLang="x-none">
              <a:solidFill>
                <a:srgbClr val="FFA31B"/>
              </a:solidFill>
              <a:latin typeface="Verdana" charset="0"/>
              <a:ea typeface="Times New Roman" charset="0"/>
              <a:cs typeface="Times New Roman" charset="0"/>
            </a:endParaRPr>
          </a:p>
          <a:p>
            <a:pPr eaLnBrk="1" hangingPunct="1">
              <a:lnSpc>
                <a:spcPct val="85000"/>
              </a:lnSpc>
            </a:pPr>
            <a:r>
              <a:rPr lang="en-US" altLang="x-none">
                <a:solidFill>
                  <a:srgbClr val="FFA31B"/>
                </a:solidFill>
                <a:latin typeface="Verdana" charset="0"/>
                <a:ea typeface="Times New Roman" charset="0"/>
                <a:cs typeface="Times New Roman" charset="0"/>
              </a:rPr>
              <a:t>Sumner AE et al. </a:t>
            </a:r>
            <a:r>
              <a:rPr lang="en-US" altLang="x-none" i="1">
                <a:solidFill>
                  <a:srgbClr val="FFA31B"/>
                </a:solidFill>
                <a:latin typeface="Verdana" charset="0"/>
                <a:ea typeface="Times New Roman" charset="0"/>
                <a:cs typeface="Times New Roman" charset="0"/>
              </a:rPr>
              <a:t>Arch Intern Med</a:t>
            </a:r>
            <a:r>
              <a:rPr lang="en-US" altLang="x-none">
                <a:solidFill>
                  <a:srgbClr val="FFA31B"/>
                </a:solidFill>
                <a:latin typeface="Verdana" charset="0"/>
                <a:ea typeface="Times New Roman" charset="0"/>
                <a:cs typeface="Times New Roman" charset="0"/>
              </a:rPr>
              <a:t> 6/28/2005; 165:1395-1400. </a:t>
            </a:r>
          </a:p>
        </p:txBody>
      </p:sp>
      <p:sp>
        <p:nvSpPr>
          <p:cNvPr id="1607683" name="Rectangle 3"/>
          <p:cNvSpPr>
            <a:spLocks noGrp="1" noRot="1" noChangeArrowheads="1"/>
          </p:cNvSpPr>
          <p:nvPr>
            <p:ph type="title"/>
          </p:nvPr>
        </p:nvSpPr>
        <p:spPr>
          <a:xfrm>
            <a:off x="152400" y="0"/>
            <a:ext cx="8991600" cy="609600"/>
          </a:xfrm>
        </p:spPr>
        <p:txBody>
          <a:bodyPr/>
          <a:lstStyle/>
          <a:p>
            <a:r>
              <a:rPr lang="en-US" altLang="x-none" sz="2400" b="1">
                <a:solidFill>
                  <a:srgbClr val="FFA31B"/>
                </a:solidFill>
                <a:ea typeface="Arial" charset="0"/>
                <a:cs typeface="Arial" charset="0"/>
              </a:rPr>
              <a:t>TG/HDL ratio not a good marker of IR in </a:t>
            </a:r>
            <a:r>
              <a:rPr lang="en-US" altLang="x-none" sz="2400" b="1" i="1">
                <a:solidFill>
                  <a:srgbClr val="FFFF00"/>
                </a:solidFill>
                <a:ea typeface="Arial" charset="0"/>
                <a:cs typeface="Arial" charset="0"/>
              </a:rPr>
              <a:t>African Americans</a:t>
            </a:r>
          </a:p>
        </p:txBody>
      </p:sp>
      <p:graphicFrame>
        <p:nvGraphicFramePr>
          <p:cNvPr id="1607684" name="Group 4"/>
          <p:cNvGraphicFramePr>
            <a:graphicFrameLocks noGrp="1"/>
          </p:cNvGraphicFramePr>
          <p:nvPr/>
        </p:nvGraphicFramePr>
        <p:xfrm>
          <a:off x="1066800" y="609600"/>
          <a:ext cx="8077200" cy="5405438"/>
        </p:xfrm>
        <a:graphic>
          <a:graphicData uri="http://schemas.openxmlformats.org/drawingml/2006/table">
            <a:tbl>
              <a:tblPr/>
              <a:tblGrid>
                <a:gridCol w="1828800"/>
                <a:gridCol w="1524000"/>
                <a:gridCol w="1447800"/>
                <a:gridCol w="2057400"/>
                <a:gridCol w="1219200"/>
              </a:tblGrid>
              <a:tr h="7334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Characteristic</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Tertile 1</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(S</a:t>
                      </a:r>
                      <a:r>
                        <a:rPr kumimoji="0" lang="en-US" altLang="x-none" sz="1600" b="1" i="0" u="none" strike="noStrike" cap="none" normalizeH="0" baseline="-25000">
                          <a:ln>
                            <a:noFill/>
                          </a:ln>
                          <a:solidFill>
                            <a:schemeClr val="tx1"/>
                          </a:solidFill>
                          <a:effectLst>
                            <a:outerShdw blurRad="38100" dist="38100" dir="2700000" algn="tl">
                              <a:srgbClr val="000000"/>
                            </a:outerShdw>
                          </a:effectLst>
                          <a:latin typeface="Arial" charset="0"/>
                          <a:ea typeface="Arial" charset="0"/>
                          <a:cs typeface="Arial" charset="0"/>
                        </a:rPr>
                        <a:t>I</a:t>
                      </a: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 12.8-4.3) (n=27)</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Tertile 2</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(S</a:t>
                      </a:r>
                      <a:r>
                        <a:rPr kumimoji="0" lang="en-US" altLang="x-none" sz="1600" b="1" i="0" u="none" strike="noStrike" cap="none" normalizeH="0" baseline="-25000">
                          <a:ln>
                            <a:noFill/>
                          </a:ln>
                          <a:solidFill>
                            <a:schemeClr val="tx1"/>
                          </a:solidFill>
                          <a:effectLst>
                            <a:outerShdw blurRad="38100" dist="38100" dir="2700000" algn="tl">
                              <a:srgbClr val="000000"/>
                            </a:outerShdw>
                          </a:effectLst>
                          <a:latin typeface="Arial" charset="0"/>
                          <a:ea typeface="Arial" charset="0"/>
                          <a:cs typeface="Arial" charset="0"/>
                        </a:rPr>
                        <a:t>I</a:t>
                      </a: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 4.2- 2.3) (n=30)</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Tertile 3 (Insulin-resistant subjects:  S</a:t>
                      </a:r>
                      <a:r>
                        <a:rPr kumimoji="0" lang="en-US" altLang="x-none" sz="1600" b="1" i="0" u="none" strike="noStrike" cap="none" normalizeH="0" baseline="-25000">
                          <a:ln>
                            <a:noFill/>
                          </a:ln>
                          <a:solidFill>
                            <a:schemeClr val="tx1"/>
                          </a:solidFill>
                          <a:effectLst>
                            <a:outerShdw blurRad="38100" dist="38100" dir="2700000" algn="tl">
                              <a:srgbClr val="000000"/>
                            </a:outerShdw>
                          </a:effectLst>
                          <a:latin typeface="Arial" charset="0"/>
                          <a:ea typeface="Arial" charset="0"/>
                          <a:cs typeface="Arial" charset="0"/>
                        </a:rPr>
                        <a:t>I</a:t>
                      </a: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 2.2-0.2) (n=41)</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p</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cap="flat">
                      <a:noFill/>
                    </a:lnR>
                    <a:lnT cap="flat">
                      <a:noFill/>
                    </a:lnT>
                    <a:lnB>
                      <a:noFill/>
                    </a:lnB>
                    <a:lnTlToBr>
                      <a:noFill/>
                    </a:lnTlToBr>
                    <a:lnBlToTr>
                      <a:noFill/>
                    </a:lnBlToTr>
                    <a:noFill/>
                  </a:tcPr>
                </a:tc>
              </a:tr>
              <a:tr h="3048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BMI (kg/m</a:t>
                      </a:r>
                      <a:r>
                        <a:rPr kumimoji="0" lang="en-US" altLang="x-none" sz="1600" b="1" i="0" u="none" strike="noStrike" cap="none" normalizeH="0" baseline="30000">
                          <a:ln>
                            <a:noFill/>
                          </a:ln>
                          <a:solidFill>
                            <a:schemeClr val="tx1"/>
                          </a:solidFill>
                          <a:effectLst>
                            <a:outerShdw blurRad="38100" dist="38100" dir="2700000" algn="tl">
                              <a:srgbClr val="000000"/>
                            </a:outerShdw>
                          </a:effectLst>
                          <a:latin typeface="Arial" charset="0"/>
                          <a:ea typeface="Arial" charset="0"/>
                          <a:cs typeface="Arial" charset="0"/>
                        </a:rPr>
                        <a:t>2</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29.4</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32.1</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36.7</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0.006*</a:t>
                      </a:r>
                    </a:p>
                  </a:txBody>
                  <a:tcPr horzOverflow="overflow">
                    <a:lnL>
                      <a:noFill/>
                    </a:lnL>
                    <a:lnR cap="flat">
                      <a:noFill/>
                    </a:lnR>
                    <a:lnT>
                      <a:noFill/>
                    </a:lnT>
                    <a:lnB>
                      <a:noFill/>
                    </a:lnB>
                    <a:lnTlToBr>
                      <a:noFill/>
                    </a:lnTlToBr>
                    <a:lnBlToTr>
                      <a:noFill/>
                    </a:lnBlToTr>
                    <a:noFill/>
                  </a:tcPr>
                </a:tc>
              </a:tr>
              <a:tr h="7350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Waist circumference (cm)</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94.6 </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(43ins.)</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101.1 (46ins.)</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111.3</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(50ins.)</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&lt;0.001*</a:t>
                      </a:r>
                    </a:p>
                  </a:txBody>
                  <a:tcPr horzOverflow="overflow">
                    <a:lnL>
                      <a:noFill/>
                    </a:lnL>
                    <a:lnR cap="flat">
                      <a:noFill/>
                    </a:lnR>
                    <a:lnT>
                      <a:noFill/>
                    </a:lnT>
                    <a:lnB>
                      <a:noFill/>
                    </a:lnB>
                    <a:lnTlToBr>
                      <a:noFill/>
                    </a:lnTlToBr>
                    <a:lnBlToTr>
                      <a:noFill/>
                    </a:lnBlToTr>
                    <a:noFill/>
                  </a:tcPr>
                </a:tc>
              </a:tr>
              <a:tr h="5842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Fasting insulin (µU/mL)</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5.3</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7.5</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12.4</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&lt;0.001**</a:t>
                      </a:r>
                    </a:p>
                  </a:txBody>
                  <a:tcPr horzOverflow="overflow">
                    <a:lnL>
                      <a:noFill/>
                    </a:lnL>
                    <a:lnR cap="flat">
                      <a:noFill/>
                    </a:lnR>
                    <a:lnT>
                      <a:noFill/>
                    </a:lnT>
                    <a:lnB>
                      <a:noFill/>
                    </a:lnB>
                    <a:lnTlToBr>
                      <a:noFill/>
                    </a:lnTlToBr>
                    <a:lnBlToTr>
                      <a:noFill/>
                    </a:lnBlToTr>
                    <a:noFill/>
                  </a:tcPr>
                </a:tc>
              </a:tr>
              <a:tr h="5191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cap="flat">
                      <a:noFill/>
                    </a:lnR>
                    <a:lnT>
                      <a:noFill/>
                    </a:lnT>
                    <a:lnB>
                      <a:noFill/>
                    </a:lnB>
                    <a:lnTlToBr>
                      <a:noFill/>
                    </a:lnTlToBr>
                    <a:lnBlToTr>
                      <a:noFill/>
                    </a:lnBlToTr>
                    <a:noFill/>
                  </a:tcPr>
                </a:tc>
              </a:tr>
              <a:tr h="5207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cap="flat">
                      <a:noFill/>
                    </a:lnR>
                    <a:lnT>
                      <a:noFill/>
                    </a:lnT>
                    <a:lnB>
                      <a:noFill/>
                    </a:lnB>
                    <a:lnTlToBr>
                      <a:noFill/>
                    </a:lnTlToBr>
                    <a:lnBlToTr>
                      <a:noFill/>
                    </a:lnBlToTr>
                    <a:noFill/>
                  </a:tcPr>
                </a:tc>
              </a:tr>
              <a:tr h="5191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cap="flat">
                      <a:noFill/>
                    </a:lnR>
                    <a:lnT>
                      <a:noFill/>
                    </a:lnT>
                    <a:lnB>
                      <a:noFill/>
                    </a:lnB>
                    <a:lnTlToBr>
                      <a:noFill/>
                    </a:lnTlToBr>
                    <a:lnBlToTr>
                      <a:noFill/>
                    </a:lnBlToTr>
                    <a:noFill/>
                  </a:tcPr>
                </a:tc>
              </a:tr>
              <a:tr h="7334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Triglyceride/</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HDL-cholesterol ratio</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1.43</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1.80</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1.91</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0.28</a:t>
                      </a:r>
                    </a:p>
                  </a:txBody>
                  <a:tcPr horzOverflow="overflow">
                    <a:lnL>
                      <a:noFill/>
                    </a:lnL>
                    <a:lnR cap="flat">
                      <a:noFill/>
                    </a:lnR>
                    <a:lnT>
                      <a:noFill/>
                    </a:lnT>
                    <a:lnB>
                      <a:noFill/>
                    </a:lnB>
                    <a:lnTlToBr>
                      <a:noFill/>
                    </a:lnTlToBr>
                    <a:lnBlToTr>
                      <a:noFill/>
                    </a:lnBlToTr>
                    <a:noFill/>
                  </a:tcPr>
                </a:tc>
              </a:tr>
              <a:tr h="4556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607754" name="Text Box 74"/>
          <p:cNvSpPr txBox="1">
            <a:spLocks noChangeArrowheads="1"/>
          </p:cNvSpPr>
          <p:nvPr/>
        </p:nvSpPr>
        <p:spPr bwMode="auto">
          <a:xfrm>
            <a:off x="1143000" y="55626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1200" b="1">
                <a:latin typeface="Verdana" charset="0"/>
                <a:ea typeface="Times New Roman" charset="0"/>
                <a:cs typeface="Times New Roman" charset="0"/>
              </a:rPr>
              <a:t>*Significant differences between tertiles 1 vs 2 and 1 vs 3 only</a:t>
            </a:r>
            <a:endParaRPr lang="en-CA" altLang="x-none" sz="1200" b="1">
              <a:latin typeface="Verdana" charset="0"/>
              <a:ea typeface="Arial" charset="0"/>
              <a:cs typeface="Arial" charset="0"/>
            </a:endParaRPr>
          </a:p>
          <a:p>
            <a:pPr eaLnBrk="1" hangingPunct="1"/>
            <a:r>
              <a:rPr lang="en-US" altLang="x-none" sz="1200" b="1">
                <a:latin typeface="Verdana" charset="0"/>
                <a:ea typeface="Times New Roman" charset="0"/>
                <a:cs typeface="Times New Roman" charset="0"/>
              </a:rPr>
              <a:t>**Significant differences between 1 vs 2, 1 vs 3, and 2 vs 3</a:t>
            </a:r>
            <a:r>
              <a:rPr lang="en-US" altLang="x-none" sz="1200" b="1">
                <a:latin typeface="Verdana" charset="0"/>
              </a:rPr>
              <a:t> </a:t>
            </a:r>
          </a:p>
        </p:txBody>
      </p:sp>
      <p:sp>
        <p:nvSpPr>
          <p:cNvPr id="1607755" name="Line 75"/>
          <p:cNvSpPr>
            <a:spLocks noChangeShapeType="1"/>
          </p:cNvSpPr>
          <p:nvPr/>
        </p:nvSpPr>
        <p:spPr bwMode="auto">
          <a:xfrm>
            <a:off x="1143000" y="1371600"/>
            <a:ext cx="7848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7756" name="Line 76"/>
          <p:cNvSpPr>
            <a:spLocks noChangeShapeType="1"/>
          </p:cNvSpPr>
          <p:nvPr/>
        </p:nvSpPr>
        <p:spPr bwMode="auto">
          <a:xfrm>
            <a:off x="1066800" y="5562600"/>
            <a:ext cx="7848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7757" name="Line 77"/>
          <p:cNvSpPr>
            <a:spLocks noChangeShapeType="1"/>
          </p:cNvSpPr>
          <p:nvPr/>
        </p:nvSpPr>
        <p:spPr bwMode="auto">
          <a:xfrm>
            <a:off x="1066800" y="6019800"/>
            <a:ext cx="7848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7758" name="Text Box 78"/>
          <p:cNvSpPr txBox="1">
            <a:spLocks noChangeArrowheads="1"/>
          </p:cNvSpPr>
          <p:nvPr/>
        </p:nvSpPr>
        <p:spPr bwMode="auto">
          <a:xfrm>
            <a:off x="1066800" y="3694113"/>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400">
                <a:solidFill>
                  <a:srgbClr val="FFFF00"/>
                </a:solidFill>
              </a:rPr>
              <a:t>Essentially if BMI &gt;32 or waist &gt; 46ins. or FI &gt; 12 = IR</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8"/>
          <p:cNvSpPr>
            <a:spLocks noGrp="1" noChangeArrowheads="1"/>
          </p:cNvSpPr>
          <p:nvPr>
            <p:ph type="ftr" sz="quarter" idx="3"/>
          </p:nvPr>
        </p:nvSpPr>
        <p:spPr/>
        <p:txBody>
          <a:bodyPr/>
          <a:lstStyle/>
          <a:p>
            <a:r>
              <a:rPr lang="en-US" altLang="x-none"/>
              <a:t>Copyright Bale/Doneen Paradigm</a:t>
            </a:r>
          </a:p>
        </p:txBody>
      </p:sp>
      <p:sp>
        <p:nvSpPr>
          <p:cNvPr id="1611778" name="Rectangle 2"/>
          <p:cNvSpPr>
            <a:spLocks noGrp="1" noRot="1" noChangeArrowheads="1"/>
          </p:cNvSpPr>
          <p:nvPr>
            <p:ph type="ctrTitle"/>
          </p:nvPr>
        </p:nvSpPr>
        <p:spPr>
          <a:xfrm>
            <a:off x="685800" y="0"/>
            <a:ext cx="7772400" cy="914400"/>
          </a:xfrm>
        </p:spPr>
        <p:txBody>
          <a:bodyPr/>
          <a:lstStyle/>
          <a:p>
            <a:r>
              <a:rPr lang="en-US" altLang="x-none"/>
              <a:t>Testosterone  &amp;  IR</a:t>
            </a:r>
          </a:p>
        </p:txBody>
      </p:sp>
      <p:sp>
        <p:nvSpPr>
          <p:cNvPr id="1611779" name="Rectangle 3"/>
          <p:cNvSpPr>
            <a:spLocks noGrp="1" noRot="1" noChangeArrowheads="1"/>
          </p:cNvSpPr>
          <p:nvPr>
            <p:ph type="subTitle" idx="1"/>
          </p:nvPr>
        </p:nvSpPr>
        <p:spPr>
          <a:xfrm>
            <a:off x="381000" y="1295400"/>
            <a:ext cx="8458200" cy="4343400"/>
          </a:xfrm>
        </p:spPr>
        <p:txBody>
          <a:bodyPr/>
          <a:lstStyle/>
          <a:p>
            <a:pPr algn="l">
              <a:buFont typeface="Wingdings" charset="2"/>
              <a:buChar char="§"/>
            </a:pPr>
            <a:r>
              <a:rPr lang="en-US" altLang="x-none"/>
              <a:t> </a:t>
            </a:r>
            <a:r>
              <a:rPr lang="en-US" altLang="x-none" sz="2400"/>
              <a:t>Numerous observational studies indicate low testosterone is frequently a component of metabolic syndrome – IR</a:t>
            </a:r>
          </a:p>
          <a:p>
            <a:pPr algn="l">
              <a:buFont typeface="Wingdings" charset="2"/>
              <a:buChar char="§"/>
            </a:pPr>
            <a:endParaRPr lang="en-US" altLang="x-none" sz="2400"/>
          </a:p>
          <a:p>
            <a:pPr algn="l">
              <a:buFont typeface="Wingdings" charset="2"/>
              <a:buChar char="§"/>
            </a:pPr>
            <a:r>
              <a:rPr lang="en-US" altLang="x-none" sz="2400"/>
              <a:t> Why ???</a:t>
            </a:r>
          </a:p>
          <a:p>
            <a:pPr algn="l"/>
            <a:r>
              <a:rPr lang="en-US" altLang="x-none" sz="2400"/>
              <a:t>      Aromatose is increased in adipose tissue</a:t>
            </a:r>
          </a:p>
          <a:p>
            <a:pPr algn="l"/>
            <a:r>
              <a:rPr lang="en-US" altLang="x-none" sz="2400"/>
              <a:t>          enzyme that converts testosterone to estradiol</a:t>
            </a:r>
          </a:p>
          <a:p>
            <a:pPr algn="l"/>
            <a:r>
              <a:rPr lang="en-US" altLang="x-none" sz="2400"/>
              <a:t>      Glucocorticoids increased in obesity</a:t>
            </a:r>
          </a:p>
          <a:p>
            <a:pPr algn="l"/>
            <a:r>
              <a:rPr lang="en-US" altLang="x-none" sz="2400"/>
              <a:t>          effects hypothalamic-pituitary-adrenal axis in a way</a:t>
            </a:r>
          </a:p>
          <a:p>
            <a:pPr algn="l"/>
            <a:r>
              <a:rPr lang="en-US" altLang="x-none" sz="2400"/>
              <a:t>           it lowers testosterone</a:t>
            </a:r>
          </a:p>
        </p:txBody>
      </p:sp>
      <p:sp>
        <p:nvSpPr>
          <p:cNvPr id="1611780" name="Text Box 4"/>
          <p:cNvSpPr txBox="1">
            <a:spLocks noChangeArrowheads="1"/>
          </p:cNvSpPr>
          <p:nvPr/>
        </p:nvSpPr>
        <p:spPr bwMode="auto">
          <a:xfrm>
            <a:off x="593725" y="5878513"/>
            <a:ext cx="5430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hlink"/>
                </a:solidFill>
              </a:rPr>
              <a:t>Journal of Urology</a:t>
            </a:r>
            <a:r>
              <a:rPr lang="en-US" altLang="x-none" sz="2000">
                <a:solidFill>
                  <a:schemeClr val="hlink"/>
                </a:solidFill>
              </a:rPr>
              <a:t>. 9/2005. Vol. 174:827-834</a:t>
            </a:r>
          </a:p>
        </p:txBody>
      </p:sp>
      <p:sp>
        <p:nvSpPr>
          <p:cNvPr id="1611781" name="Text Box 5"/>
          <p:cNvSpPr txBox="1">
            <a:spLocks noChangeArrowheads="1"/>
          </p:cNvSpPr>
          <p:nvPr/>
        </p:nvSpPr>
        <p:spPr bwMode="auto">
          <a:xfrm>
            <a:off x="517525" y="696913"/>
            <a:ext cx="3921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Yours was 294: normal 241 - 827</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613826" name="Rectangle 2"/>
          <p:cNvSpPr>
            <a:spLocks noGrp="1" noRot="1" noChangeArrowheads="1"/>
          </p:cNvSpPr>
          <p:nvPr>
            <p:ph type="title"/>
          </p:nvPr>
        </p:nvSpPr>
        <p:spPr>
          <a:xfrm>
            <a:off x="301625" y="228600"/>
            <a:ext cx="8510588" cy="533400"/>
          </a:xfrm>
        </p:spPr>
        <p:txBody>
          <a:bodyPr/>
          <a:lstStyle/>
          <a:p>
            <a:r>
              <a:rPr lang="en-US" altLang="x-none" sz="4000"/>
              <a:t>Testosterone  &amp;  IR</a:t>
            </a:r>
          </a:p>
        </p:txBody>
      </p:sp>
      <p:sp>
        <p:nvSpPr>
          <p:cNvPr id="1613827" name="Rectangle 3"/>
          <p:cNvSpPr>
            <a:spLocks noGrp="1" noRot="1" noChangeArrowheads="1"/>
          </p:cNvSpPr>
          <p:nvPr>
            <p:ph type="body" idx="1"/>
          </p:nvPr>
        </p:nvSpPr>
        <p:spPr>
          <a:xfrm>
            <a:off x="228600" y="1066800"/>
            <a:ext cx="8613775" cy="5032375"/>
          </a:xfrm>
        </p:spPr>
        <p:txBody>
          <a:bodyPr/>
          <a:lstStyle/>
          <a:p>
            <a:r>
              <a:rPr lang="en-US" altLang="x-none" sz="2400"/>
              <a:t>Potential benefits of testosterone therapy</a:t>
            </a:r>
          </a:p>
          <a:p>
            <a:pPr>
              <a:buFont typeface="Wingdings" charset="2"/>
              <a:buNone/>
            </a:pPr>
            <a:r>
              <a:rPr lang="en-US" altLang="x-none" sz="2400"/>
              <a:t>        coronary artery dilatation</a:t>
            </a:r>
          </a:p>
          <a:p>
            <a:pPr>
              <a:buFont typeface="Wingdings" charset="2"/>
              <a:buNone/>
            </a:pPr>
            <a:r>
              <a:rPr lang="en-US" altLang="x-none" sz="2400"/>
              <a:t>        BP reduction</a:t>
            </a:r>
          </a:p>
          <a:p>
            <a:pPr>
              <a:buFont typeface="Wingdings" charset="2"/>
              <a:buNone/>
            </a:pPr>
            <a:r>
              <a:rPr lang="en-US" altLang="x-none" sz="2400"/>
              <a:t>        lower blood glucose</a:t>
            </a:r>
          </a:p>
          <a:p>
            <a:pPr>
              <a:buFont typeface="Wingdings" charset="2"/>
              <a:buNone/>
            </a:pPr>
            <a:r>
              <a:rPr lang="en-US" altLang="x-none" sz="2400"/>
              <a:t>        increase insulin sensitivity</a:t>
            </a:r>
          </a:p>
          <a:p>
            <a:pPr>
              <a:buFont typeface="Wingdings" charset="2"/>
              <a:buNone/>
            </a:pPr>
            <a:r>
              <a:rPr lang="en-US" altLang="x-none" sz="2400"/>
              <a:t>        increase lean body mass</a:t>
            </a:r>
          </a:p>
          <a:p>
            <a:pPr>
              <a:buFont typeface="Wingdings" charset="2"/>
              <a:buNone/>
            </a:pPr>
            <a:r>
              <a:rPr lang="en-US" altLang="x-none" sz="2400"/>
              <a:t>        weight reduction</a:t>
            </a:r>
          </a:p>
          <a:p>
            <a:pPr>
              <a:buFont typeface="Wingdings" charset="2"/>
              <a:buNone/>
            </a:pPr>
            <a:r>
              <a:rPr lang="en-US" altLang="x-none" sz="2400"/>
              <a:t>        </a:t>
            </a:r>
          </a:p>
          <a:p>
            <a:r>
              <a:rPr lang="en-US" altLang="x-none" sz="2400"/>
              <a:t>Potential disadvantages</a:t>
            </a:r>
          </a:p>
          <a:p>
            <a:pPr>
              <a:buFont typeface="Wingdings" charset="2"/>
              <a:buNone/>
            </a:pPr>
            <a:r>
              <a:rPr lang="en-US" altLang="x-none" sz="2400"/>
              <a:t>        Lower HDL</a:t>
            </a:r>
          </a:p>
        </p:txBody>
      </p:sp>
      <p:sp>
        <p:nvSpPr>
          <p:cNvPr id="1613828" name="Text Box 4"/>
          <p:cNvSpPr txBox="1">
            <a:spLocks noChangeArrowheads="1"/>
          </p:cNvSpPr>
          <p:nvPr/>
        </p:nvSpPr>
        <p:spPr bwMode="auto">
          <a:xfrm>
            <a:off x="517525" y="5726113"/>
            <a:ext cx="5430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hlink"/>
                </a:solidFill>
              </a:rPr>
              <a:t>Journal of Urology</a:t>
            </a:r>
            <a:r>
              <a:rPr lang="en-US" altLang="x-none" sz="2000">
                <a:solidFill>
                  <a:schemeClr val="hlink"/>
                </a:solidFill>
              </a:rPr>
              <a:t>. 9/2005. Vol. 174:827-834</a:t>
            </a:r>
          </a:p>
          <a:p>
            <a:endParaRPr lang="en-US" altLang="x-none" sz="2000"/>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615874" name="Rectangle 2"/>
          <p:cNvSpPr>
            <a:spLocks noGrp="1" noRot="1" noChangeArrowheads="1"/>
          </p:cNvSpPr>
          <p:nvPr>
            <p:ph type="title"/>
          </p:nvPr>
        </p:nvSpPr>
        <p:spPr>
          <a:xfrm>
            <a:off x="301625" y="0"/>
            <a:ext cx="8510588" cy="1219200"/>
          </a:xfrm>
        </p:spPr>
        <p:txBody>
          <a:bodyPr/>
          <a:lstStyle/>
          <a:p>
            <a:r>
              <a:rPr lang="en-US" altLang="x-none" sz="4000"/>
              <a:t>High normal fasting glucose predicts diabetes risk</a:t>
            </a:r>
          </a:p>
        </p:txBody>
      </p:sp>
      <p:sp>
        <p:nvSpPr>
          <p:cNvPr id="1615875" name="Rectangle 3"/>
          <p:cNvSpPr>
            <a:spLocks noGrp="1" noRot="1" noChangeArrowheads="1"/>
          </p:cNvSpPr>
          <p:nvPr>
            <p:ph type="body" idx="1"/>
          </p:nvPr>
        </p:nvSpPr>
        <p:spPr>
          <a:xfrm>
            <a:off x="304800" y="1524000"/>
            <a:ext cx="8540750" cy="2438400"/>
          </a:xfrm>
        </p:spPr>
        <p:txBody>
          <a:bodyPr/>
          <a:lstStyle/>
          <a:p>
            <a:r>
              <a:rPr lang="en-US" altLang="x-none" sz="2800"/>
              <a:t>13,163 Israel healthy military men- 26-45yo</a:t>
            </a:r>
          </a:p>
          <a:p>
            <a:r>
              <a:rPr lang="en-US" altLang="x-none" sz="2800"/>
              <a:t>FBS &lt; 100mg/dL; followed 5.7yrs.</a:t>
            </a:r>
          </a:p>
          <a:p>
            <a:r>
              <a:rPr lang="en-US" altLang="x-none" sz="2800"/>
              <a:t>208 new cases DM</a:t>
            </a:r>
          </a:p>
          <a:p>
            <a:r>
              <a:rPr lang="en-US" altLang="x-none" sz="2800"/>
              <a:t>Significant increased risk of DM with FBS &gt;86</a:t>
            </a:r>
          </a:p>
        </p:txBody>
      </p:sp>
      <p:sp>
        <p:nvSpPr>
          <p:cNvPr id="1615876" name="Text Box 4"/>
          <p:cNvSpPr txBox="1">
            <a:spLocks noChangeArrowheads="1"/>
          </p:cNvSpPr>
          <p:nvPr/>
        </p:nvSpPr>
        <p:spPr bwMode="auto">
          <a:xfrm>
            <a:off x="441325" y="4735513"/>
            <a:ext cx="4330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folHlink"/>
                </a:solidFill>
              </a:rPr>
              <a:t>N. Engl J Med.</a:t>
            </a:r>
            <a:r>
              <a:rPr lang="en-US" altLang="x-none" sz="2000">
                <a:solidFill>
                  <a:schemeClr val="folHlink"/>
                </a:solidFill>
              </a:rPr>
              <a:t> 2005;353:1454-1462</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 name="Footer Placeholder 3"/>
          <p:cNvSpPr>
            <a:spLocks noGrp="1"/>
          </p:cNvSpPr>
          <p:nvPr>
            <p:ph type="ftr" sz="quarter" idx="11"/>
          </p:nvPr>
        </p:nvSpPr>
        <p:spPr/>
        <p:txBody>
          <a:bodyPr/>
          <a:lstStyle/>
          <a:p>
            <a:r>
              <a:rPr lang="en-US" altLang="x-none"/>
              <a:t>Copyright Bale/Doneen Paradigm</a:t>
            </a:r>
          </a:p>
        </p:txBody>
      </p:sp>
      <p:graphicFrame>
        <p:nvGraphicFramePr>
          <p:cNvPr id="1617922" name="Group 2"/>
          <p:cNvGraphicFramePr>
            <a:graphicFrameLocks noGrp="1"/>
          </p:cNvGraphicFramePr>
          <p:nvPr>
            <p:ph/>
          </p:nvPr>
        </p:nvGraphicFramePr>
        <p:xfrm>
          <a:off x="838200" y="228600"/>
          <a:ext cx="7467600" cy="3373438"/>
        </p:xfrm>
        <a:graphic>
          <a:graphicData uri="http://schemas.openxmlformats.org/drawingml/2006/table">
            <a:tbl>
              <a:tblPr/>
              <a:tblGrid>
                <a:gridCol w="1866900"/>
                <a:gridCol w="1866900"/>
                <a:gridCol w="1866900"/>
                <a:gridCol w="1866900"/>
              </a:tblGrid>
              <a:tr h="7810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FBS </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levels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95% CI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P for</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trend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87-90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1.82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1.16-2.86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&lt;0.001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91-94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2.64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1.60-4.37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&lt;0.001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95-99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2.84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1.67-4.87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&lt;0.001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17949" name="Text Box 29"/>
          <p:cNvSpPr txBox="1">
            <a:spLocks noChangeArrowheads="1"/>
          </p:cNvSpPr>
          <p:nvPr/>
        </p:nvSpPr>
        <p:spPr bwMode="auto">
          <a:xfrm>
            <a:off x="974725" y="3973513"/>
            <a:ext cx="6186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t>Adjusted for: age, famhx, BMI, exercise, smoking, TG</a:t>
            </a:r>
          </a:p>
        </p:txBody>
      </p:sp>
      <p:sp>
        <p:nvSpPr>
          <p:cNvPr id="1617950" name="Text Box 30"/>
          <p:cNvSpPr txBox="1">
            <a:spLocks noChangeArrowheads="1"/>
          </p:cNvSpPr>
          <p:nvPr/>
        </p:nvSpPr>
        <p:spPr bwMode="auto">
          <a:xfrm>
            <a:off x="1127125" y="4913313"/>
            <a:ext cx="457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t>Even greater risk if TG &gt; 150 &amp; or BMI &gt; 25</a:t>
            </a:r>
          </a:p>
        </p:txBody>
      </p:sp>
      <p:sp>
        <p:nvSpPr>
          <p:cNvPr id="1617951" name="Text Box 31"/>
          <p:cNvSpPr txBox="1">
            <a:spLocks noChangeArrowheads="1"/>
          </p:cNvSpPr>
          <p:nvPr/>
        </p:nvSpPr>
        <p:spPr bwMode="auto">
          <a:xfrm>
            <a:off x="974725" y="5573713"/>
            <a:ext cx="4330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folHlink"/>
                </a:solidFill>
              </a:rPr>
              <a:t>N. Engl J Med.</a:t>
            </a:r>
            <a:r>
              <a:rPr lang="en-US" altLang="x-none" sz="2000">
                <a:solidFill>
                  <a:schemeClr val="folHlink"/>
                </a:solidFill>
              </a:rPr>
              <a:t> 2005;353:1454-1462</a:t>
            </a:r>
          </a:p>
          <a:p>
            <a:endParaRPr lang="en-US" altLang="x-none" sz="2000"/>
          </a:p>
        </p:txBody>
      </p:sp>
      <p:sp>
        <p:nvSpPr>
          <p:cNvPr id="1617952" name="Text Box 32"/>
          <p:cNvSpPr txBox="1">
            <a:spLocks noChangeArrowheads="1"/>
          </p:cNvSpPr>
          <p:nvPr/>
        </p:nvSpPr>
        <p:spPr bwMode="auto">
          <a:xfrm>
            <a:off x="6308725" y="4887913"/>
            <a:ext cx="1722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Yours was 95</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x-none"/>
              <a:t>Copyright Bale/Doneen Paradigm</a:t>
            </a:r>
          </a:p>
        </p:txBody>
      </p:sp>
      <p:sp>
        <p:nvSpPr>
          <p:cNvPr id="1259522" name="Rectangle 2"/>
          <p:cNvSpPr>
            <a:spLocks noGrp="1" noRot="1" noChangeArrowheads="1"/>
          </p:cNvSpPr>
          <p:nvPr>
            <p:ph type="title"/>
          </p:nvPr>
        </p:nvSpPr>
        <p:spPr>
          <a:xfrm>
            <a:off x="301625" y="0"/>
            <a:ext cx="8510588" cy="762000"/>
          </a:xfrm>
        </p:spPr>
        <p:txBody>
          <a:bodyPr/>
          <a:lstStyle/>
          <a:p>
            <a:r>
              <a:rPr lang="en-US" altLang="x-none"/>
              <a:t>CACS recent statements by AHA</a:t>
            </a:r>
          </a:p>
        </p:txBody>
      </p:sp>
      <p:sp>
        <p:nvSpPr>
          <p:cNvPr id="1259523" name="Rectangle 3"/>
          <p:cNvSpPr>
            <a:spLocks noGrp="1" noRot="1" noChangeArrowheads="1"/>
          </p:cNvSpPr>
          <p:nvPr>
            <p:ph type="body" idx="1"/>
          </p:nvPr>
        </p:nvSpPr>
        <p:spPr>
          <a:xfrm>
            <a:off x="0" y="1524000"/>
            <a:ext cx="8842375" cy="2895600"/>
          </a:xfrm>
        </p:spPr>
        <p:txBody>
          <a:bodyPr/>
          <a:lstStyle/>
          <a:p>
            <a:pPr>
              <a:lnSpc>
                <a:spcPct val="90000"/>
              </a:lnSpc>
            </a:pPr>
            <a:r>
              <a:rPr lang="en-US" altLang="x-none" sz="3500"/>
              <a:t>CACS documents presence of coronary ASVD</a:t>
            </a:r>
          </a:p>
          <a:p>
            <a:pPr>
              <a:lnSpc>
                <a:spcPct val="90000"/>
              </a:lnSpc>
            </a:pPr>
            <a:r>
              <a:rPr lang="en-US" altLang="x-none" sz="3500"/>
              <a:t>Identifies pts. at increased risk for MI &amp; CV death</a:t>
            </a:r>
          </a:p>
          <a:p>
            <a:pPr>
              <a:lnSpc>
                <a:spcPct val="90000"/>
              </a:lnSpc>
            </a:pPr>
            <a:r>
              <a:rPr lang="en-US" altLang="x-none" sz="3500"/>
              <a:t>Adds predictive ability to FRS</a:t>
            </a:r>
          </a:p>
          <a:p>
            <a:pPr>
              <a:lnSpc>
                <a:spcPct val="90000"/>
              </a:lnSpc>
              <a:buFont typeface="Wingdings" charset="2"/>
              <a:buNone/>
            </a:pPr>
            <a:endParaRPr lang="en-US" altLang="x-none" sz="3500"/>
          </a:p>
        </p:txBody>
      </p:sp>
      <p:sp>
        <p:nvSpPr>
          <p:cNvPr id="1259524" name="Text Box 4"/>
          <p:cNvSpPr txBox="1">
            <a:spLocks noChangeArrowheads="1"/>
          </p:cNvSpPr>
          <p:nvPr/>
        </p:nvSpPr>
        <p:spPr bwMode="auto">
          <a:xfrm>
            <a:off x="517525" y="5345113"/>
            <a:ext cx="8085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hlink"/>
                </a:solidFill>
              </a:rPr>
              <a:t>Circulation </a:t>
            </a:r>
            <a:r>
              <a:rPr lang="en-US" altLang="x-none" sz="2000">
                <a:solidFill>
                  <a:schemeClr val="hlink"/>
                </a:solidFill>
              </a:rPr>
              <a:t>10/5/2006; DOI: 10.1161/CIRCULATIONAHA.106.178458</a:t>
            </a:r>
          </a:p>
        </p:txBody>
      </p:sp>
      <p:sp>
        <p:nvSpPr>
          <p:cNvPr id="1259525" name="Text Box 5"/>
          <p:cNvSpPr txBox="1">
            <a:spLocks noChangeArrowheads="1"/>
          </p:cNvSpPr>
          <p:nvPr/>
        </p:nvSpPr>
        <p:spPr bwMode="auto">
          <a:xfrm>
            <a:off x="1127125" y="773113"/>
            <a:ext cx="2665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You had score of zero</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altLang="x-none"/>
              <a:t>Copyright Bale/Doneen Paradigm</a:t>
            </a:r>
          </a:p>
        </p:txBody>
      </p:sp>
      <p:sp>
        <p:nvSpPr>
          <p:cNvPr id="1619970" name="Rectangle 2"/>
          <p:cNvSpPr>
            <a:spLocks noGrp="1" noRot="1" noChangeArrowheads="1"/>
          </p:cNvSpPr>
          <p:nvPr>
            <p:ph type="title"/>
          </p:nvPr>
        </p:nvSpPr>
        <p:spPr/>
        <p:txBody>
          <a:bodyPr/>
          <a:lstStyle/>
          <a:p>
            <a:r>
              <a:rPr lang="en-US" altLang="x-none" sz="3200"/>
              <a:t>FBS &gt; 88mg/dL shows a continuous association with increasing CHD and stroke</a:t>
            </a:r>
          </a:p>
        </p:txBody>
      </p:sp>
      <p:sp>
        <p:nvSpPr>
          <p:cNvPr id="1619971" name="Text Box 3"/>
          <p:cNvSpPr txBox="1">
            <a:spLocks noChangeArrowheads="1"/>
          </p:cNvSpPr>
          <p:nvPr/>
        </p:nvSpPr>
        <p:spPr bwMode="auto">
          <a:xfrm>
            <a:off x="288925" y="5867400"/>
            <a:ext cx="778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b="1" i="1">
                <a:solidFill>
                  <a:schemeClr val="hlink"/>
                </a:solidFill>
              </a:rPr>
              <a:t>Lancet</a:t>
            </a:r>
            <a:r>
              <a:rPr lang="en-US" altLang="x-none" sz="2000">
                <a:solidFill>
                  <a:schemeClr val="hlink"/>
                </a:solidFill>
              </a:rPr>
              <a:t> 11/12/2006; 368:1651-1659</a:t>
            </a:r>
          </a:p>
        </p:txBody>
      </p:sp>
      <p:sp>
        <p:nvSpPr>
          <p:cNvPr id="1619972" name="Text Box 4"/>
          <p:cNvSpPr txBox="1">
            <a:spLocks noChangeArrowheads="1"/>
          </p:cNvSpPr>
          <p:nvPr/>
        </p:nvSpPr>
        <p:spPr bwMode="auto">
          <a:xfrm>
            <a:off x="898525" y="59547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hlink"/>
              </a:solidFill>
            </a:endParaRPr>
          </a:p>
        </p:txBody>
      </p:sp>
      <p:sp>
        <p:nvSpPr>
          <p:cNvPr id="1619973" name="Text Box 5"/>
          <p:cNvSpPr txBox="1">
            <a:spLocks noChangeArrowheads="1"/>
          </p:cNvSpPr>
          <p:nvPr/>
        </p:nvSpPr>
        <p:spPr bwMode="auto">
          <a:xfrm>
            <a:off x="60325" y="6056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solidFill>
                <a:schemeClr val="folHlink"/>
              </a:solidFill>
            </a:endParaRPr>
          </a:p>
        </p:txBody>
      </p:sp>
      <p:graphicFrame>
        <p:nvGraphicFramePr>
          <p:cNvPr id="1619974" name="Group 6"/>
          <p:cNvGraphicFramePr>
            <a:graphicFrameLocks noGrp="1"/>
          </p:cNvGraphicFramePr>
          <p:nvPr>
            <p:ph idx="1"/>
          </p:nvPr>
        </p:nvGraphicFramePr>
        <p:xfrm>
          <a:off x="990600" y="1676400"/>
          <a:ext cx="7010400" cy="1552575"/>
        </p:xfrm>
        <a:graphic>
          <a:graphicData uri="http://schemas.openxmlformats.org/drawingml/2006/table">
            <a:tbl>
              <a:tblPr/>
              <a:tblGrid>
                <a:gridCol w="1809750"/>
                <a:gridCol w="1809750"/>
                <a:gridCol w="1809750"/>
                <a:gridCol w="1581150"/>
              </a:tblGrid>
              <a:tr h="5080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 &lt;60 yo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 60-69 yo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 </a:t>
                      </a:r>
                      <a:r>
                        <a:rPr kumimoji="0" lang="en-US" altLang="x-none" sz="2800" b="0" i="0" u="sng" strike="noStrike" cap="none" normalizeH="0" baseline="0">
                          <a:ln>
                            <a:noFill/>
                          </a:ln>
                          <a:solidFill>
                            <a:schemeClr val="tx1"/>
                          </a:solidFill>
                          <a:effectLst>
                            <a:outerShdw blurRad="38100" dist="38100" dir="2700000" algn="tl">
                              <a:srgbClr val="000000"/>
                            </a:outerShdw>
                          </a:effectLst>
                          <a:latin typeface="Arial" charset="0"/>
                        </a:rPr>
                        <a:t>&gt;</a:t>
                      </a: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70 yo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CHD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 1.424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 1.196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 1.196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Stroke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 1.360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 1.284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 1.081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19996" name="Text Box 28"/>
          <p:cNvSpPr txBox="1">
            <a:spLocks noChangeArrowheads="1"/>
          </p:cNvSpPr>
          <p:nvPr/>
        </p:nvSpPr>
        <p:spPr bwMode="auto">
          <a:xfrm>
            <a:off x="898525" y="3313113"/>
            <a:ext cx="7102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x-none"/>
              <a:t>Relative risk for 18mg/dL increase in FBS, by age group ( after </a:t>
            </a:r>
          </a:p>
          <a:p>
            <a:pPr algn="ctr"/>
            <a:r>
              <a:rPr lang="en-US" altLang="x-none"/>
              <a:t>adjustment for confounding and regression dilution bias)</a:t>
            </a:r>
          </a:p>
        </p:txBody>
      </p:sp>
      <p:sp>
        <p:nvSpPr>
          <p:cNvPr id="1619997" name="Text Box 29"/>
          <p:cNvSpPr txBox="1">
            <a:spLocks noChangeArrowheads="1"/>
          </p:cNvSpPr>
          <p:nvPr/>
        </p:nvSpPr>
        <p:spPr bwMode="auto">
          <a:xfrm>
            <a:off x="1447800" y="4379913"/>
            <a:ext cx="7162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t>Data from 52 countries collected from 1990 to 2005</a:t>
            </a:r>
          </a:p>
          <a:p>
            <a:r>
              <a:rPr lang="en-US" altLang="x-none"/>
              <a:t>1.5 million deaths from CHD attributed to high blood sugar</a:t>
            </a:r>
          </a:p>
          <a:p>
            <a:r>
              <a:rPr lang="en-US" altLang="x-none"/>
              <a:t>700,000   deaths from stroke attributed to high blood sugar</a:t>
            </a:r>
          </a:p>
        </p:txBody>
      </p:sp>
      <p:sp>
        <p:nvSpPr>
          <p:cNvPr id="1619998" name="Text Box 30"/>
          <p:cNvSpPr txBox="1">
            <a:spLocks noChangeArrowheads="1"/>
          </p:cNvSpPr>
          <p:nvPr/>
        </p:nvSpPr>
        <p:spPr bwMode="auto">
          <a:xfrm>
            <a:off x="746125" y="5522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p>
        </p:txBody>
      </p:sp>
      <p:sp>
        <p:nvSpPr>
          <p:cNvPr id="1619999" name="Text Box 31"/>
          <p:cNvSpPr txBox="1">
            <a:spLocks noChangeArrowheads="1"/>
          </p:cNvSpPr>
          <p:nvPr/>
        </p:nvSpPr>
        <p:spPr bwMode="auto">
          <a:xfrm>
            <a:off x="2422525" y="5345113"/>
            <a:ext cx="1722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Yours was 99</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4"/>
          <p:cNvSpPr>
            <a:spLocks noGrp="1"/>
          </p:cNvSpPr>
          <p:nvPr>
            <p:ph type="ftr" sz="quarter" idx="11"/>
          </p:nvPr>
        </p:nvSpPr>
        <p:spPr/>
        <p:txBody>
          <a:bodyPr/>
          <a:lstStyle/>
          <a:p>
            <a:r>
              <a:rPr lang="en-US" altLang="x-none"/>
              <a:t>Copyright Bale/Doneen Paradigm</a:t>
            </a:r>
          </a:p>
        </p:txBody>
      </p:sp>
      <p:sp>
        <p:nvSpPr>
          <p:cNvPr id="1622018" name="Rectangle 2"/>
          <p:cNvSpPr>
            <a:spLocks noChangeArrowheads="1"/>
          </p:cNvSpPr>
          <p:nvPr/>
        </p:nvSpPr>
        <p:spPr bwMode="auto">
          <a:xfrm>
            <a:off x="0" y="3298825"/>
            <a:ext cx="91440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1100">
                <a:latin typeface="Times New Roman" charset="0"/>
              </a:rPr>
              <a:t> </a:t>
            </a:r>
            <a:endParaRPr lang="en-US" altLang="x-none" sz="2400">
              <a:latin typeface="Times New Roman" charset="0"/>
            </a:endParaRPr>
          </a:p>
        </p:txBody>
      </p:sp>
      <p:sp>
        <p:nvSpPr>
          <p:cNvPr id="1622019" name="Text Box 3"/>
          <p:cNvSpPr txBox="1">
            <a:spLocks noChangeArrowheads="1"/>
          </p:cNvSpPr>
          <p:nvPr/>
        </p:nvSpPr>
        <p:spPr bwMode="auto">
          <a:xfrm>
            <a:off x="1143000" y="3124200"/>
            <a:ext cx="7315200"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85000"/>
              </a:lnSpc>
              <a:spcBef>
                <a:spcPct val="50000"/>
              </a:spcBef>
            </a:pPr>
            <a:r>
              <a:rPr lang="en-US" altLang="x-none">
                <a:latin typeface="Verdana" charset="0"/>
                <a:ea typeface="Times New Roman" charset="0"/>
                <a:cs typeface="Times New Roman" charset="0"/>
              </a:rPr>
              <a:t>4662 men &amp; 5570 women; followed average 6 years</a:t>
            </a:r>
          </a:p>
          <a:p>
            <a:pPr eaLnBrk="1" hangingPunct="1">
              <a:lnSpc>
                <a:spcPct val="85000"/>
              </a:lnSpc>
              <a:spcBef>
                <a:spcPct val="50000"/>
              </a:spcBef>
            </a:pPr>
            <a:r>
              <a:rPr lang="en-US" altLang="x-none">
                <a:latin typeface="Verdana" charset="0"/>
                <a:ea typeface="Times New Roman" charset="0"/>
                <a:cs typeface="Times New Roman" charset="0"/>
              </a:rPr>
              <a:t>72% of deaths with A1c btw. 5% &amp; 6.9%</a:t>
            </a:r>
          </a:p>
          <a:p>
            <a:pPr eaLnBrk="1" hangingPunct="1">
              <a:lnSpc>
                <a:spcPct val="85000"/>
              </a:lnSpc>
              <a:spcBef>
                <a:spcPct val="50000"/>
              </a:spcBef>
            </a:pPr>
            <a:endParaRPr lang="en-US" altLang="x-none">
              <a:latin typeface="Verdana" charset="0"/>
              <a:ea typeface="Times New Roman" charset="0"/>
              <a:cs typeface="Times New Roman" charset="0"/>
            </a:endParaRPr>
          </a:p>
          <a:p>
            <a:pPr eaLnBrk="1" hangingPunct="1">
              <a:lnSpc>
                <a:spcPct val="85000"/>
              </a:lnSpc>
              <a:spcBef>
                <a:spcPct val="50000"/>
              </a:spcBef>
            </a:pPr>
            <a:endParaRPr lang="en-US" altLang="x-none">
              <a:latin typeface="Verdana" charset="0"/>
              <a:ea typeface="Times New Roman" charset="0"/>
              <a:cs typeface="Times New Roman" charset="0"/>
            </a:endParaRPr>
          </a:p>
          <a:p>
            <a:pPr eaLnBrk="1" hangingPunct="1">
              <a:lnSpc>
                <a:spcPct val="85000"/>
              </a:lnSpc>
              <a:spcBef>
                <a:spcPct val="50000"/>
              </a:spcBef>
            </a:pPr>
            <a:r>
              <a:rPr lang="en-US" altLang="x-none">
                <a:latin typeface="Verdana" charset="0"/>
                <a:ea typeface="Times New Roman" charset="0"/>
                <a:cs typeface="Times New Roman" charset="0"/>
              </a:rPr>
              <a:t>Khaw KT et al. </a:t>
            </a:r>
            <a:r>
              <a:rPr lang="en-US" altLang="x-none" i="1">
                <a:latin typeface="Verdana" charset="0"/>
                <a:ea typeface="Times New Roman" charset="0"/>
                <a:cs typeface="Times New Roman" charset="0"/>
              </a:rPr>
              <a:t>Ann Intern Med</a:t>
            </a:r>
            <a:r>
              <a:rPr lang="en-US" altLang="x-none">
                <a:latin typeface="Verdana" charset="0"/>
                <a:ea typeface="Times New Roman" charset="0"/>
                <a:cs typeface="Times New Roman" charset="0"/>
              </a:rPr>
              <a:t> 2004; 141:413-420.</a:t>
            </a:r>
          </a:p>
        </p:txBody>
      </p:sp>
      <p:sp>
        <p:nvSpPr>
          <p:cNvPr id="1622020" name="Rectangle 4"/>
          <p:cNvSpPr>
            <a:spLocks noGrp="1" noRot="1" noChangeArrowheads="1"/>
          </p:cNvSpPr>
          <p:nvPr>
            <p:ph type="title"/>
          </p:nvPr>
        </p:nvSpPr>
        <p:spPr>
          <a:xfrm>
            <a:off x="152400" y="0"/>
            <a:ext cx="8991600" cy="1295400"/>
          </a:xfrm>
        </p:spPr>
        <p:txBody>
          <a:bodyPr/>
          <a:lstStyle/>
          <a:p>
            <a:r>
              <a:rPr lang="en-US" altLang="x-none" sz="2400" b="1">
                <a:solidFill>
                  <a:srgbClr val="FFA31B"/>
                </a:solidFill>
                <a:ea typeface="Times New Roman" charset="0"/>
                <a:cs typeface="Times New Roman" charset="0"/>
              </a:rPr>
              <a:t>EPIC-Norfolk study: Increase in all-cause mortality</a:t>
            </a:r>
            <a:br>
              <a:rPr lang="en-US" altLang="x-none" sz="2400" b="1">
                <a:solidFill>
                  <a:srgbClr val="FFA31B"/>
                </a:solidFill>
                <a:ea typeface="Times New Roman" charset="0"/>
                <a:cs typeface="Times New Roman" charset="0"/>
              </a:rPr>
            </a:br>
            <a:r>
              <a:rPr lang="en-US" altLang="x-none" sz="2400" b="1">
                <a:solidFill>
                  <a:srgbClr val="FFA31B"/>
                </a:solidFill>
                <a:ea typeface="Times New Roman" charset="0"/>
                <a:cs typeface="Times New Roman" charset="0"/>
              </a:rPr>
              <a:t>associated with 1 percentage-point increase in A1c</a:t>
            </a:r>
            <a:endParaRPr lang="en-US" altLang="x-none" sz="3600" b="1">
              <a:solidFill>
                <a:srgbClr val="FFA31B"/>
              </a:solidFill>
            </a:endParaRPr>
          </a:p>
        </p:txBody>
      </p:sp>
      <p:graphicFrame>
        <p:nvGraphicFramePr>
          <p:cNvPr id="1622021" name="Group 5"/>
          <p:cNvGraphicFramePr>
            <a:graphicFrameLocks noGrp="1"/>
          </p:cNvGraphicFramePr>
          <p:nvPr/>
        </p:nvGraphicFramePr>
        <p:xfrm>
          <a:off x="1143000" y="1371600"/>
          <a:ext cx="6477000" cy="1600200"/>
        </p:xfrm>
        <a:graphic>
          <a:graphicData uri="http://schemas.openxmlformats.org/drawingml/2006/table">
            <a:tbl>
              <a:tblPr/>
              <a:tblGrid>
                <a:gridCol w="1752600"/>
                <a:gridCol w="1371600"/>
                <a:gridCol w="1600200"/>
                <a:gridCol w="1752600"/>
              </a:tblGrid>
              <a:tr h="7508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Population</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Relative risk </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95% CI</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p</a:t>
                      </a:r>
                    </a:p>
                  </a:txBody>
                  <a:tcPr horzOverflow="overflow">
                    <a:lnL>
                      <a:noFill/>
                    </a:lnL>
                    <a:lnR cap="flat">
                      <a:noFill/>
                    </a:lnR>
                    <a:lnT cap="flat">
                      <a:noFill/>
                    </a:lnT>
                    <a:lnB>
                      <a:noFill/>
                    </a:lnB>
                    <a:lnTlToBr>
                      <a:noFill/>
                    </a:lnTlToBr>
                    <a:lnBlToTr>
                      <a:noFill/>
                    </a:lnBlToTr>
                    <a:noFill/>
                  </a:tcPr>
                </a:tc>
              </a:tr>
              <a:tr h="4254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Men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1.24</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1.14-1.34</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&lt;0.001</a:t>
                      </a:r>
                    </a:p>
                  </a:txBody>
                  <a:tcPr horzOverflow="overflow">
                    <a:lnL>
                      <a:noFill/>
                    </a:lnL>
                    <a:lnR cap="flat">
                      <a:noFill/>
                    </a:lnR>
                    <a:lnT>
                      <a:noFill/>
                    </a:lnT>
                    <a:lnB>
                      <a:noFill/>
                    </a:lnB>
                    <a:lnTlToBr>
                      <a:noFill/>
                    </a:lnTlToBr>
                    <a:lnBlToTr>
                      <a:noFill/>
                    </a:lnBlToTr>
                    <a:noFill/>
                  </a:tcPr>
                </a:tc>
              </a:tr>
              <a:tr h="4238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Women </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1.28</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1.06-1.32</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&lt;0.001</a:t>
                      </a:r>
                    </a:p>
                  </a:txBody>
                  <a:tcPr horzOverflow="overflow">
                    <a:lnL>
                      <a:noFill/>
                    </a:lnL>
                    <a:lnR cap="flat">
                      <a:noFill/>
                    </a:lnR>
                    <a:lnT>
                      <a:noFill/>
                    </a:lnT>
                    <a:lnB cap="flat">
                      <a:noFill/>
                    </a:lnB>
                    <a:lnTlToBr>
                      <a:noFill/>
                    </a:lnTlToBr>
                    <a:lnBlToTr>
                      <a:noFill/>
                    </a:lnBlToTr>
                    <a:noFill/>
                  </a:tcPr>
                </a:tc>
              </a:tr>
            </a:tbl>
          </a:graphicData>
        </a:graphic>
      </p:graphicFrame>
      <p:sp>
        <p:nvSpPr>
          <p:cNvPr id="1622048" name="Line 32"/>
          <p:cNvSpPr>
            <a:spLocks noChangeShapeType="1"/>
          </p:cNvSpPr>
          <p:nvPr/>
        </p:nvSpPr>
        <p:spPr bwMode="auto">
          <a:xfrm>
            <a:off x="1219200" y="2057400"/>
            <a:ext cx="5791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2049" name="Line 33"/>
          <p:cNvSpPr>
            <a:spLocks noChangeShapeType="1"/>
          </p:cNvSpPr>
          <p:nvPr/>
        </p:nvSpPr>
        <p:spPr bwMode="auto">
          <a:xfrm>
            <a:off x="1219200" y="2971800"/>
            <a:ext cx="5791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2050" name="Text Box 34"/>
          <p:cNvSpPr txBox="1">
            <a:spLocks noChangeArrowheads="1"/>
          </p:cNvSpPr>
          <p:nvPr/>
        </p:nvSpPr>
        <p:spPr bwMode="auto">
          <a:xfrm>
            <a:off x="1127125" y="5257800"/>
            <a:ext cx="774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400">
                <a:solidFill>
                  <a:srgbClr val="FFFF00"/>
                </a:solidFill>
              </a:rPr>
              <a:t>Yours is 5.7</a:t>
            </a:r>
          </a:p>
        </p:txBody>
      </p:sp>
      <p:sp>
        <p:nvSpPr>
          <p:cNvPr id="1622051" name="Text Box 35"/>
          <p:cNvSpPr txBox="1">
            <a:spLocks noChangeArrowheads="1"/>
          </p:cNvSpPr>
          <p:nvPr/>
        </p:nvSpPr>
        <p:spPr bwMode="auto">
          <a:xfrm>
            <a:off x="5089525" y="559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solidFill>
                <a:srgbClr val="FFFF00"/>
              </a:solidFill>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Footer Placeholder 3"/>
          <p:cNvSpPr>
            <a:spLocks noGrp="1"/>
          </p:cNvSpPr>
          <p:nvPr>
            <p:ph type="ftr" sz="quarter" idx="11"/>
          </p:nvPr>
        </p:nvSpPr>
        <p:spPr/>
        <p:txBody>
          <a:bodyPr/>
          <a:lstStyle/>
          <a:p>
            <a:r>
              <a:rPr lang="en-US" altLang="x-none"/>
              <a:t>Copyright Bale/Doneen Paradigm</a:t>
            </a:r>
          </a:p>
        </p:txBody>
      </p:sp>
      <p:sp>
        <p:nvSpPr>
          <p:cNvPr id="1624066" name="Text Box 2"/>
          <p:cNvSpPr txBox="1">
            <a:spLocks noChangeArrowheads="1"/>
          </p:cNvSpPr>
          <p:nvPr/>
        </p:nvSpPr>
        <p:spPr bwMode="auto">
          <a:xfrm>
            <a:off x="619125" y="6019800"/>
            <a:ext cx="3916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en-US" altLang="x-none" sz="2000">
                <a:solidFill>
                  <a:schemeClr val="hlink"/>
                </a:solidFill>
                <a:latin typeface="Arial Narrow" charset="0"/>
              </a:rPr>
              <a:t>Stratton IM et al. </a:t>
            </a:r>
            <a:r>
              <a:rPr lang="en-GB" altLang="x-none" sz="2000" i="1">
                <a:solidFill>
                  <a:schemeClr val="hlink"/>
                </a:solidFill>
                <a:latin typeface="Arial Narrow" charset="0"/>
              </a:rPr>
              <a:t>BMJ. </a:t>
            </a:r>
            <a:r>
              <a:rPr lang="en-GB" altLang="x-none" sz="2000">
                <a:solidFill>
                  <a:schemeClr val="hlink"/>
                </a:solidFill>
                <a:latin typeface="Arial Narrow" charset="0"/>
              </a:rPr>
              <a:t>2000;321:405-412.</a:t>
            </a:r>
            <a:r>
              <a:rPr lang="en-US" altLang="x-none" sz="2000" i="1">
                <a:solidFill>
                  <a:schemeClr val="hlink"/>
                </a:solidFill>
                <a:latin typeface="Arial Narrow" charset="0"/>
              </a:rPr>
              <a:t> </a:t>
            </a:r>
          </a:p>
        </p:txBody>
      </p:sp>
      <p:sp>
        <p:nvSpPr>
          <p:cNvPr id="1624067" name="Rectangle 3"/>
          <p:cNvSpPr>
            <a:spLocks noGrp="1" noRot="1" noChangeArrowheads="1"/>
          </p:cNvSpPr>
          <p:nvPr>
            <p:ph type="title"/>
          </p:nvPr>
        </p:nvSpPr>
        <p:spPr>
          <a:xfrm>
            <a:off x="228600" y="127000"/>
            <a:ext cx="8724900" cy="1397000"/>
          </a:xfrm>
        </p:spPr>
        <p:txBody>
          <a:bodyPr/>
          <a:lstStyle/>
          <a:p>
            <a:r>
              <a:rPr lang="en-US" altLang="x-none" sz="3200"/>
              <a:t>Improved Glycemic Control Has Been Shown to Reduce the </a:t>
            </a:r>
            <a:br>
              <a:rPr lang="en-US" altLang="x-none" sz="3200"/>
            </a:br>
            <a:r>
              <a:rPr lang="en-US" altLang="x-none" sz="3200"/>
              <a:t>Risk of Complications</a:t>
            </a:r>
          </a:p>
        </p:txBody>
      </p:sp>
      <p:sp>
        <p:nvSpPr>
          <p:cNvPr id="1624068" name="Text Box 4"/>
          <p:cNvSpPr txBox="1">
            <a:spLocks noChangeArrowheads="1"/>
          </p:cNvSpPr>
          <p:nvPr/>
        </p:nvSpPr>
        <p:spPr bwMode="auto">
          <a:xfrm>
            <a:off x="641350" y="1620838"/>
            <a:ext cx="8313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20000"/>
              </a:spcBef>
            </a:pPr>
            <a:r>
              <a:rPr lang="en-US" altLang="x-none" sz="2000" b="1">
                <a:latin typeface="Arial Narrow" charset="0"/>
              </a:rPr>
              <a:t>According to the United Kingdom Prospective Diabetes</a:t>
            </a:r>
            <a:br>
              <a:rPr lang="en-US" altLang="x-none" sz="2000" b="1">
                <a:latin typeface="Arial Narrow" charset="0"/>
              </a:rPr>
            </a:br>
            <a:r>
              <a:rPr lang="en-US" altLang="x-none" sz="2000" b="1">
                <a:latin typeface="Arial Narrow" charset="0"/>
              </a:rPr>
              <a:t>Study (UKPDS) 35, Every 1% Decrease in A1C Resulted in:</a:t>
            </a:r>
          </a:p>
        </p:txBody>
      </p:sp>
      <p:sp>
        <p:nvSpPr>
          <p:cNvPr id="1624069" name="Text Box 5"/>
          <p:cNvSpPr txBox="1">
            <a:spLocks noChangeArrowheads="1"/>
          </p:cNvSpPr>
          <p:nvPr/>
        </p:nvSpPr>
        <p:spPr bwMode="auto">
          <a:xfrm>
            <a:off x="6289675" y="4652963"/>
            <a:ext cx="2511425" cy="135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pPr>
            <a:r>
              <a:rPr lang="en-US" altLang="x-none" b="1">
                <a:latin typeface="Arial Narrow" charset="0"/>
              </a:rPr>
              <a:t>Decrease </a:t>
            </a:r>
          </a:p>
          <a:p>
            <a:pPr algn="ctr">
              <a:lnSpc>
                <a:spcPct val="90000"/>
              </a:lnSpc>
            </a:pPr>
            <a:r>
              <a:rPr lang="en-US" altLang="x-none" b="1">
                <a:latin typeface="Arial Narrow" charset="0"/>
              </a:rPr>
              <a:t>in risk of </a:t>
            </a:r>
            <a:br>
              <a:rPr lang="en-US" altLang="x-none" b="1">
                <a:latin typeface="Arial Narrow" charset="0"/>
              </a:rPr>
            </a:br>
            <a:r>
              <a:rPr lang="en-US" altLang="x-none" b="1">
                <a:latin typeface="Arial Narrow" charset="0"/>
              </a:rPr>
              <a:t>microvascular</a:t>
            </a:r>
          </a:p>
          <a:p>
            <a:pPr algn="ctr">
              <a:lnSpc>
                <a:spcPct val="90000"/>
              </a:lnSpc>
            </a:pPr>
            <a:r>
              <a:rPr lang="en-US" altLang="x-none" b="1">
                <a:latin typeface="Arial Narrow" charset="0"/>
              </a:rPr>
              <a:t>complications</a:t>
            </a:r>
          </a:p>
          <a:p>
            <a:pPr algn="ctr">
              <a:lnSpc>
                <a:spcPct val="90000"/>
              </a:lnSpc>
            </a:pPr>
            <a:r>
              <a:rPr lang="en-US" altLang="x-none" b="1">
                <a:latin typeface="Arial Narrow" charset="0"/>
              </a:rPr>
              <a:t>(</a:t>
            </a:r>
            <a:r>
              <a:rPr lang="en-US" altLang="x-none" b="1" i="1">
                <a:latin typeface="Arial Narrow" charset="0"/>
              </a:rPr>
              <a:t>P</a:t>
            </a:r>
            <a:r>
              <a:rPr lang="en-US" altLang="x-none" b="1">
                <a:latin typeface="Arial Narrow" charset="0"/>
              </a:rPr>
              <a:t>&lt;.0001)</a:t>
            </a:r>
            <a:r>
              <a:rPr lang="en-US" altLang="x-none" sz="2000" b="1">
                <a:latin typeface="Arial Narrow" charset="0"/>
              </a:rPr>
              <a:t> </a:t>
            </a:r>
          </a:p>
        </p:txBody>
      </p:sp>
      <p:sp>
        <p:nvSpPr>
          <p:cNvPr id="1624070" name="Text Box 6"/>
          <p:cNvSpPr txBox="1">
            <a:spLocks noChangeArrowheads="1"/>
          </p:cNvSpPr>
          <p:nvPr/>
        </p:nvSpPr>
        <p:spPr bwMode="auto">
          <a:xfrm>
            <a:off x="827088" y="4667250"/>
            <a:ext cx="1800225"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pPr>
            <a:r>
              <a:rPr lang="en-US" altLang="x-none" b="1">
                <a:latin typeface="Arial Narrow" charset="0"/>
              </a:rPr>
              <a:t>Decrease </a:t>
            </a:r>
            <a:br>
              <a:rPr lang="en-US" altLang="x-none" b="1">
                <a:latin typeface="Arial Narrow" charset="0"/>
              </a:rPr>
            </a:br>
            <a:r>
              <a:rPr lang="en-US" altLang="x-none" b="1">
                <a:latin typeface="Arial Narrow" charset="0"/>
              </a:rPr>
              <a:t>in risk of any diabetes-related end point</a:t>
            </a:r>
          </a:p>
          <a:p>
            <a:pPr algn="ctr">
              <a:lnSpc>
                <a:spcPct val="90000"/>
              </a:lnSpc>
            </a:pPr>
            <a:r>
              <a:rPr lang="en-US" altLang="x-none" b="1">
                <a:latin typeface="Arial Narrow" charset="0"/>
              </a:rPr>
              <a:t>(</a:t>
            </a:r>
            <a:r>
              <a:rPr lang="en-US" altLang="x-none" b="1" i="1">
                <a:latin typeface="Arial Narrow" charset="0"/>
              </a:rPr>
              <a:t>P</a:t>
            </a:r>
            <a:r>
              <a:rPr lang="en-US" altLang="x-none" b="1">
                <a:latin typeface="Arial Narrow" charset="0"/>
              </a:rPr>
              <a:t>&lt;.0001)</a:t>
            </a:r>
            <a:endParaRPr lang="en-US" altLang="x-none" b="1" baseline="30000">
              <a:latin typeface="Arial Narrow" charset="0"/>
            </a:endParaRPr>
          </a:p>
        </p:txBody>
      </p:sp>
      <p:sp>
        <p:nvSpPr>
          <p:cNvPr id="1624071" name="Text Box 7"/>
          <p:cNvSpPr txBox="1">
            <a:spLocks noChangeArrowheads="1"/>
          </p:cNvSpPr>
          <p:nvPr/>
        </p:nvSpPr>
        <p:spPr bwMode="auto">
          <a:xfrm>
            <a:off x="2819400" y="4672013"/>
            <a:ext cx="166846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pPr>
            <a:r>
              <a:rPr lang="en-US" altLang="x-none" b="1">
                <a:latin typeface="Arial Narrow" charset="0"/>
              </a:rPr>
              <a:t>Decrease</a:t>
            </a:r>
            <a:br>
              <a:rPr lang="en-US" altLang="x-none" b="1">
                <a:latin typeface="Arial Narrow" charset="0"/>
              </a:rPr>
            </a:br>
            <a:r>
              <a:rPr lang="en-US" altLang="x-none" b="1">
                <a:latin typeface="Arial Narrow" charset="0"/>
              </a:rPr>
              <a:t>in risk of MI</a:t>
            </a:r>
          </a:p>
          <a:p>
            <a:pPr algn="ctr">
              <a:lnSpc>
                <a:spcPct val="90000"/>
              </a:lnSpc>
            </a:pPr>
            <a:r>
              <a:rPr lang="en-US" altLang="x-none" b="1">
                <a:latin typeface="Arial Narrow" charset="0"/>
              </a:rPr>
              <a:t>(</a:t>
            </a:r>
            <a:r>
              <a:rPr lang="en-US" altLang="x-none" b="1" i="1">
                <a:latin typeface="Arial Narrow" charset="0"/>
              </a:rPr>
              <a:t>P</a:t>
            </a:r>
            <a:r>
              <a:rPr lang="en-US" altLang="x-none" b="1">
                <a:latin typeface="Arial Narrow" charset="0"/>
              </a:rPr>
              <a:t>&lt;.0001)</a:t>
            </a:r>
            <a:endParaRPr lang="en-US" altLang="x-none" b="1" baseline="30000">
              <a:latin typeface="Arial Narrow" charset="0"/>
            </a:endParaRPr>
          </a:p>
        </p:txBody>
      </p:sp>
      <p:sp>
        <p:nvSpPr>
          <p:cNvPr id="1624072" name="Text Box 8"/>
          <p:cNvSpPr txBox="1">
            <a:spLocks noChangeArrowheads="1"/>
          </p:cNvSpPr>
          <p:nvPr/>
        </p:nvSpPr>
        <p:spPr bwMode="auto">
          <a:xfrm>
            <a:off x="4891088" y="4667250"/>
            <a:ext cx="145415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pPr>
            <a:r>
              <a:rPr lang="en-US" altLang="x-none" b="1">
                <a:latin typeface="Arial Narrow" charset="0"/>
              </a:rPr>
              <a:t>Decrease </a:t>
            </a:r>
            <a:br>
              <a:rPr lang="en-US" altLang="x-none" b="1">
                <a:latin typeface="Arial Narrow" charset="0"/>
              </a:rPr>
            </a:br>
            <a:r>
              <a:rPr lang="en-US" altLang="x-none" b="1">
                <a:latin typeface="Arial Narrow" charset="0"/>
              </a:rPr>
              <a:t>in risk of stroke</a:t>
            </a:r>
          </a:p>
          <a:p>
            <a:pPr algn="ctr">
              <a:lnSpc>
                <a:spcPct val="90000"/>
              </a:lnSpc>
            </a:pPr>
            <a:r>
              <a:rPr lang="en-US" altLang="x-none" b="1">
                <a:latin typeface="Arial Narrow" charset="0"/>
              </a:rPr>
              <a:t>(</a:t>
            </a:r>
            <a:r>
              <a:rPr lang="en-US" altLang="x-none" b="1" i="1">
                <a:latin typeface="Arial Narrow" charset="0"/>
              </a:rPr>
              <a:t>P</a:t>
            </a:r>
            <a:r>
              <a:rPr lang="en-US" altLang="x-none" b="1">
                <a:latin typeface="Arial Narrow" charset="0"/>
              </a:rPr>
              <a:t>=.04)</a:t>
            </a:r>
            <a:endParaRPr lang="en-US" altLang="x-none" b="1" baseline="30000">
              <a:latin typeface="Arial Narrow" charset="0"/>
            </a:endParaRPr>
          </a:p>
        </p:txBody>
      </p:sp>
      <p:sp>
        <p:nvSpPr>
          <p:cNvPr id="1624073" name="AutoShape 9"/>
          <p:cNvSpPr>
            <a:spLocks noChangeArrowheads="1"/>
          </p:cNvSpPr>
          <p:nvPr/>
        </p:nvSpPr>
        <p:spPr bwMode="blackGray">
          <a:xfrm>
            <a:off x="842963" y="2444750"/>
            <a:ext cx="1816100" cy="1179513"/>
          </a:xfrm>
          <a:prstGeom prst="downArrow">
            <a:avLst>
              <a:gd name="adj1" fmla="val 54241"/>
              <a:gd name="adj2" fmla="val 25843"/>
            </a:avLst>
          </a:prstGeom>
          <a:gradFill rotWithShape="0">
            <a:gsLst>
              <a:gs pos="0">
                <a:schemeClr val="accent1"/>
              </a:gs>
              <a:gs pos="100000">
                <a:srgbClr val="FF9933"/>
              </a:gs>
            </a:gsLst>
            <a:lin ang="5400000" scaled="1"/>
          </a:gra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624074" name="AutoShape 10"/>
          <p:cNvSpPr>
            <a:spLocks noChangeArrowheads="1"/>
          </p:cNvSpPr>
          <p:nvPr/>
        </p:nvSpPr>
        <p:spPr bwMode="blackGray">
          <a:xfrm>
            <a:off x="2967038" y="2444750"/>
            <a:ext cx="1431925" cy="798513"/>
          </a:xfrm>
          <a:prstGeom prst="downArrow">
            <a:avLst>
              <a:gd name="adj1" fmla="val 75037"/>
              <a:gd name="adj2" fmla="val 42014"/>
            </a:avLst>
          </a:prstGeom>
          <a:gradFill rotWithShape="0">
            <a:gsLst>
              <a:gs pos="0">
                <a:schemeClr val="accent1"/>
              </a:gs>
              <a:gs pos="100000">
                <a:srgbClr val="FF9933"/>
              </a:gs>
            </a:gsLst>
            <a:lin ang="5400000" scaled="1"/>
          </a:gra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624075" name="AutoShape 11"/>
          <p:cNvSpPr>
            <a:spLocks noChangeArrowheads="1"/>
          </p:cNvSpPr>
          <p:nvPr/>
        </p:nvSpPr>
        <p:spPr bwMode="blackGray">
          <a:xfrm>
            <a:off x="4876800" y="2444750"/>
            <a:ext cx="1393825" cy="722313"/>
          </a:xfrm>
          <a:prstGeom prst="downArrow">
            <a:avLst>
              <a:gd name="adj1" fmla="val 67306"/>
              <a:gd name="adj2" fmla="val 52380"/>
            </a:avLst>
          </a:prstGeom>
          <a:gradFill rotWithShape="0">
            <a:gsLst>
              <a:gs pos="0">
                <a:schemeClr val="accent1"/>
              </a:gs>
              <a:gs pos="100000">
                <a:srgbClr val="FF9933"/>
              </a:gs>
            </a:gsLst>
            <a:lin ang="5400000" scaled="1"/>
          </a:gra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624076" name="AutoShape 12"/>
          <p:cNvSpPr>
            <a:spLocks noChangeArrowheads="1"/>
          </p:cNvSpPr>
          <p:nvPr/>
        </p:nvSpPr>
        <p:spPr bwMode="blackGray">
          <a:xfrm>
            <a:off x="6877050" y="2444750"/>
            <a:ext cx="1393825" cy="2093913"/>
          </a:xfrm>
          <a:prstGeom prst="downArrow">
            <a:avLst>
              <a:gd name="adj1" fmla="val 64741"/>
              <a:gd name="adj2" fmla="val 23153"/>
            </a:avLst>
          </a:prstGeom>
          <a:gradFill rotWithShape="0">
            <a:gsLst>
              <a:gs pos="0">
                <a:schemeClr val="accent1"/>
              </a:gs>
              <a:gs pos="100000">
                <a:srgbClr val="FF9933"/>
              </a:gs>
            </a:gsLst>
            <a:lin ang="5400000" scaled="1"/>
          </a:gra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624077" name="Text Box 13"/>
          <p:cNvSpPr txBox="1">
            <a:spLocks noChangeArrowheads="1"/>
          </p:cNvSpPr>
          <p:nvPr/>
        </p:nvSpPr>
        <p:spPr bwMode="black">
          <a:xfrm>
            <a:off x="1460500" y="2816225"/>
            <a:ext cx="60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90000"/>
              </a:lnSpc>
            </a:pPr>
            <a:r>
              <a:rPr lang="en-US" altLang="x-none" sz="2000" b="1">
                <a:solidFill>
                  <a:schemeClr val="bg2"/>
                </a:solidFill>
                <a:latin typeface="Arial Narrow" charset="0"/>
              </a:rPr>
              <a:t>21%</a:t>
            </a:r>
          </a:p>
        </p:txBody>
      </p:sp>
      <p:sp>
        <p:nvSpPr>
          <p:cNvPr id="1624078" name="Text Box 14"/>
          <p:cNvSpPr txBox="1">
            <a:spLocks noChangeArrowheads="1"/>
          </p:cNvSpPr>
          <p:nvPr/>
        </p:nvSpPr>
        <p:spPr bwMode="black">
          <a:xfrm>
            <a:off x="3398838" y="2578100"/>
            <a:ext cx="601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pPr>
            <a:r>
              <a:rPr lang="en-US" altLang="x-none" sz="2000" b="1">
                <a:solidFill>
                  <a:schemeClr val="bg2"/>
                </a:solidFill>
                <a:latin typeface="Arial Narrow" charset="0"/>
              </a:rPr>
              <a:t>14%</a:t>
            </a:r>
          </a:p>
        </p:txBody>
      </p:sp>
      <p:sp>
        <p:nvSpPr>
          <p:cNvPr id="1624079" name="Text Box 15"/>
          <p:cNvSpPr txBox="1">
            <a:spLocks noChangeArrowheads="1"/>
          </p:cNvSpPr>
          <p:nvPr/>
        </p:nvSpPr>
        <p:spPr bwMode="black">
          <a:xfrm>
            <a:off x="5294313" y="2578100"/>
            <a:ext cx="601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pPr>
            <a:r>
              <a:rPr lang="en-US" altLang="x-none" sz="2000" b="1">
                <a:solidFill>
                  <a:schemeClr val="bg2"/>
                </a:solidFill>
                <a:latin typeface="Arial Narrow" charset="0"/>
              </a:rPr>
              <a:t>12%</a:t>
            </a:r>
          </a:p>
        </p:txBody>
      </p:sp>
      <p:sp>
        <p:nvSpPr>
          <p:cNvPr id="1624080" name="Text Box 16"/>
          <p:cNvSpPr txBox="1">
            <a:spLocks noChangeArrowheads="1"/>
          </p:cNvSpPr>
          <p:nvPr/>
        </p:nvSpPr>
        <p:spPr bwMode="black">
          <a:xfrm>
            <a:off x="7283450" y="3133725"/>
            <a:ext cx="60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pPr>
            <a:r>
              <a:rPr lang="en-US" altLang="x-none" sz="2000" b="1">
                <a:solidFill>
                  <a:schemeClr val="bg2"/>
                </a:solidFill>
                <a:latin typeface="Arial Narrow" charset="0"/>
              </a:rPr>
              <a:t>37%</a:t>
            </a:r>
          </a:p>
        </p:txBody>
      </p:sp>
      <p:sp>
        <p:nvSpPr>
          <p:cNvPr id="1624081" name="Line 17"/>
          <p:cNvSpPr>
            <a:spLocks noChangeShapeType="1"/>
          </p:cNvSpPr>
          <p:nvPr/>
        </p:nvSpPr>
        <p:spPr bwMode="blackWhite">
          <a:xfrm>
            <a:off x="590550" y="2444750"/>
            <a:ext cx="80962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x-none"/>
              <a:t>Copyright Bale/Doneen Paradigm</a:t>
            </a:r>
          </a:p>
        </p:txBody>
      </p:sp>
      <p:sp>
        <p:nvSpPr>
          <p:cNvPr id="1626114" name="Rectangle 2"/>
          <p:cNvSpPr>
            <a:spLocks noGrp="1" noRot="1" noChangeArrowheads="1"/>
          </p:cNvSpPr>
          <p:nvPr>
            <p:ph type="title"/>
          </p:nvPr>
        </p:nvSpPr>
        <p:spPr>
          <a:xfrm>
            <a:off x="0" y="0"/>
            <a:ext cx="9144000" cy="838200"/>
          </a:xfrm>
        </p:spPr>
        <p:txBody>
          <a:bodyPr/>
          <a:lstStyle/>
          <a:p>
            <a:r>
              <a:rPr lang="en-US" altLang="x-none" sz="3400"/>
              <a:t>A1c related to adverse events during hospitalization following CABG</a:t>
            </a:r>
          </a:p>
        </p:txBody>
      </p:sp>
      <p:graphicFrame>
        <p:nvGraphicFramePr>
          <p:cNvPr id="1626115" name="Object 3"/>
          <p:cNvGraphicFramePr>
            <a:graphicFrameLocks noChangeAspect="1"/>
          </p:cNvGraphicFramePr>
          <p:nvPr/>
        </p:nvGraphicFramePr>
        <p:xfrm>
          <a:off x="609600" y="914400"/>
          <a:ext cx="7772400" cy="4800600"/>
        </p:xfrm>
        <a:graphic>
          <a:graphicData uri="http://schemas.openxmlformats.org/presentationml/2006/ole">
            <mc:AlternateContent xmlns:mc="http://schemas.openxmlformats.org/markup-compatibility/2006">
              <mc:Choice xmlns:v="urn:schemas-microsoft-com:vml" Requires="v">
                <p:oleObj spid="_x0000_s1626124" name="Chart" r:id="rId4" imgW="6096000" imgH="4067251" progId="MSGraph.Chart.8">
                  <p:embed followColorScheme="full"/>
                </p:oleObj>
              </mc:Choice>
              <mc:Fallback>
                <p:oleObj name="Chart" r:id="rId4" imgW="6096000" imgH="4067251"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914400"/>
                        <a:ext cx="77724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26116" name="Text Box 4"/>
          <p:cNvSpPr txBox="1">
            <a:spLocks noChangeArrowheads="1"/>
          </p:cNvSpPr>
          <p:nvPr/>
        </p:nvSpPr>
        <p:spPr bwMode="auto">
          <a:xfrm>
            <a:off x="2743200" y="4354513"/>
            <a:ext cx="1179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b="1"/>
              <a:t>Death*</a:t>
            </a:r>
          </a:p>
        </p:txBody>
      </p:sp>
      <p:sp>
        <p:nvSpPr>
          <p:cNvPr id="1626117" name="Text Box 5"/>
          <p:cNvSpPr txBox="1">
            <a:spLocks noChangeArrowheads="1"/>
          </p:cNvSpPr>
          <p:nvPr/>
        </p:nvSpPr>
        <p:spPr bwMode="auto">
          <a:xfrm>
            <a:off x="2438400" y="4735513"/>
            <a:ext cx="373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b="1"/>
              <a:t>Deep sternal infection*</a:t>
            </a:r>
          </a:p>
        </p:txBody>
      </p:sp>
      <p:sp>
        <p:nvSpPr>
          <p:cNvPr id="1626118" name="Text Box 6"/>
          <p:cNvSpPr txBox="1">
            <a:spLocks noChangeArrowheads="1"/>
          </p:cNvSpPr>
          <p:nvPr/>
        </p:nvSpPr>
        <p:spPr bwMode="auto">
          <a:xfrm>
            <a:off x="4784725" y="4278313"/>
            <a:ext cx="282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a:t>*</a:t>
            </a:r>
          </a:p>
        </p:txBody>
      </p:sp>
      <p:sp>
        <p:nvSpPr>
          <p:cNvPr id="1626119" name="Text Box 7"/>
          <p:cNvSpPr txBox="1">
            <a:spLocks noChangeArrowheads="1"/>
          </p:cNvSpPr>
          <p:nvPr/>
        </p:nvSpPr>
        <p:spPr bwMode="auto">
          <a:xfrm>
            <a:off x="4876800" y="4354513"/>
            <a:ext cx="1843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b="1"/>
              <a:t>Renal failure*</a:t>
            </a:r>
          </a:p>
        </p:txBody>
      </p:sp>
      <p:sp>
        <p:nvSpPr>
          <p:cNvPr id="1626120" name="Text Box 8"/>
          <p:cNvSpPr txBox="1">
            <a:spLocks noChangeArrowheads="1"/>
          </p:cNvSpPr>
          <p:nvPr/>
        </p:nvSpPr>
        <p:spPr bwMode="auto">
          <a:xfrm>
            <a:off x="974725" y="5268913"/>
            <a:ext cx="271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t>*statistically significant</a:t>
            </a:r>
          </a:p>
        </p:txBody>
      </p:sp>
      <p:sp>
        <p:nvSpPr>
          <p:cNvPr id="1626121" name="Text Box 9"/>
          <p:cNvSpPr txBox="1">
            <a:spLocks noChangeArrowheads="1"/>
          </p:cNvSpPr>
          <p:nvPr/>
        </p:nvSpPr>
        <p:spPr bwMode="auto">
          <a:xfrm>
            <a:off x="8213725" y="28956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t>N=2275</a:t>
            </a:r>
          </a:p>
        </p:txBody>
      </p:sp>
      <p:sp>
        <p:nvSpPr>
          <p:cNvPr id="1626122" name="Text Box 10"/>
          <p:cNvSpPr txBox="1">
            <a:spLocks noChangeArrowheads="1"/>
          </p:cNvSpPr>
          <p:nvPr/>
        </p:nvSpPr>
        <p:spPr bwMode="auto">
          <a:xfrm>
            <a:off x="8213725" y="3313113"/>
            <a:ext cx="92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t>N= 814</a:t>
            </a:r>
          </a:p>
        </p:txBody>
      </p:sp>
      <p:sp>
        <p:nvSpPr>
          <p:cNvPr id="1626123" name="Text Box 11"/>
          <p:cNvSpPr txBox="1">
            <a:spLocks noChangeArrowheads="1"/>
          </p:cNvSpPr>
          <p:nvPr/>
        </p:nvSpPr>
        <p:spPr bwMode="auto">
          <a:xfrm>
            <a:off x="152400" y="5638800"/>
            <a:ext cx="9096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solidFill>
                  <a:schemeClr val="hlink"/>
                </a:solidFill>
              </a:rPr>
              <a:t>Reported by Dr. Michael E. Halkos at annual American Association for Thoracic S.</a:t>
            </a:r>
          </a:p>
          <a:p>
            <a:r>
              <a:rPr lang="en-US" altLang="x-none">
                <a:solidFill>
                  <a:schemeClr val="hlink"/>
                </a:solidFill>
              </a:rPr>
              <a:t>Patients from Emory University, Atlanta; </a:t>
            </a:r>
            <a:r>
              <a:rPr lang="en-US" altLang="x-none" b="1" i="1">
                <a:solidFill>
                  <a:schemeClr val="hlink"/>
                </a:solidFill>
              </a:rPr>
              <a:t>Family Practice News</a:t>
            </a:r>
            <a:r>
              <a:rPr lang="en-US" altLang="x-none">
                <a:solidFill>
                  <a:schemeClr val="hlink"/>
                </a:solidFill>
              </a:rPr>
              <a:t>, 6/13/2007 page 10</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2301954" name="Rectangle 2"/>
          <p:cNvSpPr>
            <a:spLocks noGrp="1" noRot="1" noChangeArrowheads="1"/>
          </p:cNvSpPr>
          <p:nvPr>
            <p:ph type="title"/>
          </p:nvPr>
        </p:nvSpPr>
        <p:spPr/>
        <p:txBody>
          <a:bodyPr/>
          <a:lstStyle/>
          <a:p>
            <a:r>
              <a:rPr lang="en-US" altLang="x-none" sz="4000"/>
              <a:t>Your lifestyle directs the ‘play’ which is your life</a:t>
            </a:r>
          </a:p>
        </p:txBody>
      </p:sp>
      <p:sp>
        <p:nvSpPr>
          <p:cNvPr id="2301955" name="Rectangle 3"/>
          <p:cNvSpPr>
            <a:spLocks noGrp="1" noRot="1" noChangeArrowheads="1"/>
          </p:cNvSpPr>
          <p:nvPr>
            <p:ph type="body" idx="1"/>
          </p:nvPr>
        </p:nvSpPr>
        <p:spPr>
          <a:xfrm>
            <a:off x="301625" y="2209800"/>
            <a:ext cx="8540750" cy="3889375"/>
          </a:xfrm>
        </p:spPr>
        <p:txBody>
          <a:bodyPr/>
          <a:lstStyle/>
          <a:p>
            <a:r>
              <a:rPr lang="en-US" altLang="x-none"/>
              <a:t>Your genetic makeup provides the actors</a:t>
            </a:r>
          </a:p>
          <a:p>
            <a:pPr>
              <a:buFont typeface="Wingdings" charset="2"/>
              <a:buNone/>
            </a:pPr>
            <a:endParaRPr lang="en-US" altLang="x-none"/>
          </a:p>
          <a:p>
            <a:r>
              <a:rPr lang="en-US" altLang="x-none"/>
              <a:t>The director’s knowledge of the actors allows for a more successful play</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Rectangle 8"/>
          <p:cNvSpPr>
            <a:spLocks noGrp="1" noChangeArrowheads="1"/>
          </p:cNvSpPr>
          <p:nvPr>
            <p:ph type="ftr" sz="quarter" idx="3"/>
          </p:nvPr>
        </p:nvSpPr>
        <p:spPr/>
        <p:txBody>
          <a:bodyPr/>
          <a:lstStyle/>
          <a:p>
            <a:r>
              <a:rPr lang="en-US" altLang="x-none"/>
              <a:t>Copyright Bale/Doneen Paradigm</a:t>
            </a:r>
          </a:p>
        </p:txBody>
      </p:sp>
      <p:sp>
        <p:nvSpPr>
          <p:cNvPr id="1628162" name="Text Box 2"/>
          <p:cNvSpPr txBox="1">
            <a:spLocks noChangeArrowheads="1"/>
          </p:cNvSpPr>
          <p:nvPr/>
        </p:nvSpPr>
        <p:spPr bwMode="auto">
          <a:xfrm>
            <a:off x="762000" y="352425"/>
            <a:ext cx="6781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CA" altLang="x-none" sz="2400" b="1">
                <a:solidFill>
                  <a:srgbClr val="FF9900"/>
                </a:solidFill>
                <a:latin typeface="Verdana" charset="0"/>
                <a:ea typeface="Times New Roman" charset="0"/>
                <a:cs typeface="Times New Roman" charset="0"/>
              </a:rPr>
              <a:t>Risk for type 2 diabetes in individuals heterozygous and homozygous for the DG10S478 variant of transcription factor 7-like 2 gene</a:t>
            </a:r>
            <a:r>
              <a:rPr lang="en-US" altLang="x-none" sz="2400" b="1">
                <a:solidFill>
                  <a:srgbClr val="FF9900"/>
                </a:solidFill>
                <a:latin typeface="Verdana" charset="0"/>
                <a:ea typeface="Arial" charset="0"/>
                <a:cs typeface="Arial" charset="0"/>
              </a:rPr>
              <a:t> </a:t>
            </a:r>
            <a:r>
              <a:rPr lang="en-CA" altLang="x-none" sz="2400" b="1">
                <a:solidFill>
                  <a:srgbClr val="FFFBD4"/>
                </a:solidFill>
                <a:latin typeface="Verdana" charset="0"/>
                <a:ea typeface="Arial" charset="0"/>
                <a:cs typeface="Arial" charset="0"/>
              </a:rPr>
              <a:t> </a:t>
            </a:r>
            <a:endParaRPr lang="en-US" altLang="x-none" sz="2400" b="1">
              <a:solidFill>
                <a:srgbClr val="FFFBD4"/>
              </a:solidFill>
              <a:latin typeface="Verdana" charset="0"/>
              <a:ea typeface="Arial" charset="0"/>
              <a:cs typeface="Arial" charset="0"/>
            </a:endParaRPr>
          </a:p>
        </p:txBody>
      </p:sp>
      <p:sp>
        <p:nvSpPr>
          <p:cNvPr id="1628163" name="Text Box 3"/>
          <p:cNvSpPr txBox="1">
            <a:spLocks noChangeArrowheads="1"/>
          </p:cNvSpPr>
          <p:nvPr/>
        </p:nvSpPr>
        <p:spPr bwMode="auto">
          <a:xfrm>
            <a:off x="762000" y="5486400"/>
            <a:ext cx="548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CA" altLang="x-none">
                <a:solidFill>
                  <a:srgbClr val="FF9900"/>
                </a:solidFill>
                <a:latin typeface="Verdana" charset="0"/>
                <a:ea typeface="Times New Roman" charset="0"/>
                <a:cs typeface="Times New Roman" charset="0"/>
              </a:rPr>
              <a:t>Grant SFA et al. </a:t>
            </a:r>
            <a:r>
              <a:rPr lang="en-CA" altLang="x-none" i="1">
                <a:solidFill>
                  <a:srgbClr val="FF9900"/>
                </a:solidFill>
                <a:latin typeface="Verdana" charset="0"/>
                <a:ea typeface="Times New Roman" charset="0"/>
                <a:cs typeface="Times New Roman" charset="0"/>
              </a:rPr>
              <a:t>Nat Genet</a:t>
            </a:r>
            <a:r>
              <a:rPr lang="en-CA" altLang="x-none">
                <a:solidFill>
                  <a:srgbClr val="FF9900"/>
                </a:solidFill>
                <a:latin typeface="Verdana" charset="0"/>
                <a:ea typeface="Times New Roman" charset="0"/>
                <a:cs typeface="Times New Roman" charset="0"/>
              </a:rPr>
              <a:t> 1/15/2006;  available  at: </a:t>
            </a:r>
            <a:r>
              <a:rPr lang="en-US" altLang="x-none">
                <a:solidFill>
                  <a:srgbClr val="FF9900"/>
                </a:solidFill>
                <a:latin typeface="Verdana" charset="0"/>
                <a:ea typeface="Times New Roman" charset="0"/>
                <a:cs typeface="Times New Roman" charset="0"/>
              </a:rPr>
              <a:t>http://www.nature.com/ng.</a:t>
            </a:r>
            <a:r>
              <a:rPr lang="en-US" altLang="x-none">
                <a:solidFill>
                  <a:srgbClr val="FF9900"/>
                </a:solidFill>
                <a:latin typeface="Verdana" charset="0"/>
              </a:rPr>
              <a:t> </a:t>
            </a:r>
          </a:p>
        </p:txBody>
      </p:sp>
      <p:graphicFrame>
        <p:nvGraphicFramePr>
          <p:cNvPr id="1628164" name="Group 4"/>
          <p:cNvGraphicFramePr>
            <a:graphicFrameLocks noGrp="1"/>
          </p:cNvGraphicFramePr>
          <p:nvPr/>
        </p:nvGraphicFramePr>
        <p:xfrm>
          <a:off x="762000" y="1905000"/>
          <a:ext cx="7467600" cy="2162175"/>
        </p:xfrm>
        <a:graphic>
          <a:graphicData uri="http://schemas.openxmlformats.org/drawingml/2006/table">
            <a:tbl>
              <a:tblPr/>
              <a:tblGrid>
                <a:gridCol w="2362200"/>
                <a:gridCol w="2895600"/>
                <a:gridCol w="2209800"/>
              </a:tblGrid>
              <a:tr h="7620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Population</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 of overall population </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Relative risk for type 2 diabetes</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cap="flat">
                      <a:noFill/>
                    </a:lnR>
                    <a:lnT cap="flat">
                      <a:noFill/>
                    </a:lnT>
                    <a:lnB>
                      <a:noFill/>
                    </a:lnB>
                    <a:lnTlToBr>
                      <a:noFill/>
                    </a:lnTlToBr>
                    <a:lnBlToTr>
                      <a:noFill/>
                    </a:lnBlToTr>
                    <a:noFill/>
                  </a:tcPr>
                </a:tc>
              </a:tr>
              <a:tr h="2286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Heterozygous carriers</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38</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1.45</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cap="flat">
                      <a:noFill/>
                    </a:lnR>
                    <a:lnT>
                      <a:noFill/>
                    </a:lnT>
                    <a:lnB>
                      <a:noFill/>
                    </a:lnB>
                    <a:lnTlToBr>
                      <a:noFill/>
                    </a:lnTlToBr>
                    <a:lnBlToTr>
                      <a:noFill/>
                    </a:lnBlToTr>
                    <a:noFill/>
                  </a:tcPr>
                </a:tc>
              </a:tr>
              <a:tr h="2143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Homozygous carriers  </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 7 </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2.41</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cap="flat">
                      <a:noFill/>
                    </a:lnR>
                    <a:lnT>
                      <a:noFill/>
                    </a:lnT>
                    <a:lnB cap="flat">
                      <a:noFill/>
                    </a:lnB>
                    <a:lnTlToBr>
                      <a:noFill/>
                    </a:lnTlToBr>
                    <a:lnBlToTr>
                      <a:noFill/>
                    </a:lnBlToTr>
                    <a:noFill/>
                  </a:tcPr>
                </a:tc>
              </a:tr>
            </a:tbl>
          </a:graphicData>
        </a:graphic>
      </p:graphicFrame>
      <p:sp>
        <p:nvSpPr>
          <p:cNvPr id="1628186" name="Line 26"/>
          <p:cNvSpPr>
            <a:spLocks noChangeShapeType="1"/>
          </p:cNvSpPr>
          <p:nvPr/>
        </p:nvSpPr>
        <p:spPr bwMode="auto">
          <a:xfrm>
            <a:off x="838200" y="2667000"/>
            <a:ext cx="70866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187" name="Line 27"/>
          <p:cNvSpPr>
            <a:spLocks noChangeShapeType="1"/>
          </p:cNvSpPr>
          <p:nvPr/>
        </p:nvSpPr>
        <p:spPr bwMode="auto">
          <a:xfrm>
            <a:off x="838200" y="4114800"/>
            <a:ext cx="70866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188" name="Text Box 28"/>
          <p:cNvSpPr txBox="1">
            <a:spLocks noChangeArrowheads="1"/>
          </p:cNvSpPr>
          <p:nvPr/>
        </p:nvSpPr>
        <p:spPr bwMode="auto">
          <a:xfrm>
            <a:off x="914400" y="4191000"/>
            <a:ext cx="5792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2400">
                <a:latin typeface="Times New Roman" charset="0"/>
              </a:rPr>
              <a:t>Gene may account for up to 21% of adult DM</a:t>
            </a:r>
          </a:p>
          <a:p>
            <a:pPr eaLnBrk="1" hangingPunct="1"/>
            <a:r>
              <a:rPr lang="en-US" altLang="x-none" sz="2400">
                <a:latin typeface="Times New Roman" charset="0"/>
              </a:rPr>
              <a:t>Pts. with the gene are leaner and younger</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ltLang="x-none"/>
              <a:t>Copyright Bale/Doneen Paradigm</a:t>
            </a:r>
          </a:p>
        </p:txBody>
      </p:sp>
      <p:sp>
        <p:nvSpPr>
          <p:cNvPr id="1630210" name="Rectangle 2"/>
          <p:cNvSpPr>
            <a:spLocks noGrp="1" noRot="1" noChangeArrowheads="1"/>
          </p:cNvSpPr>
          <p:nvPr>
            <p:ph type="title"/>
          </p:nvPr>
        </p:nvSpPr>
        <p:spPr>
          <a:xfrm>
            <a:off x="0" y="0"/>
            <a:ext cx="9144000" cy="762000"/>
          </a:xfrm>
        </p:spPr>
        <p:txBody>
          <a:bodyPr/>
          <a:lstStyle/>
          <a:p>
            <a:r>
              <a:rPr lang="en-US" altLang="x-none" sz="3200"/>
              <a:t>Genetic causes of type 2 DM</a:t>
            </a:r>
          </a:p>
        </p:txBody>
      </p:sp>
      <p:sp>
        <p:nvSpPr>
          <p:cNvPr id="1630211" name="Rectangle 3"/>
          <p:cNvSpPr>
            <a:spLocks noGrp="1" noRot="1" noChangeArrowheads="1"/>
          </p:cNvSpPr>
          <p:nvPr>
            <p:ph type="body" idx="1"/>
          </p:nvPr>
        </p:nvSpPr>
        <p:spPr>
          <a:xfrm>
            <a:off x="228600" y="1981200"/>
            <a:ext cx="8915400" cy="3429000"/>
          </a:xfrm>
        </p:spPr>
        <p:txBody>
          <a:bodyPr/>
          <a:lstStyle/>
          <a:p>
            <a:r>
              <a:rPr lang="en-US" altLang="x-none" sz="2400"/>
              <a:t>Four genetic loci identified that confer risk of type 2 DM</a:t>
            </a:r>
          </a:p>
          <a:p>
            <a:pPr>
              <a:buFont typeface="Wingdings" charset="2"/>
              <a:buNone/>
            </a:pPr>
            <a:r>
              <a:rPr lang="en-US" altLang="x-none" sz="2400"/>
              <a:t>        SLC30A8; IDE-KIF11-HHEX; EXT2-ALX4; TCF7L2</a:t>
            </a:r>
          </a:p>
          <a:p>
            <a:pPr>
              <a:buFont typeface="Wingdings" charset="2"/>
              <a:buNone/>
            </a:pPr>
            <a:endParaRPr lang="en-US" altLang="x-none" sz="2400"/>
          </a:p>
        </p:txBody>
      </p:sp>
      <p:sp>
        <p:nvSpPr>
          <p:cNvPr id="1630212" name="Text Box 4"/>
          <p:cNvSpPr txBox="1">
            <a:spLocks noChangeArrowheads="1"/>
          </p:cNvSpPr>
          <p:nvPr/>
        </p:nvSpPr>
        <p:spPr bwMode="auto">
          <a:xfrm>
            <a:off x="288925" y="5294313"/>
            <a:ext cx="7788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solidFill>
                <a:schemeClr val="hlink"/>
              </a:solidFill>
            </a:endParaRPr>
          </a:p>
        </p:txBody>
      </p:sp>
      <p:sp>
        <p:nvSpPr>
          <p:cNvPr id="1630213" name="Text Box 5"/>
          <p:cNvSpPr txBox="1">
            <a:spLocks noChangeArrowheads="1"/>
          </p:cNvSpPr>
          <p:nvPr/>
        </p:nvSpPr>
        <p:spPr bwMode="auto">
          <a:xfrm>
            <a:off x="898525" y="59547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hlink"/>
              </a:solidFill>
            </a:endParaRPr>
          </a:p>
        </p:txBody>
      </p:sp>
      <p:sp>
        <p:nvSpPr>
          <p:cNvPr id="1630214" name="Text Box 6"/>
          <p:cNvSpPr txBox="1">
            <a:spLocks noChangeArrowheads="1"/>
          </p:cNvSpPr>
          <p:nvPr/>
        </p:nvSpPr>
        <p:spPr bwMode="auto">
          <a:xfrm>
            <a:off x="441325" y="57261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folHlink"/>
              </a:solidFill>
            </a:endParaRPr>
          </a:p>
        </p:txBody>
      </p:sp>
      <p:sp>
        <p:nvSpPr>
          <p:cNvPr id="1630215" name="Text Box 7"/>
          <p:cNvSpPr txBox="1">
            <a:spLocks noChangeArrowheads="1"/>
          </p:cNvSpPr>
          <p:nvPr/>
        </p:nvSpPr>
        <p:spPr bwMode="auto">
          <a:xfrm>
            <a:off x="60325" y="6056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solidFill>
                <a:schemeClr val="folHlink"/>
              </a:solidFill>
            </a:endParaRPr>
          </a:p>
        </p:txBody>
      </p:sp>
      <p:sp>
        <p:nvSpPr>
          <p:cNvPr id="1630216" name="Text Box 8"/>
          <p:cNvSpPr txBox="1">
            <a:spLocks noChangeArrowheads="1"/>
          </p:cNvSpPr>
          <p:nvPr/>
        </p:nvSpPr>
        <p:spPr bwMode="auto">
          <a:xfrm>
            <a:off x="1050925" y="5649913"/>
            <a:ext cx="4273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hlink"/>
                </a:solidFill>
              </a:rPr>
              <a:t>Nature</a:t>
            </a:r>
            <a:r>
              <a:rPr lang="en-US" altLang="x-none" sz="2000">
                <a:solidFill>
                  <a:schemeClr val="hlink"/>
                </a:solidFill>
              </a:rPr>
              <a:t>. 2/22/2007; 445(7130):881-5</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632258" name="Rectangle 2"/>
          <p:cNvSpPr>
            <a:spLocks noGrp="1" noRot="1" noChangeArrowheads="1"/>
          </p:cNvSpPr>
          <p:nvPr>
            <p:ph type="title"/>
          </p:nvPr>
        </p:nvSpPr>
        <p:spPr>
          <a:xfrm>
            <a:off x="301625" y="0"/>
            <a:ext cx="8510588" cy="1066800"/>
          </a:xfrm>
        </p:spPr>
        <p:txBody>
          <a:bodyPr/>
          <a:lstStyle/>
          <a:p>
            <a:r>
              <a:rPr lang="en-US" altLang="x-none" sz="3200" b="1"/>
              <a:t>More genes associated with risk of type 2 diabetes mellitus</a:t>
            </a:r>
            <a:r>
              <a:rPr lang="en-US" altLang="x-none" sz="4000"/>
              <a:t> </a:t>
            </a:r>
          </a:p>
        </p:txBody>
      </p:sp>
      <p:sp>
        <p:nvSpPr>
          <p:cNvPr id="1632259" name="Rectangle 3"/>
          <p:cNvSpPr>
            <a:spLocks noGrp="1" noRot="1" noChangeArrowheads="1"/>
          </p:cNvSpPr>
          <p:nvPr>
            <p:ph type="body" idx="1"/>
          </p:nvPr>
        </p:nvSpPr>
        <p:spPr/>
        <p:txBody>
          <a:bodyPr/>
          <a:lstStyle/>
          <a:p>
            <a:r>
              <a:rPr lang="en-US" altLang="x-none" sz="2400"/>
              <a:t>four newly identified genes—</a:t>
            </a:r>
            <a:r>
              <a:rPr lang="en-US" altLang="x-none" sz="2400" i="1"/>
              <a:t>CDKN2A</a:t>
            </a:r>
            <a:r>
              <a:rPr lang="en-US" altLang="x-none" sz="2400"/>
              <a:t>, </a:t>
            </a:r>
            <a:r>
              <a:rPr lang="en-US" altLang="x-none" sz="2400" i="1"/>
              <a:t>CDKN2B</a:t>
            </a:r>
            <a:r>
              <a:rPr lang="en-US" altLang="x-none" sz="2400"/>
              <a:t>, both lying on chromosome 9; </a:t>
            </a:r>
            <a:r>
              <a:rPr lang="en-US" altLang="x-none" sz="2400" i="1"/>
              <a:t>IGF2BP2</a:t>
            </a:r>
            <a:r>
              <a:rPr lang="en-US" altLang="x-none" sz="2400"/>
              <a:t>, which lies on chromosome 3; and </a:t>
            </a:r>
            <a:r>
              <a:rPr lang="en-US" altLang="x-none" sz="2400" i="1"/>
              <a:t>CDKAL1</a:t>
            </a:r>
            <a:r>
              <a:rPr lang="en-US" altLang="x-none" sz="2400"/>
              <a:t> </a:t>
            </a:r>
          </a:p>
          <a:p>
            <a:r>
              <a:rPr lang="en-US" altLang="x-none" sz="2400"/>
              <a:t>genotyped 1161 Finnish patients with type 2 diabetes mellitus and 1174 Finnish subjects with normal glucose tolerance </a:t>
            </a:r>
          </a:p>
        </p:txBody>
      </p:sp>
      <p:sp>
        <p:nvSpPr>
          <p:cNvPr id="1632260" name="Text Box 4"/>
          <p:cNvSpPr txBox="1">
            <a:spLocks noChangeArrowheads="1"/>
          </p:cNvSpPr>
          <p:nvPr/>
        </p:nvSpPr>
        <p:spPr bwMode="auto">
          <a:xfrm>
            <a:off x="152400" y="5257800"/>
            <a:ext cx="172370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solidFill>
                  <a:schemeClr val="hlink"/>
                </a:solidFill>
              </a:rPr>
              <a:t>Scott LJ, Mohlke KL, Bonnycastle LL, et al. A genome-wide association study of type 2 </a:t>
            </a:r>
          </a:p>
          <a:p>
            <a:r>
              <a:rPr lang="en-US" altLang="x-none">
                <a:solidFill>
                  <a:schemeClr val="hlink"/>
                </a:solidFill>
              </a:rPr>
              <a:t>diabetes in Finns detects multiple susceptibility variants. Science 2007;</a:t>
            </a:r>
          </a:p>
          <a:p>
            <a:r>
              <a:rPr lang="en-US" altLang="x-none">
                <a:solidFill>
                  <a:schemeClr val="hlink"/>
                </a:solidFill>
              </a:rPr>
              <a:t>DOI: 10.1126/science.1142382. Available at: </a:t>
            </a:r>
            <a:r>
              <a:rPr lang="en-US" altLang="x-none">
                <a:solidFill>
                  <a:schemeClr val="hlink"/>
                </a:solidFill>
                <a:hlinkClick r:id="rId3"/>
              </a:rPr>
              <a:t>http://www.sciencemag.org</a:t>
            </a:r>
            <a:r>
              <a:rPr lang="en-US" altLang="x-none">
                <a:solidFill>
                  <a:schemeClr val="hlink"/>
                </a:solidFill>
              </a:rPr>
              <a:t>. </a:t>
            </a: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ltLang="x-none"/>
              <a:t>Copyright Bale/Doneen Paradigm</a:t>
            </a:r>
          </a:p>
        </p:txBody>
      </p:sp>
      <p:pic>
        <p:nvPicPr>
          <p:cNvPr id="23029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ltLang="x-none"/>
              <a:t>Copyright Bale/Doneen Paradigm</a:t>
            </a:r>
          </a:p>
        </p:txBody>
      </p:sp>
      <p:pic>
        <p:nvPicPr>
          <p:cNvPr id="2305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261570" name="Rectangle 2"/>
          <p:cNvSpPr>
            <a:spLocks noGrp="1" noRot="1" noChangeArrowheads="1"/>
          </p:cNvSpPr>
          <p:nvPr>
            <p:ph type="title"/>
          </p:nvPr>
        </p:nvSpPr>
        <p:spPr/>
        <p:txBody>
          <a:bodyPr/>
          <a:lstStyle/>
          <a:p>
            <a:r>
              <a:rPr lang="en-US" altLang="x-none"/>
              <a:t>CACS</a:t>
            </a:r>
          </a:p>
        </p:txBody>
      </p:sp>
      <p:sp>
        <p:nvSpPr>
          <p:cNvPr id="1261571" name="Rectangle 3"/>
          <p:cNvSpPr>
            <a:spLocks noGrp="1" noRot="1" noChangeArrowheads="1"/>
          </p:cNvSpPr>
          <p:nvPr>
            <p:ph type="body" idx="1"/>
          </p:nvPr>
        </p:nvSpPr>
        <p:spPr/>
        <p:txBody>
          <a:bodyPr/>
          <a:lstStyle/>
          <a:p>
            <a:r>
              <a:rPr lang="en-US" altLang="x-none" sz="2800"/>
              <a:t>Weakness</a:t>
            </a:r>
          </a:p>
          <a:p>
            <a:pPr>
              <a:buFont typeface="Wingdings" charset="2"/>
              <a:buNone/>
            </a:pPr>
            <a:r>
              <a:rPr lang="en-US" altLang="x-none" sz="2800"/>
              <a:t>       if all the plaque is soft (uncalcified and dangerous!), will miss it</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2307074" name="Rectangle 2"/>
          <p:cNvSpPr>
            <a:spLocks noGrp="1" noRot="1" noChangeArrowheads="1"/>
          </p:cNvSpPr>
          <p:nvPr>
            <p:ph type="title"/>
          </p:nvPr>
        </p:nvSpPr>
        <p:spPr>
          <a:xfrm>
            <a:off x="301625" y="0"/>
            <a:ext cx="8510588" cy="609600"/>
          </a:xfrm>
        </p:spPr>
        <p:txBody>
          <a:bodyPr/>
          <a:lstStyle/>
          <a:p>
            <a:r>
              <a:rPr lang="en-US" altLang="x-none" sz="3600" b="1"/>
              <a:t/>
            </a:r>
            <a:br>
              <a:rPr lang="en-US" altLang="x-none" sz="3600" b="1"/>
            </a:br>
            <a:r>
              <a:rPr lang="en-US" altLang="x-none" sz="3600" b="1"/>
              <a:t>Genetic clues for atrial fibrillation </a:t>
            </a:r>
            <a:r>
              <a:rPr lang="en-US" altLang="x-none" sz="3600"/>
              <a:t/>
            </a:r>
            <a:br>
              <a:rPr lang="en-US" altLang="x-none" sz="3600"/>
            </a:br>
            <a:endParaRPr lang="en-US" altLang="x-none" sz="3600"/>
          </a:p>
        </p:txBody>
      </p:sp>
      <p:sp>
        <p:nvSpPr>
          <p:cNvPr id="2307075" name="Rectangle 3"/>
          <p:cNvSpPr>
            <a:spLocks noGrp="1" noRot="1" noChangeArrowheads="1"/>
          </p:cNvSpPr>
          <p:nvPr>
            <p:ph type="body" idx="1"/>
          </p:nvPr>
        </p:nvSpPr>
        <p:spPr>
          <a:xfrm>
            <a:off x="301625" y="914400"/>
            <a:ext cx="8540750" cy="4724400"/>
          </a:xfrm>
        </p:spPr>
        <p:txBody>
          <a:bodyPr/>
          <a:lstStyle/>
          <a:p>
            <a:pPr>
              <a:lnSpc>
                <a:spcPct val="80000"/>
              </a:lnSpc>
            </a:pPr>
            <a:r>
              <a:rPr lang="en-US" altLang="x-none" sz="2000"/>
              <a:t>sequence variants located on chromosome 4q25 (rs2200733 and rs10033464)</a:t>
            </a:r>
          </a:p>
          <a:p>
            <a:pPr>
              <a:lnSpc>
                <a:spcPct val="80000"/>
              </a:lnSpc>
            </a:pPr>
            <a:r>
              <a:rPr lang="en-US" altLang="x-none" sz="2000">
                <a:solidFill>
                  <a:srgbClr val="FFFF00"/>
                </a:solidFill>
              </a:rPr>
              <a:t>help in the diagnosis of AF, which is currently an under-diagnosed disease</a:t>
            </a:r>
            <a:r>
              <a:rPr lang="en-US" altLang="x-none" sz="2000"/>
              <a:t> </a:t>
            </a:r>
          </a:p>
          <a:p>
            <a:pPr>
              <a:lnSpc>
                <a:spcPct val="80000"/>
              </a:lnSpc>
            </a:pPr>
            <a:r>
              <a:rPr lang="en-US" altLang="x-none" sz="2000"/>
              <a:t>major genomic marker breakthrough to predict risk for AF </a:t>
            </a:r>
          </a:p>
          <a:p>
            <a:pPr>
              <a:lnSpc>
                <a:spcPct val="80000"/>
              </a:lnSpc>
            </a:pPr>
            <a:r>
              <a:rPr lang="en-US" altLang="x-none" sz="2000"/>
              <a:t>About 35% of the individuals of European descent had at least one copy of the variants (rs2200733 and rs10033464), and the risk of AF was increased by 1.72 and 1.39, respectively </a:t>
            </a:r>
          </a:p>
          <a:p>
            <a:pPr>
              <a:lnSpc>
                <a:spcPct val="80000"/>
              </a:lnSpc>
            </a:pPr>
            <a:r>
              <a:rPr lang="en-US" altLang="x-none" sz="2000"/>
              <a:t>rs2200733—was replicated in the Chinese population and was carried by 75% of individuals, with the risk of AF increased by 1.42 per copy </a:t>
            </a:r>
          </a:p>
          <a:p>
            <a:pPr>
              <a:lnSpc>
                <a:spcPct val="80000"/>
              </a:lnSpc>
            </a:pPr>
            <a:r>
              <a:rPr lang="en-US" altLang="x-none" sz="2000"/>
              <a:t>neither variant had an association with obesity, hypertension, or MI </a:t>
            </a:r>
          </a:p>
          <a:p>
            <a:pPr>
              <a:lnSpc>
                <a:spcPct val="80000"/>
              </a:lnSpc>
            </a:pPr>
            <a:r>
              <a:rPr lang="en-US" altLang="x-none" sz="2000"/>
              <a:t>association of the two variants is strongest in those diagnosed at a younger age, although the risk remained significant even in those diagnosed after the age of 80 </a:t>
            </a:r>
          </a:p>
        </p:txBody>
      </p:sp>
      <p:sp>
        <p:nvSpPr>
          <p:cNvPr id="2307076" name="Text Box 4"/>
          <p:cNvSpPr txBox="1">
            <a:spLocks noChangeArrowheads="1"/>
          </p:cNvSpPr>
          <p:nvPr/>
        </p:nvSpPr>
        <p:spPr bwMode="auto">
          <a:xfrm>
            <a:off x="746125" y="5827713"/>
            <a:ext cx="814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b="1" i="1">
                <a:solidFill>
                  <a:schemeClr val="hlink"/>
                </a:solidFill>
              </a:rPr>
              <a:t>Nature</a:t>
            </a:r>
            <a:r>
              <a:rPr lang="en-US" altLang="x-none">
                <a:solidFill>
                  <a:schemeClr val="hlink"/>
                </a:solidFill>
              </a:rPr>
              <a:t> 2007; DOI: 10.1038/nature06007. Available at: </a:t>
            </a:r>
            <a:r>
              <a:rPr lang="en-US" altLang="x-none">
                <a:solidFill>
                  <a:schemeClr val="hlink"/>
                </a:solidFill>
                <a:hlinkClick r:id="rId3"/>
              </a:rPr>
              <a:t>http://www.nature.com</a:t>
            </a:r>
            <a:r>
              <a:rPr lang="en-US" altLang="x-none">
                <a:solidFill>
                  <a:schemeClr val="hlink"/>
                </a:solidFill>
              </a:rPr>
              <a:t>. </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ltLang="x-none"/>
              <a:t>Copyright Bale/Doneen Paradigm</a:t>
            </a:r>
          </a:p>
        </p:txBody>
      </p:sp>
      <p:pic>
        <p:nvPicPr>
          <p:cNvPr id="2309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ltLang="x-none"/>
              <a:t>Copyright Bale/Doneen Paradigm</a:t>
            </a:r>
          </a:p>
        </p:txBody>
      </p:sp>
      <p:sp>
        <p:nvSpPr>
          <p:cNvPr id="2354178" name="Rectangle 2"/>
          <p:cNvSpPr>
            <a:spLocks noGrp="1" noRot="1" noChangeArrowheads="1"/>
          </p:cNvSpPr>
          <p:nvPr>
            <p:ph type="title"/>
          </p:nvPr>
        </p:nvSpPr>
        <p:spPr>
          <a:xfrm>
            <a:off x="0" y="0"/>
            <a:ext cx="9144000" cy="1295400"/>
          </a:xfrm>
        </p:spPr>
        <p:txBody>
          <a:bodyPr/>
          <a:lstStyle/>
          <a:p>
            <a:r>
              <a:rPr lang="en-US" altLang="x-none" sz="3200">
                <a:hlinkClick r:id="rId3"/>
              </a:rPr>
              <a:t>www.deCODEme.com</a:t>
            </a:r>
            <a:r>
              <a:rPr lang="en-US" altLang="x-none" sz="3200"/>
              <a:t/>
            </a:r>
            <a:br>
              <a:rPr lang="en-US" altLang="x-none" sz="3200"/>
            </a:br>
            <a:r>
              <a:rPr lang="en-US" altLang="x-none" sz="3200"/>
              <a:t>$985</a:t>
            </a:r>
          </a:p>
        </p:txBody>
      </p:sp>
      <p:sp>
        <p:nvSpPr>
          <p:cNvPr id="2354179" name="Text Box 3"/>
          <p:cNvSpPr txBox="1">
            <a:spLocks noChangeArrowheads="1"/>
          </p:cNvSpPr>
          <p:nvPr>
            <p:ph type="body" idx="1"/>
          </p:nvPr>
        </p:nvSpPr>
        <p:spPr>
          <a:xfrm>
            <a:off x="304800" y="1295400"/>
            <a:ext cx="8540750" cy="4343400"/>
          </a:xfrm>
          <a:noFill/>
          <a:ln/>
        </p:spPr>
        <p:txBody>
          <a:bodyPr/>
          <a:lstStyle/>
          <a:p>
            <a:pPr>
              <a:lnSpc>
                <a:spcPct val="80000"/>
              </a:lnSpc>
              <a:buFont typeface="Wingdings" charset="2"/>
              <a:buNone/>
            </a:pPr>
            <a:r>
              <a:rPr lang="en" altLang="x-none" sz="1500" b="1"/>
              <a:t>Blood</a:t>
            </a:r>
            <a:endParaRPr lang="en-US" altLang="x-none" sz="1500" b="1"/>
          </a:p>
          <a:p>
            <a:pPr>
              <a:lnSpc>
                <a:spcPct val="80000"/>
              </a:lnSpc>
              <a:buFont typeface="Wingdings" charset="2"/>
              <a:buNone/>
            </a:pPr>
            <a:r>
              <a:rPr lang="en" altLang="x-none" sz="1500">
                <a:hlinkClick r:id="rId4"/>
              </a:rPr>
              <a:t>Chronic Lymphocytic Leukemia </a:t>
            </a:r>
            <a:endParaRPr lang="en-US" altLang="x-none" sz="1500"/>
          </a:p>
          <a:p>
            <a:pPr>
              <a:lnSpc>
                <a:spcPct val="80000"/>
              </a:lnSpc>
              <a:buFont typeface="Wingdings" charset="2"/>
              <a:buNone/>
            </a:pPr>
            <a:r>
              <a:rPr lang="en" altLang="x-none" sz="1500">
                <a:hlinkClick r:id="rId5"/>
              </a:rPr>
              <a:t>Hemochromatosis </a:t>
            </a:r>
            <a:endParaRPr lang="en-US" altLang="x-none" sz="1500"/>
          </a:p>
          <a:p>
            <a:pPr>
              <a:lnSpc>
                <a:spcPct val="80000"/>
              </a:lnSpc>
              <a:buFont typeface="Wingdings" charset="2"/>
              <a:buNone/>
            </a:pPr>
            <a:r>
              <a:rPr lang="en" altLang="x-none" sz="1500">
                <a:hlinkClick r:id="rId6"/>
              </a:rPr>
              <a:t>Venous Thromboembolism </a:t>
            </a:r>
            <a:endParaRPr lang="en-US" altLang="x-none" sz="1500"/>
          </a:p>
          <a:p>
            <a:pPr>
              <a:lnSpc>
                <a:spcPct val="80000"/>
              </a:lnSpc>
              <a:buFont typeface="Wingdings" charset="2"/>
              <a:buNone/>
            </a:pPr>
            <a:r>
              <a:rPr lang="en" altLang="x-none" sz="1500">
                <a:hlinkClick r:id="rId7"/>
              </a:rPr>
              <a:t>Warfarin Metabolism </a:t>
            </a:r>
            <a:endParaRPr lang="en-US" altLang="x-none" sz="1500"/>
          </a:p>
          <a:p>
            <a:pPr>
              <a:lnSpc>
                <a:spcPct val="80000"/>
              </a:lnSpc>
              <a:buFont typeface="Wingdings" charset="2"/>
              <a:buNone/>
            </a:pPr>
            <a:r>
              <a:rPr lang="en" altLang="x-none" sz="1500" b="1"/>
              <a:t>Bones, Joints and Muscles</a:t>
            </a:r>
            <a:endParaRPr lang="en-US" altLang="x-none" sz="1500" b="1"/>
          </a:p>
          <a:p>
            <a:pPr>
              <a:lnSpc>
                <a:spcPct val="80000"/>
              </a:lnSpc>
              <a:buFont typeface="Wingdings" charset="2"/>
              <a:buNone/>
            </a:pPr>
            <a:r>
              <a:rPr lang="en" altLang="x-none" sz="1500">
                <a:hlinkClick r:id="rId8"/>
              </a:rPr>
              <a:t>Gout </a:t>
            </a:r>
            <a:endParaRPr lang="en-US" altLang="x-none" sz="1500"/>
          </a:p>
          <a:p>
            <a:pPr>
              <a:lnSpc>
                <a:spcPct val="80000"/>
              </a:lnSpc>
              <a:buFont typeface="Wingdings" charset="2"/>
              <a:buNone/>
            </a:pPr>
            <a:r>
              <a:rPr lang="en" altLang="x-none" sz="1500">
                <a:hlinkClick r:id="rId9"/>
              </a:rPr>
              <a:t>Rheumatoid Arthritis </a:t>
            </a:r>
            <a:endParaRPr lang="en" altLang="x-none" sz="1500"/>
          </a:p>
          <a:p>
            <a:pPr>
              <a:lnSpc>
                <a:spcPct val="80000"/>
              </a:lnSpc>
              <a:buFont typeface="Wingdings" charset="2"/>
              <a:buNone/>
            </a:pPr>
            <a:r>
              <a:rPr lang="en" altLang="x-none" sz="1500" b="1"/>
              <a:t>Brain and Nerves</a:t>
            </a:r>
            <a:endParaRPr lang="en-US" altLang="x-none" sz="1500" b="1"/>
          </a:p>
          <a:p>
            <a:pPr>
              <a:lnSpc>
                <a:spcPct val="80000"/>
              </a:lnSpc>
              <a:buFont typeface="Wingdings" charset="2"/>
              <a:buNone/>
            </a:pPr>
            <a:r>
              <a:rPr lang="en" altLang="x-none" sz="1500">
                <a:hlinkClick r:id="rId10"/>
              </a:rPr>
              <a:t>Alzheimer's Disease </a:t>
            </a:r>
            <a:endParaRPr lang="en-US" altLang="x-none" sz="1500"/>
          </a:p>
          <a:p>
            <a:pPr>
              <a:lnSpc>
                <a:spcPct val="80000"/>
              </a:lnSpc>
              <a:buFont typeface="Wingdings" charset="2"/>
              <a:buNone/>
            </a:pPr>
            <a:r>
              <a:rPr lang="en" altLang="x-none" sz="1500">
                <a:hlinkClick r:id="rId11"/>
              </a:rPr>
              <a:t>Essential Tremor </a:t>
            </a:r>
            <a:endParaRPr lang="en-US" altLang="x-none" sz="1500"/>
          </a:p>
          <a:p>
            <a:pPr>
              <a:lnSpc>
                <a:spcPct val="80000"/>
              </a:lnSpc>
              <a:buFont typeface="Wingdings" charset="2"/>
              <a:buNone/>
            </a:pPr>
            <a:r>
              <a:rPr lang="en" altLang="x-none" sz="1500">
                <a:hlinkClick r:id="rId12"/>
              </a:rPr>
              <a:t>Multiple Sclerosis </a:t>
            </a:r>
            <a:endParaRPr lang="en-US" altLang="x-none" sz="1500"/>
          </a:p>
          <a:p>
            <a:pPr>
              <a:lnSpc>
                <a:spcPct val="80000"/>
              </a:lnSpc>
              <a:buFont typeface="Wingdings" charset="2"/>
              <a:buNone/>
            </a:pPr>
            <a:r>
              <a:rPr lang="en" altLang="x-none" sz="1500">
                <a:hlinkClick r:id="rId13"/>
              </a:rPr>
              <a:t>Nicotine Dependence </a:t>
            </a:r>
            <a:endParaRPr lang="en-US" altLang="x-none" sz="1500"/>
          </a:p>
          <a:p>
            <a:pPr>
              <a:lnSpc>
                <a:spcPct val="80000"/>
              </a:lnSpc>
              <a:buFont typeface="Wingdings" charset="2"/>
              <a:buNone/>
            </a:pPr>
            <a:r>
              <a:rPr lang="en" altLang="x-none" sz="1500">
                <a:hlinkClick r:id="rId14"/>
              </a:rPr>
              <a:t>Restless Legs Syndrome </a:t>
            </a:r>
            <a:endParaRPr lang="en" altLang="x-none" sz="1500"/>
          </a:p>
          <a:p>
            <a:pPr>
              <a:lnSpc>
                <a:spcPct val="80000"/>
              </a:lnSpc>
              <a:buFont typeface="Wingdings" charset="2"/>
              <a:buNone/>
            </a:pPr>
            <a:r>
              <a:rPr lang="en" altLang="x-none" sz="1500" b="1"/>
              <a:t>Cancers</a:t>
            </a:r>
            <a:endParaRPr lang="en-US" altLang="x-none" sz="1500" b="1"/>
          </a:p>
          <a:p>
            <a:pPr>
              <a:lnSpc>
                <a:spcPct val="80000"/>
              </a:lnSpc>
              <a:buFont typeface="Wingdings" charset="2"/>
              <a:buNone/>
            </a:pPr>
            <a:r>
              <a:rPr lang="en" altLang="x-none" sz="1500">
                <a:hlinkClick r:id="rId15"/>
              </a:rPr>
              <a:t>Basal Cell Carcinoma </a:t>
            </a:r>
            <a:endParaRPr lang="en-US" altLang="x-none" sz="1500"/>
          </a:p>
          <a:p>
            <a:pPr>
              <a:lnSpc>
                <a:spcPct val="80000"/>
              </a:lnSpc>
              <a:buFont typeface="Wingdings" charset="2"/>
              <a:buNone/>
            </a:pPr>
            <a:r>
              <a:rPr lang="en" altLang="x-none" sz="1500">
                <a:hlinkClick r:id="rId16"/>
              </a:rPr>
              <a:t>Bladder Cancer </a:t>
            </a:r>
            <a:endParaRPr lang="en-US" altLang="x-none" sz="1500"/>
          </a:p>
          <a:p>
            <a:pPr>
              <a:lnSpc>
                <a:spcPct val="80000"/>
              </a:lnSpc>
              <a:buFont typeface="Wingdings" charset="2"/>
              <a:buNone/>
            </a:pPr>
            <a:r>
              <a:rPr lang="en" altLang="x-none" sz="1500">
                <a:hlinkClick r:id="rId17"/>
              </a:rPr>
              <a:t>Breast Cancer</a:t>
            </a:r>
            <a:endParaRPr lang="en-US" altLang="x-none" sz="1500"/>
          </a:p>
          <a:p>
            <a:pPr>
              <a:lnSpc>
                <a:spcPct val="80000"/>
              </a:lnSpc>
              <a:buFont typeface="Wingdings" charset="2"/>
              <a:buNone/>
            </a:pPr>
            <a:r>
              <a:rPr lang="en" altLang="x-none" sz="1500">
                <a:hlinkClick r:id="rId4"/>
              </a:rPr>
              <a:t>Chronic Lymphocytic Leukemia </a:t>
            </a:r>
            <a:endParaRPr lang="en-US" altLang="x-none" sz="1500"/>
          </a:p>
          <a:p>
            <a:pPr>
              <a:lnSpc>
                <a:spcPct val="80000"/>
              </a:lnSpc>
              <a:buFont typeface="Wingdings" charset="2"/>
              <a:buNone/>
            </a:pPr>
            <a:r>
              <a:rPr lang="en" altLang="x-none" sz="1500">
                <a:hlinkClick r:id="rId18"/>
              </a:rPr>
              <a:t>Colorectal Cancer </a:t>
            </a:r>
            <a:endParaRPr lang="en-US" altLang="x-none" sz="1500"/>
          </a:p>
          <a:p>
            <a:pPr>
              <a:lnSpc>
                <a:spcPct val="80000"/>
              </a:lnSpc>
              <a:buFont typeface="Wingdings" charset="2"/>
              <a:buNone/>
            </a:pPr>
            <a:r>
              <a:rPr lang="en" altLang="x-none" sz="1500">
                <a:hlinkClick r:id="rId19"/>
              </a:rPr>
              <a:t>Lung Cancer </a:t>
            </a:r>
            <a:endParaRPr lang="en-US" altLang="x-none" sz="1500"/>
          </a:p>
          <a:p>
            <a:pPr>
              <a:lnSpc>
                <a:spcPct val="80000"/>
              </a:lnSpc>
              <a:buFont typeface="Wingdings" charset="2"/>
              <a:buNone/>
            </a:pPr>
            <a:r>
              <a:rPr lang="en" altLang="x-none" sz="1500">
                <a:hlinkClick r:id="rId20"/>
              </a:rPr>
              <a:t>Prostate Cancer </a:t>
            </a:r>
            <a:endParaRPr lang="en-US" altLang="x-none" sz="1500"/>
          </a:p>
          <a:p>
            <a:pPr>
              <a:lnSpc>
                <a:spcPct val="80000"/>
              </a:lnSpc>
              <a:buFont typeface="Wingdings" charset="2"/>
              <a:buNone/>
            </a:pPr>
            <a:r>
              <a:rPr lang="en" altLang="x-none" sz="1500">
                <a:hlinkClick r:id="rId21"/>
              </a:rPr>
              <a:t>Thyroid Cancer </a:t>
            </a:r>
            <a:endParaRPr lang="en-US" altLang="x-none" sz="1500"/>
          </a:p>
        </p:txBody>
      </p:sp>
      <p:sp>
        <p:nvSpPr>
          <p:cNvPr id="2354180" name="Text Box 4"/>
          <p:cNvSpPr txBox="1">
            <a:spLocks noChangeArrowheads="1"/>
          </p:cNvSpPr>
          <p:nvPr/>
        </p:nvSpPr>
        <p:spPr bwMode="auto">
          <a:xfrm>
            <a:off x="5791200" y="990600"/>
            <a:ext cx="3355975"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ltLang="x-none">
              <a:effectLst>
                <a:outerShdw blurRad="38100" dist="38100" dir="2700000" algn="tl">
                  <a:srgbClr val="000000"/>
                </a:outerShdw>
              </a:effectLst>
            </a:endParaRPr>
          </a:p>
          <a:p>
            <a:r>
              <a:rPr lang="en" altLang="x-none" sz="1500" b="1">
                <a:effectLst>
                  <a:outerShdw blurRad="38100" dist="38100" dir="2700000" algn="tl">
                    <a:srgbClr val="000000"/>
                  </a:outerShdw>
                </a:effectLst>
              </a:rPr>
              <a:t>Heart and Circulation</a:t>
            </a:r>
            <a:endParaRPr lang="en-US" altLang="x-none" sz="1500" b="1">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22"/>
              </a:rPr>
              <a:t>Abdominal Aortic Aneurysm </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23"/>
              </a:rPr>
              <a:t>Atrial Fibrillation </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24"/>
              </a:rPr>
              <a:t>Heart Attack </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25"/>
              </a:rPr>
              <a:t>Intracranial Aneurysm </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26"/>
              </a:rPr>
              <a:t>Peripheral Arterial Disease </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6"/>
              </a:rPr>
              <a:t>Venous Thromboembolism </a:t>
            </a:r>
            <a:endParaRPr lang="en-US" altLang="x-none" sz="1500">
              <a:effectLst>
                <a:outerShdw blurRad="38100" dist="38100" dir="2700000" algn="tl">
                  <a:srgbClr val="000000"/>
                </a:outerShdw>
              </a:effectLst>
            </a:endParaRPr>
          </a:p>
          <a:p>
            <a:r>
              <a:rPr lang="en" altLang="x-none" sz="1500" b="1">
                <a:effectLst>
                  <a:outerShdw blurRad="38100" dist="38100" dir="2700000" algn="tl">
                    <a:srgbClr val="000000"/>
                  </a:outerShdw>
                </a:effectLst>
              </a:rPr>
              <a:t>Lungs and Breathing</a:t>
            </a:r>
            <a:endParaRPr lang="en-US" altLang="x-none" sz="1500" b="1">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27"/>
              </a:rPr>
              <a:t>Asthma</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19"/>
              </a:rPr>
              <a:t>Lung Cancer </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13"/>
              </a:rPr>
              <a:t>Nicotine Dependence </a:t>
            </a:r>
            <a:endParaRPr lang="en-US" altLang="x-none" sz="1500">
              <a:effectLst>
                <a:outerShdw blurRad="38100" dist="38100" dir="2700000" algn="tl">
                  <a:srgbClr val="000000"/>
                </a:outerShdw>
              </a:effectLst>
            </a:endParaRPr>
          </a:p>
          <a:p>
            <a:r>
              <a:rPr lang="en" altLang="x-none" sz="1500" b="1">
                <a:effectLst>
                  <a:outerShdw blurRad="38100" dist="38100" dir="2700000" algn="tl">
                    <a:srgbClr val="000000"/>
                  </a:outerShdw>
                </a:effectLst>
              </a:rPr>
              <a:t>Skin, Hair and Nails</a:t>
            </a:r>
            <a:endParaRPr lang="en-US" altLang="x-none" sz="1500" b="1">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15"/>
              </a:rPr>
              <a:t>Basal Cell Carcinoma </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28"/>
              </a:rPr>
              <a:t>Male Pattern Baldness </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29"/>
              </a:rPr>
              <a:t>Psoriasis </a:t>
            </a:r>
            <a:endParaRPr lang="en-US" altLang="x-none" sz="1500">
              <a:effectLst>
                <a:outerShdw blurRad="38100" dist="38100" dir="2700000" algn="tl">
                  <a:srgbClr val="000000"/>
                </a:outerShdw>
              </a:effectLst>
            </a:endParaRPr>
          </a:p>
          <a:p>
            <a:endParaRPr lang="en-US" altLang="x-none" sz="1500">
              <a:effectLst>
                <a:outerShdw blurRad="38100" dist="38100" dir="2700000" algn="tl">
                  <a:srgbClr val="000000"/>
                </a:outerShdw>
              </a:effectLst>
            </a:endParaRPr>
          </a:p>
          <a:p>
            <a:endParaRPr lang="en-US" altLang="x-none" sz="1400"/>
          </a:p>
        </p:txBody>
      </p:sp>
      <p:sp>
        <p:nvSpPr>
          <p:cNvPr id="2354181" name="Text Box 5"/>
          <p:cNvSpPr txBox="1">
            <a:spLocks noChangeArrowheads="1"/>
          </p:cNvSpPr>
          <p:nvPr/>
        </p:nvSpPr>
        <p:spPr bwMode="auto">
          <a:xfrm>
            <a:off x="3352800" y="1295400"/>
            <a:ext cx="2466975"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 altLang="x-none" sz="1500" b="1">
                <a:effectLst>
                  <a:outerShdw blurRad="38100" dist="38100" dir="2700000" algn="tl">
                    <a:srgbClr val="000000"/>
                  </a:outerShdw>
                </a:effectLst>
              </a:rPr>
              <a:t>Digestive System</a:t>
            </a:r>
            <a:endParaRPr lang="en-US" altLang="x-none" sz="1500" b="1">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30"/>
              </a:rPr>
              <a:t>Alcohol Flush Reaction </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31"/>
              </a:rPr>
              <a:t>Bitter Taste Perception</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32"/>
              </a:rPr>
              <a:t>Celiac Disease</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18"/>
              </a:rPr>
              <a:t>Colorectal Cancer </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33"/>
              </a:rPr>
              <a:t>Crohn's Disease</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34"/>
              </a:rPr>
              <a:t>Gallstones </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35"/>
              </a:rPr>
              <a:t>Lactose Intolerance </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36"/>
              </a:rPr>
              <a:t>Obesity </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37"/>
              </a:rPr>
              <a:t>Type 1 Diabetes</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38"/>
              </a:rPr>
              <a:t>Type 2 Diabetes </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39"/>
              </a:rPr>
              <a:t>Ulcerative Colitis</a:t>
            </a:r>
            <a:endParaRPr lang="en" altLang="x-none" sz="1500">
              <a:effectLst>
                <a:outerShdw blurRad="38100" dist="38100" dir="2700000" algn="tl">
                  <a:srgbClr val="000000"/>
                </a:outerShdw>
              </a:effectLst>
            </a:endParaRPr>
          </a:p>
          <a:p>
            <a:r>
              <a:rPr lang="en" altLang="x-none" sz="1500" b="1">
                <a:effectLst>
                  <a:outerShdw blurRad="38100" dist="38100" dir="2700000" algn="tl">
                    <a:srgbClr val="000000"/>
                  </a:outerShdw>
                </a:effectLst>
              </a:rPr>
              <a:t>Eyes and Vision</a:t>
            </a:r>
            <a:endParaRPr lang="en-US" altLang="x-none" sz="1500" b="1">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40"/>
              </a:rPr>
              <a:t>Age Related Macular Degeneration</a:t>
            </a:r>
            <a:endParaRPr lang="en-US" altLang="x-none" sz="1500">
              <a:effectLst>
                <a:outerShdw blurRad="38100" dist="38100" dir="2700000" algn="tl">
                  <a:srgbClr val="000000"/>
                </a:outerShdw>
              </a:effectLst>
            </a:endParaRPr>
          </a:p>
          <a:p>
            <a:r>
              <a:rPr lang="en" altLang="x-none" sz="1500">
                <a:effectLst>
                  <a:outerShdw blurRad="38100" dist="38100" dir="2700000" algn="tl">
                    <a:srgbClr val="000000"/>
                  </a:outerShdw>
                </a:effectLst>
                <a:hlinkClick r:id="rId41"/>
              </a:rPr>
              <a:t>Exfoliation Glaucoma</a:t>
            </a:r>
            <a:endParaRPr lang="en-US" altLang="x-none" sz="1500">
              <a:effectLst>
                <a:outerShdw blurRad="38100" dist="38100" dir="2700000" algn="tl">
                  <a:srgbClr val="000000"/>
                </a:outerShdw>
              </a:effectLst>
            </a:endParaRPr>
          </a:p>
          <a:p>
            <a:endParaRPr lang="en-US" altLang="x-none" sz="1500"/>
          </a:p>
        </p:txBody>
      </p:sp>
      <p:sp>
        <p:nvSpPr>
          <p:cNvPr id="2354182" name="Text Box 6"/>
          <p:cNvSpPr txBox="1">
            <a:spLocks noChangeArrowheads="1"/>
          </p:cNvSpPr>
          <p:nvPr/>
        </p:nvSpPr>
        <p:spPr bwMode="auto">
          <a:xfrm>
            <a:off x="5775325" y="5446713"/>
            <a:ext cx="296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rgbClr val="FFFF00"/>
                </a:solidFill>
              </a:rPr>
              <a:t>44 conditions and counting!</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638402" name="Rectangle 2"/>
          <p:cNvSpPr>
            <a:spLocks noGrp="1" noRot="1" noChangeArrowheads="1"/>
          </p:cNvSpPr>
          <p:nvPr>
            <p:ph type="title"/>
          </p:nvPr>
        </p:nvSpPr>
        <p:spPr/>
        <p:txBody>
          <a:bodyPr/>
          <a:lstStyle/>
          <a:p>
            <a:r>
              <a:rPr lang="en-US" altLang="x-none" sz="4000"/>
              <a:t>The  patient has ASVD</a:t>
            </a:r>
            <a:br>
              <a:rPr lang="en-US" altLang="x-none" sz="4000"/>
            </a:br>
            <a:endParaRPr lang="en-US" altLang="x-none" sz="3200"/>
          </a:p>
        </p:txBody>
      </p:sp>
      <p:sp>
        <p:nvSpPr>
          <p:cNvPr id="1638403" name="Rectangle 3"/>
          <p:cNvSpPr>
            <a:spLocks noGrp="1" noRot="1" noChangeArrowheads="1"/>
          </p:cNvSpPr>
          <p:nvPr>
            <p:ph type="body" idx="1"/>
          </p:nvPr>
        </p:nvSpPr>
        <p:spPr>
          <a:xfrm>
            <a:off x="301625" y="2133600"/>
            <a:ext cx="8842375" cy="3965575"/>
          </a:xfrm>
        </p:spPr>
        <p:txBody>
          <a:bodyPr/>
          <a:lstStyle/>
          <a:p>
            <a:pPr>
              <a:lnSpc>
                <a:spcPct val="90000"/>
              </a:lnSpc>
              <a:buFont typeface="Wingdings" charset="2"/>
              <a:buNone/>
            </a:pPr>
            <a:r>
              <a:rPr lang="en-US" altLang="x-none" sz="2000"/>
              <a:t>                     How  should  we  treat  them?? </a:t>
            </a:r>
          </a:p>
          <a:p>
            <a:pPr>
              <a:lnSpc>
                <a:spcPct val="90000"/>
              </a:lnSpc>
              <a:buFont typeface="Wingdings" charset="2"/>
              <a:buNone/>
            </a:pPr>
            <a:endParaRPr lang="en-US" altLang="x-none" sz="2000"/>
          </a:p>
          <a:p>
            <a:pPr>
              <a:lnSpc>
                <a:spcPct val="90000"/>
              </a:lnSpc>
              <a:buFont typeface="Wingdings" charset="2"/>
              <a:buNone/>
            </a:pPr>
            <a:r>
              <a:rPr lang="en-US" altLang="x-none" sz="2400"/>
              <a:t>Normal  foundation</a:t>
            </a:r>
          </a:p>
          <a:p>
            <a:pPr>
              <a:lnSpc>
                <a:spcPct val="90000"/>
              </a:lnSpc>
              <a:buFont typeface="Wingdings" charset="2"/>
              <a:buNone/>
            </a:pPr>
            <a:r>
              <a:rPr lang="en-US" altLang="x-none" sz="2400"/>
              <a:t>       Lifestyle  advice   </a:t>
            </a:r>
            <a:r>
              <a:rPr lang="en-US" altLang="x-none" sz="2400">
                <a:solidFill>
                  <a:schemeClr val="hlink"/>
                </a:solidFill>
              </a:rPr>
              <a:t>depends  on  ApoE  genotype</a:t>
            </a:r>
          </a:p>
          <a:p>
            <a:pPr>
              <a:lnSpc>
                <a:spcPct val="90000"/>
              </a:lnSpc>
              <a:buFont typeface="Wingdings" charset="2"/>
              <a:buNone/>
            </a:pPr>
            <a:r>
              <a:rPr lang="en-US" altLang="x-none" sz="2400"/>
              <a:t>       Anti-platelet rx– ASA 81mg; need to see if it is working</a:t>
            </a:r>
          </a:p>
          <a:p>
            <a:pPr>
              <a:lnSpc>
                <a:spcPct val="90000"/>
              </a:lnSpc>
              <a:buFont typeface="Wingdings" charset="2"/>
              <a:buNone/>
            </a:pPr>
            <a:r>
              <a:rPr lang="en-US" altLang="x-none" sz="2400"/>
              <a:t>       Statin  - Lipitor 20mg</a:t>
            </a:r>
          </a:p>
          <a:p>
            <a:pPr>
              <a:lnSpc>
                <a:spcPct val="90000"/>
              </a:lnSpc>
              <a:buFont typeface="Wingdings" charset="2"/>
              <a:buNone/>
            </a:pPr>
            <a:r>
              <a:rPr lang="en-US" altLang="x-none" sz="2400"/>
              <a:t>       Inhibition  of  angiotensin-renin-aldosterone  system</a:t>
            </a:r>
          </a:p>
          <a:p>
            <a:pPr>
              <a:lnSpc>
                <a:spcPct val="90000"/>
              </a:lnSpc>
              <a:buFont typeface="Wingdings" charset="2"/>
              <a:buNone/>
            </a:pPr>
            <a:r>
              <a:rPr lang="en-US" altLang="x-none" sz="2400"/>
              <a:t>          ACEI  or  ARB – Benicar 20mg</a:t>
            </a:r>
          </a:p>
          <a:p>
            <a:pPr>
              <a:lnSpc>
                <a:spcPct val="90000"/>
              </a:lnSpc>
              <a:buFont typeface="Wingdings" charset="2"/>
              <a:buNone/>
            </a:pPr>
            <a:r>
              <a:rPr lang="en-US" altLang="x-none" sz="2400"/>
              <a:t>       Plus ?</a:t>
            </a:r>
          </a:p>
          <a:p>
            <a:pPr>
              <a:lnSpc>
                <a:spcPct val="90000"/>
              </a:lnSpc>
              <a:buFont typeface="Wingdings" charset="2"/>
              <a:buNone/>
            </a:pPr>
            <a:r>
              <a:rPr lang="en-US" altLang="x-none" sz="2400"/>
              <a:t>       </a:t>
            </a:r>
            <a:endParaRPr lang="en-US" altLang="x-none" sz="200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640450" name="Rectangle 2"/>
          <p:cNvSpPr>
            <a:spLocks noGrp="1" noRot="1" noChangeArrowheads="1"/>
          </p:cNvSpPr>
          <p:nvPr>
            <p:ph type="title"/>
          </p:nvPr>
        </p:nvSpPr>
        <p:spPr/>
        <p:txBody>
          <a:bodyPr/>
          <a:lstStyle/>
          <a:p>
            <a:r>
              <a:rPr lang="en-US" altLang="x-none" sz="4000"/>
              <a:t>The  patient has some acceleration of ASVD</a:t>
            </a:r>
          </a:p>
        </p:txBody>
      </p:sp>
      <p:sp>
        <p:nvSpPr>
          <p:cNvPr id="1640451" name="Rectangle 3"/>
          <p:cNvSpPr>
            <a:spLocks noGrp="1" noRot="1" noChangeArrowheads="1"/>
          </p:cNvSpPr>
          <p:nvPr>
            <p:ph type="body" idx="1"/>
          </p:nvPr>
        </p:nvSpPr>
        <p:spPr>
          <a:xfrm>
            <a:off x="301625" y="2133600"/>
            <a:ext cx="8842375" cy="3965575"/>
          </a:xfrm>
        </p:spPr>
        <p:txBody>
          <a:bodyPr/>
          <a:lstStyle/>
          <a:p>
            <a:pPr>
              <a:lnSpc>
                <a:spcPct val="90000"/>
              </a:lnSpc>
              <a:buFont typeface="Wingdings" charset="2"/>
              <a:buNone/>
            </a:pPr>
            <a:r>
              <a:rPr lang="en-US" altLang="x-none" sz="2400"/>
              <a:t>                     How  should  we  treat  them?? </a:t>
            </a:r>
          </a:p>
          <a:p>
            <a:pPr>
              <a:lnSpc>
                <a:spcPct val="90000"/>
              </a:lnSpc>
              <a:buFont typeface="Wingdings" charset="2"/>
              <a:buNone/>
            </a:pPr>
            <a:endParaRPr lang="en-US" altLang="x-none" sz="2400"/>
          </a:p>
          <a:p>
            <a:pPr>
              <a:lnSpc>
                <a:spcPct val="90000"/>
              </a:lnSpc>
              <a:buFont typeface="Wingdings" charset="2"/>
              <a:buNone/>
            </a:pPr>
            <a:r>
              <a:rPr lang="en-US" altLang="x-none" sz="2800"/>
              <a:t>Normal  foundation</a:t>
            </a:r>
          </a:p>
          <a:p>
            <a:pPr>
              <a:lnSpc>
                <a:spcPct val="90000"/>
              </a:lnSpc>
              <a:buFont typeface="Wingdings" charset="2"/>
              <a:buNone/>
            </a:pPr>
            <a:r>
              <a:rPr lang="en-US" altLang="x-none" sz="2800"/>
              <a:t>       Lifestyle  advice   </a:t>
            </a:r>
            <a:r>
              <a:rPr lang="en-US" altLang="x-none" sz="2800">
                <a:solidFill>
                  <a:schemeClr val="hlink"/>
                </a:solidFill>
              </a:rPr>
              <a:t>depends  on  ApoE  genotype</a:t>
            </a:r>
            <a:endParaRPr lang="en-US" altLang="x-none" sz="2800"/>
          </a:p>
          <a:p>
            <a:pPr>
              <a:lnSpc>
                <a:spcPct val="90000"/>
              </a:lnSpc>
              <a:buFont typeface="Wingdings" charset="2"/>
              <a:buNone/>
            </a:pPr>
            <a:r>
              <a:rPr lang="en-US" altLang="x-none" sz="2800"/>
              <a:t>       Cholesterol treatment </a:t>
            </a:r>
          </a:p>
          <a:p>
            <a:pPr>
              <a:lnSpc>
                <a:spcPct val="90000"/>
              </a:lnSpc>
              <a:buFont typeface="Wingdings" charset="2"/>
              <a:buNone/>
            </a:pPr>
            <a:r>
              <a:rPr lang="en-US" altLang="x-none" sz="2800"/>
              <a:t>       BP control </a:t>
            </a:r>
          </a:p>
          <a:p>
            <a:pPr>
              <a:lnSpc>
                <a:spcPct val="90000"/>
              </a:lnSpc>
              <a:buFont typeface="Wingdings" charset="2"/>
              <a:buNone/>
            </a:pPr>
            <a:r>
              <a:rPr lang="en-US" altLang="x-none" sz="2800"/>
              <a:t>       Plus ?</a:t>
            </a:r>
          </a:p>
          <a:p>
            <a:pPr>
              <a:lnSpc>
                <a:spcPct val="90000"/>
              </a:lnSpc>
              <a:buFont typeface="Wingdings" charset="2"/>
              <a:buNone/>
            </a:pPr>
            <a:r>
              <a:rPr lang="en-US" altLang="x-none" sz="2800"/>
              <a:t>       </a:t>
            </a:r>
            <a:endParaRPr lang="en-US" altLang="x-none" sz="240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642498" name="Rectangle 2"/>
          <p:cNvSpPr>
            <a:spLocks noGrp="1" noRot="1" noChangeArrowheads="1"/>
          </p:cNvSpPr>
          <p:nvPr>
            <p:ph type="title"/>
          </p:nvPr>
        </p:nvSpPr>
        <p:spPr/>
        <p:txBody>
          <a:bodyPr/>
          <a:lstStyle/>
          <a:p>
            <a:r>
              <a:rPr lang="en-US" altLang="x-none" sz="4000"/>
              <a:t>The  patient no evidence of ASVD</a:t>
            </a:r>
          </a:p>
        </p:txBody>
      </p:sp>
      <p:sp>
        <p:nvSpPr>
          <p:cNvPr id="1642499" name="Rectangle 3"/>
          <p:cNvSpPr>
            <a:spLocks noGrp="1" noRot="1" noChangeArrowheads="1"/>
          </p:cNvSpPr>
          <p:nvPr>
            <p:ph type="body" idx="1"/>
          </p:nvPr>
        </p:nvSpPr>
        <p:spPr>
          <a:xfrm>
            <a:off x="301625" y="2133600"/>
            <a:ext cx="8842375" cy="3965575"/>
          </a:xfrm>
        </p:spPr>
        <p:txBody>
          <a:bodyPr/>
          <a:lstStyle/>
          <a:p>
            <a:pPr>
              <a:buFont typeface="Wingdings" charset="2"/>
              <a:buNone/>
            </a:pPr>
            <a:r>
              <a:rPr lang="en-US" altLang="x-none" sz="2800"/>
              <a:t>                     How  should  we  treat  them?? </a:t>
            </a:r>
          </a:p>
          <a:p>
            <a:pPr>
              <a:buFont typeface="Wingdings" charset="2"/>
              <a:buNone/>
            </a:pPr>
            <a:endParaRPr lang="en-US" altLang="x-none" sz="2800"/>
          </a:p>
          <a:p>
            <a:pPr>
              <a:buFont typeface="Wingdings" charset="2"/>
              <a:buNone/>
            </a:pPr>
            <a:r>
              <a:rPr lang="en-US" altLang="x-none"/>
              <a:t>Normal  foundation</a:t>
            </a:r>
          </a:p>
          <a:p>
            <a:pPr>
              <a:buFont typeface="Wingdings" charset="2"/>
              <a:buNone/>
            </a:pPr>
            <a:r>
              <a:rPr lang="en-US" altLang="x-none"/>
              <a:t>       Lifestyle  advice   </a:t>
            </a:r>
            <a:r>
              <a:rPr lang="en-US" altLang="x-none">
                <a:solidFill>
                  <a:schemeClr val="hlink"/>
                </a:solidFill>
              </a:rPr>
              <a:t>depends  on  ApoE  genotype</a:t>
            </a:r>
            <a:endParaRPr lang="en-US" altLang="x-none"/>
          </a:p>
          <a:p>
            <a:pPr>
              <a:buFont typeface="Wingdings" charset="2"/>
              <a:buNone/>
            </a:pPr>
            <a:r>
              <a:rPr lang="en-US" altLang="x-none"/>
              <a:t>       Control any definite risk factors</a:t>
            </a:r>
          </a:p>
          <a:p>
            <a:pPr>
              <a:buFont typeface="Wingdings" charset="2"/>
              <a:buNone/>
            </a:pPr>
            <a:r>
              <a:rPr lang="en-US" altLang="x-none"/>
              <a:t>       </a:t>
            </a:r>
            <a:endParaRPr lang="en-US" altLang="x-none" sz="280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644546" name="Rectangle 2"/>
          <p:cNvSpPr>
            <a:spLocks noGrp="1" noRot="1" noChangeArrowheads="1"/>
          </p:cNvSpPr>
          <p:nvPr>
            <p:ph type="title"/>
          </p:nvPr>
        </p:nvSpPr>
        <p:spPr/>
        <p:txBody>
          <a:bodyPr/>
          <a:lstStyle/>
          <a:p>
            <a:r>
              <a:rPr lang="en-US" altLang="x-none" sz="4000"/>
              <a:t>The  patient has moderately high risk and is pre-diabetic</a:t>
            </a:r>
          </a:p>
        </p:txBody>
      </p:sp>
      <p:sp>
        <p:nvSpPr>
          <p:cNvPr id="1644547" name="Rectangle 3"/>
          <p:cNvSpPr>
            <a:spLocks noGrp="1" noRot="1" noChangeArrowheads="1"/>
          </p:cNvSpPr>
          <p:nvPr>
            <p:ph type="body" idx="1"/>
          </p:nvPr>
        </p:nvSpPr>
        <p:spPr>
          <a:xfrm>
            <a:off x="301625" y="2133600"/>
            <a:ext cx="8842375" cy="3965575"/>
          </a:xfrm>
        </p:spPr>
        <p:txBody>
          <a:bodyPr/>
          <a:lstStyle/>
          <a:p>
            <a:pPr>
              <a:lnSpc>
                <a:spcPct val="90000"/>
              </a:lnSpc>
              <a:buFont typeface="Wingdings" charset="2"/>
              <a:buNone/>
            </a:pPr>
            <a:r>
              <a:rPr lang="en-US" altLang="x-none" sz="2400"/>
              <a:t>                     How  should  we  treat  them?? </a:t>
            </a:r>
          </a:p>
          <a:p>
            <a:pPr>
              <a:lnSpc>
                <a:spcPct val="90000"/>
              </a:lnSpc>
              <a:buFont typeface="Wingdings" charset="2"/>
              <a:buNone/>
            </a:pPr>
            <a:endParaRPr lang="en-US" altLang="x-none" sz="2400"/>
          </a:p>
          <a:p>
            <a:pPr>
              <a:lnSpc>
                <a:spcPct val="90000"/>
              </a:lnSpc>
              <a:buFont typeface="Wingdings" charset="2"/>
              <a:buNone/>
            </a:pPr>
            <a:r>
              <a:rPr lang="en-US" altLang="x-none" sz="2800"/>
              <a:t>Normal  foundation</a:t>
            </a:r>
          </a:p>
          <a:p>
            <a:pPr>
              <a:lnSpc>
                <a:spcPct val="90000"/>
              </a:lnSpc>
              <a:buFont typeface="Wingdings" charset="2"/>
              <a:buNone/>
            </a:pPr>
            <a:r>
              <a:rPr lang="en-US" altLang="x-none" sz="2800"/>
              <a:t>       Lifestyle  advice   </a:t>
            </a:r>
            <a:r>
              <a:rPr lang="en-US" altLang="x-none" sz="2800">
                <a:solidFill>
                  <a:schemeClr val="hlink"/>
                </a:solidFill>
              </a:rPr>
              <a:t>depends  on  ApoE  genotype</a:t>
            </a:r>
          </a:p>
          <a:p>
            <a:pPr>
              <a:lnSpc>
                <a:spcPct val="90000"/>
              </a:lnSpc>
              <a:buFont typeface="Wingdings" charset="2"/>
              <a:buNone/>
            </a:pPr>
            <a:r>
              <a:rPr lang="en-US" altLang="x-none" sz="2800"/>
              <a:t>       Anti-platelet rx – your aspirin is working</a:t>
            </a:r>
          </a:p>
          <a:p>
            <a:pPr>
              <a:lnSpc>
                <a:spcPct val="90000"/>
              </a:lnSpc>
              <a:buFont typeface="Wingdings" charset="2"/>
              <a:buNone/>
            </a:pPr>
            <a:r>
              <a:rPr lang="en-US" altLang="x-none" sz="2800"/>
              <a:t>       Cholesterol treatment - missing </a:t>
            </a:r>
          </a:p>
          <a:p>
            <a:pPr>
              <a:lnSpc>
                <a:spcPct val="90000"/>
              </a:lnSpc>
              <a:buFont typeface="Wingdings" charset="2"/>
              <a:buNone/>
            </a:pPr>
            <a:r>
              <a:rPr lang="en-US" altLang="x-none" sz="2800"/>
              <a:t>       BP control – ACEI on lisinopril</a:t>
            </a:r>
          </a:p>
          <a:p>
            <a:pPr>
              <a:lnSpc>
                <a:spcPct val="90000"/>
              </a:lnSpc>
              <a:buFont typeface="Wingdings" charset="2"/>
              <a:buNone/>
            </a:pPr>
            <a:r>
              <a:rPr lang="en-US" altLang="x-none" sz="2800"/>
              <a:t>       Plus ?       </a:t>
            </a:r>
            <a:endParaRPr lang="en-US" altLang="x-none" sz="2400"/>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646594" name="Rectangle 2"/>
          <p:cNvSpPr>
            <a:spLocks noGrp="1" noRot="1" noChangeArrowheads="1"/>
          </p:cNvSpPr>
          <p:nvPr>
            <p:ph type="title"/>
          </p:nvPr>
        </p:nvSpPr>
        <p:spPr/>
        <p:txBody>
          <a:bodyPr/>
          <a:lstStyle/>
          <a:p>
            <a:r>
              <a:rPr lang="en-US" altLang="x-none"/>
              <a:t>Practical  advice  from  Apo  E</a:t>
            </a:r>
          </a:p>
        </p:txBody>
      </p:sp>
      <p:sp>
        <p:nvSpPr>
          <p:cNvPr id="1646595" name="Rectangle 3"/>
          <p:cNvSpPr>
            <a:spLocks noGrp="1" noRot="1" noChangeArrowheads="1"/>
          </p:cNvSpPr>
          <p:nvPr>
            <p:ph type="body" idx="1"/>
          </p:nvPr>
        </p:nvSpPr>
        <p:spPr>
          <a:xfrm>
            <a:off x="301625" y="1295400"/>
            <a:ext cx="8540750" cy="5334000"/>
          </a:xfrm>
        </p:spPr>
        <p:txBody>
          <a:bodyPr/>
          <a:lstStyle/>
          <a:p>
            <a:r>
              <a:rPr lang="en-US" altLang="x-none"/>
              <a:t>E 2</a:t>
            </a:r>
          </a:p>
          <a:p>
            <a:pPr>
              <a:buFont typeface="Wingdings" charset="2"/>
              <a:buNone/>
            </a:pPr>
            <a:r>
              <a:rPr lang="en-US" altLang="x-none"/>
              <a:t>        exercise !!   </a:t>
            </a:r>
            <a:r>
              <a:rPr lang="en-US" altLang="x-none">
                <a:solidFill>
                  <a:schemeClr val="hlink"/>
                </a:solidFill>
              </a:rPr>
              <a:t>extremely  important</a:t>
            </a:r>
          </a:p>
          <a:p>
            <a:pPr>
              <a:buFont typeface="Wingdings" charset="2"/>
              <a:buNone/>
            </a:pPr>
            <a:r>
              <a:rPr lang="en-US" altLang="x-none"/>
              <a:t>        no  refined  carbohydrates</a:t>
            </a:r>
          </a:p>
          <a:p>
            <a:pPr>
              <a:buFont typeface="Wingdings" charset="2"/>
              <a:buNone/>
            </a:pPr>
            <a:r>
              <a:rPr lang="en-US" altLang="x-none"/>
              <a:t>        alcohol  is  good – one wine daily/meal</a:t>
            </a:r>
          </a:p>
          <a:p>
            <a:pPr>
              <a:buFont typeface="Wingdings" charset="2"/>
              <a:buNone/>
            </a:pPr>
            <a:r>
              <a:rPr lang="en-US" altLang="x-none" b="1" i="1">
                <a:solidFill>
                  <a:schemeClr val="hlink"/>
                </a:solidFill>
              </a:rPr>
              <a:t>Arterioscler. Thromb. Vasc. Biol.</a:t>
            </a:r>
            <a:r>
              <a:rPr lang="en-US" altLang="x-none">
                <a:solidFill>
                  <a:schemeClr val="hlink"/>
                </a:solidFill>
              </a:rPr>
              <a:t> 1995 Jan.; 15 (1): 105 -111</a:t>
            </a:r>
          </a:p>
          <a:p>
            <a:pPr>
              <a:buFont typeface="Wingdings" charset="2"/>
              <a:buNone/>
            </a:pPr>
            <a:r>
              <a:rPr lang="en-US" altLang="x-none" b="1" i="1">
                <a:solidFill>
                  <a:schemeClr val="hlink"/>
                </a:solidFill>
              </a:rPr>
              <a:t>Am. J. Epidemiol.  2002</a:t>
            </a:r>
            <a:r>
              <a:rPr lang="en-US" altLang="x-none">
                <a:solidFill>
                  <a:schemeClr val="hlink"/>
                </a:solidFill>
              </a:rPr>
              <a:t>; 155: 487 -495</a:t>
            </a:r>
          </a:p>
          <a:p>
            <a:pPr>
              <a:buFont typeface="Wingdings" charset="2"/>
              <a:buNone/>
            </a:pPr>
            <a:r>
              <a:rPr lang="en-US" altLang="x-none">
                <a:solidFill>
                  <a:schemeClr val="hlink"/>
                </a:solidFill>
              </a:rPr>
              <a:t>        </a:t>
            </a:r>
          </a:p>
          <a:p>
            <a:pPr>
              <a:buFont typeface="Wingdings" charset="2"/>
              <a:buNone/>
            </a:pPr>
            <a:endParaRPr lang="en-US" altLang="x-none"/>
          </a:p>
          <a:p>
            <a:pPr>
              <a:buFont typeface="Wingdings" charset="2"/>
              <a:buNone/>
            </a:pPr>
            <a:endParaRPr lang="en-US" altLang="x-none"/>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648642" name="Rectangle 2"/>
          <p:cNvSpPr>
            <a:spLocks noGrp="1" noRot="1" noChangeArrowheads="1"/>
          </p:cNvSpPr>
          <p:nvPr>
            <p:ph type="title"/>
          </p:nvPr>
        </p:nvSpPr>
        <p:spPr>
          <a:xfrm>
            <a:off x="0" y="0"/>
            <a:ext cx="9144000" cy="1295400"/>
          </a:xfrm>
        </p:spPr>
        <p:txBody>
          <a:bodyPr/>
          <a:lstStyle/>
          <a:p>
            <a:r>
              <a:rPr lang="en-US" altLang="x-none" sz="3200"/>
              <a:t>Apo E 4 genotype is associated with elevated LDL and increased CHD risk</a:t>
            </a:r>
          </a:p>
        </p:txBody>
      </p:sp>
      <p:sp>
        <p:nvSpPr>
          <p:cNvPr id="1648643" name="Rectangle 3"/>
          <p:cNvSpPr>
            <a:spLocks noGrp="1" noRot="1" noChangeArrowheads="1"/>
          </p:cNvSpPr>
          <p:nvPr>
            <p:ph type="body" idx="1"/>
          </p:nvPr>
        </p:nvSpPr>
        <p:spPr>
          <a:xfrm>
            <a:off x="301625" y="1600200"/>
            <a:ext cx="8540750" cy="4495800"/>
          </a:xfrm>
        </p:spPr>
        <p:txBody>
          <a:bodyPr/>
          <a:lstStyle/>
          <a:p>
            <a:pPr>
              <a:lnSpc>
                <a:spcPct val="80000"/>
              </a:lnSpc>
            </a:pPr>
            <a:r>
              <a:rPr lang="en-US" altLang="x-none" sz="2000"/>
              <a:t>Apo E is key in lipid metabolism; binding to receptors on liver and clearing chylomicrons and VLDL</a:t>
            </a:r>
          </a:p>
          <a:p>
            <a:pPr>
              <a:lnSpc>
                <a:spcPct val="80000"/>
              </a:lnSpc>
            </a:pPr>
            <a:r>
              <a:rPr lang="en-US" altLang="x-none" sz="2000"/>
              <a:t>Coronary risk data: 121 studies with 82,727 controls and 37,850 CV cases</a:t>
            </a:r>
          </a:p>
          <a:p>
            <a:pPr>
              <a:lnSpc>
                <a:spcPct val="80000"/>
              </a:lnSpc>
              <a:buFont typeface="Wingdings" charset="2"/>
              <a:buNone/>
            </a:pPr>
            <a:r>
              <a:rPr lang="en-US" altLang="x-none" sz="2000"/>
              <a:t>          significant OR: 2/2 &amp; 2/3  18% reduced risk</a:t>
            </a:r>
          </a:p>
          <a:p>
            <a:pPr>
              <a:lnSpc>
                <a:spcPct val="80000"/>
              </a:lnSpc>
              <a:buFont typeface="Wingdings" charset="2"/>
              <a:buNone/>
            </a:pPr>
            <a:r>
              <a:rPr lang="en-US" altLang="x-none" sz="2000"/>
              <a:t>                                   4/4            22% increased risk</a:t>
            </a:r>
          </a:p>
          <a:p>
            <a:pPr>
              <a:lnSpc>
                <a:spcPct val="80000"/>
              </a:lnSpc>
            </a:pPr>
            <a:r>
              <a:rPr lang="en-US" altLang="x-none" sz="2000"/>
              <a:t>Lipid data: 82 studies with 86,067 disease free people</a:t>
            </a:r>
          </a:p>
          <a:p>
            <a:pPr>
              <a:lnSpc>
                <a:spcPct val="80000"/>
              </a:lnSpc>
              <a:buFont typeface="Wingdings" charset="2"/>
              <a:buNone/>
            </a:pPr>
            <a:r>
              <a:rPr lang="en-US" altLang="x-none" sz="2000"/>
              <a:t>          significant difference: LDL 44mg/dL  4/4 vs. 2/2</a:t>
            </a:r>
          </a:p>
          <a:p>
            <a:pPr>
              <a:lnSpc>
                <a:spcPct val="80000"/>
              </a:lnSpc>
              <a:buFont typeface="Wingdings" charset="2"/>
              <a:buNone/>
            </a:pPr>
            <a:r>
              <a:rPr lang="en-US" altLang="x-none" sz="2000"/>
              <a:t>                                             HDL 2.7mg/dL 2/2 vs. 4/4  &amp;</a:t>
            </a:r>
          </a:p>
          <a:p>
            <a:pPr>
              <a:lnSpc>
                <a:spcPct val="80000"/>
              </a:lnSpc>
              <a:buFont typeface="Wingdings" charset="2"/>
              <a:buNone/>
            </a:pPr>
            <a:r>
              <a:rPr lang="en-US" altLang="x-none" sz="2000"/>
              <a:t>                                                                      2/3 vs. 3/4</a:t>
            </a:r>
          </a:p>
          <a:p>
            <a:pPr>
              <a:lnSpc>
                <a:spcPct val="80000"/>
              </a:lnSpc>
              <a:buFont typeface="Wingdings" charset="2"/>
              <a:buNone/>
            </a:pPr>
            <a:r>
              <a:rPr lang="en-US" altLang="x-none" sz="2000"/>
              <a:t>                                             TG    30mg/dL 2/2 vs. 3/3 (highest to lowest)</a:t>
            </a:r>
          </a:p>
          <a:p>
            <a:pPr>
              <a:lnSpc>
                <a:spcPct val="80000"/>
              </a:lnSpc>
            </a:pPr>
            <a:r>
              <a:rPr lang="en-US" altLang="x-none" sz="2000"/>
              <a:t>Approx. linear relationship with LDL, CHD risk and apo E genotypes</a:t>
            </a:r>
          </a:p>
          <a:p>
            <a:pPr>
              <a:lnSpc>
                <a:spcPct val="80000"/>
              </a:lnSpc>
              <a:buFont typeface="Wingdings" charset="2"/>
              <a:buNone/>
            </a:pPr>
            <a:r>
              <a:rPr lang="en-US" altLang="x-none" sz="2000"/>
              <a:t>                                   2/2, 2/3, 2/4, 3/3, 3/4, 4/4  (lowest to highest)</a:t>
            </a:r>
          </a:p>
          <a:p>
            <a:pPr>
              <a:lnSpc>
                <a:spcPct val="80000"/>
              </a:lnSpc>
              <a:buFont typeface="Wingdings" charset="2"/>
              <a:buNone/>
            </a:pPr>
            <a:r>
              <a:rPr lang="en-US" altLang="x-none" sz="2000"/>
              <a:t>          </a:t>
            </a:r>
          </a:p>
        </p:txBody>
      </p:sp>
      <p:sp>
        <p:nvSpPr>
          <p:cNvPr id="1648644" name="Text Box 4"/>
          <p:cNvSpPr txBox="1">
            <a:spLocks noChangeArrowheads="1"/>
          </p:cNvSpPr>
          <p:nvPr/>
        </p:nvSpPr>
        <p:spPr bwMode="auto">
          <a:xfrm>
            <a:off x="1050925" y="5878513"/>
            <a:ext cx="555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hlink"/>
                </a:solidFill>
              </a:rPr>
              <a:t>JAMA</a:t>
            </a:r>
            <a:r>
              <a:rPr lang="en-US" altLang="x-none" sz="2000">
                <a:solidFill>
                  <a:schemeClr val="hlink"/>
                </a:solidFill>
              </a:rPr>
              <a:t>, 9/19/2007 – Vol 298, No. 11: 1300-1311</a:t>
            </a: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650690" name="Rectangle 2"/>
          <p:cNvSpPr>
            <a:spLocks noGrp="1" noRot="1" noChangeArrowheads="1"/>
          </p:cNvSpPr>
          <p:nvPr>
            <p:ph type="title"/>
          </p:nvPr>
        </p:nvSpPr>
        <p:spPr/>
        <p:txBody>
          <a:bodyPr/>
          <a:lstStyle/>
          <a:p>
            <a:r>
              <a:rPr lang="en-US" altLang="x-none"/>
              <a:t>Practical  advice  from  Apo  E</a:t>
            </a:r>
          </a:p>
        </p:txBody>
      </p:sp>
      <p:sp>
        <p:nvSpPr>
          <p:cNvPr id="1650691" name="Rectangle 3"/>
          <p:cNvSpPr>
            <a:spLocks noGrp="1" noRot="1" noChangeArrowheads="1"/>
          </p:cNvSpPr>
          <p:nvPr>
            <p:ph type="body" idx="1"/>
          </p:nvPr>
        </p:nvSpPr>
        <p:spPr>
          <a:xfrm>
            <a:off x="301625" y="1295400"/>
            <a:ext cx="8540750" cy="5334000"/>
          </a:xfrm>
        </p:spPr>
        <p:txBody>
          <a:bodyPr/>
          <a:lstStyle/>
          <a:p>
            <a:pPr>
              <a:lnSpc>
                <a:spcPct val="90000"/>
              </a:lnSpc>
            </a:pPr>
            <a:endParaRPr lang="en-US" altLang="x-none"/>
          </a:p>
          <a:p>
            <a:pPr>
              <a:lnSpc>
                <a:spcPct val="90000"/>
              </a:lnSpc>
            </a:pPr>
            <a:r>
              <a:rPr lang="en-US" altLang="x-none"/>
              <a:t>E 3</a:t>
            </a:r>
          </a:p>
          <a:p>
            <a:pPr>
              <a:lnSpc>
                <a:spcPct val="90000"/>
              </a:lnSpc>
              <a:buFont typeface="Wingdings" charset="2"/>
              <a:buNone/>
            </a:pPr>
            <a:r>
              <a:rPr lang="en-US" altLang="x-none"/>
              <a:t>        diet  and  exercise  help  moderately</a:t>
            </a:r>
          </a:p>
          <a:p>
            <a:pPr>
              <a:lnSpc>
                <a:spcPct val="90000"/>
              </a:lnSpc>
              <a:buFont typeface="Wingdings" charset="2"/>
              <a:buNone/>
            </a:pPr>
            <a:r>
              <a:rPr lang="en-US" altLang="x-none"/>
              <a:t>        bran  is  good</a:t>
            </a:r>
          </a:p>
          <a:p>
            <a:pPr>
              <a:lnSpc>
                <a:spcPct val="90000"/>
              </a:lnSpc>
              <a:buFont typeface="Wingdings" charset="2"/>
              <a:buNone/>
            </a:pPr>
            <a:r>
              <a:rPr lang="en-US" altLang="x-none"/>
              <a:t>        more  likely  to  need  medications</a:t>
            </a:r>
          </a:p>
          <a:p>
            <a:pPr>
              <a:lnSpc>
                <a:spcPct val="90000"/>
              </a:lnSpc>
              <a:buFont typeface="Wingdings" charset="2"/>
              <a:buNone/>
            </a:pPr>
            <a:endParaRPr lang="en-US" altLang="x-none" b="1" i="1">
              <a:solidFill>
                <a:schemeClr val="hlink"/>
              </a:solidFill>
            </a:endParaRPr>
          </a:p>
          <a:p>
            <a:pPr>
              <a:lnSpc>
                <a:spcPct val="90000"/>
              </a:lnSpc>
              <a:buFont typeface="Wingdings" charset="2"/>
              <a:buNone/>
            </a:pPr>
            <a:r>
              <a:rPr lang="en-US" altLang="x-none" b="1" i="1">
                <a:solidFill>
                  <a:schemeClr val="hlink"/>
                </a:solidFill>
              </a:rPr>
              <a:t>Arterioscler. Thromb. Vasc. Biol.</a:t>
            </a:r>
            <a:r>
              <a:rPr lang="en-US" altLang="x-none">
                <a:solidFill>
                  <a:schemeClr val="hlink"/>
                </a:solidFill>
              </a:rPr>
              <a:t> 1995 Jan.; 15 (1): 105 -111</a:t>
            </a:r>
          </a:p>
          <a:p>
            <a:pPr>
              <a:lnSpc>
                <a:spcPct val="90000"/>
              </a:lnSpc>
              <a:buFont typeface="Wingdings" charset="2"/>
              <a:buNone/>
            </a:pPr>
            <a:r>
              <a:rPr lang="en-US" altLang="x-none" b="1" i="1">
                <a:solidFill>
                  <a:schemeClr val="hlink"/>
                </a:solidFill>
              </a:rPr>
              <a:t>Am. J. Epidemiol.  2002</a:t>
            </a:r>
            <a:r>
              <a:rPr lang="en-US" altLang="x-none">
                <a:solidFill>
                  <a:schemeClr val="hlink"/>
                </a:solidFill>
              </a:rPr>
              <a:t>; 155: 487 -495</a:t>
            </a:r>
          </a:p>
          <a:p>
            <a:pPr>
              <a:lnSpc>
                <a:spcPct val="90000"/>
              </a:lnSpc>
              <a:buFont typeface="Wingdings" charset="2"/>
              <a:buNone/>
            </a:pPr>
            <a:r>
              <a:rPr lang="en-US" altLang="x-none">
                <a:solidFill>
                  <a:schemeClr val="hlink"/>
                </a:solidFill>
              </a:rPr>
              <a:t>        </a:t>
            </a:r>
          </a:p>
          <a:p>
            <a:pPr>
              <a:lnSpc>
                <a:spcPct val="90000"/>
              </a:lnSpc>
              <a:buFont typeface="Wingdings" charset="2"/>
              <a:buNone/>
            </a:pPr>
            <a:endParaRPr lang="en-US" altLang="x-none"/>
          </a:p>
          <a:p>
            <a:pPr>
              <a:lnSpc>
                <a:spcPct val="90000"/>
              </a:lnSpc>
              <a:buFont typeface="Wingdings" charset="2"/>
              <a:buNone/>
            </a:pPr>
            <a:endParaRPr lang="en-US" altLang="x-none"/>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263618" name="Rectangle 2"/>
          <p:cNvSpPr>
            <a:spLocks noGrp="1" noRot="1" noChangeArrowheads="1"/>
          </p:cNvSpPr>
          <p:nvPr>
            <p:ph type="title"/>
          </p:nvPr>
        </p:nvSpPr>
        <p:spPr/>
        <p:txBody>
          <a:bodyPr/>
          <a:lstStyle/>
          <a:p>
            <a:r>
              <a:rPr lang="en-US" altLang="x-none" sz="5400"/>
              <a:t>OXYMORON</a:t>
            </a:r>
          </a:p>
        </p:txBody>
      </p:sp>
      <p:sp>
        <p:nvSpPr>
          <p:cNvPr id="1263619" name="Rectangle 3"/>
          <p:cNvSpPr>
            <a:spLocks noGrp="1" noRot="1" noChangeArrowheads="1"/>
          </p:cNvSpPr>
          <p:nvPr>
            <p:ph type="body" idx="1"/>
          </p:nvPr>
        </p:nvSpPr>
        <p:spPr>
          <a:xfrm>
            <a:off x="0" y="3124200"/>
            <a:ext cx="8540750" cy="1831975"/>
          </a:xfrm>
        </p:spPr>
        <p:txBody>
          <a:bodyPr/>
          <a:lstStyle/>
          <a:p>
            <a:pPr>
              <a:buFont typeface="Wingdings" charset="2"/>
              <a:buNone/>
            </a:pPr>
            <a:r>
              <a:rPr lang="en-US" altLang="x-none" sz="4800"/>
              <a:t>                 MILD  CAD</a:t>
            </a: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652738" name="Rectangle 2"/>
          <p:cNvSpPr>
            <a:spLocks noGrp="1" noRot="1" noChangeArrowheads="1"/>
          </p:cNvSpPr>
          <p:nvPr>
            <p:ph type="title"/>
          </p:nvPr>
        </p:nvSpPr>
        <p:spPr>
          <a:xfrm>
            <a:off x="0" y="0"/>
            <a:ext cx="9144000" cy="1295400"/>
          </a:xfrm>
        </p:spPr>
        <p:txBody>
          <a:bodyPr/>
          <a:lstStyle/>
          <a:p>
            <a:r>
              <a:rPr lang="en-US" altLang="x-none" sz="3200"/>
              <a:t>Apo E 4 genotype is associated with elevated LDL and increased CHD risk</a:t>
            </a:r>
          </a:p>
        </p:txBody>
      </p:sp>
      <p:sp>
        <p:nvSpPr>
          <p:cNvPr id="1652739" name="Rectangle 3"/>
          <p:cNvSpPr>
            <a:spLocks noGrp="1" noRot="1" noChangeArrowheads="1"/>
          </p:cNvSpPr>
          <p:nvPr>
            <p:ph type="body" idx="1"/>
          </p:nvPr>
        </p:nvSpPr>
        <p:spPr>
          <a:xfrm>
            <a:off x="301625" y="1600200"/>
            <a:ext cx="8540750" cy="4495800"/>
          </a:xfrm>
        </p:spPr>
        <p:txBody>
          <a:bodyPr/>
          <a:lstStyle/>
          <a:p>
            <a:pPr>
              <a:lnSpc>
                <a:spcPct val="80000"/>
              </a:lnSpc>
            </a:pPr>
            <a:r>
              <a:rPr lang="en-US" altLang="x-none" sz="2000"/>
              <a:t>Apo E is key in lipid metabolism; binding to receptors on liver and clearing chylomicrons and VLDL</a:t>
            </a:r>
          </a:p>
          <a:p>
            <a:pPr>
              <a:lnSpc>
                <a:spcPct val="80000"/>
              </a:lnSpc>
            </a:pPr>
            <a:r>
              <a:rPr lang="en-US" altLang="x-none" sz="2000"/>
              <a:t>Coronary risk data: 121 studies with 82,727 controls and 37,850 CV cases</a:t>
            </a:r>
          </a:p>
          <a:p>
            <a:pPr>
              <a:lnSpc>
                <a:spcPct val="80000"/>
              </a:lnSpc>
              <a:buFont typeface="Wingdings" charset="2"/>
              <a:buNone/>
            </a:pPr>
            <a:r>
              <a:rPr lang="en-US" altLang="x-none" sz="2000"/>
              <a:t>          significant OR: 2/2 &amp; 2/3  18% reduced risk</a:t>
            </a:r>
          </a:p>
          <a:p>
            <a:pPr>
              <a:lnSpc>
                <a:spcPct val="80000"/>
              </a:lnSpc>
              <a:buFont typeface="Wingdings" charset="2"/>
              <a:buNone/>
            </a:pPr>
            <a:r>
              <a:rPr lang="en-US" altLang="x-none" sz="2000"/>
              <a:t>                                   4/4            22% increased risk</a:t>
            </a:r>
          </a:p>
          <a:p>
            <a:pPr>
              <a:lnSpc>
                <a:spcPct val="80000"/>
              </a:lnSpc>
            </a:pPr>
            <a:r>
              <a:rPr lang="en-US" altLang="x-none" sz="2000"/>
              <a:t>Lipid data: 82 studies with 86,067 disease free people</a:t>
            </a:r>
          </a:p>
          <a:p>
            <a:pPr>
              <a:lnSpc>
                <a:spcPct val="80000"/>
              </a:lnSpc>
              <a:buFont typeface="Wingdings" charset="2"/>
              <a:buNone/>
            </a:pPr>
            <a:r>
              <a:rPr lang="en-US" altLang="x-none" sz="2000"/>
              <a:t>          significant difference: LDL 44mg/dL  4/4 vs. 2/2</a:t>
            </a:r>
          </a:p>
          <a:p>
            <a:pPr>
              <a:lnSpc>
                <a:spcPct val="80000"/>
              </a:lnSpc>
              <a:buFont typeface="Wingdings" charset="2"/>
              <a:buNone/>
            </a:pPr>
            <a:r>
              <a:rPr lang="en-US" altLang="x-none" sz="2000"/>
              <a:t>                                             HDL 2.7mg/dL 2/2 vs. 4/4  &amp;</a:t>
            </a:r>
          </a:p>
          <a:p>
            <a:pPr>
              <a:lnSpc>
                <a:spcPct val="80000"/>
              </a:lnSpc>
              <a:buFont typeface="Wingdings" charset="2"/>
              <a:buNone/>
            </a:pPr>
            <a:r>
              <a:rPr lang="en-US" altLang="x-none" sz="2000"/>
              <a:t>                                                                      2/3 vs. 3/4</a:t>
            </a:r>
          </a:p>
          <a:p>
            <a:pPr>
              <a:lnSpc>
                <a:spcPct val="80000"/>
              </a:lnSpc>
              <a:buFont typeface="Wingdings" charset="2"/>
              <a:buNone/>
            </a:pPr>
            <a:r>
              <a:rPr lang="en-US" altLang="x-none" sz="2000"/>
              <a:t>                                             TG    30mg/dL 2/2 vs. 3/3 (highest to lowest)</a:t>
            </a:r>
          </a:p>
          <a:p>
            <a:pPr>
              <a:lnSpc>
                <a:spcPct val="80000"/>
              </a:lnSpc>
            </a:pPr>
            <a:r>
              <a:rPr lang="en-US" altLang="x-none" sz="2000"/>
              <a:t>Approx. linear relationship with LDL, CHD risk and apo E genotypes</a:t>
            </a:r>
          </a:p>
          <a:p>
            <a:pPr>
              <a:lnSpc>
                <a:spcPct val="80000"/>
              </a:lnSpc>
              <a:buFont typeface="Wingdings" charset="2"/>
              <a:buNone/>
            </a:pPr>
            <a:r>
              <a:rPr lang="en-US" altLang="x-none" sz="2000"/>
              <a:t>                                   2/2, 2/3, 2/4, 3/3, 3/4, 4/4  (lowest to highest)</a:t>
            </a:r>
          </a:p>
          <a:p>
            <a:pPr>
              <a:lnSpc>
                <a:spcPct val="80000"/>
              </a:lnSpc>
              <a:buFont typeface="Wingdings" charset="2"/>
              <a:buNone/>
            </a:pPr>
            <a:r>
              <a:rPr lang="en-US" altLang="x-none" sz="2000"/>
              <a:t>          </a:t>
            </a:r>
          </a:p>
        </p:txBody>
      </p:sp>
      <p:sp>
        <p:nvSpPr>
          <p:cNvPr id="1652740" name="Text Box 4"/>
          <p:cNvSpPr txBox="1">
            <a:spLocks noChangeArrowheads="1"/>
          </p:cNvSpPr>
          <p:nvPr/>
        </p:nvSpPr>
        <p:spPr bwMode="auto">
          <a:xfrm>
            <a:off x="1050925" y="5878513"/>
            <a:ext cx="555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hlink"/>
                </a:solidFill>
              </a:rPr>
              <a:t>JAMA</a:t>
            </a:r>
            <a:r>
              <a:rPr lang="en-US" altLang="x-none" sz="2000">
                <a:solidFill>
                  <a:schemeClr val="hlink"/>
                </a:solidFill>
              </a:rPr>
              <a:t>, 9/19/2007 – Vol 298, No. 11: 1300-1311</a:t>
            </a:r>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654786" name="Rectangle 2"/>
          <p:cNvSpPr>
            <a:spLocks noGrp="1" noRot="1" noChangeArrowheads="1"/>
          </p:cNvSpPr>
          <p:nvPr>
            <p:ph type="title"/>
          </p:nvPr>
        </p:nvSpPr>
        <p:spPr/>
        <p:txBody>
          <a:bodyPr/>
          <a:lstStyle/>
          <a:p>
            <a:r>
              <a:rPr lang="en-US" altLang="x-none"/>
              <a:t>Practical  advice  from  Apo  E</a:t>
            </a:r>
          </a:p>
        </p:txBody>
      </p:sp>
      <p:sp>
        <p:nvSpPr>
          <p:cNvPr id="1654787" name="Rectangle 3"/>
          <p:cNvSpPr>
            <a:spLocks noGrp="1" noRot="1" noChangeArrowheads="1"/>
          </p:cNvSpPr>
          <p:nvPr>
            <p:ph type="body" idx="1"/>
          </p:nvPr>
        </p:nvSpPr>
        <p:spPr>
          <a:xfrm>
            <a:off x="301625" y="1295400"/>
            <a:ext cx="8540750" cy="5334000"/>
          </a:xfrm>
        </p:spPr>
        <p:txBody>
          <a:bodyPr/>
          <a:lstStyle/>
          <a:p>
            <a:pPr>
              <a:lnSpc>
                <a:spcPct val="80000"/>
              </a:lnSpc>
            </a:pPr>
            <a:r>
              <a:rPr lang="en-US" altLang="x-none" sz="2800"/>
              <a:t>E 4</a:t>
            </a:r>
          </a:p>
          <a:p>
            <a:pPr>
              <a:lnSpc>
                <a:spcPct val="80000"/>
              </a:lnSpc>
              <a:buFont typeface="Wingdings" charset="2"/>
              <a:buNone/>
            </a:pPr>
            <a:r>
              <a:rPr lang="en-US" altLang="x-none" sz="2800"/>
              <a:t>        low  fat  diet!!   </a:t>
            </a:r>
            <a:r>
              <a:rPr lang="en-US" altLang="x-none" sz="2800">
                <a:solidFill>
                  <a:schemeClr val="hlink"/>
                </a:solidFill>
              </a:rPr>
              <a:t>extremely  important</a:t>
            </a:r>
          </a:p>
          <a:p>
            <a:pPr>
              <a:lnSpc>
                <a:spcPct val="80000"/>
              </a:lnSpc>
              <a:buFont typeface="Wingdings" charset="2"/>
              <a:buNone/>
            </a:pPr>
            <a:r>
              <a:rPr lang="en-US" altLang="x-none" sz="2800"/>
              <a:t>        NO   alcohol !!!!</a:t>
            </a:r>
          </a:p>
          <a:p>
            <a:pPr>
              <a:lnSpc>
                <a:spcPct val="80000"/>
              </a:lnSpc>
              <a:buFont typeface="Wingdings" charset="2"/>
              <a:buNone/>
            </a:pPr>
            <a:r>
              <a:rPr lang="en-US" altLang="x-none" sz="2800"/>
              <a:t>        exercise  modest  help</a:t>
            </a:r>
          </a:p>
          <a:p>
            <a:pPr>
              <a:lnSpc>
                <a:spcPct val="80000"/>
              </a:lnSpc>
              <a:buFont typeface="Wingdings" charset="2"/>
              <a:buNone/>
            </a:pPr>
            <a:r>
              <a:rPr lang="en-US" altLang="x-none" sz="2800"/>
              <a:t>        increased  risk  CAD;  rx  co-morbidities  aggressively</a:t>
            </a:r>
          </a:p>
          <a:p>
            <a:pPr>
              <a:lnSpc>
                <a:spcPct val="80000"/>
              </a:lnSpc>
              <a:buFont typeface="Wingdings" charset="2"/>
              <a:buNone/>
            </a:pPr>
            <a:r>
              <a:rPr lang="en-US" altLang="x-none" sz="2800"/>
              <a:t>        </a:t>
            </a:r>
            <a:endParaRPr lang="en-US" altLang="x-none" sz="2800">
              <a:solidFill>
                <a:srgbClr val="FFFF00"/>
              </a:solidFill>
            </a:endParaRPr>
          </a:p>
          <a:p>
            <a:pPr>
              <a:lnSpc>
                <a:spcPct val="80000"/>
              </a:lnSpc>
              <a:buFont typeface="Wingdings" charset="2"/>
              <a:buNone/>
            </a:pPr>
            <a:r>
              <a:rPr lang="en-US" altLang="x-none" sz="2800"/>
              <a:t>        </a:t>
            </a:r>
            <a:endParaRPr lang="en-US" altLang="x-none" sz="2800" b="1" i="1">
              <a:solidFill>
                <a:schemeClr val="hlink"/>
              </a:solidFill>
            </a:endParaRPr>
          </a:p>
          <a:p>
            <a:pPr>
              <a:lnSpc>
                <a:spcPct val="80000"/>
              </a:lnSpc>
              <a:buFont typeface="Wingdings" charset="2"/>
              <a:buNone/>
            </a:pPr>
            <a:r>
              <a:rPr lang="en-US" altLang="x-none" sz="2800" b="1" i="1">
                <a:solidFill>
                  <a:schemeClr val="hlink"/>
                </a:solidFill>
              </a:rPr>
              <a:t>Arterioscler. Thromb. Vasc. Biol.</a:t>
            </a:r>
            <a:r>
              <a:rPr lang="en-US" altLang="x-none" sz="2800">
                <a:solidFill>
                  <a:schemeClr val="hlink"/>
                </a:solidFill>
              </a:rPr>
              <a:t> 1995 Jan.; 15 (1): 105 -111</a:t>
            </a:r>
          </a:p>
          <a:p>
            <a:pPr>
              <a:lnSpc>
                <a:spcPct val="80000"/>
              </a:lnSpc>
              <a:buFont typeface="Wingdings" charset="2"/>
              <a:buNone/>
            </a:pPr>
            <a:r>
              <a:rPr lang="en-US" altLang="x-none" sz="2800" b="1" i="1">
                <a:solidFill>
                  <a:schemeClr val="hlink"/>
                </a:solidFill>
              </a:rPr>
              <a:t>Am. J. Epidemiol.  2002</a:t>
            </a:r>
            <a:r>
              <a:rPr lang="en-US" altLang="x-none" sz="2800">
                <a:solidFill>
                  <a:schemeClr val="hlink"/>
                </a:solidFill>
              </a:rPr>
              <a:t>; 155: 487 -495</a:t>
            </a:r>
          </a:p>
          <a:p>
            <a:pPr>
              <a:lnSpc>
                <a:spcPct val="80000"/>
              </a:lnSpc>
              <a:buFont typeface="Wingdings" charset="2"/>
              <a:buNone/>
            </a:pPr>
            <a:r>
              <a:rPr lang="en-US" altLang="x-none" sz="2800">
                <a:solidFill>
                  <a:schemeClr val="hlink"/>
                </a:solidFill>
              </a:rPr>
              <a:t>        </a:t>
            </a:r>
          </a:p>
          <a:p>
            <a:pPr>
              <a:lnSpc>
                <a:spcPct val="80000"/>
              </a:lnSpc>
              <a:buFont typeface="Wingdings" charset="2"/>
              <a:buNone/>
            </a:pPr>
            <a:endParaRPr lang="en-US" altLang="x-none" sz="2800"/>
          </a:p>
          <a:p>
            <a:pPr>
              <a:lnSpc>
                <a:spcPct val="80000"/>
              </a:lnSpc>
              <a:buFont typeface="Wingdings" charset="2"/>
              <a:buNone/>
            </a:pPr>
            <a:endParaRPr lang="en-US" altLang="x-none" sz="2800"/>
          </a:p>
        </p:txBody>
      </p:sp>
      <p:sp>
        <p:nvSpPr>
          <p:cNvPr id="1654788" name="Text Box 4"/>
          <p:cNvSpPr txBox="1">
            <a:spLocks noChangeArrowheads="1"/>
          </p:cNvSpPr>
          <p:nvPr/>
        </p:nvSpPr>
        <p:spPr bwMode="auto">
          <a:xfrm>
            <a:off x="746125" y="36513"/>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rgbClr val="FFFF00"/>
                </a:solidFill>
              </a:rPr>
              <a:t>You are 4/3</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656834" name="Rectangle 2"/>
          <p:cNvSpPr>
            <a:spLocks noGrp="1" noRot="1" noChangeArrowheads="1"/>
          </p:cNvSpPr>
          <p:nvPr>
            <p:ph type="title"/>
          </p:nvPr>
        </p:nvSpPr>
        <p:spPr>
          <a:xfrm>
            <a:off x="0" y="0"/>
            <a:ext cx="9144000" cy="1295400"/>
          </a:xfrm>
        </p:spPr>
        <p:txBody>
          <a:bodyPr/>
          <a:lstStyle/>
          <a:p>
            <a:r>
              <a:rPr lang="en-US" altLang="x-none" sz="3200"/>
              <a:t>Apo E 4 genotype is associated with elevated LDL and increased CHD risk</a:t>
            </a:r>
          </a:p>
        </p:txBody>
      </p:sp>
      <p:sp>
        <p:nvSpPr>
          <p:cNvPr id="1656835" name="Rectangle 3"/>
          <p:cNvSpPr>
            <a:spLocks noGrp="1" noRot="1" noChangeArrowheads="1"/>
          </p:cNvSpPr>
          <p:nvPr>
            <p:ph type="body" idx="1"/>
          </p:nvPr>
        </p:nvSpPr>
        <p:spPr>
          <a:xfrm>
            <a:off x="301625" y="1600200"/>
            <a:ext cx="8540750" cy="4495800"/>
          </a:xfrm>
        </p:spPr>
        <p:txBody>
          <a:bodyPr/>
          <a:lstStyle/>
          <a:p>
            <a:pPr>
              <a:lnSpc>
                <a:spcPct val="80000"/>
              </a:lnSpc>
            </a:pPr>
            <a:r>
              <a:rPr lang="en-US" altLang="x-none" sz="2000"/>
              <a:t>Apo E is key in lipid metabolism; binding to receptors on liver and clearing chylomicrons and VLDL</a:t>
            </a:r>
          </a:p>
          <a:p>
            <a:pPr>
              <a:lnSpc>
                <a:spcPct val="80000"/>
              </a:lnSpc>
            </a:pPr>
            <a:r>
              <a:rPr lang="en-US" altLang="x-none" sz="2000"/>
              <a:t>Coronary risk data: 121 studies with 82,727 controls and 37,850 CV cases</a:t>
            </a:r>
          </a:p>
          <a:p>
            <a:pPr>
              <a:lnSpc>
                <a:spcPct val="80000"/>
              </a:lnSpc>
              <a:buFont typeface="Wingdings" charset="2"/>
              <a:buNone/>
            </a:pPr>
            <a:r>
              <a:rPr lang="en-US" altLang="x-none" sz="2000"/>
              <a:t>          significant OR: 2/2 &amp; 2/3  18% reduced risk</a:t>
            </a:r>
          </a:p>
          <a:p>
            <a:pPr>
              <a:lnSpc>
                <a:spcPct val="80000"/>
              </a:lnSpc>
              <a:buFont typeface="Wingdings" charset="2"/>
              <a:buNone/>
            </a:pPr>
            <a:r>
              <a:rPr lang="en-US" altLang="x-none" sz="2000"/>
              <a:t>                                   4/4            22% increased risk</a:t>
            </a:r>
          </a:p>
          <a:p>
            <a:pPr>
              <a:lnSpc>
                <a:spcPct val="80000"/>
              </a:lnSpc>
            </a:pPr>
            <a:r>
              <a:rPr lang="en-US" altLang="x-none" sz="2000"/>
              <a:t>Lipid data: 82 studies with 86,067 disease free people</a:t>
            </a:r>
          </a:p>
          <a:p>
            <a:pPr>
              <a:lnSpc>
                <a:spcPct val="80000"/>
              </a:lnSpc>
              <a:buFont typeface="Wingdings" charset="2"/>
              <a:buNone/>
            </a:pPr>
            <a:r>
              <a:rPr lang="en-US" altLang="x-none" sz="2000"/>
              <a:t>          significant difference: LDL 44mg/dL  4/4 vs. 2/2</a:t>
            </a:r>
          </a:p>
          <a:p>
            <a:pPr>
              <a:lnSpc>
                <a:spcPct val="80000"/>
              </a:lnSpc>
              <a:buFont typeface="Wingdings" charset="2"/>
              <a:buNone/>
            </a:pPr>
            <a:r>
              <a:rPr lang="en-US" altLang="x-none" sz="2000"/>
              <a:t>                                             HDL 2.7mg/dL 2/2 vs. 4/4  &amp;</a:t>
            </a:r>
          </a:p>
          <a:p>
            <a:pPr>
              <a:lnSpc>
                <a:spcPct val="80000"/>
              </a:lnSpc>
              <a:buFont typeface="Wingdings" charset="2"/>
              <a:buNone/>
            </a:pPr>
            <a:r>
              <a:rPr lang="en-US" altLang="x-none" sz="2000"/>
              <a:t>                                                                      2/3 vs. 3/4</a:t>
            </a:r>
          </a:p>
          <a:p>
            <a:pPr>
              <a:lnSpc>
                <a:spcPct val="80000"/>
              </a:lnSpc>
              <a:buFont typeface="Wingdings" charset="2"/>
              <a:buNone/>
            </a:pPr>
            <a:r>
              <a:rPr lang="en-US" altLang="x-none" sz="2000"/>
              <a:t>                                             TG    30mg/dL 2/2 vs. 3/3 (highest to lowest)</a:t>
            </a:r>
          </a:p>
          <a:p>
            <a:pPr>
              <a:lnSpc>
                <a:spcPct val="80000"/>
              </a:lnSpc>
            </a:pPr>
            <a:r>
              <a:rPr lang="en-US" altLang="x-none" sz="2000"/>
              <a:t>Approx. linear relationship with LDL, CHD risk and apo E genotypes</a:t>
            </a:r>
          </a:p>
          <a:p>
            <a:pPr>
              <a:lnSpc>
                <a:spcPct val="80000"/>
              </a:lnSpc>
              <a:buFont typeface="Wingdings" charset="2"/>
              <a:buNone/>
            </a:pPr>
            <a:r>
              <a:rPr lang="en-US" altLang="x-none" sz="2000"/>
              <a:t>                                   2/2, 2/3, 2/4, 3/3, 3/4, 4/4  (lowest to highest)</a:t>
            </a:r>
          </a:p>
          <a:p>
            <a:pPr>
              <a:lnSpc>
                <a:spcPct val="80000"/>
              </a:lnSpc>
              <a:buFont typeface="Wingdings" charset="2"/>
              <a:buNone/>
            </a:pPr>
            <a:r>
              <a:rPr lang="en-US" altLang="x-none" sz="2000"/>
              <a:t>          </a:t>
            </a:r>
          </a:p>
        </p:txBody>
      </p:sp>
      <p:sp>
        <p:nvSpPr>
          <p:cNvPr id="1656836" name="Text Box 4"/>
          <p:cNvSpPr txBox="1">
            <a:spLocks noChangeArrowheads="1"/>
          </p:cNvSpPr>
          <p:nvPr/>
        </p:nvSpPr>
        <p:spPr bwMode="auto">
          <a:xfrm>
            <a:off x="1050925" y="5878513"/>
            <a:ext cx="555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hlink"/>
                </a:solidFill>
              </a:rPr>
              <a:t>JAMA</a:t>
            </a:r>
            <a:r>
              <a:rPr lang="en-US" altLang="x-none" sz="2000">
                <a:solidFill>
                  <a:schemeClr val="hlink"/>
                </a:solidFill>
              </a:rPr>
              <a:t>, 9/19/2007 – Vol 298, No. 11: 1300-1311</a:t>
            </a: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 name="Footer Placeholder 4"/>
          <p:cNvSpPr>
            <a:spLocks noGrp="1"/>
          </p:cNvSpPr>
          <p:nvPr>
            <p:ph type="ftr" sz="quarter" idx="11"/>
          </p:nvPr>
        </p:nvSpPr>
        <p:spPr/>
        <p:txBody>
          <a:bodyPr/>
          <a:lstStyle/>
          <a:p>
            <a:r>
              <a:rPr lang="en-US" altLang="x-none"/>
              <a:t>Copyright Bale/Doneen Paradigm</a:t>
            </a:r>
          </a:p>
        </p:txBody>
      </p:sp>
      <p:sp>
        <p:nvSpPr>
          <p:cNvPr id="1658882" name="Rectangle 2"/>
          <p:cNvSpPr>
            <a:spLocks noChangeArrowheads="1"/>
          </p:cNvSpPr>
          <p:nvPr/>
        </p:nvSpPr>
        <p:spPr bwMode="auto">
          <a:xfrm>
            <a:off x="0" y="3298825"/>
            <a:ext cx="91440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1100">
                <a:latin typeface="Times New Roman" charset="0"/>
              </a:rPr>
              <a:t> </a:t>
            </a:r>
            <a:endParaRPr lang="en-US" altLang="x-none" sz="2400">
              <a:latin typeface="Times New Roman" charset="0"/>
            </a:endParaRPr>
          </a:p>
        </p:txBody>
      </p:sp>
      <p:sp>
        <p:nvSpPr>
          <p:cNvPr id="1658883" name="Text Box 3"/>
          <p:cNvSpPr txBox="1">
            <a:spLocks noChangeArrowheads="1"/>
          </p:cNvSpPr>
          <p:nvPr/>
        </p:nvSpPr>
        <p:spPr bwMode="auto">
          <a:xfrm>
            <a:off x="1143000" y="4038600"/>
            <a:ext cx="74676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85000"/>
              </a:lnSpc>
              <a:spcBef>
                <a:spcPct val="50000"/>
              </a:spcBef>
            </a:pPr>
            <a:r>
              <a:rPr lang="en-US" altLang="x-none">
                <a:latin typeface="Verdana" charset="0"/>
                <a:ea typeface="Times New Roman" charset="0"/>
                <a:cs typeface="Times New Roman" charset="0"/>
              </a:rPr>
              <a:t>HALE- Healthy Aging: A Longitudinal Study in Europe</a:t>
            </a:r>
          </a:p>
          <a:p>
            <a:pPr eaLnBrk="1" hangingPunct="1">
              <a:lnSpc>
                <a:spcPct val="85000"/>
              </a:lnSpc>
              <a:spcBef>
                <a:spcPct val="50000"/>
              </a:spcBef>
            </a:pPr>
            <a:r>
              <a:rPr lang="en-US" altLang="x-none">
                <a:latin typeface="Verdana" charset="0"/>
                <a:ea typeface="Times New Roman" charset="0"/>
                <a:cs typeface="Times New Roman" charset="0"/>
              </a:rPr>
              <a:t>1500 men &amp; 832 women; 70 to 90 yo; followed 10 yrs.</a:t>
            </a:r>
          </a:p>
          <a:p>
            <a:pPr eaLnBrk="1" hangingPunct="1">
              <a:lnSpc>
                <a:spcPct val="85000"/>
              </a:lnSpc>
              <a:spcBef>
                <a:spcPct val="50000"/>
              </a:spcBef>
            </a:pPr>
            <a:endParaRPr lang="en-US" altLang="x-none">
              <a:latin typeface="Verdana" charset="0"/>
              <a:ea typeface="Times New Roman" charset="0"/>
              <a:cs typeface="Times New Roman" charset="0"/>
            </a:endParaRPr>
          </a:p>
          <a:p>
            <a:pPr eaLnBrk="1" hangingPunct="1">
              <a:lnSpc>
                <a:spcPct val="85000"/>
              </a:lnSpc>
              <a:spcBef>
                <a:spcPct val="50000"/>
              </a:spcBef>
            </a:pPr>
            <a:r>
              <a:rPr lang="en-US" altLang="x-none">
                <a:solidFill>
                  <a:srgbClr val="FF99FF"/>
                </a:solidFill>
                <a:latin typeface="Verdana" charset="0"/>
                <a:ea typeface="Times New Roman" charset="0"/>
                <a:cs typeface="Times New Roman" charset="0"/>
              </a:rPr>
              <a:t>If had all four in place= 73% reduction in coronary mortality</a:t>
            </a:r>
          </a:p>
          <a:p>
            <a:pPr eaLnBrk="1" hangingPunct="1">
              <a:lnSpc>
                <a:spcPct val="85000"/>
              </a:lnSpc>
              <a:spcBef>
                <a:spcPct val="50000"/>
              </a:spcBef>
            </a:pPr>
            <a:endParaRPr lang="en-US" altLang="x-none">
              <a:solidFill>
                <a:srgbClr val="FF99FF"/>
              </a:solidFill>
              <a:latin typeface="Verdana" charset="0"/>
              <a:ea typeface="Times New Roman" charset="0"/>
              <a:cs typeface="Times New Roman" charset="0"/>
            </a:endParaRPr>
          </a:p>
          <a:p>
            <a:pPr eaLnBrk="1" hangingPunct="1">
              <a:lnSpc>
                <a:spcPct val="85000"/>
              </a:lnSpc>
              <a:spcBef>
                <a:spcPct val="50000"/>
              </a:spcBef>
            </a:pPr>
            <a:endParaRPr lang="en-US" altLang="x-none">
              <a:solidFill>
                <a:srgbClr val="FF99FF"/>
              </a:solidFill>
              <a:latin typeface="Verdana" charset="0"/>
              <a:ea typeface="Times New Roman" charset="0"/>
              <a:cs typeface="Times New Roman" charset="0"/>
            </a:endParaRPr>
          </a:p>
          <a:p>
            <a:pPr eaLnBrk="1" hangingPunct="1">
              <a:lnSpc>
                <a:spcPct val="85000"/>
              </a:lnSpc>
              <a:spcBef>
                <a:spcPct val="50000"/>
              </a:spcBef>
            </a:pPr>
            <a:r>
              <a:rPr lang="en-US" altLang="x-none">
                <a:solidFill>
                  <a:schemeClr val="folHlink"/>
                </a:solidFill>
                <a:latin typeface="Verdana" charset="0"/>
                <a:ea typeface="Times New Roman" charset="0"/>
                <a:cs typeface="Times New Roman" charset="0"/>
              </a:rPr>
              <a:t>Knoops K et al. </a:t>
            </a:r>
            <a:r>
              <a:rPr lang="en-US" altLang="x-none" i="1">
                <a:solidFill>
                  <a:schemeClr val="folHlink"/>
                </a:solidFill>
                <a:latin typeface="Verdana" charset="0"/>
                <a:ea typeface="Times New Roman" charset="0"/>
                <a:cs typeface="Times New Roman" charset="0"/>
              </a:rPr>
              <a:t>JAMA 9/22/</a:t>
            </a:r>
            <a:r>
              <a:rPr lang="en-US" altLang="x-none">
                <a:solidFill>
                  <a:schemeClr val="folHlink"/>
                </a:solidFill>
                <a:latin typeface="Verdana" charset="0"/>
                <a:ea typeface="Times New Roman" charset="0"/>
                <a:cs typeface="Times New Roman" charset="0"/>
              </a:rPr>
              <a:t>2004; 292:1433-39.</a:t>
            </a:r>
          </a:p>
        </p:txBody>
      </p:sp>
      <p:sp>
        <p:nvSpPr>
          <p:cNvPr id="1658884" name="Rectangle 4"/>
          <p:cNvSpPr>
            <a:spLocks noGrp="1" noRot="1" noChangeArrowheads="1"/>
          </p:cNvSpPr>
          <p:nvPr>
            <p:ph type="title"/>
          </p:nvPr>
        </p:nvSpPr>
        <p:spPr>
          <a:xfrm>
            <a:off x="381000" y="76200"/>
            <a:ext cx="8534400" cy="914400"/>
          </a:xfrm>
        </p:spPr>
        <p:txBody>
          <a:bodyPr/>
          <a:lstStyle/>
          <a:p>
            <a:r>
              <a:rPr lang="en-US" altLang="x-none" sz="3600" b="1">
                <a:solidFill>
                  <a:srgbClr val="FFA31B"/>
                </a:solidFill>
                <a:ea typeface="Times New Roman" charset="0"/>
                <a:cs typeface="Times New Roman" charset="0"/>
              </a:rPr>
              <a:t>Mortality risk reduction by lifestyle modification</a:t>
            </a:r>
            <a:r>
              <a:rPr lang="en-US" altLang="x-none" sz="3600" b="1">
                <a:solidFill>
                  <a:srgbClr val="FFA31B"/>
                </a:solidFill>
              </a:rPr>
              <a:t> </a:t>
            </a:r>
          </a:p>
        </p:txBody>
      </p:sp>
      <p:graphicFrame>
        <p:nvGraphicFramePr>
          <p:cNvPr id="1658885" name="Group 5"/>
          <p:cNvGraphicFramePr>
            <a:graphicFrameLocks noGrp="1"/>
          </p:cNvGraphicFramePr>
          <p:nvPr/>
        </p:nvGraphicFramePr>
        <p:xfrm>
          <a:off x="1143000" y="990600"/>
          <a:ext cx="7696200" cy="2362200"/>
        </p:xfrm>
        <a:graphic>
          <a:graphicData uri="http://schemas.openxmlformats.org/drawingml/2006/table">
            <a:tbl>
              <a:tblPr/>
              <a:tblGrid>
                <a:gridCol w="1447800"/>
                <a:gridCol w="2133600"/>
                <a:gridCol w="1447800"/>
                <a:gridCol w="1371600"/>
                <a:gridCol w="1295400"/>
              </a:tblGrid>
              <a:tr h="7191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Mortality type</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Mediterranean diet</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Moderate alcohol</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Physical activity</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Non-smoking</a:t>
                      </a:r>
                    </a:p>
                  </a:txBody>
                  <a:tcPr horzOverflow="overflow">
                    <a:lnL>
                      <a:noFill/>
                    </a:lnL>
                    <a:lnR cap="flat">
                      <a:noFill/>
                    </a:lnR>
                    <a:lnT cap="flat">
                      <a:noFill/>
                    </a:lnT>
                    <a:lnB>
                      <a:noFill/>
                    </a:lnB>
                    <a:lnTlToBr>
                      <a:noFill/>
                    </a:lnTlToBr>
                    <a:lnBlToTr>
                      <a:noFill/>
                    </a:lnBlToTr>
                    <a:noFill/>
                  </a:tcPr>
                </a:tc>
              </a:tr>
              <a:tr h="4111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All-cause</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0.77</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0.78</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0.63</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0.65</a:t>
                      </a:r>
                    </a:p>
                  </a:txBody>
                  <a:tcPr horzOverflow="overflow">
                    <a:lnL>
                      <a:noFill/>
                    </a:lnL>
                    <a:lnR cap="flat">
                      <a:noFill/>
                    </a:lnR>
                    <a:lnT>
                      <a:noFill/>
                    </a:lnT>
                    <a:lnB>
                      <a:noFill/>
                    </a:lnB>
                    <a:lnTlToBr>
                      <a:noFill/>
                    </a:lnTlToBr>
                    <a:lnBlToTr>
                      <a:noFill/>
                    </a:lnBlToTr>
                    <a:noFill/>
                  </a:tcPr>
                </a:tc>
              </a:tr>
              <a:tr h="4111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Coronary</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00"/>
                          </a:solidFill>
                          <a:effectLst>
                            <a:outerShdw blurRad="38100" dist="38100" dir="2700000" algn="tl">
                              <a:srgbClr val="000000"/>
                            </a:outerShdw>
                          </a:effectLst>
                          <a:latin typeface="Arial" charset="0"/>
                          <a:ea typeface="Arial Unicode MS" charset="0"/>
                        </a:rPr>
                        <a:t>0.61</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00"/>
                          </a:solidFill>
                          <a:effectLst>
                            <a:outerShdw blurRad="38100" dist="38100" dir="2700000" algn="tl">
                              <a:srgbClr val="000000"/>
                            </a:outerShdw>
                          </a:effectLst>
                          <a:latin typeface="Arial" charset="0"/>
                          <a:ea typeface="Arial Unicode MS" charset="0"/>
                        </a:rPr>
                        <a:t>0.60</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00"/>
                          </a:solidFill>
                          <a:effectLst>
                            <a:outerShdw blurRad="38100" dist="38100" dir="2700000" algn="tl">
                              <a:srgbClr val="000000"/>
                            </a:outerShdw>
                          </a:effectLst>
                          <a:latin typeface="Arial" charset="0"/>
                          <a:ea typeface="Arial Unicode MS" charset="0"/>
                        </a:rPr>
                        <a:t>0.72</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00"/>
                          </a:solidFill>
                          <a:effectLst>
                            <a:outerShdw blurRad="38100" dist="38100" dir="2700000" algn="tl">
                              <a:srgbClr val="000000"/>
                            </a:outerShdw>
                          </a:effectLst>
                          <a:latin typeface="Arial" charset="0"/>
                          <a:ea typeface="Arial Unicode MS" charset="0"/>
                        </a:rPr>
                        <a:t>0.80</a:t>
                      </a:r>
                    </a:p>
                  </a:txBody>
                  <a:tcPr horzOverflow="overflow">
                    <a:lnL>
                      <a:noFill/>
                    </a:lnL>
                    <a:lnR cap="flat">
                      <a:noFill/>
                    </a:lnR>
                    <a:lnT>
                      <a:noFill/>
                    </a:lnT>
                    <a:lnB>
                      <a:noFill/>
                    </a:lnB>
                    <a:lnTlToBr>
                      <a:noFill/>
                    </a:lnTlToBr>
                    <a:lnBlToTr>
                      <a:noFill/>
                    </a:lnBlToTr>
                    <a:noFill/>
                  </a:tcPr>
                </a:tc>
              </a:tr>
              <a:tr h="4095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CVD</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0.71</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0.74</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0.65</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0.68</a:t>
                      </a:r>
                    </a:p>
                  </a:txBody>
                  <a:tcPr horzOverflow="overflow">
                    <a:lnL>
                      <a:noFill/>
                    </a:lnL>
                    <a:lnR cap="flat">
                      <a:noFill/>
                    </a:lnR>
                    <a:lnT>
                      <a:noFill/>
                    </a:lnT>
                    <a:lnB>
                      <a:noFill/>
                    </a:lnB>
                    <a:lnTlToBr>
                      <a:noFill/>
                    </a:lnTlToBr>
                    <a:lnBlToTr>
                      <a:noFill/>
                    </a:lnBlToTr>
                    <a:noFill/>
                  </a:tcPr>
                </a:tc>
              </a:tr>
              <a:tr h="4111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Cancer</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0.90</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0.73</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0.64</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0.47</a:t>
                      </a:r>
                    </a:p>
                  </a:txBody>
                  <a:tcPr horzOverflow="overflow">
                    <a:lnL>
                      <a:noFill/>
                    </a:lnL>
                    <a:lnR cap="flat">
                      <a:noFill/>
                    </a:lnR>
                    <a:lnT>
                      <a:noFill/>
                    </a:lnT>
                    <a:lnB cap="flat">
                      <a:noFill/>
                    </a:lnB>
                    <a:lnTlToBr>
                      <a:noFill/>
                    </a:lnTlToBr>
                    <a:lnBlToTr>
                      <a:noFill/>
                    </a:lnBlToTr>
                    <a:noFill/>
                  </a:tcPr>
                </a:tc>
              </a:tr>
            </a:tbl>
          </a:graphicData>
        </a:graphic>
      </p:graphicFrame>
      <p:sp>
        <p:nvSpPr>
          <p:cNvPr id="1658931" name="Line 51"/>
          <p:cNvSpPr>
            <a:spLocks noChangeShapeType="1"/>
          </p:cNvSpPr>
          <p:nvPr/>
        </p:nvSpPr>
        <p:spPr bwMode="auto">
          <a:xfrm>
            <a:off x="1219200" y="1676400"/>
            <a:ext cx="7467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8932" name="Line 52"/>
          <p:cNvSpPr>
            <a:spLocks noChangeShapeType="1"/>
          </p:cNvSpPr>
          <p:nvPr/>
        </p:nvSpPr>
        <p:spPr bwMode="auto">
          <a:xfrm>
            <a:off x="1219200" y="3352800"/>
            <a:ext cx="7467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8933" name="Text Box 53"/>
          <p:cNvSpPr txBox="1">
            <a:spLocks noChangeArrowheads="1"/>
          </p:cNvSpPr>
          <p:nvPr/>
        </p:nvSpPr>
        <p:spPr bwMode="auto">
          <a:xfrm>
            <a:off x="212725" y="569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58883">
                                            <p:txEl>
                                              <p:pRg st="3" end="3"/>
                                            </p:txEl>
                                          </p:spTgt>
                                        </p:tgtEl>
                                        <p:attrNameLst>
                                          <p:attrName>style.visibility</p:attrName>
                                        </p:attrNameLst>
                                      </p:cBhvr>
                                      <p:to>
                                        <p:strVal val="visible"/>
                                      </p:to>
                                    </p:set>
                                    <p:anim calcmode="lin" valueType="num">
                                      <p:cBhvr additive="base">
                                        <p:cTn id="7" dur="500" fill="hold"/>
                                        <p:tgtEl>
                                          <p:spTgt spid="165888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8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ltLang="x-none"/>
              <a:t>Copyright Bale/Doneen Paradigm</a:t>
            </a:r>
          </a:p>
        </p:txBody>
      </p:sp>
      <p:sp>
        <p:nvSpPr>
          <p:cNvPr id="1668098" name="Rectangle 2"/>
          <p:cNvSpPr>
            <a:spLocks noGrp="1" noRot="1" noChangeArrowheads="1"/>
          </p:cNvSpPr>
          <p:nvPr>
            <p:ph type="title"/>
          </p:nvPr>
        </p:nvSpPr>
        <p:spPr>
          <a:xfrm>
            <a:off x="301625" y="0"/>
            <a:ext cx="8510588" cy="762000"/>
          </a:xfrm>
        </p:spPr>
        <p:txBody>
          <a:bodyPr/>
          <a:lstStyle/>
          <a:p>
            <a:r>
              <a:rPr lang="en-US" altLang="x-none" sz="3200"/>
              <a:t>Nicotine in any form increase CV risk</a:t>
            </a:r>
          </a:p>
        </p:txBody>
      </p:sp>
      <p:sp>
        <p:nvSpPr>
          <p:cNvPr id="1668099" name="Rectangle 3"/>
          <p:cNvSpPr>
            <a:spLocks noGrp="1" noRot="1" noChangeArrowheads="1"/>
          </p:cNvSpPr>
          <p:nvPr>
            <p:ph type="body" idx="1"/>
          </p:nvPr>
        </p:nvSpPr>
        <p:spPr>
          <a:xfrm>
            <a:off x="228600" y="1143000"/>
            <a:ext cx="8915400" cy="4267200"/>
          </a:xfrm>
        </p:spPr>
        <p:txBody>
          <a:bodyPr/>
          <a:lstStyle/>
          <a:p>
            <a:pPr>
              <a:lnSpc>
                <a:spcPct val="80000"/>
              </a:lnSpc>
            </a:pPr>
            <a:r>
              <a:rPr lang="en-US" altLang="x-none" sz="1800"/>
              <a:t>Overall, the risk (odds ratio) of nonfatal MI among current smokers was 2.95 relative to that of never-smokers (p&lt;0.0001). Risk was higher in younger smokers than in older ones and lower in women than in men. </a:t>
            </a:r>
          </a:p>
          <a:p>
            <a:pPr>
              <a:lnSpc>
                <a:spcPct val="80000"/>
              </a:lnSpc>
            </a:pPr>
            <a:r>
              <a:rPr lang="en-US" altLang="x-none" sz="1800"/>
              <a:t>The risk reached only 1.85 among former smokers within three years of quitting, although it persisted at 1.22 even among those cigarette-free for 20 years. </a:t>
            </a:r>
          </a:p>
          <a:p>
            <a:pPr>
              <a:lnSpc>
                <a:spcPct val="80000"/>
              </a:lnSpc>
            </a:pPr>
            <a:r>
              <a:rPr lang="en-US" altLang="x-none" sz="1800"/>
              <a:t>The MI risk climbed from 1.63 among persons smoking one to nine cigarettes per day to 4.59 for a rate of </a:t>
            </a:r>
            <a:r>
              <a:rPr lang="en-US" altLang="x-none" sz="1800" u="sng"/>
              <a:t>&gt;</a:t>
            </a:r>
            <a:r>
              <a:rPr lang="en-US" altLang="x-none" sz="1800"/>
              <a:t>20/day (p&lt;0.0001 for both findings). Every additional daily cigarette corresponded to a 5.6% jump in risk, according to the analysis. </a:t>
            </a:r>
          </a:p>
          <a:p>
            <a:pPr>
              <a:lnSpc>
                <a:spcPct val="80000"/>
              </a:lnSpc>
            </a:pPr>
            <a:r>
              <a:rPr lang="en-US" altLang="x-none" sz="1800"/>
              <a:t>Less than half of controls reported no exposure to second-hand smoke. Those exposed only one to seven hours per week showed a significant MI risk of 1.24 relative to those without any exposure. The risk reached 1.62 for those exposed &gt;21 hours per week. </a:t>
            </a:r>
          </a:p>
          <a:p>
            <a:pPr>
              <a:lnSpc>
                <a:spcPct val="80000"/>
              </a:lnSpc>
            </a:pPr>
            <a:r>
              <a:rPr lang="en-US" altLang="x-none" sz="1800"/>
              <a:t>Chewing tobacco by itself more than doubled the MI risk. Persons who both chewed tobacco and smoked cigarettes had four times the MI risk of nonusers.</a:t>
            </a:r>
          </a:p>
          <a:p>
            <a:pPr>
              <a:lnSpc>
                <a:spcPct val="80000"/>
              </a:lnSpc>
            </a:pPr>
            <a:r>
              <a:rPr lang="en-US" altLang="x-none" sz="1800"/>
              <a:t>tobacco exposure—be it cigarettes, pipes, cigars, beedies, sheesha, or smokeless; second-hand or primary; filtered or nonfiltered, even at low levels—causes a large proportion of myocardial infarcts in men and women</a:t>
            </a:r>
          </a:p>
        </p:txBody>
      </p:sp>
      <p:sp>
        <p:nvSpPr>
          <p:cNvPr id="1668100" name="Text Box 4"/>
          <p:cNvSpPr txBox="1">
            <a:spLocks noChangeArrowheads="1"/>
          </p:cNvSpPr>
          <p:nvPr/>
        </p:nvSpPr>
        <p:spPr bwMode="auto">
          <a:xfrm>
            <a:off x="288925" y="5294313"/>
            <a:ext cx="7788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solidFill>
                <a:schemeClr val="hlink"/>
              </a:solidFill>
            </a:endParaRPr>
          </a:p>
        </p:txBody>
      </p:sp>
      <p:sp>
        <p:nvSpPr>
          <p:cNvPr id="1668101" name="Text Box 5"/>
          <p:cNvSpPr txBox="1">
            <a:spLocks noChangeArrowheads="1"/>
          </p:cNvSpPr>
          <p:nvPr/>
        </p:nvSpPr>
        <p:spPr bwMode="auto">
          <a:xfrm>
            <a:off x="898525" y="59547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hlink"/>
              </a:solidFill>
            </a:endParaRPr>
          </a:p>
        </p:txBody>
      </p:sp>
      <p:sp>
        <p:nvSpPr>
          <p:cNvPr id="1668102" name="Text Box 6"/>
          <p:cNvSpPr txBox="1">
            <a:spLocks noChangeArrowheads="1"/>
          </p:cNvSpPr>
          <p:nvPr/>
        </p:nvSpPr>
        <p:spPr bwMode="auto">
          <a:xfrm>
            <a:off x="441325" y="57261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folHlink"/>
              </a:solidFill>
            </a:endParaRPr>
          </a:p>
        </p:txBody>
      </p:sp>
      <p:sp>
        <p:nvSpPr>
          <p:cNvPr id="1668103" name="Text Box 7"/>
          <p:cNvSpPr txBox="1">
            <a:spLocks noChangeArrowheads="1"/>
          </p:cNvSpPr>
          <p:nvPr/>
        </p:nvSpPr>
        <p:spPr bwMode="auto">
          <a:xfrm>
            <a:off x="60325" y="6056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solidFill>
                <a:schemeClr val="folHlink"/>
              </a:solidFill>
            </a:endParaRPr>
          </a:p>
        </p:txBody>
      </p:sp>
      <p:sp>
        <p:nvSpPr>
          <p:cNvPr id="1668104" name="Text Box 8"/>
          <p:cNvSpPr txBox="1">
            <a:spLocks noChangeArrowheads="1"/>
          </p:cNvSpPr>
          <p:nvPr/>
        </p:nvSpPr>
        <p:spPr bwMode="auto">
          <a:xfrm>
            <a:off x="517525" y="5751513"/>
            <a:ext cx="6188075"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i="1">
                <a:solidFill>
                  <a:schemeClr val="hlink"/>
                </a:solidFill>
                <a:effectLst>
                  <a:outerShdw blurRad="38100" dist="38100" dir="2700000" algn="tl">
                    <a:srgbClr val="000000"/>
                  </a:outerShdw>
                </a:effectLst>
              </a:rPr>
              <a:t>Lancet 8/</a:t>
            </a:r>
            <a:r>
              <a:rPr lang="en-US" altLang="x-none" sz="2000">
                <a:solidFill>
                  <a:schemeClr val="hlink"/>
                </a:solidFill>
                <a:effectLst>
                  <a:outerShdw blurRad="38100" dist="38100" dir="2700000" algn="tl">
                    <a:srgbClr val="000000"/>
                  </a:outerShdw>
                </a:effectLst>
              </a:rPr>
              <a:t>2006; 368: 647-658.</a:t>
            </a:r>
          </a:p>
          <a:p>
            <a:endParaRPr lang="en-US" altLang="x-none" sz="2000">
              <a:solidFill>
                <a:schemeClr val="hlink"/>
              </a:solidFill>
              <a:effectLst>
                <a:outerShdw blurRad="38100" dist="38100" dir="2700000" algn="tl">
                  <a:srgbClr val="000000"/>
                </a:outerShdw>
              </a:effectLst>
            </a:endParaRPr>
          </a:p>
          <a:p>
            <a:endParaRPr lang="en-US" altLang="x-none"/>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x-none"/>
              <a:t>Copyright Bale/Doneen Paradigm</a:t>
            </a:r>
          </a:p>
        </p:txBody>
      </p:sp>
      <p:sp>
        <p:nvSpPr>
          <p:cNvPr id="1686530" name="Rectangle 2"/>
          <p:cNvSpPr>
            <a:spLocks noGrp="1" noRot="1" noChangeArrowheads="1"/>
          </p:cNvSpPr>
          <p:nvPr>
            <p:ph type="title"/>
          </p:nvPr>
        </p:nvSpPr>
        <p:spPr>
          <a:xfrm>
            <a:off x="228600" y="228600"/>
            <a:ext cx="8583613" cy="1676400"/>
          </a:xfrm>
        </p:spPr>
        <p:txBody>
          <a:bodyPr/>
          <a:lstStyle/>
          <a:p>
            <a:r>
              <a:rPr lang="en-US" altLang="x-none" sz="4000"/>
              <a:t>Physical fitness yields &gt;50% reduction in mortality risk in men at any given CV risk category</a:t>
            </a:r>
          </a:p>
        </p:txBody>
      </p:sp>
      <p:sp>
        <p:nvSpPr>
          <p:cNvPr id="1686531" name="Rectangle 3"/>
          <p:cNvSpPr>
            <a:spLocks noGrp="1" noRot="1" noChangeArrowheads="1"/>
          </p:cNvSpPr>
          <p:nvPr>
            <p:ph type="body" idx="1"/>
          </p:nvPr>
        </p:nvSpPr>
        <p:spPr>
          <a:xfrm>
            <a:off x="304800" y="2743200"/>
            <a:ext cx="8839200" cy="2286000"/>
          </a:xfrm>
        </p:spPr>
        <p:txBody>
          <a:bodyPr/>
          <a:lstStyle/>
          <a:p>
            <a:r>
              <a:rPr lang="en-US" altLang="x-none" sz="2800"/>
              <a:t>19,125 men btw. 20 &amp; 79 yo; followed 13 yrs.</a:t>
            </a:r>
          </a:p>
          <a:p>
            <a:endParaRPr lang="en-US" altLang="x-none" sz="2800"/>
          </a:p>
          <a:p>
            <a:r>
              <a:rPr lang="en-US" altLang="x-none" sz="2800"/>
              <a:t>Physical fitness = 4 -5 30 min. segments activity / wk</a:t>
            </a:r>
          </a:p>
          <a:p>
            <a:pPr>
              <a:buFont typeface="Wingdings" charset="2"/>
              <a:buNone/>
            </a:pPr>
            <a:r>
              <a:rPr lang="en-US" altLang="x-none" sz="2800"/>
              <a:t>       equivalent to walking</a:t>
            </a:r>
          </a:p>
        </p:txBody>
      </p:sp>
      <p:sp>
        <p:nvSpPr>
          <p:cNvPr id="1686532" name="Text Box 4"/>
          <p:cNvSpPr txBox="1">
            <a:spLocks noChangeArrowheads="1"/>
          </p:cNvSpPr>
          <p:nvPr/>
        </p:nvSpPr>
        <p:spPr bwMode="auto">
          <a:xfrm>
            <a:off x="441325" y="5497513"/>
            <a:ext cx="4721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chemeClr val="hlink"/>
                </a:solidFill>
              </a:rPr>
              <a:t>Katzmarzyk, et.al., </a:t>
            </a:r>
            <a:r>
              <a:rPr lang="en-US" altLang="x-none" sz="2000" b="1" i="1">
                <a:solidFill>
                  <a:schemeClr val="hlink"/>
                </a:solidFill>
              </a:rPr>
              <a:t>Circulation</a:t>
            </a:r>
            <a:r>
              <a:rPr lang="en-US" altLang="x-none" sz="2000">
                <a:solidFill>
                  <a:schemeClr val="hlink"/>
                </a:solidFill>
              </a:rPr>
              <a:t> 9/6/2005</a:t>
            </a:r>
          </a:p>
        </p:txBody>
      </p:sp>
      <p:sp>
        <p:nvSpPr>
          <p:cNvPr id="1686533" name="Text Box 5"/>
          <p:cNvSpPr txBox="1">
            <a:spLocks noChangeArrowheads="1"/>
          </p:cNvSpPr>
          <p:nvPr/>
        </p:nvSpPr>
        <p:spPr bwMode="auto">
          <a:xfrm>
            <a:off x="4327525" y="4811713"/>
            <a:ext cx="3875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Increase your time from 20 mins.</a:t>
            </a: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8"/>
          <p:cNvSpPr>
            <a:spLocks noGrp="1" noChangeArrowheads="1"/>
          </p:cNvSpPr>
          <p:nvPr>
            <p:ph type="ftr" sz="quarter" idx="3"/>
          </p:nvPr>
        </p:nvSpPr>
        <p:spPr/>
        <p:txBody>
          <a:bodyPr/>
          <a:lstStyle/>
          <a:p>
            <a:r>
              <a:rPr lang="en-US" altLang="x-none"/>
              <a:t>Copyright Bale/Doneen Paradigm</a:t>
            </a:r>
          </a:p>
        </p:txBody>
      </p:sp>
      <p:sp>
        <p:nvSpPr>
          <p:cNvPr id="1688578" name="Rectangle 2"/>
          <p:cNvSpPr>
            <a:spLocks noGrp="1" noRot="1" noChangeArrowheads="1"/>
          </p:cNvSpPr>
          <p:nvPr>
            <p:ph type="ctrTitle"/>
          </p:nvPr>
        </p:nvSpPr>
        <p:spPr>
          <a:xfrm>
            <a:off x="0" y="0"/>
            <a:ext cx="9144000" cy="1295400"/>
          </a:xfrm>
        </p:spPr>
        <p:txBody>
          <a:bodyPr/>
          <a:lstStyle/>
          <a:p>
            <a:r>
              <a:rPr lang="en-US" altLang="x-none" sz="4000"/>
              <a:t>Exercise and Stress Management Effects on Markers of CV Risk</a:t>
            </a:r>
          </a:p>
        </p:txBody>
      </p:sp>
      <p:sp>
        <p:nvSpPr>
          <p:cNvPr id="1688579" name="Rectangle 3"/>
          <p:cNvSpPr>
            <a:spLocks noGrp="1" noRot="1" noChangeArrowheads="1"/>
          </p:cNvSpPr>
          <p:nvPr>
            <p:ph type="subTitle" idx="1"/>
          </p:nvPr>
        </p:nvSpPr>
        <p:spPr>
          <a:xfrm>
            <a:off x="0" y="1371600"/>
            <a:ext cx="9144000" cy="4648200"/>
          </a:xfrm>
        </p:spPr>
        <p:txBody>
          <a:bodyPr/>
          <a:lstStyle/>
          <a:p>
            <a:pPr algn="l">
              <a:lnSpc>
                <a:spcPct val="90000"/>
              </a:lnSpc>
            </a:pPr>
            <a:r>
              <a:rPr lang="en-US" altLang="x-none" sz="2400"/>
              <a:t>96 pts. 40-84yo with known IHD; 1/3 female; 42 pts. usual care</a:t>
            </a:r>
          </a:p>
          <a:p>
            <a:pPr algn="l">
              <a:lnSpc>
                <a:spcPct val="90000"/>
              </a:lnSpc>
            </a:pPr>
            <a:r>
              <a:rPr lang="en-US" altLang="x-none" sz="2400"/>
              <a:t>16 weeks of exercise or stress management (SM) &amp; usual care</a:t>
            </a:r>
          </a:p>
          <a:p>
            <a:pPr algn="l">
              <a:lnSpc>
                <a:spcPct val="90000"/>
              </a:lnSpc>
            </a:pPr>
            <a:r>
              <a:rPr lang="en-US" altLang="x-none" sz="2400"/>
              <a:t>Exercise: 45 mins. 3X/wk; 10 min. warm-up; 35 min. aerobic</a:t>
            </a:r>
          </a:p>
          <a:p>
            <a:pPr algn="l">
              <a:lnSpc>
                <a:spcPct val="90000"/>
              </a:lnSpc>
            </a:pPr>
            <a:r>
              <a:rPr lang="en-US" altLang="x-none" sz="2400"/>
              <a:t>SM:     90 mins. 1X/wk; education; skills training; social support</a:t>
            </a:r>
          </a:p>
          <a:p>
            <a:pPr algn="l">
              <a:lnSpc>
                <a:spcPct val="90000"/>
              </a:lnSpc>
            </a:pPr>
            <a:r>
              <a:rPr lang="en-US" altLang="x-none" sz="2400"/>
              <a:t>CV risk markers: </a:t>
            </a:r>
            <a:r>
              <a:rPr lang="en-US" altLang="x-none" sz="2200"/>
              <a:t>LVEF</a:t>
            </a:r>
          </a:p>
          <a:p>
            <a:pPr algn="l">
              <a:lnSpc>
                <a:spcPct val="90000"/>
              </a:lnSpc>
            </a:pPr>
            <a:r>
              <a:rPr lang="en-US" altLang="x-none" sz="2200"/>
              <a:t>                              FMD brachial artery</a:t>
            </a:r>
          </a:p>
          <a:p>
            <a:pPr algn="l">
              <a:lnSpc>
                <a:spcPct val="90000"/>
              </a:lnSpc>
            </a:pPr>
            <a:r>
              <a:rPr lang="en-US" altLang="x-none" sz="2200"/>
              <a:t>                              Psychosocial: distress, depression, hostility, anxiety</a:t>
            </a:r>
          </a:p>
          <a:p>
            <a:pPr algn="l">
              <a:lnSpc>
                <a:spcPct val="90000"/>
              </a:lnSpc>
            </a:pPr>
            <a:r>
              <a:rPr lang="en-US" altLang="x-none" sz="2200"/>
              <a:t>Either treatment showed improvement over usual care</a:t>
            </a:r>
          </a:p>
          <a:p>
            <a:pPr algn="l">
              <a:lnSpc>
                <a:spcPct val="90000"/>
              </a:lnSpc>
            </a:pPr>
            <a:r>
              <a:rPr lang="en-US" altLang="x-none" sz="2200"/>
              <a:t>No significant difference in improvement btw exercise &amp; stress rx</a:t>
            </a:r>
          </a:p>
          <a:p>
            <a:pPr algn="l">
              <a:lnSpc>
                <a:spcPct val="90000"/>
              </a:lnSpc>
            </a:pPr>
            <a:r>
              <a:rPr lang="en-US" altLang="x-none" sz="2200"/>
              <a:t>Exercise easier and cheaper ?????</a:t>
            </a:r>
          </a:p>
          <a:p>
            <a:pPr algn="l">
              <a:lnSpc>
                <a:spcPct val="90000"/>
              </a:lnSpc>
            </a:pPr>
            <a:r>
              <a:rPr lang="en-US" altLang="x-none" sz="2200"/>
              <a:t>Effect of doing both ??????</a:t>
            </a:r>
          </a:p>
          <a:p>
            <a:pPr algn="l">
              <a:lnSpc>
                <a:spcPct val="90000"/>
              </a:lnSpc>
            </a:pPr>
            <a:endParaRPr lang="en-US" altLang="x-none" sz="2200"/>
          </a:p>
        </p:txBody>
      </p:sp>
      <p:sp>
        <p:nvSpPr>
          <p:cNvPr id="1688580" name="Text Box 4"/>
          <p:cNvSpPr txBox="1">
            <a:spLocks noChangeArrowheads="1"/>
          </p:cNvSpPr>
          <p:nvPr/>
        </p:nvSpPr>
        <p:spPr bwMode="auto">
          <a:xfrm>
            <a:off x="822325" y="6107113"/>
            <a:ext cx="399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folHlink"/>
                </a:solidFill>
              </a:rPr>
              <a:t>JAMA</a:t>
            </a:r>
            <a:r>
              <a:rPr lang="en-US" altLang="x-none" sz="2000">
                <a:solidFill>
                  <a:schemeClr val="folHlink"/>
                </a:solidFill>
              </a:rPr>
              <a:t>, 4/6/2005, Vol. 293, No. 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8579">
                                            <p:txEl>
                                              <p:pRg st="0" end="0"/>
                                            </p:txEl>
                                          </p:spTgt>
                                        </p:tgtEl>
                                        <p:attrNameLst>
                                          <p:attrName>style.visibility</p:attrName>
                                        </p:attrNameLst>
                                      </p:cBhvr>
                                      <p:to>
                                        <p:strVal val="visible"/>
                                      </p:to>
                                    </p:set>
                                    <p:anim calcmode="lin" valueType="num">
                                      <p:cBhvr additive="base">
                                        <p:cTn id="7" dur="500" fill="hold"/>
                                        <p:tgtEl>
                                          <p:spTgt spid="1688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88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88579">
                                            <p:txEl>
                                              <p:pRg st="1" end="1"/>
                                            </p:txEl>
                                          </p:spTgt>
                                        </p:tgtEl>
                                        <p:attrNameLst>
                                          <p:attrName>style.visibility</p:attrName>
                                        </p:attrNameLst>
                                      </p:cBhvr>
                                      <p:to>
                                        <p:strVal val="visible"/>
                                      </p:to>
                                    </p:set>
                                    <p:anim calcmode="lin" valueType="num">
                                      <p:cBhvr additive="base">
                                        <p:cTn id="13" dur="500" fill="hold"/>
                                        <p:tgtEl>
                                          <p:spTgt spid="1688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88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88579">
                                            <p:txEl>
                                              <p:pRg st="2" end="2"/>
                                            </p:txEl>
                                          </p:spTgt>
                                        </p:tgtEl>
                                        <p:attrNameLst>
                                          <p:attrName>style.visibility</p:attrName>
                                        </p:attrNameLst>
                                      </p:cBhvr>
                                      <p:to>
                                        <p:strVal val="visible"/>
                                      </p:to>
                                    </p:set>
                                    <p:anim calcmode="lin" valueType="num">
                                      <p:cBhvr additive="base">
                                        <p:cTn id="19" dur="500" fill="hold"/>
                                        <p:tgtEl>
                                          <p:spTgt spid="1688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88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88579">
                                            <p:txEl>
                                              <p:pRg st="3" end="3"/>
                                            </p:txEl>
                                          </p:spTgt>
                                        </p:tgtEl>
                                        <p:attrNameLst>
                                          <p:attrName>style.visibility</p:attrName>
                                        </p:attrNameLst>
                                      </p:cBhvr>
                                      <p:to>
                                        <p:strVal val="visible"/>
                                      </p:to>
                                    </p:set>
                                    <p:anim calcmode="lin" valueType="num">
                                      <p:cBhvr additive="base">
                                        <p:cTn id="25" dur="500" fill="hold"/>
                                        <p:tgtEl>
                                          <p:spTgt spid="1688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88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88579">
                                            <p:txEl>
                                              <p:pRg st="4" end="4"/>
                                            </p:txEl>
                                          </p:spTgt>
                                        </p:tgtEl>
                                        <p:attrNameLst>
                                          <p:attrName>style.visibility</p:attrName>
                                        </p:attrNameLst>
                                      </p:cBhvr>
                                      <p:to>
                                        <p:strVal val="visible"/>
                                      </p:to>
                                    </p:set>
                                    <p:anim calcmode="lin" valueType="num">
                                      <p:cBhvr additive="base">
                                        <p:cTn id="31" dur="500" fill="hold"/>
                                        <p:tgtEl>
                                          <p:spTgt spid="1688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88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88579">
                                            <p:txEl>
                                              <p:pRg st="5" end="5"/>
                                            </p:txEl>
                                          </p:spTgt>
                                        </p:tgtEl>
                                        <p:attrNameLst>
                                          <p:attrName>style.visibility</p:attrName>
                                        </p:attrNameLst>
                                      </p:cBhvr>
                                      <p:to>
                                        <p:strVal val="visible"/>
                                      </p:to>
                                    </p:set>
                                    <p:anim calcmode="lin" valueType="num">
                                      <p:cBhvr additive="base">
                                        <p:cTn id="37" dur="500" fill="hold"/>
                                        <p:tgtEl>
                                          <p:spTgt spid="1688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88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88579">
                                            <p:txEl>
                                              <p:pRg st="6" end="6"/>
                                            </p:txEl>
                                          </p:spTgt>
                                        </p:tgtEl>
                                        <p:attrNameLst>
                                          <p:attrName>style.visibility</p:attrName>
                                        </p:attrNameLst>
                                      </p:cBhvr>
                                      <p:to>
                                        <p:strVal val="visible"/>
                                      </p:to>
                                    </p:set>
                                    <p:anim calcmode="lin" valueType="num">
                                      <p:cBhvr additive="base">
                                        <p:cTn id="43" dur="500" fill="hold"/>
                                        <p:tgtEl>
                                          <p:spTgt spid="16885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885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88579">
                                            <p:txEl>
                                              <p:pRg st="7" end="7"/>
                                            </p:txEl>
                                          </p:spTgt>
                                        </p:tgtEl>
                                        <p:attrNameLst>
                                          <p:attrName>style.visibility</p:attrName>
                                        </p:attrNameLst>
                                      </p:cBhvr>
                                      <p:to>
                                        <p:strVal val="visible"/>
                                      </p:to>
                                    </p:set>
                                    <p:anim calcmode="lin" valueType="num">
                                      <p:cBhvr additive="base">
                                        <p:cTn id="49" dur="500" fill="hold"/>
                                        <p:tgtEl>
                                          <p:spTgt spid="168857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885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88579">
                                            <p:txEl>
                                              <p:pRg st="8" end="8"/>
                                            </p:txEl>
                                          </p:spTgt>
                                        </p:tgtEl>
                                        <p:attrNameLst>
                                          <p:attrName>style.visibility</p:attrName>
                                        </p:attrNameLst>
                                      </p:cBhvr>
                                      <p:to>
                                        <p:strVal val="visible"/>
                                      </p:to>
                                    </p:set>
                                    <p:anim calcmode="lin" valueType="num">
                                      <p:cBhvr additive="base">
                                        <p:cTn id="55" dur="500" fill="hold"/>
                                        <p:tgtEl>
                                          <p:spTgt spid="168857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885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88579">
                                            <p:txEl>
                                              <p:pRg st="9" end="9"/>
                                            </p:txEl>
                                          </p:spTgt>
                                        </p:tgtEl>
                                        <p:attrNameLst>
                                          <p:attrName>style.visibility</p:attrName>
                                        </p:attrNameLst>
                                      </p:cBhvr>
                                      <p:to>
                                        <p:strVal val="visible"/>
                                      </p:to>
                                    </p:set>
                                    <p:anim calcmode="lin" valueType="num">
                                      <p:cBhvr additive="base">
                                        <p:cTn id="61" dur="500" fill="hold"/>
                                        <p:tgtEl>
                                          <p:spTgt spid="168857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8857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88579">
                                            <p:txEl>
                                              <p:pRg st="10" end="10"/>
                                            </p:txEl>
                                          </p:spTgt>
                                        </p:tgtEl>
                                        <p:attrNameLst>
                                          <p:attrName>style.visibility</p:attrName>
                                        </p:attrNameLst>
                                      </p:cBhvr>
                                      <p:to>
                                        <p:strVal val="visible"/>
                                      </p:to>
                                    </p:set>
                                    <p:anim calcmode="lin" valueType="num">
                                      <p:cBhvr additive="base">
                                        <p:cTn id="67" dur="500" fill="hold"/>
                                        <p:tgtEl>
                                          <p:spTgt spid="1688579">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885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8579"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700866" name="Rectangle 2"/>
          <p:cNvSpPr>
            <a:spLocks noGrp="1" noRot="1" noChangeArrowheads="1"/>
          </p:cNvSpPr>
          <p:nvPr>
            <p:ph type="title"/>
          </p:nvPr>
        </p:nvSpPr>
        <p:spPr>
          <a:xfrm>
            <a:off x="0" y="0"/>
            <a:ext cx="9144000" cy="1447800"/>
          </a:xfrm>
        </p:spPr>
        <p:txBody>
          <a:bodyPr/>
          <a:lstStyle/>
          <a:p>
            <a:r>
              <a:rPr lang="en-US" altLang="x-none" sz="3200" b="1"/>
              <a:t>Pedometers increase activity</a:t>
            </a:r>
            <a:br>
              <a:rPr lang="en-US" altLang="x-none" sz="3200" b="1"/>
            </a:br>
            <a:r>
              <a:rPr lang="en-US" altLang="x-none" sz="3200" b="1"/>
              <a:t> reduce BMI and BP</a:t>
            </a:r>
            <a:r>
              <a:rPr lang="en-US" altLang="x-none" sz="4000"/>
              <a:t/>
            </a:r>
            <a:br>
              <a:rPr lang="en-US" altLang="x-none" sz="4000"/>
            </a:br>
            <a:endParaRPr lang="en-US" altLang="x-none" sz="4000"/>
          </a:p>
        </p:txBody>
      </p:sp>
      <p:sp>
        <p:nvSpPr>
          <p:cNvPr id="1700867" name="Rectangle 3"/>
          <p:cNvSpPr>
            <a:spLocks noGrp="1" noRot="1" noChangeArrowheads="1"/>
          </p:cNvSpPr>
          <p:nvPr>
            <p:ph type="body" idx="1"/>
          </p:nvPr>
        </p:nvSpPr>
        <p:spPr>
          <a:xfrm>
            <a:off x="301625" y="838200"/>
            <a:ext cx="8540750" cy="4724400"/>
          </a:xfrm>
        </p:spPr>
        <p:txBody>
          <a:bodyPr/>
          <a:lstStyle/>
          <a:p>
            <a:pPr>
              <a:lnSpc>
                <a:spcPct val="80000"/>
              </a:lnSpc>
              <a:buFont typeface="Wingdings" charset="2"/>
              <a:buNone/>
            </a:pPr>
            <a:endParaRPr lang="en-US" altLang="x-none" sz="1800"/>
          </a:p>
          <a:p>
            <a:pPr>
              <a:lnSpc>
                <a:spcPct val="80000"/>
              </a:lnSpc>
            </a:pPr>
            <a:r>
              <a:rPr lang="en-US" altLang="x-none" sz="1800"/>
              <a:t>Meta-analysis of 26 studies with a total of 2767 participants (14 randomized controlled trials and 12 observation studies); 85% women; mean age - 49 years; mean pedometer use - 18 weeks</a:t>
            </a:r>
          </a:p>
          <a:p>
            <a:pPr>
              <a:lnSpc>
                <a:spcPct val="80000"/>
              </a:lnSpc>
            </a:pPr>
            <a:endParaRPr lang="en-US" altLang="x-none" sz="1800"/>
          </a:p>
          <a:p>
            <a:pPr>
              <a:lnSpc>
                <a:spcPct val="80000"/>
              </a:lnSpc>
            </a:pPr>
            <a:r>
              <a:rPr lang="en-US" altLang="x-none" sz="1800"/>
              <a:t>Pedometer users significantly increased their physical activity by 2183 steps a day (p&lt;0.0001), or by 26.9%.</a:t>
            </a:r>
          </a:p>
          <a:p>
            <a:pPr>
              <a:lnSpc>
                <a:spcPct val="80000"/>
              </a:lnSpc>
              <a:buFont typeface="Wingdings" charset="2"/>
              <a:buNone/>
            </a:pPr>
            <a:r>
              <a:rPr lang="en-US" altLang="x-none" sz="1800"/>
              <a:t> </a:t>
            </a:r>
          </a:p>
          <a:p>
            <a:pPr>
              <a:lnSpc>
                <a:spcPct val="80000"/>
              </a:lnSpc>
            </a:pPr>
            <a:r>
              <a:rPr lang="en-US" altLang="x-none" sz="1800"/>
              <a:t>Important predictors of increased physical activity was having a daily goal—i.e. the popular 10 000 steps per day- and keeping a diary </a:t>
            </a:r>
          </a:p>
          <a:p>
            <a:pPr>
              <a:lnSpc>
                <a:spcPct val="80000"/>
              </a:lnSpc>
              <a:buFont typeface="Wingdings" charset="2"/>
              <a:buNone/>
            </a:pPr>
            <a:r>
              <a:rPr lang="en-US" altLang="x-none" sz="1800"/>
              <a:t>     (p=0. 001) and use outside the workplace (p=0.02)</a:t>
            </a:r>
          </a:p>
          <a:p>
            <a:pPr>
              <a:lnSpc>
                <a:spcPct val="80000"/>
              </a:lnSpc>
              <a:buFont typeface="Wingdings" charset="2"/>
              <a:buNone/>
            </a:pPr>
            <a:endParaRPr lang="en-US" altLang="x-none" sz="1800"/>
          </a:p>
          <a:p>
            <a:pPr>
              <a:lnSpc>
                <a:spcPct val="80000"/>
              </a:lnSpc>
            </a:pPr>
            <a:r>
              <a:rPr lang="en-US" altLang="x-none" sz="1800"/>
              <a:t>Users decreased their BMI by 0.38 (p=0.03) </a:t>
            </a:r>
          </a:p>
          <a:p>
            <a:pPr>
              <a:lnSpc>
                <a:spcPct val="80000"/>
              </a:lnSpc>
              <a:buFont typeface="Wingdings" charset="2"/>
              <a:buNone/>
            </a:pPr>
            <a:endParaRPr lang="en-US" altLang="x-none" sz="1800"/>
          </a:p>
          <a:p>
            <a:pPr>
              <a:lnSpc>
                <a:spcPct val="80000"/>
              </a:lnSpc>
            </a:pPr>
            <a:r>
              <a:rPr lang="en-US" altLang="x-none" sz="1800"/>
              <a:t>Significant reduction in SBP -3.8 mm Hg ; DBP – 0.3 mm Hg (p=0.001)</a:t>
            </a:r>
          </a:p>
          <a:p>
            <a:pPr>
              <a:lnSpc>
                <a:spcPct val="80000"/>
              </a:lnSpc>
            </a:pPr>
            <a:endParaRPr lang="en-US" altLang="x-none" sz="1800"/>
          </a:p>
          <a:p>
            <a:pPr>
              <a:lnSpc>
                <a:spcPct val="80000"/>
              </a:lnSpc>
            </a:pPr>
            <a:r>
              <a:rPr lang="en-US" altLang="x-none" sz="1800"/>
              <a:t>Bottom line: pedometers can increase physical activity and improve some important CV risk factors</a:t>
            </a:r>
          </a:p>
          <a:p>
            <a:pPr>
              <a:lnSpc>
                <a:spcPct val="80000"/>
              </a:lnSpc>
              <a:buFont typeface="Wingdings" charset="2"/>
              <a:buNone/>
            </a:pPr>
            <a:endParaRPr lang="en-US" altLang="x-none" sz="1800"/>
          </a:p>
          <a:p>
            <a:pPr>
              <a:lnSpc>
                <a:spcPct val="80000"/>
              </a:lnSpc>
            </a:pPr>
            <a:endParaRPr lang="en-US" altLang="x-none" sz="1800"/>
          </a:p>
          <a:p>
            <a:pPr>
              <a:lnSpc>
                <a:spcPct val="80000"/>
              </a:lnSpc>
            </a:pPr>
            <a:endParaRPr lang="en-US" altLang="x-none" sz="1800"/>
          </a:p>
        </p:txBody>
      </p:sp>
      <p:sp>
        <p:nvSpPr>
          <p:cNvPr id="1700868" name="Text Box 4"/>
          <p:cNvSpPr txBox="1">
            <a:spLocks noChangeArrowheads="1"/>
          </p:cNvSpPr>
          <p:nvPr/>
        </p:nvSpPr>
        <p:spPr bwMode="auto">
          <a:xfrm>
            <a:off x="457200" y="5791200"/>
            <a:ext cx="84582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80000"/>
              </a:lnSpc>
              <a:spcBef>
                <a:spcPct val="20000"/>
              </a:spcBef>
              <a:buClr>
                <a:schemeClr val="hlink"/>
              </a:buClr>
              <a:buFont typeface="Wingdings" charset="2"/>
              <a:buNone/>
            </a:pPr>
            <a:r>
              <a:rPr lang="en-US" altLang="x-none">
                <a:solidFill>
                  <a:schemeClr val="folHlink"/>
                </a:solidFill>
                <a:effectLst>
                  <a:outerShdw blurRad="38100" dist="38100" dir="2700000" algn="tl">
                    <a:srgbClr val="000000"/>
                  </a:outerShdw>
                </a:effectLst>
              </a:rPr>
              <a:t>Bravata DM, Smith-Spangler C, Sundaram V, et al. Using pedometers to increase physical activity and health. A systematic review. </a:t>
            </a:r>
            <a:r>
              <a:rPr lang="en-US" altLang="x-none" i="1">
                <a:solidFill>
                  <a:schemeClr val="folHlink"/>
                </a:solidFill>
                <a:effectLst>
                  <a:outerShdw blurRad="38100" dist="38100" dir="2700000" algn="tl">
                    <a:srgbClr val="000000"/>
                  </a:outerShdw>
                </a:effectLst>
              </a:rPr>
              <a:t>JAMA</a:t>
            </a:r>
            <a:r>
              <a:rPr lang="en-US" altLang="x-none">
                <a:solidFill>
                  <a:schemeClr val="folHlink"/>
                </a:solidFill>
                <a:effectLst>
                  <a:outerShdw blurRad="38100" dist="38100" dir="2700000" algn="tl">
                    <a:srgbClr val="000000"/>
                  </a:outerShdw>
                </a:effectLst>
              </a:rPr>
              <a:t> 11/21/2007; 298:2296-2304.    </a:t>
            </a:r>
            <a:br>
              <a:rPr lang="en-US" altLang="x-none">
                <a:solidFill>
                  <a:schemeClr val="folHlink"/>
                </a:solidFill>
                <a:effectLst>
                  <a:outerShdw blurRad="38100" dist="38100" dir="2700000" algn="tl">
                    <a:srgbClr val="000000"/>
                  </a:outerShdw>
                </a:effectLst>
              </a:rPr>
            </a:br>
            <a:endParaRPr lang="en-US" altLang="x-none">
              <a:solidFill>
                <a:schemeClr val="folHlink"/>
              </a:solidFill>
              <a:effectLst>
                <a:outerShdw blurRad="38100" dist="38100" dir="2700000" algn="tl">
                  <a:srgbClr val="000000"/>
                </a:outerShdw>
              </a:effectLst>
            </a:endParaRPr>
          </a:p>
          <a:p>
            <a:endParaRPr lang="en-US" altLang="x-none">
              <a:solidFill>
                <a:schemeClr val="folHlink"/>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2914" name="Rectangle 2"/>
          <p:cNvSpPr>
            <a:spLocks noGrp="1" noRot="1" noChangeArrowheads="1"/>
          </p:cNvSpPr>
          <p:nvPr>
            <p:ph type="title"/>
          </p:nvPr>
        </p:nvSpPr>
        <p:spPr>
          <a:xfrm>
            <a:off x="685800" y="0"/>
            <a:ext cx="7772400" cy="1066800"/>
          </a:xfrm>
        </p:spPr>
        <p:txBody>
          <a:bodyPr/>
          <a:lstStyle/>
          <a:p>
            <a:r>
              <a:rPr lang="en-US" altLang="x-none">
                <a:solidFill>
                  <a:srgbClr val="99CCFF"/>
                </a:solidFill>
              </a:rPr>
              <a:t>Exercise activity level linearly related to reduced CVD risk</a:t>
            </a:r>
          </a:p>
        </p:txBody>
      </p:sp>
      <p:graphicFrame>
        <p:nvGraphicFramePr>
          <p:cNvPr id="1702915" name="Object 3"/>
          <p:cNvGraphicFramePr>
            <a:graphicFrameLocks noChangeAspect="1"/>
          </p:cNvGraphicFramePr>
          <p:nvPr>
            <p:ph idx="1"/>
          </p:nvPr>
        </p:nvGraphicFramePr>
        <p:xfrm>
          <a:off x="685800" y="2006600"/>
          <a:ext cx="8229600" cy="4064000"/>
        </p:xfrm>
        <a:graphic>
          <a:graphicData uri="http://schemas.openxmlformats.org/presentationml/2006/ole">
            <mc:AlternateContent xmlns:mc="http://schemas.openxmlformats.org/markup-compatibility/2006">
              <mc:Choice xmlns:v="urn:schemas-microsoft-com:vml" Requires="v">
                <p:oleObj spid="_x0000_s1702922" name="Chart" r:id="rId3" imgW="6096000" imgH="4067251" progId="MSGraph.Chart.8">
                  <p:embed followColorScheme="full"/>
                </p:oleObj>
              </mc:Choice>
              <mc:Fallback>
                <p:oleObj name="Chart" r:id="rId3" imgW="6096000" imgH="4067251"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06600"/>
                        <a:ext cx="82296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702916" name="Text Box 4"/>
          <p:cNvSpPr txBox="1">
            <a:spLocks noChangeArrowheads="1"/>
          </p:cNvSpPr>
          <p:nvPr/>
        </p:nvSpPr>
        <p:spPr bwMode="auto">
          <a:xfrm>
            <a:off x="1828800" y="5638800"/>
            <a:ext cx="1231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1600">
                <a:latin typeface="Times New Roman" charset="0"/>
              </a:rPr>
              <a:t>&lt;200</a:t>
            </a:r>
          </a:p>
          <a:p>
            <a:pPr eaLnBrk="1" hangingPunct="1"/>
            <a:r>
              <a:rPr lang="en-US" altLang="x-none" sz="1600">
                <a:latin typeface="Times New Roman" charset="0"/>
              </a:rPr>
              <a:t>kcal/wk</a:t>
            </a:r>
          </a:p>
        </p:txBody>
      </p:sp>
      <p:sp>
        <p:nvSpPr>
          <p:cNvPr id="1702917" name="Text Box 5"/>
          <p:cNvSpPr txBox="1">
            <a:spLocks noChangeArrowheads="1"/>
          </p:cNvSpPr>
          <p:nvPr/>
        </p:nvSpPr>
        <p:spPr bwMode="auto">
          <a:xfrm>
            <a:off x="2743200" y="5638800"/>
            <a:ext cx="1098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1600">
                <a:latin typeface="Times New Roman" charset="0"/>
              </a:rPr>
              <a:t>200-599</a:t>
            </a:r>
          </a:p>
          <a:p>
            <a:pPr eaLnBrk="1" hangingPunct="1"/>
            <a:r>
              <a:rPr lang="en-US" altLang="x-none" sz="1600">
                <a:latin typeface="Times New Roman" charset="0"/>
              </a:rPr>
              <a:t>Kcal/wk</a:t>
            </a:r>
          </a:p>
        </p:txBody>
      </p:sp>
      <p:sp>
        <p:nvSpPr>
          <p:cNvPr id="1702918" name="Text Box 6"/>
          <p:cNvSpPr txBox="1">
            <a:spLocks noChangeArrowheads="1"/>
          </p:cNvSpPr>
          <p:nvPr/>
        </p:nvSpPr>
        <p:spPr bwMode="auto">
          <a:xfrm>
            <a:off x="3841750" y="5624513"/>
            <a:ext cx="12636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1600">
                <a:latin typeface="Times New Roman" charset="0"/>
              </a:rPr>
              <a:t>600-1499</a:t>
            </a:r>
          </a:p>
          <a:p>
            <a:pPr eaLnBrk="1" hangingPunct="1"/>
            <a:r>
              <a:rPr lang="en-US" altLang="x-none" sz="1600">
                <a:latin typeface="Times New Roman" charset="0"/>
              </a:rPr>
              <a:t>Kcal/wk</a:t>
            </a:r>
          </a:p>
        </p:txBody>
      </p:sp>
      <p:sp>
        <p:nvSpPr>
          <p:cNvPr id="1702919" name="Text Box 7"/>
          <p:cNvSpPr txBox="1">
            <a:spLocks noChangeArrowheads="1"/>
          </p:cNvSpPr>
          <p:nvPr/>
        </p:nvSpPr>
        <p:spPr bwMode="auto">
          <a:xfrm>
            <a:off x="4800600" y="5624513"/>
            <a:ext cx="10858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1600" u="sng">
                <a:latin typeface="Times New Roman" charset="0"/>
              </a:rPr>
              <a:t>&gt;</a:t>
            </a:r>
            <a:r>
              <a:rPr lang="en-US" altLang="x-none" sz="1600">
                <a:latin typeface="Times New Roman" charset="0"/>
              </a:rPr>
              <a:t>1500</a:t>
            </a:r>
          </a:p>
          <a:p>
            <a:pPr eaLnBrk="1" hangingPunct="1"/>
            <a:r>
              <a:rPr lang="en-US" altLang="x-none" sz="1600">
                <a:latin typeface="Times New Roman" charset="0"/>
              </a:rPr>
              <a:t>Kcal/wk</a:t>
            </a:r>
          </a:p>
        </p:txBody>
      </p:sp>
      <p:sp>
        <p:nvSpPr>
          <p:cNvPr id="1702920" name="Text Box 8"/>
          <p:cNvSpPr txBox="1">
            <a:spLocks noChangeArrowheads="1"/>
          </p:cNvSpPr>
          <p:nvPr/>
        </p:nvSpPr>
        <p:spPr bwMode="auto">
          <a:xfrm>
            <a:off x="593725" y="6210300"/>
            <a:ext cx="7340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GB" altLang="x-none">
                <a:latin typeface="Times New Roman" charset="0"/>
              </a:rPr>
              <a:t>27,055 women from WHS; followed 11 yrs.; 979 CV events</a:t>
            </a:r>
          </a:p>
          <a:p>
            <a:pPr eaLnBrk="1" hangingPunct="1"/>
            <a:r>
              <a:rPr lang="en-GB" altLang="x-none">
                <a:solidFill>
                  <a:srgbClr val="FFA31B"/>
                </a:solidFill>
                <a:latin typeface="Times New Roman" charset="0"/>
              </a:rPr>
              <a:t>Mora S et al. </a:t>
            </a:r>
            <a:r>
              <a:rPr lang="en-GB" altLang="x-none" i="1">
                <a:solidFill>
                  <a:srgbClr val="FFA31B"/>
                </a:solidFill>
                <a:latin typeface="Times New Roman" charset="0"/>
              </a:rPr>
              <a:t>Circulation</a:t>
            </a:r>
            <a:r>
              <a:rPr lang="en-GB" altLang="x-none">
                <a:solidFill>
                  <a:srgbClr val="FFA31B"/>
                </a:solidFill>
                <a:latin typeface="Times New Roman" charset="0"/>
              </a:rPr>
              <a:t> 10/22/2007; available at: http://circ.ahajournals.org.</a:t>
            </a:r>
            <a:r>
              <a:rPr lang="en-US" altLang="x-none">
                <a:solidFill>
                  <a:srgbClr val="FFA31B"/>
                </a:solidFill>
                <a:latin typeface="Times New Roman" charset="0"/>
              </a:rPr>
              <a:t> </a:t>
            </a:r>
          </a:p>
          <a:p>
            <a:pPr eaLnBrk="1" hangingPunct="1"/>
            <a:endParaRPr lang="en-US" altLang="x-none">
              <a:latin typeface="Times New Roman" charset="0"/>
            </a:endParaRPr>
          </a:p>
        </p:txBody>
      </p:sp>
      <p:sp>
        <p:nvSpPr>
          <p:cNvPr id="1702921" name="Text Box 9"/>
          <p:cNvSpPr txBox="1">
            <a:spLocks noChangeArrowheads="1"/>
          </p:cNvSpPr>
          <p:nvPr/>
        </p:nvSpPr>
        <p:spPr bwMode="auto">
          <a:xfrm>
            <a:off x="0" y="1066800"/>
            <a:ext cx="1019016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1600">
                <a:latin typeface="Times New Roman" charset="0"/>
              </a:rPr>
              <a:t>1)1,500 kilocalories per week (kcal/week) representing greater than five</a:t>
            </a:r>
          </a:p>
          <a:p>
            <a:pPr eaLnBrk="1" hangingPunct="1"/>
            <a:r>
              <a:rPr lang="en-US" altLang="x-none" sz="1600">
                <a:latin typeface="Times New Roman" charset="0"/>
              </a:rPr>
              <a:t> hours of moderately intense physical activity (such as brisk walking) per week </a:t>
            </a:r>
          </a:p>
          <a:p>
            <a:pPr eaLnBrk="1" hangingPunct="1"/>
            <a:r>
              <a:rPr lang="en-US" altLang="x-none" sz="1600">
                <a:latin typeface="Times New Roman" charset="0"/>
              </a:rPr>
              <a:t>2)600 to 1,499 kcal/week which reflected about two to five hours of physical activity per week </a:t>
            </a:r>
          </a:p>
          <a:p>
            <a:pPr eaLnBrk="1" hangingPunct="1"/>
            <a:r>
              <a:rPr lang="en-US" altLang="x-none" sz="1600">
                <a:latin typeface="Times New Roman" charset="0"/>
              </a:rPr>
              <a:t>3)200 to 599 kcal/week, which is about one to two hours of physical activity per week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703938" name="Rectangle 2"/>
          <p:cNvSpPr>
            <a:spLocks noGrp="1" noRot="1" noChangeArrowheads="1"/>
          </p:cNvSpPr>
          <p:nvPr>
            <p:ph type="title"/>
          </p:nvPr>
        </p:nvSpPr>
        <p:spPr>
          <a:xfrm>
            <a:off x="0" y="0"/>
            <a:ext cx="9144000" cy="533400"/>
          </a:xfrm>
        </p:spPr>
        <p:txBody>
          <a:bodyPr/>
          <a:lstStyle/>
          <a:p>
            <a:r>
              <a:rPr lang="en-US" altLang="x-none" sz="3200"/>
              <a:t>Physical fitness and waist predict mortality risk </a:t>
            </a:r>
          </a:p>
        </p:txBody>
      </p:sp>
      <p:sp>
        <p:nvSpPr>
          <p:cNvPr id="1703939" name="Rectangle 3"/>
          <p:cNvSpPr>
            <a:spLocks noGrp="1" noRot="1" noChangeArrowheads="1"/>
          </p:cNvSpPr>
          <p:nvPr>
            <p:ph type="body" idx="1"/>
          </p:nvPr>
        </p:nvSpPr>
        <p:spPr>
          <a:xfrm>
            <a:off x="228600" y="838200"/>
            <a:ext cx="8613775" cy="4800600"/>
          </a:xfrm>
        </p:spPr>
        <p:txBody>
          <a:bodyPr/>
          <a:lstStyle/>
          <a:p>
            <a:r>
              <a:rPr lang="en-US" altLang="x-none" sz="2800"/>
              <a:t>2603 </a:t>
            </a:r>
            <a:r>
              <a:rPr lang="en-US" altLang="x-none" sz="2800" u="sng"/>
              <a:t>&gt;</a:t>
            </a:r>
            <a:r>
              <a:rPr lang="en-US" altLang="x-none" sz="2800"/>
              <a:t>60 yo ; 80% males; followed 12 years</a:t>
            </a:r>
          </a:p>
          <a:p>
            <a:r>
              <a:rPr lang="en-US" altLang="x-none" sz="2800"/>
              <a:t>450 deaths</a:t>
            </a:r>
          </a:p>
          <a:p>
            <a:r>
              <a:rPr lang="en-US" altLang="x-none" sz="2800"/>
              <a:t>Waist predicted dying after adjusting for: smoking, baseline health, BMI; but not after adjusting for fitness</a:t>
            </a:r>
          </a:p>
          <a:p>
            <a:r>
              <a:rPr lang="en-US" altLang="x-none" sz="2800"/>
              <a:t>Fitness predicted risk of dying even after adjusting for: smoking, baseline health, BMI, waist, % fat</a:t>
            </a:r>
          </a:p>
          <a:p>
            <a:r>
              <a:rPr lang="en-US" altLang="x-none" sz="2800"/>
              <a:t>Bottom line: exercise reduces risk of dying regardless of a person’s weight</a:t>
            </a:r>
          </a:p>
        </p:txBody>
      </p:sp>
      <p:sp>
        <p:nvSpPr>
          <p:cNvPr id="1703940" name="Text Box 4"/>
          <p:cNvSpPr txBox="1">
            <a:spLocks noChangeArrowheads="1"/>
          </p:cNvSpPr>
          <p:nvPr/>
        </p:nvSpPr>
        <p:spPr bwMode="auto">
          <a:xfrm>
            <a:off x="593725" y="5726113"/>
            <a:ext cx="5373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chemeClr val="folHlink"/>
                </a:solidFill>
              </a:rPr>
              <a:t>JAMA, 12/5/2007, Vol 298, No. 21: 2507-2516</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Footer Placeholder 2"/>
          <p:cNvSpPr>
            <a:spLocks noGrp="1"/>
          </p:cNvSpPr>
          <p:nvPr>
            <p:ph type="ftr" sz="quarter" idx="11"/>
          </p:nvPr>
        </p:nvSpPr>
        <p:spPr/>
        <p:txBody>
          <a:bodyPr/>
          <a:lstStyle/>
          <a:p>
            <a:r>
              <a:rPr lang="en-US" altLang="x-none"/>
              <a:t>Copyright Bale/Doneen Paradigm</a:t>
            </a:r>
          </a:p>
        </p:txBody>
      </p:sp>
      <p:sp>
        <p:nvSpPr>
          <p:cNvPr id="1265666" name="Rectangle 2"/>
          <p:cNvSpPr>
            <a:spLocks noChangeArrowheads="1"/>
          </p:cNvSpPr>
          <p:nvPr/>
        </p:nvSpPr>
        <p:spPr bwMode="auto">
          <a:xfrm>
            <a:off x="1295400" y="1981200"/>
            <a:ext cx="1981200" cy="1066800"/>
          </a:xfrm>
          <a:prstGeom prst="rect">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67" name="Rectangle 3"/>
          <p:cNvSpPr>
            <a:spLocks noChangeArrowheads="1"/>
          </p:cNvSpPr>
          <p:nvPr/>
        </p:nvSpPr>
        <p:spPr bwMode="auto">
          <a:xfrm>
            <a:off x="1295400" y="3048000"/>
            <a:ext cx="1981200" cy="1371600"/>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68" name="Rectangle 4"/>
          <p:cNvSpPr>
            <a:spLocks noChangeArrowheads="1"/>
          </p:cNvSpPr>
          <p:nvPr/>
        </p:nvSpPr>
        <p:spPr bwMode="auto">
          <a:xfrm>
            <a:off x="1295400" y="4419600"/>
            <a:ext cx="1981200" cy="1828800"/>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69" name="Line 5"/>
          <p:cNvSpPr>
            <a:spLocks noChangeShapeType="1"/>
          </p:cNvSpPr>
          <p:nvPr/>
        </p:nvSpPr>
        <p:spPr bwMode="auto">
          <a:xfrm>
            <a:off x="990600" y="1981200"/>
            <a:ext cx="0" cy="900113"/>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70" name="Rectangle 6"/>
          <p:cNvSpPr>
            <a:spLocks noChangeArrowheads="1"/>
          </p:cNvSpPr>
          <p:nvPr/>
        </p:nvSpPr>
        <p:spPr bwMode="auto">
          <a:xfrm>
            <a:off x="138113" y="2105025"/>
            <a:ext cx="8191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560" tIns="45468" rIns="92560" bIns="45468">
            <a:spAutoFit/>
          </a:bodyPr>
          <a:lstStyle>
            <a:lvl1pPr defTabSz="935038">
              <a:defRPr sz="2400">
                <a:solidFill>
                  <a:schemeClr val="tx1"/>
                </a:solidFill>
                <a:latin typeface="Arial" charset="0"/>
              </a:defRPr>
            </a:lvl1pPr>
            <a:lvl2pPr marL="468313" defTabSz="935038">
              <a:defRPr sz="2400">
                <a:solidFill>
                  <a:schemeClr val="tx1"/>
                </a:solidFill>
                <a:latin typeface="Arial" charset="0"/>
              </a:defRPr>
            </a:lvl2pPr>
            <a:lvl3pPr marL="935038" defTabSz="935038">
              <a:defRPr sz="2400">
                <a:solidFill>
                  <a:schemeClr val="tx1"/>
                </a:solidFill>
                <a:latin typeface="Arial" charset="0"/>
              </a:defRPr>
            </a:lvl3pPr>
            <a:lvl4pPr marL="1403350" defTabSz="935038">
              <a:defRPr sz="2400">
                <a:solidFill>
                  <a:schemeClr val="tx1"/>
                </a:solidFill>
                <a:latin typeface="Arial" charset="0"/>
              </a:defRPr>
            </a:lvl4pPr>
            <a:lvl5pPr marL="1870075" defTabSz="935038">
              <a:defRPr sz="2400">
                <a:solidFill>
                  <a:schemeClr val="tx1"/>
                </a:solidFill>
                <a:latin typeface="Arial" charset="0"/>
              </a:defRPr>
            </a:lvl5pPr>
            <a:lvl6pPr marL="2327275" defTabSz="935038" fontAlgn="base">
              <a:spcBef>
                <a:spcPct val="0"/>
              </a:spcBef>
              <a:spcAft>
                <a:spcPct val="0"/>
              </a:spcAft>
              <a:defRPr sz="2400">
                <a:solidFill>
                  <a:schemeClr val="tx1"/>
                </a:solidFill>
                <a:latin typeface="Arial" charset="0"/>
              </a:defRPr>
            </a:lvl6pPr>
            <a:lvl7pPr marL="2784475" defTabSz="935038" fontAlgn="base">
              <a:spcBef>
                <a:spcPct val="0"/>
              </a:spcBef>
              <a:spcAft>
                <a:spcPct val="0"/>
              </a:spcAft>
              <a:defRPr sz="2400">
                <a:solidFill>
                  <a:schemeClr val="tx1"/>
                </a:solidFill>
                <a:latin typeface="Arial" charset="0"/>
              </a:defRPr>
            </a:lvl7pPr>
            <a:lvl8pPr marL="3241675" defTabSz="935038" fontAlgn="base">
              <a:spcBef>
                <a:spcPct val="0"/>
              </a:spcBef>
              <a:spcAft>
                <a:spcPct val="0"/>
              </a:spcAft>
              <a:defRPr sz="2400">
                <a:solidFill>
                  <a:schemeClr val="tx1"/>
                </a:solidFill>
                <a:latin typeface="Arial" charset="0"/>
              </a:defRPr>
            </a:lvl8pPr>
            <a:lvl9pPr marL="3698875" defTabSz="935038" fontAlgn="base">
              <a:spcBef>
                <a:spcPct val="0"/>
              </a:spcBef>
              <a:spcAft>
                <a:spcPct val="0"/>
              </a:spcAft>
              <a:defRPr sz="2400">
                <a:solidFill>
                  <a:schemeClr val="tx1"/>
                </a:solidFill>
                <a:latin typeface="Arial" charset="0"/>
              </a:defRPr>
            </a:lvl9pPr>
          </a:lstStyle>
          <a:p>
            <a:r>
              <a:rPr lang="en-US" altLang="x-none" sz="2500" b="1">
                <a:effectLst>
                  <a:outerShdw blurRad="38100" dist="38100" dir="2700000" algn="tl">
                    <a:srgbClr val="000000"/>
                  </a:outerShdw>
                </a:effectLst>
                <a:latin typeface="Times New Roman" charset="0"/>
              </a:rPr>
              <a:t>20%</a:t>
            </a:r>
            <a:endParaRPr lang="en-US" altLang="x-none" sz="2500" b="1">
              <a:solidFill>
                <a:srgbClr val="FE9B03"/>
              </a:solidFill>
              <a:effectLst>
                <a:outerShdw blurRad="38100" dist="38100" dir="2700000" algn="tl">
                  <a:srgbClr val="000000"/>
                </a:outerShdw>
              </a:effectLst>
              <a:latin typeface="Times New Roman" charset="0"/>
            </a:endParaRPr>
          </a:p>
        </p:txBody>
      </p:sp>
      <p:sp>
        <p:nvSpPr>
          <p:cNvPr id="1265671" name="Rectangle 7"/>
          <p:cNvSpPr>
            <a:spLocks noChangeArrowheads="1"/>
          </p:cNvSpPr>
          <p:nvPr/>
        </p:nvSpPr>
        <p:spPr bwMode="auto">
          <a:xfrm>
            <a:off x="160338" y="4716463"/>
            <a:ext cx="7191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560" tIns="45468" rIns="92560" bIns="45468">
            <a:spAutoFit/>
          </a:bodyPr>
          <a:lstStyle>
            <a:lvl1pPr defTabSz="935038">
              <a:defRPr sz="2400">
                <a:solidFill>
                  <a:schemeClr val="tx1"/>
                </a:solidFill>
                <a:latin typeface="Arial" charset="0"/>
              </a:defRPr>
            </a:lvl1pPr>
            <a:lvl2pPr marL="468313" defTabSz="935038">
              <a:defRPr sz="2400">
                <a:solidFill>
                  <a:schemeClr val="tx1"/>
                </a:solidFill>
                <a:latin typeface="Arial" charset="0"/>
              </a:defRPr>
            </a:lvl2pPr>
            <a:lvl3pPr marL="935038" defTabSz="935038">
              <a:defRPr sz="2400">
                <a:solidFill>
                  <a:schemeClr val="tx1"/>
                </a:solidFill>
                <a:latin typeface="Arial" charset="0"/>
              </a:defRPr>
            </a:lvl3pPr>
            <a:lvl4pPr marL="1403350" defTabSz="935038">
              <a:defRPr sz="2400">
                <a:solidFill>
                  <a:schemeClr val="tx1"/>
                </a:solidFill>
                <a:latin typeface="Arial" charset="0"/>
              </a:defRPr>
            </a:lvl4pPr>
            <a:lvl5pPr marL="1870075" defTabSz="935038">
              <a:defRPr sz="2400">
                <a:solidFill>
                  <a:schemeClr val="tx1"/>
                </a:solidFill>
                <a:latin typeface="Arial" charset="0"/>
              </a:defRPr>
            </a:lvl5pPr>
            <a:lvl6pPr marL="2327275" defTabSz="935038" fontAlgn="base">
              <a:spcBef>
                <a:spcPct val="0"/>
              </a:spcBef>
              <a:spcAft>
                <a:spcPct val="0"/>
              </a:spcAft>
              <a:defRPr sz="2400">
                <a:solidFill>
                  <a:schemeClr val="tx1"/>
                </a:solidFill>
                <a:latin typeface="Arial" charset="0"/>
              </a:defRPr>
            </a:lvl6pPr>
            <a:lvl7pPr marL="2784475" defTabSz="935038" fontAlgn="base">
              <a:spcBef>
                <a:spcPct val="0"/>
              </a:spcBef>
              <a:spcAft>
                <a:spcPct val="0"/>
              </a:spcAft>
              <a:defRPr sz="2400">
                <a:solidFill>
                  <a:schemeClr val="tx1"/>
                </a:solidFill>
                <a:latin typeface="Arial" charset="0"/>
              </a:defRPr>
            </a:lvl7pPr>
            <a:lvl8pPr marL="3241675" defTabSz="935038" fontAlgn="base">
              <a:spcBef>
                <a:spcPct val="0"/>
              </a:spcBef>
              <a:spcAft>
                <a:spcPct val="0"/>
              </a:spcAft>
              <a:defRPr sz="2400">
                <a:solidFill>
                  <a:schemeClr val="tx1"/>
                </a:solidFill>
                <a:latin typeface="Arial" charset="0"/>
              </a:defRPr>
            </a:lvl8pPr>
            <a:lvl9pPr marL="3698875" defTabSz="935038" fontAlgn="base">
              <a:spcBef>
                <a:spcPct val="0"/>
              </a:spcBef>
              <a:spcAft>
                <a:spcPct val="0"/>
              </a:spcAft>
              <a:defRPr sz="2400">
                <a:solidFill>
                  <a:schemeClr val="tx1"/>
                </a:solidFill>
                <a:latin typeface="Arial" charset="0"/>
              </a:defRPr>
            </a:lvl9pPr>
          </a:lstStyle>
          <a:p>
            <a:r>
              <a:rPr lang="en-US" altLang="x-none" sz="2500" b="1">
                <a:solidFill>
                  <a:schemeClr val="accent1"/>
                </a:solidFill>
                <a:effectLst>
                  <a:outerShdw blurRad="38100" dist="38100" dir="2700000" algn="tl">
                    <a:srgbClr val="000000"/>
                  </a:outerShdw>
                </a:effectLst>
                <a:latin typeface="Times New Roman" charset="0"/>
              </a:rPr>
              <a:t>80%</a:t>
            </a:r>
          </a:p>
        </p:txBody>
      </p:sp>
      <p:sp>
        <p:nvSpPr>
          <p:cNvPr id="1265672" name="Line 8"/>
          <p:cNvSpPr>
            <a:spLocks noChangeShapeType="1"/>
          </p:cNvSpPr>
          <p:nvPr/>
        </p:nvSpPr>
        <p:spPr bwMode="auto">
          <a:xfrm flipH="1">
            <a:off x="1171575" y="2884488"/>
            <a:ext cx="6350" cy="3513137"/>
          </a:xfrm>
          <a:prstGeom prst="line">
            <a:avLst/>
          </a:prstGeom>
          <a:noFill/>
          <a:ln w="508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73" name="Line 9"/>
          <p:cNvSpPr>
            <a:spLocks noChangeShapeType="1"/>
          </p:cNvSpPr>
          <p:nvPr/>
        </p:nvSpPr>
        <p:spPr bwMode="auto">
          <a:xfrm>
            <a:off x="3505200" y="1905000"/>
            <a:ext cx="0" cy="4487863"/>
          </a:xfrm>
          <a:prstGeom prst="line">
            <a:avLst/>
          </a:prstGeom>
          <a:noFill/>
          <a:ln w="5080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74" name="Rectangle 10"/>
          <p:cNvSpPr>
            <a:spLocks noChangeArrowheads="1"/>
          </p:cNvSpPr>
          <p:nvPr/>
        </p:nvSpPr>
        <p:spPr bwMode="auto">
          <a:xfrm>
            <a:off x="3657600" y="3429000"/>
            <a:ext cx="15208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560" tIns="45468" rIns="92560" bIns="45468">
            <a:spAutoFit/>
          </a:bodyPr>
          <a:lstStyle>
            <a:lvl1pPr defTabSz="935038">
              <a:defRPr sz="2400">
                <a:solidFill>
                  <a:schemeClr val="tx1"/>
                </a:solidFill>
                <a:latin typeface="Arial" charset="0"/>
              </a:defRPr>
            </a:lvl1pPr>
            <a:lvl2pPr marL="468313" defTabSz="935038">
              <a:defRPr sz="2400">
                <a:solidFill>
                  <a:schemeClr val="tx1"/>
                </a:solidFill>
                <a:latin typeface="Arial" charset="0"/>
              </a:defRPr>
            </a:lvl2pPr>
            <a:lvl3pPr marL="935038" defTabSz="935038">
              <a:defRPr sz="2400">
                <a:solidFill>
                  <a:schemeClr val="tx1"/>
                </a:solidFill>
                <a:latin typeface="Arial" charset="0"/>
              </a:defRPr>
            </a:lvl3pPr>
            <a:lvl4pPr marL="1403350" defTabSz="935038">
              <a:defRPr sz="2400">
                <a:solidFill>
                  <a:schemeClr val="tx1"/>
                </a:solidFill>
                <a:latin typeface="Arial" charset="0"/>
              </a:defRPr>
            </a:lvl4pPr>
            <a:lvl5pPr marL="1870075" defTabSz="935038">
              <a:defRPr sz="2400">
                <a:solidFill>
                  <a:schemeClr val="tx1"/>
                </a:solidFill>
                <a:latin typeface="Arial" charset="0"/>
              </a:defRPr>
            </a:lvl5pPr>
            <a:lvl6pPr marL="2327275" defTabSz="935038" fontAlgn="base">
              <a:spcBef>
                <a:spcPct val="0"/>
              </a:spcBef>
              <a:spcAft>
                <a:spcPct val="0"/>
              </a:spcAft>
              <a:defRPr sz="2400">
                <a:solidFill>
                  <a:schemeClr val="tx1"/>
                </a:solidFill>
                <a:latin typeface="Arial" charset="0"/>
              </a:defRPr>
            </a:lvl6pPr>
            <a:lvl7pPr marL="2784475" defTabSz="935038" fontAlgn="base">
              <a:spcBef>
                <a:spcPct val="0"/>
              </a:spcBef>
              <a:spcAft>
                <a:spcPct val="0"/>
              </a:spcAft>
              <a:defRPr sz="2400">
                <a:solidFill>
                  <a:schemeClr val="tx1"/>
                </a:solidFill>
                <a:latin typeface="Arial" charset="0"/>
              </a:defRPr>
            </a:lvl7pPr>
            <a:lvl8pPr marL="3241675" defTabSz="935038" fontAlgn="base">
              <a:spcBef>
                <a:spcPct val="0"/>
              </a:spcBef>
              <a:spcAft>
                <a:spcPct val="0"/>
              </a:spcAft>
              <a:defRPr sz="2400">
                <a:solidFill>
                  <a:schemeClr val="tx1"/>
                </a:solidFill>
                <a:latin typeface="Arial" charset="0"/>
              </a:defRPr>
            </a:lvl8pPr>
            <a:lvl9pPr marL="3698875" defTabSz="935038" fontAlgn="base">
              <a:spcBef>
                <a:spcPct val="0"/>
              </a:spcBef>
              <a:spcAft>
                <a:spcPct val="0"/>
              </a:spcAft>
              <a:defRPr sz="2400">
                <a:solidFill>
                  <a:schemeClr val="tx1"/>
                </a:solidFill>
                <a:latin typeface="Arial" charset="0"/>
              </a:defRPr>
            </a:lvl9pPr>
          </a:lstStyle>
          <a:p>
            <a:r>
              <a:rPr lang="en-US" altLang="x-none" sz="2200">
                <a:solidFill>
                  <a:srgbClr val="FE9B03"/>
                </a:solidFill>
                <a:effectLst>
                  <a:outerShdw blurRad="38100" dist="38100" dir="2700000" algn="tl">
                    <a:srgbClr val="000000"/>
                  </a:outerShdw>
                </a:effectLst>
              </a:rPr>
              <a:t>Plaque</a:t>
            </a:r>
          </a:p>
          <a:p>
            <a:r>
              <a:rPr lang="en-US" altLang="x-none" sz="2200">
                <a:solidFill>
                  <a:srgbClr val="FE9B03"/>
                </a:solidFill>
                <a:effectLst>
                  <a:outerShdw blurRad="38100" dist="38100" dir="2700000" algn="tl">
                    <a:srgbClr val="000000"/>
                  </a:outerShdw>
                </a:effectLst>
              </a:rPr>
              <a:t>Detectable</a:t>
            </a:r>
          </a:p>
          <a:p>
            <a:r>
              <a:rPr lang="en-US" altLang="x-none" sz="2200">
                <a:solidFill>
                  <a:srgbClr val="FE9B03"/>
                </a:solidFill>
                <a:effectLst>
                  <a:outerShdw blurRad="38100" dist="38100" dir="2700000" algn="tl">
                    <a:srgbClr val="000000"/>
                  </a:outerShdw>
                </a:effectLst>
              </a:rPr>
              <a:t>by IVUS,</a:t>
            </a:r>
          </a:p>
          <a:p>
            <a:r>
              <a:rPr lang="en-US" altLang="x-none" sz="2200">
                <a:solidFill>
                  <a:srgbClr val="FE9B03"/>
                </a:solidFill>
                <a:effectLst>
                  <a:outerShdw blurRad="38100" dist="38100" dir="2700000" algn="tl">
                    <a:srgbClr val="000000"/>
                  </a:outerShdw>
                </a:effectLst>
              </a:rPr>
              <a:t>Pathology</a:t>
            </a:r>
          </a:p>
        </p:txBody>
      </p:sp>
      <p:sp>
        <p:nvSpPr>
          <p:cNvPr id="1265675" name="Rectangle 11"/>
          <p:cNvSpPr>
            <a:spLocks noChangeArrowheads="1"/>
          </p:cNvSpPr>
          <p:nvPr/>
        </p:nvSpPr>
        <p:spPr bwMode="auto">
          <a:xfrm>
            <a:off x="1447800" y="5105400"/>
            <a:ext cx="17192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560" tIns="45468" rIns="92560" bIns="45468">
            <a:spAutoFit/>
          </a:bodyPr>
          <a:lstStyle>
            <a:lvl1pPr defTabSz="935038">
              <a:defRPr sz="2400">
                <a:solidFill>
                  <a:schemeClr val="tx1"/>
                </a:solidFill>
                <a:latin typeface="Arial" charset="0"/>
              </a:defRPr>
            </a:lvl1pPr>
            <a:lvl2pPr marL="468313" defTabSz="935038">
              <a:defRPr sz="2400">
                <a:solidFill>
                  <a:schemeClr val="tx1"/>
                </a:solidFill>
                <a:latin typeface="Arial" charset="0"/>
              </a:defRPr>
            </a:lvl2pPr>
            <a:lvl3pPr marL="935038" defTabSz="935038">
              <a:defRPr sz="2400">
                <a:solidFill>
                  <a:schemeClr val="tx1"/>
                </a:solidFill>
                <a:latin typeface="Arial" charset="0"/>
              </a:defRPr>
            </a:lvl3pPr>
            <a:lvl4pPr marL="1403350" defTabSz="935038">
              <a:defRPr sz="2400">
                <a:solidFill>
                  <a:schemeClr val="tx1"/>
                </a:solidFill>
                <a:latin typeface="Arial" charset="0"/>
              </a:defRPr>
            </a:lvl4pPr>
            <a:lvl5pPr marL="1870075" defTabSz="935038">
              <a:defRPr sz="2400">
                <a:solidFill>
                  <a:schemeClr val="tx1"/>
                </a:solidFill>
                <a:latin typeface="Arial" charset="0"/>
              </a:defRPr>
            </a:lvl5pPr>
            <a:lvl6pPr marL="2327275" defTabSz="935038" fontAlgn="base">
              <a:spcBef>
                <a:spcPct val="0"/>
              </a:spcBef>
              <a:spcAft>
                <a:spcPct val="0"/>
              </a:spcAft>
              <a:defRPr sz="2400">
                <a:solidFill>
                  <a:schemeClr val="tx1"/>
                </a:solidFill>
                <a:latin typeface="Arial" charset="0"/>
              </a:defRPr>
            </a:lvl6pPr>
            <a:lvl7pPr marL="2784475" defTabSz="935038" fontAlgn="base">
              <a:spcBef>
                <a:spcPct val="0"/>
              </a:spcBef>
              <a:spcAft>
                <a:spcPct val="0"/>
              </a:spcAft>
              <a:defRPr sz="2400">
                <a:solidFill>
                  <a:schemeClr val="tx1"/>
                </a:solidFill>
                <a:latin typeface="Arial" charset="0"/>
              </a:defRPr>
            </a:lvl7pPr>
            <a:lvl8pPr marL="3241675" defTabSz="935038" fontAlgn="base">
              <a:spcBef>
                <a:spcPct val="0"/>
              </a:spcBef>
              <a:spcAft>
                <a:spcPct val="0"/>
              </a:spcAft>
              <a:defRPr sz="2400">
                <a:solidFill>
                  <a:schemeClr val="tx1"/>
                </a:solidFill>
                <a:latin typeface="Arial" charset="0"/>
              </a:defRPr>
            </a:lvl8pPr>
            <a:lvl9pPr marL="3698875" defTabSz="935038" fontAlgn="base">
              <a:spcBef>
                <a:spcPct val="0"/>
              </a:spcBef>
              <a:spcAft>
                <a:spcPct val="0"/>
              </a:spcAft>
              <a:defRPr sz="2400">
                <a:solidFill>
                  <a:schemeClr val="tx1"/>
                </a:solidFill>
                <a:latin typeface="Arial" charset="0"/>
              </a:defRPr>
            </a:lvl9pPr>
          </a:lstStyle>
          <a:p>
            <a:r>
              <a:rPr lang="en-US" altLang="x-none" sz="2500" b="1">
                <a:solidFill>
                  <a:schemeClr val="bg2"/>
                </a:solidFill>
                <a:effectLst>
                  <a:outerShdw blurRad="38100" dist="38100" dir="2700000" algn="tl">
                    <a:srgbClr val="000000"/>
                  </a:outerShdw>
                </a:effectLst>
              </a:rPr>
              <a:t>Lipid Rich</a:t>
            </a:r>
          </a:p>
        </p:txBody>
      </p:sp>
      <p:sp>
        <p:nvSpPr>
          <p:cNvPr id="1265676" name="Rectangle 12"/>
          <p:cNvSpPr>
            <a:spLocks noChangeArrowheads="1"/>
          </p:cNvSpPr>
          <p:nvPr/>
        </p:nvSpPr>
        <p:spPr bwMode="auto">
          <a:xfrm>
            <a:off x="1676400" y="3505200"/>
            <a:ext cx="13493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560" tIns="45468" rIns="92560" bIns="45468">
            <a:spAutoFit/>
          </a:bodyPr>
          <a:lstStyle>
            <a:lvl1pPr defTabSz="935038">
              <a:defRPr sz="2400">
                <a:solidFill>
                  <a:schemeClr val="tx1"/>
                </a:solidFill>
                <a:latin typeface="Arial" charset="0"/>
              </a:defRPr>
            </a:lvl1pPr>
            <a:lvl2pPr marL="468313" defTabSz="935038">
              <a:defRPr sz="2400">
                <a:solidFill>
                  <a:schemeClr val="tx1"/>
                </a:solidFill>
                <a:latin typeface="Arial" charset="0"/>
              </a:defRPr>
            </a:lvl2pPr>
            <a:lvl3pPr marL="935038" defTabSz="935038">
              <a:defRPr sz="2400">
                <a:solidFill>
                  <a:schemeClr val="tx1"/>
                </a:solidFill>
                <a:latin typeface="Arial" charset="0"/>
              </a:defRPr>
            </a:lvl3pPr>
            <a:lvl4pPr marL="1403350" defTabSz="935038">
              <a:defRPr sz="2400">
                <a:solidFill>
                  <a:schemeClr val="tx1"/>
                </a:solidFill>
                <a:latin typeface="Arial" charset="0"/>
              </a:defRPr>
            </a:lvl4pPr>
            <a:lvl5pPr marL="1870075" defTabSz="935038">
              <a:defRPr sz="2400">
                <a:solidFill>
                  <a:schemeClr val="tx1"/>
                </a:solidFill>
                <a:latin typeface="Arial" charset="0"/>
              </a:defRPr>
            </a:lvl5pPr>
            <a:lvl6pPr marL="2327275" defTabSz="935038" fontAlgn="base">
              <a:spcBef>
                <a:spcPct val="0"/>
              </a:spcBef>
              <a:spcAft>
                <a:spcPct val="0"/>
              </a:spcAft>
              <a:defRPr sz="2400">
                <a:solidFill>
                  <a:schemeClr val="tx1"/>
                </a:solidFill>
                <a:latin typeface="Arial" charset="0"/>
              </a:defRPr>
            </a:lvl6pPr>
            <a:lvl7pPr marL="2784475" defTabSz="935038" fontAlgn="base">
              <a:spcBef>
                <a:spcPct val="0"/>
              </a:spcBef>
              <a:spcAft>
                <a:spcPct val="0"/>
              </a:spcAft>
              <a:defRPr sz="2400">
                <a:solidFill>
                  <a:schemeClr val="tx1"/>
                </a:solidFill>
                <a:latin typeface="Arial" charset="0"/>
              </a:defRPr>
            </a:lvl7pPr>
            <a:lvl8pPr marL="3241675" defTabSz="935038" fontAlgn="base">
              <a:spcBef>
                <a:spcPct val="0"/>
              </a:spcBef>
              <a:spcAft>
                <a:spcPct val="0"/>
              </a:spcAft>
              <a:defRPr sz="2400">
                <a:solidFill>
                  <a:schemeClr val="tx1"/>
                </a:solidFill>
                <a:latin typeface="Arial" charset="0"/>
              </a:defRPr>
            </a:lvl8pPr>
            <a:lvl9pPr marL="3698875" defTabSz="935038" fontAlgn="base">
              <a:spcBef>
                <a:spcPct val="0"/>
              </a:spcBef>
              <a:spcAft>
                <a:spcPct val="0"/>
              </a:spcAft>
              <a:defRPr sz="2400">
                <a:solidFill>
                  <a:schemeClr val="tx1"/>
                </a:solidFill>
                <a:latin typeface="Arial" charset="0"/>
              </a:defRPr>
            </a:lvl9pPr>
          </a:lstStyle>
          <a:p>
            <a:r>
              <a:rPr lang="en-US" altLang="x-none" sz="2500" b="1">
                <a:solidFill>
                  <a:schemeClr val="bg2"/>
                </a:solidFill>
                <a:effectLst>
                  <a:outerShdw blurRad="38100" dist="38100" dir="2700000" algn="tl">
                    <a:srgbClr val="000000"/>
                  </a:outerShdw>
                </a:effectLst>
              </a:rPr>
              <a:t>Fibrotic</a:t>
            </a:r>
          </a:p>
        </p:txBody>
      </p:sp>
      <p:sp>
        <p:nvSpPr>
          <p:cNvPr id="1265677" name="Rectangle 13"/>
          <p:cNvSpPr>
            <a:spLocks noChangeArrowheads="1"/>
          </p:cNvSpPr>
          <p:nvPr/>
        </p:nvSpPr>
        <p:spPr bwMode="auto">
          <a:xfrm>
            <a:off x="1595438" y="2057400"/>
            <a:ext cx="14827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560" tIns="45468" rIns="92560" bIns="45468">
            <a:spAutoFit/>
          </a:bodyPr>
          <a:lstStyle>
            <a:lvl1pPr defTabSz="935038">
              <a:defRPr sz="2400">
                <a:solidFill>
                  <a:schemeClr val="tx1"/>
                </a:solidFill>
                <a:latin typeface="Arial" charset="0"/>
              </a:defRPr>
            </a:lvl1pPr>
            <a:lvl2pPr marL="468313" defTabSz="935038">
              <a:defRPr sz="2400">
                <a:solidFill>
                  <a:schemeClr val="tx1"/>
                </a:solidFill>
                <a:latin typeface="Arial" charset="0"/>
              </a:defRPr>
            </a:lvl2pPr>
            <a:lvl3pPr marL="935038" defTabSz="935038">
              <a:defRPr sz="2400">
                <a:solidFill>
                  <a:schemeClr val="tx1"/>
                </a:solidFill>
                <a:latin typeface="Arial" charset="0"/>
              </a:defRPr>
            </a:lvl3pPr>
            <a:lvl4pPr marL="1403350" defTabSz="935038">
              <a:defRPr sz="2400">
                <a:solidFill>
                  <a:schemeClr val="tx1"/>
                </a:solidFill>
                <a:latin typeface="Arial" charset="0"/>
              </a:defRPr>
            </a:lvl4pPr>
            <a:lvl5pPr marL="1870075" defTabSz="935038">
              <a:defRPr sz="2400">
                <a:solidFill>
                  <a:schemeClr val="tx1"/>
                </a:solidFill>
                <a:latin typeface="Arial" charset="0"/>
              </a:defRPr>
            </a:lvl5pPr>
            <a:lvl6pPr marL="2327275" defTabSz="935038" fontAlgn="base">
              <a:spcBef>
                <a:spcPct val="0"/>
              </a:spcBef>
              <a:spcAft>
                <a:spcPct val="0"/>
              </a:spcAft>
              <a:defRPr sz="2400">
                <a:solidFill>
                  <a:schemeClr val="tx1"/>
                </a:solidFill>
                <a:latin typeface="Arial" charset="0"/>
              </a:defRPr>
            </a:lvl6pPr>
            <a:lvl7pPr marL="2784475" defTabSz="935038" fontAlgn="base">
              <a:spcBef>
                <a:spcPct val="0"/>
              </a:spcBef>
              <a:spcAft>
                <a:spcPct val="0"/>
              </a:spcAft>
              <a:defRPr sz="2400">
                <a:solidFill>
                  <a:schemeClr val="tx1"/>
                </a:solidFill>
                <a:latin typeface="Arial" charset="0"/>
              </a:defRPr>
            </a:lvl7pPr>
            <a:lvl8pPr marL="3241675" defTabSz="935038" fontAlgn="base">
              <a:spcBef>
                <a:spcPct val="0"/>
              </a:spcBef>
              <a:spcAft>
                <a:spcPct val="0"/>
              </a:spcAft>
              <a:defRPr sz="2400">
                <a:solidFill>
                  <a:schemeClr val="tx1"/>
                </a:solidFill>
                <a:latin typeface="Arial" charset="0"/>
              </a:defRPr>
            </a:lvl8pPr>
            <a:lvl9pPr marL="3698875" defTabSz="935038" fontAlgn="base">
              <a:spcBef>
                <a:spcPct val="0"/>
              </a:spcBef>
              <a:spcAft>
                <a:spcPct val="0"/>
              </a:spcAft>
              <a:defRPr sz="2400">
                <a:solidFill>
                  <a:schemeClr val="tx1"/>
                </a:solidFill>
                <a:latin typeface="Arial" charset="0"/>
              </a:defRPr>
            </a:lvl9pPr>
          </a:lstStyle>
          <a:p>
            <a:pPr algn="ctr"/>
            <a:r>
              <a:rPr lang="en-US" altLang="x-none" sz="2500" b="1">
                <a:solidFill>
                  <a:schemeClr val="bg2"/>
                </a:solidFill>
                <a:effectLst>
                  <a:outerShdw blurRad="38100" dist="38100" dir="2700000" algn="tl">
                    <a:srgbClr val="000000"/>
                  </a:outerShdw>
                </a:effectLst>
              </a:rPr>
              <a:t>Fibrotic &amp;</a:t>
            </a:r>
          </a:p>
          <a:p>
            <a:pPr algn="ctr"/>
            <a:r>
              <a:rPr lang="en-US" altLang="x-none" sz="2500" b="1">
                <a:solidFill>
                  <a:schemeClr val="bg2"/>
                </a:solidFill>
                <a:effectLst>
                  <a:outerShdw blurRad="38100" dist="38100" dir="2700000" algn="tl">
                    <a:srgbClr val="000000"/>
                  </a:outerShdw>
                </a:effectLst>
              </a:rPr>
              <a:t>Calcified</a:t>
            </a:r>
          </a:p>
        </p:txBody>
      </p:sp>
      <p:pic>
        <p:nvPicPr>
          <p:cNvPr id="1265678"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1882775"/>
            <a:ext cx="2555875"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65679" name="Rectangle 15"/>
          <p:cNvSpPr>
            <a:spLocks noChangeArrowheads="1"/>
          </p:cNvSpPr>
          <p:nvPr/>
        </p:nvSpPr>
        <p:spPr bwMode="auto">
          <a:xfrm>
            <a:off x="7870825" y="2105025"/>
            <a:ext cx="7191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560" tIns="45468" rIns="92560" bIns="45468">
            <a:spAutoFit/>
          </a:bodyPr>
          <a:lstStyle>
            <a:lvl1pPr defTabSz="935038">
              <a:defRPr sz="2400">
                <a:solidFill>
                  <a:schemeClr val="tx1"/>
                </a:solidFill>
                <a:latin typeface="Arial" charset="0"/>
              </a:defRPr>
            </a:lvl1pPr>
            <a:lvl2pPr marL="468313" defTabSz="935038">
              <a:defRPr sz="2400">
                <a:solidFill>
                  <a:schemeClr val="tx1"/>
                </a:solidFill>
                <a:latin typeface="Arial" charset="0"/>
              </a:defRPr>
            </a:lvl2pPr>
            <a:lvl3pPr marL="935038" defTabSz="935038">
              <a:defRPr sz="2400">
                <a:solidFill>
                  <a:schemeClr val="tx1"/>
                </a:solidFill>
                <a:latin typeface="Arial" charset="0"/>
              </a:defRPr>
            </a:lvl3pPr>
            <a:lvl4pPr marL="1403350" defTabSz="935038">
              <a:defRPr sz="2400">
                <a:solidFill>
                  <a:schemeClr val="tx1"/>
                </a:solidFill>
                <a:latin typeface="Arial" charset="0"/>
              </a:defRPr>
            </a:lvl4pPr>
            <a:lvl5pPr marL="1870075" defTabSz="935038">
              <a:defRPr sz="2400">
                <a:solidFill>
                  <a:schemeClr val="tx1"/>
                </a:solidFill>
                <a:latin typeface="Arial" charset="0"/>
              </a:defRPr>
            </a:lvl5pPr>
            <a:lvl6pPr marL="2327275" defTabSz="935038" fontAlgn="base">
              <a:spcBef>
                <a:spcPct val="0"/>
              </a:spcBef>
              <a:spcAft>
                <a:spcPct val="0"/>
              </a:spcAft>
              <a:defRPr sz="2400">
                <a:solidFill>
                  <a:schemeClr val="tx1"/>
                </a:solidFill>
                <a:latin typeface="Arial" charset="0"/>
              </a:defRPr>
            </a:lvl6pPr>
            <a:lvl7pPr marL="2784475" defTabSz="935038" fontAlgn="base">
              <a:spcBef>
                <a:spcPct val="0"/>
              </a:spcBef>
              <a:spcAft>
                <a:spcPct val="0"/>
              </a:spcAft>
              <a:defRPr sz="2400">
                <a:solidFill>
                  <a:schemeClr val="tx1"/>
                </a:solidFill>
                <a:latin typeface="Arial" charset="0"/>
              </a:defRPr>
            </a:lvl7pPr>
            <a:lvl8pPr marL="3241675" defTabSz="935038" fontAlgn="base">
              <a:spcBef>
                <a:spcPct val="0"/>
              </a:spcBef>
              <a:spcAft>
                <a:spcPct val="0"/>
              </a:spcAft>
              <a:defRPr sz="2400">
                <a:solidFill>
                  <a:schemeClr val="tx1"/>
                </a:solidFill>
                <a:latin typeface="Arial" charset="0"/>
              </a:defRPr>
            </a:lvl8pPr>
            <a:lvl9pPr marL="3698875" defTabSz="935038" fontAlgn="base">
              <a:spcBef>
                <a:spcPct val="0"/>
              </a:spcBef>
              <a:spcAft>
                <a:spcPct val="0"/>
              </a:spcAft>
              <a:defRPr sz="2400">
                <a:solidFill>
                  <a:schemeClr val="tx1"/>
                </a:solidFill>
                <a:latin typeface="Arial" charset="0"/>
              </a:defRPr>
            </a:lvl9pPr>
          </a:lstStyle>
          <a:p>
            <a:r>
              <a:rPr lang="en-US" altLang="x-none" sz="2500" b="1">
                <a:effectLst>
                  <a:outerShdw blurRad="38100" dist="38100" dir="2700000" algn="tl">
                    <a:srgbClr val="000000"/>
                  </a:outerShdw>
                </a:effectLst>
                <a:latin typeface="Times New Roman" charset="0"/>
              </a:rPr>
              <a:t>20%</a:t>
            </a:r>
          </a:p>
        </p:txBody>
      </p:sp>
      <p:sp>
        <p:nvSpPr>
          <p:cNvPr id="1265680" name="Rectangle 16"/>
          <p:cNvSpPr>
            <a:spLocks noChangeArrowheads="1"/>
          </p:cNvSpPr>
          <p:nvPr/>
        </p:nvSpPr>
        <p:spPr bwMode="auto">
          <a:xfrm>
            <a:off x="7931150" y="3543300"/>
            <a:ext cx="719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560" tIns="45468" rIns="92560" bIns="45468">
            <a:spAutoFit/>
          </a:bodyPr>
          <a:lstStyle>
            <a:lvl1pPr defTabSz="935038">
              <a:defRPr sz="2400">
                <a:solidFill>
                  <a:schemeClr val="tx1"/>
                </a:solidFill>
                <a:latin typeface="Arial" charset="0"/>
              </a:defRPr>
            </a:lvl1pPr>
            <a:lvl2pPr marL="468313" defTabSz="935038">
              <a:defRPr sz="2400">
                <a:solidFill>
                  <a:schemeClr val="tx1"/>
                </a:solidFill>
                <a:latin typeface="Arial" charset="0"/>
              </a:defRPr>
            </a:lvl2pPr>
            <a:lvl3pPr marL="935038" defTabSz="935038">
              <a:defRPr sz="2400">
                <a:solidFill>
                  <a:schemeClr val="tx1"/>
                </a:solidFill>
                <a:latin typeface="Arial" charset="0"/>
              </a:defRPr>
            </a:lvl3pPr>
            <a:lvl4pPr marL="1403350" defTabSz="935038">
              <a:defRPr sz="2400">
                <a:solidFill>
                  <a:schemeClr val="tx1"/>
                </a:solidFill>
                <a:latin typeface="Arial" charset="0"/>
              </a:defRPr>
            </a:lvl4pPr>
            <a:lvl5pPr marL="1870075" defTabSz="935038">
              <a:defRPr sz="2400">
                <a:solidFill>
                  <a:schemeClr val="tx1"/>
                </a:solidFill>
                <a:latin typeface="Arial" charset="0"/>
              </a:defRPr>
            </a:lvl5pPr>
            <a:lvl6pPr marL="2327275" defTabSz="935038" fontAlgn="base">
              <a:spcBef>
                <a:spcPct val="0"/>
              </a:spcBef>
              <a:spcAft>
                <a:spcPct val="0"/>
              </a:spcAft>
              <a:defRPr sz="2400">
                <a:solidFill>
                  <a:schemeClr val="tx1"/>
                </a:solidFill>
                <a:latin typeface="Arial" charset="0"/>
              </a:defRPr>
            </a:lvl6pPr>
            <a:lvl7pPr marL="2784475" defTabSz="935038" fontAlgn="base">
              <a:spcBef>
                <a:spcPct val="0"/>
              </a:spcBef>
              <a:spcAft>
                <a:spcPct val="0"/>
              </a:spcAft>
              <a:defRPr sz="2400">
                <a:solidFill>
                  <a:schemeClr val="tx1"/>
                </a:solidFill>
                <a:latin typeface="Arial" charset="0"/>
              </a:defRPr>
            </a:lvl7pPr>
            <a:lvl8pPr marL="3241675" defTabSz="935038" fontAlgn="base">
              <a:spcBef>
                <a:spcPct val="0"/>
              </a:spcBef>
              <a:spcAft>
                <a:spcPct val="0"/>
              </a:spcAft>
              <a:defRPr sz="2400">
                <a:solidFill>
                  <a:schemeClr val="tx1"/>
                </a:solidFill>
                <a:latin typeface="Arial" charset="0"/>
              </a:defRPr>
            </a:lvl8pPr>
            <a:lvl9pPr marL="3698875" defTabSz="935038" fontAlgn="base">
              <a:spcBef>
                <a:spcPct val="0"/>
              </a:spcBef>
              <a:spcAft>
                <a:spcPct val="0"/>
              </a:spcAft>
              <a:defRPr sz="2400">
                <a:solidFill>
                  <a:schemeClr val="tx1"/>
                </a:solidFill>
                <a:latin typeface="Arial" charset="0"/>
              </a:defRPr>
            </a:lvl9pPr>
          </a:lstStyle>
          <a:p>
            <a:r>
              <a:rPr lang="en-US" altLang="x-none" sz="2500" b="1">
                <a:effectLst>
                  <a:outerShdw blurRad="38100" dist="38100" dir="2700000" algn="tl">
                    <a:srgbClr val="000000"/>
                  </a:outerShdw>
                </a:effectLst>
                <a:latin typeface="Times New Roman" charset="0"/>
              </a:rPr>
              <a:t>80%</a:t>
            </a:r>
          </a:p>
        </p:txBody>
      </p:sp>
      <p:sp>
        <p:nvSpPr>
          <p:cNvPr id="1265681" name="Line 17"/>
          <p:cNvSpPr>
            <a:spLocks noChangeShapeType="1"/>
          </p:cNvSpPr>
          <p:nvPr/>
        </p:nvSpPr>
        <p:spPr bwMode="auto">
          <a:xfrm flipH="1" flipV="1">
            <a:off x="6553200" y="1981200"/>
            <a:ext cx="1204913" cy="346075"/>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82" name="Line 18"/>
          <p:cNvSpPr>
            <a:spLocks noChangeShapeType="1"/>
          </p:cNvSpPr>
          <p:nvPr/>
        </p:nvSpPr>
        <p:spPr bwMode="auto">
          <a:xfrm flipH="1">
            <a:off x="7010400" y="3810000"/>
            <a:ext cx="762000" cy="381000"/>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83" name="Rectangle 19"/>
          <p:cNvSpPr>
            <a:spLocks noChangeArrowheads="1"/>
          </p:cNvSpPr>
          <p:nvPr/>
        </p:nvSpPr>
        <p:spPr bwMode="auto">
          <a:xfrm>
            <a:off x="812800" y="5334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b"/>
          <a:lstStyle>
            <a:lvl1pPr>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algn="ctr" eaLnBrk="1" hangingPunct="1"/>
            <a:r>
              <a:rPr lang="en-US" altLang="x-none" sz="3200" b="1">
                <a:solidFill>
                  <a:schemeClr val="tx2"/>
                </a:solidFill>
                <a:effectLst>
                  <a:outerShdw blurRad="38100" dist="38100" dir="2700000" algn="tl">
                    <a:srgbClr val="000000"/>
                  </a:outerShdw>
                </a:effectLst>
              </a:rPr>
              <a:t>Total Coronary Artery Plaque and Coronary Calcium</a:t>
            </a: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Footer Placeholder 4"/>
          <p:cNvSpPr>
            <a:spLocks noGrp="1"/>
          </p:cNvSpPr>
          <p:nvPr>
            <p:ph type="ftr" sz="quarter" idx="11"/>
          </p:nvPr>
        </p:nvSpPr>
        <p:spPr/>
        <p:txBody>
          <a:bodyPr/>
          <a:lstStyle/>
          <a:p>
            <a:r>
              <a:rPr lang="en-US" altLang="x-none"/>
              <a:t>Copyright Bale/Doneen Paradigm</a:t>
            </a:r>
          </a:p>
        </p:txBody>
      </p:sp>
      <p:sp>
        <p:nvSpPr>
          <p:cNvPr id="1705986" name="Text Box 2"/>
          <p:cNvSpPr txBox="1">
            <a:spLocks noChangeArrowheads="1"/>
          </p:cNvSpPr>
          <p:nvPr/>
        </p:nvSpPr>
        <p:spPr bwMode="auto">
          <a:xfrm>
            <a:off x="990600" y="5410200"/>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a:solidFill>
                  <a:schemeClr val="hlink"/>
                </a:solidFill>
                <a:latin typeface="Verdana" charset="0"/>
                <a:ea typeface="Times New Roman" charset="0"/>
                <a:cs typeface="Times New Roman" charset="0"/>
              </a:rPr>
              <a:t>Church TS et al. </a:t>
            </a:r>
            <a:r>
              <a:rPr lang="en-US" altLang="x-none" i="1">
                <a:solidFill>
                  <a:schemeClr val="hlink"/>
                </a:solidFill>
                <a:latin typeface="Verdana" charset="0"/>
                <a:ea typeface="Times New Roman" charset="0"/>
                <a:cs typeface="Times New Roman" charset="0"/>
              </a:rPr>
              <a:t>JAMA</a:t>
            </a:r>
            <a:r>
              <a:rPr lang="en-US" altLang="x-none">
                <a:solidFill>
                  <a:schemeClr val="hlink"/>
                </a:solidFill>
                <a:latin typeface="Verdana" charset="0"/>
                <a:ea typeface="Times New Roman" charset="0"/>
                <a:cs typeface="Times New Roman" charset="0"/>
              </a:rPr>
              <a:t> 2007; 297:2081-2091. </a:t>
            </a:r>
          </a:p>
        </p:txBody>
      </p:sp>
      <p:sp>
        <p:nvSpPr>
          <p:cNvPr id="1705987" name="Text Box 3"/>
          <p:cNvSpPr txBox="1">
            <a:spLocks noChangeArrowheads="1"/>
          </p:cNvSpPr>
          <p:nvPr/>
        </p:nvSpPr>
        <p:spPr bwMode="auto">
          <a:xfrm>
            <a:off x="990600" y="5576888"/>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endParaRPr lang="x-none" altLang="x-none" sz="2400">
              <a:latin typeface="Times New Roman" charset="0"/>
            </a:endParaRPr>
          </a:p>
        </p:txBody>
      </p:sp>
      <p:sp>
        <p:nvSpPr>
          <p:cNvPr id="1705988" name="Rectangle 4"/>
          <p:cNvSpPr>
            <a:spLocks noGrp="1" noRot="1" noChangeArrowheads="1"/>
          </p:cNvSpPr>
          <p:nvPr>
            <p:ph type="title"/>
          </p:nvPr>
        </p:nvSpPr>
        <p:spPr>
          <a:xfrm>
            <a:off x="990600" y="914400"/>
            <a:ext cx="7772400" cy="914400"/>
          </a:xfrm>
        </p:spPr>
        <p:txBody>
          <a:bodyPr/>
          <a:lstStyle/>
          <a:p>
            <a:r>
              <a:rPr lang="en-US" altLang="x-none" sz="3600" b="1">
                <a:solidFill>
                  <a:srgbClr val="FFA31B"/>
                </a:solidFill>
                <a:ea typeface="Times New Roman" charset="0"/>
                <a:cs typeface="Times New Roman" charset="0"/>
              </a:rPr>
              <a:t>Relationship between exercise time and fitness level </a:t>
            </a:r>
          </a:p>
        </p:txBody>
      </p:sp>
      <p:graphicFrame>
        <p:nvGraphicFramePr>
          <p:cNvPr id="1705989" name="Group 5"/>
          <p:cNvGraphicFramePr>
            <a:graphicFrameLocks noGrp="1"/>
          </p:cNvGraphicFramePr>
          <p:nvPr/>
        </p:nvGraphicFramePr>
        <p:xfrm>
          <a:off x="990600" y="1828800"/>
          <a:ext cx="6629400" cy="2754313"/>
        </p:xfrm>
        <a:graphic>
          <a:graphicData uri="http://schemas.openxmlformats.org/drawingml/2006/table">
            <a:tbl>
              <a:tblPr/>
              <a:tblGrid>
                <a:gridCol w="2590800"/>
                <a:gridCol w="1371600"/>
                <a:gridCol w="1295400"/>
                <a:gridCol w="1371600"/>
              </a:tblGrid>
              <a:tr h="6604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Measure</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4 kcal/kg </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8 kcal/kg</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12 kcal/kg</a:t>
                      </a:r>
                    </a:p>
                  </a:txBody>
                  <a:tcPr horzOverflow="overflow">
                    <a:lnL>
                      <a:noFill/>
                    </a:lnL>
                    <a:lnR cap="flat">
                      <a:noFill/>
                    </a:lnR>
                    <a:lnT cap="flat">
                      <a:noFill/>
                    </a:lnT>
                    <a:lnB>
                      <a:noFill/>
                    </a:lnB>
                    <a:lnTlToBr>
                      <a:noFill/>
                    </a:lnTlToBr>
                    <a:lnBlToTr>
                      <a:noFill/>
                    </a:lnBlToTr>
                    <a:noFill/>
                  </a:tcPr>
                </a:tc>
              </a:tr>
              <a:tr h="4175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rPr>
                        <a:t>Exercise time per week (min)</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72.2</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135.8</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191.7</a:t>
                      </a:r>
                    </a:p>
                  </a:txBody>
                  <a:tcPr horzOverflow="overflow">
                    <a:lnL>
                      <a:noFill/>
                    </a:lnL>
                    <a:lnR cap="flat">
                      <a:noFill/>
                    </a:lnR>
                    <a:lnT>
                      <a:noFill/>
                    </a:lnT>
                    <a:lnB>
                      <a:noFill/>
                    </a:lnB>
                    <a:lnTlToBr>
                      <a:noFill/>
                    </a:lnTlToBr>
                    <a:lnBlToTr>
                      <a:noFill/>
                    </a:lnBlToTr>
                    <a:noFill/>
                  </a:tcPr>
                </a:tc>
              </a:tr>
              <a:tr h="13541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rPr>
                        <a:t>Change in peak absolute oxygen consumption vs control </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+4.2</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+6.0</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+8.2</a:t>
                      </a:r>
                    </a:p>
                  </a:txBody>
                  <a:tcPr horzOverflow="overflow">
                    <a:lnL>
                      <a:noFill/>
                    </a:lnL>
                    <a:lnR cap="flat">
                      <a:noFill/>
                    </a:lnR>
                    <a:lnT>
                      <a:noFill/>
                    </a:lnT>
                    <a:lnB cap="flat">
                      <a:noFill/>
                    </a:lnB>
                    <a:lnTlToBr>
                      <a:noFill/>
                    </a:lnTlToBr>
                    <a:lnBlToTr>
                      <a:noFill/>
                    </a:lnBlToTr>
                    <a:noFill/>
                  </a:tcPr>
                </a:tc>
              </a:tr>
            </a:tbl>
          </a:graphicData>
        </a:graphic>
      </p:graphicFrame>
      <p:sp>
        <p:nvSpPr>
          <p:cNvPr id="1706016" name="Line 32"/>
          <p:cNvSpPr>
            <a:spLocks noChangeShapeType="1"/>
          </p:cNvSpPr>
          <p:nvPr/>
        </p:nvSpPr>
        <p:spPr bwMode="auto">
          <a:xfrm>
            <a:off x="1066800" y="2528888"/>
            <a:ext cx="6324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06017" name="Line 33"/>
          <p:cNvSpPr>
            <a:spLocks noChangeShapeType="1"/>
          </p:cNvSpPr>
          <p:nvPr/>
        </p:nvSpPr>
        <p:spPr bwMode="auto">
          <a:xfrm>
            <a:off x="1066800" y="4583113"/>
            <a:ext cx="6324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708034" name="Rectangle 2"/>
          <p:cNvSpPr>
            <a:spLocks noGrp="1" noRot="1" noChangeArrowheads="1"/>
          </p:cNvSpPr>
          <p:nvPr>
            <p:ph type="title"/>
          </p:nvPr>
        </p:nvSpPr>
        <p:spPr>
          <a:xfrm>
            <a:off x="0" y="0"/>
            <a:ext cx="9144000" cy="1066800"/>
          </a:xfrm>
        </p:spPr>
        <p:txBody>
          <a:bodyPr/>
          <a:lstStyle/>
          <a:p>
            <a:r>
              <a:rPr lang="en-US" altLang="x-none" sz="3200"/>
              <a:t>AHA guideline advice for women wanting to prevent CHD</a:t>
            </a:r>
          </a:p>
        </p:txBody>
      </p:sp>
      <p:sp>
        <p:nvSpPr>
          <p:cNvPr id="1708035" name="Rectangle 3"/>
          <p:cNvSpPr>
            <a:spLocks noGrp="1" noRot="1" noChangeArrowheads="1"/>
          </p:cNvSpPr>
          <p:nvPr>
            <p:ph type="body" idx="1"/>
          </p:nvPr>
        </p:nvSpPr>
        <p:spPr>
          <a:xfrm>
            <a:off x="301625" y="1219200"/>
            <a:ext cx="8540750" cy="4419600"/>
          </a:xfrm>
        </p:spPr>
        <p:txBody>
          <a:bodyPr/>
          <a:lstStyle/>
          <a:p>
            <a:r>
              <a:rPr lang="en-US" altLang="x-none" sz="2400"/>
              <a:t>Overweight women should exercise 60 to 90 mins. a day</a:t>
            </a:r>
          </a:p>
          <a:p>
            <a:endParaRPr lang="en-US" altLang="x-none" sz="2400"/>
          </a:p>
          <a:p>
            <a:r>
              <a:rPr lang="en-US" altLang="x-none" sz="2400"/>
              <a:t>Keep saturated fat to &lt;7% of caloric intake</a:t>
            </a:r>
          </a:p>
          <a:p>
            <a:endParaRPr lang="en-US" altLang="x-none" sz="2400"/>
          </a:p>
          <a:p>
            <a:r>
              <a:rPr lang="en-US" altLang="x-none" sz="2400"/>
              <a:t>LDL &lt; 70mg/dL for high risk women</a:t>
            </a:r>
          </a:p>
          <a:p>
            <a:endParaRPr lang="en-US" altLang="x-none" sz="2400"/>
          </a:p>
          <a:p>
            <a:r>
              <a:rPr lang="en-US" altLang="x-none" sz="2400"/>
              <a:t>Realize smoking cessation reduces CHD mortality 30%</a:t>
            </a:r>
          </a:p>
          <a:p>
            <a:endParaRPr lang="en-US" altLang="x-none" sz="2400"/>
          </a:p>
          <a:p>
            <a:r>
              <a:rPr lang="en-US" altLang="x-none" sz="2400"/>
              <a:t>Should not use supplemental folic acid and B</a:t>
            </a:r>
            <a:r>
              <a:rPr lang="en-US" altLang="x-none" sz="1200"/>
              <a:t>12  </a:t>
            </a:r>
            <a:r>
              <a:rPr lang="en-US" altLang="x-none" sz="2400"/>
              <a:t>for CHD prevention</a:t>
            </a:r>
          </a:p>
        </p:txBody>
      </p:sp>
      <p:sp>
        <p:nvSpPr>
          <p:cNvPr id="1708036" name="Text Box 4"/>
          <p:cNvSpPr txBox="1">
            <a:spLocks noChangeArrowheads="1"/>
          </p:cNvSpPr>
          <p:nvPr/>
        </p:nvSpPr>
        <p:spPr bwMode="auto">
          <a:xfrm>
            <a:off x="365125" y="5751513"/>
            <a:ext cx="826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chemeClr val="hlink"/>
                </a:solidFill>
              </a:rPr>
              <a:t>AHA guidelines for CVD prevention in women 3/20/2007 </a:t>
            </a:r>
            <a:r>
              <a:rPr lang="en-US" altLang="x-none" b="1" i="1">
                <a:solidFill>
                  <a:schemeClr val="hlink"/>
                </a:solidFill>
              </a:rPr>
              <a:t>JACC</a:t>
            </a:r>
            <a:r>
              <a:rPr lang="en-US" altLang="x-none">
                <a:solidFill>
                  <a:schemeClr val="hlink"/>
                </a:solidFill>
              </a:rPr>
              <a:t> and </a:t>
            </a:r>
            <a:r>
              <a:rPr lang="en-US" altLang="x-none" b="1" i="1">
                <a:solidFill>
                  <a:schemeClr val="hlink"/>
                </a:solidFill>
              </a:rPr>
              <a:t>Circulation</a:t>
            </a: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8"/>
          <p:cNvSpPr>
            <a:spLocks noGrp="1" noChangeArrowheads="1"/>
          </p:cNvSpPr>
          <p:nvPr>
            <p:ph type="ftr" sz="quarter" idx="3"/>
          </p:nvPr>
        </p:nvSpPr>
        <p:spPr/>
        <p:txBody>
          <a:bodyPr/>
          <a:lstStyle/>
          <a:p>
            <a:r>
              <a:rPr lang="en-US" altLang="x-none"/>
              <a:t>Copyright Bale/Doneen Paradigm</a:t>
            </a:r>
          </a:p>
        </p:txBody>
      </p:sp>
      <p:sp>
        <p:nvSpPr>
          <p:cNvPr id="1716226" name="Rectangle 2"/>
          <p:cNvSpPr>
            <a:spLocks noGrp="1" noRot="1" noChangeArrowheads="1"/>
          </p:cNvSpPr>
          <p:nvPr>
            <p:ph type="ctrTitle"/>
          </p:nvPr>
        </p:nvSpPr>
        <p:spPr>
          <a:xfrm>
            <a:off x="685800" y="0"/>
            <a:ext cx="7772400" cy="685800"/>
          </a:xfrm>
        </p:spPr>
        <p:txBody>
          <a:bodyPr/>
          <a:lstStyle/>
          <a:p>
            <a:r>
              <a:rPr lang="en-US" altLang="x-none" sz="3600"/>
              <a:t>Omega-3 Fatty Acids</a:t>
            </a:r>
          </a:p>
        </p:txBody>
      </p:sp>
      <p:sp>
        <p:nvSpPr>
          <p:cNvPr id="1716227" name="Rectangle 3"/>
          <p:cNvSpPr>
            <a:spLocks noGrp="1" noRot="1" noChangeArrowheads="1"/>
          </p:cNvSpPr>
          <p:nvPr>
            <p:ph type="subTitle" idx="1"/>
          </p:nvPr>
        </p:nvSpPr>
        <p:spPr>
          <a:xfrm>
            <a:off x="381000" y="914400"/>
            <a:ext cx="8382000" cy="5257800"/>
          </a:xfrm>
        </p:spPr>
        <p:txBody>
          <a:bodyPr/>
          <a:lstStyle/>
          <a:p>
            <a:pPr algn="l">
              <a:lnSpc>
                <a:spcPct val="90000"/>
              </a:lnSpc>
              <a:buFont typeface="Wingdings" charset="2"/>
              <a:buChar char="§"/>
            </a:pPr>
            <a:r>
              <a:rPr lang="en-US" altLang="x-none" sz="2400"/>
              <a:t>Benefits</a:t>
            </a:r>
          </a:p>
          <a:p>
            <a:pPr algn="l">
              <a:lnSpc>
                <a:spcPct val="90000"/>
              </a:lnSpc>
            </a:pPr>
            <a:r>
              <a:rPr lang="en-US" altLang="x-none" sz="2000"/>
              <a:t>      anti-arrhythmic</a:t>
            </a:r>
          </a:p>
          <a:p>
            <a:pPr algn="l">
              <a:lnSpc>
                <a:spcPct val="90000"/>
              </a:lnSpc>
            </a:pPr>
            <a:r>
              <a:rPr lang="en-US" altLang="x-none" sz="2000"/>
              <a:t>      anti-thrombotic</a:t>
            </a:r>
          </a:p>
          <a:p>
            <a:pPr algn="l">
              <a:lnSpc>
                <a:spcPct val="90000"/>
              </a:lnSpc>
            </a:pPr>
            <a:r>
              <a:rPr lang="en-US" altLang="x-none" sz="2000"/>
              <a:t>      anti-inflammatory</a:t>
            </a:r>
          </a:p>
          <a:p>
            <a:pPr algn="l">
              <a:lnSpc>
                <a:spcPct val="90000"/>
              </a:lnSpc>
            </a:pPr>
            <a:r>
              <a:rPr lang="en-US" altLang="x-none" sz="2000"/>
              <a:t>      reduce hyperlipidemia </a:t>
            </a:r>
          </a:p>
          <a:p>
            <a:pPr algn="l">
              <a:lnSpc>
                <a:spcPct val="90000"/>
              </a:lnSpc>
            </a:pPr>
            <a:r>
              <a:rPr lang="en-US" altLang="x-none" sz="2000"/>
              <a:t>      lower BP</a:t>
            </a:r>
          </a:p>
          <a:p>
            <a:pPr algn="l">
              <a:lnSpc>
                <a:spcPct val="90000"/>
              </a:lnSpc>
            </a:pPr>
            <a:r>
              <a:rPr lang="en-US" altLang="x-none" sz="2000"/>
              <a:t>      reduce stiffness and tender joints in RA</a:t>
            </a:r>
          </a:p>
          <a:p>
            <a:pPr algn="l">
              <a:lnSpc>
                <a:spcPct val="90000"/>
              </a:lnSpc>
            </a:pPr>
            <a:endParaRPr lang="en-US" altLang="x-none" sz="2000"/>
          </a:p>
          <a:p>
            <a:pPr algn="l">
              <a:lnSpc>
                <a:spcPct val="90000"/>
              </a:lnSpc>
              <a:buFont typeface="Wingdings" charset="2"/>
              <a:buChar char="§"/>
            </a:pPr>
            <a:r>
              <a:rPr lang="en-US" altLang="x-none" sz="2400"/>
              <a:t>Sources</a:t>
            </a:r>
          </a:p>
          <a:p>
            <a:pPr algn="l">
              <a:lnSpc>
                <a:spcPct val="90000"/>
              </a:lnSpc>
            </a:pPr>
            <a:r>
              <a:rPr lang="en-US" altLang="x-none" sz="2000"/>
              <a:t>      fatty fish  (tuna, halibut, mackerel, lake trout, sardines, salmon) –</a:t>
            </a:r>
          </a:p>
          <a:p>
            <a:pPr algn="l">
              <a:lnSpc>
                <a:spcPct val="90000"/>
              </a:lnSpc>
            </a:pPr>
            <a:r>
              <a:rPr lang="en-US" altLang="x-none" sz="2000"/>
              <a:t>                          provide direct EPA and DHA</a:t>
            </a:r>
          </a:p>
          <a:p>
            <a:pPr algn="l">
              <a:lnSpc>
                <a:spcPct val="90000"/>
              </a:lnSpc>
            </a:pPr>
            <a:r>
              <a:rPr lang="en-US" altLang="x-none" sz="2000"/>
              <a:t>      flaxseed    - alpha-linolenic acid which can convert to EPA</a:t>
            </a:r>
          </a:p>
          <a:p>
            <a:pPr algn="l">
              <a:lnSpc>
                <a:spcPct val="90000"/>
              </a:lnSpc>
            </a:pPr>
            <a:r>
              <a:rPr lang="en-US" altLang="x-none" sz="2000"/>
              <a:t>      canola oil  - alpha-linolenic acid</a:t>
            </a:r>
          </a:p>
          <a:p>
            <a:pPr algn="l">
              <a:lnSpc>
                <a:spcPct val="90000"/>
              </a:lnSpc>
            </a:pPr>
            <a:r>
              <a:rPr lang="en-US" altLang="x-none" sz="2000"/>
              <a:t>      walnuts     - alpha-linolenic acid</a:t>
            </a:r>
          </a:p>
          <a:p>
            <a:pPr algn="l">
              <a:lnSpc>
                <a:spcPct val="90000"/>
              </a:lnSpc>
            </a:pPr>
            <a:r>
              <a:rPr lang="en-US" altLang="x-none" sz="2000"/>
              <a:t>      soybean    - alpha-linolenic acid</a:t>
            </a:r>
          </a:p>
        </p:txBody>
      </p:sp>
      <p:sp>
        <p:nvSpPr>
          <p:cNvPr id="1716228" name="Text Box 4"/>
          <p:cNvSpPr txBox="1">
            <a:spLocks noChangeArrowheads="1"/>
          </p:cNvSpPr>
          <p:nvPr/>
        </p:nvSpPr>
        <p:spPr bwMode="auto">
          <a:xfrm>
            <a:off x="593725" y="6284913"/>
            <a:ext cx="6318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b="1" i="1">
                <a:solidFill>
                  <a:schemeClr val="folHlink"/>
                </a:solidFill>
              </a:rPr>
              <a:t>American Family Physician</a:t>
            </a:r>
            <a:r>
              <a:rPr lang="en-US" altLang="x-none">
                <a:solidFill>
                  <a:schemeClr val="folHlink"/>
                </a:solidFill>
              </a:rPr>
              <a:t>: 7/1/2004.Vol.70,No.1:133-140</a:t>
            </a: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ooter Placeholder 4"/>
          <p:cNvSpPr>
            <a:spLocks noGrp="1"/>
          </p:cNvSpPr>
          <p:nvPr>
            <p:ph type="ftr" sz="quarter" idx="11"/>
          </p:nvPr>
        </p:nvSpPr>
        <p:spPr/>
        <p:txBody>
          <a:bodyPr/>
          <a:lstStyle/>
          <a:p>
            <a:r>
              <a:rPr lang="en-US" altLang="x-none"/>
              <a:t>Copyright Bale/Doneen Paradigm</a:t>
            </a:r>
          </a:p>
        </p:txBody>
      </p:sp>
      <p:sp>
        <p:nvSpPr>
          <p:cNvPr id="1720322" name="Rectangle 2"/>
          <p:cNvSpPr>
            <a:spLocks noGrp="1" noRot="1" noChangeArrowheads="1"/>
          </p:cNvSpPr>
          <p:nvPr>
            <p:ph type="title"/>
          </p:nvPr>
        </p:nvSpPr>
        <p:spPr>
          <a:xfrm>
            <a:off x="0" y="0"/>
            <a:ext cx="9144000" cy="533400"/>
          </a:xfrm>
        </p:spPr>
        <p:txBody>
          <a:bodyPr/>
          <a:lstStyle/>
          <a:p>
            <a:r>
              <a:rPr lang="en-US" altLang="x-none" sz="3600" b="1">
                <a:solidFill>
                  <a:srgbClr val="FFA31B"/>
                </a:solidFill>
                <a:ea typeface="Times New Roman" charset="0"/>
                <a:cs typeface="Times New Roman" charset="0"/>
              </a:rPr>
              <a:t>Fish &amp; intake decrease CV risk</a:t>
            </a:r>
          </a:p>
        </p:txBody>
      </p:sp>
      <p:sp>
        <p:nvSpPr>
          <p:cNvPr id="1720323" name="Text Box 3"/>
          <p:cNvSpPr txBox="1">
            <a:spLocks noChangeArrowheads="1"/>
          </p:cNvSpPr>
          <p:nvPr/>
        </p:nvSpPr>
        <p:spPr bwMode="auto">
          <a:xfrm>
            <a:off x="990600" y="5181600"/>
            <a:ext cx="8153400" cy="123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CA" altLang="x-none">
                <a:ea typeface="Times New Roman" charset="0"/>
                <a:cs typeface="Times New Roman" charset="0"/>
              </a:rPr>
              <a:t>41,578 Japanese; prospective 11-yr. trial; 40 -59 yo; no known CVD </a:t>
            </a:r>
          </a:p>
          <a:p>
            <a:pPr eaLnBrk="1" hangingPunct="1">
              <a:spcBef>
                <a:spcPct val="50000"/>
              </a:spcBef>
            </a:pPr>
            <a:r>
              <a:rPr lang="en-CA" altLang="x-none" sz="2000">
                <a:latin typeface="Times New Roman" charset="0"/>
              </a:rPr>
              <a:t>No mortality benefit; ??? due to so few mortalities ???; 62 CHD fatalities</a:t>
            </a:r>
            <a:endParaRPr lang="en-CA" altLang="x-none" sz="2000">
              <a:ea typeface="Times New Roman" charset="0"/>
              <a:cs typeface="Times New Roman" charset="0"/>
            </a:endParaRPr>
          </a:p>
          <a:p>
            <a:pPr eaLnBrk="1" hangingPunct="1">
              <a:spcBef>
                <a:spcPct val="50000"/>
              </a:spcBef>
            </a:pPr>
            <a:r>
              <a:rPr lang="en-CA" altLang="x-none">
                <a:solidFill>
                  <a:srgbClr val="FFA31B"/>
                </a:solidFill>
                <a:ea typeface="Times New Roman" charset="0"/>
                <a:cs typeface="Times New Roman" charset="0"/>
              </a:rPr>
              <a:t>Iso H et al. </a:t>
            </a:r>
            <a:r>
              <a:rPr lang="en-CA" altLang="x-none" i="1">
                <a:solidFill>
                  <a:srgbClr val="FFA31B"/>
                </a:solidFill>
                <a:ea typeface="Times New Roman" charset="0"/>
                <a:cs typeface="Times New Roman" charset="0"/>
              </a:rPr>
              <a:t>Circulation</a:t>
            </a:r>
            <a:r>
              <a:rPr lang="en-CA" altLang="x-none">
                <a:solidFill>
                  <a:srgbClr val="FFA31B"/>
                </a:solidFill>
                <a:ea typeface="Times New Roman" charset="0"/>
                <a:cs typeface="Times New Roman" charset="0"/>
              </a:rPr>
              <a:t> 1/17/2006; available at http://circ.ahajournals.org.</a:t>
            </a:r>
            <a:r>
              <a:rPr lang="en-US" altLang="x-none">
                <a:solidFill>
                  <a:srgbClr val="FFA31B"/>
                </a:solidFill>
                <a:latin typeface="Verdana" charset="0"/>
              </a:rPr>
              <a:t> </a:t>
            </a:r>
          </a:p>
        </p:txBody>
      </p:sp>
      <p:graphicFrame>
        <p:nvGraphicFramePr>
          <p:cNvPr id="1720324" name="Group 4"/>
          <p:cNvGraphicFramePr>
            <a:graphicFrameLocks noGrp="1"/>
          </p:cNvGraphicFramePr>
          <p:nvPr/>
        </p:nvGraphicFramePr>
        <p:xfrm>
          <a:off x="990600" y="533400"/>
          <a:ext cx="8153400" cy="2844800"/>
        </p:xfrm>
        <a:graphic>
          <a:graphicData uri="http://schemas.openxmlformats.org/drawingml/2006/table">
            <a:tbl>
              <a:tblPr/>
              <a:tblGrid>
                <a:gridCol w="1404938"/>
                <a:gridCol w="500062"/>
                <a:gridCol w="1447800"/>
                <a:gridCol w="1295400"/>
                <a:gridCol w="1295400"/>
                <a:gridCol w="1447800"/>
                <a:gridCol w="762000"/>
              </a:tblGrid>
              <a:tr h="3063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cap="flat">
                      <a:noFill/>
                    </a:lnT>
                    <a:lnB>
                      <a:noFill/>
                    </a:lnB>
                    <a:lnTlToBr>
                      <a:noFill/>
                    </a:lnTlToBr>
                    <a:lnBlToTr>
                      <a:noFill/>
                    </a:lnBlToTr>
                    <a:noFill/>
                  </a:tcPr>
                </a:tc>
                <a:tc gridSpan="5">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Quintile</a:t>
                      </a:r>
                    </a:p>
                  </a:txBody>
                  <a:tcPr marR="0" horzOverflow="overflow">
                    <a:lnL>
                      <a:noFill/>
                    </a:lnL>
                    <a:lnR>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cap="flat">
                      <a:noFill/>
                    </a:lnR>
                    <a:lnT cap="flat">
                      <a:noFill/>
                    </a:lnT>
                    <a:lnB>
                      <a:noFill/>
                    </a:lnB>
                    <a:lnTlToBr>
                      <a:noFill/>
                    </a:lnTlToBr>
                    <a:lnBlToTr>
                      <a:noFill/>
                    </a:lnBlToTr>
                    <a:noFill/>
                  </a:tcPr>
                </a:tc>
              </a:tr>
              <a:tr h="5191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End points</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(196 NFMI)</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1st</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2nd</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3rd</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4th</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5</a:t>
                      </a:r>
                      <a:r>
                        <a:rPr kumimoji="0" lang="en-CA" altLang="x-none" sz="1600" b="1" i="0" u="none" strike="noStrike" cap="none" normalizeH="0" baseline="30000">
                          <a:ln>
                            <a:noFill/>
                          </a:ln>
                          <a:solidFill>
                            <a:srgbClr val="FFFF00"/>
                          </a:solidFill>
                          <a:effectLst>
                            <a:outerShdw blurRad="38100" dist="38100" dir="2700000" algn="tl">
                              <a:srgbClr val="000000"/>
                            </a:outerShdw>
                          </a:effectLst>
                          <a:latin typeface="Arial" charset="0"/>
                          <a:ea typeface="Arial" charset="0"/>
                          <a:cs typeface="Arial" charset="0"/>
                        </a:rPr>
                        <a:t>th</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(4-oz.)</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p for trend</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cap="flat">
                      <a:noFill/>
                    </a:lnR>
                    <a:lnT>
                      <a:noFill/>
                    </a:lnT>
                    <a:lnB>
                      <a:noFill/>
                    </a:lnB>
                    <a:lnTlToBr>
                      <a:noFill/>
                    </a:lnTlToBr>
                    <a:lnBlToTr>
                      <a:noFill/>
                    </a:lnBlToTr>
                    <a:noFill/>
                  </a:tcPr>
                </a:tc>
              </a:tr>
              <a:tr h="5207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Fish intake (g/d)</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23</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51</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78</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114</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180</a:t>
                      </a:r>
                      <a:endPar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 </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cap="flat">
                      <a:noFill/>
                    </a:lnR>
                    <a:lnT>
                      <a:noFill/>
                    </a:lnT>
                    <a:lnB>
                      <a:noFill/>
                    </a:lnB>
                    <a:lnTlToBr>
                      <a:noFill/>
                    </a:lnTlToBr>
                    <a:lnBlToTr>
                      <a:noFill/>
                    </a:lnBlToTr>
                    <a:noFill/>
                  </a:tcPr>
                </a:tc>
              </a:tr>
              <a:tr h="5857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rgbClr val="FFA31B"/>
                        </a:buClr>
                        <a:buSzTx/>
                        <a:buFont typeface="Wingdings" charset="2"/>
                        <a:buChar char="§"/>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Definite MI</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1.0</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0.70</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(0.46-1.07)</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0.74</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(0.47-1.16)</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0.72</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(0.44-1.21)</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0.44</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(0.24-0.81)</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0.03</a:t>
                      </a:r>
                    </a:p>
                  </a:txBody>
                  <a:tcPr marR="0" horzOverflow="overflow">
                    <a:lnL>
                      <a:noFill/>
                    </a:lnL>
                    <a:lnR cap="flat">
                      <a:noFill/>
                    </a:lnR>
                    <a:lnT>
                      <a:noFill/>
                    </a:lnT>
                    <a:lnB>
                      <a:noFill/>
                    </a:lnB>
                    <a:lnTlToBr>
                      <a:noFill/>
                    </a:lnTlToBr>
                    <a:lnBlToTr>
                      <a:noFill/>
                    </a:lnBlToTr>
                    <a:noFill/>
                  </a:tcPr>
                </a:tc>
              </a:tr>
              <a:tr h="7350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rgbClr val="FFA31B"/>
                        </a:buClr>
                        <a:buSzTx/>
                        <a:buFont typeface="Wingdings" charset="2"/>
                        <a:buChar char="§"/>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Nonfatal CHD events</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1.0</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0.77</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(0.51-1.16)</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0.79</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(0.50-1.24)</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0.70</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(0.42-1.18)</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0.43</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(0.23-0.81)</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0.02</a:t>
                      </a:r>
                    </a:p>
                  </a:txBody>
                  <a:tcPr marR="0" horzOverflow="overflow">
                    <a:lnL>
                      <a:noFill/>
                    </a:lnL>
                    <a:lnR cap="flat">
                      <a:noFill/>
                    </a:lnR>
                    <a:lnT>
                      <a:noFill/>
                    </a:lnT>
                    <a:lnB cap="flat">
                      <a:noFill/>
                    </a:lnB>
                    <a:lnTlToBr>
                      <a:noFill/>
                    </a:lnTlToBr>
                    <a:lnBlToTr>
                      <a:noFill/>
                    </a:lnBlToTr>
                    <a:noFill/>
                  </a:tcPr>
                </a:tc>
              </a:tr>
            </a:tbl>
          </a:graphicData>
        </a:graphic>
      </p:graphicFrame>
      <p:sp>
        <p:nvSpPr>
          <p:cNvPr id="1720376" name="Line 56"/>
          <p:cNvSpPr>
            <a:spLocks noChangeShapeType="1"/>
          </p:cNvSpPr>
          <p:nvPr/>
        </p:nvSpPr>
        <p:spPr bwMode="auto">
          <a:xfrm>
            <a:off x="990600" y="1447800"/>
            <a:ext cx="80010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20377" name="Line 57"/>
          <p:cNvSpPr>
            <a:spLocks noChangeShapeType="1"/>
          </p:cNvSpPr>
          <p:nvPr/>
        </p:nvSpPr>
        <p:spPr bwMode="auto">
          <a:xfrm>
            <a:off x="990600" y="3200400"/>
            <a:ext cx="80010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20378" name="Text Box 58"/>
          <p:cNvSpPr txBox="1">
            <a:spLocks noChangeArrowheads="1"/>
          </p:cNvSpPr>
          <p:nvPr/>
        </p:nvSpPr>
        <p:spPr bwMode="auto">
          <a:xfrm>
            <a:off x="990600" y="3276600"/>
            <a:ext cx="81534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1200" b="1">
                <a:latin typeface="Verdana" charset="0"/>
                <a:ea typeface="Arial" charset="0"/>
                <a:cs typeface="Arial" charset="0"/>
              </a:rPr>
              <a:t>*Multivariable models adjusted for age; sex; smoking; alcohol intake; body mass index; histories of hypertension and diabetes; use of  hypercholesterolemia medications; education level; leisure-time sports; quintiles of dietary intake of fruits, vegetables, saturated fat, monounsaturated fat, n-6 polyunsaturated fat, cholesterol, and total energy; and public-health centers in which patients were registered.</a:t>
            </a:r>
          </a:p>
          <a:p>
            <a:pPr eaLnBrk="1" hangingPunct="1"/>
            <a:r>
              <a:rPr lang="en-US" altLang="x-none" sz="1200" b="1">
                <a:latin typeface="Verdana" charset="0"/>
                <a:ea typeface="Arial" charset="0"/>
                <a:cs typeface="Arial" charset="0"/>
              </a:rPr>
              <a:t>No significant trends observed for end points of any coronary heart disease, sudden cardiac death, or fatal coronary events.</a:t>
            </a:r>
            <a:r>
              <a:rPr lang="en-US" altLang="x-none" sz="1200" b="1">
                <a:latin typeface="Verdana" charset="0"/>
              </a:rPr>
              <a:t> </a:t>
            </a:r>
          </a:p>
          <a:p>
            <a:pPr eaLnBrk="1" hangingPunct="1"/>
            <a:r>
              <a:rPr lang="en-US" altLang="x-none" sz="1200" b="1">
                <a:latin typeface="Verdana" charset="0"/>
                <a:ea typeface="Arial" charset="0"/>
                <a:cs typeface="Arial" charset="0"/>
              </a:rPr>
              <a:t>PUFA=polyunsaturated fatty acid.</a:t>
            </a:r>
          </a:p>
          <a:p>
            <a:pPr eaLnBrk="1" hangingPunct="1">
              <a:buClr>
                <a:srgbClr val="FFFF00"/>
              </a:buClr>
              <a:buFontTx/>
              <a:buChar char="•"/>
            </a:pPr>
            <a:r>
              <a:rPr lang="en-US" altLang="x-none" sz="1200" b="1">
                <a:latin typeface="Verdana" charset="0"/>
                <a:ea typeface="Arial" charset="0"/>
                <a:cs typeface="Arial" charset="0"/>
              </a:rPr>
              <a:t> </a:t>
            </a:r>
            <a:r>
              <a:rPr lang="en-US" altLang="x-none" sz="1600" b="1">
                <a:solidFill>
                  <a:srgbClr val="FFFF00"/>
                </a:solidFill>
                <a:latin typeface="Verdana" charset="0"/>
                <a:ea typeface="Arial" charset="0"/>
                <a:cs typeface="Arial" charset="0"/>
              </a:rPr>
              <a:t>statistically significant</a:t>
            </a:r>
          </a:p>
        </p:txBody>
      </p:sp>
      <p:sp>
        <p:nvSpPr>
          <p:cNvPr id="1720379" name="Line 59"/>
          <p:cNvSpPr>
            <a:spLocks noChangeShapeType="1"/>
          </p:cNvSpPr>
          <p:nvPr/>
        </p:nvSpPr>
        <p:spPr bwMode="auto">
          <a:xfrm flipV="1">
            <a:off x="990600" y="5029200"/>
            <a:ext cx="8001000" cy="635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ooter Placeholder 4"/>
          <p:cNvSpPr>
            <a:spLocks noGrp="1"/>
          </p:cNvSpPr>
          <p:nvPr>
            <p:ph type="ftr" sz="quarter" idx="11"/>
          </p:nvPr>
        </p:nvSpPr>
        <p:spPr/>
        <p:txBody>
          <a:bodyPr/>
          <a:lstStyle/>
          <a:p>
            <a:r>
              <a:rPr lang="en-US" altLang="x-none"/>
              <a:t>Copyright Bale/Doneen Paradigm</a:t>
            </a:r>
          </a:p>
        </p:txBody>
      </p:sp>
      <p:sp>
        <p:nvSpPr>
          <p:cNvPr id="1730562" name="Rectangle 2"/>
          <p:cNvSpPr>
            <a:spLocks noGrp="1" noRot="1" noChangeArrowheads="1"/>
          </p:cNvSpPr>
          <p:nvPr>
            <p:ph type="title"/>
          </p:nvPr>
        </p:nvSpPr>
        <p:spPr>
          <a:xfrm>
            <a:off x="0" y="0"/>
            <a:ext cx="9144000" cy="533400"/>
          </a:xfrm>
        </p:spPr>
        <p:txBody>
          <a:bodyPr/>
          <a:lstStyle/>
          <a:p>
            <a:r>
              <a:rPr lang="en-US" altLang="x-none" sz="3600" b="1">
                <a:solidFill>
                  <a:srgbClr val="FFA31B"/>
                </a:solidFill>
                <a:ea typeface="Times New Roman" charset="0"/>
                <a:cs typeface="Times New Roman" charset="0"/>
              </a:rPr>
              <a:t>Omega-3 intake reduces CV risk</a:t>
            </a:r>
          </a:p>
        </p:txBody>
      </p:sp>
      <p:sp>
        <p:nvSpPr>
          <p:cNvPr id="1730563" name="Text Box 3"/>
          <p:cNvSpPr txBox="1">
            <a:spLocks noChangeArrowheads="1"/>
          </p:cNvSpPr>
          <p:nvPr/>
        </p:nvSpPr>
        <p:spPr bwMode="auto">
          <a:xfrm>
            <a:off x="990600" y="5105400"/>
            <a:ext cx="80772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CA" altLang="x-none" sz="2000">
                <a:latin typeface="Times New Roman" charset="0"/>
              </a:rPr>
              <a:t>40,000 Japanese; prospective 11-yr. trial; 40 -59 yo; no known CVD</a:t>
            </a:r>
          </a:p>
          <a:p>
            <a:pPr eaLnBrk="1" hangingPunct="1">
              <a:spcBef>
                <a:spcPct val="50000"/>
              </a:spcBef>
            </a:pPr>
            <a:r>
              <a:rPr lang="en-CA" altLang="x-none" sz="2000">
                <a:latin typeface="Times New Roman" charset="0"/>
              </a:rPr>
              <a:t>No mortality benefit; ??? due to so few mortalities ???; 62 CHD fatalities</a:t>
            </a:r>
            <a:endParaRPr lang="en-CA" altLang="x-none" sz="2000">
              <a:ea typeface="Times New Roman" charset="0"/>
              <a:cs typeface="Times New Roman" charset="0"/>
            </a:endParaRPr>
          </a:p>
          <a:p>
            <a:pPr eaLnBrk="1" hangingPunct="1">
              <a:spcBef>
                <a:spcPct val="50000"/>
              </a:spcBef>
            </a:pPr>
            <a:r>
              <a:rPr lang="en-CA" altLang="x-none">
                <a:solidFill>
                  <a:srgbClr val="FFA31B"/>
                </a:solidFill>
                <a:ea typeface="Times New Roman" charset="0"/>
                <a:cs typeface="Times New Roman" charset="0"/>
              </a:rPr>
              <a:t>Iso H et al. </a:t>
            </a:r>
            <a:r>
              <a:rPr lang="en-CA" altLang="x-none" i="1">
                <a:solidFill>
                  <a:srgbClr val="FFA31B"/>
                </a:solidFill>
                <a:ea typeface="Times New Roman" charset="0"/>
                <a:cs typeface="Times New Roman" charset="0"/>
              </a:rPr>
              <a:t>Circulation</a:t>
            </a:r>
            <a:r>
              <a:rPr lang="en-CA" altLang="x-none">
                <a:solidFill>
                  <a:srgbClr val="FFA31B"/>
                </a:solidFill>
                <a:ea typeface="Times New Roman" charset="0"/>
                <a:cs typeface="Times New Roman" charset="0"/>
              </a:rPr>
              <a:t> 1/17/2006; available at http://circ.ahajournals.org.</a:t>
            </a:r>
            <a:r>
              <a:rPr lang="en-US" altLang="x-none">
                <a:solidFill>
                  <a:srgbClr val="FFA31B"/>
                </a:solidFill>
                <a:latin typeface="Verdana" charset="0"/>
              </a:rPr>
              <a:t> </a:t>
            </a:r>
          </a:p>
        </p:txBody>
      </p:sp>
      <p:graphicFrame>
        <p:nvGraphicFramePr>
          <p:cNvPr id="1730564" name="Group 4"/>
          <p:cNvGraphicFramePr>
            <a:graphicFrameLocks noGrp="1"/>
          </p:cNvGraphicFramePr>
          <p:nvPr/>
        </p:nvGraphicFramePr>
        <p:xfrm>
          <a:off x="990600" y="533400"/>
          <a:ext cx="8153400" cy="2921000"/>
        </p:xfrm>
        <a:graphic>
          <a:graphicData uri="http://schemas.openxmlformats.org/drawingml/2006/table">
            <a:tbl>
              <a:tblPr/>
              <a:tblGrid>
                <a:gridCol w="1404938"/>
                <a:gridCol w="500062"/>
                <a:gridCol w="1600200"/>
                <a:gridCol w="1295400"/>
                <a:gridCol w="1295400"/>
                <a:gridCol w="1295400"/>
                <a:gridCol w="762000"/>
              </a:tblGrid>
              <a:tr h="3397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cap="flat">
                      <a:noFill/>
                    </a:lnT>
                    <a:lnB>
                      <a:noFill/>
                    </a:lnB>
                    <a:lnTlToBr>
                      <a:noFill/>
                    </a:lnTlToBr>
                    <a:lnBlToTr>
                      <a:noFill/>
                    </a:lnBlToTr>
                    <a:noFill/>
                  </a:tcPr>
                </a:tc>
                <a:tc gridSpan="5">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Quintile</a:t>
                      </a:r>
                    </a:p>
                  </a:txBody>
                  <a:tcPr marR="0" horzOverflow="overflow">
                    <a:lnL>
                      <a:noFill/>
                    </a:lnL>
                    <a:lnR>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cap="flat">
                      <a:noFill/>
                    </a:lnR>
                    <a:lnT cap="flat">
                      <a:noFill/>
                    </a:lnT>
                    <a:lnB>
                      <a:noFill/>
                    </a:lnB>
                    <a:lnTlToBr>
                      <a:noFill/>
                    </a:lnTlToBr>
                    <a:lnBlToTr>
                      <a:noFill/>
                    </a:lnBlToTr>
                    <a:noFill/>
                  </a:tcPr>
                </a:tc>
              </a:tr>
              <a:tr h="5794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End points</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(196 NFMI)</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1st</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2nd</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3rd</a:t>
                      </a:r>
                      <a:endPar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4th</a:t>
                      </a:r>
                      <a:endPar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5th</a:t>
                      </a:r>
                      <a:endPar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p for trend</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cap="flat">
                      <a:noFill/>
                    </a:lnR>
                    <a:lnT>
                      <a:noFill/>
                    </a:lnT>
                    <a:lnB>
                      <a:noFill/>
                    </a:lnB>
                    <a:lnTlToBr>
                      <a:noFill/>
                    </a:lnTlToBr>
                    <a:lnBlToTr>
                      <a:noFill/>
                    </a:lnBlToTr>
                    <a:noFill/>
                  </a:tcPr>
                </a:tc>
              </a:tr>
              <a:tr h="5794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n-3 PUFA intake (g/d)</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0.3</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0.6</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0.9</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1.3</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2.1</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 </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cap="flat">
                      <a:noFill/>
                    </a:lnR>
                    <a:lnT>
                      <a:noFill/>
                    </a:lnT>
                    <a:lnB>
                      <a:noFill/>
                    </a:lnB>
                    <a:lnTlToBr>
                      <a:noFill/>
                    </a:lnTlToBr>
                    <a:lnBlToTr>
                      <a:noFill/>
                    </a:lnBlToTr>
                    <a:noFill/>
                  </a:tcPr>
                </a:tc>
              </a:tr>
              <a:tr h="5794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rgbClr val="FFA31B"/>
                        </a:buClr>
                        <a:buSzTx/>
                        <a:buFont typeface="Wingdings" charset="2"/>
                        <a:buChar char="§"/>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Definite MI</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1.0</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0.70</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(0.46-1.07)</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0.59</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(0.37-0.94)</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0.59</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(0.35-1.01)</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0.35</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(0.18-0.66)</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0.005</a:t>
                      </a:r>
                    </a:p>
                  </a:txBody>
                  <a:tcPr marR="0" horzOverflow="overflow">
                    <a:lnL>
                      <a:noFill/>
                    </a:lnL>
                    <a:lnR cap="flat">
                      <a:noFill/>
                    </a:lnR>
                    <a:lnT>
                      <a:noFill/>
                    </a:lnT>
                    <a:lnB>
                      <a:noFill/>
                    </a:lnB>
                    <a:lnTlToBr>
                      <a:noFill/>
                    </a:lnTlToBr>
                    <a:lnBlToTr>
                      <a:noFill/>
                    </a:lnBlToTr>
                    <a:noFill/>
                  </a:tcPr>
                </a:tc>
              </a:tr>
              <a:tr h="8175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rgbClr val="FFA31B"/>
                        </a:buClr>
                        <a:buSzTx/>
                        <a:buFont typeface="Wingdings" charset="2"/>
                        <a:buChar char="§"/>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Nonfatal CHD events</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1.0</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0.69</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(0.45-1.05)</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0.61</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(0.38-0.97)</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0.57</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(0.34-0.98)</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0.33</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(0.17-0.63)</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0.003</a:t>
                      </a:r>
                    </a:p>
                  </a:txBody>
                  <a:tcPr marR="0" horzOverflow="overflow">
                    <a:lnL>
                      <a:noFill/>
                    </a:lnL>
                    <a:lnR cap="flat">
                      <a:noFill/>
                    </a:lnR>
                    <a:lnT>
                      <a:noFill/>
                    </a:lnT>
                    <a:lnB cap="flat">
                      <a:noFill/>
                    </a:lnB>
                    <a:lnTlToBr>
                      <a:noFill/>
                    </a:lnTlToBr>
                    <a:lnBlToTr>
                      <a:noFill/>
                    </a:lnBlToTr>
                    <a:noFill/>
                  </a:tcPr>
                </a:tc>
              </a:tr>
            </a:tbl>
          </a:graphicData>
        </a:graphic>
      </p:graphicFrame>
      <p:sp>
        <p:nvSpPr>
          <p:cNvPr id="1730616" name="Text Box 56"/>
          <p:cNvSpPr txBox="1">
            <a:spLocks noChangeArrowheads="1"/>
          </p:cNvSpPr>
          <p:nvPr/>
        </p:nvSpPr>
        <p:spPr bwMode="auto">
          <a:xfrm>
            <a:off x="990600" y="3276600"/>
            <a:ext cx="81534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1200" b="1">
                <a:latin typeface="Verdana" charset="0"/>
                <a:ea typeface="Arial" charset="0"/>
                <a:cs typeface="Arial" charset="0"/>
              </a:rPr>
              <a:t>*Multivariable models adjusted for age; sex; smoking; alcohol intake; body mass index; histories of hypertension and diabetes; use of  hypercholesterolemia medications; education level; leisure-time sports; quintiles of dietary intake of fruits, vegetables, saturated fat, monounsaturated fat, n-6 polyunsaturated fat, cholesterol, and total energy; and public-health centers in which patients were registered.</a:t>
            </a:r>
          </a:p>
          <a:p>
            <a:pPr eaLnBrk="1" hangingPunct="1"/>
            <a:r>
              <a:rPr lang="en-US" altLang="x-none" sz="1200" b="1">
                <a:latin typeface="Verdana" charset="0"/>
                <a:ea typeface="Arial" charset="0"/>
                <a:cs typeface="Arial" charset="0"/>
              </a:rPr>
              <a:t>No significant trends observed for end points of any coronary heart disease, sudden cardiac death, or fatal coronary events.</a:t>
            </a:r>
            <a:r>
              <a:rPr lang="en-US" altLang="x-none" sz="1200" b="1">
                <a:latin typeface="Verdana" charset="0"/>
              </a:rPr>
              <a:t> </a:t>
            </a:r>
          </a:p>
          <a:p>
            <a:pPr eaLnBrk="1" hangingPunct="1"/>
            <a:r>
              <a:rPr lang="en-US" altLang="x-none" sz="1200" b="1">
                <a:latin typeface="Verdana" charset="0"/>
                <a:ea typeface="Arial" charset="0"/>
                <a:cs typeface="Arial" charset="0"/>
              </a:rPr>
              <a:t>PUFA=polyunsaturated fatty acid.</a:t>
            </a:r>
          </a:p>
          <a:p>
            <a:pPr eaLnBrk="1" hangingPunct="1">
              <a:buClr>
                <a:srgbClr val="FFFF00"/>
              </a:buClr>
              <a:buFontTx/>
              <a:buChar char="•"/>
            </a:pPr>
            <a:r>
              <a:rPr lang="en-US" altLang="x-none" sz="1200" b="1">
                <a:latin typeface="Verdana" charset="0"/>
                <a:ea typeface="Arial" charset="0"/>
                <a:cs typeface="Arial" charset="0"/>
              </a:rPr>
              <a:t> </a:t>
            </a:r>
            <a:r>
              <a:rPr lang="en-US" altLang="x-none" sz="1600" b="1">
                <a:solidFill>
                  <a:srgbClr val="FFFF00"/>
                </a:solidFill>
                <a:latin typeface="Verdana" charset="0"/>
                <a:ea typeface="Arial" charset="0"/>
                <a:cs typeface="Arial" charset="0"/>
              </a:rPr>
              <a:t>Statistically significant</a:t>
            </a:r>
          </a:p>
        </p:txBody>
      </p:sp>
      <p:sp>
        <p:nvSpPr>
          <p:cNvPr id="1730617" name="Line 57"/>
          <p:cNvSpPr>
            <a:spLocks noChangeShapeType="1"/>
          </p:cNvSpPr>
          <p:nvPr/>
        </p:nvSpPr>
        <p:spPr bwMode="auto">
          <a:xfrm>
            <a:off x="1066800" y="1452563"/>
            <a:ext cx="80010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30618" name="Line 58"/>
          <p:cNvSpPr>
            <a:spLocks noChangeShapeType="1"/>
          </p:cNvSpPr>
          <p:nvPr/>
        </p:nvSpPr>
        <p:spPr bwMode="auto">
          <a:xfrm>
            <a:off x="990600" y="3200400"/>
            <a:ext cx="80010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30619" name="Line 59"/>
          <p:cNvSpPr>
            <a:spLocks noChangeShapeType="1"/>
          </p:cNvSpPr>
          <p:nvPr/>
        </p:nvSpPr>
        <p:spPr bwMode="auto">
          <a:xfrm>
            <a:off x="990600" y="5105400"/>
            <a:ext cx="80010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30620" name="Text Box 60"/>
          <p:cNvSpPr txBox="1">
            <a:spLocks noChangeArrowheads="1"/>
          </p:cNvSpPr>
          <p:nvPr/>
        </p:nvSpPr>
        <p:spPr bwMode="auto">
          <a:xfrm>
            <a:off x="288925" y="493713"/>
            <a:ext cx="1670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rgbClr val="FFFF00"/>
                </a:solidFill>
              </a:rPr>
              <a:t>Stay on fish oil</a:t>
            </a: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4"/>
          <p:cNvSpPr>
            <a:spLocks noGrp="1"/>
          </p:cNvSpPr>
          <p:nvPr>
            <p:ph type="ftr" sz="quarter" idx="11"/>
          </p:nvPr>
        </p:nvSpPr>
        <p:spPr/>
        <p:txBody>
          <a:bodyPr/>
          <a:lstStyle/>
          <a:p>
            <a:r>
              <a:rPr lang="en-US" altLang="x-none"/>
              <a:t>Copyright Bale/Doneen Paradigm</a:t>
            </a:r>
          </a:p>
        </p:txBody>
      </p:sp>
      <p:sp>
        <p:nvSpPr>
          <p:cNvPr id="1750018" name="Text Box 2"/>
          <p:cNvSpPr txBox="1">
            <a:spLocks noChangeArrowheads="1"/>
          </p:cNvSpPr>
          <p:nvPr/>
        </p:nvSpPr>
        <p:spPr bwMode="auto">
          <a:xfrm>
            <a:off x="609600" y="4876800"/>
            <a:ext cx="76962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a:t>6000 non- Met Synd. individuals participating in the </a:t>
            </a:r>
            <a:r>
              <a:rPr lang="en-US" altLang="x-none" b="1"/>
              <a:t>Framingham Heart Study</a:t>
            </a:r>
            <a:endParaRPr lang="en-CA" altLang="x-none">
              <a:latin typeface="Verdana" charset="0"/>
              <a:ea typeface="Times New Roman" charset="0"/>
              <a:cs typeface="Times New Roman" charset="0"/>
            </a:endParaRPr>
          </a:p>
          <a:p>
            <a:pPr eaLnBrk="1" hangingPunct="1">
              <a:spcBef>
                <a:spcPct val="50000"/>
              </a:spcBef>
            </a:pPr>
            <a:r>
              <a:rPr lang="en-CA" altLang="x-none">
                <a:solidFill>
                  <a:schemeClr val="hlink"/>
                </a:solidFill>
                <a:latin typeface="Verdana" charset="0"/>
                <a:ea typeface="Times New Roman" charset="0"/>
                <a:cs typeface="Times New Roman" charset="0"/>
              </a:rPr>
              <a:t>Dhingra R et al. </a:t>
            </a:r>
            <a:r>
              <a:rPr lang="en-CA" altLang="x-none" i="1">
                <a:solidFill>
                  <a:schemeClr val="hlink"/>
                </a:solidFill>
                <a:latin typeface="Verdana" charset="0"/>
                <a:ea typeface="Times New Roman" charset="0"/>
                <a:cs typeface="Times New Roman" charset="0"/>
              </a:rPr>
              <a:t>Circulation</a:t>
            </a:r>
            <a:r>
              <a:rPr lang="en-CA" altLang="x-none">
                <a:solidFill>
                  <a:schemeClr val="hlink"/>
                </a:solidFill>
                <a:latin typeface="Verdana" charset="0"/>
                <a:ea typeface="Times New Roman" charset="0"/>
                <a:cs typeface="Times New Roman" charset="0"/>
              </a:rPr>
              <a:t> 7/23/2007; available at: </a:t>
            </a:r>
            <a:r>
              <a:rPr lang="en-US" altLang="x-none">
                <a:solidFill>
                  <a:schemeClr val="hlink"/>
                </a:solidFill>
                <a:latin typeface="Verdana" charset="0"/>
                <a:ea typeface="Times New Roman" charset="0"/>
                <a:cs typeface="Times New Roman" charset="0"/>
              </a:rPr>
              <a:t>http://circ.ahajournals.org.</a:t>
            </a:r>
          </a:p>
        </p:txBody>
      </p:sp>
      <p:sp>
        <p:nvSpPr>
          <p:cNvPr id="1750019" name="Text Box 3"/>
          <p:cNvSpPr txBox="1">
            <a:spLocks noChangeArrowheads="1"/>
          </p:cNvSpPr>
          <p:nvPr/>
        </p:nvSpPr>
        <p:spPr bwMode="auto">
          <a:xfrm>
            <a:off x="990600" y="5576888"/>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endParaRPr lang="x-none" altLang="x-none" sz="2400">
              <a:latin typeface="Times New Roman" charset="0"/>
            </a:endParaRPr>
          </a:p>
        </p:txBody>
      </p:sp>
      <p:sp>
        <p:nvSpPr>
          <p:cNvPr id="1750020" name="Rectangle 4"/>
          <p:cNvSpPr>
            <a:spLocks noGrp="1" noRot="1" noChangeArrowheads="1"/>
          </p:cNvSpPr>
          <p:nvPr>
            <p:ph type="title"/>
          </p:nvPr>
        </p:nvSpPr>
        <p:spPr>
          <a:xfrm>
            <a:off x="0" y="0"/>
            <a:ext cx="9144000" cy="990600"/>
          </a:xfrm>
        </p:spPr>
        <p:txBody>
          <a:bodyPr/>
          <a:lstStyle/>
          <a:p>
            <a:r>
              <a:rPr lang="en-US" altLang="x-none" sz="2400" b="1">
                <a:ea typeface="Arial" charset="0"/>
                <a:cs typeface="Arial" charset="0"/>
              </a:rPr>
              <a:t>Odds ratio of developing components of metabolic syndrome in adults consuming </a:t>
            </a:r>
            <a:r>
              <a:rPr lang="en-US" altLang="x-none" sz="2400" b="1" u="sng">
                <a:ea typeface="Arial" charset="0"/>
                <a:cs typeface="Arial" charset="0"/>
              </a:rPr>
              <a:t>&gt;</a:t>
            </a:r>
            <a:r>
              <a:rPr lang="en-US" altLang="x-none" sz="2400" b="1">
                <a:ea typeface="Arial" charset="0"/>
                <a:cs typeface="Arial" charset="0"/>
              </a:rPr>
              <a:t>1 soft drink daily</a:t>
            </a:r>
            <a:r>
              <a:rPr lang="en-US" altLang="x-none" sz="3600" b="1">
                <a:solidFill>
                  <a:srgbClr val="FFA31B"/>
                </a:solidFill>
                <a:ea typeface="Times New Roman" charset="0"/>
                <a:cs typeface="Times New Roman" charset="0"/>
              </a:rPr>
              <a:t> </a:t>
            </a:r>
          </a:p>
        </p:txBody>
      </p:sp>
      <p:graphicFrame>
        <p:nvGraphicFramePr>
          <p:cNvPr id="1750021" name="Group 5"/>
          <p:cNvGraphicFramePr>
            <a:graphicFrameLocks noGrp="1"/>
          </p:cNvGraphicFramePr>
          <p:nvPr/>
        </p:nvGraphicFramePr>
        <p:xfrm>
          <a:off x="990600" y="1143000"/>
          <a:ext cx="8077200" cy="3933825"/>
        </p:xfrm>
        <a:graphic>
          <a:graphicData uri="http://schemas.openxmlformats.org/drawingml/2006/table">
            <a:tbl>
              <a:tblPr/>
              <a:tblGrid>
                <a:gridCol w="5638800"/>
                <a:gridCol w="2438400"/>
              </a:tblGrid>
              <a:tr h="4572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Component of the metabolic syndrome</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Multivariable-adjusted odds ratio (95% CI)</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cap="flat">
                      <a:noFill/>
                    </a:lnT>
                    <a:lnB>
                      <a:noFill/>
                    </a:lnB>
                    <a:lnTlToBr>
                      <a:noFill/>
                    </a:lnTlToBr>
                    <a:lnBlToTr>
                      <a:noFill/>
                    </a:lnBlToTr>
                    <a:noFill/>
                  </a:tcPr>
                </a:tc>
              </a:tr>
              <a:tr h="4572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Incidence of increased waist circumference (</a:t>
                      </a:r>
                      <a:r>
                        <a:rPr kumimoji="0" lang="en-CA" altLang="x-none" sz="1600" b="1" i="0" u="sng"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&gt;</a:t>
                      </a:r>
                      <a:r>
                        <a:rPr kumimoji="0" lang="en-CA"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102 cm for men and </a:t>
                      </a:r>
                      <a:r>
                        <a:rPr kumimoji="0" lang="en-CA" altLang="x-none" sz="1600" b="1" i="0" u="sng"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&gt;</a:t>
                      </a:r>
                      <a:r>
                        <a:rPr kumimoji="0" lang="en-CA"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88 cm for women)</a:t>
                      </a:r>
                      <a:endPar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1.30 (1.09–1.56)</a:t>
                      </a:r>
                    </a:p>
                  </a:txBody>
                  <a:tcPr horzOverflow="overflow">
                    <a:lnL>
                      <a:noFill/>
                    </a:lnL>
                    <a:lnR cap="flat">
                      <a:noFill/>
                    </a:lnR>
                    <a:lnT>
                      <a:noFill/>
                    </a:lnT>
                    <a:lnB>
                      <a:noFill/>
                    </a:lnB>
                    <a:lnTlToBr>
                      <a:noFill/>
                    </a:lnTlToBr>
                    <a:lnBlToTr>
                      <a:noFill/>
                    </a:lnBlToTr>
                    <a:noFill/>
                  </a:tcPr>
                </a:tc>
              </a:tr>
              <a:tr h="4572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Incidence of impaired fasting glucose (</a:t>
                      </a:r>
                      <a:r>
                        <a:rPr kumimoji="0" lang="en-CA" altLang="x-none" sz="1600" b="1" i="0" u="sng"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&gt;</a:t>
                      </a: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5.5 mmol/L or diabetes)</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1.25 (1.05–1.48)</a:t>
                      </a:r>
                    </a:p>
                  </a:txBody>
                  <a:tcPr horzOverflow="overflow">
                    <a:lnL>
                      <a:noFill/>
                    </a:lnL>
                    <a:lnR cap="flat">
                      <a:noFill/>
                    </a:lnR>
                    <a:lnT>
                      <a:noFill/>
                    </a:lnT>
                    <a:lnB>
                      <a:noFill/>
                    </a:lnB>
                    <a:lnTlToBr>
                      <a:noFill/>
                    </a:lnTlToBr>
                    <a:lnBlToTr>
                      <a:noFill/>
                    </a:lnBlToTr>
                    <a:noFill/>
                  </a:tcPr>
                </a:tc>
              </a:tr>
              <a:tr h="4572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Incidence of high blood pressure (</a:t>
                      </a:r>
                      <a:r>
                        <a:rPr kumimoji="0" lang="en-CA" altLang="x-none" sz="1600" b="1" i="0" u="sng"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&gt;</a:t>
                      </a: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135/85 mmHg or on treatment)</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1.18 (0.96–1.44)</a:t>
                      </a:r>
                    </a:p>
                  </a:txBody>
                  <a:tcPr horzOverflow="overflow">
                    <a:lnL>
                      <a:noFill/>
                    </a:lnL>
                    <a:lnR cap="flat">
                      <a:noFill/>
                    </a:lnR>
                    <a:lnT>
                      <a:noFill/>
                    </a:lnT>
                    <a:lnB>
                      <a:noFill/>
                    </a:lnB>
                    <a:lnTlToBr>
                      <a:noFill/>
                    </a:lnTlToBr>
                    <a:lnBlToTr>
                      <a:noFill/>
                    </a:lnBlToTr>
                    <a:noFill/>
                  </a:tcPr>
                </a:tc>
              </a:tr>
              <a:tr h="4572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Incidence of </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hypertriglyceridemia </a:t>
                      </a: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a:t>
                      </a:r>
                      <a:r>
                        <a:rPr kumimoji="0" lang="en-CA" altLang="x-none" sz="1600" b="1" i="0" u="sng"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&gt;</a:t>
                      </a: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1.7 mmol/L or on treatment)</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1.25 (1.04–1.51)</a:t>
                      </a:r>
                    </a:p>
                  </a:txBody>
                  <a:tcPr horzOverflow="overflow">
                    <a:lnL>
                      <a:noFill/>
                    </a:lnL>
                    <a:lnR cap="flat">
                      <a:noFill/>
                    </a:lnR>
                    <a:lnT>
                      <a:noFill/>
                    </a:lnT>
                    <a:lnB>
                      <a:noFill/>
                    </a:lnB>
                    <a:lnTlToBr>
                      <a:noFill/>
                    </a:lnTlToBr>
                    <a:lnBlToTr>
                      <a:noFill/>
                    </a:lnBlToTr>
                    <a:noFill/>
                  </a:tcPr>
                </a:tc>
              </a:tr>
              <a:tr h="4572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Incidence of low HDL cholesterol (&lt;1.03 mmol/L for men and &lt;1.30 mmol/L for women or on treatment)</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1.32 (1.06–1.64)</a:t>
                      </a:r>
                    </a:p>
                  </a:txBody>
                  <a:tcPr horzOverflow="overflow">
                    <a:lnL>
                      <a:noFill/>
                    </a:lnL>
                    <a:lnR cap="flat">
                      <a:noFill/>
                    </a:lnR>
                    <a:lnT>
                      <a:noFill/>
                    </a:lnT>
                    <a:lnB>
                      <a:noFill/>
                    </a:lnB>
                    <a:lnTlToBr>
                      <a:noFill/>
                    </a:lnTlToBr>
                    <a:lnBlToTr>
                      <a:noFill/>
                    </a:lnBlToTr>
                    <a:noFill/>
                  </a:tcPr>
                </a:tc>
              </a:tr>
              <a:tr h="4572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750054" name="Line 38"/>
          <p:cNvSpPr>
            <a:spLocks noChangeShapeType="1"/>
          </p:cNvSpPr>
          <p:nvPr/>
        </p:nvSpPr>
        <p:spPr bwMode="auto">
          <a:xfrm>
            <a:off x="990600" y="1752600"/>
            <a:ext cx="7848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50055" name="Line 39"/>
          <p:cNvSpPr>
            <a:spLocks noChangeShapeType="1"/>
          </p:cNvSpPr>
          <p:nvPr/>
        </p:nvSpPr>
        <p:spPr bwMode="auto">
          <a:xfrm>
            <a:off x="1066800" y="4724400"/>
            <a:ext cx="7848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50056" name="Text Box 40"/>
          <p:cNvSpPr txBox="1">
            <a:spLocks noChangeArrowheads="1"/>
          </p:cNvSpPr>
          <p:nvPr/>
        </p:nvSpPr>
        <p:spPr bwMode="auto">
          <a:xfrm>
            <a:off x="136525" y="762000"/>
            <a:ext cx="2443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a:solidFill>
                  <a:srgbClr val="FFFF00"/>
                </a:solidFill>
              </a:rPr>
              <a:t>How are you doing?</a:t>
            </a: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754114" name="Rectangle 2"/>
          <p:cNvSpPr>
            <a:spLocks noGrp="1" noRot="1" noChangeArrowheads="1"/>
          </p:cNvSpPr>
          <p:nvPr>
            <p:ph type="title"/>
          </p:nvPr>
        </p:nvSpPr>
        <p:spPr>
          <a:xfrm>
            <a:off x="301625" y="0"/>
            <a:ext cx="8510588" cy="609600"/>
          </a:xfrm>
        </p:spPr>
        <p:txBody>
          <a:bodyPr/>
          <a:lstStyle/>
          <a:p>
            <a:r>
              <a:rPr lang="en-US" altLang="x-none" sz="3600"/>
              <a:t>Dark chocolate reduces blood pressure</a:t>
            </a:r>
            <a:r>
              <a:rPr lang="en-US" altLang="x-none"/>
              <a:t> </a:t>
            </a:r>
          </a:p>
        </p:txBody>
      </p:sp>
      <p:sp>
        <p:nvSpPr>
          <p:cNvPr id="1754115" name="Rectangle 3"/>
          <p:cNvSpPr>
            <a:spLocks noGrp="1" noRot="1" noChangeArrowheads="1"/>
          </p:cNvSpPr>
          <p:nvPr>
            <p:ph type="body" idx="1"/>
          </p:nvPr>
        </p:nvSpPr>
        <p:spPr>
          <a:xfrm>
            <a:off x="301625" y="914400"/>
            <a:ext cx="8540750" cy="4724400"/>
          </a:xfrm>
        </p:spPr>
        <p:txBody>
          <a:bodyPr/>
          <a:lstStyle/>
          <a:p>
            <a:pPr>
              <a:lnSpc>
                <a:spcPct val="80000"/>
              </a:lnSpc>
            </a:pPr>
            <a:r>
              <a:rPr lang="en-US" altLang="x-none" sz="2800"/>
              <a:t>randomized, controlled, investigator-blinded, parallel-group trial with 44 adults, aged 56 to 73 </a:t>
            </a:r>
          </a:p>
          <a:p>
            <a:pPr>
              <a:lnSpc>
                <a:spcPct val="80000"/>
              </a:lnSpc>
            </a:pPr>
            <a:r>
              <a:rPr lang="en-US" altLang="x-none" sz="2800"/>
              <a:t>untreated upper-range pre-hypertension </a:t>
            </a:r>
          </a:p>
          <a:p>
            <a:pPr>
              <a:lnSpc>
                <a:spcPct val="80000"/>
              </a:lnSpc>
            </a:pPr>
            <a:r>
              <a:rPr lang="en-US" altLang="x-none" sz="2800"/>
              <a:t>18 weeks: one square (6.3 g) (30 kcal)  of dark chocolate per day  or matching polyphenol-free white chocolate</a:t>
            </a:r>
          </a:p>
          <a:p>
            <a:pPr>
              <a:lnSpc>
                <a:spcPct val="80000"/>
              </a:lnSpc>
            </a:pPr>
            <a:r>
              <a:rPr lang="en-US" altLang="x-none" sz="2800"/>
              <a:t>dark-chocolate reduced mean systolic BP by 2.9 mm Hg (p&lt;0.001) and diastolic BP by 1.9 mm Hg (p&lt;0.001) </a:t>
            </a:r>
          </a:p>
          <a:p>
            <a:pPr>
              <a:lnSpc>
                <a:spcPct val="80000"/>
              </a:lnSpc>
            </a:pPr>
            <a:r>
              <a:rPr lang="en-US" altLang="x-none" sz="2800"/>
              <a:t>white chocolate caused no changes in BP </a:t>
            </a:r>
          </a:p>
          <a:p>
            <a:pPr>
              <a:lnSpc>
                <a:spcPct val="80000"/>
              </a:lnSpc>
            </a:pPr>
            <a:r>
              <a:rPr lang="en-US" altLang="x-none" sz="2800"/>
              <a:t>Mechanisms??: chronic increase in the production of nitric oxide </a:t>
            </a:r>
          </a:p>
        </p:txBody>
      </p:sp>
      <p:sp>
        <p:nvSpPr>
          <p:cNvPr id="1754116" name="Text Box 4"/>
          <p:cNvSpPr txBox="1">
            <a:spLocks noChangeArrowheads="1"/>
          </p:cNvSpPr>
          <p:nvPr/>
        </p:nvSpPr>
        <p:spPr bwMode="auto">
          <a:xfrm>
            <a:off x="669925" y="5878513"/>
            <a:ext cx="3271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i="1">
                <a:solidFill>
                  <a:schemeClr val="hlink"/>
                </a:solidFill>
              </a:rPr>
              <a:t>JAMA</a:t>
            </a:r>
            <a:r>
              <a:rPr lang="en-US" altLang="x-none" sz="2000">
                <a:solidFill>
                  <a:schemeClr val="hlink"/>
                </a:solidFill>
              </a:rPr>
              <a:t> 7/4/2007; 298:49-60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 name="Footer Placeholder 3"/>
          <p:cNvSpPr>
            <a:spLocks noGrp="1"/>
          </p:cNvSpPr>
          <p:nvPr>
            <p:ph type="ftr" sz="quarter" idx="11"/>
          </p:nvPr>
        </p:nvSpPr>
        <p:spPr/>
        <p:txBody>
          <a:bodyPr/>
          <a:lstStyle/>
          <a:p>
            <a:r>
              <a:rPr lang="en-US" altLang="x-none"/>
              <a:t>Copyright Bale/Doneen Paradigm</a:t>
            </a:r>
          </a:p>
        </p:txBody>
      </p:sp>
      <p:sp>
        <p:nvSpPr>
          <p:cNvPr id="1766402" name="Rectangle 2"/>
          <p:cNvSpPr>
            <a:spLocks noGrp="1" noRot="1" noChangeArrowheads="1"/>
          </p:cNvSpPr>
          <p:nvPr>
            <p:ph type="title"/>
          </p:nvPr>
        </p:nvSpPr>
        <p:spPr>
          <a:xfrm>
            <a:off x="685800" y="-152400"/>
            <a:ext cx="7772400" cy="1143000"/>
          </a:xfrm>
        </p:spPr>
        <p:txBody>
          <a:bodyPr/>
          <a:lstStyle/>
          <a:p>
            <a:r>
              <a:rPr lang="en-US" altLang="x-none" sz="4000"/>
              <a:t>Aspirin in Secondary Prevention</a:t>
            </a:r>
          </a:p>
        </p:txBody>
      </p:sp>
      <p:sp>
        <p:nvSpPr>
          <p:cNvPr id="1766403" name="Text Box 3"/>
          <p:cNvSpPr txBox="1">
            <a:spLocks noChangeArrowheads="1"/>
          </p:cNvSpPr>
          <p:nvPr/>
        </p:nvSpPr>
        <p:spPr bwMode="auto">
          <a:xfrm>
            <a:off x="304800" y="6096000"/>
            <a:ext cx="2070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600">
                <a:solidFill>
                  <a:srgbClr val="FFFFFF"/>
                </a:solidFill>
              </a:rPr>
              <a:t>BMJ 2002;324:71-86</a:t>
            </a:r>
          </a:p>
        </p:txBody>
      </p:sp>
      <p:sp>
        <p:nvSpPr>
          <p:cNvPr id="1766404" name="Text Box 4"/>
          <p:cNvSpPr txBox="1">
            <a:spLocks noChangeArrowheads="1"/>
          </p:cNvSpPr>
          <p:nvPr/>
        </p:nvSpPr>
        <p:spPr bwMode="auto">
          <a:xfrm>
            <a:off x="8037513" y="2286000"/>
            <a:ext cx="884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b="1">
                <a:solidFill>
                  <a:srgbClr val="FFFFFF"/>
                </a:solidFill>
              </a:rPr>
              <a:t>Aspirin</a:t>
            </a:r>
          </a:p>
        </p:txBody>
      </p:sp>
      <p:sp>
        <p:nvSpPr>
          <p:cNvPr id="1766405" name="Text Box 5"/>
          <p:cNvSpPr txBox="1">
            <a:spLocks noChangeArrowheads="1"/>
          </p:cNvSpPr>
          <p:nvPr/>
        </p:nvSpPr>
        <p:spPr bwMode="auto">
          <a:xfrm>
            <a:off x="8037513" y="2835275"/>
            <a:ext cx="9064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b="1">
                <a:solidFill>
                  <a:srgbClr val="FFFFFF"/>
                </a:solidFill>
              </a:rPr>
              <a:t>Control</a:t>
            </a:r>
          </a:p>
        </p:txBody>
      </p:sp>
      <p:grpSp>
        <p:nvGrpSpPr>
          <p:cNvPr id="1766406" name="Group 6"/>
          <p:cNvGrpSpPr>
            <a:grpSpLocks/>
          </p:cNvGrpSpPr>
          <p:nvPr/>
        </p:nvGrpSpPr>
        <p:grpSpPr bwMode="auto">
          <a:xfrm>
            <a:off x="896938" y="5740400"/>
            <a:ext cx="7086600" cy="915988"/>
            <a:chOff x="1435" y="3539"/>
            <a:chExt cx="3080" cy="480"/>
          </a:xfrm>
        </p:grpSpPr>
        <p:sp>
          <p:nvSpPr>
            <p:cNvPr id="1766407" name="Text Box 7"/>
            <p:cNvSpPr txBox="1">
              <a:spLocks noChangeArrowheads="1"/>
            </p:cNvSpPr>
            <p:nvPr/>
          </p:nvSpPr>
          <p:spPr bwMode="auto">
            <a:xfrm>
              <a:off x="1435" y="3540"/>
              <a:ext cx="69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x-none" b="1">
                  <a:solidFill>
                    <a:srgbClr val="FFFFFF"/>
                  </a:solidFill>
                </a:rPr>
                <a:t>Acute Stroke</a:t>
              </a:r>
            </a:p>
          </p:txBody>
        </p:sp>
        <p:sp>
          <p:nvSpPr>
            <p:cNvPr id="1766408" name="Text Box 8"/>
            <p:cNvSpPr txBox="1">
              <a:spLocks noChangeArrowheads="1"/>
            </p:cNvSpPr>
            <p:nvPr/>
          </p:nvSpPr>
          <p:spPr bwMode="auto">
            <a:xfrm>
              <a:off x="2354" y="3539"/>
              <a:ext cx="49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x-none" b="1">
                  <a:solidFill>
                    <a:srgbClr val="FFFFFF"/>
                  </a:solidFill>
                </a:rPr>
                <a:t>Acute MI</a:t>
              </a:r>
            </a:p>
          </p:txBody>
        </p:sp>
        <p:sp>
          <p:nvSpPr>
            <p:cNvPr id="1766409" name="Text Box 9"/>
            <p:cNvSpPr txBox="1">
              <a:spLocks noChangeArrowheads="1"/>
            </p:cNvSpPr>
            <p:nvPr/>
          </p:nvSpPr>
          <p:spPr bwMode="auto">
            <a:xfrm>
              <a:off x="3159" y="3539"/>
              <a:ext cx="577"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x-none" b="1">
                  <a:solidFill>
                    <a:srgbClr val="FFFFFF"/>
                  </a:solidFill>
                </a:rPr>
                <a:t>Prior </a:t>
              </a:r>
            </a:p>
            <a:p>
              <a:pPr algn="ctr"/>
              <a:r>
                <a:rPr lang="en-US" altLang="x-none" b="1">
                  <a:solidFill>
                    <a:srgbClr val="FFFFFF"/>
                  </a:solidFill>
                </a:rPr>
                <a:t>Stroke/TIA</a:t>
              </a:r>
            </a:p>
            <a:p>
              <a:pPr algn="ctr"/>
              <a:r>
                <a:rPr lang="en-US" altLang="x-none" b="1">
                  <a:solidFill>
                    <a:srgbClr val="FFFF00"/>
                  </a:solidFill>
                </a:rPr>
                <a:t>20% OR</a:t>
              </a:r>
            </a:p>
          </p:txBody>
        </p:sp>
        <p:sp>
          <p:nvSpPr>
            <p:cNvPr id="1766410" name="Text Box 10"/>
            <p:cNvSpPr txBox="1">
              <a:spLocks noChangeArrowheads="1"/>
            </p:cNvSpPr>
            <p:nvPr/>
          </p:nvSpPr>
          <p:spPr bwMode="auto">
            <a:xfrm>
              <a:off x="4059" y="3539"/>
              <a:ext cx="456"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x-none" b="1">
                  <a:solidFill>
                    <a:srgbClr val="FFFFFF"/>
                  </a:solidFill>
                </a:rPr>
                <a:t>Prior MI</a:t>
              </a:r>
            </a:p>
            <a:p>
              <a:pPr algn="ctr"/>
              <a:r>
                <a:rPr lang="en-US" altLang="x-none" b="1">
                  <a:solidFill>
                    <a:srgbClr val="FFFF00"/>
                  </a:solidFill>
                </a:rPr>
                <a:t>27% OR</a:t>
              </a:r>
            </a:p>
          </p:txBody>
        </p:sp>
      </p:grpSp>
      <p:sp>
        <p:nvSpPr>
          <p:cNvPr id="1766411" name="Rectangle 11"/>
          <p:cNvSpPr>
            <a:spLocks noChangeArrowheads="1"/>
          </p:cNvSpPr>
          <p:nvPr/>
        </p:nvSpPr>
        <p:spPr bwMode="auto">
          <a:xfrm>
            <a:off x="1016000" y="2452688"/>
            <a:ext cx="773747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66412" name="Rectangle 12"/>
          <p:cNvSpPr>
            <a:spLocks noChangeArrowheads="1"/>
          </p:cNvSpPr>
          <p:nvPr/>
        </p:nvSpPr>
        <p:spPr bwMode="auto">
          <a:xfrm>
            <a:off x="1268413" y="4567238"/>
            <a:ext cx="427037" cy="1133475"/>
          </a:xfrm>
          <a:prstGeom prst="rect">
            <a:avLst/>
          </a:prstGeom>
          <a:solidFill>
            <a:srgbClr val="FF0000"/>
          </a:solidFill>
          <a:ln w="9525">
            <a:solidFill>
              <a:schemeClr val="bg2"/>
            </a:solidFill>
            <a:miter lim="800000"/>
            <a:headEnd/>
            <a:tailEnd/>
          </a:ln>
        </p:spPr>
        <p:txBody>
          <a:bodyPr/>
          <a:lstStyle/>
          <a:p>
            <a:endParaRPr lang="x-none" altLang="x-none" sz="1200" b="1">
              <a:solidFill>
                <a:srgbClr val="FFFFFF"/>
              </a:solidFill>
            </a:endParaRPr>
          </a:p>
        </p:txBody>
      </p:sp>
      <p:sp>
        <p:nvSpPr>
          <p:cNvPr id="1766413" name="Rectangle 13"/>
          <p:cNvSpPr>
            <a:spLocks noChangeArrowheads="1"/>
          </p:cNvSpPr>
          <p:nvPr/>
        </p:nvSpPr>
        <p:spPr bwMode="auto">
          <a:xfrm>
            <a:off x="3200400" y="3833813"/>
            <a:ext cx="428625" cy="1866900"/>
          </a:xfrm>
          <a:prstGeom prst="rect">
            <a:avLst/>
          </a:prstGeom>
          <a:solidFill>
            <a:srgbClr val="FF0000"/>
          </a:solidFill>
          <a:ln w="9525">
            <a:solidFill>
              <a:schemeClr val="bg2"/>
            </a:solidFill>
            <a:miter lim="800000"/>
            <a:headEnd/>
            <a:tailEnd/>
          </a:ln>
        </p:spPr>
        <p:txBody>
          <a:bodyPr/>
          <a:lstStyle/>
          <a:p>
            <a:endParaRPr lang="x-none" altLang="x-none" sz="1200" b="1">
              <a:solidFill>
                <a:srgbClr val="FFFFFF"/>
              </a:solidFill>
            </a:endParaRPr>
          </a:p>
        </p:txBody>
      </p:sp>
      <p:sp>
        <p:nvSpPr>
          <p:cNvPr id="1766414" name="Rectangle 14"/>
          <p:cNvSpPr>
            <a:spLocks noChangeArrowheads="1"/>
          </p:cNvSpPr>
          <p:nvPr/>
        </p:nvSpPr>
        <p:spPr bwMode="auto">
          <a:xfrm>
            <a:off x="5137150" y="2786063"/>
            <a:ext cx="427038" cy="2914650"/>
          </a:xfrm>
          <a:prstGeom prst="rect">
            <a:avLst/>
          </a:prstGeom>
          <a:solidFill>
            <a:srgbClr val="FF0000"/>
          </a:solidFill>
          <a:ln w="9525">
            <a:solidFill>
              <a:schemeClr val="bg2"/>
            </a:solidFill>
            <a:miter lim="800000"/>
            <a:headEnd/>
            <a:tailEnd/>
          </a:ln>
        </p:spPr>
        <p:txBody>
          <a:bodyPr/>
          <a:lstStyle/>
          <a:p>
            <a:endParaRPr lang="en-US"/>
          </a:p>
        </p:txBody>
      </p:sp>
      <p:sp>
        <p:nvSpPr>
          <p:cNvPr id="1766415" name="Rectangle 15"/>
          <p:cNvSpPr>
            <a:spLocks noChangeArrowheads="1"/>
          </p:cNvSpPr>
          <p:nvPr/>
        </p:nvSpPr>
        <p:spPr bwMode="auto">
          <a:xfrm>
            <a:off x="7069138" y="3443288"/>
            <a:ext cx="427037" cy="2257425"/>
          </a:xfrm>
          <a:prstGeom prst="rect">
            <a:avLst/>
          </a:prstGeom>
          <a:solidFill>
            <a:srgbClr val="FF0000"/>
          </a:solidFill>
          <a:ln w="9525">
            <a:solidFill>
              <a:schemeClr val="bg2"/>
            </a:solidFill>
            <a:miter lim="800000"/>
            <a:headEnd/>
            <a:tailEnd/>
          </a:ln>
        </p:spPr>
        <p:txBody>
          <a:bodyPr/>
          <a:lstStyle/>
          <a:p>
            <a:endParaRPr lang="x-none" altLang="x-none" sz="1200" b="1">
              <a:solidFill>
                <a:srgbClr val="FFFFFF"/>
              </a:solidFill>
            </a:endParaRPr>
          </a:p>
        </p:txBody>
      </p:sp>
      <p:sp>
        <p:nvSpPr>
          <p:cNvPr id="1766416" name="Rectangle 16"/>
          <p:cNvSpPr>
            <a:spLocks noChangeArrowheads="1"/>
          </p:cNvSpPr>
          <p:nvPr/>
        </p:nvSpPr>
        <p:spPr bwMode="auto">
          <a:xfrm>
            <a:off x="1679575" y="4752975"/>
            <a:ext cx="427038" cy="919163"/>
          </a:xfrm>
          <a:prstGeom prst="rect">
            <a:avLst/>
          </a:prstGeom>
          <a:solidFill>
            <a:schemeClr val="accent1"/>
          </a:solidFill>
          <a:ln w="9525">
            <a:solidFill>
              <a:schemeClr val="bg2"/>
            </a:solidFill>
            <a:miter lim="800000"/>
            <a:headEnd/>
            <a:tailEnd/>
          </a:ln>
        </p:spPr>
        <p:txBody>
          <a:bodyPr/>
          <a:lstStyle/>
          <a:p>
            <a:endParaRPr lang="x-none" altLang="x-none" sz="1200" b="1">
              <a:solidFill>
                <a:srgbClr val="FFFFFF"/>
              </a:solidFill>
            </a:endParaRPr>
          </a:p>
        </p:txBody>
      </p:sp>
      <p:sp>
        <p:nvSpPr>
          <p:cNvPr id="1766417" name="Rectangle 17"/>
          <p:cNvSpPr>
            <a:spLocks noChangeArrowheads="1"/>
          </p:cNvSpPr>
          <p:nvPr/>
        </p:nvSpPr>
        <p:spPr bwMode="auto">
          <a:xfrm>
            <a:off x="3629025" y="4502150"/>
            <a:ext cx="425450" cy="1198563"/>
          </a:xfrm>
          <a:prstGeom prst="rect">
            <a:avLst/>
          </a:prstGeom>
          <a:solidFill>
            <a:schemeClr val="accent1"/>
          </a:solidFill>
          <a:ln w="9525">
            <a:solidFill>
              <a:schemeClr val="bg2"/>
            </a:solidFill>
            <a:miter lim="800000"/>
            <a:headEnd/>
            <a:tailEnd/>
          </a:ln>
        </p:spPr>
        <p:txBody>
          <a:bodyPr/>
          <a:lstStyle/>
          <a:p>
            <a:endParaRPr lang="x-none" altLang="x-none" sz="1200" b="1">
              <a:solidFill>
                <a:srgbClr val="FFFFFF"/>
              </a:solidFill>
            </a:endParaRPr>
          </a:p>
        </p:txBody>
      </p:sp>
      <p:sp>
        <p:nvSpPr>
          <p:cNvPr id="1766418" name="Rectangle 18"/>
          <p:cNvSpPr>
            <a:spLocks noChangeArrowheads="1"/>
          </p:cNvSpPr>
          <p:nvPr/>
        </p:nvSpPr>
        <p:spPr bwMode="auto">
          <a:xfrm>
            <a:off x="5564188" y="3271838"/>
            <a:ext cx="425450" cy="2428875"/>
          </a:xfrm>
          <a:prstGeom prst="rect">
            <a:avLst/>
          </a:prstGeom>
          <a:solidFill>
            <a:schemeClr val="accent1"/>
          </a:solidFill>
          <a:ln w="9525">
            <a:solidFill>
              <a:schemeClr val="bg2"/>
            </a:solidFill>
            <a:miter lim="800000"/>
            <a:headEnd/>
            <a:tailEnd/>
          </a:ln>
        </p:spPr>
        <p:txBody>
          <a:bodyPr/>
          <a:lstStyle/>
          <a:p>
            <a:endParaRPr lang="x-none" altLang="x-none" sz="1200" b="1">
              <a:solidFill>
                <a:srgbClr val="FFFFFF"/>
              </a:solidFill>
            </a:endParaRPr>
          </a:p>
        </p:txBody>
      </p:sp>
      <p:sp>
        <p:nvSpPr>
          <p:cNvPr id="1766419" name="Rectangle 19"/>
          <p:cNvSpPr>
            <a:spLocks noChangeArrowheads="1"/>
          </p:cNvSpPr>
          <p:nvPr/>
        </p:nvSpPr>
        <p:spPr bwMode="auto">
          <a:xfrm>
            <a:off x="7496175" y="3914775"/>
            <a:ext cx="430213" cy="1785938"/>
          </a:xfrm>
          <a:prstGeom prst="rect">
            <a:avLst/>
          </a:prstGeom>
          <a:solidFill>
            <a:schemeClr val="accent1"/>
          </a:solidFill>
          <a:ln w="9525">
            <a:solidFill>
              <a:schemeClr val="bg2"/>
            </a:solidFill>
            <a:miter lim="800000"/>
            <a:headEnd/>
            <a:tailEnd/>
          </a:ln>
        </p:spPr>
        <p:txBody>
          <a:bodyPr/>
          <a:lstStyle/>
          <a:p>
            <a:endParaRPr lang="en-US"/>
          </a:p>
        </p:txBody>
      </p:sp>
      <p:sp>
        <p:nvSpPr>
          <p:cNvPr id="1766420" name="Line 20"/>
          <p:cNvSpPr>
            <a:spLocks noChangeShapeType="1"/>
          </p:cNvSpPr>
          <p:nvPr/>
        </p:nvSpPr>
        <p:spPr bwMode="auto">
          <a:xfrm>
            <a:off x="836613" y="5700713"/>
            <a:ext cx="109537"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421" name="Line 21"/>
          <p:cNvSpPr>
            <a:spLocks noChangeShapeType="1"/>
          </p:cNvSpPr>
          <p:nvPr/>
        </p:nvSpPr>
        <p:spPr bwMode="auto">
          <a:xfrm>
            <a:off x="836613" y="5045075"/>
            <a:ext cx="109537"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422" name="Line 22"/>
          <p:cNvSpPr>
            <a:spLocks noChangeShapeType="1"/>
          </p:cNvSpPr>
          <p:nvPr/>
        </p:nvSpPr>
        <p:spPr bwMode="auto">
          <a:xfrm>
            <a:off x="836613" y="4376738"/>
            <a:ext cx="109537"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423" name="Line 23"/>
          <p:cNvSpPr>
            <a:spLocks noChangeShapeType="1"/>
          </p:cNvSpPr>
          <p:nvPr/>
        </p:nvSpPr>
        <p:spPr bwMode="auto">
          <a:xfrm>
            <a:off x="836613" y="3717925"/>
            <a:ext cx="109537" cy="31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424" name="Line 24"/>
          <p:cNvSpPr>
            <a:spLocks noChangeShapeType="1"/>
          </p:cNvSpPr>
          <p:nvPr/>
        </p:nvSpPr>
        <p:spPr bwMode="auto">
          <a:xfrm>
            <a:off x="836613" y="3049588"/>
            <a:ext cx="109537"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425" name="Rectangle 25"/>
          <p:cNvSpPr>
            <a:spLocks noChangeArrowheads="1"/>
          </p:cNvSpPr>
          <p:nvPr/>
        </p:nvSpPr>
        <p:spPr bwMode="auto">
          <a:xfrm>
            <a:off x="381000" y="2452688"/>
            <a:ext cx="3365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b="1">
                <a:solidFill>
                  <a:srgbClr val="FFFFFF"/>
                </a:solidFill>
              </a:rPr>
              <a:t>% MI, Stroke or Vascular Death</a:t>
            </a:r>
            <a:endParaRPr lang="en-US" altLang="x-none" sz="1600" b="1">
              <a:solidFill>
                <a:srgbClr val="FFFFFF"/>
              </a:solidFill>
            </a:endParaRPr>
          </a:p>
        </p:txBody>
      </p:sp>
      <p:sp>
        <p:nvSpPr>
          <p:cNvPr id="1766426" name="Rectangle 26"/>
          <p:cNvSpPr>
            <a:spLocks noChangeArrowheads="1"/>
          </p:cNvSpPr>
          <p:nvPr/>
        </p:nvSpPr>
        <p:spPr bwMode="auto">
          <a:xfrm>
            <a:off x="574675" y="55387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600" b="1">
                <a:solidFill>
                  <a:srgbClr val="FFFFFF"/>
                </a:solidFill>
              </a:rPr>
              <a:t>0</a:t>
            </a:r>
          </a:p>
        </p:txBody>
      </p:sp>
      <p:sp>
        <p:nvSpPr>
          <p:cNvPr id="1766427" name="Rectangle 27"/>
          <p:cNvSpPr>
            <a:spLocks noChangeArrowheads="1"/>
          </p:cNvSpPr>
          <p:nvPr/>
        </p:nvSpPr>
        <p:spPr bwMode="auto">
          <a:xfrm>
            <a:off x="393700" y="421481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600" b="1">
                <a:solidFill>
                  <a:srgbClr val="FFFFFF"/>
                </a:solidFill>
              </a:rPr>
              <a:t>10</a:t>
            </a:r>
          </a:p>
        </p:txBody>
      </p:sp>
      <p:sp>
        <p:nvSpPr>
          <p:cNvPr id="1766428" name="Rectangle 28"/>
          <p:cNvSpPr>
            <a:spLocks noChangeArrowheads="1"/>
          </p:cNvSpPr>
          <p:nvPr/>
        </p:nvSpPr>
        <p:spPr bwMode="auto">
          <a:xfrm>
            <a:off x="393700" y="2889250"/>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600" b="1">
                <a:solidFill>
                  <a:srgbClr val="FFFFFF"/>
                </a:solidFill>
              </a:rPr>
              <a:t>20</a:t>
            </a:r>
          </a:p>
        </p:txBody>
      </p:sp>
      <p:sp>
        <p:nvSpPr>
          <p:cNvPr id="1766429" name="Line 29"/>
          <p:cNvSpPr>
            <a:spLocks noChangeShapeType="1"/>
          </p:cNvSpPr>
          <p:nvPr/>
        </p:nvSpPr>
        <p:spPr bwMode="auto">
          <a:xfrm>
            <a:off x="906463" y="5699125"/>
            <a:ext cx="7734300"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66430" name="Line 30"/>
          <p:cNvSpPr>
            <a:spLocks noChangeShapeType="1"/>
          </p:cNvSpPr>
          <p:nvPr/>
        </p:nvSpPr>
        <p:spPr bwMode="auto">
          <a:xfrm>
            <a:off x="936625" y="2913063"/>
            <a:ext cx="0" cy="285115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66431" name="Rectangle 31"/>
          <p:cNvSpPr>
            <a:spLocks noChangeArrowheads="1"/>
          </p:cNvSpPr>
          <p:nvPr/>
        </p:nvSpPr>
        <p:spPr bwMode="auto">
          <a:xfrm>
            <a:off x="7646988" y="2332038"/>
            <a:ext cx="330200" cy="276225"/>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66432" name="Rectangle 32"/>
          <p:cNvSpPr>
            <a:spLocks noChangeArrowheads="1"/>
          </p:cNvSpPr>
          <p:nvPr/>
        </p:nvSpPr>
        <p:spPr bwMode="auto">
          <a:xfrm>
            <a:off x="7646988" y="2882900"/>
            <a:ext cx="330200" cy="274638"/>
          </a:xfrm>
          <a:prstGeom prst="rect">
            <a:avLst/>
          </a:prstGeom>
          <a:solidFill>
            <a:srgbClr val="FF0000"/>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66433" name="Text Box 33"/>
          <p:cNvSpPr txBox="1">
            <a:spLocks noChangeArrowheads="1"/>
          </p:cNvSpPr>
          <p:nvPr/>
        </p:nvSpPr>
        <p:spPr bwMode="auto">
          <a:xfrm>
            <a:off x="1203325" y="4267200"/>
            <a:ext cx="46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b="1">
                <a:solidFill>
                  <a:srgbClr val="FFFFFF"/>
                </a:solidFill>
              </a:rPr>
              <a:t>9.1</a:t>
            </a:r>
          </a:p>
        </p:txBody>
      </p:sp>
      <p:sp>
        <p:nvSpPr>
          <p:cNvPr id="1766434" name="Text Box 34"/>
          <p:cNvSpPr txBox="1">
            <a:spLocks noChangeArrowheads="1"/>
          </p:cNvSpPr>
          <p:nvPr/>
        </p:nvSpPr>
        <p:spPr bwMode="auto">
          <a:xfrm>
            <a:off x="1666875" y="4411663"/>
            <a:ext cx="46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b="1">
                <a:solidFill>
                  <a:srgbClr val="FFFFFF"/>
                </a:solidFill>
              </a:rPr>
              <a:t>8.2</a:t>
            </a:r>
          </a:p>
        </p:txBody>
      </p:sp>
      <p:sp>
        <p:nvSpPr>
          <p:cNvPr id="1766435" name="Text Box 35"/>
          <p:cNvSpPr txBox="1">
            <a:spLocks noChangeArrowheads="1"/>
          </p:cNvSpPr>
          <p:nvPr/>
        </p:nvSpPr>
        <p:spPr bwMode="auto">
          <a:xfrm>
            <a:off x="3076575" y="3463925"/>
            <a:ext cx="579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b="1">
                <a:solidFill>
                  <a:srgbClr val="FFFFFF"/>
                </a:solidFill>
              </a:rPr>
              <a:t>14.2</a:t>
            </a:r>
          </a:p>
        </p:txBody>
      </p:sp>
      <p:sp>
        <p:nvSpPr>
          <p:cNvPr id="1766436" name="Text Box 36"/>
          <p:cNvSpPr txBox="1">
            <a:spLocks noChangeArrowheads="1"/>
          </p:cNvSpPr>
          <p:nvPr/>
        </p:nvSpPr>
        <p:spPr bwMode="auto">
          <a:xfrm>
            <a:off x="3589338" y="4200525"/>
            <a:ext cx="579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b="1">
                <a:solidFill>
                  <a:srgbClr val="FFFFFF"/>
                </a:solidFill>
              </a:rPr>
              <a:t>10.4</a:t>
            </a:r>
          </a:p>
        </p:txBody>
      </p:sp>
      <p:sp>
        <p:nvSpPr>
          <p:cNvPr id="1766437" name="Text Box 37"/>
          <p:cNvSpPr txBox="1">
            <a:spLocks noChangeArrowheads="1"/>
          </p:cNvSpPr>
          <p:nvPr/>
        </p:nvSpPr>
        <p:spPr bwMode="auto">
          <a:xfrm>
            <a:off x="5002213" y="2452688"/>
            <a:ext cx="579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b="1">
                <a:solidFill>
                  <a:srgbClr val="FFFFFF"/>
                </a:solidFill>
              </a:rPr>
              <a:t>21.4</a:t>
            </a:r>
          </a:p>
        </p:txBody>
      </p:sp>
      <p:sp>
        <p:nvSpPr>
          <p:cNvPr id="1766438" name="Text Box 38"/>
          <p:cNvSpPr txBox="1">
            <a:spLocks noChangeArrowheads="1"/>
          </p:cNvSpPr>
          <p:nvPr/>
        </p:nvSpPr>
        <p:spPr bwMode="auto">
          <a:xfrm>
            <a:off x="5492750" y="2930525"/>
            <a:ext cx="579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b="1">
                <a:solidFill>
                  <a:srgbClr val="FFFFFF"/>
                </a:solidFill>
              </a:rPr>
              <a:t>17.8</a:t>
            </a:r>
          </a:p>
        </p:txBody>
      </p:sp>
      <p:sp>
        <p:nvSpPr>
          <p:cNvPr id="1766439" name="Text Box 39"/>
          <p:cNvSpPr txBox="1">
            <a:spLocks noChangeArrowheads="1"/>
          </p:cNvSpPr>
          <p:nvPr/>
        </p:nvSpPr>
        <p:spPr bwMode="auto">
          <a:xfrm>
            <a:off x="6932613" y="3090863"/>
            <a:ext cx="579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b="1">
                <a:solidFill>
                  <a:srgbClr val="FFFFFF"/>
                </a:solidFill>
              </a:rPr>
              <a:t>17.0</a:t>
            </a:r>
          </a:p>
        </p:txBody>
      </p:sp>
      <p:sp>
        <p:nvSpPr>
          <p:cNvPr id="1766440" name="Text Box 40"/>
          <p:cNvSpPr txBox="1">
            <a:spLocks noChangeArrowheads="1"/>
          </p:cNvSpPr>
          <p:nvPr/>
        </p:nvSpPr>
        <p:spPr bwMode="auto">
          <a:xfrm>
            <a:off x="7421563" y="3562350"/>
            <a:ext cx="579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b="1">
                <a:solidFill>
                  <a:srgbClr val="FFFFFF"/>
                </a:solidFill>
              </a:rPr>
              <a:t>13.5</a:t>
            </a:r>
          </a:p>
        </p:txBody>
      </p:sp>
      <p:sp>
        <p:nvSpPr>
          <p:cNvPr id="1766441" name="Text Box 41"/>
          <p:cNvSpPr txBox="1">
            <a:spLocks noChangeArrowheads="1"/>
          </p:cNvSpPr>
          <p:nvPr/>
        </p:nvSpPr>
        <p:spPr bwMode="auto">
          <a:xfrm>
            <a:off x="457200" y="1498600"/>
            <a:ext cx="80010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x-none" sz="2400" b="1">
                <a:solidFill>
                  <a:srgbClr val="FFFFFF"/>
                </a:solidFill>
              </a:rPr>
              <a:t>Overview of 195 randomized trials, including 135,640 high-risk patients.  Overall odds reduction 22%.</a:t>
            </a:r>
          </a:p>
        </p:txBody>
      </p:sp>
      <p:sp>
        <p:nvSpPr>
          <p:cNvPr id="1766442" name="Text Box 42"/>
          <p:cNvSpPr txBox="1">
            <a:spLocks noChangeArrowheads="1"/>
          </p:cNvSpPr>
          <p:nvPr/>
        </p:nvSpPr>
        <p:spPr bwMode="auto">
          <a:xfrm>
            <a:off x="76200" y="6361113"/>
            <a:ext cx="441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b="1" i="1">
                <a:solidFill>
                  <a:schemeClr val="hlink"/>
                </a:solidFill>
              </a:rPr>
              <a:t>Antithrombotic Trialists’ Collaboration</a:t>
            </a: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768450" name="Rectangle 2"/>
          <p:cNvSpPr>
            <a:spLocks noGrp="1" noRot="1" noChangeArrowheads="1"/>
          </p:cNvSpPr>
          <p:nvPr>
            <p:ph type="title"/>
          </p:nvPr>
        </p:nvSpPr>
        <p:spPr>
          <a:xfrm>
            <a:off x="301625" y="0"/>
            <a:ext cx="8510588" cy="990600"/>
          </a:xfrm>
        </p:spPr>
        <p:txBody>
          <a:bodyPr/>
          <a:lstStyle/>
          <a:p>
            <a:r>
              <a:rPr lang="en-US" altLang="x-none" sz="4000"/>
              <a:t>Functional consequences</a:t>
            </a:r>
            <a:br>
              <a:rPr lang="en-US" altLang="x-none" sz="4000"/>
            </a:br>
            <a:r>
              <a:rPr lang="en-US" altLang="x-none" sz="4000"/>
              <a:t>low dose vs high dose ASA</a:t>
            </a:r>
          </a:p>
        </p:txBody>
      </p:sp>
      <p:sp>
        <p:nvSpPr>
          <p:cNvPr id="1768451" name="Rectangle 3"/>
          <p:cNvSpPr>
            <a:spLocks noGrp="1" noRot="1" noChangeArrowheads="1"/>
          </p:cNvSpPr>
          <p:nvPr>
            <p:ph type="body" idx="1"/>
          </p:nvPr>
        </p:nvSpPr>
        <p:spPr>
          <a:xfrm>
            <a:off x="228600" y="1295400"/>
            <a:ext cx="8613775" cy="4038600"/>
          </a:xfrm>
        </p:spPr>
        <p:txBody>
          <a:bodyPr/>
          <a:lstStyle/>
          <a:p>
            <a:pPr>
              <a:lnSpc>
                <a:spcPct val="90000"/>
              </a:lnSpc>
            </a:pPr>
            <a:r>
              <a:rPr lang="en-US" altLang="x-none" sz="2200"/>
              <a:t>Endothelial cells express both COX-1 &amp; COX-2</a:t>
            </a:r>
          </a:p>
          <a:p>
            <a:pPr>
              <a:lnSpc>
                <a:spcPct val="90000"/>
              </a:lnSpc>
            </a:pPr>
            <a:r>
              <a:rPr lang="en-US" altLang="x-none" sz="2200"/>
              <a:t>TXA-2 mainly from COX-1 (blocked by low dose ASA)</a:t>
            </a:r>
          </a:p>
          <a:p>
            <a:pPr>
              <a:lnSpc>
                <a:spcPct val="90000"/>
              </a:lnSpc>
              <a:buFont typeface="Wingdings" charset="2"/>
              <a:buNone/>
            </a:pPr>
            <a:r>
              <a:rPr lang="en-US" altLang="x-none" sz="2200"/>
              <a:t>         TXA-2 induces platelet aggregation; is vasoconstrictor; induces proliferation of vascular smooth-muscle cells</a:t>
            </a:r>
          </a:p>
          <a:p>
            <a:pPr>
              <a:lnSpc>
                <a:spcPct val="90000"/>
              </a:lnSpc>
            </a:pPr>
            <a:r>
              <a:rPr lang="en-US" altLang="x-none" sz="2200"/>
              <a:t>PGI-2 mainly from COX-2 (blocked by higher dose ASA)</a:t>
            </a:r>
          </a:p>
          <a:p>
            <a:pPr>
              <a:lnSpc>
                <a:spcPct val="90000"/>
              </a:lnSpc>
              <a:buFont typeface="Wingdings" charset="2"/>
              <a:buNone/>
            </a:pPr>
            <a:r>
              <a:rPr lang="en-US" altLang="x-none" sz="2200"/>
              <a:t>          PGI-2 inhibits platelet aggregation; is vasodilator; inhibits smooth-muscle cell proliferation; protects myocardium from oxidative stress; is cytoprotective to GI mucosa</a:t>
            </a:r>
          </a:p>
          <a:p>
            <a:pPr>
              <a:lnSpc>
                <a:spcPct val="90000"/>
              </a:lnSpc>
            </a:pPr>
            <a:r>
              <a:rPr lang="en-US" altLang="x-none" sz="2200"/>
              <a:t>Above may explain why low dose ASA does not increase BP; impair renal function; interfere with hypertensive meds; less GI bleeding</a:t>
            </a:r>
          </a:p>
          <a:p>
            <a:pPr>
              <a:lnSpc>
                <a:spcPct val="90000"/>
              </a:lnSpc>
            </a:pPr>
            <a:endParaRPr lang="en-US" altLang="x-none" sz="2200"/>
          </a:p>
        </p:txBody>
      </p:sp>
      <p:sp>
        <p:nvSpPr>
          <p:cNvPr id="1768452" name="Text Box 4"/>
          <p:cNvSpPr txBox="1">
            <a:spLocks noChangeArrowheads="1"/>
          </p:cNvSpPr>
          <p:nvPr/>
        </p:nvSpPr>
        <p:spPr bwMode="auto">
          <a:xfrm>
            <a:off x="593725" y="5446713"/>
            <a:ext cx="4616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20000"/>
              </a:spcBef>
              <a:buClr>
                <a:schemeClr val="hlink"/>
              </a:buClr>
              <a:buFont typeface="Wingdings" charset="2"/>
              <a:buNone/>
            </a:pPr>
            <a:r>
              <a:rPr lang="en-US" altLang="x-none" b="1" i="1">
                <a:solidFill>
                  <a:schemeClr val="folHlink"/>
                </a:solidFill>
                <a:effectLst>
                  <a:outerShdw blurRad="38100" dist="38100" dir="2700000" algn="tl">
                    <a:srgbClr val="000000"/>
                  </a:outerShdw>
                </a:effectLst>
              </a:rPr>
              <a:t>N Engl J Med</a:t>
            </a:r>
            <a:r>
              <a:rPr lang="en-US" altLang="x-none">
                <a:solidFill>
                  <a:schemeClr val="folHlink"/>
                </a:solidFill>
                <a:effectLst>
                  <a:outerShdw blurRad="38100" dist="38100" dir="2700000" algn="tl">
                    <a:srgbClr val="000000"/>
                  </a:outerShdw>
                </a:effectLst>
              </a:rPr>
              <a:t> 12/1/2005;353;22:2373-2382</a:t>
            </a:r>
          </a:p>
          <a:p>
            <a:endParaRPr lang="en-US" altLang="x-none"/>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770498" name="Rectangle 2"/>
          <p:cNvSpPr>
            <a:spLocks noGrp="1" noRot="1" noChangeArrowheads="1"/>
          </p:cNvSpPr>
          <p:nvPr>
            <p:ph type="title"/>
          </p:nvPr>
        </p:nvSpPr>
        <p:spPr>
          <a:xfrm>
            <a:off x="0" y="0"/>
            <a:ext cx="8812213" cy="1524000"/>
          </a:xfrm>
        </p:spPr>
        <p:txBody>
          <a:bodyPr/>
          <a:lstStyle/>
          <a:p>
            <a:r>
              <a:rPr lang="en-US" altLang="x-none" sz="4000"/>
              <a:t>Efficacy &amp; safety low dose ASA in CV prevention for high risk pts.</a:t>
            </a:r>
            <a:br>
              <a:rPr lang="en-US" altLang="x-none" sz="4000"/>
            </a:br>
            <a:r>
              <a:rPr lang="en-US" altLang="x-none" sz="2400"/>
              <a:t>(annual CV event risk 4%)</a:t>
            </a:r>
          </a:p>
        </p:txBody>
      </p:sp>
      <p:sp>
        <p:nvSpPr>
          <p:cNvPr id="1770499" name="Rectangle 3"/>
          <p:cNvSpPr>
            <a:spLocks noGrp="1" noRot="1" noChangeArrowheads="1"/>
          </p:cNvSpPr>
          <p:nvPr>
            <p:ph type="body" idx="1"/>
          </p:nvPr>
        </p:nvSpPr>
        <p:spPr>
          <a:xfrm>
            <a:off x="228600" y="1600200"/>
            <a:ext cx="8613775" cy="4498975"/>
          </a:xfrm>
        </p:spPr>
        <p:txBody>
          <a:bodyPr/>
          <a:lstStyle/>
          <a:p>
            <a:r>
              <a:rPr lang="en-US" altLang="x-none" sz="2200"/>
              <a:t>Non-fatal MI –                               34% reduction</a:t>
            </a:r>
          </a:p>
          <a:p>
            <a:r>
              <a:rPr lang="en-US" altLang="x-none" sz="2200"/>
              <a:t>Non-fatal stroke –                         25% reduction</a:t>
            </a:r>
          </a:p>
          <a:p>
            <a:r>
              <a:rPr lang="en-US" altLang="x-none" sz="2200"/>
              <a:t>Mortality –vascular or unknown – 16%</a:t>
            </a:r>
          </a:p>
          <a:p>
            <a:r>
              <a:rPr lang="en-US" altLang="x-none" sz="2200"/>
              <a:t>GI bleed risk -                               doubles</a:t>
            </a:r>
          </a:p>
          <a:p>
            <a:r>
              <a:rPr lang="en-US" altLang="x-none" sz="2200"/>
              <a:t>Hemorrhagic stroke -                    increased slightly</a:t>
            </a:r>
          </a:p>
          <a:p>
            <a:pPr>
              <a:buFont typeface="Wingdings" charset="2"/>
              <a:buNone/>
            </a:pPr>
            <a:endParaRPr lang="en-US" altLang="x-none" sz="2200"/>
          </a:p>
          <a:p>
            <a:r>
              <a:rPr lang="en-US" altLang="x-none" sz="2200"/>
              <a:t> Net benefit vs risk:</a:t>
            </a:r>
          </a:p>
          <a:p>
            <a:pPr>
              <a:buFont typeface="Wingdings" charset="2"/>
              <a:buNone/>
            </a:pPr>
            <a:r>
              <a:rPr lang="en-US" altLang="x-none" sz="2200"/>
              <a:t>              Prevent 10 to 20 CV events per 1000 pts. rx’ed / yr.</a:t>
            </a:r>
          </a:p>
          <a:p>
            <a:pPr>
              <a:buFont typeface="Wingdings" charset="2"/>
              <a:buNone/>
            </a:pPr>
            <a:r>
              <a:rPr lang="en-US" altLang="x-none" sz="2200"/>
              <a:t>              Cause     1 to 2   major bleeding complications / 1000 rx’ed</a:t>
            </a:r>
          </a:p>
          <a:p>
            <a:pPr>
              <a:buFont typeface="Wingdings" charset="2"/>
              <a:buNone/>
            </a:pPr>
            <a:r>
              <a:rPr lang="en-US" altLang="x-none" sz="2200"/>
              <a:t>              </a:t>
            </a:r>
            <a:r>
              <a:rPr lang="en-US" altLang="x-none" sz="2200">
                <a:solidFill>
                  <a:srgbClr val="FFFF00"/>
                </a:solidFill>
              </a:rPr>
              <a:t>Benefit clearly outweighs the risk</a:t>
            </a:r>
          </a:p>
        </p:txBody>
      </p:sp>
      <p:sp>
        <p:nvSpPr>
          <p:cNvPr id="1770500" name="Text Box 4"/>
          <p:cNvSpPr txBox="1">
            <a:spLocks noChangeArrowheads="1"/>
          </p:cNvSpPr>
          <p:nvPr/>
        </p:nvSpPr>
        <p:spPr bwMode="auto">
          <a:xfrm>
            <a:off x="746125" y="6056313"/>
            <a:ext cx="461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b="1" i="1">
                <a:solidFill>
                  <a:schemeClr val="folHlink"/>
                </a:solidFill>
                <a:effectLst>
                  <a:outerShdw blurRad="38100" dist="38100" dir="2700000" algn="tl">
                    <a:srgbClr val="000000"/>
                  </a:outerShdw>
                </a:effectLst>
              </a:rPr>
              <a:t>N Engl J Med</a:t>
            </a:r>
            <a:r>
              <a:rPr lang="en-US" altLang="x-none">
                <a:solidFill>
                  <a:schemeClr val="folHlink"/>
                </a:solidFill>
                <a:effectLst>
                  <a:outerShdw blurRad="38100" dist="38100" dir="2700000" algn="tl">
                    <a:srgbClr val="000000"/>
                  </a:outerShdw>
                </a:effectLst>
              </a:rPr>
              <a:t> 12/1/2005;353;22:2373-2382</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Footer Placeholder 2"/>
          <p:cNvSpPr>
            <a:spLocks noGrp="1"/>
          </p:cNvSpPr>
          <p:nvPr>
            <p:ph type="ftr" sz="quarter" idx="11"/>
          </p:nvPr>
        </p:nvSpPr>
        <p:spPr/>
        <p:txBody>
          <a:bodyPr/>
          <a:lstStyle/>
          <a:p>
            <a:r>
              <a:rPr lang="en-US" altLang="x-none"/>
              <a:t>Copyright Bale/Doneen Paradigm</a:t>
            </a:r>
          </a:p>
        </p:txBody>
      </p:sp>
      <p:graphicFrame>
        <p:nvGraphicFramePr>
          <p:cNvPr id="1267714" name="Object 2"/>
          <p:cNvGraphicFramePr>
            <a:graphicFrameLocks noChangeAspect="1"/>
          </p:cNvGraphicFramePr>
          <p:nvPr/>
        </p:nvGraphicFramePr>
        <p:xfrm>
          <a:off x="138113" y="1066800"/>
          <a:ext cx="9005887" cy="5791200"/>
        </p:xfrm>
        <a:graphic>
          <a:graphicData uri="http://schemas.openxmlformats.org/presentationml/2006/ole">
            <mc:AlternateContent xmlns:mc="http://schemas.openxmlformats.org/markup-compatibility/2006">
              <mc:Choice xmlns:v="urn:schemas-microsoft-com:vml" Requires="v">
                <p:oleObj spid="_x0000_s1267721" name="Chart" r:id="rId4" imgW="6705600" imgH="4467225" progId="MSGraph.Chart.8">
                  <p:embed followColorScheme="full"/>
                </p:oleObj>
              </mc:Choice>
              <mc:Fallback>
                <p:oleObj name="Chart" r:id="rId4" imgW="6705600" imgH="4467225"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13" y="1066800"/>
                        <a:ext cx="9005887"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67715" name="Rectangle 3"/>
          <p:cNvSpPr>
            <a:spLocks noChangeArrowheads="1"/>
          </p:cNvSpPr>
          <p:nvPr/>
        </p:nvSpPr>
        <p:spPr bwMode="auto">
          <a:xfrm>
            <a:off x="5257800" y="4953000"/>
            <a:ext cx="692150" cy="152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7716" name="Rectangle 4"/>
          <p:cNvSpPr>
            <a:spLocks noChangeArrowheads="1"/>
          </p:cNvSpPr>
          <p:nvPr/>
        </p:nvSpPr>
        <p:spPr bwMode="auto">
          <a:xfrm>
            <a:off x="5126038" y="3810000"/>
            <a:ext cx="692150" cy="1524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7717" name="Text Box 5"/>
          <p:cNvSpPr txBox="1">
            <a:spLocks noChangeArrowheads="1"/>
          </p:cNvSpPr>
          <p:nvPr/>
        </p:nvSpPr>
        <p:spPr bwMode="auto">
          <a:xfrm>
            <a:off x="6026150" y="3657600"/>
            <a:ext cx="2559050" cy="9159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b="1">
                <a:solidFill>
                  <a:srgbClr val="000000"/>
                </a:solidFill>
                <a:latin typeface="Times New Roman" charset="0"/>
              </a:rPr>
              <a:t>RR in men from the</a:t>
            </a:r>
          </a:p>
          <a:p>
            <a:pPr eaLnBrk="1" hangingPunct="1"/>
            <a:r>
              <a:rPr lang="en-US" altLang="x-none" b="1">
                <a:solidFill>
                  <a:srgbClr val="000000"/>
                </a:solidFill>
                <a:latin typeface="Times New Roman" charset="0"/>
              </a:rPr>
              <a:t>Physicians Health Study</a:t>
            </a:r>
          </a:p>
          <a:p>
            <a:pPr eaLnBrk="1" hangingPunct="1"/>
            <a:r>
              <a:rPr lang="en-US" altLang="x-none" b="1">
                <a:solidFill>
                  <a:srgbClr val="000000"/>
                </a:solidFill>
                <a:latin typeface="Times New Roman" charset="0"/>
              </a:rPr>
              <a:t>(highest quartile)</a:t>
            </a:r>
          </a:p>
        </p:txBody>
      </p:sp>
      <p:sp>
        <p:nvSpPr>
          <p:cNvPr id="1267718" name="Text Box 6"/>
          <p:cNvSpPr txBox="1">
            <a:spLocks noChangeArrowheads="1"/>
          </p:cNvSpPr>
          <p:nvPr/>
        </p:nvSpPr>
        <p:spPr bwMode="auto">
          <a:xfrm>
            <a:off x="6026150" y="4876800"/>
            <a:ext cx="2216150" cy="6413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b="1">
                <a:solidFill>
                  <a:srgbClr val="000000"/>
                </a:solidFill>
                <a:latin typeface="Times New Roman" charset="0"/>
              </a:rPr>
              <a:t>Composite of 6 EBT </a:t>
            </a:r>
          </a:p>
          <a:p>
            <a:pPr eaLnBrk="1" hangingPunct="1"/>
            <a:r>
              <a:rPr lang="en-US" altLang="x-none" b="1">
                <a:solidFill>
                  <a:srgbClr val="000000"/>
                </a:solidFill>
                <a:latin typeface="Times New Roman" charset="0"/>
              </a:rPr>
              <a:t>Studies</a:t>
            </a:r>
          </a:p>
        </p:txBody>
      </p:sp>
      <p:sp>
        <p:nvSpPr>
          <p:cNvPr id="1267719" name="Rectangle 7"/>
          <p:cNvSpPr>
            <a:spLocks noChangeArrowheads="1"/>
          </p:cNvSpPr>
          <p:nvPr/>
        </p:nvSpPr>
        <p:spPr bwMode="auto">
          <a:xfrm>
            <a:off x="0" y="0"/>
            <a:ext cx="9144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lang="en-US" altLang="x-none" sz="3600" b="1">
                <a:solidFill>
                  <a:srgbClr val="FF0000"/>
                </a:solidFill>
                <a:effectLst>
                  <a:outerShdw blurRad="38100" dist="38100" dir="2700000" algn="tl">
                    <a:srgbClr val="C0C0C0"/>
                  </a:outerShdw>
                </a:effectLst>
                <a:latin typeface="Times New Roman" charset="0"/>
              </a:rPr>
              <a:t>Risk of “Hard Cardiac Event”</a:t>
            </a:r>
          </a:p>
          <a:p>
            <a:pPr algn="ctr" eaLnBrk="1" hangingPunct="1"/>
            <a:r>
              <a:rPr lang="en-US" altLang="x-none" sz="3600" b="1">
                <a:solidFill>
                  <a:srgbClr val="FF0000"/>
                </a:solidFill>
                <a:effectLst>
                  <a:outerShdw blurRad="38100" dist="38100" dir="2700000" algn="tl">
                    <a:srgbClr val="C0C0C0"/>
                  </a:outerShdw>
                </a:effectLst>
                <a:latin typeface="Times New Roman" charset="0"/>
              </a:rPr>
              <a:t> in Apparently Healthy People</a:t>
            </a:r>
          </a:p>
        </p:txBody>
      </p:sp>
      <p:graphicFrame>
        <p:nvGraphicFramePr>
          <p:cNvPr id="1267720" name="Object 8"/>
          <p:cNvGraphicFramePr>
            <a:graphicFrameLocks noChangeAspect="1"/>
          </p:cNvGraphicFramePr>
          <p:nvPr/>
        </p:nvGraphicFramePr>
        <p:xfrm>
          <a:off x="138113" y="152400"/>
          <a:ext cx="773112" cy="838200"/>
        </p:xfrm>
        <a:graphic>
          <a:graphicData uri="http://schemas.openxmlformats.org/presentationml/2006/ole">
            <mc:AlternateContent xmlns:mc="http://schemas.openxmlformats.org/markup-compatibility/2006">
              <mc:Choice xmlns:v="urn:schemas-microsoft-com:vml" Requires="v">
                <p:oleObj spid="_x0000_s1267722" name="Image" r:id="rId6" imgW="758857" imgH="804571" progId="Photoshop.Image.5">
                  <p:embed/>
                </p:oleObj>
              </mc:Choice>
              <mc:Fallback>
                <p:oleObj name="Image" r:id="rId6" imgW="758857" imgH="804571" progId="Photoshop.Image.5">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13" y="152400"/>
                        <a:ext cx="77311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788930" name="Rectangle 2"/>
          <p:cNvSpPr>
            <a:spLocks noGrp="1" noRot="1" noChangeArrowheads="1"/>
          </p:cNvSpPr>
          <p:nvPr>
            <p:ph type="title"/>
          </p:nvPr>
        </p:nvSpPr>
        <p:spPr>
          <a:xfrm>
            <a:off x="685800" y="0"/>
            <a:ext cx="7772400" cy="914400"/>
          </a:xfrm>
        </p:spPr>
        <p:txBody>
          <a:bodyPr/>
          <a:lstStyle/>
          <a:p>
            <a:r>
              <a:rPr lang="en-US" altLang="x-none" sz="3600">
                <a:solidFill>
                  <a:schemeClr val="accent2"/>
                </a:solidFill>
              </a:rPr>
              <a:t>AHA statement post CHARISMA</a:t>
            </a:r>
          </a:p>
        </p:txBody>
      </p:sp>
      <p:sp>
        <p:nvSpPr>
          <p:cNvPr id="1788931" name="Rectangle 3"/>
          <p:cNvSpPr>
            <a:spLocks noGrp="1" noRot="1" noChangeArrowheads="1"/>
          </p:cNvSpPr>
          <p:nvPr>
            <p:ph type="body" idx="1"/>
          </p:nvPr>
        </p:nvSpPr>
        <p:spPr>
          <a:xfrm>
            <a:off x="381000" y="1066800"/>
            <a:ext cx="8458200" cy="5029200"/>
          </a:xfrm>
        </p:spPr>
        <p:txBody>
          <a:bodyPr/>
          <a:lstStyle/>
          <a:p>
            <a:pPr>
              <a:lnSpc>
                <a:spcPct val="90000"/>
              </a:lnSpc>
            </a:pPr>
            <a:r>
              <a:rPr lang="en-US" altLang="x-none" sz="2600"/>
              <a:t>Patients who are candidates for clopidogrel</a:t>
            </a:r>
          </a:p>
          <a:p>
            <a:pPr>
              <a:lnSpc>
                <a:spcPct val="90000"/>
              </a:lnSpc>
              <a:buFont typeface="Wingdings" charset="2"/>
              <a:buNone/>
            </a:pPr>
            <a:r>
              <a:rPr lang="en-US" altLang="x-none" sz="2600"/>
              <a:t>       Post MI</a:t>
            </a:r>
          </a:p>
          <a:p>
            <a:pPr>
              <a:lnSpc>
                <a:spcPct val="90000"/>
              </a:lnSpc>
              <a:buFont typeface="Wingdings" charset="2"/>
              <a:buNone/>
            </a:pPr>
            <a:r>
              <a:rPr lang="en-US" altLang="x-none" sz="2600"/>
              <a:t>       Post angioplasty for MI or unstable angina</a:t>
            </a:r>
          </a:p>
          <a:p>
            <a:pPr>
              <a:lnSpc>
                <a:spcPct val="90000"/>
              </a:lnSpc>
              <a:buFont typeface="Wingdings" charset="2"/>
              <a:buNone/>
            </a:pPr>
            <a:r>
              <a:rPr lang="en-US" altLang="x-none" sz="2600"/>
              <a:t>       Post stent</a:t>
            </a:r>
          </a:p>
          <a:p>
            <a:pPr>
              <a:lnSpc>
                <a:spcPct val="90000"/>
              </a:lnSpc>
              <a:buFont typeface="Wingdings" charset="2"/>
              <a:buNone/>
            </a:pPr>
            <a:r>
              <a:rPr lang="en-US" altLang="x-none" sz="2600"/>
              <a:t>       Post TIA or ischemic stroke</a:t>
            </a:r>
          </a:p>
          <a:p>
            <a:pPr>
              <a:lnSpc>
                <a:spcPct val="90000"/>
              </a:lnSpc>
              <a:buFont typeface="Wingdings" charset="2"/>
              <a:buNone/>
            </a:pPr>
            <a:r>
              <a:rPr lang="en-US" altLang="x-none" sz="2600"/>
              <a:t>       PAD</a:t>
            </a:r>
          </a:p>
          <a:p>
            <a:pPr>
              <a:lnSpc>
                <a:spcPct val="90000"/>
              </a:lnSpc>
              <a:buClr>
                <a:schemeClr val="tx1"/>
              </a:buClr>
            </a:pPr>
            <a:r>
              <a:rPr lang="en-US" altLang="x-none" sz="2600"/>
              <a:t>Patients who are not candidates for clopidogel</a:t>
            </a:r>
          </a:p>
          <a:p>
            <a:pPr>
              <a:lnSpc>
                <a:spcPct val="90000"/>
              </a:lnSpc>
              <a:buClr>
                <a:schemeClr val="tx1"/>
              </a:buClr>
              <a:buFont typeface="Wingdings" charset="2"/>
              <a:buNone/>
            </a:pPr>
            <a:r>
              <a:rPr lang="en-US" altLang="x-none" sz="2600"/>
              <a:t>       Patients who have stable CVD on long-term aspirin therapy</a:t>
            </a:r>
          </a:p>
          <a:p>
            <a:pPr>
              <a:lnSpc>
                <a:spcPct val="90000"/>
              </a:lnSpc>
              <a:buClr>
                <a:schemeClr val="tx1"/>
              </a:buClr>
              <a:buFont typeface="Wingdings" charset="2"/>
              <a:buNone/>
            </a:pPr>
            <a:r>
              <a:rPr lang="en-US" altLang="x-none" sz="2600"/>
              <a:t>       Primary prevention group even with multiple risk factors</a:t>
            </a:r>
          </a:p>
          <a:p>
            <a:pPr>
              <a:lnSpc>
                <a:spcPct val="90000"/>
              </a:lnSpc>
              <a:buClr>
                <a:schemeClr val="tx1"/>
              </a:buClr>
              <a:buFont typeface="Wingdings" charset="2"/>
              <a:buNone/>
            </a:pPr>
            <a:r>
              <a:rPr lang="en-US" altLang="x-none" sz="2600"/>
              <a:t>              </a:t>
            </a:r>
          </a:p>
        </p:txBody>
      </p:sp>
      <p:sp>
        <p:nvSpPr>
          <p:cNvPr id="1788932" name="Text Box 4"/>
          <p:cNvSpPr txBox="1">
            <a:spLocks noChangeArrowheads="1"/>
          </p:cNvSpPr>
          <p:nvPr/>
        </p:nvSpPr>
        <p:spPr bwMode="auto">
          <a:xfrm>
            <a:off x="822325" y="5756275"/>
            <a:ext cx="7729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2400">
                <a:solidFill>
                  <a:srgbClr val="FFA31B"/>
                </a:solidFill>
                <a:latin typeface="Times New Roman" charset="0"/>
              </a:rPr>
              <a:t>Updated AHA Statement. 3/16/2006. www.americanheart.org</a:t>
            </a:r>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 name="Footer Placeholder 3"/>
          <p:cNvSpPr>
            <a:spLocks noGrp="1"/>
          </p:cNvSpPr>
          <p:nvPr>
            <p:ph type="ftr" sz="quarter" idx="11"/>
          </p:nvPr>
        </p:nvSpPr>
        <p:spPr/>
        <p:txBody>
          <a:bodyPr/>
          <a:lstStyle/>
          <a:p>
            <a:r>
              <a:rPr lang="en-US" altLang="x-none"/>
              <a:t>Copyright Bale/Doneen Paradigm</a:t>
            </a:r>
          </a:p>
        </p:txBody>
      </p:sp>
      <p:sp>
        <p:nvSpPr>
          <p:cNvPr id="1809410" name="Rectangle 2"/>
          <p:cNvSpPr>
            <a:spLocks noChangeArrowheads="1"/>
          </p:cNvSpPr>
          <p:nvPr/>
        </p:nvSpPr>
        <p:spPr bwMode="auto">
          <a:xfrm>
            <a:off x="430213" y="5791200"/>
            <a:ext cx="8318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400" b="1">
                <a:solidFill>
                  <a:srgbClr val="FFFF99"/>
                </a:solidFill>
                <a:latin typeface="Verdana" charset="0"/>
              </a:rPr>
              <a:t>(3 trials, 19,768 patients, 102,559 pt-yr of f/u, 2194 end points)     </a:t>
            </a:r>
          </a:p>
          <a:p>
            <a:r>
              <a:rPr lang="en-US" altLang="x-none" sz="1400" b="1">
                <a:solidFill>
                  <a:srgbClr val="FFFF99"/>
                </a:solidFill>
                <a:latin typeface="Verdana" charset="0"/>
              </a:rPr>
              <a:t>Pravastatin 40 mg/d vs Placebo  (LDL reduction 27%, HDL increase 5%)</a:t>
            </a:r>
          </a:p>
        </p:txBody>
      </p:sp>
      <p:sp>
        <p:nvSpPr>
          <p:cNvPr id="1809411" name="Rectangle 3"/>
          <p:cNvSpPr>
            <a:spLocks noChangeArrowheads="1"/>
          </p:cNvSpPr>
          <p:nvPr/>
        </p:nvSpPr>
        <p:spPr bwMode="auto">
          <a:xfrm>
            <a:off x="5392738" y="51054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b="1">
                <a:solidFill>
                  <a:srgbClr val="FFFF99"/>
                </a:solidFill>
                <a:latin typeface="Verdana" charset="0"/>
              </a:rPr>
              <a:t>Test for Interaction: P=NS</a:t>
            </a:r>
          </a:p>
        </p:txBody>
      </p:sp>
      <p:sp>
        <p:nvSpPr>
          <p:cNvPr id="1809412" name="Rectangle 4"/>
          <p:cNvSpPr>
            <a:spLocks noGrp="1" noRot="1" noChangeArrowheads="1"/>
          </p:cNvSpPr>
          <p:nvPr>
            <p:ph type="title"/>
          </p:nvPr>
        </p:nvSpPr>
        <p:spPr>
          <a:xfrm>
            <a:off x="514350" y="0"/>
            <a:ext cx="8051800" cy="1716088"/>
          </a:xfrm>
        </p:spPr>
        <p:txBody>
          <a:bodyPr anchor="t"/>
          <a:lstStyle/>
          <a:p>
            <a:r>
              <a:rPr lang="en-US" altLang="x-none" sz="2400"/>
              <a:t>The Effect of Statin Treatment on Coronary Events as a Function of Baseline Lipid Levels: </a:t>
            </a:r>
            <a:r>
              <a:rPr lang="en-US" altLang="x-none" sz="2400" i="1"/>
              <a:t>Pravastatin Pooling Project</a:t>
            </a:r>
          </a:p>
        </p:txBody>
      </p:sp>
      <p:sp>
        <p:nvSpPr>
          <p:cNvPr id="1809413" name="Text Box 5"/>
          <p:cNvSpPr txBox="1">
            <a:spLocks noChangeArrowheads="1"/>
          </p:cNvSpPr>
          <p:nvPr/>
        </p:nvSpPr>
        <p:spPr bwMode="auto">
          <a:xfrm>
            <a:off x="430213" y="6248400"/>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r>
              <a:rPr lang="en-US" altLang="x-none" sz="1600">
                <a:effectLst>
                  <a:outerShdw blurRad="38100" dist="38100" dir="2700000" algn="tl">
                    <a:srgbClr val="000000"/>
                  </a:outerShdw>
                </a:effectLst>
                <a:latin typeface="Verdana" charset="0"/>
              </a:rPr>
              <a:t>Sacks FM et al. </a:t>
            </a:r>
            <a:r>
              <a:rPr lang="en-US" altLang="x-none" sz="1600" i="1">
                <a:effectLst>
                  <a:outerShdw blurRad="38100" dist="38100" dir="2700000" algn="tl">
                    <a:srgbClr val="000000"/>
                  </a:outerShdw>
                </a:effectLst>
                <a:latin typeface="Verdana" charset="0"/>
              </a:rPr>
              <a:t>Circulation</a:t>
            </a:r>
            <a:r>
              <a:rPr lang="en-US" altLang="x-none" sz="1600">
                <a:effectLst>
                  <a:outerShdw blurRad="38100" dist="38100" dir="2700000" algn="tl">
                    <a:srgbClr val="000000"/>
                  </a:outerShdw>
                </a:effectLst>
                <a:latin typeface="Verdana" charset="0"/>
              </a:rPr>
              <a:t> 2000;102:1893-1900.</a:t>
            </a:r>
          </a:p>
        </p:txBody>
      </p:sp>
      <p:graphicFrame>
        <p:nvGraphicFramePr>
          <p:cNvPr id="1809414" name="Group 6"/>
          <p:cNvGraphicFramePr>
            <a:graphicFrameLocks noGrp="1"/>
          </p:cNvGraphicFramePr>
          <p:nvPr/>
        </p:nvGraphicFramePr>
        <p:xfrm>
          <a:off x="533400" y="1143000"/>
          <a:ext cx="8035925" cy="4495800"/>
        </p:xfrm>
        <a:graphic>
          <a:graphicData uri="http://schemas.openxmlformats.org/drawingml/2006/table">
            <a:tbl>
              <a:tblPr/>
              <a:tblGrid>
                <a:gridCol w="1749425"/>
                <a:gridCol w="1495425"/>
                <a:gridCol w="1563688"/>
                <a:gridCol w="1943100"/>
                <a:gridCol w="1284287"/>
              </a:tblGrid>
              <a:tr h="16557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CC99"/>
                          </a:solidFill>
                          <a:effectLst>
                            <a:outerShdw blurRad="38100" dist="38100" dir="2700000" algn="tl">
                              <a:srgbClr val="000000"/>
                            </a:outerShdw>
                          </a:effectLst>
                          <a:latin typeface="Arial" charset="0"/>
                        </a:rPr>
                        <a:t>Baseline LDL (mg/dl)</a:t>
                      </a:r>
                    </a:p>
                  </a:txBody>
                  <a:tcPr anchor="b" horzOverflow="overflow">
                    <a:lnL cap="flat">
                      <a:noFill/>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000066"/>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CC99"/>
                          </a:solidFill>
                          <a:effectLst>
                            <a:outerShdw blurRad="38100" dist="38100" dir="2700000" algn="tl">
                              <a:srgbClr val="000000"/>
                            </a:outerShdw>
                          </a:effectLst>
                          <a:latin typeface="Arial" charset="0"/>
                        </a:rPr>
                        <a:t>Patients</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000066"/>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CC99"/>
                          </a:solidFill>
                          <a:effectLst>
                            <a:outerShdw blurRad="38100" dist="38100" dir="2700000" algn="tl">
                              <a:srgbClr val="000000"/>
                            </a:outerShdw>
                          </a:effectLst>
                          <a:latin typeface="Arial" charset="0"/>
                        </a:rPr>
                        <a:t>CV Events (death, MI)</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000066"/>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CC99"/>
                          </a:solidFill>
                          <a:effectLst>
                            <a:outerShdw blurRad="38100" dist="38100" dir="2700000" algn="tl">
                              <a:srgbClr val="000000"/>
                            </a:outerShdw>
                          </a:effectLst>
                          <a:latin typeface="Arial" charset="0"/>
                        </a:rPr>
                        <a:t>RRR </a:t>
                      </a:r>
                      <a:br>
                        <a:rPr kumimoji="0" lang="en-US" altLang="x-none" sz="1600" b="1" i="0" u="none" strike="noStrike" cap="none" normalizeH="0" baseline="0">
                          <a:ln>
                            <a:noFill/>
                          </a:ln>
                          <a:solidFill>
                            <a:srgbClr val="FFCC99"/>
                          </a:solidFill>
                          <a:effectLst>
                            <a:outerShdw blurRad="38100" dist="38100" dir="2700000" algn="tl">
                              <a:srgbClr val="000000"/>
                            </a:outerShdw>
                          </a:effectLst>
                          <a:latin typeface="Arial" charset="0"/>
                        </a:rPr>
                      </a:br>
                      <a:r>
                        <a:rPr kumimoji="0" lang="en-US" altLang="x-none" sz="1600" b="1" i="0" u="none" strike="noStrike" cap="none" normalizeH="0" baseline="0">
                          <a:ln>
                            <a:noFill/>
                          </a:ln>
                          <a:solidFill>
                            <a:srgbClr val="FFCC99"/>
                          </a:solidFill>
                          <a:effectLst>
                            <a:outerShdw blurRad="38100" dist="38100" dir="2700000" algn="tl">
                              <a:srgbClr val="000000"/>
                            </a:outerShdw>
                          </a:effectLst>
                          <a:latin typeface="Arial" charset="0"/>
                        </a:rPr>
                        <a:t>(95% CI)</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000066"/>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CC99"/>
                          </a:solidFill>
                          <a:effectLst>
                            <a:outerShdw blurRad="38100" dist="38100" dir="2700000" algn="tl">
                              <a:srgbClr val="000000"/>
                            </a:outerShdw>
                          </a:effectLst>
                          <a:latin typeface="Arial" charset="0"/>
                        </a:rPr>
                        <a:t>P Value</a:t>
                      </a:r>
                    </a:p>
                  </a:txBody>
                  <a:tcPr anchor="b" horzOverflow="overflow">
                    <a:lnL w="28575" cap="flat" cmpd="sng" algn="ctr">
                      <a:solidFill>
                        <a:schemeClr val="tx1"/>
                      </a:solidFill>
                      <a:prstDash val="solid"/>
                      <a:round/>
                      <a:headEnd type="none" w="med" len="med"/>
                      <a:tailEnd type="none" w="med" len="med"/>
                    </a:lnL>
                    <a:lnR cap="flat">
                      <a:noFill/>
                    </a:lnR>
                    <a:lnT w="9525" cap="flat" cmpd="sng" algn="ctr">
                      <a:solidFill>
                        <a:schemeClr val="tx1"/>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000066"/>
                    </a:solidFill>
                  </a:tcPr>
                </a:tc>
              </a:tr>
              <a:tr h="8159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FF"/>
                          </a:solidFill>
                          <a:effectLst>
                            <a:outerShdw blurRad="38100" dist="38100" dir="2700000" algn="tl">
                              <a:srgbClr val="000000"/>
                            </a:outerShdw>
                          </a:effectLst>
                          <a:latin typeface="Arial" charset="0"/>
                        </a:rPr>
                        <a:t>70–134</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ctr" anchorCtr="1" horzOverflow="overflow">
                    <a:lnL cap="flat">
                      <a:noFill/>
                    </a:lnL>
                    <a:lnR w="12700" cap="flat" cmpd="sng" algn="ctr">
                      <a:solidFill>
                        <a:srgbClr val="0066FF"/>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FF"/>
                          </a:solidFill>
                          <a:effectLst>
                            <a:outerShdw blurRad="38100" dist="38100" dir="2700000" algn="tl">
                              <a:srgbClr val="000000"/>
                            </a:outerShdw>
                          </a:effectLst>
                          <a:latin typeface="Arial" charset="0"/>
                        </a:rPr>
                        <a:t>4,414</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rPr>
                        <a:t>537</a:t>
                      </a: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rPr>
                        <a:t>22 (34</a:t>
                      </a:r>
                      <a:r>
                        <a:rPr kumimoji="0" lang="en-US" altLang="x-none" sz="1600" b="1" i="0" u="none" strike="noStrike" cap="none" normalizeH="0" baseline="0">
                          <a:ln>
                            <a:noFill/>
                          </a:ln>
                          <a:solidFill>
                            <a:srgbClr val="FFFFFF"/>
                          </a:solidFill>
                          <a:effectLst>
                            <a:outerShdw blurRad="38100" dist="38100" dir="2700000" algn="tl">
                              <a:srgbClr val="000000"/>
                            </a:outerShdw>
                          </a:effectLst>
                          <a:latin typeface="Arial" charset="0"/>
                        </a:rPr>
                        <a:t>–</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rPr>
                        <a:t>7)</a:t>
                      </a: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FF"/>
                          </a:solidFill>
                          <a:effectLst>
                            <a:outerShdw blurRad="38100" dist="38100" dir="2700000" algn="tl">
                              <a:srgbClr val="000000"/>
                            </a:outerShdw>
                          </a:effectLst>
                          <a:latin typeface="Arial" charset="0"/>
                        </a:rPr>
                        <a:t>0.005</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ctr" anchorCtr="1" horzOverflow="overflow">
                    <a:lnL w="12700" cap="flat" cmpd="sng" algn="ctr">
                      <a:solidFill>
                        <a:srgbClr val="0066FF"/>
                      </a:solidFill>
                      <a:prstDash val="solid"/>
                      <a:round/>
                      <a:headEnd type="none" w="med" len="med"/>
                      <a:tailEnd type="none" w="med" len="med"/>
                    </a:lnL>
                    <a:lnR cap="flat">
                      <a:noFill/>
                    </a:lnR>
                    <a:lnT w="12700" cap="flat" cmpd="sng" algn="ctr">
                      <a:solidFill>
                        <a:srgbClr val="FFCC99"/>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r>
              <a:tr h="10128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FF"/>
                          </a:solidFill>
                          <a:effectLst>
                            <a:outerShdw blurRad="38100" dist="38100" dir="2700000" algn="tl">
                              <a:srgbClr val="000000"/>
                            </a:outerShdw>
                          </a:effectLst>
                          <a:latin typeface="Arial" charset="0"/>
                        </a:rPr>
                        <a:t>135–174</a:t>
                      </a:r>
                    </a:p>
                  </a:txBody>
                  <a:tcPr anchor="ctr" anchorCtr="1" horzOverflow="overflow">
                    <a:lnL cap="flat">
                      <a:noFill/>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FF"/>
                          </a:solidFill>
                          <a:effectLst>
                            <a:outerShdw blurRad="38100" dist="38100" dir="2700000" algn="tl">
                              <a:srgbClr val="000000"/>
                            </a:outerShdw>
                          </a:effectLst>
                          <a:latin typeface="Arial" charset="0"/>
                        </a:rPr>
                        <a:t>8,035</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rPr>
                        <a:t>987</a:t>
                      </a: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rPr>
                        <a:t>23 (32</a:t>
                      </a:r>
                      <a:r>
                        <a:rPr kumimoji="0" lang="en-US" altLang="x-none" sz="1600" b="1" i="0" u="none" strike="noStrike" cap="none" normalizeH="0" baseline="0">
                          <a:ln>
                            <a:noFill/>
                          </a:ln>
                          <a:solidFill>
                            <a:srgbClr val="FFFFFF"/>
                          </a:solidFill>
                          <a:effectLst>
                            <a:outerShdw blurRad="38100" dist="38100" dir="2700000" algn="tl">
                              <a:srgbClr val="000000"/>
                            </a:outerShdw>
                          </a:effectLst>
                          <a:latin typeface="Arial" charset="0"/>
                        </a:rPr>
                        <a:t>–</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rPr>
                        <a:t>13)</a:t>
                      </a: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FF"/>
                          </a:solidFill>
                          <a:effectLst>
                            <a:outerShdw blurRad="38100" dist="38100" dir="2700000" algn="tl">
                              <a:srgbClr val="000000"/>
                            </a:outerShdw>
                          </a:effectLst>
                          <a:latin typeface="Arial" charset="0"/>
                        </a:rPr>
                        <a:t>&lt;0.001</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ctr" anchorCtr="1" horzOverflow="overflow">
                    <a:lnL w="12700" cap="flat" cmpd="sng" algn="ctr">
                      <a:solidFill>
                        <a:srgbClr val="0066FF"/>
                      </a:solidFill>
                      <a:prstDash val="solid"/>
                      <a:round/>
                      <a:headEnd type="none" w="med" len="med"/>
                      <a:tailEnd type="none" w="med" len="med"/>
                    </a:lnL>
                    <a:lnR cap="flat">
                      <a:noFill/>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r>
              <a:tr h="10112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FF"/>
                          </a:solidFill>
                          <a:effectLst>
                            <a:outerShdw blurRad="38100" dist="38100" dir="2700000" algn="tl">
                              <a:srgbClr val="000000"/>
                            </a:outerShdw>
                          </a:effectLst>
                          <a:latin typeface="Arial" charset="0"/>
                        </a:rPr>
                        <a:t>175–232</a:t>
                      </a:r>
                    </a:p>
                  </a:txBody>
                  <a:tcPr anchor="ctr" anchorCtr="1" horzOverflow="overflow">
                    <a:lnL cap="flat">
                      <a:noFill/>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FF"/>
                          </a:solidFill>
                          <a:effectLst>
                            <a:outerShdw blurRad="38100" dist="38100" dir="2700000" algn="tl">
                              <a:srgbClr val="000000"/>
                            </a:outerShdw>
                          </a:effectLst>
                          <a:latin typeface="Arial" charset="0"/>
                        </a:rPr>
                        <a:t>7,318</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rPr>
                        <a:t>670</a:t>
                      </a: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rPr>
                        <a:t>32 (42</a:t>
                      </a:r>
                      <a:r>
                        <a:rPr kumimoji="0" lang="en-US" altLang="x-none" sz="1600" b="1" i="0" u="none" strike="noStrike" cap="none" normalizeH="0" baseline="0">
                          <a:ln>
                            <a:noFill/>
                          </a:ln>
                          <a:solidFill>
                            <a:srgbClr val="FFFFFF"/>
                          </a:solidFill>
                          <a:effectLst>
                            <a:outerShdw blurRad="38100" dist="38100" dir="2700000" algn="tl">
                              <a:srgbClr val="000000"/>
                            </a:outerShdw>
                          </a:effectLst>
                          <a:latin typeface="Arial" charset="0"/>
                        </a:rPr>
                        <a:t>–</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rPr>
                        <a:t>21)</a:t>
                      </a: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600" b="1" i="0" u="none" strike="noStrike" cap="none" normalizeH="0" baseline="0">
                          <a:ln>
                            <a:noFill/>
                          </a:ln>
                          <a:solidFill>
                            <a:srgbClr val="FFFFFF"/>
                          </a:solidFill>
                          <a:effectLst>
                            <a:outerShdw blurRad="38100" dist="38100" dir="2700000" algn="tl">
                              <a:srgbClr val="000000"/>
                            </a:outerShdw>
                          </a:effectLst>
                          <a:latin typeface="Arial" charset="0"/>
                        </a:rPr>
                        <a:t>&lt;0.001</a:t>
                      </a:r>
                      <a:endPar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ctr" anchorCtr="1" horzOverflow="overflow">
                    <a:lnL w="12700" cap="flat" cmpd="sng" algn="ctr">
                      <a:solidFill>
                        <a:srgbClr val="0066FF"/>
                      </a:solidFill>
                      <a:prstDash val="solid"/>
                      <a:round/>
                      <a:headEnd type="none" w="med" len="med"/>
                      <a:tailEnd type="none" w="med" len="med"/>
                    </a:lnL>
                    <a:lnR cap="flat">
                      <a:noFill/>
                    </a:lnR>
                    <a:lnT w="12700" cap="flat" cmpd="sng" algn="ctr">
                      <a:solidFill>
                        <a:srgbClr val="0066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bl>
          </a:graphicData>
        </a:graphic>
      </p:graphicFrame>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 name="Footer Placeholder 3"/>
          <p:cNvSpPr>
            <a:spLocks noGrp="1"/>
          </p:cNvSpPr>
          <p:nvPr>
            <p:ph type="ftr" sz="quarter" idx="11"/>
          </p:nvPr>
        </p:nvSpPr>
        <p:spPr/>
        <p:txBody>
          <a:bodyPr/>
          <a:lstStyle/>
          <a:p>
            <a:r>
              <a:rPr lang="en-US" altLang="x-none"/>
              <a:t>Copyright Bale/Doneen Paradigm</a:t>
            </a:r>
          </a:p>
        </p:txBody>
      </p:sp>
      <p:sp>
        <p:nvSpPr>
          <p:cNvPr id="1811458" name="Rectangle 2"/>
          <p:cNvSpPr>
            <a:spLocks noChangeArrowheads="1"/>
          </p:cNvSpPr>
          <p:nvPr/>
        </p:nvSpPr>
        <p:spPr bwMode="auto">
          <a:xfrm>
            <a:off x="5264150" y="2081213"/>
            <a:ext cx="3363913" cy="3155950"/>
          </a:xfrm>
          <a:prstGeom prst="rect">
            <a:avLst/>
          </a:prstGeom>
          <a:gradFill rotWithShape="0">
            <a:gsLst>
              <a:gs pos="0">
                <a:srgbClr val="003399"/>
              </a:gs>
              <a:gs pos="100000">
                <a:srgbClr val="0033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11459" name="Rectangle 3"/>
          <p:cNvSpPr>
            <a:spLocks noChangeArrowheads="1"/>
          </p:cNvSpPr>
          <p:nvPr/>
        </p:nvSpPr>
        <p:spPr bwMode="auto">
          <a:xfrm>
            <a:off x="5264150" y="1838325"/>
            <a:ext cx="3155950" cy="663575"/>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11460" name="Line 4"/>
          <p:cNvSpPr>
            <a:spLocks noChangeShapeType="1"/>
          </p:cNvSpPr>
          <p:nvPr/>
        </p:nvSpPr>
        <p:spPr bwMode="auto">
          <a:xfrm>
            <a:off x="5299075" y="1811338"/>
            <a:ext cx="3124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811461" name="Group 5"/>
          <p:cNvGraphicFramePr>
            <a:graphicFrameLocks noGrp="1"/>
          </p:cNvGraphicFramePr>
          <p:nvPr/>
        </p:nvGraphicFramePr>
        <p:xfrm>
          <a:off x="465138" y="1814513"/>
          <a:ext cx="4846637" cy="3486150"/>
        </p:xfrm>
        <a:graphic>
          <a:graphicData uri="http://schemas.openxmlformats.org/drawingml/2006/table">
            <a:tbl>
              <a:tblPr/>
              <a:tblGrid>
                <a:gridCol w="1925637"/>
                <a:gridCol w="1420813"/>
                <a:gridCol w="1500187"/>
              </a:tblGrid>
              <a:tr h="6604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CC99"/>
                          </a:solidFill>
                          <a:effectLst>
                            <a:outerShdw blurRad="38100" dist="38100" dir="2700000" algn="tl">
                              <a:srgbClr val="000000"/>
                            </a:outerShdw>
                          </a:effectLst>
                          <a:latin typeface="Arial" charset="0"/>
                        </a:rPr>
                        <a:t>Baseline LDL (mg/dl)</a:t>
                      </a:r>
                    </a:p>
                  </a:txBody>
                  <a:tcPr anchor="b" horzOverflow="overflow">
                    <a:lnL cap="flat">
                      <a:noFill/>
                    </a:lnL>
                    <a:lnR w="12700" cap="flat" cmpd="sng" algn="ctr">
                      <a:solidFill>
                        <a:srgbClr val="FFCC99"/>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rgbClr val="FFCC99"/>
                      </a:solidFill>
                      <a:prstDash val="solid"/>
                      <a:round/>
                      <a:headEnd type="none" w="med" len="med"/>
                      <a:tailEnd type="none" w="med" len="med"/>
                    </a:lnB>
                    <a:lnTlToBr>
                      <a:noFill/>
                    </a:lnTlToBr>
                    <a:lnBlToTr>
                      <a:noFill/>
                    </a:lnBlToTr>
                    <a:solidFill>
                      <a:srgbClr val="000066"/>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CC99"/>
                          </a:solidFill>
                          <a:effectLst>
                            <a:outerShdw blurRad="38100" dist="38100" dir="2700000" algn="tl">
                              <a:srgbClr val="000000"/>
                            </a:outerShdw>
                          </a:effectLst>
                          <a:latin typeface="Arial" charset="0"/>
                        </a:rPr>
                        <a:t>Statin (10,269)</a:t>
                      </a:r>
                    </a:p>
                  </a:txBody>
                  <a:tcPr anchor="b"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rgbClr val="FFCC99"/>
                      </a:solidFill>
                      <a:prstDash val="solid"/>
                      <a:round/>
                      <a:headEnd type="none" w="med" len="med"/>
                      <a:tailEnd type="none" w="med" len="med"/>
                    </a:lnB>
                    <a:lnTlToBr>
                      <a:noFill/>
                    </a:lnTlToBr>
                    <a:lnBlToTr>
                      <a:noFill/>
                    </a:lnBlToTr>
                    <a:solidFill>
                      <a:srgbClr val="000066"/>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CC99"/>
                          </a:solidFill>
                          <a:effectLst>
                            <a:outerShdw blurRad="38100" dist="38100" dir="2700000" algn="tl">
                              <a:srgbClr val="000000"/>
                            </a:outerShdw>
                          </a:effectLst>
                          <a:latin typeface="Arial" charset="0"/>
                        </a:rPr>
                        <a:t>Placebo (10,267)</a:t>
                      </a:r>
                    </a:p>
                  </a:txBody>
                  <a:tcPr anchor="b" horzOverflow="overflow">
                    <a:lnL w="12700" cap="flat" cmpd="sng" algn="ctr">
                      <a:solidFill>
                        <a:srgbClr val="FFCC99"/>
                      </a:solidFill>
                      <a:prstDash val="solid"/>
                      <a:round/>
                      <a:headEnd type="none" w="med" len="med"/>
                      <a:tailEnd type="none" w="med" len="med"/>
                    </a:lnL>
                    <a:lnR cap="flat">
                      <a:noFill/>
                    </a:lnR>
                    <a:lnT w="57150" cap="flat" cmpd="sng" algn="ctr">
                      <a:solidFill>
                        <a:schemeClr val="tx1"/>
                      </a:solidFill>
                      <a:prstDash val="solid"/>
                      <a:round/>
                      <a:headEnd type="none" w="med" len="med"/>
                      <a:tailEnd type="none" w="med" len="med"/>
                    </a:lnT>
                    <a:lnB w="57150" cap="flat" cmpd="sng" algn="ctr">
                      <a:solidFill>
                        <a:srgbClr val="FFCC99"/>
                      </a:solidFill>
                      <a:prstDash val="solid"/>
                      <a:round/>
                      <a:headEnd type="none" w="med" len="med"/>
                      <a:tailEnd type="none" w="med" len="med"/>
                    </a:lnB>
                    <a:lnTlToBr>
                      <a:noFill/>
                    </a:lnTlToBr>
                    <a:lnBlToTr>
                      <a:noFill/>
                    </a:lnBlToTr>
                    <a:solidFill>
                      <a:srgbClr val="000066"/>
                    </a:solidFill>
                  </a:tcPr>
                </a:tc>
              </a:tr>
              <a:tr h="7635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900" b="1" i="0" u="none" strike="noStrike" cap="none" normalizeH="0" baseline="0">
                          <a:ln>
                            <a:noFill/>
                          </a:ln>
                          <a:solidFill>
                            <a:schemeClr val="tx1"/>
                          </a:solidFill>
                          <a:effectLst>
                            <a:outerShdw blurRad="38100" dist="38100" dir="2700000" algn="tl">
                              <a:srgbClr val="000000"/>
                            </a:outerShdw>
                          </a:effectLst>
                          <a:latin typeface="Arial" charset="0"/>
                        </a:rPr>
                        <a:t>&lt;100</a:t>
                      </a:r>
                    </a:p>
                  </a:txBody>
                  <a:tcPr anchor="ctr" horzOverflow="overflow">
                    <a:lnL cap="flat">
                      <a:noFill/>
                    </a:lnL>
                    <a:lnR w="12700" cap="flat" cmpd="sng" algn="ctr">
                      <a:solidFill>
                        <a:srgbClr val="0066FF"/>
                      </a:solidFill>
                      <a:prstDash val="solid"/>
                      <a:round/>
                      <a:headEnd type="none" w="med" len="med"/>
                      <a:tailEnd type="none" w="med" len="med"/>
                    </a:lnR>
                    <a:lnT w="57150" cap="flat" cmpd="sng" algn="ctr">
                      <a:solidFill>
                        <a:srgbClr val="FFCC99"/>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900" b="1" i="0" u="none" strike="noStrike" cap="none" normalizeH="0" baseline="0">
                          <a:ln>
                            <a:noFill/>
                          </a:ln>
                          <a:solidFill>
                            <a:schemeClr val="tx1"/>
                          </a:solidFill>
                          <a:effectLst>
                            <a:outerShdw blurRad="38100" dist="38100" dir="2700000" algn="tl">
                              <a:srgbClr val="000000"/>
                            </a:outerShdw>
                          </a:effectLst>
                          <a:latin typeface="Arial" charset="0"/>
                        </a:rPr>
                        <a:t>282</a:t>
                      </a:r>
                    </a:p>
                  </a:txBody>
                  <a:tcPr anchor="ctr"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57150" cap="flat" cmpd="sng" algn="ctr">
                      <a:solidFill>
                        <a:srgbClr val="FFCC99"/>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900" b="1" i="0" u="none" strike="noStrike" cap="none" normalizeH="0" baseline="0">
                          <a:ln>
                            <a:noFill/>
                          </a:ln>
                          <a:solidFill>
                            <a:schemeClr val="tx1"/>
                          </a:solidFill>
                          <a:effectLst>
                            <a:outerShdw blurRad="38100" dist="38100" dir="2700000" algn="tl">
                              <a:srgbClr val="000000"/>
                            </a:outerShdw>
                          </a:effectLst>
                          <a:latin typeface="Arial" charset="0"/>
                        </a:rPr>
                        <a:t>358</a:t>
                      </a:r>
                    </a:p>
                  </a:txBody>
                  <a:tcPr anchor="ctr" horzOverflow="overflow">
                    <a:lnL w="12700" cap="flat" cmpd="sng" algn="ctr">
                      <a:solidFill>
                        <a:srgbClr val="0066FF"/>
                      </a:solidFill>
                      <a:prstDash val="solid"/>
                      <a:round/>
                      <a:headEnd type="none" w="med" len="med"/>
                      <a:tailEnd type="none" w="med" len="med"/>
                    </a:lnL>
                    <a:lnR cap="flat">
                      <a:noFill/>
                    </a:lnR>
                    <a:lnT w="57150" cap="flat" cmpd="sng" algn="ctr">
                      <a:solidFill>
                        <a:srgbClr val="FFCC99"/>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r>
              <a:tr h="4000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900" b="1" i="0" u="none" strike="noStrike" cap="none" normalizeH="0" baseline="0">
                          <a:ln>
                            <a:noFill/>
                          </a:ln>
                          <a:solidFill>
                            <a:schemeClr val="tx1"/>
                          </a:solidFill>
                          <a:effectLst>
                            <a:outerShdw blurRad="38100" dist="38100" dir="2700000" algn="tl">
                              <a:srgbClr val="000000"/>
                            </a:outerShdw>
                          </a:effectLst>
                          <a:latin typeface="Arial" charset="0"/>
                        </a:rPr>
                        <a:t>100–129</a:t>
                      </a:r>
                    </a:p>
                  </a:txBody>
                  <a:tcPr anchor="ctr" horzOverflow="overflow">
                    <a:lnL cap="flat">
                      <a:noFill/>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900" b="1" i="0" u="none" strike="noStrike" cap="none" normalizeH="0" baseline="0">
                          <a:ln>
                            <a:noFill/>
                          </a:ln>
                          <a:solidFill>
                            <a:schemeClr val="tx1"/>
                          </a:solidFill>
                          <a:effectLst>
                            <a:outerShdw blurRad="38100" dist="38100" dir="2700000" algn="tl">
                              <a:srgbClr val="000000"/>
                            </a:outerShdw>
                          </a:effectLst>
                          <a:latin typeface="Arial" charset="0"/>
                        </a:rPr>
                        <a:t>668</a:t>
                      </a:r>
                    </a:p>
                  </a:txBody>
                  <a:tcPr anchor="ctr"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900" b="1" i="0" u="none" strike="noStrike" cap="none" normalizeH="0" baseline="0">
                          <a:ln>
                            <a:noFill/>
                          </a:ln>
                          <a:solidFill>
                            <a:schemeClr val="tx1"/>
                          </a:solidFill>
                          <a:effectLst>
                            <a:outerShdw blurRad="38100" dist="38100" dir="2700000" algn="tl">
                              <a:srgbClr val="000000"/>
                            </a:outerShdw>
                          </a:effectLst>
                          <a:latin typeface="Arial" charset="0"/>
                        </a:rPr>
                        <a:t>871</a:t>
                      </a:r>
                    </a:p>
                  </a:txBody>
                  <a:tcPr anchor="ctr" horzOverflow="overflow">
                    <a:lnL w="12700" cap="flat" cmpd="sng" algn="ctr">
                      <a:solidFill>
                        <a:srgbClr val="0066FF"/>
                      </a:solidFill>
                      <a:prstDash val="solid"/>
                      <a:round/>
                      <a:headEnd type="none" w="med" len="med"/>
                      <a:tailEnd type="none" w="med" len="med"/>
                    </a:lnL>
                    <a:lnR cap="flat">
                      <a:noFill/>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r>
              <a:tr h="7635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900" b="1" i="0" u="none" strike="noStrike" cap="none" normalizeH="0" baseline="0">
                          <a:ln>
                            <a:noFill/>
                          </a:ln>
                          <a:solidFill>
                            <a:schemeClr val="tx1"/>
                          </a:solidFill>
                          <a:effectLst>
                            <a:outerShdw blurRad="38100" dist="38100" dir="2700000" algn="tl">
                              <a:srgbClr val="000000"/>
                            </a:outerShdw>
                          </a:effectLst>
                          <a:latin typeface="Arial" charset="0"/>
                          <a:sym typeface="Symbol" charset="2"/>
                        </a:rPr>
                        <a:t></a:t>
                      </a:r>
                      <a:r>
                        <a:rPr kumimoji="0" lang="en-US" altLang="x-none" sz="1900" b="1" i="0" u="none" strike="noStrike" cap="none" normalizeH="0" baseline="0">
                          <a:ln>
                            <a:noFill/>
                          </a:ln>
                          <a:solidFill>
                            <a:schemeClr val="tx1"/>
                          </a:solidFill>
                          <a:effectLst>
                            <a:outerShdw blurRad="38100" dist="38100" dir="2700000" algn="tl">
                              <a:srgbClr val="000000"/>
                            </a:outerShdw>
                          </a:effectLst>
                          <a:latin typeface="Arial" charset="0"/>
                        </a:rPr>
                        <a:t>130</a:t>
                      </a:r>
                    </a:p>
                  </a:txBody>
                  <a:tcPr anchor="ctr" horzOverflow="overflow">
                    <a:lnL cap="flat">
                      <a:noFill/>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900" b="1" i="0" u="none" strike="noStrike" cap="none" normalizeH="0" baseline="0">
                          <a:ln>
                            <a:noFill/>
                          </a:ln>
                          <a:solidFill>
                            <a:schemeClr val="tx1"/>
                          </a:solidFill>
                          <a:effectLst>
                            <a:outerShdw blurRad="38100" dist="38100" dir="2700000" algn="tl">
                              <a:srgbClr val="000000"/>
                            </a:outerShdw>
                          </a:effectLst>
                          <a:latin typeface="Arial" charset="0"/>
                        </a:rPr>
                        <a:t>1083</a:t>
                      </a:r>
                    </a:p>
                  </a:txBody>
                  <a:tcPr anchor="ctr"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900" b="1" i="0" u="none" strike="noStrike" cap="none" normalizeH="0" baseline="0">
                          <a:ln>
                            <a:noFill/>
                          </a:ln>
                          <a:solidFill>
                            <a:schemeClr val="tx1"/>
                          </a:solidFill>
                          <a:effectLst>
                            <a:outerShdw blurRad="38100" dist="38100" dir="2700000" algn="tl">
                              <a:srgbClr val="000000"/>
                            </a:outerShdw>
                          </a:effectLst>
                          <a:latin typeface="Arial" charset="0"/>
                        </a:rPr>
                        <a:t>1356</a:t>
                      </a:r>
                    </a:p>
                  </a:txBody>
                  <a:tcPr anchor="ctr" horzOverflow="overflow">
                    <a:lnL w="12700" cap="flat" cmpd="sng" algn="ctr">
                      <a:solidFill>
                        <a:srgbClr val="0066FF"/>
                      </a:solidFill>
                      <a:prstDash val="solid"/>
                      <a:round/>
                      <a:headEnd type="none" w="med" len="med"/>
                      <a:tailEnd type="none" w="med" len="med"/>
                    </a:lnL>
                    <a:lnR cap="flat">
                      <a:noFill/>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3399"/>
                    </a:solidFill>
                  </a:tcPr>
                </a:tc>
              </a:tr>
              <a:tr h="7985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400" b="1" i="0" u="none" strike="noStrike" cap="none" normalizeH="0" baseline="0">
                          <a:ln>
                            <a:noFill/>
                          </a:ln>
                          <a:solidFill>
                            <a:srgbClr val="F8E5A0"/>
                          </a:solidFill>
                          <a:effectLst>
                            <a:outerShdw blurRad="38100" dist="38100" dir="2700000" algn="tl">
                              <a:srgbClr val="000000"/>
                            </a:outerShdw>
                          </a:effectLst>
                          <a:latin typeface="Arial" charset="0"/>
                        </a:rPr>
                        <a:t>All patients</a:t>
                      </a:r>
                    </a:p>
                  </a:txBody>
                  <a:tcPr horzOverflow="overflow">
                    <a:lnL cap="flat">
                      <a:noFill/>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900" b="1" i="0" u="none" strike="noStrike" cap="none" normalizeH="0" baseline="0">
                          <a:ln>
                            <a:noFill/>
                          </a:ln>
                          <a:solidFill>
                            <a:srgbClr val="F8E5A0"/>
                          </a:solidFill>
                          <a:effectLst>
                            <a:outerShdw blurRad="38100" dist="38100" dir="2700000" algn="tl">
                              <a:srgbClr val="000000"/>
                            </a:outerShdw>
                          </a:effectLst>
                          <a:latin typeface="Arial" charset="0"/>
                        </a:rPr>
                        <a:t>2033</a:t>
                      </a:r>
                      <a:br>
                        <a:rPr kumimoji="0" lang="en-US" altLang="x-none" sz="1900" b="1" i="0" u="none" strike="noStrike" cap="none" normalizeH="0" baseline="0">
                          <a:ln>
                            <a:noFill/>
                          </a:ln>
                          <a:solidFill>
                            <a:srgbClr val="F8E5A0"/>
                          </a:solidFill>
                          <a:effectLst>
                            <a:outerShdw blurRad="38100" dist="38100" dir="2700000" algn="tl">
                              <a:srgbClr val="000000"/>
                            </a:outerShdw>
                          </a:effectLst>
                          <a:latin typeface="Arial" charset="0"/>
                        </a:rPr>
                      </a:br>
                      <a:r>
                        <a:rPr kumimoji="0" lang="en-US" altLang="x-none" sz="1900" b="1" i="0" u="none" strike="noStrike" cap="none" normalizeH="0" baseline="0">
                          <a:ln>
                            <a:noFill/>
                          </a:ln>
                          <a:solidFill>
                            <a:srgbClr val="F8E5A0"/>
                          </a:solidFill>
                          <a:effectLst>
                            <a:outerShdw blurRad="38100" dist="38100" dir="2700000" algn="tl">
                              <a:srgbClr val="000000"/>
                            </a:outerShdw>
                          </a:effectLst>
                          <a:latin typeface="Arial" charset="0"/>
                        </a:rPr>
                        <a:t>(19.8%)</a:t>
                      </a:r>
                    </a:p>
                  </a:txBody>
                  <a:tcPr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900" b="1" i="0" u="none" strike="noStrike" cap="none" normalizeH="0" baseline="0">
                          <a:ln>
                            <a:noFill/>
                          </a:ln>
                          <a:solidFill>
                            <a:srgbClr val="F8E5A0"/>
                          </a:solidFill>
                          <a:effectLst>
                            <a:outerShdw blurRad="38100" dist="38100" dir="2700000" algn="tl">
                              <a:srgbClr val="000000"/>
                            </a:outerShdw>
                          </a:effectLst>
                          <a:latin typeface="Arial" charset="0"/>
                        </a:rPr>
                        <a:t>2585</a:t>
                      </a:r>
                      <a:br>
                        <a:rPr kumimoji="0" lang="en-US" altLang="x-none" sz="1900" b="1" i="0" u="none" strike="noStrike" cap="none" normalizeH="0" baseline="0">
                          <a:ln>
                            <a:noFill/>
                          </a:ln>
                          <a:solidFill>
                            <a:srgbClr val="F8E5A0"/>
                          </a:solidFill>
                          <a:effectLst>
                            <a:outerShdw blurRad="38100" dist="38100" dir="2700000" algn="tl">
                              <a:srgbClr val="000000"/>
                            </a:outerShdw>
                          </a:effectLst>
                          <a:latin typeface="Arial" charset="0"/>
                        </a:rPr>
                      </a:br>
                      <a:r>
                        <a:rPr kumimoji="0" lang="en-US" altLang="x-none" sz="1900" b="1" i="0" u="none" strike="noStrike" cap="none" normalizeH="0" baseline="0">
                          <a:ln>
                            <a:noFill/>
                          </a:ln>
                          <a:solidFill>
                            <a:srgbClr val="F8E5A0"/>
                          </a:solidFill>
                          <a:effectLst>
                            <a:outerShdw blurRad="38100" dist="38100" dir="2700000" algn="tl">
                              <a:srgbClr val="000000"/>
                            </a:outerShdw>
                          </a:effectLst>
                          <a:latin typeface="Arial" charset="0"/>
                        </a:rPr>
                        <a:t>(25.2%)</a:t>
                      </a:r>
                    </a:p>
                  </a:txBody>
                  <a:tcPr horzOverflow="overflow">
                    <a:lnL w="12700" cap="flat" cmpd="sng" algn="ctr">
                      <a:solidFill>
                        <a:srgbClr val="0066FF"/>
                      </a:solidFill>
                      <a:prstDash val="solid"/>
                      <a:round/>
                      <a:headEnd type="none" w="med" len="med"/>
                      <a:tailEnd type="none" w="med" len="med"/>
                    </a:lnL>
                    <a:lnR cap="flat">
                      <a:noFill/>
                    </a:lnR>
                    <a:lnT w="12700" cap="flat" cmpd="sng" algn="ctr">
                      <a:solidFill>
                        <a:srgbClr val="0066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r>
            </a:tbl>
          </a:graphicData>
        </a:graphic>
      </p:graphicFrame>
      <p:sp>
        <p:nvSpPr>
          <p:cNvPr id="1811493" name="Line 37"/>
          <p:cNvSpPr>
            <a:spLocks noChangeShapeType="1"/>
          </p:cNvSpPr>
          <p:nvPr/>
        </p:nvSpPr>
        <p:spPr bwMode="auto">
          <a:xfrm flipV="1">
            <a:off x="6126163" y="2514600"/>
            <a:ext cx="1587" cy="2717800"/>
          </a:xfrm>
          <a:prstGeom prst="line">
            <a:avLst/>
          </a:prstGeom>
          <a:noFill/>
          <a:ln w="28575">
            <a:solidFill>
              <a:srgbClr val="FFFF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11494" name="Group 38"/>
          <p:cNvGrpSpPr>
            <a:grpSpLocks/>
          </p:cNvGrpSpPr>
          <p:nvPr/>
        </p:nvGrpSpPr>
        <p:grpSpPr bwMode="auto">
          <a:xfrm>
            <a:off x="5829300" y="2824163"/>
            <a:ext cx="620713" cy="131762"/>
            <a:chOff x="4153" y="2187"/>
            <a:chExt cx="440" cy="83"/>
          </a:xfrm>
        </p:grpSpPr>
        <p:sp>
          <p:nvSpPr>
            <p:cNvPr id="1811495" name="Line 39"/>
            <p:cNvSpPr>
              <a:spLocks noChangeShapeType="1"/>
            </p:cNvSpPr>
            <p:nvPr/>
          </p:nvSpPr>
          <p:spPr bwMode="auto">
            <a:xfrm>
              <a:off x="4153" y="2226"/>
              <a:ext cx="440" cy="1"/>
            </a:xfrm>
            <a:prstGeom prst="line">
              <a:avLst/>
            </a:prstGeom>
            <a:noFill/>
            <a:ln w="2063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496" name="Rectangle 40"/>
            <p:cNvSpPr>
              <a:spLocks noChangeArrowheads="1"/>
            </p:cNvSpPr>
            <p:nvPr/>
          </p:nvSpPr>
          <p:spPr bwMode="auto">
            <a:xfrm>
              <a:off x="4311" y="2187"/>
              <a:ext cx="94" cy="83"/>
            </a:xfrm>
            <a:prstGeom prst="rect">
              <a:avLst/>
            </a:prstGeom>
            <a:solidFill>
              <a:schemeClr val="accent2"/>
            </a:solidFill>
            <a:ln w="20638">
              <a:solidFill>
                <a:schemeClr val="bg2"/>
              </a:solidFill>
              <a:miter lim="800000"/>
              <a:headEnd/>
              <a:tailEnd/>
            </a:ln>
          </p:spPr>
          <p:txBody>
            <a:bodyPr/>
            <a:lstStyle/>
            <a:p>
              <a:endParaRPr lang="en-US"/>
            </a:p>
          </p:txBody>
        </p:sp>
      </p:grpSp>
      <p:grpSp>
        <p:nvGrpSpPr>
          <p:cNvPr id="1811497" name="Group 41"/>
          <p:cNvGrpSpPr>
            <a:grpSpLocks/>
          </p:cNvGrpSpPr>
          <p:nvPr/>
        </p:nvGrpSpPr>
        <p:grpSpPr bwMode="auto">
          <a:xfrm>
            <a:off x="5861050" y="3373438"/>
            <a:ext cx="395288" cy="214312"/>
            <a:chOff x="4153" y="2456"/>
            <a:chExt cx="281" cy="135"/>
          </a:xfrm>
        </p:grpSpPr>
        <p:sp>
          <p:nvSpPr>
            <p:cNvPr id="1811498" name="Line 42"/>
            <p:cNvSpPr>
              <a:spLocks noChangeShapeType="1"/>
            </p:cNvSpPr>
            <p:nvPr/>
          </p:nvSpPr>
          <p:spPr bwMode="auto">
            <a:xfrm>
              <a:off x="4153" y="2527"/>
              <a:ext cx="281" cy="1"/>
            </a:xfrm>
            <a:prstGeom prst="line">
              <a:avLst/>
            </a:prstGeom>
            <a:noFill/>
            <a:ln w="2063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499" name="Rectangle 43"/>
            <p:cNvSpPr>
              <a:spLocks noChangeArrowheads="1"/>
            </p:cNvSpPr>
            <p:nvPr/>
          </p:nvSpPr>
          <p:spPr bwMode="auto">
            <a:xfrm>
              <a:off x="4217" y="2456"/>
              <a:ext cx="152" cy="135"/>
            </a:xfrm>
            <a:prstGeom prst="rect">
              <a:avLst/>
            </a:prstGeom>
            <a:solidFill>
              <a:schemeClr val="accent2"/>
            </a:solidFill>
            <a:ln w="20638">
              <a:solidFill>
                <a:schemeClr val="bg2"/>
              </a:solidFill>
              <a:miter lim="800000"/>
              <a:headEnd/>
              <a:tailEnd/>
            </a:ln>
          </p:spPr>
          <p:txBody>
            <a:bodyPr/>
            <a:lstStyle/>
            <a:p>
              <a:endParaRPr lang="en-US"/>
            </a:p>
          </p:txBody>
        </p:sp>
      </p:grpSp>
      <p:grpSp>
        <p:nvGrpSpPr>
          <p:cNvPr id="1811500" name="Group 44"/>
          <p:cNvGrpSpPr>
            <a:grpSpLocks/>
          </p:cNvGrpSpPr>
          <p:nvPr/>
        </p:nvGrpSpPr>
        <p:grpSpPr bwMode="auto">
          <a:xfrm>
            <a:off x="5997575" y="3935413"/>
            <a:ext cx="323850" cy="265112"/>
            <a:chOff x="4261" y="2799"/>
            <a:chExt cx="230" cy="167"/>
          </a:xfrm>
        </p:grpSpPr>
        <p:sp>
          <p:nvSpPr>
            <p:cNvPr id="1811501" name="Line 45"/>
            <p:cNvSpPr>
              <a:spLocks noChangeShapeType="1"/>
            </p:cNvSpPr>
            <p:nvPr/>
          </p:nvSpPr>
          <p:spPr bwMode="auto">
            <a:xfrm>
              <a:off x="4261" y="2882"/>
              <a:ext cx="230" cy="1"/>
            </a:xfrm>
            <a:prstGeom prst="line">
              <a:avLst/>
            </a:prstGeom>
            <a:noFill/>
            <a:ln w="2063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502" name="Rectangle 46"/>
            <p:cNvSpPr>
              <a:spLocks noChangeArrowheads="1"/>
            </p:cNvSpPr>
            <p:nvPr/>
          </p:nvSpPr>
          <p:spPr bwMode="auto">
            <a:xfrm>
              <a:off x="4282" y="2799"/>
              <a:ext cx="181" cy="167"/>
            </a:xfrm>
            <a:prstGeom prst="rect">
              <a:avLst/>
            </a:prstGeom>
            <a:solidFill>
              <a:schemeClr val="accent2"/>
            </a:solidFill>
            <a:ln w="20638">
              <a:solidFill>
                <a:schemeClr val="bg2"/>
              </a:solidFill>
              <a:miter lim="800000"/>
              <a:headEnd/>
              <a:tailEnd/>
            </a:ln>
          </p:spPr>
          <p:txBody>
            <a:bodyPr/>
            <a:lstStyle/>
            <a:p>
              <a:endParaRPr lang="en-US"/>
            </a:p>
          </p:txBody>
        </p:sp>
      </p:grpSp>
      <p:sp>
        <p:nvSpPr>
          <p:cNvPr id="1811503" name="Rectangle 47"/>
          <p:cNvSpPr>
            <a:spLocks noChangeArrowheads="1"/>
          </p:cNvSpPr>
          <p:nvPr/>
        </p:nvSpPr>
        <p:spPr bwMode="auto">
          <a:xfrm>
            <a:off x="7069138" y="4254500"/>
            <a:ext cx="1241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2000" b="1">
                <a:solidFill>
                  <a:srgbClr val="FFFF99"/>
                </a:solidFill>
                <a:effectLst>
                  <a:outerShdw blurRad="38100" dist="38100" dir="2700000" algn="tl">
                    <a:srgbClr val="000000"/>
                  </a:outerShdw>
                </a:effectLst>
                <a:latin typeface="Verdana" charset="0"/>
              </a:rPr>
              <a:t>24% SE 3</a:t>
            </a:r>
            <a:endParaRPr lang="en-US" altLang="x-none" sz="2000" b="1" i="1">
              <a:solidFill>
                <a:srgbClr val="FFFF99"/>
              </a:solidFill>
              <a:effectLst>
                <a:outerShdw blurRad="38100" dist="38100" dir="2700000" algn="tl">
                  <a:srgbClr val="000000"/>
                </a:outerShdw>
              </a:effectLst>
              <a:latin typeface="Verdana" charset="0"/>
            </a:endParaRPr>
          </a:p>
        </p:txBody>
      </p:sp>
      <p:sp>
        <p:nvSpPr>
          <p:cNvPr id="1811504" name="Rectangle 48"/>
          <p:cNvSpPr>
            <a:spLocks noChangeArrowheads="1"/>
          </p:cNvSpPr>
          <p:nvPr/>
        </p:nvSpPr>
        <p:spPr bwMode="auto">
          <a:xfrm>
            <a:off x="7081838" y="4494213"/>
            <a:ext cx="1211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2000" b="1">
                <a:solidFill>
                  <a:srgbClr val="FFFF99"/>
                </a:solidFill>
                <a:effectLst>
                  <a:outerShdw blurRad="38100" dist="38100" dir="2700000" algn="tl">
                    <a:srgbClr val="000000"/>
                  </a:outerShdw>
                </a:effectLst>
                <a:latin typeface="Verdana" charset="0"/>
              </a:rPr>
              <a:t>reduction</a:t>
            </a:r>
            <a:endParaRPr lang="en-US" altLang="x-none" sz="2000" b="1" i="1">
              <a:solidFill>
                <a:srgbClr val="FFFF99"/>
              </a:solidFill>
              <a:effectLst>
                <a:outerShdw blurRad="38100" dist="38100" dir="2700000" algn="tl">
                  <a:srgbClr val="000000"/>
                </a:outerShdw>
              </a:effectLst>
              <a:latin typeface="Verdana" charset="0"/>
            </a:endParaRPr>
          </a:p>
        </p:txBody>
      </p:sp>
      <p:sp>
        <p:nvSpPr>
          <p:cNvPr id="1811505" name="Rectangle 49"/>
          <p:cNvSpPr>
            <a:spLocks noChangeArrowheads="1"/>
          </p:cNvSpPr>
          <p:nvPr/>
        </p:nvSpPr>
        <p:spPr bwMode="auto">
          <a:xfrm>
            <a:off x="6970713" y="4775200"/>
            <a:ext cx="1814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2000" b="1">
                <a:solidFill>
                  <a:srgbClr val="FFFF99"/>
                </a:solidFill>
                <a:effectLst>
                  <a:outerShdw blurRad="38100" dist="38100" dir="2700000" algn="tl">
                    <a:srgbClr val="000000"/>
                  </a:outerShdw>
                </a:effectLst>
                <a:latin typeface="Verdana" charset="0"/>
              </a:rPr>
              <a:t>(2P&lt;0.00001)</a:t>
            </a:r>
            <a:endParaRPr lang="en-US" altLang="x-none" sz="2000" b="1" i="1">
              <a:solidFill>
                <a:srgbClr val="FFFF99"/>
              </a:solidFill>
              <a:effectLst>
                <a:outerShdw blurRad="38100" dist="38100" dir="2700000" algn="tl">
                  <a:srgbClr val="000000"/>
                </a:outerShdw>
              </a:effectLst>
              <a:latin typeface="Verdana" charset="0"/>
            </a:endParaRPr>
          </a:p>
        </p:txBody>
      </p:sp>
      <p:sp>
        <p:nvSpPr>
          <p:cNvPr id="1811506" name="Freeform 50"/>
          <p:cNvSpPr>
            <a:spLocks/>
          </p:cNvSpPr>
          <p:nvPr/>
        </p:nvSpPr>
        <p:spPr bwMode="auto">
          <a:xfrm>
            <a:off x="5997575" y="4646613"/>
            <a:ext cx="233363" cy="368300"/>
          </a:xfrm>
          <a:custGeom>
            <a:avLst/>
            <a:gdLst>
              <a:gd name="T0" fmla="*/ 0 w 148"/>
              <a:gd name="T1" fmla="*/ 116 h 232"/>
              <a:gd name="T2" fmla="*/ 71 w 148"/>
              <a:gd name="T3" fmla="*/ 232 h 232"/>
              <a:gd name="T4" fmla="*/ 148 w 148"/>
              <a:gd name="T5" fmla="*/ 116 h 232"/>
              <a:gd name="T6" fmla="*/ 71 w 148"/>
              <a:gd name="T7" fmla="*/ 0 h 232"/>
              <a:gd name="T8" fmla="*/ 0 w 148"/>
              <a:gd name="T9" fmla="*/ 116 h 232"/>
            </a:gdLst>
            <a:ahLst/>
            <a:cxnLst>
              <a:cxn ang="0">
                <a:pos x="T0" y="T1"/>
              </a:cxn>
              <a:cxn ang="0">
                <a:pos x="T2" y="T3"/>
              </a:cxn>
              <a:cxn ang="0">
                <a:pos x="T4" y="T5"/>
              </a:cxn>
              <a:cxn ang="0">
                <a:pos x="T6" y="T7"/>
              </a:cxn>
              <a:cxn ang="0">
                <a:pos x="T8" y="T9"/>
              </a:cxn>
            </a:cxnLst>
            <a:rect l="0" t="0" r="r" b="b"/>
            <a:pathLst>
              <a:path w="148" h="232">
                <a:moveTo>
                  <a:pt x="0" y="116"/>
                </a:moveTo>
                <a:lnTo>
                  <a:pt x="71" y="232"/>
                </a:lnTo>
                <a:lnTo>
                  <a:pt x="148" y="116"/>
                </a:lnTo>
                <a:lnTo>
                  <a:pt x="71" y="0"/>
                </a:lnTo>
                <a:lnTo>
                  <a:pt x="0" y="116"/>
                </a:lnTo>
                <a:close/>
              </a:path>
            </a:pathLst>
          </a:custGeom>
          <a:solidFill>
            <a:schemeClr val="accent2"/>
          </a:solidFill>
          <a:ln w="20638">
            <a:solidFill>
              <a:schemeClr val="bg2"/>
            </a:solidFill>
            <a:prstDash val="solid"/>
            <a:round/>
            <a:headEnd/>
            <a:tailEnd/>
          </a:ln>
        </p:spPr>
        <p:txBody>
          <a:bodyPr/>
          <a:lstStyle/>
          <a:p>
            <a:endParaRPr lang="en-US"/>
          </a:p>
        </p:txBody>
      </p:sp>
      <p:sp>
        <p:nvSpPr>
          <p:cNvPr id="1811507" name="Line 51"/>
          <p:cNvSpPr>
            <a:spLocks noChangeShapeType="1"/>
          </p:cNvSpPr>
          <p:nvPr/>
        </p:nvSpPr>
        <p:spPr bwMode="auto">
          <a:xfrm flipV="1">
            <a:off x="6777038" y="2498725"/>
            <a:ext cx="1587" cy="2759075"/>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508" name="Rectangle 52"/>
          <p:cNvSpPr>
            <a:spLocks noChangeArrowheads="1"/>
          </p:cNvSpPr>
          <p:nvPr/>
        </p:nvSpPr>
        <p:spPr bwMode="auto">
          <a:xfrm>
            <a:off x="5014913" y="5375275"/>
            <a:ext cx="403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2000" b="1">
                <a:solidFill>
                  <a:srgbClr val="FFFFFF"/>
                </a:solidFill>
                <a:latin typeface="Verdana" charset="0"/>
              </a:rPr>
              <a:t>0.4</a:t>
            </a:r>
            <a:endParaRPr lang="en-US" altLang="x-none" sz="2000" b="1" i="1">
              <a:latin typeface="Verdana" charset="0"/>
            </a:endParaRPr>
          </a:p>
        </p:txBody>
      </p:sp>
      <p:sp>
        <p:nvSpPr>
          <p:cNvPr id="1811509" name="Rectangle 53"/>
          <p:cNvSpPr>
            <a:spLocks noChangeArrowheads="1"/>
          </p:cNvSpPr>
          <p:nvPr/>
        </p:nvSpPr>
        <p:spPr bwMode="auto">
          <a:xfrm>
            <a:off x="5545138" y="5375275"/>
            <a:ext cx="404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2000" b="1">
                <a:solidFill>
                  <a:srgbClr val="FFFFFF"/>
                </a:solidFill>
                <a:latin typeface="Verdana" charset="0"/>
              </a:rPr>
              <a:t>0.6</a:t>
            </a:r>
            <a:endParaRPr lang="en-US" altLang="x-none" sz="2000" b="1" i="1">
              <a:latin typeface="Verdana" charset="0"/>
            </a:endParaRPr>
          </a:p>
        </p:txBody>
      </p:sp>
      <p:sp>
        <p:nvSpPr>
          <p:cNvPr id="1811510" name="Rectangle 54"/>
          <p:cNvSpPr>
            <a:spLocks noChangeArrowheads="1"/>
          </p:cNvSpPr>
          <p:nvPr/>
        </p:nvSpPr>
        <p:spPr bwMode="auto">
          <a:xfrm>
            <a:off x="6075363" y="5375275"/>
            <a:ext cx="403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2000" b="1">
                <a:solidFill>
                  <a:srgbClr val="FFFFFF"/>
                </a:solidFill>
                <a:latin typeface="Verdana" charset="0"/>
              </a:rPr>
              <a:t>0.8</a:t>
            </a:r>
            <a:endParaRPr lang="en-US" altLang="x-none" sz="2000" b="1" i="1">
              <a:latin typeface="Verdana" charset="0"/>
            </a:endParaRPr>
          </a:p>
        </p:txBody>
      </p:sp>
      <p:sp>
        <p:nvSpPr>
          <p:cNvPr id="1811511" name="Rectangle 55"/>
          <p:cNvSpPr>
            <a:spLocks noChangeArrowheads="1"/>
          </p:cNvSpPr>
          <p:nvPr/>
        </p:nvSpPr>
        <p:spPr bwMode="auto">
          <a:xfrm>
            <a:off x="6615113" y="5375275"/>
            <a:ext cx="403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2000" b="1">
                <a:solidFill>
                  <a:srgbClr val="FFFFFF"/>
                </a:solidFill>
                <a:latin typeface="Verdana" charset="0"/>
              </a:rPr>
              <a:t>1.0</a:t>
            </a:r>
            <a:endParaRPr lang="en-US" altLang="x-none" sz="2000" b="1" i="1">
              <a:latin typeface="Verdana" charset="0"/>
            </a:endParaRPr>
          </a:p>
        </p:txBody>
      </p:sp>
      <p:sp>
        <p:nvSpPr>
          <p:cNvPr id="1811512" name="Rectangle 56"/>
          <p:cNvSpPr>
            <a:spLocks noChangeArrowheads="1"/>
          </p:cNvSpPr>
          <p:nvPr/>
        </p:nvSpPr>
        <p:spPr bwMode="auto">
          <a:xfrm>
            <a:off x="7145338" y="5375275"/>
            <a:ext cx="404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2000" b="1">
                <a:solidFill>
                  <a:srgbClr val="FFFFFF"/>
                </a:solidFill>
                <a:latin typeface="Verdana" charset="0"/>
              </a:rPr>
              <a:t>1.2</a:t>
            </a:r>
            <a:endParaRPr lang="en-US" altLang="x-none" sz="2000" b="1" i="1">
              <a:latin typeface="Verdana" charset="0"/>
            </a:endParaRPr>
          </a:p>
        </p:txBody>
      </p:sp>
      <p:sp>
        <p:nvSpPr>
          <p:cNvPr id="1811513" name="Rectangle 57"/>
          <p:cNvSpPr>
            <a:spLocks noChangeArrowheads="1"/>
          </p:cNvSpPr>
          <p:nvPr/>
        </p:nvSpPr>
        <p:spPr bwMode="auto">
          <a:xfrm>
            <a:off x="7675563" y="5375275"/>
            <a:ext cx="403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2000" b="1">
                <a:solidFill>
                  <a:srgbClr val="FFFFFF"/>
                </a:solidFill>
                <a:latin typeface="Verdana" charset="0"/>
              </a:rPr>
              <a:t>1.4</a:t>
            </a:r>
            <a:endParaRPr lang="en-US" altLang="x-none" sz="2000" b="1" i="1">
              <a:latin typeface="Verdana" charset="0"/>
            </a:endParaRPr>
          </a:p>
        </p:txBody>
      </p:sp>
      <p:sp>
        <p:nvSpPr>
          <p:cNvPr id="1811514" name="Rectangle 58"/>
          <p:cNvSpPr>
            <a:spLocks noGrp="1" noRot="1" noChangeArrowheads="1"/>
          </p:cNvSpPr>
          <p:nvPr>
            <p:ph type="title"/>
          </p:nvPr>
        </p:nvSpPr>
        <p:spPr>
          <a:xfrm>
            <a:off x="412750" y="333375"/>
            <a:ext cx="7781925" cy="914400"/>
          </a:xfrm>
        </p:spPr>
        <p:txBody>
          <a:bodyPr anchor="t"/>
          <a:lstStyle/>
          <a:p>
            <a:r>
              <a:rPr lang="en-US" altLang="x-none" sz="2400"/>
              <a:t>HPS: Statin Benefit is Entirely</a:t>
            </a:r>
            <a:br>
              <a:rPr lang="en-US" altLang="x-none" sz="2400"/>
            </a:br>
            <a:r>
              <a:rPr lang="en-US" altLang="x-none" sz="2400"/>
              <a:t>Independent of Baseline LDL</a:t>
            </a:r>
          </a:p>
        </p:txBody>
      </p:sp>
      <p:sp>
        <p:nvSpPr>
          <p:cNvPr id="1811515" name="Text Box 59"/>
          <p:cNvSpPr txBox="1">
            <a:spLocks noChangeArrowheads="1"/>
          </p:cNvSpPr>
          <p:nvPr/>
        </p:nvSpPr>
        <p:spPr bwMode="auto">
          <a:xfrm>
            <a:off x="384175" y="6272213"/>
            <a:ext cx="61722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C5C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r>
              <a:rPr lang="en-US" altLang="x-none" sz="1600">
                <a:effectLst>
                  <a:outerShdw blurRad="38100" dist="38100" dir="2700000" algn="tl">
                    <a:srgbClr val="000000"/>
                  </a:outerShdw>
                </a:effectLst>
                <a:latin typeface="Verdana" charset="0"/>
              </a:rPr>
              <a:t>www.hpsinfo.org</a:t>
            </a:r>
          </a:p>
        </p:txBody>
      </p:sp>
      <p:grpSp>
        <p:nvGrpSpPr>
          <p:cNvPr id="1811516" name="Group 60"/>
          <p:cNvGrpSpPr>
            <a:grpSpLocks/>
          </p:cNvGrpSpPr>
          <p:nvPr/>
        </p:nvGrpSpPr>
        <p:grpSpPr bwMode="auto">
          <a:xfrm>
            <a:off x="5175250" y="5224463"/>
            <a:ext cx="2662238" cy="120650"/>
            <a:chOff x="3778" y="3457"/>
            <a:chExt cx="1886" cy="76"/>
          </a:xfrm>
        </p:grpSpPr>
        <p:sp>
          <p:nvSpPr>
            <p:cNvPr id="1811517" name="Line 61"/>
            <p:cNvSpPr>
              <a:spLocks noChangeShapeType="1"/>
            </p:cNvSpPr>
            <p:nvPr/>
          </p:nvSpPr>
          <p:spPr bwMode="auto">
            <a:xfrm>
              <a:off x="3778" y="3462"/>
              <a:ext cx="1886" cy="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518" name="Line 62"/>
            <p:cNvSpPr>
              <a:spLocks noChangeShapeType="1"/>
            </p:cNvSpPr>
            <p:nvPr/>
          </p:nvSpPr>
          <p:spPr bwMode="auto">
            <a:xfrm flipV="1">
              <a:off x="3778" y="3457"/>
              <a:ext cx="1" cy="7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519" name="Line 63"/>
            <p:cNvSpPr>
              <a:spLocks noChangeShapeType="1"/>
            </p:cNvSpPr>
            <p:nvPr/>
          </p:nvSpPr>
          <p:spPr bwMode="auto">
            <a:xfrm flipV="1">
              <a:off x="3966" y="3462"/>
              <a:ext cx="1" cy="7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520" name="Line 64"/>
            <p:cNvSpPr>
              <a:spLocks noChangeShapeType="1"/>
            </p:cNvSpPr>
            <p:nvPr/>
          </p:nvSpPr>
          <p:spPr bwMode="auto">
            <a:xfrm flipV="1">
              <a:off x="4154" y="3462"/>
              <a:ext cx="1" cy="7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521" name="Line 65"/>
            <p:cNvSpPr>
              <a:spLocks noChangeShapeType="1"/>
            </p:cNvSpPr>
            <p:nvPr/>
          </p:nvSpPr>
          <p:spPr bwMode="auto">
            <a:xfrm flipV="1">
              <a:off x="4529" y="3462"/>
              <a:ext cx="1" cy="7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522" name="Line 66"/>
            <p:cNvSpPr>
              <a:spLocks noChangeShapeType="1"/>
            </p:cNvSpPr>
            <p:nvPr/>
          </p:nvSpPr>
          <p:spPr bwMode="auto">
            <a:xfrm flipV="1">
              <a:off x="4717" y="3462"/>
              <a:ext cx="1" cy="7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523" name="Line 67"/>
            <p:cNvSpPr>
              <a:spLocks noChangeShapeType="1"/>
            </p:cNvSpPr>
            <p:nvPr/>
          </p:nvSpPr>
          <p:spPr bwMode="auto">
            <a:xfrm flipV="1">
              <a:off x="4913" y="3462"/>
              <a:ext cx="1" cy="7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524" name="Line 68"/>
            <p:cNvSpPr>
              <a:spLocks noChangeShapeType="1"/>
            </p:cNvSpPr>
            <p:nvPr/>
          </p:nvSpPr>
          <p:spPr bwMode="auto">
            <a:xfrm flipV="1">
              <a:off x="5101" y="3462"/>
              <a:ext cx="1" cy="7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525" name="Line 69"/>
            <p:cNvSpPr>
              <a:spLocks noChangeShapeType="1"/>
            </p:cNvSpPr>
            <p:nvPr/>
          </p:nvSpPr>
          <p:spPr bwMode="auto">
            <a:xfrm flipV="1">
              <a:off x="5289" y="3462"/>
              <a:ext cx="1" cy="7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526" name="Line 70"/>
            <p:cNvSpPr>
              <a:spLocks noChangeShapeType="1"/>
            </p:cNvSpPr>
            <p:nvPr/>
          </p:nvSpPr>
          <p:spPr bwMode="auto">
            <a:xfrm flipV="1">
              <a:off x="5477" y="3462"/>
              <a:ext cx="1" cy="7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527" name="Line 71"/>
            <p:cNvSpPr>
              <a:spLocks noChangeShapeType="1"/>
            </p:cNvSpPr>
            <p:nvPr/>
          </p:nvSpPr>
          <p:spPr bwMode="auto">
            <a:xfrm flipV="1">
              <a:off x="4346" y="3462"/>
              <a:ext cx="1" cy="7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528" name="Line 72"/>
            <p:cNvSpPr>
              <a:spLocks noChangeShapeType="1"/>
            </p:cNvSpPr>
            <p:nvPr/>
          </p:nvSpPr>
          <p:spPr bwMode="auto">
            <a:xfrm flipV="1">
              <a:off x="5647" y="3462"/>
              <a:ext cx="1" cy="7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11529" name="Rectangle 73"/>
          <p:cNvSpPr>
            <a:spLocks noChangeArrowheads="1"/>
          </p:cNvSpPr>
          <p:nvPr/>
        </p:nvSpPr>
        <p:spPr bwMode="auto">
          <a:xfrm>
            <a:off x="5322888" y="1392238"/>
            <a:ext cx="29479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2100" b="1">
                <a:solidFill>
                  <a:srgbClr val="FFCC99"/>
                </a:solidFill>
                <a:effectLst>
                  <a:outerShdw blurRad="38100" dist="38100" dir="2700000" algn="tl">
                    <a:srgbClr val="000000"/>
                  </a:outerShdw>
                </a:effectLst>
                <a:latin typeface="Verdana" charset="0"/>
              </a:rPr>
              <a:t>Risk ratio and 95% CI</a:t>
            </a:r>
            <a:endParaRPr lang="en-US" altLang="x-none" sz="2100" b="1" i="1">
              <a:solidFill>
                <a:srgbClr val="FFCC99"/>
              </a:solidFill>
              <a:effectLst>
                <a:outerShdw blurRad="38100" dist="38100" dir="2700000" algn="tl">
                  <a:srgbClr val="000000"/>
                </a:outerShdw>
              </a:effectLst>
              <a:latin typeface="Verdana" charset="0"/>
            </a:endParaRPr>
          </a:p>
        </p:txBody>
      </p:sp>
      <p:sp>
        <p:nvSpPr>
          <p:cNvPr id="1811530" name="Rectangle 74"/>
          <p:cNvSpPr>
            <a:spLocks noChangeArrowheads="1"/>
          </p:cNvSpPr>
          <p:nvPr/>
        </p:nvSpPr>
        <p:spPr bwMode="auto">
          <a:xfrm>
            <a:off x="5737225" y="1849438"/>
            <a:ext cx="7762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2000" b="1">
                <a:solidFill>
                  <a:schemeClr val="tx2"/>
                </a:solidFill>
                <a:latin typeface="Verdana" charset="0"/>
              </a:rPr>
              <a:t>Statin</a:t>
            </a:r>
          </a:p>
          <a:p>
            <a:pPr algn="ctr"/>
            <a:r>
              <a:rPr lang="en-US" altLang="x-none" sz="2000" b="1">
                <a:solidFill>
                  <a:schemeClr val="tx2"/>
                </a:solidFill>
                <a:latin typeface="Verdana" charset="0"/>
              </a:rPr>
              <a:t>better</a:t>
            </a:r>
            <a:endParaRPr lang="en-US" altLang="x-none" sz="2000" b="1" i="1">
              <a:solidFill>
                <a:schemeClr val="tx2"/>
              </a:solidFill>
              <a:latin typeface="Verdana" charset="0"/>
            </a:endParaRPr>
          </a:p>
        </p:txBody>
      </p:sp>
      <p:sp>
        <p:nvSpPr>
          <p:cNvPr id="1811531" name="Rectangle 75"/>
          <p:cNvSpPr>
            <a:spLocks noChangeArrowheads="1"/>
          </p:cNvSpPr>
          <p:nvPr/>
        </p:nvSpPr>
        <p:spPr bwMode="auto">
          <a:xfrm>
            <a:off x="7162800" y="1849438"/>
            <a:ext cx="8334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2000" b="1">
                <a:solidFill>
                  <a:schemeClr val="tx2"/>
                </a:solidFill>
                <a:latin typeface="Verdana" charset="0"/>
              </a:rPr>
              <a:t>Statin </a:t>
            </a:r>
          </a:p>
          <a:p>
            <a:pPr algn="ctr"/>
            <a:r>
              <a:rPr lang="en-US" altLang="x-none" sz="2000" b="1">
                <a:solidFill>
                  <a:schemeClr val="tx2"/>
                </a:solidFill>
                <a:latin typeface="Verdana" charset="0"/>
              </a:rPr>
              <a:t>worse</a:t>
            </a:r>
            <a:endParaRPr lang="en-US" altLang="x-none" sz="2000" b="1" i="1">
              <a:solidFill>
                <a:schemeClr val="tx2"/>
              </a:solidFill>
              <a:latin typeface="Verdana" charset="0"/>
            </a:endParaRPr>
          </a:p>
        </p:txBody>
      </p:sp>
      <p:sp>
        <p:nvSpPr>
          <p:cNvPr id="1811532" name="Line 76"/>
          <p:cNvSpPr>
            <a:spLocks noChangeShapeType="1"/>
          </p:cNvSpPr>
          <p:nvPr/>
        </p:nvSpPr>
        <p:spPr bwMode="auto">
          <a:xfrm>
            <a:off x="5299075" y="2509838"/>
            <a:ext cx="3124200" cy="0"/>
          </a:xfrm>
          <a:prstGeom prst="line">
            <a:avLst/>
          </a:prstGeom>
          <a:noFill/>
          <a:ln w="57150">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x-none"/>
              <a:t>Copyright Bale/Doneen Paradigm</a:t>
            </a:r>
          </a:p>
        </p:txBody>
      </p:sp>
      <p:sp>
        <p:nvSpPr>
          <p:cNvPr id="1813506" name="Rectangle 2"/>
          <p:cNvSpPr>
            <a:spLocks noGrp="1" noRot="1" noChangeArrowheads="1"/>
          </p:cNvSpPr>
          <p:nvPr>
            <p:ph type="title"/>
          </p:nvPr>
        </p:nvSpPr>
        <p:spPr>
          <a:xfrm>
            <a:off x="771525" y="407988"/>
            <a:ext cx="7600950" cy="419100"/>
          </a:xfrm>
        </p:spPr>
        <p:txBody>
          <a:bodyPr/>
          <a:lstStyle/>
          <a:p>
            <a:r>
              <a:rPr lang="en-GB" altLang="x-none" sz="2800"/>
              <a:t>ASCOT Summary and Conclusions</a:t>
            </a:r>
            <a:endParaRPr lang="en-US" altLang="x-none" sz="2800"/>
          </a:p>
        </p:txBody>
      </p:sp>
      <p:sp>
        <p:nvSpPr>
          <p:cNvPr id="1813507" name="Rectangle 3"/>
          <p:cNvSpPr>
            <a:spLocks noGrp="1" noRot="1" noChangeArrowheads="1"/>
          </p:cNvSpPr>
          <p:nvPr>
            <p:ph type="body" idx="1"/>
          </p:nvPr>
        </p:nvSpPr>
        <p:spPr>
          <a:xfrm>
            <a:off x="762000" y="1352550"/>
            <a:ext cx="7916863" cy="4013200"/>
          </a:xfrm>
        </p:spPr>
        <p:txBody>
          <a:bodyPr/>
          <a:lstStyle/>
          <a:p>
            <a:r>
              <a:rPr lang="en-GB" altLang="x-none" sz="3500">
                <a:solidFill>
                  <a:schemeClr val="hlink"/>
                </a:solidFill>
              </a:rPr>
              <a:t>Risk reductions in CHD events were unrelated to baseline cholesterol levels and were consistent across the whole range of cholesterol</a:t>
            </a:r>
          </a:p>
        </p:txBody>
      </p:sp>
      <p:sp>
        <p:nvSpPr>
          <p:cNvPr id="1813508" name="Text Box 4"/>
          <p:cNvSpPr txBox="1">
            <a:spLocks noChangeArrowheads="1"/>
          </p:cNvSpPr>
          <p:nvPr/>
        </p:nvSpPr>
        <p:spPr bwMode="auto">
          <a:xfrm>
            <a:off x="1195388" y="5368925"/>
            <a:ext cx="6632575"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18288" tIns="18288" rIns="18288" bIns="18288">
            <a:spAutoFit/>
          </a:bodyPr>
          <a:lstStyle/>
          <a:p>
            <a:pPr>
              <a:spcBef>
                <a:spcPct val="50000"/>
              </a:spcBef>
            </a:pPr>
            <a:endParaRPr lang="en-US" altLang="x-none" sz="1400" b="1">
              <a:solidFill>
                <a:srgbClr val="FF0000"/>
              </a:solidFill>
              <a:latin typeface="Helvetica" charset="0"/>
            </a:endParaRPr>
          </a:p>
          <a:p>
            <a:pPr>
              <a:spcBef>
                <a:spcPct val="50000"/>
              </a:spcBef>
            </a:pPr>
            <a:endParaRPr lang="en-US" altLang="x-none" sz="1400" b="1">
              <a:solidFill>
                <a:schemeClr val="tx2"/>
              </a:solidFill>
              <a:latin typeface="Helvetica" charset="0"/>
            </a:endParaRPr>
          </a:p>
        </p:txBody>
      </p:sp>
      <p:sp>
        <p:nvSpPr>
          <p:cNvPr id="1813509" name="Text Box 5"/>
          <p:cNvSpPr txBox="1">
            <a:spLocks noChangeArrowheads="1"/>
          </p:cNvSpPr>
          <p:nvPr/>
        </p:nvSpPr>
        <p:spPr bwMode="auto">
          <a:xfrm>
            <a:off x="0" y="6583363"/>
            <a:ext cx="9064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spcBef>
                <a:spcPct val="50000"/>
              </a:spcBef>
            </a:pPr>
            <a:r>
              <a:rPr lang="en-US" altLang="x-none" sz="1200" i="1"/>
              <a:t>Sever PS, Dahlöf B, Poulter N, Wedel H, et al, for the ASCOT Investigators. Lancet. 2003;361:1149-58</a:t>
            </a: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ltLang="x-none"/>
              <a:t>Copyright Bale/Doneen Paradigm</a:t>
            </a:r>
          </a:p>
        </p:txBody>
      </p:sp>
      <p:sp>
        <p:nvSpPr>
          <p:cNvPr id="1826818" name="Rectangle 2"/>
          <p:cNvSpPr>
            <a:spLocks noChangeArrowheads="1"/>
          </p:cNvSpPr>
          <p:nvPr/>
        </p:nvSpPr>
        <p:spPr bwMode="auto">
          <a:xfrm>
            <a:off x="514350" y="1295400"/>
            <a:ext cx="8191500" cy="501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lnSpc>
                <a:spcPct val="140000"/>
              </a:lnSpc>
              <a:spcBef>
                <a:spcPct val="20000"/>
              </a:spcBef>
              <a:spcAft>
                <a:spcPct val="20000"/>
              </a:spcAft>
              <a:buFontTx/>
              <a:buChar char="•"/>
            </a:pPr>
            <a:r>
              <a:rPr lang="en-US" altLang="x-none" sz="2000">
                <a:latin typeface="Verdana" charset="0"/>
              </a:rPr>
              <a:t>Reduces the inflammation inside the artery</a:t>
            </a:r>
          </a:p>
          <a:p>
            <a:pPr eaLnBrk="1" hangingPunct="1">
              <a:lnSpc>
                <a:spcPct val="140000"/>
              </a:lnSpc>
              <a:spcBef>
                <a:spcPct val="20000"/>
              </a:spcBef>
              <a:spcAft>
                <a:spcPct val="20000"/>
              </a:spcAft>
              <a:buFontTx/>
              <a:buChar char="•"/>
            </a:pPr>
            <a:r>
              <a:rPr lang="en-US" altLang="x-none" sz="2000">
                <a:latin typeface="Verdana" charset="0"/>
              </a:rPr>
              <a:t>Reduces ability of LDL to get eaten by the WBCs</a:t>
            </a:r>
          </a:p>
          <a:p>
            <a:pPr eaLnBrk="1" hangingPunct="1">
              <a:lnSpc>
                <a:spcPct val="140000"/>
              </a:lnSpc>
              <a:spcBef>
                <a:spcPct val="20000"/>
              </a:spcBef>
              <a:spcAft>
                <a:spcPct val="20000"/>
              </a:spcAft>
            </a:pPr>
            <a:endParaRPr lang="en-US" altLang="x-none" sz="2000">
              <a:latin typeface="Verdana" charset="0"/>
            </a:endParaRPr>
          </a:p>
          <a:p>
            <a:pPr eaLnBrk="1" hangingPunct="1">
              <a:lnSpc>
                <a:spcPct val="90000"/>
              </a:lnSpc>
              <a:spcBef>
                <a:spcPct val="20000"/>
              </a:spcBef>
              <a:buFontTx/>
              <a:buChar char="•"/>
            </a:pPr>
            <a:r>
              <a:rPr lang="en-US" altLang="x-none" sz="2000"/>
              <a:t>Reduces risk of forming a clot</a:t>
            </a:r>
          </a:p>
          <a:p>
            <a:pPr eaLnBrk="1" hangingPunct="1">
              <a:lnSpc>
                <a:spcPct val="90000"/>
              </a:lnSpc>
              <a:spcBef>
                <a:spcPct val="20000"/>
              </a:spcBef>
            </a:pPr>
            <a:endParaRPr lang="en-US" altLang="x-none" sz="2000"/>
          </a:p>
          <a:p>
            <a:pPr>
              <a:buFontTx/>
              <a:buChar char="•"/>
            </a:pPr>
            <a:r>
              <a:rPr lang="en-US" altLang="x-none" sz="2000"/>
              <a:t>Reduces WBCs sticking to artery wall</a:t>
            </a:r>
          </a:p>
          <a:p>
            <a:endParaRPr lang="en-US" altLang="x-none" sz="2000"/>
          </a:p>
          <a:p>
            <a:pPr>
              <a:buFontTx/>
              <a:buChar char="•"/>
            </a:pPr>
            <a:r>
              <a:rPr lang="en-US" altLang="x-none" sz="2000"/>
              <a:t>Makes plaque less likely to rupture</a:t>
            </a:r>
          </a:p>
          <a:p>
            <a:pPr lvl="1"/>
            <a:r>
              <a:rPr lang="en-US" altLang="x-none" sz="2000"/>
              <a:t>         Decreased content of  cholesterol in plaque</a:t>
            </a:r>
          </a:p>
          <a:p>
            <a:pPr lvl="1"/>
            <a:r>
              <a:rPr lang="en-US" altLang="x-none" sz="2000"/>
              <a:t>         Reduces inflammation in the plaque</a:t>
            </a:r>
          </a:p>
          <a:p>
            <a:pPr lvl="1"/>
            <a:r>
              <a:rPr lang="en-US" altLang="x-none" sz="2000"/>
              <a:t>         Strengthens the surface over the plaque</a:t>
            </a:r>
            <a:endParaRPr lang="en-US" altLang="x-none" sz="2000">
              <a:latin typeface="Verdana" charset="0"/>
            </a:endParaRPr>
          </a:p>
        </p:txBody>
      </p:sp>
      <p:sp>
        <p:nvSpPr>
          <p:cNvPr id="1826819" name="Rectangle 3"/>
          <p:cNvSpPr>
            <a:spLocks noChangeArrowheads="1"/>
          </p:cNvSpPr>
          <p:nvPr/>
        </p:nvSpPr>
        <p:spPr bwMode="auto">
          <a:xfrm>
            <a:off x="701675" y="133350"/>
            <a:ext cx="7734300" cy="114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nchorCtr="1"/>
          <a:lstStyle>
            <a:lvl1pPr>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algn="ctr"/>
            <a:r>
              <a:rPr lang="en-US" altLang="x-none" sz="3600" b="1">
                <a:solidFill>
                  <a:srgbClr val="FFFF00"/>
                </a:solidFill>
                <a:latin typeface="Verdana" charset="0"/>
              </a:rPr>
              <a:t>Effects of Statins  Beyond</a:t>
            </a:r>
          </a:p>
          <a:p>
            <a:pPr algn="ctr"/>
            <a:r>
              <a:rPr lang="en-US" altLang="x-none" sz="3600" b="1">
                <a:solidFill>
                  <a:srgbClr val="FFFF00"/>
                </a:solidFill>
                <a:latin typeface="Verdana" charset="0"/>
              </a:rPr>
              <a:t>Cholesterol</a:t>
            </a:r>
          </a:p>
        </p:txBody>
      </p:sp>
      <p:sp>
        <p:nvSpPr>
          <p:cNvPr id="1826820" name="Text Box 4"/>
          <p:cNvSpPr txBox="1">
            <a:spLocks noChangeArrowheads="1"/>
          </p:cNvSpPr>
          <p:nvPr/>
        </p:nvSpPr>
        <p:spPr bwMode="auto">
          <a:xfrm>
            <a:off x="517525" y="5486400"/>
            <a:ext cx="6413500" cy="11985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0000"/>
              </a:lnSpc>
              <a:spcBef>
                <a:spcPct val="30000"/>
              </a:spcBef>
            </a:pPr>
            <a:r>
              <a:rPr lang="en-US" altLang="x-none" sz="1400">
                <a:solidFill>
                  <a:schemeClr val="hlink"/>
                </a:solidFill>
                <a:latin typeface="Verdana" charset="0"/>
                <a:ea typeface="Times New Roman" charset="0"/>
                <a:cs typeface="Times New Roman" charset="0"/>
              </a:rPr>
              <a:t>Rosenson R, et al. </a:t>
            </a:r>
            <a:r>
              <a:rPr lang="en-US" altLang="x-none" sz="1400" i="1">
                <a:solidFill>
                  <a:schemeClr val="hlink"/>
                </a:solidFill>
                <a:latin typeface="Verdana" charset="0"/>
                <a:ea typeface="Times New Roman" charset="0"/>
                <a:cs typeface="Times New Roman" charset="0"/>
              </a:rPr>
              <a:t>JAMA</a:t>
            </a:r>
            <a:r>
              <a:rPr lang="en-US" altLang="x-none" sz="1400">
                <a:solidFill>
                  <a:schemeClr val="hlink"/>
                </a:solidFill>
                <a:latin typeface="Verdana" charset="0"/>
                <a:ea typeface="Times New Roman" charset="0"/>
                <a:cs typeface="Times New Roman" charset="0"/>
              </a:rPr>
              <a:t>. 1998;279:1643-1650; </a:t>
            </a:r>
          </a:p>
          <a:p>
            <a:pPr>
              <a:lnSpc>
                <a:spcPct val="70000"/>
              </a:lnSpc>
              <a:spcBef>
                <a:spcPct val="30000"/>
              </a:spcBef>
            </a:pPr>
            <a:r>
              <a:rPr lang="en-US" altLang="x-none" sz="1400">
                <a:solidFill>
                  <a:schemeClr val="hlink"/>
                </a:solidFill>
                <a:latin typeface="Verdana" charset="0"/>
                <a:ea typeface="Times New Roman" charset="0"/>
                <a:cs typeface="Times New Roman" charset="0"/>
              </a:rPr>
              <a:t>Gotto AM, et al. </a:t>
            </a:r>
            <a:r>
              <a:rPr lang="en-US" altLang="x-none" sz="1400" i="1">
                <a:solidFill>
                  <a:schemeClr val="hlink"/>
                </a:solidFill>
                <a:latin typeface="Verdana" charset="0"/>
                <a:ea typeface="Times New Roman" charset="0"/>
                <a:cs typeface="Times New Roman" charset="0"/>
              </a:rPr>
              <a:t>Curr Opin Lipidology</a:t>
            </a:r>
            <a:r>
              <a:rPr lang="en-US" altLang="x-none" sz="1400">
                <a:solidFill>
                  <a:schemeClr val="hlink"/>
                </a:solidFill>
                <a:latin typeface="Verdana" charset="0"/>
                <a:ea typeface="Times New Roman" charset="0"/>
                <a:cs typeface="Times New Roman" charset="0"/>
              </a:rPr>
              <a:t>. 2001;12:391-394; </a:t>
            </a:r>
          </a:p>
          <a:p>
            <a:pPr>
              <a:lnSpc>
                <a:spcPct val="70000"/>
              </a:lnSpc>
              <a:spcBef>
                <a:spcPct val="30000"/>
              </a:spcBef>
            </a:pPr>
            <a:r>
              <a:rPr lang="en-US" altLang="x-none" sz="1400">
                <a:solidFill>
                  <a:schemeClr val="hlink"/>
                </a:solidFill>
                <a:latin typeface="Verdana" charset="0"/>
                <a:ea typeface="Times New Roman" charset="0"/>
                <a:cs typeface="Times New Roman" charset="0"/>
              </a:rPr>
              <a:t>Maron DJ, et al. </a:t>
            </a:r>
            <a:r>
              <a:rPr lang="en-US" altLang="x-none" sz="1400" i="1">
                <a:solidFill>
                  <a:schemeClr val="hlink"/>
                </a:solidFill>
                <a:latin typeface="Verdana" charset="0"/>
                <a:ea typeface="Times New Roman" charset="0"/>
                <a:cs typeface="Times New Roman" charset="0"/>
              </a:rPr>
              <a:t>Circulation.</a:t>
            </a:r>
            <a:r>
              <a:rPr lang="en-US" altLang="x-none" sz="1400">
                <a:solidFill>
                  <a:schemeClr val="hlink"/>
                </a:solidFill>
                <a:latin typeface="Verdana" charset="0"/>
                <a:ea typeface="Times New Roman" charset="0"/>
                <a:cs typeface="Times New Roman" charset="0"/>
              </a:rPr>
              <a:t> 2000;101:207-213; </a:t>
            </a:r>
          </a:p>
          <a:p>
            <a:pPr>
              <a:lnSpc>
                <a:spcPct val="70000"/>
              </a:lnSpc>
              <a:spcBef>
                <a:spcPct val="30000"/>
              </a:spcBef>
            </a:pPr>
            <a:r>
              <a:rPr lang="en-US" altLang="x-none" sz="1400">
                <a:solidFill>
                  <a:schemeClr val="hlink"/>
                </a:solidFill>
                <a:latin typeface="Verdana" charset="0"/>
                <a:ea typeface="Times New Roman" charset="0"/>
                <a:cs typeface="Times New Roman" charset="0"/>
              </a:rPr>
              <a:t>White CM. </a:t>
            </a:r>
            <a:r>
              <a:rPr lang="en-US" altLang="x-none" sz="1400" i="1">
                <a:solidFill>
                  <a:schemeClr val="hlink"/>
                </a:solidFill>
                <a:latin typeface="Verdana" charset="0"/>
                <a:ea typeface="Times New Roman" charset="0"/>
                <a:cs typeface="Times New Roman" charset="0"/>
              </a:rPr>
              <a:t>J Clin Pharmacol</a:t>
            </a:r>
            <a:r>
              <a:rPr lang="en-US" altLang="x-none" sz="1400">
                <a:solidFill>
                  <a:schemeClr val="hlink"/>
                </a:solidFill>
                <a:latin typeface="Verdana" charset="0"/>
                <a:ea typeface="Times New Roman" charset="0"/>
                <a:cs typeface="Times New Roman" charset="0"/>
              </a:rPr>
              <a:t>. 1999;39:111-118.</a:t>
            </a:r>
          </a:p>
          <a:p>
            <a:pPr eaLnBrk="1" hangingPunct="1">
              <a:spcBef>
                <a:spcPct val="50000"/>
              </a:spcBef>
            </a:pPr>
            <a:endParaRPr lang="en-US" altLang="x-none" sz="1400">
              <a:solidFill>
                <a:schemeClr val="hlink"/>
              </a:solidFill>
              <a:latin typeface="Verdana" charset="0"/>
            </a:endParaRP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ooter Placeholder 4"/>
          <p:cNvSpPr>
            <a:spLocks noGrp="1"/>
          </p:cNvSpPr>
          <p:nvPr>
            <p:ph type="ftr" sz="quarter" idx="11"/>
          </p:nvPr>
        </p:nvSpPr>
        <p:spPr/>
        <p:txBody>
          <a:bodyPr/>
          <a:lstStyle/>
          <a:p>
            <a:r>
              <a:rPr lang="en-US" altLang="x-none"/>
              <a:t>Copyright Bale/Doneen Paradigm</a:t>
            </a:r>
          </a:p>
        </p:txBody>
      </p:sp>
      <p:sp>
        <p:nvSpPr>
          <p:cNvPr id="1828866" name="Rectangle 2"/>
          <p:cNvSpPr>
            <a:spLocks noGrp="1" noRot="1" noChangeArrowheads="1"/>
          </p:cNvSpPr>
          <p:nvPr>
            <p:ph type="title"/>
          </p:nvPr>
        </p:nvSpPr>
        <p:spPr>
          <a:xfrm>
            <a:off x="304800" y="0"/>
            <a:ext cx="8839200" cy="609600"/>
          </a:xfrm>
        </p:spPr>
        <p:txBody>
          <a:bodyPr/>
          <a:lstStyle/>
          <a:p>
            <a:r>
              <a:rPr lang="en-US" altLang="x-none" sz="3200" b="1">
                <a:solidFill>
                  <a:srgbClr val="FFA31B"/>
                </a:solidFill>
                <a:ea typeface="Times New Roman" charset="0"/>
                <a:cs typeface="Times New Roman" charset="0"/>
              </a:rPr>
              <a:t>Statins equal in long term CVD prevention</a:t>
            </a:r>
          </a:p>
        </p:txBody>
      </p:sp>
      <p:sp>
        <p:nvSpPr>
          <p:cNvPr id="1828867" name="Text Box 3"/>
          <p:cNvSpPr txBox="1">
            <a:spLocks noChangeArrowheads="1"/>
          </p:cNvSpPr>
          <p:nvPr/>
        </p:nvSpPr>
        <p:spPr bwMode="auto">
          <a:xfrm>
            <a:off x="304800" y="5672138"/>
            <a:ext cx="86868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sz="1600">
                <a:ea typeface="Times New Roman" charset="0"/>
                <a:cs typeface="Times New Roman" charset="0"/>
              </a:rPr>
              <a:t>WOSCOPS,CARE,LIPID,PROSPER,4S,HPS,ASCOT-LLA,CARDS,ALLHAT-LLT,GREACE</a:t>
            </a:r>
          </a:p>
          <a:p>
            <a:pPr eaLnBrk="1" hangingPunct="1">
              <a:spcBef>
                <a:spcPct val="50000"/>
              </a:spcBef>
            </a:pPr>
            <a:r>
              <a:rPr lang="en-US" altLang="x-none" sz="2000">
                <a:solidFill>
                  <a:srgbClr val="FFA31B"/>
                </a:solidFill>
                <a:ea typeface="Times New Roman" charset="0"/>
                <a:cs typeface="Times New Roman" charset="0"/>
              </a:rPr>
              <a:t>Zhou Z et al. </a:t>
            </a:r>
            <a:r>
              <a:rPr lang="en-US" altLang="x-none" sz="2000" i="1">
                <a:solidFill>
                  <a:srgbClr val="FFA31B"/>
                </a:solidFill>
                <a:ea typeface="Times New Roman" charset="0"/>
                <a:cs typeface="Times New Roman" charset="0"/>
              </a:rPr>
              <a:t>Am Heart J</a:t>
            </a:r>
            <a:r>
              <a:rPr lang="en-US" altLang="x-none" sz="2000">
                <a:solidFill>
                  <a:srgbClr val="FFA31B"/>
                </a:solidFill>
                <a:ea typeface="Times New Roman" charset="0"/>
                <a:cs typeface="Times New Roman" charset="0"/>
              </a:rPr>
              <a:t> 2/2006; 151:273-81.</a:t>
            </a:r>
            <a:r>
              <a:rPr lang="en-US" altLang="x-none" sz="2000">
                <a:solidFill>
                  <a:srgbClr val="FFA31B"/>
                </a:solidFill>
              </a:rPr>
              <a:t> </a:t>
            </a:r>
            <a:r>
              <a:rPr lang="en-US" altLang="x-none" sz="2000">
                <a:solidFill>
                  <a:srgbClr val="FFA31B"/>
                </a:solidFill>
                <a:latin typeface="Verdana" charset="0"/>
              </a:rPr>
              <a:t> </a:t>
            </a:r>
          </a:p>
        </p:txBody>
      </p:sp>
      <p:graphicFrame>
        <p:nvGraphicFramePr>
          <p:cNvPr id="1828868" name="Group 4"/>
          <p:cNvGraphicFramePr>
            <a:graphicFrameLocks noGrp="1"/>
          </p:cNvGraphicFramePr>
          <p:nvPr/>
        </p:nvGraphicFramePr>
        <p:xfrm>
          <a:off x="990600" y="609600"/>
          <a:ext cx="8001000" cy="5062538"/>
        </p:xfrm>
        <a:graphic>
          <a:graphicData uri="http://schemas.openxmlformats.org/drawingml/2006/table">
            <a:tbl>
              <a:tblPr/>
              <a:tblGrid>
                <a:gridCol w="3352800"/>
                <a:gridCol w="4648200"/>
              </a:tblGrid>
              <a:tr h="3000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Comparison</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Relative risk (95% CI)</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cap="flat">
                      <a:noFill/>
                    </a:lnT>
                    <a:lnB>
                      <a:noFill/>
                    </a:lnB>
                    <a:lnTlToBr>
                      <a:noFill/>
                    </a:lnTlToBr>
                    <a:lnBlToTr>
                      <a:noFill/>
                    </a:lnBlToTr>
                    <a:noFill/>
                  </a:tcPr>
                </a:tc>
              </a:tr>
              <a:tr h="7286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 </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Relative risk of major coronary events (fatal CHD and nonfatal myocardial infarction)</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a:noFill/>
                    </a:lnT>
                    <a:lnB>
                      <a:noFill/>
                    </a:lnB>
                    <a:lnTlToBr>
                      <a:noFill/>
                    </a:lnTlToBr>
                    <a:lnBlToTr>
                      <a:noFill/>
                    </a:lnBlToTr>
                    <a:noFill/>
                  </a:tcPr>
                </a:tc>
              </a:tr>
              <a:tr h="3000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Simvastatin vs pravastatin</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0.93 (0.84-1.03)</a:t>
                      </a:r>
                    </a:p>
                  </a:txBody>
                  <a:tcPr horzOverflow="overflow">
                    <a:lnL>
                      <a:noFill/>
                    </a:lnL>
                    <a:lnR cap="flat">
                      <a:noFill/>
                    </a:lnR>
                    <a:lnT>
                      <a:noFill/>
                    </a:lnT>
                    <a:lnB>
                      <a:noFill/>
                    </a:lnB>
                    <a:lnTlToBr>
                      <a:noFill/>
                    </a:lnTlToBr>
                    <a:lnBlToTr>
                      <a:noFill/>
                    </a:lnBlToTr>
                    <a:noFill/>
                  </a:tcPr>
                </a:tc>
              </a:tr>
              <a:tr h="3000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Atorvastatin vs simvastatin</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0.84 (0.66-1.08)</a:t>
                      </a:r>
                    </a:p>
                  </a:txBody>
                  <a:tcPr horzOverflow="overflow">
                    <a:lnL>
                      <a:noFill/>
                    </a:lnL>
                    <a:lnR cap="flat">
                      <a:noFill/>
                    </a:lnR>
                    <a:lnT>
                      <a:noFill/>
                    </a:lnT>
                    <a:lnB>
                      <a:noFill/>
                    </a:lnB>
                    <a:lnTlToBr>
                      <a:noFill/>
                    </a:lnTlToBr>
                    <a:lnBlToTr>
                      <a:noFill/>
                    </a:lnBlToTr>
                    <a:noFill/>
                  </a:tcPr>
                </a:tc>
              </a:tr>
              <a:tr h="3000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Atorvastatin vs pravastatin</a:t>
                      </a:r>
                      <a:endParaRPr kumimoji="0" lang="en-US" altLang="x-none" sz="18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0.79 (0.61-1.02)</a:t>
                      </a:r>
                    </a:p>
                  </a:txBody>
                  <a:tcPr horzOverflow="overflow">
                    <a:lnL>
                      <a:noFill/>
                    </a:lnL>
                    <a:lnR cap="flat">
                      <a:noFill/>
                    </a:lnR>
                    <a:lnT>
                      <a:noFill/>
                    </a:lnT>
                    <a:lnB>
                      <a:noFill/>
                    </a:lnB>
                    <a:lnTlToBr>
                      <a:noFill/>
                    </a:lnTlToBr>
                    <a:lnBlToTr>
                      <a:noFill/>
                    </a:lnBlToTr>
                    <a:noFill/>
                  </a:tcPr>
                </a:tc>
              </a:tr>
              <a:tr h="5143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 </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Relative risk of major cerebrovascular events (fatal and nonfatal stroke)</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a:noFill/>
                    </a:lnT>
                    <a:lnB>
                      <a:noFill/>
                    </a:lnB>
                    <a:lnTlToBr>
                      <a:noFill/>
                    </a:lnTlToBr>
                    <a:lnBlToTr>
                      <a:noFill/>
                    </a:lnBlToTr>
                    <a:noFill/>
                  </a:tcPr>
                </a:tc>
              </a:tr>
              <a:tr h="3000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Simvastatin vs pravastatin</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0.87 (0.71-1.07)</a:t>
                      </a:r>
                    </a:p>
                  </a:txBody>
                  <a:tcPr horzOverflow="overflow">
                    <a:lnL>
                      <a:noFill/>
                    </a:lnL>
                    <a:lnR cap="flat">
                      <a:noFill/>
                    </a:lnR>
                    <a:lnT>
                      <a:noFill/>
                    </a:lnT>
                    <a:lnB>
                      <a:noFill/>
                    </a:lnB>
                    <a:lnTlToBr>
                      <a:noFill/>
                    </a:lnTlToBr>
                    <a:lnBlToTr>
                      <a:noFill/>
                    </a:lnBlToTr>
                    <a:noFill/>
                  </a:tcPr>
                </a:tc>
              </a:tr>
              <a:tr h="3000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Atorvastatin vs simvastatin</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0.90 (0.68-1.20)</a:t>
                      </a:r>
                    </a:p>
                  </a:txBody>
                  <a:tcPr horzOverflow="overflow">
                    <a:lnL>
                      <a:noFill/>
                    </a:lnL>
                    <a:lnR cap="flat">
                      <a:noFill/>
                    </a:lnR>
                    <a:lnT>
                      <a:noFill/>
                    </a:lnT>
                    <a:lnB>
                      <a:noFill/>
                    </a:lnB>
                    <a:lnTlToBr>
                      <a:noFill/>
                    </a:lnTlToBr>
                    <a:lnBlToTr>
                      <a:noFill/>
                    </a:lnBlToTr>
                    <a:noFill/>
                  </a:tcPr>
                </a:tc>
              </a:tr>
              <a:tr h="3000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Atorvastatin vs pravastatin</a:t>
                      </a:r>
                      <a:endParaRPr kumimoji="0" lang="en-US" altLang="x-none" sz="18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0.78 (0.57-1.07)</a:t>
                      </a:r>
                    </a:p>
                  </a:txBody>
                  <a:tcPr horzOverflow="overflow">
                    <a:lnL>
                      <a:noFill/>
                    </a:lnL>
                    <a:lnR cap="flat">
                      <a:noFill/>
                    </a:lnR>
                    <a:lnT>
                      <a:noFill/>
                    </a:lnT>
                    <a:lnB>
                      <a:noFill/>
                    </a:lnB>
                    <a:lnTlToBr>
                      <a:noFill/>
                    </a:lnTlToBr>
                    <a:lnBlToTr>
                      <a:noFill/>
                    </a:lnBlToTr>
                    <a:noFill/>
                  </a:tcPr>
                </a:tc>
              </a:tr>
              <a:tr h="5143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 </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Relative risk of all-cardiovascular death (coronary and cerebrovascular)</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a:noFill/>
                    </a:lnT>
                    <a:lnB>
                      <a:noFill/>
                    </a:lnB>
                    <a:lnTlToBr>
                      <a:noFill/>
                    </a:lnTlToBr>
                    <a:lnBlToTr>
                      <a:noFill/>
                    </a:lnBlToTr>
                    <a:noFill/>
                  </a:tcPr>
                </a:tc>
              </a:tr>
              <a:tr h="3000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Simvastatin vs pravastatin</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0.96 (0.75-1.23)</a:t>
                      </a:r>
                    </a:p>
                  </a:txBody>
                  <a:tcPr horzOverflow="overflow">
                    <a:lnL>
                      <a:noFill/>
                    </a:lnL>
                    <a:lnR cap="flat">
                      <a:noFill/>
                    </a:lnR>
                    <a:lnT>
                      <a:noFill/>
                    </a:lnT>
                    <a:lnB>
                      <a:noFill/>
                    </a:lnB>
                    <a:lnTlToBr>
                      <a:noFill/>
                    </a:lnTlToBr>
                    <a:lnBlToTr>
                      <a:noFill/>
                    </a:lnBlToTr>
                    <a:noFill/>
                  </a:tcPr>
                </a:tc>
              </a:tr>
              <a:tr h="3000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Atorvastatin vs simvastatin</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1.10 (0.77-1.58)</a:t>
                      </a:r>
                    </a:p>
                  </a:txBody>
                  <a:tcPr horzOverflow="overflow">
                    <a:lnL>
                      <a:noFill/>
                    </a:lnL>
                    <a:lnR cap="flat">
                      <a:noFill/>
                    </a:lnR>
                    <a:lnT>
                      <a:noFill/>
                    </a:lnT>
                    <a:lnB>
                      <a:noFill/>
                    </a:lnB>
                    <a:lnTlToBr>
                      <a:noFill/>
                    </a:lnTlToBr>
                    <a:lnBlToTr>
                      <a:noFill/>
                    </a:lnBlToTr>
                    <a:noFill/>
                  </a:tcPr>
                </a:tc>
              </a:tr>
              <a:tr h="3000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Atorvastatin vs pravastatin</a:t>
                      </a:r>
                      <a:endParaRPr kumimoji="0" lang="en-US" altLang="x-none" sz="18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ts val="18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1.05 (0.78-1.42)</a:t>
                      </a:r>
                    </a:p>
                  </a:txBody>
                  <a:tcPr horzOverflow="overflow">
                    <a:lnL>
                      <a:noFill/>
                    </a:lnL>
                    <a:lnR cap="flat">
                      <a:noFill/>
                    </a:lnR>
                    <a:lnT>
                      <a:noFill/>
                    </a:lnT>
                    <a:lnB cap="flat">
                      <a:noFill/>
                    </a:lnB>
                    <a:lnTlToBr>
                      <a:noFill/>
                    </a:lnTlToBr>
                    <a:lnBlToTr>
                      <a:noFill/>
                    </a:lnBlToTr>
                    <a:noFill/>
                  </a:tcPr>
                </a:tc>
              </a:tr>
            </a:tbl>
          </a:graphicData>
        </a:graphic>
      </p:graphicFrame>
      <p:sp>
        <p:nvSpPr>
          <p:cNvPr id="1828925" name="Line 61"/>
          <p:cNvSpPr>
            <a:spLocks noChangeShapeType="1"/>
          </p:cNvSpPr>
          <p:nvPr/>
        </p:nvSpPr>
        <p:spPr bwMode="auto">
          <a:xfrm>
            <a:off x="1066800" y="928688"/>
            <a:ext cx="77724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28926" name="Line 62"/>
          <p:cNvSpPr>
            <a:spLocks noChangeShapeType="1"/>
          </p:cNvSpPr>
          <p:nvPr/>
        </p:nvSpPr>
        <p:spPr bwMode="auto">
          <a:xfrm>
            <a:off x="1066800" y="5672138"/>
            <a:ext cx="77724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r>
              <a:rPr lang="en-US" altLang="x-none"/>
              <a:t>Copyright Bale/Doneen Paradigm</a:t>
            </a:r>
          </a:p>
        </p:txBody>
      </p:sp>
      <p:sp>
        <p:nvSpPr>
          <p:cNvPr id="1830914" name="Rectangle 2"/>
          <p:cNvSpPr>
            <a:spLocks noGrp="1" noRot="1" noChangeArrowheads="1"/>
          </p:cNvSpPr>
          <p:nvPr>
            <p:ph type="title"/>
          </p:nvPr>
        </p:nvSpPr>
        <p:spPr>
          <a:xfrm>
            <a:off x="0" y="0"/>
            <a:ext cx="9144000" cy="990600"/>
          </a:xfrm>
        </p:spPr>
        <p:txBody>
          <a:bodyPr/>
          <a:lstStyle/>
          <a:p>
            <a:r>
              <a:rPr lang="en-US" altLang="x-none" sz="3600" b="1">
                <a:solidFill>
                  <a:srgbClr val="FFA31B"/>
                </a:solidFill>
                <a:ea typeface="Times New Roman" charset="0"/>
                <a:cs typeface="Times New Roman" charset="0"/>
              </a:rPr>
              <a:t>Statins equally effective for secondary prevention</a:t>
            </a:r>
          </a:p>
        </p:txBody>
      </p:sp>
      <p:sp>
        <p:nvSpPr>
          <p:cNvPr id="1830915" name="Text Box 3"/>
          <p:cNvSpPr txBox="1">
            <a:spLocks noChangeArrowheads="1"/>
          </p:cNvSpPr>
          <p:nvPr/>
        </p:nvSpPr>
        <p:spPr bwMode="auto">
          <a:xfrm>
            <a:off x="990600" y="4419600"/>
            <a:ext cx="7467600"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85000"/>
              </a:lnSpc>
            </a:pPr>
            <a:r>
              <a:rPr lang="en-US" altLang="x-none">
                <a:latin typeface="Verdana" charset="0"/>
                <a:ea typeface="Times New Roman" charset="0"/>
                <a:cs typeface="Times New Roman" charset="0"/>
              </a:rPr>
              <a:t>18,637 post MI pts.; retrospective; 2924 MIs or deaths</a:t>
            </a:r>
          </a:p>
          <a:p>
            <a:pPr eaLnBrk="1" hangingPunct="1">
              <a:lnSpc>
                <a:spcPct val="85000"/>
              </a:lnSpc>
            </a:pPr>
            <a:r>
              <a:rPr lang="en-US" altLang="x-none">
                <a:latin typeface="Verdana" charset="0"/>
                <a:ea typeface="Times New Roman" charset="0"/>
                <a:cs typeface="Times New Roman" charset="0"/>
              </a:rPr>
              <a:t>Results unchanged after adjusting for dose, switch, stopping</a:t>
            </a:r>
          </a:p>
          <a:p>
            <a:pPr eaLnBrk="1" hangingPunct="1">
              <a:lnSpc>
                <a:spcPct val="85000"/>
              </a:lnSpc>
            </a:pPr>
            <a:r>
              <a:rPr lang="en-US" altLang="x-none">
                <a:latin typeface="Verdana" charset="0"/>
                <a:ea typeface="Times New Roman" charset="0"/>
                <a:cs typeface="Times New Roman" charset="0"/>
              </a:rPr>
              <a:t>Follow-up 2 to 2.5 years</a:t>
            </a:r>
          </a:p>
          <a:p>
            <a:pPr eaLnBrk="1" hangingPunct="1">
              <a:lnSpc>
                <a:spcPct val="85000"/>
              </a:lnSpc>
            </a:pPr>
            <a:endParaRPr lang="en-US" altLang="x-none">
              <a:latin typeface="Verdana" charset="0"/>
              <a:ea typeface="Times New Roman" charset="0"/>
              <a:cs typeface="Times New Roman" charset="0"/>
            </a:endParaRPr>
          </a:p>
          <a:p>
            <a:pPr eaLnBrk="1" hangingPunct="1">
              <a:lnSpc>
                <a:spcPct val="85000"/>
              </a:lnSpc>
            </a:pPr>
            <a:endParaRPr lang="en-US" altLang="x-none">
              <a:latin typeface="Verdana" charset="0"/>
              <a:ea typeface="Times New Roman" charset="0"/>
              <a:cs typeface="Times New Roman" charset="0"/>
            </a:endParaRPr>
          </a:p>
          <a:p>
            <a:pPr eaLnBrk="1" hangingPunct="1">
              <a:lnSpc>
                <a:spcPct val="85000"/>
              </a:lnSpc>
            </a:pPr>
            <a:endParaRPr lang="en-US" altLang="x-none">
              <a:latin typeface="Verdana" charset="0"/>
              <a:ea typeface="Times New Roman" charset="0"/>
              <a:cs typeface="Times New Roman" charset="0"/>
            </a:endParaRPr>
          </a:p>
          <a:p>
            <a:pPr eaLnBrk="1" hangingPunct="1">
              <a:lnSpc>
                <a:spcPct val="85000"/>
              </a:lnSpc>
            </a:pPr>
            <a:endParaRPr lang="en-US" altLang="x-none">
              <a:latin typeface="Verdana" charset="0"/>
              <a:ea typeface="Times New Roman" charset="0"/>
              <a:cs typeface="Times New Roman" charset="0"/>
            </a:endParaRPr>
          </a:p>
          <a:p>
            <a:pPr eaLnBrk="1" hangingPunct="1">
              <a:lnSpc>
                <a:spcPct val="85000"/>
              </a:lnSpc>
            </a:pPr>
            <a:r>
              <a:rPr lang="en-US" altLang="x-none" sz="2000">
                <a:solidFill>
                  <a:schemeClr val="hlink"/>
                </a:solidFill>
                <a:latin typeface="Verdana" charset="0"/>
                <a:ea typeface="Times New Roman" charset="0"/>
                <a:cs typeface="Times New Roman" charset="0"/>
              </a:rPr>
              <a:t>Zhou Z et al. </a:t>
            </a:r>
            <a:r>
              <a:rPr lang="en-US" altLang="x-none" sz="2000" i="1">
                <a:solidFill>
                  <a:schemeClr val="hlink"/>
                </a:solidFill>
                <a:latin typeface="Verdana" charset="0"/>
                <a:ea typeface="Times New Roman" charset="0"/>
                <a:cs typeface="Times New Roman" charset="0"/>
              </a:rPr>
              <a:t>Canadian MAJ</a:t>
            </a:r>
            <a:r>
              <a:rPr lang="en-US" altLang="x-none" sz="2000">
                <a:solidFill>
                  <a:schemeClr val="hlink"/>
                </a:solidFill>
                <a:latin typeface="Verdana" charset="0"/>
                <a:ea typeface="Times New Roman" charset="0"/>
                <a:cs typeface="Times New Roman" charset="0"/>
              </a:rPr>
              <a:t> April 26,2005; 172:1187-94 </a:t>
            </a:r>
          </a:p>
        </p:txBody>
      </p:sp>
      <p:graphicFrame>
        <p:nvGraphicFramePr>
          <p:cNvPr id="1830916" name="Group 4"/>
          <p:cNvGraphicFramePr>
            <a:graphicFrameLocks noGrp="1"/>
          </p:cNvGraphicFramePr>
          <p:nvPr/>
        </p:nvGraphicFramePr>
        <p:xfrm>
          <a:off x="1981200" y="990600"/>
          <a:ext cx="6553200" cy="3133725"/>
        </p:xfrm>
        <a:graphic>
          <a:graphicData uri="http://schemas.openxmlformats.org/drawingml/2006/table">
            <a:tbl>
              <a:tblPr/>
              <a:tblGrid>
                <a:gridCol w="2722563"/>
                <a:gridCol w="3830637"/>
              </a:tblGrid>
              <a:tr h="7366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Statin</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Adjusted hazard ratio (95% CI) for MI or death</a:t>
                      </a:r>
                    </a:p>
                  </a:txBody>
                  <a:tcPr horzOverflow="overflow">
                    <a:lnL>
                      <a:noFill/>
                    </a:lnL>
                    <a:lnR cap="flat">
                      <a:noFill/>
                    </a:lnR>
                    <a:lnT cap="flat">
                      <a:noFill/>
                    </a:lnT>
                    <a:lnB>
                      <a:noFill/>
                    </a:lnB>
                    <a:lnTlToBr>
                      <a:noFill/>
                    </a:lnTlToBr>
                    <a:lnBlToTr>
                      <a:noFill/>
                    </a:lnBlToTr>
                    <a:noFill/>
                  </a:tcPr>
                </a:tc>
              </a:tr>
              <a:tr h="7350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Atorvastatin (reference)</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Unicode MS" charset="0"/>
                          <a:ea typeface="Times New Roman" charset="0"/>
                          <a:cs typeface="Times New Roman" charset="0"/>
                        </a:rPr>
                        <a:t>—</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cap="flat">
                      <a:noFill/>
                    </a:lnR>
                    <a:lnT>
                      <a:noFill/>
                    </a:lnT>
                    <a:lnB>
                      <a:noFill/>
                    </a:lnB>
                    <a:lnTlToBr>
                      <a:noFill/>
                    </a:lnTlToBr>
                    <a:lnBlToTr>
                      <a:noFill/>
                    </a:lnBlToTr>
                    <a:noFill/>
                  </a:tcPr>
                </a:tc>
              </a:tr>
              <a:tr h="4159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Pravastatin</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1.00 (0.90-1.11)</a:t>
                      </a:r>
                    </a:p>
                  </a:txBody>
                  <a:tcPr horzOverflow="overflow">
                    <a:lnL>
                      <a:noFill/>
                    </a:lnL>
                    <a:lnR cap="flat">
                      <a:noFill/>
                    </a:lnR>
                    <a:lnT>
                      <a:noFill/>
                    </a:lnT>
                    <a:lnB>
                      <a:noFill/>
                    </a:lnB>
                    <a:lnTlToBr>
                      <a:noFill/>
                    </a:lnTlToBr>
                    <a:lnBlToTr>
                      <a:noFill/>
                    </a:lnBlToTr>
                    <a:noFill/>
                  </a:tcPr>
                </a:tc>
              </a:tr>
              <a:tr h="4159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Simvastatin</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1.01 (0.91-1.12)</a:t>
                      </a:r>
                    </a:p>
                  </a:txBody>
                  <a:tcPr horzOverflow="overflow">
                    <a:lnL>
                      <a:noFill/>
                    </a:lnL>
                    <a:lnR cap="flat">
                      <a:noFill/>
                    </a:lnR>
                    <a:lnT>
                      <a:noFill/>
                    </a:lnT>
                    <a:lnB>
                      <a:noFill/>
                    </a:lnB>
                    <a:lnTlToBr>
                      <a:noFill/>
                    </a:lnTlToBr>
                    <a:lnBlToTr>
                      <a:noFill/>
                    </a:lnBlToTr>
                    <a:noFill/>
                  </a:tcPr>
                </a:tc>
              </a:tr>
              <a:tr h="4143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Lovastatin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1.09 (0.95-1.24)</a:t>
                      </a:r>
                    </a:p>
                  </a:txBody>
                  <a:tcPr horzOverflow="overflow">
                    <a:lnL>
                      <a:noFill/>
                    </a:lnL>
                    <a:lnR cap="flat">
                      <a:noFill/>
                    </a:lnR>
                    <a:lnT>
                      <a:noFill/>
                    </a:lnT>
                    <a:lnB>
                      <a:noFill/>
                    </a:lnB>
                    <a:lnTlToBr>
                      <a:noFill/>
                    </a:lnTlToBr>
                    <a:lnBlToTr>
                      <a:noFill/>
                    </a:lnBlToTr>
                    <a:noFill/>
                  </a:tcPr>
                </a:tc>
              </a:tr>
              <a:tr h="4159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Fluvastatin</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1.01 (0.80-1.27)</a:t>
                      </a:r>
                    </a:p>
                  </a:txBody>
                  <a:tcPr horzOverflow="overflow">
                    <a:lnL>
                      <a:noFill/>
                    </a:lnL>
                    <a:lnR cap="flat">
                      <a:noFill/>
                    </a:lnR>
                    <a:lnT>
                      <a:noFill/>
                    </a:lnT>
                    <a:lnB cap="flat">
                      <a:noFill/>
                    </a:lnB>
                    <a:lnTlToBr>
                      <a:noFill/>
                    </a:lnTlToBr>
                    <a:lnBlToTr>
                      <a:noFill/>
                    </a:lnBlToTr>
                    <a:noFill/>
                  </a:tcPr>
                </a:tc>
              </a:tr>
            </a:tbl>
          </a:graphicData>
        </a:graphic>
      </p:graphicFrame>
      <p:sp>
        <p:nvSpPr>
          <p:cNvPr id="1830945" name="Line 33"/>
          <p:cNvSpPr>
            <a:spLocks noChangeShapeType="1"/>
          </p:cNvSpPr>
          <p:nvPr/>
        </p:nvSpPr>
        <p:spPr bwMode="auto">
          <a:xfrm>
            <a:off x="2057400" y="1676400"/>
            <a:ext cx="6324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30946" name="Line 34"/>
          <p:cNvSpPr>
            <a:spLocks noChangeShapeType="1"/>
          </p:cNvSpPr>
          <p:nvPr/>
        </p:nvSpPr>
        <p:spPr bwMode="auto">
          <a:xfrm>
            <a:off x="2057400" y="4114800"/>
            <a:ext cx="6324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835010" name="Rectangle 2"/>
          <p:cNvSpPr>
            <a:spLocks noGrp="1" noRot="1" noChangeArrowheads="1"/>
          </p:cNvSpPr>
          <p:nvPr>
            <p:ph type="title"/>
          </p:nvPr>
        </p:nvSpPr>
        <p:spPr>
          <a:xfrm>
            <a:off x="301625" y="0"/>
            <a:ext cx="8510588" cy="1143000"/>
          </a:xfrm>
        </p:spPr>
        <p:txBody>
          <a:bodyPr/>
          <a:lstStyle/>
          <a:p>
            <a:r>
              <a:rPr lang="en-US" altLang="x-none" sz="3200" b="1"/>
              <a:t>Pfizer backtracks on the benefit of atorvastatin over simvastatin</a:t>
            </a:r>
            <a:r>
              <a:rPr lang="en-US" altLang="x-none" sz="4000"/>
              <a:t> </a:t>
            </a:r>
          </a:p>
        </p:txBody>
      </p:sp>
      <p:sp>
        <p:nvSpPr>
          <p:cNvPr id="1835011" name="Rectangle 3"/>
          <p:cNvSpPr>
            <a:spLocks noGrp="1" noRot="1" noChangeArrowheads="1"/>
          </p:cNvSpPr>
          <p:nvPr>
            <p:ph type="body" idx="1"/>
          </p:nvPr>
        </p:nvSpPr>
        <p:spPr/>
        <p:txBody>
          <a:bodyPr/>
          <a:lstStyle/>
          <a:p>
            <a:r>
              <a:rPr lang="en-US" altLang="x-none" sz="2400"/>
              <a:t>March 2007 Pfizer said that among those taking statins for at least three months, the risk of cardiovascular events, after adjustment for dose, was 14% lower in patients who took atorvastatin compared with simvastatin. </a:t>
            </a:r>
          </a:p>
          <a:p>
            <a:r>
              <a:rPr lang="en-US" altLang="x-none" sz="2400"/>
              <a:t>Now the company is backing away from those findings, claiming that the benefit observed in the study was just 10%, a between-treatment difference that did not meet statistical significance </a:t>
            </a:r>
          </a:p>
        </p:txBody>
      </p:sp>
      <p:sp>
        <p:nvSpPr>
          <p:cNvPr id="1835012" name="Text Box 4"/>
          <p:cNvSpPr txBox="1">
            <a:spLocks noChangeArrowheads="1"/>
          </p:cNvSpPr>
          <p:nvPr/>
        </p:nvSpPr>
        <p:spPr bwMode="auto">
          <a:xfrm>
            <a:off x="669925" y="5065713"/>
            <a:ext cx="80375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chemeClr val="hlink"/>
                </a:solidFill>
              </a:rPr>
              <a:t>Goldstein J. Pfizer backtracks on Lipitor's edge over rival. </a:t>
            </a:r>
            <a:r>
              <a:rPr lang="en-US" altLang="x-none" i="1">
                <a:solidFill>
                  <a:schemeClr val="hlink"/>
                </a:solidFill>
              </a:rPr>
              <a:t>Wall Street Journal</a:t>
            </a:r>
            <a:r>
              <a:rPr lang="en-US" altLang="x-none">
                <a:solidFill>
                  <a:schemeClr val="hlink"/>
                </a:solidFill>
              </a:rPr>
              <a:t> </a:t>
            </a:r>
          </a:p>
          <a:p>
            <a:r>
              <a:rPr lang="en-US" altLang="x-none">
                <a:solidFill>
                  <a:schemeClr val="hlink"/>
                </a:solidFill>
              </a:rPr>
              <a:t>health blog, June 14, 2007. Available at: </a:t>
            </a:r>
            <a:r>
              <a:rPr lang="en-US" altLang="x-none">
                <a:solidFill>
                  <a:schemeClr val="hlink"/>
                </a:solidFill>
                <a:hlinkClick r:id="rId3"/>
              </a:rPr>
              <a:t>http://blogs.wsj.com/health</a:t>
            </a:r>
            <a:r>
              <a:rPr lang="en-US" altLang="x-none">
                <a:solidFill>
                  <a:schemeClr val="hlink"/>
                </a:solidFill>
              </a:rPr>
              <a:t>. </a:t>
            </a:r>
          </a:p>
        </p:txBody>
      </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837058" name="Rectangle 2"/>
          <p:cNvSpPr>
            <a:spLocks noGrp="1" noRot="1" noChangeArrowheads="1"/>
          </p:cNvSpPr>
          <p:nvPr>
            <p:ph type="title"/>
          </p:nvPr>
        </p:nvSpPr>
        <p:spPr>
          <a:xfrm>
            <a:off x="301625" y="0"/>
            <a:ext cx="8510588" cy="838200"/>
          </a:xfrm>
        </p:spPr>
        <p:txBody>
          <a:bodyPr/>
          <a:lstStyle/>
          <a:p>
            <a:r>
              <a:rPr lang="en-US" altLang="x-none" sz="3600" b="1"/>
              <a:t>Statins are remarkably safe</a:t>
            </a:r>
            <a:r>
              <a:rPr lang="en-US" altLang="x-none"/>
              <a:t> </a:t>
            </a:r>
          </a:p>
        </p:txBody>
      </p:sp>
      <p:sp>
        <p:nvSpPr>
          <p:cNvPr id="1837059" name="Rectangle 3"/>
          <p:cNvSpPr>
            <a:spLocks noGrp="1" noRot="1" noChangeArrowheads="1"/>
          </p:cNvSpPr>
          <p:nvPr>
            <p:ph type="body" idx="1"/>
          </p:nvPr>
        </p:nvSpPr>
        <p:spPr>
          <a:xfrm>
            <a:off x="301625" y="990600"/>
            <a:ext cx="8540750" cy="5108575"/>
          </a:xfrm>
        </p:spPr>
        <p:txBody>
          <a:bodyPr/>
          <a:lstStyle/>
          <a:p>
            <a:r>
              <a:rPr lang="en-US" altLang="x-none" sz="2200"/>
              <a:t>reviewed all papers published between 1985 and 2006 on the safety, efficacy, and side effects of statins</a:t>
            </a:r>
          </a:p>
          <a:p>
            <a:r>
              <a:rPr lang="en-US" altLang="x-none" sz="2200"/>
              <a:t>myopathy and rhabdomyolysis—occur very rarely at standard doses</a:t>
            </a:r>
          </a:p>
          <a:p>
            <a:r>
              <a:rPr lang="en-US" altLang="x-none" sz="2200"/>
              <a:t>myopathy occurs in fewer than one in 10 000 patients at standard doses </a:t>
            </a:r>
          </a:p>
          <a:p>
            <a:r>
              <a:rPr lang="en-US" altLang="x-none" sz="2200"/>
              <a:t>small percentage of patients taking statins experience an increase in liver enzymes, generally seen in the first six months</a:t>
            </a:r>
          </a:p>
          <a:p>
            <a:r>
              <a:rPr lang="en-US" altLang="x-none" sz="2200"/>
              <a:t>no convincing evidence associated with liver damage </a:t>
            </a:r>
          </a:p>
          <a:p>
            <a:r>
              <a:rPr lang="en-US" altLang="x-none" sz="2200"/>
              <a:t>routine monitoring of liver function after starting statin treatment is no longer recommended for </a:t>
            </a:r>
            <a:r>
              <a:rPr lang="en-US" altLang="x-none" sz="2200" b="1"/>
              <a:t>simvastatin</a:t>
            </a:r>
            <a:r>
              <a:rPr lang="en-US" altLang="x-none" sz="2200"/>
              <a:t>, </a:t>
            </a:r>
            <a:r>
              <a:rPr lang="en-US" altLang="x-none" sz="2200" b="1"/>
              <a:t>pravastatin</a:t>
            </a:r>
            <a:r>
              <a:rPr lang="en-US" altLang="x-none" sz="2200"/>
              <a:t>, or </a:t>
            </a:r>
            <a:r>
              <a:rPr lang="en-US" altLang="x-none" sz="2200" b="1"/>
              <a:t>lovastatin</a:t>
            </a:r>
            <a:r>
              <a:rPr lang="en-US" altLang="x-none" sz="2200"/>
              <a:t> up to 40 mg daily but remains recommended for the other statins and higher doses  </a:t>
            </a:r>
          </a:p>
          <a:p>
            <a:endParaRPr lang="en-US" altLang="x-none" sz="2200"/>
          </a:p>
        </p:txBody>
      </p:sp>
      <p:sp>
        <p:nvSpPr>
          <p:cNvPr id="1837060" name="Text Box 4"/>
          <p:cNvSpPr txBox="1">
            <a:spLocks noChangeArrowheads="1"/>
          </p:cNvSpPr>
          <p:nvPr/>
        </p:nvSpPr>
        <p:spPr bwMode="auto">
          <a:xfrm>
            <a:off x="365125" y="5751513"/>
            <a:ext cx="846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chemeClr val="hlink"/>
                </a:solidFill>
              </a:rPr>
              <a:t>Armitage J. The safety of statins in clinical practice. </a:t>
            </a:r>
            <a:r>
              <a:rPr lang="en-US" altLang="x-none" i="1">
                <a:solidFill>
                  <a:schemeClr val="hlink"/>
                </a:solidFill>
              </a:rPr>
              <a:t>Lancet</a:t>
            </a:r>
            <a:r>
              <a:rPr lang="en-US" altLang="x-none">
                <a:solidFill>
                  <a:schemeClr val="hlink"/>
                </a:solidFill>
              </a:rPr>
              <a:t> 2007; published online</a:t>
            </a:r>
          </a:p>
          <a:p>
            <a:r>
              <a:rPr lang="en-US" altLang="x-none">
                <a:solidFill>
                  <a:schemeClr val="hlink"/>
                </a:solidFill>
              </a:rPr>
              <a:t> before print June 7, 2007. Available at: </a:t>
            </a:r>
            <a:r>
              <a:rPr lang="en-US" altLang="x-none">
                <a:solidFill>
                  <a:schemeClr val="hlink"/>
                </a:solidFill>
                <a:hlinkClick r:id="rId3"/>
              </a:rPr>
              <a:t>http://www.thelancet.com</a:t>
            </a:r>
            <a:r>
              <a:rPr lang="en-US" altLang="x-none">
                <a:solidFill>
                  <a:schemeClr val="hlink"/>
                </a:solidFill>
              </a:rPr>
              <a:t>. </a:t>
            </a:r>
          </a:p>
        </p:txBody>
      </p:sp>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839106" name="Rectangle 2"/>
          <p:cNvSpPr>
            <a:spLocks noGrp="1" noRot="1" noChangeArrowheads="1"/>
          </p:cNvSpPr>
          <p:nvPr>
            <p:ph type="title"/>
          </p:nvPr>
        </p:nvSpPr>
        <p:spPr>
          <a:xfrm>
            <a:off x="0" y="0"/>
            <a:ext cx="9144000" cy="1600200"/>
          </a:xfrm>
        </p:spPr>
        <p:txBody>
          <a:bodyPr/>
          <a:lstStyle/>
          <a:p>
            <a:r>
              <a:rPr lang="en-US" altLang="x-none" sz="3200" b="1"/>
              <a:t>Statin therapy in children may yield large benefits</a:t>
            </a:r>
            <a:r>
              <a:rPr lang="en-US" altLang="x-none" sz="3200"/>
              <a:t/>
            </a:r>
            <a:br>
              <a:rPr lang="en-US" altLang="x-none" sz="3200"/>
            </a:br>
            <a:endParaRPr lang="en-US" altLang="x-none" sz="3200"/>
          </a:p>
        </p:txBody>
      </p:sp>
      <p:sp>
        <p:nvSpPr>
          <p:cNvPr id="1839107" name="Rectangle 3"/>
          <p:cNvSpPr>
            <a:spLocks noGrp="1" noRot="1" noChangeArrowheads="1"/>
          </p:cNvSpPr>
          <p:nvPr>
            <p:ph type="body" idx="1"/>
          </p:nvPr>
        </p:nvSpPr>
        <p:spPr>
          <a:xfrm>
            <a:off x="301625" y="1371600"/>
            <a:ext cx="8540750" cy="4267200"/>
          </a:xfrm>
        </p:spPr>
        <p:txBody>
          <a:bodyPr/>
          <a:lstStyle/>
          <a:p>
            <a:pPr>
              <a:lnSpc>
                <a:spcPct val="80000"/>
              </a:lnSpc>
            </a:pPr>
            <a:r>
              <a:rPr lang="en-US" altLang="x-none" sz="2800"/>
              <a:t>186 children with FH; follow-up 4.5 years</a:t>
            </a:r>
          </a:p>
          <a:p>
            <a:pPr>
              <a:lnSpc>
                <a:spcPct val="80000"/>
              </a:lnSpc>
            </a:pPr>
            <a:r>
              <a:rPr lang="en-US" altLang="x-none" sz="2800"/>
              <a:t>pravastatin 20 mg or 40 mg, if &gt; 14yo</a:t>
            </a:r>
          </a:p>
          <a:p>
            <a:pPr>
              <a:lnSpc>
                <a:spcPct val="80000"/>
              </a:lnSpc>
            </a:pPr>
            <a:r>
              <a:rPr lang="en-US" altLang="x-none" sz="2800"/>
              <a:t>Multivariate analysis: age at statin initiation was an independent predictor for carotid IMT even after adjustment for carotid IMT at initiation of treatment, sex, and duration of treatment</a:t>
            </a:r>
          </a:p>
          <a:p>
            <a:pPr>
              <a:lnSpc>
                <a:spcPct val="80000"/>
              </a:lnSpc>
            </a:pPr>
            <a:r>
              <a:rPr lang="en-US" altLang="x-none" sz="2800"/>
              <a:t>the earlier statin treatment initiated, the smaller the carotid IMT is later </a:t>
            </a:r>
          </a:p>
          <a:p>
            <a:pPr>
              <a:lnSpc>
                <a:spcPct val="80000"/>
              </a:lnSpc>
            </a:pPr>
            <a:r>
              <a:rPr lang="en-US" altLang="x-none" sz="2800"/>
              <a:t>Lovastatin, simvastatin, pravastatin, and atorvastatin have all received FDA approval for pediatric labeling </a:t>
            </a:r>
          </a:p>
        </p:txBody>
      </p:sp>
      <p:sp>
        <p:nvSpPr>
          <p:cNvPr id="1839108" name="Text Box 4"/>
          <p:cNvSpPr txBox="1">
            <a:spLocks noChangeArrowheads="1"/>
          </p:cNvSpPr>
          <p:nvPr/>
        </p:nvSpPr>
        <p:spPr bwMode="auto">
          <a:xfrm>
            <a:off x="974725" y="5802313"/>
            <a:ext cx="3656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i="1">
                <a:solidFill>
                  <a:schemeClr val="hlink"/>
                </a:solidFill>
              </a:rPr>
              <a:t>Circulation</a:t>
            </a:r>
            <a:r>
              <a:rPr lang="en-US" altLang="x-none" sz="2000">
                <a:solidFill>
                  <a:schemeClr val="hlink"/>
                </a:solidFill>
              </a:rPr>
              <a:t> 2007; 116:664-668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269762" name="Rectangle 2"/>
          <p:cNvSpPr>
            <a:spLocks noGrp="1" noRot="1" noChangeArrowheads="1"/>
          </p:cNvSpPr>
          <p:nvPr>
            <p:ph type="title"/>
          </p:nvPr>
        </p:nvSpPr>
        <p:spPr/>
        <p:txBody>
          <a:bodyPr/>
          <a:lstStyle/>
          <a:p>
            <a:r>
              <a:rPr lang="en-US" altLang="x-none" sz="4000"/>
              <a:t>CACS in young men does predict CHD event risk</a:t>
            </a:r>
          </a:p>
        </p:txBody>
      </p:sp>
      <p:sp>
        <p:nvSpPr>
          <p:cNvPr id="1269763" name="Rectangle 3"/>
          <p:cNvSpPr>
            <a:spLocks noGrp="1" noRot="1" noChangeArrowheads="1"/>
          </p:cNvSpPr>
          <p:nvPr>
            <p:ph type="body" idx="1"/>
          </p:nvPr>
        </p:nvSpPr>
        <p:spPr>
          <a:xfrm>
            <a:off x="304800" y="2057400"/>
            <a:ext cx="8839200" cy="3352800"/>
          </a:xfrm>
        </p:spPr>
        <p:txBody>
          <a:bodyPr/>
          <a:lstStyle/>
          <a:p>
            <a:r>
              <a:rPr lang="en-US" altLang="x-none" sz="2800"/>
              <a:t>1627 men; mean age 43 (40-50); followed 3 yrs.</a:t>
            </a:r>
          </a:p>
          <a:p>
            <a:r>
              <a:rPr lang="en-US" altLang="x-none" sz="2800"/>
              <a:t>22.4% (364) had positive scores</a:t>
            </a:r>
          </a:p>
          <a:p>
            <a:r>
              <a:rPr lang="en-US" altLang="x-none" sz="2800"/>
              <a:t>7 CHD events in positive group</a:t>
            </a:r>
          </a:p>
          <a:p>
            <a:r>
              <a:rPr lang="en-US" altLang="x-none" sz="2800"/>
              <a:t>2 CHD events in negative group (1263)</a:t>
            </a:r>
          </a:p>
          <a:p>
            <a:r>
              <a:rPr lang="en-US" altLang="x-none" sz="2800">
                <a:solidFill>
                  <a:srgbClr val="FFFF00"/>
                </a:solidFill>
              </a:rPr>
              <a:t>12 X increased risk of CHD event in positives with a p value = 0.002</a:t>
            </a:r>
          </a:p>
        </p:txBody>
      </p:sp>
      <p:sp>
        <p:nvSpPr>
          <p:cNvPr id="1269764" name="Text Box 4"/>
          <p:cNvSpPr txBox="1">
            <a:spLocks noChangeArrowheads="1"/>
          </p:cNvSpPr>
          <p:nvPr/>
        </p:nvSpPr>
        <p:spPr bwMode="auto">
          <a:xfrm>
            <a:off x="304800" y="5726113"/>
            <a:ext cx="8945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a:solidFill>
                  <a:schemeClr val="hlink"/>
                </a:solidFill>
              </a:rPr>
              <a:t>Alan Taylor,et.al., </a:t>
            </a:r>
            <a:r>
              <a:rPr lang="en-US" altLang="x-none" sz="2000" b="1" i="1">
                <a:solidFill>
                  <a:schemeClr val="hlink"/>
                </a:solidFill>
              </a:rPr>
              <a:t>Journal of American College of Cardiology</a:t>
            </a:r>
            <a:r>
              <a:rPr lang="en-US" altLang="x-none" sz="2000">
                <a:solidFill>
                  <a:schemeClr val="hlink"/>
                </a:solidFill>
              </a:rPr>
              <a:t>; 9/6/2005</a:t>
            </a:r>
          </a:p>
        </p:txBody>
      </p:sp>
    </p:spTree>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Footer Placeholder 4"/>
          <p:cNvSpPr>
            <a:spLocks noGrp="1"/>
          </p:cNvSpPr>
          <p:nvPr>
            <p:ph type="ftr" sz="quarter" idx="11"/>
          </p:nvPr>
        </p:nvSpPr>
        <p:spPr/>
        <p:txBody>
          <a:bodyPr/>
          <a:lstStyle/>
          <a:p>
            <a:r>
              <a:rPr lang="en-US" altLang="x-none"/>
              <a:t>Copyright Bale/Doneen Paradigm</a:t>
            </a:r>
          </a:p>
        </p:txBody>
      </p:sp>
      <p:sp>
        <p:nvSpPr>
          <p:cNvPr id="1841154" name="Text Box 2"/>
          <p:cNvSpPr txBox="1">
            <a:spLocks noChangeArrowheads="1"/>
          </p:cNvSpPr>
          <p:nvPr/>
        </p:nvSpPr>
        <p:spPr bwMode="auto">
          <a:xfrm>
            <a:off x="0" y="576262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CA" altLang="x-none">
                <a:solidFill>
                  <a:srgbClr val="FFA31B"/>
                </a:solidFill>
                <a:latin typeface="Verdana" charset="0"/>
              </a:rPr>
              <a:t>Davis TM, et al</a:t>
            </a:r>
            <a:r>
              <a:rPr lang="en-CA" altLang="x-none">
                <a:solidFill>
                  <a:srgbClr val="FFA31B"/>
                </a:solidFill>
                <a:latin typeface="Verdana" charset="0"/>
                <a:ea typeface="Times New Roman" charset="0"/>
                <a:cs typeface="Times New Roman" charset="0"/>
              </a:rPr>
              <a:t>. </a:t>
            </a:r>
            <a:r>
              <a:rPr lang="en-CA" altLang="x-none">
                <a:solidFill>
                  <a:srgbClr val="FFA31B"/>
                </a:solidFill>
                <a:latin typeface="Verdana" charset="0"/>
              </a:rPr>
              <a:t>American Diabetes Association 2007 Scientific Sessions; June 22, 2007; Chicago, IL. Abstract 0004-OR.</a:t>
            </a:r>
            <a:r>
              <a:rPr lang="en-US" altLang="x-none">
                <a:solidFill>
                  <a:srgbClr val="FFA31B"/>
                </a:solidFill>
                <a:latin typeface="Verdana" charset="0"/>
              </a:rPr>
              <a:t> </a:t>
            </a:r>
          </a:p>
        </p:txBody>
      </p:sp>
      <p:sp>
        <p:nvSpPr>
          <p:cNvPr id="1841155" name="Text Box 3"/>
          <p:cNvSpPr txBox="1">
            <a:spLocks noChangeArrowheads="1"/>
          </p:cNvSpPr>
          <p:nvPr/>
        </p:nvSpPr>
        <p:spPr bwMode="auto">
          <a:xfrm>
            <a:off x="990600" y="5576888"/>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endParaRPr lang="x-none" altLang="x-none" sz="2400">
              <a:latin typeface="Times New Roman" charset="0"/>
            </a:endParaRPr>
          </a:p>
        </p:txBody>
      </p:sp>
      <p:sp>
        <p:nvSpPr>
          <p:cNvPr id="1841156" name="Rectangle 4"/>
          <p:cNvSpPr>
            <a:spLocks noGrp="1" noRot="1" noChangeArrowheads="1"/>
          </p:cNvSpPr>
          <p:nvPr>
            <p:ph type="title"/>
          </p:nvPr>
        </p:nvSpPr>
        <p:spPr>
          <a:xfrm>
            <a:off x="0" y="0"/>
            <a:ext cx="9144000" cy="1249363"/>
          </a:xfrm>
        </p:spPr>
        <p:txBody>
          <a:bodyPr/>
          <a:lstStyle/>
          <a:p>
            <a:r>
              <a:rPr lang="en-US" altLang="x-none" sz="2800" b="1"/>
              <a:t/>
            </a:r>
            <a:br>
              <a:rPr lang="en-US" altLang="x-none" sz="2800" b="1"/>
            </a:br>
            <a:r>
              <a:rPr lang="en-US" altLang="x-none" sz="2800" b="1"/>
              <a:t/>
            </a:r>
            <a:br>
              <a:rPr lang="en-US" altLang="x-none" sz="2800" b="1"/>
            </a:br>
            <a:r>
              <a:rPr lang="en-US" altLang="x-none" sz="2800" b="1"/>
              <a:t>Independent predictors of incident neuropathy</a:t>
            </a:r>
          </a:p>
        </p:txBody>
      </p:sp>
      <p:graphicFrame>
        <p:nvGraphicFramePr>
          <p:cNvPr id="1841157" name="Group 5"/>
          <p:cNvGraphicFramePr>
            <a:graphicFrameLocks noGrp="1"/>
          </p:cNvGraphicFramePr>
          <p:nvPr/>
        </p:nvGraphicFramePr>
        <p:xfrm>
          <a:off x="892175" y="1249363"/>
          <a:ext cx="7772400" cy="6600825"/>
        </p:xfrm>
        <a:graphic>
          <a:graphicData uri="http://schemas.openxmlformats.org/drawingml/2006/table">
            <a:tbl>
              <a:tblPr/>
              <a:tblGrid>
                <a:gridCol w="4494213"/>
                <a:gridCol w="3278187"/>
              </a:tblGrid>
              <a:tr h="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Variable</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marT="90000" marB="90000" anchor="b" horzOverflow="overflow">
                    <a:lnL cap="flat">
                      <a:noFill/>
                    </a:lnL>
                    <a:lnR>
                      <a:noFill/>
                    </a:lnR>
                    <a:lnT cap="fla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Hazard ratio (95% CI)</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marT="90000" marB="90000" anchor="b" horzOverflow="overflow">
                    <a:lnL>
                      <a:noFill/>
                    </a:lnL>
                    <a:lnR cap="flat">
                      <a:noFill/>
                    </a:lnR>
                    <a:lnT cap="flat">
                      <a:noFill/>
                    </a:lnT>
                    <a:lnB w="28575" cap="flat" cmpd="sng" algn="ctr">
                      <a:solidFill>
                        <a:srgbClr val="FFA31B"/>
                      </a:solidFill>
                      <a:prstDash val="solid"/>
                      <a:round/>
                      <a:headEnd type="none" w="med" len="med"/>
                      <a:tailEnd type="none" w="med" len="med"/>
                    </a:lnB>
                    <a:lnTlToBr>
                      <a:noFill/>
                    </a:lnTlToBr>
                    <a:lnBlToTr>
                      <a:noFill/>
                    </a:lnBlToTr>
                    <a:noFill/>
                  </a:tcPr>
                </a:tc>
              </a:tr>
              <a:tr h="4349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Time-dependent statin use</a:t>
                      </a:r>
                    </a:p>
                  </a:txBody>
                  <a:tcPr marL="0" marR="0" marT="90000" marB="90000" anchor="b" horzOverflow="overflow">
                    <a:lnL cap="flat">
                      <a:noFill/>
                    </a:lnL>
                    <a:lnR>
                      <a:noFill/>
                    </a:lnR>
                    <a:lnT w="28575" cap="flat" cmpd="sng" algn="ctr">
                      <a:solidFill>
                        <a:srgbClr val="FFA31B"/>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0.65 (0.48-0.93)</a:t>
                      </a:r>
                    </a:p>
                  </a:txBody>
                  <a:tcPr marL="0" marR="0" marT="90000" marB="90000" anchor="b" horzOverflow="overflow">
                    <a:lnL>
                      <a:noFill/>
                    </a:lnL>
                    <a:lnR cap="flat">
                      <a:noFill/>
                    </a:lnR>
                    <a:lnT w="28575" cap="flat" cmpd="sng" algn="ctr">
                      <a:solidFill>
                        <a:srgbClr val="FFA31B"/>
                      </a:solidFill>
                      <a:prstDash val="solid"/>
                      <a:round/>
                      <a:headEnd type="none" w="med" len="med"/>
                      <a:tailEnd type="none" w="med" len="med"/>
                    </a:lnT>
                    <a:lnB>
                      <a:noFill/>
                    </a:lnB>
                    <a:lnTlToBr>
                      <a:noFill/>
                    </a:lnTlToBr>
                    <a:lnBlToTr>
                      <a:noFill/>
                    </a:lnBlToTr>
                    <a:noFill/>
                  </a:tcPr>
                </a:tc>
              </a:tr>
              <a:tr h="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Time-dependent fibrate use</a:t>
                      </a:r>
                    </a:p>
                  </a:txBody>
                  <a:tcPr marL="0" marR="0" marT="90000" marB="90000" anchor="b"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0.52 (0.27-0.98)</a:t>
                      </a:r>
                    </a:p>
                  </a:txBody>
                  <a:tcPr marL="0" marR="0" marT="90000" marB="90000" anchor="b" horzOverflow="overflow">
                    <a:lnL>
                      <a:noFill/>
                    </a:lnL>
                    <a:lnR cap="flat">
                      <a:noFill/>
                    </a:lnR>
                    <a:lnT>
                      <a:noFill/>
                    </a:lnT>
                    <a:lnB>
                      <a:noFill/>
                    </a:lnB>
                    <a:lnTlToBr>
                      <a:noFill/>
                    </a:lnTlToBr>
                    <a:lnBlToTr>
                      <a:noFill/>
                    </a:lnBlToTr>
                    <a:noFill/>
                  </a:tcPr>
                </a:tc>
              </a:tr>
              <a:tr h="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marT="90000" marB="90000" anchor="b"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marT="90000" marB="90000" anchor="b" horzOverflow="overflow">
                    <a:lnL>
                      <a:noFill/>
                    </a:lnL>
                    <a:lnR cap="flat">
                      <a:noFill/>
                    </a:lnR>
                    <a:lnT>
                      <a:noFill/>
                    </a:lnT>
                    <a:lnB>
                      <a:noFill/>
                    </a:lnB>
                    <a:lnTlToBr>
                      <a:noFill/>
                    </a:lnTlToBr>
                    <a:lnBlToTr>
                      <a:noFill/>
                    </a:lnBlToTr>
                    <a:noFill/>
                  </a:tcPr>
                </a:tc>
              </a:tr>
              <a:tr h="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marT="90000" marB="90000" anchor="b"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marT="90000" marB="90000" anchor="b" horzOverflow="overflow">
                    <a:lnL>
                      <a:noFill/>
                    </a:lnL>
                    <a:lnR cap="flat">
                      <a:noFill/>
                    </a:lnR>
                    <a:lnT>
                      <a:noFill/>
                    </a:lnT>
                    <a:lnB>
                      <a:noFill/>
                    </a:lnB>
                    <a:lnTlToBr>
                      <a:noFill/>
                    </a:lnTlToBr>
                    <a:lnBlToTr>
                      <a:noFill/>
                    </a:lnBlToTr>
                    <a:noFill/>
                  </a:tcPr>
                </a:tc>
              </a:tr>
              <a:tr h="39354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marT="90000" marB="90000" horzOverflow="overflow">
                    <a:lnL cap="flat">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marT="90000" marB="90000" horzOverflow="overflow">
                    <a:lnL>
                      <a:noFill/>
                    </a:lnL>
                    <a:lnR cap="flat">
                      <a:noFill/>
                    </a:lnR>
                    <a:lnT>
                      <a:noFill/>
                    </a:lnT>
                    <a:lnB w="28575" cap="flat" cmpd="sng" algn="ctr">
                      <a:solidFill>
                        <a:srgbClr val="FFA31B"/>
                      </a:solidFill>
                      <a:prstDash val="solid"/>
                      <a:round/>
                      <a:headEnd type="none" w="med" len="med"/>
                      <a:tailEnd type="none" w="med" len="med"/>
                    </a:lnB>
                    <a:lnTlToBr>
                      <a:noFill/>
                    </a:lnTlToBr>
                    <a:lnBlToTr>
                      <a:noFill/>
                    </a:lnBlToTr>
                    <a:noFill/>
                  </a:tcPr>
                </a:tc>
              </a:tr>
            </a:tbl>
          </a:graphicData>
        </a:graphic>
      </p:graphicFrame>
      <p:sp>
        <p:nvSpPr>
          <p:cNvPr id="1841186" name="Text Box 34"/>
          <p:cNvSpPr txBox="1">
            <a:spLocks noChangeArrowheads="1"/>
          </p:cNvSpPr>
          <p:nvPr/>
        </p:nvSpPr>
        <p:spPr bwMode="auto">
          <a:xfrm>
            <a:off x="0" y="-79375"/>
            <a:ext cx="94519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altLang="x-none" sz="3200" b="1">
                <a:solidFill>
                  <a:schemeClr val="hlink"/>
                </a:solidFill>
                <a:latin typeface="Times New Roman" charset="0"/>
              </a:rPr>
              <a:t>Statins and fibrates reduce the risk of diabetic peripheral neuropathy</a:t>
            </a:r>
            <a:r>
              <a:rPr lang="en-US" altLang="x-none" sz="3200">
                <a:solidFill>
                  <a:schemeClr val="hlink"/>
                </a:solidFill>
                <a:latin typeface="Times New Roman" charset="0"/>
              </a:rPr>
              <a:t> </a:t>
            </a:r>
          </a:p>
        </p:txBody>
      </p:sp>
      <p:sp>
        <p:nvSpPr>
          <p:cNvPr id="1841187" name="Text Box 35"/>
          <p:cNvSpPr txBox="1">
            <a:spLocks noChangeArrowheads="1"/>
          </p:cNvSpPr>
          <p:nvPr/>
        </p:nvSpPr>
        <p:spPr bwMode="auto">
          <a:xfrm>
            <a:off x="800100" y="2846388"/>
            <a:ext cx="828198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2400">
                <a:latin typeface="Times New Roman" charset="0"/>
              </a:rPr>
              <a:t>531 DM pts. followed for five years; 62.3% developed new neuro.</a:t>
            </a:r>
          </a:p>
          <a:p>
            <a:pPr eaLnBrk="1" hangingPunct="1"/>
            <a:r>
              <a:rPr lang="en-US" altLang="x-none" sz="2400">
                <a:latin typeface="Times New Roman" charset="0"/>
              </a:rPr>
              <a:t>Observational  study; average age 64; had DM at least 4 yrs.</a:t>
            </a:r>
          </a:p>
          <a:p>
            <a:pPr eaLnBrk="1" hangingPunct="1"/>
            <a:r>
              <a:rPr lang="en-US" altLang="x-none" sz="2400">
                <a:latin typeface="Times New Roman" charset="0"/>
              </a:rPr>
              <a:t>Effects independent of lipid effects and each other</a:t>
            </a:r>
          </a:p>
          <a:p>
            <a:pPr eaLnBrk="1" hangingPunct="1"/>
            <a:r>
              <a:rPr lang="en-US" altLang="x-none" sz="2400">
                <a:latin typeface="Times New Roman" charset="0"/>
              </a:rPr>
              <a:t>Different statins and doses; mainly gemfibrozil</a:t>
            </a:r>
          </a:p>
          <a:p>
            <a:pPr eaLnBrk="1" hangingPunct="1"/>
            <a:r>
              <a:rPr lang="en-US" altLang="x-none" sz="2400">
                <a:latin typeface="Times New Roman" charset="0"/>
              </a:rPr>
              <a:t>Why????: anti-inflammatory; angiogenesis; NO</a:t>
            </a:r>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845250" name="Rectangle 2"/>
          <p:cNvSpPr>
            <a:spLocks noGrp="1" noRot="1" noChangeArrowheads="1"/>
          </p:cNvSpPr>
          <p:nvPr>
            <p:ph type="title"/>
          </p:nvPr>
        </p:nvSpPr>
        <p:spPr>
          <a:xfrm>
            <a:off x="0" y="0"/>
            <a:ext cx="9144000" cy="1066800"/>
          </a:xfrm>
        </p:spPr>
        <p:txBody>
          <a:bodyPr/>
          <a:lstStyle/>
          <a:p>
            <a:r>
              <a:rPr lang="en-US" altLang="x-none" sz="4000"/>
              <a:t>Dose of statins related to liver toxicity</a:t>
            </a:r>
          </a:p>
        </p:txBody>
      </p:sp>
      <p:sp>
        <p:nvSpPr>
          <p:cNvPr id="1845251" name="Rectangle 3"/>
          <p:cNvSpPr>
            <a:spLocks noGrp="1" noRot="1" noChangeArrowheads="1"/>
          </p:cNvSpPr>
          <p:nvPr>
            <p:ph type="body" idx="1"/>
          </p:nvPr>
        </p:nvSpPr>
        <p:spPr>
          <a:xfrm>
            <a:off x="301625" y="1447800"/>
            <a:ext cx="8540750" cy="4191000"/>
          </a:xfrm>
        </p:spPr>
        <p:txBody>
          <a:bodyPr/>
          <a:lstStyle/>
          <a:p>
            <a:r>
              <a:rPr lang="en-US" altLang="x-none"/>
              <a:t>23 randomized, controlled trials assessing statin therapy including high dose trials :</a:t>
            </a:r>
            <a:r>
              <a:rPr lang="en-US" altLang="x-none" b="1"/>
              <a:t>PROVE-IT</a:t>
            </a:r>
            <a:r>
              <a:rPr lang="en-US" altLang="x-none"/>
              <a:t>, TNT, and </a:t>
            </a:r>
            <a:r>
              <a:rPr lang="en-US" altLang="x-none" b="1"/>
              <a:t>IDEAL</a:t>
            </a:r>
            <a:endParaRPr lang="en-US" altLang="x-none"/>
          </a:p>
          <a:p>
            <a:r>
              <a:rPr lang="en-US" altLang="x-none"/>
              <a:t>higher the dose of statins used, the higher the risk of toxicity to the liver </a:t>
            </a:r>
          </a:p>
          <a:p>
            <a:r>
              <a:rPr lang="en-US" altLang="x-none"/>
              <a:t>better off using multiple medications, all at modest doses, to minimize side effects and maximize the benefit </a:t>
            </a:r>
          </a:p>
        </p:txBody>
      </p:sp>
      <p:sp>
        <p:nvSpPr>
          <p:cNvPr id="1845252" name="Text Box 4"/>
          <p:cNvSpPr txBox="1">
            <a:spLocks noChangeArrowheads="1"/>
          </p:cNvSpPr>
          <p:nvPr/>
        </p:nvSpPr>
        <p:spPr bwMode="auto">
          <a:xfrm>
            <a:off x="593725" y="5802313"/>
            <a:ext cx="4770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chemeClr val="hlink"/>
                </a:solidFill>
              </a:rPr>
              <a:t>J Am Coll Cardiol 7/31/2007; 50:409-420</a:t>
            </a:r>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 name="Footer Placeholder 5"/>
          <p:cNvSpPr>
            <a:spLocks noGrp="1"/>
          </p:cNvSpPr>
          <p:nvPr>
            <p:ph type="ftr" sz="quarter" idx="11"/>
          </p:nvPr>
        </p:nvSpPr>
        <p:spPr/>
        <p:txBody>
          <a:bodyPr/>
          <a:lstStyle/>
          <a:p>
            <a:r>
              <a:rPr lang="en-US" altLang="x-none"/>
              <a:t>Copyright Bale/Doneen Paradigm</a:t>
            </a:r>
          </a:p>
        </p:txBody>
      </p:sp>
      <p:sp>
        <p:nvSpPr>
          <p:cNvPr id="1849346" name="Rectangle 2"/>
          <p:cNvSpPr>
            <a:spLocks noChangeArrowheads="1"/>
          </p:cNvSpPr>
          <p:nvPr/>
        </p:nvSpPr>
        <p:spPr bwMode="auto">
          <a:xfrm>
            <a:off x="381000" y="6172200"/>
            <a:ext cx="1905000"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1849347" name="Rectangle 3"/>
          <p:cNvSpPr>
            <a:spLocks noChangeArrowheads="1"/>
          </p:cNvSpPr>
          <p:nvPr/>
        </p:nvSpPr>
        <p:spPr bwMode="auto">
          <a:xfrm>
            <a:off x="3124200" y="6172200"/>
            <a:ext cx="2895600"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1849348" name="Freeform 4"/>
          <p:cNvSpPr>
            <a:spLocks/>
          </p:cNvSpPr>
          <p:nvPr/>
        </p:nvSpPr>
        <p:spPr bwMode="blackWhite">
          <a:xfrm>
            <a:off x="5400675" y="2289175"/>
            <a:ext cx="3168650" cy="3098800"/>
          </a:xfrm>
          <a:custGeom>
            <a:avLst/>
            <a:gdLst>
              <a:gd name="T0" fmla="*/ 0 w 1996"/>
              <a:gd name="T1" fmla="*/ 0 h 1952"/>
              <a:gd name="T2" fmla="*/ 1995 w 1996"/>
              <a:gd name="T3" fmla="*/ 0 h 1952"/>
              <a:gd name="T4" fmla="*/ 1995 w 1996"/>
              <a:gd name="T5" fmla="*/ 1951 h 1952"/>
              <a:gd name="T6" fmla="*/ 0 w 1996"/>
              <a:gd name="T7" fmla="*/ 1951 h 1952"/>
              <a:gd name="T8" fmla="*/ 0 w 1996"/>
              <a:gd name="T9" fmla="*/ 0 h 1952"/>
            </a:gdLst>
            <a:ahLst/>
            <a:cxnLst>
              <a:cxn ang="0">
                <a:pos x="T0" y="T1"/>
              </a:cxn>
              <a:cxn ang="0">
                <a:pos x="T2" y="T3"/>
              </a:cxn>
              <a:cxn ang="0">
                <a:pos x="T4" y="T5"/>
              </a:cxn>
              <a:cxn ang="0">
                <a:pos x="T6" y="T7"/>
              </a:cxn>
              <a:cxn ang="0">
                <a:pos x="T8" y="T9"/>
              </a:cxn>
            </a:cxnLst>
            <a:rect l="0" t="0" r="r" b="b"/>
            <a:pathLst>
              <a:path w="1996" h="1952">
                <a:moveTo>
                  <a:pt x="0" y="0"/>
                </a:moveTo>
                <a:lnTo>
                  <a:pt x="1995" y="0"/>
                </a:lnTo>
                <a:lnTo>
                  <a:pt x="1995" y="1951"/>
                </a:lnTo>
                <a:lnTo>
                  <a:pt x="0" y="1951"/>
                </a:lnTo>
                <a:lnTo>
                  <a:pt x="0" y="0"/>
                </a:lnTo>
              </a:path>
            </a:pathLst>
          </a:custGeom>
          <a:gradFill rotWithShape="0">
            <a:gsLst>
              <a:gs pos="0">
                <a:schemeClr val="bg1"/>
              </a:gs>
              <a:gs pos="50000">
                <a:srgbClr val="0000CC"/>
              </a:gs>
              <a:gs pos="100000">
                <a:schemeClr val="bg1"/>
              </a:gs>
            </a:gsLst>
            <a:lin ang="5400000" scaled="1"/>
          </a:gradFill>
          <a:ln w="38100" cap="rnd" cmpd="sng">
            <a:solidFill>
              <a:schemeClr val="tx1"/>
            </a:solidFill>
            <a:prstDash val="solid"/>
            <a:round/>
            <a:headEnd type="none" w="med" len="med"/>
            <a:tailEnd type="none" w="med" len="med"/>
          </a:ln>
          <a:effectLst>
            <a:outerShdw blurRad="63500" dist="38099" dir="2700000" algn="ctr" rotWithShape="0">
              <a:srgbClr val="000000">
                <a:alpha val="74998"/>
              </a:srgbClr>
            </a:outerShdw>
          </a:effectLst>
        </p:spPr>
        <p:txBody>
          <a:bodyPr/>
          <a:lstStyle/>
          <a:p>
            <a:endParaRPr lang="en-US"/>
          </a:p>
        </p:txBody>
      </p:sp>
      <p:sp>
        <p:nvSpPr>
          <p:cNvPr id="1849349" name="Rectangle 5"/>
          <p:cNvSpPr>
            <a:spLocks noChangeArrowheads="1"/>
          </p:cNvSpPr>
          <p:nvPr/>
        </p:nvSpPr>
        <p:spPr bwMode="auto">
          <a:xfrm>
            <a:off x="685800" y="6248400"/>
            <a:ext cx="1905000"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1849350" name="Rectangle 6"/>
          <p:cNvSpPr>
            <a:spLocks noGrp="1" noRot="1" noChangeArrowheads="1"/>
          </p:cNvSpPr>
          <p:nvPr>
            <p:ph type="title"/>
          </p:nvPr>
        </p:nvSpPr>
        <p:spPr>
          <a:xfrm>
            <a:off x="263525" y="115888"/>
            <a:ext cx="8694738" cy="1260475"/>
          </a:xfrm>
          <a:noFill/>
          <a:ln/>
          <a:effectLst>
            <a:outerShdw blurRad="63500" dist="38099" dir="2700000" algn="ctr" rotWithShape="0">
              <a:srgbClr val="000000">
                <a:alpha val="74998"/>
              </a:srgbClr>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t">
            <a:spAutoFit/>
          </a:bodyPr>
          <a:lstStyle/>
          <a:p>
            <a:pPr>
              <a:lnSpc>
                <a:spcPct val="80000"/>
              </a:lnSpc>
            </a:pPr>
            <a:r>
              <a:rPr lang="en-US" altLang="x-none" sz="3200" b="1">
                <a:solidFill>
                  <a:srgbClr val="99FF66"/>
                </a:solidFill>
              </a:rPr>
              <a:t>CARE  SECONDARY  PREVENTION: Reduction in Coronary Events in Men and Women</a:t>
            </a:r>
          </a:p>
        </p:txBody>
      </p:sp>
      <p:sp>
        <p:nvSpPr>
          <p:cNvPr id="1849351" name="Freeform 7"/>
          <p:cNvSpPr>
            <a:spLocks/>
          </p:cNvSpPr>
          <p:nvPr/>
        </p:nvSpPr>
        <p:spPr bwMode="blackWhite">
          <a:xfrm>
            <a:off x="1674813" y="2289175"/>
            <a:ext cx="3170237" cy="3098800"/>
          </a:xfrm>
          <a:custGeom>
            <a:avLst/>
            <a:gdLst>
              <a:gd name="T0" fmla="*/ 0 w 1997"/>
              <a:gd name="T1" fmla="*/ 0 h 1952"/>
              <a:gd name="T2" fmla="*/ 1996 w 1997"/>
              <a:gd name="T3" fmla="*/ 0 h 1952"/>
              <a:gd name="T4" fmla="*/ 1996 w 1997"/>
              <a:gd name="T5" fmla="*/ 1951 h 1952"/>
              <a:gd name="T6" fmla="*/ 0 w 1997"/>
              <a:gd name="T7" fmla="*/ 1951 h 1952"/>
              <a:gd name="T8" fmla="*/ 0 w 1997"/>
              <a:gd name="T9" fmla="*/ 0 h 1952"/>
            </a:gdLst>
            <a:ahLst/>
            <a:cxnLst>
              <a:cxn ang="0">
                <a:pos x="T0" y="T1"/>
              </a:cxn>
              <a:cxn ang="0">
                <a:pos x="T2" y="T3"/>
              </a:cxn>
              <a:cxn ang="0">
                <a:pos x="T4" y="T5"/>
              </a:cxn>
              <a:cxn ang="0">
                <a:pos x="T6" y="T7"/>
              </a:cxn>
              <a:cxn ang="0">
                <a:pos x="T8" y="T9"/>
              </a:cxn>
            </a:cxnLst>
            <a:rect l="0" t="0" r="r" b="b"/>
            <a:pathLst>
              <a:path w="1997" h="1952">
                <a:moveTo>
                  <a:pt x="0" y="0"/>
                </a:moveTo>
                <a:lnTo>
                  <a:pt x="1996" y="0"/>
                </a:lnTo>
                <a:lnTo>
                  <a:pt x="1996" y="1951"/>
                </a:lnTo>
                <a:lnTo>
                  <a:pt x="0" y="1951"/>
                </a:lnTo>
                <a:lnTo>
                  <a:pt x="0" y="0"/>
                </a:lnTo>
              </a:path>
            </a:pathLst>
          </a:custGeom>
          <a:gradFill rotWithShape="0">
            <a:gsLst>
              <a:gs pos="0">
                <a:schemeClr val="bg1"/>
              </a:gs>
              <a:gs pos="50000">
                <a:srgbClr val="0000CC"/>
              </a:gs>
              <a:gs pos="100000">
                <a:schemeClr val="bg1"/>
              </a:gs>
            </a:gsLst>
            <a:lin ang="5400000" scaled="1"/>
          </a:gradFill>
          <a:ln w="38100" cap="flat" cmpd="sng">
            <a:solidFill>
              <a:schemeClr val="tx1"/>
            </a:solidFill>
            <a:prstDash val="solid"/>
            <a:round/>
            <a:headEnd type="none" w="med" len="med"/>
            <a:tailEnd type="none" w="med" len="med"/>
          </a:ln>
          <a:effectLst>
            <a:outerShdw blurRad="63500" dist="38099" dir="2700000" algn="ctr" rotWithShape="0">
              <a:srgbClr val="000000">
                <a:alpha val="74998"/>
              </a:srgbClr>
            </a:outerShdw>
          </a:effectLst>
        </p:spPr>
        <p:txBody>
          <a:bodyPr/>
          <a:lstStyle/>
          <a:p>
            <a:endParaRPr lang="en-US"/>
          </a:p>
        </p:txBody>
      </p:sp>
      <p:grpSp>
        <p:nvGrpSpPr>
          <p:cNvPr id="1849352" name="Group 8"/>
          <p:cNvGrpSpPr>
            <a:grpSpLocks/>
          </p:cNvGrpSpPr>
          <p:nvPr/>
        </p:nvGrpSpPr>
        <p:grpSpPr bwMode="auto">
          <a:xfrm>
            <a:off x="1965325" y="5316538"/>
            <a:ext cx="2587625" cy="71437"/>
            <a:chOff x="1238" y="3349"/>
            <a:chExt cx="1630" cy="45"/>
          </a:xfrm>
        </p:grpSpPr>
        <p:sp>
          <p:nvSpPr>
            <p:cNvPr id="1849353" name="Line 9"/>
            <p:cNvSpPr>
              <a:spLocks noChangeShapeType="1"/>
            </p:cNvSpPr>
            <p:nvPr/>
          </p:nvSpPr>
          <p:spPr bwMode="auto">
            <a:xfrm flipV="1">
              <a:off x="1238"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354" name="Line 10"/>
            <p:cNvSpPr>
              <a:spLocks noChangeShapeType="1"/>
            </p:cNvSpPr>
            <p:nvPr/>
          </p:nvSpPr>
          <p:spPr bwMode="auto">
            <a:xfrm flipV="1">
              <a:off x="1418"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355" name="Line 11"/>
            <p:cNvSpPr>
              <a:spLocks noChangeShapeType="1"/>
            </p:cNvSpPr>
            <p:nvPr/>
          </p:nvSpPr>
          <p:spPr bwMode="auto">
            <a:xfrm flipV="1">
              <a:off x="1600"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356" name="Line 12"/>
            <p:cNvSpPr>
              <a:spLocks noChangeShapeType="1"/>
            </p:cNvSpPr>
            <p:nvPr/>
          </p:nvSpPr>
          <p:spPr bwMode="auto">
            <a:xfrm flipV="1">
              <a:off x="1782"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357" name="Line 13"/>
            <p:cNvSpPr>
              <a:spLocks noChangeShapeType="1"/>
            </p:cNvSpPr>
            <p:nvPr/>
          </p:nvSpPr>
          <p:spPr bwMode="auto">
            <a:xfrm flipV="1">
              <a:off x="1963"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358" name="Line 14"/>
            <p:cNvSpPr>
              <a:spLocks noChangeShapeType="1"/>
            </p:cNvSpPr>
            <p:nvPr/>
          </p:nvSpPr>
          <p:spPr bwMode="auto">
            <a:xfrm flipV="1">
              <a:off x="2144"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359" name="Line 15"/>
            <p:cNvSpPr>
              <a:spLocks noChangeShapeType="1"/>
            </p:cNvSpPr>
            <p:nvPr/>
          </p:nvSpPr>
          <p:spPr bwMode="auto">
            <a:xfrm flipV="1">
              <a:off x="2325"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360" name="Line 16"/>
            <p:cNvSpPr>
              <a:spLocks noChangeShapeType="1"/>
            </p:cNvSpPr>
            <p:nvPr/>
          </p:nvSpPr>
          <p:spPr bwMode="auto">
            <a:xfrm flipV="1">
              <a:off x="2507"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361" name="Line 17"/>
            <p:cNvSpPr>
              <a:spLocks noChangeShapeType="1"/>
            </p:cNvSpPr>
            <p:nvPr/>
          </p:nvSpPr>
          <p:spPr bwMode="auto">
            <a:xfrm flipV="1">
              <a:off x="2688"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362" name="Line 18"/>
            <p:cNvSpPr>
              <a:spLocks noChangeShapeType="1"/>
            </p:cNvSpPr>
            <p:nvPr/>
          </p:nvSpPr>
          <p:spPr bwMode="auto">
            <a:xfrm flipV="1">
              <a:off x="2868"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849363" name="Rectangle 19"/>
          <p:cNvSpPr>
            <a:spLocks noChangeArrowheads="1"/>
          </p:cNvSpPr>
          <p:nvPr/>
        </p:nvSpPr>
        <p:spPr bwMode="auto">
          <a:xfrm>
            <a:off x="2187575" y="5549900"/>
            <a:ext cx="127000" cy="2746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ctr"/>
            <a:r>
              <a:rPr lang="en-US" altLang="x-none" sz="1800" b="1"/>
              <a:t>1</a:t>
            </a:r>
          </a:p>
        </p:txBody>
      </p:sp>
      <p:sp>
        <p:nvSpPr>
          <p:cNvPr id="1849364" name="Rectangle 20"/>
          <p:cNvSpPr>
            <a:spLocks noChangeArrowheads="1"/>
          </p:cNvSpPr>
          <p:nvPr/>
        </p:nvSpPr>
        <p:spPr bwMode="auto">
          <a:xfrm>
            <a:off x="2765425" y="5549900"/>
            <a:ext cx="127000" cy="2746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ctr"/>
            <a:r>
              <a:rPr lang="en-US" altLang="x-none" sz="1800" b="1"/>
              <a:t>2</a:t>
            </a:r>
          </a:p>
        </p:txBody>
      </p:sp>
      <p:sp>
        <p:nvSpPr>
          <p:cNvPr id="1849365" name="Rectangle 21"/>
          <p:cNvSpPr>
            <a:spLocks noChangeArrowheads="1"/>
          </p:cNvSpPr>
          <p:nvPr/>
        </p:nvSpPr>
        <p:spPr bwMode="auto">
          <a:xfrm>
            <a:off x="3340100" y="5549900"/>
            <a:ext cx="127000" cy="2746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ctr"/>
            <a:r>
              <a:rPr lang="en-US" altLang="x-none" sz="1800" b="1"/>
              <a:t>3</a:t>
            </a:r>
          </a:p>
        </p:txBody>
      </p:sp>
      <p:sp>
        <p:nvSpPr>
          <p:cNvPr id="1849366" name="Rectangle 22"/>
          <p:cNvSpPr>
            <a:spLocks noChangeArrowheads="1"/>
          </p:cNvSpPr>
          <p:nvPr/>
        </p:nvSpPr>
        <p:spPr bwMode="auto">
          <a:xfrm>
            <a:off x="3914775" y="5549900"/>
            <a:ext cx="127000" cy="2746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ctr"/>
            <a:r>
              <a:rPr lang="en-US" altLang="x-none" sz="1800" b="1"/>
              <a:t>4</a:t>
            </a:r>
          </a:p>
        </p:txBody>
      </p:sp>
      <p:sp>
        <p:nvSpPr>
          <p:cNvPr id="1849367" name="Rectangle 23"/>
          <p:cNvSpPr>
            <a:spLocks noChangeArrowheads="1"/>
          </p:cNvSpPr>
          <p:nvPr/>
        </p:nvSpPr>
        <p:spPr bwMode="auto">
          <a:xfrm>
            <a:off x="4489450" y="5549900"/>
            <a:ext cx="127000" cy="2746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ctr"/>
            <a:r>
              <a:rPr lang="en-US" altLang="x-none" sz="1800" b="1"/>
              <a:t>5</a:t>
            </a:r>
          </a:p>
        </p:txBody>
      </p:sp>
      <p:sp>
        <p:nvSpPr>
          <p:cNvPr id="1849368" name="Rectangle 24"/>
          <p:cNvSpPr>
            <a:spLocks noChangeArrowheads="1"/>
          </p:cNvSpPr>
          <p:nvPr/>
        </p:nvSpPr>
        <p:spPr bwMode="auto">
          <a:xfrm>
            <a:off x="2090738" y="3276600"/>
            <a:ext cx="1089025" cy="3048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114300"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lvl="1">
              <a:spcBef>
                <a:spcPct val="60000"/>
              </a:spcBef>
            </a:pPr>
            <a:r>
              <a:rPr lang="en-US" altLang="x-none" sz="2000" b="1"/>
              <a:t>Placebo</a:t>
            </a:r>
          </a:p>
        </p:txBody>
      </p:sp>
      <p:sp>
        <p:nvSpPr>
          <p:cNvPr id="1849369" name="Rectangle 25"/>
          <p:cNvSpPr>
            <a:spLocks noChangeArrowheads="1"/>
          </p:cNvSpPr>
          <p:nvPr/>
        </p:nvSpPr>
        <p:spPr bwMode="auto">
          <a:xfrm>
            <a:off x="2901950" y="5821363"/>
            <a:ext cx="692150" cy="2889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ctr">
              <a:lnSpc>
                <a:spcPct val="95000"/>
              </a:lnSpc>
            </a:pPr>
            <a:r>
              <a:rPr lang="en-US" altLang="x-none" sz="2000" b="1">
                <a:solidFill>
                  <a:srgbClr val="FFFF00"/>
                </a:solidFill>
              </a:rPr>
              <a:t>Years</a:t>
            </a:r>
          </a:p>
        </p:txBody>
      </p:sp>
      <p:sp>
        <p:nvSpPr>
          <p:cNvPr id="1849370" name="Rectangle 26"/>
          <p:cNvSpPr>
            <a:spLocks noChangeArrowheads="1"/>
          </p:cNvSpPr>
          <p:nvPr/>
        </p:nvSpPr>
        <p:spPr bwMode="auto">
          <a:xfrm>
            <a:off x="269875" y="3355975"/>
            <a:ext cx="931863" cy="8667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ctr">
              <a:lnSpc>
                <a:spcPct val="95000"/>
              </a:lnSpc>
            </a:pPr>
            <a:r>
              <a:rPr lang="en-US" altLang="x-none" sz="2000" b="1">
                <a:solidFill>
                  <a:srgbClr val="FFFF00"/>
                </a:solidFill>
              </a:rPr>
              <a:t>Percent</a:t>
            </a:r>
          </a:p>
          <a:p>
            <a:pPr algn="ctr">
              <a:lnSpc>
                <a:spcPct val="95000"/>
              </a:lnSpc>
            </a:pPr>
            <a:r>
              <a:rPr lang="en-US" altLang="x-none" sz="2000" b="1">
                <a:solidFill>
                  <a:srgbClr val="FFFF00"/>
                </a:solidFill>
              </a:rPr>
              <a:t>with</a:t>
            </a:r>
          </a:p>
          <a:p>
            <a:pPr algn="ctr">
              <a:lnSpc>
                <a:spcPct val="95000"/>
              </a:lnSpc>
            </a:pPr>
            <a:r>
              <a:rPr lang="en-US" altLang="x-none" sz="2000" b="1">
                <a:solidFill>
                  <a:srgbClr val="FFFF00"/>
                </a:solidFill>
              </a:rPr>
              <a:t>Event *</a:t>
            </a:r>
          </a:p>
        </p:txBody>
      </p:sp>
      <p:grpSp>
        <p:nvGrpSpPr>
          <p:cNvPr id="1849371" name="Group 27"/>
          <p:cNvGrpSpPr>
            <a:grpSpLocks/>
          </p:cNvGrpSpPr>
          <p:nvPr/>
        </p:nvGrpSpPr>
        <p:grpSpPr bwMode="auto">
          <a:xfrm>
            <a:off x="3306763" y="4389438"/>
            <a:ext cx="1482725" cy="914400"/>
            <a:chOff x="2116" y="2738"/>
            <a:chExt cx="934" cy="576"/>
          </a:xfrm>
        </p:grpSpPr>
        <p:sp>
          <p:nvSpPr>
            <p:cNvPr id="1849372" name="Rectangle 28"/>
            <p:cNvSpPr>
              <a:spLocks noChangeArrowheads="1"/>
            </p:cNvSpPr>
            <p:nvPr/>
          </p:nvSpPr>
          <p:spPr bwMode="auto">
            <a:xfrm>
              <a:off x="2116" y="2738"/>
              <a:ext cx="934" cy="576"/>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114300"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lvl="1" algn="ctr">
                <a:spcBef>
                  <a:spcPct val="60000"/>
                </a:spcBef>
              </a:pPr>
              <a:r>
                <a:rPr lang="en-US" altLang="x-none" sz="2000" b="1">
                  <a:solidFill>
                    <a:srgbClr val="FFFF00"/>
                  </a:solidFill>
                </a:rPr>
                <a:t>Pravastatin</a:t>
              </a:r>
              <a:br>
                <a:rPr lang="en-US" altLang="x-none" sz="2000" b="1">
                  <a:solidFill>
                    <a:srgbClr val="FFFF00"/>
                  </a:solidFill>
                </a:rPr>
              </a:br>
              <a:r>
                <a:rPr lang="en-US" altLang="x-none" sz="2000" b="1">
                  <a:solidFill>
                    <a:srgbClr val="FFFF00"/>
                  </a:solidFill>
                </a:rPr>
                <a:t>- 46%</a:t>
              </a:r>
            </a:p>
            <a:p>
              <a:pPr algn="ctr"/>
              <a:r>
                <a:rPr lang="en-US" altLang="x-none" sz="2000" b="1" i="1">
                  <a:solidFill>
                    <a:srgbClr val="FFFF00"/>
                  </a:solidFill>
                </a:rPr>
                <a:t>P</a:t>
              </a:r>
              <a:r>
                <a:rPr lang="en-US" altLang="x-none" sz="2000" b="1">
                  <a:solidFill>
                    <a:srgbClr val="FFFF00"/>
                  </a:solidFill>
                </a:rPr>
                <a:t> =0.001</a:t>
              </a:r>
            </a:p>
          </p:txBody>
        </p:sp>
        <p:sp>
          <p:nvSpPr>
            <p:cNvPr id="1849373" name="Rectangle 29"/>
            <p:cNvSpPr>
              <a:spLocks noChangeArrowheads="1"/>
            </p:cNvSpPr>
            <p:nvPr/>
          </p:nvSpPr>
          <p:spPr bwMode="auto">
            <a:xfrm>
              <a:off x="2558" y="2949"/>
              <a:ext cx="0" cy="192"/>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114300"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ctr"/>
              <a:endParaRPr lang="x-none" altLang="x-none" sz="2000" b="1">
                <a:solidFill>
                  <a:srgbClr val="FFFF00"/>
                </a:solidFill>
              </a:endParaRPr>
            </a:p>
          </p:txBody>
        </p:sp>
      </p:grpSp>
      <p:sp>
        <p:nvSpPr>
          <p:cNvPr id="1849374" name="Rectangle 30"/>
          <p:cNvSpPr>
            <a:spLocks noChangeArrowheads="1"/>
          </p:cNvSpPr>
          <p:nvPr/>
        </p:nvSpPr>
        <p:spPr bwMode="auto">
          <a:xfrm>
            <a:off x="1663700" y="5537200"/>
            <a:ext cx="127000" cy="2746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ctr"/>
            <a:r>
              <a:rPr lang="en-US" altLang="x-none" sz="1800" b="1"/>
              <a:t>0</a:t>
            </a:r>
          </a:p>
        </p:txBody>
      </p:sp>
      <p:grpSp>
        <p:nvGrpSpPr>
          <p:cNvPr id="1849375" name="Group 31"/>
          <p:cNvGrpSpPr>
            <a:grpSpLocks/>
          </p:cNvGrpSpPr>
          <p:nvPr/>
        </p:nvGrpSpPr>
        <p:grpSpPr bwMode="auto">
          <a:xfrm>
            <a:off x="1312863" y="2171700"/>
            <a:ext cx="260350" cy="3328988"/>
            <a:chOff x="827" y="1368"/>
            <a:chExt cx="164" cy="2097"/>
          </a:xfrm>
        </p:grpSpPr>
        <p:sp>
          <p:nvSpPr>
            <p:cNvPr id="1849376" name="Rectangle 32"/>
            <p:cNvSpPr>
              <a:spLocks noChangeArrowheads="1"/>
            </p:cNvSpPr>
            <p:nvPr/>
          </p:nvSpPr>
          <p:spPr bwMode="auto">
            <a:xfrm>
              <a:off x="908" y="3292"/>
              <a:ext cx="80" cy="17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r"/>
              <a:r>
                <a:rPr lang="en-US" altLang="x-none" sz="1800" b="1"/>
                <a:t>0</a:t>
              </a:r>
            </a:p>
          </p:txBody>
        </p:sp>
        <p:sp>
          <p:nvSpPr>
            <p:cNvPr id="1849377" name="Rectangle 33"/>
            <p:cNvSpPr>
              <a:spLocks noChangeArrowheads="1"/>
            </p:cNvSpPr>
            <p:nvPr/>
          </p:nvSpPr>
          <p:spPr bwMode="auto">
            <a:xfrm>
              <a:off x="908" y="2953"/>
              <a:ext cx="80" cy="17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r"/>
              <a:r>
                <a:rPr lang="en-US" altLang="x-none" sz="1800" b="1"/>
                <a:t>5</a:t>
              </a:r>
            </a:p>
          </p:txBody>
        </p:sp>
        <p:sp>
          <p:nvSpPr>
            <p:cNvPr id="1849378" name="Rectangle 34"/>
            <p:cNvSpPr>
              <a:spLocks noChangeArrowheads="1"/>
            </p:cNvSpPr>
            <p:nvPr/>
          </p:nvSpPr>
          <p:spPr bwMode="auto">
            <a:xfrm>
              <a:off x="827" y="2651"/>
              <a:ext cx="160" cy="17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r"/>
              <a:r>
                <a:rPr lang="en-US" altLang="x-none" sz="1800" b="1"/>
                <a:t>10</a:t>
              </a:r>
            </a:p>
          </p:txBody>
        </p:sp>
        <p:sp>
          <p:nvSpPr>
            <p:cNvPr id="1849379" name="Rectangle 35"/>
            <p:cNvSpPr>
              <a:spLocks noChangeArrowheads="1"/>
            </p:cNvSpPr>
            <p:nvPr/>
          </p:nvSpPr>
          <p:spPr bwMode="auto">
            <a:xfrm>
              <a:off x="827" y="2319"/>
              <a:ext cx="160" cy="17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r"/>
              <a:r>
                <a:rPr lang="en-US" altLang="x-none" sz="1800" b="1"/>
                <a:t>15</a:t>
              </a:r>
            </a:p>
          </p:txBody>
        </p:sp>
        <p:sp>
          <p:nvSpPr>
            <p:cNvPr id="1849380" name="Rectangle 36"/>
            <p:cNvSpPr>
              <a:spLocks noChangeArrowheads="1"/>
            </p:cNvSpPr>
            <p:nvPr/>
          </p:nvSpPr>
          <p:spPr bwMode="auto">
            <a:xfrm>
              <a:off x="827" y="1980"/>
              <a:ext cx="160" cy="17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r"/>
              <a:r>
                <a:rPr lang="en-US" altLang="x-none" sz="1800" b="1"/>
                <a:t>20</a:t>
              </a:r>
            </a:p>
          </p:txBody>
        </p:sp>
        <p:sp>
          <p:nvSpPr>
            <p:cNvPr id="1849381" name="Rectangle 37"/>
            <p:cNvSpPr>
              <a:spLocks noChangeArrowheads="1"/>
            </p:cNvSpPr>
            <p:nvPr/>
          </p:nvSpPr>
          <p:spPr bwMode="auto">
            <a:xfrm>
              <a:off x="827" y="1650"/>
              <a:ext cx="160" cy="17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r"/>
              <a:r>
                <a:rPr lang="en-US" altLang="x-none" sz="1800" b="1"/>
                <a:t>25</a:t>
              </a:r>
            </a:p>
          </p:txBody>
        </p:sp>
        <p:sp>
          <p:nvSpPr>
            <p:cNvPr id="1849382" name="Rectangle 38"/>
            <p:cNvSpPr>
              <a:spLocks noChangeArrowheads="1"/>
            </p:cNvSpPr>
            <p:nvPr/>
          </p:nvSpPr>
          <p:spPr bwMode="auto">
            <a:xfrm>
              <a:off x="831" y="1368"/>
              <a:ext cx="160" cy="17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r"/>
              <a:r>
                <a:rPr lang="en-US" altLang="x-none" sz="1800" b="1"/>
                <a:t>30</a:t>
              </a:r>
            </a:p>
          </p:txBody>
        </p:sp>
      </p:grpSp>
      <p:grpSp>
        <p:nvGrpSpPr>
          <p:cNvPr id="1849383" name="Group 39"/>
          <p:cNvGrpSpPr>
            <a:grpSpLocks/>
          </p:cNvGrpSpPr>
          <p:nvPr/>
        </p:nvGrpSpPr>
        <p:grpSpPr bwMode="auto">
          <a:xfrm>
            <a:off x="1685925" y="2722563"/>
            <a:ext cx="25400" cy="2066925"/>
            <a:chOff x="1062" y="1715"/>
            <a:chExt cx="16" cy="1302"/>
          </a:xfrm>
        </p:grpSpPr>
        <p:sp>
          <p:nvSpPr>
            <p:cNvPr id="1849384" name="Line 40"/>
            <p:cNvSpPr>
              <a:spLocks noChangeShapeType="1"/>
            </p:cNvSpPr>
            <p:nvPr/>
          </p:nvSpPr>
          <p:spPr bwMode="auto">
            <a:xfrm>
              <a:off x="1062" y="3017"/>
              <a:ext cx="16" cy="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385" name="Line 41"/>
            <p:cNvSpPr>
              <a:spLocks noChangeShapeType="1"/>
            </p:cNvSpPr>
            <p:nvPr/>
          </p:nvSpPr>
          <p:spPr bwMode="auto">
            <a:xfrm>
              <a:off x="1062" y="2719"/>
              <a:ext cx="16" cy="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386" name="Line 42"/>
            <p:cNvSpPr>
              <a:spLocks noChangeShapeType="1"/>
            </p:cNvSpPr>
            <p:nvPr/>
          </p:nvSpPr>
          <p:spPr bwMode="auto">
            <a:xfrm>
              <a:off x="1062" y="2376"/>
              <a:ext cx="16" cy="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387" name="Line 43"/>
            <p:cNvSpPr>
              <a:spLocks noChangeShapeType="1"/>
            </p:cNvSpPr>
            <p:nvPr/>
          </p:nvSpPr>
          <p:spPr bwMode="auto">
            <a:xfrm>
              <a:off x="1062" y="2040"/>
              <a:ext cx="16" cy="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388" name="Line 44"/>
            <p:cNvSpPr>
              <a:spLocks noChangeShapeType="1"/>
            </p:cNvSpPr>
            <p:nvPr/>
          </p:nvSpPr>
          <p:spPr bwMode="auto">
            <a:xfrm>
              <a:off x="1062" y="1715"/>
              <a:ext cx="16" cy="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849389" name="Freeform 45"/>
          <p:cNvSpPr>
            <a:spLocks/>
          </p:cNvSpPr>
          <p:nvPr/>
        </p:nvSpPr>
        <p:spPr bwMode="auto">
          <a:xfrm>
            <a:off x="1738313" y="2339975"/>
            <a:ext cx="3138487" cy="3028950"/>
          </a:xfrm>
          <a:custGeom>
            <a:avLst/>
            <a:gdLst>
              <a:gd name="T0" fmla="*/ 0 w 1977"/>
              <a:gd name="T1" fmla="*/ 1858 h 1908"/>
              <a:gd name="T2" fmla="*/ 51 w 1977"/>
              <a:gd name="T3" fmla="*/ 1838 h 1908"/>
              <a:gd name="T4" fmla="*/ 63 w 1977"/>
              <a:gd name="T5" fmla="*/ 1801 h 1908"/>
              <a:gd name="T6" fmla="*/ 87 w 1977"/>
              <a:gd name="T7" fmla="*/ 1752 h 1908"/>
              <a:gd name="T8" fmla="*/ 162 w 1977"/>
              <a:gd name="T9" fmla="*/ 1740 h 1908"/>
              <a:gd name="T10" fmla="*/ 183 w 1977"/>
              <a:gd name="T11" fmla="*/ 1671 h 1908"/>
              <a:gd name="T12" fmla="*/ 198 w 1977"/>
              <a:gd name="T13" fmla="*/ 1614 h 1908"/>
              <a:gd name="T14" fmla="*/ 295 w 1977"/>
              <a:gd name="T15" fmla="*/ 1578 h 1908"/>
              <a:gd name="T16" fmla="*/ 334 w 1977"/>
              <a:gd name="T17" fmla="*/ 1553 h 1908"/>
              <a:gd name="T18" fmla="*/ 367 w 1977"/>
              <a:gd name="T19" fmla="*/ 1504 h 1908"/>
              <a:gd name="T20" fmla="*/ 382 w 1977"/>
              <a:gd name="T21" fmla="*/ 1456 h 1908"/>
              <a:gd name="T22" fmla="*/ 400 w 1977"/>
              <a:gd name="T23" fmla="*/ 1435 h 1908"/>
              <a:gd name="T24" fmla="*/ 415 w 1977"/>
              <a:gd name="T25" fmla="*/ 1423 h 1908"/>
              <a:gd name="T26" fmla="*/ 454 w 1977"/>
              <a:gd name="T27" fmla="*/ 1411 h 1908"/>
              <a:gd name="T28" fmla="*/ 465 w 1977"/>
              <a:gd name="T29" fmla="*/ 1342 h 1908"/>
              <a:gd name="T30" fmla="*/ 484 w 1977"/>
              <a:gd name="T31" fmla="*/ 1326 h 1908"/>
              <a:gd name="T32" fmla="*/ 499 w 1977"/>
              <a:gd name="T33" fmla="*/ 1305 h 1908"/>
              <a:gd name="T34" fmla="*/ 520 w 1977"/>
              <a:gd name="T35" fmla="*/ 1240 h 1908"/>
              <a:gd name="T36" fmla="*/ 580 w 1977"/>
              <a:gd name="T37" fmla="*/ 1220 h 1908"/>
              <a:gd name="T38" fmla="*/ 607 w 1977"/>
              <a:gd name="T39" fmla="*/ 1155 h 1908"/>
              <a:gd name="T40" fmla="*/ 637 w 1977"/>
              <a:gd name="T41" fmla="*/ 1082 h 1908"/>
              <a:gd name="T42" fmla="*/ 710 w 1977"/>
              <a:gd name="T43" fmla="*/ 1057 h 1908"/>
              <a:gd name="T44" fmla="*/ 724 w 1977"/>
              <a:gd name="T45" fmla="*/ 1025 h 1908"/>
              <a:gd name="T46" fmla="*/ 851 w 1977"/>
              <a:gd name="T47" fmla="*/ 1008 h 1908"/>
              <a:gd name="T48" fmla="*/ 887 w 1977"/>
              <a:gd name="T49" fmla="*/ 972 h 1908"/>
              <a:gd name="T50" fmla="*/ 904 w 1977"/>
              <a:gd name="T51" fmla="*/ 935 h 1908"/>
              <a:gd name="T52" fmla="*/ 923 w 1977"/>
              <a:gd name="T53" fmla="*/ 915 h 1908"/>
              <a:gd name="T54" fmla="*/ 935 w 1977"/>
              <a:gd name="T55" fmla="*/ 834 h 1908"/>
              <a:gd name="T56" fmla="*/ 1032 w 1977"/>
              <a:gd name="T57" fmla="*/ 793 h 1908"/>
              <a:gd name="T58" fmla="*/ 1046 w 1977"/>
              <a:gd name="T59" fmla="*/ 748 h 1908"/>
              <a:gd name="T60" fmla="*/ 1076 w 1977"/>
              <a:gd name="T61" fmla="*/ 720 h 1908"/>
              <a:gd name="T62" fmla="*/ 1104 w 1977"/>
              <a:gd name="T63" fmla="*/ 671 h 1908"/>
              <a:gd name="T64" fmla="*/ 1163 w 1977"/>
              <a:gd name="T65" fmla="*/ 659 h 1908"/>
              <a:gd name="T66" fmla="*/ 1176 w 1977"/>
              <a:gd name="T67" fmla="*/ 634 h 1908"/>
              <a:gd name="T68" fmla="*/ 1212 w 1977"/>
              <a:gd name="T69" fmla="*/ 586 h 1908"/>
              <a:gd name="T70" fmla="*/ 1236 w 1977"/>
              <a:gd name="T71" fmla="*/ 565 h 1908"/>
              <a:gd name="T72" fmla="*/ 1260 w 1977"/>
              <a:gd name="T73" fmla="*/ 541 h 1908"/>
              <a:gd name="T74" fmla="*/ 1338 w 1977"/>
              <a:gd name="T75" fmla="*/ 516 h 1908"/>
              <a:gd name="T76" fmla="*/ 1386 w 1977"/>
              <a:gd name="T77" fmla="*/ 500 h 1908"/>
              <a:gd name="T78" fmla="*/ 1401 w 1977"/>
              <a:gd name="T79" fmla="*/ 468 h 1908"/>
              <a:gd name="T80" fmla="*/ 1428 w 1977"/>
              <a:gd name="T81" fmla="*/ 427 h 1908"/>
              <a:gd name="T82" fmla="*/ 1485 w 1977"/>
              <a:gd name="T83" fmla="*/ 411 h 1908"/>
              <a:gd name="T84" fmla="*/ 1530 w 1977"/>
              <a:gd name="T85" fmla="*/ 350 h 1908"/>
              <a:gd name="T86" fmla="*/ 1584 w 1977"/>
              <a:gd name="T87" fmla="*/ 317 h 1908"/>
              <a:gd name="T88" fmla="*/ 1621 w 1977"/>
              <a:gd name="T89" fmla="*/ 293 h 1908"/>
              <a:gd name="T90" fmla="*/ 1632 w 1977"/>
              <a:gd name="T91" fmla="*/ 244 h 1908"/>
              <a:gd name="T92" fmla="*/ 1656 w 1977"/>
              <a:gd name="T93" fmla="*/ 216 h 1908"/>
              <a:gd name="T94" fmla="*/ 1669 w 1977"/>
              <a:gd name="T95" fmla="*/ 159 h 1908"/>
              <a:gd name="T96" fmla="*/ 1753 w 1977"/>
              <a:gd name="T97" fmla="*/ 69 h 1908"/>
              <a:gd name="T98" fmla="*/ 1873 w 1977"/>
              <a:gd name="T9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77" h="1908">
                <a:moveTo>
                  <a:pt x="0" y="1907"/>
                </a:moveTo>
                <a:lnTo>
                  <a:pt x="0" y="1858"/>
                </a:lnTo>
                <a:lnTo>
                  <a:pt x="51" y="1858"/>
                </a:lnTo>
                <a:lnTo>
                  <a:pt x="51" y="1838"/>
                </a:lnTo>
                <a:lnTo>
                  <a:pt x="63" y="1838"/>
                </a:lnTo>
                <a:lnTo>
                  <a:pt x="63" y="1801"/>
                </a:lnTo>
                <a:lnTo>
                  <a:pt x="87" y="1801"/>
                </a:lnTo>
                <a:lnTo>
                  <a:pt x="87" y="1752"/>
                </a:lnTo>
                <a:lnTo>
                  <a:pt x="162" y="1752"/>
                </a:lnTo>
                <a:lnTo>
                  <a:pt x="162" y="1740"/>
                </a:lnTo>
                <a:lnTo>
                  <a:pt x="183" y="1740"/>
                </a:lnTo>
                <a:lnTo>
                  <a:pt x="183" y="1671"/>
                </a:lnTo>
                <a:lnTo>
                  <a:pt x="198" y="1671"/>
                </a:lnTo>
                <a:lnTo>
                  <a:pt x="198" y="1614"/>
                </a:lnTo>
                <a:lnTo>
                  <a:pt x="295" y="1614"/>
                </a:lnTo>
                <a:lnTo>
                  <a:pt x="295" y="1578"/>
                </a:lnTo>
                <a:lnTo>
                  <a:pt x="312" y="1553"/>
                </a:lnTo>
                <a:lnTo>
                  <a:pt x="334" y="1553"/>
                </a:lnTo>
                <a:lnTo>
                  <a:pt x="334" y="1504"/>
                </a:lnTo>
                <a:lnTo>
                  <a:pt x="367" y="1504"/>
                </a:lnTo>
                <a:lnTo>
                  <a:pt x="367" y="1456"/>
                </a:lnTo>
                <a:lnTo>
                  <a:pt x="382" y="1456"/>
                </a:lnTo>
                <a:lnTo>
                  <a:pt x="382" y="1435"/>
                </a:lnTo>
                <a:lnTo>
                  <a:pt x="400" y="1435"/>
                </a:lnTo>
                <a:lnTo>
                  <a:pt x="400" y="1423"/>
                </a:lnTo>
                <a:lnTo>
                  <a:pt x="415" y="1423"/>
                </a:lnTo>
                <a:lnTo>
                  <a:pt x="415" y="1411"/>
                </a:lnTo>
                <a:lnTo>
                  <a:pt x="454" y="1411"/>
                </a:lnTo>
                <a:lnTo>
                  <a:pt x="454" y="1342"/>
                </a:lnTo>
                <a:lnTo>
                  <a:pt x="465" y="1342"/>
                </a:lnTo>
                <a:lnTo>
                  <a:pt x="465" y="1326"/>
                </a:lnTo>
                <a:lnTo>
                  <a:pt x="484" y="1326"/>
                </a:lnTo>
                <a:lnTo>
                  <a:pt x="484" y="1305"/>
                </a:lnTo>
                <a:lnTo>
                  <a:pt x="499" y="1305"/>
                </a:lnTo>
                <a:lnTo>
                  <a:pt x="499" y="1240"/>
                </a:lnTo>
                <a:lnTo>
                  <a:pt x="520" y="1240"/>
                </a:lnTo>
                <a:lnTo>
                  <a:pt x="520" y="1220"/>
                </a:lnTo>
                <a:lnTo>
                  <a:pt x="580" y="1220"/>
                </a:lnTo>
                <a:lnTo>
                  <a:pt x="580" y="1191"/>
                </a:lnTo>
                <a:lnTo>
                  <a:pt x="607" y="1155"/>
                </a:lnTo>
                <a:lnTo>
                  <a:pt x="637" y="1155"/>
                </a:lnTo>
                <a:lnTo>
                  <a:pt x="637" y="1082"/>
                </a:lnTo>
                <a:lnTo>
                  <a:pt x="710" y="1082"/>
                </a:lnTo>
                <a:lnTo>
                  <a:pt x="710" y="1057"/>
                </a:lnTo>
                <a:lnTo>
                  <a:pt x="724" y="1057"/>
                </a:lnTo>
                <a:lnTo>
                  <a:pt x="724" y="1025"/>
                </a:lnTo>
                <a:lnTo>
                  <a:pt x="839" y="1025"/>
                </a:lnTo>
                <a:lnTo>
                  <a:pt x="851" y="1008"/>
                </a:lnTo>
                <a:lnTo>
                  <a:pt x="887" y="1008"/>
                </a:lnTo>
                <a:lnTo>
                  <a:pt x="887" y="972"/>
                </a:lnTo>
                <a:lnTo>
                  <a:pt x="904" y="972"/>
                </a:lnTo>
                <a:lnTo>
                  <a:pt x="904" y="935"/>
                </a:lnTo>
                <a:lnTo>
                  <a:pt x="923" y="935"/>
                </a:lnTo>
                <a:lnTo>
                  <a:pt x="923" y="915"/>
                </a:lnTo>
                <a:lnTo>
                  <a:pt x="935" y="899"/>
                </a:lnTo>
                <a:lnTo>
                  <a:pt x="935" y="834"/>
                </a:lnTo>
                <a:lnTo>
                  <a:pt x="1032" y="834"/>
                </a:lnTo>
                <a:lnTo>
                  <a:pt x="1032" y="793"/>
                </a:lnTo>
                <a:lnTo>
                  <a:pt x="1046" y="773"/>
                </a:lnTo>
                <a:lnTo>
                  <a:pt x="1046" y="748"/>
                </a:lnTo>
                <a:lnTo>
                  <a:pt x="1076" y="748"/>
                </a:lnTo>
                <a:lnTo>
                  <a:pt x="1076" y="720"/>
                </a:lnTo>
                <a:lnTo>
                  <a:pt x="1104" y="720"/>
                </a:lnTo>
                <a:lnTo>
                  <a:pt x="1104" y="671"/>
                </a:lnTo>
                <a:lnTo>
                  <a:pt x="1163" y="671"/>
                </a:lnTo>
                <a:lnTo>
                  <a:pt x="1163" y="659"/>
                </a:lnTo>
                <a:lnTo>
                  <a:pt x="1176" y="659"/>
                </a:lnTo>
                <a:lnTo>
                  <a:pt x="1176" y="634"/>
                </a:lnTo>
                <a:lnTo>
                  <a:pt x="1212" y="634"/>
                </a:lnTo>
                <a:lnTo>
                  <a:pt x="1212" y="586"/>
                </a:lnTo>
                <a:lnTo>
                  <a:pt x="1236" y="586"/>
                </a:lnTo>
                <a:lnTo>
                  <a:pt x="1236" y="565"/>
                </a:lnTo>
                <a:lnTo>
                  <a:pt x="1260" y="565"/>
                </a:lnTo>
                <a:lnTo>
                  <a:pt x="1260" y="541"/>
                </a:lnTo>
                <a:lnTo>
                  <a:pt x="1338" y="541"/>
                </a:lnTo>
                <a:lnTo>
                  <a:pt x="1338" y="516"/>
                </a:lnTo>
                <a:lnTo>
                  <a:pt x="1362" y="500"/>
                </a:lnTo>
                <a:lnTo>
                  <a:pt x="1386" y="500"/>
                </a:lnTo>
                <a:lnTo>
                  <a:pt x="1386" y="468"/>
                </a:lnTo>
                <a:lnTo>
                  <a:pt x="1401" y="468"/>
                </a:lnTo>
                <a:lnTo>
                  <a:pt x="1401" y="427"/>
                </a:lnTo>
                <a:lnTo>
                  <a:pt x="1428" y="427"/>
                </a:lnTo>
                <a:lnTo>
                  <a:pt x="1428" y="411"/>
                </a:lnTo>
                <a:lnTo>
                  <a:pt x="1485" y="411"/>
                </a:lnTo>
                <a:lnTo>
                  <a:pt x="1485" y="350"/>
                </a:lnTo>
                <a:lnTo>
                  <a:pt x="1530" y="350"/>
                </a:lnTo>
                <a:lnTo>
                  <a:pt x="1530" y="317"/>
                </a:lnTo>
                <a:lnTo>
                  <a:pt x="1584" y="317"/>
                </a:lnTo>
                <a:lnTo>
                  <a:pt x="1584" y="293"/>
                </a:lnTo>
                <a:lnTo>
                  <a:pt x="1621" y="293"/>
                </a:lnTo>
                <a:lnTo>
                  <a:pt x="1621" y="260"/>
                </a:lnTo>
                <a:lnTo>
                  <a:pt x="1632" y="244"/>
                </a:lnTo>
                <a:lnTo>
                  <a:pt x="1632" y="216"/>
                </a:lnTo>
                <a:lnTo>
                  <a:pt x="1656" y="216"/>
                </a:lnTo>
                <a:lnTo>
                  <a:pt x="1656" y="191"/>
                </a:lnTo>
                <a:lnTo>
                  <a:pt x="1669" y="159"/>
                </a:lnTo>
                <a:lnTo>
                  <a:pt x="1753" y="159"/>
                </a:lnTo>
                <a:lnTo>
                  <a:pt x="1753" y="69"/>
                </a:lnTo>
                <a:lnTo>
                  <a:pt x="1873" y="69"/>
                </a:lnTo>
                <a:lnTo>
                  <a:pt x="1873" y="0"/>
                </a:lnTo>
                <a:lnTo>
                  <a:pt x="1976" y="0"/>
                </a:lnTo>
              </a:path>
            </a:pathLst>
          </a:custGeom>
          <a:noFill/>
          <a:ln w="50800" cap="flat" cmpd="sng">
            <a:solidFill>
              <a:schemeClr val="tx1"/>
            </a:solidFill>
            <a:prstDash val="solid"/>
            <a:round/>
            <a:headEnd type="none" w="med" len="med"/>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1849390" name="Freeform 46"/>
          <p:cNvSpPr>
            <a:spLocks/>
          </p:cNvSpPr>
          <p:nvPr/>
        </p:nvSpPr>
        <p:spPr bwMode="auto">
          <a:xfrm>
            <a:off x="1690688" y="3579813"/>
            <a:ext cx="3133725" cy="1795462"/>
          </a:xfrm>
          <a:custGeom>
            <a:avLst/>
            <a:gdLst>
              <a:gd name="T0" fmla="*/ 1726 w 1974"/>
              <a:gd name="T1" fmla="*/ 0 h 1131"/>
              <a:gd name="T2" fmla="*/ 1696 w 1974"/>
              <a:gd name="T3" fmla="*/ 46 h 1131"/>
              <a:gd name="T4" fmla="*/ 1623 w 1974"/>
              <a:gd name="T5" fmla="*/ 88 h 1131"/>
              <a:gd name="T6" fmla="*/ 1545 w 1974"/>
              <a:gd name="T7" fmla="*/ 121 h 1131"/>
              <a:gd name="T8" fmla="*/ 1467 w 1974"/>
              <a:gd name="T9" fmla="*/ 151 h 1131"/>
              <a:gd name="T10" fmla="*/ 1416 w 1974"/>
              <a:gd name="T11" fmla="*/ 180 h 1131"/>
              <a:gd name="T12" fmla="*/ 1383 w 1974"/>
              <a:gd name="T13" fmla="*/ 218 h 1131"/>
              <a:gd name="T14" fmla="*/ 1356 w 1974"/>
              <a:gd name="T15" fmla="*/ 243 h 1131"/>
              <a:gd name="T16" fmla="*/ 1341 w 1974"/>
              <a:gd name="T17" fmla="*/ 268 h 1131"/>
              <a:gd name="T18" fmla="*/ 1310 w 1974"/>
              <a:gd name="T19" fmla="*/ 293 h 1131"/>
              <a:gd name="T20" fmla="*/ 1299 w 1974"/>
              <a:gd name="T21" fmla="*/ 318 h 1131"/>
              <a:gd name="T22" fmla="*/ 1221 w 1974"/>
              <a:gd name="T23" fmla="*/ 364 h 1131"/>
              <a:gd name="T24" fmla="*/ 1208 w 1974"/>
              <a:gd name="T25" fmla="*/ 385 h 1131"/>
              <a:gd name="T26" fmla="*/ 1179 w 1974"/>
              <a:gd name="T27" fmla="*/ 393 h 1131"/>
              <a:gd name="T28" fmla="*/ 1149 w 1974"/>
              <a:gd name="T29" fmla="*/ 435 h 1131"/>
              <a:gd name="T30" fmla="*/ 1082 w 1974"/>
              <a:gd name="T31" fmla="*/ 465 h 1131"/>
              <a:gd name="T32" fmla="*/ 1058 w 1974"/>
              <a:gd name="T33" fmla="*/ 485 h 1131"/>
              <a:gd name="T34" fmla="*/ 962 w 1974"/>
              <a:gd name="T35" fmla="*/ 498 h 1131"/>
              <a:gd name="T36" fmla="*/ 944 w 1974"/>
              <a:gd name="T37" fmla="*/ 523 h 1131"/>
              <a:gd name="T38" fmla="*/ 914 w 1974"/>
              <a:gd name="T39" fmla="*/ 548 h 1131"/>
              <a:gd name="T40" fmla="*/ 871 w 1974"/>
              <a:gd name="T41" fmla="*/ 573 h 1131"/>
              <a:gd name="T42" fmla="*/ 842 w 1974"/>
              <a:gd name="T43" fmla="*/ 594 h 1131"/>
              <a:gd name="T44" fmla="*/ 830 w 1974"/>
              <a:gd name="T45" fmla="*/ 619 h 1131"/>
              <a:gd name="T46" fmla="*/ 652 w 1974"/>
              <a:gd name="T47" fmla="*/ 661 h 1131"/>
              <a:gd name="T48" fmla="*/ 526 w 1974"/>
              <a:gd name="T49" fmla="*/ 674 h 1131"/>
              <a:gd name="T50" fmla="*/ 451 w 1974"/>
              <a:gd name="T51" fmla="*/ 711 h 1131"/>
              <a:gd name="T52" fmla="*/ 439 w 1974"/>
              <a:gd name="T53" fmla="*/ 737 h 1131"/>
              <a:gd name="T54" fmla="*/ 373 w 1974"/>
              <a:gd name="T55" fmla="*/ 778 h 1131"/>
              <a:gd name="T56" fmla="*/ 351 w 1974"/>
              <a:gd name="T57" fmla="*/ 787 h 1131"/>
              <a:gd name="T58" fmla="*/ 319 w 1974"/>
              <a:gd name="T59" fmla="*/ 820 h 1131"/>
              <a:gd name="T60" fmla="*/ 276 w 1974"/>
              <a:gd name="T61" fmla="*/ 879 h 1131"/>
              <a:gd name="T62" fmla="*/ 264 w 1974"/>
              <a:gd name="T63" fmla="*/ 896 h 1131"/>
              <a:gd name="T64" fmla="*/ 192 w 1974"/>
              <a:gd name="T65" fmla="*/ 917 h 1131"/>
              <a:gd name="T66" fmla="*/ 162 w 1974"/>
              <a:gd name="T67" fmla="*/ 950 h 1131"/>
              <a:gd name="T68" fmla="*/ 117 w 1974"/>
              <a:gd name="T69" fmla="*/ 1004 h 1131"/>
              <a:gd name="T70" fmla="*/ 71 w 1974"/>
              <a:gd name="T71" fmla="*/ 1030 h 1131"/>
              <a:gd name="T72" fmla="*/ 30 w 1974"/>
              <a:gd name="T73" fmla="*/ 1059 h 1131"/>
              <a:gd name="T74" fmla="*/ 0 w 1974"/>
              <a:gd name="T75" fmla="*/ 113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4" h="1131">
                <a:moveTo>
                  <a:pt x="1973" y="0"/>
                </a:moveTo>
                <a:lnTo>
                  <a:pt x="1726" y="0"/>
                </a:lnTo>
                <a:lnTo>
                  <a:pt x="1726" y="46"/>
                </a:lnTo>
                <a:lnTo>
                  <a:pt x="1696" y="46"/>
                </a:lnTo>
                <a:lnTo>
                  <a:pt x="1696" y="88"/>
                </a:lnTo>
                <a:lnTo>
                  <a:pt x="1623" y="88"/>
                </a:lnTo>
                <a:lnTo>
                  <a:pt x="1623" y="121"/>
                </a:lnTo>
                <a:lnTo>
                  <a:pt x="1545" y="121"/>
                </a:lnTo>
                <a:lnTo>
                  <a:pt x="1545" y="151"/>
                </a:lnTo>
                <a:lnTo>
                  <a:pt x="1467" y="151"/>
                </a:lnTo>
                <a:lnTo>
                  <a:pt x="1467" y="180"/>
                </a:lnTo>
                <a:lnTo>
                  <a:pt x="1416" y="180"/>
                </a:lnTo>
                <a:lnTo>
                  <a:pt x="1416" y="218"/>
                </a:lnTo>
                <a:lnTo>
                  <a:pt x="1383" y="218"/>
                </a:lnTo>
                <a:lnTo>
                  <a:pt x="1383" y="243"/>
                </a:lnTo>
                <a:lnTo>
                  <a:pt x="1356" y="243"/>
                </a:lnTo>
                <a:lnTo>
                  <a:pt x="1356" y="268"/>
                </a:lnTo>
                <a:lnTo>
                  <a:pt x="1341" y="268"/>
                </a:lnTo>
                <a:lnTo>
                  <a:pt x="1341" y="293"/>
                </a:lnTo>
                <a:lnTo>
                  <a:pt x="1310" y="293"/>
                </a:lnTo>
                <a:lnTo>
                  <a:pt x="1310" y="318"/>
                </a:lnTo>
                <a:lnTo>
                  <a:pt x="1299" y="318"/>
                </a:lnTo>
                <a:lnTo>
                  <a:pt x="1299" y="364"/>
                </a:lnTo>
                <a:lnTo>
                  <a:pt x="1221" y="364"/>
                </a:lnTo>
                <a:lnTo>
                  <a:pt x="1221" y="385"/>
                </a:lnTo>
                <a:lnTo>
                  <a:pt x="1208" y="385"/>
                </a:lnTo>
                <a:lnTo>
                  <a:pt x="1203" y="393"/>
                </a:lnTo>
                <a:lnTo>
                  <a:pt x="1179" y="393"/>
                </a:lnTo>
                <a:lnTo>
                  <a:pt x="1179" y="435"/>
                </a:lnTo>
                <a:lnTo>
                  <a:pt x="1149" y="435"/>
                </a:lnTo>
                <a:lnTo>
                  <a:pt x="1149" y="465"/>
                </a:lnTo>
                <a:lnTo>
                  <a:pt x="1082" y="465"/>
                </a:lnTo>
                <a:lnTo>
                  <a:pt x="1082" y="485"/>
                </a:lnTo>
                <a:lnTo>
                  <a:pt x="1058" y="485"/>
                </a:lnTo>
                <a:lnTo>
                  <a:pt x="1058" y="498"/>
                </a:lnTo>
                <a:lnTo>
                  <a:pt x="962" y="498"/>
                </a:lnTo>
                <a:lnTo>
                  <a:pt x="962" y="523"/>
                </a:lnTo>
                <a:lnTo>
                  <a:pt x="944" y="523"/>
                </a:lnTo>
                <a:lnTo>
                  <a:pt x="944" y="548"/>
                </a:lnTo>
                <a:lnTo>
                  <a:pt x="914" y="548"/>
                </a:lnTo>
                <a:lnTo>
                  <a:pt x="914" y="573"/>
                </a:lnTo>
                <a:lnTo>
                  <a:pt x="871" y="573"/>
                </a:lnTo>
                <a:lnTo>
                  <a:pt x="871" y="594"/>
                </a:lnTo>
                <a:lnTo>
                  <a:pt x="842" y="594"/>
                </a:lnTo>
                <a:lnTo>
                  <a:pt x="842" y="619"/>
                </a:lnTo>
                <a:lnTo>
                  <a:pt x="830" y="619"/>
                </a:lnTo>
                <a:lnTo>
                  <a:pt x="830" y="661"/>
                </a:lnTo>
                <a:lnTo>
                  <a:pt x="652" y="661"/>
                </a:lnTo>
                <a:lnTo>
                  <a:pt x="652" y="674"/>
                </a:lnTo>
                <a:lnTo>
                  <a:pt x="526" y="674"/>
                </a:lnTo>
                <a:lnTo>
                  <a:pt x="526" y="711"/>
                </a:lnTo>
                <a:lnTo>
                  <a:pt x="451" y="711"/>
                </a:lnTo>
                <a:lnTo>
                  <a:pt x="451" y="737"/>
                </a:lnTo>
                <a:lnTo>
                  <a:pt x="439" y="737"/>
                </a:lnTo>
                <a:lnTo>
                  <a:pt x="439" y="778"/>
                </a:lnTo>
                <a:lnTo>
                  <a:pt x="373" y="778"/>
                </a:lnTo>
                <a:lnTo>
                  <a:pt x="367" y="787"/>
                </a:lnTo>
                <a:lnTo>
                  <a:pt x="351" y="787"/>
                </a:lnTo>
                <a:lnTo>
                  <a:pt x="351" y="820"/>
                </a:lnTo>
                <a:lnTo>
                  <a:pt x="319" y="820"/>
                </a:lnTo>
                <a:lnTo>
                  <a:pt x="319" y="879"/>
                </a:lnTo>
                <a:lnTo>
                  <a:pt x="276" y="879"/>
                </a:lnTo>
                <a:lnTo>
                  <a:pt x="276" y="896"/>
                </a:lnTo>
                <a:lnTo>
                  <a:pt x="264" y="896"/>
                </a:lnTo>
                <a:lnTo>
                  <a:pt x="264" y="917"/>
                </a:lnTo>
                <a:lnTo>
                  <a:pt x="192" y="917"/>
                </a:lnTo>
                <a:lnTo>
                  <a:pt x="192" y="950"/>
                </a:lnTo>
                <a:lnTo>
                  <a:pt x="162" y="950"/>
                </a:lnTo>
                <a:lnTo>
                  <a:pt x="162" y="1004"/>
                </a:lnTo>
                <a:lnTo>
                  <a:pt x="117" y="1004"/>
                </a:lnTo>
                <a:lnTo>
                  <a:pt x="117" y="1030"/>
                </a:lnTo>
                <a:lnTo>
                  <a:pt x="71" y="1030"/>
                </a:lnTo>
                <a:lnTo>
                  <a:pt x="71" y="1059"/>
                </a:lnTo>
                <a:lnTo>
                  <a:pt x="30" y="1059"/>
                </a:lnTo>
                <a:lnTo>
                  <a:pt x="30" y="1130"/>
                </a:lnTo>
                <a:lnTo>
                  <a:pt x="0" y="1130"/>
                </a:lnTo>
              </a:path>
            </a:pathLst>
          </a:custGeom>
          <a:noFill/>
          <a:ln w="50800" cap="rnd" cmpd="sng">
            <a:solidFill>
              <a:srgbClr val="FFFF00"/>
            </a:solidFill>
            <a:prstDash val="solid"/>
            <a:round/>
            <a:headEnd type="none" w="med" len="med"/>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1849391" name="Rectangle 47"/>
          <p:cNvSpPr>
            <a:spLocks noChangeArrowheads="1"/>
          </p:cNvSpPr>
          <p:nvPr/>
        </p:nvSpPr>
        <p:spPr bwMode="auto">
          <a:xfrm>
            <a:off x="6661150" y="5848350"/>
            <a:ext cx="692150" cy="2889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ctr">
              <a:lnSpc>
                <a:spcPct val="95000"/>
              </a:lnSpc>
            </a:pPr>
            <a:r>
              <a:rPr lang="en-US" altLang="x-none" sz="2000" b="1">
                <a:solidFill>
                  <a:srgbClr val="FFFF00"/>
                </a:solidFill>
              </a:rPr>
              <a:t>Years</a:t>
            </a:r>
          </a:p>
        </p:txBody>
      </p:sp>
      <p:sp>
        <p:nvSpPr>
          <p:cNvPr id="1849392" name="Rectangle 48"/>
          <p:cNvSpPr>
            <a:spLocks noChangeArrowheads="1"/>
          </p:cNvSpPr>
          <p:nvPr/>
        </p:nvSpPr>
        <p:spPr bwMode="auto">
          <a:xfrm>
            <a:off x="436563" y="6223000"/>
            <a:ext cx="4021137" cy="3333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spcBef>
                <a:spcPct val="20000"/>
              </a:spcBef>
            </a:pPr>
            <a:r>
              <a:rPr lang="en-US" altLang="x-none" sz="1600" b="1" i="1"/>
              <a:t>* CHD Death, Nonfatal MI, CABG, PTCA.</a:t>
            </a:r>
          </a:p>
        </p:txBody>
      </p:sp>
      <p:sp>
        <p:nvSpPr>
          <p:cNvPr id="1849393" name="Rectangle 49"/>
          <p:cNvSpPr>
            <a:spLocks noChangeArrowheads="1"/>
          </p:cNvSpPr>
          <p:nvPr/>
        </p:nvSpPr>
        <p:spPr bwMode="auto">
          <a:xfrm>
            <a:off x="2328863" y="1684338"/>
            <a:ext cx="1685925" cy="515937"/>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pPr algn="ctr"/>
            <a:r>
              <a:rPr lang="en-US" altLang="x-none" sz="2800" b="1">
                <a:solidFill>
                  <a:srgbClr val="FFFF00"/>
                </a:solidFill>
              </a:rPr>
              <a:t>Women</a:t>
            </a:r>
          </a:p>
        </p:txBody>
      </p:sp>
      <p:sp>
        <p:nvSpPr>
          <p:cNvPr id="1849394" name="Freeform 50"/>
          <p:cNvSpPr>
            <a:spLocks/>
          </p:cNvSpPr>
          <p:nvPr/>
        </p:nvSpPr>
        <p:spPr bwMode="auto">
          <a:xfrm>
            <a:off x="5414963" y="2286000"/>
            <a:ext cx="3154362" cy="3070225"/>
          </a:xfrm>
          <a:custGeom>
            <a:avLst/>
            <a:gdLst>
              <a:gd name="T0" fmla="*/ 38 w 1987"/>
              <a:gd name="T1" fmla="*/ 1897 h 1934"/>
              <a:gd name="T2" fmla="*/ 87 w 1987"/>
              <a:gd name="T3" fmla="*/ 1795 h 1934"/>
              <a:gd name="T4" fmla="*/ 131 w 1987"/>
              <a:gd name="T5" fmla="*/ 1750 h 1934"/>
              <a:gd name="T6" fmla="*/ 159 w 1987"/>
              <a:gd name="T7" fmla="*/ 1714 h 1934"/>
              <a:gd name="T8" fmla="*/ 207 w 1987"/>
              <a:gd name="T9" fmla="*/ 1643 h 1934"/>
              <a:gd name="T10" fmla="*/ 230 w 1987"/>
              <a:gd name="T11" fmla="*/ 1585 h 1934"/>
              <a:gd name="T12" fmla="*/ 263 w 1987"/>
              <a:gd name="T13" fmla="*/ 1562 h 1934"/>
              <a:gd name="T14" fmla="*/ 289 w 1987"/>
              <a:gd name="T15" fmla="*/ 1540 h 1934"/>
              <a:gd name="T16" fmla="*/ 344 w 1987"/>
              <a:gd name="T17" fmla="*/ 1509 h 1934"/>
              <a:gd name="T18" fmla="*/ 393 w 1987"/>
              <a:gd name="T19" fmla="*/ 1469 h 1934"/>
              <a:gd name="T20" fmla="*/ 421 w 1987"/>
              <a:gd name="T21" fmla="*/ 1429 h 1934"/>
              <a:gd name="T22" fmla="*/ 481 w 1987"/>
              <a:gd name="T23" fmla="*/ 1402 h 1934"/>
              <a:gd name="T24" fmla="*/ 501 w 1987"/>
              <a:gd name="T25" fmla="*/ 1357 h 1934"/>
              <a:gd name="T26" fmla="*/ 536 w 1987"/>
              <a:gd name="T27" fmla="*/ 1321 h 1934"/>
              <a:gd name="T28" fmla="*/ 563 w 1987"/>
              <a:gd name="T29" fmla="*/ 1312 h 1934"/>
              <a:gd name="T30" fmla="*/ 598 w 1987"/>
              <a:gd name="T31" fmla="*/ 1277 h 1934"/>
              <a:gd name="T32" fmla="*/ 643 w 1987"/>
              <a:gd name="T33" fmla="*/ 1241 h 1934"/>
              <a:gd name="T34" fmla="*/ 678 w 1987"/>
              <a:gd name="T35" fmla="*/ 1223 h 1934"/>
              <a:gd name="T36" fmla="*/ 733 w 1987"/>
              <a:gd name="T37" fmla="*/ 1192 h 1934"/>
              <a:gd name="T38" fmla="*/ 777 w 1987"/>
              <a:gd name="T39" fmla="*/ 1174 h 1934"/>
              <a:gd name="T40" fmla="*/ 826 w 1987"/>
              <a:gd name="T41" fmla="*/ 1112 h 1934"/>
              <a:gd name="T42" fmla="*/ 869 w 1987"/>
              <a:gd name="T43" fmla="*/ 1067 h 1934"/>
              <a:gd name="T44" fmla="*/ 908 w 1987"/>
              <a:gd name="T45" fmla="*/ 1040 h 1934"/>
              <a:gd name="T46" fmla="*/ 930 w 1987"/>
              <a:gd name="T47" fmla="*/ 1031 h 1934"/>
              <a:gd name="T48" fmla="*/ 949 w 1987"/>
              <a:gd name="T49" fmla="*/ 1004 h 1934"/>
              <a:gd name="T50" fmla="*/ 996 w 1987"/>
              <a:gd name="T51" fmla="*/ 937 h 1934"/>
              <a:gd name="T52" fmla="*/ 1026 w 1987"/>
              <a:gd name="T53" fmla="*/ 902 h 1934"/>
              <a:gd name="T54" fmla="*/ 1072 w 1987"/>
              <a:gd name="T55" fmla="*/ 866 h 1934"/>
              <a:gd name="T56" fmla="*/ 1102 w 1987"/>
              <a:gd name="T57" fmla="*/ 839 h 1934"/>
              <a:gd name="T58" fmla="*/ 1138 w 1987"/>
              <a:gd name="T59" fmla="*/ 812 h 1934"/>
              <a:gd name="T60" fmla="*/ 1171 w 1987"/>
              <a:gd name="T61" fmla="*/ 754 h 1934"/>
              <a:gd name="T62" fmla="*/ 1226 w 1987"/>
              <a:gd name="T63" fmla="*/ 714 h 1934"/>
              <a:gd name="T64" fmla="*/ 1308 w 1987"/>
              <a:gd name="T65" fmla="*/ 679 h 1934"/>
              <a:gd name="T66" fmla="*/ 1318 w 1987"/>
              <a:gd name="T67" fmla="*/ 647 h 1934"/>
              <a:gd name="T68" fmla="*/ 1368 w 1987"/>
              <a:gd name="T69" fmla="*/ 616 h 1934"/>
              <a:gd name="T70" fmla="*/ 1395 w 1987"/>
              <a:gd name="T71" fmla="*/ 598 h 1934"/>
              <a:gd name="T72" fmla="*/ 1439 w 1987"/>
              <a:gd name="T73" fmla="*/ 545 h 1934"/>
              <a:gd name="T74" fmla="*/ 1488 w 1987"/>
              <a:gd name="T75" fmla="*/ 509 h 1934"/>
              <a:gd name="T76" fmla="*/ 1516 w 1987"/>
              <a:gd name="T77" fmla="*/ 455 h 1934"/>
              <a:gd name="T78" fmla="*/ 1556 w 1987"/>
              <a:gd name="T79" fmla="*/ 411 h 1934"/>
              <a:gd name="T80" fmla="*/ 1603 w 1987"/>
              <a:gd name="T81" fmla="*/ 384 h 1934"/>
              <a:gd name="T82" fmla="*/ 1639 w 1987"/>
              <a:gd name="T83" fmla="*/ 339 h 1934"/>
              <a:gd name="T84" fmla="*/ 1668 w 1987"/>
              <a:gd name="T85" fmla="*/ 317 h 1934"/>
              <a:gd name="T86" fmla="*/ 1685 w 1987"/>
              <a:gd name="T87" fmla="*/ 277 h 1934"/>
              <a:gd name="T88" fmla="*/ 1739 w 1987"/>
              <a:gd name="T89" fmla="*/ 228 h 1934"/>
              <a:gd name="T90" fmla="*/ 1789 w 1987"/>
              <a:gd name="T91" fmla="*/ 201 h 1934"/>
              <a:gd name="T92" fmla="*/ 1860 w 1987"/>
              <a:gd name="T93" fmla="*/ 129 h 1934"/>
              <a:gd name="T94" fmla="*/ 1915 w 1987"/>
              <a:gd name="T95" fmla="*/ 80 h 1934"/>
              <a:gd name="T96" fmla="*/ 1970 w 1987"/>
              <a:gd name="T97" fmla="*/ 36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87" h="1934">
                <a:moveTo>
                  <a:pt x="0" y="1933"/>
                </a:moveTo>
                <a:lnTo>
                  <a:pt x="38" y="1897"/>
                </a:lnTo>
                <a:lnTo>
                  <a:pt x="60" y="1835"/>
                </a:lnTo>
                <a:lnTo>
                  <a:pt x="87" y="1795"/>
                </a:lnTo>
                <a:lnTo>
                  <a:pt x="119" y="1754"/>
                </a:lnTo>
                <a:lnTo>
                  <a:pt x="131" y="1750"/>
                </a:lnTo>
                <a:lnTo>
                  <a:pt x="136" y="1723"/>
                </a:lnTo>
                <a:lnTo>
                  <a:pt x="159" y="1714"/>
                </a:lnTo>
                <a:lnTo>
                  <a:pt x="183" y="1683"/>
                </a:lnTo>
                <a:lnTo>
                  <a:pt x="207" y="1643"/>
                </a:lnTo>
                <a:lnTo>
                  <a:pt x="227" y="1598"/>
                </a:lnTo>
                <a:lnTo>
                  <a:pt x="230" y="1585"/>
                </a:lnTo>
                <a:lnTo>
                  <a:pt x="248" y="1585"/>
                </a:lnTo>
                <a:lnTo>
                  <a:pt x="263" y="1562"/>
                </a:lnTo>
                <a:lnTo>
                  <a:pt x="268" y="1554"/>
                </a:lnTo>
                <a:lnTo>
                  <a:pt x="289" y="1540"/>
                </a:lnTo>
                <a:lnTo>
                  <a:pt x="311" y="1522"/>
                </a:lnTo>
                <a:lnTo>
                  <a:pt x="344" y="1509"/>
                </a:lnTo>
                <a:lnTo>
                  <a:pt x="372" y="1491"/>
                </a:lnTo>
                <a:lnTo>
                  <a:pt x="393" y="1469"/>
                </a:lnTo>
                <a:lnTo>
                  <a:pt x="405" y="1437"/>
                </a:lnTo>
                <a:lnTo>
                  <a:pt x="421" y="1429"/>
                </a:lnTo>
                <a:lnTo>
                  <a:pt x="443" y="1415"/>
                </a:lnTo>
                <a:lnTo>
                  <a:pt x="481" y="1402"/>
                </a:lnTo>
                <a:lnTo>
                  <a:pt x="489" y="1375"/>
                </a:lnTo>
                <a:lnTo>
                  <a:pt x="501" y="1357"/>
                </a:lnTo>
                <a:lnTo>
                  <a:pt x="519" y="1344"/>
                </a:lnTo>
                <a:lnTo>
                  <a:pt x="536" y="1321"/>
                </a:lnTo>
                <a:lnTo>
                  <a:pt x="547" y="1321"/>
                </a:lnTo>
                <a:lnTo>
                  <a:pt x="563" y="1312"/>
                </a:lnTo>
                <a:lnTo>
                  <a:pt x="580" y="1277"/>
                </a:lnTo>
                <a:lnTo>
                  <a:pt x="598" y="1277"/>
                </a:lnTo>
                <a:lnTo>
                  <a:pt x="626" y="1254"/>
                </a:lnTo>
                <a:lnTo>
                  <a:pt x="643" y="1241"/>
                </a:lnTo>
                <a:lnTo>
                  <a:pt x="656" y="1241"/>
                </a:lnTo>
                <a:lnTo>
                  <a:pt x="678" y="1223"/>
                </a:lnTo>
                <a:lnTo>
                  <a:pt x="711" y="1201"/>
                </a:lnTo>
                <a:lnTo>
                  <a:pt x="733" y="1192"/>
                </a:lnTo>
                <a:lnTo>
                  <a:pt x="760" y="1183"/>
                </a:lnTo>
                <a:lnTo>
                  <a:pt x="777" y="1174"/>
                </a:lnTo>
                <a:lnTo>
                  <a:pt x="796" y="1152"/>
                </a:lnTo>
                <a:lnTo>
                  <a:pt x="826" y="1112"/>
                </a:lnTo>
                <a:lnTo>
                  <a:pt x="842" y="1098"/>
                </a:lnTo>
                <a:lnTo>
                  <a:pt x="869" y="1067"/>
                </a:lnTo>
                <a:lnTo>
                  <a:pt x="886" y="1058"/>
                </a:lnTo>
                <a:lnTo>
                  <a:pt x="908" y="1040"/>
                </a:lnTo>
                <a:lnTo>
                  <a:pt x="919" y="1036"/>
                </a:lnTo>
                <a:lnTo>
                  <a:pt x="930" y="1031"/>
                </a:lnTo>
                <a:lnTo>
                  <a:pt x="941" y="1018"/>
                </a:lnTo>
                <a:lnTo>
                  <a:pt x="949" y="1004"/>
                </a:lnTo>
                <a:lnTo>
                  <a:pt x="985" y="973"/>
                </a:lnTo>
                <a:lnTo>
                  <a:pt x="996" y="937"/>
                </a:lnTo>
                <a:lnTo>
                  <a:pt x="1006" y="915"/>
                </a:lnTo>
                <a:lnTo>
                  <a:pt x="1026" y="902"/>
                </a:lnTo>
                <a:lnTo>
                  <a:pt x="1050" y="879"/>
                </a:lnTo>
                <a:lnTo>
                  <a:pt x="1072" y="866"/>
                </a:lnTo>
                <a:lnTo>
                  <a:pt x="1089" y="848"/>
                </a:lnTo>
                <a:lnTo>
                  <a:pt x="1102" y="839"/>
                </a:lnTo>
                <a:lnTo>
                  <a:pt x="1110" y="817"/>
                </a:lnTo>
                <a:lnTo>
                  <a:pt x="1138" y="812"/>
                </a:lnTo>
                <a:lnTo>
                  <a:pt x="1154" y="772"/>
                </a:lnTo>
                <a:lnTo>
                  <a:pt x="1171" y="754"/>
                </a:lnTo>
                <a:lnTo>
                  <a:pt x="1201" y="741"/>
                </a:lnTo>
                <a:lnTo>
                  <a:pt x="1226" y="714"/>
                </a:lnTo>
                <a:lnTo>
                  <a:pt x="1252" y="710"/>
                </a:lnTo>
                <a:lnTo>
                  <a:pt x="1308" y="679"/>
                </a:lnTo>
                <a:lnTo>
                  <a:pt x="1313" y="661"/>
                </a:lnTo>
                <a:lnTo>
                  <a:pt x="1318" y="647"/>
                </a:lnTo>
                <a:lnTo>
                  <a:pt x="1346" y="638"/>
                </a:lnTo>
                <a:lnTo>
                  <a:pt x="1368" y="616"/>
                </a:lnTo>
                <a:lnTo>
                  <a:pt x="1379" y="603"/>
                </a:lnTo>
                <a:lnTo>
                  <a:pt x="1395" y="598"/>
                </a:lnTo>
                <a:lnTo>
                  <a:pt x="1420" y="571"/>
                </a:lnTo>
                <a:lnTo>
                  <a:pt x="1439" y="545"/>
                </a:lnTo>
                <a:lnTo>
                  <a:pt x="1467" y="536"/>
                </a:lnTo>
                <a:lnTo>
                  <a:pt x="1488" y="509"/>
                </a:lnTo>
                <a:lnTo>
                  <a:pt x="1505" y="487"/>
                </a:lnTo>
                <a:lnTo>
                  <a:pt x="1516" y="455"/>
                </a:lnTo>
                <a:lnTo>
                  <a:pt x="1538" y="446"/>
                </a:lnTo>
                <a:lnTo>
                  <a:pt x="1556" y="411"/>
                </a:lnTo>
                <a:lnTo>
                  <a:pt x="1576" y="393"/>
                </a:lnTo>
                <a:lnTo>
                  <a:pt x="1603" y="384"/>
                </a:lnTo>
                <a:lnTo>
                  <a:pt x="1625" y="362"/>
                </a:lnTo>
                <a:lnTo>
                  <a:pt x="1639" y="339"/>
                </a:lnTo>
                <a:lnTo>
                  <a:pt x="1652" y="330"/>
                </a:lnTo>
                <a:lnTo>
                  <a:pt x="1668" y="317"/>
                </a:lnTo>
                <a:lnTo>
                  <a:pt x="1675" y="295"/>
                </a:lnTo>
                <a:lnTo>
                  <a:pt x="1685" y="277"/>
                </a:lnTo>
                <a:lnTo>
                  <a:pt x="1723" y="259"/>
                </a:lnTo>
                <a:lnTo>
                  <a:pt x="1739" y="228"/>
                </a:lnTo>
                <a:lnTo>
                  <a:pt x="1756" y="223"/>
                </a:lnTo>
                <a:lnTo>
                  <a:pt x="1789" y="201"/>
                </a:lnTo>
                <a:lnTo>
                  <a:pt x="1827" y="174"/>
                </a:lnTo>
                <a:lnTo>
                  <a:pt x="1860" y="129"/>
                </a:lnTo>
                <a:lnTo>
                  <a:pt x="1885" y="98"/>
                </a:lnTo>
                <a:lnTo>
                  <a:pt x="1915" y="80"/>
                </a:lnTo>
                <a:lnTo>
                  <a:pt x="1942" y="67"/>
                </a:lnTo>
                <a:lnTo>
                  <a:pt x="1970" y="36"/>
                </a:lnTo>
                <a:lnTo>
                  <a:pt x="1986" y="0"/>
                </a:lnTo>
              </a:path>
            </a:pathLst>
          </a:custGeom>
          <a:noFill/>
          <a:ln w="50800" cap="flat" cmpd="sng">
            <a:solidFill>
              <a:schemeClr val="tx1"/>
            </a:solidFill>
            <a:prstDash val="solid"/>
            <a:round/>
            <a:headEnd type="none" w="med" len="med"/>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1849395" name="Freeform 51"/>
          <p:cNvSpPr>
            <a:spLocks/>
          </p:cNvSpPr>
          <p:nvPr/>
        </p:nvSpPr>
        <p:spPr bwMode="auto">
          <a:xfrm>
            <a:off x="5418138" y="2971800"/>
            <a:ext cx="3151187" cy="2390775"/>
          </a:xfrm>
          <a:custGeom>
            <a:avLst/>
            <a:gdLst>
              <a:gd name="T0" fmla="*/ 48 w 1985"/>
              <a:gd name="T1" fmla="*/ 1451 h 1506"/>
              <a:gd name="T2" fmla="*/ 84 w 1985"/>
              <a:gd name="T3" fmla="*/ 1398 h 1506"/>
              <a:gd name="T4" fmla="*/ 134 w 1985"/>
              <a:gd name="T5" fmla="*/ 1349 h 1506"/>
              <a:gd name="T6" fmla="*/ 180 w 1985"/>
              <a:gd name="T7" fmla="*/ 1264 h 1506"/>
              <a:gd name="T8" fmla="*/ 234 w 1985"/>
              <a:gd name="T9" fmla="*/ 1206 h 1506"/>
              <a:gd name="T10" fmla="*/ 264 w 1985"/>
              <a:gd name="T11" fmla="*/ 1179 h 1506"/>
              <a:gd name="T12" fmla="*/ 289 w 1985"/>
              <a:gd name="T13" fmla="*/ 1152 h 1506"/>
              <a:gd name="T14" fmla="*/ 371 w 1985"/>
              <a:gd name="T15" fmla="*/ 1085 h 1506"/>
              <a:gd name="T16" fmla="*/ 399 w 1985"/>
              <a:gd name="T17" fmla="*/ 1032 h 1506"/>
              <a:gd name="T18" fmla="*/ 432 w 1985"/>
              <a:gd name="T19" fmla="*/ 1005 h 1506"/>
              <a:gd name="T20" fmla="*/ 456 w 1985"/>
              <a:gd name="T21" fmla="*/ 996 h 1506"/>
              <a:gd name="T22" fmla="*/ 505 w 1985"/>
              <a:gd name="T23" fmla="*/ 969 h 1506"/>
              <a:gd name="T24" fmla="*/ 546 w 1985"/>
              <a:gd name="T25" fmla="*/ 929 h 1506"/>
              <a:gd name="T26" fmla="*/ 600 w 1985"/>
              <a:gd name="T27" fmla="*/ 916 h 1506"/>
              <a:gd name="T28" fmla="*/ 650 w 1985"/>
              <a:gd name="T29" fmla="*/ 871 h 1506"/>
              <a:gd name="T30" fmla="*/ 688 w 1985"/>
              <a:gd name="T31" fmla="*/ 822 h 1506"/>
              <a:gd name="T32" fmla="*/ 735 w 1985"/>
              <a:gd name="T33" fmla="*/ 764 h 1506"/>
              <a:gd name="T34" fmla="*/ 792 w 1985"/>
              <a:gd name="T35" fmla="*/ 710 h 1506"/>
              <a:gd name="T36" fmla="*/ 833 w 1985"/>
              <a:gd name="T37" fmla="*/ 679 h 1506"/>
              <a:gd name="T38" fmla="*/ 885 w 1985"/>
              <a:gd name="T39" fmla="*/ 634 h 1506"/>
              <a:gd name="T40" fmla="*/ 923 w 1985"/>
              <a:gd name="T41" fmla="*/ 598 h 1506"/>
              <a:gd name="T42" fmla="*/ 978 w 1985"/>
              <a:gd name="T43" fmla="*/ 585 h 1506"/>
              <a:gd name="T44" fmla="*/ 1016 w 1985"/>
              <a:gd name="T45" fmla="*/ 545 h 1506"/>
              <a:gd name="T46" fmla="*/ 1071 w 1985"/>
              <a:gd name="T47" fmla="*/ 527 h 1506"/>
              <a:gd name="T48" fmla="*/ 1126 w 1985"/>
              <a:gd name="T49" fmla="*/ 505 h 1506"/>
              <a:gd name="T50" fmla="*/ 1177 w 1985"/>
              <a:gd name="T51" fmla="*/ 478 h 1506"/>
              <a:gd name="T52" fmla="*/ 1226 w 1985"/>
              <a:gd name="T53" fmla="*/ 433 h 1506"/>
              <a:gd name="T54" fmla="*/ 1273 w 1985"/>
              <a:gd name="T55" fmla="*/ 415 h 1506"/>
              <a:gd name="T56" fmla="*/ 1317 w 1985"/>
              <a:gd name="T57" fmla="*/ 380 h 1506"/>
              <a:gd name="T58" fmla="*/ 1383 w 1985"/>
              <a:gd name="T59" fmla="*/ 371 h 1506"/>
              <a:gd name="T60" fmla="*/ 1459 w 1985"/>
              <a:gd name="T61" fmla="*/ 326 h 1506"/>
              <a:gd name="T62" fmla="*/ 1503 w 1985"/>
              <a:gd name="T63" fmla="*/ 277 h 1506"/>
              <a:gd name="T64" fmla="*/ 1546 w 1985"/>
              <a:gd name="T65" fmla="*/ 263 h 1506"/>
              <a:gd name="T66" fmla="*/ 1574 w 1985"/>
              <a:gd name="T67" fmla="*/ 223 h 1506"/>
              <a:gd name="T68" fmla="*/ 1612 w 1985"/>
              <a:gd name="T69" fmla="*/ 210 h 1506"/>
              <a:gd name="T70" fmla="*/ 1678 w 1985"/>
              <a:gd name="T71" fmla="*/ 183 h 1506"/>
              <a:gd name="T72" fmla="*/ 1732 w 1985"/>
              <a:gd name="T73" fmla="*/ 152 h 1506"/>
              <a:gd name="T74" fmla="*/ 1798 w 1985"/>
              <a:gd name="T75" fmla="*/ 125 h 1506"/>
              <a:gd name="T76" fmla="*/ 1864 w 1985"/>
              <a:gd name="T77" fmla="*/ 112 h 1506"/>
              <a:gd name="T78" fmla="*/ 1890 w 1985"/>
              <a:gd name="T79" fmla="*/ 89 h 1506"/>
              <a:gd name="T80" fmla="*/ 1940 w 1985"/>
              <a:gd name="T81" fmla="*/ 63 h 1506"/>
              <a:gd name="T82" fmla="*/ 1984 w 1985"/>
              <a:gd name="T83" fmla="*/ 1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5" h="1506">
                <a:moveTo>
                  <a:pt x="0" y="1505"/>
                </a:moveTo>
                <a:lnTo>
                  <a:pt x="48" y="1451"/>
                </a:lnTo>
                <a:lnTo>
                  <a:pt x="65" y="1411"/>
                </a:lnTo>
                <a:lnTo>
                  <a:pt x="84" y="1398"/>
                </a:lnTo>
                <a:lnTo>
                  <a:pt x="98" y="1389"/>
                </a:lnTo>
                <a:lnTo>
                  <a:pt x="134" y="1349"/>
                </a:lnTo>
                <a:lnTo>
                  <a:pt x="158" y="1309"/>
                </a:lnTo>
                <a:lnTo>
                  <a:pt x="180" y="1264"/>
                </a:lnTo>
                <a:lnTo>
                  <a:pt x="208" y="1228"/>
                </a:lnTo>
                <a:lnTo>
                  <a:pt x="234" y="1206"/>
                </a:lnTo>
                <a:lnTo>
                  <a:pt x="254" y="1183"/>
                </a:lnTo>
                <a:lnTo>
                  <a:pt x="264" y="1179"/>
                </a:lnTo>
                <a:lnTo>
                  <a:pt x="270" y="1157"/>
                </a:lnTo>
                <a:lnTo>
                  <a:pt x="289" y="1152"/>
                </a:lnTo>
                <a:lnTo>
                  <a:pt x="328" y="1121"/>
                </a:lnTo>
                <a:lnTo>
                  <a:pt x="371" y="1085"/>
                </a:lnTo>
                <a:lnTo>
                  <a:pt x="388" y="1058"/>
                </a:lnTo>
                <a:lnTo>
                  <a:pt x="399" y="1032"/>
                </a:lnTo>
                <a:lnTo>
                  <a:pt x="415" y="1018"/>
                </a:lnTo>
                <a:lnTo>
                  <a:pt x="432" y="1005"/>
                </a:lnTo>
                <a:lnTo>
                  <a:pt x="448" y="1005"/>
                </a:lnTo>
                <a:lnTo>
                  <a:pt x="456" y="996"/>
                </a:lnTo>
                <a:lnTo>
                  <a:pt x="486" y="996"/>
                </a:lnTo>
                <a:lnTo>
                  <a:pt x="505" y="969"/>
                </a:lnTo>
                <a:lnTo>
                  <a:pt x="524" y="942"/>
                </a:lnTo>
                <a:lnTo>
                  <a:pt x="546" y="929"/>
                </a:lnTo>
                <a:lnTo>
                  <a:pt x="574" y="929"/>
                </a:lnTo>
                <a:lnTo>
                  <a:pt x="600" y="916"/>
                </a:lnTo>
                <a:lnTo>
                  <a:pt x="628" y="893"/>
                </a:lnTo>
                <a:lnTo>
                  <a:pt x="650" y="871"/>
                </a:lnTo>
                <a:lnTo>
                  <a:pt x="669" y="853"/>
                </a:lnTo>
                <a:lnTo>
                  <a:pt x="688" y="822"/>
                </a:lnTo>
                <a:lnTo>
                  <a:pt x="712" y="786"/>
                </a:lnTo>
                <a:lnTo>
                  <a:pt x="735" y="764"/>
                </a:lnTo>
                <a:lnTo>
                  <a:pt x="754" y="750"/>
                </a:lnTo>
                <a:lnTo>
                  <a:pt x="792" y="710"/>
                </a:lnTo>
                <a:lnTo>
                  <a:pt x="822" y="697"/>
                </a:lnTo>
                <a:lnTo>
                  <a:pt x="833" y="679"/>
                </a:lnTo>
                <a:lnTo>
                  <a:pt x="864" y="648"/>
                </a:lnTo>
                <a:lnTo>
                  <a:pt x="885" y="634"/>
                </a:lnTo>
                <a:lnTo>
                  <a:pt x="904" y="625"/>
                </a:lnTo>
                <a:lnTo>
                  <a:pt x="923" y="598"/>
                </a:lnTo>
                <a:lnTo>
                  <a:pt x="945" y="598"/>
                </a:lnTo>
                <a:lnTo>
                  <a:pt x="978" y="585"/>
                </a:lnTo>
                <a:lnTo>
                  <a:pt x="989" y="554"/>
                </a:lnTo>
                <a:lnTo>
                  <a:pt x="1016" y="545"/>
                </a:lnTo>
                <a:lnTo>
                  <a:pt x="1038" y="531"/>
                </a:lnTo>
                <a:lnTo>
                  <a:pt x="1071" y="527"/>
                </a:lnTo>
                <a:lnTo>
                  <a:pt x="1109" y="509"/>
                </a:lnTo>
                <a:lnTo>
                  <a:pt x="1126" y="505"/>
                </a:lnTo>
                <a:lnTo>
                  <a:pt x="1136" y="478"/>
                </a:lnTo>
                <a:lnTo>
                  <a:pt x="1177" y="478"/>
                </a:lnTo>
                <a:lnTo>
                  <a:pt x="1208" y="464"/>
                </a:lnTo>
                <a:lnTo>
                  <a:pt x="1226" y="433"/>
                </a:lnTo>
                <a:lnTo>
                  <a:pt x="1243" y="415"/>
                </a:lnTo>
                <a:lnTo>
                  <a:pt x="1273" y="415"/>
                </a:lnTo>
                <a:lnTo>
                  <a:pt x="1292" y="397"/>
                </a:lnTo>
                <a:lnTo>
                  <a:pt x="1317" y="380"/>
                </a:lnTo>
                <a:lnTo>
                  <a:pt x="1344" y="371"/>
                </a:lnTo>
                <a:lnTo>
                  <a:pt x="1383" y="371"/>
                </a:lnTo>
                <a:lnTo>
                  <a:pt x="1426" y="339"/>
                </a:lnTo>
                <a:lnTo>
                  <a:pt x="1459" y="326"/>
                </a:lnTo>
                <a:lnTo>
                  <a:pt x="1480" y="290"/>
                </a:lnTo>
                <a:lnTo>
                  <a:pt x="1503" y="277"/>
                </a:lnTo>
                <a:lnTo>
                  <a:pt x="1519" y="268"/>
                </a:lnTo>
                <a:lnTo>
                  <a:pt x="1546" y="263"/>
                </a:lnTo>
                <a:lnTo>
                  <a:pt x="1560" y="246"/>
                </a:lnTo>
                <a:lnTo>
                  <a:pt x="1574" y="223"/>
                </a:lnTo>
                <a:lnTo>
                  <a:pt x="1595" y="219"/>
                </a:lnTo>
                <a:lnTo>
                  <a:pt x="1612" y="210"/>
                </a:lnTo>
                <a:lnTo>
                  <a:pt x="1650" y="192"/>
                </a:lnTo>
                <a:lnTo>
                  <a:pt x="1678" y="183"/>
                </a:lnTo>
                <a:lnTo>
                  <a:pt x="1711" y="165"/>
                </a:lnTo>
                <a:lnTo>
                  <a:pt x="1732" y="152"/>
                </a:lnTo>
                <a:lnTo>
                  <a:pt x="1760" y="147"/>
                </a:lnTo>
                <a:lnTo>
                  <a:pt x="1798" y="125"/>
                </a:lnTo>
                <a:lnTo>
                  <a:pt x="1836" y="121"/>
                </a:lnTo>
                <a:lnTo>
                  <a:pt x="1864" y="112"/>
                </a:lnTo>
                <a:lnTo>
                  <a:pt x="1874" y="107"/>
                </a:lnTo>
                <a:lnTo>
                  <a:pt x="1890" y="89"/>
                </a:lnTo>
                <a:lnTo>
                  <a:pt x="1923" y="94"/>
                </a:lnTo>
                <a:lnTo>
                  <a:pt x="1940" y="63"/>
                </a:lnTo>
                <a:lnTo>
                  <a:pt x="1961" y="40"/>
                </a:lnTo>
                <a:lnTo>
                  <a:pt x="1984" y="18"/>
                </a:lnTo>
                <a:lnTo>
                  <a:pt x="1980" y="0"/>
                </a:lnTo>
              </a:path>
            </a:pathLst>
          </a:custGeom>
          <a:noFill/>
          <a:ln w="50800" cap="rnd" cmpd="sng">
            <a:solidFill>
              <a:srgbClr val="FAFD00"/>
            </a:solidFill>
            <a:prstDash val="solid"/>
            <a:round/>
            <a:headEnd type="none" w="med" len="med"/>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1849396" name="Rectangle 52"/>
          <p:cNvSpPr>
            <a:spLocks noChangeArrowheads="1"/>
          </p:cNvSpPr>
          <p:nvPr/>
        </p:nvSpPr>
        <p:spPr bwMode="auto">
          <a:xfrm>
            <a:off x="6048375" y="3186113"/>
            <a:ext cx="974725" cy="3048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114300"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spcBef>
                <a:spcPct val="60000"/>
              </a:spcBef>
            </a:pPr>
            <a:r>
              <a:rPr lang="en-US" altLang="x-none" sz="2000" b="1"/>
              <a:t>Placebo</a:t>
            </a:r>
          </a:p>
        </p:txBody>
      </p:sp>
      <p:sp>
        <p:nvSpPr>
          <p:cNvPr id="1849397" name="Rectangle 53"/>
          <p:cNvSpPr>
            <a:spLocks noChangeArrowheads="1"/>
          </p:cNvSpPr>
          <p:nvPr/>
        </p:nvSpPr>
        <p:spPr bwMode="auto">
          <a:xfrm>
            <a:off x="7035800" y="3995738"/>
            <a:ext cx="1368425" cy="9144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114300"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ctr">
              <a:spcBef>
                <a:spcPct val="60000"/>
              </a:spcBef>
            </a:pPr>
            <a:r>
              <a:rPr lang="en-US" altLang="x-none" sz="2000" b="1">
                <a:solidFill>
                  <a:srgbClr val="FFFF00"/>
                </a:solidFill>
              </a:rPr>
              <a:t>Pravastatin</a:t>
            </a:r>
            <a:br>
              <a:rPr lang="en-US" altLang="x-none" sz="2000" b="1">
                <a:solidFill>
                  <a:srgbClr val="FFFF00"/>
                </a:solidFill>
              </a:rPr>
            </a:br>
            <a:r>
              <a:rPr lang="en-US" altLang="x-none" sz="2000" b="1">
                <a:solidFill>
                  <a:srgbClr val="FFFF00"/>
                </a:solidFill>
              </a:rPr>
              <a:t> - 20%</a:t>
            </a:r>
          </a:p>
          <a:p>
            <a:pPr algn="ctr"/>
            <a:r>
              <a:rPr lang="en-US" altLang="x-none" sz="2000" b="1" i="1">
                <a:solidFill>
                  <a:srgbClr val="FFFF00"/>
                </a:solidFill>
              </a:rPr>
              <a:t>P</a:t>
            </a:r>
            <a:r>
              <a:rPr lang="en-US" altLang="x-none" sz="2000" b="1">
                <a:solidFill>
                  <a:srgbClr val="FFFF00"/>
                </a:solidFill>
              </a:rPr>
              <a:t> =0.001</a:t>
            </a:r>
          </a:p>
        </p:txBody>
      </p:sp>
      <p:sp>
        <p:nvSpPr>
          <p:cNvPr id="1849398" name="Rectangle 54"/>
          <p:cNvSpPr>
            <a:spLocks noChangeArrowheads="1"/>
          </p:cNvSpPr>
          <p:nvPr/>
        </p:nvSpPr>
        <p:spPr bwMode="auto">
          <a:xfrm>
            <a:off x="6491288" y="1684338"/>
            <a:ext cx="893762" cy="515937"/>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ctr"/>
            <a:r>
              <a:rPr lang="en-US" altLang="x-none" sz="2800" b="1">
                <a:solidFill>
                  <a:srgbClr val="FFFF00"/>
                </a:solidFill>
              </a:rPr>
              <a:t>Men</a:t>
            </a:r>
          </a:p>
        </p:txBody>
      </p:sp>
      <p:grpSp>
        <p:nvGrpSpPr>
          <p:cNvPr id="1849399" name="Group 55"/>
          <p:cNvGrpSpPr>
            <a:grpSpLocks/>
          </p:cNvGrpSpPr>
          <p:nvPr/>
        </p:nvGrpSpPr>
        <p:grpSpPr bwMode="auto">
          <a:xfrm>
            <a:off x="5691188" y="5316538"/>
            <a:ext cx="2587625" cy="71437"/>
            <a:chOff x="3585" y="3349"/>
            <a:chExt cx="1630" cy="45"/>
          </a:xfrm>
        </p:grpSpPr>
        <p:sp>
          <p:nvSpPr>
            <p:cNvPr id="1849400" name="Line 56"/>
            <p:cNvSpPr>
              <a:spLocks noChangeShapeType="1"/>
            </p:cNvSpPr>
            <p:nvPr/>
          </p:nvSpPr>
          <p:spPr bwMode="auto">
            <a:xfrm flipV="1">
              <a:off x="3585"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401" name="Line 57"/>
            <p:cNvSpPr>
              <a:spLocks noChangeShapeType="1"/>
            </p:cNvSpPr>
            <p:nvPr/>
          </p:nvSpPr>
          <p:spPr bwMode="auto">
            <a:xfrm flipV="1">
              <a:off x="3765"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402" name="Line 58"/>
            <p:cNvSpPr>
              <a:spLocks noChangeShapeType="1"/>
            </p:cNvSpPr>
            <p:nvPr/>
          </p:nvSpPr>
          <p:spPr bwMode="auto">
            <a:xfrm flipV="1">
              <a:off x="3947"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403" name="Line 59"/>
            <p:cNvSpPr>
              <a:spLocks noChangeShapeType="1"/>
            </p:cNvSpPr>
            <p:nvPr/>
          </p:nvSpPr>
          <p:spPr bwMode="auto">
            <a:xfrm flipV="1">
              <a:off x="4129"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404" name="Line 60"/>
            <p:cNvSpPr>
              <a:spLocks noChangeShapeType="1"/>
            </p:cNvSpPr>
            <p:nvPr/>
          </p:nvSpPr>
          <p:spPr bwMode="auto">
            <a:xfrm flipV="1">
              <a:off x="4310"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405" name="Line 61"/>
            <p:cNvSpPr>
              <a:spLocks noChangeShapeType="1"/>
            </p:cNvSpPr>
            <p:nvPr/>
          </p:nvSpPr>
          <p:spPr bwMode="auto">
            <a:xfrm flipV="1">
              <a:off x="4491"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406" name="Line 62"/>
            <p:cNvSpPr>
              <a:spLocks noChangeShapeType="1"/>
            </p:cNvSpPr>
            <p:nvPr/>
          </p:nvSpPr>
          <p:spPr bwMode="auto">
            <a:xfrm flipV="1">
              <a:off x="4672"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407" name="Line 63"/>
            <p:cNvSpPr>
              <a:spLocks noChangeShapeType="1"/>
            </p:cNvSpPr>
            <p:nvPr/>
          </p:nvSpPr>
          <p:spPr bwMode="auto">
            <a:xfrm flipV="1">
              <a:off x="4854"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408" name="Line 64"/>
            <p:cNvSpPr>
              <a:spLocks noChangeShapeType="1"/>
            </p:cNvSpPr>
            <p:nvPr/>
          </p:nvSpPr>
          <p:spPr bwMode="auto">
            <a:xfrm flipV="1">
              <a:off x="5035"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409" name="Line 65"/>
            <p:cNvSpPr>
              <a:spLocks noChangeShapeType="1"/>
            </p:cNvSpPr>
            <p:nvPr/>
          </p:nvSpPr>
          <p:spPr bwMode="auto">
            <a:xfrm flipV="1">
              <a:off x="5215" y="3349"/>
              <a:ext cx="0" cy="45"/>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849410" name="Rectangle 66"/>
          <p:cNvSpPr>
            <a:spLocks noChangeArrowheads="1"/>
          </p:cNvSpPr>
          <p:nvPr/>
        </p:nvSpPr>
        <p:spPr bwMode="auto">
          <a:xfrm>
            <a:off x="5913438" y="5549900"/>
            <a:ext cx="127000" cy="2746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ctr"/>
            <a:r>
              <a:rPr lang="en-US" altLang="x-none" sz="1800" b="1"/>
              <a:t>1</a:t>
            </a:r>
          </a:p>
        </p:txBody>
      </p:sp>
      <p:sp>
        <p:nvSpPr>
          <p:cNvPr id="1849411" name="Rectangle 67"/>
          <p:cNvSpPr>
            <a:spLocks noChangeArrowheads="1"/>
          </p:cNvSpPr>
          <p:nvPr/>
        </p:nvSpPr>
        <p:spPr bwMode="auto">
          <a:xfrm>
            <a:off x="6489700" y="5549900"/>
            <a:ext cx="127000" cy="2746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ctr"/>
            <a:r>
              <a:rPr lang="en-US" altLang="x-none" sz="1800" b="1"/>
              <a:t>2</a:t>
            </a:r>
          </a:p>
        </p:txBody>
      </p:sp>
      <p:sp>
        <p:nvSpPr>
          <p:cNvPr id="1849412" name="Rectangle 68"/>
          <p:cNvSpPr>
            <a:spLocks noChangeArrowheads="1"/>
          </p:cNvSpPr>
          <p:nvPr/>
        </p:nvSpPr>
        <p:spPr bwMode="auto">
          <a:xfrm>
            <a:off x="7065963" y="5549900"/>
            <a:ext cx="127000" cy="2746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ctr"/>
            <a:r>
              <a:rPr lang="en-US" altLang="x-none" sz="1800" b="1"/>
              <a:t>3</a:t>
            </a:r>
          </a:p>
        </p:txBody>
      </p:sp>
      <p:sp>
        <p:nvSpPr>
          <p:cNvPr id="1849413" name="Rectangle 69"/>
          <p:cNvSpPr>
            <a:spLocks noChangeArrowheads="1"/>
          </p:cNvSpPr>
          <p:nvPr/>
        </p:nvSpPr>
        <p:spPr bwMode="auto">
          <a:xfrm>
            <a:off x="7640638" y="5549900"/>
            <a:ext cx="127000" cy="2746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ctr"/>
            <a:r>
              <a:rPr lang="en-US" altLang="x-none" sz="1800" b="1"/>
              <a:t>4</a:t>
            </a:r>
          </a:p>
        </p:txBody>
      </p:sp>
      <p:sp>
        <p:nvSpPr>
          <p:cNvPr id="1849414" name="Rectangle 70"/>
          <p:cNvSpPr>
            <a:spLocks noChangeArrowheads="1"/>
          </p:cNvSpPr>
          <p:nvPr/>
        </p:nvSpPr>
        <p:spPr bwMode="auto">
          <a:xfrm>
            <a:off x="8215313" y="5549900"/>
            <a:ext cx="127000" cy="2746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ctr"/>
            <a:r>
              <a:rPr lang="en-US" altLang="x-none" sz="1800" b="1"/>
              <a:t>5</a:t>
            </a:r>
          </a:p>
        </p:txBody>
      </p:sp>
      <p:sp>
        <p:nvSpPr>
          <p:cNvPr id="1849415" name="Rectangle 71"/>
          <p:cNvSpPr>
            <a:spLocks noChangeArrowheads="1"/>
          </p:cNvSpPr>
          <p:nvPr/>
        </p:nvSpPr>
        <p:spPr bwMode="auto">
          <a:xfrm>
            <a:off x="5389563" y="5537200"/>
            <a:ext cx="127000" cy="2746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ctr"/>
            <a:r>
              <a:rPr lang="en-US" altLang="x-none" sz="1800" b="1"/>
              <a:t>0</a:t>
            </a:r>
          </a:p>
        </p:txBody>
      </p:sp>
      <p:grpSp>
        <p:nvGrpSpPr>
          <p:cNvPr id="1849416" name="Group 72"/>
          <p:cNvGrpSpPr>
            <a:grpSpLocks/>
          </p:cNvGrpSpPr>
          <p:nvPr/>
        </p:nvGrpSpPr>
        <p:grpSpPr bwMode="auto">
          <a:xfrm>
            <a:off x="5037138" y="2171700"/>
            <a:ext cx="260350" cy="3328988"/>
            <a:chOff x="3173" y="1368"/>
            <a:chExt cx="164" cy="2097"/>
          </a:xfrm>
        </p:grpSpPr>
        <p:sp>
          <p:nvSpPr>
            <p:cNvPr id="1849417" name="Rectangle 73"/>
            <p:cNvSpPr>
              <a:spLocks noChangeArrowheads="1"/>
            </p:cNvSpPr>
            <p:nvPr/>
          </p:nvSpPr>
          <p:spPr bwMode="auto">
            <a:xfrm>
              <a:off x="3253" y="3292"/>
              <a:ext cx="80" cy="17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r"/>
              <a:r>
                <a:rPr lang="en-US" altLang="x-none" sz="1800" b="1"/>
                <a:t>0</a:t>
              </a:r>
            </a:p>
          </p:txBody>
        </p:sp>
        <p:sp>
          <p:nvSpPr>
            <p:cNvPr id="1849418" name="Rectangle 74"/>
            <p:cNvSpPr>
              <a:spLocks noChangeArrowheads="1"/>
            </p:cNvSpPr>
            <p:nvPr/>
          </p:nvSpPr>
          <p:spPr bwMode="auto">
            <a:xfrm>
              <a:off x="3253" y="2953"/>
              <a:ext cx="80" cy="17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r"/>
              <a:r>
                <a:rPr lang="en-US" altLang="x-none" sz="1800" b="1"/>
                <a:t>5</a:t>
              </a:r>
            </a:p>
          </p:txBody>
        </p:sp>
        <p:sp>
          <p:nvSpPr>
            <p:cNvPr id="1849419" name="Rectangle 75"/>
            <p:cNvSpPr>
              <a:spLocks noChangeArrowheads="1"/>
            </p:cNvSpPr>
            <p:nvPr/>
          </p:nvSpPr>
          <p:spPr bwMode="auto">
            <a:xfrm>
              <a:off x="3173" y="2651"/>
              <a:ext cx="160" cy="17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r"/>
              <a:r>
                <a:rPr lang="en-US" altLang="x-none" sz="1800" b="1"/>
                <a:t>10</a:t>
              </a:r>
            </a:p>
          </p:txBody>
        </p:sp>
        <p:sp>
          <p:nvSpPr>
            <p:cNvPr id="1849420" name="Rectangle 76"/>
            <p:cNvSpPr>
              <a:spLocks noChangeArrowheads="1"/>
            </p:cNvSpPr>
            <p:nvPr/>
          </p:nvSpPr>
          <p:spPr bwMode="auto">
            <a:xfrm>
              <a:off x="3173" y="2319"/>
              <a:ext cx="160" cy="17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r"/>
              <a:r>
                <a:rPr lang="en-US" altLang="x-none" sz="1800" b="1"/>
                <a:t>15</a:t>
              </a:r>
            </a:p>
          </p:txBody>
        </p:sp>
        <p:sp>
          <p:nvSpPr>
            <p:cNvPr id="1849421" name="Rectangle 77"/>
            <p:cNvSpPr>
              <a:spLocks noChangeArrowheads="1"/>
            </p:cNvSpPr>
            <p:nvPr/>
          </p:nvSpPr>
          <p:spPr bwMode="auto">
            <a:xfrm>
              <a:off x="3173" y="1980"/>
              <a:ext cx="160" cy="17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r"/>
              <a:r>
                <a:rPr lang="en-US" altLang="x-none" sz="1800" b="1"/>
                <a:t>20</a:t>
              </a:r>
            </a:p>
          </p:txBody>
        </p:sp>
        <p:sp>
          <p:nvSpPr>
            <p:cNvPr id="1849422" name="Rectangle 78"/>
            <p:cNvSpPr>
              <a:spLocks noChangeArrowheads="1"/>
            </p:cNvSpPr>
            <p:nvPr/>
          </p:nvSpPr>
          <p:spPr bwMode="auto">
            <a:xfrm>
              <a:off x="3173" y="1650"/>
              <a:ext cx="160" cy="17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r"/>
              <a:r>
                <a:rPr lang="en-US" altLang="x-none" sz="1800" b="1"/>
                <a:t>25</a:t>
              </a:r>
            </a:p>
          </p:txBody>
        </p:sp>
        <p:sp>
          <p:nvSpPr>
            <p:cNvPr id="1849423" name="Rectangle 79"/>
            <p:cNvSpPr>
              <a:spLocks noChangeArrowheads="1"/>
            </p:cNvSpPr>
            <p:nvPr/>
          </p:nvSpPr>
          <p:spPr bwMode="auto">
            <a:xfrm>
              <a:off x="3177" y="1368"/>
              <a:ext cx="160" cy="17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defTabSz="585788">
                <a:defRPr sz="2400">
                  <a:solidFill>
                    <a:schemeClr val="tx1"/>
                  </a:solidFill>
                  <a:latin typeface="Arial" charset="0"/>
                </a:defRPr>
              </a:lvl1pPr>
              <a:lvl2pPr marL="365125" defTabSz="585788">
                <a:defRPr sz="2400">
                  <a:solidFill>
                    <a:schemeClr val="tx1"/>
                  </a:solidFill>
                  <a:latin typeface="Arial" charset="0"/>
                </a:defRPr>
              </a:lvl2pPr>
              <a:lvl3pPr marL="731838" defTabSz="585788">
                <a:defRPr sz="2400">
                  <a:solidFill>
                    <a:schemeClr val="tx1"/>
                  </a:solidFill>
                  <a:latin typeface="Arial" charset="0"/>
                </a:defRPr>
              </a:lvl3pPr>
              <a:lvl4pPr marL="1096963" defTabSz="585788">
                <a:defRPr sz="2400">
                  <a:solidFill>
                    <a:schemeClr val="tx1"/>
                  </a:solidFill>
                  <a:latin typeface="Arial" charset="0"/>
                </a:defRPr>
              </a:lvl4pPr>
              <a:lvl5pPr marL="1463675" defTabSz="585788">
                <a:defRPr sz="2400">
                  <a:solidFill>
                    <a:schemeClr val="tx1"/>
                  </a:solidFill>
                  <a:latin typeface="Arial" charset="0"/>
                </a:defRPr>
              </a:lvl5pPr>
              <a:lvl6pPr marL="1920875" defTabSz="585788" fontAlgn="base">
                <a:spcBef>
                  <a:spcPct val="0"/>
                </a:spcBef>
                <a:spcAft>
                  <a:spcPct val="0"/>
                </a:spcAft>
                <a:defRPr sz="2400">
                  <a:solidFill>
                    <a:schemeClr val="tx1"/>
                  </a:solidFill>
                  <a:latin typeface="Arial" charset="0"/>
                </a:defRPr>
              </a:lvl6pPr>
              <a:lvl7pPr marL="2378075" defTabSz="585788" fontAlgn="base">
                <a:spcBef>
                  <a:spcPct val="0"/>
                </a:spcBef>
                <a:spcAft>
                  <a:spcPct val="0"/>
                </a:spcAft>
                <a:defRPr sz="2400">
                  <a:solidFill>
                    <a:schemeClr val="tx1"/>
                  </a:solidFill>
                  <a:latin typeface="Arial" charset="0"/>
                </a:defRPr>
              </a:lvl7pPr>
              <a:lvl8pPr marL="2835275" defTabSz="585788" fontAlgn="base">
                <a:spcBef>
                  <a:spcPct val="0"/>
                </a:spcBef>
                <a:spcAft>
                  <a:spcPct val="0"/>
                </a:spcAft>
                <a:defRPr sz="2400">
                  <a:solidFill>
                    <a:schemeClr val="tx1"/>
                  </a:solidFill>
                  <a:latin typeface="Arial" charset="0"/>
                </a:defRPr>
              </a:lvl8pPr>
              <a:lvl9pPr marL="3292475" defTabSz="585788" fontAlgn="base">
                <a:spcBef>
                  <a:spcPct val="0"/>
                </a:spcBef>
                <a:spcAft>
                  <a:spcPct val="0"/>
                </a:spcAft>
                <a:defRPr sz="2400">
                  <a:solidFill>
                    <a:schemeClr val="tx1"/>
                  </a:solidFill>
                  <a:latin typeface="Arial" charset="0"/>
                </a:defRPr>
              </a:lvl9pPr>
            </a:lstStyle>
            <a:p>
              <a:pPr algn="r"/>
              <a:r>
                <a:rPr lang="en-US" altLang="x-none" sz="1800" b="1"/>
                <a:t>30</a:t>
              </a:r>
            </a:p>
          </p:txBody>
        </p:sp>
      </p:grpSp>
      <p:grpSp>
        <p:nvGrpSpPr>
          <p:cNvPr id="1849424" name="Group 80"/>
          <p:cNvGrpSpPr>
            <a:grpSpLocks/>
          </p:cNvGrpSpPr>
          <p:nvPr/>
        </p:nvGrpSpPr>
        <p:grpSpPr bwMode="auto">
          <a:xfrm>
            <a:off x="5410200" y="2722563"/>
            <a:ext cx="25400" cy="2066925"/>
            <a:chOff x="3408" y="1715"/>
            <a:chExt cx="16" cy="1302"/>
          </a:xfrm>
        </p:grpSpPr>
        <p:sp>
          <p:nvSpPr>
            <p:cNvPr id="1849425" name="Line 81"/>
            <p:cNvSpPr>
              <a:spLocks noChangeShapeType="1"/>
            </p:cNvSpPr>
            <p:nvPr/>
          </p:nvSpPr>
          <p:spPr bwMode="auto">
            <a:xfrm>
              <a:off x="3408" y="3017"/>
              <a:ext cx="16" cy="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426" name="Line 82"/>
            <p:cNvSpPr>
              <a:spLocks noChangeShapeType="1"/>
            </p:cNvSpPr>
            <p:nvPr/>
          </p:nvSpPr>
          <p:spPr bwMode="auto">
            <a:xfrm>
              <a:off x="3408" y="2719"/>
              <a:ext cx="16" cy="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427" name="Line 83"/>
            <p:cNvSpPr>
              <a:spLocks noChangeShapeType="1"/>
            </p:cNvSpPr>
            <p:nvPr/>
          </p:nvSpPr>
          <p:spPr bwMode="auto">
            <a:xfrm>
              <a:off x="3408" y="2376"/>
              <a:ext cx="16" cy="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428" name="Line 84"/>
            <p:cNvSpPr>
              <a:spLocks noChangeShapeType="1"/>
            </p:cNvSpPr>
            <p:nvPr/>
          </p:nvSpPr>
          <p:spPr bwMode="auto">
            <a:xfrm>
              <a:off x="3408" y="2040"/>
              <a:ext cx="16" cy="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49429" name="Line 85"/>
            <p:cNvSpPr>
              <a:spLocks noChangeShapeType="1"/>
            </p:cNvSpPr>
            <p:nvPr/>
          </p:nvSpPr>
          <p:spPr bwMode="auto">
            <a:xfrm>
              <a:off x="3408" y="1715"/>
              <a:ext cx="16" cy="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849430" name="Rectangle 86"/>
          <p:cNvSpPr>
            <a:spLocks noChangeArrowheads="1"/>
          </p:cNvSpPr>
          <p:nvPr/>
        </p:nvSpPr>
        <p:spPr bwMode="auto">
          <a:xfrm>
            <a:off x="5010150" y="6226175"/>
            <a:ext cx="3783013" cy="3333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altLang="x-none" sz="1600"/>
              <a:t>Lewis SJ et al. </a:t>
            </a:r>
            <a:r>
              <a:rPr lang="en-US" altLang="x-none" sz="1600" i="1"/>
              <a:t>JACC.</a:t>
            </a:r>
            <a:r>
              <a:rPr lang="en-US" altLang="x-none" sz="1600"/>
              <a:t> 1998;32:140-146.</a:t>
            </a:r>
          </a:p>
        </p:txBody>
      </p:sp>
      <p:sp>
        <p:nvSpPr>
          <p:cNvPr id="1849431" name="Line 87"/>
          <p:cNvSpPr>
            <a:spLocks noChangeShapeType="1"/>
          </p:cNvSpPr>
          <p:nvPr/>
        </p:nvSpPr>
        <p:spPr bwMode="auto">
          <a:xfrm>
            <a:off x="0" y="1404938"/>
            <a:ext cx="9144000" cy="0"/>
          </a:xfrm>
          <a:prstGeom prst="line">
            <a:avLst/>
          </a:prstGeom>
          <a:noFill/>
          <a:ln w="50800">
            <a:solidFill>
              <a:srgbClr val="EE230E"/>
            </a:solidFill>
            <a:round/>
            <a:headEnd type="none" w="sm" len="sm"/>
            <a:tailEnd type="none" w="sm" len="sm"/>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8" name="Footer Placeholder 3"/>
          <p:cNvSpPr>
            <a:spLocks noGrp="1"/>
          </p:cNvSpPr>
          <p:nvPr>
            <p:ph type="ftr" sz="quarter" idx="11"/>
          </p:nvPr>
        </p:nvSpPr>
        <p:spPr/>
        <p:txBody>
          <a:bodyPr/>
          <a:lstStyle/>
          <a:p>
            <a:r>
              <a:rPr lang="en-US" altLang="x-none"/>
              <a:t>Copyright Bale/Doneen Paradigm</a:t>
            </a:r>
          </a:p>
        </p:txBody>
      </p:sp>
      <p:sp>
        <p:nvSpPr>
          <p:cNvPr id="1851394" name="Rectangle 2"/>
          <p:cNvSpPr>
            <a:spLocks noGrp="1" noRot="1" noChangeArrowheads="1"/>
          </p:cNvSpPr>
          <p:nvPr>
            <p:ph type="title"/>
          </p:nvPr>
        </p:nvSpPr>
        <p:spPr>
          <a:xfrm>
            <a:off x="671513" y="152400"/>
            <a:ext cx="7997825" cy="609600"/>
          </a:xfrm>
        </p:spPr>
        <p:txBody>
          <a:bodyPr/>
          <a:lstStyle/>
          <a:p>
            <a:r>
              <a:rPr lang="en-US" altLang="x-none" sz="2600"/>
              <a:t>ASCOT Pre-specified Subgroups: Primary End Point</a:t>
            </a:r>
          </a:p>
        </p:txBody>
      </p:sp>
      <p:sp>
        <p:nvSpPr>
          <p:cNvPr id="1851395" name="Text Box 3"/>
          <p:cNvSpPr txBox="1">
            <a:spLocks noChangeArrowheads="1"/>
          </p:cNvSpPr>
          <p:nvPr/>
        </p:nvSpPr>
        <p:spPr bwMode="auto">
          <a:xfrm>
            <a:off x="769938" y="6221413"/>
            <a:ext cx="674370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50000"/>
              </a:spcBef>
            </a:pPr>
            <a:r>
              <a:rPr lang="en-US" altLang="x-none" sz="1400"/>
              <a:t>Area of squares is proportional to the amount of statistical information</a:t>
            </a:r>
          </a:p>
        </p:txBody>
      </p:sp>
      <p:sp>
        <p:nvSpPr>
          <p:cNvPr id="1851396" name="Text Box 4"/>
          <p:cNvSpPr txBox="1">
            <a:spLocks noChangeArrowheads="1"/>
          </p:cNvSpPr>
          <p:nvPr/>
        </p:nvSpPr>
        <p:spPr bwMode="auto">
          <a:xfrm>
            <a:off x="6762750" y="1177925"/>
            <a:ext cx="1598613"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marL="114300">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eaLnBrk="1" hangingPunct="1">
              <a:lnSpc>
                <a:spcPct val="105000"/>
              </a:lnSpc>
            </a:pPr>
            <a:r>
              <a:rPr lang="en-US" altLang="x-none" sz="1400"/>
              <a:t>0.84 (0.55-1.29)</a:t>
            </a:r>
          </a:p>
          <a:p>
            <a:pPr eaLnBrk="1" hangingPunct="1">
              <a:lnSpc>
                <a:spcPct val="105000"/>
              </a:lnSpc>
            </a:pPr>
            <a:r>
              <a:rPr lang="en-US" altLang="x-none" sz="1400"/>
              <a:t>0.56 (0.41-0.77)</a:t>
            </a:r>
          </a:p>
          <a:p>
            <a:pPr eaLnBrk="1" hangingPunct="1">
              <a:lnSpc>
                <a:spcPct val="105000"/>
              </a:lnSpc>
            </a:pPr>
            <a:r>
              <a:rPr lang="en-US" altLang="x-none" sz="1400"/>
              <a:t>0.56 (0.37-0.85)</a:t>
            </a:r>
          </a:p>
          <a:p>
            <a:pPr eaLnBrk="1" hangingPunct="1">
              <a:lnSpc>
                <a:spcPct val="105000"/>
              </a:lnSpc>
            </a:pPr>
            <a:r>
              <a:rPr lang="en-US" altLang="x-none" sz="1400"/>
              <a:t>0.70 (0.51-0.96)</a:t>
            </a:r>
          </a:p>
          <a:p>
            <a:pPr eaLnBrk="1" hangingPunct="1">
              <a:lnSpc>
                <a:spcPct val="105000"/>
              </a:lnSpc>
            </a:pPr>
            <a:r>
              <a:rPr lang="en-US" altLang="x-none" sz="1400"/>
              <a:t>0.59 (0.39-0.90)</a:t>
            </a:r>
          </a:p>
          <a:p>
            <a:pPr eaLnBrk="1" hangingPunct="1">
              <a:lnSpc>
                <a:spcPct val="105000"/>
              </a:lnSpc>
            </a:pPr>
            <a:r>
              <a:rPr lang="en-US" altLang="x-none" sz="1400"/>
              <a:t>0.67 (0.49-0.92)</a:t>
            </a:r>
          </a:p>
          <a:p>
            <a:pPr eaLnBrk="1" hangingPunct="1">
              <a:lnSpc>
                <a:spcPct val="105000"/>
              </a:lnSpc>
            </a:pPr>
            <a:r>
              <a:rPr lang="en-US" altLang="x-none" sz="1400"/>
              <a:t>0.67 (0.35-1.29)</a:t>
            </a:r>
          </a:p>
          <a:p>
            <a:pPr eaLnBrk="1" hangingPunct="1">
              <a:lnSpc>
                <a:spcPct val="105000"/>
              </a:lnSpc>
            </a:pPr>
            <a:r>
              <a:rPr lang="en-US" altLang="x-none" sz="1400"/>
              <a:t>0.64 (0.49-0.84)</a:t>
            </a:r>
          </a:p>
          <a:p>
            <a:pPr eaLnBrk="1" hangingPunct="1">
              <a:lnSpc>
                <a:spcPct val="105000"/>
              </a:lnSpc>
            </a:pPr>
            <a:r>
              <a:rPr lang="en-US" altLang="x-none" sz="1400"/>
              <a:t>0.64 (0.47-0.86)</a:t>
            </a:r>
          </a:p>
          <a:p>
            <a:pPr eaLnBrk="1" hangingPunct="1">
              <a:lnSpc>
                <a:spcPct val="105000"/>
              </a:lnSpc>
            </a:pPr>
            <a:r>
              <a:rPr lang="en-US" altLang="x-none" sz="1400"/>
              <a:t>0.66 (0.41-1.06)</a:t>
            </a:r>
          </a:p>
          <a:p>
            <a:pPr eaLnBrk="1" hangingPunct="1">
              <a:lnSpc>
                <a:spcPct val="105000"/>
              </a:lnSpc>
            </a:pPr>
            <a:r>
              <a:rPr lang="en-US" altLang="x-none" sz="1400">
                <a:solidFill>
                  <a:schemeClr val="hlink"/>
                </a:solidFill>
              </a:rPr>
              <a:t>1.10 (0.57-2.12)</a:t>
            </a:r>
          </a:p>
          <a:p>
            <a:pPr eaLnBrk="1" hangingPunct="1">
              <a:lnSpc>
                <a:spcPct val="105000"/>
              </a:lnSpc>
            </a:pPr>
            <a:r>
              <a:rPr lang="en-US" altLang="x-none" sz="1400"/>
              <a:t>0.59 (0.44-0.77)</a:t>
            </a:r>
          </a:p>
          <a:p>
            <a:pPr eaLnBrk="1" hangingPunct="1">
              <a:lnSpc>
                <a:spcPct val="105000"/>
              </a:lnSpc>
            </a:pPr>
            <a:r>
              <a:rPr lang="en-US" altLang="x-none" sz="1400"/>
              <a:t>0.80 (0.45-1.42)</a:t>
            </a:r>
          </a:p>
          <a:p>
            <a:pPr eaLnBrk="1" hangingPunct="1">
              <a:lnSpc>
                <a:spcPct val="105000"/>
              </a:lnSpc>
            </a:pPr>
            <a:r>
              <a:rPr lang="en-US" altLang="x-none" sz="1400"/>
              <a:t>0.61 (0.46-0.81)</a:t>
            </a:r>
          </a:p>
          <a:p>
            <a:pPr eaLnBrk="1" hangingPunct="1">
              <a:lnSpc>
                <a:spcPct val="105000"/>
              </a:lnSpc>
            </a:pPr>
            <a:r>
              <a:rPr lang="en-US" altLang="x-none" sz="1400"/>
              <a:t>0.61 (0.44-0.84)</a:t>
            </a:r>
          </a:p>
          <a:p>
            <a:pPr eaLnBrk="1" hangingPunct="1">
              <a:lnSpc>
                <a:spcPct val="105000"/>
              </a:lnSpc>
            </a:pPr>
            <a:r>
              <a:rPr lang="en-US" altLang="x-none" sz="1400"/>
              <a:t>0.70 (0.47-1.04)</a:t>
            </a:r>
          </a:p>
          <a:p>
            <a:pPr eaLnBrk="1" hangingPunct="1">
              <a:lnSpc>
                <a:spcPct val="105000"/>
              </a:lnSpc>
            </a:pPr>
            <a:r>
              <a:rPr lang="en-US" altLang="x-none" sz="1400"/>
              <a:t>0.77 (0.52-1.12)</a:t>
            </a:r>
          </a:p>
          <a:p>
            <a:pPr eaLnBrk="1" hangingPunct="1">
              <a:lnSpc>
                <a:spcPct val="105000"/>
              </a:lnSpc>
            </a:pPr>
            <a:r>
              <a:rPr lang="en-US" altLang="x-none" sz="1400"/>
              <a:t>0.56 (0.40-0.79)</a:t>
            </a:r>
          </a:p>
          <a:p>
            <a:pPr eaLnBrk="1" hangingPunct="1">
              <a:lnSpc>
                <a:spcPct val="185000"/>
              </a:lnSpc>
            </a:pPr>
            <a:r>
              <a:rPr lang="en-US" altLang="x-none" sz="1400"/>
              <a:t>0.64 (0.50-0.83)</a:t>
            </a:r>
          </a:p>
        </p:txBody>
      </p:sp>
      <p:sp>
        <p:nvSpPr>
          <p:cNvPr id="1851397" name="Text Box 5"/>
          <p:cNvSpPr txBox="1">
            <a:spLocks noChangeArrowheads="1"/>
          </p:cNvSpPr>
          <p:nvPr/>
        </p:nvSpPr>
        <p:spPr bwMode="auto">
          <a:xfrm>
            <a:off x="6551613" y="927100"/>
            <a:ext cx="180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marL="114300">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ctr" eaLnBrk="1" hangingPunct="1">
              <a:spcAft>
                <a:spcPct val="30000"/>
              </a:spcAft>
            </a:pPr>
            <a:r>
              <a:rPr lang="en-US" altLang="x-none" sz="1400" b="1"/>
              <a:t>Hazard Ratio</a:t>
            </a:r>
          </a:p>
        </p:txBody>
      </p:sp>
      <p:grpSp>
        <p:nvGrpSpPr>
          <p:cNvPr id="1851398" name="Group 6"/>
          <p:cNvGrpSpPr>
            <a:grpSpLocks/>
          </p:cNvGrpSpPr>
          <p:nvPr/>
        </p:nvGrpSpPr>
        <p:grpSpPr bwMode="auto">
          <a:xfrm>
            <a:off x="769938" y="927100"/>
            <a:ext cx="5626100" cy="5321300"/>
            <a:chOff x="485" y="584"/>
            <a:chExt cx="3544" cy="3352"/>
          </a:xfrm>
        </p:grpSpPr>
        <p:sp>
          <p:nvSpPr>
            <p:cNvPr id="1851399" name="Text Box 7"/>
            <p:cNvSpPr txBox="1">
              <a:spLocks noChangeArrowheads="1"/>
            </p:cNvSpPr>
            <p:nvPr/>
          </p:nvSpPr>
          <p:spPr bwMode="auto">
            <a:xfrm>
              <a:off x="485" y="742"/>
              <a:ext cx="1740" cy="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marL="114300">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eaLnBrk="1" hangingPunct="1">
                <a:lnSpc>
                  <a:spcPct val="105000"/>
                </a:lnSpc>
              </a:pPr>
              <a:r>
                <a:rPr lang="en-US" altLang="x-none" sz="1400"/>
                <a:t>Diabetes</a:t>
              </a:r>
            </a:p>
            <a:p>
              <a:pPr eaLnBrk="1" hangingPunct="1">
                <a:lnSpc>
                  <a:spcPct val="105000"/>
                </a:lnSpc>
              </a:pPr>
              <a:r>
                <a:rPr lang="en-US" altLang="x-none" sz="1400"/>
                <a:t>Nondiabetes</a:t>
              </a:r>
            </a:p>
            <a:p>
              <a:pPr eaLnBrk="1" hangingPunct="1">
                <a:lnSpc>
                  <a:spcPct val="105000"/>
                </a:lnSpc>
              </a:pPr>
              <a:r>
                <a:rPr lang="en-US" altLang="x-none" sz="1400"/>
                <a:t>Current smoker</a:t>
              </a:r>
            </a:p>
            <a:p>
              <a:pPr eaLnBrk="1" hangingPunct="1">
                <a:lnSpc>
                  <a:spcPct val="105000"/>
                </a:lnSpc>
              </a:pPr>
              <a:r>
                <a:rPr lang="en-US" altLang="x-none" sz="1400"/>
                <a:t>Noncurrent smoker</a:t>
              </a:r>
            </a:p>
            <a:p>
              <a:pPr eaLnBrk="1" hangingPunct="1">
                <a:lnSpc>
                  <a:spcPct val="105000"/>
                </a:lnSpc>
              </a:pPr>
              <a:r>
                <a:rPr lang="en-US" altLang="x-none" sz="1400"/>
                <a:t>Obese</a:t>
              </a:r>
            </a:p>
            <a:p>
              <a:pPr eaLnBrk="1" hangingPunct="1">
                <a:lnSpc>
                  <a:spcPct val="105000"/>
                </a:lnSpc>
              </a:pPr>
              <a:r>
                <a:rPr lang="en-US" altLang="x-none" sz="1400"/>
                <a:t>Nonobese</a:t>
              </a:r>
            </a:p>
            <a:p>
              <a:pPr eaLnBrk="1" hangingPunct="1">
                <a:lnSpc>
                  <a:spcPct val="105000"/>
                </a:lnSpc>
              </a:pPr>
              <a:r>
                <a:rPr lang="en-US" altLang="x-none" sz="1400"/>
                <a:t>LVH</a:t>
              </a:r>
            </a:p>
            <a:p>
              <a:pPr eaLnBrk="1" hangingPunct="1">
                <a:lnSpc>
                  <a:spcPct val="105000"/>
                </a:lnSpc>
              </a:pPr>
              <a:r>
                <a:rPr lang="en-US" altLang="x-none" sz="1400"/>
                <a:t>No LVH</a:t>
              </a:r>
            </a:p>
            <a:p>
              <a:pPr eaLnBrk="1" hangingPunct="1">
                <a:lnSpc>
                  <a:spcPct val="105000"/>
                </a:lnSpc>
              </a:pPr>
              <a:r>
                <a:rPr lang="en-US" altLang="x-none" sz="1400"/>
                <a:t>Older (&gt;60 years)</a:t>
              </a:r>
            </a:p>
            <a:p>
              <a:pPr eaLnBrk="1" hangingPunct="1">
                <a:lnSpc>
                  <a:spcPct val="105000"/>
                </a:lnSpc>
              </a:pPr>
              <a:r>
                <a:rPr lang="en-US" altLang="x-none" sz="1400"/>
                <a:t>Younger (</a:t>
              </a:r>
              <a:r>
                <a:rPr lang="en-US" altLang="x-none" sz="1400">
                  <a:ea typeface="Arial" charset="0"/>
                  <a:cs typeface="Arial" charset="0"/>
                </a:rPr>
                <a:t>≤</a:t>
              </a:r>
              <a:r>
                <a:rPr lang="en-US" altLang="x-none" sz="1400"/>
                <a:t>60 years)</a:t>
              </a:r>
            </a:p>
            <a:p>
              <a:pPr eaLnBrk="1" hangingPunct="1">
                <a:lnSpc>
                  <a:spcPct val="105000"/>
                </a:lnSpc>
              </a:pPr>
              <a:r>
                <a:rPr lang="en-US" altLang="x-none" sz="1400">
                  <a:solidFill>
                    <a:srgbClr val="FFFF00"/>
                  </a:solidFill>
                </a:rPr>
                <a:t>Female</a:t>
              </a:r>
            </a:p>
            <a:p>
              <a:pPr eaLnBrk="1" hangingPunct="1">
                <a:lnSpc>
                  <a:spcPct val="105000"/>
                </a:lnSpc>
              </a:pPr>
              <a:r>
                <a:rPr lang="en-US" altLang="x-none" sz="1400"/>
                <a:t>Male</a:t>
              </a:r>
            </a:p>
            <a:p>
              <a:pPr eaLnBrk="1" hangingPunct="1">
                <a:lnSpc>
                  <a:spcPct val="105000"/>
                </a:lnSpc>
              </a:pPr>
              <a:r>
                <a:rPr lang="en-US" altLang="x-none" sz="1400"/>
                <a:t>Previous vascular disease</a:t>
              </a:r>
            </a:p>
            <a:p>
              <a:pPr eaLnBrk="1" hangingPunct="1">
                <a:lnSpc>
                  <a:spcPct val="105000"/>
                </a:lnSpc>
              </a:pPr>
              <a:r>
                <a:rPr lang="en-US" altLang="x-none" sz="1400"/>
                <a:t>No previous vascular disease</a:t>
              </a:r>
            </a:p>
            <a:p>
              <a:pPr eaLnBrk="1" hangingPunct="1">
                <a:lnSpc>
                  <a:spcPct val="105000"/>
                </a:lnSpc>
              </a:pPr>
              <a:r>
                <a:rPr lang="en-US" altLang="x-none" sz="1400"/>
                <a:t>Renal dysfunction</a:t>
              </a:r>
            </a:p>
            <a:p>
              <a:pPr eaLnBrk="1" hangingPunct="1">
                <a:lnSpc>
                  <a:spcPct val="105000"/>
                </a:lnSpc>
              </a:pPr>
              <a:r>
                <a:rPr lang="en-US" altLang="x-none" sz="1400"/>
                <a:t>No renal dysfunction</a:t>
              </a:r>
            </a:p>
            <a:p>
              <a:pPr eaLnBrk="1" hangingPunct="1">
                <a:lnSpc>
                  <a:spcPct val="105000"/>
                </a:lnSpc>
              </a:pPr>
              <a:r>
                <a:rPr lang="en-US" altLang="x-none" sz="1400"/>
                <a:t>With metabolic syndrome</a:t>
              </a:r>
            </a:p>
            <a:p>
              <a:pPr eaLnBrk="1" hangingPunct="1">
                <a:lnSpc>
                  <a:spcPct val="105000"/>
                </a:lnSpc>
              </a:pPr>
              <a:r>
                <a:rPr lang="en-US" altLang="x-none" sz="1400"/>
                <a:t>Without metabolic syndrome</a:t>
              </a:r>
            </a:p>
            <a:p>
              <a:pPr eaLnBrk="1" hangingPunct="1">
                <a:lnSpc>
                  <a:spcPct val="190000"/>
                </a:lnSpc>
              </a:pPr>
              <a:r>
                <a:rPr lang="en-US" altLang="x-none" sz="1400"/>
                <a:t>All patients</a:t>
              </a:r>
            </a:p>
          </p:txBody>
        </p:sp>
        <p:sp>
          <p:nvSpPr>
            <p:cNvPr id="1851400" name="Rectangle 8"/>
            <p:cNvSpPr>
              <a:spLocks noChangeArrowheads="1"/>
            </p:cNvSpPr>
            <p:nvPr/>
          </p:nvSpPr>
          <p:spPr bwMode="auto">
            <a:xfrm>
              <a:off x="3005" y="803"/>
              <a:ext cx="55" cy="5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01" name="Rectangle 9"/>
            <p:cNvSpPr>
              <a:spLocks noChangeArrowheads="1"/>
            </p:cNvSpPr>
            <p:nvPr/>
          </p:nvSpPr>
          <p:spPr bwMode="auto">
            <a:xfrm>
              <a:off x="3005" y="803"/>
              <a:ext cx="55" cy="54"/>
            </a:xfrm>
            <a:prstGeom prst="rect">
              <a:avLst/>
            </a:prstGeom>
            <a:solidFill>
              <a:srgbClr val="FF3300"/>
            </a:solidFill>
            <a:ln w="6350">
              <a:solidFill>
                <a:srgbClr val="FF3300"/>
              </a:solidFill>
              <a:miter lim="800000"/>
              <a:headEnd/>
              <a:tailEnd/>
            </a:ln>
          </p:spPr>
          <p:txBody>
            <a:bodyPr/>
            <a:lstStyle/>
            <a:p>
              <a:endParaRPr lang="en-US"/>
            </a:p>
          </p:txBody>
        </p:sp>
        <p:sp>
          <p:nvSpPr>
            <p:cNvPr id="1851402" name="Rectangle 10"/>
            <p:cNvSpPr>
              <a:spLocks noChangeArrowheads="1"/>
            </p:cNvSpPr>
            <p:nvPr/>
          </p:nvSpPr>
          <p:spPr bwMode="auto">
            <a:xfrm>
              <a:off x="2646" y="935"/>
              <a:ext cx="75" cy="7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03" name="Rectangle 11"/>
            <p:cNvSpPr>
              <a:spLocks noChangeArrowheads="1"/>
            </p:cNvSpPr>
            <p:nvPr/>
          </p:nvSpPr>
          <p:spPr bwMode="auto">
            <a:xfrm>
              <a:off x="2646" y="935"/>
              <a:ext cx="75" cy="75"/>
            </a:xfrm>
            <a:prstGeom prst="rect">
              <a:avLst/>
            </a:prstGeom>
            <a:solidFill>
              <a:srgbClr val="FF3300"/>
            </a:solidFill>
            <a:ln w="6350">
              <a:solidFill>
                <a:srgbClr val="FF3300"/>
              </a:solidFill>
              <a:miter lim="800000"/>
              <a:headEnd/>
              <a:tailEnd/>
            </a:ln>
          </p:spPr>
          <p:txBody>
            <a:bodyPr/>
            <a:lstStyle/>
            <a:p>
              <a:endParaRPr lang="en-US"/>
            </a:p>
          </p:txBody>
        </p:sp>
        <p:sp>
          <p:nvSpPr>
            <p:cNvPr id="1851404" name="Rectangle 12"/>
            <p:cNvSpPr>
              <a:spLocks noChangeArrowheads="1"/>
            </p:cNvSpPr>
            <p:nvPr/>
          </p:nvSpPr>
          <p:spPr bwMode="auto">
            <a:xfrm>
              <a:off x="2648" y="1087"/>
              <a:ext cx="57" cy="5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05" name="Rectangle 13"/>
            <p:cNvSpPr>
              <a:spLocks noChangeArrowheads="1"/>
            </p:cNvSpPr>
            <p:nvPr/>
          </p:nvSpPr>
          <p:spPr bwMode="auto">
            <a:xfrm>
              <a:off x="2648" y="1087"/>
              <a:ext cx="57" cy="57"/>
            </a:xfrm>
            <a:prstGeom prst="rect">
              <a:avLst/>
            </a:prstGeom>
            <a:solidFill>
              <a:srgbClr val="FF3300"/>
            </a:solidFill>
            <a:ln w="6350">
              <a:solidFill>
                <a:srgbClr val="FF3300"/>
              </a:solidFill>
              <a:miter lim="800000"/>
              <a:headEnd/>
              <a:tailEnd/>
            </a:ln>
          </p:spPr>
          <p:txBody>
            <a:bodyPr/>
            <a:lstStyle/>
            <a:p>
              <a:endParaRPr lang="en-US"/>
            </a:p>
          </p:txBody>
        </p:sp>
        <p:sp>
          <p:nvSpPr>
            <p:cNvPr id="1851406" name="Rectangle 14"/>
            <p:cNvSpPr>
              <a:spLocks noChangeArrowheads="1"/>
            </p:cNvSpPr>
            <p:nvPr/>
          </p:nvSpPr>
          <p:spPr bwMode="auto">
            <a:xfrm>
              <a:off x="2815" y="1221"/>
              <a:ext cx="74" cy="7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07" name="Rectangle 15"/>
            <p:cNvSpPr>
              <a:spLocks noChangeArrowheads="1"/>
            </p:cNvSpPr>
            <p:nvPr/>
          </p:nvSpPr>
          <p:spPr bwMode="auto">
            <a:xfrm>
              <a:off x="2815" y="1221"/>
              <a:ext cx="74" cy="74"/>
            </a:xfrm>
            <a:prstGeom prst="rect">
              <a:avLst/>
            </a:prstGeom>
            <a:solidFill>
              <a:srgbClr val="FF3300"/>
            </a:solidFill>
            <a:ln w="6350">
              <a:solidFill>
                <a:srgbClr val="FF3300"/>
              </a:solidFill>
              <a:miter lim="800000"/>
              <a:headEnd/>
              <a:tailEnd/>
            </a:ln>
          </p:spPr>
          <p:txBody>
            <a:bodyPr/>
            <a:lstStyle/>
            <a:p>
              <a:endParaRPr lang="en-US"/>
            </a:p>
          </p:txBody>
        </p:sp>
        <p:sp>
          <p:nvSpPr>
            <p:cNvPr id="1851408" name="Rectangle 16"/>
            <p:cNvSpPr>
              <a:spLocks noChangeArrowheads="1"/>
            </p:cNvSpPr>
            <p:nvPr/>
          </p:nvSpPr>
          <p:spPr bwMode="auto">
            <a:xfrm>
              <a:off x="2692" y="1373"/>
              <a:ext cx="56" cy="5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09" name="Rectangle 17"/>
            <p:cNvSpPr>
              <a:spLocks noChangeArrowheads="1"/>
            </p:cNvSpPr>
            <p:nvPr/>
          </p:nvSpPr>
          <p:spPr bwMode="auto">
            <a:xfrm>
              <a:off x="2692" y="1373"/>
              <a:ext cx="56" cy="56"/>
            </a:xfrm>
            <a:prstGeom prst="rect">
              <a:avLst/>
            </a:prstGeom>
            <a:solidFill>
              <a:srgbClr val="FF3300"/>
            </a:solidFill>
            <a:ln w="6350">
              <a:solidFill>
                <a:srgbClr val="FF3300"/>
              </a:solidFill>
              <a:miter lim="800000"/>
              <a:headEnd/>
              <a:tailEnd/>
            </a:ln>
          </p:spPr>
          <p:txBody>
            <a:bodyPr/>
            <a:lstStyle/>
            <a:p>
              <a:endParaRPr lang="en-US"/>
            </a:p>
          </p:txBody>
        </p:sp>
        <p:sp>
          <p:nvSpPr>
            <p:cNvPr id="1851410" name="Rectangle 18"/>
            <p:cNvSpPr>
              <a:spLocks noChangeArrowheads="1"/>
            </p:cNvSpPr>
            <p:nvPr/>
          </p:nvSpPr>
          <p:spPr bwMode="auto">
            <a:xfrm>
              <a:off x="2786" y="1507"/>
              <a:ext cx="75" cy="7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11" name="Rectangle 19"/>
            <p:cNvSpPr>
              <a:spLocks noChangeArrowheads="1"/>
            </p:cNvSpPr>
            <p:nvPr/>
          </p:nvSpPr>
          <p:spPr bwMode="auto">
            <a:xfrm>
              <a:off x="2786" y="1507"/>
              <a:ext cx="75" cy="75"/>
            </a:xfrm>
            <a:prstGeom prst="rect">
              <a:avLst/>
            </a:prstGeom>
            <a:solidFill>
              <a:srgbClr val="FF3300"/>
            </a:solidFill>
            <a:ln w="6350">
              <a:solidFill>
                <a:srgbClr val="FF3300"/>
              </a:solidFill>
              <a:miter lim="800000"/>
              <a:headEnd/>
              <a:tailEnd/>
            </a:ln>
          </p:spPr>
          <p:txBody>
            <a:bodyPr/>
            <a:lstStyle/>
            <a:p>
              <a:endParaRPr lang="en-US"/>
            </a:p>
          </p:txBody>
        </p:sp>
        <p:sp>
          <p:nvSpPr>
            <p:cNvPr id="1851412" name="Rectangle 20"/>
            <p:cNvSpPr>
              <a:spLocks noChangeArrowheads="1"/>
            </p:cNvSpPr>
            <p:nvPr/>
          </p:nvSpPr>
          <p:spPr bwMode="auto">
            <a:xfrm>
              <a:off x="2797" y="1669"/>
              <a:ext cx="35" cy="3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13" name="Rectangle 21"/>
            <p:cNvSpPr>
              <a:spLocks noChangeArrowheads="1"/>
            </p:cNvSpPr>
            <p:nvPr/>
          </p:nvSpPr>
          <p:spPr bwMode="auto">
            <a:xfrm>
              <a:off x="2797" y="1669"/>
              <a:ext cx="35" cy="36"/>
            </a:xfrm>
            <a:prstGeom prst="rect">
              <a:avLst/>
            </a:prstGeom>
            <a:solidFill>
              <a:srgbClr val="FF3300"/>
            </a:solidFill>
            <a:ln w="6350">
              <a:solidFill>
                <a:srgbClr val="FF3300"/>
              </a:solidFill>
              <a:miter lim="800000"/>
              <a:headEnd/>
              <a:tailEnd/>
            </a:ln>
          </p:spPr>
          <p:txBody>
            <a:bodyPr/>
            <a:lstStyle/>
            <a:p>
              <a:endParaRPr lang="en-US"/>
            </a:p>
          </p:txBody>
        </p:sp>
        <p:sp>
          <p:nvSpPr>
            <p:cNvPr id="1851414" name="Rectangle 22"/>
            <p:cNvSpPr>
              <a:spLocks noChangeArrowheads="1"/>
            </p:cNvSpPr>
            <p:nvPr/>
          </p:nvSpPr>
          <p:spPr bwMode="auto">
            <a:xfrm>
              <a:off x="2735" y="1787"/>
              <a:ext cx="87" cy="8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15" name="Rectangle 23"/>
            <p:cNvSpPr>
              <a:spLocks noChangeArrowheads="1"/>
            </p:cNvSpPr>
            <p:nvPr/>
          </p:nvSpPr>
          <p:spPr bwMode="auto">
            <a:xfrm>
              <a:off x="2735" y="1787"/>
              <a:ext cx="87" cy="86"/>
            </a:xfrm>
            <a:prstGeom prst="rect">
              <a:avLst/>
            </a:prstGeom>
            <a:solidFill>
              <a:srgbClr val="FF3300"/>
            </a:solidFill>
            <a:ln w="6350">
              <a:solidFill>
                <a:srgbClr val="FF3300"/>
              </a:solidFill>
              <a:miter lim="800000"/>
              <a:headEnd/>
              <a:tailEnd/>
            </a:ln>
          </p:spPr>
          <p:txBody>
            <a:bodyPr/>
            <a:lstStyle/>
            <a:p>
              <a:endParaRPr lang="en-US"/>
            </a:p>
          </p:txBody>
        </p:sp>
        <p:sp>
          <p:nvSpPr>
            <p:cNvPr id="1851416" name="Rectangle 24"/>
            <p:cNvSpPr>
              <a:spLocks noChangeArrowheads="1"/>
            </p:cNvSpPr>
            <p:nvPr/>
          </p:nvSpPr>
          <p:spPr bwMode="auto">
            <a:xfrm>
              <a:off x="2737" y="1934"/>
              <a:ext cx="78" cy="78"/>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17" name="Rectangle 25"/>
            <p:cNvSpPr>
              <a:spLocks noChangeArrowheads="1"/>
            </p:cNvSpPr>
            <p:nvPr/>
          </p:nvSpPr>
          <p:spPr bwMode="auto">
            <a:xfrm>
              <a:off x="2737" y="1934"/>
              <a:ext cx="78" cy="78"/>
            </a:xfrm>
            <a:prstGeom prst="rect">
              <a:avLst/>
            </a:prstGeom>
            <a:solidFill>
              <a:srgbClr val="FF3300"/>
            </a:solidFill>
            <a:ln w="6350">
              <a:solidFill>
                <a:srgbClr val="FF3300"/>
              </a:solidFill>
              <a:miter lim="800000"/>
              <a:headEnd/>
              <a:tailEnd/>
            </a:ln>
          </p:spPr>
          <p:txBody>
            <a:bodyPr/>
            <a:lstStyle/>
            <a:p>
              <a:endParaRPr lang="en-US"/>
            </a:p>
          </p:txBody>
        </p:sp>
        <p:sp>
          <p:nvSpPr>
            <p:cNvPr id="1851418" name="Rectangle 26"/>
            <p:cNvSpPr>
              <a:spLocks noChangeArrowheads="1"/>
            </p:cNvSpPr>
            <p:nvPr/>
          </p:nvSpPr>
          <p:spPr bwMode="auto">
            <a:xfrm>
              <a:off x="2787" y="2091"/>
              <a:ext cx="50" cy="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19" name="Rectangle 27"/>
            <p:cNvSpPr>
              <a:spLocks noChangeArrowheads="1"/>
            </p:cNvSpPr>
            <p:nvPr/>
          </p:nvSpPr>
          <p:spPr bwMode="auto">
            <a:xfrm>
              <a:off x="2787" y="2091"/>
              <a:ext cx="50" cy="50"/>
            </a:xfrm>
            <a:prstGeom prst="rect">
              <a:avLst/>
            </a:prstGeom>
            <a:solidFill>
              <a:srgbClr val="FF3300"/>
            </a:solidFill>
            <a:ln w="6350">
              <a:solidFill>
                <a:srgbClr val="FF3300"/>
              </a:solidFill>
              <a:miter lim="800000"/>
              <a:headEnd/>
              <a:tailEnd/>
            </a:ln>
          </p:spPr>
          <p:txBody>
            <a:bodyPr/>
            <a:lstStyle/>
            <a:p>
              <a:endParaRPr lang="en-US"/>
            </a:p>
          </p:txBody>
        </p:sp>
        <p:sp>
          <p:nvSpPr>
            <p:cNvPr id="1851420" name="Rectangle 28"/>
            <p:cNvSpPr>
              <a:spLocks noChangeArrowheads="1"/>
            </p:cNvSpPr>
            <p:nvPr/>
          </p:nvSpPr>
          <p:spPr bwMode="auto">
            <a:xfrm>
              <a:off x="3347" y="2241"/>
              <a:ext cx="36" cy="3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21" name="Rectangle 29"/>
            <p:cNvSpPr>
              <a:spLocks noChangeArrowheads="1"/>
            </p:cNvSpPr>
            <p:nvPr/>
          </p:nvSpPr>
          <p:spPr bwMode="auto">
            <a:xfrm>
              <a:off x="3347" y="2241"/>
              <a:ext cx="36" cy="36"/>
            </a:xfrm>
            <a:prstGeom prst="rect">
              <a:avLst/>
            </a:prstGeom>
            <a:solidFill>
              <a:srgbClr val="FF3300"/>
            </a:solidFill>
            <a:ln w="6350">
              <a:solidFill>
                <a:srgbClr val="FF3300"/>
              </a:solidFill>
              <a:miter lim="800000"/>
              <a:headEnd/>
              <a:tailEnd/>
            </a:ln>
          </p:spPr>
          <p:txBody>
            <a:bodyPr/>
            <a:lstStyle/>
            <a:p>
              <a:endParaRPr lang="en-US"/>
            </a:p>
          </p:txBody>
        </p:sp>
        <p:sp>
          <p:nvSpPr>
            <p:cNvPr id="1851422" name="Rectangle 30"/>
            <p:cNvSpPr>
              <a:spLocks noChangeArrowheads="1"/>
            </p:cNvSpPr>
            <p:nvPr/>
          </p:nvSpPr>
          <p:spPr bwMode="auto">
            <a:xfrm>
              <a:off x="2669" y="2359"/>
              <a:ext cx="85" cy="8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23" name="Rectangle 31"/>
            <p:cNvSpPr>
              <a:spLocks noChangeArrowheads="1"/>
            </p:cNvSpPr>
            <p:nvPr/>
          </p:nvSpPr>
          <p:spPr bwMode="auto">
            <a:xfrm>
              <a:off x="2669" y="2359"/>
              <a:ext cx="85" cy="86"/>
            </a:xfrm>
            <a:prstGeom prst="rect">
              <a:avLst/>
            </a:prstGeom>
            <a:solidFill>
              <a:srgbClr val="FF3300"/>
            </a:solidFill>
            <a:ln w="6350">
              <a:solidFill>
                <a:srgbClr val="FF3300"/>
              </a:solidFill>
              <a:miter lim="800000"/>
              <a:headEnd/>
              <a:tailEnd/>
            </a:ln>
          </p:spPr>
          <p:txBody>
            <a:bodyPr/>
            <a:lstStyle/>
            <a:p>
              <a:endParaRPr lang="en-US"/>
            </a:p>
          </p:txBody>
        </p:sp>
        <p:sp>
          <p:nvSpPr>
            <p:cNvPr id="1851424" name="Rectangle 32"/>
            <p:cNvSpPr>
              <a:spLocks noChangeArrowheads="1"/>
            </p:cNvSpPr>
            <p:nvPr/>
          </p:nvSpPr>
          <p:spPr bwMode="auto">
            <a:xfrm>
              <a:off x="2957" y="2524"/>
              <a:ext cx="41" cy="4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25" name="Rectangle 33"/>
            <p:cNvSpPr>
              <a:spLocks noChangeArrowheads="1"/>
            </p:cNvSpPr>
            <p:nvPr/>
          </p:nvSpPr>
          <p:spPr bwMode="auto">
            <a:xfrm>
              <a:off x="2957" y="2524"/>
              <a:ext cx="41" cy="41"/>
            </a:xfrm>
            <a:prstGeom prst="rect">
              <a:avLst/>
            </a:prstGeom>
            <a:solidFill>
              <a:srgbClr val="FF3300"/>
            </a:solidFill>
            <a:ln w="6350">
              <a:solidFill>
                <a:srgbClr val="FF3300"/>
              </a:solidFill>
              <a:miter lim="800000"/>
              <a:headEnd/>
              <a:tailEnd/>
            </a:ln>
          </p:spPr>
          <p:txBody>
            <a:bodyPr/>
            <a:lstStyle/>
            <a:p>
              <a:endParaRPr lang="en-US"/>
            </a:p>
          </p:txBody>
        </p:sp>
        <p:sp>
          <p:nvSpPr>
            <p:cNvPr id="1851426" name="Rectangle 34"/>
            <p:cNvSpPr>
              <a:spLocks noChangeArrowheads="1"/>
            </p:cNvSpPr>
            <p:nvPr/>
          </p:nvSpPr>
          <p:spPr bwMode="auto">
            <a:xfrm>
              <a:off x="2700" y="2646"/>
              <a:ext cx="84" cy="83"/>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27" name="Rectangle 35"/>
            <p:cNvSpPr>
              <a:spLocks noChangeArrowheads="1"/>
            </p:cNvSpPr>
            <p:nvPr/>
          </p:nvSpPr>
          <p:spPr bwMode="auto">
            <a:xfrm>
              <a:off x="2700" y="2646"/>
              <a:ext cx="84" cy="83"/>
            </a:xfrm>
            <a:prstGeom prst="rect">
              <a:avLst/>
            </a:prstGeom>
            <a:solidFill>
              <a:srgbClr val="FF3300"/>
            </a:solidFill>
            <a:ln w="6350">
              <a:solidFill>
                <a:srgbClr val="FF3300"/>
              </a:solidFill>
              <a:miter lim="800000"/>
              <a:headEnd/>
              <a:tailEnd/>
            </a:ln>
          </p:spPr>
          <p:txBody>
            <a:bodyPr/>
            <a:lstStyle/>
            <a:p>
              <a:endParaRPr lang="en-US"/>
            </a:p>
          </p:txBody>
        </p:sp>
        <p:sp>
          <p:nvSpPr>
            <p:cNvPr id="1851428" name="Rectangle 36"/>
            <p:cNvSpPr>
              <a:spLocks noChangeArrowheads="1"/>
            </p:cNvSpPr>
            <p:nvPr/>
          </p:nvSpPr>
          <p:spPr bwMode="auto">
            <a:xfrm>
              <a:off x="2707" y="2794"/>
              <a:ext cx="74" cy="73"/>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29" name="Rectangle 37"/>
            <p:cNvSpPr>
              <a:spLocks noChangeArrowheads="1"/>
            </p:cNvSpPr>
            <p:nvPr/>
          </p:nvSpPr>
          <p:spPr bwMode="auto">
            <a:xfrm>
              <a:off x="2707" y="2794"/>
              <a:ext cx="74" cy="73"/>
            </a:xfrm>
            <a:prstGeom prst="rect">
              <a:avLst/>
            </a:prstGeom>
            <a:solidFill>
              <a:srgbClr val="FF3300"/>
            </a:solidFill>
            <a:ln w="6350">
              <a:solidFill>
                <a:srgbClr val="FF3300"/>
              </a:solidFill>
              <a:miter lim="800000"/>
              <a:headEnd/>
              <a:tailEnd/>
            </a:ln>
          </p:spPr>
          <p:txBody>
            <a:bodyPr/>
            <a:lstStyle/>
            <a:p>
              <a:endParaRPr lang="en-US"/>
            </a:p>
          </p:txBody>
        </p:sp>
        <p:sp>
          <p:nvSpPr>
            <p:cNvPr id="1851430" name="Rectangle 38"/>
            <p:cNvSpPr>
              <a:spLocks noChangeArrowheads="1"/>
            </p:cNvSpPr>
            <p:nvPr/>
          </p:nvSpPr>
          <p:spPr bwMode="auto">
            <a:xfrm>
              <a:off x="2823" y="2944"/>
              <a:ext cx="58" cy="58"/>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31" name="Rectangle 39"/>
            <p:cNvSpPr>
              <a:spLocks noChangeArrowheads="1"/>
            </p:cNvSpPr>
            <p:nvPr/>
          </p:nvSpPr>
          <p:spPr bwMode="auto">
            <a:xfrm>
              <a:off x="2823" y="2944"/>
              <a:ext cx="58" cy="58"/>
            </a:xfrm>
            <a:prstGeom prst="rect">
              <a:avLst/>
            </a:prstGeom>
            <a:solidFill>
              <a:srgbClr val="FF3300"/>
            </a:solidFill>
            <a:ln w="6350">
              <a:solidFill>
                <a:srgbClr val="FF3300"/>
              </a:solidFill>
              <a:miter lim="800000"/>
              <a:headEnd/>
              <a:tailEnd/>
            </a:ln>
          </p:spPr>
          <p:txBody>
            <a:bodyPr/>
            <a:lstStyle/>
            <a:p>
              <a:endParaRPr lang="en-US"/>
            </a:p>
          </p:txBody>
        </p:sp>
        <p:sp>
          <p:nvSpPr>
            <p:cNvPr id="1851432" name="Rectangle 40"/>
            <p:cNvSpPr>
              <a:spLocks noChangeArrowheads="1"/>
            </p:cNvSpPr>
            <p:nvPr/>
          </p:nvSpPr>
          <p:spPr bwMode="auto">
            <a:xfrm>
              <a:off x="2908" y="3085"/>
              <a:ext cx="62" cy="6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33" name="Rectangle 41"/>
            <p:cNvSpPr>
              <a:spLocks noChangeArrowheads="1"/>
            </p:cNvSpPr>
            <p:nvPr/>
          </p:nvSpPr>
          <p:spPr bwMode="auto">
            <a:xfrm>
              <a:off x="2908" y="3085"/>
              <a:ext cx="62" cy="62"/>
            </a:xfrm>
            <a:prstGeom prst="rect">
              <a:avLst/>
            </a:prstGeom>
            <a:solidFill>
              <a:srgbClr val="FF3300"/>
            </a:solidFill>
            <a:ln w="6350">
              <a:solidFill>
                <a:srgbClr val="FF3300"/>
              </a:solidFill>
              <a:miter lim="800000"/>
              <a:headEnd/>
              <a:tailEnd/>
            </a:ln>
          </p:spPr>
          <p:txBody>
            <a:bodyPr/>
            <a:lstStyle/>
            <a:p>
              <a:endParaRPr lang="en-US"/>
            </a:p>
          </p:txBody>
        </p:sp>
        <p:sp>
          <p:nvSpPr>
            <p:cNvPr id="1851434" name="Rectangle 42"/>
            <p:cNvSpPr>
              <a:spLocks noChangeArrowheads="1"/>
            </p:cNvSpPr>
            <p:nvPr/>
          </p:nvSpPr>
          <p:spPr bwMode="auto">
            <a:xfrm>
              <a:off x="2648" y="3224"/>
              <a:ext cx="70" cy="7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35" name="Rectangle 43"/>
            <p:cNvSpPr>
              <a:spLocks noChangeArrowheads="1"/>
            </p:cNvSpPr>
            <p:nvPr/>
          </p:nvSpPr>
          <p:spPr bwMode="auto">
            <a:xfrm>
              <a:off x="2648" y="3224"/>
              <a:ext cx="70" cy="70"/>
            </a:xfrm>
            <a:prstGeom prst="rect">
              <a:avLst/>
            </a:prstGeom>
            <a:solidFill>
              <a:srgbClr val="FF3300"/>
            </a:solidFill>
            <a:ln w="6350">
              <a:solidFill>
                <a:srgbClr val="FF3300"/>
              </a:solidFill>
              <a:miter lim="800000"/>
              <a:headEnd/>
              <a:tailEnd/>
            </a:ln>
          </p:spPr>
          <p:txBody>
            <a:bodyPr/>
            <a:lstStyle/>
            <a:p>
              <a:endParaRPr lang="en-US"/>
            </a:p>
          </p:txBody>
        </p:sp>
        <p:sp>
          <p:nvSpPr>
            <p:cNvPr id="1851436" name="Rectangle 44"/>
            <p:cNvSpPr>
              <a:spLocks noChangeArrowheads="1"/>
            </p:cNvSpPr>
            <p:nvPr/>
          </p:nvSpPr>
          <p:spPr bwMode="auto">
            <a:xfrm>
              <a:off x="2737" y="3424"/>
              <a:ext cx="93" cy="93"/>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37" name="Rectangle 45"/>
            <p:cNvSpPr>
              <a:spLocks noChangeArrowheads="1"/>
            </p:cNvSpPr>
            <p:nvPr/>
          </p:nvSpPr>
          <p:spPr bwMode="auto">
            <a:xfrm>
              <a:off x="2737" y="3424"/>
              <a:ext cx="93" cy="93"/>
            </a:xfrm>
            <a:prstGeom prst="rect">
              <a:avLst/>
            </a:prstGeom>
            <a:solidFill>
              <a:srgbClr val="FF3300"/>
            </a:solidFill>
            <a:ln w="6350">
              <a:solidFill>
                <a:srgbClr val="FF3300"/>
              </a:solidFill>
              <a:miter lim="800000"/>
              <a:headEnd/>
              <a:tailEnd/>
            </a:ln>
          </p:spPr>
          <p:txBody>
            <a:bodyPr/>
            <a:lstStyle/>
            <a:p>
              <a:endParaRPr lang="en-US"/>
            </a:p>
          </p:txBody>
        </p:sp>
        <p:sp>
          <p:nvSpPr>
            <p:cNvPr id="1851438" name="Line 46"/>
            <p:cNvSpPr>
              <a:spLocks noChangeShapeType="1"/>
            </p:cNvSpPr>
            <p:nvPr/>
          </p:nvSpPr>
          <p:spPr bwMode="auto">
            <a:xfrm>
              <a:off x="1972" y="3740"/>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39" name="Rectangle 47"/>
            <p:cNvSpPr>
              <a:spLocks noChangeArrowheads="1"/>
            </p:cNvSpPr>
            <p:nvPr/>
          </p:nvSpPr>
          <p:spPr bwMode="auto">
            <a:xfrm>
              <a:off x="1972" y="3740"/>
              <a:ext cx="2020" cy="3"/>
            </a:xfrm>
            <a:prstGeom prst="rect">
              <a:avLst/>
            </a:prstGeom>
            <a:solidFill>
              <a:srgbClr val="000000"/>
            </a:solidFill>
            <a:ln w="9525">
              <a:solidFill>
                <a:srgbClr val="000000"/>
              </a:solidFill>
              <a:miter lim="800000"/>
              <a:headEnd/>
              <a:tailEnd/>
            </a:ln>
          </p:spPr>
          <p:txBody>
            <a:bodyPr/>
            <a:lstStyle/>
            <a:p>
              <a:endParaRPr lang="en-US"/>
            </a:p>
          </p:txBody>
        </p:sp>
        <p:sp>
          <p:nvSpPr>
            <p:cNvPr id="1851440" name="Line 48"/>
            <p:cNvSpPr>
              <a:spLocks noChangeShapeType="1"/>
            </p:cNvSpPr>
            <p:nvPr/>
          </p:nvSpPr>
          <p:spPr bwMode="auto">
            <a:xfrm>
              <a:off x="3234"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41" name="Line 49"/>
            <p:cNvSpPr>
              <a:spLocks noChangeShapeType="1"/>
            </p:cNvSpPr>
            <p:nvPr/>
          </p:nvSpPr>
          <p:spPr bwMode="auto">
            <a:xfrm>
              <a:off x="1974"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42" name="Rectangle 50"/>
            <p:cNvSpPr>
              <a:spLocks noChangeArrowheads="1"/>
            </p:cNvSpPr>
            <p:nvPr/>
          </p:nvSpPr>
          <p:spPr bwMode="auto">
            <a:xfrm>
              <a:off x="1971" y="3742"/>
              <a:ext cx="3" cy="51"/>
            </a:xfrm>
            <a:prstGeom prst="rect">
              <a:avLst/>
            </a:prstGeom>
            <a:solidFill>
              <a:srgbClr val="000000"/>
            </a:solidFill>
            <a:ln w="9525">
              <a:solidFill>
                <a:srgbClr val="000000"/>
              </a:solidFill>
              <a:miter lim="800000"/>
              <a:headEnd/>
              <a:tailEnd/>
            </a:ln>
          </p:spPr>
          <p:txBody>
            <a:bodyPr/>
            <a:lstStyle/>
            <a:p>
              <a:endParaRPr lang="en-US"/>
            </a:p>
          </p:txBody>
        </p:sp>
        <p:sp>
          <p:nvSpPr>
            <p:cNvPr id="1851443" name="Line 51"/>
            <p:cNvSpPr>
              <a:spLocks noChangeShapeType="1"/>
            </p:cNvSpPr>
            <p:nvPr/>
          </p:nvSpPr>
          <p:spPr bwMode="auto">
            <a:xfrm>
              <a:off x="2100"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44" name="Rectangle 52"/>
            <p:cNvSpPr>
              <a:spLocks noChangeArrowheads="1"/>
            </p:cNvSpPr>
            <p:nvPr/>
          </p:nvSpPr>
          <p:spPr bwMode="auto">
            <a:xfrm>
              <a:off x="2097"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1445" name="Line 53"/>
            <p:cNvSpPr>
              <a:spLocks noChangeShapeType="1"/>
            </p:cNvSpPr>
            <p:nvPr/>
          </p:nvSpPr>
          <p:spPr bwMode="auto">
            <a:xfrm>
              <a:off x="2226"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46" name="Rectangle 54"/>
            <p:cNvSpPr>
              <a:spLocks noChangeArrowheads="1"/>
            </p:cNvSpPr>
            <p:nvPr/>
          </p:nvSpPr>
          <p:spPr bwMode="auto">
            <a:xfrm>
              <a:off x="2223"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1447" name="Line 55"/>
            <p:cNvSpPr>
              <a:spLocks noChangeShapeType="1"/>
            </p:cNvSpPr>
            <p:nvPr/>
          </p:nvSpPr>
          <p:spPr bwMode="auto">
            <a:xfrm>
              <a:off x="2352"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48" name="Rectangle 56"/>
            <p:cNvSpPr>
              <a:spLocks noChangeArrowheads="1"/>
            </p:cNvSpPr>
            <p:nvPr/>
          </p:nvSpPr>
          <p:spPr bwMode="auto">
            <a:xfrm>
              <a:off x="2349"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1449" name="Line 57"/>
            <p:cNvSpPr>
              <a:spLocks noChangeShapeType="1"/>
            </p:cNvSpPr>
            <p:nvPr/>
          </p:nvSpPr>
          <p:spPr bwMode="auto">
            <a:xfrm>
              <a:off x="2479"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50" name="Rectangle 58"/>
            <p:cNvSpPr>
              <a:spLocks noChangeArrowheads="1"/>
            </p:cNvSpPr>
            <p:nvPr/>
          </p:nvSpPr>
          <p:spPr bwMode="auto">
            <a:xfrm>
              <a:off x="2476"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1451" name="Line 59"/>
            <p:cNvSpPr>
              <a:spLocks noChangeShapeType="1"/>
            </p:cNvSpPr>
            <p:nvPr/>
          </p:nvSpPr>
          <p:spPr bwMode="auto">
            <a:xfrm>
              <a:off x="2605"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52" name="Rectangle 60"/>
            <p:cNvSpPr>
              <a:spLocks noChangeArrowheads="1"/>
            </p:cNvSpPr>
            <p:nvPr/>
          </p:nvSpPr>
          <p:spPr bwMode="auto">
            <a:xfrm>
              <a:off x="2602" y="3742"/>
              <a:ext cx="3" cy="51"/>
            </a:xfrm>
            <a:prstGeom prst="rect">
              <a:avLst/>
            </a:prstGeom>
            <a:solidFill>
              <a:srgbClr val="000000"/>
            </a:solidFill>
            <a:ln w="9525">
              <a:solidFill>
                <a:srgbClr val="000000"/>
              </a:solidFill>
              <a:miter lim="800000"/>
              <a:headEnd/>
              <a:tailEnd/>
            </a:ln>
          </p:spPr>
          <p:txBody>
            <a:bodyPr/>
            <a:lstStyle/>
            <a:p>
              <a:endParaRPr lang="en-US"/>
            </a:p>
          </p:txBody>
        </p:sp>
        <p:sp>
          <p:nvSpPr>
            <p:cNvPr id="1851453" name="Rectangle 61"/>
            <p:cNvSpPr>
              <a:spLocks noChangeArrowheads="1"/>
            </p:cNvSpPr>
            <p:nvPr/>
          </p:nvSpPr>
          <p:spPr bwMode="auto">
            <a:xfrm>
              <a:off x="2515" y="3782"/>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1600"/>
                <a:t>0.5</a:t>
              </a:r>
              <a:endParaRPr lang="en-US" altLang="x-none" sz="1600" b="1">
                <a:latin typeface="Helvetica" charset="0"/>
              </a:endParaRPr>
            </a:p>
          </p:txBody>
        </p:sp>
        <p:sp>
          <p:nvSpPr>
            <p:cNvPr id="1851454" name="Line 62"/>
            <p:cNvSpPr>
              <a:spLocks noChangeShapeType="1"/>
            </p:cNvSpPr>
            <p:nvPr/>
          </p:nvSpPr>
          <p:spPr bwMode="auto">
            <a:xfrm>
              <a:off x="2731"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55" name="Rectangle 63"/>
            <p:cNvSpPr>
              <a:spLocks noChangeArrowheads="1"/>
            </p:cNvSpPr>
            <p:nvPr/>
          </p:nvSpPr>
          <p:spPr bwMode="auto">
            <a:xfrm>
              <a:off x="2728"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1456" name="Line 64"/>
            <p:cNvSpPr>
              <a:spLocks noChangeShapeType="1"/>
            </p:cNvSpPr>
            <p:nvPr/>
          </p:nvSpPr>
          <p:spPr bwMode="auto">
            <a:xfrm>
              <a:off x="2858"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57" name="Rectangle 65"/>
            <p:cNvSpPr>
              <a:spLocks noChangeArrowheads="1"/>
            </p:cNvSpPr>
            <p:nvPr/>
          </p:nvSpPr>
          <p:spPr bwMode="auto">
            <a:xfrm>
              <a:off x="2855"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1458" name="Line 66"/>
            <p:cNvSpPr>
              <a:spLocks noChangeShapeType="1"/>
            </p:cNvSpPr>
            <p:nvPr/>
          </p:nvSpPr>
          <p:spPr bwMode="auto">
            <a:xfrm>
              <a:off x="2984"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59" name="Rectangle 67"/>
            <p:cNvSpPr>
              <a:spLocks noChangeArrowheads="1"/>
            </p:cNvSpPr>
            <p:nvPr/>
          </p:nvSpPr>
          <p:spPr bwMode="auto">
            <a:xfrm>
              <a:off x="2981"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1460" name="Line 68"/>
            <p:cNvSpPr>
              <a:spLocks noChangeShapeType="1"/>
            </p:cNvSpPr>
            <p:nvPr/>
          </p:nvSpPr>
          <p:spPr bwMode="auto">
            <a:xfrm>
              <a:off x="3110"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61" name="Rectangle 69"/>
            <p:cNvSpPr>
              <a:spLocks noChangeArrowheads="1"/>
            </p:cNvSpPr>
            <p:nvPr/>
          </p:nvSpPr>
          <p:spPr bwMode="auto">
            <a:xfrm>
              <a:off x="3107"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1462" name="Line 70"/>
            <p:cNvSpPr>
              <a:spLocks noChangeShapeType="1"/>
            </p:cNvSpPr>
            <p:nvPr/>
          </p:nvSpPr>
          <p:spPr bwMode="auto">
            <a:xfrm>
              <a:off x="3236"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63" name="Rectangle 71"/>
            <p:cNvSpPr>
              <a:spLocks noChangeArrowheads="1"/>
            </p:cNvSpPr>
            <p:nvPr/>
          </p:nvSpPr>
          <p:spPr bwMode="auto">
            <a:xfrm>
              <a:off x="3234" y="3742"/>
              <a:ext cx="2" cy="51"/>
            </a:xfrm>
            <a:prstGeom prst="rect">
              <a:avLst/>
            </a:prstGeom>
            <a:solidFill>
              <a:srgbClr val="000000"/>
            </a:solidFill>
            <a:ln w="9525">
              <a:solidFill>
                <a:srgbClr val="000000"/>
              </a:solidFill>
              <a:miter lim="800000"/>
              <a:headEnd/>
              <a:tailEnd/>
            </a:ln>
          </p:spPr>
          <p:txBody>
            <a:bodyPr/>
            <a:lstStyle/>
            <a:p>
              <a:endParaRPr lang="en-US"/>
            </a:p>
          </p:txBody>
        </p:sp>
        <p:sp>
          <p:nvSpPr>
            <p:cNvPr id="1851464" name="Rectangle 72"/>
            <p:cNvSpPr>
              <a:spLocks noChangeArrowheads="1"/>
            </p:cNvSpPr>
            <p:nvPr/>
          </p:nvSpPr>
          <p:spPr bwMode="auto">
            <a:xfrm>
              <a:off x="3146" y="3782"/>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1600"/>
                <a:t>1.0</a:t>
              </a:r>
              <a:endParaRPr lang="en-US" altLang="x-none" sz="1600" b="1">
                <a:latin typeface="Helvetica" charset="0"/>
              </a:endParaRPr>
            </a:p>
          </p:txBody>
        </p:sp>
        <p:sp>
          <p:nvSpPr>
            <p:cNvPr id="1851465" name="Line 73"/>
            <p:cNvSpPr>
              <a:spLocks noChangeShapeType="1"/>
            </p:cNvSpPr>
            <p:nvPr/>
          </p:nvSpPr>
          <p:spPr bwMode="auto">
            <a:xfrm>
              <a:off x="3363"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66" name="Rectangle 74"/>
            <p:cNvSpPr>
              <a:spLocks noChangeArrowheads="1"/>
            </p:cNvSpPr>
            <p:nvPr/>
          </p:nvSpPr>
          <p:spPr bwMode="auto">
            <a:xfrm>
              <a:off x="3360"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1467" name="Line 75"/>
            <p:cNvSpPr>
              <a:spLocks noChangeShapeType="1"/>
            </p:cNvSpPr>
            <p:nvPr/>
          </p:nvSpPr>
          <p:spPr bwMode="auto">
            <a:xfrm>
              <a:off x="3489"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68" name="Rectangle 76"/>
            <p:cNvSpPr>
              <a:spLocks noChangeArrowheads="1"/>
            </p:cNvSpPr>
            <p:nvPr/>
          </p:nvSpPr>
          <p:spPr bwMode="auto">
            <a:xfrm>
              <a:off x="3486"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1469" name="Line 77"/>
            <p:cNvSpPr>
              <a:spLocks noChangeShapeType="1"/>
            </p:cNvSpPr>
            <p:nvPr/>
          </p:nvSpPr>
          <p:spPr bwMode="auto">
            <a:xfrm>
              <a:off x="3615"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70" name="Rectangle 78"/>
            <p:cNvSpPr>
              <a:spLocks noChangeArrowheads="1"/>
            </p:cNvSpPr>
            <p:nvPr/>
          </p:nvSpPr>
          <p:spPr bwMode="auto">
            <a:xfrm>
              <a:off x="3612"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1471" name="Line 79"/>
            <p:cNvSpPr>
              <a:spLocks noChangeShapeType="1"/>
            </p:cNvSpPr>
            <p:nvPr/>
          </p:nvSpPr>
          <p:spPr bwMode="auto">
            <a:xfrm>
              <a:off x="3741"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72" name="Rectangle 80"/>
            <p:cNvSpPr>
              <a:spLocks noChangeArrowheads="1"/>
            </p:cNvSpPr>
            <p:nvPr/>
          </p:nvSpPr>
          <p:spPr bwMode="auto">
            <a:xfrm>
              <a:off x="3738"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1473" name="Line 81"/>
            <p:cNvSpPr>
              <a:spLocks noChangeShapeType="1"/>
            </p:cNvSpPr>
            <p:nvPr/>
          </p:nvSpPr>
          <p:spPr bwMode="auto">
            <a:xfrm>
              <a:off x="3868"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74" name="Rectangle 82"/>
            <p:cNvSpPr>
              <a:spLocks noChangeArrowheads="1"/>
            </p:cNvSpPr>
            <p:nvPr/>
          </p:nvSpPr>
          <p:spPr bwMode="auto">
            <a:xfrm>
              <a:off x="3865" y="3742"/>
              <a:ext cx="3" cy="51"/>
            </a:xfrm>
            <a:prstGeom prst="rect">
              <a:avLst/>
            </a:prstGeom>
            <a:solidFill>
              <a:srgbClr val="000000"/>
            </a:solidFill>
            <a:ln w="9525">
              <a:solidFill>
                <a:srgbClr val="000000"/>
              </a:solidFill>
              <a:miter lim="800000"/>
              <a:headEnd/>
              <a:tailEnd/>
            </a:ln>
          </p:spPr>
          <p:txBody>
            <a:bodyPr/>
            <a:lstStyle/>
            <a:p>
              <a:endParaRPr lang="en-US"/>
            </a:p>
          </p:txBody>
        </p:sp>
        <p:sp>
          <p:nvSpPr>
            <p:cNvPr id="1851475" name="Rectangle 83"/>
            <p:cNvSpPr>
              <a:spLocks noChangeArrowheads="1"/>
            </p:cNvSpPr>
            <p:nvPr/>
          </p:nvSpPr>
          <p:spPr bwMode="auto">
            <a:xfrm>
              <a:off x="3777" y="3782"/>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1600"/>
                <a:t>1.5</a:t>
              </a:r>
              <a:endParaRPr lang="en-US" altLang="x-none" sz="1600" b="1">
                <a:latin typeface="Helvetica" charset="0"/>
              </a:endParaRPr>
            </a:p>
          </p:txBody>
        </p:sp>
        <p:sp>
          <p:nvSpPr>
            <p:cNvPr id="1851476" name="Line 84"/>
            <p:cNvSpPr>
              <a:spLocks noChangeShapeType="1"/>
            </p:cNvSpPr>
            <p:nvPr/>
          </p:nvSpPr>
          <p:spPr bwMode="auto">
            <a:xfrm>
              <a:off x="3994"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77" name="Rectangle 85"/>
            <p:cNvSpPr>
              <a:spLocks noChangeArrowheads="1"/>
            </p:cNvSpPr>
            <p:nvPr/>
          </p:nvSpPr>
          <p:spPr bwMode="auto">
            <a:xfrm>
              <a:off x="3991"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1478" name="Line 86"/>
            <p:cNvSpPr>
              <a:spLocks noChangeShapeType="1"/>
            </p:cNvSpPr>
            <p:nvPr/>
          </p:nvSpPr>
          <p:spPr bwMode="auto">
            <a:xfrm>
              <a:off x="2661" y="84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79" name="Rectangle 87"/>
            <p:cNvSpPr>
              <a:spLocks noChangeArrowheads="1"/>
            </p:cNvSpPr>
            <p:nvPr/>
          </p:nvSpPr>
          <p:spPr bwMode="auto">
            <a:xfrm>
              <a:off x="2661" y="813"/>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480" name="Line 88"/>
            <p:cNvSpPr>
              <a:spLocks noChangeShapeType="1"/>
            </p:cNvSpPr>
            <p:nvPr/>
          </p:nvSpPr>
          <p:spPr bwMode="auto">
            <a:xfrm>
              <a:off x="3600" y="84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81" name="Rectangle 89"/>
            <p:cNvSpPr>
              <a:spLocks noChangeArrowheads="1"/>
            </p:cNvSpPr>
            <p:nvPr/>
          </p:nvSpPr>
          <p:spPr bwMode="auto">
            <a:xfrm>
              <a:off x="3600" y="813"/>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482" name="Line 90"/>
            <p:cNvSpPr>
              <a:spLocks noChangeShapeType="1"/>
            </p:cNvSpPr>
            <p:nvPr/>
          </p:nvSpPr>
          <p:spPr bwMode="auto">
            <a:xfrm>
              <a:off x="2662" y="828"/>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83" name="Rectangle 91"/>
            <p:cNvSpPr>
              <a:spLocks noChangeArrowheads="1"/>
            </p:cNvSpPr>
            <p:nvPr/>
          </p:nvSpPr>
          <p:spPr bwMode="auto">
            <a:xfrm>
              <a:off x="2662" y="828"/>
              <a:ext cx="940" cy="3"/>
            </a:xfrm>
            <a:prstGeom prst="rect">
              <a:avLst/>
            </a:prstGeom>
            <a:solidFill>
              <a:srgbClr val="000000"/>
            </a:solidFill>
            <a:ln w="12700">
              <a:solidFill>
                <a:srgbClr val="FF3300"/>
              </a:solidFill>
              <a:miter lim="800000"/>
              <a:headEnd/>
              <a:tailEnd/>
            </a:ln>
          </p:spPr>
          <p:txBody>
            <a:bodyPr/>
            <a:lstStyle/>
            <a:p>
              <a:endParaRPr lang="en-US"/>
            </a:p>
          </p:txBody>
        </p:sp>
        <p:sp>
          <p:nvSpPr>
            <p:cNvPr id="1851484" name="Line 92"/>
            <p:cNvSpPr>
              <a:spLocks noChangeShapeType="1"/>
            </p:cNvSpPr>
            <p:nvPr/>
          </p:nvSpPr>
          <p:spPr bwMode="auto">
            <a:xfrm>
              <a:off x="2491" y="99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85" name="Rectangle 93"/>
            <p:cNvSpPr>
              <a:spLocks noChangeArrowheads="1"/>
            </p:cNvSpPr>
            <p:nvPr/>
          </p:nvSpPr>
          <p:spPr bwMode="auto">
            <a:xfrm>
              <a:off x="2491" y="955"/>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1486" name="Line 94"/>
            <p:cNvSpPr>
              <a:spLocks noChangeShapeType="1"/>
            </p:cNvSpPr>
            <p:nvPr/>
          </p:nvSpPr>
          <p:spPr bwMode="auto">
            <a:xfrm>
              <a:off x="2943" y="99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87" name="Rectangle 95"/>
            <p:cNvSpPr>
              <a:spLocks noChangeArrowheads="1"/>
            </p:cNvSpPr>
            <p:nvPr/>
          </p:nvSpPr>
          <p:spPr bwMode="auto">
            <a:xfrm>
              <a:off x="2943" y="955"/>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1488" name="Line 96"/>
            <p:cNvSpPr>
              <a:spLocks noChangeShapeType="1"/>
            </p:cNvSpPr>
            <p:nvPr/>
          </p:nvSpPr>
          <p:spPr bwMode="auto">
            <a:xfrm>
              <a:off x="2493" y="97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89" name="Rectangle 97"/>
            <p:cNvSpPr>
              <a:spLocks noChangeArrowheads="1"/>
            </p:cNvSpPr>
            <p:nvPr/>
          </p:nvSpPr>
          <p:spPr bwMode="auto">
            <a:xfrm>
              <a:off x="2493" y="971"/>
              <a:ext cx="451" cy="3"/>
            </a:xfrm>
            <a:prstGeom prst="rect">
              <a:avLst/>
            </a:prstGeom>
            <a:solidFill>
              <a:srgbClr val="000000"/>
            </a:solidFill>
            <a:ln w="12700">
              <a:solidFill>
                <a:srgbClr val="FF3300"/>
              </a:solidFill>
              <a:miter lim="800000"/>
              <a:headEnd/>
              <a:tailEnd/>
            </a:ln>
          </p:spPr>
          <p:txBody>
            <a:bodyPr/>
            <a:lstStyle/>
            <a:p>
              <a:endParaRPr lang="en-US"/>
            </a:p>
          </p:txBody>
        </p:sp>
        <p:sp>
          <p:nvSpPr>
            <p:cNvPr id="1851490" name="Line 98"/>
            <p:cNvSpPr>
              <a:spLocks noChangeShapeType="1"/>
            </p:cNvSpPr>
            <p:nvPr/>
          </p:nvSpPr>
          <p:spPr bwMode="auto">
            <a:xfrm>
              <a:off x="2435" y="113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91" name="Rectangle 99"/>
            <p:cNvSpPr>
              <a:spLocks noChangeArrowheads="1"/>
            </p:cNvSpPr>
            <p:nvPr/>
          </p:nvSpPr>
          <p:spPr bwMode="auto">
            <a:xfrm>
              <a:off x="2435" y="1098"/>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1492" name="Line 100"/>
            <p:cNvSpPr>
              <a:spLocks noChangeShapeType="1"/>
            </p:cNvSpPr>
            <p:nvPr/>
          </p:nvSpPr>
          <p:spPr bwMode="auto">
            <a:xfrm>
              <a:off x="3039" y="113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93" name="Rectangle 101"/>
            <p:cNvSpPr>
              <a:spLocks noChangeArrowheads="1"/>
            </p:cNvSpPr>
            <p:nvPr/>
          </p:nvSpPr>
          <p:spPr bwMode="auto">
            <a:xfrm>
              <a:off x="3039" y="1098"/>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1494" name="Line 102"/>
            <p:cNvSpPr>
              <a:spLocks noChangeShapeType="1"/>
            </p:cNvSpPr>
            <p:nvPr/>
          </p:nvSpPr>
          <p:spPr bwMode="auto">
            <a:xfrm>
              <a:off x="2436" y="111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95" name="Rectangle 103"/>
            <p:cNvSpPr>
              <a:spLocks noChangeArrowheads="1"/>
            </p:cNvSpPr>
            <p:nvPr/>
          </p:nvSpPr>
          <p:spPr bwMode="auto">
            <a:xfrm>
              <a:off x="2436" y="1114"/>
              <a:ext cx="605" cy="3"/>
            </a:xfrm>
            <a:prstGeom prst="rect">
              <a:avLst/>
            </a:prstGeom>
            <a:solidFill>
              <a:srgbClr val="000000"/>
            </a:solidFill>
            <a:ln w="12700">
              <a:solidFill>
                <a:srgbClr val="FF3300"/>
              </a:solidFill>
              <a:miter lim="800000"/>
              <a:headEnd/>
              <a:tailEnd/>
            </a:ln>
          </p:spPr>
          <p:txBody>
            <a:bodyPr/>
            <a:lstStyle/>
            <a:p>
              <a:endParaRPr lang="en-US"/>
            </a:p>
          </p:txBody>
        </p:sp>
        <p:sp>
          <p:nvSpPr>
            <p:cNvPr id="1851496" name="Line 104"/>
            <p:cNvSpPr>
              <a:spLocks noChangeShapeType="1"/>
            </p:cNvSpPr>
            <p:nvPr/>
          </p:nvSpPr>
          <p:spPr bwMode="auto">
            <a:xfrm>
              <a:off x="2612" y="127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97" name="Rectangle 105"/>
            <p:cNvSpPr>
              <a:spLocks noChangeArrowheads="1"/>
            </p:cNvSpPr>
            <p:nvPr/>
          </p:nvSpPr>
          <p:spPr bwMode="auto">
            <a:xfrm>
              <a:off x="2612" y="1241"/>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1498" name="Line 106"/>
            <p:cNvSpPr>
              <a:spLocks noChangeShapeType="1"/>
            </p:cNvSpPr>
            <p:nvPr/>
          </p:nvSpPr>
          <p:spPr bwMode="auto">
            <a:xfrm>
              <a:off x="3178" y="127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99" name="Rectangle 107"/>
            <p:cNvSpPr>
              <a:spLocks noChangeArrowheads="1"/>
            </p:cNvSpPr>
            <p:nvPr/>
          </p:nvSpPr>
          <p:spPr bwMode="auto">
            <a:xfrm>
              <a:off x="3178" y="1241"/>
              <a:ext cx="2" cy="35"/>
            </a:xfrm>
            <a:prstGeom prst="rect">
              <a:avLst/>
            </a:prstGeom>
            <a:solidFill>
              <a:srgbClr val="000000"/>
            </a:solidFill>
            <a:ln w="12700">
              <a:solidFill>
                <a:srgbClr val="FF3300"/>
              </a:solidFill>
              <a:miter lim="800000"/>
              <a:headEnd/>
              <a:tailEnd/>
            </a:ln>
          </p:spPr>
          <p:txBody>
            <a:bodyPr/>
            <a:lstStyle/>
            <a:p>
              <a:endParaRPr lang="en-US"/>
            </a:p>
          </p:txBody>
        </p:sp>
        <p:sp>
          <p:nvSpPr>
            <p:cNvPr id="1851500" name="Line 108"/>
            <p:cNvSpPr>
              <a:spLocks noChangeShapeType="1"/>
            </p:cNvSpPr>
            <p:nvPr/>
          </p:nvSpPr>
          <p:spPr bwMode="auto">
            <a:xfrm>
              <a:off x="2613" y="12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01" name="Rectangle 109"/>
            <p:cNvSpPr>
              <a:spLocks noChangeArrowheads="1"/>
            </p:cNvSpPr>
            <p:nvPr/>
          </p:nvSpPr>
          <p:spPr bwMode="auto">
            <a:xfrm>
              <a:off x="2613" y="1257"/>
              <a:ext cx="566" cy="3"/>
            </a:xfrm>
            <a:prstGeom prst="rect">
              <a:avLst/>
            </a:prstGeom>
            <a:solidFill>
              <a:srgbClr val="000000"/>
            </a:solidFill>
            <a:ln w="12700">
              <a:solidFill>
                <a:srgbClr val="FF3300"/>
              </a:solidFill>
              <a:miter lim="800000"/>
              <a:headEnd/>
              <a:tailEnd/>
            </a:ln>
          </p:spPr>
          <p:txBody>
            <a:bodyPr/>
            <a:lstStyle/>
            <a:p>
              <a:endParaRPr lang="en-US"/>
            </a:p>
          </p:txBody>
        </p:sp>
        <p:sp>
          <p:nvSpPr>
            <p:cNvPr id="1851502" name="Line 110"/>
            <p:cNvSpPr>
              <a:spLocks noChangeShapeType="1"/>
            </p:cNvSpPr>
            <p:nvPr/>
          </p:nvSpPr>
          <p:spPr bwMode="auto">
            <a:xfrm>
              <a:off x="2463" y="1418"/>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03" name="Rectangle 111"/>
            <p:cNvSpPr>
              <a:spLocks noChangeArrowheads="1"/>
            </p:cNvSpPr>
            <p:nvPr/>
          </p:nvSpPr>
          <p:spPr bwMode="auto">
            <a:xfrm>
              <a:off x="2463" y="1384"/>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04" name="Line 112"/>
            <p:cNvSpPr>
              <a:spLocks noChangeShapeType="1"/>
            </p:cNvSpPr>
            <p:nvPr/>
          </p:nvSpPr>
          <p:spPr bwMode="auto">
            <a:xfrm>
              <a:off x="3107" y="1418"/>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05" name="Rectangle 113"/>
            <p:cNvSpPr>
              <a:spLocks noChangeArrowheads="1"/>
            </p:cNvSpPr>
            <p:nvPr/>
          </p:nvSpPr>
          <p:spPr bwMode="auto">
            <a:xfrm>
              <a:off x="3107" y="1384"/>
              <a:ext cx="2" cy="34"/>
            </a:xfrm>
            <a:prstGeom prst="rect">
              <a:avLst/>
            </a:prstGeom>
            <a:solidFill>
              <a:srgbClr val="000000"/>
            </a:solidFill>
            <a:ln w="12700">
              <a:solidFill>
                <a:srgbClr val="FF3300"/>
              </a:solidFill>
              <a:miter lim="800000"/>
              <a:headEnd/>
              <a:tailEnd/>
            </a:ln>
          </p:spPr>
          <p:txBody>
            <a:bodyPr/>
            <a:lstStyle/>
            <a:p>
              <a:endParaRPr lang="en-US"/>
            </a:p>
          </p:txBody>
        </p:sp>
        <p:sp>
          <p:nvSpPr>
            <p:cNvPr id="1851506" name="Line 114"/>
            <p:cNvSpPr>
              <a:spLocks noChangeShapeType="1"/>
            </p:cNvSpPr>
            <p:nvPr/>
          </p:nvSpPr>
          <p:spPr bwMode="auto">
            <a:xfrm>
              <a:off x="2465" y="140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07" name="Rectangle 115"/>
            <p:cNvSpPr>
              <a:spLocks noChangeArrowheads="1"/>
            </p:cNvSpPr>
            <p:nvPr/>
          </p:nvSpPr>
          <p:spPr bwMode="auto">
            <a:xfrm>
              <a:off x="2465" y="1400"/>
              <a:ext cx="643" cy="3"/>
            </a:xfrm>
            <a:prstGeom prst="rect">
              <a:avLst/>
            </a:prstGeom>
            <a:solidFill>
              <a:srgbClr val="000000"/>
            </a:solidFill>
            <a:ln w="12700">
              <a:solidFill>
                <a:srgbClr val="FF3300"/>
              </a:solidFill>
              <a:miter lim="800000"/>
              <a:headEnd/>
              <a:tailEnd/>
            </a:ln>
          </p:spPr>
          <p:txBody>
            <a:bodyPr/>
            <a:lstStyle/>
            <a:p>
              <a:endParaRPr lang="en-US"/>
            </a:p>
          </p:txBody>
        </p:sp>
        <p:sp>
          <p:nvSpPr>
            <p:cNvPr id="1851508" name="Line 116"/>
            <p:cNvSpPr>
              <a:spLocks noChangeShapeType="1"/>
            </p:cNvSpPr>
            <p:nvPr/>
          </p:nvSpPr>
          <p:spPr bwMode="auto">
            <a:xfrm>
              <a:off x="2592" y="15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09" name="Rectangle 117"/>
            <p:cNvSpPr>
              <a:spLocks noChangeArrowheads="1"/>
            </p:cNvSpPr>
            <p:nvPr/>
          </p:nvSpPr>
          <p:spPr bwMode="auto">
            <a:xfrm>
              <a:off x="2592" y="1527"/>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10" name="Line 118"/>
            <p:cNvSpPr>
              <a:spLocks noChangeShapeType="1"/>
            </p:cNvSpPr>
            <p:nvPr/>
          </p:nvSpPr>
          <p:spPr bwMode="auto">
            <a:xfrm>
              <a:off x="3138" y="15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11" name="Rectangle 119"/>
            <p:cNvSpPr>
              <a:spLocks noChangeArrowheads="1"/>
            </p:cNvSpPr>
            <p:nvPr/>
          </p:nvSpPr>
          <p:spPr bwMode="auto">
            <a:xfrm>
              <a:off x="3138" y="1527"/>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12" name="Line 120"/>
            <p:cNvSpPr>
              <a:spLocks noChangeShapeType="1"/>
            </p:cNvSpPr>
            <p:nvPr/>
          </p:nvSpPr>
          <p:spPr bwMode="auto">
            <a:xfrm>
              <a:off x="2593" y="154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13" name="Rectangle 121"/>
            <p:cNvSpPr>
              <a:spLocks noChangeArrowheads="1"/>
            </p:cNvSpPr>
            <p:nvPr/>
          </p:nvSpPr>
          <p:spPr bwMode="auto">
            <a:xfrm>
              <a:off x="2593" y="1543"/>
              <a:ext cx="547" cy="3"/>
            </a:xfrm>
            <a:prstGeom prst="rect">
              <a:avLst/>
            </a:prstGeom>
            <a:solidFill>
              <a:srgbClr val="000000"/>
            </a:solidFill>
            <a:ln w="12700">
              <a:solidFill>
                <a:srgbClr val="FF3300"/>
              </a:solidFill>
              <a:miter lim="800000"/>
              <a:headEnd/>
              <a:tailEnd/>
            </a:ln>
          </p:spPr>
          <p:txBody>
            <a:bodyPr/>
            <a:lstStyle/>
            <a:p>
              <a:endParaRPr lang="en-US"/>
            </a:p>
          </p:txBody>
        </p:sp>
        <p:sp>
          <p:nvSpPr>
            <p:cNvPr id="1851514" name="Line 122"/>
            <p:cNvSpPr>
              <a:spLocks noChangeShapeType="1"/>
            </p:cNvSpPr>
            <p:nvPr/>
          </p:nvSpPr>
          <p:spPr bwMode="auto">
            <a:xfrm>
              <a:off x="2408" y="170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15" name="Rectangle 123"/>
            <p:cNvSpPr>
              <a:spLocks noChangeArrowheads="1"/>
            </p:cNvSpPr>
            <p:nvPr/>
          </p:nvSpPr>
          <p:spPr bwMode="auto">
            <a:xfrm>
              <a:off x="2408" y="1670"/>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16" name="Line 124"/>
            <p:cNvSpPr>
              <a:spLocks noChangeShapeType="1"/>
            </p:cNvSpPr>
            <p:nvPr/>
          </p:nvSpPr>
          <p:spPr bwMode="auto">
            <a:xfrm>
              <a:off x="3594" y="170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17" name="Rectangle 125"/>
            <p:cNvSpPr>
              <a:spLocks noChangeArrowheads="1"/>
            </p:cNvSpPr>
            <p:nvPr/>
          </p:nvSpPr>
          <p:spPr bwMode="auto">
            <a:xfrm>
              <a:off x="3594" y="1670"/>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18" name="Line 126"/>
            <p:cNvSpPr>
              <a:spLocks noChangeShapeType="1"/>
            </p:cNvSpPr>
            <p:nvPr/>
          </p:nvSpPr>
          <p:spPr bwMode="auto">
            <a:xfrm>
              <a:off x="2409" y="168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19" name="Rectangle 127"/>
            <p:cNvSpPr>
              <a:spLocks noChangeArrowheads="1"/>
            </p:cNvSpPr>
            <p:nvPr/>
          </p:nvSpPr>
          <p:spPr bwMode="auto">
            <a:xfrm>
              <a:off x="2409" y="1686"/>
              <a:ext cx="1187" cy="3"/>
            </a:xfrm>
            <a:prstGeom prst="rect">
              <a:avLst/>
            </a:prstGeom>
            <a:solidFill>
              <a:srgbClr val="000000"/>
            </a:solidFill>
            <a:ln w="12700">
              <a:solidFill>
                <a:srgbClr val="FF3300"/>
              </a:solidFill>
              <a:miter lim="800000"/>
              <a:headEnd/>
              <a:tailEnd/>
            </a:ln>
          </p:spPr>
          <p:txBody>
            <a:bodyPr/>
            <a:lstStyle/>
            <a:p>
              <a:endParaRPr lang="en-US"/>
            </a:p>
          </p:txBody>
        </p:sp>
        <p:sp>
          <p:nvSpPr>
            <p:cNvPr id="1851520" name="Line 128"/>
            <p:cNvSpPr>
              <a:spLocks noChangeShapeType="1"/>
            </p:cNvSpPr>
            <p:nvPr/>
          </p:nvSpPr>
          <p:spPr bwMode="auto">
            <a:xfrm>
              <a:off x="2585" y="184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21" name="Rectangle 129"/>
            <p:cNvSpPr>
              <a:spLocks noChangeArrowheads="1"/>
            </p:cNvSpPr>
            <p:nvPr/>
          </p:nvSpPr>
          <p:spPr bwMode="auto">
            <a:xfrm>
              <a:off x="2585" y="1813"/>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22" name="Line 130"/>
            <p:cNvSpPr>
              <a:spLocks noChangeShapeType="1"/>
            </p:cNvSpPr>
            <p:nvPr/>
          </p:nvSpPr>
          <p:spPr bwMode="auto">
            <a:xfrm>
              <a:off x="3029" y="184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23" name="Rectangle 131"/>
            <p:cNvSpPr>
              <a:spLocks noChangeArrowheads="1"/>
            </p:cNvSpPr>
            <p:nvPr/>
          </p:nvSpPr>
          <p:spPr bwMode="auto">
            <a:xfrm>
              <a:off x="3029" y="1813"/>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24" name="Line 132"/>
            <p:cNvSpPr>
              <a:spLocks noChangeShapeType="1"/>
            </p:cNvSpPr>
            <p:nvPr/>
          </p:nvSpPr>
          <p:spPr bwMode="auto">
            <a:xfrm>
              <a:off x="2586" y="182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25" name="Rectangle 133"/>
            <p:cNvSpPr>
              <a:spLocks noChangeArrowheads="1"/>
            </p:cNvSpPr>
            <p:nvPr/>
          </p:nvSpPr>
          <p:spPr bwMode="auto">
            <a:xfrm>
              <a:off x="2586" y="1829"/>
              <a:ext cx="445" cy="3"/>
            </a:xfrm>
            <a:prstGeom prst="rect">
              <a:avLst/>
            </a:prstGeom>
            <a:solidFill>
              <a:srgbClr val="000000"/>
            </a:solidFill>
            <a:ln w="12700">
              <a:solidFill>
                <a:srgbClr val="FF3300"/>
              </a:solidFill>
              <a:miter lim="800000"/>
              <a:headEnd/>
              <a:tailEnd/>
            </a:ln>
          </p:spPr>
          <p:txBody>
            <a:bodyPr/>
            <a:lstStyle/>
            <a:p>
              <a:endParaRPr lang="en-US"/>
            </a:p>
          </p:txBody>
        </p:sp>
        <p:sp>
          <p:nvSpPr>
            <p:cNvPr id="1851526" name="Line 134"/>
            <p:cNvSpPr>
              <a:spLocks noChangeShapeType="1"/>
            </p:cNvSpPr>
            <p:nvPr/>
          </p:nvSpPr>
          <p:spPr bwMode="auto">
            <a:xfrm>
              <a:off x="2568" y="199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27" name="Rectangle 135"/>
            <p:cNvSpPr>
              <a:spLocks noChangeArrowheads="1"/>
            </p:cNvSpPr>
            <p:nvPr/>
          </p:nvSpPr>
          <p:spPr bwMode="auto">
            <a:xfrm>
              <a:off x="2568" y="1956"/>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28" name="Line 136"/>
            <p:cNvSpPr>
              <a:spLocks noChangeShapeType="1"/>
            </p:cNvSpPr>
            <p:nvPr/>
          </p:nvSpPr>
          <p:spPr bwMode="auto">
            <a:xfrm>
              <a:off x="3053" y="199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29" name="Rectangle 137"/>
            <p:cNvSpPr>
              <a:spLocks noChangeArrowheads="1"/>
            </p:cNvSpPr>
            <p:nvPr/>
          </p:nvSpPr>
          <p:spPr bwMode="auto">
            <a:xfrm>
              <a:off x="3053" y="1956"/>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30" name="Line 138"/>
            <p:cNvSpPr>
              <a:spLocks noChangeShapeType="1"/>
            </p:cNvSpPr>
            <p:nvPr/>
          </p:nvSpPr>
          <p:spPr bwMode="auto">
            <a:xfrm>
              <a:off x="2569" y="197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31" name="Rectangle 139"/>
            <p:cNvSpPr>
              <a:spLocks noChangeArrowheads="1"/>
            </p:cNvSpPr>
            <p:nvPr/>
          </p:nvSpPr>
          <p:spPr bwMode="auto">
            <a:xfrm>
              <a:off x="2569" y="1971"/>
              <a:ext cx="486" cy="3"/>
            </a:xfrm>
            <a:prstGeom prst="rect">
              <a:avLst/>
            </a:prstGeom>
            <a:solidFill>
              <a:srgbClr val="FF3300"/>
            </a:solidFill>
            <a:ln w="12700">
              <a:solidFill>
                <a:srgbClr val="FF3300"/>
              </a:solidFill>
              <a:miter lim="800000"/>
              <a:headEnd/>
              <a:tailEnd/>
            </a:ln>
          </p:spPr>
          <p:txBody>
            <a:bodyPr/>
            <a:lstStyle/>
            <a:p>
              <a:endParaRPr lang="en-US"/>
            </a:p>
          </p:txBody>
        </p:sp>
        <p:sp>
          <p:nvSpPr>
            <p:cNvPr id="1851532" name="Line 140"/>
            <p:cNvSpPr>
              <a:spLocks noChangeShapeType="1"/>
            </p:cNvSpPr>
            <p:nvPr/>
          </p:nvSpPr>
          <p:spPr bwMode="auto">
            <a:xfrm>
              <a:off x="2495" y="213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33" name="Rectangle 141"/>
            <p:cNvSpPr>
              <a:spLocks noChangeArrowheads="1"/>
            </p:cNvSpPr>
            <p:nvPr/>
          </p:nvSpPr>
          <p:spPr bwMode="auto">
            <a:xfrm>
              <a:off x="2495" y="2099"/>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34" name="Line 142"/>
            <p:cNvSpPr>
              <a:spLocks noChangeShapeType="1"/>
            </p:cNvSpPr>
            <p:nvPr/>
          </p:nvSpPr>
          <p:spPr bwMode="auto">
            <a:xfrm>
              <a:off x="3315" y="213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35" name="Rectangle 143"/>
            <p:cNvSpPr>
              <a:spLocks noChangeArrowheads="1"/>
            </p:cNvSpPr>
            <p:nvPr/>
          </p:nvSpPr>
          <p:spPr bwMode="auto">
            <a:xfrm>
              <a:off x="3315" y="2099"/>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36" name="Line 144"/>
            <p:cNvSpPr>
              <a:spLocks noChangeShapeType="1"/>
            </p:cNvSpPr>
            <p:nvPr/>
          </p:nvSpPr>
          <p:spPr bwMode="auto">
            <a:xfrm>
              <a:off x="2496" y="211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37" name="Rectangle 145"/>
            <p:cNvSpPr>
              <a:spLocks noChangeArrowheads="1"/>
            </p:cNvSpPr>
            <p:nvPr/>
          </p:nvSpPr>
          <p:spPr bwMode="auto">
            <a:xfrm>
              <a:off x="2496" y="2114"/>
              <a:ext cx="820" cy="3"/>
            </a:xfrm>
            <a:prstGeom prst="rect">
              <a:avLst/>
            </a:prstGeom>
            <a:solidFill>
              <a:srgbClr val="000000"/>
            </a:solidFill>
            <a:ln w="12700">
              <a:solidFill>
                <a:srgbClr val="FF3300"/>
              </a:solidFill>
              <a:miter lim="800000"/>
              <a:headEnd/>
              <a:tailEnd/>
            </a:ln>
          </p:spPr>
          <p:txBody>
            <a:bodyPr/>
            <a:lstStyle/>
            <a:p>
              <a:endParaRPr lang="en-US"/>
            </a:p>
          </p:txBody>
        </p:sp>
        <p:sp>
          <p:nvSpPr>
            <p:cNvPr id="1851538" name="Line 146"/>
            <p:cNvSpPr>
              <a:spLocks noChangeShapeType="1"/>
            </p:cNvSpPr>
            <p:nvPr/>
          </p:nvSpPr>
          <p:spPr bwMode="auto">
            <a:xfrm>
              <a:off x="2695" y="227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39" name="Rectangle 147"/>
            <p:cNvSpPr>
              <a:spLocks noChangeArrowheads="1"/>
            </p:cNvSpPr>
            <p:nvPr/>
          </p:nvSpPr>
          <p:spPr bwMode="auto">
            <a:xfrm>
              <a:off x="2695" y="2242"/>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40" name="Line 148"/>
            <p:cNvSpPr>
              <a:spLocks noChangeShapeType="1"/>
            </p:cNvSpPr>
            <p:nvPr/>
          </p:nvSpPr>
          <p:spPr bwMode="auto">
            <a:xfrm>
              <a:off x="4011" y="222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41" name="Freeform 149"/>
            <p:cNvSpPr>
              <a:spLocks/>
            </p:cNvSpPr>
            <p:nvPr/>
          </p:nvSpPr>
          <p:spPr bwMode="auto">
            <a:xfrm>
              <a:off x="3974" y="2224"/>
              <a:ext cx="37" cy="70"/>
            </a:xfrm>
            <a:custGeom>
              <a:avLst/>
              <a:gdLst>
                <a:gd name="T0" fmla="*/ 147 w 147"/>
                <a:gd name="T1" fmla="*/ 4 h 279"/>
                <a:gd name="T2" fmla="*/ 11 w 147"/>
                <a:gd name="T3" fmla="*/ 279 h 279"/>
                <a:gd name="T4" fmla="*/ 0 w 147"/>
                <a:gd name="T5" fmla="*/ 273 h 279"/>
                <a:gd name="T6" fmla="*/ 137 w 147"/>
                <a:gd name="T7" fmla="*/ 0 h 279"/>
                <a:gd name="T8" fmla="*/ 147 w 147"/>
                <a:gd name="T9" fmla="*/ 4 h 279"/>
              </a:gdLst>
              <a:ahLst/>
              <a:cxnLst>
                <a:cxn ang="0">
                  <a:pos x="T0" y="T1"/>
                </a:cxn>
                <a:cxn ang="0">
                  <a:pos x="T2" y="T3"/>
                </a:cxn>
                <a:cxn ang="0">
                  <a:pos x="T4" y="T5"/>
                </a:cxn>
                <a:cxn ang="0">
                  <a:pos x="T6" y="T7"/>
                </a:cxn>
                <a:cxn ang="0">
                  <a:pos x="T8" y="T9"/>
                </a:cxn>
              </a:cxnLst>
              <a:rect l="0" t="0" r="r" b="b"/>
              <a:pathLst>
                <a:path w="147" h="279">
                  <a:moveTo>
                    <a:pt x="147" y="4"/>
                  </a:moveTo>
                  <a:lnTo>
                    <a:pt x="11" y="279"/>
                  </a:lnTo>
                  <a:lnTo>
                    <a:pt x="0" y="273"/>
                  </a:lnTo>
                  <a:lnTo>
                    <a:pt x="137" y="0"/>
                  </a:lnTo>
                  <a:lnTo>
                    <a:pt x="147" y="4"/>
                  </a:lnTo>
                  <a:close/>
                </a:path>
              </a:pathLst>
            </a:custGeom>
            <a:solidFill>
              <a:srgbClr val="000000"/>
            </a:solidFill>
            <a:ln w="12700" cmpd="sng">
              <a:solidFill>
                <a:srgbClr val="FF3300"/>
              </a:solidFill>
              <a:prstDash val="solid"/>
              <a:round/>
              <a:headEnd/>
              <a:tailEnd/>
            </a:ln>
          </p:spPr>
          <p:txBody>
            <a:bodyPr/>
            <a:lstStyle/>
            <a:p>
              <a:endParaRPr lang="en-US"/>
            </a:p>
          </p:txBody>
        </p:sp>
        <p:sp>
          <p:nvSpPr>
            <p:cNvPr id="1851542" name="Line 150"/>
            <p:cNvSpPr>
              <a:spLocks noChangeShapeType="1"/>
            </p:cNvSpPr>
            <p:nvPr/>
          </p:nvSpPr>
          <p:spPr bwMode="auto">
            <a:xfrm>
              <a:off x="4028" y="222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43" name="Freeform 151"/>
            <p:cNvSpPr>
              <a:spLocks/>
            </p:cNvSpPr>
            <p:nvPr/>
          </p:nvSpPr>
          <p:spPr bwMode="auto">
            <a:xfrm>
              <a:off x="3991" y="2224"/>
              <a:ext cx="37" cy="70"/>
            </a:xfrm>
            <a:custGeom>
              <a:avLst/>
              <a:gdLst>
                <a:gd name="T0" fmla="*/ 147 w 147"/>
                <a:gd name="T1" fmla="*/ 4 h 279"/>
                <a:gd name="T2" fmla="*/ 10 w 147"/>
                <a:gd name="T3" fmla="*/ 279 h 279"/>
                <a:gd name="T4" fmla="*/ 0 w 147"/>
                <a:gd name="T5" fmla="*/ 273 h 279"/>
                <a:gd name="T6" fmla="*/ 137 w 147"/>
                <a:gd name="T7" fmla="*/ 0 h 279"/>
                <a:gd name="T8" fmla="*/ 147 w 147"/>
                <a:gd name="T9" fmla="*/ 4 h 279"/>
              </a:gdLst>
              <a:ahLst/>
              <a:cxnLst>
                <a:cxn ang="0">
                  <a:pos x="T0" y="T1"/>
                </a:cxn>
                <a:cxn ang="0">
                  <a:pos x="T2" y="T3"/>
                </a:cxn>
                <a:cxn ang="0">
                  <a:pos x="T4" y="T5"/>
                </a:cxn>
                <a:cxn ang="0">
                  <a:pos x="T6" y="T7"/>
                </a:cxn>
                <a:cxn ang="0">
                  <a:pos x="T8" y="T9"/>
                </a:cxn>
              </a:cxnLst>
              <a:rect l="0" t="0" r="r" b="b"/>
              <a:pathLst>
                <a:path w="147" h="279">
                  <a:moveTo>
                    <a:pt x="147" y="4"/>
                  </a:moveTo>
                  <a:lnTo>
                    <a:pt x="10" y="279"/>
                  </a:lnTo>
                  <a:lnTo>
                    <a:pt x="0" y="273"/>
                  </a:lnTo>
                  <a:lnTo>
                    <a:pt x="137" y="0"/>
                  </a:lnTo>
                  <a:lnTo>
                    <a:pt x="147" y="4"/>
                  </a:lnTo>
                  <a:close/>
                </a:path>
              </a:pathLst>
            </a:custGeom>
            <a:solidFill>
              <a:srgbClr val="000000"/>
            </a:solidFill>
            <a:ln w="12700" cmpd="sng">
              <a:solidFill>
                <a:srgbClr val="FF3300"/>
              </a:solidFill>
              <a:prstDash val="solid"/>
              <a:round/>
              <a:headEnd/>
              <a:tailEnd/>
            </a:ln>
          </p:spPr>
          <p:txBody>
            <a:bodyPr/>
            <a:lstStyle/>
            <a:p>
              <a:endParaRPr lang="en-US"/>
            </a:p>
          </p:txBody>
        </p:sp>
        <p:sp>
          <p:nvSpPr>
            <p:cNvPr id="1851544" name="Line 152"/>
            <p:cNvSpPr>
              <a:spLocks noChangeShapeType="1"/>
            </p:cNvSpPr>
            <p:nvPr/>
          </p:nvSpPr>
          <p:spPr bwMode="auto">
            <a:xfrm>
              <a:off x="2696" y="22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45" name="Rectangle 153"/>
            <p:cNvSpPr>
              <a:spLocks noChangeArrowheads="1"/>
            </p:cNvSpPr>
            <p:nvPr/>
          </p:nvSpPr>
          <p:spPr bwMode="auto">
            <a:xfrm>
              <a:off x="2696" y="2257"/>
              <a:ext cx="1296" cy="3"/>
            </a:xfrm>
            <a:prstGeom prst="rect">
              <a:avLst/>
            </a:prstGeom>
            <a:solidFill>
              <a:srgbClr val="000000"/>
            </a:solidFill>
            <a:ln w="12700">
              <a:solidFill>
                <a:srgbClr val="FF3300"/>
              </a:solidFill>
              <a:miter lim="800000"/>
              <a:headEnd/>
              <a:tailEnd/>
            </a:ln>
          </p:spPr>
          <p:txBody>
            <a:bodyPr/>
            <a:lstStyle/>
            <a:p>
              <a:endParaRPr lang="en-US"/>
            </a:p>
          </p:txBody>
        </p:sp>
        <p:sp>
          <p:nvSpPr>
            <p:cNvPr id="1851546" name="Line 154"/>
            <p:cNvSpPr>
              <a:spLocks noChangeShapeType="1"/>
            </p:cNvSpPr>
            <p:nvPr/>
          </p:nvSpPr>
          <p:spPr bwMode="auto">
            <a:xfrm>
              <a:off x="2533" y="241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47" name="Rectangle 155"/>
            <p:cNvSpPr>
              <a:spLocks noChangeArrowheads="1"/>
            </p:cNvSpPr>
            <p:nvPr/>
          </p:nvSpPr>
          <p:spPr bwMode="auto">
            <a:xfrm>
              <a:off x="2533" y="2384"/>
              <a:ext cx="2" cy="35"/>
            </a:xfrm>
            <a:prstGeom prst="rect">
              <a:avLst/>
            </a:prstGeom>
            <a:solidFill>
              <a:srgbClr val="000000"/>
            </a:solidFill>
            <a:ln w="12700">
              <a:solidFill>
                <a:srgbClr val="FF3300"/>
              </a:solidFill>
              <a:miter lim="800000"/>
              <a:headEnd/>
              <a:tailEnd/>
            </a:ln>
          </p:spPr>
          <p:txBody>
            <a:bodyPr/>
            <a:lstStyle/>
            <a:p>
              <a:endParaRPr lang="en-US"/>
            </a:p>
          </p:txBody>
        </p:sp>
        <p:sp>
          <p:nvSpPr>
            <p:cNvPr id="1851548" name="Line 156"/>
            <p:cNvSpPr>
              <a:spLocks noChangeShapeType="1"/>
            </p:cNvSpPr>
            <p:nvPr/>
          </p:nvSpPr>
          <p:spPr bwMode="auto">
            <a:xfrm>
              <a:off x="2944" y="241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49" name="Rectangle 157"/>
            <p:cNvSpPr>
              <a:spLocks noChangeArrowheads="1"/>
            </p:cNvSpPr>
            <p:nvPr/>
          </p:nvSpPr>
          <p:spPr bwMode="auto">
            <a:xfrm>
              <a:off x="2944" y="2384"/>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1550" name="Line 158"/>
            <p:cNvSpPr>
              <a:spLocks noChangeShapeType="1"/>
            </p:cNvSpPr>
            <p:nvPr/>
          </p:nvSpPr>
          <p:spPr bwMode="auto">
            <a:xfrm>
              <a:off x="2534" y="240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51" name="Rectangle 159"/>
            <p:cNvSpPr>
              <a:spLocks noChangeArrowheads="1"/>
            </p:cNvSpPr>
            <p:nvPr/>
          </p:nvSpPr>
          <p:spPr bwMode="auto">
            <a:xfrm>
              <a:off x="2534" y="2400"/>
              <a:ext cx="412" cy="3"/>
            </a:xfrm>
            <a:prstGeom prst="rect">
              <a:avLst/>
            </a:prstGeom>
            <a:solidFill>
              <a:srgbClr val="000000"/>
            </a:solidFill>
            <a:ln w="12700">
              <a:solidFill>
                <a:srgbClr val="FF3300"/>
              </a:solidFill>
              <a:miter lim="800000"/>
              <a:headEnd/>
              <a:tailEnd/>
            </a:ln>
          </p:spPr>
          <p:txBody>
            <a:bodyPr/>
            <a:lstStyle/>
            <a:p>
              <a:endParaRPr lang="en-US"/>
            </a:p>
          </p:txBody>
        </p:sp>
        <p:sp>
          <p:nvSpPr>
            <p:cNvPr id="1851552" name="Line 160"/>
            <p:cNvSpPr>
              <a:spLocks noChangeShapeType="1"/>
            </p:cNvSpPr>
            <p:nvPr/>
          </p:nvSpPr>
          <p:spPr bwMode="auto">
            <a:xfrm>
              <a:off x="2536" y="256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53" name="Rectangle 161"/>
            <p:cNvSpPr>
              <a:spLocks noChangeArrowheads="1"/>
            </p:cNvSpPr>
            <p:nvPr/>
          </p:nvSpPr>
          <p:spPr bwMode="auto">
            <a:xfrm>
              <a:off x="2536" y="2527"/>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1554" name="Line 162"/>
            <p:cNvSpPr>
              <a:spLocks noChangeShapeType="1"/>
            </p:cNvSpPr>
            <p:nvPr/>
          </p:nvSpPr>
          <p:spPr bwMode="auto">
            <a:xfrm>
              <a:off x="3759" y="256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55" name="Rectangle 163"/>
            <p:cNvSpPr>
              <a:spLocks noChangeArrowheads="1"/>
            </p:cNvSpPr>
            <p:nvPr/>
          </p:nvSpPr>
          <p:spPr bwMode="auto">
            <a:xfrm>
              <a:off x="3759" y="2527"/>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1556" name="Line 164"/>
            <p:cNvSpPr>
              <a:spLocks noChangeShapeType="1"/>
            </p:cNvSpPr>
            <p:nvPr/>
          </p:nvSpPr>
          <p:spPr bwMode="auto">
            <a:xfrm>
              <a:off x="2538" y="254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57" name="Rectangle 165"/>
            <p:cNvSpPr>
              <a:spLocks noChangeArrowheads="1"/>
            </p:cNvSpPr>
            <p:nvPr/>
          </p:nvSpPr>
          <p:spPr bwMode="auto">
            <a:xfrm>
              <a:off x="2538" y="2543"/>
              <a:ext cx="1223" cy="3"/>
            </a:xfrm>
            <a:prstGeom prst="rect">
              <a:avLst/>
            </a:prstGeom>
            <a:solidFill>
              <a:srgbClr val="000000"/>
            </a:solidFill>
            <a:ln w="12700">
              <a:solidFill>
                <a:srgbClr val="FF3300"/>
              </a:solidFill>
              <a:miter lim="800000"/>
              <a:headEnd/>
              <a:tailEnd/>
            </a:ln>
          </p:spPr>
          <p:txBody>
            <a:bodyPr/>
            <a:lstStyle/>
            <a:p>
              <a:endParaRPr lang="en-US"/>
            </a:p>
          </p:txBody>
        </p:sp>
        <p:sp>
          <p:nvSpPr>
            <p:cNvPr id="1851558" name="Line 166"/>
            <p:cNvSpPr>
              <a:spLocks noChangeShapeType="1"/>
            </p:cNvSpPr>
            <p:nvPr/>
          </p:nvSpPr>
          <p:spPr bwMode="auto">
            <a:xfrm>
              <a:off x="2553" y="270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59" name="Rectangle 167"/>
            <p:cNvSpPr>
              <a:spLocks noChangeArrowheads="1"/>
            </p:cNvSpPr>
            <p:nvPr/>
          </p:nvSpPr>
          <p:spPr bwMode="auto">
            <a:xfrm>
              <a:off x="2553" y="2670"/>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1560" name="Line 168"/>
            <p:cNvSpPr>
              <a:spLocks noChangeShapeType="1"/>
            </p:cNvSpPr>
            <p:nvPr/>
          </p:nvSpPr>
          <p:spPr bwMode="auto">
            <a:xfrm>
              <a:off x="2990" y="270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61" name="Rectangle 169"/>
            <p:cNvSpPr>
              <a:spLocks noChangeArrowheads="1"/>
            </p:cNvSpPr>
            <p:nvPr/>
          </p:nvSpPr>
          <p:spPr bwMode="auto">
            <a:xfrm>
              <a:off x="2990" y="2670"/>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1562" name="Line 170"/>
            <p:cNvSpPr>
              <a:spLocks noChangeShapeType="1"/>
            </p:cNvSpPr>
            <p:nvPr/>
          </p:nvSpPr>
          <p:spPr bwMode="auto">
            <a:xfrm>
              <a:off x="2554" y="268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63" name="Rectangle 171"/>
            <p:cNvSpPr>
              <a:spLocks noChangeArrowheads="1"/>
            </p:cNvSpPr>
            <p:nvPr/>
          </p:nvSpPr>
          <p:spPr bwMode="auto">
            <a:xfrm>
              <a:off x="2554" y="2686"/>
              <a:ext cx="438" cy="3"/>
            </a:xfrm>
            <a:prstGeom prst="rect">
              <a:avLst/>
            </a:prstGeom>
            <a:solidFill>
              <a:srgbClr val="FF3300"/>
            </a:solidFill>
            <a:ln w="12700">
              <a:solidFill>
                <a:srgbClr val="FF3300"/>
              </a:solidFill>
              <a:miter lim="800000"/>
              <a:headEnd/>
              <a:tailEnd/>
            </a:ln>
          </p:spPr>
          <p:txBody>
            <a:bodyPr/>
            <a:lstStyle/>
            <a:p>
              <a:endParaRPr lang="en-US"/>
            </a:p>
          </p:txBody>
        </p:sp>
        <p:sp>
          <p:nvSpPr>
            <p:cNvPr id="1851564" name="Line 172"/>
            <p:cNvSpPr>
              <a:spLocks noChangeShapeType="1"/>
            </p:cNvSpPr>
            <p:nvPr/>
          </p:nvSpPr>
          <p:spPr bwMode="auto">
            <a:xfrm>
              <a:off x="2530" y="284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65" name="Rectangle 173"/>
            <p:cNvSpPr>
              <a:spLocks noChangeArrowheads="1"/>
            </p:cNvSpPr>
            <p:nvPr/>
          </p:nvSpPr>
          <p:spPr bwMode="auto">
            <a:xfrm>
              <a:off x="2530" y="2813"/>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66" name="Line 174"/>
            <p:cNvSpPr>
              <a:spLocks noChangeShapeType="1"/>
            </p:cNvSpPr>
            <p:nvPr/>
          </p:nvSpPr>
          <p:spPr bwMode="auto">
            <a:xfrm>
              <a:off x="3036" y="284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67" name="Rectangle 175"/>
            <p:cNvSpPr>
              <a:spLocks noChangeArrowheads="1"/>
            </p:cNvSpPr>
            <p:nvPr/>
          </p:nvSpPr>
          <p:spPr bwMode="auto">
            <a:xfrm>
              <a:off x="3036" y="2813"/>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68" name="Line 176"/>
            <p:cNvSpPr>
              <a:spLocks noChangeShapeType="1"/>
            </p:cNvSpPr>
            <p:nvPr/>
          </p:nvSpPr>
          <p:spPr bwMode="auto">
            <a:xfrm>
              <a:off x="2532" y="282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69" name="Rectangle 177"/>
            <p:cNvSpPr>
              <a:spLocks noChangeArrowheads="1"/>
            </p:cNvSpPr>
            <p:nvPr/>
          </p:nvSpPr>
          <p:spPr bwMode="auto">
            <a:xfrm>
              <a:off x="2532" y="2829"/>
              <a:ext cx="505" cy="3"/>
            </a:xfrm>
            <a:prstGeom prst="rect">
              <a:avLst/>
            </a:prstGeom>
            <a:solidFill>
              <a:srgbClr val="FF3300"/>
            </a:solidFill>
            <a:ln w="12700">
              <a:solidFill>
                <a:srgbClr val="FF3300"/>
              </a:solidFill>
              <a:miter lim="800000"/>
              <a:headEnd/>
              <a:tailEnd/>
            </a:ln>
          </p:spPr>
          <p:txBody>
            <a:bodyPr/>
            <a:lstStyle/>
            <a:p>
              <a:endParaRPr lang="en-US"/>
            </a:p>
          </p:txBody>
        </p:sp>
        <p:sp>
          <p:nvSpPr>
            <p:cNvPr id="1851570" name="Line 178"/>
            <p:cNvSpPr>
              <a:spLocks noChangeShapeType="1"/>
            </p:cNvSpPr>
            <p:nvPr/>
          </p:nvSpPr>
          <p:spPr bwMode="auto">
            <a:xfrm>
              <a:off x="2558" y="299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71" name="Rectangle 179"/>
            <p:cNvSpPr>
              <a:spLocks noChangeArrowheads="1"/>
            </p:cNvSpPr>
            <p:nvPr/>
          </p:nvSpPr>
          <p:spPr bwMode="auto">
            <a:xfrm>
              <a:off x="2558" y="2956"/>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72" name="Line 180"/>
            <p:cNvSpPr>
              <a:spLocks noChangeShapeType="1"/>
            </p:cNvSpPr>
            <p:nvPr/>
          </p:nvSpPr>
          <p:spPr bwMode="auto">
            <a:xfrm>
              <a:off x="3289" y="299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73" name="Rectangle 181"/>
            <p:cNvSpPr>
              <a:spLocks noChangeArrowheads="1"/>
            </p:cNvSpPr>
            <p:nvPr/>
          </p:nvSpPr>
          <p:spPr bwMode="auto">
            <a:xfrm>
              <a:off x="3289" y="2956"/>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74" name="Line 182"/>
            <p:cNvSpPr>
              <a:spLocks noChangeShapeType="1"/>
            </p:cNvSpPr>
            <p:nvPr/>
          </p:nvSpPr>
          <p:spPr bwMode="auto">
            <a:xfrm>
              <a:off x="2560" y="297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75" name="Rectangle 183"/>
            <p:cNvSpPr>
              <a:spLocks noChangeArrowheads="1"/>
            </p:cNvSpPr>
            <p:nvPr/>
          </p:nvSpPr>
          <p:spPr bwMode="auto">
            <a:xfrm>
              <a:off x="2560" y="2972"/>
              <a:ext cx="731" cy="3"/>
            </a:xfrm>
            <a:prstGeom prst="rect">
              <a:avLst/>
            </a:prstGeom>
            <a:solidFill>
              <a:srgbClr val="000000"/>
            </a:solidFill>
            <a:ln w="12700">
              <a:solidFill>
                <a:srgbClr val="FF3300"/>
              </a:solidFill>
              <a:miter lim="800000"/>
              <a:headEnd/>
              <a:tailEnd/>
            </a:ln>
          </p:spPr>
          <p:txBody>
            <a:bodyPr/>
            <a:lstStyle/>
            <a:p>
              <a:endParaRPr lang="en-US"/>
            </a:p>
          </p:txBody>
        </p:sp>
        <p:sp>
          <p:nvSpPr>
            <p:cNvPr id="1851576" name="Line 184"/>
            <p:cNvSpPr>
              <a:spLocks noChangeShapeType="1"/>
            </p:cNvSpPr>
            <p:nvPr/>
          </p:nvSpPr>
          <p:spPr bwMode="auto">
            <a:xfrm>
              <a:off x="2632" y="313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77" name="Rectangle 185"/>
            <p:cNvSpPr>
              <a:spLocks noChangeArrowheads="1"/>
            </p:cNvSpPr>
            <p:nvPr/>
          </p:nvSpPr>
          <p:spPr bwMode="auto">
            <a:xfrm>
              <a:off x="2632" y="3099"/>
              <a:ext cx="2" cy="34"/>
            </a:xfrm>
            <a:prstGeom prst="rect">
              <a:avLst/>
            </a:prstGeom>
            <a:solidFill>
              <a:srgbClr val="000000"/>
            </a:solidFill>
            <a:ln w="12700">
              <a:solidFill>
                <a:srgbClr val="FF3300"/>
              </a:solidFill>
              <a:miter lim="800000"/>
              <a:headEnd/>
              <a:tailEnd/>
            </a:ln>
          </p:spPr>
          <p:txBody>
            <a:bodyPr/>
            <a:lstStyle/>
            <a:p>
              <a:endParaRPr lang="en-US"/>
            </a:p>
          </p:txBody>
        </p:sp>
        <p:sp>
          <p:nvSpPr>
            <p:cNvPr id="1851578" name="Line 186"/>
            <p:cNvSpPr>
              <a:spLocks noChangeShapeType="1"/>
            </p:cNvSpPr>
            <p:nvPr/>
          </p:nvSpPr>
          <p:spPr bwMode="auto">
            <a:xfrm>
              <a:off x="3385" y="313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79" name="Rectangle 187"/>
            <p:cNvSpPr>
              <a:spLocks noChangeArrowheads="1"/>
            </p:cNvSpPr>
            <p:nvPr/>
          </p:nvSpPr>
          <p:spPr bwMode="auto">
            <a:xfrm>
              <a:off x="3385" y="3099"/>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80" name="Line 188"/>
            <p:cNvSpPr>
              <a:spLocks noChangeShapeType="1"/>
            </p:cNvSpPr>
            <p:nvPr/>
          </p:nvSpPr>
          <p:spPr bwMode="auto">
            <a:xfrm>
              <a:off x="2633" y="311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81" name="Rectangle 189"/>
            <p:cNvSpPr>
              <a:spLocks noChangeArrowheads="1"/>
            </p:cNvSpPr>
            <p:nvPr/>
          </p:nvSpPr>
          <p:spPr bwMode="auto">
            <a:xfrm>
              <a:off x="2633" y="3115"/>
              <a:ext cx="753" cy="3"/>
            </a:xfrm>
            <a:prstGeom prst="rect">
              <a:avLst/>
            </a:prstGeom>
            <a:solidFill>
              <a:srgbClr val="000000"/>
            </a:solidFill>
            <a:ln w="12700">
              <a:solidFill>
                <a:srgbClr val="FF3300"/>
              </a:solidFill>
              <a:miter lim="800000"/>
              <a:headEnd/>
              <a:tailEnd/>
            </a:ln>
          </p:spPr>
          <p:txBody>
            <a:bodyPr/>
            <a:lstStyle/>
            <a:p>
              <a:endParaRPr lang="en-US"/>
            </a:p>
          </p:txBody>
        </p:sp>
        <p:sp>
          <p:nvSpPr>
            <p:cNvPr id="1851582" name="Line 190"/>
            <p:cNvSpPr>
              <a:spLocks noChangeShapeType="1"/>
            </p:cNvSpPr>
            <p:nvPr/>
          </p:nvSpPr>
          <p:spPr bwMode="auto">
            <a:xfrm>
              <a:off x="2478" y="327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83" name="Rectangle 191"/>
            <p:cNvSpPr>
              <a:spLocks noChangeArrowheads="1"/>
            </p:cNvSpPr>
            <p:nvPr/>
          </p:nvSpPr>
          <p:spPr bwMode="auto">
            <a:xfrm>
              <a:off x="2478" y="3242"/>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84" name="Line 192"/>
            <p:cNvSpPr>
              <a:spLocks noChangeShapeType="1"/>
            </p:cNvSpPr>
            <p:nvPr/>
          </p:nvSpPr>
          <p:spPr bwMode="auto">
            <a:xfrm>
              <a:off x="2967" y="327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85" name="Rectangle 193"/>
            <p:cNvSpPr>
              <a:spLocks noChangeArrowheads="1"/>
            </p:cNvSpPr>
            <p:nvPr/>
          </p:nvSpPr>
          <p:spPr bwMode="auto">
            <a:xfrm>
              <a:off x="2967" y="3242"/>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86" name="Line 194"/>
            <p:cNvSpPr>
              <a:spLocks noChangeShapeType="1"/>
            </p:cNvSpPr>
            <p:nvPr/>
          </p:nvSpPr>
          <p:spPr bwMode="auto">
            <a:xfrm>
              <a:off x="2479" y="3258"/>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87" name="Rectangle 195"/>
            <p:cNvSpPr>
              <a:spLocks noChangeArrowheads="1"/>
            </p:cNvSpPr>
            <p:nvPr/>
          </p:nvSpPr>
          <p:spPr bwMode="auto">
            <a:xfrm>
              <a:off x="2479" y="3258"/>
              <a:ext cx="489" cy="3"/>
            </a:xfrm>
            <a:prstGeom prst="rect">
              <a:avLst/>
            </a:prstGeom>
            <a:solidFill>
              <a:srgbClr val="000000"/>
            </a:solidFill>
            <a:ln w="12700">
              <a:solidFill>
                <a:srgbClr val="FF3300"/>
              </a:solidFill>
              <a:miter lim="800000"/>
              <a:headEnd/>
              <a:tailEnd/>
            </a:ln>
          </p:spPr>
          <p:txBody>
            <a:bodyPr/>
            <a:lstStyle/>
            <a:p>
              <a:endParaRPr lang="en-US"/>
            </a:p>
          </p:txBody>
        </p:sp>
        <p:sp>
          <p:nvSpPr>
            <p:cNvPr id="1851588" name="Line 196"/>
            <p:cNvSpPr>
              <a:spLocks noChangeShapeType="1"/>
            </p:cNvSpPr>
            <p:nvPr/>
          </p:nvSpPr>
          <p:spPr bwMode="auto">
            <a:xfrm>
              <a:off x="2602" y="348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89" name="Rectangle 197"/>
            <p:cNvSpPr>
              <a:spLocks noChangeArrowheads="1"/>
            </p:cNvSpPr>
            <p:nvPr/>
          </p:nvSpPr>
          <p:spPr bwMode="auto">
            <a:xfrm>
              <a:off x="2602" y="3453"/>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90" name="Line 198"/>
            <p:cNvSpPr>
              <a:spLocks noChangeShapeType="1"/>
            </p:cNvSpPr>
            <p:nvPr/>
          </p:nvSpPr>
          <p:spPr bwMode="auto">
            <a:xfrm>
              <a:off x="3015" y="348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91" name="Rectangle 199"/>
            <p:cNvSpPr>
              <a:spLocks noChangeArrowheads="1"/>
            </p:cNvSpPr>
            <p:nvPr/>
          </p:nvSpPr>
          <p:spPr bwMode="auto">
            <a:xfrm>
              <a:off x="3015" y="3453"/>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1592" name="Line 200"/>
            <p:cNvSpPr>
              <a:spLocks noChangeShapeType="1"/>
            </p:cNvSpPr>
            <p:nvPr/>
          </p:nvSpPr>
          <p:spPr bwMode="auto">
            <a:xfrm>
              <a:off x="2603" y="34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93" name="Rectangle 201"/>
            <p:cNvSpPr>
              <a:spLocks noChangeArrowheads="1"/>
            </p:cNvSpPr>
            <p:nvPr/>
          </p:nvSpPr>
          <p:spPr bwMode="auto">
            <a:xfrm>
              <a:off x="2603" y="3469"/>
              <a:ext cx="413" cy="3"/>
            </a:xfrm>
            <a:prstGeom prst="rect">
              <a:avLst/>
            </a:prstGeom>
            <a:solidFill>
              <a:srgbClr val="000000"/>
            </a:solidFill>
            <a:ln w="12700">
              <a:solidFill>
                <a:srgbClr val="FF3300"/>
              </a:solidFill>
              <a:miter lim="800000"/>
              <a:headEnd/>
              <a:tailEnd/>
            </a:ln>
          </p:spPr>
          <p:txBody>
            <a:bodyPr/>
            <a:lstStyle/>
            <a:p>
              <a:endParaRPr lang="en-US"/>
            </a:p>
          </p:txBody>
        </p:sp>
        <p:sp>
          <p:nvSpPr>
            <p:cNvPr id="1851594" name="Rectangle 202"/>
            <p:cNvSpPr>
              <a:spLocks noChangeArrowheads="1"/>
            </p:cNvSpPr>
            <p:nvPr/>
          </p:nvSpPr>
          <p:spPr bwMode="auto">
            <a:xfrm>
              <a:off x="2197" y="3550"/>
              <a:ext cx="8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1600">
                  <a:latin typeface="Arial Narrow" charset="0"/>
                </a:rPr>
                <a:t>Atorvastatin better</a:t>
              </a:r>
              <a:endParaRPr lang="en-US" altLang="x-none" sz="1600" b="1">
                <a:latin typeface="Arial Narrow" charset="0"/>
              </a:endParaRPr>
            </a:p>
          </p:txBody>
        </p:sp>
        <p:sp>
          <p:nvSpPr>
            <p:cNvPr id="1851595" name="Rectangle 203"/>
            <p:cNvSpPr>
              <a:spLocks noChangeArrowheads="1"/>
            </p:cNvSpPr>
            <p:nvPr/>
          </p:nvSpPr>
          <p:spPr bwMode="auto">
            <a:xfrm>
              <a:off x="3342" y="3550"/>
              <a:ext cx="6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1600">
                  <a:latin typeface="Arial Narrow" charset="0"/>
                </a:rPr>
                <a:t>Placebo better</a:t>
              </a:r>
            </a:p>
          </p:txBody>
        </p:sp>
        <p:sp>
          <p:nvSpPr>
            <p:cNvPr id="1851596" name="Text Box 204"/>
            <p:cNvSpPr txBox="1">
              <a:spLocks noChangeArrowheads="1"/>
            </p:cNvSpPr>
            <p:nvPr/>
          </p:nvSpPr>
          <p:spPr bwMode="auto">
            <a:xfrm>
              <a:off x="2686" y="584"/>
              <a:ext cx="11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marL="114300">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ctr" eaLnBrk="1" hangingPunct="1">
                <a:spcAft>
                  <a:spcPct val="30000"/>
                </a:spcAft>
              </a:pPr>
              <a:r>
                <a:rPr lang="en-US" altLang="x-none" sz="1400" b="1"/>
                <a:t>Risk Ratio</a:t>
              </a:r>
            </a:p>
          </p:txBody>
        </p:sp>
        <p:sp>
          <p:nvSpPr>
            <p:cNvPr id="1851597" name="Line 205"/>
            <p:cNvSpPr>
              <a:spLocks noChangeShapeType="1"/>
            </p:cNvSpPr>
            <p:nvPr/>
          </p:nvSpPr>
          <p:spPr bwMode="auto">
            <a:xfrm>
              <a:off x="3233" y="765"/>
              <a:ext cx="0" cy="297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18288" tIns="18288" rIns="18288" bIns="18288" anchor="ctr"/>
            <a:lstStyle/>
            <a:p>
              <a:endParaRPr lang="en-US"/>
            </a:p>
          </p:txBody>
        </p:sp>
      </p:grpSp>
      <p:sp>
        <p:nvSpPr>
          <p:cNvPr id="1851598" name="Text Box 206"/>
          <p:cNvSpPr txBox="1">
            <a:spLocks noChangeArrowheads="1"/>
          </p:cNvSpPr>
          <p:nvPr/>
        </p:nvSpPr>
        <p:spPr bwMode="auto">
          <a:xfrm>
            <a:off x="0" y="6583363"/>
            <a:ext cx="9064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spcBef>
                <a:spcPct val="50000"/>
              </a:spcBef>
            </a:pPr>
            <a:r>
              <a:rPr lang="en-US" altLang="x-none" sz="1200" i="1"/>
              <a:t>Sever PS, Dahlöf B, Poulter N, Wedel H, et al, for the ASCOT Investigators. Lancet. 2003;361:1149-58</a:t>
            </a: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 name="Footer Placeholder 3"/>
          <p:cNvSpPr>
            <a:spLocks noGrp="1"/>
          </p:cNvSpPr>
          <p:nvPr>
            <p:ph type="ftr" sz="quarter" idx="11"/>
          </p:nvPr>
        </p:nvSpPr>
        <p:spPr/>
        <p:txBody>
          <a:bodyPr/>
          <a:lstStyle/>
          <a:p>
            <a:r>
              <a:rPr lang="en-US" altLang="x-none"/>
              <a:t>Copyright Bale/Doneen Paradigm</a:t>
            </a:r>
          </a:p>
        </p:txBody>
      </p:sp>
      <p:sp>
        <p:nvSpPr>
          <p:cNvPr id="1853442" name="Rectangle 2"/>
          <p:cNvSpPr>
            <a:spLocks noChangeArrowheads="1"/>
          </p:cNvSpPr>
          <p:nvPr/>
        </p:nvSpPr>
        <p:spPr bwMode="auto">
          <a:xfrm>
            <a:off x="304800" y="1752600"/>
            <a:ext cx="8686800" cy="4495800"/>
          </a:xfrm>
          <a:prstGeom prst="rect">
            <a:avLst/>
          </a:prstGeom>
          <a:gradFill rotWithShape="0">
            <a:gsLst>
              <a:gs pos="0">
                <a:srgbClr val="000099"/>
              </a:gs>
              <a:gs pos="50000">
                <a:srgbClr val="000000"/>
              </a:gs>
              <a:gs pos="100000">
                <a:srgbClr val="000099"/>
              </a:gs>
            </a:gsLst>
            <a:lin ang="5400000" scaled="1"/>
          </a:gradFill>
          <a:ln w="9525">
            <a:solidFill>
              <a:schemeClr val="tx1"/>
            </a:solidFill>
            <a:miter lim="800000"/>
            <a:headEnd/>
            <a:tailEnd/>
          </a:ln>
          <a:effectLst>
            <a:prstShdw prst="shdw17" dist="17961" dir="2700000">
              <a:schemeClr val="tx1">
                <a:gamma/>
                <a:shade val="60000"/>
                <a:invGamma/>
                <a:alpha val="74998"/>
              </a:schemeClr>
            </a:prstShdw>
          </a:effectLst>
        </p:spPr>
        <p:txBody>
          <a:bodyPr wrap="none" anchor="ctr"/>
          <a:lstStyle/>
          <a:p>
            <a:endParaRPr lang="en-US"/>
          </a:p>
        </p:txBody>
      </p:sp>
      <p:sp>
        <p:nvSpPr>
          <p:cNvPr id="1853443" name="Rectangle 3"/>
          <p:cNvSpPr>
            <a:spLocks noGrp="1" noRot="1" noChangeArrowheads="1"/>
          </p:cNvSpPr>
          <p:nvPr>
            <p:ph type="title"/>
          </p:nvPr>
        </p:nvSpPr>
        <p:spPr>
          <a:xfrm>
            <a:off x="457200" y="228600"/>
            <a:ext cx="8229600" cy="965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t">
            <a:spAutoFit/>
          </a:bodyPr>
          <a:lstStyle/>
          <a:p>
            <a:pPr>
              <a:lnSpc>
                <a:spcPct val="90000"/>
              </a:lnSpc>
            </a:pPr>
            <a:r>
              <a:rPr lang="en-US" altLang="x-none" sz="3200" b="1">
                <a:solidFill>
                  <a:srgbClr val="66FF66"/>
                </a:solidFill>
              </a:rPr>
              <a:t>CARE: Effects of Pravastatin in Patients with and without Diabetes</a:t>
            </a:r>
          </a:p>
        </p:txBody>
      </p:sp>
      <p:sp>
        <p:nvSpPr>
          <p:cNvPr id="1853444" name="Rectangle 4"/>
          <p:cNvSpPr>
            <a:spLocks noChangeArrowheads="1"/>
          </p:cNvSpPr>
          <p:nvPr/>
        </p:nvSpPr>
        <p:spPr bwMode="auto">
          <a:xfrm>
            <a:off x="5480050" y="2717800"/>
            <a:ext cx="3578225" cy="3409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445" name="Rectangle 5"/>
          <p:cNvSpPr>
            <a:spLocks noChangeArrowheads="1"/>
          </p:cNvSpPr>
          <p:nvPr/>
        </p:nvSpPr>
        <p:spPr bwMode="auto">
          <a:xfrm>
            <a:off x="6864350" y="2082800"/>
            <a:ext cx="2289175" cy="728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altLang="x-none" sz="2000" b="1">
                <a:solidFill>
                  <a:srgbClr val="FFFF00"/>
                </a:solidFill>
              </a:rPr>
              <a:t>Diabetes</a:t>
            </a:r>
            <a:endParaRPr lang="en-US" altLang="x-none" sz="2200" b="1">
              <a:solidFill>
                <a:srgbClr val="FFFF00"/>
              </a:solidFill>
            </a:endParaRPr>
          </a:p>
          <a:p>
            <a:r>
              <a:rPr lang="en-US" altLang="x-none" sz="2200" b="1">
                <a:solidFill>
                  <a:srgbClr val="FFFF00"/>
                </a:solidFill>
              </a:rPr>
              <a:t>- 25% (p = 0.05) </a:t>
            </a:r>
          </a:p>
        </p:txBody>
      </p:sp>
      <p:sp>
        <p:nvSpPr>
          <p:cNvPr id="1853446" name="Rectangle 6"/>
          <p:cNvSpPr>
            <a:spLocks noChangeArrowheads="1"/>
          </p:cNvSpPr>
          <p:nvPr/>
        </p:nvSpPr>
        <p:spPr bwMode="auto">
          <a:xfrm>
            <a:off x="141288" y="3322638"/>
            <a:ext cx="1627187" cy="60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spAutoFit/>
          </a:bodyPr>
          <a:lstStyle/>
          <a:p>
            <a:pPr algn="ctr"/>
            <a:r>
              <a:rPr lang="en-US" altLang="x-none" sz="2000" b="1">
                <a:solidFill>
                  <a:srgbClr val="FFFF00"/>
                </a:solidFill>
              </a:rPr>
              <a:t>Percent</a:t>
            </a:r>
          </a:p>
          <a:p>
            <a:pPr algn="ctr"/>
            <a:r>
              <a:rPr lang="en-US" altLang="x-none" sz="2000" b="1">
                <a:solidFill>
                  <a:srgbClr val="FFFF00"/>
                </a:solidFill>
              </a:rPr>
              <a:t>with Event</a:t>
            </a:r>
          </a:p>
        </p:txBody>
      </p:sp>
      <p:sp>
        <p:nvSpPr>
          <p:cNvPr id="1853447" name="Rectangle 7"/>
          <p:cNvSpPr>
            <a:spLocks noChangeArrowheads="1"/>
          </p:cNvSpPr>
          <p:nvPr/>
        </p:nvSpPr>
        <p:spPr bwMode="auto">
          <a:xfrm>
            <a:off x="3581400" y="5943600"/>
            <a:ext cx="162718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spAutoFit/>
          </a:bodyPr>
          <a:lstStyle/>
          <a:p>
            <a:pPr algn="ctr"/>
            <a:r>
              <a:rPr lang="en-US" altLang="x-none" sz="2000" b="1">
                <a:solidFill>
                  <a:srgbClr val="FFFF00"/>
                </a:solidFill>
              </a:rPr>
              <a:t>Years</a:t>
            </a:r>
            <a:endParaRPr lang="en-US" altLang="x-none" sz="2000" b="1"/>
          </a:p>
        </p:txBody>
      </p:sp>
      <p:sp>
        <p:nvSpPr>
          <p:cNvPr id="1853448" name="Line 8"/>
          <p:cNvSpPr>
            <a:spLocks noChangeShapeType="1"/>
          </p:cNvSpPr>
          <p:nvPr/>
        </p:nvSpPr>
        <p:spPr bwMode="auto">
          <a:xfrm flipV="1">
            <a:off x="3006725" y="5454650"/>
            <a:ext cx="0" cy="1095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449" name="Line 9"/>
          <p:cNvSpPr>
            <a:spLocks noChangeShapeType="1"/>
          </p:cNvSpPr>
          <p:nvPr/>
        </p:nvSpPr>
        <p:spPr bwMode="auto">
          <a:xfrm flipV="1">
            <a:off x="3900488" y="5454650"/>
            <a:ext cx="0" cy="1095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450" name="Line 10"/>
          <p:cNvSpPr>
            <a:spLocks noChangeShapeType="1"/>
          </p:cNvSpPr>
          <p:nvPr/>
        </p:nvSpPr>
        <p:spPr bwMode="auto">
          <a:xfrm flipV="1">
            <a:off x="4797425" y="5454650"/>
            <a:ext cx="0" cy="1095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451" name="Line 11"/>
          <p:cNvSpPr>
            <a:spLocks noChangeShapeType="1"/>
          </p:cNvSpPr>
          <p:nvPr/>
        </p:nvSpPr>
        <p:spPr bwMode="auto">
          <a:xfrm flipV="1">
            <a:off x="5689600" y="5454650"/>
            <a:ext cx="0" cy="1095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452" name="Line 12"/>
          <p:cNvSpPr>
            <a:spLocks noChangeShapeType="1"/>
          </p:cNvSpPr>
          <p:nvPr/>
        </p:nvSpPr>
        <p:spPr bwMode="auto">
          <a:xfrm flipV="1">
            <a:off x="6596063" y="5454650"/>
            <a:ext cx="0" cy="1095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453" name="Line 13"/>
          <p:cNvSpPr>
            <a:spLocks noChangeShapeType="1"/>
          </p:cNvSpPr>
          <p:nvPr/>
        </p:nvSpPr>
        <p:spPr bwMode="auto">
          <a:xfrm flipV="1">
            <a:off x="2124075" y="5559425"/>
            <a:ext cx="0" cy="1095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853454" name="Group 14"/>
          <p:cNvGrpSpPr>
            <a:grpSpLocks/>
          </p:cNvGrpSpPr>
          <p:nvPr/>
        </p:nvGrpSpPr>
        <p:grpSpPr bwMode="auto">
          <a:xfrm>
            <a:off x="2024063" y="1982788"/>
            <a:ext cx="101600" cy="3598862"/>
            <a:chOff x="1500" y="1247"/>
            <a:chExt cx="44" cy="2267"/>
          </a:xfrm>
        </p:grpSpPr>
        <p:sp>
          <p:nvSpPr>
            <p:cNvPr id="1853455" name="Line 15"/>
            <p:cNvSpPr>
              <a:spLocks noChangeShapeType="1"/>
            </p:cNvSpPr>
            <p:nvPr/>
          </p:nvSpPr>
          <p:spPr bwMode="auto">
            <a:xfrm>
              <a:off x="1500" y="2946"/>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456" name="Line 16"/>
            <p:cNvSpPr>
              <a:spLocks noChangeShapeType="1"/>
            </p:cNvSpPr>
            <p:nvPr/>
          </p:nvSpPr>
          <p:spPr bwMode="auto">
            <a:xfrm>
              <a:off x="1500" y="2381"/>
              <a:ext cx="44"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457" name="Line 17"/>
            <p:cNvSpPr>
              <a:spLocks noChangeShapeType="1"/>
            </p:cNvSpPr>
            <p:nvPr/>
          </p:nvSpPr>
          <p:spPr bwMode="auto">
            <a:xfrm>
              <a:off x="1500" y="1813"/>
              <a:ext cx="44"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458" name="Line 18"/>
            <p:cNvSpPr>
              <a:spLocks noChangeShapeType="1"/>
            </p:cNvSpPr>
            <p:nvPr/>
          </p:nvSpPr>
          <p:spPr bwMode="auto">
            <a:xfrm>
              <a:off x="1503" y="1247"/>
              <a:ext cx="41"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459" name="Line 19"/>
            <p:cNvSpPr>
              <a:spLocks noChangeShapeType="1"/>
            </p:cNvSpPr>
            <p:nvPr/>
          </p:nvSpPr>
          <p:spPr bwMode="auto">
            <a:xfrm>
              <a:off x="1503" y="3513"/>
              <a:ext cx="41"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853460" name="Rectangle 20"/>
          <p:cNvSpPr>
            <a:spLocks noChangeArrowheads="1"/>
          </p:cNvSpPr>
          <p:nvPr/>
        </p:nvSpPr>
        <p:spPr bwMode="auto">
          <a:xfrm>
            <a:off x="1866900" y="5435600"/>
            <a:ext cx="1270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ltLang="x-none" b="1">
                <a:solidFill>
                  <a:srgbClr val="FFFFFF"/>
                </a:solidFill>
              </a:rPr>
              <a:t>0</a:t>
            </a:r>
          </a:p>
        </p:txBody>
      </p:sp>
      <p:sp>
        <p:nvSpPr>
          <p:cNvPr id="1853461" name="Rectangle 21"/>
          <p:cNvSpPr>
            <a:spLocks noChangeArrowheads="1"/>
          </p:cNvSpPr>
          <p:nvPr/>
        </p:nvSpPr>
        <p:spPr bwMode="auto">
          <a:xfrm>
            <a:off x="1708150" y="4535488"/>
            <a:ext cx="2540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ltLang="x-none" b="1">
                <a:solidFill>
                  <a:srgbClr val="FFFFFF"/>
                </a:solidFill>
              </a:rPr>
              <a:t>10</a:t>
            </a:r>
          </a:p>
        </p:txBody>
      </p:sp>
      <p:sp>
        <p:nvSpPr>
          <p:cNvPr id="1853462" name="Rectangle 22"/>
          <p:cNvSpPr>
            <a:spLocks noChangeArrowheads="1"/>
          </p:cNvSpPr>
          <p:nvPr/>
        </p:nvSpPr>
        <p:spPr bwMode="auto">
          <a:xfrm>
            <a:off x="1728788" y="3638550"/>
            <a:ext cx="2540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ltLang="x-none" b="1">
                <a:solidFill>
                  <a:srgbClr val="FFFFFF"/>
                </a:solidFill>
              </a:rPr>
              <a:t>20</a:t>
            </a:r>
          </a:p>
        </p:txBody>
      </p:sp>
      <p:sp>
        <p:nvSpPr>
          <p:cNvPr id="1853463" name="Rectangle 23"/>
          <p:cNvSpPr>
            <a:spLocks noChangeArrowheads="1"/>
          </p:cNvSpPr>
          <p:nvPr/>
        </p:nvSpPr>
        <p:spPr bwMode="auto">
          <a:xfrm>
            <a:off x="1728788" y="2738438"/>
            <a:ext cx="2540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ltLang="x-none" b="1">
                <a:solidFill>
                  <a:srgbClr val="FFFFFF"/>
                </a:solidFill>
              </a:rPr>
              <a:t>30</a:t>
            </a:r>
          </a:p>
        </p:txBody>
      </p:sp>
      <p:sp>
        <p:nvSpPr>
          <p:cNvPr id="1853464" name="Rectangle 24"/>
          <p:cNvSpPr>
            <a:spLocks noChangeArrowheads="1"/>
          </p:cNvSpPr>
          <p:nvPr/>
        </p:nvSpPr>
        <p:spPr bwMode="auto">
          <a:xfrm>
            <a:off x="1752600" y="1839913"/>
            <a:ext cx="2540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ltLang="x-none" b="1">
                <a:solidFill>
                  <a:srgbClr val="FFFFFF"/>
                </a:solidFill>
              </a:rPr>
              <a:t>40</a:t>
            </a:r>
          </a:p>
        </p:txBody>
      </p:sp>
      <p:sp>
        <p:nvSpPr>
          <p:cNvPr id="1853465" name="Rectangle 25"/>
          <p:cNvSpPr>
            <a:spLocks noChangeArrowheads="1"/>
          </p:cNvSpPr>
          <p:nvPr/>
        </p:nvSpPr>
        <p:spPr bwMode="auto">
          <a:xfrm>
            <a:off x="2066925" y="5680075"/>
            <a:ext cx="1270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ltLang="x-none" b="1">
                <a:solidFill>
                  <a:srgbClr val="FFFFFF"/>
                </a:solidFill>
              </a:rPr>
              <a:t>0</a:t>
            </a:r>
          </a:p>
        </p:txBody>
      </p:sp>
      <p:sp>
        <p:nvSpPr>
          <p:cNvPr id="1853466" name="Rectangle 26"/>
          <p:cNvSpPr>
            <a:spLocks noChangeArrowheads="1"/>
          </p:cNvSpPr>
          <p:nvPr/>
        </p:nvSpPr>
        <p:spPr bwMode="auto">
          <a:xfrm>
            <a:off x="2960688" y="5680075"/>
            <a:ext cx="1270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ltLang="x-none" b="1">
                <a:solidFill>
                  <a:srgbClr val="FFFFFF"/>
                </a:solidFill>
              </a:rPr>
              <a:t>1</a:t>
            </a:r>
          </a:p>
        </p:txBody>
      </p:sp>
      <p:sp>
        <p:nvSpPr>
          <p:cNvPr id="1853467" name="Rectangle 27"/>
          <p:cNvSpPr>
            <a:spLocks noChangeArrowheads="1"/>
          </p:cNvSpPr>
          <p:nvPr/>
        </p:nvSpPr>
        <p:spPr bwMode="auto">
          <a:xfrm>
            <a:off x="3852863" y="5680075"/>
            <a:ext cx="1270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ltLang="x-none" b="1">
                <a:solidFill>
                  <a:srgbClr val="FFFFFF"/>
                </a:solidFill>
              </a:rPr>
              <a:t>2</a:t>
            </a:r>
          </a:p>
        </p:txBody>
      </p:sp>
      <p:sp>
        <p:nvSpPr>
          <p:cNvPr id="1853468" name="Rectangle 28"/>
          <p:cNvSpPr>
            <a:spLocks noChangeArrowheads="1"/>
          </p:cNvSpPr>
          <p:nvPr/>
        </p:nvSpPr>
        <p:spPr bwMode="auto">
          <a:xfrm>
            <a:off x="4749800" y="5680075"/>
            <a:ext cx="1270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ltLang="x-none" b="1">
                <a:solidFill>
                  <a:srgbClr val="FFFFFF"/>
                </a:solidFill>
              </a:rPr>
              <a:t>3</a:t>
            </a:r>
          </a:p>
        </p:txBody>
      </p:sp>
      <p:sp>
        <p:nvSpPr>
          <p:cNvPr id="1853469" name="Rectangle 29"/>
          <p:cNvSpPr>
            <a:spLocks noChangeArrowheads="1"/>
          </p:cNvSpPr>
          <p:nvPr/>
        </p:nvSpPr>
        <p:spPr bwMode="auto">
          <a:xfrm>
            <a:off x="5643563" y="5680075"/>
            <a:ext cx="1270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ltLang="x-none" b="1">
                <a:solidFill>
                  <a:srgbClr val="FFFFFF"/>
                </a:solidFill>
              </a:rPr>
              <a:t>4</a:t>
            </a:r>
          </a:p>
        </p:txBody>
      </p:sp>
      <p:sp>
        <p:nvSpPr>
          <p:cNvPr id="1853470" name="Rectangle 30"/>
          <p:cNvSpPr>
            <a:spLocks noChangeArrowheads="1"/>
          </p:cNvSpPr>
          <p:nvPr/>
        </p:nvSpPr>
        <p:spPr bwMode="auto">
          <a:xfrm>
            <a:off x="6535738" y="5680075"/>
            <a:ext cx="1270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ltLang="x-none" b="1">
                <a:solidFill>
                  <a:srgbClr val="FFFFFF"/>
                </a:solidFill>
              </a:rPr>
              <a:t>5</a:t>
            </a:r>
          </a:p>
        </p:txBody>
      </p:sp>
      <p:sp>
        <p:nvSpPr>
          <p:cNvPr id="1853471" name="Freeform 31"/>
          <p:cNvSpPr>
            <a:spLocks/>
          </p:cNvSpPr>
          <p:nvPr/>
        </p:nvSpPr>
        <p:spPr bwMode="auto">
          <a:xfrm>
            <a:off x="2114550" y="2159000"/>
            <a:ext cx="4479925" cy="3311525"/>
          </a:xfrm>
          <a:custGeom>
            <a:avLst/>
            <a:gdLst>
              <a:gd name="T0" fmla="*/ 45 w 3175"/>
              <a:gd name="T1" fmla="*/ 2034 h 2086"/>
              <a:gd name="T2" fmla="*/ 114 w 3175"/>
              <a:gd name="T3" fmla="*/ 1984 h 2086"/>
              <a:gd name="T4" fmla="*/ 190 w 3175"/>
              <a:gd name="T5" fmla="*/ 1922 h 2086"/>
              <a:gd name="T6" fmla="*/ 258 w 3175"/>
              <a:gd name="T7" fmla="*/ 1840 h 2086"/>
              <a:gd name="T8" fmla="*/ 379 w 3175"/>
              <a:gd name="T9" fmla="*/ 1738 h 2086"/>
              <a:gd name="T10" fmla="*/ 480 w 3175"/>
              <a:gd name="T11" fmla="*/ 1680 h 2086"/>
              <a:gd name="T12" fmla="*/ 554 w 3175"/>
              <a:gd name="T13" fmla="*/ 1647 h 2086"/>
              <a:gd name="T14" fmla="*/ 576 w 3175"/>
              <a:gd name="T15" fmla="*/ 1554 h 2086"/>
              <a:gd name="T16" fmla="*/ 645 w 3175"/>
              <a:gd name="T17" fmla="*/ 1504 h 2086"/>
              <a:gd name="T18" fmla="*/ 720 w 3175"/>
              <a:gd name="T19" fmla="*/ 1493 h 2086"/>
              <a:gd name="T20" fmla="*/ 789 w 3175"/>
              <a:gd name="T21" fmla="*/ 1474 h 2086"/>
              <a:gd name="T22" fmla="*/ 857 w 3175"/>
              <a:gd name="T23" fmla="*/ 1423 h 2086"/>
              <a:gd name="T24" fmla="*/ 933 w 3175"/>
              <a:gd name="T25" fmla="*/ 1392 h 2086"/>
              <a:gd name="T26" fmla="*/ 1017 w 3175"/>
              <a:gd name="T27" fmla="*/ 1362 h 2086"/>
              <a:gd name="T28" fmla="*/ 1084 w 3175"/>
              <a:gd name="T29" fmla="*/ 1331 h 2086"/>
              <a:gd name="T30" fmla="*/ 1160 w 3175"/>
              <a:gd name="T31" fmla="*/ 1291 h 2086"/>
              <a:gd name="T32" fmla="*/ 1229 w 3175"/>
              <a:gd name="T33" fmla="*/ 1269 h 2086"/>
              <a:gd name="T34" fmla="*/ 1305 w 3175"/>
              <a:gd name="T35" fmla="*/ 1208 h 2086"/>
              <a:gd name="T36" fmla="*/ 1380 w 3175"/>
              <a:gd name="T37" fmla="*/ 1137 h 2086"/>
              <a:gd name="T38" fmla="*/ 1464 w 3175"/>
              <a:gd name="T39" fmla="*/ 1117 h 2086"/>
              <a:gd name="T40" fmla="*/ 1585 w 3175"/>
              <a:gd name="T41" fmla="*/ 1045 h 2086"/>
              <a:gd name="T42" fmla="*/ 1668 w 3175"/>
              <a:gd name="T43" fmla="*/ 1026 h 2086"/>
              <a:gd name="T44" fmla="*/ 1722 w 3175"/>
              <a:gd name="T45" fmla="*/ 954 h 2086"/>
              <a:gd name="T46" fmla="*/ 1790 w 3175"/>
              <a:gd name="T47" fmla="*/ 903 h 2086"/>
              <a:gd name="T48" fmla="*/ 1858 w 3175"/>
              <a:gd name="T49" fmla="*/ 842 h 2086"/>
              <a:gd name="T50" fmla="*/ 1927 w 3175"/>
              <a:gd name="T51" fmla="*/ 811 h 2086"/>
              <a:gd name="T52" fmla="*/ 1988 w 3175"/>
              <a:gd name="T53" fmla="*/ 729 h 2086"/>
              <a:gd name="T54" fmla="*/ 2055 w 3175"/>
              <a:gd name="T55" fmla="*/ 679 h 2086"/>
              <a:gd name="T56" fmla="*/ 2124 w 3175"/>
              <a:gd name="T57" fmla="*/ 648 h 2086"/>
              <a:gd name="T58" fmla="*/ 2215 w 3175"/>
              <a:gd name="T59" fmla="*/ 648 h 2086"/>
              <a:gd name="T60" fmla="*/ 2283 w 3175"/>
              <a:gd name="T61" fmla="*/ 637 h 2086"/>
              <a:gd name="T62" fmla="*/ 2359 w 3175"/>
              <a:gd name="T63" fmla="*/ 586 h 2086"/>
              <a:gd name="T64" fmla="*/ 2382 w 3175"/>
              <a:gd name="T65" fmla="*/ 505 h 2086"/>
              <a:gd name="T66" fmla="*/ 2458 w 3175"/>
              <a:gd name="T67" fmla="*/ 455 h 2086"/>
              <a:gd name="T68" fmla="*/ 2533 w 3175"/>
              <a:gd name="T69" fmla="*/ 455 h 2086"/>
              <a:gd name="T70" fmla="*/ 2579 w 3175"/>
              <a:gd name="T71" fmla="*/ 424 h 2086"/>
              <a:gd name="T72" fmla="*/ 2655 w 3175"/>
              <a:gd name="T73" fmla="*/ 394 h 2086"/>
              <a:gd name="T74" fmla="*/ 2723 w 3175"/>
              <a:gd name="T75" fmla="*/ 362 h 2086"/>
              <a:gd name="T76" fmla="*/ 2799 w 3175"/>
              <a:gd name="T77" fmla="*/ 362 h 2086"/>
              <a:gd name="T78" fmla="*/ 2860 w 3175"/>
              <a:gd name="T79" fmla="*/ 311 h 2086"/>
              <a:gd name="T80" fmla="*/ 2912 w 3175"/>
              <a:gd name="T81" fmla="*/ 240 h 2086"/>
              <a:gd name="T82" fmla="*/ 2981 w 3175"/>
              <a:gd name="T83" fmla="*/ 229 h 2086"/>
              <a:gd name="T84" fmla="*/ 3042 w 3175"/>
              <a:gd name="T85" fmla="*/ 149 h 2086"/>
              <a:gd name="T86" fmla="*/ 3110 w 3175"/>
              <a:gd name="T87" fmla="*/ 98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75" h="2086">
                <a:moveTo>
                  <a:pt x="0" y="2085"/>
                </a:moveTo>
                <a:lnTo>
                  <a:pt x="15" y="2055"/>
                </a:lnTo>
                <a:lnTo>
                  <a:pt x="45" y="2034"/>
                </a:lnTo>
                <a:lnTo>
                  <a:pt x="69" y="2013"/>
                </a:lnTo>
                <a:lnTo>
                  <a:pt x="91" y="2003"/>
                </a:lnTo>
                <a:lnTo>
                  <a:pt x="114" y="1984"/>
                </a:lnTo>
                <a:lnTo>
                  <a:pt x="136" y="1973"/>
                </a:lnTo>
                <a:lnTo>
                  <a:pt x="160" y="1952"/>
                </a:lnTo>
                <a:lnTo>
                  <a:pt x="190" y="1922"/>
                </a:lnTo>
                <a:lnTo>
                  <a:pt x="212" y="1901"/>
                </a:lnTo>
                <a:lnTo>
                  <a:pt x="243" y="1871"/>
                </a:lnTo>
                <a:lnTo>
                  <a:pt x="258" y="1840"/>
                </a:lnTo>
                <a:lnTo>
                  <a:pt x="313" y="1790"/>
                </a:lnTo>
                <a:lnTo>
                  <a:pt x="349" y="1749"/>
                </a:lnTo>
                <a:lnTo>
                  <a:pt x="379" y="1738"/>
                </a:lnTo>
                <a:lnTo>
                  <a:pt x="409" y="1728"/>
                </a:lnTo>
                <a:lnTo>
                  <a:pt x="450" y="1687"/>
                </a:lnTo>
                <a:lnTo>
                  <a:pt x="480" y="1680"/>
                </a:lnTo>
                <a:lnTo>
                  <a:pt x="478" y="1698"/>
                </a:lnTo>
                <a:lnTo>
                  <a:pt x="531" y="1667"/>
                </a:lnTo>
                <a:lnTo>
                  <a:pt x="554" y="1647"/>
                </a:lnTo>
                <a:lnTo>
                  <a:pt x="554" y="1616"/>
                </a:lnTo>
                <a:lnTo>
                  <a:pt x="561" y="1586"/>
                </a:lnTo>
                <a:lnTo>
                  <a:pt x="576" y="1554"/>
                </a:lnTo>
                <a:lnTo>
                  <a:pt x="592" y="1525"/>
                </a:lnTo>
                <a:lnTo>
                  <a:pt x="614" y="1515"/>
                </a:lnTo>
                <a:lnTo>
                  <a:pt x="645" y="1504"/>
                </a:lnTo>
                <a:lnTo>
                  <a:pt x="668" y="1493"/>
                </a:lnTo>
                <a:lnTo>
                  <a:pt x="698" y="1493"/>
                </a:lnTo>
                <a:lnTo>
                  <a:pt x="720" y="1493"/>
                </a:lnTo>
                <a:lnTo>
                  <a:pt x="744" y="1484"/>
                </a:lnTo>
                <a:lnTo>
                  <a:pt x="766" y="1484"/>
                </a:lnTo>
                <a:lnTo>
                  <a:pt x="789" y="1474"/>
                </a:lnTo>
                <a:lnTo>
                  <a:pt x="811" y="1463"/>
                </a:lnTo>
                <a:lnTo>
                  <a:pt x="835" y="1443"/>
                </a:lnTo>
                <a:lnTo>
                  <a:pt x="857" y="1423"/>
                </a:lnTo>
                <a:lnTo>
                  <a:pt x="887" y="1402"/>
                </a:lnTo>
                <a:lnTo>
                  <a:pt x="910" y="1392"/>
                </a:lnTo>
                <a:lnTo>
                  <a:pt x="933" y="1392"/>
                </a:lnTo>
                <a:lnTo>
                  <a:pt x="963" y="1382"/>
                </a:lnTo>
                <a:lnTo>
                  <a:pt x="993" y="1372"/>
                </a:lnTo>
                <a:lnTo>
                  <a:pt x="1017" y="1362"/>
                </a:lnTo>
                <a:lnTo>
                  <a:pt x="1039" y="1351"/>
                </a:lnTo>
                <a:lnTo>
                  <a:pt x="1062" y="1341"/>
                </a:lnTo>
                <a:lnTo>
                  <a:pt x="1084" y="1331"/>
                </a:lnTo>
                <a:lnTo>
                  <a:pt x="1108" y="1320"/>
                </a:lnTo>
                <a:lnTo>
                  <a:pt x="1130" y="1311"/>
                </a:lnTo>
                <a:lnTo>
                  <a:pt x="1160" y="1291"/>
                </a:lnTo>
                <a:lnTo>
                  <a:pt x="1183" y="1279"/>
                </a:lnTo>
                <a:lnTo>
                  <a:pt x="1206" y="1279"/>
                </a:lnTo>
                <a:lnTo>
                  <a:pt x="1229" y="1269"/>
                </a:lnTo>
                <a:lnTo>
                  <a:pt x="1267" y="1259"/>
                </a:lnTo>
                <a:lnTo>
                  <a:pt x="1289" y="1240"/>
                </a:lnTo>
                <a:lnTo>
                  <a:pt x="1305" y="1208"/>
                </a:lnTo>
                <a:lnTo>
                  <a:pt x="1328" y="1188"/>
                </a:lnTo>
                <a:lnTo>
                  <a:pt x="1350" y="1158"/>
                </a:lnTo>
                <a:lnTo>
                  <a:pt x="1380" y="1137"/>
                </a:lnTo>
                <a:lnTo>
                  <a:pt x="1404" y="1137"/>
                </a:lnTo>
                <a:lnTo>
                  <a:pt x="1434" y="1127"/>
                </a:lnTo>
                <a:lnTo>
                  <a:pt x="1464" y="1117"/>
                </a:lnTo>
                <a:lnTo>
                  <a:pt x="1547" y="1107"/>
                </a:lnTo>
                <a:lnTo>
                  <a:pt x="1570" y="1076"/>
                </a:lnTo>
                <a:lnTo>
                  <a:pt x="1585" y="1045"/>
                </a:lnTo>
                <a:lnTo>
                  <a:pt x="1608" y="1045"/>
                </a:lnTo>
                <a:lnTo>
                  <a:pt x="1631" y="1026"/>
                </a:lnTo>
                <a:lnTo>
                  <a:pt x="1668" y="1026"/>
                </a:lnTo>
                <a:lnTo>
                  <a:pt x="1692" y="1004"/>
                </a:lnTo>
                <a:lnTo>
                  <a:pt x="1714" y="984"/>
                </a:lnTo>
                <a:lnTo>
                  <a:pt x="1722" y="954"/>
                </a:lnTo>
                <a:lnTo>
                  <a:pt x="1744" y="954"/>
                </a:lnTo>
                <a:lnTo>
                  <a:pt x="1767" y="944"/>
                </a:lnTo>
                <a:lnTo>
                  <a:pt x="1790" y="903"/>
                </a:lnTo>
                <a:lnTo>
                  <a:pt x="1813" y="872"/>
                </a:lnTo>
                <a:lnTo>
                  <a:pt x="1836" y="861"/>
                </a:lnTo>
                <a:lnTo>
                  <a:pt x="1858" y="842"/>
                </a:lnTo>
                <a:lnTo>
                  <a:pt x="1882" y="832"/>
                </a:lnTo>
                <a:lnTo>
                  <a:pt x="1904" y="832"/>
                </a:lnTo>
                <a:lnTo>
                  <a:pt x="1927" y="811"/>
                </a:lnTo>
                <a:lnTo>
                  <a:pt x="1957" y="791"/>
                </a:lnTo>
                <a:lnTo>
                  <a:pt x="1973" y="760"/>
                </a:lnTo>
                <a:lnTo>
                  <a:pt x="1988" y="729"/>
                </a:lnTo>
                <a:lnTo>
                  <a:pt x="2003" y="699"/>
                </a:lnTo>
                <a:lnTo>
                  <a:pt x="2025" y="688"/>
                </a:lnTo>
                <a:lnTo>
                  <a:pt x="2055" y="679"/>
                </a:lnTo>
                <a:lnTo>
                  <a:pt x="2079" y="679"/>
                </a:lnTo>
                <a:lnTo>
                  <a:pt x="2101" y="658"/>
                </a:lnTo>
                <a:lnTo>
                  <a:pt x="2124" y="648"/>
                </a:lnTo>
                <a:lnTo>
                  <a:pt x="2154" y="648"/>
                </a:lnTo>
                <a:lnTo>
                  <a:pt x="2192" y="648"/>
                </a:lnTo>
                <a:lnTo>
                  <a:pt x="2215" y="648"/>
                </a:lnTo>
                <a:lnTo>
                  <a:pt x="2237" y="648"/>
                </a:lnTo>
                <a:lnTo>
                  <a:pt x="2261" y="648"/>
                </a:lnTo>
                <a:lnTo>
                  <a:pt x="2283" y="637"/>
                </a:lnTo>
                <a:lnTo>
                  <a:pt x="2306" y="628"/>
                </a:lnTo>
                <a:lnTo>
                  <a:pt x="2336" y="608"/>
                </a:lnTo>
                <a:lnTo>
                  <a:pt x="2359" y="586"/>
                </a:lnTo>
                <a:lnTo>
                  <a:pt x="2359" y="557"/>
                </a:lnTo>
                <a:lnTo>
                  <a:pt x="2359" y="526"/>
                </a:lnTo>
                <a:lnTo>
                  <a:pt x="2382" y="505"/>
                </a:lnTo>
                <a:lnTo>
                  <a:pt x="2412" y="485"/>
                </a:lnTo>
                <a:lnTo>
                  <a:pt x="2435" y="466"/>
                </a:lnTo>
                <a:lnTo>
                  <a:pt x="2458" y="455"/>
                </a:lnTo>
                <a:lnTo>
                  <a:pt x="2488" y="455"/>
                </a:lnTo>
                <a:lnTo>
                  <a:pt x="2511" y="455"/>
                </a:lnTo>
                <a:lnTo>
                  <a:pt x="2533" y="455"/>
                </a:lnTo>
                <a:lnTo>
                  <a:pt x="2557" y="455"/>
                </a:lnTo>
                <a:lnTo>
                  <a:pt x="2579" y="455"/>
                </a:lnTo>
                <a:lnTo>
                  <a:pt x="2579" y="424"/>
                </a:lnTo>
                <a:lnTo>
                  <a:pt x="2602" y="404"/>
                </a:lnTo>
                <a:lnTo>
                  <a:pt x="2624" y="404"/>
                </a:lnTo>
                <a:lnTo>
                  <a:pt x="2655" y="394"/>
                </a:lnTo>
                <a:lnTo>
                  <a:pt x="2678" y="384"/>
                </a:lnTo>
                <a:lnTo>
                  <a:pt x="2700" y="362"/>
                </a:lnTo>
                <a:lnTo>
                  <a:pt x="2723" y="362"/>
                </a:lnTo>
                <a:lnTo>
                  <a:pt x="2746" y="362"/>
                </a:lnTo>
                <a:lnTo>
                  <a:pt x="2776" y="362"/>
                </a:lnTo>
                <a:lnTo>
                  <a:pt x="2799" y="362"/>
                </a:lnTo>
                <a:lnTo>
                  <a:pt x="2821" y="362"/>
                </a:lnTo>
                <a:lnTo>
                  <a:pt x="2845" y="343"/>
                </a:lnTo>
                <a:lnTo>
                  <a:pt x="2860" y="311"/>
                </a:lnTo>
                <a:lnTo>
                  <a:pt x="2882" y="291"/>
                </a:lnTo>
                <a:lnTo>
                  <a:pt x="2890" y="261"/>
                </a:lnTo>
                <a:lnTo>
                  <a:pt x="2912" y="240"/>
                </a:lnTo>
                <a:lnTo>
                  <a:pt x="2936" y="229"/>
                </a:lnTo>
                <a:lnTo>
                  <a:pt x="2958" y="229"/>
                </a:lnTo>
                <a:lnTo>
                  <a:pt x="2981" y="229"/>
                </a:lnTo>
                <a:lnTo>
                  <a:pt x="2996" y="190"/>
                </a:lnTo>
                <a:lnTo>
                  <a:pt x="3019" y="169"/>
                </a:lnTo>
                <a:lnTo>
                  <a:pt x="3042" y="149"/>
                </a:lnTo>
                <a:lnTo>
                  <a:pt x="3057" y="119"/>
                </a:lnTo>
                <a:lnTo>
                  <a:pt x="3080" y="98"/>
                </a:lnTo>
                <a:lnTo>
                  <a:pt x="3110" y="98"/>
                </a:lnTo>
                <a:lnTo>
                  <a:pt x="3174"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53472" name="Freeform 32"/>
          <p:cNvSpPr>
            <a:spLocks/>
          </p:cNvSpPr>
          <p:nvPr/>
        </p:nvSpPr>
        <p:spPr bwMode="auto">
          <a:xfrm>
            <a:off x="2117725" y="2830513"/>
            <a:ext cx="4479925" cy="2640012"/>
          </a:xfrm>
          <a:custGeom>
            <a:avLst/>
            <a:gdLst>
              <a:gd name="T0" fmla="*/ 23 w 3174"/>
              <a:gd name="T1" fmla="*/ 1642 h 1663"/>
              <a:gd name="T2" fmla="*/ 68 w 3174"/>
              <a:gd name="T3" fmla="*/ 1601 h 1663"/>
              <a:gd name="T4" fmla="*/ 106 w 3174"/>
              <a:gd name="T5" fmla="*/ 1561 h 1663"/>
              <a:gd name="T6" fmla="*/ 144 w 3174"/>
              <a:gd name="T7" fmla="*/ 1530 h 1663"/>
              <a:gd name="T8" fmla="*/ 189 w 3174"/>
              <a:gd name="T9" fmla="*/ 1511 h 1663"/>
              <a:gd name="T10" fmla="*/ 235 w 3174"/>
              <a:gd name="T11" fmla="*/ 1500 h 1663"/>
              <a:gd name="T12" fmla="*/ 280 w 3174"/>
              <a:gd name="T13" fmla="*/ 1470 h 1663"/>
              <a:gd name="T14" fmla="*/ 325 w 3174"/>
              <a:gd name="T15" fmla="*/ 1439 h 1663"/>
              <a:gd name="T16" fmla="*/ 371 w 3174"/>
              <a:gd name="T17" fmla="*/ 1429 h 1663"/>
              <a:gd name="T18" fmla="*/ 401 w 3174"/>
              <a:gd name="T19" fmla="*/ 1399 h 1663"/>
              <a:gd name="T20" fmla="*/ 453 w 3174"/>
              <a:gd name="T21" fmla="*/ 1399 h 1663"/>
              <a:gd name="T22" fmla="*/ 492 w 3174"/>
              <a:gd name="T23" fmla="*/ 1359 h 1663"/>
              <a:gd name="T24" fmla="*/ 522 w 3174"/>
              <a:gd name="T25" fmla="*/ 1328 h 1663"/>
              <a:gd name="T26" fmla="*/ 552 w 3174"/>
              <a:gd name="T27" fmla="*/ 1278 h 1663"/>
              <a:gd name="T28" fmla="*/ 598 w 3174"/>
              <a:gd name="T29" fmla="*/ 1269 h 1663"/>
              <a:gd name="T30" fmla="*/ 658 w 3174"/>
              <a:gd name="T31" fmla="*/ 1227 h 1663"/>
              <a:gd name="T32" fmla="*/ 711 w 3174"/>
              <a:gd name="T33" fmla="*/ 1208 h 1663"/>
              <a:gd name="T34" fmla="*/ 757 w 3174"/>
              <a:gd name="T35" fmla="*/ 1197 h 1663"/>
              <a:gd name="T36" fmla="*/ 802 w 3174"/>
              <a:gd name="T37" fmla="*/ 1186 h 1663"/>
              <a:gd name="T38" fmla="*/ 847 w 3174"/>
              <a:gd name="T39" fmla="*/ 1157 h 1663"/>
              <a:gd name="T40" fmla="*/ 900 w 3174"/>
              <a:gd name="T41" fmla="*/ 1116 h 1663"/>
              <a:gd name="T42" fmla="*/ 930 w 3174"/>
              <a:gd name="T43" fmla="*/ 1055 h 1663"/>
              <a:gd name="T44" fmla="*/ 983 w 3174"/>
              <a:gd name="T45" fmla="*/ 1025 h 1663"/>
              <a:gd name="T46" fmla="*/ 1036 w 3174"/>
              <a:gd name="T47" fmla="*/ 1014 h 1663"/>
              <a:gd name="T48" fmla="*/ 1081 w 3174"/>
              <a:gd name="T49" fmla="*/ 985 h 1663"/>
              <a:gd name="T50" fmla="*/ 1119 w 3174"/>
              <a:gd name="T51" fmla="*/ 944 h 1663"/>
              <a:gd name="T52" fmla="*/ 1180 w 3174"/>
              <a:gd name="T53" fmla="*/ 904 h 1663"/>
              <a:gd name="T54" fmla="*/ 1232 w 3174"/>
              <a:gd name="T55" fmla="*/ 904 h 1663"/>
              <a:gd name="T56" fmla="*/ 1271 w 3174"/>
              <a:gd name="T57" fmla="*/ 853 h 1663"/>
              <a:gd name="T58" fmla="*/ 1301 w 3174"/>
              <a:gd name="T59" fmla="*/ 812 h 1663"/>
              <a:gd name="T60" fmla="*/ 1354 w 3174"/>
              <a:gd name="T61" fmla="*/ 792 h 1663"/>
              <a:gd name="T62" fmla="*/ 1399 w 3174"/>
              <a:gd name="T63" fmla="*/ 762 h 1663"/>
              <a:gd name="T64" fmla="*/ 1452 w 3174"/>
              <a:gd name="T65" fmla="*/ 752 h 1663"/>
              <a:gd name="T66" fmla="*/ 1512 w 3174"/>
              <a:gd name="T67" fmla="*/ 722 h 1663"/>
              <a:gd name="T68" fmla="*/ 1551 w 3174"/>
              <a:gd name="T69" fmla="*/ 671 h 1663"/>
              <a:gd name="T70" fmla="*/ 1603 w 3174"/>
              <a:gd name="T71" fmla="*/ 640 h 1663"/>
              <a:gd name="T72" fmla="*/ 1648 w 3174"/>
              <a:gd name="T73" fmla="*/ 611 h 1663"/>
              <a:gd name="T74" fmla="*/ 1702 w 3174"/>
              <a:gd name="T75" fmla="*/ 579 h 1663"/>
              <a:gd name="T76" fmla="*/ 1762 w 3174"/>
              <a:gd name="T77" fmla="*/ 579 h 1663"/>
              <a:gd name="T78" fmla="*/ 1815 w 3174"/>
              <a:gd name="T79" fmla="*/ 579 h 1663"/>
              <a:gd name="T80" fmla="*/ 1868 w 3174"/>
              <a:gd name="T81" fmla="*/ 550 h 1663"/>
              <a:gd name="T82" fmla="*/ 1921 w 3174"/>
              <a:gd name="T83" fmla="*/ 529 h 1663"/>
              <a:gd name="T84" fmla="*/ 1981 w 3174"/>
              <a:gd name="T85" fmla="*/ 529 h 1663"/>
              <a:gd name="T86" fmla="*/ 2034 w 3174"/>
              <a:gd name="T87" fmla="*/ 509 h 1663"/>
              <a:gd name="T88" fmla="*/ 2080 w 3174"/>
              <a:gd name="T89" fmla="*/ 499 h 1663"/>
              <a:gd name="T90" fmla="*/ 2125 w 3174"/>
              <a:gd name="T91" fmla="*/ 499 h 1663"/>
              <a:gd name="T92" fmla="*/ 2178 w 3174"/>
              <a:gd name="T93" fmla="*/ 489 h 1663"/>
              <a:gd name="T94" fmla="*/ 2231 w 3174"/>
              <a:gd name="T95" fmla="*/ 489 h 1663"/>
              <a:gd name="T96" fmla="*/ 2390 w 3174"/>
              <a:gd name="T97" fmla="*/ 428 h 1663"/>
              <a:gd name="T98" fmla="*/ 2677 w 3174"/>
              <a:gd name="T99" fmla="*/ 287 h 1663"/>
              <a:gd name="T100" fmla="*/ 2783 w 3174"/>
              <a:gd name="T101" fmla="*/ 266 h 1663"/>
              <a:gd name="T102" fmla="*/ 2882 w 3174"/>
              <a:gd name="T103" fmla="*/ 257 h 1663"/>
              <a:gd name="T104" fmla="*/ 2927 w 3174"/>
              <a:gd name="T105" fmla="*/ 226 h 1663"/>
              <a:gd name="T106" fmla="*/ 3105 w 3174"/>
              <a:gd name="T107" fmla="*/ 65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74" h="1663">
                <a:moveTo>
                  <a:pt x="0" y="1662"/>
                </a:moveTo>
                <a:lnTo>
                  <a:pt x="23" y="1642"/>
                </a:lnTo>
                <a:lnTo>
                  <a:pt x="45" y="1621"/>
                </a:lnTo>
                <a:lnTo>
                  <a:pt x="68" y="1601"/>
                </a:lnTo>
                <a:lnTo>
                  <a:pt x="84" y="1572"/>
                </a:lnTo>
                <a:lnTo>
                  <a:pt x="106" y="1561"/>
                </a:lnTo>
                <a:lnTo>
                  <a:pt x="129" y="1561"/>
                </a:lnTo>
                <a:lnTo>
                  <a:pt x="144" y="1530"/>
                </a:lnTo>
                <a:lnTo>
                  <a:pt x="166" y="1511"/>
                </a:lnTo>
                <a:lnTo>
                  <a:pt x="189" y="1511"/>
                </a:lnTo>
                <a:lnTo>
                  <a:pt x="212" y="1511"/>
                </a:lnTo>
                <a:lnTo>
                  <a:pt x="235" y="1500"/>
                </a:lnTo>
                <a:lnTo>
                  <a:pt x="257" y="1480"/>
                </a:lnTo>
                <a:lnTo>
                  <a:pt x="280" y="1470"/>
                </a:lnTo>
                <a:lnTo>
                  <a:pt x="302" y="1460"/>
                </a:lnTo>
                <a:lnTo>
                  <a:pt x="325" y="1439"/>
                </a:lnTo>
                <a:lnTo>
                  <a:pt x="348" y="1439"/>
                </a:lnTo>
                <a:lnTo>
                  <a:pt x="371" y="1429"/>
                </a:lnTo>
                <a:lnTo>
                  <a:pt x="393" y="1429"/>
                </a:lnTo>
                <a:lnTo>
                  <a:pt x="401" y="1399"/>
                </a:lnTo>
                <a:lnTo>
                  <a:pt x="431" y="1399"/>
                </a:lnTo>
                <a:lnTo>
                  <a:pt x="453" y="1399"/>
                </a:lnTo>
                <a:lnTo>
                  <a:pt x="477" y="1389"/>
                </a:lnTo>
                <a:lnTo>
                  <a:pt x="492" y="1359"/>
                </a:lnTo>
                <a:lnTo>
                  <a:pt x="499" y="1328"/>
                </a:lnTo>
                <a:lnTo>
                  <a:pt x="522" y="1328"/>
                </a:lnTo>
                <a:lnTo>
                  <a:pt x="544" y="1308"/>
                </a:lnTo>
                <a:lnTo>
                  <a:pt x="552" y="1278"/>
                </a:lnTo>
                <a:lnTo>
                  <a:pt x="574" y="1278"/>
                </a:lnTo>
                <a:lnTo>
                  <a:pt x="598" y="1269"/>
                </a:lnTo>
                <a:lnTo>
                  <a:pt x="620" y="1247"/>
                </a:lnTo>
                <a:lnTo>
                  <a:pt x="658" y="1227"/>
                </a:lnTo>
                <a:lnTo>
                  <a:pt x="681" y="1217"/>
                </a:lnTo>
                <a:lnTo>
                  <a:pt x="711" y="1208"/>
                </a:lnTo>
                <a:lnTo>
                  <a:pt x="734" y="1197"/>
                </a:lnTo>
                <a:lnTo>
                  <a:pt x="757" y="1197"/>
                </a:lnTo>
                <a:lnTo>
                  <a:pt x="779" y="1197"/>
                </a:lnTo>
                <a:lnTo>
                  <a:pt x="802" y="1186"/>
                </a:lnTo>
                <a:lnTo>
                  <a:pt x="832" y="1186"/>
                </a:lnTo>
                <a:lnTo>
                  <a:pt x="847" y="1157"/>
                </a:lnTo>
                <a:lnTo>
                  <a:pt x="878" y="1136"/>
                </a:lnTo>
                <a:lnTo>
                  <a:pt x="900" y="1116"/>
                </a:lnTo>
                <a:lnTo>
                  <a:pt x="915" y="1086"/>
                </a:lnTo>
                <a:lnTo>
                  <a:pt x="930" y="1055"/>
                </a:lnTo>
                <a:lnTo>
                  <a:pt x="953" y="1035"/>
                </a:lnTo>
                <a:lnTo>
                  <a:pt x="983" y="1025"/>
                </a:lnTo>
                <a:lnTo>
                  <a:pt x="1014" y="1014"/>
                </a:lnTo>
                <a:lnTo>
                  <a:pt x="1036" y="1014"/>
                </a:lnTo>
                <a:lnTo>
                  <a:pt x="1059" y="1004"/>
                </a:lnTo>
                <a:lnTo>
                  <a:pt x="1081" y="985"/>
                </a:lnTo>
                <a:lnTo>
                  <a:pt x="1096" y="953"/>
                </a:lnTo>
                <a:lnTo>
                  <a:pt x="1119" y="944"/>
                </a:lnTo>
                <a:lnTo>
                  <a:pt x="1150" y="914"/>
                </a:lnTo>
                <a:lnTo>
                  <a:pt x="1180" y="904"/>
                </a:lnTo>
                <a:lnTo>
                  <a:pt x="1202" y="904"/>
                </a:lnTo>
                <a:lnTo>
                  <a:pt x="1232" y="904"/>
                </a:lnTo>
                <a:lnTo>
                  <a:pt x="1247" y="873"/>
                </a:lnTo>
                <a:lnTo>
                  <a:pt x="1271" y="853"/>
                </a:lnTo>
                <a:lnTo>
                  <a:pt x="1278" y="822"/>
                </a:lnTo>
                <a:lnTo>
                  <a:pt x="1301" y="812"/>
                </a:lnTo>
                <a:lnTo>
                  <a:pt x="1331" y="802"/>
                </a:lnTo>
                <a:lnTo>
                  <a:pt x="1354" y="792"/>
                </a:lnTo>
                <a:lnTo>
                  <a:pt x="1376" y="783"/>
                </a:lnTo>
                <a:lnTo>
                  <a:pt x="1399" y="762"/>
                </a:lnTo>
                <a:lnTo>
                  <a:pt x="1422" y="752"/>
                </a:lnTo>
                <a:lnTo>
                  <a:pt x="1452" y="752"/>
                </a:lnTo>
                <a:lnTo>
                  <a:pt x="1482" y="732"/>
                </a:lnTo>
                <a:lnTo>
                  <a:pt x="1512" y="722"/>
                </a:lnTo>
                <a:lnTo>
                  <a:pt x="1520" y="691"/>
                </a:lnTo>
                <a:lnTo>
                  <a:pt x="1551" y="671"/>
                </a:lnTo>
                <a:lnTo>
                  <a:pt x="1581" y="661"/>
                </a:lnTo>
                <a:lnTo>
                  <a:pt x="1603" y="640"/>
                </a:lnTo>
                <a:lnTo>
                  <a:pt x="1626" y="611"/>
                </a:lnTo>
                <a:lnTo>
                  <a:pt x="1648" y="611"/>
                </a:lnTo>
                <a:lnTo>
                  <a:pt x="1679" y="590"/>
                </a:lnTo>
                <a:lnTo>
                  <a:pt x="1702" y="579"/>
                </a:lnTo>
                <a:lnTo>
                  <a:pt x="1739" y="579"/>
                </a:lnTo>
                <a:lnTo>
                  <a:pt x="1762" y="579"/>
                </a:lnTo>
                <a:lnTo>
                  <a:pt x="1793" y="579"/>
                </a:lnTo>
                <a:lnTo>
                  <a:pt x="1815" y="579"/>
                </a:lnTo>
                <a:lnTo>
                  <a:pt x="1838" y="570"/>
                </a:lnTo>
                <a:lnTo>
                  <a:pt x="1868" y="550"/>
                </a:lnTo>
                <a:lnTo>
                  <a:pt x="1898" y="550"/>
                </a:lnTo>
                <a:lnTo>
                  <a:pt x="1921" y="529"/>
                </a:lnTo>
                <a:lnTo>
                  <a:pt x="1944" y="529"/>
                </a:lnTo>
                <a:lnTo>
                  <a:pt x="1981" y="529"/>
                </a:lnTo>
                <a:lnTo>
                  <a:pt x="2004" y="529"/>
                </a:lnTo>
                <a:lnTo>
                  <a:pt x="2034" y="509"/>
                </a:lnTo>
                <a:lnTo>
                  <a:pt x="2057" y="499"/>
                </a:lnTo>
                <a:lnTo>
                  <a:pt x="2080" y="499"/>
                </a:lnTo>
                <a:lnTo>
                  <a:pt x="2103" y="499"/>
                </a:lnTo>
                <a:lnTo>
                  <a:pt x="2125" y="499"/>
                </a:lnTo>
                <a:lnTo>
                  <a:pt x="2148" y="489"/>
                </a:lnTo>
                <a:lnTo>
                  <a:pt x="2178" y="489"/>
                </a:lnTo>
                <a:lnTo>
                  <a:pt x="2201" y="489"/>
                </a:lnTo>
                <a:lnTo>
                  <a:pt x="2231" y="489"/>
                </a:lnTo>
                <a:lnTo>
                  <a:pt x="2367" y="438"/>
                </a:lnTo>
                <a:lnTo>
                  <a:pt x="2390" y="428"/>
                </a:lnTo>
                <a:lnTo>
                  <a:pt x="2412" y="418"/>
                </a:lnTo>
                <a:lnTo>
                  <a:pt x="2677" y="287"/>
                </a:lnTo>
                <a:lnTo>
                  <a:pt x="2730" y="276"/>
                </a:lnTo>
                <a:lnTo>
                  <a:pt x="2783" y="266"/>
                </a:lnTo>
                <a:lnTo>
                  <a:pt x="2859" y="257"/>
                </a:lnTo>
                <a:lnTo>
                  <a:pt x="2882" y="257"/>
                </a:lnTo>
                <a:lnTo>
                  <a:pt x="2904" y="236"/>
                </a:lnTo>
                <a:lnTo>
                  <a:pt x="2927" y="226"/>
                </a:lnTo>
                <a:lnTo>
                  <a:pt x="3015" y="115"/>
                </a:lnTo>
                <a:lnTo>
                  <a:pt x="3105" y="65"/>
                </a:lnTo>
                <a:lnTo>
                  <a:pt x="3173" y="0"/>
                </a:lnTo>
              </a:path>
            </a:pathLst>
          </a:custGeom>
          <a:noFill/>
          <a:ln w="254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53473" name="Freeform 33"/>
          <p:cNvSpPr>
            <a:spLocks/>
          </p:cNvSpPr>
          <p:nvPr/>
        </p:nvSpPr>
        <p:spPr bwMode="auto">
          <a:xfrm>
            <a:off x="2182813" y="3249613"/>
            <a:ext cx="4375150" cy="2220912"/>
          </a:xfrm>
          <a:custGeom>
            <a:avLst/>
            <a:gdLst>
              <a:gd name="T0" fmla="*/ 45 w 3100"/>
              <a:gd name="T1" fmla="*/ 1369 h 1399"/>
              <a:gd name="T2" fmla="*/ 113 w 3100"/>
              <a:gd name="T3" fmla="*/ 1347 h 1399"/>
              <a:gd name="T4" fmla="*/ 181 w 3100"/>
              <a:gd name="T5" fmla="*/ 1325 h 1399"/>
              <a:gd name="T6" fmla="*/ 249 w 3100"/>
              <a:gd name="T7" fmla="*/ 1296 h 1399"/>
              <a:gd name="T8" fmla="*/ 317 w 3100"/>
              <a:gd name="T9" fmla="*/ 1259 h 1399"/>
              <a:gd name="T10" fmla="*/ 385 w 3100"/>
              <a:gd name="T11" fmla="*/ 1216 h 1399"/>
              <a:gd name="T12" fmla="*/ 453 w 3100"/>
              <a:gd name="T13" fmla="*/ 1165 h 1399"/>
              <a:gd name="T14" fmla="*/ 529 w 3100"/>
              <a:gd name="T15" fmla="*/ 1121 h 1399"/>
              <a:gd name="T16" fmla="*/ 597 w 3100"/>
              <a:gd name="T17" fmla="*/ 1085 h 1399"/>
              <a:gd name="T18" fmla="*/ 671 w 3100"/>
              <a:gd name="T19" fmla="*/ 1049 h 1399"/>
              <a:gd name="T20" fmla="*/ 740 w 3100"/>
              <a:gd name="T21" fmla="*/ 1019 h 1399"/>
              <a:gd name="T22" fmla="*/ 808 w 3100"/>
              <a:gd name="T23" fmla="*/ 990 h 1399"/>
              <a:gd name="T24" fmla="*/ 876 w 3100"/>
              <a:gd name="T25" fmla="*/ 961 h 1399"/>
              <a:gd name="T26" fmla="*/ 952 w 3100"/>
              <a:gd name="T27" fmla="*/ 924 h 1399"/>
              <a:gd name="T28" fmla="*/ 1019 w 3100"/>
              <a:gd name="T29" fmla="*/ 888 h 1399"/>
              <a:gd name="T30" fmla="*/ 1087 w 3100"/>
              <a:gd name="T31" fmla="*/ 859 h 1399"/>
              <a:gd name="T32" fmla="*/ 1155 w 3100"/>
              <a:gd name="T33" fmla="*/ 830 h 1399"/>
              <a:gd name="T34" fmla="*/ 1223 w 3100"/>
              <a:gd name="T35" fmla="*/ 808 h 1399"/>
              <a:gd name="T36" fmla="*/ 1291 w 3100"/>
              <a:gd name="T37" fmla="*/ 786 h 1399"/>
              <a:gd name="T38" fmla="*/ 1359 w 3100"/>
              <a:gd name="T39" fmla="*/ 757 h 1399"/>
              <a:gd name="T40" fmla="*/ 1426 w 3100"/>
              <a:gd name="T41" fmla="*/ 728 h 1399"/>
              <a:gd name="T42" fmla="*/ 1495 w 3100"/>
              <a:gd name="T43" fmla="*/ 699 h 1399"/>
              <a:gd name="T44" fmla="*/ 1570 w 3100"/>
              <a:gd name="T45" fmla="*/ 670 h 1399"/>
              <a:gd name="T46" fmla="*/ 1637 w 3100"/>
              <a:gd name="T47" fmla="*/ 634 h 1399"/>
              <a:gd name="T48" fmla="*/ 1713 w 3100"/>
              <a:gd name="T49" fmla="*/ 583 h 1399"/>
              <a:gd name="T50" fmla="*/ 1781 w 3100"/>
              <a:gd name="T51" fmla="*/ 554 h 1399"/>
              <a:gd name="T52" fmla="*/ 1849 w 3100"/>
              <a:gd name="T53" fmla="*/ 525 h 1399"/>
              <a:gd name="T54" fmla="*/ 1924 w 3100"/>
              <a:gd name="T55" fmla="*/ 496 h 1399"/>
              <a:gd name="T56" fmla="*/ 2015 w 3100"/>
              <a:gd name="T57" fmla="*/ 466 h 1399"/>
              <a:gd name="T58" fmla="*/ 2084 w 3100"/>
              <a:gd name="T59" fmla="*/ 445 h 1399"/>
              <a:gd name="T60" fmla="*/ 2152 w 3100"/>
              <a:gd name="T61" fmla="*/ 415 h 1399"/>
              <a:gd name="T62" fmla="*/ 2227 w 3100"/>
              <a:gd name="T63" fmla="*/ 394 h 1399"/>
              <a:gd name="T64" fmla="*/ 2302 w 3100"/>
              <a:gd name="T65" fmla="*/ 372 h 1399"/>
              <a:gd name="T66" fmla="*/ 2370 w 3100"/>
              <a:gd name="T67" fmla="*/ 350 h 1399"/>
              <a:gd name="T68" fmla="*/ 2438 w 3100"/>
              <a:gd name="T69" fmla="*/ 328 h 1399"/>
              <a:gd name="T70" fmla="*/ 2506 w 3100"/>
              <a:gd name="T71" fmla="*/ 298 h 1399"/>
              <a:gd name="T72" fmla="*/ 2574 w 3100"/>
              <a:gd name="T73" fmla="*/ 270 h 1399"/>
              <a:gd name="T74" fmla="*/ 2642 w 3100"/>
              <a:gd name="T75" fmla="*/ 241 h 1399"/>
              <a:gd name="T76" fmla="*/ 2710 w 3100"/>
              <a:gd name="T77" fmla="*/ 204 h 1399"/>
              <a:gd name="T78" fmla="*/ 2778 w 3100"/>
              <a:gd name="T79" fmla="*/ 168 h 1399"/>
              <a:gd name="T80" fmla="*/ 2846 w 3100"/>
              <a:gd name="T81" fmla="*/ 131 h 1399"/>
              <a:gd name="T82" fmla="*/ 2922 w 3100"/>
              <a:gd name="T83" fmla="*/ 80 h 1399"/>
              <a:gd name="T84" fmla="*/ 2989 w 3100"/>
              <a:gd name="T85" fmla="*/ 37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00" h="1399">
                <a:moveTo>
                  <a:pt x="0" y="1398"/>
                </a:moveTo>
                <a:lnTo>
                  <a:pt x="23" y="1384"/>
                </a:lnTo>
                <a:lnTo>
                  <a:pt x="45" y="1369"/>
                </a:lnTo>
                <a:lnTo>
                  <a:pt x="68" y="1361"/>
                </a:lnTo>
                <a:lnTo>
                  <a:pt x="91" y="1355"/>
                </a:lnTo>
                <a:lnTo>
                  <a:pt x="113" y="1347"/>
                </a:lnTo>
                <a:lnTo>
                  <a:pt x="136" y="1340"/>
                </a:lnTo>
                <a:lnTo>
                  <a:pt x="159" y="1333"/>
                </a:lnTo>
                <a:lnTo>
                  <a:pt x="181" y="1325"/>
                </a:lnTo>
                <a:lnTo>
                  <a:pt x="204" y="1318"/>
                </a:lnTo>
                <a:lnTo>
                  <a:pt x="226" y="1310"/>
                </a:lnTo>
                <a:lnTo>
                  <a:pt x="249" y="1296"/>
                </a:lnTo>
                <a:lnTo>
                  <a:pt x="271" y="1289"/>
                </a:lnTo>
                <a:lnTo>
                  <a:pt x="295" y="1274"/>
                </a:lnTo>
                <a:lnTo>
                  <a:pt x="317" y="1259"/>
                </a:lnTo>
                <a:lnTo>
                  <a:pt x="340" y="1253"/>
                </a:lnTo>
                <a:lnTo>
                  <a:pt x="363" y="1238"/>
                </a:lnTo>
                <a:lnTo>
                  <a:pt x="385" y="1216"/>
                </a:lnTo>
                <a:lnTo>
                  <a:pt x="408" y="1202"/>
                </a:lnTo>
                <a:lnTo>
                  <a:pt x="431" y="1187"/>
                </a:lnTo>
                <a:lnTo>
                  <a:pt x="453" y="1165"/>
                </a:lnTo>
                <a:lnTo>
                  <a:pt x="483" y="1151"/>
                </a:lnTo>
                <a:lnTo>
                  <a:pt x="506" y="1136"/>
                </a:lnTo>
                <a:lnTo>
                  <a:pt x="529" y="1121"/>
                </a:lnTo>
                <a:lnTo>
                  <a:pt x="551" y="1106"/>
                </a:lnTo>
                <a:lnTo>
                  <a:pt x="574" y="1100"/>
                </a:lnTo>
                <a:lnTo>
                  <a:pt x="597" y="1085"/>
                </a:lnTo>
                <a:lnTo>
                  <a:pt x="626" y="1070"/>
                </a:lnTo>
                <a:lnTo>
                  <a:pt x="649" y="1055"/>
                </a:lnTo>
                <a:lnTo>
                  <a:pt x="671" y="1049"/>
                </a:lnTo>
                <a:lnTo>
                  <a:pt x="695" y="1041"/>
                </a:lnTo>
                <a:lnTo>
                  <a:pt x="718" y="1026"/>
                </a:lnTo>
                <a:lnTo>
                  <a:pt x="740" y="1019"/>
                </a:lnTo>
                <a:lnTo>
                  <a:pt x="763" y="1012"/>
                </a:lnTo>
                <a:lnTo>
                  <a:pt x="786" y="997"/>
                </a:lnTo>
                <a:lnTo>
                  <a:pt x="808" y="990"/>
                </a:lnTo>
                <a:lnTo>
                  <a:pt x="831" y="975"/>
                </a:lnTo>
                <a:lnTo>
                  <a:pt x="853" y="968"/>
                </a:lnTo>
                <a:lnTo>
                  <a:pt x="876" y="961"/>
                </a:lnTo>
                <a:lnTo>
                  <a:pt x="907" y="946"/>
                </a:lnTo>
                <a:lnTo>
                  <a:pt x="929" y="932"/>
                </a:lnTo>
                <a:lnTo>
                  <a:pt x="952" y="924"/>
                </a:lnTo>
                <a:lnTo>
                  <a:pt x="974" y="910"/>
                </a:lnTo>
                <a:lnTo>
                  <a:pt x="996" y="895"/>
                </a:lnTo>
                <a:lnTo>
                  <a:pt x="1019" y="888"/>
                </a:lnTo>
                <a:lnTo>
                  <a:pt x="1041" y="881"/>
                </a:lnTo>
                <a:lnTo>
                  <a:pt x="1064" y="873"/>
                </a:lnTo>
                <a:lnTo>
                  <a:pt x="1087" y="859"/>
                </a:lnTo>
                <a:lnTo>
                  <a:pt x="1109" y="852"/>
                </a:lnTo>
                <a:lnTo>
                  <a:pt x="1132" y="837"/>
                </a:lnTo>
                <a:lnTo>
                  <a:pt x="1155" y="830"/>
                </a:lnTo>
                <a:lnTo>
                  <a:pt x="1177" y="822"/>
                </a:lnTo>
                <a:lnTo>
                  <a:pt x="1200" y="816"/>
                </a:lnTo>
                <a:lnTo>
                  <a:pt x="1223" y="808"/>
                </a:lnTo>
                <a:lnTo>
                  <a:pt x="1245" y="801"/>
                </a:lnTo>
                <a:lnTo>
                  <a:pt x="1268" y="793"/>
                </a:lnTo>
                <a:lnTo>
                  <a:pt x="1291" y="786"/>
                </a:lnTo>
                <a:lnTo>
                  <a:pt x="1313" y="779"/>
                </a:lnTo>
                <a:lnTo>
                  <a:pt x="1336" y="764"/>
                </a:lnTo>
                <a:lnTo>
                  <a:pt x="1359" y="757"/>
                </a:lnTo>
                <a:lnTo>
                  <a:pt x="1381" y="750"/>
                </a:lnTo>
                <a:lnTo>
                  <a:pt x="1404" y="735"/>
                </a:lnTo>
                <a:lnTo>
                  <a:pt x="1426" y="728"/>
                </a:lnTo>
                <a:lnTo>
                  <a:pt x="1449" y="713"/>
                </a:lnTo>
                <a:lnTo>
                  <a:pt x="1472" y="706"/>
                </a:lnTo>
                <a:lnTo>
                  <a:pt x="1495" y="699"/>
                </a:lnTo>
                <a:lnTo>
                  <a:pt x="1517" y="692"/>
                </a:lnTo>
                <a:lnTo>
                  <a:pt x="1547" y="678"/>
                </a:lnTo>
                <a:lnTo>
                  <a:pt x="1570" y="670"/>
                </a:lnTo>
                <a:lnTo>
                  <a:pt x="1592" y="656"/>
                </a:lnTo>
                <a:lnTo>
                  <a:pt x="1615" y="648"/>
                </a:lnTo>
                <a:lnTo>
                  <a:pt x="1637" y="634"/>
                </a:lnTo>
                <a:lnTo>
                  <a:pt x="1668" y="619"/>
                </a:lnTo>
                <a:lnTo>
                  <a:pt x="1691" y="597"/>
                </a:lnTo>
                <a:lnTo>
                  <a:pt x="1713" y="583"/>
                </a:lnTo>
                <a:lnTo>
                  <a:pt x="1736" y="576"/>
                </a:lnTo>
                <a:lnTo>
                  <a:pt x="1758" y="561"/>
                </a:lnTo>
                <a:lnTo>
                  <a:pt x="1781" y="554"/>
                </a:lnTo>
                <a:lnTo>
                  <a:pt x="1804" y="546"/>
                </a:lnTo>
                <a:lnTo>
                  <a:pt x="1826" y="531"/>
                </a:lnTo>
                <a:lnTo>
                  <a:pt x="1849" y="525"/>
                </a:lnTo>
                <a:lnTo>
                  <a:pt x="1879" y="510"/>
                </a:lnTo>
                <a:lnTo>
                  <a:pt x="1902" y="503"/>
                </a:lnTo>
                <a:lnTo>
                  <a:pt x="1924" y="496"/>
                </a:lnTo>
                <a:lnTo>
                  <a:pt x="1955" y="480"/>
                </a:lnTo>
                <a:lnTo>
                  <a:pt x="1986" y="474"/>
                </a:lnTo>
                <a:lnTo>
                  <a:pt x="2015" y="466"/>
                </a:lnTo>
                <a:lnTo>
                  <a:pt x="2038" y="459"/>
                </a:lnTo>
                <a:lnTo>
                  <a:pt x="2061" y="452"/>
                </a:lnTo>
                <a:lnTo>
                  <a:pt x="2084" y="445"/>
                </a:lnTo>
                <a:lnTo>
                  <a:pt x="2107" y="430"/>
                </a:lnTo>
                <a:lnTo>
                  <a:pt x="2129" y="423"/>
                </a:lnTo>
                <a:lnTo>
                  <a:pt x="2152" y="415"/>
                </a:lnTo>
                <a:lnTo>
                  <a:pt x="2174" y="408"/>
                </a:lnTo>
                <a:lnTo>
                  <a:pt x="2204" y="401"/>
                </a:lnTo>
                <a:lnTo>
                  <a:pt x="2227" y="394"/>
                </a:lnTo>
                <a:lnTo>
                  <a:pt x="2250" y="386"/>
                </a:lnTo>
                <a:lnTo>
                  <a:pt x="2273" y="379"/>
                </a:lnTo>
                <a:lnTo>
                  <a:pt x="2302" y="372"/>
                </a:lnTo>
                <a:lnTo>
                  <a:pt x="2325" y="364"/>
                </a:lnTo>
                <a:lnTo>
                  <a:pt x="2347" y="357"/>
                </a:lnTo>
                <a:lnTo>
                  <a:pt x="2370" y="350"/>
                </a:lnTo>
                <a:lnTo>
                  <a:pt x="2393" y="343"/>
                </a:lnTo>
                <a:lnTo>
                  <a:pt x="2415" y="335"/>
                </a:lnTo>
                <a:lnTo>
                  <a:pt x="2438" y="328"/>
                </a:lnTo>
                <a:lnTo>
                  <a:pt x="2461" y="313"/>
                </a:lnTo>
                <a:lnTo>
                  <a:pt x="2483" y="306"/>
                </a:lnTo>
                <a:lnTo>
                  <a:pt x="2506" y="298"/>
                </a:lnTo>
                <a:lnTo>
                  <a:pt x="2529" y="292"/>
                </a:lnTo>
                <a:lnTo>
                  <a:pt x="2551" y="277"/>
                </a:lnTo>
                <a:lnTo>
                  <a:pt x="2574" y="270"/>
                </a:lnTo>
                <a:lnTo>
                  <a:pt x="2597" y="255"/>
                </a:lnTo>
                <a:lnTo>
                  <a:pt x="2619" y="247"/>
                </a:lnTo>
                <a:lnTo>
                  <a:pt x="2642" y="241"/>
                </a:lnTo>
                <a:lnTo>
                  <a:pt x="2665" y="226"/>
                </a:lnTo>
                <a:lnTo>
                  <a:pt x="2687" y="219"/>
                </a:lnTo>
                <a:lnTo>
                  <a:pt x="2710" y="204"/>
                </a:lnTo>
                <a:lnTo>
                  <a:pt x="2733" y="190"/>
                </a:lnTo>
                <a:lnTo>
                  <a:pt x="2755" y="182"/>
                </a:lnTo>
                <a:lnTo>
                  <a:pt x="2778" y="168"/>
                </a:lnTo>
                <a:lnTo>
                  <a:pt x="2801" y="153"/>
                </a:lnTo>
                <a:lnTo>
                  <a:pt x="2823" y="145"/>
                </a:lnTo>
                <a:lnTo>
                  <a:pt x="2846" y="131"/>
                </a:lnTo>
                <a:lnTo>
                  <a:pt x="2868" y="117"/>
                </a:lnTo>
                <a:lnTo>
                  <a:pt x="2891" y="102"/>
                </a:lnTo>
                <a:lnTo>
                  <a:pt x="2922" y="80"/>
                </a:lnTo>
                <a:lnTo>
                  <a:pt x="2944" y="65"/>
                </a:lnTo>
                <a:lnTo>
                  <a:pt x="2967" y="51"/>
                </a:lnTo>
                <a:lnTo>
                  <a:pt x="2989" y="37"/>
                </a:lnTo>
                <a:lnTo>
                  <a:pt x="3099" y="0"/>
                </a:lnTo>
              </a:path>
            </a:pathLst>
          </a:custGeom>
          <a:noFill/>
          <a:ln w="25400"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53474" name="Freeform 34"/>
          <p:cNvSpPr>
            <a:spLocks/>
          </p:cNvSpPr>
          <p:nvPr/>
        </p:nvSpPr>
        <p:spPr bwMode="auto">
          <a:xfrm>
            <a:off x="2154238" y="3727450"/>
            <a:ext cx="4376737" cy="1743075"/>
          </a:xfrm>
          <a:custGeom>
            <a:avLst/>
            <a:gdLst>
              <a:gd name="T0" fmla="*/ 60 w 3101"/>
              <a:gd name="T1" fmla="*/ 1075 h 1098"/>
              <a:gd name="T2" fmla="*/ 204 w 3101"/>
              <a:gd name="T3" fmla="*/ 1016 h 1098"/>
              <a:gd name="T4" fmla="*/ 291 w 3101"/>
              <a:gd name="T5" fmla="*/ 965 h 1098"/>
              <a:gd name="T6" fmla="*/ 351 w 3101"/>
              <a:gd name="T7" fmla="*/ 906 h 1098"/>
              <a:gd name="T8" fmla="*/ 417 w 3101"/>
              <a:gd name="T9" fmla="*/ 874 h 1098"/>
              <a:gd name="T10" fmla="*/ 484 w 3101"/>
              <a:gd name="T11" fmla="*/ 844 h 1098"/>
              <a:gd name="T12" fmla="*/ 551 w 3101"/>
              <a:gd name="T13" fmla="*/ 806 h 1098"/>
              <a:gd name="T14" fmla="*/ 617 w 3101"/>
              <a:gd name="T15" fmla="*/ 769 h 1098"/>
              <a:gd name="T16" fmla="*/ 684 w 3101"/>
              <a:gd name="T17" fmla="*/ 724 h 1098"/>
              <a:gd name="T18" fmla="*/ 751 w 3101"/>
              <a:gd name="T19" fmla="*/ 685 h 1098"/>
              <a:gd name="T20" fmla="*/ 819 w 3101"/>
              <a:gd name="T21" fmla="*/ 656 h 1098"/>
              <a:gd name="T22" fmla="*/ 885 w 3101"/>
              <a:gd name="T23" fmla="*/ 639 h 1098"/>
              <a:gd name="T24" fmla="*/ 953 w 3101"/>
              <a:gd name="T25" fmla="*/ 624 h 1098"/>
              <a:gd name="T26" fmla="*/ 1019 w 3101"/>
              <a:gd name="T27" fmla="*/ 593 h 1098"/>
              <a:gd name="T28" fmla="*/ 1094 w 3101"/>
              <a:gd name="T29" fmla="*/ 570 h 1098"/>
              <a:gd name="T30" fmla="*/ 1160 w 3101"/>
              <a:gd name="T31" fmla="*/ 540 h 1098"/>
              <a:gd name="T32" fmla="*/ 1236 w 3101"/>
              <a:gd name="T33" fmla="*/ 509 h 1098"/>
              <a:gd name="T34" fmla="*/ 1303 w 3101"/>
              <a:gd name="T35" fmla="*/ 486 h 1098"/>
              <a:gd name="T36" fmla="*/ 1369 w 3101"/>
              <a:gd name="T37" fmla="*/ 476 h 1098"/>
              <a:gd name="T38" fmla="*/ 1437 w 3101"/>
              <a:gd name="T39" fmla="*/ 461 h 1098"/>
              <a:gd name="T40" fmla="*/ 1511 w 3101"/>
              <a:gd name="T41" fmla="*/ 452 h 1098"/>
              <a:gd name="T42" fmla="*/ 1578 w 3101"/>
              <a:gd name="T43" fmla="*/ 437 h 1098"/>
              <a:gd name="T44" fmla="*/ 1646 w 3101"/>
              <a:gd name="T45" fmla="*/ 428 h 1098"/>
              <a:gd name="T46" fmla="*/ 1713 w 3101"/>
              <a:gd name="T47" fmla="*/ 413 h 1098"/>
              <a:gd name="T48" fmla="*/ 1779 w 3101"/>
              <a:gd name="T49" fmla="*/ 383 h 1098"/>
              <a:gd name="T50" fmla="*/ 1847 w 3101"/>
              <a:gd name="T51" fmla="*/ 359 h 1098"/>
              <a:gd name="T52" fmla="*/ 1914 w 3101"/>
              <a:gd name="T53" fmla="*/ 343 h 1098"/>
              <a:gd name="T54" fmla="*/ 1989 w 3101"/>
              <a:gd name="T55" fmla="*/ 327 h 1098"/>
              <a:gd name="T56" fmla="*/ 2057 w 3101"/>
              <a:gd name="T57" fmla="*/ 318 h 1098"/>
              <a:gd name="T58" fmla="*/ 2124 w 3101"/>
              <a:gd name="T59" fmla="*/ 302 h 1098"/>
              <a:gd name="T60" fmla="*/ 2190 w 3101"/>
              <a:gd name="T61" fmla="*/ 280 h 1098"/>
              <a:gd name="T62" fmla="*/ 2258 w 3101"/>
              <a:gd name="T63" fmla="*/ 249 h 1098"/>
              <a:gd name="T64" fmla="*/ 2324 w 3101"/>
              <a:gd name="T65" fmla="*/ 233 h 1098"/>
              <a:gd name="T66" fmla="*/ 2392 w 3101"/>
              <a:gd name="T67" fmla="*/ 211 h 1098"/>
              <a:gd name="T68" fmla="*/ 2458 w 3101"/>
              <a:gd name="T69" fmla="*/ 186 h 1098"/>
              <a:gd name="T70" fmla="*/ 2526 w 3101"/>
              <a:gd name="T71" fmla="*/ 171 h 1098"/>
              <a:gd name="T72" fmla="*/ 2592 w 3101"/>
              <a:gd name="T73" fmla="*/ 147 h 1098"/>
              <a:gd name="T74" fmla="*/ 2659 w 3101"/>
              <a:gd name="T75" fmla="*/ 124 h 1098"/>
              <a:gd name="T76" fmla="*/ 2727 w 3101"/>
              <a:gd name="T77" fmla="*/ 109 h 1098"/>
              <a:gd name="T78" fmla="*/ 2793 w 3101"/>
              <a:gd name="T79" fmla="*/ 94 h 1098"/>
              <a:gd name="T80" fmla="*/ 2869 w 3101"/>
              <a:gd name="T81" fmla="*/ 70 h 1098"/>
              <a:gd name="T82" fmla="*/ 2936 w 3101"/>
              <a:gd name="T83" fmla="*/ 53 h 1098"/>
              <a:gd name="T84" fmla="*/ 3003 w 3101"/>
              <a:gd name="T85" fmla="*/ 31 h 1098"/>
              <a:gd name="T86" fmla="*/ 3070 w 3101"/>
              <a:gd name="T87" fmla="*/ 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1" h="1098">
                <a:moveTo>
                  <a:pt x="0" y="1097"/>
                </a:moveTo>
                <a:lnTo>
                  <a:pt x="34" y="1084"/>
                </a:lnTo>
                <a:lnTo>
                  <a:pt x="60" y="1075"/>
                </a:lnTo>
                <a:lnTo>
                  <a:pt x="119" y="1060"/>
                </a:lnTo>
                <a:lnTo>
                  <a:pt x="155" y="1041"/>
                </a:lnTo>
                <a:lnTo>
                  <a:pt x="204" y="1016"/>
                </a:lnTo>
                <a:lnTo>
                  <a:pt x="247" y="995"/>
                </a:lnTo>
                <a:lnTo>
                  <a:pt x="269" y="979"/>
                </a:lnTo>
                <a:lnTo>
                  <a:pt x="291" y="965"/>
                </a:lnTo>
                <a:lnTo>
                  <a:pt x="307" y="943"/>
                </a:lnTo>
                <a:lnTo>
                  <a:pt x="328" y="921"/>
                </a:lnTo>
                <a:lnTo>
                  <a:pt x="351" y="906"/>
                </a:lnTo>
                <a:lnTo>
                  <a:pt x="373" y="890"/>
                </a:lnTo>
                <a:lnTo>
                  <a:pt x="395" y="882"/>
                </a:lnTo>
                <a:lnTo>
                  <a:pt x="417" y="874"/>
                </a:lnTo>
                <a:lnTo>
                  <a:pt x="440" y="867"/>
                </a:lnTo>
                <a:lnTo>
                  <a:pt x="462" y="859"/>
                </a:lnTo>
                <a:lnTo>
                  <a:pt x="484" y="844"/>
                </a:lnTo>
                <a:lnTo>
                  <a:pt x="506" y="836"/>
                </a:lnTo>
                <a:lnTo>
                  <a:pt x="528" y="821"/>
                </a:lnTo>
                <a:lnTo>
                  <a:pt x="551" y="806"/>
                </a:lnTo>
                <a:lnTo>
                  <a:pt x="572" y="791"/>
                </a:lnTo>
                <a:lnTo>
                  <a:pt x="595" y="776"/>
                </a:lnTo>
                <a:lnTo>
                  <a:pt x="617" y="769"/>
                </a:lnTo>
                <a:lnTo>
                  <a:pt x="640" y="746"/>
                </a:lnTo>
                <a:lnTo>
                  <a:pt x="662" y="738"/>
                </a:lnTo>
                <a:lnTo>
                  <a:pt x="684" y="724"/>
                </a:lnTo>
                <a:lnTo>
                  <a:pt x="707" y="708"/>
                </a:lnTo>
                <a:lnTo>
                  <a:pt x="729" y="693"/>
                </a:lnTo>
                <a:lnTo>
                  <a:pt x="751" y="685"/>
                </a:lnTo>
                <a:lnTo>
                  <a:pt x="773" y="671"/>
                </a:lnTo>
                <a:lnTo>
                  <a:pt x="796" y="663"/>
                </a:lnTo>
                <a:lnTo>
                  <a:pt x="819" y="656"/>
                </a:lnTo>
                <a:lnTo>
                  <a:pt x="840" y="648"/>
                </a:lnTo>
                <a:lnTo>
                  <a:pt x="863" y="648"/>
                </a:lnTo>
                <a:lnTo>
                  <a:pt x="885" y="639"/>
                </a:lnTo>
                <a:lnTo>
                  <a:pt x="908" y="632"/>
                </a:lnTo>
                <a:lnTo>
                  <a:pt x="930" y="624"/>
                </a:lnTo>
                <a:lnTo>
                  <a:pt x="953" y="624"/>
                </a:lnTo>
                <a:lnTo>
                  <a:pt x="976" y="607"/>
                </a:lnTo>
                <a:lnTo>
                  <a:pt x="997" y="601"/>
                </a:lnTo>
                <a:lnTo>
                  <a:pt x="1019" y="593"/>
                </a:lnTo>
                <a:lnTo>
                  <a:pt x="1041" y="592"/>
                </a:lnTo>
                <a:lnTo>
                  <a:pt x="1064" y="585"/>
                </a:lnTo>
                <a:lnTo>
                  <a:pt x="1094" y="570"/>
                </a:lnTo>
                <a:lnTo>
                  <a:pt x="1117" y="561"/>
                </a:lnTo>
                <a:lnTo>
                  <a:pt x="1139" y="554"/>
                </a:lnTo>
                <a:lnTo>
                  <a:pt x="1160" y="540"/>
                </a:lnTo>
                <a:lnTo>
                  <a:pt x="1191" y="524"/>
                </a:lnTo>
                <a:lnTo>
                  <a:pt x="1213" y="516"/>
                </a:lnTo>
                <a:lnTo>
                  <a:pt x="1236" y="509"/>
                </a:lnTo>
                <a:lnTo>
                  <a:pt x="1258" y="500"/>
                </a:lnTo>
                <a:lnTo>
                  <a:pt x="1280" y="494"/>
                </a:lnTo>
                <a:lnTo>
                  <a:pt x="1303" y="486"/>
                </a:lnTo>
                <a:lnTo>
                  <a:pt x="1325" y="485"/>
                </a:lnTo>
                <a:lnTo>
                  <a:pt x="1347" y="477"/>
                </a:lnTo>
                <a:lnTo>
                  <a:pt x="1369" y="476"/>
                </a:lnTo>
                <a:lnTo>
                  <a:pt x="1392" y="469"/>
                </a:lnTo>
                <a:lnTo>
                  <a:pt x="1414" y="468"/>
                </a:lnTo>
                <a:lnTo>
                  <a:pt x="1437" y="461"/>
                </a:lnTo>
                <a:lnTo>
                  <a:pt x="1460" y="460"/>
                </a:lnTo>
                <a:lnTo>
                  <a:pt x="1482" y="453"/>
                </a:lnTo>
                <a:lnTo>
                  <a:pt x="1511" y="452"/>
                </a:lnTo>
                <a:lnTo>
                  <a:pt x="1533" y="444"/>
                </a:lnTo>
                <a:lnTo>
                  <a:pt x="1555" y="444"/>
                </a:lnTo>
                <a:lnTo>
                  <a:pt x="1578" y="437"/>
                </a:lnTo>
                <a:lnTo>
                  <a:pt x="1601" y="436"/>
                </a:lnTo>
                <a:lnTo>
                  <a:pt x="1623" y="429"/>
                </a:lnTo>
                <a:lnTo>
                  <a:pt x="1646" y="428"/>
                </a:lnTo>
                <a:lnTo>
                  <a:pt x="1668" y="420"/>
                </a:lnTo>
                <a:lnTo>
                  <a:pt x="1691" y="413"/>
                </a:lnTo>
                <a:lnTo>
                  <a:pt x="1713" y="413"/>
                </a:lnTo>
                <a:lnTo>
                  <a:pt x="1735" y="397"/>
                </a:lnTo>
                <a:lnTo>
                  <a:pt x="1757" y="389"/>
                </a:lnTo>
                <a:lnTo>
                  <a:pt x="1779" y="383"/>
                </a:lnTo>
                <a:lnTo>
                  <a:pt x="1802" y="367"/>
                </a:lnTo>
                <a:lnTo>
                  <a:pt x="1824" y="367"/>
                </a:lnTo>
                <a:lnTo>
                  <a:pt x="1847" y="359"/>
                </a:lnTo>
                <a:lnTo>
                  <a:pt x="1869" y="359"/>
                </a:lnTo>
                <a:lnTo>
                  <a:pt x="1892" y="351"/>
                </a:lnTo>
                <a:lnTo>
                  <a:pt x="1914" y="343"/>
                </a:lnTo>
                <a:lnTo>
                  <a:pt x="1944" y="342"/>
                </a:lnTo>
                <a:lnTo>
                  <a:pt x="1966" y="334"/>
                </a:lnTo>
                <a:lnTo>
                  <a:pt x="1989" y="327"/>
                </a:lnTo>
                <a:lnTo>
                  <a:pt x="2011" y="327"/>
                </a:lnTo>
                <a:lnTo>
                  <a:pt x="2034" y="318"/>
                </a:lnTo>
                <a:lnTo>
                  <a:pt x="2057" y="318"/>
                </a:lnTo>
                <a:lnTo>
                  <a:pt x="2079" y="310"/>
                </a:lnTo>
                <a:lnTo>
                  <a:pt x="2102" y="310"/>
                </a:lnTo>
                <a:lnTo>
                  <a:pt x="2124" y="302"/>
                </a:lnTo>
                <a:lnTo>
                  <a:pt x="2146" y="295"/>
                </a:lnTo>
                <a:lnTo>
                  <a:pt x="2167" y="287"/>
                </a:lnTo>
                <a:lnTo>
                  <a:pt x="2190" y="280"/>
                </a:lnTo>
                <a:lnTo>
                  <a:pt x="2213" y="272"/>
                </a:lnTo>
                <a:lnTo>
                  <a:pt x="2235" y="264"/>
                </a:lnTo>
                <a:lnTo>
                  <a:pt x="2258" y="249"/>
                </a:lnTo>
                <a:lnTo>
                  <a:pt x="2279" y="241"/>
                </a:lnTo>
                <a:lnTo>
                  <a:pt x="2302" y="241"/>
                </a:lnTo>
                <a:lnTo>
                  <a:pt x="2324" y="233"/>
                </a:lnTo>
                <a:lnTo>
                  <a:pt x="2347" y="226"/>
                </a:lnTo>
                <a:lnTo>
                  <a:pt x="2370" y="218"/>
                </a:lnTo>
                <a:lnTo>
                  <a:pt x="2392" y="211"/>
                </a:lnTo>
                <a:lnTo>
                  <a:pt x="2414" y="201"/>
                </a:lnTo>
                <a:lnTo>
                  <a:pt x="2435" y="195"/>
                </a:lnTo>
                <a:lnTo>
                  <a:pt x="2458" y="186"/>
                </a:lnTo>
                <a:lnTo>
                  <a:pt x="2480" y="179"/>
                </a:lnTo>
                <a:lnTo>
                  <a:pt x="2503" y="178"/>
                </a:lnTo>
                <a:lnTo>
                  <a:pt x="2526" y="171"/>
                </a:lnTo>
                <a:lnTo>
                  <a:pt x="2548" y="163"/>
                </a:lnTo>
                <a:lnTo>
                  <a:pt x="2571" y="155"/>
                </a:lnTo>
                <a:lnTo>
                  <a:pt x="2592" y="147"/>
                </a:lnTo>
                <a:lnTo>
                  <a:pt x="2615" y="140"/>
                </a:lnTo>
                <a:lnTo>
                  <a:pt x="2637" y="132"/>
                </a:lnTo>
                <a:lnTo>
                  <a:pt x="2659" y="124"/>
                </a:lnTo>
                <a:lnTo>
                  <a:pt x="2682" y="124"/>
                </a:lnTo>
                <a:lnTo>
                  <a:pt x="2704" y="117"/>
                </a:lnTo>
                <a:lnTo>
                  <a:pt x="2727" y="109"/>
                </a:lnTo>
                <a:lnTo>
                  <a:pt x="2749" y="101"/>
                </a:lnTo>
                <a:lnTo>
                  <a:pt x="2771" y="94"/>
                </a:lnTo>
                <a:lnTo>
                  <a:pt x="2793" y="94"/>
                </a:lnTo>
                <a:lnTo>
                  <a:pt x="2824" y="86"/>
                </a:lnTo>
                <a:lnTo>
                  <a:pt x="2846" y="78"/>
                </a:lnTo>
                <a:lnTo>
                  <a:pt x="2869" y="70"/>
                </a:lnTo>
                <a:lnTo>
                  <a:pt x="2891" y="62"/>
                </a:lnTo>
                <a:lnTo>
                  <a:pt x="2914" y="54"/>
                </a:lnTo>
                <a:lnTo>
                  <a:pt x="2936" y="53"/>
                </a:lnTo>
                <a:lnTo>
                  <a:pt x="2958" y="46"/>
                </a:lnTo>
                <a:lnTo>
                  <a:pt x="2981" y="31"/>
                </a:lnTo>
                <a:lnTo>
                  <a:pt x="3003" y="31"/>
                </a:lnTo>
                <a:lnTo>
                  <a:pt x="3026" y="23"/>
                </a:lnTo>
                <a:lnTo>
                  <a:pt x="3048" y="15"/>
                </a:lnTo>
                <a:lnTo>
                  <a:pt x="3070" y="8"/>
                </a:lnTo>
                <a:lnTo>
                  <a:pt x="3091" y="0"/>
                </a:lnTo>
                <a:lnTo>
                  <a:pt x="3100" y="8"/>
                </a:lnTo>
              </a:path>
            </a:pathLst>
          </a:custGeom>
          <a:noFill/>
          <a:ln w="254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53475" name="Rectangle 35"/>
          <p:cNvSpPr>
            <a:spLocks noChangeArrowheads="1"/>
          </p:cNvSpPr>
          <p:nvPr/>
        </p:nvSpPr>
        <p:spPr bwMode="auto">
          <a:xfrm>
            <a:off x="5184775" y="6356350"/>
            <a:ext cx="3963988" cy="320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lnSpc>
                <a:spcPct val="95000"/>
              </a:lnSpc>
            </a:pPr>
            <a:r>
              <a:rPr lang="en-US" altLang="x-none" sz="1600" b="1"/>
              <a:t>* CHD Death, Nonfatal MI, CABG, PTCA</a:t>
            </a:r>
          </a:p>
        </p:txBody>
      </p:sp>
      <p:sp>
        <p:nvSpPr>
          <p:cNvPr id="1853476" name="Rectangle 36"/>
          <p:cNvSpPr>
            <a:spLocks noChangeArrowheads="1"/>
          </p:cNvSpPr>
          <p:nvPr/>
        </p:nvSpPr>
        <p:spPr bwMode="auto">
          <a:xfrm>
            <a:off x="6561138" y="1924050"/>
            <a:ext cx="434975" cy="1003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folHlink">
                      <a:alpha val="74998"/>
                    </a:schemeClr>
                  </a:outerShdw>
                </a:effectLst>
              </a14:hiddenEffects>
            </a:ext>
          </a:extLst>
        </p:spPr>
        <p:txBody>
          <a:bodyPr wrap="none" lIns="90488" tIns="44450" rIns="90488" bIns="44450">
            <a:spAutoFit/>
          </a:bodyPr>
          <a:lstStyle/>
          <a:p>
            <a:r>
              <a:rPr lang="en-US" altLang="x-none" sz="6000"/>
              <a:t>}</a:t>
            </a:r>
            <a:endParaRPr lang="en-US" altLang="x-none" sz="6000">
              <a:solidFill>
                <a:srgbClr val="FFFF00"/>
              </a:solidFill>
            </a:endParaRPr>
          </a:p>
        </p:txBody>
      </p:sp>
      <p:sp>
        <p:nvSpPr>
          <p:cNvPr id="1853477" name="Rectangle 37"/>
          <p:cNvSpPr>
            <a:spLocks noChangeArrowheads="1"/>
          </p:cNvSpPr>
          <p:nvPr/>
        </p:nvSpPr>
        <p:spPr bwMode="auto">
          <a:xfrm>
            <a:off x="6561138" y="3032125"/>
            <a:ext cx="384175" cy="820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folHlink">
                      <a:alpha val="74998"/>
                    </a:schemeClr>
                  </a:outerShdw>
                </a:effectLst>
              </a14:hiddenEffects>
            </a:ext>
          </a:extLst>
        </p:spPr>
        <p:txBody>
          <a:bodyPr wrap="none" lIns="90488" tIns="44450" rIns="90488" bIns="44450">
            <a:spAutoFit/>
          </a:bodyPr>
          <a:lstStyle/>
          <a:p>
            <a:r>
              <a:rPr lang="en-US" altLang="x-none" sz="4800"/>
              <a:t>}</a:t>
            </a:r>
          </a:p>
        </p:txBody>
      </p:sp>
      <p:sp>
        <p:nvSpPr>
          <p:cNvPr id="1853478" name="Rectangle 38"/>
          <p:cNvSpPr>
            <a:spLocks noChangeArrowheads="1"/>
          </p:cNvSpPr>
          <p:nvPr/>
        </p:nvSpPr>
        <p:spPr bwMode="auto">
          <a:xfrm>
            <a:off x="6832600" y="3092450"/>
            <a:ext cx="2089150" cy="698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altLang="x-none" sz="2000" b="1">
                <a:solidFill>
                  <a:srgbClr val="FFFF00"/>
                </a:solidFill>
              </a:rPr>
              <a:t>No Diabetes</a:t>
            </a:r>
          </a:p>
          <a:p>
            <a:r>
              <a:rPr lang="en-US" altLang="x-none" sz="2000" b="1">
                <a:solidFill>
                  <a:srgbClr val="FFFF00"/>
                </a:solidFill>
              </a:rPr>
              <a:t>- 23% (p &lt;0.001)</a:t>
            </a:r>
          </a:p>
        </p:txBody>
      </p:sp>
      <p:sp>
        <p:nvSpPr>
          <p:cNvPr id="1853479" name="Line 39"/>
          <p:cNvSpPr>
            <a:spLocks noChangeShapeType="1"/>
          </p:cNvSpPr>
          <p:nvPr/>
        </p:nvSpPr>
        <p:spPr bwMode="auto">
          <a:xfrm>
            <a:off x="2387600" y="2154238"/>
            <a:ext cx="65405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480" name="Line 40"/>
          <p:cNvSpPr>
            <a:spLocks noChangeShapeType="1"/>
          </p:cNvSpPr>
          <p:nvPr/>
        </p:nvSpPr>
        <p:spPr bwMode="auto">
          <a:xfrm>
            <a:off x="2387600" y="2516188"/>
            <a:ext cx="654050" cy="0"/>
          </a:xfrm>
          <a:prstGeom prst="line">
            <a:avLst/>
          </a:prstGeom>
          <a:noFill/>
          <a:ln w="508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481" name="Rectangle 41"/>
          <p:cNvSpPr>
            <a:spLocks noChangeArrowheads="1"/>
          </p:cNvSpPr>
          <p:nvPr/>
        </p:nvSpPr>
        <p:spPr bwMode="auto">
          <a:xfrm>
            <a:off x="3141663" y="1930400"/>
            <a:ext cx="1155700" cy="39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altLang="x-none" sz="2000" b="1"/>
              <a:t>Placebo</a:t>
            </a:r>
            <a:endParaRPr lang="en-US" altLang="x-none" sz="2400" b="1"/>
          </a:p>
        </p:txBody>
      </p:sp>
      <p:sp>
        <p:nvSpPr>
          <p:cNvPr id="1853482" name="Rectangle 42"/>
          <p:cNvSpPr>
            <a:spLocks noChangeArrowheads="1"/>
          </p:cNvSpPr>
          <p:nvPr/>
        </p:nvSpPr>
        <p:spPr bwMode="auto">
          <a:xfrm>
            <a:off x="3141663" y="2292350"/>
            <a:ext cx="1549400" cy="39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altLang="x-none" sz="2000" b="1"/>
              <a:t>Pravastatin</a:t>
            </a:r>
            <a:endParaRPr lang="en-US" altLang="x-none" sz="2400" b="1"/>
          </a:p>
        </p:txBody>
      </p:sp>
      <p:sp>
        <p:nvSpPr>
          <p:cNvPr id="1853483" name="Rectangle 43"/>
          <p:cNvSpPr>
            <a:spLocks noChangeArrowheads="1"/>
          </p:cNvSpPr>
          <p:nvPr/>
        </p:nvSpPr>
        <p:spPr bwMode="auto">
          <a:xfrm>
            <a:off x="134938" y="6345238"/>
            <a:ext cx="4119562" cy="3333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rgbClr val="2EB7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b">
            <a:spAutoFit/>
          </a:bodyPr>
          <a:lstStyle/>
          <a:p>
            <a:r>
              <a:rPr lang="en-US" altLang="x-none" sz="1600"/>
              <a:t>Goldberg</a:t>
            </a:r>
            <a:r>
              <a:rPr lang="en-US" altLang="x-none" sz="1400"/>
              <a:t> RB, et al. </a:t>
            </a:r>
            <a:r>
              <a:rPr lang="en-US" altLang="x-none" sz="1400" i="1"/>
              <a:t>Circulation</a:t>
            </a:r>
            <a:r>
              <a:rPr lang="en-US" altLang="x-none" sz="1400"/>
              <a:t>. 1998;98:2513-19</a:t>
            </a:r>
          </a:p>
        </p:txBody>
      </p:sp>
      <p:sp>
        <p:nvSpPr>
          <p:cNvPr id="1853484" name="Line 44"/>
          <p:cNvSpPr>
            <a:spLocks noChangeShapeType="1"/>
          </p:cNvSpPr>
          <p:nvPr/>
        </p:nvSpPr>
        <p:spPr bwMode="auto">
          <a:xfrm flipH="1">
            <a:off x="2122488" y="5581650"/>
            <a:ext cx="4470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853485" name="Line 45"/>
          <p:cNvSpPr>
            <a:spLocks noChangeShapeType="1"/>
          </p:cNvSpPr>
          <p:nvPr/>
        </p:nvSpPr>
        <p:spPr bwMode="auto">
          <a:xfrm flipV="1">
            <a:off x="2122488" y="1979613"/>
            <a:ext cx="0" cy="36083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853486" name="Line 46"/>
          <p:cNvSpPr>
            <a:spLocks noChangeShapeType="1"/>
          </p:cNvSpPr>
          <p:nvPr/>
        </p:nvSpPr>
        <p:spPr bwMode="auto">
          <a:xfrm>
            <a:off x="0" y="1447800"/>
            <a:ext cx="9144000" cy="0"/>
          </a:xfrm>
          <a:prstGeom prst="line">
            <a:avLst/>
          </a:prstGeom>
          <a:noFill/>
          <a:ln w="50800">
            <a:solidFill>
              <a:srgbClr val="FF0000"/>
            </a:solidFill>
            <a:round/>
            <a:headEnd type="none" w="sm" len="sm"/>
            <a:tailEnd type="none" w="sm" len="sm"/>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8"/>
          <p:cNvSpPr>
            <a:spLocks noGrp="1" noChangeArrowheads="1"/>
          </p:cNvSpPr>
          <p:nvPr>
            <p:ph type="ftr" sz="quarter" idx="3"/>
          </p:nvPr>
        </p:nvSpPr>
        <p:spPr/>
        <p:txBody>
          <a:bodyPr/>
          <a:lstStyle/>
          <a:p>
            <a:r>
              <a:rPr lang="en-US" altLang="x-none"/>
              <a:t>Copyright Bale/Doneen Paradigm</a:t>
            </a:r>
          </a:p>
        </p:txBody>
      </p:sp>
      <p:sp>
        <p:nvSpPr>
          <p:cNvPr id="1855490" name="Rectangle 2"/>
          <p:cNvSpPr>
            <a:spLocks noGrp="1" noRot="1" noChangeArrowheads="1"/>
          </p:cNvSpPr>
          <p:nvPr>
            <p:ph type="ctrTitle"/>
          </p:nvPr>
        </p:nvSpPr>
        <p:spPr>
          <a:xfrm>
            <a:off x="152400" y="76200"/>
            <a:ext cx="8915400" cy="1066800"/>
          </a:xfrm>
        </p:spPr>
        <p:txBody>
          <a:bodyPr/>
          <a:lstStyle/>
          <a:p>
            <a:r>
              <a:rPr lang="en-US" altLang="x-none" sz="3600"/>
              <a:t>Pravastatin  &amp;  Metabolic  Syndrome</a:t>
            </a:r>
          </a:p>
        </p:txBody>
      </p:sp>
      <p:sp>
        <p:nvSpPr>
          <p:cNvPr id="1855491" name="Rectangle 3"/>
          <p:cNvSpPr>
            <a:spLocks noGrp="1" noRot="1" noChangeArrowheads="1"/>
          </p:cNvSpPr>
          <p:nvPr>
            <p:ph type="subTitle" idx="1"/>
          </p:nvPr>
        </p:nvSpPr>
        <p:spPr>
          <a:xfrm>
            <a:off x="0" y="2286000"/>
            <a:ext cx="9067800" cy="3352800"/>
          </a:xfrm>
        </p:spPr>
        <p:txBody>
          <a:bodyPr/>
          <a:lstStyle/>
          <a:p>
            <a:r>
              <a:rPr lang="en-US" altLang="x-none" sz="2400"/>
              <a:t>Pravastatin  reduced  CHD  risk  in patients  with  metabolic  syndrome  as  well  as  in  patients  without  metabolic  syndrome </a:t>
            </a:r>
          </a:p>
        </p:txBody>
      </p:sp>
      <p:sp>
        <p:nvSpPr>
          <p:cNvPr id="1855492" name="Text Box 4"/>
          <p:cNvSpPr txBox="1">
            <a:spLocks noChangeArrowheads="1"/>
          </p:cNvSpPr>
          <p:nvPr/>
        </p:nvSpPr>
        <p:spPr bwMode="auto">
          <a:xfrm>
            <a:off x="1203325" y="5954713"/>
            <a:ext cx="541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folHlink"/>
                </a:solidFill>
              </a:rPr>
              <a:t>Circulation</a:t>
            </a:r>
            <a:r>
              <a:rPr lang="en-US" altLang="x-none" sz="2000">
                <a:solidFill>
                  <a:schemeClr val="folHlink"/>
                </a:solidFill>
              </a:rPr>
              <a:t> 2003;108(4):414-419; WOSCOPS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55491">
                                            <p:txEl>
                                              <p:pRg st="0" end="0"/>
                                            </p:txEl>
                                          </p:spTgt>
                                        </p:tgtEl>
                                        <p:attrNameLst>
                                          <p:attrName>style.visibility</p:attrName>
                                        </p:attrNameLst>
                                      </p:cBhvr>
                                      <p:to>
                                        <p:strVal val="visible"/>
                                      </p:to>
                                    </p:set>
                                    <p:anim calcmode="lin" valueType="num">
                                      <p:cBhvr additive="base">
                                        <p:cTn id="7" dur="500" fill="hold"/>
                                        <p:tgtEl>
                                          <p:spTgt spid="1855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554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Footer Placeholder 3"/>
          <p:cNvSpPr>
            <a:spLocks noGrp="1"/>
          </p:cNvSpPr>
          <p:nvPr>
            <p:ph type="ftr" sz="quarter" idx="11"/>
          </p:nvPr>
        </p:nvSpPr>
        <p:spPr/>
        <p:txBody>
          <a:bodyPr/>
          <a:lstStyle/>
          <a:p>
            <a:r>
              <a:rPr lang="en-US" altLang="x-none"/>
              <a:t>Copyright Bale/Doneen Paradigm</a:t>
            </a:r>
          </a:p>
        </p:txBody>
      </p:sp>
      <p:sp>
        <p:nvSpPr>
          <p:cNvPr id="1857538" name="Rectangle 2"/>
          <p:cNvSpPr>
            <a:spLocks noGrp="1" noRot="1" noChangeArrowheads="1"/>
          </p:cNvSpPr>
          <p:nvPr>
            <p:ph type="title"/>
          </p:nvPr>
        </p:nvSpPr>
        <p:spPr>
          <a:xfrm>
            <a:off x="671513" y="152400"/>
            <a:ext cx="7997825" cy="609600"/>
          </a:xfrm>
        </p:spPr>
        <p:txBody>
          <a:bodyPr/>
          <a:lstStyle/>
          <a:p>
            <a:r>
              <a:rPr lang="en-US" altLang="x-none" sz="2600"/>
              <a:t>ASCOT Pre-specified Subgroups: Primary End Point</a:t>
            </a:r>
          </a:p>
        </p:txBody>
      </p:sp>
      <p:sp>
        <p:nvSpPr>
          <p:cNvPr id="1857539" name="Text Box 3"/>
          <p:cNvSpPr txBox="1">
            <a:spLocks noChangeArrowheads="1"/>
          </p:cNvSpPr>
          <p:nvPr/>
        </p:nvSpPr>
        <p:spPr bwMode="auto">
          <a:xfrm>
            <a:off x="769938" y="6221413"/>
            <a:ext cx="674370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50000"/>
              </a:spcBef>
            </a:pPr>
            <a:r>
              <a:rPr lang="en-US" altLang="x-none" sz="1400"/>
              <a:t>Area of squares is proportional to the amount of statistical information</a:t>
            </a:r>
          </a:p>
        </p:txBody>
      </p:sp>
      <p:sp>
        <p:nvSpPr>
          <p:cNvPr id="1857540" name="Text Box 4"/>
          <p:cNvSpPr txBox="1">
            <a:spLocks noChangeArrowheads="1"/>
          </p:cNvSpPr>
          <p:nvPr/>
        </p:nvSpPr>
        <p:spPr bwMode="auto">
          <a:xfrm>
            <a:off x="6762750" y="1177925"/>
            <a:ext cx="1598613"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marL="114300">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eaLnBrk="1" hangingPunct="1">
              <a:lnSpc>
                <a:spcPct val="105000"/>
              </a:lnSpc>
            </a:pPr>
            <a:r>
              <a:rPr lang="en-US" altLang="x-none" sz="1400"/>
              <a:t>0.84 (0.55-1.29)</a:t>
            </a:r>
          </a:p>
          <a:p>
            <a:pPr eaLnBrk="1" hangingPunct="1">
              <a:lnSpc>
                <a:spcPct val="105000"/>
              </a:lnSpc>
            </a:pPr>
            <a:r>
              <a:rPr lang="en-US" altLang="x-none" sz="1400"/>
              <a:t>0.56 (0.41-0.77)</a:t>
            </a:r>
          </a:p>
          <a:p>
            <a:pPr eaLnBrk="1" hangingPunct="1">
              <a:lnSpc>
                <a:spcPct val="105000"/>
              </a:lnSpc>
            </a:pPr>
            <a:r>
              <a:rPr lang="en-US" altLang="x-none" sz="1400"/>
              <a:t>0.56 (0.37-0.85)</a:t>
            </a:r>
          </a:p>
          <a:p>
            <a:pPr eaLnBrk="1" hangingPunct="1">
              <a:lnSpc>
                <a:spcPct val="105000"/>
              </a:lnSpc>
            </a:pPr>
            <a:r>
              <a:rPr lang="en-US" altLang="x-none" sz="1400"/>
              <a:t>0.70 (0.51-0.96)</a:t>
            </a:r>
          </a:p>
          <a:p>
            <a:pPr eaLnBrk="1" hangingPunct="1">
              <a:lnSpc>
                <a:spcPct val="105000"/>
              </a:lnSpc>
            </a:pPr>
            <a:r>
              <a:rPr lang="en-US" altLang="x-none" sz="1400"/>
              <a:t>0.59 (0.39-0.90)</a:t>
            </a:r>
          </a:p>
          <a:p>
            <a:pPr eaLnBrk="1" hangingPunct="1">
              <a:lnSpc>
                <a:spcPct val="105000"/>
              </a:lnSpc>
            </a:pPr>
            <a:r>
              <a:rPr lang="en-US" altLang="x-none" sz="1400"/>
              <a:t>0.67 (0.49-0.92)</a:t>
            </a:r>
          </a:p>
          <a:p>
            <a:pPr eaLnBrk="1" hangingPunct="1">
              <a:lnSpc>
                <a:spcPct val="105000"/>
              </a:lnSpc>
            </a:pPr>
            <a:r>
              <a:rPr lang="en-US" altLang="x-none" sz="1400"/>
              <a:t>0.67 (0.35-1.29)</a:t>
            </a:r>
          </a:p>
          <a:p>
            <a:pPr eaLnBrk="1" hangingPunct="1">
              <a:lnSpc>
                <a:spcPct val="105000"/>
              </a:lnSpc>
            </a:pPr>
            <a:r>
              <a:rPr lang="en-US" altLang="x-none" sz="1400"/>
              <a:t>0.64 (0.49-0.84)</a:t>
            </a:r>
          </a:p>
          <a:p>
            <a:pPr eaLnBrk="1" hangingPunct="1">
              <a:lnSpc>
                <a:spcPct val="105000"/>
              </a:lnSpc>
            </a:pPr>
            <a:r>
              <a:rPr lang="en-US" altLang="x-none" sz="1400"/>
              <a:t>0.64 (0.47-0.86)</a:t>
            </a:r>
          </a:p>
          <a:p>
            <a:pPr eaLnBrk="1" hangingPunct="1">
              <a:lnSpc>
                <a:spcPct val="105000"/>
              </a:lnSpc>
            </a:pPr>
            <a:r>
              <a:rPr lang="en-US" altLang="x-none" sz="1400"/>
              <a:t>0.66 (0.41-1.06)</a:t>
            </a:r>
          </a:p>
          <a:p>
            <a:pPr eaLnBrk="1" hangingPunct="1">
              <a:lnSpc>
                <a:spcPct val="105000"/>
              </a:lnSpc>
            </a:pPr>
            <a:r>
              <a:rPr lang="en-US" altLang="x-none" sz="1400">
                <a:solidFill>
                  <a:schemeClr val="hlink"/>
                </a:solidFill>
              </a:rPr>
              <a:t>1.10 (0.57-2.12)</a:t>
            </a:r>
          </a:p>
          <a:p>
            <a:pPr eaLnBrk="1" hangingPunct="1">
              <a:lnSpc>
                <a:spcPct val="105000"/>
              </a:lnSpc>
            </a:pPr>
            <a:r>
              <a:rPr lang="en-US" altLang="x-none" sz="1400"/>
              <a:t>0.59 (0.44-0.77)</a:t>
            </a:r>
          </a:p>
          <a:p>
            <a:pPr eaLnBrk="1" hangingPunct="1">
              <a:lnSpc>
                <a:spcPct val="105000"/>
              </a:lnSpc>
            </a:pPr>
            <a:r>
              <a:rPr lang="en-US" altLang="x-none" sz="1400"/>
              <a:t>0.80 (0.45-1.42)</a:t>
            </a:r>
          </a:p>
          <a:p>
            <a:pPr eaLnBrk="1" hangingPunct="1">
              <a:lnSpc>
                <a:spcPct val="105000"/>
              </a:lnSpc>
            </a:pPr>
            <a:r>
              <a:rPr lang="en-US" altLang="x-none" sz="1400"/>
              <a:t>0.61 (0.46-0.81)</a:t>
            </a:r>
          </a:p>
          <a:p>
            <a:pPr eaLnBrk="1" hangingPunct="1">
              <a:lnSpc>
                <a:spcPct val="105000"/>
              </a:lnSpc>
            </a:pPr>
            <a:r>
              <a:rPr lang="en-US" altLang="x-none" sz="1400"/>
              <a:t>0.61 (0.44-0.84)</a:t>
            </a:r>
          </a:p>
          <a:p>
            <a:pPr eaLnBrk="1" hangingPunct="1">
              <a:lnSpc>
                <a:spcPct val="105000"/>
              </a:lnSpc>
            </a:pPr>
            <a:r>
              <a:rPr lang="en-US" altLang="x-none" sz="1400"/>
              <a:t>0.70 (0.47-1.04)</a:t>
            </a:r>
          </a:p>
          <a:p>
            <a:pPr eaLnBrk="1" hangingPunct="1">
              <a:lnSpc>
                <a:spcPct val="105000"/>
              </a:lnSpc>
            </a:pPr>
            <a:r>
              <a:rPr lang="en-US" altLang="x-none" sz="1400"/>
              <a:t>0.77 (0.52-1.12)</a:t>
            </a:r>
          </a:p>
          <a:p>
            <a:pPr eaLnBrk="1" hangingPunct="1">
              <a:lnSpc>
                <a:spcPct val="105000"/>
              </a:lnSpc>
            </a:pPr>
            <a:r>
              <a:rPr lang="en-US" altLang="x-none" sz="1400"/>
              <a:t>0.56 (0.40-0.79)</a:t>
            </a:r>
          </a:p>
          <a:p>
            <a:pPr eaLnBrk="1" hangingPunct="1">
              <a:lnSpc>
                <a:spcPct val="185000"/>
              </a:lnSpc>
            </a:pPr>
            <a:r>
              <a:rPr lang="en-US" altLang="x-none" sz="1400"/>
              <a:t>0.64 (0.50-0.83)</a:t>
            </a:r>
          </a:p>
        </p:txBody>
      </p:sp>
      <p:sp>
        <p:nvSpPr>
          <p:cNvPr id="1857541" name="Text Box 5"/>
          <p:cNvSpPr txBox="1">
            <a:spLocks noChangeArrowheads="1"/>
          </p:cNvSpPr>
          <p:nvPr/>
        </p:nvSpPr>
        <p:spPr bwMode="auto">
          <a:xfrm>
            <a:off x="6551613" y="927100"/>
            <a:ext cx="180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marL="114300">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ctr" eaLnBrk="1" hangingPunct="1">
              <a:spcAft>
                <a:spcPct val="30000"/>
              </a:spcAft>
            </a:pPr>
            <a:r>
              <a:rPr lang="en-US" altLang="x-none" sz="1400" b="1"/>
              <a:t>Hazard Ratio</a:t>
            </a:r>
          </a:p>
        </p:txBody>
      </p:sp>
      <p:grpSp>
        <p:nvGrpSpPr>
          <p:cNvPr id="1857542" name="Group 6"/>
          <p:cNvGrpSpPr>
            <a:grpSpLocks/>
          </p:cNvGrpSpPr>
          <p:nvPr/>
        </p:nvGrpSpPr>
        <p:grpSpPr bwMode="auto">
          <a:xfrm>
            <a:off x="769938" y="927100"/>
            <a:ext cx="5626100" cy="5321300"/>
            <a:chOff x="485" y="584"/>
            <a:chExt cx="3544" cy="3352"/>
          </a:xfrm>
        </p:grpSpPr>
        <p:sp>
          <p:nvSpPr>
            <p:cNvPr id="1857543" name="Text Box 7"/>
            <p:cNvSpPr txBox="1">
              <a:spLocks noChangeArrowheads="1"/>
            </p:cNvSpPr>
            <p:nvPr/>
          </p:nvSpPr>
          <p:spPr bwMode="auto">
            <a:xfrm>
              <a:off x="485" y="742"/>
              <a:ext cx="1740" cy="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marL="114300">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eaLnBrk="1" hangingPunct="1">
                <a:lnSpc>
                  <a:spcPct val="105000"/>
                </a:lnSpc>
              </a:pPr>
              <a:r>
                <a:rPr lang="en-US" altLang="x-none" sz="1400">
                  <a:solidFill>
                    <a:srgbClr val="FFFF00"/>
                  </a:solidFill>
                </a:rPr>
                <a:t>Diabetes</a:t>
              </a:r>
            </a:p>
            <a:p>
              <a:pPr eaLnBrk="1" hangingPunct="1">
                <a:lnSpc>
                  <a:spcPct val="105000"/>
                </a:lnSpc>
              </a:pPr>
              <a:r>
                <a:rPr lang="en-US" altLang="x-none" sz="1400">
                  <a:solidFill>
                    <a:srgbClr val="FFFF00"/>
                  </a:solidFill>
                </a:rPr>
                <a:t>Nondiabetes</a:t>
              </a:r>
            </a:p>
            <a:p>
              <a:pPr eaLnBrk="1" hangingPunct="1">
                <a:lnSpc>
                  <a:spcPct val="105000"/>
                </a:lnSpc>
              </a:pPr>
              <a:r>
                <a:rPr lang="en-US" altLang="x-none" sz="1400"/>
                <a:t>Current smoker</a:t>
              </a:r>
            </a:p>
            <a:p>
              <a:pPr eaLnBrk="1" hangingPunct="1">
                <a:lnSpc>
                  <a:spcPct val="105000"/>
                </a:lnSpc>
              </a:pPr>
              <a:r>
                <a:rPr lang="en-US" altLang="x-none" sz="1400"/>
                <a:t>Noncurrent smoker</a:t>
              </a:r>
            </a:p>
            <a:p>
              <a:pPr eaLnBrk="1" hangingPunct="1">
                <a:lnSpc>
                  <a:spcPct val="105000"/>
                </a:lnSpc>
              </a:pPr>
              <a:r>
                <a:rPr lang="en-US" altLang="x-none" sz="1400"/>
                <a:t>Obese</a:t>
              </a:r>
            </a:p>
            <a:p>
              <a:pPr eaLnBrk="1" hangingPunct="1">
                <a:lnSpc>
                  <a:spcPct val="105000"/>
                </a:lnSpc>
              </a:pPr>
              <a:r>
                <a:rPr lang="en-US" altLang="x-none" sz="1400"/>
                <a:t>Nonobese</a:t>
              </a:r>
            </a:p>
            <a:p>
              <a:pPr eaLnBrk="1" hangingPunct="1">
                <a:lnSpc>
                  <a:spcPct val="105000"/>
                </a:lnSpc>
              </a:pPr>
              <a:r>
                <a:rPr lang="en-US" altLang="x-none" sz="1400"/>
                <a:t>LVH</a:t>
              </a:r>
            </a:p>
            <a:p>
              <a:pPr eaLnBrk="1" hangingPunct="1">
                <a:lnSpc>
                  <a:spcPct val="105000"/>
                </a:lnSpc>
              </a:pPr>
              <a:r>
                <a:rPr lang="en-US" altLang="x-none" sz="1400"/>
                <a:t>No LVH</a:t>
              </a:r>
            </a:p>
            <a:p>
              <a:pPr eaLnBrk="1" hangingPunct="1">
                <a:lnSpc>
                  <a:spcPct val="105000"/>
                </a:lnSpc>
              </a:pPr>
              <a:r>
                <a:rPr lang="en-US" altLang="x-none" sz="1400"/>
                <a:t>Older (&gt;60 years)</a:t>
              </a:r>
            </a:p>
            <a:p>
              <a:pPr eaLnBrk="1" hangingPunct="1">
                <a:lnSpc>
                  <a:spcPct val="105000"/>
                </a:lnSpc>
              </a:pPr>
              <a:r>
                <a:rPr lang="en-US" altLang="x-none" sz="1400"/>
                <a:t>Younger (</a:t>
              </a:r>
              <a:r>
                <a:rPr lang="en-US" altLang="x-none" sz="1400">
                  <a:ea typeface="Arial" charset="0"/>
                  <a:cs typeface="Arial" charset="0"/>
                </a:rPr>
                <a:t>≤</a:t>
              </a:r>
              <a:r>
                <a:rPr lang="en-US" altLang="x-none" sz="1400"/>
                <a:t>60 years)</a:t>
              </a:r>
            </a:p>
            <a:p>
              <a:pPr eaLnBrk="1" hangingPunct="1">
                <a:lnSpc>
                  <a:spcPct val="105000"/>
                </a:lnSpc>
              </a:pPr>
              <a:r>
                <a:rPr lang="en-US" altLang="x-none" sz="1400">
                  <a:solidFill>
                    <a:srgbClr val="FFFF00"/>
                  </a:solidFill>
                </a:rPr>
                <a:t>Female</a:t>
              </a:r>
            </a:p>
            <a:p>
              <a:pPr eaLnBrk="1" hangingPunct="1">
                <a:lnSpc>
                  <a:spcPct val="105000"/>
                </a:lnSpc>
              </a:pPr>
              <a:r>
                <a:rPr lang="en-US" altLang="x-none" sz="1400"/>
                <a:t>Male</a:t>
              </a:r>
            </a:p>
            <a:p>
              <a:pPr eaLnBrk="1" hangingPunct="1">
                <a:lnSpc>
                  <a:spcPct val="105000"/>
                </a:lnSpc>
              </a:pPr>
              <a:r>
                <a:rPr lang="en-US" altLang="x-none" sz="1400"/>
                <a:t>Previous vascular disease</a:t>
              </a:r>
            </a:p>
            <a:p>
              <a:pPr eaLnBrk="1" hangingPunct="1">
                <a:lnSpc>
                  <a:spcPct val="105000"/>
                </a:lnSpc>
              </a:pPr>
              <a:r>
                <a:rPr lang="en-US" altLang="x-none" sz="1400"/>
                <a:t>No previous vascular disease</a:t>
              </a:r>
            </a:p>
            <a:p>
              <a:pPr eaLnBrk="1" hangingPunct="1">
                <a:lnSpc>
                  <a:spcPct val="105000"/>
                </a:lnSpc>
              </a:pPr>
              <a:r>
                <a:rPr lang="en-US" altLang="x-none" sz="1400"/>
                <a:t>Renal dysfunction</a:t>
              </a:r>
            </a:p>
            <a:p>
              <a:pPr eaLnBrk="1" hangingPunct="1">
                <a:lnSpc>
                  <a:spcPct val="105000"/>
                </a:lnSpc>
              </a:pPr>
              <a:r>
                <a:rPr lang="en-US" altLang="x-none" sz="1400"/>
                <a:t>No renal dysfunction</a:t>
              </a:r>
            </a:p>
            <a:p>
              <a:pPr eaLnBrk="1" hangingPunct="1">
                <a:lnSpc>
                  <a:spcPct val="105000"/>
                </a:lnSpc>
              </a:pPr>
              <a:r>
                <a:rPr lang="en-US" altLang="x-none" sz="1400">
                  <a:solidFill>
                    <a:srgbClr val="FFFF00"/>
                  </a:solidFill>
                </a:rPr>
                <a:t>With metabolic syndrome</a:t>
              </a:r>
            </a:p>
            <a:p>
              <a:pPr eaLnBrk="1" hangingPunct="1">
                <a:lnSpc>
                  <a:spcPct val="105000"/>
                </a:lnSpc>
              </a:pPr>
              <a:r>
                <a:rPr lang="en-US" altLang="x-none" sz="1400">
                  <a:solidFill>
                    <a:srgbClr val="FFFF00"/>
                  </a:solidFill>
                </a:rPr>
                <a:t>Without metabolic syndrome</a:t>
              </a:r>
            </a:p>
            <a:p>
              <a:pPr eaLnBrk="1" hangingPunct="1">
                <a:lnSpc>
                  <a:spcPct val="190000"/>
                </a:lnSpc>
              </a:pPr>
              <a:r>
                <a:rPr lang="en-US" altLang="x-none" sz="1400"/>
                <a:t>All patients</a:t>
              </a:r>
            </a:p>
          </p:txBody>
        </p:sp>
        <p:sp>
          <p:nvSpPr>
            <p:cNvPr id="1857544" name="Rectangle 8"/>
            <p:cNvSpPr>
              <a:spLocks noChangeArrowheads="1"/>
            </p:cNvSpPr>
            <p:nvPr/>
          </p:nvSpPr>
          <p:spPr bwMode="auto">
            <a:xfrm>
              <a:off x="3005" y="803"/>
              <a:ext cx="55" cy="5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45" name="Rectangle 9"/>
            <p:cNvSpPr>
              <a:spLocks noChangeArrowheads="1"/>
            </p:cNvSpPr>
            <p:nvPr/>
          </p:nvSpPr>
          <p:spPr bwMode="auto">
            <a:xfrm>
              <a:off x="3005" y="803"/>
              <a:ext cx="55" cy="54"/>
            </a:xfrm>
            <a:prstGeom prst="rect">
              <a:avLst/>
            </a:prstGeom>
            <a:solidFill>
              <a:srgbClr val="FF3300"/>
            </a:solidFill>
            <a:ln w="6350">
              <a:solidFill>
                <a:srgbClr val="FF3300"/>
              </a:solidFill>
              <a:miter lim="800000"/>
              <a:headEnd/>
              <a:tailEnd/>
            </a:ln>
          </p:spPr>
          <p:txBody>
            <a:bodyPr/>
            <a:lstStyle/>
            <a:p>
              <a:endParaRPr lang="en-US"/>
            </a:p>
          </p:txBody>
        </p:sp>
        <p:sp>
          <p:nvSpPr>
            <p:cNvPr id="1857546" name="Rectangle 10"/>
            <p:cNvSpPr>
              <a:spLocks noChangeArrowheads="1"/>
            </p:cNvSpPr>
            <p:nvPr/>
          </p:nvSpPr>
          <p:spPr bwMode="auto">
            <a:xfrm>
              <a:off x="2646" y="935"/>
              <a:ext cx="75" cy="7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47" name="Rectangle 11"/>
            <p:cNvSpPr>
              <a:spLocks noChangeArrowheads="1"/>
            </p:cNvSpPr>
            <p:nvPr/>
          </p:nvSpPr>
          <p:spPr bwMode="auto">
            <a:xfrm>
              <a:off x="2646" y="935"/>
              <a:ext cx="75" cy="75"/>
            </a:xfrm>
            <a:prstGeom prst="rect">
              <a:avLst/>
            </a:prstGeom>
            <a:solidFill>
              <a:srgbClr val="FF3300"/>
            </a:solidFill>
            <a:ln w="6350">
              <a:solidFill>
                <a:srgbClr val="FF3300"/>
              </a:solidFill>
              <a:miter lim="800000"/>
              <a:headEnd/>
              <a:tailEnd/>
            </a:ln>
          </p:spPr>
          <p:txBody>
            <a:bodyPr/>
            <a:lstStyle/>
            <a:p>
              <a:endParaRPr lang="en-US"/>
            </a:p>
          </p:txBody>
        </p:sp>
        <p:sp>
          <p:nvSpPr>
            <p:cNvPr id="1857548" name="Rectangle 12"/>
            <p:cNvSpPr>
              <a:spLocks noChangeArrowheads="1"/>
            </p:cNvSpPr>
            <p:nvPr/>
          </p:nvSpPr>
          <p:spPr bwMode="auto">
            <a:xfrm>
              <a:off x="2648" y="1087"/>
              <a:ext cx="57" cy="5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49" name="Rectangle 13"/>
            <p:cNvSpPr>
              <a:spLocks noChangeArrowheads="1"/>
            </p:cNvSpPr>
            <p:nvPr/>
          </p:nvSpPr>
          <p:spPr bwMode="auto">
            <a:xfrm>
              <a:off x="2648" y="1087"/>
              <a:ext cx="57" cy="57"/>
            </a:xfrm>
            <a:prstGeom prst="rect">
              <a:avLst/>
            </a:prstGeom>
            <a:solidFill>
              <a:srgbClr val="FF3300"/>
            </a:solidFill>
            <a:ln w="6350">
              <a:solidFill>
                <a:srgbClr val="FF3300"/>
              </a:solidFill>
              <a:miter lim="800000"/>
              <a:headEnd/>
              <a:tailEnd/>
            </a:ln>
          </p:spPr>
          <p:txBody>
            <a:bodyPr/>
            <a:lstStyle/>
            <a:p>
              <a:endParaRPr lang="en-US"/>
            </a:p>
          </p:txBody>
        </p:sp>
        <p:sp>
          <p:nvSpPr>
            <p:cNvPr id="1857550" name="Rectangle 14"/>
            <p:cNvSpPr>
              <a:spLocks noChangeArrowheads="1"/>
            </p:cNvSpPr>
            <p:nvPr/>
          </p:nvSpPr>
          <p:spPr bwMode="auto">
            <a:xfrm>
              <a:off x="2815" y="1221"/>
              <a:ext cx="74" cy="7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51" name="Rectangle 15"/>
            <p:cNvSpPr>
              <a:spLocks noChangeArrowheads="1"/>
            </p:cNvSpPr>
            <p:nvPr/>
          </p:nvSpPr>
          <p:spPr bwMode="auto">
            <a:xfrm>
              <a:off x="2815" y="1221"/>
              <a:ext cx="74" cy="74"/>
            </a:xfrm>
            <a:prstGeom prst="rect">
              <a:avLst/>
            </a:prstGeom>
            <a:solidFill>
              <a:srgbClr val="FF3300"/>
            </a:solidFill>
            <a:ln w="6350">
              <a:solidFill>
                <a:srgbClr val="FF3300"/>
              </a:solidFill>
              <a:miter lim="800000"/>
              <a:headEnd/>
              <a:tailEnd/>
            </a:ln>
          </p:spPr>
          <p:txBody>
            <a:bodyPr/>
            <a:lstStyle/>
            <a:p>
              <a:endParaRPr lang="en-US"/>
            </a:p>
          </p:txBody>
        </p:sp>
        <p:sp>
          <p:nvSpPr>
            <p:cNvPr id="1857552" name="Rectangle 16"/>
            <p:cNvSpPr>
              <a:spLocks noChangeArrowheads="1"/>
            </p:cNvSpPr>
            <p:nvPr/>
          </p:nvSpPr>
          <p:spPr bwMode="auto">
            <a:xfrm>
              <a:off x="2692" y="1373"/>
              <a:ext cx="56" cy="5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53" name="Rectangle 17"/>
            <p:cNvSpPr>
              <a:spLocks noChangeArrowheads="1"/>
            </p:cNvSpPr>
            <p:nvPr/>
          </p:nvSpPr>
          <p:spPr bwMode="auto">
            <a:xfrm>
              <a:off x="2692" y="1373"/>
              <a:ext cx="56" cy="56"/>
            </a:xfrm>
            <a:prstGeom prst="rect">
              <a:avLst/>
            </a:prstGeom>
            <a:solidFill>
              <a:srgbClr val="FF3300"/>
            </a:solidFill>
            <a:ln w="6350">
              <a:solidFill>
                <a:srgbClr val="FF3300"/>
              </a:solidFill>
              <a:miter lim="800000"/>
              <a:headEnd/>
              <a:tailEnd/>
            </a:ln>
          </p:spPr>
          <p:txBody>
            <a:bodyPr/>
            <a:lstStyle/>
            <a:p>
              <a:endParaRPr lang="en-US"/>
            </a:p>
          </p:txBody>
        </p:sp>
        <p:sp>
          <p:nvSpPr>
            <p:cNvPr id="1857554" name="Rectangle 18"/>
            <p:cNvSpPr>
              <a:spLocks noChangeArrowheads="1"/>
            </p:cNvSpPr>
            <p:nvPr/>
          </p:nvSpPr>
          <p:spPr bwMode="auto">
            <a:xfrm>
              <a:off x="2786" y="1507"/>
              <a:ext cx="75" cy="7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55" name="Rectangle 19"/>
            <p:cNvSpPr>
              <a:spLocks noChangeArrowheads="1"/>
            </p:cNvSpPr>
            <p:nvPr/>
          </p:nvSpPr>
          <p:spPr bwMode="auto">
            <a:xfrm>
              <a:off x="2786" y="1507"/>
              <a:ext cx="75" cy="75"/>
            </a:xfrm>
            <a:prstGeom prst="rect">
              <a:avLst/>
            </a:prstGeom>
            <a:solidFill>
              <a:srgbClr val="FF3300"/>
            </a:solidFill>
            <a:ln w="6350">
              <a:solidFill>
                <a:srgbClr val="FF3300"/>
              </a:solidFill>
              <a:miter lim="800000"/>
              <a:headEnd/>
              <a:tailEnd/>
            </a:ln>
          </p:spPr>
          <p:txBody>
            <a:bodyPr/>
            <a:lstStyle/>
            <a:p>
              <a:endParaRPr lang="en-US"/>
            </a:p>
          </p:txBody>
        </p:sp>
        <p:sp>
          <p:nvSpPr>
            <p:cNvPr id="1857556" name="Rectangle 20"/>
            <p:cNvSpPr>
              <a:spLocks noChangeArrowheads="1"/>
            </p:cNvSpPr>
            <p:nvPr/>
          </p:nvSpPr>
          <p:spPr bwMode="auto">
            <a:xfrm>
              <a:off x="2797" y="1669"/>
              <a:ext cx="35" cy="3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57" name="Rectangle 21"/>
            <p:cNvSpPr>
              <a:spLocks noChangeArrowheads="1"/>
            </p:cNvSpPr>
            <p:nvPr/>
          </p:nvSpPr>
          <p:spPr bwMode="auto">
            <a:xfrm>
              <a:off x="2797" y="1669"/>
              <a:ext cx="35" cy="36"/>
            </a:xfrm>
            <a:prstGeom prst="rect">
              <a:avLst/>
            </a:prstGeom>
            <a:solidFill>
              <a:srgbClr val="FF3300"/>
            </a:solidFill>
            <a:ln w="6350">
              <a:solidFill>
                <a:srgbClr val="FF3300"/>
              </a:solidFill>
              <a:miter lim="800000"/>
              <a:headEnd/>
              <a:tailEnd/>
            </a:ln>
          </p:spPr>
          <p:txBody>
            <a:bodyPr/>
            <a:lstStyle/>
            <a:p>
              <a:endParaRPr lang="en-US"/>
            </a:p>
          </p:txBody>
        </p:sp>
        <p:sp>
          <p:nvSpPr>
            <p:cNvPr id="1857558" name="Rectangle 22"/>
            <p:cNvSpPr>
              <a:spLocks noChangeArrowheads="1"/>
            </p:cNvSpPr>
            <p:nvPr/>
          </p:nvSpPr>
          <p:spPr bwMode="auto">
            <a:xfrm>
              <a:off x="2735" y="1787"/>
              <a:ext cx="87" cy="8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59" name="Rectangle 23"/>
            <p:cNvSpPr>
              <a:spLocks noChangeArrowheads="1"/>
            </p:cNvSpPr>
            <p:nvPr/>
          </p:nvSpPr>
          <p:spPr bwMode="auto">
            <a:xfrm>
              <a:off x="2735" y="1787"/>
              <a:ext cx="87" cy="86"/>
            </a:xfrm>
            <a:prstGeom prst="rect">
              <a:avLst/>
            </a:prstGeom>
            <a:solidFill>
              <a:srgbClr val="FF3300"/>
            </a:solidFill>
            <a:ln w="6350">
              <a:solidFill>
                <a:srgbClr val="FF3300"/>
              </a:solidFill>
              <a:miter lim="800000"/>
              <a:headEnd/>
              <a:tailEnd/>
            </a:ln>
          </p:spPr>
          <p:txBody>
            <a:bodyPr/>
            <a:lstStyle/>
            <a:p>
              <a:endParaRPr lang="en-US"/>
            </a:p>
          </p:txBody>
        </p:sp>
        <p:sp>
          <p:nvSpPr>
            <p:cNvPr id="1857560" name="Rectangle 24"/>
            <p:cNvSpPr>
              <a:spLocks noChangeArrowheads="1"/>
            </p:cNvSpPr>
            <p:nvPr/>
          </p:nvSpPr>
          <p:spPr bwMode="auto">
            <a:xfrm>
              <a:off x="2737" y="1934"/>
              <a:ext cx="78" cy="78"/>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61" name="Rectangle 25"/>
            <p:cNvSpPr>
              <a:spLocks noChangeArrowheads="1"/>
            </p:cNvSpPr>
            <p:nvPr/>
          </p:nvSpPr>
          <p:spPr bwMode="auto">
            <a:xfrm>
              <a:off x="2737" y="1934"/>
              <a:ext cx="78" cy="78"/>
            </a:xfrm>
            <a:prstGeom prst="rect">
              <a:avLst/>
            </a:prstGeom>
            <a:solidFill>
              <a:srgbClr val="FF3300"/>
            </a:solidFill>
            <a:ln w="6350">
              <a:solidFill>
                <a:srgbClr val="FF3300"/>
              </a:solidFill>
              <a:miter lim="800000"/>
              <a:headEnd/>
              <a:tailEnd/>
            </a:ln>
          </p:spPr>
          <p:txBody>
            <a:bodyPr/>
            <a:lstStyle/>
            <a:p>
              <a:endParaRPr lang="en-US"/>
            </a:p>
          </p:txBody>
        </p:sp>
        <p:sp>
          <p:nvSpPr>
            <p:cNvPr id="1857562" name="Rectangle 26"/>
            <p:cNvSpPr>
              <a:spLocks noChangeArrowheads="1"/>
            </p:cNvSpPr>
            <p:nvPr/>
          </p:nvSpPr>
          <p:spPr bwMode="auto">
            <a:xfrm>
              <a:off x="2787" y="2091"/>
              <a:ext cx="50" cy="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63" name="Rectangle 27"/>
            <p:cNvSpPr>
              <a:spLocks noChangeArrowheads="1"/>
            </p:cNvSpPr>
            <p:nvPr/>
          </p:nvSpPr>
          <p:spPr bwMode="auto">
            <a:xfrm>
              <a:off x="2787" y="2091"/>
              <a:ext cx="50" cy="50"/>
            </a:xfrm>
            <a:prstGeom prst="rect">
              <a:avLst/>
            </a:prstGeom>
            <a:solidFill>
              <a:srgbClr val="FF3300"/>
            </a:solidFill>
            <a:ln w="6350">
              <a:solidFill>
                <a:srgbClr val="FF3300"/>
              </a:solidFill>
              <a:miter lim="800000"/>
              <a:headEnd/>
              <a:tailEnd/>
            </a:ln>
          </p:spPr>
          <p:txBody>
            <a:bodyPr/>
            <a:lstStyle/>
            <a:p>
              <a:endParaRPr lang="en-US"/>
            </a:p>
          </p:txBody>
        </p:sp>
        <p:sp>
          <p:nvSpPr>
            <p:cNvPr id="1857564" name="Rectangle 28"/>
            <p:cNvSpPr>
              <a:spLocks noChangeArrowheads="1"/>
            </p:cNvSpPr>
            <p:nvPr/>
          </p:nvSpPr>
          <p:spPr bwMode="auto">
            <a:xfrm>
              <a:off x="3347" y="2241"/>
              <a:ext cx="36" cy="3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65" name="Rectangle 29"/>
            <p:cNvSpPr>
              <a:spLocks noChangeArrowheads="1"/>
            </p:cNvSpPr>
            <p:nvPr/>
          </p:nvSpPr>
          <p:spPr bwMode="auto">
            <a:xfrm>
              <a:off x="3347" y="2241"/>
              <a:ext cx="36" cy="36"/>
            </a:xfrm>
            <a:prstGeom prst="rect">
              <a:avLst/>
            </a:prstGeom>
            <a:solidFill>
              <a:srgbClr val="FF3300"/>
            </a:solidFill>
            <a:ln w="6350">
              <a:solidFill>
                <a:srgbClr val="FF3300"/>
              </a:solidFill>
              <a:miter lim="800000"/>
              <a:headEnd/>
              <a:tailEnd/>
            </a:ln>
          </p:spPr>
          <p:txBody>
            <a:bodyPr/>
            <a:lstStyle/>
            <a:p>
              <a:endParaRPr lang="en-US"/>
            </a:p>
          </p:txBody>
        </p:sp>
        <p:sp>
          <p:nvSpPr>
            <p:cNvPr id="1857566" name="Rectangle 30"/>
            <p:cNvSpPr>
              <a:spLocks noChangeArrowheads="1"/>
            </p:cNvSpPr>
            <p:nvPr/>
          </p:nvSpPr>
          <p:spPr bwMode="auto">
            <a:xfrm>
              <a:off x="2669" y="2359"/>
              <a:ext cx="85" cy="8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67" name="Rectangle 31"/>
            <p:cNvSpPr>
              <a:spLocks noChangeArrowheads="1"/>
            </p:cNvSpPr>
            <p:nvPr/>
          </p:nvSpPr>
          <p:spPr bwMode="auto">
            <a:xfrm>
              <a:off x="2669" y="2359"/>
              <a:ext cx="85" cy="86"/>
            </a:xfrm>
            <a:prstGeom prst="rect">
              <a:avLst/>
            </a:prstGeom>
            <a:solidFill>
              <a:srgbClr val="FF3300"/>
            </a:solidFill>
            <a:ln w="6350">
              <a:solidFill>
                <a:srgbClr val="FF3300"/>
              </a:solidFill>
              <a:miter lim="800000"/>
              <a:headEnd/>
              <a:tailEnd/>
            </a:ln>
          </p:spPr>
          <p:txBody>
            <a:bodyPr/>
            <a:lstStyle/>
            <a:p>
              <a:endParaRPr lang="en-US"/>
            </a:p>
          </p:txBody>
        </p:sp>
        <p:sp>
          <p:nvSpPr>
            <p:cNvPr id="1857568" name="Rectangle 32"/>
            <p:cNvSpPr>
              <a:spLocks noChangeArrowheads="1"/>
            </p:cNvSpPr>
            <p:nvPr/>
          </p:nvSpPr>
          <p:spPr bwMode="auto">
            <a:xfrm>
              <a:off x="2957" y="2524"/>
              <a:ext cx="41" cy="4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69" name="Rectangle 33"/>
            <p:cNvSpPr>
              <a:spLocks noChangeArrowheads="1"/>
            </p:cNvSpPr>
            <p:nvPr/>
          </p:nvSpPr>
          <p:spPr bwMode="auto">
            <a:xfrm>
              <a:off x="2957" y="2524"/>
              <a:ext cx="41" cy="41"/>
            </a:xfrm>
            <a:prstGeom prst="rect">
              <a:avLst/>
            </a:prstGeom>
            <a:solidFill>
              <a:srgbClr val="FF3300"/>
            </a:solidFill>
            <a:ln w="6350">
              <a:solidFill>
                <a:srgbClr val="FF3300"/>
              </a:solidFill>
              <a:miter lim="800000"/>
              <a:headEnd/>
              <a:tailEnd/>
            </a:ln>
          </p:spPr>
          <p:txBody>
            <a:bodyPr/>
            <a:lstStyle/>
            <a:p>
              <a:endParaRPr lang="en-US"/>
            </a:p>
          </p:txBody>
        </p:sp>
        <p:sp>
          <p:nvSpPr>
            <p:cNvPr id="1857570" name="Rectangle 34"/>
            <p:cNvSpPr>
              <a:spLocks noChangeArrowheads="1"/>
            </p:cNvSpPr>
            <p:nvPr/>
          </p:nvSpPr>
          <p:spPr bwMode="auto">
            <a:xfrm>
              <a:off x="2700" y="2646"/>
              <a:ext cx="84" cy="83"/>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71" name="Rectangle 35"/>
            <p:cNvSpPr>
              <a:spLocks noChangeArrowheads="1"/>
            </p:cNvSpPr>
            <p:nvPr/>
          </p:nvSpPr>
          <p:spPr bwMode="auto">
            <a:xfrm>
              <a:off x="2700" y="2646"/>
              <a:ext cx="84" cy="83"/>
            </a:xfrm>
            <a:prstGeom prst="rect">
              <a:avLst/>
            </a:prstGeom>
            <a:solidFill>
              <a:srgbClr val="FF3300"/>
            </a:solidFill>
            <a:ln w="6350">
              <a:solidFill>
                <a:srgbClr val="FF3300"/>
              </a:solidFill>
              <a:miter lim="800000"/>
              <a:headEnd/>
              <a:tailEnd/>
            </a:ln>
          </p:spPr>
          <p:txBody>
            <a:bodyPr/>
            <a:lstStyle/>
            <a:p>
              <a:endParaRPr lang="en-US"/>
            </a:p>
          </p:txBody>
        </p:sp>
        <p:sp>
          <p:nvSpPr>
            <p:cNvPr id="1857572" name="Rectangle 36"/>
            <p:cNvSpPr>
              <a:spLocks noChangeArrowheads="1"/>
            </p:cNvSpPr>
            <p:nvPr/>
          </p:nvSpPr>
          <p:spPr bwMode="auto">
            <a:xfrm>
              <a:off x="2707" y="2794"/>
              <a:ext cx="74" cy="73"/>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73" name="Rectangle 37"/>
            <p:cNvSpPr>
              <a:spLocks noChangeArrowheads="1"/>
            </p:cNvSpPr>
            <p:nvPr/>
          </p:nvSpPr>
          <p:spPr bwMode="auto">
            <a:xfrm>
              <a:off x="2707" y="2794"/>
              <a:ext cx="74" cy="73"/>
            </a:xfrm>
            <a:prstGeom prst="rect">
              <a:avLst/>
            </a:prstGeom>
            <a:solidFill>
              <a:srgbClr val="FF3300"/>
            </a:solidFill>
            <a:ln w="6350">
              <a:solidFill>
                <a:srgbClr val="FF3300"/>
              </a:solidFill>
              <a:miter lim="800000"/>
              <a:headEnd/>
              <a:tailEnd/>
            </a:ln>
          </p:spPr>
          <p:txBody>
            <a:bodyPr/>
            <a:lstStyle/>
            <a:p>
              <a:endParaRPr lang="en-US"/>
            </a:p>
          </p:txBody>
        </p:sp>
        <p:sp>
          <p:nvSpPr>
            <p:cNvPr id="1857574" name="Rectangle 38"/>
            <p:cNvSpPr>
              <a:spLocks noChangeArrowheads="1"/>
            </p:cNvSpPr>
            <p:nvPr/>
          </p:nvSpPr>
          <p:spPr bwMode="auto">
            <a:xfrm>
              <a:off x="2823" y="2944"/>
              <a:ext cx="58" cy="58"/>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75" name="Rectangle 39"/>
            <p:cNvSpPr>
              <a:spLocks noChangeArrowheads="1"/>
            </p:cNvSpPr>
            <p:nvPr/>
          </p:nvSpPr>
          <p:spPr bwMode="auto">
            <a:xfrm>
              <a:off x="2823" y="2944"/>
              <a:ext cx="58" cy="58"/>
            </a:xfrm>
            <a:prstGeom prst="rect">
              <a:avLst/>
            </a:prstGeom>
            <a:solidFill>
              <a:srgbClr val="FF3300"/>
            </a:solidFill>
            <a:ln w="6350">
              <a:solidFill>
                <a:srgbClr val="FF3300"/>
              </a:solidFill>
              <a:miter lim="800000"/>
              <a:headEnd/>
              <a:tailEnd/>
            </a:ln>
          </p:spPr>
          <p:txBody>
            <a:bodyPr/>
            <a:lstStyle/>
            <a:p>
              <a:endParaRPr lang="en-US"/>
            </a:p>
          </p:txBody>
        </p:sp>
        <p:sp>
          <p:nvSpPr>
            <p:cNvPr id="1857576" name="Rectangle 40"/>
            <p:cNvSpPr>
              <a:spLocks noChangeArrowheads="1"/>
            </p:cNvSpPr>
            <p:nvPr/>
          </p:nvSpPr>
          <p:spPr bwMode="auto">
            <a:xfrm>
              <a:off x="2908" y="3085"/>
              <a:ext cx="62" cy="6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77" name="Rectangle 41"/>
            <p:cNvSpPr>
              <a:spLocks noChangeArrowheads="1"/>
            </p:cNvSpPr>
            <p:nvPr/>
          </p:nvSpPr>
          <p:spPr bwMode="auto">
            <a:xfrm>
              <a:off x="2908" y="3085"/>
              <a:ext cx="62" cy="62"/>
            </a:xfrm>
            <a:prstGeom prst="rect">
              <a:avLst/>
            </a:prstGeom>
            <a:solidFill>
              <a:srgbClr val="FF3300"/>
            </a:solidFill>
            <a:ln w="6350">
              <a:solidFill>
                <a:srgbClr val="FF3300"/>
              </a:solidFill>
              <a:miter lim="800000"/>
              <a:headEnd/>
              <a:tailEnd/>
            </a:ln>
          </p:spPr>
          <p:txBody>
            <a:bodyPr/>
            <a:lstStyle/>
            <a:p>
              <a:endParaRPr lang="en-US"/>
            </a:p>
          </p:txBody>
        </p:sp>
        <p:sp>
          <p:nvSpPr>
            <p:cNvPr id="1857578" name="Rectangle 42"/>
            <p:cNvSpPr>
              <a:spLocks noChangeArrowheads="1"/>
            </p:cNvSpPr>
            <p:nvPr/>
          </p:nvSpPr>
          <p:spPr bwMode="auto">
            <a:xfrm>
              <a:off x="2648" y="3224"/>
              <a:ext cx="70" cy="7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79" name="Rectangle 43"/>
            <p:cNvSpPr>
              <a:spLocks noChangeArrowheads="1"/>
            </p:cNvSpPr>
            <p:nvPr/>
          </p:nvSpPr>
          <p:spPr bwMode="auto">
            <a:xfrm>
              <a:off x="2648" y="3224"/>
              <a:ext cx="70" cy="70"/>
            </a:xfrm>
            <a:prstGeom prst="rect">
              <a:avLst/>
            </a:prstGeom>
            <a:solidFill>
              <a:srgbClr val="FF3300"/>
            </a:solidFill>
            <a:ln w="6350">
              <a:solidFill>
                <a:srgbClr val="FF3300"/>
              </a:solidFill>
              <a:miter lim="800000"/>
              <a:headEnd/>
              <a:tailEnd/>
            </a:ln>
          </p:spPr>
          <p:txBody>
            <a:bodyPr/>
            <a:lstStyle/>
            <a:p>
              <a:endParaRPr lang="en-US"/>
            </a:p>
          </p:txBody>
        </p:sp>
        <p:sp>
          <p:nvSpPr>
            <p:cNvPr id="1857580" name="Rectangle 44"/>
            <p:cNvSpPr>
              <a:spLocks noChangeArrowheads="1"/>
            </p:cNvSpPr>
            <p:nvPr/>
          </p:nvSpPr>
          <p:spPr bwMode="auto">
            <a:xfrm>
              <a:off x="2737" y="3424"/>
              <a:ext cx="93" cy="93"/>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7581" name="Rectangle 45"/>
            <p:cNvSpPr>
              <a:spLocks noChangeArrowheads="1"/>
            </p:cNvSpPr>
            <p:nvPr/>
          </p:nvSpPr>
          <p:spPr bwMode="auto">
            <a:xfrm>
              <a:off x="2737" y="3424"/>
              <a:ext cx="93" cy="93"/>
            </a:xfrm>
            <a:prstGeom prst="rect">
              <a:avLst/>
            </a:prstGeom>
            <a:solidFill>
              <a:srgbClr val="FF3300"/>
            </a:solidFill>
            <a:ln w="6350">
              <a:solidFill>
                <a:srgbClr val="FF3300"/>
              </a:solidFill>
              <a:miter lim="800000"/>
              <a:headEnd/>
              <a:tailEnd/>
            </a:ln>
          </p:spPr>
          <p:txBody>
            <a:bodyPr/>
            <a:lstStyle/>
            <a:p>
              <a:endParaRPr lang="en-US"/>
            </a:p>
          </p:txBody>
        </p:sp>
        <p:sp>
          <p:nvSpPr>
            <p:cNvPr id="1857582" name="Line 46"/>
            <p:cNvSpPr>
              <a:spLocks noChangeShapeType="1"/>
            </p:cNvSpPr>
            <p:nvPr/>
          </p:nvSpPr>
          <p:spPr bwMode="auto">
            <a:xfrm>
              <a:off x="1972" y="3740"/>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83" name="Rectangle 47"/>
            <p:cNvSpPr>
              <a:spLocks noChangeArrowheads="1"/>
            </p:cNvSpPr>
            <p:nvPr/>
          </p:nvSpPr>
          <p:spPr bwMode="auto">
            <a:xfrm>
              <a:off x="1972" y="3740"/>
              <a:ext cx="2020" cy="3"/>
            </a:xfrm>
            <a:prstGeom prst="rect">
              <a:avLst/>
            </a:prstGeom>
            <a:solidFill>
              <a:srgbClr val="000000"/>
            </a:solidFill>
            <a:ln w="9525">
              <a:solidFill>
                <a:srgbClr val="000000"/>
              </a:solidFill>
              <a:miter lim="800000"/>
              <a:headEnd/>
              <a:tailEnd/>
            </a:ln>
          </p:spPr>
          <p:txBody>
            <a:bodyPr/>
            <a:lstStyle/>
            <a:p>
              <a:endParaRPr lang="en-US"/>
            </a:p>
          </p:txBody>
        </p:sp>
        <p:sp>
          <p:nvSpPr>
            <p:cNvPr id="1857584" name="Line 48"/>
            <p:cNvSpPr>
              <a:spLocks noChangeShapeType="1"/>
            </p:cNvSpPr>
            <p:nvPr/>
          </p:nvSpPr>
          <p:spPr bwMode="auto">
            <a:xfrm>
              <a:off x="3234"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85" name="Line 49"/>
            <p:cNvSpPr>
              <a:spLocks noChangeShapeType="1"/>
            </p:cNvSpPr>
            <p:nvPr/>
          </p:nvSpPr>
          <p:spPr bwMode="auto">
            <a:xfrm>
              <a:off x="1974"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86" name="Rectangle 50"/>
            <p:cNvSpPr>
              <a:spLocks noChangeArrowheads="1"/>
            </p:cNvSpPr>
            <p:nvPr/>
          </p:nvSpPr>
          <p:spPr bwMode="auto">
            <a:xfrm>
              <a:off x="1971" y="3742"/>
              <a:ext cx="3" cy="51"/>
            </a:xfrm>
            <a:prstGeom prst="rect">
              <a:avLst/>
            </a:prstGeom>
            <a:solidFill>
              <a:srgbClr val="000000"/>
            </a:solidFill>
            <a:ln w="9525">
              <a:solidFill>
                <a:srgbClr val="000000"/>
              </a:solidFill>
              <a:miter lim="800000"/>
              <a:headEnd/>
              <a:tailEnd/>
            </a:ln>
          </p:spPr>
          <p:txBody>
            <a:bodyPr/>
            <a:lstStyle/>
            <a:p>
              <a:endParaRPr lang="en-US"/>
            </a:p>
          </p:txBody>
        </p:sp>
        <p:sp>
          <p:nvSpPr>
            <p:cNvPr id="1857587" name="Line 51"/>
            <p:cNvSpPr>
              <a:spLocks noChangeShapeType="1"/>
            </p:cNvSpPr>
            <p:nvPr/>
          </p:nvSpPr>
          <p:spPr bwMode="auto">
            <a:xfrm>
              <a:off x="2100"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88" name="Rectangle 52"/>
            <p:cNvSpPr>
              <a:spLocks noChangeArrowheads="1"/>
            </p:cNvSpPr>
            <p:nvPr/>
          </p:nvSpPr>
          <p:spPr bwMode="auto">
            <a:xfrm>
              <a:off x="2097"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7589" name="Line 53"/>
            <p:cNvSpPr>
              <a:spLocks noChangeShapeType="1"/>
            </p:cNvSpPr>
            <p:nvPr/>
          </p:nvSpPr>
          <p:spPr bwMode="auto">
            <a:xfrm>
              <a:off x="2226"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90" name="Rectangle 54"/>
            <p:cNvSpPr>
              <a:spLocks noChangeArrowheads="1"/>
            </p:cNvSpPr>
            <p:nvPr/>
          </p:nvSpPr>
          <p:spPr bwMode="auto">
            <a:xfrm>
              <a:off x="2223"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7591" name="Line 55"/>
            <p:cNvSpPr>
              <a:spLocks noChangeShapeType="1"/>
            </p:cNvSpPr>
            <p:nvPr/>
          </p:nvSpPr>
          <p:spPr bwMode="auto">
            <a:xfrm>
              <a:off x="2352"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92" name="Rectangle 56"/>
            <p:cNvSpPr>
              <a:spLocks noChangeArrowheads="1"/>
            </p:cNvSpPr>
            <p:nvPr/>
          </p:nvSpPr>
          <p:spPr bwMode="auto">
            <a:xfrm>
              <a:off x="2349"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7593" name="Line 57"/>
            <p:cNvSpPr>
              <a:spLocks noChangeShapeType="1"/>
            </p:cNvSpPr>
            <p:nvPr/>
          </p:nvSpPr>
          <p:spPr bwMode="auto">
            <a:xfrm>
              <a:off x="2479"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94" name="Rectangle 58"/>
            <p:cNvSpPr>
              <a:spLocks noChangeArrowheads="1"/>
            </p:cNvSpPr>
            <p:nvPr/>
          </p:nvSpPr>
          <p:spPr bwMode="auto">
            <a:xfrm>
              <a:off x="2476"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7595" name="Line 59"/>
            <p:cNvSpPr>
              <a:spLocks noChangeShapeType="1"/>
            </p:cNvSpPr>
            <p:nvPr/>
          </p:nvSpPr>
          <p:spPr bwMode="auto">
            <a:xfrm>
              <a:off x="2605"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96" name="Rectangle 60"/>
            <p:cNvSpPr>
              <a:spLocks noChangeArrowheads="1"/>
            </p:cNvSpPr>
            <p:nvPr/>
          </p:nvSpPr>
          <p:spPr bwMode="auto">
            <a:xfrm>
              <a:off x="2602" y="3742"/>
              <a:ext cx="3" cy="51"/>
            </a:xfrm>
            <a:prstGeom prst="rect">
              <a:avLst/>
            </a:prstGeom>
            <a:solidFill>
              <a:srgbClr val="000000"/>
            </a:solidFill>
            <a:ln w="9525">
              <a:solidFill>
                <a:srgbClr val="000000"/>
              </a:solidFill>
              <a:miter lim="800000"/>
              <a:headEnd/>
              <a:tailEnd/>
            </a:ln>
          </p:spPr>
          <p:txBody>
            <a:bodyPr/>
            <a:lstStyle/>
            <a:p>
              <a:endParaRPr lang="en-US"/>
            </a:p>
          </p:txBody>
        </p:sp>
        <p:sp>
          <p:nvSpPr>
            <p:cNvPr id="1857597" name="Rectangle 61"/>
            <p:cNvSpPr>
              <a:spLocks noChangeArrowheads="1"/>
            </p:cNvSpPr>
            <p:nvPr/>
          </p:nvSpPr>
          <p:spPr bwMode="auto">
            <a:xfrm>
              <a:off x="2515" y="3782"/>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1600"/>
                <a:t>0.5</a:t>
              </a:r>
              <a:endParaRPr lang="en-US" altLang="x-none" sz="1600" b="1">
                <a:latin typeface="Helvetica" charset="0"/>
              </a:endParaRPr>
            </a:p>
          </p:txBody>
        </p:sp>
        <p:sp>
          <p:nvSpPr>
            <p:cNvPr id="1857598" name="Line 62"/>
            <p:cNvSpPr>
              <a:spLocks noChangeShapeType="1"/>
            </p:cNvSpPr>
            <p:nvPr/>
          </p:nvSpPr>
          <p:spPr bwMode="auto">
            <a:xfrm>
              <a:off x="2731"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99" name="Rectangle 63"/>
            <p:cNvSpPr>
              <a:spLocks noChangeArrowheads="1"/>
            </p:cNvSpPr>
            <p:nvPr/>
          </p:nvSpPr>
          <p:spPr bwMode="auto">
            <a:xfrm>
              <a:off x="2728"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7600" name="Line 64"/>
            <p:cNvSpPr>
              <a:spLocks noChangeShapeType="1"/>
            </p:cNvSpPr>
            <p:nvPr/>
          </p:nvSpPr>
          <p:spPr bwMode="auto">
            <a:xfrm>
              <a:off x="2858"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01" name="Rectangle 65"/>
            <p:cNvSpPr>
              <a:spLocks noChangeArrowheads="1"/>
            </p:cNvSpPr>
            <p:nvPr/>
          </p:nvSpPr>
          <p:spPr bwMode="auto">
            <a:xfrm>
              <a:off x="2855"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7602" name="Line 66"/>
            <p:cNvSpPr>
              <a:spLocks noChangeShapeType="1"/>
            </p:cNvSpPr>
            <p:nvPr/>
          </p:nvSpPr>
          <p:spPr bwMode="auto">
            <a:xfrm>
              <a:off x="2984"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03" name="Rectangle 67"/>
            <p:cNvSpPr>
              <a:spLocks noChangeArrowheads="1"/>
            </p:cNvSpPr>
            <p:nvPr/>
          </p:nvSpPr>
          <p:spPr bwMode="auto">
            <a:xfrm>
              <a:off x="2981"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7604" name="Line 68"/>
            <p:cNvSpPr>
              <a:spLocks noChangeShapeType="1"/>
            </p:cNvSpPr>
            <p:nvPr/>
          </p:nvSpPr>
          <p:spPr bwMode="auto">
            <a:xfrm>
              <a:off x="3110"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05" name="Rectangle 69"/>
            <p:cNvSpPr>
              <a:spLocks noChangeArrowheads="1"/>
            </p:cNvSpPr>
            <p:nvPr/>
          </p:nvSpPr>
          <p:spPr bwMode="auto">
            <a:xfrm>
              <a:off x="3107"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7606" name="Line 70"/>
            <p:cNvSpPr>
              <a:spLocks noChangeShapeType="1"/>
            </p:cNvSpPr>
            <p:nvPr/>
          </p:nvSpPr>
          <p:spPr bwMode="auto">
            <a:xfrm>
              <a:off x="3236"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07" name="Rectangle 71"/>
            <p:cNvSpPr>
              <a:spLocks noChangeArrowheads="1"/>
            </p:cNvSpPr>
            <p:nvPr/>
          </p:nvSpPr>
          <p:spPr bwMode="auto">
            <a:xfrm>
              <a:off x="3234" y="3742"/>
              <a:ext cx="2" cy="51"/>
            </a:xfrm>
            <a:prstGeom prst="rect">
              <a:avLst/>
            </a:prstGeom>
            <a:solidFill>
              <a:srgbClr val="000000"/>
            </a:solidFill>
            <a:ln w="9525">
              <a:solidFill>
                <a:srgbClr val="000000"/>
              </a:solidFill>
              <a:miter lim="800000"/>
              <a:headEnd/>
              <a:tailEnd/>
            </a:ln>
          </p:spPr>
          <p:txBody>
            <a:bodyPr/>
            <a:lstStyle/>
            <a:p>
              <a:endParaRPr lang="en-US"/>
            </a:p>
          </p:txBody>
        </p:sp>
        <p:sp>
          <p:nvSpPr>
            <p:cNvPr id="1857608" name="Rectangle 72"/>
            <p:cNvSpPr>
              <a:spLocks noChangeArrowheads="1"/>
            </p:cNvSpPr>
            <p:nvPr/>
          </p:nvSpPr>
          <p:spPr bwMode="auto">
            <a:xfrm>
              <a:off x="3146" y="3782"/>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1600"/>
                <a:t>1.0</a:t>
              </a:r>
              <a:endParaRPr lang="en-US" altLang="x-none" sz="1600" b="1">
                <a:latin typeface="Helvetica" charset="0"/>
              </a:endParaRPr>
            </a:p>
          </p:txBody>
        </p:sp>
        <p:sp>
          <p:nvSpPr>
            <p:cNvPr id="1857609" name="Line 73"/>
            <p:cNvSpPr>
              <a:spLocks noChangeShapeType="1"/>
            </p:cNvSpPr>
            <p:nvPr/>
          </p:nvSpPr>
          <p:spPr bwMode="auto">
            <a:xfrm>
              <a:off x="3363"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10" name="Rectangle 74"/>
            <p:cNvSpPr>
              <a:spLocks noChangeArrowheads="1"/>
            </p:cNvSpPr>
            <p:nvPr/>
          </p:nvSpPr>
          <p:spPr bwMode="auto">
            <a:xfrm>
              <a:off x="3360"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7611" name="Line 75"/>
            <p:cNvSpPr>
              <a:spLocks noChangeShapeType="1"/>
            </p:cNvSpPr>
            <p:nvPr/>
          </p:nvSpPr>
          <p:spPr bwMode="auto">
            <a:xfrm>
              <a:off x="3489"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12" name="Rectangle 76"/>
            <p:cNvSpPr>
              <a:spLocks noChangeArrowheads="1"/>
            </p:cNvSpPr>
            <p:nvPr/>
          </p:nvSpPr>
          <p:spPr bwMode="auto">
            <a:xfrm>
              <a:off x="3486"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7613" name="Line 77"/>
            <p:cNvSpPr>
              <a:spLocks noChangeShapeType="1"/>
            </p:cNvSpPr>
            <p:nvPr/>
          </p:nvSpPr>
          <p:spPr bwMode="auto">
            <a:xfrm>
              <a:off x="3615"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14" name="Rectangle 78"/>
            <p:cNvSpPr>
              <a:spLocks noChangeArrowheads="1"/>
            </p:cNvSpPr>
            <p:nvPr/>
          </p:nvSpPr>
          <p:spPr bwMode="auto">
            <a:xfrm>
              <a:off x="3612"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7615" name="Line 79"/>
            <p:cNvSpPr>
              <a:spLocks noChangeShapeType="1"/>
            </p:cNvSpPr>
            <p:nvPr/>
          </p:nvSpPr>
          <p:spPr bwMode="auto">
            <a:xfrm>
              <a:off x="3741"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16" name="Rectangle 80"/>
            <p:cNvSpPr>
              <a:spLocks noChangeArrowheads="1"/>
            </p:cNvSpPr>
            <p:nvPr/>
          </p:nvSpPr>
          <p:spPr bwMode="auto">
            <a:xfrm>
              <a:off x="3738"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7617" name="Line 81"/>
            <p:cNvSpPr>
              <a:spLocks noChangeShapeType="1"/>
            </p:cNvSpPr>
            <p:nvPr/>
          </p:nvSpPr>
          <p:spPr bwMode="auto">
            <a:xfrm>
              <a:off x="3868"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18" name="Rectangle 82"/>
            <p:cNvSpPr>
              <a:spLocks noChangeArrowheads="1"/>
            </p:cNvSpPr>
            <p:nvPr/>
          </p:nvSpPr>
          <p:spPr bwMode="auto">
            <a:xfrm>
              <a:off x="3865" y="3742"/>
              <a:ext cx="3" cy="51"/>
            </a:xfrm>
            <a:prstGeom prst="rect">
              <a:avLst/>
            </a:prstGeom>
            <a:solidFill>
              <a:srgbClr val="000000"/>
            </a:solidFill>
            <a:ln w="9525">
              <a:solidFill>
                <a:srgbClr val="000000"/>
              </a:solidFill>
              <a:miter lim="800000"/>
              <a:headEnd/>
              <a:tailEnd/>
            </a:ln>
          </p:spPr>
          <p:txBody>
            <a:bodyPr/>
            <a:lstStyle/>
            <a:p>
              <a:endParaRPr lang="en-US"/>
            </a:p>
          </p:txBody>
        </p:sp>
        <p:sp>
          <p:nvSpPr>
            <p:cNvPr id="1857619" name="Rectangle 83"/>
            <p:cNvSpPr>
              <a:spLocks noChangeArrowheads="1"/>
            </p:cNvSpPr>
            <p:nvPr/>
          </p:nvSpPr>
          <p:spPr bwMode="auto">
            <a:xfrm>
              <a:off x="3777" y="3782"/>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1600"/>
                <a:t>1.5</a:t>
              </a:r>
              <a:endParaRPr lang="en-US" altLang="x-none" sz="1600" b="1">
                <a:latin typeface="Helvetica" charset="0"/>
              </a:endParaRPr>
            </a:p>
          </p:txBody>
        </p:sp>
        <p:sp>
          <p:nvSpPr>
            <p:cNvPr id="1857620" name="Line 84"/>
            <p:cNvSpPr>
              <a:spLocks noChangeShapeType="1"/>
            </p:cNvSpPr>
            <p:nvPr/>
          </p:nvSpPr>
          <p:spPr bwMode="auto">
            <a:xfrm>
              <a:off x="3994" y="374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21" name="Rectangle 85"/>
            <p:cNvSpPr>
              <a:spLocks noChangeArrowheads="1"/>
            </p:cNvSpPr>
            <p:nvPr/>
          </p:nvSpPr>
          <p:spPr bwMode="auto">
            <a:xfrm>
              <a:off x="3991" y="3742"/>
              <a:ext cx="3" cy="25"/>
            </a:xfrm>
            <a:prstGeom prst="rect">
              <a:avLst/>
            </a:prstGeom>
            <a:solidFill>
              <a:srgbClr val="000000"/>
            </a:solidFill>
            <a:ln w="9525">
              <a:solidFill>
                <a:srgbClr val="000000"/>
              </a:solidFill>
              <a:miter lim="800000"/>
              <a:headEnd/>
              <a:tailEnd/>
            </a:ln>
          </p:spPr>
          <p:txBody>
            <a:bodyPr/>
            <a:lstStyle/>
            <a:p>
              <a:endParaRPr lang="en-US"/>
            </a:p>
          </p:txBody>
        </p:sp>
        <p:sp>
          <p:nvSpPr>
            <p:cNvPr id="1857622" name="Line 86"/>
            <p:cNvSpPr>
              <a:spLocks noChangeShapeType="1"/>
            </p:cNvSpPr>
            <p:nvPr/>
          </p:nvSpPr>
          <p:spPr bwMode="auto">
            <a:xfrm>
              <a:off x="2661" y="84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23" name="Rectangle 87"/>
            <p:cNvSpPr>
              <a:spLocks noChangeArrowheads="1"/>
            </p:cNvSpPr>
            <p:nvPr/>
          </p:nvSpPr>
          <p:spPr bwMode="auto">
            <a:xfrm>
              <a:off x="2661" y="813"/>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624" name="Line 88"/>
            <p:cNvSpPr>
              <a:spLocks noChangeShapeType="1"/>
            </p:cNvSpPr>
            <p:nvPr/>
          </p:nvSpPr>
          <p:spPr bwMode="auto">
            <a:xfrm>
              <a:off x="3600" y="84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25" name="Rectangle 89"/>
            <p:cNvSpPr>
              <a:spLocks noChangeArrowheads="1"/>
            </p:cNvSpPr>
            <p:nvPr/>
          </p:nvSpPr>
          <p:spPr bwMode="auto">
            <a:xfrm>
              <a:off x="3600" y="813"/>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626" name="Line 90"/>
            <p:cNvSpPr>
              <a:spLocks noChangeShapeType="1"/>
            </p:cNvSpPr>
            <p:nvPr/>
          </p:nvSpPr>
          <p:spPr bwMode="auto">
            <a:xfrm>
              <a:off x="2662" y="828"/>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27" name="Rectangle 91"/>
            <p:cNvSpPr>
              <a:spLocks noChangeArrowheads="1"/>
            </p:cNvSpPr>
            <p:nvPr/>
          </p:nvSpPr>
          <p:spPr bwMode="auto">
            <a:xfrm>
              <a:off x="2662" y="828"/>
              <a:ext cx="940" cy="3"/>
            </a:xfrm>
            <a:prstGeom prst="rect">
              <a:avLst/>
            </a:prstGeom>
            <a:solidFill>
              <a:srgbClr val="000000"/>
            </a:solidFill>
            <a:ln w="12700">
              <a:solidFill>
                <a:srgbClr val="FF3300"/>
              </a:solidFill>
              <a:miter lim="800000"/>
              <a:headEnd/>
              <a:tailEnd/>
            </a:ln>
          </p:spPr>
          <p:txBody>
            <a:bodyPr/>
            <a:lstStyle/>
            <a:p>
              <a:endParaRPr lang="en-US"/>
            </a:p>
          </p:txBody>
        </p:sp>
        <p:sp>
          <p:nvSpPr>
            <p:cNvPr id="1857628" name="Line 92"/>
            <p:cNvSpPr>
              <a:spLocks noChangeShapeType="1"/>
            </p:cNvSpPr>
            <p:nvPr/>
          </p:nvSpPr>
          <p:spPr bwMode="auto">
            <a:xfrm>
              <a:off x="2491" y="99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29" name="Rectangle 93"/>
            <p:cNvSpPr>
              <a:spLocks noChangeArrowheads="1"/>
            </p:cNvSpPr>
            <p:nvPr/>
          </p:nvSpPr>
          <p:spPr bwMode="auto">
            <a:xfrm>
              <a:off x="2491" y="955"/>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7630" name="Line 94"/>
            <p:cNvSpPr>
              <a:spLocks noChangeShapeType="1"/>
            </p:cNvSpPr>
            <p:nvPr/>
          </p:nvSpPr>
          <p:spPr bwMode="auto">
            <a:xfrm>
              <a:off x="2943" y="99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31" name="Rectangle 95"/>
            <p:cNvSpPr>
              <a:spLocks noChangeArrowheads="1"/>
            </p:cNvSpPr>
            <p:nvPr/>
          </p:nvSpPr>
          <p:spPr bwMode="auto">
            <a:xfrm>
              <a:off x="2943" y="955"/>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7632" name="Line 96"/>
            <p:cNvSpPr>
              <a:spLocks noChangeShapeType="1"/>
            </p:cNvSpPr>
            <p:nvPr/>
          </p:nvSpPr>
          <p:spPr bwMode="auto">
            <a:xfrm>
              <a:off x="2493" y="97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33" name="Rectangle 97"/>
            <p:cNvSpPr>
              <a:spLocks noChangeArrowheads="1"/>
            </p:cNvSpPr>
            <p:nvPr/>
          </p:nvSpPr>
          <p:spPr bwMode="auto">
            <a:xfrm>
              <a:off x="2493" y="971"/>
              <a:ext cx="451" cy="3"/>
            </a:xfrm>
            <a:prstGeom prst="rect">
              <a:avLst/>
            </a:prstGeom>
            <a:solidFill>
              <a:srgbClr val="000000"/>
            </a:solidFill>
            <a:ln w="12700">
              <a:solidFill>
                <a:srgbClr val="FF3300"/>
              </a:solidFill>
              <a:miter lim="800000"/>
              <a:headEnd/>
              <a:tailEnd/>
            </a:ln>
          </p:spPr>
          <p:txBody>
            <a:bodyPr/>
            <a:lstStyle/>
            <a:p>
              <a:endParaRPr lang="en-US"/>
            </a:p>
          </p:txBody>
        </p:sp>
        <p:sp>
          <p:nvSpPr>
            <p:cNvPr id="1857634" name="Line 98"/>
            <p:cNvSpPr>
              <a:spLocks noChangeShapeType="1"/>
            </p:cNvSpPr>
            <p:nvPr/>
          </p:nvSpPr>
          <p:spPr bwMode="auto">
            <a:xfrm>
              <a:off x="2435" y="113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35" name="Rectangle 99"/>
            <p:cNvSpPr>
              <a:spLocks noChangeArrowheads="1"/>
            </p:cNvSpPr>
            <p:nvPr/>
          </p:nvSpPr>
          <p:spPr bwMode="auto">
            <a:xfrm>
              <a:off x="2435" y="1098"/>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7636" name="Line 100"/>
            <p:cNvSpPr>
              <a:spLocks noChangeShapeType="1"/>
            </p:cNvSpPr>
            <p:nvPr/>
          </p:nvSpPr>
          <p:spPr bwMode="auto">
            <a:xfrm>
              <a:off x="3039" y="113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37" name="Rectangle 101"/>
            <p:cNvSpPr>
              <a:spLocks noChangeArrowheads="1"/>
            </p:cNvSpPr>
            <p:nvPr/>
          </p:nvSpPr>
          <p:spPr bwMode="auto">
            <a:xfrm>
              <a:off x="3039" y="1098"/>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7638" name="Line 102"/>
            <p:cNvSpPr>
              <a:spLocks noChangeShapeType="1"/>
            </p:cNvSpPr>
            <p:nvPr/>
          </p:nvSpPr>
          <p:spPr bwMode="auto">
            <a:xfrm>
              <a:off x="2436" y="111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39" name="Rectangle 103"/>
            <p:cNvSpPr>
              <a:spLocks noChangeArrowheads="1"/>
            </p:cNvSpPr>
            <p:nvPr/>
          </p:nvSpPr>
          <p:spPr bwMode="auto">
            <a:xfrm>
              <a:off x="2436" y="1114"/>
              <a:ext cx="605" cy="3"/>
            </a:xfrm>
            <a:prstGeom prst="rect">
              <a:avLst/>
            </a:prstGeom>
            <a:solidFill>
              <a:srgbClr val="000000"/>
            </a:solidFill>
            <a:ln w="12700">
              <a:solidFill>
                <a:srgbClr val="FF3300"/>
              </a:solidFill>
              <a:miter lim="800000"/>
              <a:headEnd/>
              <a:tailEnd/>
            </a:ln>
          </p:spPr>
          <p:txBody>
            <a:bodyPr/>
            <a:lstStyle/>
            <a:p>
              <a:endParaRPr lang="en-US"/>
            </a:p>
          </p:txBody>
        </p:sp>
        <p:sp>
          <p:nvSpPr>
            <p:cNvPr id="1857640" name="Line 104"/>
            <p:cNvSpPr>
              <a:spLocks noChangeShapeType="1"/>
            </p:cNvSpPr>
            <p:nvPr/>
          </p:nvSpPr>
          <p:spPr bwMode="auto">
            <a:xfrm>
              <a:off x="2612" y="127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41" name="Rectangle 105"/>
            <p:cNvSpPr>
              <a:spLocks noChangeArrowheads="1"/>
            </p:cNvSpPr>
            <p:nvPr/>
          </p:nvSpPr>
          <p:spPr bwMode="auto">
            <a:xfrm>
              <a:off x="2612" y="1241"/>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7642" name="Line 106"/>
            <p:cNvSpPr>
              <a:spLocks noChangeShapeType="1"/>
            </p:cNvSpPr>
            <p:nvPr/>
          </p:nvSpPr>
          <p:spPr bwMode="auto">
            <a:xfrm>
              <a:off x="3178" y="127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43" name="Rectangle 107"/>
            <p:cNvSpPr>
              <a:spLocks noChangeArrowheads="1"/>
            </p:cNvSpPr>
            <p:nvPr/>
          </p:nvSpPr>
          <p:spPr bwMode="auto">
            <a:xfrm>
              <a:off x="3178" y="1241"/>
              <a:ext cx="2" cy="35"/>
            </a:xfrm>
            <a:prstGeom prst="rect">
              <a:avLst/>
            </a:prstGeom>
            <a:solidFill>
              <a:srgbClr val="000000"/>
            </a:solidFill>
            <a:ln w="12700">
              <a:solidFill>
                <a:srgbClr val="FF3300"/>
              </a:solidFill>
              <a:miter lim="800000"/>
              <a:headEnd/>
              <a:tailEnd/>
            </a:ln>
          </p:spPr>
          <p:txBody>
            <a:bodyPr/>
            <a:lstStyle/>
            <a:p>
              <a:endParaRPr lang="en-US"/>
            </a:p>
          </p:txBody>
        </p:sp>
        <p:sp>
          <p:nvSpPr>
            <p:cNvPr id="1857644" name="Line 108"/>
            <p:cNvSpPr>
              <a:spLocks noChangeShapeType="1"/>
            </p:cNvSpPr>
            <p:nvPr/>
          </p:nvSpPr>
          <p:spPr bwMode="auto">
            <a:xfrm>
              <a:off x="2613" y="12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45" name="Rectangle 109"/>
            <p:cNvSpPr>
              <a:spLocks noChangeArrowheads="1"/>
            </p:cNvSpPr>
            <p:nvPr/>
          </p:nvSpPr>
          <p:spPr bwMode="auto">
            <a:xfrm>
              <a:off x="2613" y="1257"/>
              <a:ext cx="566" cy="3"/>
            </a:xfrm>
            <a:prstGeom prst="rect">
              <a:avLst/>
            </a:prstGeom>
            <a:solidFill>
              <a:srgbClr val="000000"/>
            </a:solidFill>
            <a:ln w="12700">
              <a:solidFill>
                <a:srgbClr val="FF3300"/>
              </a:solidFill>
              <a:miter lim="800000"/>
              <a:headEnd/>
              <a:tailEnd/>
            </a:ln>
          </p:spPr>
          <p:txBody>
            <a:bodyPr/>
            <a:lstStyle/>
            <a:p>
              <a:endParaRPr lang="en-US"/>
            </a:p>
          </p:txBody>
        </p:sp>
        <p:sp>
          <p:nvSpPr>
            <p:cNvPr id="1857646" name="Line 110"/>
            <p:cNvSpPr>
              <a:spLocks noChangeShapeType="1"/>
            </p:cNvSpPr>
            <p:nvPr/>
          </p:nvSpPr>
          <p:spPr bwMode="auto">
            <a:xfrm>
              <a:off x="2463" y="1418"/>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47" name="Rectangle 111"/>
            <p:cNvSpPr>
              <a:spLocks noChangeArrowheads="1"/>
            </p:cNvSpPr>
            <p:nvPr/>
          </p:nvSpPr>
          <p:spPr bwMode="auto">
            <a:xfrm>
              <a:off x="2463" y="1384"/>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648" name="Line 112"/>
            <p:cNvSpPr>
              <a:spLocks noChangeShapeType="1"/>
            </p:cNvSpPr>
            <p:nvPr/>
          </p:nvSpPr>
          <p:spPr bwMode="auto">
            <a:xfrm>
              <a:off x="3107" y="1418"/>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49" name="Rectangle 113"/>
            <p:cNvSpPr>
              <a:spLocks noChangeArrowheads="1"/>
            </p:cNvSpPr>
            <p:nvPr/>
          </p:nvSpPr>
          <p:spPr bwMode="auto">
            <a:xfrm>
              <a:off x="3107" y="1384"/>
              <a:ext cx="2" cy="34"/>
            </a:xfrm>
            <a:prstGeom prst="rect">
              <a:avLst/>
            </a:prstGeom>
            <a:solidFill>
              <a:srgbClr val="000000"/>
            </a:solidFill>
            <a:ln w="12700">
              <a:solidFill>
                <a:srgbClr val="FF3300"/>
              </a:solidFill>
              <a:miter lim="800000"/>
              <a:headEnd/>
              <a:tailEnd/>
            </a:ln>
          </p:spPr>
          <p:txBody>
            <a:bodyPr/>
            <a:lstStyle/>
            <a:p>
              <a:endParaRPr lang="en-US"/>
            </a:p>
          </p:txBody>
        </p:sp>
        <p:sp>
          <p:nvSpPr>
            <p:cNvPr id="1857650" name="Line 114"/>
            <p:cNvSpPr>
              <a:spLocks noChangeShapeType="1"/>
            </p:cNvSpPr>
            <p:nvPr/>
          </p:nvSpPr>
          <p:spPr bwMode="auto">
            <a:xfrm>
              <a:off x="2465" y="140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51" name="Rectangle 115"/>
            <p:cNvSpPr>
              <a:spLocks noChangeArrowheads="1"/>
            </p:cNvSpPr>
            <p:nvPr/>
          </p:nvSpPr>
          <p:spPr bwMode="auto">
            <a:xfrm>
              <a:off x="2465" y="1400"/>
              <a:ext cx="643" cy="3"/>
            </a:xfrm>
            <a:prstGeom prst="rect">
              <a:avLst/>
            </a:prstGeom>
            <a:solidFill>
              <a:srgbClr val="000000"/>
            </a:solidFill>
            <a:ln w="12700">
              <a:solidFill>
                <a:srgbClr val="FF3300"/>
              </a:solidFill>
              <a:miter lim="800000"/>
              <a:headEnd/>
              <a:tailEnd/>
            </a:ln>
          </p:spPr>
          <p:txBody>
            <a:bodyPr/>
            <a:lstStyle/>
            <a:p>
              <a:endParaRPr lang="en-US"/>
            </a:p>
          </p:txBody>
        </p:sp>
        <p:sp>
          <p:nvSpPr>
            <p:cNvPr id="1857652" name="Line 116"/>
            <p:cNvSpPr>
              <a:spLocks noChangeShapeType="1"/>
            </p:cNvSpPr>
            <p:nvPr/>
          </p:nvSpPr>
          <p:spPr bwMode="auto">
            <a:xfrm>
              <a:off x="2592" y="15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53" name="Rectangle 117"/>
            <p:cNvSpPr>
              <a:spLocks noChangeArrowheads="1"/>
            </p:cNvSpPr>
            <p:nvPr/>
          </p:nvSpPr>
          <p:spPr bwMode="auto">
            <a:xfrm>
              <a:off x="2592" y="1527"/>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654" name="Line 118"/>
            <p:cNvSpPr>
              <a:spLocks noChangeShapeType="1"/>
            </p:cNvSpPr>
            <p:nvPr/>
          </p:nvSpPr>
          <p:spPr bwMode="auto">
            <a:xfrm>
              <a:off x="3138" y="15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55" name="Rectangle 119"/>
            <p:cNvSpPr>
              <a:spLocks noChangeArrowheads="1"/>
            </p:cNvSpPr>
            <p:nvPr/>
          </p:nvSpPr>
          <p:spPr bwMode="auto">
            <a:xfrm>
              <a:off x="3138" y="1527"/>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656" name="Line 120"/>
            <p:cNvSpPr>
              <a:spLocks noChangeShapeType="1"/>
            </p:cNvSpPr>
            <p:nvPr/>
          </p:nvSpPr>
          <p:spPr bwMode="auto">
            <a:xfrm>
              <a:off x="2593" y="154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57" name="Rectangle 121"/>
            <p:cNvSpPr>
              <a:spLocks noChangeArrowheads="1"/>
            </p:cNvSpPr>
            <p:nvPr/>
          </p:nvSpPr>
          <p:spPr bwMode="auto">
            <a:xfrm>
              <a:off x="2593" y="1543"/>
              <a:ext cx="547" cy="3"/>
            </a:xfrm>
            <a:prstGeom prst="rect">
              <a:avLst/>
            </a:prstGeom>
            <a:solidFill>
              <a:srgbClr val="000000"/>
            </a:solidFill>
            <a:ln w="12700">
              <a:solidFill>
                <a:srgbClr val="FF3300"/>
              </a:solidFill>
              <a:miter lim="800000"/>
              <a:headEnd/>
              <a:tailEnd/>
            </a:ln>
          </p:spPr>
          <p:txBody>
            <a:bodyPr/>
            <a:lstStyle/>
            <a:p>
              <a:endParaRPr lang="en-US"/>
            </a:p>
          </p:txBody>
        </p:sp>
        <p:sp>
          <p:nvSpPr>
            <p:cNvPr id="1857658" name="Line 122"/>
            <p:cNvSpPr>
              <a:spLocks noChangeShapeType="1"/>
            </p:cNvSpPr>
            <p:nvPr/>
          </p:nvSpPr>
          <p:spPr bwMode="auto">
            <a:xfrm>
              <a:off x="2408" y="170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59" name="Rectangle 123"/>
            <p:cNvSpPr>
              <a:spLocks noChangeArrowheads="1"/>
            </p:cNvSpPr>
            <p:nvPr/>
          </p:nvSpPr>
          <p:spPr bwMode="auto">
            <a:xfrm>
              <a:off x="2408" y="1670"/>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660" name="Line 124"/>
            <p:cNvSpPr>
              <a:spLocks noChangeShapeType="1"/>
            </p:cNvSpPr>
            <p:nvPr/>
          </p:nvSpPr>
          <p:spPr bwMode="auto">
            <a:xfrm>
              <a:off x="3594" y="170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61" name="Rectangle 125"/>
            <p:cNvSpPr>
              <a:spLocks noChangeArrowheads="1"/>
            </p:cNvSpPr>
            <p:nvPr/>
          </p:nvSpPr>
          <p:spPr bwMode="auto">
            <a:xfrm>
              <a:off x="3594" y="1670"/>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662" name="Line 126"/>
            <p:cNvSpPr>
              <a:spLocks noChangeShapeType="1"/>
            </p:cNvSpPr>
            <p:nvPr/>
          </p:nvSpPr>
          <p:spPr bwMode="auto">
            <a:xfrm>
              <a:off x="2409" y="168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63" name="Rectangle 127"/>
            <p:cNvSpPr>
              <a:spLocks noChangeArrowheads="1"/>
            </p:cNvSpPr>
            <p:nvPr/>
          </p:nvSpPr>
          <p:spPr bwMode="auto">
            <a:xfrm>
              <a:off x="2409" y="1686"/>
              <a:ext cx="1187" cy="3"/>
            </a:xfrm>
            <a:prstGeom prst="rect">
              <a:avLst/>
            </a:prstGeom>
            <a:solidFill>
              <a:srgbClr val="000000"/>
            </a:solidFill>
            <a:ln w="12700">
              <a:solidFill>
                <a:srgbClr val="FF3300"/>
              </a:solidFill>
              <a:miter lim="800000"/>
              <a:headEnd/>
              <a:tailEnd/>
            </a:ln>
          </p:spPr>
          <p:txBody>
            <a:bodyPr/>
            <a:lstStyle/>
            <a:p>
              <a:endParaRPr lang="en-US"/>
            </a:p>
          </p:txBody>
        </p:sp>
        <p:sp>
          <p:nvSpPr>
            <p:cNvPr id="1857664" name="Line 128"/>
            <p:cNvSpPr>
              <a:spLocks noChangeShapeType="1"/>
            </p:cNvSpPr>
            <p:nvPr/>
          </p:nvSpPr>
          <p:spPr bwMode="auto">
            <a:xfrm>
              <a:off x="2585" y="184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65" name="Rectangle 129"/>
            <p:cNvSpPr>
              <a:spLocks noChangeArrowheads="1"/>
            </p:cNvSpPr>
            <p:nvPr/>
          </p:nvSpPr>
          <p:spPr bwMode="auto">
            <a:xfrm>
              <a:off x="2585" y="1813"/>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666" name="Line 130"/>
            <p:cNvSpPr>
              <a:spLocks noChangeShapeType="1"/>
            </p:cNvSpPr>
            <p:nvPr/>
          </p:nvSpPr>
          <p:spPr bwMode="auto">
            <a:xfrm>
              <a:off x="3029" y="184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67" name="Rectangle 131"/>
            <p:cNvSpPr>
              <a:spLocks noChangeArrowheads="1"/>
            </p:cNvSpPr>
            <p:nvPr/>
          </p:nvSpPr>
          <p:spPr bwMode="auto">
            <a:xfrm>
              <a:off x="3029" y="1813"/>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668" name="Line 132"/>
            <p:cNvSpPr>
              <a:spLocks noChangeShapeType="1"/>
            </p:cNvSpPr>
            <p:nvPr/>
          </p:nvSpPr>
          <p:spPr bwMode="auto">
            <a:xfrm>
              <a:off x="2586" y="182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69" name="Rectangle 133"/>
            <p:cNvSpPr>
              <a:spLocks noChangeArrowheads="1"/>
            </p:cNvSpPr>
            <p:nvPr/>
          </p:nvSpPr>
          <p:spPr bwMode="auto">
            <a:xfrm>
              <a:off x="2586" y="1829"/>
              <a:ext cx="445" cy="3"/>
            </a:xfrm>
            <a:prstGeom prst="rect">
              <a:avLst/>
            </a:prstGeom>
            <a:solidFill>
              <a:srgbClr val="000000"/>
            </a:solidFill>
            <a:ln w="12700">
              <a:solidFill>
                <a:srgbClr val="FF3300"/>
              </a:solidFill>
              <a:miter lim="800000"/>
              <a:headEnd/>
              <a:tailEnd/>
            </a:ln>
          </p:spPr>
          <p:txBody>
            <a:bodyPr/>
            <a:lstStyle/>
            <a:p>
              <a:endParaRPr lang="en-US"/>
            </a:p>
          </p:txBody>
        </p:sp>
        <p:sp>
          <p:nvSpPr>
            <p:cNvPr id="1857670" name="Line 134"/>
            <p:cNvSpPr>
              <a:spLocks noChangeShapeType="1"/>
            </p:cNvSpPr>
            <p:nvPr/>
          </p:nvSpPr>
          <p:spPr bwMode="auto">
            <a:xfrm>
              <a:off x="2568" y="199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71" name="Rectangle 135"/>
            <p:cNvSpPr>
              <a:spLocks noChangeArrowheads="1"/>
            </p:cNvSpPr>
            <p:nvPr/>
          </p:nvSpPr>
          <p:spPr bwMode="auto">
            <a:xfrm>
              <a:off x="2568" y="1956"/>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672" name="Line 136"/>
            <p:cNvSpPr>
              <a:spLocks noChangeShapeType="1"/>
            </p:cNvSpPr>
            <p:nvPr/>
          </p:nvSpPr>
          <p:spPr bwMode="auto">
            <a:xfrm>
              <a:off x="3053" y="199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73" name="Rectangle 137"/>
            <p:cNvSpPr>
              <a:spLocks noChangeArrowheads="1"/>
            </p:cNvSpPr>
            <p:nvPr/>
          </p:nvSpPr>
          <p:spPr bwMode="auto">
            <a:xfrm>
              <a:off x="3053" y="1956"/>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674" name="Line 138"/>
            <p:cNvSpPr>
              <a:spLocks noChangeShapeType="1"/>
            </p:cNvSpPr>
            <p:nvPr/>
          </p:nvSpPr>
          <p:spPr bwMode="auto">
            <a:xfrm>
              <a:off x="2569" y="197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75" name="Rectangle 139"/>
            <p:cNvSpPr>
              <a:spLocks noChangeArrowheads="1"/>
            </p:cNvSpPr>
            <p:nvPr/>
          </p:nvSpPr>
          <p:spPr bwMode="auto">
            <a:xfrm>
              <a:off x="2569" y="1971"/>
              <a:ext cx="486" cy="3"/>
            </a:xfrm>
            <a:prstGeom prst="rect">
              <a:avLst/>
            </a:prstGeom>
            <a:solidFill>
              <a:srgbClr val="FF3300"/>
            </a:solidFill>
            <a:ln w="12700">
              <a:solidFill>
                <a:srgbClr val="FF3300"/>
              </a:solidFill>
              <a:miter lim="800000"/>
              <a:headEnd/>
              <a:tailEnd/>
            </a:ln>
          </p:spPr>
          <p:txBody>
            <a:bodyPr/>
            <a:lstStyle/>
            <a:p>
              <a:endParaRPr lang="en-US"/>
            </a:p>
          </p:txBody>
        </p:sp>
        <p:sp>
          <p:nvSpPr>
            <p:cNvPr id="1857676" name="Line 140"/>
            <p:cNvSpPr>
              <a:spLocks noChangeShapeType="1"/>
            </p:cNvSpPr>
            <p:nvPr/>
          </p:nvSpPr>
          <p:spPr bwMode="auto">
            <a:xfrm>
              <a:off x="2495" y="213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77" name="Rectangle 141"/>
            <p:cNvSpPr>
              <a:spLocks noChangeArrowheads="1"/>
            </p:cNvSpPr>
            <p:nvPr/>
          </p:nvSpPr>
          <p:spPr bwMode="auto">
            <a:xfrm>
              <a:off x="2495" y="2099"/>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678" name="Line 142"/>
            <p:cNvSpPr>
              <a:spLocks noChangeShapeType="1"/>
            </p:cNvSpPr>
            <p:nvPr/>
          </p:nvSpPr>
          <p:spPr bwMode="auto">
            <a:xfrm>
              <a:off x="3315" y="213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79" name="Rectangle 143"/>
            <p:cNvSpPr>
              <a:spLocks noChangeArrowheads="1"/>
            </p:cNvSpPr>
            <p:nvPr/>
          </p:nvSpPr>
          <p:spPr bwMode="auto">
            <a:xfrm>
              <a:off x="3315" y="2099"/>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680" name="Line 144"/>
            <p:cNvSpPr>
              <a:spLocks noChangeShapeType="1"/>
            </p:cNvSpPr>
            <p:nvPr/>
          </p:nvSpPr>
          <p:spPr bwMode="auto">
            <a:xfrm>
              <a:off x="2496" y="211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81" name="Rectangle 145"/>
            <p:cNvSpPr>
              <a:spLocks noChangeArrowheads="1"/>
            </p:cNvSpPr>
            <p:nvPr/>
          </p:nvSpPr>
          <p:spPr bwMode="auto">
            <a:xfrm>
              <a:off x="2496" y="2114"/>
              <a:ext cx="820" cy="3"/>
            </a:xfrm>
            <a:prstGeom prst="rect">
              <a:avLst/>
            </a:prstGeom>
            <a:solidFill>
              <a:srgbClr val="000000"/>
            </a:solidFill>
            <a:ln w="12700">
              <a:solidFill>
                <a:srgbClr val="FF3300"/>
              </a:solidFill>
              <a:miter lim="800000"/>
              <a:headEnd/>
              <a:tailEnd/>
            </a:ln>
          </p:spPr>
          <p:txBody>
            <a:bodyPr/>
            <a:lstStyle/>
            <a:p>
              <a:endParaRPr lang="en-US"/>
            </a:p>
          </p:txBody>
        </p:sp>
        <p:sp>
          <p:nvSpPr>
            <p:cNvPr id="1857682" name="Line 146"/>
            <p:cNvSpPr>
              <a:spLocks noChangeShapeType="1"/>
            </p:cNvSpPr>
            <p:nvPr/>
          </p:nvSpPr>
          <p:spPr bwMode="auto">
            <a:xfrm>
              <a:off x="2695" y="227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83" name="Rectangle 147"/>
            <p:cNvSpPr>
              <a:spLocks noChangeArrowheads="1"/>
            </p:cNvSpPr>
            <p:nvPr/>
          </p:nvSpPr>
          <p:spPr bwMode="auto">
            <a:xfrm>
              <a:off x="2695" y="2242"/>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684" name="Line 148"/>
            <p:cNvSpPr>
              <a:spLocks noChangeShapeType="1"/>
            </p:cNvSpPr>
            <p:nvPr/>
          </p:nvSpPr>
          <p:spPr bwMode="auto">
            <a:xfrm>
              <a:off x="4011" y="222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85" name="Freeform 149"/>
            <p:cNvSpPr>
              <a:spLocks/>
            </p:cNvSpPr>
            <p:nvPr/>
          </p:nvSpPr>
          <p:spPr bwMode="auto">
            <a:xfrm>
              <a:off x="3974" y="2224"/>
              <a:ext cx="37" cy="70"/>
            </a:xfrm>
            <a:custGeom>
              <a:avLst/>
              <a:gdLst>
                <a:gd name="T0" fmla="*/ 147 w 147"/>
                <a:gd name="T1" fmla="*/ 4 h 279"/>
                <a:gd name="T2" fmla="*/ 11 w 147"/>
                <a:gd name="T3" fmla="*/ 279 h 279"/>
                <a:gd name="T4" fmla="*/ 0 w 147"/>
                <a:gd name="T5" fmla="*/ 273 h 279"/>
                <a:gd name="T6" fmla="*/ 137 w 147"/>
                <a:gd name="T7" fmla="*/ 0 h 279"/>
                <a:gd name="T8" fmla="*/ 147 w 147"/>
                <a:gd name="T9" fmla="*/ 4 h 279"/>
              </a:gdLst>
              <a:ahLst/>
              <a:cxnLst>
                <a:cxn ang="0">
                  <a:pos x="T0" y="T1"/>
                </a:cxn>
                <a:cxn ang="0">
                  <a:pos x="T2" y="T3"/>
                </a:cxn>
                <a:cxn ang="0">
                  <a:pos x="T4" y="T5"/>
                </a:cxn>
                <a:cxn ang="0">
                  <a:pos x="T6" y="T7"/>
                </a:cxn>
                <a:cxn ang="0">
                  <a:pos x="T8" y="T9"/>
                </a:cxn>
              </a:cxnLst>
              <a:rect l="0" t="0" r="r" b="b"/>
              <a:pathLst>
                <a:path w="147" h="279">
                  <a:moveTo>
                    <a:pt x="147" y="4"/>
                  </a:moveTo>
                  <a:lnTo>
                    <a:pt x="11" y="279"/>
                  </a:lnTo>
                  <a:lnTo>
                    <a:pt x="0" y="273"/>
                  </a:lnTo>
                  <a:lnTo>
                    <a:pt x="137" y="0"/>
                  </a:lnTo>
                  <a:lnTo>
                    <a:pt x="147" y="4"/>
                  </a:lnTo>
                  <a:close/>
                </a:path>
              </a:pathLst>
            </a:custGeom>
            <a:solidFill>
              <a:srgbClr val="000000"/>
            </a:solidFill>
            <a:ln w="12700" cmpd="sng">
              <a:solidFill>
                <a:srgbClr val="FF3300"/>
              </a:solidFill>
              <a:prstDash val="solid"/>
              <a:round/>
              <a:headEnd/>
              <a:tailEnd/>
            </a:ln>
          </p:spPr>
          <p:txBody>
            <a:bodyPr/>
            <a:lstStyle/>
            <a:p>
              <a:endParaRPr lang="en-US"/>
            </a:p>
          </p:txBody>
        </p:sp>
        <p:sp>
          <p:nvSpPr>
            <p:cNvPr id="1857686" name="Line 150"/>
            <p:cNvSpPr>
              <a:spLocks noChangeShapeType="1"/>
            </p:cNvSpPr>
            <p:nvPr/>
          </p:nvSpPr>
          <p:spPr bwMode="auto">
            <a:xfrm>
              <a:off x="4028" y="222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87" name="Freeform 151"/>
            <p:cNvSpPr>
              <a:spLocks/>
            </p:cNvSpPr>
            <p:nvPr/>
          </p:nvSpPr>
          <p:spPr bwMode="auto">
            <a:xfrm>
              <a:off x="3991" y="2224"/>
              <a:ext cx="37" cy="70"/>
            </a:xfrm>
            <a:custGeom>
              <a:avLst/>
              <a:gdLst>
                <a:gd name="T0" fmla="*/ 147 w 147"/>
                <a:gd name="T1" fmla="*/ 4 h 279"/>
                <a:gd name="T2" fmla="*/ 10 w 147"/>
                <a:gd name="T3" fmla="*/ 279 h 279"/>
                <a:gd name="T4" fmla="*/ 0 w 147"/>
                <a:gd name="T5" fmla="*/ 273 h 279"/>
                <a:gd name="T6" fmla="*/ 137 w 147"/>
                <a:gd name="T7" fmla="*/ 0 h 279"/>
                <a:gd name="T8" fmla="*/ 147 w 147"/>
                <a:gd name="T9" fmla="*/ 4 h 279"/>
              </a:gdLst>
              <a:ahLst/>
              <a:cxnLst>
                <a:cxn ang="0">
                  <a:pos x="T0" y="T1"/>
                </a:cxn>
                <a:cxn ang="0">
                  <a:pos x="T2" y="T3"/>
                </a:cxn>
                <a:cxn ang="0">
                  <a:pos x="T4" y="T5"/>
                </a:cxn>
                <a:cxn ang="0">
                  <a:pos x="T6" y="T7"/>
                </a:cxn>
                <a:cxn ang="0">
                  <a:pos x="T8" y="T9"/>
                </a:cxn>
              </a:cxnLst>
              <a:rect l="0" t="0" r="r" b="b"/>
              <a:pathLst>
                <a:path w="147" h="279">
                  <a:moveTo>
                    <a:pt x="147" y="4"/>
                  </a:moveTo>
                  <a:lnTo>
                    <a:pt x="10" y="279"/>
                  </a:lnTo>
                  <a:lnTo>
                    <a:pt x="0" y="273"/>
                  </a:lnTo>
                  <a:lnTo>
                    <a:pt x="137" y="0"/>
                  </a:lnTo>
                  <a:lnTo>
                    <a:pt x="147" y="4"/>
                  </a:lnTo>
                  <a:close/>
                </a:path>
              </a:pathLst>
            </a:custGeom>
            <a:solidFill>
              <a:srgbClr val="000000"/>
            </a:solidFill>
            <a:ln w="12700" cmpd="sng">
              <a:solidFill>
                <a:srgbClr val="FF3300"/>
              </a:solidFill>
              <a:prstDash val="solid"/>
              <a:round/>
              <a:headEnd/>
              <a:tailEnd/>
            </a:ln>
          </p:spPr>
          <p:txBody>
            <a:bodyPr/>
            <a:lstStyle/>
            <a:p>
              <a:endParaRPr lang="en-US"/>
            </a:p>
          </p:txBody>
        </p:sp>
        <p:sp>
          <p:nvSpPr>
            <p:cNvPr id="1857688" name="Line 152"/>
            <p:cNvSpPr>
              <a:spLocks noChangeShapeType="1"/>
            </p:cNvSpPr>
            <p:nvPr/>
          </p:nvSpPr>
          <p:spPr bwMode="auto">
            <a:xfrm>
              <a:off x="2696" y="22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89" name="Rectangle 153"/>
            <p:cNvSpPr>
              <a:spLocks noChangeArrowheads="1"/>
            </p:cNvSpPr>
            <p:nvPr/>
          </p:nvSpPr>
          <p:spPr bwMode="auto">
            <a:xfrm>
              <a:off x="2696" y="2257"/>
              <a:ext cx="1296" cy="3"/>
            </a:xfrm>
            <a:prstGeom prst="rect">
              <a:avLst/>
            </a:prstGeom>
            <a:solidFill>
              <a:srgbClr val="000000"/>
            </a:solidFill>
            <a:ln w="12700">
              <a:solidFill>
                <a:srgbClr val="FF3300"/>
              </a:solidFill>
              <a:miter lim="800000"/>
              <a:headEnd/>
              <a:tailEnd/>
            </a:ln>
          </p:spPr>
          <p:txBody>
            <a:bodyPr/>
            <a:lstStyle/>
            <a:p>
              <a:endParaRPr lang="en-US"/>
            </a:p>
          </p:txBody>
        </p:sp>
        <p:sp>
          <p:nvSpPr>
            <p:cNvPr id="1857690" name="Line 154"/>
            <p:cNvSpPr>
              <a:spLocks noChangeShapeType="1"/>
            </p:cNvSpPr>
            <p:nvPr/>
          </p:nvSpPr>
          <p:spPr bwMode="auto">
            <a:xfrm>
              <a:off x="2533" y="241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91" name="Rectangle 155"/>
            <p:cNvSpPr>
              <a:spLocks noChangeArrowheads="1"/>
            </p:cNvSpPr>
            <p:nvPr/>
          </p:nvSpPr>
          <p:spPr bwMode="auto">
            <a:xfrm>
              <a:off x="2533" y="2384"/>
              <a:ext cx="2" cy="35"/>
            </a:xfrm>
            <a:prstGeom prst="rect">
              <a:avLst/>
            </a:prstGeom>
            <a:solidFill>
              <a:srgbClr val="000000"/>
            </a:solidFill>
            <a:ln w="12700">
              <a:solidFill>
                <a:srgbClr val="FF3300"/>
              </a:solidFill>
              <a:miter lim="800000"/>
              <a:headEnd/>
              <a:tailEnd/>
            </a:ln>
          </p:spPr>
          <p:txBody>
            <a:bodyPr/>
            <a:lstStyle/>
            <a:p>
              <a:endParaRPr lang="en-US"/>
            </a:p>
          </p:txBody>
        </p:sp>
        <p:sp>
          <p:nvSpPr>
            <p:cNvPr id="1857692" name="Line 156"/>
            <p:cNvSpPr>
              <a:spLocks noChangeShapeType="1"/>
            </p:cNvSpPr>
            <p:nvPr/>
          </p:nvSpPr>
          <p:spPr bwMode="auto">
            <a:xfrm>
              <a:off x="2944" y="241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93" name="Rectangle 157"/>
            <p:cNvSpPr>
              <a:spLocks noChangeArrowheads="1"/>
            </p:cNvSpPr>
            <p:nvPr/>
          </p:nvSpPr>
          <p:spPr bwMode="auto">
            <a:xfrm>
              <a:off x="2944" y="2384"/>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7694" name="Line 158"/>
            <p:cNvSpPr>
              <a:spLocks noChangeShapeType="1"/>
            </p:cNvSpPr>
            <p:nvPr/>
          </p:nvSpPr>
          <p:spPr bwMode="auto">
            <a:xfrm>
              <a:off x="2534" y="240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95" name="Rectangle 159"/>
            <p:cNvSpPr>
              <a:spLocks noChangeArrowheads="1"/>
            </p:cNvSpPr>
            <p:nvPr/>
          </p:nvSpPr>
          <p:spPr bwMode="auto">
            <a:xfrm>
              <a:off x="2534" y="2400"/>
              <a:ext cx="412" cy="3"/>
            </a:xfrm>
            <a:prstGeom prst="rect">
              <a:avLst/>
            </a:prstGeom>
            <a:solidFill>
              <a:srgbClr val="000000"/>
            </a:solidFill>
            <a:ln w="12700">
              <a:solidFill>
                <a:srgbClr val="FF3300"/>
              </a:solidFill>
              <a:miter lim="800000"/>
              <a:headEnd/>
              <a:tailEnd/>
            </a:ln>
          </p:spPr>
          <p:txBody>
            <a:bodyPr/>
            <a:lstStyle/>
            <a:p>
              <a:endParaRPr lang="en-US"/>
            </a:p>
          </p:txBody>
        </p:sp>
        <p:sp>
          <p:nvSpPr>
            <p:cNvPr id="1857696" name="Line 160"/>
            <p:cNvSpPr>
              <a:spLocks noChangeShapeType="1"/>
            </p:cNvSpPr>
            <p:nvPr/>
          </p:nvSpPr>
          <p:spPr bwMode="auto">
            <a:xfrm>
              <a:off x="2536" y="256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97" name="Rectangle 161"/>
            <p:cNvSpPr>
              <a:spLocks noChangeArrowheads="1"/>
            </p:cNvSpPr>
            <p:nvPr/>
          </p:nvSpPr>
          <p:spPr bwMode="auto">
            <a:xfrm>
              <a:off x="2536" y="2527"/>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7698" name="Line 162"/>
            <p:cNvSpPr>
              <a:spLocks noChangeShapeType="1"/>
            </p:cNvSpPr>
            <p:nvPr/>
          </p:nvSpPr>
          <p:spPr bwMode="auto">
            <a:xfrm>
              <a:off x="3759" y="256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99" name="Rectangle 163"/>
            <p:cNvSpPr>
              <a:spLocks noChangeArrowheads="1"/>
            </p:cNvSpPr>
            <p:nvPr/>
          </p:nvSpPr>
          <p:spPr bwMode="auto">
            <a:xfrm>
              <a:off x="3759" y="2527"/>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7700" name="Line 164"/>
            <p:cNvSpPr>
              <a:spLocks noChangeShapeType="1"/>
            </p:cNvSpPr>
            <p:nvPr/>
          </p:nvSpPr>
          <p:spPr bwMode="auto">
            <a:xfrm>
              <a:off x="2538" y="254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01" name="Rectangle 165"/>
            <p:cNvSpPr>
              <a:spLocks noChangeArrowheads="1"/>
            </p:cNvSpPr>
            <p:nvPr/>
          </p:nvSpPr>
          <p:spPr bwMode="auto">
            <a:xfrm>
              <a:off x="2538" y="2543"/>
              <a:ext cx="1223" cy="3"/>
            </a:xfrm>
            <a:prstGeom prst="rect">
              <a:avLst/>
            </a:prstGeom>
            <a:solidFill>
              <a:srgbClr val="000000"/>
            </a:solidFill>
            <a:ln w="12700">
              <a:solidFill>
                <a:srgbClr val="FF3300"/>
              </a:solidFill>
              <a:miter lim="800000"/>
              <a:headEnd/>
              <a:tailEnd/>
            </a:ln>
          </p:spPr>
          <p:txBody>
            <a:bodyPr/>
            <a:lstStyle/>
            <a:p>
              <a:endParaRPr lang="en-US"/>
            </a:p>
          </p:txBody>
        </p:sp>
        <p:sp>
          <p:nvSpPr>
            <p:cNvPr id="1857702" name="Line 166"/>
            <p:cNvSpPr>
              <a:spLocks noChangeShapeType="1"/>
            </p:cNvSpPr>
            <p:nvPr/>
          </p:nvSpPr>
          <p:spPr bwMode="auto">
            <a:xfrm>
              <a:off x="2553" y="270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03" name="Rectangle 167"/>
            <p:cNvSpPr>
              <a:spLocks noChangeArrowheads="1"/>
            </p:cNvSpPr>
            <p:nvPr/>
          </p:nvSpPr>
          <p:spPr bwMode="auto">
            <a:xfrm>
              <a:off x="2553" y="2670"/>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7704" name="Line 168"/>
            <p:cNvSpPr>
              <a:spLocks noChangeShapeType="1"/>
            </p:cNvSpPr>
            <p:nvPr/>
          </p:nvSpPr>
          <p:spPr bwMode="auto">
            <a:xfrm>
              <a:off x="2990" y="270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05" name="Rectangle 169"/>
            <p:cNvSpPr>
              <a:spLocks noChangeArrowheads="1"/>
            </p:cNvSpPr>
            <p:nvPr/>
          </p:nvSpPr>
          <p:spPr bwMode="auto">
            <a:xfrm>
              <a:off x="2990" y="2670"/>
              <a:ext cx="3" cy="35"/>
            </a:xfrm>
            <a:prstGeom prst="rect">
              <a:avLst/>
            </a:prstGeom>
            <a:solidFill>
              <a:srgbClr val="000000"/>
            </a:solidFill>
            <a:ln w="12700">
              <a:solidFill>
                <a:srgbClr val="FF3300"/>
              </a:solidFill>
              <a:miter lim="800000"/>
              <a:headEnd/>
              <a:tailEnd/>
            </a:ln>
          </p:spPr>
          <p:txBody>
            <a:bodyPr/>
            <a:lstStyle/>
            <a:p>
              <a:endParaRPr lang="en-US"/>
            </a:p>
          </p:txBody>
        </p:sp>
        <p:sp>
          <p:nvSpPr>
            <p:cNvPr id="1857706" name="Line 170"/>
            <p:cNvSpPr>
              <a:spLocks noChangeShapeType="1"/>
            </p:cNvSpPr>
            <p:nvPr/>
          </p:nvSpPr>
          <p:spPr bwMode="auto">
            <a:xfrm>
              <a:off x="2554" y="268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07" name="Rectangle 171"/>
            <p:cNvSpPr>
              <a:spLocks noChangeArrowheads="1"/>
            </p:cNvSpPr>
            <p:nvPr/>
          </p:nvSpPr>
          <p:spPr bwMode="auto">
            <a:xfrm>
              <a:off x="2554" y="2686"/>
              <a:ext cx="438" cy="3"/>
            </a:xfrm>
            <a:prstGeom prst="rect">
              <a:avLst/>
            </a:prstGeom>
            <a:solidFill>
              <a:srgbClr val="FF3300"/>
            </a:solidFill>
            <a:ln w="12700">
              <a:solidFill>
                <a:srgbClr val="FF3300"/>
              </a:solidFill>
              <a:miter lim="800000"/>
              <a:headEnd/>
              <a:tailEnd/>
            </a:ln>
          </p:spPr>
          <p:txBody>
            <a:bodyPr/>
            <a:lstStyle/>
            <a:p>
              <a:endParaRPr lang="en-US"/>
            </a:p>
          </p:txBody>
        </p:sp>
        <p:sp>
          <p:nvSpPr>
            <p:cNvPr id="1857708" name="Line 172"/>
            <p:cNvSpPr>
              <a:spLocks noChangeShapeType="1"/>
            </p:cNvSpPr>
            <p:nvPr/>
          </p:nvSpPr>
          <p:spPr bwMode="auto">
            <a:xfrm>
              <a:off x="2530" y="284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09" name="Rectangle 173"/>
            <p:cNvSpPr>
              <a:spLocks noChangeArrowheads="1"/>
            </p:cNvSpPr>
            <p:nvPr/>
          </p:nvSpPr>
          <p:spPr bwMode="auto">
            <a:xfrm>
              <a:off x="2530" y="2813"/>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710" name="Line 174"/>
            <p:cNvSpPr>
              <a:spLocks noChangeShapeType="1"/>
            </p:cNvSpPr>
            <p:nvPr/>
          </p:nvSpPr>
          <p:spPr bwMode="auto">
            <a:xfrm>
              <a:off x="3036" y="284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11" name="Rectangle 175"/>
            <p:cNvSpPr>
              <a:spLocks noChangeArrowheads="1"/>
            </p:cNvSpPr>
            <p:nvPr/>
          </p:nvSpPr>
          <p:spPr bwMode="auto">
            <a:xfrm>
              <a:off x="3036" y="2813"/>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712" name="Line 176"/>
            <p:cNvSpPr>
              <a:spLocks noChangeShapeType="1"/>
            </p:cNvSpPr>
            <p:nvPr/>
          </p:nvSpPr>
          <p:spPr bwMode="auto">
            <a:xfrm>
              <a:off x="2532" y="282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13" name="Rectangle 177"/>
            <p:cNvSpPr>
              <a:spLocks noChangeArrowheads="1"/>
            </p:cNvSpPr>
            <p:nvPr/>
          </p:nvSpPr>
          <p:spPr bwMode="auto">
            <a:xfrm>
              <a:off x="2532" y="2829"/>
              <a:ext cx="505" cy="3"/>
            </a:xfrm>
            <a:prstGeom prst="rect">
              <a:avLst/>
            </a:prstGeom>
            <a:solidFill>
              <a:srgbClr val="FF3300"/>
            </a:solidFill>
            <a:ln w="12700">
              <a:solidFill>
                <a:srgbClr val="FF3300"/>
              </a:solidFill>
              <a:miter lim="800000"/>
              <a:headEnd/>
              <a:tailEnd/>
            </a:ln>
          </p:spPr>
          <p:txBody>
            <a:bodyPr/>
            <a:lstStyle/>
            <a:p>
              <a:endParaRPr lang="en-US"/>
            </a:p>
          </p:txBody>
        </p:sp>
        <p:sp>
          <p:nvSpPr>
            <p:cNvPr id="1857714" name="Line 178"/>
            <p:cNvSpPr>
              <a:spLocks noChangeShapeType="1"/>
            </p:cNvSpPr>
            <p:nvPr/>
          </p:nvSpPr>
          <p:spPr bwMode="auto">
            <a:xfrm>
              <a:off x="2558" y="299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15" name="Rectangle 179"/>
            <p:cNvSpPr>
              <a:spLocks noChangeArrowheads="1"/>
            </p:cNvSpPr>
            <p:nvPr/>
          </p:nvSpPr>
          <p:spPr bwMode="auto">
            <a:xfrm>
              <a:off x="2558" y="2956"/>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716" name="Line 180"/>
            <p:cNvSpPr>
              <a:spLocks noChangeShapeType="1"/>
            </p:cNvSpPr>
            <p:nvPr/>
          </p:nvSpPr>
          <p:spPr bwMode="auto">
            <a:xfrm>
              <a:off x="3289" y="299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17" name="Rectangle 181"/>
            <p:cNvSpPr>
              <a:spLocks noChangeArrowheads="1"/>
            </p:cNvSpPr>
            <p:nvPr/>
          </p:nvSpPr>
          <p:spPr bwMode="auto">
            <a:xfrm>
              <a:off x="3289" y="2956"/>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718" name="Line 182"/>
            <p:cNvSpPr>
              <a:spLocks noChangeShapeType="1"/>
            </p:cNvSpPr>
            <p:nvPr/>
          </p:nvSpPr>
          <p:spPr bwMode="auto">
            <a:xfrm>
              <a:off x="2560" y="297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19" name="Rectangle 183"/>
            <p:cNvSpPr>
              <a:spLocks noChangeArrowheads="1"/>
            </p:cNvSpPr>
            <p:nvPr/>
          </p:nvSpPr>
          <p:spPr bwMode="auto">
            <a:xfrm>
              <a:off x="2560" y="2972"/>
              <a:ext cx="731" cy="3"/>
            </a:xfrm>
            <a:prstGeom prst="rect">
              <a:avLst/>
            </a:prstGeom>
            <a:solidFill>
              <a:srgbClr val="000000"/>
            </a:solidFill>
            <a:ln w="12700">
              <a:solidFill>
                <a:srgbClr val="FF3300"/>
              </a:solidFill>
              <a:miter lim="800000"/>
              <a:headEnd/>
              <a:tailEnd/>
            </a:ln>
          </p:spPr>
          <p:txBody>
            <a:bodyPr/>
            <a:lstStyle/>
            <a:p>
              <a:endParaRPr lang="en-US"/>
            </a:p>
          </p:txBody>
        </p:sp>
        <p:sp>
          <p:nvSpPr>
            <p:cNvPr id="1857720" name="Line 184"/>
            <p:cNvSpPr>
              <a:spLocks noChangeShapeType="1"/>
            </p:cNvSpPr>
            <p:nvPr/>
          </p:nvSpPr>
          <p:spPr bwMode="auto">
            <a:xfrm>
              <a:off x="2632" y="313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21" name="Rectangle 185"/>
            <p:cNvSpPr>
              <a:spLocks noChangeArrowheads="1"/>
            </p:cNvSpPr>
            <p:nvPr/>
          </p:nvSpPr>
          <p:spPr bwMode="auto">
            <a:xfrm>
              <a:off x="2632" y="3099"/>
              <a:ext cx="2" cy="34"/>
            </a:xfrm>
            <a:prstGeom prst="rect">
              <a:avLst/>
            </a:prstGeom>
            <a:solidFill>
              <a:srgbClr val="000000"/>
            </a:solidFill>
            <a:ln w="12700">
              <a:solidFill>
                <a:srgbClr val="FF3300"/>
              </a:solidFill>
              <a:miter lim="800000"/>
              <a:headEnd/>
              <a:tailEnd/>
            </a:ln>
          </p:spPr>
          <p:txBody>
            <a:bodyPr/>
            <a:lstStyle/>
            <a:p>
              <a:endParaRPr lang="en-US"/>
            </a:p>
          </p:txBody>
        </p:sp>
        <p:sp>
          <p:nvSpPr>
            <p:cNvPr id="1857722" name="Line 186"/>
            <p:cNvSpPr>
              <a:spLocks noChangeShapeType="1"/>
            </p:cNvSpPr>
            <p:nvPr/>
          </p:nvSpPr>
          <p:spPr bwMode="auto">
            <a:xfrm>
              <a:off x="3385" y="313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23" name="Rectangle 187"/>
            <p:cNvSpPr>
              <a:spLocks noChangeArrowheads="1"/>
            </p:cNvSpPr>
            <p:nvPr/>
          </p:nvSpPr>
          <p:spPr bwMode="auto">
            <a:xfrm>
              <a:off x="3385" y="3099"/>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724" name="Line 188"/>
            <p:cNvSpPr>
              <a:spLocks noChangeShapeType="1"/>
            </p:cNvSpPr>
            <p:nvPr/>
          </p:nvSpPr>
          <p:spPr bwMode="auto">
            <a:xfrm>
              <a:off x="2633" y="311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25" name="Rectangle 189"/>
            <p:cNvSpPr>
              <a:spLocks noChangeArrowheads="1"/>
            </p:cNvSpPr>
            <p:nvPr/>
          </p:nvSpPr>
          <p:spPr bwMode="auto">
            <a:xfrm>
              <a:off x="2633" y="3115"/>
              <a:ext cx="753" cy="3"/>
            </a:xfrm>
            <a:prstGeom prst="rect">
              <a:avLst/>
            </a:prstGeom>
            <a:solidFill>
              <a:srgbClr val="000000"/>
            </a:solidFill>
            <a:ln w="12700">
              <a:solidFill>
                <a:srgbClr val="FF3300"/>
              </a:solidFill>
              <a:miter lim="800000"/>
              <a:headEnd/>
              <a:tailEnd/>
            </a:ln>
          </p:spPr>
          <p:txBody>
            <a:bodyPr/>
            <a:lstStyle/>
            <a:p>
              <a:endParaRPr lang="en-US"/>
            </a:p>
          </p:txBody>
        </p:sp>
        <p:sp>
          <p:nvSpPr>
            <p:cNvPr id="1857726" name="Line 190"/>
            <p:cNvSpPr>
              <a:spLocks noChangeShapeType="1"/>
            </p:cNvSpPr>
            <p:nvPr/>
          </p:nvSpPr>
          <p:spPr bwMode="auto">
            <a:xfrm>
              <a:off x="2478" y="327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27" name="Rectangle 191"/>
            <p:cNvSpPr>
              <a:spLocks noChangeArrowheads="1"/>
            </p:cNvSpPr>
            <p:nvPr/>
          </p:nvSpPr>
          <p:spPr bwMode="auto">
            <a:xfrm>
              <a:off x="2478" y="3242"/>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728" name="Line 192"/>
            <p:cNvSpPr>
              <a:spLocks noChangeShapeType="1"/>
            </p:cNvSpPr>
            <p:nvPr/>
          </p:nvSpPr>
          <p:spPr bwMode="auto">
            <a:xfrm>
              <a:off x="2967" y="327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29" name="Rectangle 193"/>
            <p:cNvSpPr>
              <a:spLocks noChangeArrowheads="1"/>
            </p:cNvSpPr>
            <p:nvPr/>
          </p:nvSpPr>
          <p:spPr bwMode="auto">
            <a:xfrm>
              <a:off x="2967" y="3242"/>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730" name="Line 194"/>
            <p:cNvSpPr>
              <a:spLocks noChangeShapeType="1"/>
            </p:cNvSpPr>
            <p:nvPr/>
          </p:nvSpPr>
          <p:spPr bwMode="auto">
            <a:xfrm>
              <a:off x="2479" y="3258"/>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31" name="Rectangle 195"/>
            <p:cNvSpPr>
              <a:spLocks noChangeArrowheads="1"/>
            </p:cNvSpPr>
            <p:nvPr/>
          </p:nvSpPr>
          <p:spPr bwMode="auto">
            <a:xfrm>
              <a:off x="2479" y="3258"/>
              <a:ext cx="489" cy="3"/>
            </a:xfrm>
            <a:prstGeom prst="rect">
              <a:avLst/>
            </a:prstGeom>
            <a:solidFill>
              <a:srgbClr val="000000"/>
            </a:solidFill>
            <a:ln w="12700">
              <a:solidFill>
                <a:srgbClr val="FF3300"/>
              </a:solidFill>
              <a:miter lim="800000"/>
              <a:headEnd/>
              <a:tailEnd/>
            </a:ln>
          </p:spPr>
          <p:txBody>
            <a:bodyPr/>
            <a:lstStyle/>
            <a:p>
              <a:endParaRPr lang="en-US"/>
            </a:p>
          </p:txBody>
        </p:sp>
        <p:sp>
          <p:nvSpPr>
            <p:cNvPr id="1857732" name="Line 196"/>
            <p:cNvSpPr>
              <a:spLocks noChangeShapeType="1"/>
            </p:cNvSpPr>
            <p:nvPr/>
          </p:nvSpPr>
          <p:spPr bwMode="auto">
            <a:xfrm>
              <a:off x="2602" y="348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33" name="Rectangle 197"/>
            <p:cNvSpPr>
              <a:spLocks noChangeArrowheads="1"/>
            </p:cNvSpPr>
            <p:nvPr/>
          </p:nvSpPr>
          <p:spPr bwMode="auto">
            <a:xfrm>
              <a:off x="2602" y="3453"/>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734" name="Line 198"/>
            <p:cNvSpPr>
              <a:spLocks noChangeShapeType="1"/>
            </p:cNvSpPr>
            <p:nvPr/>
          </p:nvSpPr>
          <p:spPr bwMode="auto">
            <a:xfrm>
              <a:off x="3015" y="348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35" name="Rectangle 199"/>
            <p:cNvSpPr>
              <a:spLocks noChangeArrowheads="1"/>
            </p:cNvSpPr>
            <p:nvPr/>
          </p:nvSpPr>
          <p:spPr bwMode="auto">
            <a:xfrm>
              <a:off x="3015" y="3453"/>
              <a:ext cx="3" cy="34"/>
            </a:xfrm>
            <a:prstGeom prst="rect">
              <a:avLst/>
            </a:prstGeom>
            <a:solidFill>
              <a:srgbClr val="000000"/>
            </a:solidFill>
            <a:ln w="12700">
              <a:solidFill>
                <a:srgbClr val="FF3300"/>
              </a:solidFill>
              <a:miter lim="800000"/>
              <a:headEnd/>
              <a:tailEnd/>
            </a:ln>
          </p:spPr>
          <p:txBody>
            <a:bodyPr/>
            <a:lstStyle/>
            <a:p>
              <a:endParaRPr lang="en-US"/>
            </a:p>
          </p:txBody>
        </p:sp>
        <p:sp>
          <p:nvSpPr>
            <p:cNvPr id="1857736" name="Line 200"/>
            <p:cNvSpPr>
              <a:spLocks noChangeShapeType="1"/>
            </p:cNvSpPr>
            <p:nvPr/>
          </p:nvSpPr>
          <p:spPr bwMode="auto">
            <a:xfrm>
              <a:off x="2603" y="34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37" name="Rectangle 201"/>
            <p:cNvSpPr>
              <a:spLocks noChangeArrowheads="1"/>
            </p:cNvSpPr>
            <p:nvPr/>
          </p:nvSpPr>
          <p:spPr bwMode="auto">
            <a:xfrm>
              <a:off x="2603" y="3469"/>
              <a:ext cx="413" cy="3"/>
            </a:xfrm>
            <a:prstGeom prst="rect">
              <a:avLst/>
            </a:prstGeom>
            <a:solidFill>
              <a:srgbClr val="000000"/>
            </a:solidFill>
            <a:ln w="12700">
              <a:solidFill>
                <a:srgbClr val="FF3300"/>
              </a:solidFill>
              <a:miter lim="800000"/>
              <a:headEnd/>
              <a:tailEnd/>
            </a:ln>
          </p:spPr>
          <p:txBody>
            <a:bodyPr/>
            <a:lstStyle/>
            <a:p>
              <a:endParaRPr lang="en-US"/>
            </a:p>
          </p:txBody>
        </p:sp>
        <p:sp>
          <p:nvSpPr>
            <p:cNvPr id="1857738" name="Rectangle 202"/>
            <p:cNvSpPr>
              <a:spLocks noChangeArrowheads="1"/>
            </p:cNvSpPr>
            <p:nvPr/>
          </p:nvSpPr>
          <p:spPr bwMode="auto">
            <a:xfrm>
              <a:off x="2197" y="3550"/>
              <a:ext cx="8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1600">
                  <a:latin typeface="Arial Narrow" charset="0"/>
                </a:rPr>
                <a:t>Atorvastatin better</a:t>
              </a:r>
              <a:endParaRPr lang="en-US" altLang="x-none" sz="1600" b="1">
                <a:latin typeface="Arial Narrow" charset="0"/>
              </a:endParaRPr>
            </a:p>
          </p:txBody>
        </p:sp>
        <p:sp>
          <p:nvSpPr>
            <p:cNvPr id="1857739" name="Rectangle 203"/>
            <p:cNvSpPr>
              <a:spLocks noChangeArrowheads="1"/>
            </p:cNvSpPr>
            <p:nvPr/>
          </p:nvSpPr>
          <p:spPr bwMode="auto">
            <a:xfrm>
              <a:off x="3342" y="3550"/>
              <a:ext cx="6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1600">
                  <a:latin typeface="Arial Narrow" charset="0"/>
                </a:rPr>
                <a:t>Placebo better</a:t>
              </a:r>
            </a:p>
          </p:txBody>
        </p:sp>
        <p:sp>
          <p:nvSpPr>
            <p:cNvPr id="1857740" name="Text Box 204"/>
            <p:cNvSpPr txBox="1">
              <a:spLocks noChangeArrowheads="1"/>
            </p:cNvSpPr>
            <p:nvPr/>
          </p:nvSpPr>
          <p:spPr bwMode="auto">
            <a:xfrm>
              <a:off x="2686" y="584"/>
              <a:ext cx="11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marL="114300">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ctr" eaLnBrk="1" hangingPunct="1">
                <a:spcAft>
                  <a:spcPct val="30000"/>
                </a:spcAft>
              </a:pPr>
              <a:r>
                <a:rPr lang="en-US" altLang="x-none" sz="1400" b="1"/>
                <a:t>Risk Ratio</a:t>
              </a:r>
            </a:p>
          </p:txBody>
        </p:sp>
        <p:sp>
          <p:nvSpPr>
            <p:cNvPr id="1857741" name="Line 205"/>
            <p:cNvSpPr>
              <a:spLocks noChangeShapeType="1"/>
            </p:cNvSpPr>
            <p:nvPr/>
          </p:nvSpPr>
          <p:spPr bwMode="auto">
            <a:xfrm>
              <a:off x="3233" y="765"/>
              <a:ext cx="0" cy="297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18288" tIns="18288" rIns="18288" bIns="18288" anchor="ctr"/>
            <a:lstStyle/>
            <a:p>
              <a:endParaRPr lang="en-US"/>
            </a:p>
          </p:txBody>
        </p:sp>
      </p:grpSp>
      <p:sp>
        <p:nvSpPr>
          <p:cNvPr id="1857742" name="Text Box 206"/>
          <p:cNvSpPr txBox="1">
            <a:spLocks noChangeArrowheads="1"/>
          </p:cNvSpPr>
          <p:nvPr/>
        </p:nvSpPr>
        <p:spPr bwMode="auto">
          <a:xfrm>
            <a:off x="0" y="6583363"/>
            <a:ext cx="9064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spcBef>
                <a:spcPct val="50000"/>
              </a:spcBef>
            </a:pPr>
            <a:r>
              <a:rPr lang="en-US" altLang="x-none" sz="1200" i="1"/>
              <a:t>Sever PS, Dahlöf B, Poulter N, Wedel H, et al, for the ASCOT Investigators. Lancet. 2003;361:1149-58</a:t>
            </a: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 name="Footer Placeholder 3"/>
          <p:cNvSpPr>
            <a:spLocks noGrp="1"/>
          </p:cNvSpPr>
          <p:nvPr>
            <p:ph type="ftr" sz="quarter" idx="11"/>
          </p:nvPr>
        </p:nvSpPr>
        <p:spPr/>
        <p:txBody>
          <a:bodyPr/>
          <a:lstStyle/>
          <a:p>
            <a:r>
              <a:rPr lang="en-US" altLang="x-none"/>
              <a:t>Copyright Bale/Doneen Paradigm</a:t>
            </a:r>
          </a:p>
        </p:txBody>
      </p:sp>
      <p:sp>
        <p:nvSpPr>
          <p:cNvPr id="1859586" name="Text Box 2"/>
          <p:cNvSpPr txBox="1">
            <a:spLocks noChangeArrowheads="1"/>
          </p:cNvSpPr>
          <p:nvPr/>
        </p:nvSpPr>
        <p:spPr bwMode="auto">
          <a:xfrm>
            <a:off x="704850" y="227013"/>
            <a:ext cx="7608888" cy="10064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x-none" sz="3000" b="1">
                <a:solidFill>
                  <a:schemeClr val="tx2"/>
                </a:solidFill>
                <a:effectLst>
                  <a:outerShdw blurRad="38100" dist="38100" dir="2700000" algn="tl">
                    <a:srgbClr val="000000"/>
                  </a:outerShdw>
                </a:effectLst>
              </a:rPr>
              <a:t>TIMI 22 Subgroups: Reduction in Total Mortality or Major CV Events</a:t>
            </a:r>
          </a:p>
        </p:txBody>
      </p:sp>
      <p:sp>
        <p:nvSpPr>
          <p:cNvPr id="1859587" name="Rectangle 3"/>
          <p:cNvSpPr>
            <a:spLocks noChangeArrowheads="1"/>
          </p:cNvSpPr>
          <p:nvPr/>
        </p:nvSpPr>
        <p:spPr bwMode="auto">
          <a:xfrm>
            <a:off x="2405063" y="2198688"/>
            <a:ext cx="2636837" cy="4016375"/>
          </a:xfrm>
          <a:prstGeom prst="rect">
            <a:avLst/>
          </a:prstGeom>
          <a:solidFill>
            <a:srgbClr val="000000"/>
          </a:solidFill>
          <a:ln w="28575">
            <a:solidFill>
              <a:schemeClr val="tx1"/>
            </a:solidFill>
            <a:miter lim="800000"/>
            <a:headEnd/>
            <a:tailEnd/>
          </a:ln>
        </p:spPr>
        <p:txBody>
          <a:bodyPr/>
          <a:lstStyle/>
          <a:p>
            <a:endParaRPr lang="en-US"/>
          </a:p>
        </p:txBody>
      </p:sp>
      <p:sp>
        <p:nvSpPr>
          <p:cNvPr id="1859588" name="Line 4"/>
          <p:cNvSpPr>
            <a:spLocks noChangeShapeType="1"/>
          </p:cNvSpPr>
          <p:nvPr/>
        </p:nvSpPr>
        <p:spPr bwMode="auto">
          <a:xfrm>
            <a:off x="3730625" y="2200275"/>
            <a:ext cx="0" cy="40179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589" name="Text Box 5"/>
          <p:cNvSpPr txBox="1">
            <a:spLocks noChangeArrowheads="1"/>
          </p:cNvSpPr>
          <p:nvPr/>
        </p:nvSpPr>
        <p:spPr bwMode="auto">
          <a:xfrm>
            <a:off x="177800" y="6121400"/>
            <a:ext cx="14668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b="1">
                <a:effectLst>
                  <a:outerShdw blurRad="38100" dist="38100" dir="2700000" algn="tl">
                    <a:srgbClr val="000000"/>
                  </a:outerShdw>
                </a:effectLst>
              </a:rPr>
              <a:t>All p</a:t>
            </a:r>
            <a:r>
              <a:rPr lang="en-US" altLang="x-none" sz="1400" b="1" baseline="-25000">
                <a:effectLst>
                  <a:outerShdw blurRad="38100" dist="38100" dir="2700000" algn="tl">
                    <a:srgbClr val="000000"/>
                  </a:outerShdw>
                </a:effectLst>
              </a:rPr>
              <a:t>interaction</a:t>
            </a:r>
            <a:r>
              <a:rPr lang="en-US" altLang="x-none" sz="1400" b="1">
                <a:effectLst>
                  <a:outerShdw blurRad="38100" dist="38100" dir="2700000" algn="tl">
                    <a:srgbClr val="000000"/>
                  </a:outerShdw>
                </a:effectLst>
              </a:rPr>
              <a:t> = NS </a:t>
            </a:r>
            <a:br>
              <a:rPr lang="en-US" altLang="x-none" sz="1400" b="1">
                <a:effectLst>
                  <a:outerShdw blurRad="38100" dist="38100" dir="2700000" algn="tl">
                    <a:srgbClr val="000000"/>
                  </a:outerShdw>
                </a:effectLst>
              </a:rPr>
            </a:br>
            <a:r>
              <a:rPr lang="en-US" altLang="x-none" sz="1400" b="1">
                <a:effectLst>
                  <a:outerShdw blurRad="38100" dist="38100" dir="2700000" algn="tl">
                    <a:srgbClr val="000000"/>
                  </a:outerShdw>
                </a:effectLst>
              </a:rPr>
              <a:t>except as noted</a:t>
            </a:r>
          </a:p>
        </p:txBody>
      </p:sp>
      <p:sp>
        <p:nvSpPr>
          <p:cNvPr id="1859590" name="Rectangle 6"/>
          <p:cNvSpPr>
            <a:spLocks noChangeArrowheads="1"/>
          </p:cNvSpPr>
          <p:nvPr/>
        </p:nvSpPr>
        <p:spPr bwMode="auto">
          <a:xfrm>
            <a:off x="1465263" y="3575050"/>
            <a:ext cx="747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US" altLang="x-none" sz="1600" b="1">
                <a:solidFill>
                  <a:schemeClr val="tx2"/>
                </a:solidFill>
                <a:effectLst>
                  <a:outerShdw blurRad="38100" dist="38100" dir="2700000" algn="tl">
                    <a:srgbClr val="000000"/>
                  </a:outerShdw>
                </a:effectLst>
              </a:rPr>
              <a:t>Age </a:t>
            </a:r>
            <a:r>
              <a:rPr lang="en-US" altLang="x-none" sz="1600" b="1" u="sng">
                <a:solidFill>
                  <a:schemeClr val="tx2"/>
                </a:solidFill>
                <a:effectLst>
                  <a:outerShdw blurRad="38100" dist="38100" dir="2700000" algn="tl">
                    <a:srgbClr val="000000"/>
                  </a:outerShdw>
                </a:effectLst>
              </a:rPr>
              <a:t>&gt;</a:t>
            </a:r>
            <a:r>
              <a:rPr lang="en-US" altLang="x-none" sz="1600" b="1">
                <a:solidFill>
                  <a:schemeClr val="tx2"/>
                </a:solidFill>
                <a:effectLst>
                  <a:outerShdw blurRad="38100" dist="38100" dir="2700000" algn="tl">
                    <a:srgbClr val="000000"/>
                  </a:outerShdw>
                </a:effectLst>
              </a:rPr>
              <a:t> 65</a:t>
            </a:r>
          </a:p>
        </p:txBody>
      </p:sp>
      <p:sp>
        <p:nvSpPr>
          <p:cNvPr id="1859591" name="Rectangle 7"/>
          <p:cNvSpPr>
            <a:spLocks noChangeArrowheads="1"/>
          </p:cNvSpPr>
          <p:nvPr/>
        </p:nvSpPr>
        <p:spPr bwMode="auto">
          <a:xfrm>
            <a:off x="1458913" y="3843338"/>
            <a:ext cx="747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US" altLang="x-none" sz="1600" b="1">
                <a:solidFill>
                  <a:schemeClr val="tx2"/>
                </a:solidFill>
                <a:effectLst>
                  <a:outerShdw blurRad="38100" dist="38100" dir="2700000" algn="tl">
                    <a:srgbClr val="000000"/>
                  </a:outerShdw>
                </a:effectLst>
              </a:rPr>
              <a:t>Age &lt; 65</a:t>
            </a:r>
          </a:p>
        </p:txBody>
      </p:sp>
      <p:sp>
        <p:nvSpPr>
          <p:cNvPr id="1859592" name="Line 8"/>
          <p:cNvSpPr>
            <a:spLocks noChangeShapeType="1"/>
          </p:cNvSpPr>
          <p:nvPr/>
        </p:nvSpPr>
        <p:spPr bwMode="auto">
          <a:xfrm>
            <a:off x="3163888" y="3990975"/>
            <a:ext cx="347662"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593" name="Line 9"/>
          <p:cNvSpPr>
            <a:spLocks noChangeShapeType="1"/>
          </p:cNvSpPr>
          <p:nvPr/>
        </p:nvSpPr>
        <p:spPr bwMode="auto">
          <a:xfrm>
            <a:off x="3511550" y="3970338"/>
            <a:ext cx="0" cy="41275"/>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59594" name="Line 10"/>
          <p:cNvSpPr>
            <a:spLocks noChangeShapeType="1"/>
          </p:cNvSpPr>
          <p:nvPr/>
        </p:nvSpPr>
        <p:spPr bwMode="auto">
          <a:xfrm flipH="1">
            <a:off x="2865438" y="3990975"/>
            <a:ext cx="298450"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595" name="Line 11"/>
          <p:cNvSpPr>
            <a:spLocks noChangeShapeType="1"/>
          </p:cNvSpPr>
          <p:nvPr/>
        </p:nvSpPr>
        <p:spPr bwMode="auto">
          <a:xfrm>
            <a:off x="2865438" y="3970338"/>
            <a:ext cx="1587" cy="41275"/>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59596" name="Line 12"/>
          <p:cNvSpPr>
            <a:spLocks noChangeShapeType="1"/>
          </p:cNvSpPr>
          <p:nvPr/>
        </p:nvSpPr>
        <p:spPr bwMode="auto">
          <a:xfrm>
            <a:off x="3648075" y="3722688"/>
            <a:ext cx="549275"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597" name="Line 13"/>
          <p:cNvSpPr>
            <a:spLocks noChangeShapeType="1"/>
          </p:cNvSpPr>
          <p:nvPr/>
        </p:nvSpPr>
        <p:spPr bwMode="auto">
          <a:xfrm>
            <a:off x="4205288" y="3702050"/>
            <a:ext cx="1587" cy="412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598" name="Line 14"/>
          <p:cNvSpPr>
            <a:spLocks noChangeShapeType="1"/>
          </p:cNvSpPr>
          <p:nvPr/>
        </p:nvSpPr>
        <p:spPr bwMode="auto">
          <a:xfrm flipH="1">
            <a:off x="3132138" y="3722688"/>
            <a:ext cx="51593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599" name="Line 15"/>
          <p:cNvSpPr>
            <a:spLocks noChangeShapeType="1"/>
          </p:cNvSpPr>
          <p:nvPr/>
        </p:nvSpPr>
        <p:spPr bwMode="auto">
          <a:xfrm>
            <a:off x="3132138" y="3702050"/>
            <a:ext cx="1587" cy="412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00" name="Rectangle 16"/>
          <p:cNvSpPr>
            <a:spLocks noChangeArrowheads="1"/>
          </p:cNvSpPr>
          <p:nvPr/>
        </p:nvSpPr>
        <p:spPr bwMode="auto">
          <a:xfrm>
            <a:off x="1793875" y="2233613"/>
            <a:ext cx="401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US" altLang="x-none" sz="1600" b="1">
                <a:solidFill>
                  <a:schemeClr val="tx2"/>
                </a:solidFill>
                <a:effectLst>
                  <a:outerShdw blurRad="38100" dist="38100" dir="2700000" algn="tl">
                    <a:srgbClr val="000000"/>
                  </a:outerShdw>
                </a:effectLst>
              </a:rPr>
              <a:t>Male</a:t>
            </a:r>
          </a:p>
        </p:txBody>
      </p:sp>
      <p:sp>
        <p:nvSpPr>
          <p:cNvPr id="1859601" name="Rectangle 17"/>
          <p:cNvSpPr>
            <a:spLocks noChangeArrowheads="1"/>
          </p:cNvSpPr>
          <p:nvPr/>
        </p:nvSpPr>
        <p:spPr bwMode="auto">
          <a:xfrm>
            <a:off x="1574800" y="2493963"/>
            <a:ext cx="622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US" altLang="x-none" sz="1600" b="1">
                <a:solidFill>
                  <a:schemeClr val="tx2"/>
                </a:solidFill>
                <a:effectLst>
                  <a:outerShdw blurRad="38100" dist="38100" dir="2700000" algn="tl">
                    <a:srgbClr val="000000"/>
                  </a:outerShdw>
                </a:effectLst>
              </a:rPr>
              <a:t>Female</a:t>
            </a:r>
          </a:p>
        </p:txBody>
      </p:sp>
      <p:sp>
        <p:nvSpPr>
          <p:cNvPr id="1859602" name="Line 18"/>
          <p:cNvSpPr>
            <a:spLocks noChangeShapeType="1"/>
          </p:cNvSpPr>
          <p:nvPr/>
        </p:nvSpPr>
        <p:spPr bwMode="auto">
          <a:xfrm flipV="1">
            <a:off x="3067050" y="2633663"/>
            <a:ext cx="6223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59603" name="Line 19"/>
          <p:cNvSpPr>
            <a:spLocks noChangeShapeType="1"/>
          </p:cNvSpPr>
          <p:nvPr/>
        </p:nvSpPr>
        <p:spPr bwMode="auto">
          <a:xfrm>
            <a:off x="3671888" y="2590800"/>
            <a:ext cx="1587" cy="42863"/>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59604" name="Line 20"/>
          <p:cNvSpPr>
            <a:spLocks noChangeShapeType="1"/>
          </p:cNvSpPr>
          <p:nvPr/>
        </p:nvSpPr>
        <p:spPr bwMode="auto">
          <a:xfrm flipH="1" flipV="1">
            <a:off x="2598738" y="2633663"/>
            <a:ext cx="503237"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59605" name="Line 21"/>
          <p:cNvSpPr>
            <a:spLocks noChangeShapeType="1"/>
          </p:cNvSpPr>
          <p:nvPr/>
        </p:nvSpPr>
        <p:spPr bwMode="auto">
          <a:xfrm>
            <a:off x="2598738" y="2620963"/>
            <a:ext cx="0" cy="41275"/>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59606" name="Rectangle 22"/>
          <p:cNvSpPr>
            <a:spLocks noChangeArrowheads="1"/>
          </p:cNvSpPr>
          <p:nvPr/>
        </p:nvSpPr>
        <p:spPr bwMode="auto">
          <a:xfrm>
            <a:off x="3071813" y="3900488"/>
            <a:ext cx="187325" cy="193675"/>
          </a:xfrm>
          <a:prstGeom prst="rect">
            <a:avLst/>
          </a:prstGeom>
          <a:solidFill>
            <a:schemeClr val="tx2"/>
          </a:solidFill>
          <a:ln w="1905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9607" name="Line 23"/>
          <p:cNvSpPr>
            <a:spLocks noChangeShapeType="1"/>
          </p:cNvSpPr>
          <p:nvPr/>
        </p:nvSpPr>
        <p:spPr bwMode="auto">
          <a:xfrm>
            <a:off x="3360738" y="2373313"/>
            <a:ext cx="344487" cy="158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08" name="Line 24"/>
          <p:cNvSpPr>
            <a:spLocks noChangeShapeType="1"/>
          </p:cNvSpPr>
          <p:nvPr/>
        </p:nvSpPr>
        <p:spPr bwMode="auto">
          <a:xfrm>
            <a:off x="3705225" y="2352675"/>
            <a:ext cx="1588" cy="412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09" name="Line 25"/>
          <p:cNvSpPr>
            <a:spLocks noChangeShapeType="1"/>
          </p:cNvSpPr>
          <p:nvPr/>
        </p:nvSpPr>
        <p:spPr bwMode="auto">
          <a:xfrm flipH="1">
            <a:off x="3067050" y="2373313"/>
            <a:ext cx="293688" cy="158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10" name="Line 26"/>
          <p:cNvSpPr>
            <a:spLocks noChangeShapeType="1"/>
          </p:cNvSpPr>
          <p:nvPr/>
        </p:nvSpPr>
        <p:spPr bwMode="auto">
          <a:xfrm>
            <a:off x="3067050" y="2352675"/>
            <a:ext cx="1588" cy="412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11" name="Line 27"/>
          <p:cNvSpPr>
            <a:spLocks noChangeShapeType="1"/>
          </p:cNvSpPr>
          <p:nvPr/>
        </p:nvSpPr>
        <p:spPr bwMode="auto">
          <a:xfrm flipV="1">
            <a:off x="2405063" y="6249988"/>
            <a:ext cx="1587"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12" name="Line 28"/>
          <p:cNvSpPr>
            <a:spLocks noChangeShapeType="1"/>
          </p:cNvSpPr>
          <p:nvPr/>
        </p:nvSpPr>
        <p:spPr bwMode="auto">
          <a:xfrm flipV="1">
            <a:off x="2536825" y="6249988"/>
            <a:ext cx="1588"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13" name="Line 29"/>
          <p:cNvSpPr>
            <a:spLocks noChangeShapeType="1"/>
          </p:cNvSpPr>
          <p:nvPr/>
        </p:nvSpPr>
        <p:spPr bwMode="auto">
          <a:xfrm flipV="1">
            <a:off x="2670175" y="6249988"/>
            <a:ext cx="1588"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14" name="Line 30"/>
          <p:cNvSpPr>
            <a:spLocks noChangeShapeType="1"/>
          </p:cNvSpPr>
          <p:nvPr/>
        </p:nvSpPr>
        <p:spPr bwMode="auto">
          <a:xfrm flipV="1">
            <a:off x="2798763" y="6249988"/>
            <a:ext cx="1587"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15" name="Line 31"/>
          <p:cNvSpPr>
            <a:spLocks noChangeShapeType="1"/>
          </p:cNvSpPr>
          <p:nvPr/>
        </p:nvSpPr>
        <p:spPr bwMode="auto">
          <a:xfrm flipV="1">
            <a:off x="2932113" y="6249988"/>
            <a:ext cx="1587"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16" name="Line 32"/>
          <p:cNvSpPr>
            <a:spLocks noChangeShapeType="1"/>
          </p:cNvSpPr>
          <p:nvPr/>
        </p:nvSpPr>
        <p:spPr bwMode="auto">
          <a:xfrm flipV="1">
            <a:off x="3065463" y="6249988"/>
            <a:ext cx="1587"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17" name="Line 33"/>
          <p:cNvSpPr>
            <a:spLocks noChangeShapeType="1"/>
          </p:cNvSpPr>
          <p:nvPr/>
        </p:nvSpPr>
        <p:spPr bwMode="auto">
          <a:xfrm flipV="1">
            <a:off x="3197225" y="6249988"/>
            <a:ext cx="1588"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18" name="Line 34"/>
          <p:cNvSpPr>
            <a:spLocks noChangeShapeType="1"/>
          </p:cNvSpPr>
          <p:nvPr/>
        </p:nvSpPr>
        <p:spPr bwMode="auto">
          <a:xfrm flipV="1">
            <a:off x="3325813" y="6249988"/>
            <a:ext cx="1587"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19" name="Line 35"/>
          <p:cNvSpPr>
            <a:spLocks noChangeShapeType="1"/>
          </p:cNvSpPr>
          <p:nvPr/>
        </p:nvSpPr>
        <p:spPr bwMode="auto">
          <a:xfrm flipV="1">
            <a:off x="3460750" y="6249988"/>
            <a:ext cx="0"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20" name="Line 36"/>
          <p:cNvSpPr>
            <a:spLocks noChangeShapeType="1"/>
          </p:cNvSpPr>
          <p:nvPr/>
        </p:nvSpPr>
        <p:spPr bwMode="auto">
          <a:xfrm flipV="1">
            <a:off x="3592513" y="6249988"/>
            <a:ext cx="1587"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21" name="Line 37"/>
          <p:cNvSpPr>
            <a:spLocks noChangeShapeType="1"/>
          </p:cNvSpPr>
          <p:nvPr/>
        </p:nvSpPr>
        <p:spPr bwMode="auto">
          <a:xfrm flipV="1">
            <a:off x="3724275" y="6249988"/>
            <a:ext cx="1588"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22" name="Line 38"/>
          <p:cNvSpPr>
            <a:spLocks noChangeShapeType="1"/>
          </p:cNvSpPr>
          <p:nvPr/>
        </p:nvSpPr>
        <p:spPr bwMode="auto">
          <a:xfrm flipV="1">
            <a:off x="3854450" y="6249988"/>
            <a:ext cx="1588"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23" name="Line 39"/>
          <p:cNvSpPr>
            <a:spLocks noChangeShapeType="1"/>
          </p:cNvSpPr>
          <p:nvPr/>
        </p:nvSpPr>
        <p:spPr bwMode="auto">
          <a:xfrm flipV="1">
            <a:off x="3986213" y="6249988"/>
            <a:ext cx="1587"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24" name="Line 40"/>
          <p:cNvSpPr>
            <a:spLocks noChangeShapeType="1"/>
          </p:cNvSpPr>
          <p:nvPr/>
        </p:nvSpPr>
        <p:spPr bwMode="auto">
          <a:xfrm flipV="1">
            <a:off x="4121150" y="6249988"/>
            <a:ext cx="0"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25" name="Line 41"/>
          <p:cNvSpPr>
            <a:spLocks noChangeShapeType="1"/>
          </p:cNvSpPr>
          <p:nvPr/>
        </p:nvSpPr>
        <p:spPr bwMode="auto">
          <a:xfrm flipV="1">
            <a:off x="4252913" y="6249988"/>
            <a:ext cx="1587"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26" name="Line 42"/>
          <p:cNvSpPr>
            <a:spLocks noChangeShapeType="1"/>
          </p:cNvSpPr>
          <p:nvPr/>
        </p:nvSpPr>
        <p:spPr bwMode="auto">
          <a:xfrm flipV="1">
            <a:off x="4383088" y="6249988"/>
            <a:ext cx="1587"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27" name="Line 43"/>
          <p:cNvSpPr>
            <a:spLocks noChangeShapeType="1"/>
          </p:cNvSpPr>
          <p:nvPr/>
        </p:nvSpPr>
        <p:spPr bwMode="auto">
          <a:xfrm flipV="1">
            <a:off x="4514850" y="6249988"/>
            <a:ext cx="0"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28" name="Line 44"/>
          <p:cNvSpPr>
            <a:spLocks noChangeShapeType="1"/>
          </p:cNvSpPr>
          <p:nvPr/>
        </p:nvSpPr>
        <p:spPr bwMode="auto">
          <a:xfrm flipV="1">
            <a:off x="4648200" y="6249988"/>
            <a:ext cx="1588"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29" name="Line 45"/>
          <p:cNvSpPr>
            <a:spLocks noChangeShapeType="1"/>
          </p:cNvSpPr>
          <p:nvPr/>
        </p:nvSpPr>
        <p:spPr bwMode="auto">
          <a:xfrm flipV="1">
            <a:off x="4781550" y="6249988"/>
            <a:ext cx="0"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30" name="Line 46"/>
          <p:cNvSpPr>
            <a:spLocks noChangeShapeType="1"/>
          </p:cNvSpPr>
          <p:nvPr/>
        </p:nvSpPr>
        <p:spPr bwMode="auto">
          <a:xfrm flipV="1">
            <a:off x="4910138" y="6249988"/>
            <a:ext cx="1587"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31" name="Line 47"/>
          <p:cNvSpPr>
            <a:spLocks noChangeShapeType="1"/>
          </p:cNvSpPr>
          <p:nvPr/>
        </p:nvSpPr>
        <p:spPr bwMode="auto">
          <a:xfrm flipV="1">
            <a:off x="5041900" y="6249988"/>
            <a:ext cx="1588" cy="5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32" name="Line 48"/>
          <p:cNvSpPr>
            <a:spLocks noChangeShapeType="1"/>
          </p:cNvSpPr>
          <p:nvPr/>
        </p:nvSpPr>
        <p:spPr bwMode="auto">
          <a:xfrm flipV="1">
            <a:off x="2405063" y="6249988"/>
            <a:ext cx="1587" cy="71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33" name="Line 49"/>
          <p:cNvSpPr>
            <a:spLocks noChangeShapeType="1"/>
          </p:cNvSpPr>
          <p:nvPr/>
        </p:nvSpPr>
        <p:spPr bwMode="auto">
          <a:xfrm flipV="1">
            <a:off x="3065463" y="6249988"/>
            <a:ext cx="1587" cy="71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34" name="Line 50"/>
          <p:cNvSpPr>
            <a:spLocks noChangeShapeType="1"/>
          </p:cNvSpPr>
          <p:nvPr/>
        </p:nvSpPr>
        <p:spPr bwMode="auto">
          <a:xfrm flipV="1">
            <a:off x="3724275" y="6249988"/>
            <a:ext cx="1588" cy="71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35" name="Line 51"/>
          <p:cNvSpPr>
            <a:spLocks noChangeShapeType="1"/>
          </p:cNvSpPr>
          <p:nvPr/>
        </p:nvSpPr>
        <p:spPr bwMode="auto">
          <a:xfrm flipV="1">
            <a:off x="4383088" y="6249988"/>
            <a:ext cx="1587" cy="71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36" name="Line 52"/>
          <p:cNvSpPr>
            <a:spLocks noChangeShapeType="1"/>
          </p:cNvSpPr>
          <p:nvPr/>
        </p:nvSpPr>
        <p:spPr bwMode="auto">
          <a:xfrm flipV="1">
            <a:off x="5041900" y="6249988"/>
            <a:ext cx="1588" cy="71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37" name="Rectangle 53"/>
          <p:cNvSpPr>
            <a:spLocks noChangeArrowheads="1"/>
          </p:cNvSpPr>
          <p:nvPr/>
        </p:nvSpPr>
        <p:spPr bwMode="auto">
          <a:xfrm>
            <a:off x="2312988" y="6324600"/>
            <a:ext cx="219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ctr">
              <a:spcBef>
                <a:spcPct val="50000"/>
              </a:spcBef>
            </a:pPr>
            <a:r>
              <a:rPr lang="en-US" altLang="x-none" sz="1400" b="1">
                <a:effectLst>
                  <a:outerShdw blurRad="38100" dist="38100" dir="2700000" algn="tl">
                    <a:srgbClr val="000000"/>
                  </a:outerShdw>
                </a:effectLst>
              </a:rPr>
              <a:t>0.5</a:t>
            </a:r>
          </a:p>
        </p:txBody>
      </p:sp>
      <p:sp>
        <p:nvSpPr>
          <p:cNvPr id="1859638" name="Rectangle 54"/>
          <p:cNvSpPr>
            <a:spLocks noChangeArrowheads="1"/>
          </p:cNvSpPr>
          <p:nvPr/>
        </p:nvSpPr>
        <p:spPr bwMode="auto">
          <a:xfrm>
            <a:off x="2927350" y="6324600"/>
            <a:ext cx="3063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ctr">
              <a:spcBef>
                <a:spcPct val="50000"/>
              </a:spcBef>
            </a:pPr>
            <a:r>
              <a:rPr lang="en-US" altLang="x-none" sz="1400" b="1"/>
              <a:t>0.75</a:t>
            </a:r>
            <a:endParaRPr lang="en-US" altLang="x-none" sz="1400" b="1">
              <a:effectLst>
                <a:outerShdw blurRad="38100" dist="38100" dir="2700000" algn="tl">
                  <a:srgbClr val="000000"/>
                </a:outerShdw>
              </a:effectLst>
            </a:endParaRPr>
          </a:p>
        </p:txBody>
      </p:sp>
      <p:sp>
        <p:nvSpPr>
          <p:cNvPr id="1859639" name="Rectangle 55"/>
          <p:cNvSpPr>
            <a:spLocks noChangeArrowheads="1"/>
          </p:cNvSpPr>
          <p:nvPr/>
        </p:nvSpPr>
        <p:spPr bwMode="auto">
          <a:xfrm>
            <a:off x="3633788" y="6324600"/>
            <a:ext cx="219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ctr">
              <a:spcBef>
                <a:spcPct val="50000"/>
              </a:spcBef>
            </a:pPr>
            <a:r>
              <a:rPr lang="en-US" altLang="x-none" sz="1400" b="1"/>
              <a:t>1.0</a:t>
            </a:r>
            <a:endParaRPr lang="en-US" altLang="x-none" sz="1400" b="1">
              <a:effectLst>
                <a:outerShdw blurRad="38100" dist="38100" dir="2700000" algn="tl">
                  <a:srgbClr val="000000"/>
                </a:outerShdw>
              </a:effectLst>
            </a:endParaRPr>
          </a:p>
        </p:txBody>
      </p:sp>
      <p:sp>
        <p:nvSpPr>
          <p:cNvPr id="1859640" name="Rectangle 56"/>
          <p:cNvSpPr>
            <a:spLocks noChangeArrowheads="1"/>
          </p:cNvSpPr>
          <p:nvPr/>
        </p:nvSpPr>
        <p:spPr bwMode="auto">
          <a:xfrm>
            <a:off x="4246563" y="6324600"/>
            <a:ext cx="306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ctr">
              <a:spcBef>
                <a:spcPct val="50000"/>
              </a:spcBef>
            </a:pPr>
            <a:r>
              <a:rPr lang="en-US" altLang="x-none" sz="1400" b="1"/>
              <a:t>1.25</a:t>
            </a:r>
            <a:endParaRPr lang="en-US" altLang="x-none" sz="1400" b="1">
              <a:effectLst>
                <a:outerShdw blurRad="38100" dist="38100" dir="2700000" algn="tl">
                  <a:srgbClr val="000000"/>
                </a:outerShdw>
              </a:effectLst>
            </a:endParaRPr>
          </a:p>
        </p:txBody>
      </p:sp>
      <p:sp>
        <p:nvSpPr>
          <p:cNvPr id="1859641" name="Rectangle 57"/>
          <p:cNvSpPr>
            <a:spLocks noChangeArrowheads="1"/>
          </p:cNvSpPr>
          <p:nvPr/>
        </p:nvSpPr>
        <p:spPr bwMode="auto">
          <a:xfrm>
            <a:off x="4949825" y="6324600"/>
            <a:ext cx="219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wrap="none" lIns="0" tIns="0" rIns="0" bIns="0">
            <a:spAutoFit/>
          </a:bodyPr>
          <a:lstStyle/>
          <a:p>
            <a:pPr algn="ctr">
              <a:spcBef>
                <a:spcPct val="50000"/>
              </a:spcBef>
            </a:pPr>
            <a:r>
              <a:rPr lang="en-US" altLang="x-none" sz="1400" b="1"/>
              <a:t>1.5</a:t>
            </a:r>
            <a:endParaRPr lang="en-US" altLang="x-none" sz="1400" b="1">
              <a:effectLst>
                <a:outerShdw blurRad="38100" dist="38100" dir="2700000" algn="tl">
                  <a:srgbClr val="000000"/>
                </a:outerShdw>
              </a:effectLst>
            </a:endParaRPr>
          </a:p>
        </p:txBody>
      </p:sp>
      <p:sp>
        <p:nvSpPr>
          <p:cNvPr id="1859642" name="Rectangle 58"/>
          <p:cNvSpPr>
            <a:spLocks noChangeArrowheads="1"/>
          </p:cNvSpPr>
          <p:nvPr/>
        </p:nvSpPr>
        <p:spPr bwMode="auto">
          <a:xfrm>
            <a:off x="1408113" y="2879725"/>
            <a:ext cx="846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US" altLang="x-none" sz="1600" b="1">
                <a:solidFill>
                  <a:srgbClr val="FFFF00"/>
                </a:solidFill>
                <a:effectLst>
                  <a:outerShdw blurRad="38100" dist="38100" dir="2700000" algn="tl">
                    <a:srgbClr val="000000"/>
                  </a:outerShdw>
                </a:effectLst>
              </a:rPr>
              <a:t>Diabetes</a:t>
            </a:r>
          </a:p>
        </p:txBody>
      </p:sp>
      <p:sp>
        <p:nvSpPr>
          <p:cNvPr id="1859643" name="Rectangle 59"/>
          <p:cNvSpPr>
            <a:spLocks noChangeArrowheads="1"/>
          </p:cNvSpPr>
          <p:nvPr/>
        </p:nvSpPr>
        <p:spPr bwMode="auto">
          <a:xfrm>
            <a:off x="1165225" y="3160713"/>
            <a:ext cx="1042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US" altLang="x-none" sz="1600" b="1">
                <a:solidFill>
                  <a:schemeClr val="tx2"/>
                </a:solidFill>
                <a:effectLst>
                  <a:outerShdw blurRad="38100" dist="38100" dir="2700000" algn="tl">
                    <a:srgbClr val="000000"/>
                  </a:outerShdw>
                </a:effectLst>
              </a:rPr>
              <a:t>No Diabetes</a:t>
            </a:r>
          </a:p>
        </p:txBody>
      </p:sp>
      <p:sp>
        <p:nvSpPr>
          <p:cNvPr id="1859644" name="Rectangle 60"/>
          <p:cNvSpPr>
            <a:spLocks noChangeArrowheads="1"/>
          </p:cNvSpPr>
          <p:nvPr/>
        </p:nvSpPr>
        <p:spPr bwMode="auto">
          <a:xfrm>
            <a:off x="3197225" y="3213100"/>
            <a:ext cx="211138" cy="206375"/>
          </a:xfrm>
          <a:prstGeom prst="rect">
            <a:avLst/>
          </a:prstGeom>
          <a:solidFill>
            <a:schemeClr val="tx2"/>
          </a:solidFill>
          <a:ln w="1905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9645" name="Line 61"/>
          <p:cNvSpPr>
            <a:spLocks noChangeShapeType="1"/>
          </p:cNvSpPr>
          <p:nvPr/>
        </p:nvSpPr>
        <p:spPr bwMode="auto">
          <a:xfrm flipV="1">
            <a:off x="3308350" y="3311525"/>
            <a:ext cx="328613"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46" name="Line 62"/>
          <p:cNvSpPr>
            <a:spLocks noChangeShapeType="1"/>
          </p:cNvSpPr>
          <p:nvPr/>
        </p:nvSpPr>
        <p:spPr bwMode="auto">
          <a:xfrm>
            <a:off x="3636963" y="3289300"/>
            <a:ext cx="1587" cy="4286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47" name="Line 63"/>
          <p:cNvSpPr>
            <a:spLocks noChangeShapeType="1"/>
          </p:cNvSpPr>
          <p:nvPr/>
        </p:nvSpPr>
        <p:spPr bwMode="auto">
          <a:xfrm flipH="1" flipV="1">
            <a:off x="3006725" y="3311525"/>
            <a:ext cx="301625"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48" name="Line 64"/>
          <p:cNvSpPr>
            <a:spLocks noChangeShapeType="1"/>
          </p:cNvSpPr>
          <p:nvPr/>
        </p:nvSpPr>
        <p:spPr bwMode="auto">
          <a:xfrm>
            <a:off x="3006725" y="3289300"/>
            <a:ext cx="1588" cy="4286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49" name="Rectangle 65"/>
          <p:cNvSpPr>
            <a:spLocks noChangeArrowheads="1"/>
          </p:cNvSpPr>
          <p:nvPr/>
        </p:nvSpPr>
        <p:spPr bwMode="auto">
          <a:xfrm>
            <a:off x="3160713" y="2994025"/>
            <a:ext cx="90487" cy="80963"/>
          </a:xfrm>
          <a:prstGeom prst="rect">
            <a:avLst/>
          </a:prstGeom>
          <a:solidFill>
            <a:schemeClr val="tx2"/>
          </a:solidFill>
          <a:ln w="1905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9650" name="Line 66"/>
          <p:cNvSpPr>
            <a:spLocks noChangeShapeType="1"/>
          </p:cNvSpPr>
          <p:nvPr/>
        </p:nvSpPr>
        <p:spPr bwMode="auto">
          <a:xfrm>
            <a:off x="3841750" y="3006725"/>
            <a:ext cx="0" cy="412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51" name="Line 67"/>
          <p:cNvSpPr>
            <a:spLocks noChangeShapeType="1"/>
          </p:cNvSpPr>
          <p:nvPr/>
        </p:nvSpPr>
        <p:spPr bwMode="auto">
          <a:xfrm>
            <a:off x="2736850" y="3006725"/>
            <a:ext cx="1588" cy="412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52" name="Line 68"/>
          <p:cNvSpPr>
            <a:spLocks noChangeShapeType="1"/>
          </p:cNvSpPr>
          <p:nvPr/>
        </p:nvSpPr>
        <p:spPr bwMode="auto">
          <a:xfrm>
            <a:off x="2740025" y="3025775"/>
            <a:ext cx="563563" cy="31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53" name="Line 69"/>
          <p:cNvSpPr>
            <a:spLocks noChangeShapeType="1"/>
          </p:cNvSpPr>
          <p:nvPr/>
        </p:nvSpPr>
        <p:spPr bwMode="auto">
          <a:xfrm>
            <a:off x="3282950" y="3025775"/>
            <a:ext cx="561975" cy="31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54" name="Text Box 70"/>
          <p:cNvSpPr txBox="1">
            <a:spLocks noChangeArrowheads="1"/>
          </p:cNvSpPr>
          <p:nvPr/>
        </p:nvSpPr>
        <p:spPr bwMode="auto">
          <a:xfrm>
            <a:off x="5465763" y="1555750"/>
            <a:ext cx="3132137" cy="366713"/>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574675" algn="dec"/>
                <a:tab pos="1657350" algn="dec"/>
                <a:tab pos="2857500" algn="dec"/>
              </a:tabLst>
              <a:defRPr sz="2400">
                <a:solidFill>
                  <a:schemeClr val="tx1"/>
                </a:solidFill>
                <a:latin typeface="Arial" charset="0"/>
              </a:defRPr>
            </a:lvl1pPr>
            <a:lvl2pPr>
              <a:tabLst>
                <a:tab pos="574675" algn="dec"/>
                <a:tab pos="1657350" algn="dec"/>
                <a:tab pos="2857500" algn="dec"/>
              </a:tabLst>
              <a:defRPr sz="2400">
                <a:solidFill>
                  <a:schemeClr val="tx1"/>
                </a:solidFill>
                <a:latin typeface="Arial" charset="0"/>
              </a:defRPr>
            </a:lvl2pPr>
            <a:lvl3pPr>
              <a:tabLst>
                <a:tab pos="574675" algn="dec"/>
                <a:tab pos="1657350" algn="dec"/>
                <a:tab pos="2857500" algn="dec"/>
              </a:tabLst>
              <a:defRPr sz="2400">
                <a:solidFill>
                  <a:schemeClr val="tx1"/>
                </a:solidFill>
                <a:latin typeface="Arial" charset="0"/>
              </a:defRPr>
            </a:lvl3pPr>
            <a:lvl4pPr>
              <a:tabLst>
                <a:tab pos="574675" algn="dec"/>
                <a:tab pos="1657350" algn="dec"/>
                <a:tab pos="2857500" algn="dec"/>
              </a:tabLst>
              <a:defRPr sz="2400">
                <a:solidFill>
                  <a:schemeClr val="tx1"/>
                </a:solidFill>
                <a:latin typeface="Arial" charset="0"/>
              </a:defRPr>
            </a:lvl4pPr>
            <a:lvl5pPr>
              <a:tabLst>
                <a:tab pos="574675" algn="dec"/>
                <a:tab pos="1657350" algn="dec"/>
                <a:tab pos="2857500" algn="dec"/>
              </a:tabLst>
              <a:defRPr sz="2400">
                <a:solidFill>
                  <a:schemeClr val="tx1"/>
                </a:solidFill>
                <a:latin typeface="Arial" charset="0"/>
              </a:defRPr>
            </a:lvl5pPr>
            <a:lvl6pPr fontAlgn="base">
              <a:spcBef>
                <a:spcPct val="0"/>
              </a:spcBef>
              <a:spcAft>
                <a:spcPct val="0"/>
              </a:spcAft>
              <a:tabLst>
                <a:tab pos="574675" algn="dec"/>
                <a:tab pos="1657350" algn="dec"/>
                <a:tab pos="2857500" algn="dec"/>
              </a:tabLst>
              <a:defRPr sz="2400">
                <a:solidFill>
                  <a:schemeClr val="tx1"/>
                </a:solidFill>
                <a:latin typeface="Arial" charset="0"/>
              </a:defRPr>
            </a:lvl6pPr>
            <a:lvl7pPr fontAlgn="base">
              <a:spcBef>
                <a:spcPct val="0"/>
              </a:spcBef>
              <a:spcAft>
                <a:spcPct val="0"/>
              </a:spcAft>
              <a:tabLst>
                <a:tab pos="574675" algn="dec"/>
                <a:tab pos="1657350" algn="dec"/>
                <a:tab pos="2857500" algn="dec"/>
              </a:tabLst>
              <a:defRPr sz="2400">
                <a:solidFill>
                  <a:schemeClr val="tx1"/>
                </a:solidFill>
                <a:latin typeface="Arial" charset="0"/>
              </a:defRPr>
            </a:lvl7pPr>
            <a:lvl8pPr fontAlgn="base">
              <a:spcBef>
                <a:spcPct val="0"/>
              </a:spcBef>
              <a:spcAft>
                <a:spcPct val="0"/>
              </a:spcAft>
              <a:tabLst>
                <a:tab pos="574675" algn="dec"/>
                <a:tab pos="1657350" algn="dec"/>
                <a:tab pos="2857500" algn="dec"/>
              </a:tabLst>
              <a:defRPr sz="2400">
                <a:solidFill>
                  <a:schemeClr val="tx1"/>
                </a:solidFill>
                <a:latin typeface="Arial" charset="0"/>
              </a:defRPr>
            </a:lvl8pPr>
            <a:lvl9pPr fontAlgn="base">
              <a:spcBef>
                <a:spcPct val="0"/>
              </a:spcBef>
              <a:spcAft>
                <a:spcPct val="0"/>
              </a:spcAft>
              <a:tabLst>
                <a:tab pos="574675" algn="dec"/>
                <a:tab pos="1657350" algn="dec"/>
                <a:tab pos="2857500" algn="dec"/>
              </a:tabLst>
              <a:defRPr sz="2400">
                <a:solidFill>
                  <a:schemeClr val="tx1"/>
                </a:solidFill>
                <a:latin typeface="Arial" charset="0"/>
              </a:defRPr>
            </a:lvl9pPr>
          </a:lstStyle>
          <a:p>
            <a:pPr fontAlgn="b"/>
            <a:r>
              <a:rPr lang="en-US" altLang="x-none" sz="1600" b="1">
                <a:solidFill>
                  <a:schemeClr val="tx2"/>
                </a:solidFill>
                <a:effectLst>
                  <a:outerShdw blurRad="38100" dist="38100" dir="2700000" algn="tl">
                    <a:srgbClr val="000000"/>
                  </a:outerShdw>
                </a:effectLst>
              </a:rPr>
              <a:t>   </a:t>
            </a:r>
            <a:r>
              <a:rPr lang="en-US" altLang="x-none" sz="1800" b="1">
                <a:solidFill>
                  <a:schemeClr val="tx2"/>
                </a:solidFill>
                <a:effectLst>
                  <a:outerShdw blurRad="38100" dist="38100" dir="2700000" algn="tl">
                    <a:srgbClr val="000000"/>
                  </a:outerShdw>
                </a:effectLst>
              </a:rPr>
              <a:t>	</a:t>
            </a:r>
            <a:endParaRPr lang="en-US" altLang="x-none" sz="1400" b="1">
              <a:effectLst>
                <a:outerShdw blurRad="38100" dist="38100" dir="2700000" algn="tl">
                  <a:srgbClr val="000000"/>
                </a:outerShdw>
              </a:effectLst>
            </a:endParaRPr>
          </a:p>
        </p:txBody>
      </p:sp>
      <p:sp>
        <p:nvSpPr>
          <p:cNvPr id="1859655" name="Rectangle 71"/>
          <p:cNvSpPr>
            <a:spLocks noChangeArrowheads="1"/>
          </p:cNvSpPr>
          <p:nvPr/>
        </p:nvSpPr>
        <p:spPr bwMode="auto">
          <a:xfrm>
            <a:off x="1225550" y="4219575"/>
            <a:ext cx="974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US" altLang="x-none" sz="1600" b="1">
                <a:solidFill>
                  <a:schemeClr val="tx2"/>
                </a:solidFill>
                <a:effectLst>
                  <a:outerShdw blurRad="38100" dist="38100" dir="2700000" algn="tl">
                    <a:srgbClr val="000000"/>
                  </a:outerShdw>
                </a:effectLst>
              </a:rPr>
              <a:t>Prior Statin</a:t>
            </a:r>
          </a:p>
        </p:txBody>
      </p:sp>
      <p:sp>
        <p:nvSpPr>
          <p:cNvPr id="1859656" name="Rectangle 72"/>
          <p:cNvSpPr>
            <a:spLocks noChangeArrowheads="1"/>
          </p:cNvSpPr>
          <p:nvPr/>
        </p:nvSpPr>
        <p:spPr bwMode="auto">
          <a:xfrm>
            <a:off x="936625" y="4487863"/>
            <a:ext cx="1266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US" altLang="x-none" sz="1600" b="1">
                <a:solidFill>
                  <a:schemeClr val="tx2"/>
                </a:solidFill>
                <a:effectLst>
                  <a:outerShdw blurRad="38100" dist="38100" dir="2700000" algn="tl">
                    <a:srgbClr val="000000"/>
                  </a:outerShdw>
                </a:effectLst>
              </a:rPr>
              <a:t>No Prior Statin</a:t>
            </a:r>
          </a:p>
        </p:txBody>
      </p:sp>
      <p:sp>
        <p:nvSpPr>
          <p:cNvPr id="1859657" name="Rectangle 73"/>
          <p:cNvSpPr>
            <a:spLocks noChangeArrowheads="1"/>
          </p:cNvSpPr>
          <p:nvPr/>
        </p:nvSpPr>
        <p:spPr bwMode="auto">
          <a:xfrm>
            <a:off x="3070225" y="4532313"/>
            <a:ext cx="200025" cy="207962"/>
          </a:xfrm>
          <a:prstGeom prst="rect">
            <a:avLst/>
          </a:prstGeom>
          <a:solidFill>
            <a:schemeClr val="tx2"/>
          </a:solidFill>
          <a:ln w="1905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9658" name="Line 74"/>
          <p:cNvSpPr>
            <a:spLocks noChangeShapeType="1"/>
          </p:cNvSpPr>
          <p:nvPr/>
        </p:nvSpPr>
        <p:spPr bwMode="auto">
          <a:xfrm>
            <a:off x="3163888" y="4635500"/>
            <a:ext cx="347662"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59" name="Line 75"/>
          <p:cNvSpPr>
            <a:spLocks noChangeShapeType="1"/>
          </p:cNvSpPr>
          <p:nvPr/>
        </p:nvSpPr>
        <p:spPr bwMode="auto">
          <a:xfrm>
            <a:off x="3511550" y="4614863"/>
            <a:ext cx="0" cy="41275"/>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59660" name="Line 76"/>
          <p:cNvSpPr>
            <a:spLocks noChangeShapeType="1"/>
          </p:cNvSpPr>
          <p:nvPr/>
        </p:nvSpPr>
        <p:spPr bwMode="auto">
          <a:xfrm flipH="1">
            <a:off x="2900363" y="4635500"/>
            <a:ext cx="296862"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61" name="Line 77"/>
          <p:cNvSpPr>
            <a:spLocks noChangeShapeType="1"/>
          </p:cNvSpPr>
          <p:nvPr/>
        </p:nvSpPr>
        <p:spPr bwMode="auto">
          <a:xfrm>
            <a:off x="2900363" y="4614863"/>
            <a:ext cx="1587" cy="41275"/>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59662" name="Line 78"/>
          <p:cNvSpPr>
            <a:spLocks noChangeShapeType="1"/>
          </p:cNvSpPr>
          <p:nvPr/>
        </p:nvSpPr>
        <p:spPr bwMode="auto">
          <a:xfrm>
            <a:off x="3635375" y="4367213"/>
            <a:ext cx="592138" cy="158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63" name="Line 79"/>
          <p:cNvSpPr>
            <a:spLocks noChangeShapeType="1"/>
          </p:cNvSpPr>
          <p:nvPr/>
        </p:nvSpPr>
        <p:spPr bwMode="auto">
          <a:xfrm>
            <a:off x="4227513" y="4346575"/>
            <a:ext cx="1587" cy="412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64" name="Line 80"/>
          <p:cNvSpPr>
            <a:spLocks noChangeShapeType="1"/>
          </p:cNvSpPr>
          <p:nvPr/>
        </p:nvSpPr>
        <p:spPr bwMode="auto">
          <a:xfrm flipH="1">
            <a:off x="3111500" y="4367213"/>
            <a:ext cx="477838" cy="158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65" name="Line 81"/>
          <p:cNvSpPr>
            <a:spLocks noChangeShapeType="1"/>
          </p:cNvSpPr>
          <p:nvPr/>
        </p:nvSpPr>
        <p:spPr bwMode="auto">
          <a:xfrm>
            <a:off x="3111500" y="4346575"/>
            <a:ext cx="1588" cy="412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66" name="Rectangle 82"/>
          <p:cNvSpPr>
            <a:spLocks noChangeArrowheads="1"/>
          </p:cNvSpPr>
          <p:nvPr/>
        </p:nvSpPr>
        <p:spPr bwMode="auto">
          <a:xfrm>
            <a:off x="1473200" y="6515100"/>
            <a:ext cx="2157413" cy="2127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lIns="0" tIns="0" rIns="0" bIns="0">
            <a:spAutoFit/>
          </a:bodyPr>
          <a:lstStyle/>
          <a:p>
            <a:r>
              <a:rPr lang="en-US" altLang="x-none" sz="1400" b="1">
                <a:solidFill>
                  <a:schemeClr val="tx2"/>
                </a:solidFill>
              </a:rPr>
              <a:t>Atorvastatin 80 mg Better</a:t>
            </a:r>
          </a:p>
        </p:txBody>
      </p:sp>
      <p:sp>
        <p:nvSpPr>
          <p:cNvPr id="1859667" name="Rectangle 83"/>
          <p:cNvSpPr>
            <a:spLocks noChangeArrowheads="1"/>
          </p:cNvSpPr>
          <p:nvPr/>
        </p:nvSpPr>
        <p:spPr bwMode="auto">
          <a:xfrm>
            <a:off x="3862388" y="6515100"/>
            <a:ext cx="2079625" cy="2127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lIns="0" tIns="0" rIns="0" bIns="0">
            <a:spAutoFit/>
          </a:bodyPr>
          <a:lstStyle/>
          <a:p>
            <a:r>
              <a:rPr lang="en-US" altLang="x-none" sz="1400" b="1">
                <a:solidFill>
                  <a:schemeClr val="tx2"/>
                </a:solidFill>
              </a:rPr>
              <a:t>Pravastatin 40 mg Better</a:t>
            </a:r>
          </a:p>
        </p:txBody>
      </p:sp>
      <p:sp>
        <p:nvSpPr>
          <p:cNvPr id="1859668" name="Rectangle 84"/>
          <p:cNvSpPr>
            <a:spLocks noChangeArrowheads="1"/>
          </p:cNvSpPr>
          <p:nvPr/>
        </p:nvSpPr>
        <p:spPr bwMode="auto">
          <a:xfrm>
            <a:off x="1033463" y="5808663"/>
            <a:ext cx="1249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US" altLang="x-none" sz="2000" b="1">
                <a:solidFill>
                  <a:schemeClr val="tx2"/>
                </a:solidFill>
                <a:effectLst>
                  <a:outerShdw blurRad="38100" dist="38100" dir="2700000" algn="tl">
                    <a:srgbClr val="000000"/>
                  </a:outerShdw>
                </a:effectLst>
              </a:rPr>
              <a:t> </a:t>
            </a:r>
            <a:r>
              <a:rPr lang="en-US" altLang="x-none" sz="1600" b="1">
                <a:solidFill>
                  <a:schemeClr val="tx2"/>
                </a:solidFill>
                <a:effectLst>
                  <a:outerShdw blurRad="38100" dist="38100" dir="2700000" algn="tl">
                    <a:srgbClr val="000000"/>
                  </a:outerShdw>
                </a:effectLst>
              </a:rPr>
              <a:t>LDL-C &lt; 125</a:t>
            </a:r>
          </a:p>
        </p:txBody>
      </p:sp>
      <p:sp>
        <p:nvSpPr>
          <p:cNvPr id="1859669" name="Line 85"/>
          <p:cNvSpPr>
            <a:spLocks noChangeShapeType="1"/>
          </p:cNvSpPr>
          <p:nvPr/>
        </p:nvSpPr>
        <p:spPr bwMode="auto">
          <a:xfrm>
            <a:off x="3506788" y="5976938"/>
            <a:ext cx="284162" cy="158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70" name="Line 86"/>
          <p:cNvSpPr>
            <a:spLocks noChangeShapeType="1"/>
          </p:cNvSpPr>
          <p:nvPr/>
        </p:nvSpPr>
        <p:spPr bwMode="auto">
          <a:xfrm>
            <a:off x="3790950" y="5959475"/>
            <a:ext cx="1588" cy="349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71" name="Line 87"/>
          <p:cNvSpPr>
            <a:spLocks noChangeShapeType="1"/>
          </p:cNvSpPr>
          <p:nvPr/>
        </p:nvSpPr>
        <p:spPr bwMode="auto">
          <a:xfrm flipH="1">
            <a:off x="3257550" y="5976938"/>
            <a:ext cx="249238" cy="158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72" name="Line 88"/>
          <p:cNvSpPr>
            <a:spLocks noChangeShapeType="1"/>
          </p:cNvSpPr>
          <p:nvPr/>
        </p:nvSpPr>
        <p:spPr bwMode="auto">
          <a:xfrm>
            <a:off x="3257550" y="5959475"/>
            <a:ext cx="1588" cy="349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73" name="Rectangle 89"/>
          <p:cNvSpPr>
            <a:spLocks noChangeArrowheads="1"/>
          </p:cNvSpPr>
          <p:nvPr/>
        </p:nvSpPr>
        <p:spPr bwMode="auto">
          <a:xfrm>
            <a:off x="1152525" y="5543550"/>
            <a:ext cx="1049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US" altLang="x-none" sz="1600" b="1">
                <a:solidFill>
                  <a:schemeClr val="tx2"/>
                </a:solidFill>
                <a:effectLst>
                  <a:outerShdw blurRad="38100" dist="38100" dir="2700000" algn="tl">
                    <a:srgbClr val="000000"/>
                  </a:outerShdw>
                </a:effectLst>
              </a:rPr>
              <a:t>LDL-C </a:t>
            </a:r>
            <a:r>
              <a:rPr lang="en-US" altLang="x-none" sz="1600" b="1" u="sng">
                <a:solidFill>
                  <a:schemeClr val="tx2"/>
                </a:solidFill>
                <a:effectLst>
                  <a:outerShdw blurRad="38100" dist="38100" dir="2700000" algn="tl">
                    <a:srgbClr val="000000"/>
                  </a:outerShdw>
                </a:effectLst>
              </a:rPr>
              <a:t>&gt;</a:t>
            </a:r>
            <a:r>
              <a:rPr lang="en-US" altLang="x-none" sz="1600" b="1">
                <a:solidFill>
                  <a:schemeClr val="tx2"/>
                </a:solidFill>
                <a:effectLst>
                  <a:outerShdw blurRad="38100" dist="38100" dir="2700000" algn="tl">
                    <a:srgbClr val="000000"/>
                  </a:outerShdw>
                </a:effectLst>
              </a:rPr>
              <a:t> 125</a:t>
            </a:r>
          </a:p>
        </p:txBody>
      </p:sp>
      <p:sp>
        <p:nvSpPr>
          <p:cNvPr id="1859674" name="Line 90"/>
          <p:cNvSpPr>
            <a:spLocks noChangeShapeType="1"/>
          </p:cNvSpPr>
          <p:nvPr/>
        </p:nvSpPr>
        <p:spPr bwMode="auto">
          <a:xfrm>
            <a:off x="2803525" y="5692775"/>
            <a:ext cx="447675"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75" name="Line 91"/>
          <p:cNvSpPr>
            <a:spLocks noChangeShapeType="1"/>
          </p:cNvSpPr>
          <p:nvPr/>
        </p:nvSpPr>
        <p:spPr bwMode="auto">
          <a:xfrm>
            <a:off x="3251200" y="5675313"/>
            <a:ext cx="1588" cy="349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76" name="Line 92"/>
          <p:cNvSpPr>
            <a:spLocks noChangeShapeType="1"/>
          </p:cNvSpPr>
          <p:nvPr/>
        </p:nvSpPr>
        <p:spPr bwMode="auto">
          <a:xfrm flipH="1">
            <a:off x="2455863" y="5692775"/>
            <a:ext cx="347662"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77" name="Line 93"/>
          <p:cNvSpPr>
            <a:spLocks noChangeShapeType="1"/>
          </p:cNvSpPr>
          <p:nvPr/>
        </p:nvSpPr>
        <p:spPr bwMode="auto">
          <a:xfrm>
            <a:off x="2455863" y="5675313"/>
            <a:ext cx="1587" cy="349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78" name="Text Box 94"/>
          <p:cNvSpPr txBox="1">
            <a:spLocks noChangeArrowheads="1"/>
          </p:cNvSpPr>
          <p:nvPr/>
        </p:nvSpPr>
        <p:spPr bwMode="auto">
          <a:xfrm>
            <a:off x="3992563" y="5649913"/>
            <a:ext cx="952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b="1"/>
              <a:t>p</a:t>
            </a:r>
            <a:r>
              <a:rPr lang="en-US" altLang="x-none" b="1" baseline="-25000"/>
              <a:t>i</a:t>
            </a:r>
            <a:r>
              <a:rPr lang="en-US" altLang="x-none" b="1"/>
              <a:t> = 0.02</a:t>
            </a:r>
          </a:p>
        </p:txBody>
      </p:sp>
      <p:sp>
        <p:nvSpPr>
          <p:cNvPr id="1859679" name="Rectangle 95"/>
          <p:cNvSpPr>
            <a:spLocks noChangeArrowheads="1"/>
          </p:cNvSpPr>
          <p:nvPr/>
        </p:nvSpPr>
        <p:spPr bwMode="auto">
          <a:xfrm>
            <a:off x="1171575" y="5192713"/>
            <a:ext cx="1089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US" altLang="x-none" sz="1600" b="1">
                <a:solidFill>
                  <a:srgbClr val="FFFF00"/>
                </a:solidFill>
                <a:effectLst>
                  <a:outerShdw blurRad="38100" dist="38100" dir="2700000" algn="tl">
                    <a:srgbClr val="000000"/>
                  </a:outerShdw>
                </a:effectLst>
              </a:rPr>
              <a:t>HDL-C &lt; 40</a:t>
            </a:r>
          </a:p>
        </p:txBody>
      </p:sp>
      <p:sp>
        <p:nvSpPr>
          <p:cNvPr id="1859680" name="Line 96"/>
          <p:cNvSpPr>
            <a:spLocks noChangeShapeType="1"/>
          </p:cNvSpPr>
          <p:nvPr/>
        </p:nvSpPr>
        <p:spPr bwMode="auto">
          <a:xfrm flipV="1">
            <a:off x="3463925" y="5368925"/>
            <a:ext cx="327025"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81" name="Line 97"/>
          <p:cNvSpPr>
            <a:spLocks noChangeShapeType="1"/>
          </p:cNvSpPr>
          <p:nvPr/>
        </p:nvSpPr>
        <p:spPr bwMode="auto">
          <a:xfrm>
            <a:off x="3781425" y="5348288"/>
            <a:ext cx="1588" cy="381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82" name="Line 98"/>
          <p:cNvSpPr>
            <a:spLocks noChangeShapeType="1"/>
          </p:cNvSpPr>
          <p:nvPr/>
        </p:nvSpPr>
        <p:spPr bwMode="auto">
          <a:xfrm flipH="1">
            <a:off x="3176588" y="5368925"/>
            <a:ext cx="28098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83" name="Line 99"/>
          <p:cNvSpPr>
            <a:spLocks noChangeShapeType="1"/>
          </p:cNvSpPr>
          <p:nvPr/>
        </p:nvSpPr>
        <p:spPr bwMode="auto">
          <a:xfrm>
            <a:off x="3194050" y="5348288"/>
            <a:ext cx="0" cy="381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84" name="Rectangle 100"/>
          <p:cNvSpPr>
            <a:spLocks noChangeArrowheads="1"/>
          </p:cNvSpPr>
          <p:nvPr/>
        </p:nvSpPr>
        <p:spPr bwMode="auto">
          <a:xfrm>
            <a:off x="1239838" y="4927600"/>
            <a:ext cx="968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US" altLang="x-none" sz="1600" b="1">
                <a:solidFill>
                  <a:schemeClr val="tx2"/>
                </a:solidFill>
                <a:effectLst>
                  <a:outerShdw blurRad="38100" dist="38100" dir="2700000" algn="tl">
                    <a:srgbClr val="000000"/>
                  </a:outerShdw>
                </a:effectLst>
              </a:rPr>
              <a:t>HDL-C </a:t>
            </a:r>
            <a:r>
              <a:rPr lang="en-US" altLang="x-none" sz="1600" b="1" u="sng">
                <a:solidFill>
                  <a:schemeClr val="tx2"/>
                </a:solidFill>
                <a:effectLst>
                  <a:outerShdw blurRad="38100" dist="38100" dir="2700000" algn="tl">
                    <a:srgbClr val="000000"/>
                  </a:outerShdw>
                </a:effectLst>
              </a:rPr>
              <a:t>&gt;</a:t>
            </a:r>
            <a:r>
              <a:rPr lang="en-US" altLang="x-none" sz="1600" b="1">
                <a:solidFill>
                  <a:schemeClr val="tx2"/>
                </a:solidFill>
                <a:effectLst>
                  <a:outerShdw blurRad="38100" dist="38100" dir="2700000" algn="tl">
                    <a:srgbClr val="000000"/>
                  </a:outerShdw>
                </a:effectLst>
              </a:rPr>
              <a:t> 40</a:t>
            </a:r>
          </a:p>
        </p:txBody>
      </p:sp>
      <p:sp>
        <p:nvSpPr>
          <p:cNvPr id="1859685" name="Line 101"/>
          <p:cNvSpPr>
            <a:spLocks noChangeShapeType="1"/>
          </p:cNvSpPr>
          <p:nvPr/>
        </p:nvSpPr>
        <p:spPr bwMode="auto">
          <a:xfrm>
            <a:off x="3262313" y="5054600"/>
            <a:ext cx="509587"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86" name="Line 102"/>
          <p:cNvSpPr>
            <a:spLocks noChangeShapeType="1"/>
          </p:cNvSpPr>
          <p:nvPr/>
        </p:nvSpPr>
        <p:spPr bwMode="auto">
          <a:xfrm>
            <a:off x="3771900" y="5038725"/>
            <a:ext cx="1588" cy="317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87" name="Line 103"/>
          <p:cNvSpPr>
            <a:spLocks noChangeShapeType="1"/>
          </p:cNvSpPr>
          <p:nvPr/>
        </p:nvSpPr>
        <p:spPr bwMode="auto">
          <a:xfrm flipH="1">
            <a:off x="2827338" y="5054600"/>
            <a:ext cx="434975" cy="15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88" name="Line 104"/>
          <p:cNvSpPr>
            <a:spLocks noChangeShapeType="1"/>
          </p:cNvSpPr>
          <p:nvPr/>
        </p:nvSpPr>
        <p:spPr bwMode="auto">
          <a:xfrm>
            <a:off x="2827338" y="5038725"/>
            <a:ext cx="1587" cy="317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89" name="Rectangle 105"/>
          <p:cNvSpPr>
            <a:spLocks noChangeArrowheads="1"/>
          </p:cNvSpPr>
          <p:nvPr/>
        </p:nvSpPr>
        <p:spPr bwMode="auto">
          <a:xfrm>
            <a:off x="3159125" y="4967288"/>
            <a:ext cx="174625" cy="168275"/>
          </a:xfrm>
          <a:prstGeom prst="rect">
            <a:avLst/>
          </a:prstGeom>
          <a:solidFill>
            <a:schemeClr val="tx2"/>
          </a:solidFill>
          <a:ln w="1905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9690" name="Rectangle 106"/>
          <p:cNvSpPr>
            <a:spLocks noChangeArrowheads="1"/>
          </p:cNvSpPr>
          <p:nvPr/>
        </p:nvSpPr>
        <p:spPr bwMode="auto">
          <a:xfrm>
            <a:off x="3575050" y="3663950"/>
            <a:ext cx="106363" cy="115888"/>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9691" name="Rectangle 107"/>
          <p:cNvSpPr>
            <a:spLocks noChangeArrowheads="1"/>
          </p:cNvSpPr>
          <p:nvPr/>
        </p:nvSpPr>
        <p:spPr bwMode="auto">
          <a:xfrm>
            <a:off x="3246438" y="2270125"/>
            <a:ext cx="212725" cy="207963"/>
          </a:xfrm>
          <a:prstGeom prst="rect">
            <a:avLst/>
          </a:prstGeom>
          <a:solidFill>
            <a:schemeClr val="tx2"/>
          </a:solidFill>
          <a:ln w="1905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9692" name="Rectangle 108"/>
          <p:cNvSpPr>
            <a:spLocks noChangeArrowheads="1"/>
          </p:cNvSpPr>
          <p:nvPr/>
        </p:nvSpPr>
        <p:spPr bwMode="auto">
          <a:xfrm>
            <a:off x="3016250" y="2597150"/>
            <a:ext cx="90488" cy="80963"/>
          </a:xfrm>
          <a:prstGeom prst="rect">
            <a:avLst/>
          </a:prstGeom>
          <a:solidFill>
            <a:schemeClr val="tx2"/>
          </a:solidFill>
          <a:ln w="1905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9693" name="Rectangle 109"/>
          <p:cNvSpPr>
            <a:spLocks noChangeArrowheads="1"/>
          </p:cNvSpPr>
          <p:nvPr/>
        </p:nvSpPr>
        <p:spPr bwMode="auto">
          <a:xfrm>
            <a:off x="3559175" y="4314825"/>
            <a:ext cx="100013" cy="109538"/>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9694" name="Rectangle 110"/>
          <p:cNvSpPr>
            <a:spLocks noChangeArrowheads="1"/>
          </p:cNvSpPr>
          <p:nvPr/>
        </p:nvSpPr>
        <p:spPr bwMode="auto">
          <a:xfrm>
            <a:off x="3397250" y="5870575"/>
            <a:ext cx="201613" cy="207963"/>
          </a:xfrm>
          <a:prstGeom prst="rect">
            <a:avLst/>
          </a:prstGeom>
          <a:solidFill>
            <a:schemeClr val="tx2"/>
          </a:solidFill>
          <a:ln w="1905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9695" name="Rectangle 111"/>
          <p:cNvSpPr>
            <a:spLocks noChangeArrowheads="1"/>
          </p:cNvSpPr>
          <p:nvPr/>
        </p:nvSpPr>
        <p:spPr bwMode="auto">
          <a:xfrm>
            <a:off x="2754313" y="5634038"/>
            <a:ext cx="100012" cy="109537"/>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9696" name="Rectangle 112"/>
          <p:cNvSpPr>
            <a:spLocks noChangeArrowheads="1"/>
          </p:cNvSpPr>
          <p:nvPr/>
        </p:nvSpPr>
        <p:spPr bwMode="auto">
          <a:xfrm>
            <a:off x="3371850" y="5284788"/>
            <a:ext cx="173038" cy="166687"/>
          </a:xfrm>
          <a:prstGeom prst="rect">
            <a:avLst/>
          </a:prstGeom>
          <a:solidFill>
            <a:schemeClr val="tx2"/>
          </a:solidFill>
          <a:ln w="1905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Footer Placeholder 2"/>
          <p:cNvSpPr>
            <a:spLocks noGrp="1"/>
          </p:cNvSpPr>
          <p:nvPr>
            <p:ph type="ftr" sz="quarter" idx="11"/>
          </p:nvPr>
        </p:nvSpPr>
        <p:spPr/>
        <p:txBody>
          <a:bodyPr/>
          <a:lstStyle/>
          <a:p>
            <a:r>
              <a:rPr lang="en-US" altLang="x-none"/>
              <a:t>Copyright Bale/Doneen Paradigm</a:t>
            </a:r>
          </a:p>
        </p:txBody>
      </p:sp>
      <p:sp>
        <p:nvSpPr>
          <p:cNvPr id="1861634" name="Text Box 2"/>
          <p:cNvSpPr txBox="1">
            <a:spLocks noChangeArrowheads="1"/>
          </p:cNvSpPr>
          <p:nvPr/>
        </p:nvSpPr>
        <p:spPr bwMode="auto">
          <a:xfrm>
            <a:off x="304800" y="6096000"/>
            <a:ext cx="5943600" cy="3365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x-none" sz="1600">
                <a:solidFill>
                  <a:schemeClr val="hlink"/>
                </a:solidFill>
              </a:rPr>
              <a:t>Modified from Freeman et al. </a:t>
            </a:r>
            <a:r>
              <a:rPr lang="en-US" altLang="x-none" sz="1600" i="1">
                <a:solidFill>
                  <a:schemeClr val="hlink"/>
                </a:solidFill>
              </a:rPr>
              <a:t>Circulation</a:t>
            </a:r>
            <a:r>
              <a:rPr lang="en-US" altLang="x-none" sz="1600">
                <a:solidFill>
                  <a:schemeClr val="hlink"/>
                </a:solidFill>
              </a:rPr>
              <a:t>. 2001;103:357-362</a:t>
            </a:r>
          </a:p>
        </p:txBody>
      </p:sp>
      <p:sp>
        <p:nvSpPr>
          <p:cNvPr id="1861635" name="Text Box 3"/>
          <p:cNvSpPr txBox="1">
            <a:spLocks noChangeArrowheads="1"/>
          </p:cNvSpPr>
          <p:nvPr/>
        </p:nvSpPr>
        <p:spPr bwMode="auto">
          <a:xfrm>
            <a:off x="304800" y="0"/>
            <a:ext cx="8501063"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504B48">
                      <a:alpha val="74998"/>
                    </a:srgbClr>
                  </a:outerShdw>
                </a:effectLst>
              </a14:hiddenEffects>
            </a:ext>
          </a:extLst>
        </p:spPr>
        <p:txBody>
          <a:bodyPr>
            <a:spAutoFit/>
          </a:bodyPr>
          <a:lstStyle/>
          <a:p>
            <a:pPr algn="ctr">
              <a:lnSpc>
                <a:spcPct val="85000"/>
              </a:lnSpc>
            </a:pPr>
            <a:r>
              <a:rPr lang="en-US" altLang="x-none" sz="3200" b="1">
                <a:solidFill>
                  <a:schemeClr val="hlink"/>
                </a:solidFill>
                <a:latin typeface="Times New Roman" charset="0"/>
              </a:rPr>
              <a:t>WOSCOPS: Pravastatin Reduces Risk of Developing Diabetes</a:t>
            </a:r>
          </a:p>
          <a:p>
            <a:pPr algn="ctr">
              <a:lnSpc>
                <a:spcPct val="85000"/>
              </a:lnSpc>
            </a:pPr>
            <a:r>
              <a:rPr lang="en-US" altLang="x-none" sz="2400" b="1">
                <a:latin typeface="Times New Roman" charset="0"/>
              </a:rPr>
              <a:t>Benefit  in  pt.  with  metabolic  synd.</a:t>
            </a:r>
            <a:endParaRPr lang="en-US" altLang="x-none" sz="2400" b="1"/>
          </a:p>
        </p:txBody>
      </p:sp>
      <p:sp>
        <p:nvSpPr>
          <p:cNvPr id="1861636" name="Text Box 4"/>
          <p:cNvSpPr txBox="1">
            <a:spLocks noChangeArrowheads="1"/>
          </p:cNvSpPr>
          <p:nvPr/>
        </p:nvSpPr>
        <p:spPr bwMode="auto">
          <a:xfrm>
            <a:off x="6073775" y="5735638"/>
            <a:ext cx="2609850" cy="366712"/>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x-none" b="1">
                <a:solidFill>
                  <a:srgbClr val="CCFF66"/>
                </a:solidFill>
              </a:rPr>
              <a:t>* Multivariate Analysis</a:t>
            </a:r>
          </a:p>
        </p:txBody>
      </p:sp>
      <p:sp>
        <p:nvSpPr>
          <p:cNvPr id="1861637" name="Line 5"/>
          <p:cNvSpPr>
            <a:spLocks noChangeShapeType="1"/>
          </p:cNvSpPr>
          <p:nvPr/>
        </p:nvSpPr>
        <p:spPr bwMode="auto">
          <a:xfrm flipV="1">
            <a:off x="0" y="1530350"/>
            <a:ext cx="9144000" cy="6350"/>
          </a:xfrm>
          <a:prstGeom prst="line">
            <a:avLst/>
          </a:prstGeom>
          <a:noFill/>
          <a:ln w="50800">
            <a:solidFill>
              <a:srgbClr val="FF0000"/>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1861638" name="Text Box 6"/>
          <p:cNvSpPr txBox="1">
            <a:spLocks noChangeArrowheads="1"/>
          </p:cNvSpPr>
          <p:nvPr/>
        </p:nvSpPr>
        <p:spPr bwMode="auto">
          <a:xfrm>
            <a:off x="304800" y="1600200"/>
            <a:ext cx="1676400" cy="3968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x-none" sz="2000" b="1">
                <a:solidFill>
                  <a:srgbClr val="FFFF00"/>
                </a:solidFill>
              </a:rPr>
              <a:t>% diabetic</a:t>
            </a:r>
          </a:p>
        </p:txBody>
      </p:sp>
      <p:sp>
        <p:nvSpPr>
          <p:cNvPr id="1861639" name="Text Box 7"/>
          <p:cNvSpPr txBox="1">
            <a:spLocks noChangeArrowheads="1"/>
          </p:cNvSpPr>
          <p:nvPr/>
        </p:nvSpPr>
        <p:spPr bwMode="auto">
          <a:xfrm>
            <a:off x="3251200" y="5792788"/>
            <a:ext cx="1947863" cy="3968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x-none" sz="2000" b="1">
                <a:solidFill>
                  <a:srgbClr val="FFFF00"/>
                </a:solidFill>
              </a:rPr>
              <a:t>Years in Study</a:t>
            </a:r>
          </a:p>
        </p:txBody>
      </p:sp>
      <p:grpSp>
        <p:nvGrpSpPr>
          <p:cNvPr id="1861640" name="Group 8"/>
          <p:cNvGrpSpPr>
            <a:grpSpLocks/>
          </p:cNvGrpSpPr>
          <p:nvPr/>
        </p:nvGrpSpPr>
        <p:grpSpPr bwMode="auto">
          <a:xfrm>
            <a:off x="984250" y="1957388"/>
            <a:ext cx="7245350" cy="3722687"/>
            <a:chOff x="620" y="1233"/>
            <a:chExt cx="4564" cy="2345"/>
          </a:xfrm>
        </p:grpSpPr>
        <p:sp>
          <p:nvSpPr>
            <p:cNvPr id="1861641" name="Rectangle 9"/>
            <p:cNvSpPr>
              <a:spLocks noChangeArrowheads="1"/>
            </p:cNvSpPr>
            <p:nvPr/>
          </p:nvSpPr>
          <p:spPr bwMode="auto">
            <a:xfrm>
              <a:off x="845" y="1296"/>
              <a:ext cx="4339" cy="1967"/>
            </a:xfrm>
            <a:prstGeom prst="rect">
              <a:avLst/>
            </a:prstGeom>
            <a:gradFill rotWithShape="0">
              <a:gsLst>
                <a:gs pos="0">
                  <a:schemeClr val="bg1"/>
                </a:gs>
                <a:gs pos="50000">
                  <a:srgbClr val="0000CC"/>
                </a:gs>
                <a:gs pos="100000">
                  <a:schemeClr val="bg1"/>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61642" name="Text Box 10"/>
            <p:cNvSpPr txBox="1">
              <a:spLocks noChangeArrowheads="1"/>
            </p:cNvSpPr>
            <p:nvPr/>
          </p:nvSpPr>
          <p:spPr bwMode="auto">
            <a:xfrm>
              <a:off x="620" y="1233"/>
              <a:ext cx="196" cy="1941"/>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spcAft>
                  <a:spcPct val="65000"/>
                </a:spcAft>
              </a:pPr>
              <a:r>
                <a:rPr lang="en-US" altLang="x-none" b="1"/>
                <a:t>6</a:t>
              </a:r>
            </a:p>
            <a:p>
              <a:pPr>
                <a:spcAft>
                  <a:spcPct val="65000"/>
                </a:spcAft>
              </a:pPr>
              <a:r>
                <a:rPr lang="en-US" altLang="x-none" b="1"/>
                <a:t>5</a:t>
              </a:r>
            </a:p>
            <a:p>
              <a:pPr>
                <a:spcAft>
                  <a:spcPct val="65000"/>
                </a:spcAft>
              </a:pPr>
              <a:r>
                <a:rPr lang="en-US" altLang="x-none" b="1"/>
                <a:t>4</a:t>
              </a:r>
            </a:p>
            <a:p>
              <a:pPr>
                <a:spcAft>
                  <a:spcPct val="65000"/>
                </a:spcAft>
              </a:pPr>
              <a:r>
                <a:rPr lang="en-US" altLang="x-none" b="1"/>
                <a:t>3</a:t>
              </a:r>
            </a:p>
            <a:p>
              <a:pPr>
                <a:spcAft>
                  <a:spcPct val="65000"/>
                </a:spcAft>
              </a:pPr>
              <a:r>
                <a:rPr lang="en-US" altLang="x-none" b="1"/>
                <a:t>2</a:t>
              </a:r>
            </a:p>
            <a:p>
              <a:pPr>
                <a:spcAft>
                  <a:spcPct val="65000"/>
                </a:spcAft>
              </a:pPr>
              <a:r>
                <a:rPr lang="en-US" altLang="x-none" b="1"/>
                <a:t>1</a:t>
              </a:r>
            </a:p>
            <a:p>
              <a:pPr>
                <a:spcAft>
                  <a:spcPct val="65000"/>
                </a:spcAft>
              </a:pPr>
              <a:r>
                <a:rPr lang="en-US" altLang="x-none" b="1"/>
                <a:t>0</a:t>
              </a:r>
            </a:p>
          </p:txBody>
        </p:sp>
        <p:sp>
          <p:nvSpPr>
            <p:cNvPr id="1861643" name="Text Box 11"/>
            <p:cNvSpPr txBox="1">
              <a:spLocks noChangeArrowheads="1"/>
            </p:cNvSpPr>
            <p:nvPr/>
          </p:nvSpPr>
          <p:spPr bwMode="auto">
            <a:xfrm>
              <a:off x="1025" y="3346"/>
              <a:ext cx="3315" cy="232"/>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tabLst>
                  <a:tab pos="514350" algn="ctr"/>
                  <a:tab pos="965200" algn="ctr"/>
                  <a:tab pos="1370013" algn="ctr"/>
                  <a:tab pos="1827213" algn="ctr"/>
                  <a:tab pos="2282825" algn="ctr"/>
                  <a:tab pos="2740025" algn="ctr"/>
                  <a:tab pos="3197225" algn="ctr"/>
                  <a:tab pos="3652838" algn="ctr"/>
                  <a:tab pos="4057650" algn="ctr"/>
                  <a:tab pos="4514850" algn="ctr"/>
                  <a:tab pos="4919663" algn="ctr"/>
                </a:tabLst>
                <a:defRPr sz="2400">
                  <a:solidFill>
                    <a:schemeClr val="tx1"/>
                  </a:solidFill>
                  <a:latin typeface="Arial" charset="0"/>
                </a:defRPr>
              </a:lvl1pPr>
              <a:lvl2pPr>
                <a:tabLst>
                  <a:tab pos="514350" algn="ctr"/>
                  <a:tab pos="965200" algn="ctr"/>
                  <a:tab pos="1370013" algn="ctr"/>
                  <a:tab pos="1827213" algn="ctr"/>
                  <a:tab pos="2282825" algn="ctr"/>
                  <a:tab pos="2740025" algn="ctr"/>
                  <a:tab pos="3197225" algn="ctr"/>
                  <a:tab pos="3652838" algn="ctr"/>
                  <a:tab pos="4057650" algn="ctr"/>
                  <a:tab pos="4514850" algn="ctr"/>
                  <a:tab pos="4919663" algn="ctr"/>
                </a:tabLst>
                <a:defRPr sz="2400">
                  <a:solidFill>
                    <a:schemeClr val="tx1"/>
                  </a:solidFill>
                  <a:latin typeface="Arial" charset="0"/>
                </a:defRPr>
              </a:lvl2pPr>
              <a:lvl3pPr>
                <a:tabLst>
                  <a:tab pos="514350" algn="ctr"/>
                  <a:tab pos="965200" algn="ctr"/>
                  <a:tab pos="1370013" algn="ctr"/>
                  <a:tab pos="1827213" algn="ctr"/>
                  <a:tab pos="2282825" algn="ctr"/>
                  <a:tab pos="2740025" algn="ctr"/>
                  <a:tab pos="3197225" algn="ctr"/>
                  <a:tab pos="3652838" algn="ctr"/>
                  <a:tab pos="4057650" algn="ctr"/>
                  <a:tab pos="4514850" algn="ctr"/>
                  <a:tab pos="4919663" algn="ctr"/>
                </a:tabLst>
                <a:defRPr sz="2400">
                  <a:solidFill>
                    <a:schemeClr val="tx1"/>
                  </a:solidFill>
                  <a:latin typeface="Arial" charset="0"/>
                </a:defRPr>
              </a:lvl3pPr>
              <a:lvl4pPr>
                <a:tabLst>
                  <a:tab pos="514350" algn="ctr"/>
                  <a:tab pos="965200" algn="ctr"/>
                  <a:tab pos="1370013" algn="ctr"/>
                  <a:tab pos="1827213" algn="ctr"/>
                  <a:tab pos="2282825" algn="ctr"/>
                  <a:tab pos="2740025" algn="ctr"/>
                  <a:tab pos="3197225" algn="ctr"/>
                  <a:tab pos="3652838" algn="ctr"/>
                  <a:tab pos="4057650" algn="ctr"/>
                  <a:tab pos="4514850" algn="ctr"/>
                  <a:tab pos="4919663" algn="ctr"/>
                </a:tabLst>
                <a:defRPr sz="2400">
                  <a:solidFill>
                    <a:schemeClr val="tx1"/>
                  </a:solidFill>
                  <a:latin typeface="Arial" charset="0"/>
                </a:defRPr>
              </a:lvl4pPr>
              <a:lvl5pPr>
                <a:tabLst>
                  <a:tab pos="514350" algn="ctr"/>
                  <a:tab pos="965200" algn="ctr"/>
                  <a:tab pos="1370013" algn="ctr"/>
                  <a:tab pos="1827213" algn="ctr"/>
                  <a:tab pos="2282825" algn="ctr"/>
                  <a:tab pos="2740025" algn="ctr"/>
                  <a:tab pos="3197225" algn="ctr"/>
                  <a:tab pos="3652838" algn="ctr"/>
                  <a:tab pos="4057650" algn="ctr"/>
                  <a:tab pos="4514850" algn="ctr"/>
                  <a:tab pos="4919663" algn="ctr"/>
                </a:tabLst>
                <a:defRPr sz="2400">
                  <a:solidFill>
                    <a:schemeClr val="tx1"/>
                  </a:solidFill>
                  <a:latin typeface="Arial" charset="0"/>
                </a:defRPr>
              </a:lvl5pPr>
              <a:lvl6pPr fontAlgn="base">
                <a:spcBef>
                  <a:spcPct val="0"/>
                </a:spcBef>
                <a:spcAft>
                  <a:spcPct val="0"/>
                </a:spcAft>
                <a:tabLst>
                  <a:tab pos="514350" algn="ctr"/>
                  <a:tab pos="965200" algn="ctr"/>
                  <a:tab pos="1370013" algn="ctr"/>
                  <a:tab pos="1827213" algn="ctr"/>
                  <a:tab pos="2282825" algn="ctr"/>
                  <a:tab pos="2740025" algn="ctr"/>
                  <a:tab pos="3197225" algn="ctr"/>
                  <a:tab pos="3652838" algn="ctr"/>
                  <a:tab pos="4057650" algn="ctr"/>
                  <a:tab pos="4514850" algn="ctr"/>
                  <a:tab pos="4919663" algn="ctr"/>
                </a:tabLst>
                <a:defRPr sz="2400">
                  <a:solidFill>
                    <a:schemeClr val="tx1"/>
                  </a:solidFill>
                  <a:latin typeface="Arial" charset="0"/>
                </a:defRPr>
              </a:lvl6pPr>
              <a:lvl7pPr fontAlgn="base">
                <a:spcBef>
                  <a:spcPct val="0"/>
                </a:spcBef>
                <a:spcAft>
                  <a:spcPct val="0"/>
                </a:spcAft>
                <a:tabLst>
                  <a:tab pos="514350" algn="ctr"/>
                  <a:tab pos="965200" algn="ctr"/>
                  <a:tab pos="1370013" algn="ctr"/>
                  <a:tab pos="1827213" algn="ctr"/>
                  <a:tab pos="2282825" algn="ctr"/>
                  <a:tab pos="2740025" algn="ctr"/>
                  <a:tab pos="3197225" algn="ctr"/>
                  <a:tab pos="3652838" algn="ctr"/>
                  <a:tab pos="4057650" algn="ctr"/>
                  <a:tab pos="4514850" algn="ctr"/>
                  <a:tab pos="4919663" algn="ctr"/>
                </a:tabLst>
                <a:defRPr sz="2400">
                  <a:solidFill>
                    <a:schemeClr val="tx1"/>
                  </a:solidFill>
                  <a:latin typeface="Arial" charset="0"/>
                </a:defRPr>
              </a:lvl7pPr>
              <a:lvl8pPr fontAlgn="base">
                <a:spcBef>
                  <a:spcPct val="0"/>
                </a:spcBef>
                <a:spcAft>
                  <a:spcPct val="0"/>
                </a:spcAft>
                <a:tabLst>
                  <a:tab pos="514350" algn="ctr"/>
                  <a:tab pos="965200" algn="ctr"/>
                  <a:tab pos="1370013" algn="ctr"/>
                  <a:tab pos="1827213" algn="ctr"/>
                  <a:tab pos="2282825" algn="ctr"/>
                  <a:tab pos="2740025" algn="ctr"/>
                  <a:tab pos="3197225" algn="ctr"/>
                  <a:tab pos="3652838" algn="ctr"/>
                  <a:tab pos="4057650" algn="ctr"/>
                  <a:tab pos="4514850" algn="ctr"/>
                  <a:tab pos="4919663" algn="ctr"/>
                </a:tabLst>
                <a:defRPr sz="2400">
                  <a:solidFill>
                    <a:schemeClr val="tx1"/>
                  </a:solidFill>
                  <a:latin typeface="Arial" charset="0"/>
                </a:defRPr>
              </a:lvl8pPr>
              <a:lvl9pPr fontAlgn="base">
                <a:spcBef>
                  <a:spcPct val="0"/>
                </a:spcBef>
                <a:spcAft>
                  <a:spcPct val="0"/>
                </a:spcAft>
                <a:tabLst>
                  <a:tab pos="514350" algn="ctr"/>
                  <a:tab pos="965200" algn="ctr"/>
                  <a:tab pos="1370013" algn="ctr"/>
                  <a:tab pos="1827213" algn="ctr"/>
                  <a:tab pos="2282825" algn="ctr"/>
                  <a:tab pos="2740025" algn="ctr"/>
                  <a:tab pos="3197225" algn="ctr"/>
                  <a:tab pos="3652838" algn="ctr"/>
                  <a:tab pos="4057650" algn="ctr"/>
                  <a:tab pos="4514850" algn="ctr"/>
                  <a:tab pos="4919663" algn="ctr"/>
                </a:tabLst>
                <a:defRPr sz="2400">
                  <a:solidFill>
                    <a:schemeClr val="tx1"/>
                  </a:solidFill>
                  <a:latin typeface="Arial" charset="0"/>
                </a:defRPr>
              </a:lvl9pPr>
            </a:lstStyle>
            <a:p>
              <a:r>
                <a:rPr lang="en-US" altLang="x-none" sz="1800" b="1"/>
                <a:t>0	0.5	1	1.5	2	2.5	3	3.5	4	4.5	5	5.5</a:t>
              </a:r>
            </a:p>
          </p:txBody>
        </p:sp>
      </p:grpSp>
      <p:sp>
        <p:nvSpPr>
          <p:cNvPr id="1861644" name="Line 12"/>
          <p:cNvSpPr>
            <a:spLocks noChangeShapeType="1"/>
          </p:cNvSpPr>
          <p:nvPr/>
        </p:nvSpPr>
        <p:spPr bwMode="auto">
          <a:xfrm flipH="1">
            <a:off x="1244600" y="5178425"/>
            <a:ext cx="5867400" cy="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45" name="Line 13"/>
          <p:cNvSpPr>
            <a:spLocks noChangeShapeType="1"/>
          </p:cNvSpPr>
          <p:nvPr/>
        </p:nvSpPr>
        <p:spPr bwMode="auto">
          <a:xfrm>
            <a:off x="1357313" y="5178425"/>
            <a:ext cx="0" cy="12065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46" name="Line 14"/>
          <p:cNvSpPr>
            <a:spLocks noChangeShapeType="1"/>
          </p:cNvSpPr>
          <p:nvPr/>
        </p:nvSpPr>
        <p:spPr bwMode="auto">
          <a:xfrm>
            <a:off x="2244725" y="5178425"/>
            <a:ext cx="0" cy="12065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47" name="Line 15"/>
          <p:cNvSpPr>
            <a:spLocks noChangeShapeType="1"/>
          </p:cNvSpPr>
          <p:nvPr/>
        </p:nvSpPr>
        <p:spPr bwMode="auto">
          <a:xfrm>
            <a:off x="2670175" y="5178425"/>
            <a:ext cx="0" cy="12065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48" name="Line 16"/>
          <p:cNvSpPr>
            <a:spLocks noChangeShapeType="1"/>
          </p:cNvSpPr>
          <p:nvPr/>
        </p:nvSpPr>
        <p:spPr bwMode="auto">
          <a:xfrm>
            <a:off x="3105150" y="5178425"/>
            <a:ext cx="0" cy="12065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49" name="Line 17"/>
          <p:cNvSpPr>
            <a:spLocks noChangeShapeType="1"/>
          </p:cNvSpPr>
          <p:nvPr/>
        </p:nvSpPr>
        <p:spPr bwMode="auto">
          <a:xfrm>
            <a:off x="3549650" y="5178425"/>
            <a:ext cx="0" cy="12065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50" name="Line 18"/>
          <p:cNvSpPr>
            <a:spLocks noChangeShapeType="1"/>
          </p:cNvSpPr>
          <p:nvPr/>
        </p:nvSpPr>
        <p:spPr bwMode="auto">
          <a:xfrm>
            <a:off x="3994150" y="5178425"/>
            <a:ext cx="0" cy="12065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51" name="Line 19"/>
          <p:cNvSpPr>
            <a:spLocks noChangeShapeType="1"/>
          </p:cNvSpPr>
          <p:nvPr/>
        </p:nvSpPr>
        <p:spPr bwMode="auto">
          <a:xfrm>
            <a:off x="4438650" y="5178425"/>
            <a:ext cx="0" cy="12065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52" name="Line 20"/>
          <p:cNvSpPr>
            <a:spLocks noChangeShapeType="1"/>
          </p:cNvSpPr>
          <p:nvPr/>
        </p:nvSpPr>
        <p:spPr bwMode="auto">
          <a:xfrm>
            <a:off x="4883150" y="5178425"/>
            <a:ext cx="0" cy="12065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53" name="Line 21"/>
          <p:cNvSpPr>
            <a:spLocks noChangeShapeType="1"/>
          </p:cNvSpPr>
          <p:nvPr/>
        </p:nvSpPr>
        <p:spPr bwMode="auto">
          <a:xfrm>
            <a:off x="5327650" y="5178425"/>
            <a:ext cx="0" cy="12065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54" name="Line 22"/>
          <p:cNvSpPr>
            <a:spLocks noChangeShapeType="1"/>
          </p:cNvSpPr>
          <p:nvPr/>
        </p:nvSpPr>
        <p:spPr bwMode="auto">
          <a:xfrm>
            <a:off x="5772150" y="5178425"/>
            <a:ext cx="0" cy="12065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55" name="Line 23"/>
          <p:cNvSpPr>
            <a:spLocks noChangeShapeType="1"/>
          </p:cNvSpPr>
          <p:nvPr/>
        </p:nvSpPr>
        <p:spPr bwMode="auto">
          <a:xfrm>
            <a:off x="6216650" y="5178425"/>
            <a:ext cx="0" cy="12065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56" name="Line 24"/>
          <p:cNvSpPr>
            <a:spLocks noChangeShapeType="1"/>
          </p:cNvSpPr>
          <p:nvPr/>
        </p:nvSpPr>
        <p:spPr bwMode="auto">
          <a:xfrm>
            <a:off x="6661150" y="5178425"/>
            <a:ext cx="0" cy="12065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57" name="Line 25"/>
          <p:cNvSpPr>
            <a:spLocks noChangeShapeType="1"/>
          </p:cNvSpPr>
          <p:nvPr/>
        </p:nvSpPr>
        <p:spPr bwMode="auto">
          <a:xfrm>
            <a:off x="1741488" y="5178425"/>
            <a:ext cx="0" cy="120650"/>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1861658" name="Group 26"/>
          <p:cNvGrpSpPr>
            <a:grpSpLocks/>
          </p:cNvGrpSpPr>
          <p:nvPr/>
        </p:nvGrpSpPr>
        <p:grpSpPr bwMode="auto">
          <a:xfrm>
            <a:off x="1257300" y="2181225"/>
            <a:ext cx="101600" cy="2997200"/>
            <a:chOff x="688" y="1256"/>
            <a:chExt cx="64" cy="1728"/>
          </a:xfrm>
        </p:grpSpPr>
        <p:sp>
          <p:nvSpPr>
            <p:cNvPr id="1861659" name="Line 27"/>
            <p:cNvSpPr>
              <a:spLocks noChangeShapeType="1"/>
            </p:cNvSpPr>
            <p:nvPr/>
          </p:nvSpPr>
          <p:spPr bwMode="auto">
            <a:xfrm>
              <a:off x="688" y="1267"/>
              <a:ext cx="64" cy="1"/>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60" name="Line 28"/>
            <p:cNvSpPr>
              <a:spLocks noChangeShapeType="1"/>
            </p:cNvSpPr>
            <p:nvPr/>
          </p:nvSpPr>
          <p:spPr bwMode="auto">
            <a:xfrm>
              <a:off x="688" y="1519"/>
              <a:ext cx="64" cy="1"/>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61" name="Line 29"/>
            <p:cNvSpPr>
              <a:spLocks noChangeShapeType="1"/>
            </p:cNvSpPr>
            <p:nvPr/>
          </p:nvSpPr>
          <p:spPr bwMode="auto">
            <a:xfrm>
              <a:off x="688" y="1809"/>
              <a:ext cx="64" cy="1"/>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62" name="Line 30"/>
            <p:cNvSpPr>
              <a:spLocks noChangeShapeType="1"/>
            </p:cNvSpPr>
            <p:nvPr/>
          </p:nvSpPr>
          <p:spPr bwMode="auto">
            <a:xfrm>
              <a:off x="688" y="2099"/>
              <a:ext cx="64" cy="1"/>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63" name="Line 31"/>
            <p:cNvSpPr>
              <a:spLocks noChangeShapeType="1"/>
            </p:cNvSpPr>
            <p:nvPr/>
          </p:nvSpPr>
          <p:spPr bwMode="auto">
            <a:xfrm>
              <a:off x="688" y="2389"/>
              <a:ext cx="64" cy="1"/>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64" name="Line 32"/>
            <p:cNvSpPr>
              <a:spLocks noChangeShapeType="1"/>
            </p:cNvSpPr>
            <p:nvPr/>
          </p:nvSpPr>
          <p:spPr bwMode="auto">
            <a:xfrm>
              <a:off x="688" y="2679"/>
              <a:ext cx="64" cy="1"/>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65" name="Line 33"/>
            <p:cNvSpPr>
              <a:spLocks noChangeShapeType="1"/>
            </p:cNvSpPr>
            <p:nvPr/>
          </p:nvSpPr>
          <p:spPr bwMode="auto">
            <a:xfrm>
              <a:off x="752" y="1256"/>
              <a:ext cx="0" cy="1728"/>
            </a:xfrm>
            <a:prstGeom prst="line">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grpSp>
      <p:grpSp>
        <p:nvGrpSpPr>
          <p:cNvPr id="1861666" name="Group 34"/>
          <p:cNvGrpSpPr>
            <a:grpSpLocks/>
          </p:cNvGrpSpPr>
          <p:nvPr/>
        </p:nvGrpSpPr>
        <p:grpSpPr bwMode="auto">
          <a:xfrm>
            <a:off x="1568450" y="2297113"/>
            <a:ext cx="6937375" cy="2860675"/>
            <a:chOff x="988" y="1447"/>
            <a:chExt cx="4370" cy="1802"/>
          </a:xfrm>
        </p:grpSpPr>
        <p:sp>
          <p:nvSpPr>
            <p:cNvPr id="1861667" name="Freeform 35"/>
            <p:cNvSpPr>
              <a:spLocks/>
            </p:cNvSpPr>
            <p:nvPr/>
          </p:nvSpPr>
          <p:spPr bwMode="auto">
            <a:xfrm>
              <a:off x="988" y="2105"/>
              <a:ext cx="3090" cy="1135"/>
            </a:xfrm>
            <a:custGeom>
              <a:avLst/>
              <a:gdLst>
                <a:gd name="T0" fmla="*/ 0 w 3090"/>
                <a:gd name="T1" fmla="*/ 1039 h 1039"/>
                <a:gd name="T2" fmla="*/ 288 w 3090"/>
                <a:gd name="T3" fmla="*/ 1022 h 1039"/>
                <a:gd name="T4" fmla="*/ 567 w 3090"/>
                <a:gd name="T5" fmla="*/ 981 h 1039"/>
                <a:gd name="T6" fmla="*/ 846 w 3090"/>
                <a:gd name="T7" fmla="*/ 864 h 1039"/>
                <a:gd name="T8" fmla="*/ 1131 w 3090"/>
                <a:gd name="T9" fmla="*/ 750 h 1039"/>
                <a:gd name="T10" fmla="*/ 1404 w 3090"/>
                <a:gd name="T11" fmla="*/ 690 h 1039"/>
                <a:gd name="T12" fmla="*/ 1701 w 3090"/>
                <a:gd name="T13" fmla="*/ 538 h 1039"/>
                <a:gd name="T14" fmla="*/ 1964 w 3090"/>
                <a:gd name="T15" fmla="*/ 423 h 1039"/>
                <a:gd name="T16" fmla="*/ 2259 w 3090"/>
                <a:gd name="T17" fmla="*/ 219 h 1039"/>
                <a:gd name="T18" fmla="*/ 2523 w 3090"/>
                <a:gd name="T19" fmla="*/ 160 h 1039"/>
                <a:gd name="T20" fmla="*/ 2819 w 3090"/>
                <a:gd name="T21" fmla="*/ 127 h 1039"/>
                <a:gd name="T22" fmla="*/ 3090 w 3090"/>
                <a:gd name="T23"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90" h="1039">
                  <a:moveTo>
                    <a:pt x="0" y="1039"/>
                  </a:moveTo>
                  <a:lnTo>
                    <a:pt x="288" y="1022"/>
                  </a:lnTo>
                  <a:lnTo>
                    <a:pt x="567" y="981"/>
                  </a:lnTo>
                  <a:lnTo>
                    <a:pt x="846" y="864"/>
                  </a:lnTo>
                  <a:lnTo>
                    <a:pt x="1131" y="750"/>
                  </a:lnTo>
                  <a:lnTo>
                    <a:pt x="1404" y="690"/>
                  </a:lnTo>
                  <a:lnTo>
                    <a:pt x="1701" y="538"/>
                  </a:lnTo>
                  <a:lnTo>
                    <a:pt x="1964" y="423"/>
                  </a:lnTo>
                  <a:lnTo>
                    <a:pt x="2259" y="219"/>
                  </a:lnTo>
                  <a:lnTo>
                    <a:pt x="2523" y="160"/>
                  </a:lnTo>
                  <a:lnTo>
                    <a:pt x="2819" y="127"/>
                  </a:lnTo>
                  <a:lnTo>
                    <a:pt x="3090" y="0"/>
                  </a:lnTo>
                </a:path>
              </a:pathLst>
            </a:custGeom>
            <a:noFill/>
            <a:ln w="38100" cmpd="sng">
              <a:solidFill>
                <a:srgbClr val="FFFF00"/>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861668" name="AutoShape 36"/>
            <p:cNvSpPr>
              <a:spLocks/>
            </p:cNvSpPr>
            <p:nvPr/>
          </p:nvSpPr>
          <p:spPr bwMode="auto">
            <a:xfrm>
              <a:off x="4177" y="2082"/>
              <a:ext cx="47" cy="285"/>
            </a:xfrm>
            <a:prstGeom prst="rightBrace">
              <a:avLst>
                <a:gd name="adj1" fmla="val 50532"/>
                <a:gd name="adj2" fmla="val 50000"/>
              </a:avLst>
            </a:prstGeom>
            <a:noFill/>
            <a:ln w="381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pPr algn="ctr"/>
              <a:endParaRPr lang="x-none" altLang="x-none" sz="2000"/>
            </a:p>
          </p:txBody>
        </p:sp>
        <p:sp>
          <p:nvSpPr>
            <p:cNvPr id="1861669" name="Text Box 37"/>
            <p:cNvSpPr txBox="1">
              <a:spLocks noChangeArrowheads="1"/>
            </p:cNvSpPr>
            <p:nvPr/>
          </p:nvSpPr>
          <p:spPr bwMode="auto">
            <a:xfrm>
              <a:off x="4081" y="1883"/>
              <a:ext cx="1277" cy="63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x-none" sz="2000" b="1"/>
                <a:t>30% Risk Reduction</a:t>
              </a:r>
            </a:p>
            <a:p>
              <a:pPr algn="ctr"/>
              <a:r>
                <a:rPr lang="en-US" altLang="x-none" sz="2000" b="1"/>
                <a:t>p=0.042*</a:t>
              </a:r>
            </a:p>
          </p:txBody>
        </p:sp>
        <p:sp>
          <p:nvSpPr>
            <p:cNvPr id="1861670" name="Freeform 38"/>
            <p:cNvSpPr>
              <a:spLocks/>
            </p:cNvSpPr>
            <p:nvPr/>
          </p:nvSpPr>
          <p:spPr bwMode="auto">
            <a:xfrm>
              <a:off x="996" y="2360"/>
              <a:ext cx="3091" cy="889"/>
            </a:xfrm>
            <a:custGeom>
              <a:avLst/>
              <a:gdLst>
                <a:gd name="T0" fmla="*/ 0 w 3091"/>
                <a:gd name="T1" fmla="*/ 813 h 813"/>
                <a:gd name="T2" fmla="*/ 559 w 3091"/>
                <a:gd name="T3" fmla="*/ 739 h 813"/>
                <a:gd name="T4" fmla="*/ 839 w 3091"/>
                <a:gd name="T5" fmla="*/ 673 h 813"/>
                <a:gd name="T6" fmla="*/ 1118 w 3091"/>
                <a:gd name="T7" fmla="*/ 616 h 813"/>
                <a:gd name="T8" fmla="*/ 1406 w 3091"/>
                <a:gd name="T9" fmla="*/ 567 h 813"/>
                <a:gd name="T10" fmla="*/ 1685 w 3091"/>
                <a:gd name="T11" fmla="*/ 484 h 813"/>
                <a:gd name="T12" fmla="*/ 1965 w 3091"/>
                <a:gd name="T13" fmla="*/ 419 h 813"/>
                <a:gd name="T14" fmla="*/ 2252 w 3091"/>
                <a:gd name="T15" fmla="*/ 287 h 813"/>
                <a:gd name="T16" fmla="*/ 2532 w 3091"/>
                <a:gd name="T17" fmla="*/ 172 h 813"/>
                <a:gd name="T18" fmla="*/ 2819 w 3091"/>
                <a:gd name="T19" fmla="*/ 106 h 813"/>
                <a:gd name="T20" fmla="*/ 3091 w 3091"/>
                <a:gd name="T21" fmla="*/ 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1" h="813">
                  <a:moveTo>
                    <a:pt x="0" y="813"/>
                  </a:moveTo>
                  <a:lnTo>
                    <a:pt x="559" y="739"/>
                  </a:lnTo>
                  <a:lnTo>
                    <a:pt x="839" y="673"/>
                  </a:lnTo>
                  <a:lnTo>
                    <a:pt x="1118" y="616"/>
                  </a:lnTo>
                  <a:lnTo>
                    <a:pt x="1406" y="567"/>
                  </a:lnTo>
                  <a:lnTo>
                    <a:pt x="1685" y="484"/>
                  </a:lnTo>
                  <a:lnTo>
                    <a:pt x="1965" y="419"/>
                  </a:lnTo>
                  <a:lnTo>
                    <a:pt x="2252" y="287"/>
                  </a:lnTo>
                  <a:lnTo>
                    <a:pt x="2532" y="172"/>
                  </a:lnTo>
                  <a:lnTo>
                    <a:pt x="2819" y="106"/>
                  </a:lnTo>
                  <a:lnTo>
                    <a:pt x="3091" y="0"/>
                  </a:lnTo>
                </a:path>
              </a:pathLst>
            </a:custGeom>
            <a:noFill/>
            <a:ln w="38100" cap="flat" cmpd="sng">
              <a:solidFill>
                <a:schemeClr val="tx1"/>
              </a:solidFill>
              <a:prstDash val="sysDot"/>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nvGrpSpPr>
            <p:cNvPr id="1861671" name="Group 39"/>
            <p:cNvGrpSpPr>
              <a:grpSpLocks/>
            </p:cNvGrpSpPr>
            <p:nvPr/>
          </p:nvGrpSpPr>
          <p:grpSpPr bwMode="auto">
            <a:xfrm>
              <a:off x="1732" y="1715"/>
              <a:ext cx="2063" cy="249"/>
              <a:chOff x="1732" y="1720"/>
              <a:chExt cx="2063" cy="228"/>
            </a:xfrm>
          </p:grpSpPr>
          <p:sp>
            <p:nvSpPr>
              <p:cNvPr id="1861672" name="Line 40"/>
              <p:cNvSpPr>
                <a:spLocks noChangeShapeType="1"/>
              </p:cNvSpPr>
              <p:nvPr/>
            </p:nvSpPr>
            <p:spPr bwMode="auto">
              <a:xfrm>
                <a:off x="1732" y="1858"/>
                <a:ext cx="460" cy="0"/>
              </a:xfrm>
              <a:prstGeom prst="line">
                <a:avLst/>
              </a:prstGeom>
              <a:noFill/>
              <a:ln w="38100">
                <a:solidFill>
                  <a:schemeClr val="tx1"/>
                </a:solidFill>
                <a:prstDash val="sysDot"/>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61673" name="Text Box 41"/>
              <p:cNvSpPr txBox="1">
                <a:spLocks noChangeArrowheads="1"/>
              </p:cNvSpPr>
              <p:nvPr/>
            </p:nvSpPr>
            <p:spPr bwMode="auto">
              <a:xfrm>
                <a:off x="2298" y="1720"/>
                <a:ext cx="1497" cy="22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x-none" sz="2000" b="1"/>
                  <a:t>Pravastatin (n=57)</a:t>
                </a:r>
              </a:p>
            </p:txBody>
          </p:sp>
        </p:grpSp>
        <p:sp>
          <p:nvSpPr>
            <p:cNvPr id="1861674" name="Text Box 42"/>
            <p:cNvSpPr txBox="1">
              <a:spLocks noChangeArrowheads="1"/>
            </p:cNvSpPr>
            <p:nvPr/>
          </p:nvSpPr>
          <p:spPr bwMode="auto">
            <a:xfrm>
              <a:off x="2115" y="1447"/>
              <a:ext cx="1592" cy="2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altLang="x-none" sz="2000" b="1">
                  <a:solidFill>
                    <a:srgbClr val="FFFF00"/>
                  </a:solidFill>
                </a:rPr>
                <a:t>Placebo (n=82)</a:t>
              </a:r>
              <a:endParaRPr lang="en-US" altLang="x-none" sz="1600" b="1">
                <a:solidFill>
                  <a:srgbClr val="FFFF00"/>
                </a:solidFill>
              </a:endParaRPr>
            </a:p>
          </p:txBody>
        </p:sp>
        <p:sp>
          <p:nvSpPr>
            <p:cNvPr id="1861675" name="Line 43"/>
            <p:cNvSpPr>
              <a:spLocks noChangeShapeType="1"/>
            </p:cNvSpPr>
            <p:nvPr/>
          </p:nvSpPr>
          <p:spPr bwMode="auto">
            <a:xfrm>
              <a:off x="1753" y="1546"/>
              <a:ext cx="41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892354" name="Rectangle 2"/>
          <p:cNvSpPr>
            <a:spLocks noGrp="1" noRot="1" noChangeArrowheads="1"/>
          </p:cNvSpPr>
          <p:nvPr>
            <p:ph type="title"/>
          </p:nvPr>
        </p:nvSpPr>
        <p:spPr>
          <a:xfrm>
            <a:off x="301625" y="0"/>
            <a:ext cx="8510588" cy="609600"/>
          </a:xfrm>
        </p:spPr>
        <p:txBody>
          <a:bodyPr/>
          <a:lstStyle/>
          <a:p>
            <a:r>
              <a:rPr lang="en-US" altLang="x-none" sz="4000"/>
              <a:t>ACEI CV Benefits</a:t>
            </a:r>
          </a:p>
        </p:txBody>
      </p:sp>
      <p:sp>
        <p:nvSpPr>
          <p:cNvPr id="1892355" name="Rectangle 3"/>
          <p:cNvSpPr>
            <a:spLocks noGrp="1" noRot="1" noChangeArrowheads="1"/>
          </p:cNvSpPr>
          <p:nvPr>
            <p:ph type="body" idx="1"/>
          </p:nvPr>
        </p:nvSpPr>
        <p:spPr>
          <a:xfrm>
            <a:off x="304800" y="1143000"/>
            <a:ext cx="8537575" cy="4267200"/>
          </a:xfrm>
        </p:spPr>
        <p:txBody>
          <a:bodyPr/>
          <a:lstStyle/>
          <a:p>
            <a:pPr>
              <a:lnSpc>
                <a:spcPct val="80000"/>
              </a:lnSpc>
            </a:pPr>
            <a:r>
              <a:rPr lang="en-US" altLang="x-none" sz="2000"/>
              <a:t>Arteries</a:t>
            </a:r>
          </a:p>
          <a:p>
            <a:pPr>
              <a:lnSpc>
                <a:spcPct val="80000"/>
              </a:lnSpc>
              <a:buFont typeface="Wingdings" charset="2"/>
              <a:buNone/>
            </a:pPr>
            <a:r>
              <a:rPr lang="en-US" altLang="x-none" sz="2000"/>
              <a:t>       dilate arteries</a:t>
            </a:r>
          </a:p>
          <a:p>
            <a:pPr>
              <a:lnSpc>
                <a:spcPct val="80000"/>
              </a:lnSpc>
              <a:buFont typeface="Wingdings" charset="2"/>
              <a:buNone/>
            </a:pPr>
            <a:r>
              <a:rPr lang="en-US" altLang="x-none" sz="2000"/>
              <a:t>       reduce inflammation</a:t>
            </a:r>
          </a:p>
          <a:p>
            <a:pPr>
              <a:lnSpc>
                <a:spcPct val="80000"/>
              </a:lnSpc>
              <a:buFont typeface="Wingdings" charset="2"/>
              <a:buNone/>
            </a:pPr>
            <a:r>
              <a:rPr lang="en-US" altLang="x-none" sz="2000"/>
              <a:t>       reduce clotting</a:t>
            </a:r>
          </a:p>
          <a:p>
            <a:pPr>
              <a:lnSpc>
                <a:spcPct val="80000"/>
              </a:lnSpc>
              <a:buFont typeface="Wingdings" charset="2"/>
              <a:buNone/>
            </a:pPr>
            <a:r>
              <a:rPr lang="en-US" altLang="x-none" sz="2000"/>
              <a:t>       improve endothelial function</a:t>
            </a:r>
          </a:p>
          <a:p>
            <a:pPr>
              <a:lnSpc>
                <a:spcPct val="80000"/>
              </a:lnSpc>
              <a:buFont typeface="Wingdings" charset="2"/>
              <a:buNone/>
            </a:pPr>
            <a:r>
              <a:rPr lang="en-US" altLang="x-none" sz="2000"/>
              <a:t>       decrease CIMT progression</a:t>
            </a:r>
          </a:p>
          <a:p>
            <a:pPr>
              <a:lnSpc>
                <a:spcPct val="80000"/>
              </a:lnSpc>
            </a:pPr>
            <a:r>
              <a:rPr lang="en-US" altLang="x-none" sz="2000"/>
              <a:t>Heart</a:t>
            </a:r>
          </a:p>
          <a:p>
            <a:pPr>
              <a:lnSpc>
                <a:spcPct val="80000"/>
              </a:lnSpc>
              <a:buFont typeface="Wingdings" charset="2"/>
              <a:buNone/>
            </a:pPr>
            <a:r>
              <a:rPr lang="en-US" altLang="x-none" sz="2000"/>
              <a:t>       improve LV function</a:t>
            </a:r>
          </a:p>
          <a:p>
            <a:pPr>
              <a:lnSpc>
                <a:spcPct val="80000"/>
              </a:lnSpc>
            </a:pPr>
            <a:r>
              <a:rPr lang="en-US" altLang="x-none" sz="2000"/>
              <a:t>Kidneys</a:t>
            </a:r>
          </a:p>
          <a:p>
            <a:pPr>
              <a:lnSpc>
                <a:spcPct val="80000"/>
              </a:lnSpc>
              <a:buFont typeface="Wingdings" charset="2"/>
              <a:buNone/>
            </a:pPr>
            <a:r>
              <a:rPr lang="en-US" altLang="x-none" sz="2000"/>
              <a:t>       improve renal function</a:t>
            </a:r>
          </a:p>
          <a:p>
            <a:pPr>
              <a:lnSpc>
                <a:spcPct val="80000"/>
              </a:lnSpc>
            </a:pPr>
            <a:r>
              <a:rPr lang="en-US" altLang="x-none" sz="2000"/>
              <a:t>Insulin resistance</a:t>
            </a:r>
          </a:p>
          <a:p>
            <a:pPr>
              <a:lnSpc>
                <a:spcPct val="80000"/>
              </a:lnSpc>
              <a:buFont typeface="Wingdings" charset="2"/>
              <a:buNone/>
            </a:pPr>
            <a:r>
              <a:rPr lang="en-US" altLang="x-none" sz="2000"/>
              <a:t>       reduce risk of new onset diabetes  (increase adiponectin)*</a:t>
            </a:r>
          </a:p>
          <a:p>
            <a:pPr>
              <a:lnSpc>
                <a:spcPct val="80000"/>
              </a:lnSpc>
              <a:buFont typeface="Wingdings" charset="2"/>
              <a:buNone/>
            </a:pPr>
            <a:r>
              <a:rPr lang="en-US" altLang="x-none" sz="2000"/>
              <a:t>       </a:t>
            </a:r>
          </a:p>
        </p:txBody>
      </p:sp>
      <p:sp>
        <p:nvSpPr>
          <p:cNvPr id="1892356" name="Text Box 4"/>
          <p:cNvSpPr txBox="1">
            <a:spLocks noChangeArrowheads="1"/>
          </p:cNvSpPr>
          <p:nvPr/>
        </p:nvSpPr>
        <p:spPr bwMode="auto">
          <a:xfrm>
            <a:off x="288925" y="4800600"/>
            <a:ext cx="70262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b="1" i="1">
                <a:solidFill>
                  <a:schemeClr val="hlink"/>
                </a:solidFill>
              </a:rPr>
              <a:t>Eur Heart J</a:t>
            </a:r>
            <a:r>
              <a:rPr lang="en-US" altLang="x-none">
                <a:solidFill>
                  <a:schemeClr val="hlink"/>
                </a:solidFill>
              </a:rPr>
              <a:t>. 2003;5;A43-A48</a:t>
            </a:r>
          </a:p>
          <a:p>
            <a:r>
              <a:rPr lang="en-US" altLang="x-none" b="1" i="1">
                <a:solidFill>
                  <a:schemeClr val="hlink"/>
                </a:solidFill>
              </a:rPr>
              <a:t>J Am Coll Cardiol</a:t>
            </a:r>
            <a:r>
              <a:rPr lang="en-US" altLang="x-none">
                <a:solidFill>
                  <a:schemeClr val="hlink"/>
                </a:solidFill>
              </a:rPr>
              <a:t>. 2004;43:220-2206</a:t>
            </a:r>
          </a:p>
          <a:p>
            <a:r>
              <a:rPr lang="en-US" altLang="x-none" b="1" i="1">
                <a:solidFill>
                  <a:schemeClr val="hlink"/>
                </a:solidFill>
              </a:rPr>
              <a:t>Circulation</a:t>
            </a:r>
            <a:r>
              <a:rPr lang="en-US" altLang="x-none">
                <a:solidFill>
                  <a:schemeClr val="hlink"/>
                </a:solidFill>
              </a:rPr>
              <a:t>.2001;103:919-925</a:t>
            </a:r>
          </a:p>
          <a:p>
            <a:r>
              <a:rPr lang="en-US" altLang="x-none" b="1" i="1">
                <a:solidFill>
                  <a:schemeClr val="hlink"/>
                </a:solidFill>
              </a:rPr>
              <a:t>J Am Coll Cardiol</a:t>
            </a:r>
            <a:r>
              <a:rPr lang="en-US" altLang="x-none">
                <a:solidFill>
                  <a:schemeClr val="hlink"/>
                </a:solidFill>
              </a:rPr>
              <a:t>. 2005;45:409A Abstr.</a:t>
            </a:r>
          </a:p>
          <a:p>
            <a:r>
              <a:rPr lang="en-US" altLang="x-none" b="1" i="1">
                <a:solidFill>
                  <a:schemeClr val="hlink"/>
                </a:solidFill>
              </a:rPr>
              <a:t>N Engl J Med</a:t>
            </a:r>
            <a:r>
              <a:rPr lang="en-US" altLang="x-none">
                <a:solidFill>
                  <a:schemeClr val="hlink"/>
                </a:solidFill>
              </a:rPr>
              <a:t>. 2005;352:937-938</a:t>
            </a:r>
            <a:r>
              <a:rPr lang="en-US" altLang="x-none"/>
              <a:t> </a:t>
            </a:r>
          </a:p>
          <a:p>
            <a:r>
              <a:rPr lang="en-US" altLang="x-none">
                <a:solidFill>
                  <a:schemeClr val="hlink"/>
                </a:solidFill>
              </a:rPr>
              <a:t>*</a:t>
            </a:r>
            <a:r>
              <a:rPr lang="en-US" altLang="x-none" b="1" i="1">
                <a:solidFill>
                  <a:schemeClr val="hlink"/>
                </a:solidFill>
              </a:rPr>
              <a:t>Hypertension</a:t>
            </a:r>
            <a:r>
              <a:rPr lang="en-US" altLang="x-none">
                <a:solidFill>
                  <a:schemeClr val="hlink"/>
                </a:solidFill>
              </a:rPr>
              <a:t> 2005 5;():</a:t>
            </a:r>
            <a:r>
              <a:rPr lang="en-US" altLang="x-none" i="1">
                <a:solidFill>
                  <a:schemeClr val="hlink"/>
                </a:solidFill>
              </a:rPr>
              <a:t>Posted on </a:t>
            </a:r>
            <a:r>
              <a:rPr lang="en-US" altLang="x-none">
                <a:solidFill>
                  <a:schemeClr val="hlink"/>
                </a:solidFill>
              </a:rPr>
              <a:t>May 17, 2005</a:t>
            </a:r>
          </a:p>
          <a:p>
            <a:endParaRPr lang="en-US" altLang="x-none">
              <a:solidFill>
                <a:schemeClr val="hlink"/>
              </a:solidFill>
            </a:endParaRPr>
          </a:p>
          <a:p>
            <a:endParaRPr lang="en-US" altLang="x-none">
              <a:solidFill>
                <a:schemeClr val="hlink"/>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 name="Footer Placeholder 4"/>
          <p:cNvSpPr>
            <a:spLocks noGrp="1"/>
          </p:cNvSpPr>
          <p:nvPr>
            <p:ph type="ftr" sz="quarter" idx="11"/>
          </p:nvPr>
        </p:nvSpPr>
        <p:spPr/>
        <p:txBody>
          <a:bodyPr/>
          <a:lstStyle/>
          <a:p>
            <a:r>
              <a:rPr lang="en-US" altLang="x-none"/>
              <a:t>Copyright Bale/Doneen Paradigm</a:t>
            </a:r>
          </a:p>
        </p:txBody>
      </p:sp>
      <p:sp>
        <p:nvSpPr>
          <p:cNvPr id="1271810" name="Rectangle 2"/>
          <p:cNvSpPr>
            <a:spLocks noGrp="1" noRot="1" noChangeArrowheads="1"/>
          </p:cNvSpPr>
          <p:nvPr>
            <p:ph type="title"/>
          </p:nvPr>
        </p:nvSpPr>
        <p:spPr>
          <a:xfrm>
            <a:off x="0" y="0"/>
            <a:ext cx="9144000" cy="685800"/>
          </a:xfrm>
        </p:spPr>
        <p:txBody>
          <a:bodyPr/>
          <a:lstStyle/>
          <a:p>
            <a:r>
              <a:rPr lang="en-US" altLang="x-none" sz="3000" b="1">
                <a:solidFill>
                  <a:srgbClr val="FFA31B"/>
                </a:solidFill>
                <a:ea typeface="Times New Roman" charset="0"/>
                <a:cs typeface="Times New Roman" charset="0"/>
              </a:rPr>
              <a:t>High dose statin did not effect CAC progression</a:t>
            </a:r>
          </a:p>
        </p:txBody>
      </p:sp>
      <p:sp>
        <p:nvSpPr>
          <p:cNvPr id="1271811" name="Text Box 3"/>
          <p:cNvSpPr txBox="1">
            <a:spLocks noChangeArrowheads="1"/>
          </p:cNvSpPr>
          <p:nvPr/>
        </p:nvSpPr>
        <p:spPr bwMode="auto">
          <a:xfrm>
            <a:off x="990600" y="60198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a:solidFill>
                  <a:srgbClr val="FFA31B"/>
                </a:solidFill>
                <a:ea typeface="Arial" charset="0"/>
                <a:cs typeface="Arial" charset="0"/>
              </a:rPr>
              <a:t>Schmermund A et al. </a:t>
            </a:r>
            <a:r>
              <a:rPr lang="en-US" altLang="x-none" i="1">
                <a:solidFill>
                  <a:srgbClr val="FFA31B"/>
                </a:solidFill>
                <a:ea typeface="Arial" charset="0"/>
                <a:cs typeface="Arial" charset="0"/>
              </a:rPr>
              <a:t>Circulation</a:t>
            </a:r>
            <a:r>
              <a:rPr lang="en-US" altLang="x-none">
                <a:solidFill>
                  <a:srgbClr val="FFA31B"/>
                </a:solidFill>
                <a:ea typeface="Arial" charset="0"/>
                <a:cs typeface="Arial" charset="0"/>
              </a:rPr>
              <a:t> 1/16/2006; 113:427-437.</a:t>
            </a:r>
            <a:r>
              <a:rPr lang="en-US" altLang="x-none">
                <a:solidFill>
                  <a:srgbClr val="FFA31B"/>
                </a:solidFill>
                <a:latin typeface="Verdana" charset="0"/>
              </a:rPr>
              <a:t>  </a:t>
            </a:r>
          </a:p>
        </p:txBody>
      </p:sp>
      <p:graphicFrame>
        <p:nvGraphicFramePr>
          <p:cNvPr id="1271812" name="Group 4"/>
          <p:cNvGraphicFramePr>
            <a:graphicFrameLocks noGrp="1"/>
          </p:cNvGraphicFramePr>
          <p:nvPr/>
        </p:nvGraphicFramePr>
        <p:xfrm>
          <a:off x="990600" y="838200"/>
          <a:ext cx="8153400" cy="4689793"/>
        </p:xfrm>
        <a:graphic>
          <a:graphicData uri="http://schemas.openxmlformats.org/drawingml/2006/table">
            <a:tbl>
              <a:tblPr/>
              <a:tblGrid>
                <a:gridCol w="3276600"/>
                <a:gridCol w="2438400"/>
                <a:gridCol w="2438400"/>
              </a:tblGrid>
              <a:tr h="4794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CAC score</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Atorvastatin 10 mg (n=191)</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Atorvastatin 80 mg (n=175)</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cap="flat">
                      <a:noFill/>
                    </a:lnT>
                    <a:lnB>
                      <a:noFill/>
                    </a:lnB>
                    <a:lnTlToBr>
                      <a:noFill/>
                    </a:lnTlToBr>
                    <a:lnBlToTr>
                      <a:noFill/>
                    </a:lnBlToTr>
                    <a:noFill/>
                  </a:tcPr>
                </a:tc>
              </a:tr>
              <a:tr h="4778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12 mo. mean change from baseline, % (95%CI)</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25 (19-31)</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27 (21-33)</a:t>
                      </a:r>
                    </a:p>
                  </a:txBody>
                  <a:tcPr horzOverflow="overflow">
                    <a:lnL>
                      <a:noFill/>
                    </a:lnL>
                    <a:lnR cap="flat">
                      <a:noFill/>
                    </a:lnR>
                    <a:lnT>
                      <a:noFill/>
                    </a:lnT>
                    <a:lnB>
                      <a:noFill/>
                    </a:lnB>
                    <a:lnTlToBr>
                      <a:noFill/>
                    </a:lnTlToBr>
                    <a:lnBlToTr>
                      <a:noFill/>
                    </a:lnBlToTr>
                    <a:noFill/>
                  </a:tcPr>
                </a:tc>
              </a:tr>
              <a:tr h="4794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12 mo. mean change total Agatston score, % (95% CI)</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26 (20-33)</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28 (22-35)</a:t>
                      </a:r>
                    </a:p>
                  </a:txBody>
                  <a:tcPr horzOverflow="overflow">
                    <a:lnL>
                      <a:noFill/>
                    </a:lnL>
                    <a:lnR cap="flat">
                      <a:noFill/>
                    </a:lnR>
                    <a:lnT>
                      <a:noFill/>
                    </a:lnT>
                    <a:lnB>
                      <a:noFill/>
                    </a:lnB>
                    <a:lnTlToBr>
                      <a:noFill/>
                    </a:lnTlToBr>
                    <a:lnBlToTr>
                      <a:noFill/>
                    </a:lnBlToTr>
                    <a:noFill/>
                  </a:tcPr>
                </a:tc>
              </a:tr>
              <a:tr h="4794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4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4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4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a:noFill/>
                    </a:lnT>
                    <a:lnB>
                      <a:noFill/>
                    </a:lnB>
                    <a:lnTlToBr>
                      <a:noFill/>
                    </a:lnTlToBr>
                    <a:lnBlToTr>
                      <a:noFill/>
                    </a:lnBlToTr>
                    <a:noFill/>
                  </a:tcPr>
                </a:tc>
              </a:tr>
              <a:tr h="4794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4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4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4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a:noFill/>
                    </a:lnT>
                    <a:lnB>
                      <a:noFill/>
                    </a:lnB>
                    <a:lnTlToBr>
                      <a:noFill/>
                    </a:lnTlToBr>
                    <a:lnBlToTr>
                      <a:noFill/>
                    </a:lnBlToTr>
                    <a:noFill/>
                  </a:tcPr>
                </a:tc>
              </a:tr>
              <a:tr h="4778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4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4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4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a:noFill/>
                    </a:lnT>
                    <a:lnB>
                      <a:noFill/>
                    </a:lnB>
                    <a:lnTlToBr>
                      <a:noFill/>
                    </a:lnTlToBr>
                    <a:lnBlToTr>
                      <a:noFill/>
                    </a:lnBlToTr>
                    <a:noFill/>
                  </a:tcPr>
                </a:tc>
              </a:tr>
              <a:tr h="4794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4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4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4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271854" name="Line 46"/>
          <p:cNvSpPr>
            <a:spLocks noChangeShapeType="1"/>
          </p:cNvSpPr>
          <p:nvPr/>
        </p:nvSpPr>
        <p:spPr bwMode="auto">
          <a:xfrm>
            <a:off x="1066800" y="1524000"/>
            <a:ext cx="77724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71855" name="Line 47"/>
          <p:cNvSpPr>
            <a:spLocks noChangeShapeType="1"/>
          </p:cNvSpPr>
          <p:nvPr/>
        </p:nvSpPr>
        <p:spPr bwMode="auto">
          <a:xfrm>
            <a:off x="1066800" y="3276600"/>
            <a:ext cx="77724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71856" name="Text Box 48"/>
          <p:cNvSpPr txBox="1">
            <a:spLocks noChangeArrowheads="1"/>
          </p:cNvSpPr>
          <p:nvPr/>
        </p:nvSpPr>
        <p:spPr bwMode="auto">
          <a:xfrm>
            <a:off x="990600" y="3429000"/>
            <a:ext cx="71786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2400">
                <a:latin typeface="Times New Roman" charset="0"/>
              </a:rPr>
              <a:t>Schmerund: “– you cannot expect EBCT to track whether treatment is successful –”</a:t>
            </a:r>
          </a:p>
          <a:p>
            <a:pPr eaLnBrk="1" hangingPunct="1"/>
            <a:r>
              <a:rPr lang="en-US" altLang="x-none" sz="2400">
                <a:latin typeface="Times New Roman" charset="0"/>
              </a:rPr>
              <a:t>Dr. Roger Blumenthal: “EBCT doesn’t seem to be as good as CIMT for following the progression of CAD.”</a:t>
            </a: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ltLang="x-none"/>
              <a:t>Copyright Bale/Doneen Paradigm</a:t>
            </a:r>
          </a:p>
        </p:txBody>
      </p:sp>
      <p:sp>
        <p:nvSpPr>
          <p:cNvPr id="1894402" name="Rectangle 2"/>
          <p:cNvSpPr>
            <a:spLocks noGrp="1" noRot="1" noChangeArrowheads="1"/>
          </p:cNvSpPr>
          <p:nvPr>
            <p:ph type="title"/>
          </p:nvPr>
        </p:nvSpPr>
        <p:spPr>
          <a:xfrm>
            <a:off x="349250" y="838200"/>
            <a:ext cx="8839200" cy="685800"/>
          </a:xfrm>
        </p:spPr>
        <p:txBody>
          <a:bodyPr/>
          <a:lstStyle/>
          <a:p>
            <a:r>
              <a:rPr lang="en-US" altLang="x-none"/>
              <a:t>Final word: Cannon</a:t>
            </a:r>
          </a:p>
        </p:txBody>
      </p:sp>
      <p:sp>
        <p:nvSpPr>
          <p:cNvPr id="1894403" name="Rectangle 3"/>
          <p:cNvSpPr>
            <a:spLocks noChangeArrowheads="1"/>
          </p:cNvSpPr>
          <p:nvPr/>
        </p:nvSpPr>
        <p:spPr bwMode="auto">
          <a:xfrm>
            <a:off x="1219200" y="2019300"/>
            <a:ext cx="74676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571500" indent="-571500">
              <a:defRPr sz="2400">
                <a:solidFill>
                  <a:schemeClr val="tx1"/>
                </a:solidFill>
                <a:latin typeface="Arial" charset="0"/>
              </a:defRPr>
            </a:lvl1pPr>
            <a:lvl2pPr marL="909638" indent="-223838">
              <a:defRPr sz="2400">
                <a:solidFill>
                  <a:schemeClr val="tx1"/>
                </a:solidFill>
                <a:latin typeface="Arial" charset="0"/>
              </a:defRPr>
            </a:lvl2pPr>
            <a:lvl3pPr marL="1252538"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ltLang="x-none" b="1">
                <a:solidFill>
                  <a:schemeClr val="hlink"/>
                </a:solidFill>
                <a:latin typeface="Verdana" charset="0"/>
              </a:rPr>
              <a:t>inhibition of the renin-angiotensin-aldosterone system</a:t>
            </a:r>
            <a:r>
              <a:rPr lang="en-US" altLang="x-none" b="1">
                <a:solidFill>
                  <a:schemeClr val="tx2"/>
                </a:solidFill>
                <a:latin typeface="Verdana" charset="0"/>
              </a:rPr>
              <a:t> </a:t>
            </a:r>
            <a:r>
              <a:rPr lang="en-US" altLang="x-none" b="1">
                <a:solidFill>
                  <a:schemeClr val="hlink"/>
                </a:solidFill>
                <a:latin typeface="Verdana" charset="0"/>
              </a:rPr>
              <a:t>now a mandatory component of</a:t>
            </a:r>
            <a:r>
              <a:rPr lang="en-US" altLang="x-none" b="1">
                <a:solidFill>
                  <a:schemeClr val="tx2"/>
                </a:solidFill>
                <a:latin typeface="Verdana" charset="0"/>
              </a:rPr>
              <a:t> </a:t>
            </a:r>
            <a:r>
              <a:rPr lang="en-US" altLang="x-none" b="1">
                <a:solidFill>
                  <a:schemeClr val="hlink"/>
                </a:solidFill>
                <a:latin typeface="Verdana" charset="0"/>
              </a:rPr>
              <a:t>coronary disease management</a:t>
            </a:r>
          </a:p>
        </p:txBody>
      </p:sp>
      <p:sp>
        <p:nvSpPr>
          <p:cNvPr id="1894404" name="Rectangle 4"/>
          <p:cNvSpPr>
            <a:spLocks noChangeArrowheads="1"/>
          </p:cNvSpPr>
          <p:nvPr/>
        </p:nvSpPr>
        <p:spPr bwMode="auto">
          <a:xfrm>
            <a:off x="7467600" y="5943600"/>
            <a:ext cx="147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sz="2400" b="1">
                <a:solidFill>
                  <a:schemeClr val="tx2"/>
                </a:solidFill>
                <a:latin typeface="Verdana" charset="0"/>
              </a:rPr>
              <a:t>Cannon</a:t>
            </a:r>
          </a:p>
        </p:txBody>
      </p:sp>
      <p:pic>
        <p:nvPicPr>
          <p:cNvPr id="1894405" name="Picture 5" descr="can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700" y="5105400"/>
            <a:ext cx="1054100" cy="915988"/>
          </a:xfrm>
          <a:prstGeom prst="rect">
            <a:avLst/>
          </a:prstGeom>
          <a:noFill/>
          <a:extLst>
            <a:ext uri="{909E8E84-426E-40DD-AFC4-6F175D3DCCD1}">
              <a14:hiddenFill xmlns:a14="http://schemas.microsoft.com/office/drawing/2010/main">
                <a:solidFill>
                  <a:srgbClr val="FFFFFF"/>
                </a:solidFill>
              </a14:hiddenFill>
            </a:ext>
          </a:extLst>
        </p:spPr>
      </p:pic>
      <p:sp>
        <p:nvSpPr>
          <p:cNvPr id="1894406" name="Rectangle 6"/>
          <p:cNvSpPr>
            <a:spLocks noChangeArrowheads="1"/>
          </p:cNvSpPr>
          <p:nvPr/>
        </p:nvSpPr>
        <p:spPr bwMode="auto">
          <a:xfrm>
            <a:off x="2286000" y="5867400"/>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b="1">
                <a:solidFill>
                  <a:schemeClr val="tx2"/>
                </a:solidFill>
              </a:rPr>
              <a:t>Christopher Cannon  Professor of M.</a:t>
            </a:r>
          </a:p>
          <a:p>
            <a:r>
              <a:rPr lang="en-US" altLang="x-none" b="1">
                <a:solidFill>
                  <a:schemeClr val="tx2"/>
                </a:solidFill>
              </a:rPr>
              <a:t>Harvard Med School  CV Division</a:t>
            </a:r>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x-none"/>
              <a:t>Copyright Bale/Doneen Paradigm</a:t>
            </a:r>
          </a:p>
        </p:txBody>
      </p:sp>
      <p:sp>
        <p:nvSpPr>
          <p:cNvPr id="1896450" name="Rectangle 2"/>
          <p:cNvSpPr>
            <a:spLocks noGrp="1" noRot="1" noChangeArrowheads="1"/>
          </p:cNvSpPr>
          <p:nvPr>
            <p:ph type="title"/>
          </p:nvPr>
        </p:nvSpPr>
        <p:spPr>
          <a:xfrm>
            <a:off x="349250" y="838200"/>
            <a:ext cx="8839200" cy="685800"/>
          </a:xfrm>
        </p:spPr>
        <p:txBody>
          <a:bodyPr/>
          <a:lstStyle/>
          <a:p>
            <a:r>
              <a:rPr lang="en-US" altLang="x-none"/>
              <a:t>Final word</a:t>
            </a:r>
          </a:p>
        </p:txBody>
      </p:sp>
      <p:sp>
        <p:nvSpPr>
          <p:cNvPr id="1896451" name="Rectangle 3"/>
          <p:cNvSpPr>
            <a:spLocks noChangeArrowheads="1"/>
          </p:cNvSpPr>
          <p:nvPr/>
        </p:nvSpPr>
        <p:spPr bwMode="auto">
          <a:xfrm>
            <a:off x="1066800" y="2019300"/>
            <a:ext cx="80772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571500" indent="-571500">
              <a:defRPr sz="2400">
                <a:solidFill>
                  <a:schemeClr val="tx1"/>
                </a:solidFill>
                <a:latin typeface="Arial" charset="0"/>
              </a:defRPr>
            </a:lvl1pPr>
            <a:lvl2pPr marL="909638" indent="-223838">
              <a:defRPr sz="2400">
                <a:solidFill>
                  <a:schemeClr val="tx1"/>
                </a:solidFill>
                <a:latin typeface="Arial" charset="0"/>
              </a:defRPr>
            </a:lvl2pPr>
            <a:lvl3pPr marL="1252538"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75000"/>
              </a:spcBef>
              <a:buClr>
                <a:srgbClr val="FF9933"/>
              </a:buClr>
            </a:pPr>
            <a:endParaRPr lang="en-US" altLang="x-none" b="1">
              <a:solidFill>
                <a:schemeClr val="tx2"/>
              </a:solidFill>
              <a:latin typeface="Verdana" charset="0"/>
            </a:endParaRPr>
          </a:p>
          <a:p>
            <a:pPr lvl="1">
              <a:spcBef>
                <a:spcPct val="75000"/>
              </a:spcBef>
              <a:buClr>
                <a:srgbClr val="FF9933"/>
              </a:buClr>
              <a:buFontTx/>
              <a:buChar char="•"/>
            </a:pPr>
            <a:r>
              <a:rPr lang="en-US" altLang="x-none" b="1">
                <a:solidFill>
                  <a:schemeClr val="hlink"/>
                </a:solidFill>
                <a:latin typeface="Verdana" charset="0"/>
              </a:rPr>
              <a:t>Angiotensin inhibition for CAD patients regardless of risk</a:t>
            </a:r>
          </a:p>
        </p:txBody>
      </p:sp>
      <p:sp>
        <p:nvSpPr>
          <p:cNvPr id="1896452" name="Rectangle 4"/>
          <p:cNvSpPr>
            <a:spLocks noChangeArrowheads="1"/>
          </p:cNvSpPr>
          <p:nvPr/>
        </p:nvSpPr>
        <p:spPr bwMode="auto">
          <a:xfrm>
            <a:off x="457200" y="4038600"/>
            <a:ext cx="8207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b="1">
                <a:solidFill>
                  <a:schemeClr val="tx2"/>
                </a:solidFill>
                <a:latin typeface="Verdana" charset="0"/>
              </a:rPr>
              <a:t>Valentin Fuster  Dir. CV Institute Mt. Sinai School of Med.   NY</a:t>
            </a:r>
          </a:p>
        </p:txBody>
      </p:sp>
      <p:pic>
        <p:nvPicPr>
          <p:cNvPr id="1896453" name="Picture 5" descr="fu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400" y="4876800"/>
            <a:ext cx="9271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898498" name="Rectangle 2"/>
          <p:cNvSpPr>
            <a:spLocks noGrp="1" noRot="1" noChangeArrowheads="1"/>
          </p:cNvSpPr>
          <p:nvPr>
            <p:ph type="title"/>
          </p:nvPr>
        </p:nvSpPr>
        <p:spPr/>
        <p:txBody>
          <a:bodyPr/>
          <a:lstStyle/>
          <a:p>
            <a:r>
              <a:rPr lang="en-US" altLang="x-none"/>
              <a:t>American College of Physician’s</a:t>
            </a:r>
          </a:p>
        </p:txBody>
      </p:sp>
      <p:sp>
        <p:nvSpPr>
          <p:cNvPr id="1898499" name="Rectangle 3"/>
          <p:cNvSpPr>
            <a:spLocks noGrp="1" noRot="1" noChangeArrowheads="1"/>
          </p:cNvSpPr>
          <p:nvPr>
            <p:ph type="body" idx="1"/>
          </p:nvPr>
        </p:nvSpPr>
        <p:spPr>
          <a:xfrm>
            <a:off x="301625" y="3048000"/>
            <a:ext cx="8540750" cy="3733800"/>
          </a:xfrm>
        </p:spPr>
        <p:txBody>
          <a:bodyPr/>
          <a:lstStyle/>
          <a:p>
            <a:pPr>
              <a:buFont typeface="Wingdings" charset="2"/>
              <a:buNone/>
            </a:pPr>
            <a:r>
              <a:rPr lang="en-US" altLang="x-none"/>
              <a:t>Recommend all pts. with CAD be on a drug to block angiotensin</a:t>
            </a:r>
          </a:p>
        </p:txBody>
      </p:sp>
      <p:sp>
        <p:nvSpPr>
          <p:cNvPr id="1898500" name="Text Box 4"/>
          <p:cNvSpPr txBox="1">
            <a:spLocks noChangeArrowheads="1"/>
          </p:cNvSpPr>
          <p:nvPr/>
        </p:nvSpPr>
        <p:spPr bwMode="auto">
          <a:xfrm>
            <a:off x="822325" y="5257800"/>
            <a:ext cx="542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b="1" i="1">
                <a:solidFill>
                  <a:schemeClr val="hlink"/>
                </a:solidFill>
              </a:rPr>
              <a:t>Annals of Internal Medicine</a:t>
            </a:r>
            <a:r>
              <a:rPr lang="en-US" altLang="x-none" sz="2000">
                <a:solidFill>
                  <a:schemeClr val="hlink"/>
                </a:solidFill>
              </a:rPr>
              <a:t>; Oct. 2004</a:t>
            </a: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 name="Footer Placeholder 4"/>
          <p:cNvSpPr>
            <a:spLocks noGrp="1"/>
          </p:cNvSpPr>
          <p:nvPr>
            <p:ph type="ftr" sz="quarter" idx="11"/>
          </p:nvPr>
        </p:nvSpPr>
        <p:spPr/>
        <p:txBody>
          <a:bodyPr/>
          <a:lstStyle/>
          <a:p>
            <a:r>
              <a:rPr lang="en-US" altLang="x-none"/>
              <a:t>Copyright Bale/Doneen Paradigm</a:t>
            </a:r>
          </a:p>
        </p:txBody>
      </p:sp>
      <p:sp>
        <p:nvSpPr>
          <p:cNvPr id="1900546" name="Rectangle 2"/>
          <p:cNvSpPr>
            <a:spLocks noGrp="1" noRot="1" noChangeArrowheads="1"/>
          </p:cNvSpPr>
          <p:nvPr>
            <p:ph type="title"/>
          </p:nvPr>
        </p:nvSpPr>
        <p:spPr>
          <a:xfrm>
            <a:off x="990600" y="0"/>
            <a:ext cx="8382000" cy="609600"/>
          </a:xfrm>
        </p:spPr>
        <p:txBody>
          <a:bodyPr/>
          <a:lstStyle/>
          <a:p>
            <a:r>
              <a:rPr lang="en-US" altLang="x-none" sz="4000" b="1">
                <a:solidFill>
                  <a:srgbClr val="FFA31B"/>
                </a:solidFill>
                <a:ea typeface="Arial" charset="0"/>
                <a:cs typeface="Arial" charset="0"/>
              </a:rPr>
              <a:t>ACEIs unsafe in first trimester</a:t>
            </a:r>
          </a:p>
        </p:txBody>
      </p:sp>
      <p:sp>
        <p:nvSpPr>
          <p:cNvPr id="1900547" name="Text Box 3"/>
          <p:cNvSpPr txBox="1">
            <a:spLocks noChangeArrowheads="1"/>
          </p:cNvSpPr>
          <p:nvPr/>
        </p:nvSpPr>
        <p:spPr bwMode="auto">
          <a:xfrm>
            <a:off x="0" y="5451475"/>
            <a:ext cx="7543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a:latin typeface="Verdana" charset="0"/>
                <a:ea typeface="Times New Roman" charset="0"/>
                <a:cs typeface="Times New Roman" charset="0"/>
              </a:rPr>
              <a:t>Women with DM excluded</a:t>
            </a:r>
          </a:p>
          <a:p>
            <a:pPr eaLnBrk="1" hangingPunct="1">
              <a:spcBef>
                <a:spcPct val="50000"/>
              </a:spcBef>
            </a:pPr>
            <a:r>
              <a:rPr lang="en-US" altLang="x-none">
                <a:solidFill>
                  <a:srgbClr val="FFA31B"/>
                </a:solidFill>
                <a:latin typeface="Verdana" charset="0"/>
                <a:ea typeface="Times New Roman" charset="0"/>
                <a:cs typeface="Times New Roman" charset="0"/>
              </a:rPr>
              <a:t>Cooper WO et al. </a:t>
            </a:r>
            <a:r>
              <a:rPr lang="en-US" altLang="x-none" i="1">
                <a:solidFill>
                  <a:srgbClr val="FFA31B"/>
                </a:solidFill>
                <a:latin typeface="Verdana" charset="0"/>
                <a:ea typeface="Times New Roman" charset="0"/>
                <a:cs typeface="Times New Roman" charset="0"/>
              </a:rPr>
              <a:t>N Engl Med 6/8/</a:t>
            </a:r>
            <a:r>
              <a:rPr lang="en-US" altLang="x-none">
                <a:solidFill>
                  <a:srgbClr val="FFA31B"/>
                </a:solidFill>
                <a:latin typeface="Verdana" charset="0"/>
                <a:ea typeface="Times New Roman" charset="0"/>
                <a:cs typeface="Times New Roman" charset="0"/>
              </a:rPr>
              <a:t>2006; 354: 2443-2451.</a:t>
            </a:r>
            <a:r>
              <a:rPr lang="en-US" altLang="x-none">
                <a:solidFill>
                  <a:srgbClr val="FFA31B"/>
                </a:solidFill>
                <a:latin typeface="Verdana" charset="0"/>
                <a:ea typeface="Arial" charset="0"/>
                <a:cs typeface="Arial" charset="0"/>
              </a:rPr>
              <a:t> </a:t>
            </a:r>
            <a:r>
              <a:rPr lang="en-US" altLang="x-none">
                <a:solidFill>
                  <a:srgbClr val="FFA31B"/>
                </a:solidFill>
                <a:latin typeface="Verdana" charset="0"/>
                <a:ea typeface="Times New Roman" charset="0"/>
                <a:cs typeface="Times New Roman" charset="0"/>
              </a:rPr>
              <a:t> </a:t>
            </a:r>
          </a:p>
        </p:txBody>
      </p:sp>
      <p:graphicFrame>
        <p:nvGraphicFramePr>
          <p:cNvPr id="1900548" name="Group 4"/>
          <p:cNvGraphicFramePr>
            <a:graphicFrameLocks noGrp="1"/>
          </p:cNvGraphicFramePr>
          <p:nvPr/>
        </p:nvGraphicFramePr>
        <p:xfrm>
          <a:off x="304800" y="609600"/>
          <a:ext cx="8610600" cy="4384675"/>
        </p:xfrm>
        <a:graphic>
          <a:graphicData uri="http://schemas.openxmlformats.org/drawingml/2006/table">
            <a:tbl>
              <a:tblPr/>
              <a:tblGrid>
                <a:gridCol w="2493963"/>
                <a:gridCol w="1289050"/>
                <a:gridCol w="2413000"/>
                <a:gridCol w="2414587"/>
              </a:tblGrid>
              <a:tr h="2984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Variable </a:t>
                      </a:r>
                    </a:p>
                  </a:txBody>
                  <a:tcPr marR="0"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ACE inhibitor (n=209)</a:t>
                      </a: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Other antihypertensive (n=202)</a:t>
                      </a: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No antihypertensive (n=29</a:t>
                      </a: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Verdana" charset="0"/>
                          <a:ea typeface="Times New Roman" charset="0"/>
                          <a:cs typeface="Times New Roman" charset="0"/>
                        </a:rPr>
                        <a:t> </a:t>
                      </a: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096)</a:t>
                      </a:r>
                    </a:p>
                  </a:txBody>
                  <a:tcPr marR="0" horzOverflow="overflow">
                    <a:lnL>
                      <a:noFill/>
                    </a:lnL>
                    <a:lnR cap="flat">
                      <a:noFill/>
                    </a:lnR>
                    <a:lnT cap="flat">
                      <a:noFill/>
                    </a:lnT>
                    <a:lnB>
                      <a:noFill/>
                    </a:lnB>
                    <a:lnTlToBr>
                      <a:noFill/>
                    </a:lnTlToBr>
                    <a:lnBlToTr>
                      <a:noFill/>
                    </a:lnBlToTr>
                    <a:noFill/>
                  </a:tcPr>
                </a:tc>
              </a:tr>
              <a:tr h="2079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Any congenital malformation</a:t>
                      </a: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 </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 </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 </a:t>
                      </a:r>
                    </a:p>
                  </a:txBody>
                  <a:tcPr marR="0" horzOverflow="overflow">
                    <a:lnL>
                      <a:noFill/>
                    </a:lnL>
                    <a:lnR cap="flat">
                      <a:noFill/>
                    </a:lnR>
                    <a:lnT>
                      <a:noFill/>
                    </a:lnT>
                    <a:lnB>
                      <a:noFill/>
                    </a:lnB>
                    <a:lnTlToBr>
                      <a:noFill/>
                    </a:lnTlToBr>
                    <a:lnBlToTr>
                      <a:noFill/>
                    </a:lnBlToTr>
                    <a:noFill/>
                  </a:tcPr>
                </a:tc>
              </a:tr>
              <a:tr h="1190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A31B"/>
                        </a:buClr>
                        <a:buSzTx/>
                        <a:buFont typeface="Wingdings" charset="2"/>
                        <a:buChar char="§"/>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Infants, n</a:t>
                      </a: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18</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4</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834</a:t>
                      </a:r>
                    </a:p>
                  </a:txBody>
                  <a:tcPr marR="0" horzOverflow="overflow">
                    <a:lnL>
                      <a:noFill/>
                    </a:lnL>
                    <a:lnR cap="flat">
                      <a:noFill/>
                    </a:lnR>
                    <a:lnT>
                      <a:noFill/>
                    </a:lnT>
                    <a:lnB>
                      <a:noFill/>
                    </a:lnB>
                    <a:lnTlToBr>
                      <a:noFill/>
                    </a:lnTlToBr>
                    <a:lnBlToTr>
                      <a:noFill/>
                    </a:lnBlToTr>
                    <a:noFill/>
                  </a:tcPr>
                </a:tc>
              </a:tr>
              <a:tr h="1190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A31B"/>
                        </a:buClr>
                        <a:buSzTx/>
                        <a:buFont typeface="Wingdings" charset="2"/>
                        <a:buChar char="§"/>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 of births</a:t>
                      </a: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7.12</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1.73</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2.63</a:t>
                      </a:r>
                    </a:p>
                  </a:txBody>
                  <a:tcPr marR="0" horzOverflow="overflow">
                    <a:lnL>
                      <a:noFill/>
                    </a:lnL>
                    <a:lnR cap="flat">
                      <a:noFill/>
                    </a:lnR>
                    <a:lnT>
                      <a:noFill/>
                    </a:lnT>
                    <a:lnB>
                      <a:noFill/>
                    </a:lnB>
                    <a:lnTlToBr>
                      <a:noFill/>
                    </a:lnTlToBr>
                    <a:lnBlToTr>
                      <a:noFill/>
                    </a:lnBlToTr>
                    <a:noFill/>
                  </a:tcPr>
                </a:tc>
              </a:tr>
              <a:tr h="1190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A31B"/>
                        </a:buClr>
                        <a:buSzTx/>
                        <a:buFont typeface="Wingdings" charset="2"/>
                        <a:buChar char="§"/>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Risk ratio</a:t>
                      </a: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2.71</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0.66</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 (reference)</a:t>
                      </a:r>
                    </a:p>
                  </a:txBody>
                  <a:tcPr marR="0" horzOverflow="overflow">
                    <a:lnL>
                      <a:noFill/>
                    </a:lnL>
                    <a:lnR cap="flat">
                      <a:noFill/>
                    </a:lnR>
                    <a:lnT>
                      <a:noFill/>
                    </a:lnT>
                    <a:lnB>
                      <a:noFill/>
                    </a:lnB>
                    <a:lnTlToBr>
                      <a:noFill/>
                    </a:lnTlToBr>
                    <a:lnBlToTr>
                      <a:noFill/>
                    </a:lnBlToTr>
                    <a:noFill/>
                  </a:tcPr>
                </a:tc>
              </a:tr>
              <a:tr h="2079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Cardiovascular malformation</a:t>
                      </a: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 </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 </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 </a:t>
                      </a:r>
                    </a:p>
                  </a:txBody>
                  <a:tcPr marR="0" horzOverflow="overflow">
                    <a:lnL>
                      <a:noFill/>
                    </a:lnL>
                    <a:lnR cap="flat">
                      <a:noFill/>
                    </a:lnR>
                    <a:lnT>
                      <a:noFill/>
                    </a:lnT>
                    <a:lnB>
                      <a:noFill/>
                    </a:lnB>
                    <a:lnTlToBr>
                      <a:noFill/>
                    </a:lnTlToBr>
                    <a:lnBlToTr>
                      <a:noFill/>
                    </a:lnBlToTr>
                    <a:noFill/>
                  </a:tcPr>
                </a:tc>
              </a:tr>
              <a:tr h="1190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A31B"/>
                        </a:buClr>
                        <a:buSzTx/>
                        <a:buFont typeface="Wingdings" charset="2"/>
                        <a:buChar char="§"/>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Infants, n</a:t>
                      </a: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294</a:t>
                      </a:r>
                    </a:p>
                  </a:txBody>
                  <a:tcPr marR="0" horzOverflow="overflow">
                    <a:lnL>
                      <a:noFill/>
                    </a:lnL>
                    <a:lnR cap="flat">
                      <a:noFill/>
                    </a:lnR>
                    <a:lnT>
                      <a:noFill/>
                    </a:lnT>
                    <a:lnB>
                      <a:noFill/>
                    </a:lnB>
                    <a:lnTlToBr>
                      <a:noFill/>
                    </a:lnTlToBr>
                    <a:lnBlToTr>
                      <a:noFill/>
                    </a:lnBlToTr>
                    <a:noFill/>
                  </a:tcPr>
                </a:tc>
              </a:tr>
              <a:tr h="1190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A31B"/>
                        </a:buClr>
                        <a:buSzTx/>
                        <a:buFont typeface="Wingdings" charset="2"/>
                        <a:buChar char="§"/>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 of births</a:t>
                      </a: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2.90</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0.70</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0.78</a:t>
                      </a:r>
                    </a:p>
                  </a:txBody>
                  <a:tcPr marR="0" horzOverflow="overflow">
                    <a:lnL>
                      <a:noFill/>
                    </a:lnL>
                    <a:lnR cap="flat">
                      <a:noFill/>
                    </a:lnR>
                    <a:lnT>
                      <a:noFill/>
                    </a:lnT>
                    <a:lnB>
                      <a:noFill/>
                    </a:lnB>
                    <a:lnTlToBr>
                      <a:noFill/>
                    </a:lnTlToBr>
                    <a:lnBlToTr>
                      <a:noFill/>
                    </a:lnBlToTr>
                    <a:noFill/>
                  </a:tcPr>
                </a:tc>
              </a:tr>
              <a:tr h="1190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A31B"/>
                        </a:buClr>
                        <a:buSzTx/>
                        <a:buFont typeface="Wingdings" charset="2"/>
                        <a:buChar char="§"/>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Risk ratio</a:t>
                      </a:r>
                    </a:p>
                  </a:txBody>
                  <a:tcPr marR="0"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3.72</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0.89</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a:t>
                      </a:r>
                    </a:p>
                  </a:txBody>
                  <a:tcPr marR="0" horzOverflow="overflow">
                    <a:lnL>
                      <a:noFill/>
                    </a:lnL>
                    <a:lnR cap="flat">
                      <a:noFill/>
                    </a:lnR>
                    <a:lnT>
                      <a:noFill/>
                    </a:lnT>
                    <a:lnB cap="flat">
                      <a:noFill/>
                    </a:lnB>
                    <a:lnTlToBr>
                      <a:noFill/>
                    </a:lnTlToBr>
                    <a:lnBlToTr>
                      <a:noFill/>
                    </a:lnBlToTr>
                    <a:noFill/>
                  </a:tcPr>
                </a:tc>
              </a:tr>
            </a:tbl>
          </a:graphicData>
        </a:graphic>
      </p:graphicFrame>
      <p:sp>
        <p:nvSpPr>
          <p:cNvPr id="1900611" name="Text Box 67"/>
          <p:cNvSpPr txBox="1">
            <a:spLocks noChangeArrowheads="1"/>
          </p:cNvSpPr>
          <p:nvPr/>
        </p:nvSpPr>
        <p:spPr bwMode="auto">
          <a:xfrm>
            <a:off x="428625" y="4994275"/>
            <a:ext cx="848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sz="1200" b="1">
                <a:latin typeface="Verdana" charset="0"/>
                <a:ea typeface="Arial" charset="0"/>
                <a:cs typeface="Arial" charset="0"/>
              </a:rPr>
              <a:t>*Infants could have both cardiovascular and CNS (mainly spina bifida &amp; eye) malformations. The proportions and risk ratios were adjusted for potential confounders</a:t>
            </a:r>
            <a:r>
              <a:rPr lang="en-US" altLang="x-none" sz="1200" b="1">
                <a:latin typeface="Verdana" charset="0"/>
                <a:ea typeface="Times New Roman" charset="0"/>
                <a:cs typeface="Times New Roman" charset="0"/>
              </a:rPr>
              <a:t>. </a:t>
            </a:r>
          </a:p>
        </p:txBody>
      </p:sp>
      <p:sp>
        <p:nvSpPr>
          <p:cNvPr id="1900612" name="Line 68"/>
          <p:cNvSpPr>
            <a:spLocks noChangeShapeType="1"/>
          </p:cNvSpPr>
          <p:nvPr/>
        </p:nvSpPr>
        <p:spPr bwMode="auto">
          <a:xfrm>
            <a:off x="428625" y="2162175"/>
            <a:ext cx="8077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00613" name="Line 69"/>
          <p:cNvSpPr>
            <a:spLocks noChangeShapeType="1"/>
          </p:cNvSpPr>
          <p:nvPr/>
        </p:nvSpPr>
        <p:spPr bwMode="auto">
          <a:xfrm>
            <a:off x="430213" y="4994275"/>
            <a:ext cx="8075612"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00614" name="Line 70"/>
          <p:cNvSpPr>
            <a:spLocks noChangeShapeType="1"/>
          </p:cNvSpPr>
          <p:nvPr/>
        </p:nvSpPr>
        <p:spPr bwMode="auto">
          <a:xfrm>
            <a:off x="430213" y="5451475"/>
            <a:ext cx="8075612"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925122" name="Rectangle 2"/>
          <p:cNvSpPr>
            <a:spLocks noGrp="1" noRot="1" noChangeArrowheads="1"/>
          </p:cNvSpPr>
          <p:nvPr>
            <p:ph type="title"/>
          </p:nvPr>
        </p:nvSpPr>
        <p:spPr/>
        <p:txBody>
          <a:bodyPr/>
          <a:lstStyle/>
          <a:p>
            <a:r>
              <a:rPr lang="en-US" altLang="x-none"/>
              <a:t>When do we need combination?</a:t>
            </a:r>
            <a:br>
              <a:rPr lang="en-US" altLang="x-none"/>
            </a:br>
            <a:r>
              <a:rPr lang="en-US" altLang="x-none" sz="2400">
                <a:solidFill>
                  <a:srgbClr val="FFFF99"/>
                </a:solidFill>
              </a:rPr>
              <a:t>Problems  not  adequately  addressed  with  cornerstones</a:t>
            </a:r>
          </a:p>
        </p:txBody>
      </p:sp>
      <p:sp>
        <p:nvSpPr>
          <p:cNvPr id="1925123" name="Rectangle 3"/>
          <p:cNvSpPr>
            <a:spLocks noGrp="1" noRot="1" noChangeArrowheads="1"/>
          </p:cNvSpPr>
          <p:nvPr>
            <p:ph type="body" idx="1"/>
          </p:nvPr>
        </p:nvSpPr>
        <p:spPr>
          <a:xfrm>
            <a:off x="301625" y="1676400"/>
            <a:ext cx="8540750" cy="5181600"/>
          </a:xfrm>
        </p:spPr>
        <p:txBody>
          <a:bodyPr/>
          <a:lstStyle/>
          <a:p>
            <a:pPr>
              <a:lnSpc>
                <a:spcPct val="80000"/>
              </a:lnSpc>
            </a:pPr>
            <a:r>
              <a:rPr lang="en-US" altLang="x-none" sz="2000">
                <a:solidFill>
                  <a:schemeClr val="hlink"/>
                </a:solidFill>
              </a:rPr>
              <a:t>HDL</a:t>
            </a:r>
          </a:p>
          <a:p>
            <a:pPr>
              <a:lnSpc>
                <a:spcPct val="80000"/>
              </a:lnSpc>
              <a:buFont typeface="Wingdings" charset="2"/>
              <a:buNone/>
            </a:pPr>
            <a:r>
              <a:rPr lang="en-US" altLang="x-none" sz="2000">
                <a:solidFill>
                  <a:schemeClr val="hlink"/>
                </a:solidFill>
              </a:rPr>
              <a:t>       </a:t>
            </a:r>
            <a:r>
              <a:rPr lang="en-US" altLang="x-none" sz="2000"/>
              <a:t>Niacin; Fibrates; TZDs</a:t>
            </a:r>
          </a:p>
          <a:p>
            <a:pPr>
              <a:lnSpc>
                <a:spcPct val="80000"/>
              </a:lnSpc>
            </a:pPr>
            <a:r>
              <a:rPr lang="en-US" altLang="x-none" sz="2000">
                <a:solidFill>
                  <a:schemeClr val="hlink"/>
                </a:solidFill>
              </a:rPr>
              <a:t>Sub-particles &amp; Apo B</a:t>
            </a:r>
          </a:p>
          <a:p>
            <a:pPr>
              <a:lnSpc>
                <a:spcPct val="80000"/>
              </a:lnSpc>
              <a:buFont typeface="Wingdings" charset="2"/>
              <a:buNone/>
            </a:pPr>
            <a:r>
              <a:rPr lang="en-US" altLang="x-none" sz="2000"/>
              <a:t>       Niacin; Fibrates; TZD’s</a:t>
            </a:r>
          </a:p>
          <a:p>
            <a:pPr>
              <a:lnSpc>
                <a:spcPct val="80000"/>
              </a:lnSpc>
            </a:pPr>
            <a:r>
              <a:rPr lang="en-US" altLang="x-none" sz="2000">
                <a:solidFill>
                  <a:schemeClr val="hlink"/>
                </a:solidFill>
              </a:rPr>
              <a:t>Lipo (a)</a:t>
            </a:r>
          </a:p>
          <a:p>
            <a:pPr>
              <a:lnSpc>
                <a:spcPct val="80000"/>
              </a:lnSpc>
              <a:buFont typeface="Wingdings" charset="2"/>
              <a:buNone/>
            </a:pPr>
            <a:r>
              <a:rPr lang="en-US" altLang="x-none" sz="2000"/>
              <a:t>       Niacin</a:t>
            </a:r>
          </a:p>
          <a:p>
            <a:pPr>
              <a:lnSpc>
                <a:spcPct val="80000"/>
              </a:lnSpc>
            </a:pPr>
            <a:r>
              <a:rPr lang="en-US" altLang="x-none" sz="2000">
                <a:solidFill>
                  <a:schemeClr val="hlink"/>
                </a:solidFill>
              </a:rPr>
              <a:t>Fibrinogen</a:t>
            </a:r>
          </a:p>
          <a:p>
            <a:pPr>
              <a:lnSpc>
                <a:spcPct val="80000"/>
              </a:lnSpc>
              <a:buFont typeface="Wingdings" charset="2"/>
              <a:buNone/>
            </a:pPr>
            <a:r>
              <a:rPr lang="en-US" altLang="x-none" sz="2000"/>
              <a:t>       Niacin; Fenofibrate; TZD’s</a:t>
            </a:r>
          </a:p>
          <a:p>
            <a:pPr>
              <a:lnSpc>
                <a:spcPct val="80000"/>
              </a:lnSpc>
            </a:pPr>
            <a:r>
              <a:rPr lang="en-US" altLang="x-none" sz="2000">
                <a:solidFill>
                  <a:schemeClr val="hlink"/>
                </a:solidFill>
              </a:rPr>
              <a:t>BNP &amp; or NT pro-BNP</a:t>
            </a:r>
          </a:p>
          <a:p>
            <a:pPr>
              <a:lnSpc>
                <a:spcPct val="80000"/>
              </a:lnSpc>
              <a:buFont typeface="Wingdings" charset="2"/>
              <a:buNone/>
            </a:pPr>
            <a:r>
              <a:rPr lang="en-US" altLang="x-none" sz="2000">
                <a:solidFill>
                  <a:schemeClr val="hlink"/>
                </a:solidFill>
              </a:rPr>
              <a:t>       </a:t>
            </a:r>
            <a:r>
              <a:rPr lang="en-US" altLang="x-none" sz="2000"/>
              <a:t>beta-blocker; ARB; ACEI</a:t>
            </a:r>
          </a:p>
          <a:p>
            <a:pPr>
              <a:lnSpc>
                <a:spcPct val="80000"/>
              </a:lnSpc>
            </a:pPr>
            <a:r>
              <a:rPr lang="en-US" altLang="x-none" sz="2000">
                <a:solidFill>
                  <a:schemeClr val="hlink"/>
                </a:solidFill>
              </a:rPr>
              <a:t>PLAC2</a:t>
            </a:r>
          </a:p>
          <a:p>
            <a:pPr>
              <a:lnSpc>
                <a:spcPct val="80000"/>
              </a:lnSpc>
              <a:buFont typeface="Wingdings" charset="2"/>
              <a:buNone/>
            </a:pPr>
            <a:r>
              <a:rPr lang="en-US" altLang="x-none" sz="2000">
                <a:solidFill>
                  <a:schemeClr val="hlink"/>
                </a:solidFill>
              </a:rPr>
              <a:t>       </a:t>
            </a:r>
            <a:r>
              <a:rPr lang="en-US" altLang="x-none" sz="2000"/>
              <a:t>statin plus niacin</a:t>
            </a:r>
          </a:p>
          <a:p>
            <a:pPr>
              <a:lnSpc>
                <a:spcPct val="80000"/>
              </a:lnSpc>
            </a:pPr>
            <a:r>
              <a:rPr lang="en-US" altLang="x-none" sz="2000">
                <a:solidFill>
                  <a:schemeClr val="hlink"/>
                </a:solidFill>
              </a:rPr>
              <a:t>IR</a:t>
            </a:r>
          </a:p>
          <a:p>
            <a:pPr>
              <a:lnSpc>
                <a:spcPct val="80000"/>
              </a:lnSpc>
              <a:buFont typeface="Wingdings" charset="2"/>
              <a:buNone/>
            </a:pPr>
            <a:r>
              <a:rPr lang="en-US" altLang="x-none" sz="2000"/>
              <a:t>       lifestyle; TZD’s</a:t>
            </a:r>
          </a:p>
          <a:p>
            <a:pPr>
              <a:lnSpc>
                <a:spcPct val="80000"/>
              </a:lnSpc>
              <a:buFont typeface="Wingdings" charset="2"/>
              <a:buNone/>
            </a:pPr>
            <a:r>
              <a:rPr lang="en-US" altLang="x-none" sz="200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25123">
                                            <p:txEl>
                                              <p:pRg st="0" end="0"/>
                                            </p:txEl>
                                          </p:spTgt>
                                        </p:tgtEl>
                                        <p:attrNameLst>
                                          <p:attrName>style.visibility</p:attrName>
                                        </p:attrNameLst>
                                      </p:cBhvr>
                                      <p:to>
                                        <p:strVal val="visible"/>
                                      </p:to>
                                    </p:set>
                                    <p:anim calcmode="lin" valueType="num">
                                      <p:cBhvr additive="base">
                                        <p:cTn id="7" dur="500" fill="hold"/>
                                        <p:tgtEl>
                                          <p:spTgt spid="192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51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25123">
                                            <p:txEl>
                                              <p:pRg st="1" end="1"/>
                                            </p:txEl>
                                          </p:spTgt>
                                        </p:tgtEl>
                                        <p:attrNameLst>
                                          <p:attrName>style.visibility</p:attrName>
                                        </p:attrNameLst>
                                      </p:cBhvr>
                                      <p:to>
                                        <p:strVal val="visible"/>
                                      </p:to>
                                    </p:set>
                                    <p:anim calcmode="lin" valueType="num">
                                      <p:cBhvr additive="base">
                                        <p:cTn id="11" dur="500" fill="hold"/>
                                        <p:tgtEl>
                                          <p:spTgt spid="19251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2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925123">
                                            <p:txEl>
                                              <p:pRg st="2" end="2"/>
                                            </p:txEl>
                                          </p:spTgt>
                                        </p:tgtEl>
                                        <p:attrNameLst>
                                          <p:attrName>style.visibility</p:attrName>
                                        </p:attrNameLst>
                                      </p:cBhvr>
                                      <p:to>
                                        <p:strVal val="visible"/>
                                      </p:to>
                                    </p:set>
                                    <p:anim calcmode="lin" valueType="num">
                                      <p:cBhvr additive="base">
                                        <p:cTn id="17" dur="500" fill="hold"/>
                                        <p:tgtEl>
                                          <p:spTgt spid="19251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2512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25123">
                                            <p:txEl>
                                              <p:pRg st="3" end="3"/>
                                            </p:txEl>
                                          </p:spTgt>
                                        </p:tgtEl>
                                        <p:attrNameLst>
                                          <p:attrName>style.visibility</p:attrName>
                                        </p:attrNameLst>
                                      </p:cBhvr>
                                      <p:to>
                                        <p:strVal val="visible"/>
                                      </p:to>
                                    </p:set>
                                    <p:anim calcmode="lin" valueType="num">
                                      <p:cBhvr additive="base">
                                        <p:cTn id="21" dur="500" fill="hold"/>
                                        <p:tgtEl>
                                          <p:spTgt spid="192512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2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925123">
                                            <p:txEl>
                                              <p:pRg st="4" end="4"/>
                                            </p:txEl>
                                          </p:spTgt>
                                        </p:tgtEl>
                                        <p:attrNameLst>
                                          <p:attrName>style.visibility</p:attrName>
                                        </p:attrNameLst>
                                      </p:cBhvr>
                                      <p:to>
                                        <p:strVal val="visible"/>
                                      </p:to>
                                    </p:set>
                                    <p:anim calcmode="lin" valueType="num">
                                      <p:cBhvr additive="base">
                                        <p:cTn id="27" dur="500" fill="hold"/>
                                        <p:tgtEl>
                                          <p:spTgt spid="192512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2512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25123">
                                            <p:txEl>
                                              <p:pRg st="5" end="5"/>
                                            </p:txEl>
                                          </p:spTgt>
                                        </p:tgtEl>
                                        <p:attrNameLst>
                                          <p:attrName>style.visibility</p:attrName>
                                        </p:attrNameLst>
                                      </p:cBhvr>
                                      <p:to>
                                        <p:strVal val="visible"/>
                                      </p:to>
                                    </p:set>
                                    <p:anim calcmode="lin" valueType="num">
                                      <p:cBhvr additive="base">
                                        <p:cTn id="31" dur="500" fill="hold"/>
                                        <p:tgtEl>
                                          <p:spTgt spid="19251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2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25123">
                                            <p:txEl>
                                              <p:pRg st="6" end="6"/>
                                            </p:txEl>
                                          </p:spTgt>
                                        </p:tgtEl>
                                        <p:attrNameLst>
                                          <p:attrName>style.visibility</p:attrName>
                                        </p:attrNameLst>
                                      </p:cBhvr>
                                      <p:to>
                                        <p:strVal val="visible"/>
                                      </p:to>
                                    </p:set>
                                    <p:anim calcmode="lin" valueType="num">
                                      <p:cBhvr additive="base">
                                        <p:cTn id="37" dur="500" fill="hold"/>
                                        <p:tgtEl>
                                          <p:spTgt spid="19251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2512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25123">
                                            <p:txEl>
                                              <p:pRg st="7" end="7"/>
                                            </p:txEl>
                                          </p:spTgt>
                                        </p:tgtEl>
                                        <p:attrNameLst>
                                          <p:attrName>style.visibility</p:attrName>
                                        </p:attrNameLst>
                                      </p:cBhvr>
                                      <p:to>
                                        <p:strVal val="visible"/>
                                      </p:to>
                                    </p:set>
                                    <p:anim calcmode="lin" valueType="num">
                                      <p:cBhvr additive="base">
                                        <p:cTn id="41" dur="500" fill="hold"/>
                                        <p:tgtEl>
                                          <p:spTgt spid="192512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2512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25123">
                                            <p:txEl>
                                              <p:pRg st="8" end="8"/>
                                            </p:txEl>
                                          </p:spTgt>
                                        </p:tgtEl>
                                        <p:attrNameLst>
                                          <p:attrName>style.visibility</p:attrName>
                                        </p:attrNameLst>
                                      </p:cBhvr>
                                      <p:to>
                                        <p:strVal val="visible"/>
                                      </p:to>
                                    </p:set>
                                    <p:anim calcmode="lin" valueType="num">
                                      <p:cBhvr additive="base">
                                        <p:cTn id="45" dur="500" fill="hold"/>
                                        <p:tgtEl>
                                          <p:spTgt spid="192512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92512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925123">
                                            <p:txEl>
                                              <p:pRg st="9" end="9"/>
                                            </p:txEl>
                                          </p:spTgt>
                                        </p:tgtEl>
                                        <p:attrNameLst>
                                          <p:attrName>style.visibility</p:attrName>
                                        </p:attrNameLst>
                                      </p:cBhvr>
                                      <p:to>
                                        <p:strVal val="visible"/>
                                      </p:to>
                                    </p:set>
                                    <p:anim calcmode="lin" valueType="num">
                                      <p:cBhvr additive="base">
                                        <p:cTn id="49" dur="500" fill="hold"/>
                                        <p:tgtEl>
                                          <p:spTgt spid="192512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2512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925123">
                                            <p:txEl>
                                              <p:pRg st="10" end="10"/>
                                            </p:txEl>
                                          </p:spTgt>
                                        </p:tgtEl>
                                        <p:attrNameLst>
                                          <p:attrName>style.visibility</p:attrName>
                                        </p:attrNameLst>
                                      </p:cBhvr>
                                      <p:to>
                                        <p:strVal val="visible"/>
                                      </p:to>
                                    </p:set>
                                    <p:anim calcmode="lin" valueType="num">
                                      <p:cBhvr additive="base">
                                        <p:cTn id="53" dur="500" fill="hold"/>
                                        <p:tgtEl>
                                          <p:spTgt spid="192512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2512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925123">
                                            <p:txEl>
                                              <p:pRg st="11" end="11"/>
                                            </p:txEl>
                                          </p:spTgt>
                                        </p:tgtEl>
                                        <p:attrNameLst>
                                          <p:attrName>style.visibility</p:attrName>
                                        </p:attrNameLst>
                                      </p:cBhvr>
                                      <p:to>
                                        <p:strVal val="visible"/>
                                      </p:to>
                                    </p:set>
                                    <p:anim calcmode="lin" valueType="num">
                                      <p:cBhvr additive="base">
                                        <p:cTn id="57" dur="500" fill="hold"/>
                                        <p:tgtEl>
                                          <p:spTgt spid="192512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9251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925123">
                                            <p:txEl>
                                              <p:pRg st="12" end="12"/>
                                            </p:txEl>
                                          </p:spTgt>
                                        </p:tgtEl>
                                        <p:attrNameLst>
                                          <p:attrName>style.visibility</p:attrName>
                                        </p:attrNameLst>
                                      </p:cBhvr>
                                      <p:to>
                                        <p:strVal val="visible"/>
                                      </p:to>
                                    </p:set>
                                    <p:anim calcmode="lin" valueType="num">
                                      <p:cBhvr additive="base">
                                        <p:cTn id="63" dur="500" fill="hold"/>
                                        <p:tgtEl>
                                          <p:spTgt spid="192512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925123">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925123">
                                            <p:txEl>
                                              <p:pRg st="13" end="13"/>
                                            </p:txEl>
                                          </p:spTgt>
                                        </p:tgtEl>
                                        <p:attrNameLst>
                                          <p:attrName>style.visibility</p:attrName>
                                        </p:attrNameLst>
                                      </p:cBhvr>
                                      <p:to>
                                        <p:strVal val="visible"/>
                                      </p:to>
                                    </p:set>
                                    <p:anim calcmode="lin" valueType="num">
                                      <p:cBhvr additive="base">
                                        <p:cTn id="67" dur="500" fill="hold"/>
                                        <p:tgtEl>
                                          <p:spTgt spid="192512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925123">
                                            <p:txEl>
                                              <p:pRg st="13" end="13"/>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925123">
                                            <p:txEl>
                                              <p:pRg st="14" end="14"/>
                                            </p:txEl>
                                          </p:spTgt>
                                        </p:tgtEl>
                                        <p:attrNameLst>
                                          <p:attrName>style.visibility</p:attrName>
                                        </p:attrNameLst>
                                      </p:cBhvr>
                                      <p:to>
                                        <p:strVal val="visible"/>
                                      </p:to>
                                    </p:set>
                                    <p:anim calcmode="lin" valueType="num">
                                      <p:cBhvr additive="base">
                                        <p:cTn id="71" dur="500" fill="hold"/>
                                        <p:tgtEl>
                                          <p:spTgt spid="1925123">
                                            <p:txEl>
                                              <p:pRg st="14" end="1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92512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Footer Placeholder 5"/>
          <p:cNvSpPr>
            <a:spLocks noGrp="1"/>
          </p:cNvSpPr>
          <p:nvPr>
            <p:ph type="ftr" sz="quarter" idx="11"/>
          </p:nvPr>
        </p:nvSpPr>
        <p:spPr/>
        <p:txBody>
          <a:bodyPr/>
          <a:lstStyle/>
          <a:p>
            <a:r>
              <a:rPr lang="en-US" altLang="x-none"/>
              <a:t>Copyright Bale/Doneen Paradigm</a:t>
            </a:r>
          </a:p>
        </p:txBody>
      </p:sp>
      <p:graphicFrame>
        <p:nvGraphicFramePr>
          <p:cNvPr id="1982466" name="Object 2"/>
          <p:cNvGraphicFramePr>
            <a:graphicFrameLocks noChangeAspect="1"/>
          </p:cNvGraphicFramePr>
          <p:nvPr/>
        </p:nvGraphicFramePr>
        <p:xfrm>
          <a:off x="1219200" y="1066800"/>
          <a:ext cx="10363200" cy="5057775"/>
        </p:xfrm>
        <a:graphic>
          <a:graphicData uri="http://schemas.openxmlformats.org/presentationml/2006/ole">
            <mc:AlternateContent xmlns:mc="http://schemas.openxmlformats.org/markup-compatibility/2006">
              <mc:Choice xmlns:v="urn:schemas-microsoft-com:vml" Requires="v">
                <p:oleObj spid="_x0000_s1982477" name="Chart" r:id="rId4" imgW="6420002" imgH="4067251" progId="MSGraph.Chart.8">
                  <p:embed followColorScheme="full"/>
                </p:oleObj>
              </mc:Choice>
              <mc:Fallback>
                <p:oleObj name="Chart" r:id="rId4" imgW="6420002" imgH="4067251"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066800"/>
                        <a:ext cx="10363200" cy="50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82467" name="Rectangle 3"/>
          <p:cNvSpPr>
            <a:spLocks noGrp="1" noChangeArrowheads="1"/>
          </p:cNvSpPr>
          <p:nvPr>
            <p:ph type="title"/>
          </p:nvPr>
        </p:nvSpPr>
        <p:spPr>
          <a:xfrm>
            <a:off x="0" y="76200"/>
            <a:ext cx="9144000" cy="1066800"/>
          </a:xfrm>
          <a:noFill/>
          <a:ln/>
        </p:spPr>
        <p:txBody>
          <a:bodyPr/>
          <a:lstStyle/>
          <a:p>
            <a:pPr>
              <a:lnSpc>
                <a:spcPct val="90000"/>
              </a:lnSpc>
            </a:pPr>
            <a:r>
              <a:rPr lang="en-US" altLang="x-none">
                <a:solidFill>
                  <a:srgbClr val="FFFF00"/>
                </a:solidFill>
              </a:rPr>
              <a:t>Effect of various medications on </a:t>
            </a:r>
            <a:br>
              <a:rPr lang="en-US" altLang="x-none">
                <a:solidFill>
                  <a:srgbClr val="FFFF00"/>
                </a:solidFill>
              </a:rPr>
            </a:br>
            <a:r>
              <a:rPr lang="en-US" altLang="x-none">
                <a:solidFill>
                  <a:srgbClr val="FFFF00"/>
                </a:solidFill>
              </a:rPr>
              <a:t>Lp-PLA</a:t>
            </a:r>
            <a:r>
              <a:rPr lang="en-US" altLang="x-none" baseline="-25000">
                <a:solidFill>
                  <a:srgbClr val="FFFF00"/>
                </a:solidFill>
              </a:rPr>
              <a:t>2 </a:t>
            </a:r>
            <a:r>
              <a:rPr lang="en-US" altLang="x-none">
                <a:solidFill>
                  <a:srgbClr val="FFFF00"/>
                </a:solidFill>
              </a:rPr>
              <a:t>levels </a:t>
            </a:r>
            <a:endParaRPr lang="en-US" altLang="x-none" baseline="70000">
              <a:solidFill>
                <a:srgbClr val="FFFF00"/>
              </a:solidFill>
            </a:endParaRPr>
          </a:p>
        </p:txBody>
      </p:sp>
      <p:sp>
        <p:nvSpPr>
          <p:cNvPr id="1982468" name="Text Box 4"/>
          <p:cNvSpPr txBox="1">
            <a:spLocks noChangeArrowheads="1"/>
          </p:cNvSpPr>
          <p:nvPr/>
        </p:nvSpPr>
        <p:spPr bwMode="auto">
          <a:xfrm>
            <a:off x="3810000" y="6172200"/>
            <a:ext cx="548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fontAlgn="base">
              <a:spcBef>
                <a:spcPct val="0"/>
              </a:spcBef>
              <a:spcAft>
                <a:spcPct val="0"/>
              </a:spcAft>
              <a:defRPr sz="2400">
                <a:solidFill>
                  <a:schemeClr val="tx1"/>
                </a:solidFill>
                <a:latin typeface="Arial" charset="0"/>
              </a:defRPr>
            </a:lvl6pPr>
            <a:lvl7pPr marL="3200400" indent="-457200" fontAlgn="base">
              <a:spcBef>
                <a:spcPct val="0"/>
              </a:spcBef>
              <a:spcAft>
                <a:spcPct val="0"/>
              </a:spcAft>
              <a:defRPr sz="2400">
                <a:solidFill>
                  <a:schemeClr val="tx1"/>
                </a:solidFill>
                <a:latin typeface="Arial" charset="0"/>
              </a:defRPr>
            </a:lvl7pPr>
            <a:lvl8pPr marL="3657600" indent="-457200" fontAlgn="base">
              <a:spcBef>
                <a:spcPct val="0"/>
              </a:spcBef>
              <a:spcAft>
                <a:spcPct val="0"/>
              </a:spcAft>
              <a:defRPr sz="2400">
                <a:solidFill>
                  <a:schemeClr val="tx1"/>
                </a:solidFill>
                <a:latin typeface="Arial" charset="0"/>
              </a:defRPr>
            </a:lvl8pPr>
            <a:lvl9pPr marL="4114800" indent="-457200" fontAlgn="base">
              <a:spcBef>
                <a:spcPct val="0"/>
              </a:spcBef>
              <a:spcAft>
                <a:spcPct val="0"/>
              </a:spcAft>
              <a:defRPr sz="2400">
                <a:solidFill>
                  <a:schemeClr val="tx1"/>
                </a:solidFill>
                <a:latin typeface="Arial" charset="0"/>
              </a:defRPr>
            </a:lvl9pPr>
          </a:lstStyle>
          <a:p>
            <a:pPr eaLnBrk="1" hangingPunct="1">
              <a:lnSpc>
                <a:spcPct val="120000"/>
              </a:lnSpc>
            </a:pPr>
            <a:r>
              <a:rPr lang="en-US" altLang="x-none" sz="1100" b="1">
                <a:solidFill>
                  <a:srgbClr val="FFFFDA"/>
                </a:solidFill>
                <a:latin typeface="Verdana" charset="0"/>
              </a:rPr>
              <a:t>4. Schaefe Er, et al. </a:t>
            </a:r>
            <a:r>
              <a:rPr lang="en-US" altLang="x-none" sz="1100" b="1" i="1">
                <a:solidFill>
                  <a:srgbClr val="FFFFDA"/>
                </a:solidFill>
                <a:latin typeface="Verdana" charset="0"/>
              </a:rPr>
              <a:t>Am J Card</a:t>
            </a:r>
            <a:r>
              <a:rPr lang="en-US" altLang="x-none" sz="1100" b="1">
                <a:solidFill>
                  <a:srgbClr val="FFFFDA"/>
                </a:solidFill>
                <a:latin typeface="Verdana" charset="0"/>
              </a:rPr>
              <a:t> 2005 </a:t>
            </a:r>
          </a:p>
          <a:p>
            <a:pPr eaLnBrk="1" hangingPunct="1">
              <a:lnSpc>
                <a:spcPct val="120000"/>
              </a:lnSpc>
            </a:pPr>
            <a:r>
              <a:rPr lang="en-US" altLang="x-none" sz="1100" b="1">
                <a:solidFill>
                  <a:srgbClr val="FFFFDA"/>
                </a:solidFill>
                <a:latin typeface="Verdana" charset="0"/>
              </a:rPr>
              <a:t>5. Kuvin J, et al. JACC. 2006</a:t>
            </a:r>
          </a:p>
        </p:txBody>
      </p:sp>
      <p:sp>
        <p:nvSpPr>
          <p:cNvPr id="1982469" name="Text Box 5"/>
          <p:cNvSpPr txBox="1">
            <a:spLocks noChangeArrowheads="1"/>
          </p:cNvSpPr>
          <p:nvPr/>
        </p:nvSpPr>
        <p:spPr bwMode="auto">
          <a:xfrm>
            <a:off x="1905000" y="1616075"/>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ctr" eaLnBrk="1" hangingPunct="1"/>
            <a:r>
              <a:rPr lang="en-US" altLang="x-none" sz="1400" b="1"/>
              <a:t>   Pravastatin</a:t>
            </a:r>
            <a:endParaRPr lang="en-US" altLang="x-none" sz="1400"/>
          </a:p>
          <a:p>
            <a:pPr algn="ctr" eaLnBrk="1" hangingPunct="1"/>
            <a:r>
              <a:rPr lang="en-US" altLang="x-none" sz="1400"/>
              <a:t>    Pravachol</a:t>
            </a:r>
          </a:p>
        </p:txBody>
      </p:sp>
      <p:sp>
        <p:nvSpPr>
          <p:cNvPr id="1982470" name="Text Box 6"/>
          <p:cNvSpPr txBox="1">
            <a:spLocks noChangeArrowheads="1"/>
          </p:cNvSpPr>
          <p:nvPr/>
        </p:nvSpPr>
        <p:spPr bwMode="auto">
          <a:xfrm>
            <a:off x="5867400" y="1589088"/>
            <a:ext cx="121761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eaLnBrk="1" hangingPunct="1"/>
            <a:r>
              <a:rPr lang="en-US" altLang="x-none" sz="1400" b="1"/>
              <a:t>Atorvastatin</a:t>
            </a:r>
            <a:endParaRPr lang="en-US" altLang="x-none" sz="1400"/>
          </a:p>
          <a:p>
            <a:pPr eaLnBrk="1" hangingPunct="1"/>
            <a:r>
              <a:rPr lang="en-US" altLang="x-none" sz="1400"/>
              <a:t>     Lipitor</a:t>
            </a:r>
          </a:p>
          <a:p>
            <a:pPr eaLnBrk="1" hangingPunct="1">
              <a:lnSpc>
                <a:spcPct val="95000"/>
              </a:lnSpc>
              <a:spcBef>
                <a:spcPts val="1800"/>
              </a:spcBef>
              <a:buClr>
                <a:srgbClr val="FFFF99"/>
              </a:buClr>
              <a:buSzPct val="120000"/>
            </a:pPr>
            <a:endParaRPr lang="en-US" altLang="x-none" sz="1400" b="1">
              <a:latin typeface="Verdana" charset="0"/>
            </a:endParaRPr>
          </a:p>
          <a:p>
            <a:pPr eaLnBrk="1" hangingPunct="1">
              <a:lnSpc>
                <a:spcPct val="95000"/>
              </a:lnSpc>
              <a:spcBef>
                <a:spcPts val="1800"/>
              </a:spcBef>
              <a:buClr>
                <a:srgbClr val="FFFF99"/>
              </a:buClr>
              <a:buSzPct val="120000"/>
            </a:pPr>
            <a:endParaRPr lang="en-US" altLang="x-none" sz="1400">
              <a:latin typeface="Verdana" charset="0"/>
            </a:endParaRPr>
          </a:p>
        </p:txBody>
      </p:sp>
      <p:sp>
        <p:nvSpPr>
          <p:cNvPr id="1982471" name="Rectangle 7"/>
          <p:cNvSpPr>
            <a:spLocks noChangeArrowheads="1"/>
          </p:cNvSpPr>
          <p:nvPr/>
        </p:nvSpPr>
        <p:spPr bwMode="auto">
          <a:xfrm>
            <a:off x="3352800" y="1616075"/>
            <a:ext cx="12652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1400" b="1"/>
              <a:t>   Fluvastatin</a:t>
            </a:r>
            <a:endParaRPr lang="en-US" altLang="x-none" sz="1400"/>
          </a:p>
          <a:p>
            <a:pPr eaLnBrk="1" hangingPunct="1"/>
            <a:r>
              <a:rPr lang="en-US" altLang="x-none" sz="1400"/>
              <a:t>      Lescol</a:t>
            </a:r>
          </a:p>
        </p:txBody>
      </p:sp>
      <p:sp>
        <p:nvSpPr>
          <p:cNvPr id="1982472" name="Text Box 8"/>
          <p:cNvSpPr txBox="1">
            <a:spLocks noChangeArrowheads="1"/>
          </p:cNvSpPr>
          <p:nvPr/>
        </p:nvSpPr>
        <p:spPr bwMode="auto">
          <a:xfrm rot="-5400000">
            <a:off x="-1242218" y="3477419"/>
            <a:ext cx="3894137"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lnSpc>
                <a:spcPct val="95000"/>
              </a:lnSpc>
              <a:spcBef>
                <a:spcPts val="1800"/>
              </a:spcBef>
              <a:buClr>
                <a:srgbClr val="FFFF99"/>
              </a:buClr>
              <a:buSzPct val="120000"/>
            </a:pPr>
            <a:r>
              <a:rPr lang="en-US" altLang="x-none" b="1">
                <a:latin typeface="Verdana" charset="0"/>
              </a:rPr>
              <a:t>Percent reduction in Lp-PLA</a:t>
            </a:r>
            <a:r>
              <a:rPr lang="en-US" altLang="x-none" b="1" baseline="-25000">
                <a:latin typeface="Verdana" charset="0"/>
              </a:rPr>
              <a:t>2</a:t>
            </a:r>
          </a:p>
        </p:txBody>
      </p:sp>
      <p:sp>
        <p:nvSpPr>
          <p:cNvPr id="1982473" name="Text Box 9"/>
          <p:cNvSpPr txBox="1">
            <a:spLocks noChangeArrowheads="1"/>
          </p:cNvSpPr>
          <p:nvPr/>
        </p:nvSpPr>
        <p:spPr bwMode="auto">
          <a:xfrm>
            <a:off x="304800" y="6172200"/>
            <a:ext cx="4191000"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marL="800100" indent="-342900">
              <a:defRPr sz="2400">
                <a:solidFill>
                  <a:schemeClr val="tx1"/>
                </a:solidFill>
                <a:latin typeface="Arial" charset="0"/>
              </a:defRPr>
            </a:lvl2pPr>
            <a:lvl3pPr marL="1257300" indent="-342900">
              <a:defRPr sz="2400">
                <a:solidFill>
                  <a:schemeClr val="tx1"/>
                </a:solidFill>
                <a:latin typeface="Arial" charset="0"/>
              </a:defRPr>
            </a:lvl3pPr>
            <a:lvl4pPr marL="1714500" indent="-342900">
              <a:defRPr sz="2400">
                <a:solidFill>
                  <a:schemeClr val="tx1"/>
                </a:solidFill>
                <a:latin typeface="Arial" charset="0"/>
              </a:defRPr>
            </a:lvl4pPr>
            <a:lvl5pPr marL="2171700" indent="-342900">
              <a:defRPr sz="2400">
                <a:solidFill>
                  <a:schemeClr val="tx1"/>
                </a:solidFill>
                <a:latin typeface="Arial" charset="0"/>
              </a:defRPr>
            </a:lvl5pPr>
            <a:lvl6pPr marL="2628900" indent="-342900" fontAlgn="base">
              <a:spcBef>
                <a:spcPct val="0"/>
              </a:spcBef>
              <a:spcAft>
                <a:spcPct val="0"/>
              </a:spcAft>
              <a:defRPr sz="2400">
                <a:solidFill>
                  <a:schemeClr val="tx1"/>
                </a:solidFill>
                <a:latin typeface="Arial" charset="0"/>
              </a:defRPr>
            </a:lvl6pPr>
            <a:lvl7pPr marL="3086100" indent="-342900" fontAlgn="base">
              <a:spcBef>
                <a:spcPct val="0"/>
              </a:spcBef>
              <a:spcAft>
                <a:spcPct val="0"/>
              </a:spcAft>
              <a:defRPr sz="2400">
                <a:solidFill>
                  <a:schemeClr val="tx1"/>
                </a:solidFill>
                <a:latin typeface="Arial" charset="0"/>
              </a:defRPr>
            </a:lvl7pPr>
            <a:lvl8pPr marL="3543300" indent="-342900" fontAlgn="base">
              <a:spcBef>
                <a:spcPct val="0"/>
              </a:spcBef>
              <a:spcAft>
                <a:spcPct val="0"/>
              </a:spcAft>
              <a:defRPr sz="2400">
                <a:solidFill>
                  <a:schemeClr val="tx1"/>
                </a:solidFill>
                <a:latin typeface="Arial" charset="0"/>
              </a:defRPr>
            </a:lvl8pPr>
            <a:lvl9pPr marL="4000500" indent="-342900" fontAlgn="base">
              <a:spcBef>
                <a:spcPct val="0"/>
              </a:spcBef>
              <a:spcAft>
                <a:spcPct val="0"/>
              </a:spcAft>
              <a:defRPr sz="2400">
                <a:solidFill>
                  <a:schemeClr val="tx1"/>
                </a:solidFill>
                <a:latin typeface="Arial" charset="0"/>
              </a:defRPr>
            </a:lvl9pPr>
          </a:lstStyle>
          <a:p>
            <a:pPr eaLnBrk="1" hangingPunct="1">
              <a:lnSpc>
                <a:spcPct val="120000"/>
              </a:lnSpc>
            </a:pPr>
            <a:r>
              <a:rPr lang="en-US" altLang="x-none" sz="1000" b="1">
                <a:solidFill>
                  <a:srgbClr val="FFFFDA"/>
                </a:solidFill>
                <a:latin typeface="Verdana" charset="0"/>
              </a:rPr>
              <a:t>1. Albert M, et al. </a:t>
            </a:r>
            <a:r>
              <a:rPr lang="en-US" altLang="x-none" sz="1000" b="1" i="1">
                <a:solidFill>
                  <a:srgbClr val="FFFFDA"/>
                </a:solidFill>
                <a:latin typeface="Verdana" charset="0"/>
              </a:rPr>
              <a:t>Atherosclerosis. 2005</a:t>
            </a:r>
            <a:endParaRPr lang="en-US" altLang="x-none" sz="1100" b="1">
              <a:solidFill>
                <a:srgbClr val="FFFFDA"/>
              </a:solidFill>
              <a:latin typeface="Verdana" charset="0"/>
            </a:endParaRPr>
          </a:p>
          <a:p>
            <a:pPr eaLnBrk="1" hangingPunct="1">
              <a:lnSpc>
                <a:spcPct val="120000"/>
              </a:lnSpc>
            </a:pPr>
            <a:r>
              <a:rPr lang="en-US" altLang="x-none" sz="1100" b="1">
                <a:solidFill>
                  <a:srgbClr val="FFFFDA"/>
                </a:solidFill>
                <a:latin typeface="Verdana" charset="0"/>
              </a:rPr>
              <a:t>2. Winkler K, et al. </a:t>
            </a:r>
            <a:r>
              <a:rPr lang="en-US" altLang="x-none" sz="1100" b="1" i="1">
                <a:solidFill>
                  <a:srgbClr val="FFFFDA"/>
                </a:solidFill>
                <a:latin typeface="Verdana" charset="0"/>
              </a:rPr>
              <a:t>JCEM</a:t>
            </a:r>
            <a:r>
              <a:rPr lang="en-US" altLang="x-none" sz="1100" b="1">
                <a:solidFill>
                  <a:srgbClr val="FFFFDA"/>
                </a:solidFill>
                <a:latin typeface="Verdana" charset="0"/>
              </a:rPr>
              <a:t> 2004 </a:t>
            </a:r>
          </a:p>
          <a:p>
            <a:pPr eaLnBrk="1" hangingPunct="1">
              <a:lnSpc>
                <a:spcPct val="120000"/>
              </a:lnSpc>
            </a:pPr>
            <a:r>
              <a:rPr lang="en-US" altLang="x-none" sz="1100" b="1">
                <a:solidFill>
                  <a:srgbClr val="FFFFDA"/>
                </a:solidFill>
              </a:rPr>
              <a:t>3.  </a:t>
            </a:r>
            <a:r>
              <a:rPr lang="en-US" altLang="x-none" sz="1100" b="1">
                <a:solidFill>
                  <a:srgbClr val="FFFFDA"/>
                </a:solidFill>
                <a:latin typeface="Verdana" charset="0"/>
              </a:rPr>
              <a:t>Muhlestein J, et al. </a:t>
            </a:r>
            <a:r>
              <a:rPr lang="en-US" altLang="x-none" sz="1100" b="1" i="1">
                <a:solidFill>
                  <a:srgbClr val="FFFFDA"/>
                </a:solidFill>
                <a:latin typeface="Verdana" charset="0"/>
              </a:rPr>
              <a:t>ACC abstract</a:t>
            </a:r>
            <a:r>
              <a:rPr lang="en-US" altLang="x-none" sz="1100" b="1">
                <a:solidFill>
                  <a:srgbClr val="FFFFDA"/>
                </a:solidFill>
                <a:latin typeface="Verdana" charset="0"/>
              </a:rPr>
              <a:t> 2006</a:t>
            </a:r>
          </a:p>
          <a:p>
            <a:pPr eaLnBrk="1" hangingPunct="1">
              <a:lnSpc>
                <a:spcPct val="120000"/>
              </a:lnSpc>
            </a:pPr>
            <a:endParaRPr lang="en-US" altLang="x-none" sz="1100" b="1">
              <a:solidFill>
                <a:srgbClr val="FFFFDA"/>
              </a:solidFill>
              <a:latin typeface="Verdana" charset="0"/>
            </a:endParaRPr>
          </a:p>
        </p:txBody>
      </p:sp>
      <p:sp>
        <p:nvSpPr>
          <p:cNvPr id="1982474" name="Rectangle 10"/>
          <p:cNvSpPr>
            <a:spLocks noChangeArrowheads="1"/>
          </p:cNvSpPr>
          <p:nvPr/>
        </p:nvSpPr>
        <p:spPr bwMode="auto">
          <a:xfrm>
            <a:off x="4724400" y="1600200"/>
            <a:ext cx="1147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1400" b="1"/>
              <a:t>Fenofibrate</a:t>
            </a:r>
            <a:endParaRPr lang="en-US" altLang="x-none" sz="1400"/>
          </a:p>
          <a:p>
            <a:pPr eaLnBrk="1" hangingPunct="1"/>
            <a:r>
              <a:rPr lang="en-US" altLang="x-none" sz="1400"/>
              <a:t>    Tricor</a:t>
            </a:r>
          </a:p>
        </p:txBody>
      </p:sp>
      <p:sp>
        <p:nvSpPr>
          <p:cNvPr id="1982475" name="Text Box 11"/>
          <p:cNvSpPr txBox="1">
            <a:spLocks noChangeArrowheads="1"/>
          </p:cNvSpPr>
          <p:nvPr/>
        </p:nvSpPr>
        <p:spPr bwMode="auto">
          <a:xfrm>
            <a:off x="6705600" y="16002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ctr" eaLnBrk="1" hangingPunct="1"/>
            <a:r>
              <a:rPr lang="en-US" altLang="x-none" sz="1400" b="1"/>
              <a:t>   </a:t>
            </a:r>
            <a:r>
              <a:rPr lang="en-US" altLang="x-none" sz="1400" b="1">
                <a:solidFill>
                  <a:schemeClr val="bg1"/>
                </a:solidFill>
              </a:rPr>
              <a:t>Niacin E.R.</a:t>
            </a:r>
            <a:endParaRPr lang="en-US" altLang="x-none" sz="1400">
              <a:solidFill>
                <a:schemeClr val="bg1"/>
              </a:solidFill>
            </a:endParaRPr>
          </a:p>
          <a:p>
            <a:pPr algn="ctr" eaLnBrk="1" hangingPunct="1"/>
            <a:r>
              <a:rPr lang="en-US" altLang="x-none" sz="1400">
                <a:solidFill>
                  <a:schemeClr val="bg1"/>
                </a:solidFill>
              </a:rPr>
              <a:t>   </a:t>
            </a:r>
            <a:r>
              <a:rPr lang="en-US" altLang="x-none" sz="1400"/>
              <a:t>Niaspan**</a:t>
            </a:r>
          </a:p>
        </p:txBody>
      </p:sp>
      <p:sp>
        <p:nvSpPr>
          <p:cNvPr id="1982476" name="Text Box 12"/>
          <p:cNvSpPr txBox="1">
            <a:spLocks noChangeArrowheads="1"/>
          </p:cNvSpPr>
          <p:nvPr/>
        </p:nvSpPr>
        <p:spPr bwMode="auto">
          <a:xfrm>
            <a:off x="304800" y="5943600"/>
            <a:ext cx="327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sz="1400" b="1">
                <a:solidFill>
                  <a:srgbClr val="FFFF00"/>
                </a:solidFill>
              </a:rPr>
              <a:t>** Additive to statin therapy</a:t>
            </a:r>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x-none"/>
              <a:t>Copyright Bale/Doneen Paradigm</a:t>
            </a:r>
          </a:p>
        </p:txBody>
      </p:sp>
      <p:sp>
        <p:nvSpPr>
          <p:cNvPr id="1984514" name="Rectangle 2"/>
          <p:cNvSpPr>
            <a:spLocks noGrp="1" noRot="1" noChangeArrowheads="1"/>
          </p:cNvSpPr>
          <p:nvPr>
            <p:ph type="title"/>
          </p:nvPr>
        </p:nvSpPr>
        <p:spPr>
          <a:xfrm>
            <a:off x="0" y="0"/>
            <a:ext cx="9144000" cy="1143000"/>
          </a:xfrm>
        </p:spPr>
        <p:txBody>
          <a:bodyPr/>
          <a:lstStyle/>
          <a:p>
            <a:r>
              <a:rPr lang="en-US" altLang="x-none" sz="3200" b="1">
                <a:solidFill>
                  <a:srgbClr val="FFCC00"/>
                </a:solidFill>
              </a:rPr>
              <a:t>DIACOR: Effects of Simvastatin and Fenofibrate on Lp-PLA</a:t>
            </a:r>
            <a:r>
              <a:rPr lang="en-US" altLang="x-none" sz="3200" b="1" baseline="-25000">
                <a:solidFill>
                  <a:srgbClr val="FFCC00"/>
                </a:solidFill>
              </a:rPr>
              <a:t>2 </a:t>
            </a:r>
            <a:r>
              <a:rPr lang="en-US" altLang="x-none" sz="3200" b="1">
                <a:solidFill>
                  <a:srgbClr val="FFCC00"/>
                </a:solidFill>
              </a:rPr>
              <a:t>in Type 2 Diabetics</a:t>
            </a:r>
          </a:p>
        </p:txBody>
      </p:sp>
      <p:graphicFrame>
        <p:nvGraphicFramePr>
          <p:cNvPr id="1984515" name="Object 3"/>
          <p:cNvGraphicFramePr>
            <a:graphicFrameLocks noChangeAspect="1"/>
          </p:cNvGraphicFramePr>
          <p:nvPr>
            <p:ph type="chart" idx="1"/>
          </p:nvPr>
        </p:nvGraphicFramePr>
        <p:xfrm>
          <a:off x="685800" y="1371600"/>
          <a:ext cx="8229600" cy="4478338"/>
        </p:xfrm>
        <a:graphic>
          <a:graphicData uri="http://schemas.openxmlformats.org/presentationml/2006/ole">
            <mc:AlternateContent xmlns:mc="http://schemas.openxmlformats.org/markup-compatibility/2006">
              <mc:Choice xmlns:v="urn:schemas-microsoft-com:vml" Requires="v">
                <p:oleObj spid="_x0000_s1984518" name="Chart" r:id="rId4" imgW="7772400" imgH="4114800" progId="MSGraph.Chart.8">
                  <p:embed followColorScheme="full"/>
                </p:oleObj>
              </mc:Choice>
              <mc:Fallback>
                <p:oleObj name="Chart" r:id="rId4" imgW="7772400" imgH="41148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371600"/>
                        <a:ext cx="8229600" cy="4478338"/>
                      </a:xfrm>
                      <a:prstGeom prst="rect">
                        <a:avLst/>
                      </a:prstGeom>
                    </p:spPr>
                  </p:pic>
                </p:oleObj>
              </mc:Fallback>
            </mc:AlternateContent>
          </a:graphicData>
        </a:graphic>
      </p:graphicFrame>
      <p:sp>
        <p:nvSpPr>
          <p:cNvPr id="1984516" name="Text Box 4"/>
          <p:cNvSpPr txBox="1">
            <a:spLocks noChangeArrowheads="1"/>
          </p:cNvSpPr>
          <p:nvPr/>
        </p:nvSpPr>
        <p:spPr bwMode="auto">
          <a:xfrm rot="-5400000">
            <a:off x="-1838325" y="33909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400"/>
              <a:t>%Change from Baseline Lp-PLA</a:t>
            </a:r>
            <a:r>
              <a:rPr lang="en-US" altLang="x-none" sz="2400" baseline="-20000"/>
              <a:t>2</a:t>
            </a:r>
          </a:p>
        </p:txBody>
      </p:sp>
      <p:sp>
        <p:nvSpPr>
          <p:cNvPr id="1984517" name="Text Box 5"/>
          <p:cNvSpPr txBox="1">
            <a:spLocks noChangeArrowheads="1"/>
          </p:cNvSpPr>
          <p:nvPr/>
        </p:nvSpPr>
        <p:spPr bwMode="auto">
          <a:xfrm>
            <a:off x="304800" y="6324600"/>
            <a:ext cx="327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1400">
                <a:solidFill>
                  <a:schemeClr val="folHlink"/>
                </a:solidFill>
                <a:latin typeface="Times New Roman" charset="0"/>
              </a:rPr>
              <a:t>Muhlestein J, May HT et-al, JACC 2006.</a:t>
            </a:r>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ltLang="x-none"/>
              <a:t>Copyright Bale/Doneen Paradigm</a:t>
            </a:r>
          </a:p>
        </p:txBody>
      </p:sp>
      <p:graphicFrame>
        <p:nvGraphicFramePr>
          <p:cNvPr id="1986562" name="Object 2"/>
          <p:cNvGraphicFramePr>
            <a:graphicFrameLocks noChangeAspect="1"/>
          </p:cNvGraphicFramePr>
          <p:nvPr/>
        </p:nvGraphicFramePr>
        <p:xfrm>
          <a:off x="1219200" y="838200"/>
          <a:ext cx="8382000" cy="4833938"/>
        </p:xfrm>
        <a:graphic>
          <a:graphicData uri="http://schemas.openxmlformats.org/presentationml/2006/ole">
            <mc:AlternateContent xmlns:mc="http://schemas.openxmlformats.org/markup-compatibility/2006">
              <mc:Choice xmlns:v="urn:schemas-microsoft-com:vml" Requires="v">
                <p:oleObj spid="_x0000_s1986570" name="Chart" r:id="rId4" imgW="6420002" imgH="4067251" progId="MSGraph.Chart.8">
                  <p:embed followColorScheme="full"/>
                </p:oleObj>
              </mc:Choice>
              <mc:Fallback>
                <p:oleObj name="Chart" r:id="rId4" imgW="6420002" imgH="4067251"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838200"/>
                        <a:ext cx="8382000" cy="4833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86563" name="Rectangle 3"/>
          <p:cNvSpPr>
            <a:spLocks noGrp="1" noChangeArrowheads="1"/>
          </p:cNvSpPr>
          <p:nvPr>
            <p:ph type="title"/>
          </p:nvPr>
        </p:nvSpPr>
        <p:spPr>
          <a:xfrm>
            <a:off x="0" y="0"/>
            <a:ext cx="9144000" cy="1066800"/>
          </a:xfrm>
          <a:noFill/>
          <a:ln/>
        </p:spPr>
        <p:txBody>
          <a:bodyPr/>
          <a:lstStyle/>
          <a:p>
            <a:pPr>
              <a:lnSpc>
                <a:spcPct val="90000"/>
              </a:lnSpc>
            </a:pPr>
            <a:r>
              <a:rPr lang="en-US" altLang="x-none" sz="2800"/>
              <a:t>In CHD patients already on intensive statin Rx, Niaspan one gm/day lowers Lp-PLA</a:t>
            </a:r>
            <a:r>
              <a:rPr lang="en-US" altLang="x-none" sz="2800" baseline="-20000"/>
              <a:t>2</a:t>
            </a:r>
            <a:r>
              <a:rPr lang="en-US" altLang="x-none" sz="2800" baseline="-25000"/>
              <a:t> </a:t>
            </a:r>
            <a:r>
              <a:rPr lang="en-US" altLang="x-none" sz="2800"/>
              <a:t>an additional</a:t>
            </a:r>
            <a:r>
              <a:rPr lang="en-US" altLang="x-none" sz="2800" baseline="-25000"/>
              <a:t> </a:t>
            </a:r>
            <a:r>
              <a:rPr lang="en-US" altLang="x-none" sz="2800"/>
              <a:t>20%</a:t>
            </a:r>
            <a:r>
              <a:rPr lang="en-US" altLang="x-none" sz="3600"/>
              <a:t> </a:t>
            </a:r>
          </a:p>
        </p:txBody>
      </p:sp>
      <p:grpSp>
        <p:nvGrpSpPr>
          <p:cNvPr id="1986564" name="Group 4"/>
          <p:cNvGrpSpPr>
            <a:grpSpLocks/>
          </p:cNvGrpSpPr>
          <p:nvPr/>
        </p:nvGrpSpPr>
        <p:grpSpPr bwMode="auto">
          <a:xfrm>
            <a:off x="2438400" y="1371600"/>
            <a:ext cx="4648200" cy="381000"/>
            <a:chOff x="1536" y="1008"/>
            <a:chExt cx="2928" cy="240"/>
          </a:xfrm>
        </p:grpSpPr>
        <p:sp>
          <p:nvSpPr>
            <p:cNvPr id="1986565" name="Text Box 5"/>
            <p:cNvSpPr txBox="1">
              <a:spLocks noChangeArrowheads="1"/>
            </p:cNvSpPr>
            <p:nvPr/>
          </p:nvSpPr>
          <p:spPr bwMode="auto">
            <a:xfrm>
              <a:off x="3312" y="1008"/>
              <a:ext cx="115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eaLnBrk="1" hangingPunct="1">
                <a:lnSpc>
                  <a:spcPct val="95000"/>
                </a:lnSpc>
                <a:spcBef>
                  <a:spcPts val="1800"/>
                </a:spcBef>
                <a:buClr>
                  <a:srgbClr val="FFFF99"/>
                </a:buClr>
                <a:buSzPct val="120000"/>
              </a:pPr>
              <a:r>
                <a:rPr lang="en-US" altLang="x-none" sz="1800" b="1">
                  <a:latin typeface="Verdana" charset="0"/>
                </a:rPr>
                <a:t>Lp-PLA</a:t>
              </a:r>
              <a:r>
                <a:rPr lang="en-US" altLang="x-none" sz="1800" b="1" baseline="-20000">
                  <a:latin typeface="Verdana" charset="0"/>
                </a:rPr>
                <a:t>2</a:t>
              </a:r>
              <a:r>
                <a:rPr lang="en-US" altLang="x-none" sz="2000">
                  <a:latin typeface="ZapfHumnst Ult BT" charset="0"/>
                </a:rPr>
                <a:t>*</a:t>
              </a:r>
            </a:p>
          </p:txBody>
        </p:sp>
        <p:sp>
          <p:nvSpPr>
            <p:cNvPr id="1986566" name="Text Box 6"/>
            <p:cNvSpPr txBox="1">
              <a:spLocks noChangeArrowheads="1"/>
            </p:cNvSpPr>
            <p:nvPr/>
          </p:nvSpPr>
          <p:spPr bwMode="auto">
            <a:xfrm>
              <a:off x="1536" y="1008"/>
              <a:ext cx="1536"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eaLnBrk="1" hangingPunct="1">
                <a:lnSpc>
                  <a:spcPct val="95000"/>
                </a:lnSpc>
                <a:spcBef>
                  <a:spcPct val="50000"/>
                </a:spcBef>
                <a:buClr>
                  <a:srgbClr val="FFFF99"/>
                </a:buClr>
                <a:buSzPct val="120000"/>
              </a:pPr>
              <a:r>
                <a:rPr lang="en-US" altLang="x-none" sz="1800" b="1">
                  <a:latin typeface="Verdana" charset="0"/>
                </a:rPr>
                <a:t>LDL-Cholesterol</a:t>
              </a:r>
              <a:endParaRPr lang="en-US" altLang="x-none" sz="1800" baseline="30000">
                <a:latin typeface="Verdana" charset="0"/>
              </a:endParaRPr>
            </a:p>
          </p:txBody>
        </p:sp>
      </p:grpSp>
      <p:sp>
        <p:nvSpPr>
          <p:cNvPr id="1986567" name="Text Box 7"/>
          <p:cNvSpPr txBox="1">
            <a:spLocks noChangeArrowheads="1"/>
          </p:cNvSpPr>
          <p:nvPr/>
        </p:nvSpPr>
        <p:spPr bwMode="auto">
          <a:xfrm rot="-5400000">
            <a:off x="-717550" y="3384550"/>
            <a:ext cx="34639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lnSpc>
                <a:spcPct val="95000"/>
              </a:lnSpc>
              <a:spcBef>
                <a:spcPts val="1800"/>
              </a:spcBef>
              <a:buClr>
                <a:srgbClr val="FFFF99"/>
              </a:buClr>
              <a:buSzPct val="120000"/>
            </a:pPr>
            <a:r>
              <a:rPr lang="en-US" altLang="x-none">
                <a:latin typeface="Verdana" charset="0"/>
              </a:rPr>
              <a:t>Percent reduction in Lp-PLA</a:t>
            </a:r>
            <a:r>
              <a:rPr lang="en-US" altLang="x-none" baseline="-25000">
                <a:latin typeface="Verdana" charset="0"/>
              </a:rPr>
              <a:t>2</a:t>
            </a:r>
          </a:p>
        </p:txBody>
      </p:sp>
      <p:sp>
        <p:nvSpPr>
          <p:cNvPr id="1986568" name="Text Box 8"/>
          <p:cNvSpPr txBox="1">
            <a:spLocks noChangeArrowheads="1"/>
          </p:cNvSpPr>
          <p:nvPr/>
        </p:nvSpPr>
        <p:spPr bwMode="auto">
          <a:xfrm>
            <a:off x="0" y="5715000"/>
            <a:ext cx="73914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marL="800100" indent="-342900">
              <a:defRPr sz="2400">
                <a:solidFill>
                  <a:schemeClr val="tx1"/>
                </a:solidFill>
                <a:latin typeface="Arial" charset="0"/>
              </a:defRPr>
            </a:lvl2pPr>
            <a:lvl3pPr marL="1257300" indent="-342900">
              <a:defRPr sz="2400">
                <a:solidFill>
                  <a:schemeClr val="tx1"/>
                </a:solidFill>
                <a:latin typeface="Arial" charset="0"/>
              </a:defRPr>
            </a:lvl3pPr>
            <a:lvl4pPr marL="1714500" indent="-342900">
              <a:defRPr sz="2400">
                <a:solidFill>
                  <a:schemeClr val="tx1"/>
                </a:solidFill>
                <a:latin typeface="Arial" charset="0"/>
              </a:defRPr>
            </a:lvl4pPr>
            <a:lvl5pPr marL="2171700" indent="-342900">
              <a:defRPr sz="2400">
                <a:solidFill>
                  <a:schemeClr val="tx1"/>
                </a:solidFill>
                <a:latin typeface="Arial" charset="0"/>
              </a:defRPr>
            </a:lvl5pPr>
            <a:lvl6pPr marL="2628900" indent="-342900" fontAlgn="base">
              <a:spcBef>
                <a:spcPct val="0"/>
              </a:spcBef>
              <a:spcAft>
                <a:spcPct val="0"/>
              </a:spcAft>
              <a:defRPr sz="2400">
                <a:solidFill>
                  <a:schemeClr val="tx1"/>
                </a:solidFill>
                <a:latin typeface="Arial" charset="0"/>
              </a:defRPr>
            </a:lvl6pPr>
            <a:lvl7pPr marL="3086100" indent="-342900" fontAlgn="base">
              <a:spcBef>
                <a:spcPct val="0"/>
              </a:spcBef>
              <a:spcAft>
                <a:spcPct val="0"/>
              </a:spcAft>
              <a:defRPr sz="2400">
                <a:solidFill>
                  <a:schemeClr val="tx1"/>
                </a:solidFill>
                <a:latin typeface="Arial" charset="0"/>
              </a:defRPr>
            </a:lvl7pPr>
            <a:lvl8pPr marL="3543300" indent="-342900" fontAlgn="base">
              <a:spcBef>
                <a:spcPct val="0"/>
              </a:spcBef>
              <a:spcAft>
                <a:spcPct val="0"/>
              </a:spcAft>
              <a:defRPr sz="2400">
                <a:solidFill>
                  <a:schemeClr val="tx1"/>
                </a:solidFill>
                <a:latin typeface="Arial" charset="0"/>
              </a:defRPr>
            </a:lvl8pPr>
            <a:lvl9pPr marL="4000500" indent="-342900" fontAlgn="base">
              <a:spcBef>
                <a:spcPct val="0"/>
              </a:spcBef>
              <a:spcAft>
                <a:spcPct val="0"/>
              </a:spcAft>
              <a:defRPr sz="2400">
                <a:solidFill>
                  <a:schemeClr val="tx1"/>
                </a:solidFill>
                <a:latin typeface="Arial" charset="0"/>
              </a:defRPr>
            </a:lvl9pPr>
          </a:lstStyle>
          <a:p>
            <a:pPr eaLnBrk="1" hangingPunct="1">
              <a:lnSpc>
                <a:spcPct val="120000"/>
              </a:lnSpc>
            </a:pPr>
            <a:r>
              <a:rPr lang="en-US" altLang="x-none" sz="1200" b="1">
                <a:solidFill>
                  <a:srgbClr val="FFFFDA"/>
                </a:solidFill>
                <a:latin typeface="Verdana" charset="0"/>
              </a:rPr>
              <a:t>LDL-C &lt; 77 mg/dl at baseline on statin Rx before addition of Niaspan</a:t>
            </a:r>
          </a:p>
          <a:p>
            <a:pPr eaLnBrk="1" hangingPunct="1">
              <a:lnSpc>
                <a:spcPct val="120000"/>
              </a:lnSpc>
            </a:pPr>
            <a:r>
              <a:rPr lang="en-US" altLang="x-none" sz="1200" b="1">
                <a:solidFill>
                  <a:srgbClr val="FFFFDA"/>
                </a:solidFill>
                <a:latin typeface="Verdana" charset="0"/>
              </a:rPr>
              <a:t>Lp-PLA</a:t>
            </a:r>
            <a:r>
              <a:rPr lang="en-US" altLang="x-none" sz="1200" b="1" baseline="-25000">
                <a:solidFill>
                  <a:srgbClr val="FFFFDA"/>
                </a:solidFill>
                <a:latin typeface="Verdana" charset="0"/>
              </a:rPr>
              <a:t>2 </a:t>
            </a:r>
            <a:r>
              <a:rPr lang="en-US" altLang="x-none" sz="1200" b="1">
                <a:solidFill>
                  <a:srgbClr val="FFFFDA"/>
                </a:solidFill>
                <a:latin typeface="Verdana" charset="0"/>
              </a:rPr>
              <a:t>baseline 284 ng/ml</a:t>
            </a:r>
          </a:p>
          <a:p>
            <a:pPr eaLnBrk="1" hangingPunct="1">
              <a:lnSpc>
                <a:spcPct val="120000"/>
              </a:lnSpc>
            </a:pPr>
            <a:r>
              <a:rPr lang="en-US" altLang="x-none" sz="1200" b="1">
                <a:latin typeface="Times New Roman" charset="0"/>
              </a:rPr>
              <a:t>Kuvin JT, et al. Effects of Extended-Release Niacin on Lipoprotein Particle Size, Distribution, and Inflammatory Markers in Patients With Coronary Artery Disease. </a:t>
            </a:r>
            <a:r>
              <a:rPr lang="en-US" altLang="x-none" sz="1200" b="1" i="1">
                <a:latin typeface="Times New Roman" charset="0"/>
              </a:rPr>
              <a:t>Am J Cardiol.</a:t>
            </a:r>
            <a:r>
              <a:rPr lang="en-US" altLang="x-none" sz="1200" b="1">
                <a:latin typeface="Times New Roman" charset="0"/>
              </a:rPr>
              <a:t> 2006;98:743-745.</a:t>
            </a:r>
            <a:r>
              <a:rPr lang="en-US" altLang="x-none" sz="1200">
                <a:latin typeface="Times New Roman" charset="0"/>
              </a:rPr>
              <a:t> </a:t>
            </a:r>
          </a:p>
        </p:txBody>
      </p:sp>
      <p:sp>
        <p:nvSpPr>
          <p:cNvPr id="1986569" name="Text Box 9"/>
          <p:cNvSpPr txBox="1">
            <a:spLocks noChangeArrowheads="1"/>
          </p:cNvSpPr>
          <p:nvPr/>
        </p:nvSpPr>
        <p:spPr bwMode="auto">
          <a:xfrm>
            <a:off x="7146925" y="2754313"/>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latin typeface="ZapfHumnst Ult BT" charset="0"/>
              </a:rPr>
              <a:t>*P &lt; 0.05</a:t>
            </a:r>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ltLang="x-none"/>
              <a:t>Copyright Bale/Doneen Paradigm</a:t>
            </a:r>
          </a:p>
        </p:txBody>
      </p:sp>
      <p:sp>
        <p:nvSpPr>
          <p:cNvPr id="1988610" name="Rectangle 2"/>
          <p:cNvSpPr>
            <a:spLocks noGrp="1" noRot="1" noChangeArrowheads="1"/>
          </p:cNvSpPr>
          <p:nvPr>
            <p:ph type="title"/>
          </p:nvPr>
        </p:nvSpPr>
        <p:spPr/>
        <p:txBody>
          <a:bodyPr/>
          <a:lstStyle/>
          <a:p>
            <a:r>
              <a:rPr lang="en-US" altLang="x-none" sz="2800"/>
              <a:t>Fenofibrate plus statin does not lower PLAC-2 further</a:t>
            </a:r>
          </a:p>
        </p:txBody>
      </p:sp>
      <p:sp>
        <p:nvSpPr>
          <p:cNvPr id="1988611" name="Rectangle 3"/>
          <p:cNvSpPr>
            <a:spLocks noGrp="1" noRot="1" noChangeArrowheads="1"/>
          </p:cNvSpPr>
          <p:nvPr>
            <p:ph type="body" sz="half" idx="1"/>
          </p:nvPr>
        </p:nvSpPr>
        <p:spPr/>
        <p:txBody>
          <a:bodyPr/>
          <a:lstStyle/>
          <a:p>
            <a:r>
              <a:rPr lang="en-US" altLang="x-none" sz="2000"/>
              <a:t>300 type 2 DM without known CAD; mean age 61; 55% male</a:t>
            </a:r>
          </a:p>
          <a:p>
            <a:r>
              <a:rPr lang="en-US" altLang="x-none" sz="2000"/>
              <a:t>LDL &gt; 100; TG &gt;200  or  HDL &lt;40 ; no lipid drugs 6-8 wks.</a:t>
            </a:r>
          </a:p>
          <a:p>
            <a:r>
              <a:rPr lang="en-US" altLang="x-none" sz="2000"/>
              <a:t>Randomized to: 1) simva. 20mg  2) fenofib. 160mg  3) combo</a:t>
            </a:r>
          </a:p>
          <a:p>
            <a:r>
              <a:rPr lang="en-US" altLang="x-none" sz="2000"/>
              <a:t>PLAC-2 reduced 29% in all three groups</a:t>
            </a:r>
          </a:p>
          <a:p>
            <a:r>
              <a:rPr lang="en-US" altLang="x-none" sz="2000"/>
              <a:t>Adding fenofibrate to the statin had no increased benefit</a:t>
            </a:r>
          </a:p>
        </p:txBody>
      </p:sp>
      <p:sp>
        <p:nvSpPr>
          <p:cNvPr id="1988612" name="Text Box 4"/>
          <p:cNvSpPr txBox="1">
            <a:spLocks noChangeArrowheads="1"/>
          </p:cNvSpPr>
          <p:nvPr/>
        </p:nvSpPr>
        <p:spPr bwMode="auto">
          <a:xfrm>
            <a:off x="288925" y="5294313"/>
            <a:ext cx="7788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solidFill>
                <a:schemeClr val="hlink"/>
              </a:solidFill>
            </a:endParaRPr>
          </a:p>
        </p:txBody>
      </p:sp>
      <p:sp>
        <p:nvSpPr>
          <p:cNvPr id="1988613" name="Text Box 5"/>
          <p:cNvSpPr txBox="1">
            <a:spLocks noChangeArrowheads="1"/>
          </p:cNvSpPr>
          <p:nvPr/>
        </p:nvSpPr>
        <p:spPr bwMode="auto">
          <a:xfrm>
            <a:off x="898525" y="59547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hlink"/>
              </a:solidFill>
            </a:endParaRPr>
          </a:p>
        </p:txBody>
      </p:sp>
      <p:sp>
        <p:nvSpPr>
          <p:cNvPr id="1988614" name="Text Box 6"/>
          <p:cNvSpPr txBox="1">
            <a:spLocks noChangeArrowheads="1"/>
          </p:cNvSpPr>
          <p:nvPr/>
        </p:nvSpPr>
        <p:spPr bwMode="auto">
          <a:xfrm>
            <a:off x="441325" y="57261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folHlink"/>
              </a:solidFill>
            </a:endParaRPr>
          </a:p>
        </p:txBody>
      </p:sp>
      <p:sp>
        <p:nvSpPr>
          <p:cNvPr id="1988615" name="Text Box 7"/>
          <p:cNvSpPr txBox="1">
            <a:spLocks noChangeArrowheads="1"/>
          </p:cNvSpPr>
          <p:nvPr/>
        </p:nvSpPr>
        <p:spPr bwMode="auto">
          <a:xfrm>
            <a:off x="517525" y="5268913"/>
            <a:ext cx="7218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chemeClr val="hlink"/>
                </a:solidFill>
              </a:rPr>
              <a:t>ACC Abstract # 854-5. 3/14/2006. Joseph b. Muhlestein, et. al.</a:t>
            </a:r>
          </a:p>
        </p:txBody>
      </p:sp>
      <p:graphicFrame>
        <p:nvGraphicFramePr>
          <p:cNvPr id="1988616" name="Object 8"/>
          <p:cNvGraphicFramePr>
            <a:graphicFrameLocks noChangeAspect="1"/>
          </p:cNvGraphicFramePr>
          <p:nvPr>
            <p:ph sz="half" idx="2"/>
          </p:nvPr>
        </p:nvGraphicFramePr>
        <p:xfrm>
          <a:off x="4648200" y="2489200"/>
          <a:ext cx="4192588" cy="2797175"/>
        </p:xfrm>
        <a:graphic>
          <a:graphicData uri="http://schemas.openxmlformats.org/presentationml/2006/ole">
            <mc:AlternateContent xmlns:mc="http://schemas.openxmlformats.org/markup-compatibility/2006">
              <mc:Choice xmlns:v="urn:schemas-microsoft-com:vml" Requires="v">
                <p:oleObj spid="_x0000_s1988617" name="Chart" r:id="rId4" imgW="6096000" imgH="4067251" progId="MSGraph.Chart.8">
                  <p:embed followColorScheme="full"/>
                </p:oleObj>
              </mc:Choice>
              <mc:Fallback>
                <p:oleObj name="Chart" r:id="rId4" imgW="6096000" imgH="4067251" progId="MSGraph.Chart.8">
                  <p:embed followColorScheme="full"/>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489200"/>
                        <a:ext cx="4192588" cy="279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990658" name="Rectangle 2"/>
          <p:cNvSpPr>
            <a:spLocks noGrp="1" noRot="1" noChangeArrowheads="1"/>
          </p:cNvSpPr>
          <p:nvPr>
            <p:ph type="title"/>
          </p:nvPr>
        </p:nvSpPr>
        <p:spPr>
          <a:xfrm>
            <a:off x="301625" y="0"/>
            <a:ext cx="8510588" cy="762000"/>
          </a:xfrm>
        </p:spPr>
        <p:txBody>
          <a:bodyPr/>
          <a:lstStyle/>
          <a:p>
            <a:r>
              <a:rPr lang="en-US" altLang="x-none" sz="2400"/>
              <a:t>What  form  of  niacin  to  use???</a:t>
            </a:r>
            <a:br>
              <a:rPr lang="en-US" altLang="x-none" sz="2400"/>
            </a:br>
            <a:r>
              <a:rPr lang="en-US" altLang="x-none" sz="2400"/>
              <a:t>Formulation  comparisons</a:t>
            </a:r>
          </a:p>
        </p:txBody>
      </p:sp>
      <p:sp>
        <p:nvSpPr>
          <p:cNvPr id="1990659" name="Rectangle 3"/>
          <p:cNvSpPr>
            <a:spLocks noGrp="1" noRot="1" noChangeArrowheads="1"/>
          </p:cNvSpPr>
          <p:nvPr>
            <p:ph type="body" idx="1"/>
          </p:nvPr>
        </p:nvSpPr>
        <p:spPr>
          <a:xfrm>
            <a:off x="152400" y="838200"/>
            <a:ext cx="8991600" cy="5943600"/>
          </a:xfrm>
        </p:spPr>
        <p:txBody>
          <a:bodyPr/>
          <a:lstStyle/>
          <a:p>
            <a:r>
              <a:rPr lang="en-US" altLang="x-none" sz="1800"/>
              <a:t>JAMA  3/3/1994  Vol 271, #9</a:t>
            </a:r>
          </a:p>
          <a:p>
            <a:pPr>
              <a:buFont typeface="Wingdings" charset="2"/>
              <a:buNone/>
            </a:pPr>
            <a:r>
              <a:rPr lang="en-US" altLang="x-none" sz="1800"/>
              <a:t>        SR  niacin  is  hepatotoxic  and  should  be  restricted  from  use</a:t>
            </a:r>
          </a:p>
          <a:p>
            <a:pPr>
              <a:buFont typeface="Wingdings" charset="2"/>
              <a:buNone/>
            </a:pPr>
            <a:endParaRPr lang="en-US" altLang="x-none" sz="1800"/>
          </a:p>
          <a:p>
            <a:r>
              <a:rPr lang="en-US" altLang="x-none" sz="1800"/>
              <a:t>American Journal of Managed Care Sept.  2002; 8:S308-S314</a:t>
            </a:r>
          </a:p>
          <a:p>
            <a:pPr>
              <a:buFont typeface="Wingdings" charset="2"/>
              <a:buNone/>
            </a:pPr>
            <a:r>
              <a:rPr lang="en-US" altLang="x-none" sz="1800"/>
              <a:t>        Greatest  efficacy  and  tolerability  with  niacin  ER</a:t>
            </a:r>
          </a:p>
          <a:p>
            <a:pPr>
              <a:buFont typeface="Wingdings" charset="2"/>
              <a:buNone/>
            </a:pPr>
            <a:endParaRPr lang="en-US" altLang="x-none" sz="1800"/>
          </a:p>
          <a:p>
            <a:r>
              <a:rPr lang="en-US" altLang="x-none" sz="1800"/>
              <a:t>Am J Health-Syst Pharm  Vol 60 May 15, 2003</a:t>
            </a:r>
          </a:p>
          <a:p>
            <a:pPr>
              <a:buFont typeface="Wingdings" charset="2"/>
              <a:buNone/>
            </a:pPr>
            <a:r>
              <a:rPr lang="en-US" altLang="x-none" sz="1800"/>
              <a:t>        OTC  SR niacin: more hepatotoxic; less  effective  on  TG  and  HDL; </a:t>
            </a:r>
          </a:p>
          <a:p>
            <a:pPr>
              <a:buFont typeface="Wingdings" charset="2"/>
              <a:buNone/>
            </a:pPr>
            <a:r>
              <a:rPr lang="en-US" altLang="x-none" sz="1800"/>
              <a:t>          Prescrip.  ER niacin: less  hepatotoxic  than  SR; as  effective  as  IR;  </a:t>
            </a:r>
          </a:p>
          <a:p>
            <a:pPr>
              <a:buFont typeface="Wingdings" charset="2"/>
              <a:buNone/>
            </a:pPr>
            <a:r>
              <a:rPr lang="en-US" altLang="x-none" sz="1800"/>
              <a:t>		less  flushing  than  IR</a:t>
            </a:r>
          </a:p>
          <a:p>
            <a:pPr>
              <a:buFont typeface="Wingdings" charset="2"/>
              <a:buNone/>
            </a:pPr>
            <a:endParaRPr lang="en-US" altLang="x-none" sz="1800"/>
          </a:p>
          <a:p>
            <a:r>
              <a:rPr lang="en-US" altLang="x-none" sz="1800"/>
              <a:t>U. of Washington;  CD Meyers, M Carr, JD Brunzell</a:t>
            </a:r>
          </a:p>
          <a:p>
            <a:pPr>
              <a:buFont typeface="Wingdings" charset="2"/>
              <a:buNone/>
            </a:pPr>
            <a:r>
              <a:rPr lang="en-US" altLang="x-none" sz="1800"/>
              <a:t>        8  OTC  “flush free niacin”  products:  no  measurable  levels  of</a:t>
            </a:r>
          </a:p>
          <a:p>
            <a:pPr>
              <a:buFont typeface="Wingdings" charset="2"/>
              <a:buNone/>
            </a:pPr>
            <a:r>
              <a:rPr lang="en-US" altLang="x-none" sz="1800"/>
              <a:t>                                                                      nicotinic  acid</a:t>
            </a:r>
          </a:p>
        </p:txBody>
      </p:sp>
      <p:sp>
        <p:nvSpPr>
          <p:cNvPr id="1990660" name="Text Box 4"/>
          <p:cNvSpPr txBox="1">
            <a:spLocks noChangeArrowheads="1"/>
          </p:cNvSpPr>
          <p:nvPr/>
        </p:nvSpPr>
        <p:spPr bwMode="auto">
          <a:xfrm>
            <a:off x="593725" y="5867400"/>
            <a:ext cx="9671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solidFill>
                  <a:srgbClr val="FFFF00"/>
                </a:solidFill>
              </a:rPr>
              <a:t>Recent statement by AHA: when using niacin for treatment should only use </a:t>
            </a:r>
          </a:p>
          <a:p>
            <a:r>
              <a:rPr lang="en-US" altLang="x-none">
                <a:solidFill>
                  <a:srgbClr val="FFFF00"/>
                </a:solidFill>
              </a:rPr>
              <a:t>prescription niacin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90659">
                                            <p:txEl>
                                              <p:pRg st="0" end="0"/>
                                            </p:txEl>
                                          </p:spTgt>
                                        </p:tgtEl>
                                        <p:attrNameLst>
                                          <p:attrName>style.visibility</p:attrName>
                                        </p:attrNameLst>
                                      </p:cBhvr>
                                      <p:to>
                                        <p:strVal val="visible"/>
                                      </p:to>
                                    </p:set>
                                    <p:anim calcmode="lin" valueType="num">
                                      <p:cBhvr additive="base">
                                        <p:cTn id="7" dur="500" fill="hold"/>
                                        <p:tgtEl>
                                          <p:spTgt spid="199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906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90659">
                                            <p:txEl>
                                              <p:pRg st="1" end="1"/>
                                            </p:txEl>
                                          </p:spTgt>
                                        </p:tgtEl>
                                        <p:attrNameLst>
                                          <p:attrName>style.visibility</p:attrName>
                                        </p:attrNameLst>
                                      </p:cBhvr>
                                      <p:to>
                                        <p:strVal val="visible"/>
                                      </p:to>
                                    </p:set>
                                    <p:anim calcmode="lin" valueType="num">
                                      <p:cBhvr additive="base">
                                        <p:cTn id="11" dur="500" fill="hold"/>
                                        <p:tgtEl>
                                          <p:spTgt spid="19906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9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990659">
                                            <p:txEl>
                                              <p:pRg st="3" end="3"/>
                                            </p:txEl>
                                          </p:spTgt>
                                        </p:tgtEl>
                                        <p:attrNameLst>
                                          <p:attrName>style.visibility</p:attrName>
                                        </p:attrNameLst>
                                      </p:cBhvr>
                                      <p:to>
                                        <p:strVal val="visible"/>
                                      </p:to>
                                    </p:set>
                                    <p:anim calcmode="lin" valueType="num">
                                      <p:cBhvr additive="base">
                                        <p:cTn id="17" dur="500" fill="hold"/>
                                        <p:tgtEl>
                                          <p:spTgt spid="199065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9065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90659">
                                            <p:txEl>
                                              <p:pRg st="4" end="4"/>
                                            </p:txEl>
                                          </p:spTgt>
                                        </p:tgtEl>
                                        <p:attrNameLst>
                                          <p:attrName>style.visibility</p:attrName>
                                        </p:attrNameLst>
                                      </p:cBhvr>
                                      <p:to>
                                        <p:strVal val="visible"/>
                                      </p:to>
                                    </p:set>
                                    <p:anim calcmode="lin" valueType="num">
                                      <p:cBhvr additive="base">
                                        <p:cTn id="21" dur="500" fill="hold"/>
                                        <p:tgtEl>
                                          <p:spTgt spid="199065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906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990659">
                                            <p:txEl>
                                              <p:pRg st="6" end="6"/>
                                            </p:txEl>
                                          </p:spTgt>
                                        </p:tgtEl>
                                        <p:attrNameLst>
                                          <p:attrName>style.visibility</p:attrName>
                                        </p:attrNameLst>
                                      </p:cBhvr>
                                      <p:to>
                                        <p:strVal val="visible"/>
                                      </p:to>
                                    </p:set>
                                    <p:anim calcmode="lin" valueType="num">
                                      <p:cBhvr additive="base">
                                        <p:cTn id="27" dur="500" fill="hold"/>
                                        <p:tgtEl>
                                          <p:spTgt spid="199065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9065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90659">
                                            <p:txEl>
                                              <p:pRg st="7" end="7"/>
                                            </p:txEl>
                                          </p:spTgt>
                                        </p:tgtEl>
                                        <p:attrNameLst>
                                          <p:attrName>style.visibility</p:attrName>
                                        </p:attrNameLst>
                                      </p:cBhvr>
                                      <p:to>
                                        <p:strVal val="visible"/>
                                      </p:to>
                                    </p:set>
                                    <p:anim calcmode="lin" valueType="num">
                                      <p:cBhvr additive="base">
                                        <p:cTn id="31" dur="500" fill="hold"/>
                                        <p:tgtEl>
                                          <p:spTgt spid="199065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90659">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90659">
                                            <p:txEl>
                                              <p:pRg st="8" end="8"/>
                                            </p:txEl>
                                          </p:spTgt>
                                        </p:tgtEl>
                                        <p:attrNameLst>
                                          <p:attrName>style.visibility</p:attrName>
                                        </p:attrNameLst>
                                      </p:cBhvr>
                                      <p:to>
                                        <p:strVal val="visible"/>
                                      </p:to>
                                    </p:set>
                                    <p:anim calcmode="lin" valueType="num">
                                      <p:cBhvr additive="base">
                                        <p:cTn id="35" dur="500" fill="hold"/>
                                        <p:tgtEl>
                                          <p:spTgt spid="1990659">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90659">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90659">
                                            <p:txEl>
                                              <p:pRg st="9" end="9"/>
                                            </p:txEl>
                                          </p:spTgt>
                                        </p:tgtEl>
                                        <p:attrNameLst>
                                          <p:attrName>style.visibility</p:attrName>
                                        </p:attrNameLst>
                                      </p:cBhvr>
                                      <p:to>
                                        <p:strVal val="visible"/>
                                      </p:to>
                                    </p:set>
                                    <p:anim calcmode="lin" valueType="num">
                                      <p:cBhvr additive="base">
                                        <p:cTn id="39" dur="500" fill="hold"/>
                                        <p:tgtEl>
                                          <p:spTgt spid="1990659">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99065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990659">
                                            <p:txEl>
                                              <p:pRg st="11" end="11"/>
                                            </p:txEl>
                                          </p:spTgt>
                                        </p:tgtEl>
                                        <p:attrNameLst>
                                          <p:attrName>style.visibility</p:attrName>
                                        </p:attrNameLst>
                                      </p:cBhvr>
                                      <p:to>
                                        <p:strVal val="visible"/>
                                      </p:to>
                                    </p:set>
                                    <p:anim calcmode="lin" valueType="num">
                                      <p:cBhvr additive="base">
                                        <p:cTn id="45" dur="500" fill="hold"/>
                                        <p:tgtEl>
                                          <p:spTgt spid="1990659">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990659">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990659">
                                            <p:txEl>
                                              <p:pRg st="12" end="12"/>
                                            </p:txEl>
                                          </p:spTgt>
                                        </p:tgtEl>
                                        <p:attrNameLst>
                                          <p:attrName>style.visibility</p:attrName>
                                        </p:attrNameLst>
                                      </p:cBhvr>
                                      <p:to>
                                        <p:strVal val="visible"/>
                                      </p:to>
                                    </p:set>
                                    <p:anim calcmode="lin" valueType="num">
                                      <p:cBhvr additive="base">
                                        <p:cTn id="49" dur="500" fill="hold"/>
                                        <p:tgtEl>
                                          <p:spTgt spid="1990659">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90659">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990659">
                                            <p:txEl>
                                              <p:pRg st="13" end="13"/>
                                            </p:txEl>
                                          </p:spTgt>
                                        </p:tgtEl>
                                        <p:attrNameLst>
                                          <p:attrName>style.visibility</p:attrName>
                                        </p:attrNameLst>
                                      </p:cBhvr>
                                      <p:to>
                                        <p:strVal val="visible"/>
                                      </p:to>
                                    </p:set>
                                    <p:anim calcmode="lin" valueType="num">
                                      <p:cBhvr additive="base">
                                        <p:cTn id="53" dur="500" fill="hold"/>
                                        <p:tgtEl>
                                          <p:spTgt spid="1990659">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9065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4"/>
          <p:cNvSpPr>
            <a:spLocks noGrp="1"/>
          </p:cNvSpPr>
          <p:nvPr>
            <p:ph type="ftr" sz="quarter" idx="11"/>
          </p:nvPr>
        </p:nvSpPr>
        <p:spPr/>
        <p:txBody>
          <a:bodyPr/>
          <a:lstStyle/>
          <a:p>
            <a:r>
              <a:rPr lang="en-US" altLang="x-none"/>
              <a:t>Copyright Bale/Doneen Paradigm</a:t>
            </a:r>
          </a:p>
        </p:txBody>
      </p:sp>
      <p:sp>
        <p:nvSpPr>
          <p:cNvPr id="1273858" name="Text Box 2"/>
          <p:cNvSpPr txBox="1">
            <a:spLocks noChangeArrowheads="1"/>
          </p:cNvSpPr>
          <p:nvPr/>
        </p:nvSpPr>
        <p:spPr bwMode="auto">
          <a:xfrm>
            <a:off x="990600" y="4600575"/>
            <a:ext cx="74676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a:latin typeface="Verdana" charset="0"/>
                <a:ea typeface="Times New Roman" charset="0"/>
                <a:cs typeface="Times New Roman" charset="0"/>
              </a:rPr>
              <a:t>2864 American Indians; mean age 60; no known CVD</a:t>
            </a:r>
          </a:p>
          <a:p>
            <a:pPr eaLnBrk="1" hangingPunct="1">
              <a:spcBef>
                <a:spcPct val="50000"/>
              </a:spcBef>
            </a:pPr>
            <a:r>
              <a:rPr lang="en-US" altLang="x-none">
                <a:latin typeface="Verdana" charset="0"/>
                <a:ea typeface="Times New Roman" charset="0"/>
                <a:cs typeface="Times New Roman" charset="0"/>
              </a:rPr>
              <a:t>Adjusted for: age, gender, syst. BP, waist/hip, DM</a:t>
            </a:r>
          </a:p>
          <a:p>
            <a:pPr eaLnBrk="1" hangingPunct="1">
              <a:spcBef>
                <a:spcPct val="50000"/>
              </a:spcBef>
            </a:pPr>
            <a:r>
              <a:rPr lang="en-US" altLang="x-none">
                <a:latin typeface="Verdana" charset="0"/>
                <a:ea typeface="Times New Roman" charset="0"/>
                <a:cs typeface="Times New Roman" charset="0"/>
              </a:rPr>
              <a:t>Wall motion abn. on echo identifies pts. at increased CV risk</a:t>
            </a:r>
          </a:p>
          <a:p>
            <a:pPr eaLnBrk="1" hangingPunct="1">
              <a:spcBef>
                <a:spcPct val="50000"/>
              </a:spcBef>
            </a:pPr>
            <a:r>
              <a:rPr lang="en-US" altLang="x-none">
                <a:solidFill>
                  <a:srgbClr val="FFA31B"/>
                </a:solidFill>
                <a:latin typeface="Verdana" charset="0"/>
                <a:ea typeface="Times New Roman" charset="0"/>
                <a:cs typeface="Times New Roman" charset="0"/>
              </a:rPr>
              <a:t>Cicala S et al. </a:t>
            </a:r>
            <a:r>
              <a:rPr lang="en-US" altLang="x-none" i="1">
                <a:solidFill>
                  <a:srgbClr val="FFA31B"/>
                </a:solidFill>
                <a:latin typeface="Verdana" charset="0"/>
                <a:ea typeface="Times New Roman" charset="0"/>
                <a:cs typeface="Times New Roman" charset="0"/>
              </a:rPr>
              <a:t>Circulation</a:t>
            </a:r>
            <a:r>
              <a:rPr lang="en-US" altLang="x-none">
                <a:solidFill>
                  <a:srgbClr val="FFA31B"/>
                </a:solidFill>
                <a:latin typeface="Verdana" charset="0"/>
                <a:ea typeface="Times New Roman" charset="0"/>
                <a:cs typeface="Times New Roman" charset="0"/>
              </a:rPr>
              <a:t> 6/18/2007; available at: http://www.circulationaha.org. </a:t>
            </a:r>
          </a:p>
        </p:txBody>
      </p:sp>
      <p:sp>
        <p:nvSpPr>
          <p:cNvPr id="1273859" name="Rectangle 3"/>
          <p:cNvSpPr>
            <a:spLocks noGrp="1" noRot="1" noChangeArrowheads="1"/>
          </p:cNvSpPr>
          <p:nvPr>
            <p:ph type="title"/>
          </p:nvPr>
        </p:nvSpPr>
        <p:spPr>
          <a:xfrm>
            <a:off x="0" y="0"/>
            <a:ext cx="9144000" cy="990600"/>
          </a:xfrm>
        </p:spPr>
        <p:txBody>
          <a:bodyPr/>
          <a:lstStyle/>
          <a:p>
            <a:r>
              <a:rPr lang="en-US" altLang="x-none" sz="4000" b="1">
                <a:solidFill>
                  <a:srgbClr val="FFA31B"/>
                </a:solidFill>
                <a:ea typeface="Times New Roman" charset="0"/>
                <a:cs typeface="Times New Roman" charset="0"/>
              </a:rPr>
              <a:t>Global wall-motion abnormalities* associated with increased CV events</a:t>
            </a:r>
          </a:p>
        </p:txBody>
      </p:sp>
      <p:graphicFrame>
        <p:nvGraphicFramePr>
          <p:cNvPr id="1273860" name="Group 4"/>
          <p:cNvGraphicFramePr>
            <a:graphicFrameLocks noGrp="1"/>
          </p:cNvGraphicFramePr>
          <p:nvPr/>
        </p:nvGraphicFramePr>
        <p:xfrm>
          <a:off x="990600" y="1219200"/>
          <a:ext cx="6629400" cy="3078480"/>
        </p:xfrm>
        <a:graphic>
          <a:graphicData uri="http://schemas.openxmlformats.org/drawingml/2006/table">
            <a:tbl>
              <a:tblPr/>
              <a:tblGrid>
                <a:gridCol w="3581400"/>
                <a:gridCol w="1981200"/>
                <a:gridCol w="1066800"/>
              </a:tblGrid>
              <a:tr h="3651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End point</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Adjusted hazard ratio</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p</a:t>
                      </a:r>
                    </a:p>
                  </a:txBody>
                  <a:tcPr horzOverflow="overflow">
                    <a:lnL>
                      <a:noFill/>
                    </a:lnL>
                    <a:lnR cap="flat">
                      <a:noFill/>
                    </a:lnR>
                    <a:lnT cap="flat">
                      <a:noFill/>
                    </a:lnT>
                    <a:lnB>
                      <a:noFill/>
                    </a:lnB>
                    <a:lnTlToBr>
                      <a:noFill/>
                    </a:lnTlToBr>
                    <a:lnBlToTr>
                      <a:noFill/>
                    </a:lnBlToTr>
                    <a:noFill/>
                  </a:tcPr>
                </a:tc>
              </a:tr>
              <a:tr h="2047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Any CV event</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2.4</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0.001</a:t>
                      </a:r>
                    </a:p>
                  </a:txBody>
                  <a:tcPr horzOverflow="overflow">
                    <a:lnL>
                      <a:noFill/>
                    </a:lnL>
                    <a:lnR cap="flat">
                      <a:noFill/>
                    </a:lnR>
                    <a:lnT>
                      <a:noFill/>
                    </a:lnT>
                    <a:lnB>
                      <a:noFill/>
                    </a:lnB>
                    <a:lnTlToBr>
                      <a:noFill/>
                    </a:lnTlToBr>
                    <a:lnBlToTr>
                      <a:noFill/>
                    </a:lnBlToTr>
                    <a:noFill/>
                  </a:tcPr>
                </a:tc>
              </a:tr>
              <a:tr h="2063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MI</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0.97</a:t>
                      </a:r>
                    </a:p>
                  </a:txBody>
                  <a:tcPr horzOverflow="overflow">
                    <a:lnL>
                      <a:noFill/>
                    </a:lnL>
                    <a:lnR cap="flat">
                      <a:noFill/>
                    </a:lnR>
                    <a:lnT>
                      <a:noFill/>
                    </a:lnT>
                    <a:lnB>
                      <a:noFill/>
                    </a:lnB>
                    <a:lnTlToBr>
                      <a:noFill/>
                    </a:lnTlToBr>
                    <a:lnBlToTr>
                      <a:noFill/>
                    </a:lnBlToTr>
                    <a:noFill/>
                  </a:tcPr>
                </a:tc>
              </a:tr>
              <a:tr h="2063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Stroke</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3.1</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0.06</a:t>
                      </a:r>
                    </a:p>
                  </a:txBody>
                  <a:tcPr horzOverflow="overflow">
                    <a:lnL>
                      <a:noFill/>
                    </a:lnL>
                    <a:lnR cap="flat">
                      <a:noFill/>
                    </a:lnR>
                    <a:lnT>
                      <a:noFill/>
                    </a:lnT>
                    <a:lnB>
                      <a:noFill/>
                    </a:lnB>
                    <a:lnTlToBr>
                      <a:noFill/>
                    </a:lnTlToBr>
                    <a:lnBlToTr>
                      <a:noFill/>
                    </a:lnBlToTr>
                    <a:noFill/>
                  </a:tcPr>
                </a:tc>
              </a:tr>
              <a:tr h="2063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Coronary heart disease</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1.9</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0.07</a:t>
                      </a:r>
                    </a:p>
                  </a:txBody>
                  <a:tcPr horzOverflow="overflow">
                    <a:lnL>
                      <a:noFill/>
                    </a:lnL>
                    <a:lnR cap="flat">
                      <a:noFill/>
                    </a:lnR>
                    <a:lnT>
                      <a:noFill/>
                    </a:lnT>
                    <a:lnB>
                      <a:noFill/>
                    </a:lnB>
                    <a:lnTlToBr>
                      <a:noFill/>
                    </a:lnTlToBr>
                    <a:lnBlToTr>
                      <a:noFill/>
                    </a:lnBlToTr>
                    <a:noFill/>
                  </a:tcPr>
                </a:tc>
              </a:tr>
              <a:tr h="2047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Heart failure</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3.1</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0.003</a:t>
                      </a:r>
                    </a:p>
                  </a:txBody>
                  <a:tcPr horzOverflow="overflow">
                    <a:lnL>
                      <a:noFill/>
                    </a:lnL>
                    <a:lnR cap="flat">
                      <a:noFill/>
                    </a:lnR>
                    <a:lnT>
                      <a:noFill/>
                    </a:lnT>
                    <a:lnB>
                      <a:noFill/>
                    </a:lnB>
                    <a:lnTlToBr>
                      <a:noFill/>
                    </a:lnTlToBr>
                    <a:lnBlToTr>
                      <a:noFill/>
                    </a:lnBlToTr>
                    <a:noFill/>
                  </a:tcPr>
                </a:tc>
              </a:tr>
              <a:tr h="2063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CV mortality</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3.4</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0.003</a:t>
                      </a:r>
                    </a:p>
                  </a:txBody>
                  <a:tcPr horzOverflow="overflow">
                    <a:lnL>
                      <a:noFill/>
                    </a:lnL>
                    <a:lnR cap="flat">
                      <a:noFill/>
                    </a:lnR>
                    <a:lnT>
                      <a:noFill/>
                    </a:lnT>
                    <a:lnB cap="flat">
                      <a:noFill/>
                    </a:lnB>
                    <a:lnTlToBr>
                      <a:noFill/>
                    </a:lnTlToBr>
                    <a:lnBlToTr>
                      <a:noFill/>
                    </a:lnBlToTr>
                    <a:noFill/>
                  </a:tcPr>
                </a:tc>
              </a:tr>
            </a:tbl>
          </a:graphicData>
        </a:graphic>
      </p:graphicFrame>
      <p:sp>
        <p:nvSpPr>
          <p:cNvPr id="1273902" name="Text Box 46"/>
          <p:cNvSpPr txBox="1">
            <a:spLocks noChangeArrowheads="1"/>
          </p:cNvSpPr>
          <p:nvPr/>
        </p:nvSpPr>
        <p:spPr bwMode="auto">
          <a:xfrm>
            <a:off x="990600" y="4295775"/>
            <a:ext cx="647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sz="1400" b="1">
                <a:latin typeface="Verdana" charset="0"/>
                <a:ea typeface="Times New Roman" charset="0"/>
                <a:cs typeface="Times New Roman" charset="0"/>
              </a:rPr>
              <a:t>*compared with no abnormalities</a:t>
            </a:r>
            <a:r>
              <a:rPr lang="en-US" altLang="x-none" sz="1400" b="1">
                <a:latin typeface="Verdana" charset="0"/>
              </a:rPr>
              <a:t> </a:t>
            </a:r>
          </a:p>
        </p:txBody>
      </p:sp>
      <p:sp>
        <p:nvSpPr>
          <p:cNvPr id="1273903" name="Line 47"/>
          <p:cNvSpPr>
            <a:spLocks noChangeShapeType="1"/>
          </p:cNvSpPr>
          <p:nvPr/>
        </p:nvSpPr>
        <p:spPr bwMode="auto">
          <a:xfrm>
            <a:off x="1066800" y="1919288"/>
            <a:ext cx="64008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73904" name="Line 48"/>
          <p:cNvSpPr>
            <a:spLocks noChangeShapeType="1"/>
          </p:cNvSpPr>
          <p:nvPr/>
        </p:nvSpPr>
        <p:spPr bwMode="auto">
          <a:xfrm>
            <a:off x="1066800" y="4295775"/>
            <a:ext cx="64008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73905" name="Line 49"/>
          <p:cNvSpPr>
            <a:spLocks noChangeShapeType="1"/>
          </p:cNvSpPr>
          <p:nvPr/>
        </p:nvSpPr>
        <p:spPr bwMode="auto">
          <a:xfrm>
            <a:off x="1066800" y="4600575"/>
            <a:ext cx="64008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73906" name="Text Box 50"/>
          <p:cNvSpPr txBox="1">
            <a:spLocks noChangeArrowheads="1"/>
          </p:cNvSpPr>
          <p:nvPr/>
        </p:nvSpPr>
        <p:spPr bwMode="auto">
          <a:xfrm>
            <a:off x="6553200" y="990600"/>
            <a:ext cx="477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600">
                <a:solidFill>
                  <a:srgbClr val="FFFF00"/>
                </a:solidFill>
              </a:rPr>
              <a:t>normal</a:t>
            </a:r>
          </a:p>
        </p:txBody>
      </p:sp>
    </p:spTree>
  </p:cSld>
  <p:clrMapOvr>
    <a:masterClrMapping/>
  </p:clrMapOvr>
  <p:transition/>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ltLang="x-none"/>
              <a:t>Copyright Bale/Doneen Paradigm</a:t>
            </a:r>
          </a:p>
        </p:txBody>
      </p:sp>
      <p:sp>
        <p:nvSpPr>
          <p:cNvPr id="1992706" name="Rectangle 2"/>
          <p:cNvSpPr>
            <a:spLocks noGrp="1" noRot="1" noChangeArrowheads="1"/>
          </p:cNvSpPr>
          <p:nvPr>
            <p:ph type="title"/>
          </p:nvPr>
        </p:nvSpPr>
        <p:spPr>
          <a:xfrm>
            <a:off x="301625" y="0"/>
            <a:ext cx="8510588" cy="762000"/>
          </a:xfrm>
        </p:spPr>
        <p:txBody>
          <a:bodyPr/>
          <a:lstStyle/>
          <a:p>
            <a:r>
              <a:rPr lang="en-US" altLang="x-none" sz="3200"/>
              <a:t>Niacin added to statin lowers PLAC-2 further</a:t>
            </a:r>
          </a:p>
        </p:txBody>
      </p:sp>
      <p:sp>
        <p:nvSpPr>
          <p:cNvPr id="1992707" name="Rectangle 3"/>
          <p:cNvSpPr>
            <a:spLocks noGrp="1" noRot="1" noChangeArrowheads="1"/>
          </p:cNvSpPr>
          <p:nvPr>
            <p:ph type="body" idx="1"/>
          </p:nvPr>
        </p:nvSpPr>
        <p:spPr>
          <a:xfrm>
            <a:off x="0" y="1752600"/>
            <a:ext cx="9144000" cy="1981200"/>
          </a:xfrm>
        </p:spPr>
        <p:txBody>
          <a:bodyPr/>
          <a:lstStyle/>
          <a:p>
            <a:r>
              <a:rPr lang="en-US" altLang="x-none" sz="2400"/>
              <a:t>44 stable CAD pts.; average age 58; 96% on statin; 93% males</a:t>
            </a:r>
          </a:p>
          <a:p>
            <a:r>
              <a:rPr lang="en-US" altLang="x-none" sz="2400"/>
              <a:t>Added Niaspan ER 1000mg for 3 months</a:t>
            </a:r>
          </a:p>
          <a:p>
            <a:r>
              <a:rPr lang="en-US" altLang="x-none" sz="2400"/>
              <a:t>PLAC-2 decreased from 284+-83 to 217+-55; p&lt;0.001</a:t>
            </a:r>
          </a:p>
        </p:txBody>
      </p:sp>
      <p:sp>
        <p:nvSpPr>
          <p:cNvPr id="1992708" name="Text Box 4"/>
          <p:cNvSpPr txBox="1">
            <a:spLocks noChangeArrowheads="1"/>
          </p:cNvSpPr>
          <p:nvPr/>
        </p:nvSpPr>
        <p:spPr bwMode="auto">
          <a:xfrm>
            <a:off x="288925" y="5294313"/>
            <a:ext cx="7788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solidFill>
                <a:schemeClr val="hlink"/>
              </a:solidFill>
            </a:endParaRPr>
          </a:p>
        </p:txBody>
      </p:sp>
      <p:sp>
        <p:nvSpPr>
          <p:cNvPr id="1992709" name="Text Box 5"/>
          <p:cNvSpPr txBox="1">
            <a:spLocks noChangeArrowheads="1"/>
          </p:cNvSpPr>
          <p:nvPr/>
        </p:nvSpPr>
        <p:spPr bwMode="auto">
          <a:xfrm>
            <a:off x="898525" y="59547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hlink"/>
              </a:solidFill>
            </a:endParaRPr>
          </a:p>
        </p:txBody>
      </p:sp>
      <p:sp>
        <p:nvSpPr>
          <p:cNvPr id="1992710" name="Text Box 6"/>
          <p:cNvSpPr txBox="1">
            <a:spLocks noChangeArrowheads="1"/>
          </p:cNvSpPr>
          <p:nvPr/>
        </p:nvSpPr>
        <p:spPr bwMode="auto">
          <a:xfrm>
            <a:off x="441325" y="57261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folHlink"/>
              </a:solidFill>
            </a:endParaRPr>
          </a:p>
        </p:txBody>
      </p:sp>
      <p:sp>
        <p:nvSpPr>
          <p:cNvPr id="1992711" name="Text Box 7"/>
          <p:cNvSpPr txBox="1">
            <a:spLocks noChangeArrowheads="1"/>
          </p:cNvSpPr>
          <p:nvPr/>
        </p:nvSpPr>
        <p:spPr bwMode="auto">
          <a:xfrm>
            <a:off x="441325" y="4735513"/>
            <a:ext cx="685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chemeClr val="hlink"/>
                </a:solidFill>
              </a:rPr>
              <a:t>ACC Abstract # 1026-185. 3/14/06. Devang M. Dave, et. al.</a:t>
            </a:r>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x-none"/>
              <a:t>Copyright Bale/Doneen Paradigm</a:t>
            </a:r>
          </a:p>
        </p:txBody>
      </p:sp>
      <p:sp>
        <p:nvSpPr>
          <p:cNvPr id="1994754" name="Rectangle 2"/>
          <p:cNvSpPr>
            <a:spLocks noGrp="1" noRot="1" noChangeArrowheads="1"/>
          </p:cNvSpPr>
          <p:nvPr>
            <p:ph type="title"/>
          </p:nvPr>
        </p:nvSpPr>
        <p:spPr>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r>
              <a:rPr lang="en-US" altLang="x-none" sz="3200"/>
              <a:t>Niaspan</a:t>
            </a:r>
            <a:r>
              <a:rPr lang="en-US" altLang="x-none" sz="3200" baseline="70000">
                <a:sym typeface="Arial" charset="0"/>
              </a:rPr>
              <a:t>®</a:t>
            </a:r>
            <a:r>
              <a:rPr lang="en-US" altLang="x-none" sz="3200"/>
              <a:t> Efficacy</a:t>
            </a:r>
            <a:br>
              <a:rPr lang="en-US" altLang="x-none" sz="3200"/>
            </a:br>
            <a:r>
              <a:rPr lang="en-US" altLang="x-none" sz="3200"/>
              <a:t>Combined Data From Pivotal Studies</a:t>
            </a:r>
          </a:p>
        </p:txBody>
      </p:sp>
      <p:graphicFrame>
        <p:nvGraphicFramePr>
          <p:cNvPr id="1994755" name="Object 3"/>
          <p:cNvGraphicFramePr>
            <a:graphicFrameLocks noChangeAspect="1"/>
          </p:cNvGraphicFramePr>
          <p:nvPr>
            <p:ph type="chart" idx="1"/>
          </p:nvPr>
        </p:nvGraphicFramePr>
        <p:xfrm>
          <a:off x="406400" y="1524000"/>
          <a:ext cx="8415338" cy="4533900"/>
        </p:xfrm>
        <a:graphic>
          <a:graphicData uri="http://schemas.openxmlformats.org/presentationml/2006/ole">
            <mc:AlternateContent xmlns:mc="http://schemas.openxmlformats.org/markup-compatibility/2006">
              <mc:Choice xmlns:v="urn:schemas-microsoft-com:vml" Requires="v">
                <p:oleObj spid="_x0000_s1994763" name="Chart" r:id="rId4" imgW="9467850" imgH="4533798" progId="MSGraph.Chart.8">
                  <p:embed followColorScheme="full"/>
                </p:oleObj>
              </mc:Choice>
              <mc:Fallback>
                <p:oleObj name="Chart" r:id="rId4" imgW="9467850" imgH="4533798"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524000"/>
                        <a:ext cx="8415338" cy="4533900"/>
                      </a:xfrm>
                      <a:prstGeom prst="rect">
                        <a:avLst/>
                      </a:prstGeom>
                    </p:spPr>
                  </p:pic>
                </p:oleObj>
              </mc:Fallback>
            </mc:AlternateContent>
          </a:graphicData>
        </a:graphic>
      </p:graphicFrame>
      <p:sp>
        <p:nvSpPr>
          <p:cNvPr id="1994756" name="Text Box 4"/>
          <p:cNvSpPr txBox="1">
            <a:spLocks noChangeArrowheads="1"/>
          </p:cNvSpPr>
          <p:nvPr/>
        </p:nvSpPr>
        <p:spPr bwMode="auto">
          <a:xfrm>
            <a:off x="7586663" y="2057400"/>
            <a:ext cx="1285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b="1">
                <a:solidFill>
                  <a:srgbClr val="F8F8F8"/>
                </a:solidFill>
              </a:rPr>
              <a:t>HDL-C</a:t>
            </a:r>
          </a:p>
        </p:txBody>
      </p:sp>
      <p:sp>
        <p:nvSpPr>
          <p:cNvPr id="1994757" name="Text Box 5"/>
          <p:cNvSpPr txBox="1">
            <a:spLocks noChangeArrowheads="1"/>
          </p:cNvSpPr>
          <p:nvPr/>
        </p:nvSpPr>
        <p:spPr bwMode="auto">
          <a:xfrm>
            <a:off x="7586663" y="4419600"/>
            <a:ext cx="1285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b="1">
                <a:solidFill>
                  <a:srgbClr val="F8F8F8"/>
                </a:solidFill>
              </a:rPr>
              <a:t>Lp(a)</a:t>
            </a:r>
          </a:p>
        </p:txBody>
      </p:sp>
      <p:sp>
        <p:nvSpPr>
          <p:cNvPr id="1994758" name="Text Box 6"/>
          <p:cNvSpPr txBox="1">
            <a:spLocks noChangeArrowheads="1"/>
          </p:cNvSpPr>
          <p:nvPr/>
        </p:nvSpPr>
        <p:spPr bwMode="auto">
          <a:xfrm>
            <a:off x="7586663" y="5119688"/>
            <a:ext cx="1285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b="1">
                <a:solidFill>
                  <a:srgbClr val="F8F8F8"/>
                </a:solidFill>
              </a:rPr>
              <a:t>TG</a:t>
            </a:r>
          </a:p>
        </p:txBody>
      </p:sp>
      <p:sp>
        <p:nvSpPr>
          <p:cNvPr id="1994759" name="Text Box 7"/>
          <p:cNvSpPr txBox="1">
            <a:spLocks noChangeArrowheads="1"/>
          </p:cNvSpPr>
          <p:nvPr/>
        </p:nvSpPr>
        <p:spPr bwMode="auto">
          <a:xfrm>
            <a:off x="7586663" y="4100513"/>
            <a:ext cx="1285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b="1">
                <a:solidFill>
                  <a:srgbClr val="F8F8F8"/>
                </a:solidFill>
              </a:rPr>
              <a:t>LDL-C</a:t>
            </a:r>
          </a:p>
        </p:txBody>
      </p:sp>
      <p:sp>
        <p:nvSpPr>
          <p:cNvPr id="1994760" name="Line 8"/>
          <p:cNvSpPr>
            <a:spLocks noChangeShapeType="1"/>
          </p:cNvSpPr>
          <p:nvPr/>
        </p:nvSpPr>
        <p:spPr bwMode="gray">
          <a:xfrm>
            <a:off x="1016000" y="5562600"/>
            <a:ext cx="65706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94761" name="Text Box 9"/>
          <p:cNvSpPr txBox="1">
            <a:spLocks noChangeArrowheads="1"/>
          </p:cNvSpPr>
          <p:nvPr/>
        </p:nvSpPr>
        <p:spPr bwMode="auto">
          <a:xfrm flipV="1">
            <a:off x="188913" y="2574925"/>
            <a:ext cx="3524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lIns="92075" tIns="46038" rIns="92075" bIns="46038" anchor="b" anchorCtr="1">
            <a:spAutoFit/>
          </a:bodyPr>
          <a:lstStyle/>
          <a:p>
            <a:pPr algn="ctr">
              <a:spcBef>
                <a:spcPct val="50000"/>
              </a:spcBef>
            </a:pPr>
            <a:r>
              <a:rPr lang="en-US" altLang="x-none" sz="1400" b="1"/>
              <a:t>% change from baseline</a:t>
            </a:r>
          </a:p>
        </p:txBody>
      </p:sp>
      <p:sp>
        <p:nvSpPr>
          <p:cNvPr id="1994762" name="Text Box 10"/>
          <p:cNvSpPr txBox="1">
            <a:spLocks noChangeArrowheads="1"/>
          </p:cNvSpPr>
          <p:nvPr/>
        </p:nvSpPr>
        <p:spPr bwMode="auto">
          <a:xfrm>
            <a:off x="338138" y="6248400"/>
            <a:ext cx="3997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pPr>
            <a:r>
              <a:rPr lang="en-US" altLang="x-none" sz="1600" b="1"/>
              <a:t>*Greater than recommended daily doses.  </a:t>
            </a:r>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altLang="x-none"/>
              <a:t>Copyright Bale/Doneen Paradigm</a:t>
            </a:r>
          </a:p>
        </p:txBody>
      </p:sp>
      <p:sp>
        <p:nvSpPr>
          <p:cNvPr id="1996802" name="Text Box 2"/>
          <p:cNvSpPr txBox="1">
            <a:spLocks noChangeArrowheads="1"/>
          </p:cNvSpPr>
          <p:nvPr/>
        </p:nvSpPr>
        <p:spPr bwMode="auto">
          <a:xfrm>
            <a:off x="95250" y="6096000"/>
            <a:ext cx="646430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400" b="1">
                <a:latin typeface="Times New Roman" charset="0"/>
              </a:rPr>
              <a:t>Adapted with permission from Morgan JM et al. </a:t>
            </a:r>
            <a:r>
              <a:rPr lang="en-US" altLang="x-none" sz="1400" b="1" i="1">
                <a:latin typeface="Times New Roman" charset="0"/>
              </a:rPr>
              <a:t>Am J Cardiol</a:t>
            </a:r>
            <a:r>
              <a:rPr lang="en-US" altLang="x-none" sz="1400" b="1">
                <a:latin typeface="Times New Roman" charset="0"/>
              </a:rPr>
              <a:t>. 2003;91:1432-1436.</a:t>
            </a:r>
          </a:p>
        </p:txBody>
      </p:sp>
      <p:sp>
        <p:nvSpPr>
          <p:cNvPr id="1996803" name="Rectangle 3"/>
          <p:cNvSpPr>
            <a:spLocks noGrp="1" noChangeArrowheads="1"/>
          </p:cNvSpPr>
          <p:nvPr>
            <p:ph type="title"/>
          </p:nvPr>
        </p:nvSpPr>
        <p:spPr>
          <a:noFill/>
          <a:ln/>
        </p:spPr>
        <p:txBody>
          <a:bodyPr lIns="92075" tIns="46038" rIns="92075" bIns="46038"/>
          <a:lstStyle/>
          <a:p>
            <a:r>
              <a:rPr lang="en-US" altLang="x-none" sz="4000"/>
              <a:t>Niaspan</a:t>
            </a:r>
            <a:r>
              <a:rPr lang="en-US" altLang="x-none" sz="4000" baseline="30000"/>
              <a:t>®</a:t>
            </a:r>
            <a:r>
              <a:rPr lang="en-US" altLang="x-none" sz="4000"/>
              <a:t> Effects on </a:t>
            </a:r>
            <a:br>
              <a:rPr lang="en-US" altLang="x-none" sz="4000"/>
            </a:br>
            <a:r>
              <a:rPr lang="en-US" altLang="x-none" sz="4000"/>
              <a:t>HDL Subclasses</a:t>
            </a:r>
          </a:p>
        </p:txBody>
      </p:sp>
      <p:graphicFrame>
        <p:nvGraphicFramePr>
          <p:cNvPr id="1996804" name="Object 4"/>
          <p:cNvGraphicFramePr>
            <a:graphicFrameLocks/>
          </p:cNvGraphicFramePr>
          <p:nvPr>
            <p:ph type="chart" idx="1"/>
          </p:nvPr>
        </p:nvGraphicFramePr>
        <p:xfrm>
          <a:off x="457200" y="1701800"/>
          <a:ext cx="8140700" cy="4303713"/>
        </p:xfrm>
        <a:graphic>
          <a:graphicData uri="http://schemas.openxmlformats.org/presentationml/2006/ole">
            <mc:AlternateContent xmlns:mc="http://schemas.openxmlformats.org/markup-compatibility/2006">
              <mc:Choice xmlns:v="urn:schemas-microsoft-com:vml" Requires="v">
                <p:oleObj spid="_x0000_s1996810" name="Chart" r:id="rId4" imgW="8143951" imgH="4305300" progId="MSGraph.Chart.8">
                  <p:embed followColorScheme="full"/>
                </p:oleObj>
              </mc:Choice>
              <mc:Fallback>
                <p:oleObj name="Chart" r:id="rId4" imgW="8143951" imgH="4305300" progId="MSGraph.Chart.8">
                  <p:embed followColorScheme="full"/>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01800"/>
                        <a:ext cx="8140700" cy="4303713"/>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1996805" name="Text Box 5"/>
          <p:cNvSpPr txBox="1">
            <a:spLocks noChangeArrowheads="1"/>
          </p:cNvSpPr>
          <p:nvPr/>
        </p:nvSpPr>
        <p:spPr bwMode="auto">
          <a:xfrm>
            <a:off x="2833688" y="2973388"/>
            <a:ext cx="2682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b="1" baseline="30000">
                <a:solidFill>
                  <a:srgbClr val="FFFFFF"/>
                </a:solidFill>
              </a:rPr>
              <a:t>®</a:t>
            </a:r>
          </a:p>
        </p:txBody>
      </p:sp>
      <p:sp>
        <p:nvSpPr>
          <p:cNvPr id="1996806" name="Text Box 6"/>
          <p:cNvSpPr txBox="1">
            <a:spLocks noChangeArrowheads="1"/>
          </p:cNvSpPr>
          <p:nvPr/>
        </p:nvSpPr>
        <p:spPr bwMode="auto">
          <a:xfrm>
            <a:off x="2832100" y="2432050"/>
            <a:ext cx="2682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b="1" baseline="30000">
                <a:solidFill>
                  <a:srgbClr val="FFFFFF"/>
                </a:solidFill>
              </a:rPr>
              <a:t>®</a:t>
            </a:r>
          </a:p>
        </p:txBody>
      </p:sp>
      <p:sp>
        <p:nvSpPr>
          <p:cNvPr id="1996807" name="Text Box 7"/>
          <p:cNvSpPr txBox="1">
            <a:spLocks noChangeArrowheads="1"/>
          </p:cNvSpPr>
          <p:nvPr/>
        </p:nvSpPr>
        <p:spPr bwMode="auto">
          <a:xfrm>
            <a:off x="5876925" y="5943600"/>
            <a:ext cx="205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tabLst>
                <a:tab pos="4800600" algn="ctr"/>
              </a:tabLst>
              <a:defRPr sz="2400">
                <a:solidFill>
                  <a:schemeClr val="tx1"/>
                </a:solidFill>
                <a:latin typeface="Arial" charset="0"/>
              </a:defRPr>
            </a:lvl1pPr>
            <a:lvl2pPr>
              <a:tabLst>
                <a:tab pos="4800600" algn="ctr"/>
              </a:tabLst>
              <a:defRPr sz="2400">
                <a:solidFill>
                  <a:schemeClr val="tx1"/>
                </a:solidFill>
                <a:latin typeface="Arial" charset="0"/>
              </a:defRPr>
            </a:lvl2pPr>
            <a:lvl3pPr>
              <a:tabLst>
                <a:tab pos="4800600" algn="ctr"/>
              </a:tabLst>
              <a:defRPr sz="2400">
                <a:solidFill>
                  <a:schemeClr val="tx1"/>
                </a:solidFill>
                <a:latin typeface="Arial" charset="0"/>
              </a:defRPr>
            </a:lvl3pPr>
            <a:lvl4pPr>
              <a:tabLst>
                <a:tab pos="4800600" algn="ctr"/>
              </a:tabLst>
              <a:defRPr sz="2400">
                <a:solidFill>
                  <a:schemeClr val="tx1"/>
                </a:solidFill>
                <a:latin typeface="Arial" charset="0"/>
              </a:defRPr>
            </a:lvl4pPr>
            <a:lvl5pPr>
              <a:tabLst>
                <a:tab pos="4800600" algn="ctr"/>
              </a:tabLst>
              <a:defRPr sz="2400">
                <a:solidFill>
                  <a:schemeClr val="tx1"/>
                </a:solidFill>
                <a:latin typeface="Arial" charset="0"/>
              </a:defRPr>
            </a:lvl5pPr>
            <a:lvl6pPr marL="457200" fontAlgn="base">
              <a:spcBef>
                <a:spcPct val="0"/>
              </a:spcBef>
              <a:spcAft>
                <a:spcPct val="0"/>
              </a:spcAft>
              <a:tabLst>
                <a:tab pos="4800600" algn="ctr"/>
              </a:tabLst>
              <a:defRPr sz="2400">
                <a:solidFill>
                  <a:schemeClr val="tx1"/>
                </a:solidFill>
                <a:latin typeface="Arial" charset="0"/>
              </a:defRPr>
            </a:lvl6pPr>
            <a:lvl7pPr marL="914400" fontAlgn="base">
              <a:spcBef>
                <a:spcPct val="0"/>
              </a:spcBef>
              <a:spcAft>
                <a:spcPct val="0"/>
              </a:spcAft>
              <a:tabLst>
                <a:tab pos="4800600" algn="ctr"/>
              </a:tabLst>
              <a:defRPr sz="2400">
                <a:solidFill>
                  <a:schemeClr val="tx1"/>
                </a:solidFill>
                <a:latin typeface="Arial" charset="0"/>
              </a:defRPr>
            </a:lvl7pPr>
            <a:lvl8pPr marL="1371600" fontAlgn="base">
              <a:spcBef>
                <a:spcPct val="0"/>
              </a:spcBef>
              <a:spcAft>
                <a:spcPct val="0"/>
              </a:spcAft>
              <a:tabLst>
                <a:tab pos="4800600" algn="ctr"/>
              </a:tabLst>
              <a:defRPr sz="2400">
                <a:solidFill>
                  <a:schemeClr val="tx1"/>
                </a:solidFill>
                <a:latin typeface="Arial" charset="0"/>
              </a:defRPr>
            </a:lvl8pPr>
            <a:lvl9pPr marL="1828800" fontAlgn="base">
              <a:spcBef>
                <a:spcPct val="0"/>
              </a:spcBef>
              <a:spcAft>
                <a:spcPct val="0"/>
              </a:spcAft>
              <a:tabLst>
                <a:tab pos="4800600" algn="ctr"/>
              </a:tabLst>
              <a:defRPr sz="2400">
                <a:solidFill>
                  <a:schemeClr val="tx1"/>
                </a:solidFill>
                <a:latin typeface="Arial" charset="0"/>
              </a:defRPr>
            </a:lvl9pPr>
          </a:lstStyle>
          <a:p>
            <a:pPr algn="ctr" eaLnBrk="1" hangingPunct="1"/>
            <a:r>
              <a:rPr lang="en-US" altLang="x-none" sz="1600" b="1"/>
              <a:t>Desirable</a:t>
            </a:r>
          </a:p>
        </p:txBody>
      </p:sp>
      <p:sp>
        <p:nvSpPr>
          <p:cNvPr id="1996808" name="Line 8"/>
          <p:cNvSpPr>
            <a:spLocks noChangeShapeType="1"/>
          </p:cNvSpPr>
          <p:nvPr/>
        </p:nvSpPr>
        <p:spPr bwMode="auto">
          <a:xfrm>
            <a:off x="5876925" y="58674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96809" name="Text Box 9"/>
          <p:cNvSpPr txBox="1">
            <a:spLocks noChangeArrowheads="1"/>
          </p:cNvSpPr>
          <p:nvPr/>
        </p:nvSpPr>
        <p:spPr bwMode="auto">
          <a:xfrm>
            <a:off x="82550" y="5791200"/>
            <a:ext cx="45053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lvl1pPr marL="115888" indent="-115888">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nSpc>
                <a:spcPct val="95000"/>
              </a:lnSpc>
            </a:pPr>
            <a:r>
              <a:rPr lang="en-US" altLang="en-US" sz="1400" b="1"/>
              <a:t>*	</a:t>
            </a:r>
            <a:r>
              <a:rPr lang="en-US" altLang="en-US" sz="1400" b="1" i="1"/>
              <a:t>p</a:t>
            </a:r>
            <a:r>
              <a:rPr lang="en-US" altLang="en-US" sz="1400" b="1">
                <a:ea typeface="Arial" charset="0"/>
                <a:cs typeface="Arial" charset="0"/>
              </a:rPr>
              <a:t>≤0.001 for both doses of Niaspan</a:t>
            </a:r>
            <a:r>
              <a:rPr lang="en-US" altLang="en-US" sz="1400" b="1" baseline="30000">
                <a:ea typeface="Arial" charset="0"/>
                <a:cs typeface="Arial" charset="0"/>
              </a:rPr>
              <a:t>®</a:t>
            </a:r>
            <a:r>
              <a:rPr lang="en-US" altLang="en-US" sz="1400" b="1">
                <a:ea typeface="Arial" charset="0"/>
                <a:cs typeface="Arial" charset="0"/>
              </a:rPr>
              <a:t> vs. placebo.</a:t>
            </a:r>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altLang="x-none"/>
              <a:t>Copyright Bale/Doneen Paradigm</a:t>
            </a:r>
          </a:p>
        </p:txBody>
      </p:sp>
      <p:graphicFrame>
        <p:nvGraphicFramePr>
          <p:cNvPr id="1998850" name="Object 2"/>
          <p:cNvGraphicFramePr>
            <a:graphicFrameLocks/>
          </p:cNvGraphicFramePr>
          <p:nvPr>
            <p:ph type="chart" idx="1"/>
          </p:nvPr>
        </p:nvGraphicFramePr>
        <p:xfrm>
          <a:off x="512763" y="1671638"/>
          <a:ext cx="8270875" cy="4292600"/>
        </p:xfrm>
        <a:graphic>
          <a:graphicData uri="http://schemas.openxmlformats.org/presentationml/2006/ole">
            <mc:AlternateContent xmlns:mc="http://schemas.openxmlformats.org/markup-compatibility/2006">
              <mc:Choice xmlns:v="urn:schemas-microsoft-com:vml" Requires="v">
                <p:oleObj spid="_x0000_s1998858" name="Chart" r:id="rId4" imgW="8277149" imgH="4295851" progId="MSGraph.Chart.8">
                  <p:embed followColorScheme="full"/>
                </p:oleObj>
              </mc:Choice>
              <mc:Fallback>
                <p:oleObj name="Chart" r:id="rId4" imgW="8277149" imgH="4295851"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3" y="1671638"/>
                        <a:ext cx="8270875" cy="42926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1998851" name="Text Box 3"/>
          <p:cNvSpPr txBox="1">
            <a:spLocks noChangeArrowheads="1"/>
          </p:cNvSpPr>
          <p:nvPr/>
        </p:nvSpPr>
        <p:spPr bwMode="auto">
          <a:xfrm>
            <a:off x="6672263" y="4559300"/>
            <a:ext cx="2682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b="1" baseline="30000">
                <a:solidFill>
                  <a:srgbClr val="FFFFFF"/>
                </a:solidFill>
                <a:effectLst>
                  <a:outerShdw blurRad="38100" dist="38100" dir="2700000" algn="tl">
                    <a:srgbClr val="000000"/>
                  </a:outerShdw>
                </a:effectLst>
              </a:rPr>
              <a:t>®</a:t>
            </a:r>
          </a:p>
        </p:txBody>
      </p:sp>
      <p:sp>
        <p:nvSpPr>
          <p:cNvPr id="1998852" name="Text Box 4"/>
          <p:cNvSpPr txBox="1">
            <a:spLocks noChangeArrowheads="1"/>
          </p:cNvSpPr>
          <p:nvPr/>
        </p:nvSpPr>
        <p:spPr bwMode="auto">
          <a:xfrm>
            <a:off x="6657975" y="4918075"/>
            <a:ext cx="2682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b="1" baseline="30000">
                <a:solidFill>
                  <a:srgbClr val="FFFFFF"/>
                </a:solidFill>
                <a:effectLst>
                  <a:outerShdw blurRad="38100" dist="38100" dir="2700000" algn="tl">
                    <a:srgbClr val="000000"/>
                  </a:outerShdw>
                </a:effectLst>
              </a:rPr>
              <a:t>®</a:t>
            </a:r>
          </a:p>
        </p:txBody>
      </p:sp>
      <p:sp>
        <p:nvSpPr>
          <p:cNvPr id="1998853" name="Text Box 5"/>
          <p:cNvSpPr txBox="1">
            <a:spLocks noChangeArrowheads="1"/>
          </p:cNvSpPr>
          <p:nvPr/>
        </p:nvSpPr>
        <p:spPr bwMode="auto">
          <a:xfrm rot="-5400000">
            <a:off x="-424656" y="3413919"/>
            <a:ext cx="21256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x-none" sz="1600" b="1"/>
              <a:t>Mean Change From </a:t>
            </a:r>
            <a:br>
              <a:rPr lang="en-US" altLang="x-none" sz="1600" b="1"/>
            </a:br>
            <a:r>
              <a:rPr lang="en-US" altLang="x-none" sz="1600" b="1"/>
              <a:t>Baseline, %</a:t>
            </a:r>
          </a:p>
        </p:txBody>
      </p:sp>
      <p:sp>
        <p:nvSpPr>
          <p:cNvPr id="1998854" name="Rectangle 6"/>
          <p:cNvSpPr>
            <a:spLocks noGrp="1" noChangeArrowheads="1"/>
          </p:cNvSpPr>
          <p:nvPr>
            <p:ph type="title"/>
          </p:nvPr>
        </p:nvSpPr>
        <p:spPr>
          <a:noFill/>
          <a:ln/>
        </p:spPr>
        <p:txBody>
          <a:bodyPr lIns="92075" tIns="46038" rIns="92075" bIns="46038"/>
          <a:lstStyle/>
          <a:p>
            <a:r>
              <a:rPr lang="en-US" altLang="x-none" sz="4000"/>
              <a:t>Niaspan</a:t>
            </a:r>
            <a:r>
              <a:rPr lang="en-US" altLang="x-none" sz="4000" baseline="30000"/>
              <a:t>®</a:t>
            </a:r>
            <a:r>
              <a:rPr lang="en-US" altLang="x-none" sz="4000"/>
              <a:t> Effects on </a:t>
            </a:r>
            <a:br>
              <a:rPr lang="en-US" altLang="x-none" sz="4000"/>
            </a:br>
            <a:r>
              <a:rPr lang="en-US" altLang="x-none" sz="4000"/>
              <a:t>LDL Subclasses</a:t>
            </a:r>
          </a:p>
        </p:txBody>
      </p:sp>
      <p:sp>
        <p:nvSpPr>
          <p:cNvPr id="1998855" name="Text Box 7"/>
          <p:cNvSpPr txBox="1">
            <a:spLocks noChangeArrowheads="1"/>
          </p:cNvSpPr>
          <p:nvPr/>
        </p:nvSpPr>
        <p:spPr bwMode="auto">
          <a:xfrm>
            <a:off x="95250" y="6172200"/>
            <a:ext cx="646430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400" b="1">
                <a:latin typeface="Times New Roman" charset="0"/>
              </a:rPr>
              <a:t>Adapted with permission from Morgan JM et al. </a:t>
            </a:r>
            <a:r>
              <a:rPr lang="en-US" altLang="x-none" sz="1400" b="1" i="1">
                <a:latin typeface="Times New Roman" charset="0"/>
              </a:rPr>
              <a:t>Am J Cardiol</a:t>
            </a:r>
            <a:r>
              <a:rPr lang="en-US" altLang="x-none" sz="1400" b="1">
                <a:latin typeface="Times New Roman" charset="0"/>
              </a:rPr>
              <a:t>. 2003;91:1432-1436.</a:t>
            </a:r>
          </a:p>
        </p:txBody>
      </p:sp>
      <p:sp>
        <p:nvSpPr>
          <p:cNvPr id="1998856" name="Text Box 8"/>
          <p:cNvSpPr txBox="1">
            <a:spLocks noChangeArrowheads="1"/>
          </p:cNvSpPr>
          <p:nvPr/>
        </p:nvSpPr>
        <p:spPr bwMode="auto">
          <a:xfrm>
            <a:off x="1849438" y="5619750"/>
            <a:ext cx="6489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tabLst>
                <a:tab pos="4800600" algn="ctr"/>
              </a:tabLst>
              <a:defRPr sz="2400">
                <a:solidFill>
                  <a:schemeClr val="tx1"/>
                </a:solidFill>
                <a:latin typeface="Arial" charset="0"/>
              </a:defRPr>
            </a:lvl1pPr>
            <a:lvl2pPr>
              <a:tabLst>
                <a:tab pos="4800600" algn="ctr"/>
              </a:tabLst>
              <a:defRPr sz="2400">
                <a:solidFill>
                  <a:schemeClr val="tx1"/>
                </a:solidFill>
                <a:latin typeface="Arial" charset="0"/>
              </a:defRPr>
            </a:lvl2pPr>
            <a:lvl3pPr>
              <a:tabLst>
                <a:tab pos="4800600" algn="ctr"/>
              </a:tabLst>
              <a:defRPr sz="2400">
                <a:solidFill>
                  <a:schemeClr val="tx1"/>
                </a:solidFill>
                <a:latin typeface="Arial" charset="0"/>
              </a:defRPr>
            </a:lvl3pPr>
            <a:lvl4pPr>
              <a:tabLst>
                <a:tab pos="4800600" algn="ctr"/>
              </a:tabLst>
              <a:defRPr sz="2400">
                <a:solidFill>
                  <a:schemeClr val="tx1"/>
                </a:solidFill>
                <a:latin typeface="Arial" charset="0"/>
              </a:defRPr>
            </a:lvl4pPr>
            <a:lvl5pPr>
              <a:tabLst>
                <a:tab pos="4800600" algn="ctr"/>
              </a:tabLst>
              <a:defRPr sz="2400">
                <a:solidFill>
                  <a:schemeClr val="tx1"/>
                </a:solidFill>
                <a:latin typeface="Arial" charset="0"/>
              </a:defRPr>
            </a:lvl5pPr>
            <a:lvl6pPr marL="457200" fontAlgn="base">
              <a:spcBef>
                <a:spcPct val="0"/>
              </a:spcBef>
              <a:spcAft>
                <a:spcPct val="0"/>
              </a:spcAft>
              <a:tabLst>
                <a:tab pos="4800600" algn="ctr"/>
              </a:tabLst>
              <a:defRPr sz="2400">
                <a:solidFill>
                  <a:schemeClr val="tx1"/>
                </a:solidFill>
                <a:latin typeface="Arial" charset="0"/>
              </a:defRPr>
            </a:lvl6pPr>
            <a:lvl7pPr marL="914400" fontAlgn="base">
              <a:spcBef>
                <a:spcPct val="0"/>
              </a:spcBef>
              <a:spcAft>
                <a:spcPct val="0"/>
              </a:spcAft>
              <a:tabLst>
                <a:tab pos="4800600" algn="ctr"/>
              </a:tabLst>
              <a:defRPr sz="2400">
                <a:solidFill>
                  <a:schemeClr val="tx1"/>
                </a:solidFill>
                <a:latin typeface="Arial" charset="0"/>
              </a:defRPr>
            </a:lvl7pPr>
            <a:lvl8pPr marL="1371600" fontAlgn="base">
              <a:spcBef>
                <a:spcPct val="0"/>
              </a:spcBef>
              <a:spcAft>
                <a:spcPct val="0"/>
              </a:spcAft>
              <a:tabLst>
                <a:tab pos="4800600" algn="ctr"/>
              </a:tabLst>
              <a:defRPr sz="2400">
                <a:solidFill>
                  <a:schemeClr val="tx1"/>
                </a:solidFill>
                <a:latin typeface="Arial" charset="0"/>
              </a:defRPr>
            </a:lvl8pPr>
            <a:lvl9pPr marL="1828800" fontAlgn="base">
              <a:spcBef>
                <a:spcPct val="0"/>
              </a:spcBef>
              <a:spcAft>
                <a:spcPct val="0"/>
              </a:spcAft>
              <a:tabLst>
                <a:tab pos="4800600" algn="ctr"/>
              </a:tabLst>
              <a:defRPr sz="2400">
                <a:solidFill>
                  <a:schemeClr val="tx1"/>
                </a:solidFill>
                <a:latin typeface="Arial" charset="0"/>
              </a:defRPr>
            </a:lvl9pPr>
          </a:lstStyle>
          <a:p>
            <a:pPr eaLnBrk="1" hangingPunct="1"/>
            <a:r>
              <a:rPr lang="en-US" altLang="x-none" sz="1600" b="1"/>
              <a:t>Small, dense	           Large, buoyant</a:t>
            </a:r>
          </a:p>
        </p:txBody>
      </p:sp>
      <p:sp>
        <p:nvSpPr>
          <p:cNvPr id="1998857" name="Text Box 9"/>
          <p:cNvSpPr txBox="1">
            <a:spLocks noChangeArrowheads="1"/>
          </p:cNvSpPr>
          <p:nvPr/>
        </p:nvSpPr>
        <p:spPr bwMode="auto">
          <a:xfrm>
            <a:off x="53975" y="5867400"/>
            <a:ext cx="45053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lvl1pPr marL="115888" indent="-115888">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nSpc>
                <a:spcPct val="95000"/>
              </a:lnSpc>
            </a:pPr>
            <a:r>
              <a:rPr lang="en-US" altLang="en-US" sz="1400" b="1"/>
              <a:t>*	</a:t>
            </a:r>
            <a:r>
              <a:rPr lang="en-US" altLang="en-US" sz="1400" b="1" i="1"/>
              <a:t>p</a:t>
            </a:r>
            <a:r>
              <a:rPr lang="en-US" altLang="en-US" sz="1400" b="1">
                <a:ea typeface="Arial" charset="0"/>
                <a:cs typeface="Arial" charset="0"/>
              </a:rPr>
              <a:t>=NS for both doses of Niaspan</a:t>
            </a:r>
            <a:r>
              <a:rPr lang="en-US" altLang="en-US" sz="1400" b="1" baseline="30000">
                <a:ea typeface="Arial" charset="0"/>
                <a:cs typeface="Arial" charset="0"/>
              </a:rPr>
              <a:t>®</a:t>
            </a:r>
            <a:r>
              <a:rPr lang="en-US" altLang="en-US" sz="1400" b="1">
                <a:ea typeface="Arial" charset="0"/>
                <a:cs typeface="Arial" charset="0"/>
              </a:rPr>
              <a:t> vs. placebo.</a:t>
            </a:r>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altLang="x-none"/>
              <a:t>Copyright Bale/Doneen Paradigm</a:t>
            </a:r>
          </a:p>
        </p:txBody>
      </p:sp>
      <p:sp>
        <p:nvSpPr>
          <p:cNvPr id="2000898" name="Rectangle 2"/>
          <p:cNvSpPr>
            <a:spLocks noGrp="1" noChangeArrowheads="1"/>
          </p:cNvSpPr>
          <p:nvPr>
            <p:ph type="title"/>
          </p:nvPr>
        </p:nvSpPr>
        <p:spPr>
          <a:xfrm>
            <a:off x="0" y="0"/>
            <a:ext cx="8804275" cy="1143000"/>
          </a:xfrm>
          <a:noFill/>
          <a:ln/>
        </p:spPr>
        <p:txBody>
          <a:bodyPr/>
          <a:lstStyle/>
          <a:p>
            <a:pPr>
              <a:lnSpc>
                <a:spcPct val="90000"/>
              </a:lnSpc>
            </a:pPr>
            <a:r>
              <a:rPr lang="en-US" altLang="x-none" sz="3800"/>
              <a:t>Lipid Lowering Medications Shown to Reduce CV Events also Lower Lp-PLA</a:t>
            </a:r>
            <a:r>
              <a:rPr lang="en-US" altLang="x-none" sz="3800" baseline="-20000"/>
              <a:t>2</a:t>
            </a:r>
          </a:p>
        </p:txBody>
      </p:sp>
      <p:sp>
        <p:nvSpPr>
          <p:cNvPr id="2000899" name="Text Box 3"/>
          <p:cNvSpPr txBox="1">
            <a:spLocks noChangeArrowheads="1"/>
          </p:cNvSpPr>
          <p:nvPr/>
        </p:nvSpPr>
        <p:spPr bwMode="auto">
          <a:xfrm rot="-5400000">
            <a:off x="-1242218" y="3477419"/>
            <a:ext cx="3894137"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lnSpc>
                <a:spcPct val="95000"/>
              </a:lnSpc>
              <a:spcBef>
                <a:spcPts val="1800"/>
              </a:spcBef>
              <a:buClr>
                <a:srgbClr val="FFFF99"/>
              </a:buClr>
              <a:buSzPct val="120000"/>
            </a:pPr>
            <a:r>
              <a:rPr lang="en-US" altLang="x-none" b="1">
                <a:latin typeface="Verdana" charset="0"/>
              </a:rPr>
              <a:t>Percent reduction in Lp-PLA</a:t>
            </a:r>
            <a:r>
              <a:rPr lang="en-US" altLang="x-none" b="1" baseline="-25000">
                <a:latin typeface="Verdana" charset="0"/>
              </a:rPr>
              <a:t>2</a:t>
            </a:r>
          </a:p>
        </p:txBody>
      </p:sp>
      <p:grpSp>
        <p:nvGrpSpPr>
          <p:cNvPr id="2000900" name="Group 4"/>
          <p:cNvGrpSpPr>
            <a:grpSpLocks/>
          </p:cNvGrpSpPr>
          <p:nvPr/>
        </p:nvGrpSpPr>
        <p:grpSpPr bwMode="auto">
          <a:xfrm>
            <a:off x="228600" y="6172200"/>
            <a:ext cx="8610600" cy="533400"/>
            <a:chOff x="144" y="3984"/>
            <a:chExt cx="5424" cy="336"/>
          </a:xfrm>
        </p:grpSpPr>
        <p:sp>
          <p:nvSpPr>
            <p:cNvPr id="2000901" name="Text Box 5"/>
            <p:cNvSpPr txBox="1">
              <a:spLocks noChangeArrowheads="1"/>
            </p:cNvSpPr>
            <p:nvPr/>
          </p:nvSpPr>
          <p:spPr bwMode="auto">
            <a:xfrm>
              <a:off x="2544" y="3984"/>
              <a:ext cx="3024"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fontAlgn="base">
                <a:spcBef>
                  <a:spcPct val="0"/>
                </a:spcBef>
                <a:spcAft>
                  <a:spcPct val="0"/>
                </a:spcAft>
                <a:defRPr sz="2400">
                  <a:solidFill>
                    <a:schemeClr val="tx1"/>
                  </a:solidFill>
                  <a:latin typeface="Arial" charset="0"/>
                </a:defRPr>
              </a:lvl6pPr>
              <a:lvl7pPr marL="3200400" indent="-457200" fontAlgn="base">
                <a:spcBef>
                  <a:spcPct val="0"/>
                </a:spcBef>
                <a:spcAft>
                  <a:spcPct val="0"/>
                </a:spcAft>
                <a:defRPr sz="2400">
                  <a:solidFill>
                    <a:schemeClr val="tx1"/>
                  </a:solidFill>
                  <a:latin typeface="Arial" charset="0"/>
                </a:defRPr>
              </a:lvl7pPr>
              <a:lvl8pPr marL="3657600" indent="-457200" fontAlgn="base">
                <a:spcBef>
                  <a:spcPct val="0"/>
                </a:spcBef>
                <a:spcAft>
                  <a:spcPct val="0"/>
                </a:spcAft>
                <a:defRPr sz="2400">
                  <a:solidFill>
                    <a:schemeClr val="tx1"/>
                  </a:solidFill>
                  <a:latin typeface="Arial" charset="0"/>
                </a:defRPr>
              </a:lvl8pPr>
              <a:lvl9pPr marL="4114800" indent="-457200" fontAlgn="base">
                <a:spcBef>
                  <a:spcPct val="0"/>
                </a:spcBef>
                <a:spcAft>
                  <a:spcPct val="0"/>
                </a:spcAft>
                <a:defRPr sz="2400">
                  <a:solidFill>
                    <a:schemeClr val="tx1"/>
                  </a:solidFill>
                  <a:latin typeface="Arial" charset="0"/>
                </a:defRPr>
              </a:lvl9pPr>
            </a:lstStyle>
            <a:p>
              <a:pPr eaLnBrk="1" hangingPunct="1">
                <a:lnSpc>
                  <a:spcPct val="120000"/>
                </a:lnSpc>
              </a:pPr>
              <a:r>
                <a:rPr lang="en-US" altLang="x-none" sz="1200">
                  <a:solidFill>
                    <a:srgbClr val="FFFFDA"/>
                  </a:solidFill>
                  <a:latin typeface="Times New Roman" charset="0"/>
                </a:rPr>
                <a:t>3. Muhlestein JB, et al. </a:t>
              </a:r>
              <a:r>
                <a:rPr lang="en-US" altLang="x-none" sz="1200" i="1">
                  <a:solidFill>
                    <a:srgbClr val="FFFFDA"/>
                  </a:solidFill>
                  <a:latin typeface="Times New Roman" charset="0"/>
                </a:rPr>
                <a:t>Am H Journal</a:t>
              </a:r>
              <a:r>
                <a:rPr lang="en-US" altLang="x-none" sz="1200">
                  <a:solidFill>
                    <a:srgbClr val="FFFFDA"/>
                  </a:solidFill>
                  <a:latin typeface="Times New Roman" charset="0"/>
                </a:rPr>
                <a:t>. 2006. </a:t>
              </a:r>
              <a:r>
                <a:rPr lang="en-US" altLang="x-none" sz="1200">
                  <a:latin typeface="Times New Roman" charset="0"/>
                </a:rPr>
                <a:t>doi:10.1016/j.ahj.2006.01.011</a:t>
              </a:r>
            </a:p>
            <a:p>
              <a:pPr eaLnBrk="1" hangingPunct="1">
                <a:lnSpc>
                  <a:spcPct val="120000"/>
                </a:lnSpc>
              </a:pPr>
              <a:r>
                <a:rPr lang="en-US" altLang="x-none" sz="1200">
                  <a:solidFill>
                    <a:srgbClr val="FFFFDA"/>
                  </a:solidFill>
                  <a:latin typeface="Times New Roman" charset="0"/>
                </a:rPr>
                <a:t>4. Kuvin J, et al. </a:t>
              </a:r>
              <a:r>
                <a:rPr lang="en-US" altLang="x-none" sz="1200" i="1">
                  <a:solidFill>
                    <a:srgbClr val="FFFFDA"/>
                  </a:solidFill>
                  <a:latin typeface="Times New Roman" charset="0"/>
                </a:rPr>
                <a:t>Am J Card</a:t>
              </a:r>
              <a:r>
                <a:rPr lang="en-US" altLang="x-none" sz="1200">
                  <a:latin typeface="Times New Roman" charset="0"/>
                </a:rPr>
                <a:t>. 2006;47:98:743-745.</a:t>
              </a:r>
            </a:p>
          </p:txBody>
        </p:sp>
        <p:sp>
          <p:nvSpPr>
            <p:cNvPr id="2000902" name="Text Box 6"/>
            <p:cNvSpPr txBox="1">
              <a:spLocks noChangeArrowheads="1"/>
            </p:cNvSpPr>
            <p:nvPr/>
          </p:nvSpPr>
          <p:spPr bwMode="auto">
            <a:xfrm>
              <a:off x="144" y="3986"/>
              <a:ext cx="2640"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fontAlgn="base">
                <a:spcBef>
                  <a:spcPct val="0"/>
                </a:spcBef>
                <a:spcAft>
                  <a:spcPct val="0"/>
                </a:spcAft>
                <a:defRPr sz="2400">
                  <a:solidFill>
                    <a:schemeClr val="tx1"/>
                  </a:solidFill>
                  <a:latin typeface="Arial" charset="0"/>
                </a:defRPr>
              </a:lvl6pPr>
              <a:lvl7pPr marL="3200400" indent="-457200" fontAlgn="base">
                <a:spcBef>
                  <a:spcPct val="0"/>
                </a:spcBef>
                <a:spcAft>
                  <a:spcPct val="0"/>
                </a:spcAft>
                <a:defRPr sz="2400">
                  <a:solidFill>
                    <a:schemeClr val="tx1"/>
                  </a:solidFill>
                  <a:latin typeface="Arial" charset="0"/>
                </a:defRPr>
              </a:lvl7pPr>
              <a:lvl8pPr marL="3657600" indent="-457200" fontAlgn="base">
                <a:spcBef>
                  <a:spcPct val="0"/>
                </a:spcBef>
                <a:spcAft>
                  <a:spcPct val="0"/>
                </a:spcAft>
                <a:defRPr sz="2400">
                  <a:solidFill>
                    <a:schemeClr val="tx1"/>
                  </a:solidFill>
                  <a:latin typeface="Arial" charset="0"/>
                </a:defRPr>
              </a:lvl8pPr>
              <a:lvl9pPr marL="4114800" indent="-457200" fontAlgn="base">
                <a:spcBef>
                  <a:spcPct val="0"/>
                </a:spcBef>
                <a:spcAft>
                  <a:spcPct val="0"/>
                </a:spcAft>
                <a:defRPr sz="2400">
                  <a:solidFill>
                    <a:schemeClr val="tx1"/>
                  </a:solidFill>
                  <a:latin typeface="Arial" charset="0"/>
                </a:defRPr>
              </a:lvl9pPr>
            </a:lstStyle>
            <a:p>
              <a:pPr eaLnBrk="1" hangingPunct="1">
                <a:lnSpc>
                  <a:spcPct val="120000"/>
                </a:lnSpc>
              </a:pPr>
              <a:r>
                <a:rPr lang="en-US" altLang="x-none" sz="1200">
                  <a:solidFill>
                    <a:srgbClr val="FFFFDA"/>
                  </a:solidFill>
                  <a:latin typeface="Times New Roman" charset="0"/>
                </a:rPr>
                <a:t>1. Albert M, et al. </a:t>
              </a:r>
              <a:r>
                <a:rPr lang="en-US" altLang="x-none" sz="1200" i="1">
                  <a:latin typeface="Times New Roman" charset="0"/>
                </a:rPr>
                <a:t>Atherosclerosis </a:t>
              </a:r>
              <a:r>
                <a:rPr lang="en-US" altLang="x-none" sz="1200">
                  <a:latin typeface="Times New Roman" charset="0"/>
                </a:rPr>
                <a:t>2005;182:193-198.</a:t>
              </a:r>
            </a:p>
            <a:p>
              <a:pPr eaLnBrk="1" hangingPunct="1">
                <a:lnSpc>
                  <a:spcPct val="120000"/>
                </a:lnSpc>
              </a:pPr>
              <a:r>
                <a:rPr lang="en-US" altLang="x-none" sz="1200">
                  <a:solidFill>
                    <a:srgbClr val="FFFFDA"/>
                  </a:solidFill>
                  <a:latin typeface="Times New Roman" charset="0"/>
                </a:rPr>
                <a:t>2. Schaefer EJ, et al. </a:t>
              </a:r>
              <a:r>
                <a:rPr lang="en-US" altLang="x-none" sz="1200" i="1">
                  <a:latin typeface="Times New Roman" charset="0"/>
                </a:rPr>
                <a:t>Am J Cardiol. </a:t>
              </a:r>
              <a:r>
                <a:rPr lang="en-US" altLang="x-none" sz="1200">
                  <a:latin typeface="Times New Roman" charset="0"/>
                </a:rPr>
                <a:t>2005;95:1025-1032. </a:t>
              </a:r>
            </a:p>
          </p:txBody>
        </p:sp>
      </p:grpSp>
      <p:grpSp>
        <p:nvGrpSpPr>
          <p:cNvPr id="2000903" name="Group 7"/>
          <p:cNvGrpSpPr>
            <a:grpSpLocks/>
          </p:cNvGrpSpPr>
          <p:nvPr/>
        </p:nvGrpSpPr>
        <p:grpSpPr bwMode="auto">
          <a:xfrm>
            <a:off x="2057400" y="1447800"/>
            <a:ext cx="5819775" cy="555625"/>
            <a:chOff x="1296" y="912"/>
            <a:chExt cx="3666" cy="350"/>
          </a:xfrm>
        </p:grpSpPr>
        <p:sp>
          <p:nvSpPr>
            <p:cNvPr id="2000904" name="Text Box 8"/>
            <p:cNvSpPr txBox="1">
              <a:spLocks noChangeArrowheads="1"/>
            </p:cNvSpPr>
            <p:nvPr/>
          </p:nvSpPr>
          <p:spPr bwMode="auto">
            <a:xfrm>
              <a:off x="2736" y="1008"/>
              <a:ext cx="1152"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eaLnBrk="1" hangingPunct="1">
                <a:lnSpc>
                  <a:spcPct val="95000"/>
                </a:lnSpc>
                <a:spcBef>
                  <a:spcPts val="1800"/>
                </a:spcBef>
                <a:buClr>
                  <a:srgbClr val="FFFF99"/>
                </a:buClr>
                <a:buSzPct val="120000"/>
              </a:pPr>
              <a:r>
                <a:rPr lang="en-US" altLang="x-none" sz="1600" b="1">
                  <a:latin typeface="Verdana" charset="0"/>
                </a:rPr>
                <a:t>Fenofibrate</a:t>
              </a:r>
              <a:r>
                <a:rPr lang="en-US" altLang="x-none" sz="1700" baseline="50000">
                  <a:latin typeface="ZapfHumnst Ult BT" charset="0"/>
                </a:rPr>
                <a:t>3</a:t>
              </a:r>
            </a:p>
          </p:txBody>
        </p:sp>
        <p:sp>
          <p:nvSpPr>
            <p:cNvPr id="2000905" name="Text Box 9"/>
            <p:cNvSpPr txBox="1">
              <a:spLocks noChangeArrowheads="1"/>
            </p:cNvSpPr>
            <p:nvPr/>
          </p:nvSpPr>
          <p:spPr bwMode="auto">
            <a:xfrm>
              <a:off x="1296" y="1008"/>
              <a:ext cx="1488"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eaLnBrk="1" hangingPunct="1">
                <a:lnSpc>
                  <a:spcPct val="95000"/>
                </a:lnSpc>
                <a:spcBef>
                  <a:spcPct val="50000"/>
                </a:spcBef>
                <a:buClr>
                  <a:srgbClr val="FFFF99"/>
                </a:buClr>
                <a:buSzPct val="120000"/>
              </a:pPr>
              <a:r>
                <a:rPr lang="en-US" altLang="x-none" sz="1600" b="1">
                  <a:latin typeface="Verdana" charset="0"/>
                </a:rPr>
                <a:t>Average Statin</a:t>
              </a:r>
              <a:r>
                <a:rPr lang="en-US" altLang="x-none" sz="1800" baseline="30000">
                  <a:latin typeface="Verdana" charset="0"/>
                </a:rPr>
                <a:t>1,2,3</a:t>
              </a:r>
            </a:p>
          </p:txBody>
        </p:sp>
        <p:sp>
          <p:nvSpPr>
            <p:cNvPr id="2000906" name="Text Box 10"/>
            <p:cNvSpPr txBox="1">
              <a:spLocks noChangeArrowheads="1"/>
            </p:cNvSpPr>
            <p:nvPr/>
          </p:nvSpPr>
          <p:spPr bwMode="auto">
            <a:xfrm>
              <a:off x="3696" y="912"/>
              <a:ext cx="1266"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eaLnBrk="1" hangingPunct="1">
                <a:lnSpc>
                  <a:spcPct val="95000"/>
                </a:lnSpc>
                <a:spcBef>
                  <a:spcPts val="1800"/>
                </a:spcBef>
                <a:buClr>
                  <a:srgbClr val="FFFF99"/>
                </a:buClr>
                <a:buSzPct val="120000"/>
              </a:pPr>
              <a:r>
                <a:rPr lang="en-US" altLang="x-none" sz="1600" b="1">
                  <a:latin typeface="Verdana" charset="0"/>
                </a:rPr>
                <a:t>Niaspan added to statin</a:t>
              </a:r>
              <a:r>
                <a:rPr lang="en-US" altLang="x-none" sz="1800" baseline="30000">
                  <a:latin typeface="Verdana" charset="0"/>
                </a:rPr>
                <a:t>4</a:t>
              </a:r>
            </a:p>
          </p:txBody>
        </p:sp>
      </p:grpSp>
      <p:graphicFrame>
        <p:nvGraphicFramePr>
          <p:cNvPr id="2000907" name="Object 11"/>
          <p:cNvGraphicFramePr>
            <a:graphicFrameLocks noChangeAspect="1"/>
          </p:cNvGraphicFramePr>
          <p:nvPr>
            <p:ph idx="1"/>
          </p:nvPr>
        </p:nvGraphicFramePr>
        <p:xfrm>
          <a:off x="1066800" y="1828800"/>
          <a:ext cx="7086600" cy="4294188"/>
        </p:xfrm>
        <a:graphic>
          <a:graphicData uri="http://schemas.openxmlformats.org/presentationml/2006/ole">
            <mc:AlternateContent xmlns:mc="http://schemas.openxmlformats.org/markup-compatibility/2006">
              <mc:Choice xmlns:v="urn:schemas-microsoft-com:vml" Requires="v">
                <p:oleObj spid="_x0000_s2000913" name="Chart" r:id="rId4" imgW="11792102" imgH="11792102" progId="MSGraph.Chart.8">
                  <p:embed followColorScheme="full"/>
                </p:oleObj>
              </mc:Choice>
              <mc:Fallback>
                <p:oleObj name="Chart" r:id="rId4" imgW="11792102" imgH="11792102" progId="MSGraph.Chart.8">
                  <p:embed followColorScheme="full"/>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828800"/>
                        <a:ext cx="7086600" cy="429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prstDash val="dashDot"/>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0908" name="Line 12"/>
          <p:cNvSpPr>
            <a:spLocks noChangeShapeType="1"/>
          </p:cNvSpPr>
          <p:nvPr/>
        </p:nvSpPr>
        <p:spPr bwMode="auto">
          <a:xfrm>
            <a:off x="6324600" y="3810000"/>
            <a:ext cx="914400" cy="0"/>
          </a:xfrm>
          <a:prstGeom prst="line">
            <a:avLst/>
          </a:prstGeom>
          <a:noFill/>
          <a:ln w="2857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00909" name="Text Box 13"/>
          <p:cNvSpPr txBox="1">
            <a:spLocks noChangeArrowheads="1"/>
          </p:cNvSpPr>
          <p:nvPr/>
        </p:nvSpPr>
        <p:spPr bwMode="auto">
          <a:xfrm>
            <a:off x="6324600" y="4038600"/>
            <a:ext cx="8937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a:latin typeface="ZapfHumnst Ult BT" charset="0"/>
              </a:rPr>
              <a:t> Niacin </a:t>
            </a:r>
          </a:p>
          <a:p>
            <a:r>
              <a:rPr lang="en-US" altLang="x-none" sz="1400">
                <a:latin typeface="ZapfHumnst Ult BT" charset="0"/>
              </a:rPr>
              <a:t> Added</a:t>
            </a:r>
          </a:p>
          <a:p>
            <a:r>
              <a:rPr lang="en-US" altLang="x-none" sz="1400">
                <a:latin typeface="ZapfHumnst Ult BT" charset="0"/>
              </a:rPr>
              <a:t>To Statin</a:t>
            </a:r>
          </a:p>
        </p:txBody>
      </p:sp>
      <p:sp>
        <p:nvSpPr>
          <p:cNvPr id="2000910" name="Text Box 14"/>
          <p:cNvSpPr txBox="1">
            <a:spLocks noChangeArrowheads="1"/>
          </p:cNvSpPr>
          <p:nvPr/>
        </p:nvSpPr>
        <p:spPr bwMode="auto">
          <a:xfrm>
            <a:off x="6400800" y="2209800"/>
            <a:ext cx="687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a:latin typeface="ZapfHumnst Ult BT" charset="0"/>
              </a:rPr>
              <a:t> Statin</a:t>
            </a:r>
          </a:p>
        </p:txBody>
      </p:sp>
      <p:sp>
        <p:nvSpPr>
          <p:cNvPr id="2000911" name="Line 15"/>
          <p:cNvSpPr>
            <a:spLocks noChangeShapeType="1"/>
          </p:cNvSpPr>
          <p:nvPr/>
        </p:nvSpPr>
        <p:spPr bwMode="auto">
          <a:xfrm>
            <a:off x="6705600" y="2514600"/>
            <a:ext cx="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00912" name="Line 16"/>
          <p:cNvSpPr>
            <a:spLocks noChangeShapeType="1"/>
          </p:cNvSpPr>
          <p:nvPr/>
        </p:nvSpPr>
        <p:spPr bwMode="auto">
          <a:xfrm>
            <a:off x="6705600" y="4724400"/>
            <a:ext cx="0" cy="685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x-none"/>
              <a:t>Copyright Bale/Doneen Paradigm</a:t>
            </a:r>
          </a:p>
        </p:txBody>
      </p:sp>
      <p:sp>
        <p:nvSpPr>
          <p:cNvPr id="2002946" name="Rectangle 2"/>
          <p:cNvSpPr>
            <a:spLocks noGrp="1" noRot="1" noChangeArrowheads="1"/>
          </p:cNvSpPr>
          <p:nvPr>
            <p:ph type="title"/>
          </p:nvPr>
        </p:nvSpPr>
        <p:spPr/>
        <p:txBody>
          <a:bodyPr/>
          <a:lstStyle/>
          <a:p>
            <a:r>
              <a:rPr lang="en-US" altLang="x-none" sz="3200"/>
              <a:t>Lipid Lowering Agents and Fibrinogen</a:t>
            </a:r>
            <a:br>
              <a:rPr lang="en-US" altLang="x-none" sz="3200"/>
            </a:br>
            <a:r>
              <a:rPr lang="en-US" altLang="x-none" sz="2000"/>
              <a:t>(TZDs  will  also  lower  fibrinogen)</a:t>
            </a:r>
          </a:p>
        </p:txBody>
      </p:sp>
      <p:graphicFrame>
        <p:nvGraphicFramePr>
          <p:cNvPr id="2002947" name="Object 3"/>
          <p:cNvGraphicFramePr>
            <a:graphicFrameLocks noChangeAspect="1"/>
          </p:cNvGraphicFramePr>
          <p:nvPr>
            <p:ph type="chart" idx="1"/>
          </p:nvPr>
        </p:nvGraphicFramePr>
        <p:xfrm>
          <a:off x="14288" y="1716088"/>
          <a:ext cx="8863012" cy="3738562"/>
        </p:xfrm>
        <a:graphic>
          <a:graphicData uri="http://schemas.openxmlformats.org/presentationml/2006/ole">
            <mc:AlternateContent xmlns:mc="http://schemas.openxmlformats.org/markup-compatibility/2006">
              <mc:Choice xmlns:v="urn:schemas-microsoft-com:vml" Requires="v">
                <p:oleObj spid="_x0000_s2002950" name="Chart" r:id="rId4" imgW="8896807" imgH="3753307" progId="MSGraph.Chart.8">
                  <p:embed/>
                </p:oleObj>
              </mc:Choice>
              <mc:Fallback>
                <p:oleObj name="Chart" r:id="rId4" imgW="8896807" imgH="3753307" progId="MSGraph.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1716088"/>
                        <a:ext cx="8863012" cy="3738562"/>
                      </a:xfrm>
                      <a:prstGeom prst="rect">
                        <a:avLst/>
                      </a:prstGeom>
                    </p:spPr>
                  </p:pic>
                </p:oleObj>
              </mc:Fallback>
            </mc:AlternateContent>
          </a:graphicData>
        </a:graphic>
      </p:graphicFrame>
      <p:sp>
        <p:nvSpPr>
          <p:cNvPr id="2002948" name="Oval 4"/>
          <p:cNvSpPr>
            <a:spLocks noChangeArrowheads="1"/>
          </p:cNvSpPr>
          <p:nvPr/>
        </p:nvSpPr>
        <p:spPr bwMode="auto">
          <a:xfrm>
            <a:off x="2295525" y="3046413"/>
            <a:ext cx="2625725" cy="1500187"/>
          </a:xfrm>
          <a:prstGeom prst="ellipse">
            <a:avLst/>
          </a:prstGeom>
          <a:noFill/>
          <a:ln w="57150">
            <a:solidFill>
              <a:srgbClr val="000099"/>
            </a:solidFill>
            <a:round/>
            <a:headEnd/>
            <a:tailEnd/>
          </a:ln>
          <a:effectLst>
            <a:outerShdw blurRad="63500" dist="46662" dir="8684183" algn="ctr" rotWithShape="0">
              <a:schemeClr val="bg2">
                <a:alpha val="74998"/>
              </a:schemeClr>
            </a:outerShdw>
          </a:effectLst>
          <a:extLst>
            <a:ext uri="{909E8E84-426E-40DD-AFC4-6F175D3DCCD1}">
              <a14:hiddenFill xmlns:a14="http://schemas.microsoft.com/office/drawing/2010/main">
                <a:solidFill>
                  <a:srgbClr val="FF7C80"/>
                </a:solidFill>
              </a14:hiddenFill>
            </a:ext>
          </a:extLst>
        </p:spPr>
        <p:txBody>
          <a:bodyPr wrap="none" lIns="92075" tIns="46038" rIns="92075" bIns="46038" anchor="ctr"/>
          <a:lstStyle/>
          <a:p>
            <a:endParaRPr lang="en-US"/>
          </a:p>
        </p:txBody>
      </p:sp>
      <p:sp>
        <p:nvSpPr>
          <p:cNvPr id="2002949" name="Text Box 5"/>
          <p:cNvSpPr txBox="1">
            <a:spLocks noChangeArrowheads="1"/>
          </p:cNvSpPr>
          <p:nvPr/>
        </p:nvSpPr>
        <p:spPr bwMode="auto">
          <a:xfrm>
            <a:off x="212725" y="6019800"/>
            <a:ext cx="48006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1200">
                <a:solidFill>
                  <a:schemeClr val="hlink"/>
                </a:solidFill>
              </a:rPr>
              <a:t>Branchi A, et al. </a:t>
            </a:r>
            <a:r>
              <a:rPr lang="en-US" altLang="x-none" sz="1200" i="1">
                <a:solidFill>
                  <a:schemeClr val="hlink"/>
                </a:solidFill>
              </a:rPr>
              <a:t>Thromb Haemost. </a:t>
            </a:r>
            <a:r>
              <a:rPr lang="en-US" altLang="x-none" sz="1200">
                <a:solidFill>
                  <a:schemeClr val="hlink"/>
                </a:solidFill>
              </a:rPr>
              <a:t>1993;70:241-243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02948"/>
                                        </p:tgtEl>
                                        <p:attrNameLst>
                                          <p:attrName>style.visibility</p:attrName>
                                        </p:attrNameLst>
                                      </p:cBhvr>
                                      <p:to>
                                        <p:strVal val="visible"/>
                                      </p:to>
                                    </p:set>
                                    <p:anim calcmode="lin" valueType="num">
                                      <p:cBhvr>
                                        <p:cTn id="7" dur="500" fill="hold"/>
                                        <p:tgtEl>
                                          <p:spTgt spid="2002948"/>
                                        </p:tgtEl>
                                        <p:attrNameLst>
                                          <p:attrName>ppt_w</p:attrName>
                                        </p:attrNameLst>
                                      </p:cBhvr>
                                      <p:tavLst>
                                        <p:tav tm="0">
                                          <p:val>
                                            <p:fltVal val="0"/>
                                          </p:val>
                                        </p:tav>
                                        <p:tav tm="100000">
                                          <p:val>
                                            <p:strVal val="#ppt_w"/>
                                          </p:val>
                                        </p:tav>
                                      </p:tavLst>
                                    </p:anim>
                                    <p:anim calcmode="lin" valueType="num">
                                      <p:cBhvr>
                                        <p:cTn id="8" dur="500" fill="hold"/>
                                        <p:tgtEl>
                                          <p:spTgt spid="20029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2948"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ltLang="x-none"/>
              <a:t>Copyright Bale/Doneen Paradigm</a:t>
            </a:r>
          </a:p>
        </p:txBody>
      </p:sp>
      <p:sp>
        <p:nvSpPr>
          <p:cNvPr id="2356226" name="Rectangle 2"/>
          <p:cNvSpPr>
            <a:spLocks noGrp="1" noRot="1" noChangeArrowheads="1"/>
          </p:cNvSpPr>
          <p:nvPr>
            <p:ph type="title"/>
          </p:nvPr>
        </p:nvSpPr>
        <p:spPr>
          <a:xfrm>
            <a:off x="0" y="0"/>
            <a:ext cx="9144000" cy="762000"/>
          </a:xfrm>
        </p:spPr>
        <p:txBody>
          <a:bodyPr/>
          <a:lstStyle/>
          <a:p>
            <a:r>
              <a:rPr lang="en-US" altLang="x-none" sz="3200"/>
              <a:t>Extended release niacin increases adiponectin</a:t>
            </a:r>
          </a:p>
        </p:txBody>
      </p:sp>
      <p:sp>
        <p:nvSpPr>
          <p:cNvPr id="2356227" name="Rectangle 3"/>
          <p:cNvSpPr>
            <a:spLocks noGrp="1" noRot="1" noChangeArrowheads="1"/>
          </p:cNvSpPr>
          <p:nvPr>
            <p:ph type="body" idx="1"/>
          </p:nvPr>
        </p:nvSpPr>
        <p:spPr>
          <a:xfrm>
            <a:off x="228600" y="1143000"/>
            <a:ext cx="8915400" cy="4267200"/>
          </a:xfrm>
        </p:spPr>
        <p:txBody>
          <a:bodyPr/>
          <a:lstStyle/>
          <a:p>
            <a:r>
              <a:rPr lang="en-US" altLang="x-none" sz="2300"/>
              <a:t>24 pts.; 4 females; HDLs &lt; 40 mg/dL; age 41 to 74 yo</a:t>
            </a:r>
          </a:p>
          <a:p>
            <a:r>
              <a:rPr lang="en-US" altLang="x-none" sz="2300"/>
              <a:t>First 4 wks. increased dose from 375mg to 1 gram; held 4 wks.</a:t>
            </a:r>
          </a:p>
          <a:p>
            <a:r>
              <a:rPr lang="en-US" altLang="x-none" sz="2300"/>
              <a:t>Then 6 wks. at 1500 mg</a:t>
            </a:r>
          </a:p>
          <a:p>
            <a:r>
              <a:rPr lang="en-US" altLang="x-none" sz="2300"/>
              <a:t>Adiponectin increased 54% at 8 wks. &amp; 94% at 14 wks.</a:t>
            </a:r>
          </a:p>
          <a:p>
            <a:r>
              <a:rPr lang="en-US" altLang="x-none" sz="2300"/>
              <a:t>No significant changes in resistin and leptin</a:t>
            </a:r>
          </a:p>
          <a:p>
            <a:endParaRPr lang="en-US" altLang="x-none" sz="2300"/>
          </a:p>
          <a:p>
            <a:r>
              <a:rPr lang="en-US" altLang="x-none" sz="2300"/>
              <a:t>Mechanism??: niacin may stimulate translocation and transcription of PPAR-gamma by indirectly stimulating prostaglandin D2 and subsequently J2 which is an endogenous ligand of PPAR-gamma</a:t>
            </a:r>
          </a:p>
        </p:txBody>
      </p:sp>
      <p:sp>
        <p:nvSpPr>
          <p:cNvPr id="2356228" name="Text Box 4"/>
          <p:cNvSpPr txBox="1">
            <a:spLocks noChangeArrowheads="1"/>
          </p:cNvSpPr>
          <p:nvPr/>
        </p:nvSpPr>
        <p:spPr bwMode="auto">
          <a:xfrm>
            <a:off x="288925" y="5294313"/>
            <a:ext cx="7788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solidFill>
                <a:schemeClr val="hlink"/>
              </a:solidFill>
            </a:endParaRPr>
          </a:p>
        </p:txBody>
      </p:sp>
      <p:sp>
        <p:nvSpPr>
          <p:cNvPr id="2356229" name="Text Box 5"/>
          <p:cNvSpPr txBox="1">
            <a:spLocks noChangeArrowheads="1"/>
          </p:cNvSpPr>
          <p:nvPr/>
        </p:nvSpPr>
        <p:spPr bwMode="auto">
          <a:xfrm>
            <a:off x="898525" y="59547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hlink"/>
              </a:solidFill>
            </a:endParaRPr>
          </a:p>
        </p:txBody>
      </p:sp>
      <p:sp>
        <p:nvSpPr>
          <p:cNvPr id="2356230" name="Text Box 6"/>
          <p:cNvSpPr txBox="1">
            <a:spLocks noChangeArrowheads="1"/>
          </p:cNvSpPr>
          <p:nvPr/>
        </p:nvSpPr>
        <p:spPr bwMode="auto">
          <a:xfrm>
            <a:off x="441325" y="57261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folHlink"/>
              </a:solidFill>
            </a:endParaRPr>
          </a:p>
        </p:txBody>
      </p:sp>
      <p:sp>
        <p:nvSpPr>
          <p:cNvPr id="2356231" name="Text Box 7"/>
          <p:cNvSpPr txBox="1">
            <a:spLocks noChangeArrowheads="1"/>
          </p:cNvSpPr>
          <p:nvPr/>
        </p:nvSpPr>
        <p:spPr bwMode="auto">
          <a:xfrm>
            <a:off x="60325" y="6056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solidFill>
                <a:schemeClr val="folHlink"/>
              </a:solidFill>
            </a:endParaRPr>
          </a:p>
        </p:txBody>
      </p:sp>
      <p:sp>
        <p:nvSpPr>
          <p:cNvPr id="2356232" name="Text Box 8"/>
          <p:cNvSpPr txBox="1">
            <a:spLocks noChangeArrowheads="1"/>
          </p:cNvSpPr>
          <p:nvPr/>
        </p:nvSpPr>
        <p:spPr bwMode="auto">
          <a:xfrm>
            <a:off x="517525" y="5675313"/>
            <a:ext cx="8616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chemeClr val="hlink"/>
                </a:solidFill>
              </a:rPr>
              <a:t>S. Westphal, et. Al. , </a:t>
            </a:r>
            <a:r>
              <a:rPr lang="en-US" altLang="x-none" b="1" i="1">
                <a:solidFill>
                  <a:schemeClr val="hlink"/>
                </a:solidFill>
              </a:rPr>
              <a:t>Metabolism Clinical and Experimental</a:t>
            </a:r>
            <a:r>
              <a:rPr lang="en-US" altLang="x-none">
                <a:solidFill>
                  <a:schemeClr val="hlink"/>
                </a:solidFill>
              </a:rPr>
              <a:t> 55 (2006) 1283-1285</a:t>
            </a:r>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2358274" name="Rectangle 2"/>
          <p:cNvSpPr>
            <a:spLocks noGrp="1" noRot="1" noChangeArrowheads="1"/>
          </p:cNvSpPr>
          <p:nvPr>
            <p:ph type="title"/>
          </p:nvPr>
        </p:nvSpPr>
        <p:spPr>
          <a:xfrm>
            <a:off x="301625" y="228600"/>
            <a:ext cx="8510588" cy="990600"/>
          </a:xfrm>
        </p:spPr>
        <p:txBody>
          <a:bodyPr/>
          <a:lstStyle/>
          <a:p>
            <a:r>
              <a:rPr lang="en-US" altLang="x-none" sz="4000"/>
              <a:t>Niacin promotes reverse cholesterol transport</a:t>
            </a:r>
          </a:p>
        </p:txBody>
      </p:sp>
      <p:sp>
        <p:nvSpPr>
          <p:cNvPr id="2358275" name="Rectangle 3"/>
          <p:cNvSpPr>
            <a:spLocks noGrp="1" noRot="1" noChangeArrowheads="1"/>
          </p:cNvSpPr>
          <p:nvPr>
            <p:ph type="body" idx="1"/>
          </p:nvPr>
        </p:nvSpPr>
        <p:spPr>
          <a:xfrm>
            <a:off x="301625" y="2057400"/>
            <a:ext cx="8540750" cy="2819400"/>
          </a:xfrm>
        </p:spPr>
        <p:txBody>
          <a:bodyPr/>
          <a:lstStyle/>
          <a:p>
            <a:r>
              <a:rPr lang="en-US" altLang="x-none"/>
              <a:t>Niacin can stimulate ABCA1 mediated cholesterol efflux from macrophages *</a:t>
            </a:r>
          </a:p>
          <a:p>
            <a:r>
              <a:rPr lang="en-US" altLang="x-none"/>
              <a:t>Niacin facilitates SR-B1 cholesterol efflux from macrophages **</a:t>
            </a:r>
          </a:p>
        </p:txBody>
      </p:sp>
      <p:sp>
        <p:nvSpPr>
          <p:cNvPr id="2358276" name="Text Box 4"/>
          <p:cNvSpPr txBox="1">
            <a:spLocks noChangeArrowheads="1"/>
          </p:cNvSpPr>
          <p:nvPr/>
        </p:nvSpPr>
        <p:spPr bwMode="auto">
          <a:xfrm>
            <a:off x="0" y="5065713"/>
            <a:ext cx="94646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solidFill>
                  <a:schemeClr val="folHlink"/>
                </a:solidFill>
              </a:rPr>
              <a:t>*Rubic T, </a:t>
            </a:r>
            <a:r>
              <a:rPr lang="en-US" altLang="x-none" b="1" i="1">
                <a:solidFill>
                  <a:schemeClr val="folHlink"/>
                </a:solidFill>
              </a:rPr>
              <a:t>Biochem Pharmacol</a:t>
            </a:r>
            <a:r>
              <a:rPr lang="en-US" altLang="x-none">
                <a:solidFill>
                  <a:schemeClr val="folHlink"/>
                </a:solidFill>
              </a:rPr>
              <a:t>. 2004;67:411-419</a:t>
            </a:r>
          </a:p>
          <a:p>
            <a:r>
              <a:rPr lang="en-US" altLang="x-none">
                <a:solidFill>
                  <a:schemeClr val="folHlink"/>
                </a:solidFill>
              </a:rPr>
              <a:t>**John M. Morgan, et. Al., </a:t>
            </a:r>
            <a:r>
              <a:rPr lang="en-US" altLang="x-none" b="1" i="1">
                <a:solidFill>
                  <a:schemeClr val="folHlink"/>
                </a:solidFill>
              </a:rPr>
              <a:t>Journal of Clinical Lipidology</a:t>
            </a:r>
            <a:r>
              <a:rPr lang="en-US" altLang="x-none">
                <a:solidFill>
                  <a:schemeClr val="folHlink"/>
                </a:solidFill>
              </a:rPr>
              <a:t> 12/2007, Vol 1, No 6:614-619</a:t>
            </a:r>
          </a:p>
          <a:p>
            <a:endParaRPr lang="en-US" altLang="x-none">
              <a:solidFill>
                <a:schemeClr val="folHlink"/>
              </a:solidFill>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ltLang="x-none"/>
              <a:t>Copyright Bale/Doneen Paradigm</a:t>
            </a:r>
          </a:p>
        </p:txBody>
      </p:sp>
      <p:sp>
        <p:nvSpPr>
          <p:cNvPr id="2004994" name="Rectangle 2"/>
          <p:cNvSpPr>
            <a:spLocks noGrp="1" noRot="1" noChangeArrowheads="1"/>
          </p:cNvSpPr>
          <p:nvPr>
            <p:ph type="title"/>
          </p:nvPr>
        </p:nvSpPr>
        <p:spPr/>
        <p:txBody>
          <a:bodyPr/>
          <a:lstStyle/>
          <a:p>
            <a:r>
              <a:rPr lang="en-US" altLang="x-none" sz="4000"/>
              <a:t>AHA Updates Guidance on </a:t>
            </a:r>
            <a:br>
              <a:rPr lang="en-US" altLang="x-none" sz="4000"/>
            </a:br>
            <a:r>
              <a:rPr lang="en-US" altLang="x-none" sz="4000"/>
              <a:t>Supplement Niacin</a:t>
            </a:r>
          </a:p>
        </p:txBody>
      </p:sp>
      <p:sp>
        <p:nvSpPr>
          <p:cNvPr id="2004995" name="Rectangle 3"/>
          <p:cNvSpPr>
            <a:spLocks noGrp="1" noRot="1" noChangeArrowheads="1"/>
          </p:cNvSpPr>
          <p:nvPr>
            <p:ph type="body" idx="1"/>
          </p:nvPr>
        </p:nvSpPr>
        <p:spPr>
          <a:xfrm>
            <a:off x="525463" y="2776538"/>
            <a:ext cx="8426450" cy="3224212"/>
          </a:xfrm>
        </p:spPr>
        <p:txBody>
          <a:bodyPr/>
          <a:lstStyle/>
          <a:p>
            <a:pPr marL="0" indent="0" eaLnBrk="0" hangingPunct="0">
              <a:spcBef>
                <a:spcPct val="50000"/>
              </a:spcBef>
              <a:buClrTx/>
              <a:buFont typeface="Wingdings" charset="2"/>
              <a:buNone/>
            </a:pPr>
            <a:r>
              <a:rPr lang="en-US" altLang="x-none" sz="2200"/>
              <a:t>“Dietary supplement niacin is not regulated by the U.S. Food and Drug Administration (FDA) the same way that prescription niacin is. It may contain widely variable amounts of niacin — from none to much more than the label states. The amount of niacin may even vary from lot to lot of the same brand.”</a:t>
            </a:r>
            <a:br>
              <a:rPr lang="en-US" altLang="x-none" sz="2200"/>
            </a:br>
            <a:r>
              <a:rPr lang="en-US" altLang="x-none" sz="2200"/>
              <a:t/>
            </a:r>
            <a:br>
              <a:rPr lang="en-US" altLang="x-none" sz="2200"/>
            </a:br>
            <a:r>
              <a:rPr lang="en-US" altLang="x-none" sz="2200"/>
              <a:t>“Dietary supplement niacin must not be used as a substitute for prescription niacin. It should not be used for cholesterol lowering because of potential very serious side effects.”</a:t>
            </a:r>
          </a:p>
        </p:txBody>
      </p:sp>
      <p:sp>
        <p:nvSpPr>
          <p:cNvPr id="2004996" name="Rectangle 4"/>
          <p:cNvSpPr>
            <a:spLocks noChangeArrowheads="1"/>
          </p:cNvSpPr>
          <p:nvPr/>
        </p:nvSpPr>
        <p:spPr bwMode="auto">
          <a:xfrm>
            <a:off x="673100" y="1244600"/>
            <a:ext cx="8001000" cy="419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04997" name="Rectangle 5"/>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charset="0"/>
              </a:defRPr>
            </a:lvl1pPr>
            <a:lvl2pPr algn="ctr">
              <a:defRPr sz="4400">
                <a:solidFill>
                  <a:schemeClr val="tx2"/>
                </a:solidFill>
                <a:effectLst>
                  <a:outerShdw blurRad="38100" dist="38100" dir="2700000" algn="tl">
                    <a:srgbClr val="000000"/>
                  </a:outerShdw>
                </a:effectLst>
                <a:latin typeface="Arial" charset="0"/>
              </a:defRPr>
            </a:lvl2pPr>
            <a:lvl3pPr algn="ctr">
              <a:defRPr sz="4400">
                <a:solidFill>
                  <a:schemeClr val="tx2"/>
                </a:solidFill>
                <a:effectLst>
                  <a:outerShdw blurRad="38100" dist="38100" dir="2700000" algn="tl">
                    <a:srgbClr val="000000"/>
                  </a:outerShdw>
                </a:effectLst>
                <a:latin typeface="Arial" charset="0"/>
              </a:defRPr>
            </a:lvl3pPr>
            <a:lvl4pPr algn="ctr">
              <a:defRPr sz="4400">
                <a:solidFill>
                  <a:schemeClr val="tx2"/>
                </a:solidFill>
                <a:effectLst>
                  <a:outerShdw blurRad="38100" dist="38100" dir="2700000" algn="tl">
                    <a:srgbClr val="000000"/>
                  </a:outerShdw>
                </a:effectLst>
                <a:latin typeface="Arial" charset="0"/>
              </a:defRPr>
            </a:lvl4pPr>
            <a:lvl5pPr algn="ctr">
              <a:defRPr sz="4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altLang="x-none" sz="2900">
                <a:solidFill>
                  <a:srgbClr val="003399"/>
                </a:solidFill>
              </a:rPr>
              <a:t>  </a:t>
            </a:r>
          </a:p>
        </p:txBody>
      </p:sp>
      <p:pic>
        <p:nvPicPr>
          <p:cNvPr id="2004998" name="Picture 6" descr="American Heart Association"/>
          <p:cNvPicPr>
            <a:picLocks noChangeAspect="1" noChangeArrowheads="1"/>
          </p:cNvPicPr>
          <p:nvPr/>
        </p:nvPicPr>
        <p:blipFill>
          <a:blip r:embed="rId3">
            <a:extLst>
              <a:ext uri="{28A0092B-C50C-407E-A947-70E740481C1C}">
                <a14:useLocalDpi xmlns:a14="http://schemas.microsoft.com/office/drawing/2010/main" val="0"/>
              </a:ext>
            </a:extLst>
          </a:blip>
          <a:srcRect b="25333"/>
          <a:stretch>
            <a:fillRect/>
          </a:stretch>
        </p:blipFill>
        <p:spPr bwMode="auto">
          <a:xfrm>
            <a:off x="633413" y="1733550"/>
            <a:ext cx="3162300" cy="908050"/>
          </a:xfrm>
          <a:prstGeom prst="rect">
            <a:avLst/>
          </a:prstGeom>
          <a:noFill/>
          <a:extLst>
            <a:ext uri="{909E8E84-426E-40DD-AFC4-6F175D3DCCD1}">
              <a14:hiddenFill xmlns:a14="http://schemas.microsoft.com/office/drawing/2010/main">
                <a:solidFill>
                  <a:srgbClr val="FFFFFF"/>
                </a:solidFill>
              </a14:hiddenFill>
            </a:ext>
          </a:extLst>
        </p:spPr>
      </p:pic>
      <p:sp>
        <p:nvSpPr>
          <p:cNvPr id="2004999" name="Text Box 7"/>
          <p:cNvSpPr txBox="1">
            <a:spLocks noChangeArrowheads="1"/>
          </p:cNvSpPr>
          <p:nvPr/>
        </p:nvSpPr>
        <p:spPr bwMode="auto">
          <a:xfrm>
            <a:off x="95250" y="5867400"/>
            <a:ext cx="8297863"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15000"/>
              </a:spcBef>
              <a:spcAft>
                <a:spcPct val="10000"/>
              </a:spcAft>
            </a:pPr>
            <a:r>
              <a:rPr lang="en-US" altLang="x-none" sz="1400" b="1"/>
              <a:t>AHA = American Heart Association.</a:t>
            </a:r>
          </a:p>
          <a:p>
            <a:pPr>
              <a:spcBef>
                <a:spcPct val="15000"/>
              </a:spcBef>
              <a:spcAft>
                <a:spcPct val="10000"/>
              </a:spcAft>
            </a:pPr>
            <a:r>
              <a:rPr lang="en-US" altLang="x-none" sz="1400" b="1">
                <a:latin typeface="Times New Roman" charset="0"/>
              </a:rPr>
              <a:t>Available at </a:t>
            </a:r>
            <a:r>
              <a:rPr lang="en-US" altLang="x-none" sz="1400" b="1">
                <a:latin typeface="Times New Roman" charset="0"/>
                <a:hlinkClick r:id="rId4"/>
              </a:rPr>
              <a:t>http://www.americanheart.org/presenter.jhtml?identifier=163</a:t>
            </a:r>
            <a:r>
              <a:rPr lang="en-US" altLang="x-none" sz="1400" b="1">
                <a:latin typeface="Times New Roman" charset="0"/>
              </a:rPr>
              <a:t>.  Accessed on 01/05/05.</a:t>
            </a:r>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3"/>
          <p:cNvSpPr>
            <a:spLocks noGrp="1"/>
          </p:cNvSpPr>
          <p:nvPr>
            <p:ph type="ftr" sz="quarter" idx="11"/>
          </p:nvPr>
        </p:nvSpPr>
        <p:spPr/>
        <p:txBody>
          <a:bodyPr/>
          <a:lstStyle/>
          <a:p>
            <a:r>
              <a:rPr lang="en-US" altLang="x-none"/>
              <a:t>Copyright Bale/Doneen Paradigm</a:t>
            </a:r>
          </a:p>
        </p:txBody>
      </p:sp>
      <p:sp>
        <p:nvSpPr>
          <p:cNvPr id="2360322" name="Rectangle 2"/>
          <p:cNvSpPr>
            <a:spLocks noGrp="1" noRot="1" noChangeArrowheads="1"/>
          </p:cNvSpPr>
          <p:nvPr>
            <p:ph type="title"/>
          </p:nvPr>
        </p:nvSpPr>
        <p:spPr>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r>
              <a:rPr lang="en-US" altLang="x-none" sz="4000"/>
              <a:t>Niacin Metabolism</a:t>
            </a:r>
            <a:br>
              <a:rPr lang="en-US" altLang="x-none" sz="4000"/>
            </a:br>
            <a:r>
              <a:rPr lang="en-US" altLang="x-none" sz="1800">
                <a:solidFill>
                  <a:schemeClr val="hlink"/>
                </a:solidFill>
              </a:rPr>
              <a:t>#1  conjugation with glycine</a:t>
            </a:r>
            <a:br>
              <a:rPr lang="en-US" altLang="x-none" sz="1800">
                <a:solidFill>
                  <a:schemeClr val="hlink"/>
                </a:solidFill>
              </a:rPr>
            </a:br>
            <a:r>
              <a:rPr lang="en-US" altLang="x-none" sz="1800">
                <a:solidFill>
                  <a:schemeClr val="hlink"/>
                </a:solidFill>
              </a:rPr>
              <a:t>#2  non-conjugation</a:t>
            </a:r>
          </a:p>
        </p:txBody>
      </p:sp>
      <p:sp>
        <p:nvSpPr>
          <p:cNvPr id="2360323" name="Freeform 3"/>
          <p:cNvSpPr>
            <a:spLocks/>
          </p:cNvSpPr>
          <p:nvPr/>
        </p:nvSpPr>
        <p:spPr bwMode="auto">
          <a:xfrm>
            <a:off x="6289675" y="3944938"/>
            <a:ext cx="15875" cy="7937"/>
          </a:xfrm>
          <a:custGeom>
            <a:avLst/>
            <a:gdLst>
              <a:gd name="T0" fmla="*/ 0 w 11"/>
              <a:gd name="T1" fmla="*/ 5 h 5"/>
              <a:gd name="T2" fmla="*/ 5 w 11"/>
              <a:gd name="T3" fmla="*/ 0 h 5"/>
              <a:gd name="T4" fmla="*/ 11 w 11"/>
              <a:gd name="T5" fmla="*/ 5 h 5"/>
              <a:gd name="T6" fmla="*/ 0 w 11"/>
              <a:gd name="T7" fmla="*/ 5 h 5"/>
            </a:gdLst>
            <a:ahLst/>
            <a:cxnLst>
              <a:cxn ang="0">
                <a:pos x="T0" y="T1"/>
              </a:cxn>
              <a:cxn ang="0">
                <a:pos x="T2" y="T3"/>
              </a:cxn>
              <a:cxn ang="0">
                <a:pos x="T4" y="T5"/>
              </a:cxn>
              <a:cxn ang="0">
                <a:pos x="T6" y="T7"/>
              </a:cxn>
            </a:cxnLst>
            <a:rect l="0" t="0" r="r" b="b"/>
            <a:pathLst>
              <a:path w="11" h="5">
                <a:moveTo>
                  <a:pt x="0" y="5"/>
                </a:moveTo>
                <a:lnTo>
                  <a:pt x="5" y="0"/>
                </a:lnTo>
                <a:lnTo>
                  <a:pt x="11" y="5"/>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24" name="Freeform 4"/>
          <p:cNvSpPr>
            <a:spLocks/>
          </p:cNvSpPr>
          <p:nvPr/>
        </p:nvSpPr>
        <p:spPr bwMode="auto">
          <a:xfrm>
            <a:off x="7148513" y="5380038"/>
            <a:ext cx="19050" cy="4762"/>
          </a:xfrm>
          <a:custGeom>
            <a:avLst/>
            <a:gdLst>
              <a:gd name="T0" fmla="*/ 0 w 11"/>
              <a:gd name="T1" fmla="*/ 3 h 3"/>
              <a:gd name="T2" fmla="*/ 6 w 11"/>
              <a:gd name="T3" fmla="*/ 0 h 3"/>
              <a:gd name="T4" fmla="*/ 11 w 11"/>
              <a:gd name="T5" fmla="*/ 3 h 3"/>
              <a:gd name="T6" fmla="*/ 0 w 11"/>
              <a:gd name="T7" fmla="*/ 3 h 3"/>
            </a:gdLst>
            <a:ahLst/>
            <a:cxnLst>
              <a:cxn ang="0">
                <a:pos x="T0" y="T1"/>
              </a:cxn>
              <a:cxn ang="0">
                <a:pos x="T2" y="T3"/>
              </a:cxn>
              <a:cxn ang="0">
                <a:pos x="T4" y="T5"/>
              </a:cxn>
              <a:cxn ang="0">
                <a:pos x="T6" y="T7"/>
              </a:cxn>
            </a:cxnLst>
            <a:rect l="0" t="0" r="r" b="b"/>
            <a:pathLst>
              <a:path w="11" h="3">
                <a:moveTo>
                  <a:pt x="0" y="3"/>
                </a:moveTo>
                <a:lnTo>
                  <a:pt x="6" y="0"/>
                </a:lnTo>
                <a:lnTo>
                  <a:pt x="11" y="3"/>
                </a:lnTo>
                <a:lnTo>
                  <a:pt x="0" y="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25" name="Freeform 5"/>
          <p:cNvSpPr>
            <a:spLocks/>
          </p:cNvSpPr>
          <p:nvPr/>
        </p:nvSpPr>
        <p:spPr bwMode="auto">
          <a:xfrm>
            <a:off x="6405563" y="5367338"/>
            <a:ext cx="15875" cy="7937"/>
          </a:xfrm>
          <a:custGeom>
            <a:avLst/>
            <a:gdLst>
              <a:gd name="T0" fmla="*/ 0 w 11"/>
              <a:gd name="T1" fmla="*/ 5 h 5"/>
              <a:gd name="T2" fmla="*/ 5 w 11"/>
              <a:gd name="T3" fmla="*/ 0 h 5"/>
              <a:gd name="T4" fmla="*/ 11 w 11"/>
              <a:gd name="T5" fmla="*/ 5 h 5"/>
              <a:gd name="T6" fmla="*/ 0 w 11"/>
              <a:gd name="T7" fmla="*/ 5 h 5"/>
            </a:gdLst>
            <a:ahLst/>
            <a:cxnLst>
              <a:cxn ang="0">
                <a:pos x="T0" y="T1"/>
              </a:cxn>
              <a:cxn ang="0">
                <a:pos x="T2" y="T3"/>
              </a:cxn>
              <a:cxn ang="0">
                <a:pos x="T4" y="T5"/>
              </a:cxn>
              <a:cxn ang="0">
                <a:pos x="T6" y="T7"/>
              </a:cxn>
            </a:cxnLst>
            <a:rect l="0" t="0" r="r" b="b"/>
            <a:pathLst>
              <a:path w="11" h="5">
                <a:moveTo>
                  <a:pt x="0" y="5"/>
                </a:moveTo>
                <a:lnTo>
                  <a:pt x="5" y="0"/>
                </a:lnTo>
                <a:lnTo>
                  <a:pt x="11" y="5"/>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26" name="Freeform 6"/>
          <p:cNvSpPr>
            <a:spLocks/>
          </p:cNvSpPr>
          <p:nvPr/>
        </p:nvSpPr>
        <p:spPr bwMode="auto">
          <a:xfrm>
            <a:off x="6256338" y="5151438"/>
            <a:ext cx="15875" cy="7937"/>
          </a:xfrm>
          <a:custGeom>
            <a:avLst/>
            <a:gdLst>
              <a:gd name="T0" fmla="*/ 0 w 10"/>
              <a:gd name="T1" fmla="*/ 5 h 5"/>
              <a:gd name="T2" fmla="*/ 6 w 10"/>
              <a:gd name="T3" fmla="*/ 0 h 5"/>
              <a:gd name="T4" fmla="*/ 10 w 10"/>
              <a:gd name="T5" fmla="*/ 5 h 5"/>
              <a:gd name="T6" fmla="*/ 0 w 10"/>
              <a:gd name="T7" fmla="*/ 5 h 5"/>
            </a:gdLst>
            <a:ahLst/>
            <a:cxnLst>
              <a:cxn ang="0">
                <a:pos x="T0" y="T1"/>
              </a:cxn>
              <a:cxn ang="0">
                <a:pos x="T2" y="T3"/>
              </a:cxn>
              <a:cxn ang="0">
                <a:pos x="T4" y="T5"/>
              </a:cxn>
              <a:cxn ang="0">
                <a:pos x="T6" y="T7"/>
              </a:cxn>
            </a:cxnLst>
            <a:rect l="0" t="0" r="r" b="b"/>
            <a:pathLst>
              <a:path w="10" h="5">
                <a:moveTo>
                  <a:pt x="0" y="5"/>
                </a:moveTo>
                <a:lnTo>
                  <a:pt x="6" y="0"/>
                </a:lnTo>
                <a:lnTo>
                  <a:pt x="10" y="5"/>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27" name="Freeform 7"/>
          <p:cNvSpPr>
            <a:spLocks/>
          </p:cNvSpPr>
          <p:nvPr/>
        </p:nvSpPr>
        <p:spPr bwMode="auto">
          <a:xfrm>
            <a:off x="8037513" y="4525963"/>
            <a:ext cx="4762" cy="17462"/>
          </a:xfrm>
          <a:custGeom>
            <a:avLst/>
            <a:gdLst>
              <a:gd name="T0" fmla="*/ 3 w 3"/>
              <a:gd name="T1" fmla="*/ 11 h 11"/>
              <a:gd name="T2" fmla="*/ 0 w 3"/>
              <a:gd name="T3" fmla="*/ 5 h 11"/>
              <a:gd name="T4" fmla="*/ 3 w 3"/>
              <a:gd name="T5" fmla="*/ 0 h 11"/>
              <a:gd name="T6" fmla="*/ 3 w 3"/>
              <a:gd name="T7" fmla="*/ 11 h 11"/>
            </a:gdLst>
            <a:ahLst/>
            <a:cxnLst>
              <a:cxn ang="0">
                <a:pos x="T0" y="T1"/>
              </a:cxn>
              <a:cxn ang="0">
                <a:pos x="T2" y="T3"/>
              </a:cxn>
              <a:cxn ang="0">
                <a:pos x="T4" y="T5"/>
              </a:cxn>
              <a:cxn ang="0">
                <a:pos x="T6" y="T7"/>
              </a:cxn>
            </a:cxnLst>
            <a:rect l="0" t="0" r="r" b="b"/>
            <a:pathLst>
              <a:path w="3" h="11">
                <a:moveTo>
                  <a:pt x="3" y="11"/>
                </a:moveTo>
                <a:lnTo>
                  <a:pt x="0" y="5"/>
                </a:lnTo>
                <a:lnTo>
                  <a:pt x="3" y="0"/>
                </a:lnTo>
                <a:lnTo>
                  <a:pt x="3" y="1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28" name="Rectangle 8"/>
          <p:cNvSpPr>
            <a:spLocks noChangeArrowheads="1"/>
          </p:cNvSpPr>
          <p:nvPr/>
        </p:nvSpPr>
        <p:spPr bwMode="auto">
          <a:xfrm>
            <a:off x="4070350" y="2795588"/>
            <a:ext cx="163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6600"/>
                </a:solidFill>
                <a:miter lim="800000"/>
                <a:headEnd/>
                <a:tailEnd/>
              </a14:hiddenLine>
            </a:ext>
          </a:extLst>
        </p:spPr>
        <p:txBody>
          <a:bodyPr wrap="none" lIns="0" tIns="0" rIns="0" bIns="0">
            <a:spAutoFit/>
          </a:bodyPr>
          <a:lstStyle/>
          <a:p>
            <a:r>
              <a:rPr lang="en-US" altLang="x-none" sz="2000" b="1">
                <a:solidFill>
                  <a:srgbClr val="FF6600"/>
                </a:solidFill>
              </a:rPr>
              <a:t>N</a:t>
            </a:r>
            <a:endParaRPr lang="en-US" altLang="x-none">
              <a:solidFill>
                <a:srgbClr val="FF6600"/>
              </a:solidFill>
            </a:endParaRPr>
          </a:p>
        </p:txBody>
      </p:sp>
      <p:sp>
        <p:nvSpPr>
          <p:cNvPr id="2360329" name="Freeform 9"/>
          <p:cNvSpPr>
            <a:spLocks/>
          </p:cNvSpPr>
          <p:nvPr/>
        </p:nvSpPr>
        <p:spPr bwMode="auto">
          <a:xfrm>
            <a:off x="3810000" y="2732088"/>
            <a:ext cx="206375" cy="131762"/>
          </a:xfrm>
          <a:custGeom>
            <a:avLst/>
            <a:gdLst>
              <a:gd name="T0" fmla="*/ 0 w 130"/>
              <a:gd name="T1" fmla="*/ 6 h 83"/>
              <a:gd name="T2" fmla="*/ 3 w 130"/>
              <a:gd name="T3" fmla="*/ 12 h 83"/>
              <a:gd name="T4" fmla="*/ 122 w 130"/>
              <a:gd name="T5" fmla="*/ 83 h 83"/>
              <a:gd name="T6" fmla="*/ 130 w 130"/>
              <a:gd name="T7" fmla="*/ 71 h 83"/>
              <a:gd name="T8" fmla="*/ 10 w 130"/>
              <a:gd name="T9" fmla="*/ 0 h 83"/>
              <a:gd name="T10" fmla="*/ 14 w 130"/>
              <a:gd name="T11" fmla="*/ 6 h 83"/>
              <a:gd name="T12" fmla="*/ 0 w 130"/>
              <a:gd name="T13" fmla="*/ 6 h 83"/>
              <a:gd name="T14" fmla="*/ 0 w 130"/>
              <a:gd name="T15" fmla="*/ 9 h 83"/>
              <a:gd name="T16" fmla="*/ 3 w 130"/>
              <a:gd name="T17" fmla="*/ 12 h 83"/>
              <a:gd name="T18" fmla="*/ 0 w 130"/>
              <a:gd name="T19"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83">
                <a:moveTo>
                  <a:pt x="0" y="6"/>
                </a:moveTo>
                <a:lnTo>
                  <a:pt x="3" y="12"/>
                </a:lnTo>
                <a:lnTo>
                  <a:pt x="122" y="83"/>
                </a:lnTo>
                <a:lnTo>
                  <a:pt x="130" y="71"/>
                </a:lnTo>
                <a:lnTo>
                  <a:pt x="10" y="0"/>
                </a:lnTo>
                <a:lnTo>
                  <a:pt x="14" y="6"/>
                </a:lnTo>
                <a:lnTo>
                  <a:pt x="0" y="6"/>
                </a:lnTo>
                <a:lnTo>
                  <a:pt x="0" y="9"/>
                </a:lnTo>
                <a:lnTo>
                  <a:pt x="3" y="12"/>
                </a:lnTo>
                <a:lnTo>
                  <a:pt x="0" y="6"/>
                </a:lnTo>
                <a:close/>
              </a:path>
            </a:pathLst>
          </a:custGeom>
          <a:solidFill>
            <a:srgbClr val="FF6600"/>
          </a:solidFill>
          <a:ln w="9525">
            <a:solidFill>
              <a:srgbClr val="FF6600"/>
            </a:solidFill>
            <a:round/>
            <a:headEnd/>
            <a:tailEnd/>
          </a:ln>
        </p:spPr>
        <p:txBody>
          <a:bodyPr/>
          <a:lstStyle/>
          <a:p>
            <a:endParaRPr lang="en-US"/>
          </a:p>
        </p:txBody>
      </p:sp>
      <p:sp>
        <p:nvSpPr>
          <p:cNvPr id="2360330" name="Freeform 10"/>
          <p:cNvSpPr>
            <a:spLocks/>
          </p:cNvSpPr>
          <p:nvPr/>
        </p:nvSpPr>
        <p:spPr bwMode="auto">
          <a:xfrm>
            <a:off x="3810000" y="2381250"/>
            <a:ext cx="22225" cy="360363"/>
          </a:xfrm>
          <a:custGeom>
            <a:avLst/>
            <a:gdLst>
              <a:gd name="T0" fmla="*/ 3 w 14"/>
              <a:gd name="T1" fmla="*/ 0 h 227"/>
              <a:gd name="T2" fmla="*/ 0 w 14"/>
              <a:gd name="T3" fmla="*/ 6 h 227"/>
              <a:gd name="T4" fmla="*/ 0 w 14"/>
              <a:gd name="T5" fmla="*/ 227 h 227"/>
              <a:gd name="T6" fmla="*/ 14 w 14"/>
              <a:gd name="T7" fmla="*/ 227 h 227"/>
              <a:gd name="T8" fmla="*/ 12 w 14"/>
              <a:gd name="T9" fmla="*/ 6 h 227"/>
              <a:gd name="T10" fmla="*/ 9 w 14"/>
              <a:gd name="T11" fmla="*/ 13 h 227"/>
              <a:gd name="T12" fmla="*/ 3 w 14"/>
              <a:gd name="T13" fmla="*/ 0 h 227"/>
              <a:gd name="T14" fmla="*/ 0 w 14"/>
              <a:gd name="T15" fmla="*/ 3 h 227"/>
              <a:gd name="T16" fmla="*/ 0 w 14"/>
              <a:gd name="T17" fmla="*/ 6 h 227"/>
              <a:gd name="T18" fmla="*/ 3 w 14"/>
              <a:gd name="T19"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27">
                <a:moveTo>
                  <a:pt x="3" y="0"/>
                </a:moveTo>
                <a:lnTo>
                  <a:pt x="0" y="6"/>
                </a:lnTo>
                <a:lnTo>
                  <a:pt x="0" y="227"/>
                </a:lnTo>
                <a:lnTo>
                  <a:pt x="14" y="227"/>
                </a:lnTo>
                <a:lnTo>
                  <a:pt x="12" y="6"/>
                </a:lnTo>
                <a:lnTo>
                  <a:pt x="9" y="13"/>
                </a:lnTo>
                <a:lnTo>
                  <a:pt x="3" y="0"/>
                </a:lnTo>
                <a:lnTo>
                  <a:pt x="0" y="3"/>
                </a:lnTo>
                <a:lnTo>
                  <a:pt x="0" y="6"/>
                </a:lnTo>
                <a:lnTo>
                  <a:pt x="3" y="0"/>
                </a:lnTo>
                <a:close/>
              </a:path>
            </a:pathLst>
          </a:custGeom>
          <a:solidFill>
            <a:srgbClr val="FF6600"/>
          </a:solidFill>
          <a:ln w="9525">
            <a:solidFill>
              <a:srgbClr val="FF6600"/>
            </a:solidFill>
            <a:round/>
            <a:headEnd/>
            <a:tailEnd/>
          </a:ln>
        </p:spPr>
        <p:txBody>
          <a:bodyPr/>
          <a:lstStyle/>
          <a:p>
            <a:endParaRPr lang="en-US"/>
          </a:p>
        </p:txBody>
      </p:sp>
      <p:sp>
        <p:nvSpPr>
          <p:cNvPr id="2360331" name="Freeform 11"/>
          <p:cNvSpPr>
            <a:spLocks/>
          </p:cNvSpPr>
          <p:nvPr/>
        </p:nvSpPr>
        <p:spPr bwMode="auto">
          <a:xfrm>
            <a:off x="3814763" y="2201863"/>
            <a:ext cx="317500" cy="200025"/>
          </a:xfrm>
          <a:custGeom>
            <a:avLst/>
            <a:gdLst>
              <a:gd name="T0" fmla="*/ 200 w 200"/>
              <a:gd name="T1" fmla="*/ 1 h 126"/>
              <a:gd name="T2" fmla="*/ 192 w 200"/>
              <a:gd name="T3" fmla="*/ 1 h 126"/>
              <a:gd name="T4" fmla="*/ 0 w 200"/>
              <a:gd name="T5" fmla="*/ 113 h 126"/>
              <a:gd name="T6" fmla="*/ 6 w 200"/>
              <a:gd name="T7" fmla="*/ 126 h 126"/>
              <a:gd name="T8" fmla="*/ 200 w 200"/>
              <a:gd name="T9" fmla="*/ 14 h 126"/>
              <a:gd name="T10" fmla="*/ 192 w 200"/>
              <a:gd name="T11" fmla="*/ 14 h 126"/>
              <a:gd name="T12" fmla="*/ 200 w 200"/>
              <a:gd name="T13" fmla="*/ 1 h 126"/>
              <a:gd name="T14" fmla="*/ 197 w 200"/>
              <a:gd name="T15" fmla="*/ 0 h 126"/>
              <a:gd name="T16" fmla="*/ 192 w 200"/>
              <a:gd name="T17" fmla="*/ 1 h 126"/>
              <a:gd name="T18" fmla="*/ 200 w 200"/>
              <a:gd name="T19"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126">
                <a:moveTo>
                  <a:pt x="200" y="1"/>
                </a:moveTo>
                <a:lnTo>
                  <a:pt x="192" y="1"/>
                </a:lnTo>
                <a:lnTo>
                  <a:pt x="0" y="113"/>
                </a:lnTo>
                <a:lnTo>
                  <a:pt x="6" y="126"/>
                </a:lnTo>
                <a:lnTo>
                  <a:pt x="200" y="14"/>
                </a:lnTo>
                <a:lnTo>
                  <a:pt x="192" y="14"/>
                </a:lnTo>
                <a:lnTo>
                  <a:pt x="200" y="1"/>
                </a:lnTo>
                <a:lnTo>
                  <a:pt x="197" y="0"/>
                </a:lnTo>
                <a:lnTo>
                  <a:pt x="192" y="1"/>
                </a:lnTo>
                <a:lnTo>
                  <a:pt x="200" y="1"/>
                </a:lnTo>
                <a:close/>
              </a:path>
            </a:pathLst>
          </a:custGeom>
          <a:solidFill>
            <a:srgbClr val="FF6600"/>
          </a:solidFill>
          <a:ln w="9525">
            <a:solidFill>
              <a:srgbClr val="FF6600"/>
            </a:solidFill>
            <a:round/>
            <a:headEnd/>
            <a:tailEnd/>
          </a:ln>
        </p:spPr>
        <p:txBody>
          <a:bodyPr/>
          <a:lstStyle/>
          <a:p>
            <a:endParaRPr lang="en-US"/>
          </a:p>
        </p:txBody>
      </p:sp>
      <p:sp>
        <p:nvSpPr>
          <p:cNvPr id="2360332" name="Freeform 12"/>
          <p:cNvSpPr>
            <a:spLocks/>
          </p:cNvSpPr>
          <p:nvPr/>
        </p:nvSpPr>
        <p:spPr bwMode="auto">
          <a:xfrm>
            <a:off x="4119563" y="2203450"/>
            <a:ext cx="342900" cy="207963"/>
          </a:xfrm>
          <a:custGeom>
            <a:avLst/>
            <a:gdLst>
              <a:gd name="T0" fmla="*/ 216 w 216"/>
              <a:gd name="T1" fmla="*/ 125 h 131"/>
              <a:gd name="T2" fmla="*/ 213 w 216"/>
              <a:gd name="T3" fmla="*/ 120 h 131"/>
              <a:gd name="T4" fmla="*/ 8 w 216"/>
              <a:gd name="T5" fmla="*/ 0 h 131"/>
              <a:gd name="T6" fmla="*/ 0 w 216"/>
              <a:gd name="T7" fmla="*/ 13 h 131"/>
              <a:gd name="T8" fmla="*/ 205 w 216"/>
              <a:gd name="T9" fmla="*/ 131 h 131"/>
              <a:gd name="T10" fmla="*/ 202 w 216"/>
              <a:gd name="T11" fmla="*/ 125 h 131"/>
              <a:gd name="T12" fmla="*/ 216 w 216"/>
              <a:gd name="T13" fmla="*/ 125 h 131"/>
              <a:gd name="T14" fmla="*/ 216 w 216"/>
              <a:gd name="T15" fmla="*/ 121 h 131"/>
              <a:gd name="T16" fmla="*/ 213 w 216"/>
              <a:gd name="T17" fmla="*/ 120 h 131"/>
              <a:gd name="T18" fmla="*/ 216 w 216"/>
              <a:gd name="T19"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31">
                <a:moveTo>
                  <a:pt x="216" y="125"/>
                </a:moveTo>
                <a:lnTo>
                  <a:pt x="213" y="120"/>
                </a:lnTo>
                <a:lnTo>
                  <a:pt x="8" y="0"/>
                </a:lnTo>
                <a:lnTo>
                  <a:pt x="0" y="13"/>
                </a:lnTo>
                <a:lnTo>
                  <a:pt x="205" y="131"/>
                </a:lnTo>
                <a:lnTo>
                  <a:pt x="202" y="125"/>
                </a:lnTo>
                <a:lnTo>
                  <a:pt x="216" y="125"/>
                </a:lnTo>
                <a:lnTo>
                  <a:pt x="216" y="121"/>
                </a:lnTo>
                <a:lnTo>
                  <a:pt x="213" y="120"/>
                </a:lnTo>
                <a:lnTo>
                  <a:pt x="216" y="125"/>
                </a:lnTo>
                <a:close/>
              </a:path>
            </a:pathLst>
          </a:custGeom>
          <a:solidFill>
            <a:srgbClr val="FF6600"/>
          </a:solidFill>
          <a:ln w="9525">
            <a:solidFill>
              <a:srgbClr val="FF6600"/>
            </a:solidFill>
            <a:round/>
            <a:headEnd/>
            <a:tailEnd/>
          </a:ln>
        </p:spPr>
        <p:txBody>
          <a:bodyPr/>
          <a:lstStyle/>
          <a:p>
            <a:endParaRPr lang="en-US"/>
          </a:p>
        </p:txBody>
      </p:sp>
      <p:sp>
        <p:nvSpPr>
          <p:cNvPr id="2360333" name="Freeform 13"/>
          <p:cNvSpPr>
            <a:spLocks/>
          </p:cNvSpPr>
          <p:nvPr/>
        </p:nvSpPr>
        <p:spPr bwMode="auto">
          <a:xfrm>
            <a:off x="4438650" y="2401888"/>
            <a:ext cx="23813" cy="339725"/>
          </a:xfrm>
          <a:custGeom>
            <a:avLst/>
            <a:gdLst>
              <a:gd name="T0" fmla="*/ 11 w 14"/>
              <a:gd name="T1" fmla="*/ 214 h 214"/>
              <a:gd name="T2" fmla="*/ 14 w 14"/>
              <a:gd name="T3" fmla="*/ 208 h 214"/>
              <a:gd name="T4" fmla="*/ 14 w 14"/>
              <a:gd name="T5" fmla="*/ 0 h 214"/>
              <a:gd name="T6" fmla="*/ 0 w 14"/>
              <a:gd name="T7" fmla="*/ 0 h 214"/>
              <a:gd name="T8" fmla="*/ 0 w 14"/>
              <a:gd name="T9" fmla="*/ 208 h 214"/>
              <a:gd name="T10" fmla="*/ 3 w 14"/>
              <a:gd name="T11" fmla="*/ 201 h 214"/>
              <a:gd name="T12" fmla="*/ 11 w 14"/>
              <a:gd name="T13" fmla="*/ 214 h 214"/>
              <a:gd name="T14" fmla="*/ 14 w 14"/>
              <a:gd name="T15" fmla="*/ 211 h 214"/>
              <a:gd name="T16" fmla="*/ 14 w 14"/>
              <a:gd name="T17" fmla="*/ 208 h 214"/>
              <a:gd name="T18" fmla="*/ 11 w 14"/>
              <a:gd name="T19"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14">
                <a:moveTo>
                  <a:pt x="11" y="214"/>
                </a:moveTo>
                <a:lnTo>
                  <a:pt x="14" y="208"/>
                </a:lnTo>
                <a:lnTo>
                  <a:pt x="14" y="0"/>
                </a:lnTo>
                <a:lnTo>
                  <a:pt x="0" y="0"/>
                </a:lnTo>
                <a:lnTo>
                  <a:pt x="0" y="208"/>
                </a:lnTo>
                <a:lnTo>
                  <a:pt x="3" y="201"/>
                </a:lnTo>
                <a:lnTo>
                  <a:pt x="11" y="214"/>
                </a:lnTo>
                <a:lnTo>
                  <a:pt x="14" y="211"/>
                </a:lnTo>
                <a:lnTo>
                  <a:pt x="14" y="208"/>
                </a:lnTo>
                <a:lnTo>
                  <a:pt x="11" y="214"/>
                </a:lnTo>
                <a:close/>
              </a:path>
            </a:pathLst>
          </a:custGeom>
          <a:solidFill>
            <a:srgbClr val="FF6600"/>
          </a:solidFill>
          <a:ln w="9525">
            <a:solidFill>
              <a:srgbClr val="FF6600"/>
            </a:solidFill>
            <a:round/>
            <a:headEnd/>
            <a:tailEnd/>
          </a:ln>
        </p:spPr>
        <p:txBody>
          <a:bodyPr/>
          <a:lstStyle/>
          <a:p>
            <a:endParaRPr lang="en-US"/>
          </a:p>
        </p:txBody>
      </p:sp>
      <p:sp>
        <p:nvSpPr>
          <p:cNvPr id="2360334" name="Freeform 14"/>
          <p:cNvSpPr>
            <a:spLocks/>
          </p:cNvSpPr>
          <p:nvPr/>
        </p:nvSpPr>
        <p:spPr bwMode="auto">
          <a:xfrm>
            <a:off x="4243388" y="2720975"/>
            <a:ext cx="214312" cy="136525"/>
          </a:xfrm>
          <a:custGeom>
            <a:avLst/>
            <a:gdLst>
              <a:gd name="T0" fmla="*/ 3 w 135"/>
              <a:gd name="T1" fmla="*/ 81 h 86"/>
              <a:gd name="T2" fmla="*/ 6 w 135"/>
              <a:gd name="T3" fmla="*/ 86 h 86"/>
              <a:gd name="T4" fmla="*/ 135 w 135"/>
              <a:gd name="T5" fmla="*/ 13 h 86"/>
              <a:gd name="T6" fmla="*/ 127 w 135"/>
              <a:gd name="T7" fmla="*/ 0 h 86"/>
              <a:gd name="T8" fmla="*/ 0 w 135"/>
              <a:gd name="T9" fmla="*/ 75 h 86"/>
              <a:gd name="T10" fmla="*/ 3 w 135"/>
              <a:gd name="T11" fmla="*/ 81 h 86"/>
            </a:gdLst>
            <a:ahLst/>
            <a:cxnLst>
              <a:cxn ang="0">
                <a:pos x="T0" y="T1"/>
              </a:cxn>
              <a:cxn ang="0">
                <a:pos x="T2" y="T3"/>
              </a:cxn>
              <a:cxn ang="0">
                <a:pos x="T4" y="T5"/>
              </a:cxn>
              <a:cxn ang="0">
                <a:pos x="T6" y="T7"/>
              </a:cxn>
              <a:cxn ang="0">
                <a:pos x="T8" y="T9"/>
              </a:cxn>
              <a:cxn ang="0">
                <a:pos x="T10" y="T11"/>
              </a:cxn>
            </a:cxnLst>
            <a:rect l="0" t="0" r="r" b="b"/>
            <a:pathLst>
              <a:path w="135" h="86">
                <a:moveTo>
                  <a:pt x="3" y="81"/>
                </a:moveTo>
                <a:lnTo>
                  <a:pt x="6" y="86"/>
                </a:lnTo>
                <a:lnTo>
                  <a:pt x="135" y="13"/>
                </a:lnTo>
                <a:lnTo>
                  <a:pt x="127" y="0"/>
                </a:lnTo>
                <a:lnTo>
                  <a:pt x="0" y="75"/>
                </a:lnTo>
                <a:lnTo>
                  <a:pt x="3" y="81"/>
                </a:lnTo>
                <a:close/>
              </a:path>
            </a:pathLst>
          </a:custGeom>
          <a:solidFill>
            <a:srgbClr val="FF6600"/>
          </a:solidFill>
          <a:ln w="9525">
            <a:solidFill>
              <a:srgbClr val="FF6600"/>
            </a:solidFill>
            <a:round/>
            <a:headEnd/>
            <a:tailEnd/>
          </a:ln>
        </p:spPr>
        <p:txBody>
          <a:bodyPr/>
          <a:lstStyle/>
          <a:p>
            <a:endParaRPr lang="en-US"/>
          </a:p>
        </p:txBody>
      </p:sp>
      <p:sp>
        <p:nvSpPr>
          <p:cNvPr id="2360335" name="Freeform 15"/>
          <p:cNvSpPr>
            <a:spLocks/>
          </p:cNvSpPr>
          <p:nvPr/>
        </p:nvSpPr>
        <p:spPr bwMode="auto">
          <a:xfrm>
            <a:off x="4437063" y="2236788"/>
            <a:ext cx="179387" cy="169862"/>
          </a:xfrm>
          <a:custGeom>
            <a:avLst/>
            <a:gdLst>
              <a:gd name="T0" fmla="*/ 66 w 70"/>
              <a:gd name="T1" fmla="*/ 5 h 69"/>
              <a:gd name="T2" fmla="*/ 61 w 70"/>
              <a:gd name="T3" fmla="*/ 0 h 69"/>
              <a:gd name="T4" fmla="*/ 0 w 70"/>
              <a:gd name="T5" fmla="*/ 59 h 69"/>
              <a:gd name="T6" fmla="*/ 10 w 70"/>
              <a:gd name="T7" fmla="*/ 69 h 69"/>
              <a:gd name="T8" fmla="*/ 70 w 70"/>
              <a:gd name="T9" fmla="*/ 8 h 69"/>
              <a:gd name="T10" fmla="*/ 66 w 70"/>
              <a:gd name="T11" fmla="*/ 5 h 69"/>
            </a:gdLst>
            <a:ahLst/>
            <a:cxnLst>
              <a:cxn ang="0">
                <a:pos x="T0" y="T1"/>
              </a:cxn>
              <a:cxn ang="0">
                <a:pos x="T2" y="T3"/>
              </a:cxn>
              <a:cxn ang="0">
                <a:pos x="T4" y="T5"/>
              </a:cxn>
              <a:cxn ang="0">
                <a:pos x="T6" y="T7"/>
              </a:cxn>
              <a:cxn ang="0">
                <a:pos x="T8" y="T9"/>
              </a:cxn>
              <a:cxn ang="0">
                <a:pos x="T10" y="T11"/>
              </a:cxn>
            </a:cxnLst>
            <a:rect l="0" t="0" r="r" b="b"/>
            <a:pathLst>
              <a:path w="70" h="69">
                <a:moveTo>
                  <a:pt x="66" y="5"/>
                </a:moveTo>
                <a:lnTo>
                  <a:pt x="61" y="0"/>
                </a:lnTo>
                <a:lnTo>
                  <a:pt x="0" y="59"/>
                </a:lnTo>
                <a:lnTo>
                  <a:pt x="10" y="69"/>
                </a:lnTo>
                <a:lnTo>
                  <a:pt x="70" y="8"/>
                </a:lnTo>
                <a:lnTo>
                  <a:pt x="66" y="5"/>
                </a:lnTo>
                <a:close/>
              </a:path>
            </a:pathLst>
          </a:custGeom>
          <a:solidFill>
            <a:srgbClr val="FF6600"/>
          </a:solidFill>
          <a:ln w="9525">
            <a:solidFill>
              <a:srgbClr val="FF6600"/>
            </a:solidFill>
            <a:round/>
            <a:headEnd/>
            <a:tailEnd/>
          </a:ln>
        </p:spPr>
        <p:txBody>
          <a:bodyPr/>
          <a:lstStyle/>
          <a:p>
            <a:endParaRPr lang="en-US"/>
          </a:p>
        </p:txBody>
      </p:sp>
      <p:sp>
        <p:nvSpPr>
          <p:cNvPr id="2360336" name="Freeform 16"/>
          <p:cNvSpPr>
            <a:spLocks/>
          </p:cNvSpPr>
          <p:nvPr/>
        </p:nvSpPr>
        <p:spPr bwMode="auto">
          <a:xfrm>
            <a:off x="3851275" y="2270125"/>
            <a:ext cx="285750" cy="177800"/>
          </a:xfrm>
          <a:custGeom>
            <a:avLst/>
            <a:gdLst>
              <a:gd name="T0" fmla="*/ 3 w 181"/>
              <a:gd name="T1" fmla="*/ 105 h 112"/>
              <a:gd name="T2" fmla="*/ 6 w 181"/>
              <a:gd name="T3" fmla="*/ 112 h 112"/>
              <a:gd name="T4" fmla="*/ 181 w 181"/>
              <a:gd name="T5" fmla="*/ 11 h 112"/>
              <a:gd name="T6" fmla="*/ 173 w 181"/>
              <a:gd name="T7" fmla="*/ 0 h 112"/>
              <a:gd name="T8" fmla="*/ 0 w 181"/>
              <a:gd name="T9" fmla="*/ 99 h 112"/>
              <a:gd name="T10" fmla="*/ 3 w 181"/>
              <a:gd name="T11" fmla="*/ 105 h 112"/>
            </a:gdLst>
            <a:ahLst/>
            <a:cxnLst>
              <a:cxn ang="0">
                <a:pos x="T0" y="T1"/>
              </a:cxn>
              <a:cxn ang="0">
                <a:pos x="T2" y="T3"/>
              </a:cxn>
              <a:cxn ang="0">
                <a:pos x="T4" y="T5"/>
              </a:cxn>
              <a:cxn ang="0">
                <a:pos x="T6" y="T7"/>
              </a:cxn>
              <a:cxn ang="0">
                <a:pos x="T8" y="T9"/>
              </a:cxn>
              <a:cxn ang="0">
                <a:pos x="T10" y="T11"/>
              </a:cxn>
            </a:cxnLst>
            <a:rect l="0" t="0" r="r" b="b"/>
            <a:pathLst>
              <a:path w="181" h="112">
                <a:moveTo>
                  <a:pt x="3" y="105"/>
                </a:moveTo>
                <a:lnTo>
                  <a:pt x="6" y="112"/>
                </a:lnTo>
                <a:lnTo>
                  <a:pt x="181" y="11"/>
                </a:lnTo>
                <a:lnTo>
                  <a:pt x="173" y="0"/>
                </a:lnTo>
                <a:lnTo>
                  <a:pt x="0" y="99"/>
                </a:lnTo>
                <a:lnTo>
                  <a:pt x="3" y="105"/>
                </a:lnTo>
                <a:close/>
              </a:path>
            </a:pathLst>
          </a:custGeom>
          <a:solidFill>
            <a:srgbClr val="FF6600"/>
          </a:solidFill>
          <a:ln w="9525">
            <a:solidFill>
              <a:srgbClr val="FF6600"/>
            </a:solidFill>
            <a:round/>
            <a:headEnd/>
            <a:tailEnd/>
          </a:ln>
        </p:spPr>
        <p:txBody>
          <a:bodyPr/>
          <a:lstStyle/>
          <a:p>
            <a:endParaRPr lang="en-US"/>
          </a:p>
        </p:txBody>
      </p:sp>
      <p:sp>
        <p:nvSpPr>
          <p:cNvPr id="2360337" name="Freeform 17"/>
          <p:cNvSpPr>
            <a:spLocks/>
          </p:cNvSpPr>
          <p:nvPr/>
        </p:nvSpPr>
        <p:spPr bwMode="auto">
          <a:xfrm>
            <a:off x="3871913" y="2697163"/>
            <a:ext cx="152400" cy="101600"/>
          </a:xfrm>
          <a:custGeom>
            <a:avLst/>
            <a:gdLst>
              <a:gd name="T0" fmla="*/ 93 w 96"/>
              <a:gd name="T1" fmla="*/ 58 h 64"/>
              <a:gd name="T2" fmla="*/ 96 w 96"/>
              <a:gd name="T3" fmla="*/ 51 h 64"/>
              <a:gd name="T4" fmla="*/ 6 w 96"/>
              <a:gd name="T5" fmla="*/ 0 h 64"/>
              <a:gd name="T6" fmla="*/ 0 w 96"/>
              <a:gd name="T7" fmla="*/ 11 h 64"/>
              <a:gd name="T8" fmla="*/ 90 w 96"/>
              <a:gd name="T9" fmla="*/ 64 h 64"/>
              <a:gd name="T10" fmla="*/ 93 w 96"/>
              <a:gd name="T11" fmla="*/ 58 h 64"/>
            </a:gdLst>
            <a:ahLst/>
            <a:cxnLst>
              <a:cxn ang="0">
                <a:pos x="T0" y="T1"/>
              </a:cxn>
              <a:cxn ang="0">
                <a:pos x="T2" y="T3"/>
              </a:cxn>
              <a:cxn ang="0">
                <a:pos x="T4" y="T5"/>
              </a:cxn>
              <a:cxn ang="0">
                <a:pos x="T6" y="T7"/>
              </a:cxn>
              <a:cxn ang="0">
                <a:pos x="T8" y="T9"/>
              </a:cxn>
              <a:cxn ang="0">
                <a:pos x="T10" y="T11"/>
              </a:cxn>
            </a:cxnLst>
            <a:rect l="0" t="0" r="r" b="b"/>
            <a:pathLst>
              <a:path w="96" h="64">
                <a:moveTo>
                  <a:pt x="93" y="58"/>
                </a:moveTo>
                <a:lnTo>
                  <a:pt x="96" y="51"/>
                </a:lnTo>
                <a:lnTo>
                  <a:pt x="6" y="0"/>
                </a:lnTo>
                <a:lnTo>
                  <a:pt x="0" y="11"/>
                </a:lnTo>
                <a:lnTo>
                  <a:pt x="90" y="64"/>
                </a:lnTo>
                <a:lnTo>
                  <a:pt x="93" y="58"/>
                </a:lnTo>
                <a:close/>
              </a:path>
            </a:pathLst>
          </a:custGeom>
          <a:solidFill>
            <a:srgbClr val="FF6600"/>
          </a:solidFill>
          <a:ln w="9525">
            <a:solidFill>
              <a:srgbClr val="FF6600"/>
            </a:solidFill>
            <a:round/>
            <a:headEnd/>
            <a:tailEnd/>
          </a:ln>
        </p:spPr>
        <p:txBody>
          <a:bodyPr/>
          <a:lstStyle/>
          <a:p>
            <a:endParaRPr lang="en-US"/>
          </a:p>
        </p:txBody>
      </p:sp>
      <p:sp>
        <p:nvSpPr>
          <p:cNvPr id="2360338" name="Freeform 18"/>
          <p:cNvSpPr>
            <a:spLocks/>
          </p:cNvSpPr>
          <p:nvPr/>
        </p:nvSpPr>
        <p:spPr bwMode="auto">
          <a:xfrm>
            <a:off x="4383088" y="2425700"/>
            <a:ext cx="19050" cy="271463"/>
          </a:xfrm>
          <a:custGeom>
            <a:avLst/>
            <a:gdLst>
              <a:gd name="T0" fmla="*/ 6 w 12"/>
              <a:gd name="T1" fmla="*/ 171 h 171"/>
              <a:gd name="T2" fmla="*/ 12 w 12"/>
              <a:gd name="T3" fmla="*/ 171 h 171"/>
              <a:gd name="T4" fmla="*/ 12 w 12"/>
              <a:gd name="T5" fmla="*/ 0 h 171"/>
              <a:gd name="T6" fmla="*/ 0 w 12"/>
              <a:gd name="T7" fmla="*/ 0 h 171"/>
              <a:gd name="T8" fmla="*/ 0 w 12"/>
              <a:gd name="T9" fmla="*/ 171 h 171"/>
              <a:gd name="T10" fmla="*/ 6 w 12"/>
              <a:gd name="T11" fmla="*/ 171 h 171"/>
            </a:gdLst>
            <a:ahLst/>
            <a:cxnLst>
              <a:cxn ang="0">
                <a:pos x="T0" y="T1"/>
              </a:cxn>
              <a:cxn ang="0">
                <a:pos x="T2" y="T3"/>
              </a:cxn>
              <a:cxn ang="0">
                <a:pos x="T4" y="T5"/>
              </a:cxn>
              <a:cxn ang="0">
                <a:pos x="T6" y="T7"/>
              </a:cxn>
              <a:cxn ang="0">
                <a:pos x="T8" y="T9"/>
              </a:cxn>
              <a:cxn ang="0">
                <a:pos x="T10" y="T11"/>
              </a:cxn>
            </a:cxnLst>
            <a:rect l="0" t="0" r="r" b="b"/>
            <a:pathLst>
              <a:path w="12" h="171">
                <a:moveTo>
                  <a:pt x="6" y="171"/>
                </a:moveTo>
                <a:lnTo>
                  <a:pt x="12" y="171"/>
                </a:lnTo>
                <a:lnTo>
                  <a:pt x="12" y="0"/>
                </a:lnTo>
                <a:lnTo>
                  <a:pt x="0" y="0"/>
                </a:lnTo>
                <a:lnTo>
                  <a:pt x="0" y="171"/>
                </a:lnTo>
                <a:lnTo>
                  <a:pt x="6" y="171"/>
                </a:lnTo>
                <a:close/>
              </a:path>
            </a:pathLst>
          </a:custGeom>
          <a:solidFill>
            <a:srgbClr val="FF6600"/>
          </a:solidFill>
          <a:ln w="9525">
            <a:solidFill>
              <a:srgbClr val="FF6600"/>
            </a:solidFill>
            <a:round/>
            <a:headEnd/>
            <a:tailEnd/>
          </a:ln>
        </p:spPr>
        <p:txBody>
          <a:bodyPr/>
          <a:lstStyle/>
          <a:p>
            <a:endParaRPr lang="en-US"/>
          </a:p>
        </p:txBody>
      </p:sp>
      <p:sp>
        <p:nvSpPr>
          <p:cNvPr id="2360339" name="Freeform 19"/>
          <p:cNvSpPr>
            <a:spLocks/>
          </p:cNvSpPr>
          <p:nvPr/>
        </p:nvSpPr>
        <p:spPr bwMode="auto">
          <a:xfrm>
            <a:off x="2216150" y="4427538"/>
            <a:ext cx="19050" cy="4762"/>
          </a:xfrm>
          <a:custGeom>
            <a:avLst/>
            <a:gdLst>
              <a:gd name="T0" fmla="*/ 0 w 11"/>
              <a:gd name="T1" fmla="*/ 3 h 3"/>
              <a:gd name="T2" fmla="*/ 5 w 11"/>
              <a:gd name="T3" fmla="*/ 0 h 3"/>
              <a:gd name="T4" fmla="*/ 11 w 11"/>
              <a:gd name="T5" fmla="*/ 3 h 3"/>
              <a:gd name="T6" fmla="*/ 0 w 11"/>
              <a:gd name="T7" fmla="*/ 3 h 3"/>
            </a:gdLst>
            <a:ahLst/>
            <a:cxnLst>
              <a:cxn ang="0">
                <a:pos x="T0" y="T1"/>
              </a:cxn>
              <a:cxn ang="0">
                <a:pos x="T2" y="T3"/>
              </a:cxn>
              <a:cxn ang="0">
                <a:pos x="T4" y="T5"/>
              </a:cxn>
              <a:cxn ang="0">
                <a:pos x="T6" y="T7"/>
              </a:cxn>
            </a:cxnLst>
            <a:rect l="0" t="0" r="r" b="b"/>
            <a:pathLst>
              <a:path w="11" h="3">
                <a:moveTo>
                  <a:pt x="0" y="3"/>
                </a:moveTo>
                <a:lnTo>
                  <a:pt x="5" y="0"/>
                </a:lnTo>
                <a:lnTo>
                  <a:pt x="11" y="3"/>
                </a:lnTo>
                <a:lnTo>
                  <a:pt x="0"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40" name="Freeform 20"/>
          <p:cNvSpPr>
            <a:spLocks/>
          </p:cNvSpPr>
          <p:nvPr/>
        </p:nvSpPr>
        <p:spPr bwMode="auto">
          <a:xfrm>
            <a:off x="5713413" y="3943350"/>
            <a:ext cx="17462" cy="4763"/>
          </a:xfrm>
          <a:custGeom>
            <a:avLst/>
            <a:gdLst>
              <a:gd name="T0" fmla="*/ 0 w 11"/>
              <a:gd name="T1" fmla="*/ 3 h 3"/>
              <a:gd name="T2" fmla="*/ 6 w 11"/>
              <a:gd name="T3" fmla="*/ 0 h 3"/>
              <a:gd name="T4" fmla="*/ 11 w 11"/>
              <a:gd name="T5" fmla="*/ 3 h 3"/>
              <a:gd name="T6" fmla="*/ 0 w 11"/>
              <a:gd name="T7" fmla="*/ 3 h 3"/>
            </a:gdLst>
            <a:ahLst/>
            <a:cxnLst>
              <a:cxn ang="0">
                <a:pos x="T0" y="T1"/>
              </a:cxn>
              <a:cxn ang="0">
                <a:pos x="T2" y="T3"/>
              </a:cxn>
              <a:cxn ang="0">
                <a:pos x="T4" y="T5"/>
              </a:cxn>
              <a:cxn ang="0">
                <a:pos x="T6" y="T7"/>
              </a:cxn>
            </a:cxnLst>
            <a:rect l="0" t="0" r="r" b="b"/>
            <a:pathLst>
              <a:path w="11" h="3">
                <a:moveTo>
                  <a:pt x="0" y="3"/>
                </a:moveTo>
                <a:lnTo>
                  <a:pt x="6" y="0"/>
                </a:lnTo>
                <a:lnTo>
                  <a:pt x="11" y="3"/>
                </a:lnTo>
                <a:lnTo>
                  <a:pt x="0" y="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41" name="Freeform 21"/>
          <p:cNvSpPr>
            <a:spLocks/>
          </p:cNvSpPr>
          <p:nvPr/>
        </p:nvSpPr>
        <p:spPr bwMode="auto">
          <a:xfrm>
            <a:off x="6923088" y="4760913"/>
            <a:ext cx="17462" cy="4762"/>
          </a:xfrm>
          <a:custGeom>
            <a:avLst/>
            <a:gdLst>
              <a:gd name="T0" fmla="*/ 12 w 12"/>
              <a:gd name="T1" fmla="*/ 3 h 3"/>
              <a:gd name="T2" fmla="*/ 6 w 12"/>
              <a:gd name="T3" fmla="*/ 0 h 3"/>
              <a:gd name="T4" fmla="*/ 0 w 12"/>
              <a:gd name="T5" fmla="*/ 3 h 3"/>
              <a:gd name="T6" fmla="*/ 12 w 12"/>
              <a:gd name="T7" fmla="*/ 3 h 3"/>
            </a:gdLst>
            <a:ahLst/>
            <a:cxnLst>
              <a:cxn ang="0">
                <a:pos x="T0" y="T1"/>
              </a:cxn>
              <a:cxn ang="0">
                <a:pos x="T2" y="T3"/>
              </a:cxn>
              <a:cxn ang="0">
                <a:pos x="T4" y="T5"/>
              </a:cxn>
              <a:cxn ang="0">
                <a:pos x="T6" y="T7"/>
              </a:cxn>
            </a:cxnLst>
            <a:rect l="0" t="0" r="r" b="b"/>
            <a:pathLst>
              <a:path w="12" h="3">
                <a:moveTo>
                  <a:pt x="12" y="3"/>
                </a:moveTo>
                <a:lnTo>
                  <a:pt x="6" y="0"/>
                </a:lnTo>
                <a:lnTo>
                  <a:pt x="0" y="3"/>
                </a:lnTo>
                <a:lnTo>
                  <a:pt x="12" y="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42" name="Line 22"/>
          <p:cNvSpPr>
            <a:spLocks noChangeShapeType="1"/>
          </p:cNvSpPr>
          <p:nvPr/>
        </p:nvSpPr>
        <p:spPr bwMode="blackWhite">
          <a:xfrm>
            <a:off x="1185863" y="3633788"/>
            <a:ext cx="0" cy="495300"/>
          </a:xfrm>
          <a:prstGeom prst="line">
            <a:avLst/>
          </a:prstGeom>
          <a:noFill/>
          <a:ln w="57150">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0343" name="Line 23"/>
          <p:cNvSpPr>
            <a:spLocks noChangeShapeType="1"/>
          </p:cNvSpPr>
          <p:nvPr/>
        </p:nvSpPr>
        <p:spPr bwMode="auto">
          <a:xfrm>
            <a:off x="6734175" y="3636963"/>
            <a:ext cx="0" cy="492125"/>
          </a:xfrm>
          <a:prstGeom prst="line">
            <a:avLst/>
          </a:prstGeom>
          <a:noFill/>
          <a:ln w="57150">
            <a:solidFill>
              <a:srgbClr val="FF66CC"/>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0344" name="Line 24"/>
          <p:cNvSpPr>
            <a:spLocks noChangeShapeType="1"/>
          </p:cNvSpPr>
          <p:nvPr/>
        </p:nvSpPr>
        <p:spPr bwMode="auto">
          <a:xfrm>
            <a:off x="7105650" y="4319588"/>
            <a:ext cx="1016000" cy="0"/>
          </a:xfrm>
          <a:prstGeom prst="line">
            <a:avLst/>
          </a:prstGeom>
          <a:noFill/>
          <a:ln w="38100">
            <a:solidFill>
              <a:srgbClr val="FF66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0345" name="Line 25"/>
          <p:cNvSpPr>
            <a:spLocks noChangeShapeType="1"/>
          </p:cNvSpPr>
          <p:nvPr/>
        </p:nvSpPr>
        <p:spPr bwMode="auto">
          <a:xfrm flipH="1">
            <a:off x="4735513" y="4319588"/>
            <a:ext cx="1693862" cy="0"/>
          </a:xfrm>
          <a:prstGeom prst="line">
            <a:avLst/>
          </a:prstGeom>
          <a:noFill/>
          <a:ln w="38100">
            <a:solidFill>
              <a:srgbClr val="FF66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0346" name="Line 26"/>
          <p:cNvSpPr>
            <a:spLocks noChangeShapeType="1"/>
          </p:cNvSpPr>
          <p:nvPr/>
        </p:nvSpPr>
        <p:spPr bwMode="auto">
          <a:xfrm>
            <a:off x="4735513" y="4306888"/>
            <a:ext cx="0" cy="533400"/>
          </a:xfrm>
          <a:prstGeom prst="line">
            <a:avLst/>
          </a:prstGeom>
          <a:noFill/>
          <a:ln w="38100">
            <a:solidFill>
              <a:srgbClr val="FF66CC"/>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0347" name="Line 27"/>
          <p:cNvSpPr>
            <a:spLocks noChangeShapeType="1"/>
          </p:cNvSpPr>
          <p:nvPr/>
        </p:nvSpPr>
        <p:spPr bwMode="auto">
          <a:xfrm>
            <a:off x="5819775" y="4319588"/>
            <a:ext cx="0" cy="533400"/>
          </a:xfrm>
          <a:prstGeom prst="line">
            <a:avLst/>
          </a:prstGeom>
          <a:noFill/>
          <a:ln w="38100">
            <a:solidFill>
              <a:srgbClr val="FF66CC"/>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0348" name="Line 28"/>
          <p:cNvSpPr>
            <a:spLocks noChangeShapeType="1"/>
          </p:cNvSpPr>
          <p:nvPr/>
        </p:nvSpPr>
        <p:spPr bwMode="auto">
          <a:xfrm>
            <a:off x="7308850" y="4319588"/>
            <a:ext cx="0" cy="533400"/>
          </a:xfrm>
          <a:prstGeom prst="line">
            <a:avLst/>
          </a:prstGeom>
          <a:noFill/>
          <a:ln w="38100">
            <a:solidFill>
              <a:srgbClr val="FF66CC"/>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0349" name="Line 29"/>
          <p:cNvSpPr>
            <a:spLocks noChangeShapeType="1"/>
          </p:cNvSpPr>
          <p:nvPr/>
        </p:nvSpPr>
        <p:spPr bwMode="auto">
          <a:xfrm>
            <a:off x="8121650" y="4306888"/>
            <a:ext cx="0" cy="533400"/>
          </a:xfrm>
          <a:prstGeom prst="line">
            <a:avLst/>
          </a:prstGeom>
          <a:noFill/>
          <a:ln w="38100">
            <a:solidFill>
              <a:srgbClr val="FF66CC"/>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0350" name="Text Box 30"/>
          <p:cNvSpPr txBox="1">
            <a:spLocks noChangeArrowheads="1"/>
          </p:cNvSpPr>
          <p:nvPr/>
        </p:nvSpPr>
        <p:spPr bwMode="auto">
          <a:xfrm>
            <a:off x="4400550" y="4741863"/>
            <a:ext cx="704850" cy="4572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rgbClr val="9933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b="1">
                <a:solidFill>
                  <a:srgbClr val="FF66CC"/>
                </a:solidFill>
              </a:rPr>
              <a:t>6HN</a:t>
            </a:r>
            <a:endParaRPr lang="en-US" altLang="x-none" sz="2000">
              <a:solidFill>
                <a:srgbClr val="FF66CC"/>
              </a:solidFill>
            </a:endParaRPr>
          </a:p>
        </p:txBody>
      </p:sp>
      <p:sp>
        <p:nvSpPr>
          <p:cNvPr id="2360351" name="Text Box 31"/>
          <p:cNvSpPr txBox="1">
            <a:spLocks noChangeArrowheads="1"/>
          </p:cNvSpPr>
          <p:nvPr/>
        </p:nvSpPr>
        <p:spPr bwMode="auto">
          <a:xfrm>
            <a:off x="5480050" y="4776788"/>
            <a:ext cx="666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a:solidFill>
                  <a:srgbClr val="FF66CC"/>
                </a:solidFill>
              </a:rPr>
              <a:t>NNO</a:t>
            </a:r>
          </a:p>
        </p:txBody>
      </p:sp>
      <p:sp>
        <p:nvSpPr>
          <p:cNvPr id="2360352" name="Text Box 32"/>
          <p:cNvSpPr txBox="1">
            <a:spLocks noChangeArrowheads="1"/>
          </p:cNvSpPr>
          <p:nvPr/>
        </p:nvSpPr>
        <p:spPr bwMode="auto">
          <a:xfrm>
            <a:off x="6970713" y="4852988"/>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x-none" sz="2000" b="1">
                <a:solidFill>
                  <a:srgbClr val="FF66CC"/>
                </a:solidFill>
              </a:rPr>
              <a:t>MNA</a:t>
            </a:r>
            <a:endParaRPr lang="en-US" altLang="x-none" sz="2400" b="1">
              <a:solidFill>
                <a:srgbClr val="FF66CC"/>
              </a:solidFill>
            </a:endParaRPr>
          </a:p>
        </p:txBody>
      </p:sp>
      <p:sp>
        <p:nvSpPr>
          <p:cNvPr id="2360353" name="Text Box 33"/>
          <p:cNvSpPr txBox="1">
            <a:spLocks noChangeArrowheads="1"/>
          </p:cNvSpPr>
          <p:nvPr/>
        </p:nvSpPr>
        <p:spPr bwMode="auto">
          <a:xfrm>
            <a:off x="7715250" y="4852988"/>
            <a:ext cx="655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b="1">
                <a:solidFill>
                  <a:srgbClr val="FF66CC"/>
                </a:solidFill>
              </a:rPr>
              <a:t>NAD</a:t>
            </a:r>
            <a:endParaRPr lang="en-US" altLang="x-none" sz="2000">
              <a:solidFill>
                <a:srgbClr val="FF66CC"/>
              </a:solidFill>
            </a:endParaRPr>
          </a:p>
        </p:txBody>
      </p:sp>
      <p:sp>
        <p:nvSpPr>
          <p:cNvPr id="2360354" name="Line 34"/>
          <p:cNvSpPr>
            <a:spLocks noChangeShapeType="1"/>
          </p:cNvSpPr>
          <p:nvPr/>
        </p:nvSpPr>
        <p:spPr bwMode="auto">
          <a:xfrm>
            <a:off x="8342313" y="5081588"/>
            <a:ext cx="406400" cy="0"/>
          </a:xfrm>
          <a:prstGeom prst="line">
            <a:avLst/>
          </a:prstGeom>
          <a:noFill/>
          <a:ln w="38100">
            <a:solidFill>
              <a:srgbClr val="FF66CC"/>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0355" name="Text Box 35"/>
          <p:cNvSpPr txBox="1">
            <a:spLocks noChangeArrowheads="1"/>
          </p:cNvSpPr>
          <p:nvPr/>
        </p:nvSpPr>
        <p:spPr bwMode="auto">
          <a:xfrm>
            <a:off x="6632575" y="5767388"/>
            <a:ext cx="157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x-none" sz="2000" b="1">
                <a:solidFill>
                  <a:srgbClr val="FF66CC"/>
                </a:solidFill>
              </a:rPr>
              <a:t>2PY         4PY</a:t>
            </a:r>
          </a:p>
        </p:txBody>
      </p:sp>
      <p:sp>
        <p:nvSpPr>
          <p:cNvPr id="2360356" name="Line 36"/>
          <p:cNvSpPr>
            <a:spLocks noChangeShapeType="1"/>
          </p:cNvSpPr>
          <p:nvPr/>
        </p:nvSpPr>
        <p:spPr bwMode="auto">
          <a:xfrm>
            <a:off x="7332663" y="5157788"/>
            <a:ext cx="0" cy="381000"/>
          </a:xfrm>
          <a:prstGeom prst="line">
            <a:avLst/>
          </a:prstGeom>
          <a:noFill/>
          <a:ln w="38100">
            <a:solidFill>
              <a:srgbClr val="FF66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0357" name="Line 37"/>
          <p:cNvSpPr>
            <a:spLocks noChangeShapeType="1"/>
          </p:cNvSpPr>
          <p:nvPr/>
        </p:nvSpPr>
        <p:spPr bwMode="auto">
          <a:xfrm flipH="1" flipV="1">
            <a:off x="6767513" y="5538788"/>
            <a:ext cx="677862" cy="0"/>
          </a:xfrm>
          <a:prstGeom prst="line">
            <a:avLst/>
          </a:prstGeom>
          <a:noFill/>
          <a:ln w="38100">
            <a:solidFill>
              <a:srgbClr val="FF66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0358" name="Line 38"/>
          <p:cNvSpPr>
            <a:spLocks noChangeShapeType="1"/>
          </p:cNvSpPr>
          <p:nvPr/>
        </p:nvSpPr>
        <p:spPr bwMode="auto">
          <a:xfrm>
            <a:off x="7173913" y="5538788"/>
            <a:ext cx="677862" cy="0"/>
          </a:xfrm>
          <a:prstGeom prst="line">
            <a:avLst/>
          </a:prstGeom>
          <a:noFill/>
          <a:ln w="38100">
            <a:solidFill>
              <a:srgbClr val="FF66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0359" name="Line 39"/>
          <p:cNvSpPr>
            <a:spLocks noChangeShapeType="1"/>
          </p:cNvSpPr>
          <p:nvPr/>
        </p:nvSpPr>
        <p:spPr bwMode="auto">
          <a:xfrm>
            <a:off x="7851775" y="5526088"/>
            <a:ext cx="0" cy="228600"/>
          </a:xfrm>
          <a:prstGeom prst="line">
            <a:avLst/>
          </a:prstGeom>
          <a:noFill/>
          <a:ln w="28575">
            <a:solidFill>
              <a:srgbClr val="FF66CC"/>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0360" name="Text Box 40"/>
          <p:cNvSpPr txBox="1">
            <a:spLocks noChangeArrowheads="1"/>
          </p:cNvSpPr>
          <p:nvPr/>
        </p:nvSpPr>
        <p:spPr bwMode="auto">
          <a:xfrm>
            <a:off x="755650" y="4649788"/>
            <a:ext cx="3402013"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tabLst>
                <a:tab pos="457200" algn="l"/>
              </a:tabLst>
              <a:defRPr sz="2400">
                <a:solidFill>
                  <a:schemeClr val="tx1"/>
                </a:solidFill>
                <a:latin typeface="Arial" charset="0"/>
              </a:defRPr>
            </a:lvl1pPr>
            <a:lvl2pPr>
              <a:tabLst>
                <a:tab pos="457200" algn="l"/>
              </a:tabLst>
              <a:defRPr sz="2400">
                <a:solidFill>
                  <a:schemeClr val="tx1"/>
                </a:solidFill>
                <a:latin typeface="Arial" charset="0"/>
              </a:defRPr>
            </a:lvl2pPr>
            <a:lvl3pPr>
              <a:tabLst>
                <a:tab pos="457200" algn="l"/>
              </a:tabLst>
              <a:defRPr sz="2400">
                <a:solidFill>
                  <a:schemeClr val="tx1"/>
                </a:solidFill>
                <a:latin typeface="Arial" charset="0"/>
              </a:defRPr>
            </a:lvl3pPr>
            <a:lvl4pPr>
              <a:tabLst>
                <a:tab pos="457200" algn="l"/>
              </a:tabLst>
              <a:defRPr sz="2400">
                <a:solidFill>
                  <a:schemeClr val="tx1"/>
                </a:solidFill>
                <a:latin typeface="Arial" charset="0"/>
              </a:defRPr>
            </a:lvl4pPr>
            <a:lvl5pPr>
              <a:tabLst>
                <a:tab pos="457200" algn="l"/>
              </a:tabLst>
              <a:defRPr sz="2400">
                <a:solidFill>
                  <a:schemeClr val="tx1"/>
                </a:solidFill>
                <a:latin typeface="Arial" charset="0"/>
              </a:defRPr>
            </a:lvl5pPr>
            <a:lvl6pPr fontAlgn="base">
              <a:spcBef>
                <a:spcPct val="0"/>
              </a:spcBef>
              <a:spcAft>
                <a:spcPct val="0"/>
              </a:spcAft>
              <a:tabLst>
                <a:tab pos="457200" algn="l"/>
              </a:tabLst>
              <a:defRPr sz="2400">
                <a:solidFill>
                  <a:schemeClr val="tx1"/>
                </a:solidFill>
                <a:latin typeface="Arial" charset="0"/>
              </a:defRPr>
            </a:lvl6pPr>
            <a:lvl7pPr fontAlgn="base">
              <a:spcBef>
                <a:spcPct val="0"/>
              </a:spcBef>
              <a:spcAft>
                <a:spcPct val="0"/>
              </a:spcAft>
              <a:tabLst>
                <a:tab pos="457200" algn="l"/>
              </a:tabLst>
              <a:defRPr sz="2400">
                <a:solidFill>
                  <a:schemeClr val="tx1"/>
                </a:solidFill>
                <a:latin typeface="Arial" charset="0"/>
              </a:defRPr>
            </a:lvl7pPr>
            <a:lvl8pPr fontAlgn="base">
              <a:spcBef>
                <a:spcPct val="0"/>
              </a:spcBef>
              <a:spcAft>
                <a:spcPct val="0"/>
              </a:spcAft>
              <a:tabLst>
                <a:tab pos="457200" algn="l"/>
              </a:tabLst>
              <a:defRPr sz="2400">
                <a:solidFill>
                  <a:schemeClr val="tx1"/>
                </a:solidFill>
                <a:latin typeface="Arial" charset="0"/>
              </a:defRPr>
            </a:lvl8pPr>
            <a:lvl9pPr fontAlgn="base">
              <a:spcBef>
                <a:spcPct val="0"/>
              </a:spcBef>
              <a:spcAft>
                <a:spcPct val="0"/>
              </a:spcAft>
              <a:tabLst>
                <a:tab pos="457200" algn="l"/>
              </a:tabLst>
              <a:defRPr sz="2400">
                <a:solidFill>
                  <a:schemeClr val="tx1"/>
                </a:solidFill>
                <a:latin typeface="Arial" charset="0"/>
              </a:defRPr>
            </a:lvl9pPr>
          </a:lstStyle>
          <a:p>
            <a:r>
              <a:rPr lang="en-US" altLang="x-none" sz="1400" b="1"/>
              <a:t>NUA	= nicotinuric acid</a:t>
            </a:r>
          </a:p>
          <a:p>
            <a:r>
              <a:rPr lang="en-US" altLang="x-none" sz="1400" b="1"/>
              <a:t>NAM	= nicotinamide</a:t>
            </a:r>
          </a:p>
          <a:p>
            <a:r>
              <a:rPr lang="en-US" altLang="x-none" sz="1400" b="1"/>
              <a:t>6HN	= 6-hydroxy nicotinamide</a:t>
            </a:r>
          </a:p>
          <a:p>
            <a:r>
              <a:rPr lang="en-US" altLang="x-none" sz="1400" b="1"/>
              <a:t>NNO	= nicotinamide-N-oxide</a:t>
            </a:r>
          </a:p>
          <a:p>
            <a:r>
              <a:rPr lang="en-US" altLang="x-none" sz="1400" b="1"/>
              <a:t>MNA	= N-methylnicotinamide</a:t>
            </a:r>
          </a:p>
          <a:p>
            <a:r>
              <a:rPr lang="en-US" altLang="x-none" sz="1400" b="1"/>
              <a:t>NAD	= nicotinamide adenine dinucleotide</a:t>
            </a:r>
          </a:p>
          <a:p>
            <a:r>
              <a:rPr lang="en-US" altLang="x-none" sz="1400" b="1"/>
              <a:t>2PY	= N-methyl-2-pyridone-5-carboxamide</a:t>
            </a:r>
          </a:p>
          <a:p>
            <a:r>
              <a:rPr lang="en-US" altLang="x-none" sz="1400" b="1"/>
              <a:t>4PY	= N-methyl-4-pyridone-5-carboxamide</a:t>
            </a:r>
          </a:p>
        </p:txBody>
      </p:sp>
      <p:sp>
        <p:nvSpPr>
          <p:cNvPr id="2360361" name="Text Box 41"/>
          <p:cNvSpPr txBox="1">
            <a:spLocks noChangeArrowheads="1"/>
          </p:cNvSpPr>
          <p:nvPr/>
        </p:nvSpPr>
        <p:spPr bwMode="auto">
          <a:xfrm>
            <a:off x="4545013" y="1684338"/>
            <a:ext cx="766762"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x-none" sz="2400">
                <a:solidFill>
                  <a:srgbClr val="FF6600"/>
                </a:solidFill>
              </a:rPr>
              <a:t>O</a:t>
            </a:r>
          </a:p>
          <a:p>
            <a:pPr algn="ctr"/>
            <a:r>
              <a:rPr lang="en-US" altLang="x-none" sz="900" b="1">
                <a:solidFill>
                  <a:srgbClr val="FF6600"/>
                </a:solidFill>
                <a:ea typeface="Arial" charset="0"/>
                <a:cs typeface="Arial" charset="0"/>
              </a:rPr>
              <a:t> </a:t>
            </a:r>
            <a:endParaRPr lang="en-US" altLang="x-none" sz="900" b="1">
              <a:solidFill>
                <a:srgbClr val="FF6600"/>
              </a:solidFill>
            </a:endParaRPr>
          </a:p>
          <a:p>
            <a:pPr algn="ctr"/>
            <a:r>
              <a:rPr lang="en-US" altLang="x-none" sz="2400">
                <a:solidFill>
                  <a:srgbClr val="FF6600"/>
                </a:solidFill>
              </a:rPr>
              <a:t>COH</a:t>
            </a:r>
            <a:endParaRPr lang="en-US" altLang="x-none" sz="2400" i="1">
              <a:solidFill>
                <a:srgbClr val="FF6600"/>
              </a:solidFill>
            </a:endParaRPr>
          </a:p>
        </p:txBody>
      </p:sp>
      <p:sp>
        <p:nvSpPr>
          <p:cNvPr id="2360362" name="Text Box 42"/>
          <p:cNvSpPr txBox="1">
            <a:spLocks noChangeArrowheads="1"/>
          </p:cNvSpPr>
          <p:nvPr/>
        </p:nvSpPr>
        <p:spPr bwMode="auto">
          <a:xfrm>
            <a:off x="1825625" y="2835275"/>
            <a:ext cx="14303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solidFill>
                  <a:schemeClr val="accent2"/>
                </a:solidFill>
              </a:rPr>
              <a:t>Pathway 1</a:t>
            </a:r>
          </a:p>
          <a:p>
            <a:r>
              <a:rPr lang="en-US" altLang="x-none" sz="2000">
                <a:solidFill>
                  <a:schemeClr val="accent2"/>
                </a:solidFill>
              </a:rPr>
              <a:t>(Flushing)</a:t>
            </a:r>
          </a:p>
        </p:txBody>
      </p:sp>
      <p:sp>
        <p:nvSpPr>
          <p:cNvPr id="2360363" name="Text Box 43"/>
          <p:cNvSpPr txBox="1">
            <a:spLocks noChangeArrowheads="1"/>
          </p:cNvSpPr>
          <p:nvPr/>
        </p:nvSpPr>
        <p:spPr bwMode="auto">
          <a:xfrm>
            <a:off x="4879975" y="2835275"/>
            <a:ext cx="1730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solidFill>
                  <a:srgbClr val="FF66CC"/>
                </a:solidFill>
              </a:rPr>
              <a:t>Pathway 2</a:t>
            </a:r>
          </a:p>
          <a:p>
            <a:r>
              <a:rPr lang="en-US" altLang="x-none" sz="2000">
                <a:solidFill>
                  <a:srgbClr val="FF66CC"/>
                </a:solidFill>
              </a:rPr>
              <a:t>(Hepatotoxicity</a:t>
            </a:r>
            <a:r>
              <a:rPr lang="en-US" altLang="x-none" sz="2000">
                <a:solidFill>
                  <a:srgbClr val="FF66FF"/>
                </a:solidFill>
              </a:rPr>
              <a:t>)</a:t>
            </a:r>
          </a:p>
        </p:txBody>
      </p:sp>
      <p:sp>
        <p:nvSpPr>
          <p:cNvPr id="2360364" name="Line 44"/>
          <p:cNvSpPr>
            <a:spLocks noChangeShapeType="1"/>
          </p:cNvSpPr>
          <p:nvPr/>
        </p:nvSpPr>
        <p:spPr bwMode="auto">
          <a:xfrm flipH="1">
            <a:off x="1162050" y="3646488"/>
            <a:ext cx="2971800" cy="0"/>
          </a:xfrm>
          <a:prstGeom prst="line">
            <a:avLst/>
          </a:prstGeom>
          <a:noFill/>
          <a:ln w="762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0365" name="Text Box 45"/>
          <p:cNvSpPr txBox="1">
            <a:spLocks noChangeArrowheads="1"/>
          </p:cNvSpPr>
          <p:nvPr/>
        </p:nvSpPr>
        <p:spPr bwMode="auto">
          <a:xfrm>
            <a:off x="858838" y="4092575"/>
            <a:ext cx="75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b="1">
                <a:solidFill>
                  <a:schemeClr val="accent2"/>
                </a:solidFill>
              </a:rPr>
              <a:t>NUA</a:t>
            </a:r>
          </a:p>
        </p:txBody>
      </p:sp>
      <p:sp>
        <p:nvSpPr>
          <p:cNvPr id="2360366" name="Line 46"/>
          <p:cNvSpPr>
            <a:spLocks noChangeShapeType="1"/>
          </p:cNvSpPr>
          <p:nvPr/>
        </p:nvSpPr>
        <p:spPr bwMode="auto">
          <a:xfrm>
            <a:off x="4125913" y="3646488"/>
            <a:ext cx="2633662" cy="0"/>
          </a:xfrm>
          <a:prstGeom prst="line">
            <a:avLst/>
          </a:prstGeom>
          <a:noFill/>
          <a:ln w="76200">
            <a:solidFill>
              <a:srgbClr val="FF66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0367" name="Freeform 47"/>
          <p:cNvSpPr>
            <a:spLocks/>
          </p:cNvSpPr>
          <p:nvPr/>
        </p:nvSpPr>
        <p:spPr bwMode="auto">
          <a:xfrm>
            <a:off x="4127500" y="3073400"/>
            <a:ext cx="19050" cy="581025"/>
          </a:xfrm>
          <a:custGeom>
            <a:avLst/>
            <a:gdLst>
              <a:gd name="T0" fmla="*/ 6 w 12"/>
              <a:gd name="T1" fmla="*/ 366 h 366"/>
              <a:gd name="T2" fmla="*/ 12 w 12"/>
              <a:gd name="T3" fmla="*/ 366 h 366"/>
              <a:gd name="T4" fmla="*/ 12 w 12"/>
              <a:gd name="T5" fmla="*/ 0 h 366"/>
              <a:gd name="T6" fmla="*/ 0 w 12"/>
              <a:gd name="T7" fmla="*/ 0 h 366"/>
              <a:gd name="T8" fmla="*/ 0 w 12"/>
              <a:gd name="T9" fmla="*/ 366 h 366"/>
              <a:gd name="T10" fmla="*/ 6 w 12"/>
              <a:gd name="T11" fmla="*/ 366 h 366"/>
            </a:gdLst>
            <a:ahLst/>
            <a:cxnLst>
              <a:cxn ang="0">
                <a:pos x="T0" y="T1"/>
              </a:cxn>
              <a:cxn ang="0">
                <a:pos x="T2" y="T3"/>
              </a:cxn>
              <a:cxn ang="0">
                <a:pos x="T4" y="T5"/>
              </a:cxn>
              <a:cxn ang="0">
                <a:pos x="T6" y="T7"/>
              </a:cxn>
              <a:cxn ang="0">
                <a:pos x="T8" y="T9"/>
              </a:cxn>
              <a:cxn ang="0">
                <a:pos x="T10" y="T11"/>
              </a:cxn>
            </a:cxnLst>
            <a:rect l="0" t="0" r="r" b="b"/>
            <a:pathLst>
              <a:path w="12" h="366">
                <a:moveTo>
                  <a:pt x="6" y="366"/>
                </a:moveTo>
                <a:lnTo>
                  <a:pt x="12" y="366"/>
                </a:lnTo>
                <a:lnTo>
                  <a:pt x="12" y="0"/>
                </a:lnTo>
                <a:lnTo>
                  <a:pt x="0" y="0"/>
                </a:lnTo>
                <a:lnTo>
                  <a:pt x="0" y="366"/>
                </a:lnTo>
                <a:lnTo>
                  <a:pt x="6" y="366"/>
                </a:lnTo>
                <a:close/>
              </a:path>
            </a:pathLst>
          </a:custGeom>
          <a:solidFill>
            <a:srgbClr val="FF6600"/>
          </a:solidFill>
          <a:ln w="9525">
            <a:solidFill>
              <a:srgbClr val="FF6600"/>
            </a:solidFill>
            <a:round/>
            <a:headEnd/>
            <a:tailEnd/>
          </a:ln>
        </p:spPr>
        <p:txBody>
          <a:bodyPr/>
          <a:lstStyle/>
          <a:p>
            <a:endParaRPr lang="en-US"/>
          </a:p>
        </p:txBody>
      </p:sp>
      <p:sp>
        <p:nvSpPr>
          <p:cNvPr id="2360368" name="Text Box 48"/>
          <p:cNvSpPr txBox="1">
            <a:spLocks noChangeArrowheads="1"/>
          </p:cNvSpPr>
          <p:nvPr/>
        </p:nvSpPr>
        <p:spPr bwMode="auto">
          <a:xfrm>
            <a:off x="6369050" y="4073525"/>
            <a:ext cx="782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b="1">
                <a:solidFill>
                  <a:srgbClr val="FF66CC"/>
                </a:solidFill>
              </a:rPr>
              <a:t>NAM</a:t>
            </a:r>
          </a:p>
        </p:txBody>
      </p:sp>
      <p:grpSp>
        <p:nvGrpSpPr>
          <p:cNvPr id="2360369" name="Group 49"/>
          <p:cNvGrpSpPr>
            <a:grpSpLocks/>
          </p:cNvGrpSpPr>
          <p:nvPr/>
        </p:nvGrpSpPr>
        <p:grpSpPr bwMode="auto">
          <a:xfrm>
            <a:off x="4854575" y="2106613"/>
            <a:ext cx="114300" cy="130175"/>
            <a:chOff x="4434" y="692"/>
            <a:chExt cx="81" cy="122"/>
          </a:xfrm>
        </p:grpSpPr>
        <p:sp>
          <p:nvSpPr>
            <p:cNvPr id="2360370" name="Line 50"/>
            <p:cNvSpPr>
              <a:spLocks noChangeShapeType="1"/>
            </p:cNvSpPr>
            <p:nvPr/>
          </p:nvSpPr>
          <p:spPr bwMode="auto">
            <a:xfrm>
              <a:off x="4434" y="692"/>
              <a:ext cx="0" cy="122"/>
            </a:xfrm>
            <a:prstGeom prst="line">
              <a:avLst/>
            </a:prstGeom>
            <a:noFill/>
            <a:ln w="38100">
              <a:solidFill>
                <a:srgbClr val="FF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0371" name="Line 51"/>
            <p:cNvSpPr>
              <a:spLocks noChangeShapeType="1"/>
            </p:cNvSpPr>
            <p:nvPr/>
          </p:nvSpPr>
          <p:spPr bwMode="auto">
            <a:xfrm>
              <a:off x="4515" y="692"/>
              <a:ext cx="0" cy="122"/>
            </a:xfrm>
            <a:prstGeom prst="line">
              <a:avLst/>
            </a:prstGeom>
            <a:noFill/>
            <a:ln w="38100">
              <a:solidFill>
                <a:srgbClr val="FF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2360372" name="Line 52"/>
          <p:cNvSpPr>
            <a:spLocks noChangeShapeType="1"/>
          </p:cNvSpPr>
          <p:nvPr/>
        </p:nvSpPr>
        <p:spPr bwMode="auto">
          <a:xfrm>
            <a:off x="6775450" y="5545138"/>
            <a:ext cx="0" cy="228600"/>
          </a:xfrm>
          <a:prstGeom prst="line">
            <a:avLst/>
          </a:prstGeom>
          <a:noFill/>
          <a:ln w="28575">
            <a:solidFill>
              <a:srgbClr val="FF66CC"/>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x-none"/>
              <a:t>Copyright Bale/Doneen Paradigm</a:t>
            </a:r>
          </a:p>
        </p:txBody>
      </p:sp>
      <p:sp>
        <p:nvSpPr>
          <p:cNvPr id="1275906" name="Rectangle 2"/>
          <p:cNvSpPr>
            <a:spLocks noGrp="1" noRot="1" noChangeArrowheads="1"/>
          </p:cNvSpPr>
          <p:nvPr>
            <p:ph type="title"/>
          </p:nvPr>
        </p:nvSpPr>
        <p:spPr/>
        <p:txBody>
          <a:bodyPr/>
          <a:lstStyle/>
          <a:p>
            <a:r>
              <a:rPr lang="en-US" altLang="x-none"/>
              <a:t>SPECT </a:t>
            </a:r>
            <a:r>
              <a:rPr lang="en-US" altLang="x-none" sz="3600"/>
              <a:t>(rest thallium/stress technetium-99m sestamibi) for DM</a:t>
            </a:r>
          </a:p>
        </p:txBody>
      </p:sp>
      <p:sp>
        <p:nvSpPr>
          <p:cNvPr id="1275907" name="Rectangle 3"/>
          <p:cNvSpPr>
            <a:spLocks noGrp="1" noRot="1" noChangeArrowheads="1"/>
          </p:cNvSpPr>
          <p:nvPr>
            <p:ph type="body" idx="1"/>
          </p:nvPr>
        </p:nvSpPr>
        <p:spPr>
          <a:xfrm>
            <a:off x="301625" y="1676400"/>
            <a:ext cx="8540750" cy="3200400"/>
          </a:xfrm>
        </p:spPr>
        <p:txBody>
          <a:bodyPr/>
          <a:lstStyle/>
          <a:p>
            <a:r>
              <a:rPr lang="en-US" altLang="x-none" sz="2800"/>
              <a:t>1,430 consecutive DM’s getting SPECT</a:t>
            </a:r>
          </a:p>
          <a:p>
            <a:r>
              <a:rPr lang="en-US" altLang="x-none" sz="2800"/>
              <a:t>39% evidence of silent CAD</a:t>
            </a:r>
          </a:p>
          <a:p>
            <a:r>
              <a:rPr lang="en-US" altLang="x-none" sz="2800"/>
              <a:t>If abnormal 5.4% annual CV event rate vs 1.9%</a:t>
            </a:r>
          </a:p>
          <a:p>
            <a:r>
              <a:rPr lang="en-US" altLang="x-none" sz="2800"/>
              <a:t>Strong predictors of events: abnormal SPECT; age; BP; SOB   ----- angina was not !</a:t>
            </a:r>
          </a:p>
          <a:p>
            <a:r>
              <a:rPr lang="en-US" altLang="x-none" sz="2800"/>
              <a:t>Benefit: prognosis; consider revascularization</a:t>
            </a:r>
          </a:p>
        </p:txBody>
      </p:sp>
      <p:sp>
        <p:nvSpPr>
          <p:cNvPr id="1275908" name="Text Box 4"/>
          <p:cNvSpPr txBox="1">
            <a:spLocks noChangeArrowheads="1"/>
          </p:cNvSpPr>
          <p:nvPr/>
        </p:nvSpPr>
        <p:spPr bwMode="auto">
          <a:xfrm>
            <a:off x="822325" y="5802313"/>
            <a:ext cx="5627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hlink"/>
                </a:solidFill>
              </a:rPr>
              <a:t>Cardiology Review</a:t>
            </a:r>
            <a:r>
              <a:rPr lang="en-US" altLang="x-none" sz="2000">
                <a:solidFill>
                  <a:schemeClr val="hlink"/>
                </a:solidFill>
              </a:rPr>
              <a:t> 2/2005. Vol.22, No. 2:22-26</a:t>
            </a:r>
          </a:p>
        </p:txBody>
      </p:sp>
      <p:sp>
        <p:nvSpPr>
          <p:cNvPr id="1275909" name="Text Box 5"/>
          <p:cNvSpPr txBox="1">
            <a:spLocks noChangeArrowheads="1"/>
          </p:cNvSpPr>
          <p:nvPr/>
        </p:nvSpPr>
        <p:spPr bwMode="auto">
          <a:xfrm>
            <a:off x="288925" y="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a:solidFill>
                  <a:srgbClr val="FFFF00"/>
                </a:solidFill>
              </a:rPr>
              <a:t>Normal</a:t>
            </a:r>
          </a:p>
        </p:txBody>
      </p:sp>
    </p:spTree>
  </p:cSld>
  <p:clrMapOvr>
    <a:masterClrMapping/>
  </p:clrMapOv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ltLang="x-none"/>
              <a:t>Copyright Bale/Doneen Paradigm</a:t>
            </a:r>
          </a:p>
        </p:txBody>
      </p:sp>
      <p:sp>
        <p:nvSpPr>
          <p:cNvPr id="2362370" name="Rectangle 2"/>
          <p:cNvSpPr>
            <a:spLocks noGrp="1" noRot="1" noChangeArrowheads="1"/>
          </p:cNvSpPr>
          <p:nvPr>
            <p:ph type="title"/>
          </p:nvPr>
        </p:nvSpPr>
        <p:spPr>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r>
              <a:rPr lang="en-US" altLang="x-none" sz="4000"/>
              <a:t>Urine Recovery of Metabolites</a:t>
            </a:r>
            <a:br>
              <a:rPr lang="en-US" altLang="x-none" sz="4000"/>
            </a:br>
            <a:r>
              <a:rPr lang="en-US" altLang="x-none" sz="1800">
                <a:solidFill>
                  <a:schemeClr val="hlink"/>
                </a:solidFill>
              </a:rPr>
              <a:t>release  rates  determine  %  in  each  pathway</a:t>
            </a:r>
            <a:br>
              <a:rPr lang="en-US" altLang="x-none" sz="1800">
                <a:solidFill>
                  <a:schemeClr val="hlink"/>
                </a:solidFill>
              </a:rPr>
            </a:br>
            <a:r>
              <a:rPr lang="en-US" altLang="x-none" sz="1800">
                <a:solidFill>
                  <a:schemeClr val="hlink"/>
                </a:solidFill>
              </a:rPr>
              <a:t>Niaspan’s  rate  is  intermediate</a:t>
            </a:r>
          </a:p>
        </p:txBody>
      </p:sp>
      <p:graphicFrame>
        <p:nvGraphicFramePr>
          <p:cNvPr id="2362371" name="Object 3"/>
          <p:cNvGraphicFramePr>
            <a:graphicFrameLocks noChangeAspect="1"/>
          </p:cNvGraphicFramePr>
          <p:nvPr>
            <p:ph type="chart" idx="1"/>
          </p:nvPr>
        </p:nvGraphicFramePr>
        <p:xfrm>
          <a:off x="679450" y="1676400"/>
          <a:ext cx="7824788" cy="4098925"/>
        </p:xfrm>
        <a:graphic>
          <a:graphicData uri="http://schemas.openxmlformats.org/presentationml/2006/ole">
            <mc:AlternateContent xmlns:mc="http://schemas.openxmlformats.org/markup-compatibility/2006">
              <mc:Choice xmlns:v="urn:schemas-microsoft-com:vml" Requires="v">
                <p:oleObj spid="_x0000_s2362376" name="Chart" r:id="rId4" imgW="8801100" imgH="4095750" progId="MSGraph.Chart.8">
                  <p:embed followColorScheme="full"/>
                </p:oleObj>
              </mc:Choice>
              <mc:Fallback>
                <p:oleObj name="Chart" r:id="rId4" imgW="8801100" imgH="409575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 y="1676400"/>
                        <a:ext cx="7824788" cy="4098925"/>
                      </a:xfrm>
                      <a:prstGeom prst="rect">
                        <a:avLst/>
                      </a:prstGeom>
                    </p:spPr>
                  </p:pic>
                </p:oleObj>
              </mc:Fallback>
            </mc:AlternateContent>
          </a:graphicData>
        </a:graphic>
      </p:graphicFrame>
      <p:sp>
        <p:nvSpPr>
          <p:cNvPr id="2362372" name="Text Box 4"/>
          <p:cNvSpPr txBox="1">
            <a:spLocks noChangeArrowheads="1"/>
          </p:cNvSpPr>
          <p:nvPr/>
        </p:nvSpPr>
        <p:spPr bwMode="auto">
          <a:xfrm>
            <a:off x="2392363" y="5487988"/>
            <a:ext cx="20589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x-none" b="1"/>
              <a:t>23/24 Flushed</a:t>
            </a:r>
          </a:p>
          <a:p>
            <a:pPr algn="ctr"/>
            <a:r>
              <a:rPr lang="en-US" altLang="x-none" b="1"/>
              <a:t>0/24 Increase LFTs*</a:t>
            </a:r>
          </a:p>
        </p:txBody>
      </p:sp>
      <p:sp>
        <p:nvSpPr>
          <p:cNvPr id="2362373" name="Text Box 5"/>
          <p:cNvSpPr txBox="1">
            <a:spLocks noChangeArrowheads="1"/>
          </p:cNvSpPr>
          <p:nvPr/>
        </p:nvSpPr>
        <p:spPr bwMode="auto">
          <a:xfrm>
            <a:off x="5472113" y="5486400"/>
            <a:ext cx="19478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x-none" b="1"/>
              <a:t>0/6 Flushed</a:t>
            </a:r>
          </a:p>
          <a:p>
            <a:pPr algn="ctr"/>
            <a:r>
              <a:rPr lang="en-US" altLang="x-none" b="1"/>
              <a:t>6/6 Increase LFTs*</a:t>
            </a:r>
          </a:p>
        </p:txBody>
      </p:sp>
      <p:sp>
        <p:nvSpPr>
          <p:cNvPr id="2362374" name="Text Box 6"/>
          <p:cNvSpPr txBox="1">
            <a:spLocks noChangeArrowheads="1"/>
          </p:cNvSpPr>
          <p:nvPr/>
        </p:nvSpPr>
        <p:spPr bwMode="gray">
          <a:xfrm>
            <a:off x="4876800" y="6276975"/>
            <a:ext cx="3246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CCFFCC"/>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a:t>*Increase in liver function test abnormalities.</a:t>
            </a:r>
          </a:p>
        </p:txBody>
      </p:sp>
      <p:sp>
        <p:nvSpPr>
          <p:cNvPr id="2362375" name="Text Box 7"/>
          <p:cNvSpPr txBox="1">
            <a:spLocks noChangeArrowheads="1"/>
          </p:cNvSpPr>
          <p:nvPr/>
        </p:nvSpPr>
        <p:spPr bwMode="auto">
          <a:xfrm>
            <a:off x="68263" y="6248400"/>
            <a:ext cx="3114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pPr>
            <a:r>
              <a:rPr lang="en-US" altLang="x-none" sz="1200" b="1"/>
              <a:t>Kos Pharmaceuticals, Inc. Data on file, 2001.</a:t>
            </a:r>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altLang="x-none"/>
              <a:t>Copyright Bale/Doneen Paradigm</a:t>
            </a:r>
          </a:p>
        </p:txBody>
      </p:sp>
      <p:sp>
        <p:nvSpPr>
          <p:cNvPr id="2364418" name="Rectangle 2"/>
          <p:cNvSpPr>
            <a:spLocks noGrp="1" noRot="1" noChangeArrowheads="1"/>
          </p:cNvSpPr>
          <p:nvPr>
            <p:ph type="title"/>
          </p:nvPr>
        </p:nvSpPr>
        <p:spPr>
          <a:xfrm>
            <a:off x="0" y="0"/>
            <a:ext cx="9144000" cy="990600"/>
          </a:xfrm>
        </p:spPr>
        <p:txBody>
          <a:bodyPr/>
          <a:lstStyle/>
          <a:p>
            <a:r>
              <a:rPr lang="en-US" altLang="x-none" sz="3200"/>
              <a:t>New Formulation of Niacin Shows </a:t>
            </a:r>
            <a:br>
              <a:rPr lang="en-US" altLang="x-none" sz="3200"/>
            </a:br>
            <a:r>
              <a:rPr lang="en-US" altLang="x-none" sz="3200"/>
              <a:t>Significantly Improved Overall Flushing Profile</a:t>
            </a:r>
          </a:p>
        </p:txBody>
      </p:sp>
      <p:sp>
        <p:nvSpPr>
          <p:cNvPr id="2364419" name="Rectangle 3"/>
          <p:cNvSpPr>
            <a:spLocks noChangeArrowheads="1"/>
          </p:cNvSpPr>
          <p:nvPr/>
        </p:nvSpPr>
        <p:spPr bwMode="auto">
          <a:xfrm>
            <a:off x="0" y="6107113"/>
            <a:ext cx="4951413" cy="75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1400">
                <a:solidFill>
                  <a:srgbClr val="FFFFFF"/>
                </a:solidFill>
              </a:rPr>
              <a:t>*Of first flushing event in subjects who received at least 1 dose of study medication in at least 2 study periods</a:t>
            </a:r>
          </a:p>
          <a:p>
            <a:pPr eaLnBrk="1" hangingPunct="1">
              <a:spcBef>
                <a:spcPct val="10000"/>
              </a:spcBef>
            </a:pPr>
            <a:r>
              <a:rPr lang="en-US" altLang="x-none" sz="1400" baseline="30000">
                <a:solidFill>
                  <a:srgbClr val="FFFFFF"/>
                </a:solidFill>
                <a:ea typeface="Arial" charset="0"/>
                <a:cs typeface="Arial" charset="0"/>
              </a:rPr>
              <a:t>†</a:t>
            </a:r>
            <a:r>
              <a:rPr lang="en-US" altLang="x-none" sz="1400">
                <a:solidFill>
                  <a:srgbClr val="FFFFFF"/>
                </a:solidFill>
              </a:rPr>
              <a:t>Visual Analog Scale: 0=none; 100=intolerable</a:t>
            </a:r>
          </a:p>
        </p:txBody>
      </p:sp>
      <p:sp>
        <p:nvSpPr>
          <p:cNvPr id="2364420" name="Rectangle 4"/>
          <p:cNvSpPr>
            <a:spLocks noChangeArrowheads="1"/>
          </p:cNvSpPr>
          <p:nvPr/>
        </p:nvSpPr>
        <p:spPr bwMode="auto">
          <a:xfrm>
            <a:off x="4876800" y="6096000"/>
            <a:ext cx="4267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30000"/>
              </a:spcBef>
            </a:pPr>
            <a:r>
              <a:rPr lang="en-US" altLang="x-none" sz="1400">
                <a:solidFill>
                  <a:schemeClr val="hlink"/>
                </a:solidFill>
              </a:rPr>
              <a:t>Cefali EA, et al. </a:t>
            </a:r>
            <a:r>
              <a:rPr lang="en-US" altLang="x-none" sz="1400" i="1">
                <a:solidFill>
                  <a:schemeClr val="hlink"/>
                </a:solidFill>
              </a:rPr>
              <a:t>Int J Clin Pharmacol Ther.</a:t>
            </a:r>
            <a:r>
              <a:rPr lang="en-US" altLang="x-none" sz="1400">
                <a:solidFill>
                  <a:schemeClr val="hlink"/>
                </a:solidFill>
              </a:rPr>
              <a:t> 2006;44:633-640.</a:t>
            </a:r>
          </a:p>
        </p:txBody>
      </p:sp>
      <p:sp>
        <p:nvSpPr>
          <p:cNvPr id="2364421" name="Rectangle 5"/>
          <p:cNvSpPr>
            <a:spLocks noChangeArrowheads="1"/>
          </p:cNvSpPr>
          <p:nvPr/>
        </p:nvSpPr>
        <p:spPr bwMode="auto">
          <a:xfrm rot="16200000">
            <a:off x="-1088231" y="3864769"/>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28600" indent="-2286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eaLnBrk="1" hangingPunct="1">
              <a:spcBef>
                <a:spcPct val="30000"/>
              </a:spcBef>
            </a:pPr>
            <a:r>
              <a:rPr lang="en-US" altLang="x-none" sz="2000" b="1">
                <a:solidFill>
                  <a:srgbClr val="FFFFFF"/>
                </a:solidFill>
              </a:rPr>
              <a:t>Median </a:t>
            </a:r>
            <a:r>
              <a:rPr lang="en-US" altLang="x-none" sz="2000" b="1">
                <a:solidFill>
                  <a:srgbClr val="FFFF66"/>
                </a:solidFill>
              </a:rPr>
              <a:t>Severity</a:t>
            </a:r>
            <a:r>
              <a:rPr lang="en-US" altLang="x-none" sz="2000" b="1">
                <a:solidFill>
                  <a:srgbClr val="FFFFFF"/>
                </a:solidFill>
              </a:rPr>
              <a:t>*, VAS</a:t>
            </a:r>
            <a:r>
              <a:rPr lang="en-US" altLang="x-none" sz="2000" b="1" baseline="30000">
                <a:solidFill>
                  <a:srgbClr val="FFFFFF"/>
                </a:solidFill>
                <a:ea typeface="Arial" charset="0"/>
                <a:cs typeface="Arial" charset="0"/>
              </a:rPr>
              <a:t>†</a:t>
            </a:r>
            <a:endParaRPr lang="en-US" altLang="x-none" sz="2000" baseline="30000">
              <a:ea typeface="Arial" charset="0"/>
              <a:cs typeface="Arial" charset="0"/>
            </a:endParaRPr>
          </a:p>
        </p:txBody>
      </p:sp>
      <p:graphicFrame>
        <p:nvGraphicFramePr>
          <p:cNvPr id="2364422" name="Object 6"/>
          <p:cNvGraphicFramePr>
            <a:graphicFrameLocks noChangeAspect="1"/>
          </p:cNvGraphicFramePr>
          <p:nvPr/>
        </p:nvGraphicFramePr>
        <p:xfrm>
          <a:off x="466725" y="2297113"/>
          <a:ext cx="3952875" cy="3289300"/>
        </p:xfrm>
        <a:graphic>
          <a:graphicData uri="http://schemas.openxmlformats.org/presentationml/2006/ole">
            <mc:AlternateContent xmlns:mc="http://schemas.openxmlformats.org/markup-compatibility/2006">
              <mc:Choice xmlns:v="urn:schemas-microsoft-com:vml" Requires="v">
                <p:oleObj spid="_x0000_s2364434" name="Chart" r:id="rId4" imgW="7372502" imgH="4515002" progId="MSGraph.Chart.8">
                  <p:embed followColorScheme="full"/>
                </p:oleObj>
              </mc:Choice>
              <mc:Fallback>
                <p:oleObj name="Chart" r:id="rId4" imgW="7372502" imgH="4515002" progId="MSGraph.Chart.8">
                  <p:embed followColorScheme="full"/>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10606" b="12616"/>
                      <a:stretch>
                        <a:fillRect/>
                      </a:stretch>
                    </p:blipFill>
                    <p:spPr bwMode="auto">
                      <a:xfrm>
                        <a:off x="466725" y="2297113"/>
                        <a:ext cx="3952875" cy="328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64423" name="Rectangle 7"/>
          <p:cNvSpPr>
            <a:spLocks noChangeArrowheads="1"/>
          </p:cNvSpPr>
          <p:nvPr/>
        </p:nvSpPr>
        <p:spPr bwMode="auto">
          <a:xfrm rot="16200000">
            <a:off x="3537743" y="3869532"/>
            <a:ext cx="2678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28600" indent="-2286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eaLnBrk="1" hangingPunct="1">
              <a:spcBef>
                <a:spcPct val="30000"/>
              </a:spcBef>
            </a:pPr>
            <a:r>
              <a:rPr lang="en-US" altLang="x-none" sz="2000" b="1">
                <a:solidFill>
                  <a:srgbClr val="FFFFFF"/>
                </a:solidFill>
              </a:rPr>
              <a:t>Median </a:t>
            </a:r>
            <a:r>
              <a:rPr lang="en-US" altLang="x-none" sz="2000" b="1">
                <a:solidFill>
                  <a:srgbClr val="FFFF66"/>
                </a:solidFill>
              </a:rPr>
              <a:t>Duration</a:t>
            </a:r>
            <a:r>
              <a:rPr lang="en-US" altLang="x-none" sz="2000" b="1">
                <a:solidFill>
                  <a:srgbClr val="FFFFFF"/>
                </a:solidFill>
              </a:rPr>
              <a:t>*, min</a:t>
            </a:r>
            <a:endParaRPr lang="en-US" altLang="x-none" sz="2000"/>
          </a:p>
        </p:txBody>
      </p:sp>
      <p:graphicFrame>
        <p:nvGraphicFramePr>
          <p:cNvPr id="2364424" name="Object 8"/>
          <p:cNvGraphicFramePr>
            <a:graphicFrameLocks noChangeAspect="1"/>
          </p:cNvGraphicFramePr>
          <p:nvPr/>
        </p:nvGraphicFramePr>
        <p:xfrm>
          <a:off x="5114925" y="2297113"/>
          <a:ext cx="3952875" cy="3289300"/>
        </p:xfrm>
        <a:graphic>
          <a:graphicData uri="http://schemas.openxmlformats.org/presentationml/2006/ole">
            <mc:AlternateContent xmlns:mc="http://schemas.openxmlformats.org/markup-compatibility/2006">
              <mc:Choice xmlns:v="urn:schemas-microsoft-com:vml" Requires="v">
                <p:oleObj spid="_x0000_s2364435" name="Chart" r:id="rId6" imgW="7372502" imgH="4515002" progId="MSGraph.Chart.8">
                  <p:embed followColorScheme="full"/>
                </p:oleObj>
              </mc:Choice>
              <mc:Fallback>
                <p:oleObj name="Chart" r:id="rId6" imgW="7372502" imgH="4515002" progId="MSGraph.Chart.8">
                  <p:embed followColorScheme="full"/>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l="10606" b="12616"/>
                      <a:stretch>
                        <a:fillRect/>
                      </a:stretch>
                    </p:blipFill>
                    <p:spPr bwMode="auto">
                      <a:xfrm>
                        <a:off x="5114925" y="2297113"/>
                        <a:ext cx="3952875" cy="328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64425" name="Text Box 9"/>
          <p:cNvSpPr txBox="1">
            <a:spLocks noChangeArrowheads="1"/>
          </p:cNvSpPr>
          <p:nvPr/>
        </p:nvSpPr>
        <p:spPr bwMode="auto">
          <a:xfrm>
            <a:off x="2209800" y="1689100"/>
            <a:ext cx="18335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x-none" sz="1600" b="1" i="1">
                <a:solidFill>
                  <a:srgbClr val="FFFF66"/>
                </a:solidFill>
              </a:rPr>
              <a:t>New Formulation</a:t>
            </a:r>
          </a:p>
          <a:p>
            <a:pPr algn="ctr" eaLnBrk="1" hangingPunct="1"/>
            <a:r>
              <a:rPr lang="en-US" altLang="x-none" sz="1600" b="1"/>
              <a:t>42% Reduction</a:t>
            </a:r>
          </a:p>
          <a:p>
            <a:pPr algn="ctr" eaLnBrk="1" hangingPunct="1"/>
            <a:r>
              <a:rPr lang="en-US" altLang="x-none" sz="1600" b="1" i="1"/>
              <a:t>P</a:t>
            </a:r>
            <a:r>
              <a:rPr lang="en-US" altLang="x-none" sz="1600" b="1"/>
              <a:t>&lt;.0001</a:t>
            </a:r>
          </a:p>
        </p:txBody>
      </p:sp>
      <p:sp>
        <p:nvSpPr>
          <p:cNvPr id="2364426" name="Text Box 10"/>
          <p:cNvSpPr txBox="1">
            <a:spLocks noChangeArrowheads="1"/>
          </p:cNvSpPr>
          <p:nvPr/>
        </p:nvSpPr>
        <p:spPr bwMode="auto">
          <a:xfrm>
            <a:off x="6853238" y="1676400"/>
            <a:ext cx="18335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x-none" sz="1600" b="1" i="1">
                <a:solidFill>
                  <a:srgbClr val="FFFF66"/>
                </a:solidFill>
              </a:rPr>
              <a:t>New Formulation</a:t>
            </a:r>
            <a:endParaRPr lang="en-US" altLang="x-none" sz="1600" b="1">
              <a:solidFill>
                <a:schemeClr val="bg1"/>
              </a:solidFill>
            </a:endParaRPr>
          </a:p>
          <a:p>
            <a:pPr algn="ctr" eaLnBrk="1" hangingPunct="1"/>
            <a:r>
              <a:rPr lang="en-US" altLang="x-none" sz="1600" b="1"/>
              <a:t>43% Reduction</a:t>
            </a:r>
          </a:p>
          <a:p>
            <a:pPr algn="ctr" eaLnBrk="1" hangingPunct="1"/>
            <a:r>
              <a:rPr lang="en-US" altLang="x-none" sz="1600" b="1" i="1"/>
              <a:t>P</a:t>
            </a:r>
            <a:r>
              <a:rPr lang="en-US" altLang="x-none" sz="1600" b="1"/>
              <a:t>&lt;.0001</a:t>
            </a:r>
          </a:p>
        </p:txBody>
      </p:sp>
      <p:sp>
        <p:nvSpPr>
          <p:cNvPr id="2364427" name="AutoShape 11"/>
          <p:cNvSpPr>
            <a:spLocks/>
          </p:cNvSpPr>
          <p:nvPr/>
        </p:nvSpPr>
        <p:spPr bwMode="auto">
          <a:xfrm rot="-25554280">
            <a:off x="2643982" y="1577181"/>
            <a:ext cx="393700" cy="2090737"/>
          </a:xfrm>
          <a:prstGeom prst="rightBrace">
            <a:avLst>
              <a:gd name="adj1" fmla="val 44254"/>
              <a:gd name="adj2" fmla="val 50000"/>
            </a:avLst>
          </a:pr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4428" name="Rectangle 12"/>
          <p:cNvSpPr>
            <a:spLocks noChangeArrowheads="1"/>
          </p:cNvSpPr>
          <p:nvPr/>
        </p:nvSpPr>
        <p:spPr bwMode="auto">
          <a:xfrm>
            <a:off x="1235075" y="5486400"/>
            <a:ext cx="1166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28600" indent="-2286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ctr" eaLnBrk="1" hangingPunct="1"/>
            <a:r>
              <a:rPr lang="en-US" altLang="x-none" sz="1500"/>
              <a:t>Niacin ER 2 g</a:t>
            </a:r>
          </a:p>
          <a:p>
            <a:pPr algn="ctr" eaLnBrk="1" hangingPunct="1"/>
            <a:r>
              <a:rPr lang="en-US" altLang="x-none" sz="1500"/>
              <a:t>(n = 113)</a:t>
            </a:r>
          </a:p>
        </p:txBody>
      </p:sp>
      <p:sp>
        <p:nvSpPr>
          <p:cNvPr id="2364429" name="AutoShape 13"/>
          <p:cNvSpPr>
            <a:spLocks/>
          </p:cNvSpPr>
          <p:nvPr/>
        </p:nvSpPr>
        <p:spPr bwMode="auto">
          <a:xfrm rot="-25554280">
            <a:off x="7368382" y="1656556"/>
            <a:ext cx="393700" cy="2090737"/>
          </a:xfrm>
          <a:prstGeom prst="rightBrace">
            <a:avLst>
              <a:gd name="adj1" fmla="val 44254"/>
              <a:gd name="adj2" fmla="val 50000"/>
            </a:avLst>
          </a:pr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4430" name="Rectangle 14"/>
          <p:cNvSpPr>
            <a:spLocks noChangeArrowheads="1"/>
          </p:cNvSpPr>
          <p:nvPr/>
        </p:nvSpPr>
        <p:spPr bwMode="auto">
          <a:xfrm>
            <a:off x="2211388" y="1219200"/>
            <a:ext cx="5176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81000" indent="-3810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eaLnBrk="1" hangingPunct="1">
              <a:spcBef>
                <a:spcPct val="80000"/>
              </a:spcBef>
              <a:buClr>
                <a:srgbClr val="FFFF00"/>
              </a:buClr>
            </a:pPr>
            <a:r>
              <a:rPr lang="en-US" altLang="x-none" sz="2000" b="1"/>
              <a:t>No Aspirin or Other NSAID Use Permitted</a:t>
            </a:r>
          </a:p>
        </p:txBody>
      </p:sp>
      <p:sp>
        <p:nvSpPr>
          <p:cNvPr id="2364431" name="Rectangle 15"/>
          <p:cNvSpPr>
            <a:spLocks noChangeArrowheads="1"/>
          </p:cNvSpPr>
          <p:nvPr/>
        </p:nvSpPr>
        <p:spPr bwMode="auto">
          <a:xfrm>
            <a:off x="2862263" y="5486400"/>
            <a:ext cx="13255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28600" indent="-2286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ctr" eaLnBrk="1" hangingPunct="1"/>
            <a:r>
              <a:rPr lang="en-US" altLang="x-none" sz="1500"/>
              <a:t>Niacin New </a:t>
            </a:r>
          </a:p>
          <a:p>
            <a:pPr algn="ctr" eaLnBrk="1" hangingPunct="1"/>
            <a:r>
              <a:rPr lang="en-US" altLang="x-none" sz="1500"/>
              <a:t>Formulation 2 g</a:t>
            </a:r>
          </a:p>
          <a:p>
            <a:pPr algn="ctr" eaLnBrk="1" hangingPunct="1"/>
            <a:r>
              <a:rPr lang="en-US" altLang="x-none" sz="1500"/>
              <a:t>(n = 113)</a:t>
            </a:r>
          </a:p>
        </p:txBody>
      </p:sp>
      <p:sp>
        <p:nvSpPr>
          <p:cNvPr id="2364432" name="Rectangle 16"/>
          <p:cNvSpPr>
            <a:spLocks noChangeArrowheads="1"/>
          </p:cNvSpPr>
          <p:nvPr/>
        </p:nvSpPr>
        <p:spPr bwMode="auto">
          <a:xfrm>
            <a:off x="5980113" y="5486400"/>
            <a:ext cx="1166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28600" indent="-2286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ctr" eaLnBrk="1" hangingPunct="1"/>
            <a:r>
              <a:rPr lang="en-US" altLang="x-none" sz="1500"/>
              <a:t>Niacin ER 2 g</a:t>
            </a:r>
          </a:p>
          <a:p>
            <a:pPr algn="ctr" eaLnBrk="1" hangingPunct="1"/>
            <a:r>
              <a:rPr lang="en-US" altLang="x-none" sz="1500"/>
              <a:t>(n = 116)</a:t>
            </a:r>
          </a:p>
        </p:txBody>
      </p:sp>
      <p:sp>
        <p:nvSpPr>
          <p:cNvPr id="2364433" name="Rectangle 17"/>
          <p:cNvSpPr>
            <a:spLocks noChangeArrowheads="1"/>
          </p:cNvSpPr>
          <p:nvPr/>
        </p:nvSpPr>
        <p:spPr bwMode="auto">
          <a:xfrm>
            <a:off x="7543800" y="5486400"/>
            <a:ext cx="1325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28600" indent="-2286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ctr" eaLnBrk="1" hangingPunct="1"/>
            <a:r>
              <a:rPr lang="en-US" altLang="x-none" sz="1500"/>
              <a:t>Niacin New </a:t>
            </a:r>
          </a:p>
          <a:p>
            <a:pPr algn="ctr" eaLnBrk="1" hangingPunct="1"/>
            <a:r>
              <a:rPr lang="en-US" altLang="x-none" sz="1500"/>
              <a:t>Formulation 2 g</a:t>
            </a:r>
          </a:p>
          <a:p>
            <a:pPr algn="ctr" eaLnBrk="1" hangingPunct="1"/>
            <a:r>
              <a:rPr lang="en-US" altLang="x-none" sz="1500"/>
              <a:t>(n = 116)</a:t>
            </a:r>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altLang="x-none"/>
              <a:t>Copyright Bale/Doneen Paradigm</a:t>
            </a:r>
          </a:p>
        </p:txBody>
      </p:sp>
      <p:sp>
        <p:nvSpPr>
          <p:cNvPr id="2366466" name="Rectangle 2"/>
          <p:cNvSpPr>
            <a:spLocks noChangeArrowheads="1"/>
          </p:cNvSpPr>
          <p:nvPr/>
        </p:nvSpPr>
        <p:spPr bwMode="auto">
          <a:xfrm>
            <a:off x="495300" y="193675"/>
            <a:ext cx="8218488"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lstStyle>
            <a:lvl1pPr algn="ctr">
              <a:defRPr sz="4400">
                <a:solidFill>
                  <a:schemeClr val="tx2"/>
                </a:solidFill>
                <a:effectLst>
                  <a:outerShdw blurRad="38100" dist="38100" dir="2700000" algn="tl">
                    <a:srgbClr val="000000"/>
                  </a:outerShdw>
                </a:effectLst>
                <a:latin typeface="Arial" charset="0"/>
              </a:defRPr>
            </a:lvl1pPr>
            <a:lvl2pPr algn="ctr">
              <a:defRPr sz="4400">
                <a:solidFill>
                  <a:schemeClr val="tx2"/>
                </a:solidFill>
                <a:effectLst>
                  <a:outerShdw blurRad="38100" dist="38100" dir="2700000" algn="tl">
                    <a:srgbClr val="000000"/>
                  </a:outerShdw>
                </a:effectLst>
                <a:latin typeface="Arial" charset="0"/>
              </a:defRPr>
            </a:lvl2pPr>
            <a:lvl3pPr algn="ctr">
              <a:defRPr sz="4400">
                <a:solidFill>
                  <a:schemeClr val="tx2"/>
                </a:solidFill>
                <a:effectLst>
                  <a:outerShdw blurRad="38100" dist="38100" dir="2700000" algn="tl">
                    <a:srgbClr val="000000"/>
                  </a:outerShdw>
                </a:effectLst>
                <a:latin typeface="Arial" charset="0"/>
              </a:defRPr>
            </a:lvl3pPr>
            <a:lvl4pPr algn="ctr">
              <a:defRPr sz="4400">
                <a:solidFill>
                  <a:schemeClr val="tx2"/>
                </a:solidFill>
                <a:effectLst>
                  <a:outerShdw blurRad="38100" dist="38100" dir="2700000" algn="tl">
                    <a:srgbClr val="000000"/>
                  </a:outerShdw>
                </a:effectLst>
                <a:latin typeface="Arial" charset="0"/>
              </a:defRPr>
            </a:lvl4pPr>
            <a:lvl5pPr algn="ctr">
              <a:defRPr sz="4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endParaRPr lang="x-none" altLang="x-none" sz="3200" baseline="30000">
              <a:solidFill>
                <a:schemeClr val="tx1"/>
              </a:solidFill>
            </a:endParaRPr>
          </a:p>
        </p:txBody>
      </p:sp>
      <p:grpSp>
        <p:nvGrpSpPr>
          <p:cNvPr id="2366467" name="Group 3"/>
          <p:cNvGrpSpPr>
            <a:grpSpLocks/>
          </p:cNvGrpSpPr>
          <p:nvPr/>
        </p:nvGrpSpPr>
        <p:grpSpPr bwMode="auto">
          <a:xfrm>
            <a:off x="1219200" y="1219200"/>
            <a:ext cx="6858000" cy="4114800"/>
            <a:chOff x="474" y="763"/>
            <a:chExt cx="4460" cy="3101"/>
          </a:xfrm>
        </p:grpSpPr>
        <p:pic>
          <p:nvPicPr>
            <p:cNvPr id="2366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 y="799"/>
              <a:ext cx="4460" cy="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66469" name="Rectangle 5"/>
            <p:cNvSpPr>
              <a:spLocks noChangeArrowheads="1"/>
            </p:cNvSpPr>
            <p:nvPr/>
          </p:nvSpPr>
          <p:spPr bwMode="auto">
            <a:xfrm>
              <a:off x="2377" y="1694"/>
              <a:ext cx="126" cy="80"/>
            </a:xfrm>
            <a:prstGeom prst="rect">
              <a:avLst/>
            </a:prstGeom>
            <a:solidFill>
              <a:srgbClr val="E7E7E7"/>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66470" name="Text Box 6"/>
            <p:cNvSpPr txBox="1">
              <a:spLocks noChangeArrowheads="1"/>
            </p:cNvSpPr>
            <p:nvPr/>
          </p:nvSpPr>
          <p:spPr bwMode="auto">
            <a:xfrm>
              <a:off x="2314" y="1678"/>
              <a:ext cx="2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eaLnBrk="1" hangingPunct="1">
                <a:lnSpc>
                  <a:spcPct val="90000"/>
                </a:lnSpc>
              </a:pPr>
              <a:r>
                <a:rPr lang="en-US" altLang="x-none" sz="1000" b="1" baseline="30000"/>
                <a:t>13,14</a:t>
              </a:r>
              <a:endParaRPr lang="en-US" altLang="x-none" sz="1000" b="1"/>
            </a:p>
          </p:txBody>
        </p:sp>
        <p:sp>
          <p:nvSpPr>
            <p:cNvPr id="2366471" name="Rectangle 7"/>
            <p:cNvSpPr>
              <a:spLocks noChangeArrowheads="1"/>
            </p:cNvSpPr>
            <p:nvPr/>
          </p:nvSpPr>
          <p:spPr bwMode="auto">
            <a:xfrm>
              <a:off x="4687" y="1694"/>
              <a:ext cx="85" cy="80"/>
            </a:xfrm>
            <a:prstGeom prst="rect">
              <a:avLst/>
            </a:prstGeom>
            <a:solidFill>
              <a:srgbClr val="E7E7E7"/>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66472" name="Text Box 8"/>
            <p:cNvSpPr txBox="1">
              <a:spLocks noChangeArrowheads="1"/>
            </p:cNvSpPr>
            <p:nvPr/>
          </p:nvSpPr>
          <p:spPr bwMode="auto">
            <a:xfrm>
              <a:off x="4620" y="1679"/>
              <a:ext cx="1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eaLnBrk="1" hangingPunct="1">
                <a:lnSpc>
                  <a:spcPct val="90000"/>
                </a:lnSpc>
              </a:pPr>
              <a:r>
                <a:rPr lang="en-US" altLang="x-none" sz="1000" b="1" baseline="30000"/>
                <a:t>13</a:t>
              </a:r>
              <a:endParaRPr lang="en-US" altLang="x-none" sz="1000" b="1"/>
            </a:p>
          </p:txBody>
        </p:sp>
        <p:sp>
          <p:nvSpPr>
            <p:cNvPr id="2366473" name="Rectangle 9"/>
            <p:cNvSpPr>
              <a:spLocks noChangeArrowheads="1"/>
            </p:cNvSpPr>
            <p:nvPr/>
          </p:nvSpPr>
          <p:spPr bwMode="ltGray">
            <a:xfrm>
              <a:off x="4365" y="3617"/>
              <a:ext cx="51" cy="5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66474" name="Text Box 10"/>
            <p:cNvSpPr txBox="1">
              <a:spLocks noChangeArrowheads="1"/>
            </p:cNvSpPr>
            <p:nvPr/>
          </p:nvSpPr>
          <p:spPr bwMode="auto">
            <a:xfrm>
              <a:off x="4302" y="3586"/>
              <a:ext cx="165"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eaLnBrk="1" hangingPunct="1">
                <a:lnSpc>
                  <a:spcPct val="90000"/>
                </a:lnSpc>
              </a:pPr>
              <a:r>
                <a:rPr lang="en-US" altLang="x-none" sz="800" baseline="30000"/>
                <a:t>13</a:t>
              </a:r>
              <a:endParaRPr lang="en-US" altLang="x-none" sz="800"/>
            </a:p>
          </p:txBody>
        </p:sp>
        <p:sp>
          <p:nvSpPr>
            <p:cNvPr id="2366475" name="Rectangle 11"/>
            <p:cNvSpPr>
              <a:spLocks noChangeArrowheads="1"/>
            </p:cNvSpPr>
            <p:nvPr/>
          </p:nvSpPr>
          <p:spPr bwMode="ltGray">
            <a:xfrm>
              <a:off x="2245" y="3724"/>
              <a:ext cx="51" cy="5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66476" name="Text Box 12"/>
            <p:cNvSpPr txBox="1">
              <a:spLocks noChangeArrowheads="1"/>
            </p:cNvSpPr>
            <p:nvPr/>
          </p:nvSpPr>
          <p:spPr bwMode="auto">
            <a:xfrm>
              <a:off x="2182" y="3697"/>
              <a:ext cx="165" cy="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eaLnBrk="1" hangingPunct="1">
                <a:lnSpc>
                  <a:spcPct val="90000"/>
                </a:lnSpc>
              </a:pPr>
              <a:r>
                <a:rPr lang="en-US" altLang="x-none" sz="800" baseline="30000"/>
                <a:t>13</a:t>
              </a:r>
              <a:endParaRPr lang="en-US" altLang="x-none" sz="800"/>
            </a:p>
          </p:txBody>
        </p:sp>
        <p:sp>
          <p:nvSpPr>
            <p:cNvPr id="2366477" name="Rectangle 13"/>
            <p:cNvSpPr>
              <a:spLocks noChangeArrowheads="1"/>
            </p:cNvSpPr>
            <p:nvPr/>
          </p:nvSpPr>
          <p:spPr bwMode="ltGray">
            <a:xfrm>
              <a:off x="2773" y="806"/>
              <a:ext cx="51" cy="5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66478" name="Text Box 14"/>
            <p:cNvSpPr txBox="1">
              <a:spLocks noChangeArrowheads="1"/>
            </p:cNvSpPr>
            <p:nvPr/>
          </p:nvSpPr>
          <p:spPr bwMode="auto">
            <a:xfrm>
              <a:off x="2704" y="763"/>
              <a:ext cx="184" cy="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eaLnBrk="1" hangingPunct="1">
                <a:lnSpc>
                  <a:spcPct val="90000"/>
                </a:lnSpc>
              </a:pPr>
              <a:r>
                <a:rPr lang="en-US" altLang="x-none" sz="1000" b="1" baseline="30000"/>
                <a:t>13</a:t>
              </a:r>
              <a:endParaRPr lang="en-US" altLang="x-none" sz="1000" b="1"/>
            </a:p>
          </p:txBody>
        </p:sp>
      </p:grpSp>
      <p:sp>
        <p:nvSpPr>
          <p:cNvPr id="2366479" name="Text Box 15"/>
          <p:cNvSpPr txBox="1">
            <a:spLocks noChangeArrowheads="1"/>
          </p:cNvSpPr>
          <p:nvPr/>
        </p:nvSpPr>
        <p:spPr bwMode="auto">
          <a:xfrm>
            <a:off x="669925" y="5370513"/>
            <a:ext cx="8016875" cy="946150"/>
          </a:xfrm>
          <a:prstGeom prst="rect">
            <a:avLst/>
          </a:prstGeom>
          <a:noFill/>
          <a:ln>
            <a:noFill/>
          </a:ln>
          <a:effectLst/>
          <a:extLst>
            <a:ext uri="{909E8E84-426E-40DD-AFC4-6F175D3DCCD1}">
              <a14:hiddenFill xmlns:a14="http://schemas.microsoft.com/office/drawing/2010/main">
                <a:gradFill rotWithShape="1">
                  <a:gsLst>
                    <a:gs pos="0">
                      <a:srgbClr val="FFCC00">
                        <a:alpha val="80000"/>
                      </a:srgbClr>
                    </a:gs>
                    <a:gs pos="50000">
                      <a:srgbClr val="FFCC00">
                        <a:gamma/>
                        <a:shade val="99216"/>
                        <a:invGamma/>
                      </a:srgbClr>
                    </a:gs>
                    <a:gs pos="100000">
                      <a:srgbClr val="FFCC00">
                        <a:alpha val="80000"/>
                      </a:srgbClr>
                    </a:gs>
                  </a:gsLst>
                  <a:lin ang="5400000" scaled="1"/>
                </a:gradFill>
              </a14:hiddenFill>
            </a:ex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x-none" sz="2800" b="1">
                <a:solidFill>
                  <a:srgbClr val="FF9900"/>
                </a:solidFill>
                <a:latin typeface="Arial Narrow" charset="0"/>
              </a:rPr>
              <a:t>Only a 6% discontinuation due to flushing with </a:t>
            </a:r>
          </a:p>
          <a:p>
            <a:pPr algn="ctr"/>
            <a:r>
              <a:rPr lang="en-US" altLang="x-none" sz="2800" b="1">
                <a:solidFill>
                  <a:srgbClr val="FF9900"/>
                </a:solidFill>
                <a:latin typeface="Arial Narrow" charset="0"/>
              </a:rPr>
              <a:t>new formula of simvastatin and niacin ER </a:t>
            </a:r>
          </a:p>
        </p:txBody>
      </p:sp>
      <p:sp>
        <p:nvSpPr>
          <p:cNvPr id="2366480" name="Rectangle 16"/>
          <p:cNvSpPr>
            <a:spLocks noGrp="1" noRot="1" noChangeArrowheads="1"/>
          </p:cNvSpPr>
          <p:nvPr>
            <p:ph type="title"/>
          </p:nvPr>
        </p:nvSpPr>
        <p:spPr>
          <a:xfrm>
            <a:off x="301625" y="0"/>
            <a:ext cx="8510588" cy="990600"/>
          </a:xfrm>
        </p:spPr>
        <p:txBody>
          <a:bodyPr/>
          <a:lstStyle/>
          <a:p>
            <a:r>
              <a:rPr lang="en-US" altLang="x-none"/>
              <a:t>Reduce Flushing with Simcor</a:t>
            </a:r>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1"/>
          </p:nvPr>
        </p:nvSpPr>
        <p:spPr/>
        <p:txBody>
          <a:bodyPr/>
          <a:lstStyle/>
          <a:p>
            <a:r>
              <a:rPr lang="en-US" altLang="x-none"/>
              <a:t>Copyright Bale/Doneen Paradigm</a:t>
            </a:r>
          </a:p>
        </p:txBody>
      </p:sp>
      <p:sp>
        <p:nvSpPr>
          <p:cNvPr id="2368514" name="Rectangle 1042"/>
          <p:cNvSpPr>
            <a:spLocks noChangeArrowheads="1"/>
          </p:cNvSpPr>
          <p:nvPr/>
        </p:nvSpPr>
        <p:spPr bwMode="auto">
          <a:xfrm>
            <a:off x="7670800" y="3195638"/>
            <a:ext cx="1400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eaLnBrk="1" hangingPunct="1"/>
            <a:r>
              <a:rPr lang="en-US" altLang="x-none" sz="1200" b="1">
                <a:solidFill>
                  <a:srgbClr val="000000"/>
                </a:solidFill>
                <a:latin typeface="Arial Narrow" charset="0"/>
                <a:hlinkClick r:id="rId4" action="ppaction://hlinksldjump"/>
              </a:rPr>
              <a:t>Flushing Methodology in SEACOAST and OCEANS</a:t>
            </a:r>
            <a:r>
              <a:rPr lang="en-US" altLang="x-none" sz="1200" b="1" baseline="30000">
                <a:solidFill>
                  <a:srgbClr val="000000"/>
                </a:solidFill>
                <a:latin typeface="Arial Narrow" charset="0"/>
                <a:hlinkClick r:id="rId4" action="ppaction://hlinksldjump"/>
              </a:rPr>
              <a:t>5,19</a:t>
            </a:r>
            <a:endParaRPr lang="en-US" altLang="x-none" sz="1200" b="1" baseline="30000">
              <a:solidFill>
                <a:srgbClr val="000000"/>
              </a:solidFill>
              <a:latin typeface="Arial Narrow" charset="0"/>
            </a:endParaRPr>
          </a:p>
        </p:txBody>
      </p:sp>
      <p:sp>
        <p:nvSpPr>
          <p:cNvPr id="2368515" name="Rectangle 1041"/>
          <p:cNvSpPr>
            <a:spLocks noChangeArrowheads="1"/>
          </p:cNvSpPr>
          <p:nvPr/>
        </p:nvSpPr>
        <p:spPr bwMode="auto">
          <a:xfrm>
            <a:off x="7823200" y="3040063"/>
            <a:ext cx="13208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lnSpc>
                <a:spcPct val="90000"/>
              </a:lnSpc>
              <a:spcBef>
                <a:spcPct val="50000"/>
              </a:spcBef>
            </a:pPr>
            <a:endParaRPr lang="x-none" altLang="x-none" sz="800" baseline="30000">
              <a:latin typeface="HelveticaNeue-Condensed" charset="0"/>
            </a:endParaRPr>
          </a:p>
        </p:txBody>
      </p:sp>
      <p:sp>
        <p:nvSpPr>
          <p:cNvPr id="2368516" name="Rectangle 4"/>
          <p:cNvSpPr>
            <a:spLocks noChangeArrowheads="1"/>
          </p:cNvSpPr>
          <p:nvPr/>
        </p:nvSpPr>
        <p:spPr bwMode="auto">
          <a:xfrm>
            <a:off x="0" y="193675"/>
            <a:ext cx="91440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lstStyle>
            <a:lvl1pPr algn="ctr">
              <a:defRPr sz="4400">
                <a:solidFill>
                  <a:schemeClr val="tx2"/>
                </a:solidFill>
                <a:effectLst>
                  <a:outerShdw blurRad="38100" dist="38100" dir="2700000" algn="tl">
                    <a:srgbClr val="000000"/>
                  </a:outerShdw>
                </a:effectLst>
                <a:latin typeface="Arial" charset="0"/>
              </a:defRPr>
            </a:lvl1pPr>
            <a:lvl2pPr algn="ctr">
              <a:defRPr sz="4400">
                <a:solidFill>
                  <a:schemeClr val="tx2"/>
                </a:solidFill>
                <a:effectLst>
                  <a:outerShdw blurRad="38100" dist="38100" dir="2700000" algn="tl">
                    <a:srgbClr val="000000"/>
                  </a:outerShdw>
                </a:effectLst>
                <a:latin typeface="Arial" charset="0"/>
              </a:defRPr>
            </a:lvl2pPr>
            <a:lvl3pPr algn="ctr">
              <a:defRPr sz="4400">
                <a:solidFill>
                  <a:schemeClr val="tx2"/>
                </a:solidFill>
                <a:effectLst>
                  <a:outerShdw blurRad="38100" dist="38100" dir="2700000" algn="tl">
                    <a:srgbClr val="000000"/>
                  </a:outerShdw>
                </a:effectLst>
                <a:latin typeface="Arial" charset="0"/>
              </a:defRPr>
            </a:lvl3pPr>
            <a:lvl4pPr algn="ctr">
              <a:defRPr sz="4400">
                <a:solidFill>
                  <a:schemeClr val="tx2"/>
                </a:solidFill>
                <a:effectLst>
                  <a:outerShdw blurRad="38100" dist="38100" dir="2700000" algn="tl">
                    <a:srgbClr val="000000"/>
                  </a:outerShdw>
                </a:effectLst>
                <a:latin typeface="Arial" charset="0"/>
              </a:defRPr>
            </a:lvl4pPr>
            <a:lvl5pPr algn="ctr">
              <a:defRPr sz="4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altLang="x-none" sz="3200"/>
              <a:t>In the OCEANS Study, Flushing was Transient</a:t>
            </a:r>
            <a:r>
              <a:rPr lang="en-US" altLang="x-none" sz="3200" baseline="30000"/>
              <a:t>19*</a:t>
            </a:r>
            <a:endParaRPr lang="en-US" altLang="x-none" sz="3200" baseline="30000">
              <a:solidFill>
                <a:schemeClr val="tx1"/>
              </a:solidFill>
            </a:endParaRPr>
          </a:p>
        </p:txBody>
      </p:sp>
      <p:sp>
        <p:nvSpPr>
          <p:cNvPr id="2368517" name="Rectangle 5"/>
          <p:cNvSpPr>
            <a:spLocks noChangeArrowheads="1"/>
          </p:cNvSpPr>
          <p:nvPr/>
        </p:nvSpPr>
        <p:spPr bwMode="auto">
          <a:xfrm>
            <a:off x="457200" y="6054725"/>
            <a:ext cx="8001000" cy="1651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eaLnBrk="1" hangingPunct="1">
              <a:lnSpc>
                <a:spcPct val="90000"/>
              </a:lnSpc>
              <a:spcBef>
                <a:spcPct val="50000"/>
              </a:spcBef>
            </a:pPr>
            <a:r>
              <a:rPr lang="en-US" altLang="x-none" sz="1200" baseline="30000">
                <a:latin typeface="Arial Narrow" charset="0"/>
              </a:rPr>
              <a:t>*</a:t>
            </a:r>
            <a:r>
              <a:rPr lang="en-US" altLang="x-none" sz="1200">
                <a:latin typeface="Arial Narrow" charset="0"/>
              </a:rPr>
              <a:t>Flushing is a common side effect of niacin therapy that may subside after several weeks of consistent SIMCOR (niacin ER/simvastatin) use.</a:t>
            </a:r>
            <a:r>
              <a:rPr lang="en-US" altLang="x-none" sz="1200" baseline="30000">
                <a:latin typeface="Arial Narrow" charset="0"/>
              </a:rPr>
              <a:t>5</a:t>
            </a:r>
          </a:p>
        </p:txBody>
      </p:sp>
      <p:grpSp>
        <p:nvGrpSpPr>
          <p:cNvPr id="2368518" name="Group 6"/>
          <p:cNvGrpSpPr>
            <a:grpSpLocks/>
          </p:cNvGrpSpPr>
          <p:nvPr/>
        </p:nvGrpSpPr>
        <p:grpSpPr bwMode="auto">
          <a:xfrm>
            <a:off x="1214438" y="1206500"/>
            <a:ext cx="6183312" cy="4775200"/>
            <a:chOff x="765" y="760"/>
            <a:chExt cx="3895" cy="3008"/>
          </a:xfrm>
        </p:grpSpPr>
        <p:graphicFrame>
          <p:nvGraphicFramePr>
            <p:cNvPr id="2368519" name="Object 7"/>
            <p:cNvGraphicFramePr>
              <a:graphicFrameLocks noChangeAspect="1"/>
            </p:cNvGraphicFramePr>
            <p:nvPr/>
          </p:nvGraphicFramePr>
          <p:xfrm>
            <a:off x="765" y="760"/>
            <a:ext cx="3895" cy="3008"/>
          </p:xfrm>
          <a:graphic>
            <a:graphicData uri="http://schemas.openxmlformats.org/presentationml/2006/ole">
              <mc:AlternateContent xmlns:mc="http://schemas.openxmlformats.org/markup-compatibility/2006">
                <mc:Choice xmlns:v="urn:schemas-microsoft-com:vml" Requires="v">
                  <p:oleObj spid="_x0000_s2368521" name="Photo Editor Photo" r:id="rId5" imgW="19952381" imgH="15095238" progId="MSPhotoEd.3">
                    <p:embed/>
                  </p:oleObj>
                </mc:Choice>
                <mc:Fallback>
                  <p:oleObj name="Photo Editor Photo" r:id="rId5" imgW="19952381" imgH="15095238" progId="MSPhotoEd.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 y="760"/>
                          <a:ext cx="3895" cy="300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68520" name="Text Box 8"/>
            <p:cNvSpPr txBox="1">
              <a:spLocks noChangeArrowheads="1"/>
            </p:cNvSpPr>
            <p:nvPr/>
          </p:nvSpPr>
          <p:spPr bwMode="auto">
            <a:xfrm>
              <a:off x="1056" y="3464"/>
              <a:ext cx="2920" cy="235"/>
            </a:xfrm>
            <a:prstGeom prst="rect">
              <a:avLst/>
            </a:prstGeom>
            <a:solidFill>
              <a:schemeClr val="bg1"/>
            </a:solidFill>
            <a:ln>
              <a:noFill/>
            </a:ln>
            <a:effectLst/>
            <a:extLs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marL="63500" indent="-635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eaLnBrk="1" hangingPunct="1">
                <a:spcBef>
                  <a:spcPct val="50000"/>
                </a:spcBef>
              </a:pPr>
              <a:r>
                <a:rPr lang="en-US" altLang="x-none" sz="700" b="1" baseline="30000">
                  <a:ea typeface="Arial" charset="0"/>
                  <a:cs typeface="Arial" charset="0"/>
                </a:rPr>
                <a:t>† </a:t>
              </a:r>
              <a:r>
                <a:rPr lang="en-US" altLang="x-none" sz="700" b="1">
                  <a:ea typeface="Arial" charset="0"/>
                  <a:cs typeface="Arial" charset="0"/>
                </a:rPr>
                <a:t>Due to a protocol amendment required by the FDA, study duration was changed from 52 weeks to 24 weeks during the course of the study.  The mean time patients were on study medication was 31.6 weeks.</a:t>
              </a:r>
            </a:p>
            <a:p>
              <a:pPr eaLnBrk="1" hangingPunct="1">
                <a:spcBef>
                  <a:spcPct val="50000"/>
                </a:spcBef>
              </a:pPr>
              <a:r>
                <a:rPr lang="en-US" altLang="x-none" sz="700" b="1">
                  <a:ea typeface="Arial" charset="0"/>
                  <a:cs typeface="Arial" charset="0"/>
                </a:rPr>
                <a:t>CL=number of patients who completed aspirin flushing logs.</a:t>
              </a:r>
              <a:endParaRPr lang="en-US" altLang="x-none" sz="700" b="1" baseline="30000">
                <a:ea typeface="Arial" charset="0"/>
                <a:cs typeface="Arial" charset="0"/>
              </a:endParaRPr>
            </a:p>
          </p:txBody>
        </p:sp>
      </p:gr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2370562" name="Rectangle 2"/>
          <p:cNvSpPr>
            <a:spLocks noGrp="1" noRot="1" noChangeArrowheads="1"/>
          </p:cNvSpPr>
          <p:nvPr>
            <p:ph type="title"/>
          </p:nvPr>
        </p:nvSpPr>
        <p:spPr>
          <a:xfrm>
            <a:off x="301625" y="0"/>
            <a:ext cx="8537575" cy="685800"/>
          </a:xfrm>
        </p:spPr>
        <p:txBody>
          <a:bodyPr/>
          <a:lstStyle/>
          <a:p>
            <a:r>
              <a:rPr lang="en-US" altLang="x-none" sz="4000"/>
              <a:t>Tricks</a:t>
            </a:r>
          </a:p>
        </p:txBody>
      </p:sp>
      <p:sp>
        <p:nvSpPr>
          <p:cNvPr id="2370563" name="Rectangle 3"/>
          <p:cNvSpPr>
            <a:spLocks noGrp="1" noRot="1" noChangeArrowheads="1"/>
          </p:cNvSpPr>
          <p:nvPr>
            <p:ph type="body" idx="1"/>
          </p:nvPr>
        </p:nvSpPr>
        <p:spPr>
          <a:xfrm>
            <a:off x="228600" y="1295400"/>
            <a:ext cx="8613775" cy="5410200"/>
          </a:xfrm>
        </p:spPr>
        <p:txBody>
          <a:bodyPr/>
          <a:lstStyle/>
          <a:p>
            <a:r>
              <a:rPr lang="en-US" altLang="x-none"/>
              <a:t>Metamucil</a:t>
            </a:r>
          </a:p>
          <a:p>
            <a:r>
              <a:rPr lang="en-US" altLang="x-none"/>
              <a:t>Apple sauce; dried prunes, plums, apricots</a:t>
            </a:r>
          </a:p>
          <a:p>
            <a:r>
              <a:rPr lang="en-US" altLang="x-none"/>
              <a:t>Mix with exercise</a:t>
            </a:r>
          </a:p>
          <a:p>
            <a:r>
              <a:rPr lang="en-US" altLang="x-none"/>
              <a:t>Niapsan; Simcor</a:t>
            </a:r>
          </a:p>
          <a:p>
            <a:r>
              <a:rPr lang="en-US" altLang="x-none"/>
              <a:t>Heart  Alliance  program </a:t>
            </a:r>
          </a:p>
          <a:p>
            <a:r>
              <a:rPr lang="en-US" altLang="x-none"/>
              <a:t>Titrate  slowly--  once  a  month</a:t>
            </a:r>
          </a:p>
          <a:p>
            <a:r>
              <a:rPr lang="en-US" altLang="x-none"/>
              <a:t>Do  not  give  up  easily</a:t>
            </a:r>
          </a:p>
          <a:p>
            <a:pPr>
              <a:buFont typeface="Wingdings" charset="2"/>
              <a:buNone/>
            </a:pPr>
            <a:r>
              <a:rPr lang="en-US" altLang="x-none"/>
              <a:t>Have  patience  looking  for  results !!!  (look at TC/HDL)</a:t>
            </a:r>
          </a:p>
          <a:p>
            <a:endParaRPr lang="en-US" altLang="x-none"/>
          </a:p>
          <a:p>
            <a:endParaRPr lang="en-US" altLang="x-non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70563">
                                            <p:txEl>
                                              <p:pRg st="4" end="4"/>
                                            </p:txEl>
                                          </p:spTgt>
                                        </p:tgtEl>
                                        <p:attrNameLst>
                                          <p:attrName>style.visibility</p:attrName>
                                        </p:attrNameLst>
                                      </p:cBhvr>
                                      <p:to>
                                        <p:strVal val="visible"/>
                                      </p:to>
                                    </p:set>
                                    <p:anim calcmode="lin" valueType="num">
                                      <p:cBhvr additive="base">
                                        <p:cTn id="7" dur="500" fill="hold"/>
                                        <p:tgtEl>
                                          <p:spTgt spid="237056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705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70563">
                                            <p:txEl>
                                              <p:pRg st="5" end="5"/>
                                            </p:txEl>
                                          </p:spTgt>
                                        </p:tgtEl>
                                        <p:attrNameLst>
                                          <p:attrName>style.visibility</p:attrName>
                                        </p:attrNameLst>
                                      </p:cBhvr>
                                      <p:to>
                                        <p:strVal val="visible"/>
                                      </p:to>
                                    </p:set>
                                    <p:anim calcmode="lin" valueType="num">
                                      <p:cBhvr additive="base">
                                        <p:cTn id="13" dur="500" fill="hold"/>
                                        <p:tgtEl>
                                          <p:spTgt spid="237056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705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70563">
                                            <p:txEl>
                                              <p:pRg st="6" end="6"/>
                                            </p:txEl>
                                          </p:spTgt>
                                        </p:tgtEl>
                                        <p:attrNameLst>
                                          <p:attrName>style.visibility</p:attrName>
                                        </p:attrNameLst>
                                      </p:cBhvr>
                                      <p:to>
                                        <p:strVal val="visible"/>
                                      </p:to>
                                    </p:set>
                                    <p:anim calcmode="lin" valueType="num">
                                      <p:cBhvr additive="base">
                                        <p:cTn id="19" dur="500" fill="hold"/>
                                        <p:tgtEl>
                                          <p:spTgt spid="237056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705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70563">
                                            <p:txEl>
                                              <p:pRg st="7" end="7"/>
                                            </p:txEl>
                                          </p:spTgt>
                                        </p:tgtEl>
                                        <p:attrNameLst>
                                          <p:attrName>style.visibility</p:attrName>
                                        </p:attrNameLst>
                                      </p:cBhvr>
                                      <p:to>
                                        <p:strVal val="visible"/>
                                      </p:to>
                                    </p:set>
                                    <p:anim calcmode="lin" valueType="num">
                                      <p:cBhvr additive="base">
                                        <p:cTn id="25" dur="500" fill="hold"/>
                                        <p:tgtEl>
                                          <p:spTgt spid="237056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705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ltLang="x-none"/>
              <a:t>Copyright Bale/Doneen Paradigm</a:t>
            </a:r>
          </a:p>
        </p:txBody>
      </p:sp>
      <p:sp>
        <p:nvSpPr>
          <p:cNvPr id="2372610" name="Rectangle 2"/>
          <p:cNvSpPr>
            <a:spLocks noGrp="1" noChangeArrowheads="1"/>
          </p:cNvSpPr>
          <p:nvPr>
            <p:ph type="title" idx="4294967295"/>
          </p:nvPr>
        </p:nvSpPr>
        <p:spPr>
          <a:xfrm>
            <a:off x="495300" y="193675"/>
            <a:ext cx="8648700" cy="796925"/>
          </a:xfrm>
        </p:spPr>
        <p:txBody>
          <a:bodyPr lIns="0" tIns="0" rIns="0" bIns="0" anchor="b"/>
          <a:lstStyle/>
          <a:p>
            <a:r>
              <a:rPr lang="en-US" altLang="x-none"/>
              <a:t>Niacin ER Safety information</a:t>
            </a:r>
          </a:p>
        </p:txBody>
      </p:sp>
      <p:sp>
        <p:nvSpPr>
          <p:cNvPr id="2372611" name="Rectangle 5"/>
          <p:cNvSpPr>
            <a:spLocks noGrp="1" noChangeArrowheads="1"/>
          </p:cNvSpPr>
          <p:nvPr>
            <p:ph type="body" idx="4294967295"/>
          </p:nvPr>
        </p:nvSpPr>
        <p:spPr>
          <a:xfrm>
            <a:off x="495300" y="1208088"/>
            <a:ext cx="8408988" cy="5268912"/>
          </a:xfrm>
        </p:spPr>
        <p:txBody>
          <a:bodyPr lIns="0" tIns="0" rIns="0" bIns="0"/>
          <a:lstStyle/>
          <a:p>
            <a:pPr marL="228600" indent="-228600">
              <a:spcBef>
                <a:spcPct val="100000"/>
              </a:spcBef>
            </a:pPr>
            <a:r>
              <a:rPr lang="en-US" altLang="x-none" sz="2000"/>
              <a:t>Contraindicated in patients with active liver disease or unexplained persistent elevations of serum transaminases, active peptic ulcer disease, arterial bleeding; in women who are pregnant or may become pregnant; in nursing mothers</a:t>
            </a:r>
          </a:p>
          <a:p>
            <a:pPr marL="228600" indent="-228600">
              <a:spcBef>
                <a:spcPct val="100000"/>
              </a:spcBef>
            </a:pPr>
            <a:r>
              <a:rPr lang="en-US" altLang="x-none" sz="2000"/>
              <a:t>Niacin treatment can increase fasting blood glucose.  Glucose levels should be closely monitored in diabetic or potentially diabetic patients particularly during the first few months of use.</a:t>
            </a:r>
          </a:p>
          <a:p>
            <a:pPr marL="228600" indent="-228600">
              <a:spcBef>
                <a:spcPct val="100000"/>
              </a:spcBef>
            </a:pPr>
            <a:r>
              <a:rPr lang="en-US" altLang="x-none" sz="2000"/>
              <a:t>Niacin can reduce platelet count and phosphorus levels and increase uric acid levels.</a:t>
            </a:r>
          </a:p>
          <a:p>
            <a:pPr marL="228600" indent="-228600">
              <a:spcBef>
                <a:spcPct val="100000"/>
              </a:spcBef>
            </a:pPr>
            <a:r>
              <a:rPr lang="en-US" altLang="x-none" sz="2000"/>
              <a:t>In patients taking coumarin anticoagulants, monitor prothrombin time and INR before initiating and frequently after initiation or alteration of therapy until stable.</a:t>
            </a:r>
          </a:p>
          <a:p>
            <a:pPr marL="228600" indent="-228600">
              <a:spcBef>
                <a:spcPct val="100000"/>
              </a:spcBef>
            </a:pPr>
            <a:r>
              <a:rPr lang="en-US" altLang="x-none" sz="2000"/>
              <a:t>Doses greater than 2000 mg are not recommended.</a:t>
            </a:r>
          </a:p>
          <a:p>
            <a:pPr marL="228600" indent="-228600">
              <a:spcBef>
                <a:spcPct val="100000"/>
              </a:spcBef>
            </a:pPr>
            <a:endParaRPr lang="en-US" altLang="x-none" sz="2000"/>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2011138" name="Rectangle 2"/>
          <p:cNvSpPr>
            <a:spLocks noGrp="1" noRot="1" noChangeArrowheads="1"/>
          </p:cNvSpPr>
          <p:nvPr>
            <p:ph type="body" idx="1"/>
          </p:nvPr>
        </p:nvSpPr>
        <p:spPr>
          <a:xfrm>
            <a:off x="0" y="381000"/>
            <a:ext cx="9144000" cy="5334000"/>
          </a:xfrm>
        </p:spPr>
        <p:txBody>
          <a:bodyPr/>
          <a:lstStyle/>
          <a:p>
            <a:pPr>
              <a:buFontTx/>
              <a:buNone/>
            </a:pPr>
            <a:r>
              <a:rPr lang="en-US" altLang="x-none"/>
              <a:t>                            Treating  BNP</a:t>
            </a:r>
          </a:p>
          <a:p>
            <a:pPr>
              <a:buFontTx/>
              <a:buNone/>
            </a:pPr>
            <a:endParaRPr lang="en-US" altLang="x-none"/>
          </a:p>
          <a:p>
            <a:pPr>
              <a:buFontTx/>
              <a:buNone/>
            </a:pPr>
            <a:endParaRPr lang="en-US" altLang="x-none"/>
          </a:p>
          <a:p>
            <a:pPr>
              <a:buFontTx/>
              <a:buNone/>
            </a:pPr>
            <a:endParaRPr lang="en-US" altLang="x-none"/>
          </a:p>
          <a:p>
            <a:pPr>
              <a:buFontTx/>
              <a:buNone/>
            </a:pPr>
            <a:endParaRPr lang="en-US" altLang="x-none"/>
          </a:p>
          <a:p>
            <a:pPr>
              <a:buFontTx/>
              <a:buChar char="•"/>
            </a:pPr>
            <a:r>
              <a:rPr lang="en-US" altLang="x-none"/>
              <a:t>Statins did not effect BNP levels</a:t>
            </a:r>
          </a:p>
          <a:p>
            <a:pPr>
              <a:buFontTx/>
              <a:buChar char="•"/>
            </a:pPr>
            <a:r>
              <a:rPr lang="en-US" altLang="x-none"/>
              <a:t>ARBs and beta-blockers do effect BNP levels</a:t>
            </a:r>
          </a:p>
        </p:txBody>
      </p:sp>
      <p:sp>
        <p:nvSpPr>
          <p:cNvPr id="2011139" name="Text Box 3"/>
          <p:cNvSpPr txBox="1">
            <a:spLocks noChangeArrowheads="1"/>
          </p:cNvSpPr>
          <p:nvPr/>
        </p:nvSpPr>
        <p:spPr bwMode="auto">
          <a:xfrm>
            <a:off x="288925" y="5751513"/>
            <a:ext cx="514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b="1" i="1">
                <a:solidFill>
                  <a:schemeClr val="hlink"/>
                </a:solidFill>
              </a:rPr>
              <a:t>JAMA</a:t>
            </a:r>
            <a:r>
              <a:rPr lang="en-US" altLang="x-none">
                <a:solidFill>
                  <a:schemeClr val="hlink"/>
                </a:solidFill>
              </a:rPr>
              <a:t>, 12/14/2005 – Vol 294, No. 22: 2866-2871</a:t>
            </a:r>
          </a:p>
          <a:p>
            <a:endParaRPr lang="en-US" altLang="x-none"/>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1"/>
          </p:nvPr>
        </p:nvSpPr>
        <p:spPr/>
        <p:txBody>
          <a:bodyPr/>
          <a:lstStyle/>
          <a:p>
            <a:r>
              <a:rPr lang="en-US" altLang="x-none"/>
              <a:t>Copyright Bale/Doneen Paradigm</a:t>
            </a:r>
          </a:p>
        </p:txBody>
      </p:sp>
      <p:sp>
        <p:nvSpPr>
          <p:cNvPr id="2374658" name="Text Box 2"/>
          <p:cNvSpPr txBox="1">
            <a:spLocks noChangeArrowheads="1"/>
          </p:cNvSpPr>
          <p:nvPr/>
        </p:nvSpPr>
        <p:spPr bwMode="auto">
          <a:xfrm>
            <a:off x="228600" y="3886200"/>
            <a:ext cx="9144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spcBef>
                <a:spcPct val="50000"/>
              </a:spcBef>
            </a:pPr>
            <a:r>
              <a:rPr lang="en-CA" altLang="x-none" sz="1800">
                <a:latin typeface="Verdana" charset="0"/>
                <a:ea typeface="Times New Roman" charset="0"/>
                <a:cs typeface="Times New Roman" charset="0"/>
                <a:sym typeface="Wingdings" charset="2"/>
              </a:rPr>
              <a:t></a:t>
            </a:r>
            <a:r>
              <a:rPr lang="en-CA" altLang="x-none" sz="1800">
                <a:latin typeface="Verdana" charset="0"/>
                <a:ea typeface="Times New Roman" charset="0"/>
                <a:cs typeface="Times New Roman" charset="0"/>
              </a:rPr>
              <a:t>Patients with NYHA class 2-3 HF; on beta-blockers &amp; ACEI or ARB</a:t>
            </a:r>
          </a:p>
          <a:p>
            <a:pPr eaLnBrk="1" hangingPunct="1">
              <a:spcBef>
                <a:spcPct val="50000"/>
              </a:spcBef>
            </a:pPr>
            <a:r>
              <a:rPr lang="en-CA" altLang="x-none" sz="1800">
                <a:latin typeface="Verdana" charset="0"/>
                <a:ea typeface="Times New Roman" charset="0"/>
                <a:cs typeface="Times New Roman" charset="0"/>
                <a:sym typeface="Wingdings" charset="2"/>
              </a:rPr>
              <a:t></a:t>
            </a:r>
            <a:r>
              <a:rPr lang="en-CA" altLang="x-none" sz="1800">
                <a:latin typeface="Verdana" charset="0"/>
                <a:ea typeface="Times New Roman" charset="0"/>
                <a:cs typeface="Times New Roman" charset="0"/>
              </a:rPr>
              <a:t>55% had ischemic CHD; BP was low to normal</a:t>
            </a:r>
          </a:p>
          <a:p>
            <a:pPr eaLnBrk="1" hangingPunct="1">
              <a:spcBef>
                <a:spcPct val="50000"/>
              </a:spcBef>
            </a:pPr>
            <a:r>
              <a:rPr lang="en-CA" altLang="x-none" sz="1800">
                <a:latin typeface="Verdana" charset="0"/>
                <a:ea typeface="Times New Roman" charset="0"/>
                <a:cs typeface="Times New Roman" charset="0"/>
                <a:sym typeface="Wingdings" charset="2"/>
              </a:rPr>
              <a:t></a:t>
            </a:r>
            <a:r>
              <a:rPr lang="en-CA" altLang="x-none" sz="1800">
                <a:latin typeface="Verdana" charset="0"/>
                <a:ea typeface="Times New Roman" charset="0"/>
                <a:cs typeface="Times New Roman" charset="0"/>
              </a:rPr>
              <a:t>Added aliskiren 150mg or placebo for 12 weeks</a:t>
            </a:r>
          </a:p>
          <a:p>
            <a:pPr eaLnBrk="1" hangingPunct="1">
              <a:spcBef>
                <a:spcPct val="50000"/>
              </a:spcBef>
            </a:pPr>
            <a:r>
              <a:rPr lang="en-CA" altLang="x-none" sz="1800">
                <a:latin typeface="Verdana" charset="0"/>
                <a:ea typeface="Times New Roman" charset="0"/>
                <a:cs typeface="Times New Roman" charset="0"/>
                <a:sym typeface="Wingdings" charset="2"/>
              </a:rPr>
              <a:t></a:t>
            </a:r>
            <a:r>
              <a:rPr lang="en-CA" altLang="x-none" sz="1800">
                <a:latin typeface="Verdana" charset="0"/>
                <a:ea typeface="Times New Roman" charset="0"/>
                <a:cs typeface="Times New Roman" charset="0"/>
              </a:rPr>
              <a:t>Compare effectiveness with BNP: valsartan – 34; spironolactone – 15; hydralazine plus isosorbide dinitrate – 39</a:t>
            </a:r>
          </a:p>
        </p:txBody>
      </p:sp>
      <p:sp>
        <p:nvSpPr>
          <p:cNvPr id="2374659" name="Text Box 3"/>
          <p:cNvSpPr txBox="1">
            <a:spLocks noChangeArrowheads="1"/>
          </p:cNvSpPr>
          <p:nvPr/>
        </p:nvSpPr>
        <p:spPr bwMode="auto">
          <a:xfrm>
            <a:off x="0" y="5943600"/>
            <a:ext cx="800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spcBef>
                <a:spcPct val="50000"/>
              </a:spcBef>
            </a:pPr>
            <a:r>
              <a:rPr lang="en-CA" altLang="x-none" sz="1200">
                <a:solidFill>
                  <a:schemeClr val="folHlink"/>
                </a:solidFill>
              </a:rPr>
              <a:t>McMurray J. European Society of Cardiology Congress 2007; September 2, 2007; Vienna, Austria. </a:t>
            </a:r>
            <a:endParaRPr lang="en-US" altLang="x-none" sz="1200">
              <a:solidFill>
                <a:schemeClr val="folHlink"/>
              </a:solidFill>
              <a:latin typeface="Times New Roman" charset="0"/>
            </a:endParaRPr>
          </a:p>
        </p:txBody>
      </p:sp>
      <p:sp>
        <p:nvSpPr>
          <p:cNvPr id="1541124" name="Rectangle 4"/>
          <p:cNvSpPr>
            <a:spLocks noGrp="1" noRot="1" noChangeArrowheads="1"/>
          </p:cNvSpPr>
          <p:nvPr>
            <p:ph type="title" idx="4294967295"/>
          </p:nvPr>
        </p:nvSpPr>
        <p:spPr>
          <a:xfrm>
            <a:off x="609600" y="457200"/>
            <a:ext cx="7772400" cy="639763"/>
          </a:xfrm>
        </p:spPr>
        <p:txBody>
          <a:bodyPr/>
          <a:lstStyle/>
          <a:p>
            <a:r>
              <a:rPr lang="en-CA" altLang="x-none" sz="2400">
                <a:solidFill>
                  <a:schemeClr val="tx1"/>
                </a:solidFill>
                <a:ea typeface="Arial" charset="0"/>
                <a:cs typeface="Arial" charset="0"/>
              </a:rPr>
              <a:t>Changes at 12 Weeks vs Baseline in ALOFT</a:t>
            </a:r>
            <a:r>
              <a:rPr lang="en-US" altLang="x-none" sz="3600" b="1">
                <a:solidFill>
                  <a:srgbClr val="FFA31B"/>
                </a:solidFill>
                <a:ea typeface="Arial" charset="0"/>
                <a:cs typeface="Arial" charset="0"/>
              </a:rPr>
              <a:t> </a:t>
            </a:r>
          </a:p>
        </p:txBody>
      </p:sp>
      <p:graphicFrame>
        <p:nvGraphicFramePr>
          <p:cNvPr id="1541125" name="Group 5"/>
          <p:cNvGraphicFramePr>
            <a:graphicFrameLocks noGrp="1"/>
          </p:cNvGraphicFramePr>
          <p:nvPr/>
        </p:nvGraphicFramePr>
        <p:xfrm>
          <a:off x="838200" y="1447800"/>
          <a:ext cx="7924800" cy="4495800"/>
        </p:xfrm>
        <a:graphic>
          <a:graphicData uri="http://schemas.openxmlformats.org/drawingml/2006/table">
            <a:tbl>
              <a:tblPr/>
              <a:tblGrid>
                <a:gridCol w="3429000"/>
                <a:gridCol w="1600200"/>
                <a:gridCol w="1447800"/>
                <a:gridCol w="1447800"/>
              </a:tblGrid>
              <a:tr h="9144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Marker</a:t>
                      </a:r>
                      <a:endPar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Aliskiren, n=156</a:t>
                      </a:r>
                      <a:endPar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Placebo, n=146</a:t>
                      </a:r>
                      <a:endPar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p</a:t>
                      </a:r>
                      <a:endPar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r>
              <a:tr h="8096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NT-proBNP (pg/mL)</a:t>
                      </a:r>
                      <a:endPar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-243.6</a:t>
                      </a:r>
                      <a:endPar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+761.7</a:t>
                      </a:r>
                      <a:endPar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0.0106</a:t>
                      </a:r>
                      <a:endPar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r>
              <a:tr h="8096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BNP (pg/mL)</a:t>
                      </a:r>
                      <a:endPar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-61 </a:t>
                      </a:r>
                      <a:endPar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-12.2</a:t>
                      </a:r>
                      <a:endPar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0.016</a:t>
                      </a:r>
                      <a:endPar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r>
              <a:tr h="8096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r>
              <a:tr h="11525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marL="1600200" indent="-228600">
                        <a:spcBef>
                          <a:spcPct val="20000"/>
                        </a:spcBef>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
        <p:nvSpPr>
          <p:cNvPr id="2374682" name="Line 40"/>
          <p:cNvSpPr>
            <a:spLocks noChangeShapeType="1"/>
          </p:cNvSpPr>
          <p:nvPr/>
        </p:nvSpPr>
        <p:spPr bwMode="auto">
          <a:xfrm>
            <a:off x="838200" y="2286000"/>
            <a:ext cx="7696200" cy="0"/>
          </a:xfrm>
          <a:prstGeom prst="line">
            <a:avLst/>
          </a:prstGeom>
          <a:noFill/>
          <a:ln w="28575">
            <a:solidFill>
              <a:srgbClr val="FFA31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683" name="Line 41"/>
          <p:cNvSpPr>
            <a:spLocks noChangeShapeType="1"/>
          </p:cNvSpPr>
          <p:nvPr/>
        </p:nvSpPr>
        <p:spPr bwMode="auto">
          <a:xfrm>
            <a:off x="838200" y="3657600"/>
            <a:ext cx="7696200" cy="0"/>
          </a:xfrm>
          <a:prstGeom prst="line">
            <a:avLst/>
          </a:prstGeom>
          <a:noFill/>
          <a:ln w="28575">
            <a:solidFill>
              <a:srgbClr val="FFA31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684" name="Text Box 42"/>
          <p:cNvSpPr txBox="1">
            <a:spLocks noChangeArrowheads="1"/>
          </p:cNvSpPr>
          <p:nvPr/>
        </p:nvSpPr>
        <p:spPr bwMode="auto">
          <a:xfrm>
            <a:off x="0" y="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eaLnBrk="1" hangingPunct="1"/>
            <a:r>
              <a:rPr lang="en-US" altLang="x-none" sz="4000">
                <a:solidFill>
                  <a:srgbClr val="99CCFF"/>
                </a:solidFill>
              </a:rPr>
              <a:t>Aliskiren Lowers proBNP</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ltLang="x-none"/>
              <a:t>Copyright Bale/Doneen Paradigm</a:t>
            </a:r>
          </a:p>
        </p:txBody>
      </p:sp>
      <p:sp>
        <p:nvSpPr>
          <p:cNvPr id="1543170" name="Rectangle 2"/>
          <p:cNvSpPr>
            <a:spLocks noGrp="1" noRot="1" noChangeArrowheads="1"/>
          </p:cNvSpPr>
          <p:nvPr>
            <p:ph type="title" idx="4294967295"/>
          </p:nvPr>
        </p:nvSpPr>
        <p:spPr>
          <a:xfrm>
            <a:off x="301625" y="0"/>
            <a:ext cx="8510588" cy="990600"/>
          </a:xfrm>
        </p:spPr>
        <p:txBody>
          <a:bodyPr/>
          <a:lstStyle/>
          <a:p>
            <a:r>
              <a:rPr lang="en-US" altLang="x-none" sz="3200"/>
              <a:t>Aliskiren Improves Albumin/Creat.</a:t>
            </a:r>
            <a:r>
              <a:rPr lang="en-US" altLang="x-none"/>
              <a:t> </a:t>
            </a:r>
          </a:p>
        </p:txBody>
      </p:sp>
      <p:sp>
        <p:nvSpPr>
          <p:cNvPr id="1543171" name="Rectangle 3"/>
          <p:cNvSpPr>
            <a:spLocks noGrp="1" noRot="1" noChangeArrowheads="1"/>
          </p:cNvSpPr>
          <p:nvPr>
            <p:ph type="body" idx="4294967295"/>
          </p:nvPr>
        </p:nvSpPr>
        <p:spPr>
          <a:xfrm>
            <a:off x="301625" y="1219200"/>
            <a:ext cx="8540750" cy="4191000"/>
          </a:xfrm>
        </p:spPr>
        <p:txBody>
          <a:bodyPr/>
          <a:lstStyle/>
          <a:p>
            <a:pPr>
              <a:lnSpc>
                <a:spcPct val="90000"/>
              </a:lnSpc>
            </a:pPr>
            <a:r>
              <a:rPr lang="en-US" altLang="x-none" sz="2400"/>
              <a:t>Double blind randomized study 599 type 2 DM; all on losartin 100mg</a:t>
            </a:r>
          </a:p>
          <a:p>
            <a:pPr>
              <a:lnSpc>
                <a:spcPct val="90000"/>
              </a:lnSpc>
            </a:pPr>
            <a:endParaRPr lang="en-US" altLang="x-none" sz="1000"/>
          </a:p>
          <a:p>
            <a:pPr>
              <a:lnSpc>
                <a:spcPct val="90000"/>
              </a:lnSpc>
            </a:pPr>
            <a:r>
              <a:rPr lang="en-US" altLang="x-none" sz="2400"/>
              <a:t>Six mos. added therapy with either placebo or aliskiren 150mg X 3mo. then 300mg</a:t>
            </a:r>
          </a:p>
          <a:p>
            <a:pPr>
              <a:lnSpc>
                <a:spcPct val="90000"/>
              </a:lnSpc>
            </a:pPr>
            <a:endParaRPr lang="en-US" altLang="x-none" sz="1000"/>
          </a:p>
          <a:p>
            <a:pPr>
              <a:lnSpc>
                <a:spcPct val="90000"/>
              </a:lnSpc>
            </a:pPr>
            <a:r>
              <a:rPr lang="en-US" altLang="x-none" sz="2400"/>
              <a:t>Rx reduced the mean urinary albumin-to-creatinine ratio by 20% (95% confidence interval, 9 to 30; P&lt;0.001)</a:t>
            </a:r>
          </a:p>
          <a:p>
            <a:pPr>
              <a:lnSpc>
                <a:spcPct val="90000"/>
              </a:lnSpc>
            </a:pPr>
            <a:endParaRPr lang="en-US" altLang="x-none" sz="1000"/>
          </a:p>
          <a:p>
            <a:pPr>
              <a:lnSpc>
                <a:spcPct val="90000"/>
              </a:lnSpc>
            </a:pPr>
            <a:r>
              <a:rPr lang="en-US" altLang="x-none" sz="2400"/>
              <a:t>BP only dropped 2 mm Hg syst.[P=0.07] &amp; 1 mmHg diastolic [P=0.08] in the aliskiren group </a:t>
            </a:r>
          </a:p>
          <a:p>
            <a:pPr>
              <a:lnSpc>
                <a:spcPct val="90000"/>
              </a:lnSpc>
            </a:pPr>
            <a:endParaRPr lang="en-US" altLang="x-none" sz="1000"/>
          </a:p>
          <a:p>
            <a:pPr>
              <a:lnSpc>
                <a:spcPct val="90000"/>
              </a:lnSpc>
            </a:pPr>
            <a:r>
              <a:rPr lang="en-US" altLang="x-none" sz="2400"/>
              <a:t>Aliskiren appears to have renoprotective effects </a:t>
            </a:r>
          </a:p>
        </p:txBody>
      </p:sp>
      <p:sp>
        <p:nvSpPr>
          <p:cNvPr id="2376708" name="Text Box 4"/>
          <p:cNvSpPr txBox="1">
            <a:spLocks noChangeArrowheads="1"/>
          </p:cNvSpPr>
          <p:nvPr/>
        </p:nvSpPr>
        <p:spPr bwMode="auto">
          <a:xfrm>
            <a:off x="0" y="5943600"/>
            <a:ext cx="37671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ltLang="x-none" sz="1200" i="1">
                <a:solidFill>
                  <a:schemeClr val="folHlink"/>
                </a:solidFill>
              </a:rPr>
              <a:t>N Eng J Med</a:t>
            </a:r>
            <a:r>
              <a:rPr lang="en-US" altLang="x-none" sz="1200">
                <a:solidFill>
                  <a:schemeClr val="folHlink"/>
                </a:solidFill>
              </a:rPr>
              <a:t>, 6/5/08, Volume 358, No. 23:2433-2446</a:t>
            </a:r>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 name="Footer Placeholder 4"/>
          <p:cNvSpPr>
            <a:spLocks noGrp="1"/>
          </p:cNvSpPr>
          <p:nvPr>
            <p:ph type="ftr" sz="quarter" idx="11"/>
          </p:nvPr>
        </p:nvSpPr>
        <p:spPr/>
        <p:txBody>
          <a:bodyPr/>
          <a:lstStyle/>
          <a:p>
            <a:r>
              <a:rPr lang="en-US" altLang="x-none"/>
              <a:t>Copyright Bale/Doneen Paradigm</a:t>
            </a:r>
          </a:p>
        </p:txBody>
      </p:sp>
      <p:sp>
        <p:nvSpPr>
          <p:cNvPr id="2021378" name="Rectangle 2"/>
          <p:cNvSpPr>
            <a:spLocks noGrp="1" noRot="1" noChangeArrowheads="1"/>
          </p:cNvSpPr>
          <p:nvPr>
            <p:ph type="title"/>
          </p:nvPr>
        </p:nvSpPr>
        <p:spPr>
          <a:xfrm>
            <a:off x="1447800" y="0"/>
            <a:ext cx="6553200" cy="838200"/>
          </a:xfrm>
        </p:spPr>
        <p:txBody>
          <a:bodyPr/>
          <a:lstStyle/>
          <a:p>
            <a:r>
              <a:rPr lang="en-US" altLang="x-none" sz="3600" b="1">
                <a:solidFill>
                  <a:srgbClr val="FFA31B"/>
                </a:solidFill>
                <a:ea typeface="Times New Roman" charset="0"/>
                <a:cs typeface="Times New Roman" charset="0"/>
              </a:rPr>
              <a:t>Effect of </a:t>
            </a:r>
            <a:r>
              <a:rPr lang="en-US" altLang="x-none" sz="3600" b="1" i="1">
                <a:solidFill>
                  <a:srgbClr val="FFA31B"/>
                </a:solidFill>
                <a:ea typeface="Times New Roman" charset="0"/>
                <a:cs typeface="Times New Roman" charset="0"/>
              </a:rPr>
              <a:t>H pylori </a:t>
            </a:r>
            <a:r>
              <a:rPr lang="en-US" altLang="x-none" sz="3600" b="1">
                <a:solidFill>
                  <a:srgbClr val="FFA31B"/>
                </a:solidFill>
                <a:ea typeface="Times New Roman" charset="0"/>
                <a:cs typeface="Times New Roman" charset="0"/>
              </a:rPr>
              <a:t>eradication on lipids and lipoproteins</a:t>
            </a:r>
            <a:endParaRPr lang="en-US" altLang="x-none" b="1">
              <a:solidFill>
                <a:srgbClr val="FFFFFF"/>
              </a:solidFill>
              <a:ea typeface="Times New Roman" charset="0"/>
              <a:cs typeface="Times New Roman" charset="0"/>
            </a:endParaRPr>
          </a:p>
        </p:txBody>
      </p:sp>
      <p:graphicFrame>
        <p:nvGraphicFramePr>
          <p:cNvPr id="2021379" name="Group 3"/>
          <p:cNvGraphicFramePr>
            <a:graphicFrameLocks noGrp="1"/>
          </p:cNvGraphicFramePr>
          <p:nvPr/>
        </p:nvGraphicFramePr>
        <p:xfrm>
          <a:off x="1447800" y="990600"/>
          <a:ext cx="6172200" cy="3000375"/>
        </p:xfrm>
        <a:graphic>
          <a:graphicData uri="http://schemas.openxmlformats.org/drawingml/2006/table">
            <a:tbl>
              <a:tblPr/>
              <a:tblGrid>
                <a:gridCol w="2032000"/>
                <a:gridCol w="1473200"/>
                <a:gridCol w="2667000"/>
              </a:tblGrid>
              <a:tr h="6794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Variable </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Increase  (%)</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p</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(unadjusted) </a:t>
                      </a:r>
                    </a:p>
                  </a:txBody>
                  <a:tcPr horzOverflow="overflow">
                    <a:lnL>
                      <a:noFill/>
                    </a:lnL>
                    <a:lnR cap="flat">
                      <a:noFill/>
                    </a:lnR>
                    <a:lnT cap="flat">
                      <a:noFill/>
                    </a:lnT>
                    <a:lnB>
                      <a:noFill/>
                    </a:lnB>
                    <a:lnTlToBr>
                      <a:noFill/>
                    </a:lnTlToBr>
                    <a:lnBlToTr>
                      <a:noFill/>
                    </a:lnBlToTr>
                    <a:noFill/>
                  </a:tcPr>
                </a:tc>
              </a:tr>
              <a:tr h="3841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Cholesterol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14.3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0.001 </a:t>
                      </a:r>
                    </a:p>
                  </a:txBody>
                  <a:tcPr horzOverflow="overflow">
                    <a:lnL>
                      <a:noFill/>
                    </a:lnL>
                    <a:lnR cap="flat">
                      <a:noFill/>
                    </a:lnR>
                    <a:lnT>
                      <a:noFill/>
                    </a:lnT>
                    <a:lnB>
                      <a:noFill/>
                    </a:lnB>
                    <a:lnTlToBr>
                      <a:noFill/>
                    </a:lnTlToBr>
                    <a:lnBlToTr>
                      <a:noFill/>
                    </a:lnBlToTr>
                    <a:noFill/>
                  </a:tcPr>
                </a:tc>
              </a:tr>
              <a:tr h="3841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Triglycerides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24.9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0.012 </a:t>
                      </a:r>
                    </a:p>
                  </a:txBody>
                  <a:tcPr horzOverflow="overflow">
                    <a:lnL>
                      <a:noFill/>
                    </a:lnL>
                    <a:lnR cap="flat">
                      <a:noFill/>
                    </a:lnR>
                    <a:lnT>
                      <a:noFill/>
                    </a:lnT>
                    <a:lnB>
                      <a:noFill/>
                    </a:lnB>
                    <a:lnTlToBr>
                      <a:noFill/>
                    </a:lnTlToBr>
                    <a:lnBlToTr>
                      <a:noFill/>
                    </a:lnBlToTr>
                    <a:noFill/>
                  </a:tcPr>
                </a:tc>
              </a:tr>
              <a:tr h="7191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HDL cholesterol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24.7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&lt;0.001 </a:t>
                      </a:r>
                    </a:p>
                  </a:txBody>
                  <a:tcPr horzOverflow="overflow">
                    <a:lnL>
                      <a:noFill/>
                    </a:lnL>
                    <a:lnR cap="flat">
                      <a:noFill/>
                    </a:lnR>
                    <a:lnT>
                      <a:noFill/>
                    </a:lnT>
                    <a:lnB>
                      <a:noFill/>
                    </a:lnB>
                    <a:lnTlToBr>
                      <a:noFill/>
                    </a:lnTlToBr>
                    <a:lnBlToTr>
                      <a:noFill/>
                    </a:lnBlToTr>
                    <a:noFill/>
                  </a:tcPr>
                </a:tc>
              </a:tr>
              <a:tr h="3841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Apo-A1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9.0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&lt;0.001 </a:t>
                      </a:r>
                    </a:p>
                  </a:txBody>
                  <a:tcPr horzOverflow="overflow">
                    <a:lnL>
                      <a:noFill/>
                    </a:lnL>
                    <a:lnR cap="flat">
                      <a:noFill/>
                    </a:lnR>
                    <a:lnT>
                      <a:noFill/>
                    </a:lnT>
                    <a:lnB>
                      <a:noFill/>
                    </a:lnB>
                    <a:lnTlToBr>
                      <a:noFill/>
                    </a:lnTlToBr>
                    <a:lnBlToTr>
                      <a:noFill/>
                    </a:lnBlToTr>
                    <a:noFill/>
                  </a:tcPr>
                </a:tc>
              </a:tr>
              <a:tr h="3841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Apo-A2 </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11.7 </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&lt;0.001 </a:t>
                      </a:r>
                    </a:p>
                  </a:txBody>
                  <a:tcPr horzOverflow="overflow">
                    <a:lnL>
                      <a:noFill/>
                    </a:lnL>
                    <a:lnR cap="flat">
                      <a:noFill/>
                    </a:lnR>
                    <a:lnT>
                      <a:noFill/>
                    </a:lnT>
                    <a:lnB cap="flat">
                      <a:noFill/>
                    </a:lnB>
                    <a:lnTlToBr>
                      <a:noFill/>
                    </a:lnTlToBr>
                    <a:lnBlToTr>
                      <a:noFill/>
                    </a:lnBlToTr>
                    <a:noFill/>
                  </a:tcPr>
                </a:tc>
              </a:tr>
            </a:tbl>
          </a:graphicData>
        </a:graphic>
      </p:graphicFrame>
      <p:sp>
        <p:nvSpPr>
          <p:cNvPr id="2021416" name="Line 40"/>
          <p:cNvSpPr>
            <a:spLocks noChangeShapeType="1"/>
          </p:cNvSpPr>
          <p:nvPr/>
        </p:nvSpPr>
        <p:spPr bwMode="auto">
          <a:xfrm>
            <a:off x="1447800" y="1676400"/>
            <a:ext cx="5410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21417" name="Line 41"/>
          <p:cNvSpPr>
            <a:spLocks noChangeShapeType="1"/>
          </p:cNvSpPr>
          <p:nvPr/>
        </p:nvSpPr>
        <p:spPr bwMode="auto">
          <a:xfrm>
            <a:off x="1447800" y="4038600"/>
            <a:ext cx="5410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21418" name="Text Box 42"/>
          <p:cNvSpPr txBox="1">
            <a:spLocks noChangeArrowheads="1"/>
          </p:cNvSpPr>
          <p:nvPr/>
        </p:nvSpPr>
        <p:spPr bwMode="auto">
          <a:xfrm>
            <a:off x="1447800" y="4114800"/>
            <a:ext cx="5867400" cy="251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50000"/>
              </a:spcBef>
            </a:pPr>
            <a:r>
              <a:rPr lang="en-US" altLang="x-none">
                <a:solidFill>
                  <a:srgbClr val="FFFFFF"/>
                </a:solidFill>
                <a:latin typeface="Verdana" charset="0"/>
                <a:ea typeface="Times New Roman" charset="0"/>
                <a:cs typeface="Times New Roman" charset="0"/>
              </a:rPr>
              <a:t>Retrospective; 87 pts.; baseline levels &amp; one yr.</a:t>
            </a:r>
          </a:p>
          <a:p>
            <a:pPr eaLnBrk="1" hangingPunct="1">
              <a:lnSpc>
                <a:spcPct val="90000"/>
              </a:lnSpc>
              <a:spcBef>
                <a:spcPct val="50000"/>
              </a:spcBef>
            </a:pPr>
            <a:r>
              <a:rPr lang="en-US" altLang="x-none">
                <a:solidFill>
                  <a:srgbClr val="FFFFFF"/>
                </a:solidFill>
                <a:latin typeface="Verdana" charset="0"/>
                <a:ea typeface="Times New Roman" charset="0"/>
                <a:cs typeface="Times New Roman" charset="0"/>
              </a:rPr>
              <a:t>Resulted in 10% decrease in FRS</a:t>
            </a:r>
          </a:p>
          <a:p>
            <a:pPr eaLnBrk="1" hangingPunct="1">
              <a:lnSpc>
                <a:spcPct val="90000"/>
              </a:lnSpc>
              <a:spcBef>
                <a:spcPct val="50000"/>
              </a:spcBef>
            </a:pPr>
            <a:r>
              <a:rPr lang="en-US" altLang="x-none">
                <a:solidFill>
                  <a:srgbClr val="FFFFFF"/>
                </a:solidFill>
                <a:latin typeface="Verdana" charset="0"/>
                <a:ea typeface="Times New Roman" charset="0"/>
                <a:cs typeface="Times New Roman" charset="0"/>
              </a:rPr>
              <a:t>Lipid metabolism &amp; infectious diseases linked</a:t>
            </a:r>
          </a:p>
          <a:p>
            <a:pPr eaLnBrk="1" hangingPunct="1">
              <a:lnSpc>
                <a:spcPct val="90000"/>
              </a:lnSpc>
              <a:spcBef>
                <a:spcPct val="50000"/>
              </a:spcBef>
            </a:pPr>
            <a:r>
              <a:rPr lang="en-US" altLang="x-none">
                <a:solidFill>
                  <a:srgbClr val="FFFFFF"/>
                </a:solidFill>
                <a:latin typeface="Verdana" charset="0"/>
                <a:ea typeface="Times New Roman" charset="0"/>
                <a:cs typeface="Times New Roman" charset="0"/>
              </a:rPr>
              <a:t>? Screen all pts. with low HDL for chronic infect.</a:t>
            </a:r>
          </a:p>
          <a:p>
            <a:pPr eaLnBrk="1" hangingPunct="1">
              <a:lnSpc>
                <a:spcPct val="90000"/>
              </a:lnSpc>
              <a:spcBef>
                <a:spcPct val="50000"/>
              </a:spcBef>
            </a:pPr>
            <a:endParaRPr lang="en-US" altLang="x-none">
              <a:solidFill>
                <a:srgbClr val="FFFFFF"/>
              </a:solidFill>
              <a:latin typeface="Verdana" charset="0"/>
              <a:ea typeface="Times New Roman" charset="0"/>
              <a:cs typeface="Times New Roman" charset="0"/>
            </a:endParaRPr>
          </a:p>
          <a:p>
            <a:pPr eaLnBrk="1" hangingPunct="1">
              <a:lnSpc>
                <a:spcPct val="90000"/>
              </a:lnSpc>
              <a:spcBef>
                <a:spcPct val="50000"/>
              </a:spcBef>
            </a:pPr>
            <a:r>
              <a:rPr lang="en-US" altLang="x-none">
                <a:solidFill>
                  <a:schemeClr val="hlink"/>
                </a:solidFill>
                <a:latin typeface="Verdana" charset="0"/>
                <a:ea typeface="Times New Roman" charset="0"/>
                <a:cs typeface="Times New Roman" charset="0"/>
              </a:rPr>
              <a:t>Scharnagl H et al.  </a:t>
            </a:r>
            <a:r>
              <a:rPr lang="en-US" altLang="x-none" i="1">
                <a:solidFill>
                  <a:schemeClr val="hlink"/>
                </a:solidFill>
                <a:latin typeface="Verdana" charset="0"/>
                <a:ea typeface="Times New Roman" charset="0"/>
                <a:cs typeface="Times New Roman" charset="0"/>
              </a:rPr>
              <a:t>Am J Cardiol</a:t>
            </a:r>
            <a:r>
              <a:rPr lang="en-US" altLang="x-none">
                <a:solidFill>
                  <a:schemeClr val="hlink"/>
                </a:solidFill>
                <a:latin typeface="Verdana" charset="0"/>
                <a:ea typeface="Times New Roman" charset="0"/>
                <a:cs typeface="Times New Roman" charset="0"/>
              </a:rPr>
              <a:t> 2004 Jan 15; 93(2):219-20.</a:t>
            </a:r>
            <a:r>
              <a:rPr lang="en-US" altLang="x-none">
                <a:solidFill>
                  <a:schemeClr val="hlink"/>
                </a:solidFill>
                <a:latin typeface="Times New Roman" charset="0"/>
              </a:rPr>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pic>
        <p:nvPicPr>
          <p:cNvPr id="1231874" name="Picture 2" descr="NCEP  Scoring"/>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2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231875" name="Text Box 3"/>
          <p:cNvSpPr txBox="1">
            <a:spLocks noChangeArrowheads="1"/>
          </p:cNvSpPr>
          <p:nvPr/>
        </p:nvSpPr>
        <p:spPr bwMode="auto">
          <a:xfrm>
            <a:off x="2438400" y="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b="1" i="1">
                <a:solidFill>
                  <a:schemeClr val="bg2"/>
                </a:solidFill>
              </a:rPr>
              <a:t>Yours= 2% =moderate risk</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277954" name="Rectangle 2"/>
          <p:cNvSpPr>
            <a:spLocks noGrp="1" noRot="1" noChangeArrowheads="1"/>
          </p:cNvSpPr>
          <p:nvPr>
            <p:ph type="title"/>
          </p:nvPr>
        </p:nvSpPr>
        <p:spPr/>
        <p:txBody>
          <a:bodyPr/>
          <a:lstStyle/>
          <a:p>
            <a:r>
              <a:rPr lang="en-US" altLang="x-none"/>
              <a:t>Angiogram 12/06</a:t>
            </a:r>
          </a:p>
        </p:txBody>
      </p:sp>
      <p:sp>
        <p:nvSpPr>
          <p:cNvPr id="1277955" name="Rectangle 3"/>
          <p:cNvSpPr>
            <a:spLocks noGrp="1" noRot="1" noChangeArrowheads="1"/>
          </p:cNvSpPr>
          <p:nvPr>
            <p:ph type="body" idx="1"/>
          </p:nvPr>
        </p:nvSpPr>
        <p:spPr/>
        <p:txBody>
          <a:bodyPr/>
          <a:lstStyle/>
          <a:p>
            <a:pPr algn="ctr">
              <a:buFont typeface="Wingdings" charset="2"/>
              <a:buNone/>
            </a:pPr>
            <a:r>
              <a:rPr lang="en-US" altLang="x-none"/>
              <a:t>Positive for non-obstructing CAD</a:t>
            </a:r>
          </a:p>
        </p:txBody>
      </p:sp>
    </p:spTree>
  </p:cSld>
  <p:clrMapOvr>
    <a:masterClrMapping/>
  </p:clrMapOvr>
  <p:transition/>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 name="Footer Placeholder 5"/>
          <p:cNvSpPr>
            <a:spLocks noGrp="1"/>
          </p:cNvSpPr>
          <p:nvPr>
            <p:ph type="ftr" sz="quarter" idx="11"/>
          </p:nvPr>
        </p:nvSpPr>
        <p:spPr/>
        <p:txBody>
          <a:bodyPr/>
          <a:lstStyle/>
          <a:p>
            <a:r>
              <a:rPr lang="en-US" altLang="x-none"/>
              <a:t>Copyright Bale/Doneen Paradigm</a:t>
            </a:r>
          </a:p>
        </p:txBody>
      </p:sp>
      <p:sp>
        <p:nvSpPr>
          <p:cNvPr id="2023426" name="Rectangle 2"/>
          <p:cNvSpPr>
            <a:spLocks noGrp="1" noRot="1" noChangeArrowheads="1"/>
          </p:cNvSpPr>
          <p:nvPr>
            <p:ph type="title"/>
          </p:nvPr>
        </p:nvSpPr>
        <p:spPr>
          <a:xfrm>
            <a:off x="0" y="65088"/>
            <a:ext cx="8991600" cy="1143000"/>
          </a:xfrm>
        </p:spPr>
        <p:txBody>
          <a:bodyPr/>
          <a:lstStyle/>
          <a:p>
            <a:r>
              <a:rPr lang="en-US" altLang="x-none" sz="4000"/>
              <a:t>Fenofibrate HDL &amp; TC/HDL effects: in mg/dL</a:t>
            </a:r>
          </a:p>
        </p:txBody>
      </p:sp>
      <p:sp>
        <p:nvSpPr>
          <p:cNvPr id="2023427" name="Rectangle 3"/>
          <p:cNvSpPr>
            <a:spLocks noGrp="1" noRot="1" noChangeArrowheads="1"/>
          </p:cNvSpPr>
          <p:nvPr>
            <p:ph type="body" sz="half" idx="1"/>
          </p:nvPr>
        </p:nvSpPr>
        <p:spPr>
          <a:xfrm>
            <a:off x="301625" y="1676400"/>
            <a:ext cx="4192588" cy="4422775"/>
          </a:xfrm>
        </p:spPr>
        <p:txBody>
          <a:bodyPr/>
          <a:lstStyle/>
          <a:p>
            <a:pPr>
              <a:buFont typeface="Wingdings" charset="2"/>
              <a:buNone/>
            </a:pPr>
            <a:r>
              <a:rPr lang="en-US" altLang="x-none" sz="2800"/>
              <a:t>: </a:t>
            </a:r>
          </a:p>
        </p:txBody>
      </p:sp>
      <p:graphicFrame>
        <p:nvGraphicFramePr>
          <p:cNvPr id="2023428" name="Group 4"/>
          <p:cNvGraphicFramePr>
            <a:graphicFrameLocks noGrp="1"/>
          </p:cNvGraphicFramePr>
          <p:nvPr>
            <p:ph sz="half" idx="2"/>
          </p:nvPr>
        </p:nvGraphicFramePr>
        <p:xfrm>
          <a:off x="935038" y="1477963"/>
          <a:ext cx="7356475" cy="4240212"/>
        </p:xfrm>
        <a:graphic>
          <a:graphicData uri="http://schemas.openxmlformats.org/drawingml/2006/table">
            <a:tbl>
              <a:tblPr/>
              <a:tblGrid>
                <a:gridCol w="1914525"/>
                <a:gridCol w="1289050"/>
                <a:gridCol w="1290637"/>
                <a:gridCol w="1330325"/>
                <a:gridCol w="1531938"/>
              </a:tblGrid>
              <a:tr h="10604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Base</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HDL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End</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HDL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Base</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TC/HDL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End</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TC/HDL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4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Full cohort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      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       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       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      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88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Statin added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      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       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       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      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4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No statin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      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       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       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0" i="0" u="none" strike="noStrike" cap="none" normalizeH="0" baseline="0">
                          <a:ln>
                            <a:noFill/>
                          </a:ln>
                          <a:solidFill>
                            <a:schemeClr val="tx1"/>
                          </a:solidFill>
                          <a:effectLst>
                            <a:outerShdw blurRad="38100" dist="38100" dir="2700000" algn="tl">
                              <a:srgbClr val="000000"/>
                            </a:outerShdw>
                          </a:effectLst>
                          <a:latin typeface="Arial" charset="0"/>
                        </a:rPr>
                        <a:t>      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23460" name="Text Box 36"/>
          <p:cNvSpPr txBox="1">
            <a:spLocks noChangeArrowheads="1"/>
          </p:cNvSpPr>
          <p:nvPr/>
        </p:nvSpPr>
        <p:spPr bwMode="auto">
          <a:xfrm>
            <a:off x="325438" y="6148388"/>
            <a:ext cx="81819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altLang="x-none" sz="2000" i="1">
                <a:solidFill>
                  <a:schemeClr val="accent1"/>
                </a:solidFill>
              </a:rPr>
              <a:t>Lancet</a:t>
            </a:r>
            <a:r>
              <a:rPr lang="en-US" altLang="x-none" sz="2000">
                <a:solidFill>
                  <a:schemeClr val="accent1"/>
                </a:solidFill>
              </a:rPr>
              <a:t> [Early Online Publication]. November 14, 2005.</a:t>
            </a:r>
          </a:p>
          <a:p>
            <a:pPr algn="ctr" eaLnBrk="1" hangingPunct="1"/>
            <a:endParaRPr lang="en-US" altLang="x-none" sz="2000">
              <a:solidFill>
                <a:schemeClr val="accent1"/>
              </a:solidFill>
            </a:endParaRPr>
          </a:p>
          <a:p>
            <a:pPr algn="ctr" eaLnBrk="1" hangingPunct="1"/>
            <a:endParaRPr lang="en-US" altLang="x-none" sz="2000">
              <a:solidFill>
                <a:schemeClr val="accent1"/>
              </a:solidFill>
            </a:endParaRPr>
          </a:p>
        </p:txBody>
      </p:sp>
    </p:spTree>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 name="Footer Placeholder 4"/>
          <p:cNvSpPr>
            <a:spLocks noGrp="1"/>
          </p:cNvSpPr>
          <p:nvPr>
            <p:ph type="ftr" sz="quarter" idx="11"/>
          </p:nvPr>
        </p:nvSpPr>
        <p:spPr/>
        <p:txBody>
          <a:bodyPr/>
          <a:lstStyle/>
          <a:p>
            <a:r>
              <a:rPr lang="en-US" altLang="x-none"/>
              <a:t>Copyright Bale/Doneen Paradigm</a:t>
            </a:r>
          </a:p>
        </p:txBody>
      </p:sp>
      <p:sp>
        <p:nvSpPr>
          <p:cNvPr id="2025474" name="Text Box 2"/>
          <p:cNvSpPr txBox="1">
            <a:spLocks noChangeArrowheads="1"/>
          </p:cNvSpPr>
          <p:nvPr/>
        </p:nvSpPr>
        <p:spPr bwMode="auto">
          <a:xfrm>
            <a:off x="228600" y="4724400"/>
            <a:ext cx="8913813"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85000"/>
              </a:lnSpc>
            </a:pPr>
            <a:r>
              <a:rPr lang="en-US" altLang="x-none">
                <a:latin typeface="Verdana" charset="0"/>
                <a:ea typeface="Times New Roman" charset="0"/>
                <a:cs typeface="Times New Roman" charset="0"/>
              </a:rPr>
              <a:t>17% placebo &amp; 7% fenofib. pts. on statin: adjustment for this yields</a:t>
            </a:r>
          </a:p>
          <a:p>
            <a:pPr eaLnBrk="1" hangingPunct="1">
              <a:lnSpc>
                <a:spcPct val="85000"/>
              </a:lnSpc>
            </a:pPr>
            <a:r>
              <a:rPr lang="en-US" altLang="x-none">
                <a:latin typeface="Verdana" charset="0"/>
                <a:ea typeface="Times New Roman" charset="0"/>
                <a:cs typeface="Times New Roman" charset="0"/>
              </a:rPr>
              <a:t>                                  19% decrease primary outcome with p=0.01</a:t>
            </a:r>
          </a:p>
          <a:p>
            <a:pPr eaLnBrk="1" hangingPunct="1">
              <a:lnSpc>
                <a:spcPct val="85000"/>
              </a:lnSpc>
            </a:pPr>
            <a:r>
              <a:rPr lang="en-US" altLang="x-none">
                <a:latin typeface="Verdana" charset="0"/>
                <a:ea typeface="Times New Roman" charset="0"/>
                <a:cs typeface="Times New Roman" charset="0"/>
              </a:rPr>
              <a:t>No benefit in pts with known CHD at baseline</a:t>
            </a:r>
          </a:p>
          <a:p>
            <a:pPr eaLnBrk="1" hangingPunct="1">
              <a:lnSpc>
                <a:spcPct val="85000"/>
              </a:lnSpc>
            </a:pPr>
            <a:r>
              <a:rPr lang="en-US" altLang="x-none">
                <a:latin typeface="Verdana" charset="0"/>
                <a:ea typeface="Times New Roman" charset="0"/>
                <a:cs typeface="Times New Roman" charset="0"/>
              </a:rPr>
              <a:t>HDL increased 5% at start &amp; attenuated during study; TG-30%; LDL-12%</a:t>
            </a:r>
          </a:p>
          <a:p>
            <a:pPr eaLnBrk="1" hangingPunct="1">
              <a:lnSpc>
                <a:spcPct val="85000"/>
              </a:lnSpc>
            </a:pPr>
            <a:r>
              <a:rPr lang="en-US" altLang="x-none">
                <a:latin typeface="Verdana" charset="0"/>
                <a:ea typeface="Times New Roman" charset="0"/>
                <a:cs typeface="Times New Roman" charset="0"/>
              </a:rPr>
              <a:t>Ginsberg: “ I am not clear what the lipid effects of fibrates are anymore.”</a:t>
            </a:r>
          </a:p>
          <a:p>
            <a:pPr eaLnBrk="1" hangingPunct="1">
              <a:lnSpc>
                <a:spcPct val="85000"/>
              </a:lnSpc>
            </a:pPr>
            <a:endParaRPr lang="en-US" altLang="x-none">
              <a:latin typeface="Verdana" charset="0"/>
              <a:ea typeface="Times New Roman" charset="0"/>
              <a:cs typeface="Times New Roman" charset="0"/>
            </a:endParaRPr>
          </a:p>
          <a:p>
            <a:pPr eaLnBrk="1" hangingPunct="1">
              <a:lnSpc>
                <a:spcPct val="85000"/>
              </a:lnSpc>
            </a:pPr>
            <a:r>
              <a:rPr lang="en-US" altLang="x-none">
                <a:solidFill>
                  <a:schemeClr val="folHlink"/>
                </a:solidFill>
                <a:latin typeface="Verdana" charset="0"/>
                <a:ea typeface="Times New Roman" charset="0"/>
                <a:cs typeface="Times New Roman" charset="0"/>
              </a:rPr>
              <a:t>The FIELD study investigators. </a:t>
            </a:r>
            <a:r>
              <a:rPr lang="en-US" altLang="x-none" i="1">
                <a:solidFill>
                  <a:schemeClr val="folHlink"/>
                </a:solidFill>
                <a:latin typeface="Verdana" charset="0"/>
                <a:ea typeface="Times New Roman" charset="0"/>
                <a:cs typeface="Times New Roman" charset="0"/>
              </a:rPr>
              <a:t>Lancet </a:t>
            </a:r>
            <a:r>
              <a:rPr lang="en-US" altLang="x-none">
                <a:solidFill>
                  <a:schemeClr val="folHlink"/>
                </a:solidFill>
                <a:latin typeface="Verdana" charset="0"/>
                <a:ea typeface="Times New Roman" charset="0"/>
                <a:cs typeface="Times New Roman" charset="0"/>
              </a:rPr>
              <a:t>2005; available at: </a:t>
            </a:r>
            <a:r>
              <a:rPr lang="en-US" altLang="x-none">
                <a:solidFill>
                  <a:schemeClr val="folHlink"/>
                </a:solidFill>
                <a:ea typeface="Arial" charset="0"/>
                <a:cs typeface="Arial" charset="0"/>
              </a:rPr>
              <a:t>http://www.lancet.com</a:t>
            </a:r>
            <a:r>
              <a:rPr lang="en-US" altLang="x-none">
                <a:solidFill>
                  <a:schemeClr val="folHlink"/>
                </a:solidFill>
                <a:latin typeface="Verdana" charset="0"/>
                <a:ea typeface="Times New Roman" charset="0"/>
                <a:cs typeface="Times New Roman" charset="0"/>
              </a:rPr>
              <a:t>. </a:t>
            </a:r>
          </a:p>
        </p:txBody>
      </p:sp>
      <p:sp>
        <p:nvSpPr>
          <p:cNvPr id="2025475" name="Rectangle 3"/>
          <p:cNvSpPr>
            <a:spLocks noGrp="1" noRot="1" noChangeArrowheads="1"/>
          </p:cNvSpPr>
          <p:nvPr>
            <p:ph type="title"/>
          </p:nvPr>
        </p:nvSpPr>
        <p:spPr>
          <a:xfrm>
            <a:off x="990600" y="533400"/>
            <a:ext cx="7772400" cy="863600"/>
          </a:xfrm>
        </p:spPr>
        <p:txBody>
          <a:bodyPr/>
          <a:lstStyle/>
          <a:p>
            <a:r>
              <a:rPr lang="en-US" altLang="x-none" sz="3600" b="1">
                <a:solidFill>
                  <a:srgbClr val="FFA31B"/>
                </a:solidFill>
                <a:ea typeface="Times New Roman" charset="0"/>
                <a:cs typeface="Times New Roman" charset="0"/>
              </a:rPr>
              <a:t>FIELD: Primary outcome </a:t>
            </a:r>
          </a:p>
        </p:txBody>
      </p:sp>
      <p:graphicFrame>
        <p:nvGraphicFramePr>
          <p:cNvPr id="2025476" name="Group 4"/>
          <p:cNvGraphicFramePr>
            <a:graphicFrameLocks noGrp="1"/>
          </p:cNvGraphicFramePr>
          <p:nvPr/>
        </p:nvGraphicFramePr>
        <p:xfrm>
          <a:off x="990600" y="1397000"/>
          <a:ext cx="8151813" cy="3116263"/>
        </p:xfrm>
        <a:graphic>
          <a:graphicData uri="http://schemas.openxmlformats.org/drawingml/2006/table">
            <a:tbl>
              <a:tblPr/>
              <a:tblGrid>
                <a:gridCol w="1905000"/>
                <a:gridCol w="1600200"/>
                <a:gridCol w="1752600"/>
                <a:gridCol w="1905000"/>
                <a:gridCol w="989013"/>
              </a:tblGrid>
              <a:tr h="10160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End point</a:t>
                      </a:r>
                    </a:p>
                  </a:txBody>
                  <a:tcPr marR="0"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Placebo (n=4900), n (%)</a:t>
                      </a: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Fenofibrate (n=4895), n (%)</a:t>
                      </a: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HR</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(95% CI)</a:t>
                      </a: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p</a:t>
                      </a:r>
                    </a:p>
                  </a:txBody>
                  <a:tcPr marR="0" horzOverflow="overflow">
                    <a:lnL>
                      <a:noFill/>
                    </a:lnL>
                    <a:lnR cap="flat">
                      <a:noFill/>
                    </a:lnR>
                    <a:lnT cap="flat">
                      <a:noFill/>
                    </a:lnT>
                    <a:lnB>
                      <a:noFill/>
                    </a:lnB>
                    <a:lnTlToBr>
                      <a:noFill/>
                    </a:lnTlToBr>
                    <a:lnBlToTr>
                      <a:noFill/>
                    </a:lnBlToTr>
                    <a:noFill/>
                  </a:tcPr>
                </a:tc>
              </a:tr>
              <a:tr h="4826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CHD death/</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nonfatal MI </a:t>
                      </a: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288 (6)</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256 (5)</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0.89</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(0.75-1.05)</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0.16</a:t>
                      </a:r>
                    </a:p>
                  </a:txBody>
                  <a:tcPr marR="0" horzOverflow="overflow">
                    <a:lnL>
                      <a:noFill/>
                    </a:lnL>
                    <a:lnR cap="flat">
                      <a:noFill/>
                    </a:lnR>
                    <a:lnT>
                      <a:noFill/>
                    </a:lnT>
                    <a:lnB>
                      <a:noFill/>
                    </a:lnB>
                    <a:lnTlToBr>
                      <a:noFill/>
                    </a:lnTlToBr>
                    <a:lnBlToTr>
                      <a:noFill/>
                    </a:lnBlToTr>
                    <a:noFill/>
                  </a:tcPr>
                </a:tc>
              </a:tr>
              <a:tr h="4572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CHD death </a:t>
                      </a: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93 (2)</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110 (2)</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1.19</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(0.90-1.57)</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0.22</a:t>
                      </a:r>
                    </a:p>
                  </a:txBody>
                  <a:tcPr marR="0" horzOverflow="overflow">
                    <a:lnL>
                      <a:noFill/>
                    </a:lnL>
                    <a:lnR cap="flat">
                      <a:noFill/>
                    </a:lnR>
                    <a:lnT>
                      <a:noFill/>
                    </a:lnT>
                    <a:lnB>
                      <a:noFill/>
                    </a:lnB>
                    <a:lnTlToBr>
                      <a:noFill/>
                    </a:lnTlToBr>
                    <a:lnBlToTr>
                      <a:noFill/>
                    </a:lnBlToTr>
                    <a:noFill/>
                  </a:tcPr>
                </a:tc>
              </a:tr>
              <a:tr h="5842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Nonfatal MI </a:t>
                      </a:r>
                    </a:p>
                  </a:txBody>
                  <a:tcPr marR="0"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207 (4)</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158 (3)</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0.76</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(0.62-0.94)</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0.010</a:t>
                      </a:r>
                    </a:p>
                  </a:txBody>
                  <a:tcPr marR="0" horzOverflow="overflow">
                    <a:lnL>
                      <a:noFill/>
                    </a:lnL>
                    <a:lnR cap="flat">
                      <a:noFill/>
                    </a:lnR>
                    <a:lnT>
                      <a:noFill/>
                    </a:lnT>
                    <a:lnB cap="flat">
                      <a:noFill/>
                    </a:lnB>
                    <a:lnTlToBr>
                      <a:noFill/>
                    </a:lnTlToBr>
                    <a:lnBlToTr>
                      <a:noFill/>
                    </a:lnBlToTr>
                    <a:noFill/>
                  </a:tcPr>
                </a:tc>
              </a:tr>
            </a:tbl>
          </a:graphicData>
        </a:graphic>
      </p:graphicFrame>
      <p:sp>
        <p:nvSpPr>
          <p:cNvPr id="2025515" name="Line 43"/>
          <p:cNvSpPr>
            <a:spLocks noChangeShapeType="1"/>
          </p:cNvSpPr>
          <p:nvPr/>
        </p:nvSpPr>
        <p:spPr bwMode="auto">
          <a:xfrm>
            <a:off x="1066800" y="2413000"/>
            <a:ext cx="79248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25516" name="Line 44"/>
          <p:cNvSpPr>
            <a:spLocks noChangeShapeType="1"/>
          </p:cNvSpPr>
          <p:nvPr/>
        </p:nvSpPr>
        <p:spPr bwMode="auto">
          <a:xfrm>
            <a:off x="1066800" y="4513263"/>
            <a:ext cx="79248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Footer Placeholder 4"/>
          <p:cNvSpPr>
            <a:spLocks noGrp="1"/>
          </p:cNvSpPr>
          <p:nvPr>
            <p:ph type="ftr" sz="quarter" idx="11"/>
          </p:nvPr>
        </p:nvSpPr>
        <p:spPr/>
        <p:txBody>
          <a:bodyPr/>
          <a:lstStyle/>
          <a:p>
            <a:r>
              <a:rPr lang="en-US" altLang="x-none"/>
              <a:t>Copyright Bale/Doneen Paradigm</a:t>
            </a:r>
          </a:p>
        </p:txBody>
      </p:sp>
      <p:sp>
        <p:nvSpPr>
          <p:cNvPr id="2027522" name="Rectangle 2"/>
          <p:cNvSpPr>
            <a:spLocks noGrp="1" noRot="1" noChangeArrowheads="1"/>
          </p:cNvSpPr>
          <p:nvPr>
            <p:ph type="title"/>
          </p:nvPr>
        </p:nvSpPr>
        <p:spPr>
          <a:xfrm>
            <a:off x="990600" y="254000"/>
            <a:ext cx="7772400" cy="736600"/>
          </a:xfrm>
        </p:spPr>
        <p:txBody>
          <a:bodyPr/>
          <a:lstStyle/>
          <a:p>
            <a:r>
              <a:rPr lang="en-US" altLang="x-none" sz="3600" b="1">
                <a:solidFill>
                  <a:srgbClr val="FFA31B"/>
                </a:solidFill>
                <a:ea typeface="Arial" charset="0"/>
                <a:cs typeface="Arial" charset="0"/>
              </a:rPr>
              <a:t>FIELD: Secondary outcomes</a:t>
            </a:r>
            <a:r>
              <a:rPr lang="en-US" altLang="x-none" sz="3600" b="1">
                <a:solidFill>
                  <a:schemeClr val="tx1"/>
                </a:solidFill>
                <a:ea typeface="Arial" charset="0"/>
                <a:cs typeface="Arial" charset="0"/>
              </a:rPr>
              <a:t> </a:t>
            </a:r>
          </a:p>
        </p:txBody>
      </p:sp>
      <p:sp>
        <p:nvSpPr>
          <p:cNvPr id="2027523" name="Text Box 3"/>
          <p:cNvSpPr txBox="1">
            <a:spLocks noChangeArrowheads="1"/>
          </p:cNvSpPr>
          <p:nvPr/>
        </p:nvSpPr>
        <p:spPr bwMode="auto">
          <a:xfrm>
            <a:off x="990600" y="6096000"/>
            <a:ext cx="6477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85000"/>
              </a:lnSpc>
            </a:pPr>
            <a:r>
              <a:rPr lang="en-US" altLang="x-none" sz="1600">
                <a:solidFill>
                  <a:schemeClr val="folHlink"/>
                </a:solidFill>
                <a:latin typeface="Verdana" charset="0"/>
                <a:ea typeface="Times New Roman" charset="0"/>
                <a:cs typeface="Times New Roman" charset="0"/>
              </a:rPr>
              <a:t>The FIELD study investigators. </a:t>
            </a:r>
            <a:r>
              <a:rPr lang="en-US" altLang="x-none" sz="1600" i="1">
                <a:solidFill>
                  <a:schemeClr val="folHlink"/>
                </a:solidFill>
                <a:latin typeface="Verdana" charset="0"/>
                <a:ea typeface="Times New Roman" charset="0"/>
                <a:cs typeface="Times New Roman" charset="0"/>
              </a:rPr>
              <a:t>Lancet </a:t>
            </a:r>
            <a:r>
              <a:rPr lang="en-US" altLang="x-none" sz="1600">
                <a:solidFill>
                  <a:schemeClr val="folHlink"/>
                </a:solidFill>
                <a:latin typeface="Verdana" charset="0"/>
                <a:ea typeface="Times New Roman" charset="0"/>
                <a:cs typeface="Times New Roman" charset="0"/>
              </a:rPr>
              <a:t>2005; available at: </a:t>
            </a:r>
            <a:r>
              <a:rPr lang="en-US" altLang="x-none" sz="1600">
                <a:solidFill>
                  <a:schemeClr val="folHlink"/>
                </a:solidFill>
                <a:ea typeface="Arial" charset="0"/>
                <a:cs typeface="Arial" charset="0"/>
              </a:rPr>
              <a:t>http://www.lancet.com</a:t>
            </a:r>
            <a:r>
              <a:rPr lang="en-US" altLang="x-none" sz="1600">
                <a:solidFill>
                  <a:schemeClr val="folHlink"/>
                </a:solidFill>
                <a:latin typeface="Verdana" charset="0"/>
                <a:ea typeface="Times New Roman" charset="0"/>
                <a:cs typeface="Times New Roman" charset="0"/>
              </a:rPr>
              <a:t>. </a:t>
            </a:r>
          </a:p>
        </p:txBody>
      </p:sp>
      <p:graphicFrame>
        <p:nvGraphicFramePr>
          <p:cNvPr id="2027524" name="Group 4"/>
          <p:cNvGraphicFramePr>
            <a:graphicFrameLocks noGrp="1"/>
          </p:cNvGraphicFramePr>
          <p:nvPr/>
        </p:nvGraphicFramePr>
        <p:xfrm>
          <a:off x="990600" y="990600"/>
          <a:ext cx="8153400" cy="5205413"/>
        </p:xfrm>
        <a:graphic>
          <a:graphicData uri="http://schemas.openxmlformats.org/drawingml/2006/table">
            <a:tbl>
              <a:tblPr/>
              <a:tblGrid>
                <a:gridCol w="2362200"/>
                <a:gridCol w="1524000"/>
                <a:gridCol w="1600200"/>
                <a:gridCol w="1676400"/>
                <a:gridCol w="990600"/>
              </a:tblGrid>
              <a:tr h="5810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End point</a:t>
                      </a:r>
                    </a:p>
                  </a:txBody>
                  <a:tcPr marR="0"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Placebo (n=4900), n (%)</a:t>
                      </a: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Fenofibrate (n=4895), n (%)</a:t>
                      </a: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HR</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(95% CI)</a:t>
                      </a: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p</a:t>
                      </a:r>
                    </a:p>
                  </a:txBody>
                  <a:tcPr marR="0" horzOverflow="overflow">
                    <a:lnL>
                      <a:noFill/>
                    </a:lnL>
                    <a:lnR cap="flat">
                      <a:noFill/>
                    </a:lnR>
                    <a:lnT cap="flat">
                      <a:noFill/>
                    </a:lnT>
                    <a:lnB>
                      <a:noFill/>
                    </a:lnB>
                    <a:lnTlToBr>
                      <a:noFill/>
                    </a:lnTlToBr>
                    <a:lnBlToTr>
                      <a:noFill/>
                    </a:lnBlToTr>
                    <a:noFill/>
                  </a:tcPr>
                </a:tc>
              </a:tr>
              <a:tr h="5794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Total CV events </a:t>
                      </a: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683 (14)</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612 (13)</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0.89</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(0.80-0.99)</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0.035</a:t>
                      </a:r>
                    </a:p>
                  </a:txBody>
                  <a:tcPr marR="0" horzOverflow="overflow">
                    <a:lnL>
                      <a:noFill/>
                    </a:lnL>
                    <a:lnR cap="flat">
                      <a:noFill/>
                    </a:lnR>
                    <a:lnT>
                      <a:noFill/>
                    </a:lnT>
                    <a:lnB>
                      <a:noFill/>
                    </a:lnB>
                    <a:lnTlToBr>
                      <a:noFill/>
                    </a:lnTlToBr>
                    <a:lnBlToTr>
                      <a:noFill/>
                    </a:lnBlToTr>
                    <a:noFill/>
                  </a:tcPr>
                </a:tc>
              </a:tr>
              <a:tr h="5810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CV mortality</a:t>
                      </a: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127 (3)</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140 (3)</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1.11</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(0.87-1.41)</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0.41</a:t>
                      </a:r>
                    </a:p>
                  </a:txBody>
                  <a:tcPr marR="0" horzOverflow="overflow">
                    <a:lnL>
                      <a:noFill/>
                    </a:lnL>
                    <a:lnR cap="flat">
                      <a:noFill/>
                    </a:lnR>
                    <a:lnT>
                      <a:noFill/>
                    </a:lnT>
                    <a:lnB>
                      <a:noFill/>
                    </a:lnB>
                    <a:lnTlToBr>
                      <a:noFill/>
                    </a:lnTlToBr>
                    <a:lnBlToTr>
                      <a:noFill/>
                    </a:lnBlToTr>
                    <a:noFill/>
                  </a:tcPr>
                </a:tc>
              </a:tr>
              <a:tr h="5810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Total mortality </a:t>
                      </a: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323 (7)</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356 (7)</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1.11</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(0.95-1.29)</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0.18</a:t>
                      </a:r>
                    </a:p>
                  </a:txBody>
                  <a:tcPr marR="0" horzOverflow="overflow">
                    <a:lnL>
                      <a:noFill/>
                    </a:lnL>
                    <a:lnR cap="flat">
                      <a:noFill/>
                    </a:lnR>
                    <a:lnT>
                      <a:noFill/>
                    </a:lnT>
                    <a:lnB>
                      <a:noFill/>
                    </a:lnB>
                    <a:lnTlToBr>
                      <a:noFill/>
                    </a:lnTlToBr>
                    <a:lnBlToTr>
                      <a:noFill/>
                    </a:lnBlToTr>
                    <a:noFill/>
                  </a:tcPr>
                </a:tc>
              </a:tr>
              <a:tr h="5810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Stroke </a:t>
                      </a: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175 (4)</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158 (3)</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0.90</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(0.73-1.12)</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0.36</a:t>
                      </a:r>
                    </a:p>
                  </a:txBody>
                  <a:tcPr marR="0" horzOverflow="overflow">
                    <a:lnL>
                      <a:noFill/>
                    </a:lnL>
                    <a:lnR cap="flat">
                      <a:noFill/>
                    </a:lnR>
                    <a:lnT>
                      <a:noFill/>
                    </a:lnT>
                    <a:lnB>
                      <a:noFill/>
                    </a:lnB>
                    <a:lnTlToBr>
                      <a:noFill/>
                    </a:lnTlToBr>
                    <a:lnBlToTr>
                      <a:noFill/>
                    </a:lnBlToTr>
                    <a:noFill/>
                  </a:tcPr>
                </a:tc>
              </a:tr>
              <a:tr h="5794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Coronary revascularization</a:t>
                      </a: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364 (7)</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290 (6)</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0.79</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(0.68-0.93)</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0.003</a:t>
                      </a:r>
                    </a:p>
                  </a:txBody>
                  <a:tcPr marR="0" horzOverflow="overflow">
                    <a:lnL>
                      <a:noFill/>
                    </a:lnL>
                    <a:lnR cap="flat">
                      <a:noFill/>
                    </a:lnR>
                    <a:lnT>
                      <a:noFill/>
                    </a:lnT>
                    <a:lnB>
                      <a:noFill/>
                    </a:lnB>
                    <a:lnTlToBr>
                      <a:noFill/>
                    </a:lnTlToBr>
                    <a:lnBlToTr>
                      <a:noFill/>
                    </a:lnBlToTr>
                    <a:noFill/>
                  </a:tcPr>
                </a:tc>
              </a:tr>
              <a:tr h="5810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All revascularization</a:t>
                      </a:r>
                    </a:p>
                  </a:txBody>
                  <a:tcPr marR="0"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471 (10)</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380 (8) </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0.80</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(0.70-0.92)</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0.001</a:t>
                      </a:r>
                    </a:p>
                  </a:txBody>
                  <a:tcPr marR="0" horzOverflow="overflow">
                    <a:lnL>
                      <a:noFill/>
                    </a:lnL>
                    <a:lnR cap="flat">
                      <a:noFill/>
                    </a:lnR>
                    <a:lnT>
                      <a:noFill/>
                    </a:lnT>
                    <a:lnB cap="flat">
                      <a:noFill/>
                    </a:lnB>
                    <a:lnTlToBr>
                      <a:noFill/>
                    </a:lnTlToBr>
                    <a:lnBlToTr>
                      <a:noFill/>
                    </a:lnBlToTr>
                    <a:noFill/>
                  </a:tcPr>
                </a:tc>
              </a:tr>
            </a:tbl>
          </a:graphicData>
        </a:graphic>
      </p:graphicFrame>
      <p:sp>
        <p:nvSpPr>
          <p:cNvPr id="2027584" name="Line 64"/>
          <p:cNvSpPr>
            <a:spLocks noChangeShapeType="1"/>
          </p:cNvSpPr>
          <p:nvPr/>
        </p:nvSpPr>
        <p:spPr bwMode="auto">
          <a:xfrm>
            <a:off x="1219200" y="1981200"/>
            <a:ext cx="79248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27585" name="Line 65"/>
          <p:cNvSpPr>
            <a:spLocks noChangeShapeType="1"/>
          </p:cNvSpPr>
          <p:nvPr/>
        </p:nvSpPr>
        <p:spPr bwMode="auto">
          <a:xfrm>
            <a:off x="1066800" y="6172200"/>
            <a:ext cx="79248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2029570" name="Rectangle 2"/>
          <p:cNvSpPr>
            <a:spLocks noGrp="1" noRot="1" noChangeArrowheads="1"/>
          </p:cNvSpPr>
          <p:nvPr>
            <p:ph type="title"/>
          </p:nvPr>
        </p:nvSpPr>
        <p:spPr>
          <a:xfrm>
            <a:off x="685800" y="0"/>
            <a:ext cx="7772400" cy="838200"/>
          </a:xfrm>
        </p:spPr>
        <p:txBody>
          <a:bodyPr/>
          <a:lstStyle/>
          <a:p>
            <a:r>
              <a:rPr lang="en-US" altLang="x-none"/>
              <a:t>FIELD: microvascular effects</a:t>
            </a:r>
          </a:p>
        </p:txBody>
      </p:sp>
      <p:sp>
        <p:nvSpPr>
          <p:cNvPr id="2029571" name="Rectangle 3"/>
          <p:cNvSpPr>
            <a:spLocks noGrp="1" noRot="1" noChangeArrowheads="1"/>
          </p:cNvSpPr>
          <p:nvPr>
            <p:ph type="body" idx="1"/>
          </p:nvPr>
        </p:nvSpPr>
        <p:spPr>
          <a:xfrm>
            <a:off x="304800" y="1066800"/>
            <a:ext cx="8686800" cy="4419600"/>
          </a:xfrm>
        </p:spPr>
        <p:txBody>
          <a:bodyPr/>
          <a:lstStyle/>
          <a:p>
            <a:r>
              <a:rPr lang="en-US" altLang="x-none" sz="2400"/>
              <a:t>Retinopathy laser treatment: </a:t>
            </a:r>
          </a:p>
          <a:p>
            <a:pPr>
              <a:buFont typeface="Wingdings" charset="2"/>
              <a:buNone/>
            </a:pPr>
            <a:r>
              <a:rPr lang="en-US" altLang="x-none" sz="2400"/>
              <a:t>          5.2% placebo vs. 3.6% fenofibrate- p=0.0003</a:t>
            </a:r>
          </a:p>
          <a:p>
            <a:pPr>
              <a:buFont typeface="Wingdings" charset="2"/>
              <a:buNone/>
            </a:pPr>
            <a:endParaRPr lang="en-US" altLang="x-none" sz="2400"/>
          </a:p>
          <a:p>
            <a:pPr>
              <a:buClr>
                <a:schemeClr val="tx1"/>
              </a:buClr>
            </a:pPr>
            <a:r>
              <a:rPr lang="en-US" altLang="x-none" sz="2400"/>
              <a:t>Albuminuria:</a:t>
            </a:r>
          </a:p>
          <a:p>
            <a:pPr>
              <a:buClr>
                <a:schemeClr val="tx1"/>
              </a:buClr>
              <a:buFontTx/>
              <a:buNone/>
            </a:pPr>
            <a:r>
              <a:rPr lang="en-US" altLang="x-none" sz="2400"/>
              <a:t>          progression- 11% placebo vs. 10% fenofibrate</a:t>
            </a:r>
          </a:p>
          <a:p>
            <a:pPr>
              <a:buClr>
                <a:schemeClr val="tx1"/>
              </a:buClr>
              <a:buFontTx/>
              <a:buNone/>
            </a:pPr>
            <a:r>
              <a:rPr lang="en-US" altLang="x-none" sz="2400"/>
              <a:t>          regression  - 8%   placebo vs.  9% fenofibrate</a:t>
            </a:r>
          </a:p>
          <a:p>
            <a:pPr>
              <a:buClr>
                <a:schemeClr val="tx1"/>
              </a:buClr>
              <a:buFontTx/>
              <a:buNone/>
            </a:pPr>
            <a:r>
              <a:rPr lang="en-US" altLang="x-none" sz="2400"/>
              <a:t>          2.6% more pts. either regressed or did not progress with fenofibrate – p=0.002</a:t>
            </a:r>
          </a:p>
          <a:p>
            <a:pPr>
              <a:buClr>
                <a:schemeClr val="tx1"/>
              </a:buClr>
              <a:buFontTx/>
              <a:buNone/>
            </a:pPr>
            <a:endParaRPr lang="en-US" altLang="x-none" sz="2400"/>
          </a:p>
          <a:p>
            <a:pPr>
              <a:buClr>
                <a:schemeClr val="tx1"/>
              </a:buClr>
            </a:pPr>
            <a:r>
              <a:rPr lang="en-US" altLang="x-none" sz="2400"/>
              <a:t>Statins have not shown these benefits in diabetics</a:t>
            </a:r>
          </a:p>
        </p:txBody>
      </p:sp>
      <p:sp>
        <p:nvSpPr>
          <p:cNvPr id="2029572" name="Text Box 4"/>
          <p:cNvSpPr txBox="1">
            <a:spLocks noChangeArrowheads="1"/>
          </p:cNvSpPr>
          <p:nvPr/>
        </p:nvSpPr>
        <p:spPr bwMode="auto">
          <a:xfrm>
            <a:off x="212725" y="5800725"/>
            <a:ext cx="579278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lnSpc>
                <a:spcPct val="85000"/>
              </a:lnSpc>
            </a:pPr>
            <a:r>
              <a:rPr lang="en-US" altLang="x-none" sz="2400">
                <a:solidFill>
                  <a:schemeClr val="folHlink"/>
                </a:solidFill>
                <a:latin typeface="Times New Roman" charset="0"/>
              </a:rPr>
              <a:t>The FIELD study investigators. </a:t>
            </a:r>
            <a:r>
              <a:rPr lang="en-US" altLang="x-none" sz="2400" i="1">
                <a:solidFill>
                  <a:schemeClr val="folHlink"/>
                </a:solidFill>
                <a:latin typeface="Times New Roman" charset="0"/>
              </a:rPr>
              <a:t>Lancet </a:t>
            </a:r>
            <a:r>
              <a:rPr lang="en-US" altLang="x-none" sz="2400">
                <a:solidFill>
                  <a:schemeClr val="folHlink"/>
                </a:solidFill>
                <a:latin typeface="Times New Roman" charset="0"/>
              </a:rPr>
              <a:t>2005; </a:t>
            </a:r>
          </a:p>
          <a:p>
            <a:pPr eaLnBrk="1" hangingPunct="1">
              <a:lnSpc>
                <a:spcPct val="85000"/>
              </a:lnSpc>
            </a:pPr>
            <a:r>
              <a:rPr lang="en-US" altLang="x-none" sz="2400">
                <a:solidFill>
                  <a:schemeClr val="folHlink"/>
                </a:solidFill>
                <a:latin typeface="Times New Roman" charset="0"/>
              </a:rPr>
              <a:t>available at: http://www.lancet.com. </a:t>
            </a:r>
          </a:p>
          <a:p>
            <a:pPr eaLnBrk="1" hangingPunct="1"/>
            <a:endParaRPr lang="en-US" altLang="x-none" sz="2400">
              <a:solidFill>
                <a:schemeClr val="folHlink"/>
              </a:solidFill>
              <a:latin typeface="Times New Roman" charset="0"/>
            </a:endParaRPr>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2031618" name="Rectangle 2"/>
          <p:cNvSpPr>
            <a:spLocks noGrp="1" noRot="1" noChangeArrowheads="1"/>
          </p:cNvSpPr>
          <p:nvPr>
            <p:ph type="title"/>
          </p:nvPr>
        </p:nvSpPr>
        <p:spPr/>
        <p:txBody>
          <a:bodyPr/>
          <a:lstStyle/>
          <a:p>
            <a:endParaRPr lang="x-none" altLang="x-none"/>
          </a:p>
        </p:txBody>
      </p:sp>
      <p:pic>
        <p:nvPicPr>
          <p:cNvPr id="2031619"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324600"/>
          </a:xfrm>
          <a:noFill/>
          <a:ln/>
        </p:spPr>
      </p:pic>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2039810" name="Rectangle 2"/>
          <p:cNvSpPr>
            <a:spLocks noGrp="1" noRot="1" noChangeArrowheads="1"/>
          </p:cNvSpPr>
          <p:nvPr>
            <p:ph type="title"/>
          </p:nvPr>
        </p:nvSpPr>
        <p:spPr/>
        <p:txBody>
          <a:bodyPr/>
          <a:lstStyle/>
          <a:p>
            <a:endParaRPr lang="x-none" altLang="x-none"/>
          </a:p>
        </p:txBody>
      </p:sp>
      <p:pic>
        <p:nvPicPr>
          <p:cNvPr id="2039811"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248400"/>
          </a:xfrm>
          <a:noFill/>
          <a:ln/>
        </p:spPr>
      </p:pic>
      <p:sp>
        <p:nvSpPr>
          <p:cNvPr id="2039812" name="Text Box 4"/>
          <p:cNvSpPr txBox="1">
            <a:spLocks noChangeArrowheads="1"/>
          </p:cNvSpPr>
          <p:nvPr/>
        </p:nvSpPr>
        <p:spPr bwMode="auto">
          <a:xfrm>
            <a:off x="4632325" y="646113"/>
            <a:ext cx="428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t>17 weeks on pioglitazone 30mg or 45mg</a:t>
            </a:r>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ltLang="x-none"/>
              <a:t>Copyright Bale/Doneen Paradigm</a:t>
            </a:r>
          </a:p>
        </p:txBody>
      </p:sp>
      <p:sp>
        <p:nvSpPr>
          <p:cNvPr id="2041858" name="Rectangle 2"/>
          <p:cNvSpPr>
            <a:spLocks noGrp="1" noRot="1" noChangeArrowheads="1"/>
          </p:cNvSpPr>
          <p:nvPr>
            <p:ph type="title"/>
          </p:nvPr>
        </p:nvSpPr>
        <p:spPr/>
        <p:txBody>
          <a:bodyPr/>
          <a:lstStyle/>
          <a:p>
            <a:r>
              <a:rPr lang="en-US" altLang="x-none" sz="3700"/>
              <a:t>Serum FFA Levels in Patients Receiving Pioglitazone, Metformin, or Glimepiride</a:t>
            </a:r>
          </a:p>
        </p:txBody>
      </p:sp>
      <p:pic>
        <p:nvPicPr>
          <p:cNvPr id="2041859" name="Picture 3" descr="Slid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2041860" name="Text Box 4"/>
          <p:cNvSpPr txBox="1">
            <a:spLocks noChangeArrowheads="1"/>
          </p:cNvSpPr>
          <p:nvPr/>
        </p:nvSpPr>
        <p:spPr bwMode="auto">
          <a:xfrm>
            <a:off x="1584325" y="36513"/>
            <a:ext cx="702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t>Newly dx’ed type 2’s; pio. -38; met. -39; glim. -37; no A1c difference</a:t>
            </a:r>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2054146" name="Rectangle 2"/>
          <p:cNvSpPr>
            <a:spLocks noGrp="1" noRot="1" noChangeArrowheads="1"/>
          </p:cNvSpPr>
          <p:nvPr>
            <p:ph type="title"/>
          </p:nvPr>
        </p:nvSpPr>
        <p:spPr/>
        <p:txBody>
          <a:bodyPr/>
          <a:lstStyle/>
          <a:p>
            <a:r>
              <a:rPr lang="en-US" altLang="x-none"/>
              <a:t>PPAR-Regulated </a:t>
            </a:r>
            <a:br>
              <a:rPr lang="en-US" altLang="x-none"/>
            </a:br>
            <a:r>
              <a:rPr lang="en-US" altLang="x-none"/>
              <a:t>Inflammatory Markers</a:t>
            </a:r>
          </a:p>
        </p:txBody>
      </p:sp>
      <p:pic>
        <p:nvPicPr>
          <p:cNvPr id="2054147" name="Picture 3" descr="Vascular Effects slide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2054148" name="Text Box 4"/>
          <p:cNvSpPr txBox="1">
            <a:spLocks noChangeArrowheads="1"/>
          </p:cNvSpPr>
          <p:nvPr/>
        </p:nvSpPr>
        <p:spPr bwMode="auto">
          <a:xfrm>
            <a:off x="4975225" y="2430463"/>
            <a:ext cx="348297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TZDs have been shown to effect</a:t>
            </a:r>
          </a:p>
          <a:p>
            <a:pPr>
              <a:spcBef>
                <a:spcPct val="50000"/>
              </a:spcBef>
            </a:pPr>
            <a:r>
              <a:rPr lang="en-US" altLang="x-none"/>
              <a:t>All of these in a positive manner</a:t>
            </a:r>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Footer Placeholder 3"/>
          <p:cNvSpPr>
            <a:spLocks noGrp="1"/>
          </p:cNvSpPr>
          <p:nvPr>
            <p:ph type="ftr" sz="quarter" idx="11"/>
          </p:nvPr>
        </p:nvSpPr>
        <p:spPr/>
        <p:txBody>
          <a:bodyPr/>
          <a:lstStyle/>
          <a:p>
            <a:r>
              <a:rPr lang="en-US" altLang="x-none"/>
              <a:t>Copyright Bale/Doneen Paradigm</a:t>
            </a:r>
          </a:p>
        </p:txBody>
      </p:sp>
      <p:sp>
        <p:nvSpPr>
          <p:cNvPr id="2058242" name="Rectangle 2"/>
          <p:cNvSpPr>
            <a:spLocks noChangeArrowheads="1"/>
          </p:cNvSpPr>
          <p:nvPr/>
        </p:nvSpPr>
        <p:spPr bwMode="auto">
          <a:xfrm>
            <a:off x="225425" y="5294313"/>
            <a:ext cx="7974013"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spAutoFit/>
          </a:bodyPr>
          <a:lstStyle>
            <a:lvl1pPr marL="117475" indent="-117475">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spcBef>
                <a:spcPct val="15000"/>
              </a:spcBef>
              <a:buFont typeface="Symbol" charset="2"/>
              <a:buNone/>
            </a:pPr>
            <a:r>
              <a:rPr lang="en-US" altLang="x-none" sz="1400">
                <a:latin typeface="Arial Narrow" charset="0"/>
              </a:rPr>
              <a:t>*Adjusted geometric mean values.</a:t>
            </a:r>
          </a:p>
          <a:p>
            <a:pPr>
              <a:spcBef>
                <a:spcPct val="15000"/>
              </a:spcBef>
              <a:buFont typeface="Symbol" charset="2"/>
              <a:buNone/>
            </a:pPr>
            <a:r>
              <a:rPr lang="en-GB" altLang="x-none" sz="1400" baseline="30000">
                <a:latin typeface="Arial Narrow" charset="0"/>
              </a:rPr>
              <a:t>†</a:t>
            </a:r>
            <a:r>
              <a:rPr lang="en-US" altLang="x-none" sz="1400" i="1">
                <a:latin typeface="Arial Narrow" charset="0"/>
              </a:rPr>
              <a:t>P</a:t>
            </a:r>
            <a:r>
              <a:rPr lang="en-US" altLang="x-none" sz="1400">
                <a:latin typeface="Arial Narrow" charset="0"/>
              </a:rPr>
              <a:t>&lt;.0001.</a:t>
            </a:r>
          </a:p>
          <a:p>
            <a:pPr>
              <a:spcBef>
                <a:spcPct val="15000"/>
              </a:spcBef>
              <a:buFont typeface="Symbol" charset="2"/>
              <a:buNone/>
            </a:pPr>
            <a:r>
              <a:rPr lang="en-US" altLang="x-none" sz="1400">
                <a:latin typeface="Arial Narrow" charset="0"/>
              </a:rPr>
              <a:t> Results were measured using Homeostasis Model Assessment (HOMA), a mathematical model that estimates insulin </a:t>
            </a:r>
          </a:p>
          <a:p>
            <a:pPr>
              <a:spcBef>
                <a:spcPct val="15000"/>
              </a:spcBef>
              <a:buFont typeface="Symbol" charset="2"/>
              <a:buNone/>
            </a:pPr>
            <a:r>
              <a:rPr lang="en-US" altLang="x-none" sz="1400">
                <a:latin typeface="Arial Narrow" charset="0"/>
              </a:rPr>
              <a:t> resistance and </a:t>
            </a:r>
            <a:r>
              <a:rPr lang="en-US" altLang="x-none" sz="1400">
                <a:latin typeface="Arial Narrow" charset="0"/>
                <a:sym typeface="Symbol" charset="2"/>
              </a:rPr>
              <a:t>-cell function from fasting plasma insulin and glucose values.</a:t>
            </a:r>
          </a:p>
          <a:p>
            <a:pPr>
              <a:spcBef>
                <a:spcPct val="15000"/>
              </a:spcBef>
              <a:buFont typeface="Symbol" charset="2"/>
              <a:buNone/>
            </a:pPr>
            <a:r>
              <a:rPr lang="en-US" altLang="x-none" sz="1400">
                <a:latin typeface="Arial Narrow" charset="0"/>
              </a:rPr>
              <a:t> Comparison with placebo and rosiglitazone over 26 weeks in a randomized, placebo-controlled study.</a:t>
            </a:r>
          </a:p>
          <a:p>
            <a:pPr>
              <a:spcBef>
                <a:spcPct val="15000"/>
              </a:spcBef>
              <a:buFont typeface="Symbol" charset="2"/>
              <a:buNone/>
            </a:pPr>
            <a:r>
              <a:rPr lang="en-US" altLang="x-none" sz="1400">
                <a:latin typeface="Arial Narrow" charset="0"/>
              </a:rPr>
              <a:t> Study 011. Data on file, GlaxoSmithKline.</a:t>
            </a:r>
          </a:p>
        </p:txBody>
      </p:sp>
      <p:graphicFrame>
        <p:nvGraphicFramePr>
          <p:cNvPr id="2058243" name="Object 3"/>
          <p:cNvGraphicFramePr>
            <a:graphicFrameLocks/>
          </p:cNvGraphicFramePr>
          <p:nvPr>
            <p:ph type="chart" idx="4294967295"/>
          </p:nvPr>
        </p:nvGraphicFramePr>
        <p:xfrm>
          <a:off x="2000250" y="1546225"/>
          <a:ext cx="6462713" cy="3244850"/>
        </p:xfrm>
        <a:graphic>
          <a:graphicData uri="http://schemas.openxmlformats.org/presentationml/2006/ole">
            <mc:AlternateContent xmlns:mc="http://schemas.openxmlformats.org/markup-compatibility/2006">
              <mc:Choice xmlns:v="urn:schemas-microsoft-com:vml" Requires="v">
                <p:oleObj spid="_x0000_s2058252" name="Chart" r:id="rId4" imgW="6467541" imgH="3248198" progId="MSGraph.Chart.5">
                  <p:embed followColorScheme="full"/>
                </p:oleObj>
              </mc:Choice>
              <mc:Fallback>
                <p:oleObj name="Chart" r:id="rId4" imgW="6467541" imgH="3248198" progId="MSGraph.Chart.5">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blackWhite">
                      <a:xfrm>
                        <a:off x="2000250" y="1546225"/>
                        <a:ext cx="6462713" cy="32448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2058244" name="Text Box 4"/>
          <p:cNvSpPr txBox="1">
            <a:spLocks noChangeArrowheads="1"/>
          </p:cNvSpPr>
          <p:nvPr/>
        </p:nvSpPr>
        <p:spPr bwMode="auto">
          <a:xfrm>
            <a:off x="3014663" y="4808538"/>
            <a:ext cx="2032000" cy="61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spcBef>
                <a:spcPct val="15000"/>
              </a:spcBef>
              <a:buFont typeface="Symbol" charset="2"/>
              <a:buNone/>
            </a:pPr>
            <a:r>
              <a:rPr lang="en-US" altLang="x-none" sz="1600" b="1">
                <a:latin typeface="Arial Narrow" charset="0"/>
              </a:rPr>
              <a:t>Rosiglitazone 2 mg BID</a:t>
            </a:r>
          </a:p>
          <a:p>
            <a:pPr algn="ctr">
              <a:spcBef>
                <a:spcPct val="15000"/>
              </a:spcBef>
              <a:buFont typeface="Symbol" charset="2"/>
              <a:buNone/>
            </a:pPr>
            <a:r>
              <a:rPr lang="en-US" altLang="x-none" sz="1600" b="1">
                <a:latin typeface="Arial Narrow" charset="0"/>
              </a:rPr>
              <a:t>n = 165</a:t>
            </a:r>
          </a:p>
        </p:txBody>
      </p:sp>
      <p:sp>
        <p:nvSpPr>
          <p:cNvPr id="2058245" name="Text Box 5"/>
          <p:cNvSpPr txBox="1">
            <a:spLocks noChangeArrowheads="1"/>
          </p:cNvSpPr>
          <p:nvPr/>
        </p:nvSpPr>
        <p:spPr bwMode="auto">
          <a:xfrm>
            <a:off x="5857875" y="4808538"/>
            <a:ext cx="2032000" cy="61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spcBef>
                <a:spcPct val="15000"/>
              </a:spcBef>
              <a:buFont typeface="Symbol" charset="2"/>
              <a:buNone/>
            </a:pPr>
            <a:r>
              <a:rPr lang="en-US" altLang="x-none" sz="1600" b="1">
                <a:latin typeface="Arial Narrow" charset="0"/>
              </a:rPr>
              <a:t>Rosiglitazone 4 mg BID</a:t>
            </a:r>
          </a:p>
          <a:p>
            <a:pPr algn="ctr">
              <a:spcBef>
                <a:spcPct val="15000"/>
              </a:spcBef>
              <a:buFont typeface="Symbol" charset="2"/>
              <a:buNone/>
            </a:pPr>
            <a:r>
              <a:rPr lang="en-US" altLang="x-none" sz="1600" b="1">
                <a:latin typeface="Arial Narrow" charset="0"/>
              </a:rPr>
              <a:t>n = 169</a:t>
            </a:r>
          </a:p>
        </p:txBody>
      </p:sp>
      <p:sp>
        <p:nvSpPr>
          <p:cNvPr id="2058246" name="Text Box 6"/>
          <p:cNvSpPr txBox="1">
            <a:spLocks noChangeArrowheads="1"/>
          </p:cNvSpPr>
          <p:nvPr/>
        </p:nvSpPr>
        <p:spPr bwMode="auto">
          <a:xfrm rot="16200000">
            <a:off x="134938" y="2990850"/>
            <a:ext cx="320675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a:spcBef>
                <a:spcPct val="15000"/>
              </a:spcBef>
              <a:buFont typeface="Symbol" charset="2"/>
              <a:buNone/>
            </a:pPr>
            <a:r>
              <a:rPr lang="en-US" altLang="x-none" sz="1600" b="1">
                <a:latin typeface="Arial Narrow" charset="0"/>
              </a:rPr>
              <a:t> Percent Change in Insulin Resistance (HOMA IR) Compared With Placebo*</a:t>
            </a:r>
            <a:endParaRPr lang="en-US" altLang="x-none" sz="1400" baseline="30000">
              <a:latin typeface="Arial Narrow" charset="0"/>
            </a:endParaRPr>
          </a:p>
        </p:txBody>
      </p:sp>
      <p:sp>
        <p:nvSpPr>
          <p:cNvPr id="2058247" name="Text Box 7"/>
          <p:cNvSpPr txBox="1">
            <a:spLocks noChangeArrowheads="1"/>
          </p:cNvSpPr>
          <p:nvPr/>
        </p:nvSpPr>
        <p:spPr bwMode="auto">
          <a:xfrm>
            <a:off x="3871913" y="3544888"/>
            <a:ext cx="265112"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spcBef>
                <a:spcPct val="15000"/>
              </a:spcBef>
              <a:buFont typeface="Symbol" charset="2"/>
              <a:buNone/>
            </a:pPr>
            <a:r>
              <a:rPr lang="en-GB" altLang="x-none" sz="1400" b="1">
                <a:latin typeface="Arial Narrow" charset="0"/>
              </a:rPr>
              <a:t>†</a:t>
            </a:r>
            <a:endParaRPr lang="en-US" altLang="x-none" sz="1400" b="1">
              <a:latin typeface="Arial Narrow" charset="0"/>
            </a:endParaRPr>
          </a:p>
        </p:txBody>
      </p:sp>
      <p:sp>
        <p:nvSpPr>
          <p:cNvPr id="2058248" name="Rectangle 8"/>
          <p:cNvSpPr>
            <a:spLocks noChangeArrowheads="1"/>
          </p:cNvSpPr>
          <p:nvPr/>
        </p:nvSpPr>
        <p:spPr bwMode="auto">
          <a:xfrm>
            <a:off x="6783388" y="4365625"/>
            <a:ext cx="265112"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spcBef>
                <a:spcPct val="15000"/>
              </a:spcBef>
              <a:buFont typeface="Symbol" charset="2"/>
              <a:buNone/>
            </a:pPr>
            <a:r>
              <a:rPr lang="en-GB" altLang="x-none" sz="1400" b="1">
                <a:latin typeface="Arial Narrow" charset="0"/>
              </a:rPr>
              <a:t>†</a:t>
            </a:r>
            <a:endParaRPr lang="en-US" altLang="x-none" sz="1400" b="1">
              <a:latin typeface="Arial Narrow" charset="0"/>
            </a:endParaRPr>
          </a:p>
        </p:txBody>
      </p:sp>
      <p:sp>
        <p:nvSpPr>
          <p:cNvPr id="2058249" name="Rectangle 9"/>
          <p:cNvSpPr>
            <a:spLocks noGrp="1" noChangeArrowheads="1"/>
          </p:cNvSpPr>
          <p:nvPr>
            <p:ph type="title"/>
          </p:nvPr>
        </p:nvSpPr>
        <p:spPr>
          <a:xfrm>
            <a:off x="520700" y="25400"/>
            <a:ext cx="7335838" cy="1079500"/>
          </a:xfrm>
          <a:noFill/>
          <a:ln/>
          <a:extLst>
            <a:ext uri="{91240B29-F687-4F45-9708-019B960494DF}">
              <a14:hiddenLine xmlns:a14="http://schemas.microsoft.com/office/drawing/2010/main" w="12700">
                <a:solidFill>
                  <a:schemeClr val="tx1"/>
                </a:solidFill>
                <a:miter lim="800000"/>
                <a:headEnd/>
                <a:tailEnd/>
              </a14:hiddenLine>
            </a:ext>
          </a:extLst>
        </p:spPr>
        <p:txBody>
          <a:bodyPr anchor="b"/>
          <a:lstStyle/>
          <a:p>
            <a:pPr>
              <a:spcBef>
                <a:spcPct val="15000"/>
              </a:spcBef>
            </a:pPr>
            <a:r>
              <a:rPr lang="en-US" altLang="x-none" sz="2800"/>
              <a:t>Rosiglitazone Monotherapy Significantly </a:t>
            </a:r>
            <a:br>
              <a:rPr lang="en-US" altLang="x-none" sz="2800"/>
            </a:br>
            <a:r>
              <a:rPr lang="en-US" altLang="x-none" sz="2800"/>
              <a:t>Decreases Insulin Resistance</a:t>
            </a:r>
          </a:p>
        </p:txBody>
      </p:sp>
      <p:sp>
        <p:nvSpPr>
          <p:cNvPr id="2058250" name="Text Box 10"/>
          <p:cNvSpPr txBox="1">
            <a:spLocks noChangeArrowheads="1"/>
          </p:cNvSpPr>
          <p:nvPr/>
        </p:nvSpPr>
        <p:spPr bwMode="auto">
          <a:xfrm>
            <a:off x="6567488" y="3829050"/>
            <a:ext cx="7096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spcBef>
                <a:spcPct val="15000"/>
              </a:spcBef>
              <a:buFont typeface="Symbol" charset="2"/>
              <a:buNone/>
            </a:pPr>
            <a:r>
              <a:rPr lang="en-US" altLang="x-none" sz="1600" b="1">
                <a:solidFill>
                  <a:schemeClr val="bg2"/>
                </a:solidFill>
                <a:latin typeface="Arial Narrow" charset="0"/>
              </a:rPr>
              <a:t>-35.5%</a:t>
            </a:r>
          </a:p>
        </p:txBody>
      </p:sp>
      <p:sp>
        <p:nvSpPr>
          <p:cNvPr id="2058251" name="Text Box 11"/>
          <p:cNvSpPr txBox="1">
            <a:spLocks noChangeArrowheads="1"/>
          </p:cNvSpPr>
          <p:nvPr/>
        </p:nvSpPr>
        <p:spPr bwMode="auto">
          <a:xfrm>
            <a:off x="3651250" y="3035300"/>
            <a:ext cx="7096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spcBef>
                <a:spcPct val="15000"/>
              </a:spcBef>
              <a:buFont typeface="Symbol" charset="2"/>
              <a:buNone/>
            </a:pPr>
            <a:r>
              <a:rPr lang="en-US" altLang="x-none" sz="1600" b="1">
                <a:solidFill>
                  <a:schemeClr val="bg2"/>
                </a:solidFill>
                <a:latin typeface="Arial Narrow" charset="0"/>
              </a:rPr>
              <a:t>-23.8%</a:t>
            </a:r>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Footer Placeholder 3"/>
          <p:cNvSpPr>
            <a:spLocks noGrp="1"/>
          </p:cNvSpPr>
          <p:nvPr>
            <p:ph type="ftr" sz="quarter" idx="11"/>
          </p:nvPr>
        </p:nvSpPr>
        <p:spPr/>
        <p:txBody>
          <a:bodyPr/>
          <a:lstStyle/>
          <a:p>
            <a:r>
              <a:rPr lang="en-US" altLang="x-none"/>
              <a:t>Copyright Bale/Doneen Paradigm</a:t>
            </a:r>
          </a:p>
        </p:txBody>
      </p:sp>
      <p:graphicFrame>
        <p:nvGraphicFramePr>
          <p:cNvPr id="2060290" name="Object 2"/>
          <p:cNvGraphicFramePr>
            <a:graphicFrameLocks/>
          </p:cNvGraphicFramePr>
          <p:nvPr>
            <p:ph type="chart" idx="4294967295"/>
          </p:nvPr>
        </p:nvGraphicFramePr>
        <p:xfrm>
          <a:off x="2598738" y="1820863"/>
          <a:ext cx="6469062" cy="3121025"/>
        </p:xfrm>
        <a:graphic>
          <a:graphicData uri="http://schemas.openxmlformats.org/presentationml/2006/ole">
            <mc:AlternateContent xmlns:mc="http://schemas.openxmlformats.org/markup-compatibility/2006">
              <mc:Choice xmlns:v="urn:schemas-microsoft-com:vml" Requires="v">
                <p:oleObj spid="_x0000_s2060298" name="Chart" r:id="rId4" imgW="6467475" imgH="3124200" progId="MSGraph.Chart.8">
                  <p:embed followColorScheme="full"/>
                </p:oleObj>
              </mc:Choice>
              <mc:Fallback>
                <p:oleObj name="Chart" r:id="rId4" imgW="6467475" imgH="3124200"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blackWhite">
                      <a:xfrm>
                        <a:off x="2598738" y="1820863"/>
                        <a:ext cx="6469062" cy="3121025"/>
                      </a:xfrm>
                      <a:prstGeom prst="rect">
                        <a:avLst/>
                      </a:prstGeom>
                    </p:spPr>
                  </p:pic>
                </p:oleObj>
              </mc:Fallback>
            </mc:AlternateContent>
          </a:graphicData>
        </a:graphic>
      </p:graphicFrame>
      <p:sp>
        <p:nvSpPr>
          <p:cNvPr id="2060291" name="Text Box 3"/>
          <p:cNvSpPr txBox="1">
            <a:spLocks noChangeArrowheads="1"/>
          </p:cNvSpPr>
          <p:nvPr/>
        </p:nvSpPr>
        <p:spPr bwMode="auto">
          <a:xfrm>
            <a:off x="3444875" y="1371600"/>
            <a:ext cx="244316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buFont typeface="Symbol" charset="2"/>
              <a:buNone/>
            </a:pPr>
            <a:r>
              <a:rPr lang="en-US" altLang="x-none" sz="1600" b="1"/>
              <a:t>Rosiglitazone 2 mg BID</a:t>
            </a:r>
          </a:p>
          <a:p>
            <a:pPr algn="ctr">
              <a:buFont typeface="Symbol" charset="2"/>
              <a:buNone/>
            </a:pPr>
            <a:r>
              <a:rPr lang="en-US" altLang="x-none" sz="1600" b="1"/>
              <a:t>(N = 165)</a:t>
            </a:r>
          </a:p>
        </p:txBody>
      </p:sp>
      <p:sp>
        <p:nvSpPr>
          <p:cNvPr id="2060292" name="Text Box 4"/>
          <p:cNvSpPr txBox="1">
            <a:spLocks noChangeArrowheads="1"/>
          </p:cNvSpPr>
          <p:nvPr/>
        </p:nvSpPr>
        <p:spPr bwMode="auto">
          <a:xfrm>
            <a:off x="6340475" y="1371600"/>
            <a:ext cx="244316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buFont typeface="Symbol" charset="2"/>
              <a:buNone/>
            </a:pPr>
            <a:r>
              <a:rPr lang="en-US" altLang="x-none" sz="1600" b="1"/>
              <a:t>Rosiglitazone 4 mg BID</a:t>
            </a:r>
          </a:p>
          <a:p>
            <a:pPr algn="ctr">
              <a:buFont typeface="Symbol" charset="2"/>
              <a:buNone/>
            </a:pPr>
            <a:r>
              <a:rPr lang="en-US" altLang="x-none" sz="1600" b="1"/>
              <a:t>(N = 169)</a:t>
            </a:r>
          </a:p>
        </p:txBody>
      </p:sp>
      <p:sp>
        <p:nvSpPr>
          <p:cNvPr id="2060293" name="Text Box 5"/>
          <p:cNvSpPr txBox="1">
            <a:spLocks noChangeArrowheads="1"/>
          </p:cNvSpPr>
          <p:nvPr/>
        </p:nvSpPr>
        <p:spPr bwMode="auto">
          <a:xfrm>
            <a:off x="1127125" y="2632075"/>
            <a:ext cx="1504950" cy="155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buFont typeface="Symbol" charset="2"/>
              <a:buNone/>
            </a:pPr>
            <a:r>
              <a:rPr lang="en-US" altLang="x-none" sz="1600" b="1"/>
              <a:t>Change in</a:t>
            </a:r>
            <a:br>
              <a:rPr lang="en-US" altLang="x-none" sz="1600" b="1"/>
            </a:br>
            <a:r>
              <a:rPr lang="en-US" altLang="x-none" sz="1600" b="1">
                <a:sym typeface="Symbol" charset="2"/>
              </a:rPr>
              <a:t></a:t>
            </a:r>
            <a:r>
              <a:rPr lang="en-US" altLang="x-none" sz="1600" b="1"/>
              <a:t>-Cell</a:t>
            </a:r>
            <a:br>
              <a:rPr lang="en-US" altLang="x-none" sz="1600" b="1"/>
            </a:br>
            <a:r>
              <a:rPr lang="en-US" altLang="x-none" sz="1600" b="1"/>
              <a:t>Function </a:t>
            </a:r>
            <a:br>
              <a:rPr lang="en-US" altLang="x-none" sz="1600" b="1"/>
            </a:br>
            <a:r>
              <a:rPr lang="en-US" altLang="x-none" sz="1600" b="1"/>
              <a:t>(HOMA % B)</a:t>
            </a:r>
          </a:p>
          <a:p>
            <a:pPr algn="ctr">
              <a:buFont typeface="Symbol" charset="2"/>
              <a:buNone/>
            </a:pPr>
            <a:r>
              <a:rPr lang="en-US" altLang="x-none" sz="1600" b="1"/>
              <a:t>Compared</a:t>
            </a:r>
            <a:br>
              <a:rPr lang="en-US" altLang="x-none" sz="1600" b="1"/>
            </a:br>
            <a:r>
              <a:rPr lang="en-US" altLang="x-none" sz="1600" b="1"/>
              <a:t>with Placebo</a:t>
            </a:r>
            <a:r>
              <a:rPr lang="en-US" altLang="x-none" sz="1600" b="1" baseline="30000"/>
              <a:t>†</a:t>
            </a:r>
          </a:p>
        </p:txBody>
      </p:sp>
      <p:sp>
        <p:nvSpPr>
          <p:cNvPr id="2060294" name="Rectangle 6"/>
          <p:cNvSpPr>
            <a:spLocks noChangeArrowheads="1"/>
          </p:cNvSpPr>
          <p:nvPr/>
        </p:nvSpPr>
        <p:spPr bwMode="auto">
          <a:xfrm>
            <a:off x="1131888" y="5141913"/>
            <a:ext cx="7974012" cy="158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spAutoFit/>
          </a:bodyPr>
          <a:lstStyle>
            <a:lvl1pPr marL="73025" indent="-73025">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buFont typeface="Symbol" charset="2"/>
              <a:buNone/>
            </a:pPr>
            <a:r>
              <a:rPr lang="en-US" altLang="x-none" sz="1400"/>
              <a:t>*	</a:t>
            </a:r>
            <a:r>
              <a:rPr lang="en-US" altLang="x-none" sz="1400" i="1"/>
              <a:t>P</a:t>
            </a:r>
            <a:r>
              <a:rPr lang="en-US" altLang="x-none" sz="1400"/>
              <a:t>&lt;0.0001; </a:t>
            </a:r>
            <a:r>
              <a:rPr lang="en-US" altLang="x-none" sz="1400" baseline="30000"/>
              <a:t>†</a:t>
            </a:r>
            <a:r>
              <a:rPr lang="en-US" altLang="x-none" sz="1400"/>
              <a:t>Adjusted geometric mean values.</a:t>
            </a:r>
          </a:p>
          <a:p>
            <a:pPr>
              <a:buFont typeface="Symbol" charset="2"/>
              <a:buNone/>
            </a:pPr>
            <a:r>
              <a:rPr lang="en-US" altLang="x-none" sz="1400"/>
              <a:t>	Results measured using HOMA, a mathematical model that estimates insulin resistance and </a:t>
            </a:r>
            <a:r>
              <a:rPr lang="en-US" altLang="x-none" sz="1400">
                <a:sym typeface="Symbol" charset="2"/>
              </a:rPr>
              <a:t></a:t>
            </a:r>
            <a:r>
              <a:rPr lang="en-US" altLang="x-none" sz="1400"/>
              <a:t>-cell function from fasting plasma insulin and glucose values.  Comparison with placebo and rosiglitazone over 26 weeks in a randomized, placebo-controlled study. </a:t>
            </a:r>
          </a:p>
          <a:p>
            <a:pPr>
              <a:buFont typeface="Symbol" charset="2"/>
              <a:buNone/>
            </a:pPr>
            <a:r>
              <a:rPr lang="en-US" altLang="x-none" sz="1400"/>
              <a:t>	HOMA estimates are expressed relative to values in a lean, nondiabetic reference population aged 18 to 25 years.</a:t>
            </a:r>
          </a:p>
          <a:p>
            <a:pPr>
              <a:buFont typeface="Symbol" charset="2"/>
              <a:buNone/>
            </a:pPr>
            <a:r>
              <a:rPr lang="en-US" altLang="x-none" sz="1400"/>
              <a:t>	Data on file, GlaxoSmithKline.</a:t>
            </a:r>
          </a:p>
        </p:txBody>
      </p:sp>
      <p:sp>
        <p:nvSpPr>
          <p:cNvPr id="2060295" name="Text Box 7"/>
          <p:cNvSpPr txBox="1">
            <a:spLocks noChangeArrowheads="1"/>
          </p:cNvSpPr>
          <p:nvPr/>
        </p:nvSpPr>
        <p:spPr bwMode="auto">
          <a:xfrm>
            <a:off x="4495800" y="2482850"/>
            <a:ext cx="263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buFont typeface="Symbol" charset="2"/>
              <a:buNone/>
            </a:pPr>
            <a:r>
              <a:rPr lang="en-US" altLang="x-none" sz="1600" b="1"/>
              <a:t>*</a:t>
            </a:r>
            <a:endParaRPr lang="en-US" altLang="x-none" sz="1600" b="1">
              <a:solidFill>
                <a:schemeClr val="accent2"/>
              </a:solidFill>
            </a:endParaRPr>
          </a:p>
        </p:txBody>
      </p:sp>
      <p:sp>
        <p:nvSpPr>
          <p:cNvPr id="2060296" name="Rectangle 8"/>
          <p:cNvSpPr>
            <a:spLocks noChangeArrowheads="1"/>
          </p:cNvSpPr>
          <p:nvPr/>
        </p:nvSpPr>
        <p:spPr bwMode="auto">
          <a:xfrm>
            <a:off x="7391400" y="1949450"/>
            <a:ext cx="263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buFont typeface="Symbol" charset="2"/>
              <a:buNone/>
            </a:pPr>
            <a:r>
              <a:rPr lang="en-US" altLang="x-none" sz="1600" b="1"/>
              <a:t>*</a:t>
            </a:r>
            <a:endParaRPr lang="en-US" altLang="x-none" sz="1600" b="1">
              <a:solidFill>
                <a:schemeClr val="accent2"/>
              </a:solidFill>
            </a:endParaRPr>
          </a:p>
        </p:txBody>
      </p:sp>
      <p:sp>
        <p:nvSpPr>
          <p:cNvPr id="2060297" name="Rectangle 9"/>
          <p:cNvSpPr>
            <a:spLocks noGrp="1" noRot="1" noChangeArrowheads="1"/>
          </p:cNvSpPr>
          <p:nvPr>
            <p:ph type="title"/>
          </p:nvPr>
        </p:nvSpPr>
        <p:spPr>
          <a:xfrm>
            <a:off x="301625" y="228600"/>
            <a:ext cx="8510588" cy="914400"/>
          </a:xfrm>
        </p:spPr>
        <p:txBody>
          <a:bodyPr/>
          <a:lstStyle/>
          <a:p>
            <a:r>
              <a:rPr lang="en-US" altLang="x-none" sz="3200"/>
              <a:t>Rosiglitazone Improves Estimates</a:t>
            </a:r>
            <a:br>
              <a:rPr lang="en-US" altLang="x-none" sz="3200"/>
            </a:br>
            <a:r>
              <a:rPr lang="en-US" altLang="x-none" sz="3200"/>
              <a:t>of </a:t>
            </a:r>
            <a:r>
              <a:rPr lang="en-US" altLang="x-none" sz="3200">
                <a:sym typeface="Symbol" charset="2"/>
              </a:rPr>
              <a:t></a:t>
            </a:r>
            <a:r>
              <a:rPr lang="en-US" altLang="x-none" sz="3200"/>
              <a:t>-Cell Function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278978" name="Rectangle 2"/>
          <p:cNvSpPr>
            <a:spLocks noGrp="1" noRot="1" noChangeArrowheads="1"/>
          </p:cNvSpPr>
          <p:nvPr>
            <p:ph type="title"/>
          </p:nvPr>
        </p:nvSpPr>
        <p:spPr>
          <a:xfrm>
            <a:off x="301625" y="0"/>
            <a:ext cx="8510588" cy="838200"/>
          </a:xfrm>
        </p:spPr>
        <p:txBody>
          <a:bodyPr/>
          <a:lstStyle/>
          <a:p>
            <a:r>
              <a:rPr lang="en-US" altLang="x-none" sz="4000"/>
              <a:t>Recent AHA statement on CT angio</a:t>
            </a:r>
          </a:p>
        </p:txBody>
      </p:sp>
      <p:sp>
        <p:nvSpPr>
          <p:cNvPr id="1278979" name="Rectangle 3"/>
          <p:cNvSpPr>
            <a:spLocks noGrp="1" noRot="1" noChangeArrowheads="1"/>
          </p:cNvSpPr>
          <p:nvPr>
            <p:ph type="body" idx="1"/>
          </p:nvPr>
        </p:nvSpPr>
        <p:spPr>
          <a:xfrm>
            <a:off x="0" y="1676400"/>
            <a:ext cx="8842375" cy="3352800"/>
          </a:xfrm>
        </p:spPr>
        <p:txBody>
          <a:bodyPr/>
          <a:lstStyle/>
          <a:p>
            <a:pPr>
              <a:lnSpc>
                <a:spcPct val="90000"/>
              </a:lnSpc>
            </a:pPr>
            <a:r>
              <a:rPr lang="en-US" altLang="x-none" sz="3500"/>
              <a:t>Is reasonable to assess obstructive disease in sx’ic pts.</a:t>
            </a:r>
          </a:p>
          <a:p>
            <a:pPr>
              <a:lnSpc>
                <a:spcPct val="90000"/>
              </a:lnSpc>
              <a:buFont typeface="Wingdings" charset="2"/>
              <a:buNone/>
            </a:pPr>
            <a:endParaRPr lang="en-US" altLang="x-none" sz="3500"/>
          </a:p>
          <a:p>
            <a:pPr>
              <a:lnSpc>
                <a:spcPct val="90000"/>
              </a:lnSpc>
            </a:pPr>
            <a:r>
              <a:rPr lang="en-US" altLang="x-none" sz="3500"/>
              <a:t>Use to assess anomalous arteries or for CABG follow-up given a class “C” level of evidence</a:t>
            </a:r>
          </a:p>
          <a:p>
            <a:pPr>
              <a:lnSpc>
                <a:spcPct val="90000"/>
              </a:lnSpc>
            </a:pPr>
            <a:endParaRPr lang="en-US" altLang="x-none" sz="3500"/>
          </a:p>
        </p:txBody>
      </p:sp>
      <p:sp>
        <p:nvSpPr>
          <p:cNvPr id="1278980" name="Text Box 4"/>
          <p:cNvSpPr txBox="1">
            <a:spLocks noChangeArrowheads="1"/>
          </p:cNvSpPr>
          <p:nvPr/>
        </p:nvSpPr>
        <p:spPr bwMode="auto">
          <a:xfrm>
            <a:off x="441325" y="5345113"/>
            <a:ext cx="8085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hlink"/>
                </a:solidFill>
              </a:rPr>
              <a:t>Circulation </a:t>
            </a:r>
            <a:r>
              <a:rPr lang="en-US" altLang="x-none" sz="2000">
                <a:solidFill>
                  <a:schemeClr val="hlink"/>
                </a:solidFill>
              </a:rPr>
              <a:t>10/5/2006; DOI: 10.1161/CIRCULATIONAHA.106.178458</a:t>
            </a:r>
          </a:p>
          <a:p>
            <a:endParaRPr lang="en-US" altLang="x-none" sz="2000"/>
          </a:p>
        </p:txBody>
      </p:sp>
    </p:spTree>
  </p:cSld>
  <p:clrMapOvr>
    <a:masterClrMapping/>
  </p:clrMapOvr>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2378754" name="Rectangle 2"/>
          <p:cNvSpPr>
            <a:spLocks noGrp="1" noRot="1" noChangeArrowheads="1"/>
          </p:cNvSpPr>
          <p:nvPr>
            <p:ph type="title"/>
          </p:nvPr>
        </p:nvSpPr>
        <p:spPr>
          <a:xfrm>
            <a:off x="301625" y="0"/>
            <a:ext cx="8510588" cy="1143000"/>
          </a:xfrm>
        </p:spPr>
        <p:txBody>
          <a:bodyPr/>
          <a:lstStyle/>
          <a:p>
            <a:r>
              <a:rPr lang="en-US" altLang="x-none" sz="4000"/>
              <a:t>Actos slashes risk of pre-diabetics converting to diabetes</a:t>
            </a:r>
          </a:p>
        </p:txBody>
      </p:sp>
      <p:sp>
        <p:nvSpPr>
          <p:cNvPr id="2378755" name="Rectangle 3"/>
          <p:cNvSpPr>
            <a:spLocks noGrp="1" noRot="1" noChangeArrowheads="1"/>
          </p:cNvSpPr>
          <p:nvPr>
            <p:ph type="body" idx="1"/>
          </p:nvPr>
        </p:nvSpPr>
        <p:spPr>
          <a:xfrm>
            <a:off x="301625" y="1676400"/>
            <a:ext cx="8540750" cy="3200400"/>
          </a:xfrm>
        </p:spPr>
        <p:txBody>
          <a:bodyPr/>
          <a:lstStyle/>
          <a:p>
            <a:r>
              <a:rPr lang="en-US" altLang="x-none" sz="2400"/>
              <a:t>602 patients with IGT (FG 95-125mg/dL &amp; or OGTT 140-199 mg/dL)</a:t>
            </a:r>
          </a:p>
          <a:p>
            <a:r>
              <a:rPr lang="en-US" altLang="x-none" sz="2400"/>
              <a:t>Randomized pioglitazone 30 -45 mg or placebo</a:t>
            </a:r>
          </a:p>
          <a:p>
            <a:r>
              <a:rPr lang="en-US" altLang="x-none" sz="2400"/>
              <a:t>Mean follow-up 2.6 yrs.</a:t>
            </a:r>
          </a:p>
          <a:p>
            <a:r>
              <a:rPr lang="en-US" altLang="x-none" sz="2400"/>
              <a:t>Rx reduced risk of diabetes conversion 81%</a:t>
            </a:r>
          </a:p>
          <a:p>
            <a:r>
              <a:rPr lang="en-US" altLang="x-none" sz="2400"/>
              <a:t>NNT 3.5 pts./yr. to prevent one case diabetes</a:t>
            </a:r>
          </a:p>
          <a:p>
            <a:r>
              <a:rPr lang="en-US" altLang="x-none" sz="2400"/>
              <a:t>45 pts. in placebo arm converted to DM; 10 in Actos arm</a:t>
            </a:r>
          </a:p>
        </p:txBody>
      </p:sp>
      <p:sp>
        <p:nvSpPr>
          <p:cNvPr id="2378756" name="Text Box 4"/>
          <p:cNvSpPr txBox="1">
            <a:spLocks noChangeArrowheads="1"/>
          </p:cNvSpPr>
          <p:nvPr/>
        </p:nvSpPr>
        <p:spPr bwMode="auto">
          <a:xfrm>
            <a:off x="517525" y="5421313"/>
            <a:ext cx="6688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9900"/>
                </a:solidFill>
              </a:rPr>
              <a:t>Ralph DeFronzo, MD; </a:t>
            </a:r>
            <a:r>
              <a:rPr lang="en-US" altLang="x-none" sz="2000" b="1" i="1">
                <a:solidFill>
                  <a:srgbClr val="FF9900"/>
                </a:solidFill>
              </a:rPr>
              <a:t>ACT NOW</a:t>
            </a:r>
            <a:r>
              <a:rPr lang="en-US" altLang="x-none" sz="2000">
                <a:solidFill>
                  <a:srgbClr val="FF9900"/>
                </a:solidFill>
              </a:rPr>
              <a:t>; ADA meeting; 6/9/2008</a:t>
            </a:r>
          </a:p>
        </p:txBody>
      </p:sp>
    </p:spTree>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1"/>
          </p:nvPr>
        </p:nvSpPr>
        <p:spPr/>
        <p:txBody>
          <a:bodyPr/>
          <a:lstStyle/>
          <a:p>
            <a:r>
              <a:rPr lang="en-US" altLang="x-none"/>
              <a:t>Copyright Bale/Doneen Paradigm</a:t>
            </a:r>
          </a:p>
        </p:txBody>
      </p:sp>
      <p:sp>
        <p:nvSpPr>
          <p:cNvPr id="2380802" name="Rectangle 2"/>
          <p:cNvSpPr>
            <a:spLocks noGrp="1" noRot="1" noChangeArrowheads="1"/>
          </p:cNvSpPr>
          <p:nvPr>
            <p:ph type="title" idx="4294967295"/>
          </p:nvPr>
        </p:nvSpPr>
        <p:spPr>
          <a:xfrm>
            <a:off x="0" y="152400"/>
            <a:ext cx="9144000" cy="1143000"/>
          </a:xfrm>
          <a:noFill/>
        </p:spPr>
        <p:txBody>
          <a:bodyPr/>
          <a:lstStyle/>
          <a:p>
            <a:pPr defTabSz="893763"/>
            <a:r>
              <a:rPr lang="en-US" altLang="x-none" sz="3200"/>
              <a:t>Diabetes Prevention Program</a:t>
            </a:r>
            <a:br>
              <a:rPr lang="en-US" altLang="x-none" sz="3200"/>
            </a:br>
            <a:r>
              <a:rPr lang="en-US" altLang="x-none" sz="3200"/>
              <a:t>Progression to Type 2 Diabetes</a:t>
            </a:r>
          </a:p>
        </p:txBody>
      </p:sp>
      <p:graphicFrame>
        <p:nvGraphicFramePr>
          <p:cNvPr id="2380803" name="Object 3"/>
          <p:cNvGraphicFramePr>
            <a:graphicFrameLocks noChangeAspect="1"/>
          </p:cNvGraphicFramePr>
          <p:nvPr>
            <p:ph type="chart" idx="4294967295"/>
          </p:nvPr>
        </p:nvGraphicFramePr>
        <p:xfrm>
          <a:off x="1122363" y="979488"/>
          <a:ext cx="7618412" cy="4802187"/>
        </p:xfrm>
        <a:graphic>
          <a:graphicData uri="http://schemas.openxmlformats.org/presentationml/2006/ole">
            <mc:AlternateContent xmlns:mc="http://schemas.openxmlformats.org/markup-compatibility/2006">
              <mc:Choice xmlns:v="urn:schemas-microsoft-com:vml" Requires="v">
                <p:oleObj spid="_x0000_s2380812" name="Chart" r:id="rId4" imgW="8381882" imgH="4695765" progId="MSGraph.Chart.8">
                  <p:embed followColorScheme="full"/>
                </p:oleObj>
              </mc:Choice>
              <mc:Fallback>
                <p:oleObj name="Chart" r:id="rId4" imgW="8381882" imgH="4695765"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363" y="979488"/>
                        <a:ext cx="7618412" cy="4802187"/>
                      </a:xfrm>
                      <a:prstGeom prst="rect">
                        <a:avLst/>
                      </a:prstGeom>
                    </p:spPr>
                  </p:pic>
                </p:oleObj>
              </mc:Fallback>
            </mc:AlternateContent>
          </a:graphicData>
        </a:graphic>
      </p:graphicFrame>
      <p:sp>
        <p:nvSpPr>
          <p:cNvPr id="2380804" name="Text Box 4"/>
          <p:cNvSpPr txBox="1">
            <a:spLocks noChangeArrowheads="1"/>
          </p:cNvSpPr>
          <p:nvPr/>
        </p:nvSpPr>
        <p:spPr bwMode="auto">
          <a:xfrm>
            <a:off x="2241550" y="5372100"/>
            <a:ext cx="1228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altLang="x-none" b="1"/>
              <a:t>Placebo</a:t>
            </a:r>
          </a:p>
        </p:txBody>
      </p:sp>
      <p:sp>
        <p:nvSpPr>
          <p:cNvPr id="2380805" name="Text Box 5"/>
          <p:cNvSpPr txBox="1">
            <a:spLocks noChangeArrowheads="1"/>
          </p:cNvSpPr>
          <p:nvPr/>
        </p:nvSpPr>
        <p:spPr bwMode="auto">
          <a:xfrm>
            <a:off x="4322763" y="5381625"/>
            <a:ext cx="15065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altLang="x-none" b="1"/>
              <a:t>Metformin</a:t>
            </a:r>
          </a:p>
        </p:txBody>
      </p:sp>
      <p:sp>
        <p:nvSpPr>
          <p:cNvPr id="2380806" name="Text Box 6"/>
          <p:cNvSpPr txBox="1">
            <a:spLocks noChangeArrowheads="1"/>
          </p:cNvSpPr>
          <p:nvPr/>
        </p:nvSpPr>
        <p:spPr bwMode="auto">
          <a:xfrm>
            <a:off x="6611938" y="5268913"/>
            <a:ext cx="13684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altLang="x-none" b="1"/>
              <a:t>Intensive</a:t>
            </a:r>
          </a:p>
          <a:p>
            <a:pPr algn="ctr"/>
            <a:r>
              <a:rPr lang="en-US" altLang="x-none" b="1"/>
              <a:t>Lifestyle</a:t>
            </a:r>
          </a:p>
        </p:txBody>
      </p:sp>
      <p:sp>
        <p:nvSpPr>
          <p:cNvPr id="2380807" name="Text Box 7"/>
          <p:cNvSpPr txBox="1">
            <a:spLocks noChangeArrowheads="1"/>
          </p:cNvSpPr>
          <p:nvPr/>
        </p:nvSpPr>
        <p:spPr bwMode="auto">
          <a:xfrm rot="-5400000">
            <a:off x="-897731" y="3398044"/>
            <a:ext cx="3846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altLang="x-none" b="1"/>
              <a:t>Cases / 100 person-years</a:t>
            </a:r>
          </a:p>
        </p:txBody>
      </p:sp>
      <p:sp>
        <p:nvSpPr>
          <p:cNvPr id="2380808" name="Text Box 8"/>
          <p:cNvSpPr txBox="1">
            <a:spLocks noChangeArrowheads="1"/>
          </p:cNvSpPr>
          <p:nvPr/>
        </p:nvSpPr>
        <p:spPr bwMode="auto">
          <a:xfrm>
            <a:off x="2678113" y="1452563"/>
            <a:ext cx="4586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ltLang="x-none" b="1"/>
              <a:t>Average follow-up of 2.8 years</a:t>
            </a:r>
          </a:p>
        </p:txBody>
      </p:sp>
      <p:sp>
        <p:nvSpPr>
          <p:cNvPr id="2380809" name="Text Box 9"/>
          <p:cNvSpPr txBox="1">
            <a:spLocks noChangeArrowheads="1"/>
          </p:cNvSpPr>
          <p:nvPr/>
        </p:nvSpPr>
        <p:spPr bwMode="auto">
          <a:xfrm>
            <a:off x="4459288" y="2389188"/>
            <a:ext cx="12144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altLang="x-none" b="1">
                <a:sym typeface="Symbol" charset="2"/>
              </a:rPr>
              <a:t></a:t>
            </a:r>
            <a:r>
              <a:rPr lang="en-US" altLang="x-none" b="1"/>
              <a:t> 31%</a:t>
            </a:r>
            <a:r>
              <a:rPr lang="en-US" altLang="x-none" sz="3200" b="1"/>
              <a:t> *</a:t>
            </a:r>
            <a:endParaRPr lang="en-US" altLang="x-none" b="1"/>
          </a:p>
        </p:txBody>
      </p:sp>
      <p:sp>
        <p:nvSpPr>
          <p:cNvPr id="2380810" name="Text Box 10"/>
          <p:cNvSpPr txBox="1">
            <a:spLocks noChangeArrowheads="1"/>
          </p:cNvSpPr>
          <p:nvPr/>
        </p:nvSpPr>
        <p:spPr bwMode="auto">
          <a:xfrm>
            <a:off x="6692900" y="3251200"/>
            <a:ext cx="11795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altLang="x-none" b="1">
                <a:sym typeface="Symbol" charset="2"/>
              </a:rPr>
              <a:t></a:t>
            </a:r>
            <a:r>
              <a:rPr lang="en-US" altLang="x-none" b="1"/>
              <a:t> 58%</a:t>
            </a:r>
            <a:r>
              <a:rPr lang="en-US" altLang="x-none" sz="3200" b="1" baseline="30000"/>
              <a:t> </a:t>
            </a:r>
            <a:r>
              <a:rPr lang="en-US" altLang="x-none" sz="3200" b="1"/>
              <a:t>*</a:t>
            </a:r>
            <a:endParaRPr lang="en-US" altLang="x-none" b="1"/>
          </a:p>
        </p:txBody>
      </p:sp>
      <p:sp>
        <p:nvSpPr>
          <p:cNvPr id="2380811" name="Text Box 11"/>
          <p:cNvSpPr txBox="1">
            <a:spLocks noChangeArrowheads="1"/>
          </p:cNvSpPr>
          <p:nvPr/>
        </p:nvSpPr>
        <p:spPr bwMode="auto">
          <a:xfrm>
            <a:off x="0" y="5791200"/>
            <a:ext cx="7519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ltLang="x-none" sz="1200">
                <a:solidFill>
                  <a:schemeClr val="folHlink"/>
                </a:solidFill>
              </a:rPr>
              <a:t>The Diabetes Prevention Program Research Group.  </a:t>
            </a:r>
          </a:p>
          <a:p>
            <a:r>
              <a:rPr lang="en-US" altLang="x-none" sz="1200" i="1">
                <a:solidFill>
                  <a:schemeClr val="folHlink"/>
                </a:solidFill>
              </a:rPr>
              <a:t>New Engl J Med</a:t>
            </a:r>
            <a:r>
              <a:rPr lang="en-US" altLang="x-none" sz="1200">
                <a:solidFill>
                  <a:schemeClr val="folHlink"/>
                </a:solidFill>
              </a:rPr>
              <a:t>  2002;346:393-403.</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2403330" name="Rectangle 2"/>
          <p:cNvSpPr>
            <a:spLocks noGrp="1" noRot="1" noChangeArrowheads="1"/>
          </p:cNvSpPr>
          <p:nvPr>
            <p:ph type="title"/>
          </p:nvPr>
        </p:nvSpPr>
        <p:spPr/>
        <p:txBody>
          <a:bodyPr/>
          <a:lstStyle/>
          <a:p>
            <a:r>
              <a:rPr lang="en-US" altLang="x-none"/>
              <a:t>What about IR without diabetes?</a:t>
            </a:r>
          </a:p>
        </p:txBody>
      </p:sp>
      <p:sp>
        <p:nvSpPr>
          <p:cNvPr id="2403331" name="Rectangle 3"/>
          <p:cNvSpPr>
            <a:spLocks noGrp="1" noRot="1" noChangeArrowheads="1"/>
          </p:cNvSpPr>
          <p:nvPr>
            <p:ph type="body" idx="1"/>
          </p:nvPr>
        </p:nvSpPr>
        <p:spPr/>
        <p:txBody>
          <a:bodyPr/>
          <a:lstStyle/>
          <a:p>
            <a:endParaRPr lang="x-none" altLang="x-none"/>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ltLang="x-none"/>
              <a:t>Copyright Bale/Doneen Paradigm</a:t>
            </a:r>
          </a:p>
        </p:txBody>
      </p:sp>
      <p:sp>
        <p:nvSpPr>
          <p:cNvPr id="2405378" name="Rectangle 2"/>
          <p:cNvSpPr>
            <a:spLocks noChangeArrowheads="1"/>
          </p:cNvSpPr>
          <p:nvPr/>
        </p:nvSpPr>
        <p:spPr bwMode="auto">
          <a:xfrm>
            <a:off x="774700" y="2362200"/>
            <a:ext cx="810260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lnSpc>
                <a:spcPct val="120000"/>
              </a:lnSpc>
              <a:spcBef>
                <a:spcPct val="20000"/>
              </a:spcBef>
              <a:buClr>
                <a:srgbClr val="00FFFF"/>
              </a:buClr>
              <a:buSzPct val="120000"/>
              <a:buFontTx/>
              <a:buChar char="•"/>
            </a:pPr>
            <a:r>
              <a:rPr lang="en-US" altLang="x-none" sz="2800" b="1">
                <a:ea typeface="Arial" charset="0"/>
                <a:cs typeface="Arial" charset="0"/>
              </a:rPr>
              <a:t>To test the hypothesis that pioglitazone improves endothelial function in nondiabetic patients with major risk factors – 80 patients</a:t>
            </a:r>
            <a:endParaRPr lang="el-GR" altLang="x-none" sz="2800" b="1">
              <a:ea typeface="Arial" charset="0"/>
              <a:cs typeface="Arial" charset="0"/>
            </a:endParaRPr>
          </a:p>
        </p:txBody>
      </p:sp>
      <p:sp>
        <p:nvSpPr>
          <p:cNvPr id="2405379" name="Text Box 3"/>
          <p:cNvSpPr txBox="1">
            <a:spLocks noChangeArrowheads="1"/>
          </p:cNvSpPr>
          <p:nvPr/>
        </p:nvSpPr>
        <p:spPr bwMode="auto">
          <a:xfrm>
            <a:off x="457200" y="1676400"/>
            <a:ext cx="224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3600" b="1">
                <a:solidFill>
                  <a:srgbClr val="FFFF00"/>
                </a:solidFill>
              </a:rPr>
              <a:t>Objective</a:t>
            </a:r>
          </a:p>
        </p:txBody>
      </p:sp>
      <p:sp>
        <p:nvSpPr>
          <p:cNvPr id="2405380" name="Line 4"/>
          <p:cNvSpPr>
            <a:spLocks noChangeShapeType="1"/>
          </p:cNvSpPr>
          <p:nvPr/>
        </p:nvSpPr>
        <p:spPr bwMode="auto">
          <a:xfrm>
            <a:off x="0" y="1485900"/>
            <a:ext cx="9144000" cy="0"/>
          </a:xfrm>
          <a:prstGeom prst="line">
            <a:avLst/>
          </a:prstGeom>
          <a:noFill/>
          <a:ln w="381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5381" name="Rectangle 5"/>
          <p:cNvSpPr>
            <a:spLocks noChangeArrowheads="1"/>
          </p:cNvSpPr>
          <p:nvPr/>
        </p:nvSpPr>
        <p:spPr bwMode="auto">
          <a:xfrm>
            <a:off x="0" y="114300"/>
            <a:ext cx="91440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pPr>
            <a:r>
              <a:rPr lang="en-US" altLang="x-none" sz="2700" b="1">
                <a:solidFill>
                  <a:schemeClr val="tx2"/>
                </a:solidFill>
              </a:rPr>
              <a:t>PPAR</a:t>
            </a:r>
            <a:r>
              <a:rPr lang="he-IL" altLang="x-none" sz="2700" b="1" i="1">
                <a:solidFill>
                  <a:schemeClr val="tx2"/>
                </a:solidFill>
              </a:rPr>
              <a:t>ץ</a:t>
            </a:r>
            <a:r>
              <a:rPr lang="en-US" altLang="x-none" sz="2700" b="1">
                <a:solidFill>
                  <a:schemeClr val="tx2"/>
                </a:solidFill>
              </a:rPr>
              <a:t> Activation With Pioglitazone Improves Endothelium-Dependent Dilation in Nondiabetic Patients with Major Cardiovascular Risk Factors</a:t>
            </a:r>
          </a:p>
        </p:txBody>
      </p:sp>
      <p:sp>
        <p:nvSpPr>
          <p:cNvPr id="2405382" name="Text Box 6"/>
          <p:cNvSpPr txBox="1">
            <a:spLocks noChangeArrowheads="1"/>
          </p:cNvSpPr>
          <p:nvPr/>
        </p:nvSpPr>
        <p:spPr bwMode="auto">
          <a:xfrm>
            <a:off x="974725" y="4913313"/>
            <a:ext cx="514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altLang="x-none" b="1">
                <a:solidFill>
                  <a:schemeClr val="hlink"/>
                </a:solidFill>
              </a:rPr>
              <a:t>Campia, U. et al., </a:t>
            </a:r>
            <a:r>
              <a:rPr lang="en-US" altLang="x-none" b="1" i="1">
                <a:solidFill>
                  <a:schemeClr val="hlink"/>
                </a:solidFill>
              </a:rPr>
              <a:t>Circulation </a:t>
            </a:r>
            <a:r>
              <a:rPr lang="en-US" altLang="x-none" b="1">
                <a:solidFill>
                  <a:schemeClr val="hlink"/>
                </a:solidFill>
              </a:rPr>
              <a:t>2006;113:867-75</a:t>
            </a:r>
            <a:r>
              <a:rPr lang="en-US" altLang="x-none" b="1">
                <a:solidFill>
                  <a:schemeClr val="bg1"/>
                </a:solidFill>
              </a:rPr>
              <a:t>.</a:t>
            </a:r>
          </a:p>
          <a:p>
            <a:endParaRPr lang="en-US" altLang="x-none"/>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ltLang="x-none"/>
              <a:t>Copyright Bale/Doneen Paradigm</a:t>
            </a:r>
          </a:p>
        </p:txBody>
      </p:sp>
      <p:sp>
        <p:nvSpPr>
          <p:cNvPr id="2407426" name="Rectangle 2"/>
          <p:cNvSpPr>
            <a:spLocks noChangeArrowheads="1"/>
          </p:cNvSpPr>
          <p:nvPr/>
        </p:nvSpPr>
        <p:spPr bwMode="auto">
          <a:xfrm>
            <a:off x="774700" y="2362200"/>
            <a:ext cx="810260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lnSpc>
                <a:spcPct val="120000"/>
              </a:lnSpc>
              <a:spcBef>
                <a:spcPct val="20000"/>
              </a:spcBef>
              <a:buClr>
                <a:srgbClr val="00FFFF"/>
              </a:buClr>
              <a:buSzPct val="120000"/>
              <a:buFontTx/>
              <a:buChar char="•"/>
            </a:pPr>
            <a:r>
              <a:rPr lang="en-US" altLang="x-none" sz="2700" b="1">
                <a:ea typeface="Arial" charset="0"/>
                <a:cs typeface="Arial" charset="0"/>
              </a:rPr>
              <a:t>Patients with cardiovascular risk factors have endothelial dysfunction, a key element in the pathogenesis of atherosclerosis</a:t>
            </a:r>
          </a:p>
          <a:p>
            <a:pPr eaLnBrk="1" hangingPunct="1">
              <a:lnSpc>
                <a:spcPct val="120000"/>
              </a:lnSpc>
              <a:spcBef>
                <a:spcPct val="20000"/>
              </a:spcBef>
              <a:buClr>
                <a:srgbClr val="00FFFF"/>
              </a:buClr>
              <a:buSzPct val="120000"/>
              <a:buFontTx/>
              <a:buChar char="•"/>
            </a:pPr>
            <a:r>
              <a:rPr lang="en-US" altLang="x-none" sz="2700" b="1">
                <a:ea typeface="Arial" charset="0"/>
                <a:cs typeface="Arial" charset="0"/>
              </a:rPr>
              <a:t>The thiazolidinediones have been shown to exert multiple antiatherosclerotic actions in diabetic patients</a:t>
            </a:r>
            <a:endParaRPr lang="el-GR" altLang="x-none" sz="2700" b="1">
              <a:ea typeface="Arial" charset="0"/>
              <a:cs typeface="Arial" charset="0"/>
            </a:endParaRPr>
          </a:p>
        </p:txBody>
      </p:sp>
      <p:sp>
        <p:nvSpPr>
          <p:cNvPr id="2407427" name="Text Box 3"/>
          <p:cNvSpPr txBox="1">
            <a:spLocks noChangeArrowheads="1"/>
          </p:cNvSpPr>
          <p:nvPr/>
        </p:nvSpPr>
        <p:spPr bwMode="auto">
          <a:xfrm>
            <a:off x="457200" y="1676400"/>
            <a:ext cx="285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3600" b="1">
                <a:solidFill>
                  <a:srgbClr val="FFFF00"/>
                </a:solidFill>
              </a:rPr>
              <a:t>Background</a:t>
            </a:r>
          </a:p>
        </p:txBody>
      </p:sp>
      <p:sp>
        <p:nvSpPr>
          <p:cNvPr id="2407428" name="Line 4"/>
          <p:cNvSpPr>
            <a:spLocks noChangeShapeType="1"/>
          </p:cNvSpPr>
          <p:nvPr/>
        </p:nvSpPr>
        <p:spPr bwMode="auto">
          <a:xfrm>
            <a:off x="0" y="1485900"/>
            <a:ext cx="9144000" cy="0"/>
          </a:xfrm>
          <a:prstGeom prst="line">
            <a:avLst/>
          </a:prstGeom>
          <a:noFill/>
          <a:ln w="381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429" name="Text Box 5"/>
          <p:cNvSpPr txBox="1">
            <a:spLocks noChangeArrowheads="1"/>
          </p:cNvSpPr>
          <p:nvPr/>
        </p:nvSpPr>
        <p:spPr bwMode="auto">
          <a:xfrm>
            <a:off x="228600" y="5791200"/>
            <a:ext cx="624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spcBef>
                <a:spcPct val="50000"/>
              </a:spcBef>
            </a:pPr>
            <a:r>
              <a:rPr lang="en-US" altLang="x-none" sz="2000" b="1">
                <a:solidFill>
                  <a:schemeClr val="hlink"/>
                </a:solidFill>
              </a:rPr>
              <a:t>Campia, U. et al., </a:t>
            </a:r>
            <a:r>
              <a:rPr lang="en-US" altLang="x-none" sz="2000" b="1" i="1">
                <a:solidFill>
                  <a:schemeClr val="hlink"/>
                </a:solidFill>
              </a:rPr>
              <a:t>Circulation </a:t>
            </a:r>
            <a:r>
              <a:rPr lang="en-US" altLang="x-none" sz="2000" b="1">
                <a:solidFill>
                  <a:schemeClr val="hlink"/>
                </a:solidFill>
              </a:rPr>
              <a:t>2006;113:867-75</a:t>
            </a:r>
            <a:r>
              <a:rPr lang="en-US" altLang="x-none" sz="1200" b="1">
                <a:solidFill>
                  <a:schemeClr val="bg1"/>
                </a:solidFill>
              </a:rPr>
              <a:t>.</a:t>
            </a:r>
          </a:p>
        </p:txBody>
      </p:sp>
      <p:sp>
        <p:nvSpPr>
          <p:cNvPr id="2407430" name="Rectangle 6"/>
          <p:cNvSpPr>
            <a:spLocks noChangeArrowheads="1"/>
          </p:cNvSpPr>
          <p:nvPr/>
        </p:nvSpPr>
        <p:spPr bwMode="auto">
          <a:xfrm>
            <a:off x="0" y="114300"/>
            <a:ext cx="91440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pPr>
            <a:r>
              <a:rPr lang="en-US" altLang="x-none" sz="2700" b="1">
                <a:solidFill>
                  <a:schemeClr val="tx2"/>
                </a:solidFill>
              </a:rPr>
              <a:t>PPAR</a:t>
            </a:r>
            <a:r>
              <a:rPr lang="he-IL" altLang="x-none" sz="2700" b="1" i="1">
                <a:solidFill>
                  <a:schemeClr val="tx2"/>
                </a:solidFill>
              </a:rPr>
              <a:t>ץ</a:t>
            </a:r>
            <a:r>
              <a:rPr lang="en-US" altLang="x-none" sz="2700" b="1">
                <a:solidFill>
                  <a:schemeClr val="tx2"/>
                </a:solidFill>
              </a:rPr>
              <a:t> Activation With Pioglitazone Improves Endothelium-Dependent Dilation in Nondiabetic Patients with Major Cardiovascular Risk Factors</a:t>
            </a:r>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altLang="x-none"/>
              <a:t>Copyright Bale/Doneen Paradigm</a:t>
            </a:r>
          </a:p>
        </p:txBody>
      </p:sp>
      <p:sp>
        <p:nvSpPr>
          <p:cNvPr id="2388994" name="Rectangle 2"/>
          <p:cNvSpPr>
            <a:spLocks noChangeArrowheads="1"/>
          </p:cNvSpPr>
          <p:nvPr/>
        </p:nvSpPr>
        <p:spPr bwMode="auto">
          <a:xfrm>
            <a:off x="762000" y="2298700"/>
            <a:ext cx="79629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lnSpc>
                <a:spcPct val="120000"/>
              </a:lnSpc>
              <a:spcBef>
                <a:spcPct val="20000"/>
              </a:spcBef>
              <a:buClr>
                <a:srgbClr val="00FFFF"/>
              </a:buClr>
              <a:buSzPct val="120000"/>
              <a:buFontTx/>
              <a:buChar char="•"/>
            </a:pPr>
            <a:r>
              <a:rPr lang="en-US" altLang="x-none" sz="2700" b="1"/>
              <a:t>In nondiabetic patients with cardiovascular risk factors, pioglitazone treatment enhances insulin sensitivity, decreases C-reactive protein, and improves endothelial vasodilator function</a:t>
            </a:r>
          </a:p>
        </p:txBody>
      </p:sp>
      <p:sp>
        <p:nvSpPr>
          <p:cNvPr id="2388995" name="Text Box 3"/>
          <p:cNvSpPr txBox="1">
            <a:spLocks noChangeArrowheads="1"/>
          </p:cNvSpPr>
          <p:nvPr/>
        </p:nvSpPr>
        <p:spPr bwMode="auto">
          <a:xfrm>
            <a:off x="457200" y="1676400"/>
            <a:ext cx="292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3600" b="1">
                <a:solidFill>
                  <a:srgbClr val="FFFF00"/>
                </a:solidFill>
              </a:rPr>
              <a:t>Conclusions</a:t>
            </a:r>
          </a:p>
        </p:txBody>
      </p:sp>
      <p:sp>
        <p:nvSpPr>
          <p:cNvPr id="2388996" name="Line 4"/>
          <p:cNvSpPr>
            <a:spLocks noChangeShapeType="1"/>
          </p:cNvSpPr>
          <p:nvPr/>
        </p:nvSpPr>
        <p:spPr bwMode="auto">
          <a:xfrm>
            <a:off x="0" y="1485900"/>
            <a:ext cx="9144000" cy="0"/>
          </a:xfrm>
          <a:prstGeom prst="line">
            <a:avLst/>
          </a:prstGeom>
          <a:noFill/>
          <a:ln w="381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88997" name="Rectangle 5"/>
          <p:cNvSpPr>
            <a:spLocks noChangeArrowheads="1"/>
          </p:cNvSpPr>
          <p:nvPr/>
        </p:nvSpPr>
        <p:spPr bwMode="auto">
          <a:xfrm>
            <a:off x="0" y="114300"/>
            <a:ext cx="91440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pPr>
            <a:r>
              <a:rPr lang="en-US" altLang="x-none" sz="2700" b="1">
                <a:solidFill>
                  <a:schemeClr val="tx2"/>
                </a:solidFill>
              </a:rPr>
              <a:t>PPAR</a:t>
            </a:r>
            <a:r>
              <a:rPr lang="he-IL" altLang="x-none" sz="2700" b="1" i="1">
                <a:solidFill>
                  <a:schemeClr val="tx2"/>
                </a:solidFill>
              </a:rPr>
              <a:t>ץ</a:t>
            </a:r>
            <a:r>
              <a:rPr lang="en-US" altLang="x-none" sz="2700" b="1">
                <a:solidFill>
                  <a:schemeClr val="tx2"/>
                </a:solidFill>
              </a:rPr>
              <a:t> Activation With Pioglitazone Improves Endothelium-Dependent Dilation in Nondiabetic Patients with Major Cardiovascular Risk Factors</a:t>
            </a:r>
          </a:p>
        </p:txBody>
      </p:sp>
      <p:sp>
        <p:nvSpPr>
          <p:cNvPr id="2388998" name="Text Box 6"/>
          <p:cNvSpPr txBox="1">
            <a:spLocks noChangeArrowheads="1"/>
          </p:cNvSpPr>
          <p:nvPr/>
        </p:nvSpPr>
        <p:spPr bwMode="auto">
          <a:xfrm>
            <a:off x="4140200" y="6557963"/>
            <a:ext cx="4991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spcBef>
                <a:spcPct val="50000"/>
              </a:spcBef>
            </a:pPr>
            <a:r>
              <a:rPr lang="en-US" altLang="x-none" sz="1200" b="1">
                <a:solidFill>
                  <a:schemeClr val="bg1"/>
                </a:solidFill>
              </a:rPr>
              <a:t>Campia, U. et al., </a:t>
            </a:r>
            <a:r>
              <a:rPr lang="en-US" altLang="x-none" sz="1200" b="1" i="1">
                <a:solidFill>
                  <a:schemeClr val="bg1"/>
                </a:solidFill>
              </a:rPr>
              <a:t>Circulation </a:t>
            </a:r>
            <a:r>
              <a:rPr lang="en-US" altLang="x-none" sz="1200" b="1">
                <a:solidFill>
                  <a:schemeClr val="bg1"/>
                </a:solidFill>
              </a:rPr>
              <a:t>2006;113:867-75.</a:t>
            </a:r>
          </a:p>
        </p:txBody>
      </p:sp>
      <p:sp>
        <p:nvSpPr>
          <p:cNvPr id="2388999" name="Text Box 7"/>
          <p:cNvSpPr txBox="1">
            <a:spLocks noChangeArrowheads="1"/>
          </p:cNvSpPr>
          <p:nvPr/>
        </p:nvSpPr>
        <p:spPr bwMode="auto">
          <a:xfrm>
            <a:off x="0" y="5003800"/>
            <a:ext cx="9144000" cy="733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492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r>
              <a:rPr lang="en-US" altLang="x-none" sz="2100"/>
              <a:t>There was also significant lipid improvement:</a:t>
            </a:r>
          </a:p>
          <a:p>
            <a:pPr algn="ctr" eaLnBrk="1" hangingPunct="1"/>
            <a:r>
              <a:rPr lang="en-US" altLang="x-none" sz="2100"/>
              <a:t>HDL , &gt;8.2% - p&lt;0.001 ; TG, &lt;15.1% - p&lt;0.003 ; FFA, &lt;14% - p=0.005</a:t>
            </a:r>
          </a:p>
        </p:txBody>
      </p:sp>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altLang="x-none"/>
              <a:t>Copyright Bale/Doneen Paradigm</a:t>
            </a:r>
          </a:p>
        </p:txBody>
      </p:sp>
      <p:sp>
        <p:nvSpPr>
          <p:cNvPr id="2391042" name="Rectangle 2"/>
          <p:cNvSpPr>
            <a:spLocks noChangeArrowheads="1"/>
          </p:cNvSpPr>
          <p:nvPr/>
        </p:nvSpPr>
        <p:spPr bwMode="auto">
          <a:xfrm>
            <a:off x="762000" y="2298700"/>
            <a:ext cx="79629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lnSpc>
                <a:spcPct val="120000"/>
              </a:lnSpc>
              <a:spcBef>
                <a:spcPct val="20000"/>
              </a:spcBef>
              <a:buClr>
                <a:srgbClr val="00FFFF"/>
              </a:buClr>
              <a:buSzPct val="120000"/>
              <a:buFontTx/>
              <a:buChar char="•"/>
            </a:pPr>
            <a:r>
              <a:rPr lang="en-US" altLang="x-none" sz="2700" b="1"/>
              <a:t>In nondiabetic patients with cardiovascular risk factors, pioglitazone treatment enhances insulin sensitivity, decreases C-reactive protein, and improves endothelial vasodilator function</a:t>
            </a:r>
          </a:p>
        </p:txBody>
      </p:sp>
      <p:sp>
        <p:nvSpPr>
          <p:cNvPr id="2391043" name="Text Box 3"/>
          <p:cNvSpPr txBox="1">
            <a:spLocks noChangeArrowheads="1"/>
          </p:cNvSpPr>
          <p:nvPr/>
        </p:nvSpPr>
        <p:spPr bwMode="auto">
          <a:xfrm>
            <a:off x="457200" y="1676400"/>
            <a:ext cx="292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3600" b="1">
                <a:solidFill>
                  <a:srgbClr val="FFFF00"/>
                </a:solidFill>
              </a:rPr>
              <a:t>Conclusions</a:t>
            </a:r>
          </a:p>
        </p:txBody>
      </p:sp>
      <p:sp>
        <p:nvSpPr>
          <p:cNvPr id="2391044" name="Line 4"/>
          <p:cNvSpPr>
            <a:spLocks noChangeShapeType="1"/>
          </p:cNvSpPr>
          <p:nvPr/>
        </p:nvSpPr>
        <p:spPr bwMode="auto">
          <a:xfrm>
            <a:off x="0" y="1485900"/>
            <a:ext cx="9144000" cy="0"/>
          </a:xfrm>
          <a:prstGeom prst="line">
            <a:avLst/>
          </a:prstGeom>
          <a:noFill/>
          <a:ln w="381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1045" name="Rectangle 5"/>
          <p:cNvSpPr>
            <a:spLocks noChangeArrowheads="1"/>
          </p:cNvSpPr>
          <p:nvPr/>
        </p:nvSpPr>
        <p:spPr bwMode="auto">
          <a:xfrm>
            <a:off x="0" y="114300"/>
            <a:ext cx="91440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pPr>
            <a:r>
              <a:rPr lang="en-US" altLang="x-none" sz="2700" b="1">
                <a:solidFill>
                  <a:schemeClr val="tx2"/>
                </a:solidFill>
              </a:rPr>
              <a:t>PPAR</a:t>
            </a:r>
            <a:r>
              <a:rPr lang="he-IL" altLang="x-none" sz="2700" b="1" i="1">
                <a:solidFill>
                  <a:schemeClr val="tx2"/>
                </a:solidFill>
              </a:rPr>
              <a:t>ץ</a:t>
            </a:r>
            <a:r>
              <a:rPr lang="en-US" altLang="x-none" sz="2700" b="1">
                <a:solidFill>
                  <a:schemeClr val="tx2"/>
                </a:solidFill>
              </a:rPr>
              <a:t> Activation With Pioglitazone Improves Endothelium-Dependent Dilation in Nondiabetic Patients with Major Cardiovascular Risk Factors</a:t>
            </a:r>
          </a:p>
        </p:txBody>
      </p:sp>
      <p:sp>
        <p:nvSpPr>
          <p:cNvPr id="2391046" name="Text Box 6"/>
          <p:cNvSpPr txBox="1">
            <a:spLocks noChangeArrowheads="1"/>
          </p:cNvSpPr>
          <p:nvPr/>
        </p:nvSpPr>
        <p:spPr bwMode="auto">
          <a:xfrm>
            <a:off x="4140200" y="6557963"/>
            <a:ext cx="4991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spcBef>
                <a:spcPct val="50000"/>
              </a:spcBef>
            </a:pPr>
            <a:r>
              <a:rPr lang="en-US" altLang="x-none" sz="1200" b="1">
                <a:solidFill>
                  <a:schemeClr val="bg1"/>
                </a:solidFill>
              </a:rPr>
              <a:t>Campia, U. et al., </a:t>
            </a:r>
            <a:r>
              <a:rPr lang="en-US" altLang="x-none" sz="1200" b="1" i="1">
                <a:solidFill>
                  <a:schemeClr val="bg1"/>
                </a:solidFill>
              </a:rPr>
              <a:t>Circulation </a:t>
            </a:r>
            <a:r>
              <a:rPr lang="en-US" altLang="x-none" sz="1200" b="1">
                <a:solidFill>
                  <a:schemeClr val="bg1"/>
                </a:solidFill>
              </a:rPr>
              <a:t>2006;113:867-75.</a:t>
            </a:r>
          </a:p>
        </p:txBody>
      </p:sp>
      <p:sp>
        <p:nvSpPr>
          <p:cNvPr id="2391047" name="Text Box 7"/>
          <p:cNvSpPr txBox="1">
            <a:spLocks noChangeArrowheads="1"/>
          </p:cNvSpPr>
          <p:nvPr/>
        </p:nvSpPr>
        <p:spPr bwMode="auto">
          <a:xfrm>
            <a:off x="0" y="5003800"/>
            <a:ext cx="9144000" cy="733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492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r>
              <a:rPr lang="en-US" altLang="x-none" sz="2100"/>
              <a:t>There was also significant lipid improvement:</a:t>
            </a:r>
          </a:p>
          <a:p>
            <a:pPr algn="ctr" eaLnBrk="1" hangingPunct="1"/>
            <a:r>
              <a:rPr lang="en-US" altLang="x-none" sz="2100"/>
              <a:t>HDL , &gt;8.2% - p&lt;0.001 ; TG, &lt;15.1% - p&lt;0.003 ; FFA, &lt;14% - p=0.005</a:t>
            </a:r>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ftr" sz="quarter" idx="3"/>
          </p:nvPr>
        </p:nvSpPr>
        <p:spPr/>
        <p:txBody>
          <a:bodyPr/>
          <a:lstStyle/>
          <a:p>
            <a:r>
              <a:rPr lang="en-US" altLang="x-none"/>
              <a:t>Copyright Bale/Doneen Paradigm</a:t>
            </a:r>
          </a:p>
        </p:txBody>
      </p:sp>
      <p:sp>
        <p:nvSpPr>
          <p:cNvPr id="2393090" name="Rectangle 2"/>
          <p:cNvSpPr>
            <a:spLocks noGrp="1" noRot="1" noChangeArrowheads="1"/>
          </p:cNvSpPr>
          <p:nvPr>
            <p:ph type="ctrTitle"/>
          </p:nvPr>
        </p:nvSpPr>
        <p:spPr>
          <a:xfrm>
            <a:off x="201613" y="223838"/>
            <a:ext cx="8766175" cy="3946525"/>
          </a:xfrm>
          <a:noFill/>
          <a:ln w="12700">
            <a:solidFill>
              <a:srgbClr val="00FFFF"/>
            </a:solidFill>
            <a:miter lim="800000"/>
            <a:headEnd/>
            <a:tailEnd/>
          </a:ln>
          <a:extLst>
            <a:ext uri="{909E8E84-426E-40DD-AFC4-6F175D3DCCD1}">
              <a14:hiddenFill xmlns:a14="http://schemas.microsoft.com/office/drawing/2010/main">
                <a:gradFill rotWithShape="0">
                  <a:gsLst>
                    <a:gs pos="0">
                      <a:srgbClr val="000066"/>
                    </a:gs>
                    <a:gs pos="100000">
                      <a:srgbClr val="000066">
                        <a:gamma/>
                        <a:shade val="46275"/>
                        <a:invGamma/>
                      </a:srgbClr>
                    </a:gs>
                  </a:gsLst>
                  <a:path path="shape">
                    <a:fillToRect l="50000" t="50000" r="50000" b="50000"/>
                  </a:path>
                </a:gradFill>
              </a14:hiddenFill>
            </a:ext>
          </a:extLst>
        </p:spPr>
        <p:txBody>
          <a:bodyPr/>
          <a:lstStyle/>
          <a:p>
            <a:pPr>
              <a:lnSpc>
                <a:spcPct val="105000"/>
              </a:lnSpc>
            </a:pPr>
            <a:r>
              <a:rPr lang="en-US" altLang="x-none" sz="4000" b="1"/>
              <a:t>Anti-Inflammatory Effects of Pioglitazone and/or Simvastatin in High Cardiovascular Risk Patients With Elevated High Sensitivity </a:t>
            </a:r>
            <a:br>
              <a:rPr lang="en-US" altLang="x-none" sz="4000" b="1"/>
            </a:br>
            <a:r>
              <a:rPr lang="en-US" altLang="x-none" sz="4000" b="1"/>
              <a:t>C-Reactive Protein:</a:t>
            </a:r>
            <a:br>
              <a:rPr lang="en-US" altLang="x-none" sz="4000" b="1"/>
            </a:br>
            <a:r>
              <a:rPr lang="en-US" altLang="x-none" sz="4000" b="1" i="1"/>
              <a:t>The PIOSTAT Study- 125 pts.</a:t>
            </a:r>
            <a:endParaRPr lang="el-GR" altLang="x-none" sz="4000" b="1" i="1"/>
          </a:p>
        </p:txBody>
      </p:sp>
      <p:sp>
        <p:nvSpPr>
          <p:cNvPr id="2393091" name="Rectangle 3"/>
          <p:cNvSpPr>
            <a:spLocks noGrp="1" noRot="1" noChangeArrowheads="1"/>
          </p:cNvSpPr>
          <p:nvPr>
            <p:ph type="subTitle" idx="1"/>
          </p:nvPr>
        </p:nvSpPr>
        <p:spPr>
          <a:xfrm>
            <a:off x="214313" y="4360863"/>
            <a:ext cx="8726487" cy="2185987"/>
          </a:xfrm>
          <a:noFill/>
          <a:ln w="12700">
            <a:solidFill>
              <a:srgbClr val="00FFFF"/>
            </a:solidFill>
            <a:miter lim="800000"/>
            <a:headEnd/>
            <a:tailEnd/>
          </a:ln>
          <a:extLst>
            <a:ext uri="{909E8E84-426E-40DD-AFC4-6F175D3DCCD1}">
              <a14:hiddenFill xmlns:a14="http://schemas.microsoft.com/office/drawing/2010/main">
                <a:gradFill rotWithShape="0">
                  <a:gsLst>
                    <a:gs pos="0">
                      <a:srgbClr val="000066"/>
                    </a:gs>
                    <a:gs pos="100000">
                      <a:srgbClr val="000066">
                        <a:gamma/>
                        <a:shade val="46275"/>
                        <a:invGamma/>
                      </a:srgbClr>
                    </a:gs>
                  </a:gsLst>
                  <a:path path="shape">
                    <a:fillToRect l="50000" t="50000" r="50000" b="50000"/>
                  </a:path>
                </a:gradFill>
              </a14:hiddenFill>
            </a:ext>
          </a:extLst>
        </p:spPr>
        <p:txBody>
          <a:bodyPr anchor="ctr"/>
          <a:lstStyle/>
          <a:p>
            <a:pPr>
              <a:lnSpc>
                <a:spcPct val="110000"/>
              </a:lnSpc>
            </a:pPr>
            <a:r>
              <a:rPr lang="en-US" altLang="x-none" sz="2600" b="1">
                <a:solidFill>
                  <a:srgbClr val="FFFF00"/>
                </a:solidFill>
                <a:ea typeface="Arial" charset="0"/>
                <a:cs typeface="Arial" charset="0"/>
              </a:rPr>
              <a:t>Markolf Hanefeld, MD, PhD; Nikolaus Marx, MD; Andreas Pfützner, MD, PhD; Werner Baurecht, MSc; Georg Lübben, MD; Efstrathios Karagiannis, MD; </a:t>
            </a:r>
            <a:br>
              <a:rPr lang="en-US" altLang="x-none" sz="2600" b="1">
                <a:solidFill>
                  <a:srgbClr val="FFFF00"/>
                </a:solidFill>
                <a:ea typeface="Arial" charset="0"/>
                <a:cs typeface="Arial" charset="0"/>
              </a:rPr>
            </a:br>
            <a:r>
              <a:rPr lang="en-US" altLang="x-none" sz="2600" b="1">
                <a:solidFill>
                  <a:srgbClr val="FFFF00"/>
                </a:solidFill>
                <a:ea typeface="Arial" charset="0"/>
                <a:cs typeface="Arial" charset="0"/>
              </a:rPr>
              <a:t>Ulf Stier, MD; Thomas Forst, MD</a:t>
            </a:r>
          </a:p>
        </p:txBody>
      </p:sp>
    </p:spTree>
    <p:custDataLst>
      <p:tags r:id="rId1"/>
    </p:custDataLst>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altLang="x-none"/>
              <a:t>Copyright Bale/Doneen Paradigm</a:t>
            </a:r>
          </a:p>
        </p:txBody>
      </p:sp>
      <p:sp>
        <p:nvSpPr>
          <p:cNvPr id="2395138" name="Rectangle 2"/>
          <p:cNvSpPr>
            <a:spLocks noChangeArrowheads="1"/>
          </p:cNvSpPr>
          <p:nvPr/>
        </p:nvSpPr>
        <p:spPr bwMode="auto">
          <a:xfrm>
            <a:off x="774700" y="2362200"/>
            <a:ext cx="810260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lnSpc>
                <a:spcPct val="120000"/>
              </a:lnSpc>
              <a:spcBef>
                <a:spcPct val="20000"/>
              </a:spcBef>
              <a:buClr>
                <a:srgbClr val="00FFFF"/>
              </a:buClr>
              <a:buSzPct val="120000"/>
              <a:buFontTx/>
              <a:buChar char="•"/>
            </a:pPr>
            <a:r>
              <a:rPr lang="en-US" altLang="x-none" sz="2800" b="1">
                <a:ea typeface="Arial" charset="0"/>
                <a:cs typeface="Arial" charset="0"/>
              </a:rPr>
              <a:t>Statins and peroxisome proliferator-activated receptor (PPAR)-</a:t>
            </a:r>
            <a:r>
              <a:rPr lang="en-US" altLang="x-none" sz="2800" b="1" i="1">
                <a:ea typeface="Arial" charset="0"/>
                <a:cs typeface="Arial" charset="0"/>
              </a:rPr>
              <a:t>y</a:t>
            </a:r>
            <a:r>
              <a:rPr lang="en-US" altLang="x-none" sz="2800" b="1">
                <a:ea typeface="Arial" charset="0"/>
                <a:cs typeface="Arial" charset="0"/>
              </a:rPr>
              <a:t> agonists lower inflammatory markers and reduce CVD in type 2 diabetes</a:t>
            </a:r>
          </a:p>
          <a:p>
            <a:pPr eaLnBrk="1" hangingPunct="1">
              <a:lnSpc>
                <a:spcPct val="120000"/>
              </a:lnSpc>
              <a:spcBef>
                <a:spcPct val="20000"/>
              </a:spcBef>
              <a:buClr>
                <a:srgbClr val="00FFFF"/>
              </a:buClr>
              <a:buSzPct val="120000"/>
              <a:buFontTx/>
              <a:buChar char="•"/>
            </a:pPr>
            <a:r>
              <a:rPr lang="en-US" altLang="x-none" sz="2800" b="1">
                <a:ea typeface="Arial" charset="0"/>
                <a:cs typeface="Arial" charset="0"/>
              </a:rPr>
              <a:t>Will they work in non-diabetics?</a:t>
            </a:r>
          </a:p>
          <a:p>
            <a:pPr eaLnBrk="1" hangingPunct="1">
              <a:lnSpc>
                <a:spcPct val="120000"/>
              </a:lnSpc>
              <a:spcBef>
                <a:spcPct val="20000"/>
              </a:spcBef>
              <a:buClr>
                <a:srgbClr val="00FFFF"/>
              </a:buClr>
              <a:buSzPct val="120000"/>
              <a:buFontTx/>
              <a:buChar char="•"/>
            </a:pPr>
            <a:r>
              <a:rPr lang="en-US" altLang="x-none" sz="2800" b="1">
                <a:ea typeface="Arial" charset="0"/>
                <a:cs typeface="Arial" charset="0"/>
              </a:rPr>
              <a:t>12 wks. : 2 wk. titration to Simva 40mg; pio 45 mg</a:t>
            </a:r>
          </a:p>
          <a:p>
            <a:pPr eaLnBrk="1" hangingPunct="1">
              <a:lnSpc>
                <a:spcPct val="120000"/>
              </a:lnSpc>
              <a:spcBef>
                <a:spcPct val="20000"/>
              </a:spcBef>
              <a:buClr>
                <a:srgbClr val="00FFFF"/>
              </a:buClr>
              <a:buSzPct val="120000"/>
              <a:buFontTx/>
              <a:buChar char="•"/>
            </a:pPr>
            <a:endParaRPr lang="en-US" altLang="x-none" sz="2800" b="1">
              <a:ea typeface="Arial" charset="0"/>
              <a:cs typeface="Arial" charset="0"/>
            </a:endParaRPr>
          </a:p>
        </p:txBody>
      </p:sp>
      <p:sp>
        <p:nvSpPr>
          <p:cNvPr id="2395139" name="Text Box 3"/>
          <p:cNvSpPr txBox="1">
            <a:spLocks noChangeArrowheads="1"/>
          </p:cNvSpPr>
          <p:nvPr/>
        </p:nvSpPr>
        <p:spPr bwMode="auto">
          <a:xfrm>
            <a:off x="457200" y="1676400"/>
            <a:ext cx="285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3600" b="1">
                <a:solidFill>
                  <a:srgbClr val="FFFF00"/>
                </a:solidFill>
              </a:rPr>
              <a:t>Background</a:t>
            </a:r>
          </a:p>
        </p:txBody>
      </p:sp>
      <p:sp>
        <p:nvSpPr>
          <p:cNvPr id="2395140" name="Line 4"/>
          <p:cNvSpPr>
            <a:spLocks noChangeShapeType="1"/>
          </p:cNvSpPr>
          <p:nvPr/>
        </p:nvSpPr>
        <p:spPr bwMode="auto">
          <a:xfrm>
            <a:off x="0" y="1485900"/>
            <a:ext cx="9144000" cy="0"/>
          </a:xfrm>
          <a:prstGeom prst="line">
            <a:avLst/>
          </a:prstGeom>
          <a:noFill/>
          <a:ln w="381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5141" name="Rectangle 5"/>
          <p:cNvSpPr>
            <a:spLocks noChangeArrowheads="1"/>
          </p:cNvSpPr>
          <p:nvPr/>
        </p:nvSpPr>
        <p:spPr bwMode="auto">
          <a:xfrm>
            <a:off x="0" y="133350"/>
            <a:ext cx="9144000" cy="116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pPr>
            <a:r>
              <a:rPr lang="en-US" altLang="x-none" sz="2600" b="1">
                <a:solidFill>
                  <a:schemeClr val="tx2"/>
                </a:solidFill>
              </a:rPr>
              <a:t>Anti-Inflammatory Effects of Pioglitazone and/or Simvastatin in High Cardiovascular Risk Patients With Elevated HS-CRP: </a:t>
            </a:r>
            <a:r>
              <a:rPr lang="en-US" altLang="x-none" sz="2600" b="1" i="1">
                <a:solidFill>
                  <a:schemeClr val="tx2"/>
                </a:solidFill>
              </a:rPr>
              <a:t>The PIOSTAT Study</a:t>
            </a:r>
          </a:p>
        </p:txBody>
      </p:sp>
      <p:sp>
        <p:nvSpPr>
          <p:cNvPr id="2395142" name="Text Box 6"/>
          <p:cNvSpPr txBox="1">
            <a:spLocks noChangeArrowheads="1"/>
          </p:cNvSpPr>
          <p:nvPr/>
        </p:nvSpPr>
        <p:spPr bwMode="auto">
          <a:xfrm>
            <a:off x="4140200" y="6557963"/>
            <a:ext cx="4991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spcBef>
                <a:spcPct val="50000"/>
              </a:spcBef>
            </a:pPr>
            <a:r>
              <a:rPr lang="en-US" altLang="x-none" sz="1200" b="1">
                <a:solidFill>
                  <a:schemeClr val="bg1"/>
                </a:solidFill>
              </a:rPr>
              <a:t>Hanefeld, M. et al., </a:t>
            </a:r>
            <a:r>
              <a:rPr lang="en-US" altLang="x-none" sz="1200" b="1" i="1">
                <a:solidFill>
                  <a:schemeClr val="bg1"/>
                </a:solidFill>
              </a:rPr>
              <a:t>J Am Coll Cardiol </a:t>
            </a:r>
            <a:r>
              <a:rPr lang="en-US" altLang="x-none" sz="1200" b="1">
                <a:solidFill>
                  <a:schemeClr val="bg1"/>
                </a:solidFill>
              </a:rPr>
              <a:t>2007;49:290-7.</a:t>
            </a:r>
          </a:p>
        </p:txBody>
      </p:sp>
      <p:sp>
        <p:nvSpPr>
          <p:cNvPr id="2395143" name="Text Box 7"/>
          <p:cNvSpPr txBox="1">
            <a:spLocks noChangeArrowheads="1"/>
          </p:cNvSpPr>
          <p:nvPr/>
        </p:nvSpPr>
        <p:spPr bwMode="auto">
          <a:xfrm>
            <a:off x="517525" y="6172200"/>
            <a:ext cx="5772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b="1">
                <a:solidFill>
                  <a:schemeClr val="hlink"/>
                </a:solidFill>
              </a:rPr>
              <a:t>Hanefeld, M. et al., </a:t>
            </a:r>
            <a:r>
              <a:rPr lang="en-US" altLang="x-none" b="1" i="1">
                <a:solidFill>
                  <a:schemeClr val="hlink"/>
                </a:solidFill>
              </a:rPr>
              <a:t>J Am Coll Cardiol </a:t>
            </a:r>
            <a:r>
              <a:rPr lang="en-US" altLang="x-none" b="1">
                <a:solidFill>
                  <a:schemeClr val="hlink"/>
                </a:solidFill>
              </a:rPr>
              <a:t>2007;49:290-7.</a:t>
            </a:r>
          </a:p>
          <a:p>
            <a:endParaRPr lang="en-US" altLang="x-none"/>
          </a:p>
        </p:txBody>
      </p:sp>
    </p:spTree>
    <p:custDataLst>
      <p:tags r:id="rId1"/>
    </p:custDataLst>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7186" name="Rectangle 2"/>
          <p:cNvSpPr>
            <a:spLocks noChangeArrowheads="1"/>
          </p:cNvSpPr>
          <p:nvPr/>
        </p:nvSpPr>
        <p:spPr bwMode="auto">
          <a:xfrm>
            <a:off x="0" y="120650"/>
            <a:ext cx="914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pPr>
            <a:r>
              <a:rPr lang="en-US" altLang="x-none" sz="2800" b="1">
                <a:solidFill>
                  <a:schemeClr val="bg2"/>
                </a:solidFill>
              </a:rPr>
              <a:t>Changes in HS-CRP (mg/l) in 3 Treatment Groups</a:t>
            </a:r>
          </a:p>
        </p:txBody>
      </p:sp>
      <p:sp>
        <p:nvSpPr>
          <p:cNvPr id="2397187" name="Text Box 3"/>
          <p:cNvSpPr txBox="1">
            <a:spLocks noChangeArrowheads="1"/>
          </p:cNvSpPr>
          <p:nvPr/>
        </p:nvSpPr>
        <p:spPr bwMode="auto">
          <a:xfrm>
            <a:off x="0" y="62484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spcBef>
                <a:spcPct val="50000"/>
              </a:spcBef>
            </a:pPr>
            <a:r>
              <a:rPr lang="en-US" altLang="x-none" sz="1200" b="1">
                <a:solidFill>
                  <a:schemeClr val="bg1"/>
                </a:solidFill>
              </a:rPr>
              <a:t>Hanefeld, M. et al., </a:t>
            </a:r>
            <a:r>
              <a:rPr lang="en-US" altLang="x-none" sz="1200" b="1" i="1">
                <a:solidFill>
                  <a:schemeClr val="bg1"/>
                </a:solidFill>
              </a:rPr>
              <a:t>J Am Coll Cardiol </a:t>
            </a:r>
            <a:r>
              <a:rPr lang="en-US" altLang="x-none" sz="1200" b="1">
                <a:solidFill>
                  <a:schemeClr val="bg1"/>
                </a:solidFill>
              </a:rPr>
              <a:t>2007;49:290-7.</a:t>
            </a:r>
          </a:p>
        </p:txBody>
      </p:sp>
      <p:graphicFrame>
        <p:nvGraphicFramePr>
          <p:cNvPr id="2397188" name="Object 4"/>
          <p:cNvGraphicFramePr>
            <a:graphicFrameLocks noChangeAspect="1"/>
          </p:cNvGraphicFramePr>
          <p:nvPr/>
        </p:nvGraphicFramePr>
        <p:xfrm>
          <a:off x="762000" y="1219200"/>
          <a:ext cx="7747000" cy="5040313"/>
        </p:xfrm>
        <a:graphic>
          <a:graphicData uri="http://schemas.openxmlformats.org/presentationml/2006/ole">
            <mc:AlternateContent xmlns:mc="http://schemas.openxmlformats.org/markup-compatibility/2006">
              <mc:Choice xmlns:v="urn:schemas-microsoft-com:vml" Requires="v">
                <p:oleObj spid="_x0000_s2397223" name="Chart" r:id="rId5" imgW="8153400" imgH="4886249" progId="MSGraph.Chart.8">
                  <p:embed followColorScheme="full"/>
                </p:oleObj>
              </mc:Choice>
              <mc:Fallback>
                <p:oleObj name="Chart" r:id="rId5" imgW="8153400" imgH="4886249"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219200"/>
                        <a:ext cx="7747000" cy="504031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97189" name="Text Box 5"/>
          <p:cNvSpPr txBox="1">
            <a:spLocks noChangeArrowheads="1"/>
          </p:cNvSpPr>
          <p:nvPr/>
        </p:nvSpPr>
        <p:spPr bwMode="auto">
          <a:xfrm rot="-5400000">
            <a:off x="-1232694" y="3290094"/>
            <a:ext cx="3487738"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x-none" sz="2100" b="1">
                <a:solidFill>
                  <a:schemeClr val="bg2"/>
                </a:solidFill>
              </a:rPr>
              <a:t>Change from Baseline (%)</a:t>
            </a:r>
            <a:endParaRPr lang="en-US" altLang="x-none" sz="2100" b="1">
              <a:solidFill>
                <a:schemeClr val="bg2"/>
              </a:solidFill>
              <a:ea typeface="Arial" charset="0"/>
              <a:cs typeface="Arial" charset="0"/>
            </a:endParaRPr>
          </a:p>
        </p:txBody>
      </p:sp>
      <p:grpSp>
        <p:nvGrpSpPr>
          <p:cNvPr id="2397190" name="Group 6"/>
          <p:cNvGrpSpPr>
            <a:grpSpLocks/>
          </p:cNvGrpSpPr>
          <p:nvPr/>
        </p:nvGrpSpPr>
        <p:grpSpPr bwMode="auto">
          <a:xfrm>
            <a:off x="4787900" y="1955800"/>
            <a:ext cx="317500" cy="939800"/>
            <a:chOff x="3008" y="1008"/>
            <a:chExt cx="200" cy="568"/>
          </a:xfrm>
        </p:grpSpPr>
        <p:sp>
          <p:nvSpPr>
            <p:cNvPr id="2397191" name="Line 7"/>
            <p:cNvSpPr>
              <a:spLocks noChangeShapeType="1"/>
            </p:cNvSpPr>
            <p:nvPr/>
          </p:nvSpPr>
          <p:spPr bwMode="auto">
            <a:xfrm>
              <a:off x="3112" y="1008"/>
              <a:ext cx="0" cy="568"/>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7192" name="Line 8"/>
            <p:cNvSpPr>
              <a:spLocks noChangeShapeType="1"/>
            </p:cNvSpPr>
            <p:nvPr/>
          </p:nvSpPr>
          <p:spPr bwMode="auto">
            <a:xfrm>
              <a:off x="3008" y="1008"/>
              <a:ext cx="200" cy="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grpSp>
      <p:grpSp>
        <p:nvGrpSpPr>
          <p:cNvPr id="2397193" name="Group 9"/>
          <p:cNvGrpSpPr>
            <a:grpSpLocks/>
          </p:cNvGrpSpPr>
          <p:nvPr/>
        </p:nvGrpSpPr>
        <p:grpSpPr bwMode="auto">
          <a:xfrm>
            <a:off x="2870200" y="3136900"/>
            <a:ext cx="317500" cy="838200"/>
            <a:chOff x="4464" y="1080"/>
            <a:chExt cx="200" cy="576"/>
          </a:xfrm>
        </p:grpSpPr>
        <p:sp>
          <p:nvSpPr>
            <p:cNvPr id="2397194" name="Line 10"/>
            <p:cNvSpPr>
              <a:spLocks noChangeShapeType="1"/>
            </p:cNvSpPr>
            <p:nvPr/>
          </p:nvSpPr>
          <p:spPr bwMode="auto">
            <a:xfrm>
              <a:off x="4568" y="1088"/>
              <a:ext cx="0" cy="568"/>
            </a:xfrm>
            <a:prstGeom prst="line">
              <a:avLst/>
            </a:prstGeom>
            <a:noFill/>
            <a:ln w="31750">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7195" name="Line 11"/>
            <p:cNvSpPr>
              <a:spLocks noChangeShapeType="1"/>
            </p:cNvSpPr>
            <p:nvPr/>
          </p:nvSpPr>
          <p:spPr bwMode="auto">
            <a:xfrm>
              <a:off x="4464" y="1080"/>
              <a:ext cx="200" cy="0"/>
            </a:xfrm>
            <a:prstGeom prst="line">
              <a:avLst/>
            </a:prstGeom>
            <a:noFill/>
            <a:ln w="31750">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grpSp>
      <p:grpSp>
        <p:nvGrpSpPr>
          <p:cNvPr id="2397196" name="Group 12"/>
          <p:cNvGrpSpPr>
            <a:grpSpLocks/>
          </p:cNvGrpSpPr>
          <p:nvPr/>
        </p:nvGrpSpPr>
        <p:grpSpPr bwMode="auto">
          <a:xfrm>
            <a:off x="4787900" y="2890838"/>
            <a:ext cx="317500" cy="1109662"/>
            <a:chOff x="3824" y="1741"/>
            <a:chExt cx="200" cy="131"/>
          </a:xfrm>
        </p:grpSpPr>
        <p:sp>
          <p:nvSpPr>
            <p:cNvPr id="2397197" name="Line 13"/>
            <p:cNvSpPr>
              <a:spLocks noChangeShapeType="1"/>
            </p:cNvSpPr>
            <p:nvPr/>
          </p:nvSpPr>
          <p:spPr bwMode="auto">
            <a:xfrm>
              <a:off x="3928" y="1741"/>
              <a:ext cx="0" cy="131"/>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7198" name="Line 14"/>
            <p:cNvSpPr>
              <a:spLocks noChangeShapeType="1"/>
            </p:cNvSpPr>
            <p:nvPr/>
          </p:nvSpPr>
          <p:spPr bwMode="auto">
            <a:xfrm>
              <a:off x="3824" y="1872"/>
              <a:ext cx="200" cy="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grpSp>
      <p:grpSp>
        <p:nvGrpSpPr>
          <p:cNvPr id="2397199" name="Group 15"/>
          <p:cNvGrpSpPr>
            <a:grpSpLocks/>
          </p:cNvGrpSpPr>
          <p:nvPr/>
        </p:nvGrpSpPr>
        <p:grpSpPr bwMode="auto">
          <a:xfrm>
            <a:off x="2870200" y="3968750"/>
            <a:ext cx="317500" cy="869950"/>
            <a:chOff x="3824" y="1741"/>
            <a:chExt cx="200" cy="131"/>
          </a:xfrm>
        </p:grpSpPr>
        <p:sp>
          <p:nvSpPr>
            <p:cNvPr id="2397200" name="Line 16"/>
            <p:cNvSpPr>
              <a:spLocks noChangeShapeType="1"/>
            </p:cNvSpPr>
            <p:nvPr/>
          </p:nvSpPr>
          <p:spPr bwMode="auto">
            <a:xfrm>
              <a:off x="3928" y="1741"/>
              <a:ext cx="0" cy="131"/>
            </a:xfrm>
            <a:prstGeom prst="line">
              <a:avLst/>
            </a:prstGeom>
            <a:noFill/>
            <a:ln w="31750">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7201" name="Line 17"/>
            <p:cNvSpPr>
              <a:spLocks noChangeShapeType="1"/>
            </p:cNvSpPr>
            <p:nvPr/>
          </p:nvSpPr>
          <p:spPr bwMode="auto">
            <a:xfrm>
              <a:off x="3824" y="1872"/>
              <a:ext cx="200" cy="0"/>
            </a:xfrm>
            <a:prstGeom prst="line">
              <a:avLst/>
            </a:prstGeom>
            <a:noFill/>
            <a:ln w="31750">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grpSp>
      <p:grpSp>
        <p:nvGrpSpPr>
          <p:cNvPr id="2397202" name="Group 18"/>
          <p:cNvGrpSpPr>
            <a:grpSpLocks/>
          </p:cNvGrpSpPr>
          <p:nvPr/>
        </p:nvGrpSpPr>
        <p:grpSpPr bwMode="auto">
          <a:xfrm>
            <a:off x="6731000" y="4000500"/>
            <a:ext cx="317500" cy="533400"/>
            <a:chOff x="4464" y="1080"/>
            <a:chExt cx="200" cy="576"/>
          </a:xfrm>
        </p:grpSpPr>
        <p:sp>
          <p:nvSpPr>
            <p:cNvPr id="2397203" name="Line 19"/>
            <p:cNvSpPr>
              <a:spLocks noChangeShapeType="1"/>
            </p:cNvSpPr>
            <p:nvPr/>
          </p:nvSpPr>
          <p:spPr bwMode="auto">
            <a:xfrm>
              <a:off x="4568" y="1088"/>
              <a:ext cx="0" cy="568"/>
            </a:xfrm>
            <a:prstGeom prst="line">
              <a:avLst/>
            </a:prstGeom>
            <a:noFill/>
            <a:ln w="31750">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7204" name="Line 20"/>
            <p:cNvSpPr>
              <a:spLocks noChangeShapeType="1"/>
            </p:cNvSpPr>
            <p:nvPr/>
          </p:nvSpPr>
          <p:spPr bwMode="auto">
            <a:xfrm>
              <a:off x="4464" y="1080"/>
              <a:ext cx="200" cy="0"/>
            </a:xfrm>
            <a:prstGeom prst="line">
              <a:avLst/>
            </a:prstGeom>
            <a:noFill/>
            <a:ln w="31750">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grpSp>
      <p:grpSp>
        <p:nvGrpSpPr>
          <p:cNvPr id="2397205" name="Group 21"/>
          <p:cNvGrpSpPr>
            <a:grpSpLocks/>
          </p:cNvGrpSpPr>
          <p:nvPr/>
        </p:nvGrpSpPr>
        <p:grpSpPr bwMode="auto">
          <a:xfrm>
            <a:off x="6731000" y="4527550"/>
            <a:ext cx="317500" cy="869950"/>
            <a:chOff x="3824" y="1741"/>
            <a:chExt cx="200" cy="131"/>
          </a:xfrm>
        </p:grpSpPr>
        <p:sp>
          <p:nvSpPr>
            <p:cNvPr id="2397206" name="Line 22"/>
            <p:cNvSpPr>
              <a:spLocks noChangeShapeType="1"/>
            </p:cNvSpPr>
            <p:nvPr/>
          </p:nvSpPr>
          <p:spPr bwMode="auto">
            <a:xfrm>
              <a:off x="3928" y="1741"/>
              <a:ext cx="0" cy="131"/>
            </a:xfrm>
            <a:prstGeom prst="line">
              <a:avLst/>
            </a:prstGeom>
            <a:noFill/>
            <a:ln w="31750">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7207" name="Line 23"/>
            <p:cNvSpPr>
              <a:spLocks noChangeShapeType="1"/>
            </p:cNvSpPr>
            <p:nvPr/>
          </p:nvSpPr>
          <p:spPr bwMode="auto">
            <a:xfrm>
              <a:off x="3824" y="1872"/>
              <a:ext cx="200" cy="0"/>
            </a:xfrm>
            <a:prstGeom prst="line">
              <a:avLst/>
            </a:prstGeom>
            <a:noFill/>
            <a:ln w="31750">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grpSp>
      <p:sp>
        <p:nvSpPr>
          <p:cNvPr id="2397208" name="Text Box 24"/>
          <p:cNvSpPr txBox="1">
            <a:spLocks noChangeArrowheads="1"/>
          </p:cNvSpPr>
          <p:nvPr/>
        </p:nvSpPr>
        <p:spPr bwMode="auto">
          <a:xfrm>
            <a:off x="2032000" y="914400"/>
            <a:ext cx="1981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spcBef>
                <a:spcPct val="50000"/>
              </a:spcBef>
            </a:pPr>
            <a:r>
              <a:rPr lang="en-US" altLang="x-none" sz="2000" b="1">
                <a:solidFill>
                  <a:schemeClr val="bg1"/>
                </a:solidFill>
              </a:rPr>
              <a:t>Pioglitazone</a:t>
            </a:r>
            <a:br>
              <a:rPr lang="en-US" altLang="x-none" sz="2000" b="1">
                <a:solidFill>
                  <a:schemeClr val="bg1"/>
                </a:solidFill>
              </a:rPr>
            </a:br>
            <a:r>
              <a:rPr lang="en-US" altLang="x-none" sz="2000" b="1">
                <a:solidFill>
                  <a:schemeClr val="bg1"/>
                </a:solidFill>
              </a:rPr>
              <a:t>n=39</a:t>
            </a:r>
          </a:p>
        </p:txBody>
      </p:sp>
      <p:sp>
        <p:nvSpPr>
          <p:cNvPr id="2397209" name="Text Box 25"/>
          <p:cNvSpPr txBox="1">
            <a:spLocks noChangeArrowheads="1"/>
          </p:cNvSpPr>
          <p:nvPr/>
        </p:nvSpPr>
        <p:spPr bwMode="auto">
          <a:xfrm>
            <a:off x="3949700" y="914400"/>
            <a:ext cx="1981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spcBef>
                <a:spcPct val="50000"/>
              </a:spcBef>
            </a:pPr>
            <a:r>
              <a:rPr lang="en-US" altLang="x-none" sz="2000" b="1">
                <a:solidFill>
                  <a:schemeClr val="bg1"/>
                </a:solidFill>
              </a:rPr>
              <a:t>Simvastatin</a:t>
            </a:r>
            <a:br>
              <a:rPr lang="en-US" altLang="x-none" sz="2000" b="1">
                <a:solidFill>
                  <a:schemeClr val="bg1"/>
                </a:solidFill>
              </a:rPr>
            </a:br>
            <a:r>
              <a:rPr lang="en-US" altLang="x-none" sz="2000" b="1">
                <a:solidFill>
                  <a:schemeClr val="bg1"/>
                </a:solidFill>
              </a:rPr>
              <a:t>n=43</a:t>
            </a:r>
          </a:p>
        </p:txBody>
      </p:sp>
      <p:sp>
        <p:nvSpPr>
          <p:cNvPr id="2397210" name="Text Box 26"/>
          <p:cNvSpPr txBox="1">
            <a:spLocks noChangeArrowheads="1"/>
          </p:cNvSpPr>
          <p:nvPr/>
        </p:nvSpPr>
        <p:spPr bwMode="auto">
          <a:xfrm>
            <a:off x="5613400" y="622300"/>
            <a:ext cx="24003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spcBef>
                <a:spcPct val="50000"/>
              </a:spcBef>
            </a:pPr>
            <a:r>
              <a:rPr lang="en-US" altLang="x-none" sz="2000" b="1">
                <a:solidFill>
                  <a:schemeClr val="bg1"/>
                </a:solidFill>
              </a:rPr>
              <a:t>Pioglitazone plus Simvastatin</a:t>
            </a:r>
            <a:br>
              <a:rPr lang="en-US" altLang="x-none" sz="2000" b="1">
                <a:solidFill>
                  <a:schemeClr val="bg1"/>
                </a:solidFill>
              </a:rPr>
            </a:br>
            <a:r>
              <a:rPr lang="en-US" altLang="x-none" sz="2000" b="1">
                <a:solidFill>
                  <a:schemeClr val="bg1"/>
                </a:solidFill>
              </a:rPr>
              <a:t>n=43</a:t>
            </a:r>
          </a:p>
        </p:txBody>
      </p:sp>
      <p:sp>
        <p:nvSpPr>
          <p:cNvPr id="2397211" name="Text Box 27"/>
          <p:cNvSpPr txBox="1">
            <a:spLocks noChangeArrowheads="1"/>
          </p:cNvSpPr>
          <p:nvPr/>
        </p:nvSpPr>
        <p:spPr bwMode="auto">
          <a:xfrm>
            <a:off x="2806700" y="4991100"/>
            <a:ext cx="22479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spcBef>
                <a:spcPct val="50000"/>
              </a:spcBef>
            </a:pPr>
            <a:r>
              <a:rPr lang="en-US" altLang="x-none" sz="2000" b="1">
                <a:solidFill>
                  <a:schemeClr val="bg1"/>
                </a:solidFill>
              </a:rPr>
              <a:t>-17.5%, </a:t>
            </a:r>
            <a:r>
              <a:rPr lang="en-US" altLang="x-none" sz="2000" b="1" i="1">
                <a:solidFill>
                  <a:schemeClr val="bg1"/>
                </a:solidFill>
              </a:rPr>
              <a:t>P</a:t>
            </a:r>
            <a:r>
              <a:rPr lang="en-US" altLang="x-none" sz="2000" b="1">
                <a:solidFill>
                  <a:schemeClr val="bg1"/>
                </a:solidFill>
              </a:rPr>
              <a:t>=0.2309</a:t>
            </a:r>
          </a:p>
        </p:txBody>
      </p:sp>
      <p:sp>
        <p:nvSpPr>
          <p:cNvPr id="2397212" name="Text Box 28"/>
          <p:cNvSpPr txBox="1">
            <a:spLocks noChangeArrowheads="1"/>
          </p:cNvSpPr>
          <p:nvPr/>
        </p:nvSpPr>
        <p:spPr bwMode="auto">
          <a:xfrm>
            <a:off x="4787900" y="5562600"/>
            <a:ext cx="23495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spcBef>
                <a:spcPct val="50000"/>
              </a:spcBef>
            </a:pPr>
            <a:r>
              <a:rPr lang="en-US" altLang="x-none" sz="2000" b="1">
                <a:solidFill>
                  <a:schemeClr val="bg1"/>
                </a:solidFill>
              </a:rPr>
              <a:t>+40.2%, </a:t>
            </a:r>
            <a:r>
              <a:rPr lang="en-US" altLang="x-none" sz="2000" b="1" i="1">
                <a:solidFill>
                  <a:schemeClr val="bg1"/>
                </a:solidFill>
              </a:rPr>
              <a:t>P</a:t>
            </a:r>
            <a:r>
              <a:rPr lang="en-US" altLang="x-none" sz="2000" b="1">
                <a:solidFill>
                  <a:schemeClr val="bg1"/>
                </a:solidFill>
              </a:rPr>
              <a:t>=0.0103</a:t>
            </a:r>
          </a:p>
        </p:txBody>
      </p:sp>
      <p:sp>
        <p:nvSpPr>
          <p:cNvPr id="2397213" name="Text Box 29"/>
          <p:cNvSpPr txBox="1">
            <a:spLocks noChangeArrowheads="1"/>
          </p:cNvSpPr>
          <p:nvPr/>
        </p:nvSpPr>
        <p:spPr bwMode="auto">
          <a:xfrm>
            <a:off x="3784600" y="6121400"/>
            <a:ext cx="23495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spcBef>
                <a:spcPct val="50000"/>
              </a:spcBef>
            </a:pPr>
            <a:r>
              <a:rPr lang="en-US" altLang="x-none" sz="2000" b="1">
                <a:solidFill>
                  <a:schemeClr val="bg1"/>
                </a:solidFill>
              </a:rPr>
              <a:t>+15.6%, </a:t>
            </a:r>
            <a:r>
              <a:rPr lang="en-US" altLang="x-none" sz="2000" b="1" i="1">
                <a:solidFill>
                  <a:schemeClr val="bg1"/>
                </a:solidFill>
              </a:rPr>
              <a:t>P</a:t>
            </a:r>
            <a:r>
              <a:rPr lang="en-US" altLang="x-none" sz="2000" b="1">
                <a:solidFill>
                  <a:schemeClr val="bg1"/>
                </a:solidFill>
              </a:rPr>
              <a:t>=0.4290</a:t>
            </a:r>
          </a:p>
        </p:txBody>
      </p:sp>
      <p:sp>
        <p:nvSpPr>
          <p:cNvPr id="2397214" name="Line 30"/>
          <p:cNvSpPr>
            <a:spLocks noChangeShapeType="1"/>
          </p:cNvSpPr>
          <p:nvPr/>
        </p:nvSpPr>
        <p:spPr bwMode="auto">
          <a:xfrm>
            <a:off x="3060700" y="5029200"/>
            <a:ext cx="1917700" cy="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7215" name="Line 31"/>
          <p:cNvSpPr>
            <a:spLocks noChangeShapeType="1"/>
          </p:cNvSpPr>
          <p:nvPr/>
        </p:nvSpPr>
        <p:spPr bwMode="auto">
          <a:xfrm flipV="1">
            <a:off x="4965700" y="4889500"/>
            <a:ext cx="0" cy="13970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7216" name="Line 32"/>
          <p:cNvSpPr>
            <a:spLocks noChangeShapeType="1"/>
          </p:cNvSpPr>
          <p:nvPr/>
        </p:nvSpPr>
        <p:spPr bwMode="auto">
          <a:xfrm flipV="1">
            <a:off x="3073400" y="4902200"/>
            <a:ext cx="0" cy="13970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7217" name="Line 33"/>
          <p:cNvSpPr>
            <a:spLocks noChangeShapeType="1"/>
          </p:cNvSpPr>
          <p:nvPr/>
        </p:nvSpPr>
        <p:spPr bwMode="auto">
          <a:xfrm>
            <a:off x="4965700" y="5575300"/>
            <a:ext cx="1917700" cy="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7218" name="Line 34"/>
          <p:cNvSpPr>
            <a:spLocks noChangeShapeType="1"/>
          </p:cNvSpPr>
          <p:nvPr/>
        </p:nvSpPr>
        <p:spPr bwMode="auto">
          <a:xfrm flipV="1">
            <a:off x="6870700" y="5435600"/>
            <a:ext cx="0" cy="13970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7219" name="Line 35"/>
          <p:cNvSpPr>
            <a:spLocks noChangeShapeType="1"/>
          </p:cNvSpPr>
          <p:nvPr/>
        </p:nvSpPr>
        <p:spPr bwMode="auto">
          <a:xfrm flipV="1">
            <a:off x="4978400" y="5448300"/>
            <a:ext cx="0" cy="13970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7220" name="Line 36"/>
          <p:cNvSpPr>
            <a:spLocks noChangeShapeType="1"/>
          </p:cNvSpPr>
          <p:nvPr/>
        </p:nvSpPr>
        <p:spPr bwMode="auto">
          <a:xfrm flipV="1">
            <a:off x="3035300" y="6134100"/>
            <a:ext cx="3784600" cy="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7221" name="Line 37"/>
          <p:cNvSpPr>
            <a:spLocks noChangeShapeType="1"/>
          </p:cNvSpPr>
          <p:nvPr/>
        </p:nvSpPr>
        <p:spPr bwMode="auto">
          <a:xfrm flipV="1">
            <a:off x="6819900" y="6007100"/>
            <a:ext cx="0" cy="13970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7222" name="Line 38"/>
          <p:cNvSpPr>
            <a:spLocks noChangeShapeType="1"/>
          </p:cNvSpPr>
          <p:nvPr/>
        </p:nvSpPr>
        <p:spPr bwMode="auto">
          <a:xfrm flipV="1">
            <a:off x="3048000" y="6007100"/>
            <a:ext cx="0" cy="13970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Tree>
    <p:custDataLst>
      <p:tags r:id="rId2"/>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 name="Footer Placeholder 4"/>
          <p:cNvSpPr>
            <a:spLocks noGrp="1"/>
          </p:cNvSpPr>
          <p:nvPr>
            <p:ph type="ftr" sz="quarter" idx="11"/>
          </p:nvPr>
        </p:nvSpPr>
        <p:spPr/>
        <p:txBody>
          <a:bodyPr/>
          <a:lstStyle/>
          <a:p>
            <a:r>
              <a:rPr lang="en-US" altLang="x-none"/>
              <a:t>Copyright Bale/Doneen Paradigm</a:t>
            </a:r>
          </a:p>
        </p:txBody>
      </p:sp>
      <p:sp>
        <p:nvSpPr>
          <p:cNvPr id="1281026" name="Text Box 2"/>
          <p:cNvSpPr txBox="1">
            <a:spLocks noChangeArrowheads="1"/>
          </p:cNvSpPr>
          <p:nvPr/>
        </p:nvSpPr>
        <p:spPr bwMode="auto">
          <a:xfrm>
            <a:off x="990600" y="5562600"/>
            <a:ext cx="655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CA" altLang="x-none">
                <a:solidFill>
                  <a:schemeClr val="hlink"/>
                </a:solidFill>
                <a:latin typeface="Verdana" charset="0"/>
                <a:ea typeface="Times New Roman" charset="0"/>
                <a:cs typeface="Times New Roman" charset="0"/>
              </a:rPr>
              <a:t>Ghostine S et al. </a:t>
            </a:r>
            <a:r>
              <a:rPr lang="en-CA" altLang="x-none" i="1">
                <a:solidFill>
                  <a:schemeClr val="hlink"/>
                </a:solidFill>
                <a:latin typeface="Verdana" charset="0"/>
                <a:ea typeface="Times New Roman" charset="0"/>
                <a:cs typeface="Times New Roman" charset="0"/>
              </a:rPr>
              <a:t>J Am Coll Cardiol</a:t>
            </a:r>
            <a:r>
              <a:rPr lang="en-CA" altLang="x-none">
                <a:solidFill>
                  <a:schemeClr val="hlink"/>
                </a:solidFill>
                <a:latin typeface="Verdana" charset="0"/>
                <a:ea typeface="Times New Roman" charset="0"/>
                <a:cs typeface="Times New Roman" charset="0"/>
              </a:rPr>
              <a:t> 2006; 48:1929-1934. </a:t>
            </a:r>
            <a:endParaRPr lang="en-US" altLang="x-none">
              <a:solidFill>
                <a:schemeClr val="hlink"/>
              </a:solidFill>
              <a:latin typeface="Verdana" charset="0"/>
              <a:ea typeface="Times New Roman" charset="0"/>
              <a:cs typeface="Times New Roman" charset="0"/>
            </a:endParaRPr>
          </a:p>
        </p:txBody>
      </p:sp>
      <p:sp>
        <p:nvSpPr>
          <p:cNvPr id="1281027" name="Rectangle 3"/>
          <p:cNvSpPr>
            <a:spLocks noGrp="1" noRot="1" noChangeArrowheads="1"/>
          </p:cNvSpPr>
          <p:nvPr>
            <p:ph type="title"/>
          </p:nvPr>
        </p:nvSpPr>
        <p:spPr>
          <a:xfrm>
            <a:off x="0" y="0"/>
            <a:ext cx="9144000" cy="1752600"/>
          </a:xfrm>
        </p:spPr>
        <p:txBody>
          <a:bodyPr/>
          <a:lstStyle/>
          <a:p>
            <a:r>
              <a:rPr lang="en-CA" altLang="x-none" sz="3200" b="1">
                <a:solidFill>
                  <a:srgbClr val="FFA31B"/>
                </a:solidFill>
                <a:ea typeface="Times New Roman" charset="0"/>
                <a:cs typeface="Times New Roman" charset="0"/>
              </a:rPr>
              <a:t>Diagnostic accuracy of MSCT to detect coronary artery stenosis &gt;50%</a:t>
            </a:r>
            <a:r>
              <a:rPr lang="en-CA" altLang="x-none" sz="3600" b="1">
                <a:solidFill>
                  <a:srgbClr val="FFA31B"/>
                </a:solidFill>
                <a:ea typeface="Times New Roman" charset="0"/>
                <a:cs typeface="Times New Roman" charset="0"/>
              </a:rPr>
              <a:t>  </a:t>
            </a:r>
            <a:endParaRPr lang="en-US" altLang="x-none" sz="3600" b="1">
              <a:solidFill>
                <a:srgbClr val="FFA31B"/>
              </a:solidFill>
              <a:ea typeface="Times New Roman" charset="0"/>
              <a:cs typeface="Times New Roman" charset="0"/>
            </a:endParaRPr>
          </a:p>
        </p:txBody>
      </p:sp>
      <p:graphicFrame>
        <p:nvGraphicFramePr>
          <p:cNvPr id="1281028" name="Group 4"/>
          <p:cNvGraphicFramePr>
            <a:graphicFrameLocks noGrp="1"/>
          </p:cNvGraphicFramePr>
          <p:nvPr/>
        </p:nvGraphicFramePr>
        <p:xfrm>
          <a:off x="990600" y="1828800"/>
          <a:ext cx="8077200" cy="2214563"/>
        </p:xfrm>
        <a:graphic>
          <a:graphicData uri="http://schemas.openxmlformats.org/drawingml/2006/table">
            <a:tbl>
              <a:tblPr/>
              <a:tblGrid>
                <a:gridCol w="1143000"/>
                <a:gridCol w="609600"/>
                <a:gridCol w="1295400"/>
                <a:gridCol w="1295400"/>
                <a:gridCol w="1219200"/>
                <a:gridCol w="1295400"/>
                <a:gridCol w="1219200"/>
              </a:tblGrid>
              <a:tr h="6604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Analysis</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R="0"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n</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Sensitivity (%)</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Specificity (%)</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PPV(%)</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NPV(%)</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Accuracy (%)</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R="0" horzOverflow="overflow">
                    <a:lnL>
                      <a:noFill/>
                    </a:lnL>
                    <a:lnR cap="flat">
                      <a:noFill/>
                    </a:lnR>
                    <a:lnT cap="flat">
                      <a:noFill/>
                    </a:lnT>
                    <a:lnB>
                      <a:noFill/>
                    </a:lnB>
                    <a:lnTlToBr>
                      <a:noFill/>
                    </a:lnTlToBr>
                    <a:lnBlToTr>
                      <a:noFill/>
                    </a:lnBlToTr>
                    <a:noFill/>
                  </a:tcPr>
                </a:tc>
              </a:tr>
              <a:tr h="4175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Per patient</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66</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97</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95</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93</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97</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95</a:t>
                      </a:r>
                    </a:p>
                  </a:txBody>
                  <a:tcPr marR="0" horzOverflow="overflow">
                    <a:lnL>
                      <a:noFill/>
                    </a:lnL>
                    <a:lnR cap="flat">
                      <a:noFill/>
                    </a:lnR>
                    <a:lnT>
                      <a:noFill/>
                    </a:lnT>
                    <a:lnB>
                      <a:noFill/>
                    </a:lnB>
                    <a:lnTlToBr>
                      <a:noFill/>
                    </a:lnTlToBr>
                    <a:lnBlToTr>
                      <a:noFill/>
                    </a:lnBlToTr>
                    <a:noFill/>
                  </a:tcPr>
                </a:tc>
              </a:tr>
              <a:tr h="4032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Coronary segment overall</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990</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72</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99</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91</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97</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97</a:t>
                      </a:r>
                    </a:p>
                  </a:txBody>
                  <a:tcPr marR="0" horzOverflow="overflow">
                    <a:lnL>
                      <a:noFill/>
                    </a:lnL>
                    <a:lnR cap="flat">
                      <a:noFill/>
                    </a:lnR>
                    <a:lnT>
                      <a:noFill/>
                    </a:lnT>
                    <a:lnB cap="flat">
                      <a:noFill/>
                    </a:lnB>
                    <a:lnTlToBr>
                      <a:noFill/>
                    </a:lnTlToBr>
                    <a:lnBlToTr>
                      <a:noFill/>
                    </a:lnBlToTr>
                    <a:noFill/>
                  </a:tcPr>
                </a:tc>
              </a:tr>
            </a:tbl>
          </a:graphicData>
        </a:graphic>
      </p:graphicFrame>
      <p:sp>
        <p:nvSpPr>
          <p:cNvPr id="1281070" name="Line 46"/>
          <p:cNvSpPr>
            <a:spLocks noChangeShapeType="1"/>
          </p:cNvSpPr>
          <p:nvPr/>
        </p:nvSpPr>
        <p:spPr bwMode="auto">
          <a:xfrm>
            <a:off x="1066800" y="2489200"/>
            <a:ext cx="7848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1071" name="Line 47"/>
          <p:cNvSpPr>
            <a:spLocks noChangeShapeType="1"/>
          </p:cNvSpPr>
          <p:nvPr/>
        </p:nvSpPr>
        <p:spPr bwMode="auto">
          <a:xfrm>
            <a:off x="1066800" y="4038600"/>
            <a:ext cx="7848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1072" name="Text Box 48"/>
          <p:cNvSpPr txBox="1">
            <a:spLocks noChangeArrowheads="1"/>
          </p:cNvSpPr>
          <p:nvPr/>
        </p:nvSpPr>
        <p:spPr bwMode="auto">
          <a:xfrm>
            <a:off x="990600" y="4038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1200" b="1">
                <a:latin typeface="Verdana" charset="0"/>
              </a:rPr>
              <a:t>PPV=positive predictive value</a:t>
            </a:r>
          </a:p>
          <a:p>
            <a:pPr eaLnBrk="1" hangingPunct="1"/>
            <a:r>
              <a:rPr lang="en-US" altLang="x-none" sz="1200" b="1">
                <a:latin typeface="Verdana" charset="0"/>
              </a:rPr>
              <a:t>NPV=negative predictive value</a:t>
            </a:r>
          </a:p>
        </p:txBody>
      </p:sp>
      <p:sp>
        <p:nvSpPr>
          <p:cNvPr id="1281073" name="Line 49"/>
          <p:cNvSpPr>
            <a:spLocks noChangeShapeType="1"/>
          </p:cNvSpPr>
          <p:nvPr/>
        </p:nvSpPr>
        <p:spPr bwMode="auto">
          <a:xfrm>
            <a:off x="1066800" y="4495800"/>
            <a:ext cx="7848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1074" name="Text Box 50"/>
          <p:cNvSpPr txBox="1">
            <a:spLocks noChangeArrowheads="1"/>
          </p:cNvSpPr>
          <p:nvPr/>
        </p:nvSpPr>
        <p:spPr bwMode="auto">
          <a:xfrm>
            <a:off x="1355725" y="4659313"/>
            <a:ext cx="319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No evidence of any plaque</a:t>
            </a:r>
          </a:p>
        </p:txBody>
      </p:sp>
    </p:spTree>
  </p:cSld>
  <p:clrMapOvr>
    <a:masterClrMapping/>
  </p:clrMapOv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oter Placeholder 2"/>
          <p:cNvSpPr>
            <a:spLocks noGrp="1"/>
          </p:cNvSpPr>
          <p:nvPr>
            <p:ph type="ftr" sz="quarter" idx="11"/>
          </p:nvPr>
        </p:nvSpPr>
        <p:spPr/>
        <p:txBody>
          <a:bodyPr/>
          <a:lstStyle/>
          <a:p>
            <a:r>
              <a:rPr lang="en-US" altLang="x-none"/>
              <a:t>Copyright Bale/Doneen Paradigm</a:t>
            </a:r>
          </a:p>
        </p:txBody>
      </p:sp>
      <p:sp>
        <p:nvSpPr>
          <p:cNvPr id="2399234" name="Rectangle 2"/>
          <p:cNvSpPr>
            <a:spLocks noChangeArrowheads="1"/>
          </p:cNvSpPr>
          <p:nvPr/>
        </p:nvSpPr>
        <p:spPr bwMode="auto">
          <a:xfrm>
            <a:off x="0" y="120650"/>
            <a:ext cx="91440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pPr>
            <a:r>
              <a:rPr lang="en-US" altLang="x-none" sz="2600" b="1">
                <a:solidFill>
                  <a:schemeClr val="bg2"/>
                </a:solidFill>
              </a:rPr>
              <a:t>Changes in MMP-9, MCP-1, PAI-1 in 3 Treatment Groups</a:t>
            </a:r>
          </a:p>
        </p:txBody>
      </p:sp>
      <p:sp>
        <p:nvSpPr>
          <p:cNvPr id="2399235" name="Text Box 3"/>
          <p:cNvSpPr txBox="1">
            <a:spLocks noChangeArrowheads="1"/>
          </p:cNvSpPr>
          <p:nvPr/>
        </p:nvSpPr>
        <p:spPr bwMode="auto">
          <a:xfrm>
            <a:off x="4140200" y="6096000"/>
            <a:ext cx="4991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spcBef>
                <a:spcPct val="50000"/>
              </a:spcBef>
            </a:pPr>
            <a:r>
              <a:rPr lang="en-US" altLang="x-none" sz="1200" b="1">
                <a:solidFill>
                  <a:schemeClr val="bg1"/>
                </a:solidFill>
              </a:rPr>
              <a:t>Hanefeld, M. et al., </a:t>
            </a:r>
            <a:r>
              <a:rPr lang="en-US" altLang="x-none" sz="1200" b="1" i="1">
                <a:solidFill>
                  <a:schemeClr val="bg1"/>
                </a:solidFill>
              </a:rPr>
              <a:t>J Am Coll Cardiol </a:t>
            </a:r>
            <a:r>
              <a:rPr lang="en-US" altLang="x-none" sz="1200" b="1">
                <a:solidFill>
                  <a:schemeClr val="bg1"/>
                </a:solidFill>
              </a:rPr>
              <a:t>2007;49:290-7.</a:t>
            </a:r>
          </a:p>
        </p:txBody>
      </p:sp>
      <p:graphicFrame>
        <p:nvGraphicFramePr>
          <p:cNvPr id="2399236" name="Object 4"/>
          <p:cNvGraphicFramePr>
            <a:graphicFrameLocks noChangeAspect="1"/>
          </p:cNvGraphicFramePr>
          <p:nvPr/>
        </p:nvGraphicFramePr>
        <p:xfrm>
          <a:off x="762000" y="533400"/>
          <a:ext cx="7747000" cy="5040313"/>
        </p:xfrm>
        <a:graphic>
          <a:graphicData uri="http://schemas.openxmlformats.org/presentationml/2006/ole">
            <mc:AlternateContent xmlns:mc="http://schemas.openxmlformats.org/markup-compatibility/2006">
              <mc:Choice xmlns:v="urn:schemas-microsoft-com:vml" Requires="v">
                <p:oleObj spid="_x0000_s2399280" name="Chart" r:id="rId5" imgW="8153400" imgH="4886249" progId="MSGraph.Chart.8">
                  <p:embed followColorScheme="full"/>
                </p:oleObj>
              </mc:Choice>
              <mc:Fallback>
                <p:oleObj name="Chart" r:id="rId5" imgW="8153400" imgH="4886249"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533400"/>
                        <a:ext cx="7747000" cy="504031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99237" name="Text Box 5"/>
          <p:cNvSpPr txBox="1">
            <a:spLocks noChangeArrowheads="1"/>
          </p:cNvSpPr>
          <p:nvPr/>
        </p:nvSpPr>
        <p:spPr bwMode="auto">
          <a:xfrm rot="-5400000">
            <a:off x="-980282" y="2809082"/>
            <a:ext cx="29829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x-none" sz="2100" b="1">
                <a:solidFill>
                  <a:schemeClr val="bg2"/>
                </a:solidFill>
              </a:rPr>
              <a:t>Difference to Baseline</a:t>
            </a:r>
            <a:endParaRPr lang="en-US" altLang="x-none" sz="2100" b="1">
              <a:solidFill>
                <a:schemeClr val="bg2"/>
              </a:solidFill>
              <a:ea typeface="Arial" charset="0"/>
              <a:cs typeface="Arial" charset="0"/>
            </a:endParaRPr>
          </a:p>
        </p:txBody>
      </p:sp>
      <p:sp>
        <p:nvSpPr>
          <p:cNvPr id="2399238" name="Text Box 6"/>
          <p:cNvSpPr txBox="1">
            <a:spLocks noChangeArrowheads="1"/>
          </p:cNvSpPr>
          <p:nvPr/>
        </p:nvSpPr>
        <p:spPr bwMode="auto">
          <a:xfrm>
            <a:off x="1727200" y="5308600"/>
            <a:ext cx="1981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spcBef>
                <a:spcPct val="50000"/>
              </a:spcBef>
            </a:pPr>
            <a:r>
              <a:rPr lang="en-US" altLang="x-none" sz="2000" b="1">
                <a:solidFill>
                  <a:schemeClr val="bg1"/>
                </a:solidFill>
              </a:rPr>
              <a:t>MMP-9</a:t>
            </a:r>
            <a:br>
              <a:rPr lang="en-US" altLang="x-none" sz="2000" b="1">
                <a:solidFill>
                  <a:schemeClr val="bg1"/>
                </a:solidFill>
              </a:rPr>
            </a:br>
            <a:r>
              <a:rPr lang="en-US" altLang="x-none" sz="2000" b="1">
                <a:solidFill>
                  <a:schemeClr val="bg1"/>
                </a:solidFill>
              </a:rPr>
              <a:t>(ng/mL)</a:t>
            </a:r>
          </a:p>
        </p:txBody>
      </p:sp>
      <p:sp>
        <p:nvSpPr>
          <p:cNvPr id="2399239" name="Text Box 7"/>
          <p:cNvSpPr txBox="1">
            <a:spLocks noChangeArrowheads="1"/>
          </p:cNvSpPr>
          <p:nvPr/>
        </p:nvSpPr>
        <p:spPr bwMode="auto">
          <a:xfrm>
            <a:off x="4025900" y="5308600"/>
            <a:ext cx="1981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spcBef>
                <a:spcPct val="50000"/>
              </a:spcBef>
            </a:pPr>
            <a:r>
              <a:rPr lang="en-US" altLang="x-none" sz="2000" b="1">
                <a:solidFill>
                  <a:schemeClr val="bg1"/>
                </a:solidFill>
              </a:rPr>
              <a:t>MCP-1</a:t>
            </a:r>
            <a:br>
              <a:rPr lang="en-US" altLang="x-none" sz="2000" b="1">
                <a:solidFill>
                  <a:schemeClr val="bg1"/>
                </a:solidFill>
              </a:rPr>
            </a:br>
            <a:r>
              <a:rPr lang="en-US" altLang="x-none" sz="2000" b="1">
                <a:solidFill>
                  <a:schemeClr val="bg1"/>
                </a:solidFill>
              </a:rPr>
              <a:t>(pg/mL)</a:t>
            </a:r>
          </a:p>
        </p:txBody>
      </p:sp>
      <p:sp>
        <p:nvSpPr>
          <p:cNvPr id="2399240" name="Text Box 8"/>
          <p:cNvSpPr txBox="1">
            <a:spLocks noChangeArrowheads="1"/>
          </p:cNvSpPr>
          <p:nvPr/>
        </p:nvSpPr>
        <p:spPr bwMode="auto">
          <a:xfrm>
            <a:off x="6235700" y="5295900"/>
            <a:ext cx="20574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spcBef>
                <a:spcPct val="50000"/>
              </a:spcBef>
            </a:pPr>
            <a:r>
              <a:rPr lang="en-US" altLang="x-none" sz="2000" b="1">
                <a:solidFill>
                  <a:schemeClr val="bg1"/>
                </a:solidFill>
              </a:rPr>
              <a:t>PAI-1</a:t>
            </a:r>
            <a:br>
              <a:rPr lang="en-US" altLang="x-none" sz="2000" b="1">
                <a:solidFill>
                  <a:schemeClr val="bg1"/>
                </a:solidFill>
              </a:rPr>
            </a:br>
            <a:r>
              <a:rPr lang="en-US" altLang="x-none" sz="2000" b="1">
                <a:solidFill>
                  <a:schemeClr val="bg1"/>
                </a:solidFill>
              </a:rPr>
              <a:t>(ng/mL)</a:t>
            </a:r>
          </a:p>
        </p:txBody>
      </p:sp>
      <p:sp>
        <p:nvSpPr>
          <p:cNvPr id="2399241" name="Text Box 9"/>
          <p:cNvSpPr txBox="1">
            <a:spLocks noChangeArrowheads="1"/>
          </p:cNvSpPr>
          <p:nvPr/>
        </p:nvSpPr>
        <p:spPr bwMode="auto">
          <a:xfrm>
            <a:off x="254000" y="6070600"/>
            <a:ext cx="48641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spcBef>
                <a:spcPct val="50000"/>
              </a:spcBef>
            </a:pPr>
            <a:r>
              <a:rPr lang="en-US" altLang="x-none" b="1">
                <a:solidFill>
                  <a:schemeClr val="bg1"/>
                </a:solidFill>
              </a:rPr>
              <a:t>*</a:t>
            </a:r>
            <a:r>
              <a:rPr lang="en-US" altLang="x-none" b="1" i="1">
                <a:solidFill>
                  <a:schemeClr val="bg1"/>
                </a:solidFill>
              </a:rPr>
              <a:t>P</a:t>
            </a:r>
            <a:r>
              <a:rPr lang="en-US" altLang="x-none" b="1">
                <a:solidFill>
                  <a:schemeClr val="bg1"/>
                </a:solidFill>
              </a:rPr>
              <a:t>&lt;0.05 vs baseline;  **</a:t>
            </a:r>
            <a:r>
              <a:rPr lang="en-US" altLang="x-none" b="1" i="1">
                <a:solidFill>
                  <a:schemeClr val="bg1"/>
                </a:solidFill>
              </a:rPr>
              <a:t>P</a:t>
            </a:r>
            <a:r>
              <a:rPr lang="en-US" altLang="x-none" b="1">
                <a:solidFill>
                  <a:schemeClr val="bg1"/>
                </a:solidFill>
              </a:rPr>
              <a:t>&lt;0.01 vs baseline; ***</a:t>
            </a:r>
            <a:r>
              <a:rPr lang="en-US" altLang="x-none" b="1" i="1">
                <a:solidFill>
                  <a:schemeClr val="bg1"/>
                </a:solidFill>
              </a:rPr>
              <a:t>P</a:t>
            </a:r>
            <a:r>
              <a:rPr lang="en-US" altLang="x-none" b="1">
                <a:solidFill>
                  <a:schemeClr val="bg1"/>
                </a:solidFill>
              </a:rPr>
              <a:t>&lt;0.001 vs baseline</a:t>
            </a:r>
          </a:p>
        </p:txBody>
      </p:sp>
      <p:sp>
        <p:nvSpPr>
          <p:cNvPr id="2399242" name="Rectangle 10"/>
          <p:cNvSpPr>
            <a:spLocks noChangeArrowheads="1"/>
          </p:cNvSpPr>
          <p:nvPr/>
        </p:nvSpPr>
        <p:spPr bwMode="auto">
          <a:xfrm>
            <a:off x="6477000" y="1041400"/>
            <a:ext cx="266700" cy="228600"/>
          </a:xfrm>
          <a:prstGeom prst="rect">
            <a:avLst/>
          </a:prstGeom>
          <a:solidFill>
            <a:srgbClr val="FF6600"/>
          </a:solidFill>
          <a:ln w="28575">
            <a:solidFill>
              <a:srgbClr val="FF6600"/>
            </a:solidFill>
            <a:miter lim="800000"/>
            <a:headEnd/>
            <a:tailEnd type="none" w="lg"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399243" name="Rectangle 11" descr="Wide upward diagonal"/>
          <p:cNvSpPr>
            <a:spLocks noChangeArrowheads="1"/>
          </p:cNvSpPr>
          <p:nvPr/>
        </p:nvSpPr>
        <p:spPr bwMode="auto">
          <a:xfrm>
            <a:off x="6477000" y="1828800"/>
            <a:ext cx="266700" cy="228600"/>
          </a:xfrm>
          <a:prstGeom prst="rect">
            <a:avLst/>
          </a:prstGeom>
          <a:pattFill prst="wdUpDiag">
            <a:fgClr>
              <a:srgbClr val="FF6600"/>
            </a:fgClr>
            <a:bgClr>
              <a:srgbClr val="FFFFFF"/>
            </a:bgClr>
          </a:pattFill>
          <a:ln w="28575">
            <a:solidFill>
              <a:srgbClr val="FF6600"/>
            </a:solidFill>
            <a:miter lim="800000"/>
            <a:headEnd/>
            <a:tailEnd type="none" w="lg"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399244" name="Rectangle 12"/>
          <p:cNvSpPr>
            <a:spLocks noChangeArrowheads="1"/>
          </p:cNvSpPr>
          <p:nvPr/>
        </p:nvSpPr>
        <p:spPr bwMode="auto">
          <a:xfrm>
            <a:off x="6477000" y="1447800"/>
            <a:ext cx="266700" cy="228600"/>
          </a:xfrm>
          <a:prstGeom prst="rect">
            <a:avLst/>
          </a:prstGeom>
          <a:solidFill>
            <a:srgbClr val="FFFFFF"/>
          </a:solidFill>
          <a:ln w="28575">
            <a:solidFill>
              <a:srgbClr val="FFFFFF"/>
            </a:solidFill>
            <a:miter lim="800000"/>
            <a:headEnd/>
            <a:tailEnd type="none" w="lg"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399245" name="Text Box 13"/>
          <p:cNvSpPr txBox="1">
            <a:spLocks noChangeArrowheads="1"/>
          </p:cNvSpPr>
          <p:nvPr/>
        </p:nvSpPr>
        <p:spPr bwMode="auto">
          <a:xfrm>
            <a:off x="6807200" y="939800"/>
            <a:ext cx="762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spcBef>
                <a:spcPct val="50000"/>
              </a:spcBef>
            </a:pPr>
            <a:r>
              <a:rPr lang="en-US" altLang="x-none" sz="2000" b="1">
                <a:solidFill>
                  <a:schemeClr val="bg1"/>
                </a:solidFill>
              </a:rPr>
              <a:t>PIO</a:t>
            </a:r>
          </a:p>
        </p:txBody>
      </p:sp>
      <p:sp>
        <p:nvSpPr>
          <p:cNvPr id="2399246" name="Text Box 14"/>
          <p:cNvSpPr txBox="1">
            <a:spLocks noChangeArrowheads="1"/>
          </p:cNvSpPr>
          <p:nvPr/>
        </p:nvSpPr>
        <p:spPr bwMode="auto">
          <a:xfrm>
            <a:off x="6807200" y="1346200"/>
            <a:ext cx="762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spcBef>
                <a:spcPct val="50000"/>
              </a:spcBef>
            </a:pPr>
            <a:r>
              <a:rPr lang="en-US" altLang="x-none" sz="2000" b="1">
                <a:solidFill>
                  <a:schemeClr val="bg1"/>
                </a:solidFill>
              </a:rPr>
              <a:t>SIM</a:t>
            </a:r>
          </a:p>
        </p:txBody>
      </p:sp>
      <p:sp>
        <p:nvSpPr>
          <p:cNvPr id="2399247" name="Text Box 15"/>
          <p:cNvSpPr txBox="1">
            <a:spLocks noChangeArrowheads="1"/>
          </p:cNvSpPr>
          <p:nvPr/>
        </p:nvSpPr>
        <p:spPr bwMode="auto">
          <a:xfrm>
            <a:off x="6807200" y="1739900"/>
            <a:ext cx="1574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spcBef>
                <a:spcPct val="50000"/>
              </a:spcBef>
            </a:pPr>
            <a:r>
              <a:rPr lang="en-US" altLang="x-none" sz="2000" b="1">
                <a:solidFill>
                  <a:schemeClr val="bg1"/>
                </a:solidFill>
              </a:rPr>
              <a:t>PIO+SIM</a:t>
            </a:r>
          </a:p>
        </p:txBody>
      </p:sp>
      <p:grpSp>
        <p:nvGrpSpPr>
          <p:cNvPr id="2399248" name="Group 16"/>
          <p:cNvGrpSpPr>
            <a:grpSpLocks/>
          </p:cNvGrpSpPr>
          <p:nvPr/>
        </p:nvGrpSpPr>
        <p:grpSpPr bwMode="auto">
          <a:xfrm>
            <a:off x="4311650" y="3509963"/>
            <a:ext cx="231775" cy="233362"/>
            <a:chOff x="2692" y="2211"/>
            <a:chExt cx="146" cy="147"/>
          </a:xfrm>
        </p:grpSpPr>
        <p:sp>
          <p:nvSpPr>
            <p:cNvPr id="2399249" name="Line 17"/>
            <p:cNvSpPr>
              <a:spLocks noChangeShapeType="1"/>
            </p:cNvSpPr>
            <p:nvPr/>
          </p:nvSpPr>
          <p:spPr bwMode="auto">
            <a:xfrm>
              <a:off x="2772" y="2211"/>
              <a:ext cx="0" cy="147"/>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9250" name="Line 18"/>
            <p:cNvSpPr>
              <a:spLocks noChangeShapeType="1"/>
            </p:cNvSpPr>
            <p:nvPr/>
          </p:nvSpPr>
          <p:spPr bwMode="auto">
            <a:xfrm>
              <a:off x="2692" y="2352"/>
              <a:ext cx="146" cy="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grpSp>
      <p:grpSp>
        <p:nvGrpSpPr>
          <p:cNvPr id="2399251" name="Group 19"/>
          <p:cNvGrpSpPr>
            <a:grpSpLocks/>
          </p:cNvGrpSpPr>
          <p:nvPr/>
        </p:nvGrpSpPr>
        <p:grpSpPr bwMode="auto">
          <a:xfrm>
            <a:off x="5441950" y="3357563"/>
            <a:ext cx="231775" cy="233362"/>
            <a:chOff x="2692" y="2211"/>
            <a:chExt cx="146" cy="147"/>
          </a:xfrm>
        </p:grpSpPr>
        <p:sp>
          <p:nvSpPr>
            <p:cNvPr id="2399252" name="Line 20"/>
            <p:cNvSpPr>
              <a:spLocks noChangeShapeType="1"/>
            </p:cNvSpPr>
            <p:nvPr/>
          </p:nvSpPr>
          <p:spPr bwMode="auto">
            <a:xfrm>
              <a:off x="2772" y="2211"/>
              <a:ext cx="0" cy="147"/>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9253" name="Line 21"/>
            <p:cNvSpPr>
              <a:spLocks noChangeShapeType="1"/>
            </p:cNvSpPr>
            <p:nvPr/>
          </p:nvSpPr>
          <p:spPr bwMode="auto">
            <a:xfrm>
              <a:off x="2692" y="2352"/>
              <a:ext cx="146" cy="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grpSp>
      <p:grpSp>
        <p:nvGrpSpPr>
          <p:cNvPr id="2399254" name="Group 22"/>
          <p:cNvGrpSpPr>
            <a:grpSpLocks/>
          </p:cNvGrpSpPr>
          <p:nvPr/>
        </p:nvGrpSpPr>
        <p:grpSpPr bwMode="auto">
          <a:xfrm>
            <a:off x="6597650" y="3217863"/>
            <a:ext cx="244475" cy="55562"/>
            <a:chOff x="2692" y="2211"/>
            <a:chExt cx="146" cy="147"/>
          </a:xfrm>
        </p:grpSpPr>
        <p:sp>
          <p:nvSpPr>
            <p:cNvPr id="2399255" name="Line 23"/>
            <p:cNvSpPr>
              <a:spLocks noChangeShapeType="1"/>
            </p:cNvSpPr>
            <p:nvPr/>
          </p:nvSpPr>
          <p:spPr bwMode="auto">
            <a:xfrm>
              <a:off x="2772" y="2211"/>
              <a:ext cx="0" cy="147"/>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9256" name="Line 24"/>
            <p:cNvSpPr>
              <a:spLocks noChangeShapeType="1"/>
            </p:cNvSpPr>
            <p:nvPr/>
          </p:nvSpPr>
          <p:spPr bwMode="auto">
            <a:xfrm>
              <a:off x="2692" y="2352"/>
              <a:ext cx="146" cy="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grpSp>
      <p:grpSp>
        <p:nvGrpSpPr>
          <p:cNvPr id="2399257" name="Group 25"/>
          <p:cNvGrpSpPr>
            <a:grpSpLocks/>
          </p:cNvGrpSpPr>
          <p:nvPr/>
        </p:nvGrpSpPr>
        <p:grpSpPr bwMode="auto">
          <a:xfrm>
            <a:off x="7143750" y="3141663"/>
            <a:ext cx="244475" cy="80962"/>
            <a:chOff x="2692" y="2211"/>
            <a:chExt cx="146" cy="147"/>
          </a:xfrm>
        </p:grpSpPr>
        <p:sp>
          <p:nvSpPr>
            <p:cNvPr id="2399258" name="Line 26"/>
            <p:cNvSpPr>
              <a:spLocks noChangeShapeType="1"/>
            </p:cNvSpPr>
            <p:nvPr/>
          </p:nvSpPr>
          <p:spPr bwMode="auto">
            <a:xfrm>
              <a:off x="2772" y="2211"/>
              <a:ext cx="0" cy="147"/>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9259" name="Line 27"/>
            <p:cNvSpPr>
              <a:spLocks noChangeShapeType="1"/>
            </p:cNvSpPr>
            <p:nvPr/>
          </p:nvSpPr>
          <p:spPr bwMode="auto">
            <a:xfrm>
              <a:off x="2692" y="2352"/>
              <a:ext cx="146" cy="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grpSp>
      <p:grpSp>
        <p:nvGrpSpPr>
          <p:cNvPr id="2399260" name="Group 28"/>
          <p:cNvGrpSpPr>
            <a:grpSpLocks/>
          </p:cNvGrpSpPr>
          <p:nvPr/>
        </p:nvGrpSpPr>
        <p:grpSpPr bwMode="auto">
          <a:xfrm>
            <a:off x="7715250" y="3217863"/>
            <a:ext cx="244475" cy="80962"/>
            <a:chOff x="2692" y="2211"/>
            <a:chExt cx="146" cy="147"/>
          </a:xfrm>
        </p:grpSpPr>
        <p:sp>
          <p:nvSpPr>
            <p:cNvPr id="2399261" name="Line 29"/>
            <p:cNvSpPr>
              <a:spLocks noChangeShapeType="1"/>
            </p:cNvSpPr>
            <p:nvPr/>
          </p:nvSpPr>
          <p:spPr bwMode="auto">
            <a:xfrm>
              <a:off x="2772" y="2211"/>
              <a:ext cx="0" cy="147"/>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9262" name="Line 30"/>
            <p:cNvSpPr>
              <a:spLocks noChangeShapeType="1"/>
            </p:cNvSpPr>
            <p:nvPr/>
          </p:nvSpPr>
          <p:spPr bwMode="auto">
            <a:xfrm>
              <a:off x="2692" y="2352"/>
              <a:ext cx="146" cy="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grpSp>
      <p:grpSp>
        <p:nvGrpSpPr>
          <p:cNvPr id="2399263" name="Group 31"/>
          <p:cNvGrpSpPr>
            <a:grpSpLocks/>
          </p:cNvGrpSpPr>
          <p:nvPr/>
        </p:nvGrpSpPr>
        <p:grpSpPr bwMode="auto">
          <a:xfrm>
            <a:off x="3181350" y="4221163"/>
            <a:ext cx="231775" cy="398462"/>
            <a:chOff x="2692" y="2211"/>
            <a:chExt cx="146" cy="147"/>
          </a:xfrm>
        </p:grpSpPr>
        <p:sp>
          <p:nvSpPr>
            <p:cNvPr id="2399264" name="Line 32"/>
            <p:cNvSpPr>
              <a:spLocks noChangeShapeType="1"/>
            </p:cNvSpPr>
            <p:nvPr/>
          </p:nvSpPr>
          <p:spPr bwMode="auto">
            <a:xfrm>
              <a:off x="2772" y="2211"/>
              <a:ext cx="0" cy="147"/>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9265" name="Line 33"/>
            <p:cNvSpPr>
              <a:spLocks noChangeShapeType="1"/>
            </p:cNvSpPr>
            <p:nvPr/>
          </p:nvSpPr>
          <p:spPr bwMode="auto">
            <a:xfrm>
              <a:off x="2692" y="2352"/>
              <a:ext cx="146" cy="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grpSp>
      <p:grpSp>
        <p:nvGrpSpPr>
          <p:cNvPr id="2399266" name="Group 34"/>
          <p:cNvGrpSpPr>
            <a:grpSpLocks/>
          </p:cNvGrpSpPr>
          <p:nvPr/>
        </p:nvGrpSpPr>
        <p:grpSpPr bwMode="auto">
          <a:xfrm>
            <a:off x="2051050" y="4221163"/>
            <a:ext cx="219075" cy="347662"/>
            <a:chOff x="2692" y="2211"/>
            <a:chExt cx="146" cy="147"/>
          </a:xfrm>
        </p:grpSpPr>
        <p:sp>
          <p:nvSpPr>
            <p:cNvPr id="2399267" name="Line 35"/>
            <p:cNvSpPr>
              <a:spLocks noChangeShapeType="1"/>
            </p:cNvSpPr>
            <p:nvPr/>
          </p:nvSpPr>
          <p:spPr bwMode="auto">
            <a:xfrm>
              <a:off x="2772" y="2211"/>
              <a:ext cx="0" cy="147"/>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9268" name="Line 36"/>
            <p:cNvSpPr>
              <a:spLocks noChangeShapeType="1"/>
            </p:cNvSpPr>
            <p:nvPr/>
          </p:nvSpPr>
          <p:spPr bwMode="auto">
            <a:xfrm>
              <a:off x="2692" y="2352"/>
              <a:ext cx="146" cy="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grpSp>
      <p:grpSp>
        <p:nvGrpSpPr>
          <p:cNvPr id="2399269" name="Group 37"/>
          <p:cNvGrpSpPr>
            <a:grpSpLocks/>
          </p:cNvGrpSpPr>
          <p:nvPr/>
        </p:nvGrpSpPr>
        <p:grpSpPr bwMode="auto">
          <a:xfrm>
            <a:off x="2597150" y="1147763"/>
            <a:ext cx="244475" cy="639762"/>
            <a:chOff x="1652" y="803"/>
            <a:chExt cx="146" cy="251"/>
          </a:xfrm>
        </p:grpSpPr>
        <p:sp>
          <p:nvSpPr>
            <p:cNvPr id="2399270" name="Line 38"/>
            <p:cNvSpPr>
              <a:spLocks noChangeShapeType="1"/>
            </p:cNvSpPr>
            <p:nvPr/>
          </p:nvSpPr>
          <p:spPr bwMode="auto">
            <a:xfrm>
              <a:off x="1732" y="803"/>
              <a:ext cx="0" cy="251"/>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9271" name="Line 39"/>
            <p:cNvSpPr>
              <a:spLocks noChangeShapeType="1"/>
            </p:cNvSpPr>
            <p:nvPr/>
          </p:nvSpPr>
          <p:spPr bwMode="auto">
            <a:xfrm>
              <a:off x="1652" y="804"/>
              <a:ext cx="146" cy="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grpSp>
      <p:grpSp>
        <p:nvGrpSpPr>
          <p:cNvPr id="2399272" name="Group 40"/>
          <p:cNvGrpSpPr>
            <a:grpSpLocks/>
          </p:cNvGrpSpPr>
          <p:nvPr/>
        </p:nvGrpSpPr>
        <p:grpSpPr bwMode="auto">
          <a:xfrm>
            <a:off x="4883150" y="2671763"/>
            <a:ext cx="231775" cy="271462"/>
            <a:chOff x="1652" y="803"/>
            <a:chExt cx="146" cy="251"/>
          </a:xfrm>
        </p:grpSpPr>
        <p:sp>
          <p:nvSpPr>
            <p:cNvPr id="2399273" name="Line 41"/>
            <p:cNvSpPr>
              <a:spLocks noChangeShapeType="1"/>
            </p:cNvSpPr>
            <p:nvPr/>
          </p:nvSpPr>
          <p:spPr bwMode="auto">
            <a:xfrm>
              <a:off x="1732" y="803"/>
              <a:ext cx="0" cy="251"/>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2399274" name="Line 42"/>
            <p:cNvSpPr>
              <a:spLocks noChangeShapeType="1"/>
            </p:cNvSpPr>
            <p:nvPr/>
          </p:nvSpPr>
          <p:spPr bwMode="auto">
            <a:xfrm>
              <a:off x="1652" y="804"/>
              <a:ext cx="146" cy="0"/>
            </a:xfrm>
            <a:prstGeom prst="line">
              <a:avLst/>
            </a:prstGeom>
            <a:noFill/>
            <a:ln w="28575">
              <a:solidFill>
                <a:schemeClr val="bg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endParaRPr lang="en-US"/>
            </a:p>
          </p:txBody>
        </p:sp>
      </p:grpSp>
      <p:sp>
        <p:nvSpPr>
          <p:cNvPr id="2399275" name="Text Box 43"/>
          <p:cNvSpPr txBox="1">
            <a:spLocks noChangeArrowheads="1"/>
          </p:cNvSpPr>
          <p:nvPr/>
        </p:nvSpPr>
        <p:spPr bwMode="auto">
          <a:xfrm>
            <a:off x="2514600" y="825500"/>
            <a:ext cx="4445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spcBef>
                <a:spcPct val="50000"/>
              </a:spcBef>
            </a:pPr>
            <a:r>
              <a:rPr lang="en-US" altLang="x-none" sz="2400" b="1">
                <a:solidFill>
                  <a:schemeClr val="bg1"/>
                </a:solidFill>
              </a:rPr>
              <a:t>*</a:t>
            </a:r>
          </a:p>
        </p:txBody>
      </p:sp>
      <p:sp>
        <p:nvSpPr>
          <p:cNvPr id="2399276" name="Text Box 44"/>
          <p:cNvSpPr txBox="1">
            <a:spLocks noChangeArrowheads="1"/>
          </p:cNvSpPr>
          <p:nvPr/>
        </p:nvSpPr>
        <p:spPr bwMode="auto">
          <a:xfrm>
            <a:off x="1943100" y="4572000"/>
            <a:ext cx="4445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spcBef>
                <a:spcPct val="50000"/>
              </a:spcBef>
            </a:pPr>
            <a:r>
              <a:rPr lang="en-US" altLang="x-none" sz="2400" b="1">
                <a:solidFill>
                  <a:schemeClr val="bg1"/>
                </a:solidFill>
              </a:rPr>
              <a:t>**</a:t>
            </a:r>
          </a:p>
        </p:txBody>
      </p:sp>
      <p:sp>
        <p:nvSpPr>
          <p:cNvPr id="2399277" name="Text Box 45"/>
          <p:cNvSpPr txBox="1">
            <a:spLocks noChangeArrowheads="1"/>
          </p:cNvSpPr>
          <p:nvPr/>
        </p:nvSpPr>
        <p:spPr bwMode="auto">
          <a:xfrm>
            <a:off x="3073400" y="4635500"/>
            <a:ext cx="4445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spcBef>
                <a:spcPct val="50000"/>
              </a:spcBef>
            </a:pPr>
            <a:r>
              <a:rPr lang="en-US" altLang="x-none" sz="2400" b="1">
                <a:solidFill>
                  <a:schemeClr val="bg1"/>
                </a:solidFill>
              </a:rPr>
              <a:t>**</a:t>
            </a:r>
          </a:p>
        </p:txBody>
      </p:sp>
      <p:sp>
        <p:nvSpPr>
          <p:cNvPr id="2399278" name="Text Box 46"/>
          <p:cNvSpPr txBox="1">
            <a:spLocks noChangeArrowheads="1"/>
          </p:cNvSpPr>
          <p:nvPr/>
        </p:nvSpPr>
        <p:spPr bwMode="auto">
          <a:xfrm>
            <a:off x="6426200" y="3289300"/>
            <a:ext cx="584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spcBef>
                <a:spcPct val="50000"/>
              </a:spcBef>
            </a:pPr>
            <a:r>
              <a:rPr lang="en-US" altLang="x-none" sz="2400" b="1">
                <a:solidFill>
                  <a:schemeClr val="bg1"/>
                </a:solidFill>
              </a:rPr>
              <a:t>***</a:t>
            </a:r>
          </a:p>
        </p:txBody>
      </p:sp>
      <p:sp>
        <p:nvSpPr>
          <p:cNvPr id="2399279" name="Text Box 47"/>
          <p:cNvSpPr txBox="1">
            <a:spLocks noChangeArrowheads="1"/>
          </p:cNvSpPr>
          <p:nvPr/>
        </p:nvSpPr>
        <p:spPr bwMode="auto">
          <a:xfrm>
            <a:off x="7620000" y="3314700"/>
            <a:ext cx="4445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type="none" w="lg"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spcBef>
                <a:spcPct val="50000"/>
              </a:spcBef>
            </a:pPr>
            <a:r>
              <a:rPr lang="en-US" altLang="x-none" sz="2400" b="1">
                <a:solidFill>
                  <a:schemeClr val="bg1"/>
                </a:solidFill>
              </a:rPr>
              <a:t>**</a:t>
            </a:r>
          </a:p>
        </p:txBody>
      </p:sp>
    </p:spTree>
    <p:custDataLst>
      <p:tags r:id="rId2"/>
    </p:custDataLst>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altLang="x-none"/>
              <a:t>Copyright Bale/Doneen Paradigm</a:t>
            </a:r>
          </a:p>
        </p:txBody>
      </p:sp>
      <p:sp>
        <p:nvSpPr>
          <p:cNvPr id="2401282" name="Rectangle 2"/>
          <p:cNvSpPr>
            <a:spLocks noChangeArrowheads="1"/>
          </p:cNvSpPr>
          <p:nvPr/>
        </p:nvSpPr>
        <p:spPr bwMode="auto">
          <a:xfrm>
            <a:off x="762000" y="2298700"/>
            <a:ext cx="79629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lnSpc>
                <a:spcPct val="120000"/>
              </a:lnSpc>
              <a:spcBef>
                <a:spcPct val="20000"/>
              </a:spcBef>
              <a:buClr>
                <a:srgbClr val="00FFFF"/>
              </a:buClr>
              <a:buSzPct val="120000"/>
              <a:buFontTx/>
              <a:buChar char="•"/>
            </a:pPr>
            <a:r>
              <a:rPr lang="en-US" altLang="x-none" sz="2800" b="1"/>
              <a:t>Pioglitazone, probably by reducing insulin resistance, has additive anti-inflammatory effects to simvastatin in non-diabetic subjects with CVD and high hs-CRP</a:t>
            </a:r>
          </a:p>
        </p:txBody>
      </p:sp>
      <p:sp>
        <p:nvSpPr>
          <p:cNvPr id="2401283" name="Text Box 3"/>
          <p:cNvSpPr txBox="1">
            <a:spLocks noChangeArrowheads="1"/>
          </p:cNvSpPr>
          <p:nvPr/>
        </p:nvSpPr>
        <p:spPr bwMode="auto">
          <a:xfrm>
            <a:off x="457200" y="1676400"/>
            <a:ext cx="292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3600" b="1">
                <a:solidFill>
                  <a:srgbClr val="FFFF00"/>
                </a:solidFill>
              </a:rPr>
              <a:t>Conclusions</a:t>
            </a:r>
          </a:p>
        </p:txBody>
      </p:sp>
      <p:sp>
        <p:nvSpPr>
          <p:cNvPr id="2401284" name="Line 4"/>
          <p:cNvSpPr>
            <a:spLocks noChangeShapeType="1"/>
          </p:cNvSpPr>
          <p:nvPr/>
        </p:nvSpPr>
        <p:spPr bwMode="auto">
          <a:xfrm>
            <a:off x="0" y="1485900"/>
            <a:ext cx="9144000" cy="0"/>
          </a:xfrm>
          <a:prstGeom prst="line">
            <a:avLst/>
          </a:prstGeom>
          <a:noFill/>
          <a:ln w="381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1285" name="Rectangle 5"/>
          <p:cNvSpPr>
            <a:spLocks noChangeArrowheads="1"/>
          </p:cNvSpPr>
          <p:nvPr/>
        </p:nvSpPr>
        <p:spPr bwMode="auto">
          <a:xfrm>
            <a:off x="0" y="133350"/>
            <a:ext cx="9144000" cy="116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pPr>
            <a:r>
              <a:rPr lang="en-US" altLang="x-none" sz="2600" b="1">
                <a:solidFill>
                  <a:schemeClr val="tx2"/>
                </a:solidFill>
              </a:rPr>
              <a:t>Anti-Inflammatory Effects of Pioglitazone and/or Simvastatin in High Cardiovascular Risk Patients With Elevated HS-CRP: </a:t>
            </a:r>
            <a:r>
              <a:rPr lang="en-US" altLang="x-none" sz="2600" b="1" i="1">
                <a:solidFill>
                  <a:schemeClr val="tx2"/>
                </a:solidFill>
              </a:rPr>
              <a:t>The PIOSTAT Study</a:t>
            </a:r>
          </a:p>
        </p:txBody>
      </p:sp>
      <p:sp>
        <p:nvSpPr>
          <p:cNvPr id="2401286" name="Text Box 6"/>
          <p:cNvSpPr txBox="1">
            <a:spLocks noChangeArrowheads="1"/>
          </p:cNvSpPr>
          <p:nvPr/>
        </p:nvSpPr>
        <p:spPr bwMode="auto">
          <a:xfrm>
            <a:off x="4140200" y="6557963"/>
            <a:ext cx="4991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spcBef>
                <a:spcPct val="50000"/>
              </a:spcBef>
            </a:pPr>
            <a:r>
              <a:rPr lang="en-US" altLang="x-none" sz="1200" b="1">
                <a:solidFill>
                  <a:schemeClr val="bg1"/>
                </a:solidFill>
              </a:rPr>
              <a:t>Hanefeld, M. et al., </a:t>
            </a:r>
            <a:r>
              <a:rPr lang="en-US" altLang="x-none" sz="1200" b="1" i="1">
                <a:solidFill>
                  <a:schemeClr val="bg1"/>
                </a:solidFill>
              </a:rPr>
              <a:t>J Am Coll Cardiol </a:t>
            </a:r>
            <a:r>
              <a:rPr lang="en-US" altLang="x-none" sz="1200" b="1">
                <a:solidFill>
                  <a:schemeClr val="bg1"/>
                </a:solidFill>
              </a:rPr>
              <a:t>2007;49:290-7.</a:t>
            </a:r>
          </a:p>
        </p:txBody>
      </p:sp>
      <p:sp>
        <p:nvSpPr>
          <p:cNvPr id="2401287" name="Text Box 7"/>
          <p:cNvSpPr txBox="1">
            <a:spLocks noChangeArrowheads="1"/>
          </p:cNvSpPr>
          <p:nvPr/>
        </p:nvSpPr>
        <p:spPr bwMode="auto">
          <a:xfrm>
            <a:off x="593725" y="4989513"/>
            <a:ext cx="57721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b="1">
                <a:solidFill>
                  <a:schemeClr val="hlink"/>
                </a:solidFill>
              </a:rPr>
              <a:t>Hanefeld, M. et al., </a:t>
            </a:r>
            <a:r>
              <a:rPr lang="en-US" altLang="x-none" b="1" i="1">
                <a:solidFill>
                  <a:schemeClr val="hlink"/>
                </a:solidFill>
              </a:rPr>
              <a:t>J Am Coll Cardiol </a:t>
            </a:r>
            <a:r>
              <a:rPr lang="en-US" altLang="x-none" b="1">
                <a:solidFill>
                  <a:schemeClr val="hlink"/>
                </a:solidFill>
              </a:rPr>
              <a:t>2007;49:290-7.</a:t>
            </a:r>
          </a:p>
          <a:p>
            <a:endParaRPr lang="en-US" altLang="x-none"/>
          </a:p>
          <a:p>
            <a:endParaRPr lang="en-US" altLang="x-none"/>
          </a:p>
        </p:txBody>
      </p:sp>
    </p:spTree>
    <p:custDataLst>
      <p:tags r:id="rId1"/>
    </p:custDataLst>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2382850" name="Rectangle 2"/>
          <p:cNvSpPr>
            <a:spLocks noGrp="1" noRot="1" noChangeArrowheads="1"/>
          </p:cNvSpPr>
          <p:nvPr>
            <p:ph type="body" idx="1"/>
          </p:nvPr>
        </p:nvSpPr>
        <p:spPr>
          <a:xfrm>
            <a:off x="304800" y="990600"/>
            <a:ext cx="8604250" cy="5381625"/>
          </a:xfrm>
        </p:spPr>
        <p:txBody>
          <a:bodyPr/>
          <a:lstStyle/>
          <a:p>
            <a:pPr>
              <a:spcBef>
                <a:spcPct val="0"/>
              </a:spcBef>
              <a:buFont typeface="Wingdings" charset="2"/>
              <a:buNone/>
            </a:pPr>
            <a:endParaRPr lang="en-US" altLang="x-none"/>
          </a:p>
          <a:p>
            <a:r>
              <a:rPr lang="en-US" altLang="x-none"/>
              <a:t>Patients with NYHA Class 3 and 4 HF</a:t>
            </a:r>
          </a:p>
          <a:p>
            <a:r>
              <a:rPr lang="en-US" altLang="x-none"/>
              <a:t>Active liver disease or with ALT levels &gt;2.5X the upper limit of normal</a:t>
            </a:r>
          </a:p>
          <a:p>
            <a:r>
              <a:rPr lang="en-US" altLang="x-none"/>
              <a:t>Keep in mind anemia, hypoglycemia, resumption of ovulation, and weight gain – sodium absorption at distal tubules</a:t>
            </a:r>
          </a:p>
          <a:p>
            <a:pPr>
              <a:buFont typeface="Wingdings" charset="2"/>
              <a:buNone/>
            </a:pPr>
            <a:endParaRPr lang="en-US" altLang="x-none" sz="2800"/>
          </a:p>
          <a:p>
            <a:endParaRPr lang="en-US" altLang="x-none" sz="2800"/>
          </a:p>
          <a:p>
            <a:pPr>
              <a:spcBef>
                <a:spcPct val="0"/>
              </a:spcBef>
            </a:pPr>
            <a:endParaRPr lang="en-US" altLang="x-none" sz="1800"/>
          </a:p>
        </p:txBody>
      </p:sp>
      <p:sp>
        <p:nvSpPr>
          <p:cNvPr id="2382851" name="Text Box 3"/>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altLang="x-none" sz="4000" b="1"/>
              <a:t>Safety Considerations</a:t>
            </a:r>
          </a:p>
          <a:p>
            <a:pPr algn="ctr" eaLnBrk="1" hangingPunct="1"/>
            <a:endParaRPr lang="en-US" altLang="x-none" sz="4000" b="1"/>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2384898" name="Rectangle 2"/>
          <p:cNvSpPr>
            <a:spLocks noGrp="1" noRot="1" noChangeArrowheads="1"/>
          </p:cNvSpPr>
          <p:nvPr>
            <p:ph type="title"/>
          </p:nvPr>
        </p:nvSpPr>
        <p:spPr>
          <a:xfrm>
            <a:off x="301625" y="0"/>
            <a:ext cx="8510588" cy="1066800"/>
          </a:xfrm>
        </p:spPr>
        <p:txBody>
          <a:bodyPr/>
          <a:lstStyle/>
          <a:p>
            <a:r>
              <a:rPr lang="en-US" altLang="x-none" sz="3600"/>
              <a:t>TZD’s Increase Fracture Risk</a:t>
            </a:r>
            <a:r>
              <a:rPr lang="en-US" altLang="x-none" sz="4000"/>
              <a:t> </a:t>
            </a:r>
          </a:p>
        </p:txBody>
      </p:sp>
      <p:sp>
        <p:nvSpPr>
          <p:cNvPr id="2384899" name="Rectangle 3"/>
          <p:cNvSpPr>
            <a:spLocks noGrp="1" noRot="1" noChangeArrowheads="1"/>
          </p:cNvSpPr>
          <p:nvPr>
            <p:ph type="body" idx="1"/>
          </p:nvPr>
        </p:nvSpPr>
        <p:spPr>
          <a:xfrm>
            <a:off x="0" y="1295400"/>
            <a:ext cx="9144000" cy="4648200"/>
          </a:xfrm>
        </p:spPr>
        <p:txBody>
          <a:bodyPr/>
          <a:lstStyle/>
          <a:p>
            <a:r>
              <a:rPr lang="en-US" altLang="x-none" sz="2400"/>
              <a:t>UK General Practice Research Database; pts. 30 to 89 yo; low- trauma fractures btw 1/94-12/05; matched controls</a:t>
            </a:r>
          </a:p>
          <a:p>
            <a:r>
              <a:rPr lang="en-US" altLang="x-none" sz="2400"/>
              <a:t>Determined odds ratios (ORs) of fracture associated with the use of TZDs, other oral anti-diabetic agents, or insulin</a:t>
            </a:r>
          </a:p>
          <a:p>
            <a:r>
              <a:rPr lang="en-US" altLang="x-none" sz="2400"/>
              <a:t>1020 cases and 3728 matched controls </a:t>
            </a:r>
          </a:p>
          <a:p>
            <a:r>
              <a:rPr lang="en-US" altLang="x-none" sz="2400"/>
              <a:t>OR - 2.43 (95% confidence interval [CI], 1.49-3.95) adjusted for age, BMI, other drugs, and co-morbidities </a:t>
            </a:r>
          </a:p>
          <a:p>
            <a:r>
              <a:rPr lang="en-US" altLang="x-none" sz="2400"/>
              <a:t>independent of age and sex; tended to increase with TZD dose</a:t>
            </a:r>
          </a:p>
          <a:p>
            <a:r>
              <a:rPr lang="en-US" altLang="x-none" sz="2400"/>
              <a:t>fractures, particularly of the hip and wrist </a:t>
            </a:r>
          </a:p>
          <a:p>
            <a:r>
              <a:rPr lang="en-US" altLang="x-none" sz="2400"/>
              <a:t>When added to bone marrow cultures ... TZD stimulates adipogenesis and inhibits osteoblastogenesis </a:t>
            </a:r>
          </a:p>
        </p:txBody>
      </p:sp>
      <p:sp>
        <p:nvSpPr>
          <p:cNvPr id="2384900" name="Text Box 4"/>
          <p:cNvSpPr txBox="1">
            <a:spLocks noChangeArrowheads="1"/>
          </p:cNvSpPr>
          <p:nvPr/>
        </p:nvSpPr>
        <p:spPr bwMode="auto">
          <a:xfrm>
            <a:off x="441325" y="5878513"/>
            <a:ext cx="513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i="1">
                <a:solidFill>
                  <a:schemeClr val="folHlink"/>
                </a:solidFill>
              </a:rPr>
              <a:t>Arch Intern Med.</a:t>
            </a:r>
            <a:r>
              <a:rPr lang="en-US" altLang="x-none" sz="2000">
                <a:solidFill>
                  <a:schemeClr val="folHlink"/>
                </a:solidFill>
              </a:rPr>
              <a:t> 4/28/2008;168(8):820-825 </a:t>
            </a:r>
          </a:p>
        </p:txBody>
      </p:sp>
    </p:spTree>
  </p:cSld>
  <p:clrMapOvr>
    <a:masterClrMapping/>
  </p:clrMapOv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2386946" name="Rectangle 2"/>
          <p:cNvSpPr>
            <a:spLocks noGrp="1" noRot="1" noChangeArrowheads="1"/>
          </p:cNvSpPr>
          <p:nvPr>
            <p:ph type="title"/>
          </p:nvPr>
        </p:nvSpPr>
        <p:spPr>
          <a:xfrm>
            <a:off x="304800" y="228600"/>
            <a:ext cx="8510588" cy="1325563"/>
          </a:xfrm>
        </p:spPr>
        <p:txBody>
          <a:bodyPr/>
          <a:lstStyle/>
          <a:p>
            <a:r>
              <a:rPr lang="en-US" altLang="x-none" sz="4000"/>
              <a:t>Avanda and Actos increase risk of macular edema</a:t>
            </a:r>
          </a:p>
        </p:txBody>
      </p:sp>
      <p:sp>
        <p:nvSpPr>
          <p:cNvPr id="2386947" name="Rectangle 3"/>
          <p:cNvSpPr>
            <a:spLocks noGrp="1" noRot="1" noChangeArrowheads="1"/>
          </p:cNvSpPr>
          <p:nvPr>
            <p:ph type="body" idx="1"/>
          </p:nvPr>
        </p:nvSpPr>
        <p:spPr>
          <a:xfrm>
            <a:off x="304800" y="1676400"/>
            <a:ext cx="8540750" cy="4422775"/>
          </a:xfrm>
        </p:spPr>
        <p:txBody>
          <a:bodyPr/>
          <a:lstStyle/>
          <a:p>
            <a:r>
              <a:rPr lang="en-US" altLang="x-none"/>
              <a:t>996 diabetic pts with macular edema (a common condition in diabetics)</a:t>
            </a:r>
          </a:p>
          <a:p>
            <a:r>
              <a:rPr lang="en-US" altLang="x-none"/>
              <a:t>Condition was 2.6 times more likely to develop in those taking glitazones </a:t>
            </a:r>
          </a:p>
          <a:p>
            <a:r>
              <a:rPr lang="en-US" altLang="x-none"/>
              <a:t>After adjusting for other factors, the risk remained 60% higher</a:t>
            </a:r>
          </a:p>
        </p:txBody>
      </p:sp>
      <p:sp>
        <p:nvSpPr>
          <p:cNvPr id="2386948" name="Text Box 4"/>
          <p:cNvSpPr txBox="1">
            <a:spLocks noChangeArrowheads="1"/>
          </p:cNvSpPr>
          <p:nvPr/>
        </p:nvSpPr>
        <p:spPr bwMode="auto">
          <a:xfrm>
            <a:off x="1279525" y="5268913"/>
            <a:ext cx="5697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hlink"/>
                </a:solidFill>
              </a:rPr>
              <a:t>American Journal of Ophthalmology</a:t>
            </a:r>
            <a:r>
              <a:rPr lang="en-US" altLang="x-none" sz="2000">
                <a:solidFill>
                  <a:schemeClr val="hlink"/>
                </a:solidFill>
              </a:rPr>
              <a:t>. 4/7/2009</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ltLang="x-none"/>
              <a:t>Copyright Bale/Doneen Paradigm</a:t>
            </a:r>
          </a:p>
        </p:txBody>
      </p:sp>
      <p:sp>
        <p:nvSpPr>
          <p:cNvPr id="2062338" name="Rectangle 2"/>
          <p:cNvSpPr>
            <a:spLocks noChangeArrowheads="1"/>
          </p:cNvSpPr>
          <p:nvPr/>
        </p:nvSpPr>
        <p:spPr bwMode="auto">
          <a:xfrm>
            <a:off x="774700" y="2362200"/>
            <a:ext cx="810260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lnSpc>
                <a:spcPct val="120000"/>
              </a:lnSpc>
              <a:spcBef>
                <a:spcPct val="20000"/>
              </a:spcBef>
              <a:buClr>
                <a:srgbClr val="00FFFF"/>
              </a:buClr>
              <a:buSzPct val="120000"/>
              <a:buFontTx/>
              <a:buChar char="•"/>
            </a:pPr>
            <a:r>
              <a:rPr lang="en-US" altLang="x-none" sz="2700" b="1">
                <a:ea typeface="Arial" charset="0"/>
                <a:cs typeface="Arial" charset="0"/>
              </a:rPr>
              <a:t>Patients with cardiovascular risk factors have endothelial dysfunction, a key element in the pathogenesis of atherosclerosis</a:t>
            </a:r>
          </a:p>
          <a:p>
            <a:pPr eaLnBrk="1" hangingPunct="1">
              <a:lnSpc>
                <a:spcPct val="120000"/>
              </a:lnSpc>
              <a:spcBef>
                <a:spcPct val="20000"/>
              </a:spcBef>
              <a:buClr>
                <a:srgbClr val="00FFFF"/>
              </a:buClr>
              <a:buSzPct val="120000"/>
              <a:buFontTx/>
              <a:buChar char="•"/>
            </a:pPr>
            <a:r>
              <a:rPr lang="en-US" altLang="x-none" sz="2700" b="1">
                <a:ea typeface="Arial" charset="0"/>
                <a:cs typeface="Arial" charset="0"/>
              </a:rPr>
              <a:t>The thiazolidinediones have been shown to exert multiple antiatherosclerotic actions in diabetic patients</a:t>
            </a:r>
            <a:endParaRPr lang="el-GR" altLang="x-none" sz="2700" b="1">
              <a:ea typeface="Arial" charset="0"/>
              <a:cs typeface="Arial" charset="0"/>
            </a:endParaRPr>
          </a:p>
        </p:txBody>
      </p:sp>
      <p:sp>
        <p:nvSpPr>
          <p:cNvPr id="2062339" name="Text Box 3"/>
          <p:cNvSpPr txBox="1">
            <a:spLocks noChangeArrowheads="1"/>
          </p:cNvSpPr>
          <p:nvPr/>
        </p:nvSpPr>
        <p:spPr bwMode="auto">
          <a:xfrm>
            <a:off x="457200" y="1676400"/>
            <a:ext cx="285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3600" b="1">
                <a:solidFill>
                  <a:srgbClr val="FFFF00"/>
                </a:solidFill>
              </a:rPr>
              <a:t>Background</a:t>
            </a:r>
          </a:p>
        </p:txBody>
      </p:sp>
      <p:sp>
        <p:nvSpPr>
          <p:cNvPr id="2062340" name="Line 4"/>
          <p:cNvSpPr>
            <a:spLocks noChangeShapeType="1"/>
          </p:cNvSpPr>
          <p:nvPr/>
        </p:nvSpPr>
        <p:spPr bwMode="auto">
          <a:xfrm>
            <a:off x="0" y="1485900"/>
            <a:ext cx="9144000" cy="0"/>
          </a:xfrm>
          <a:prstGeom prst="line">
            <a:avLst/>
          </a:prstGeom>
          <a:noFill/>
          <a:ln w="381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2341" name="Text Box 5"/>
          <p:cNvSpPr txBox="1">
            <a:spLocks noChangeArrowheads="1"/>
          </p:cNvSpPr>
          <p:nvPr/>
        </p:nvSpPr>
        <p:spPr bwMode="auto">
          <a:xfrm>
            <a:off x="228600" y="5791200"/>
            <a:ext cx="624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spcBef>
                <a:spcPct val="50000"/>
              </a:spcBef>
            </a:pPr>
            <a:r>
              <a:rPr lang="en-US" altLang="x-none" sz="2000" b="1">
                <a:solidFill>
                  <a:schemeClr val="hlink"/>
                </a:solidFill>
              </a:rPr>
              <a:t>Campia, U. et al., </a:t>
            </a:r>
            <a:r>
              <a:rPr lang="en-US" altLang="x-none" sz="2000" b="1" i="1">
                <a:solidFill>
                  <a:schemeClr val="hlink"/>
                </a:solidFill>
              </a:rPr>
              <a:t>Circulation </a:t>
            </a:r>
            <a:r>
              <a:rPr lang="en-US" altLang="x-none" sz="2000" b="1">
                <a:solidFill>
                  <a:schemeClr val="hlink"/>
                </a:solidFill>
              </a:rPr>
              <a:t>2006;113:867-75</a:t>
            </a:r>
            <a:r>
              <a:rPr lang="en-US" altLang="x-none" sz="1200" b="1">
                <a:solidFill>
                  <a:schemeClr val="bg1"/>
                </a:solidFill>
              </a:rPr>
              <a:t>.</a:t>
            </a:r>
          </a:p>
        </p:txBody>
      </p:sp>
      <p:sp>
        <p:nvSpPr>
          <p:cNvPr id="2062342" name="Rectangle 6"/>
          <p:cNvSpPr>
            <a:spLocks noChangeArrowheads="1"/>
          </p:cNvSpPr>
          <p:nvPr/>
        </p:nvSpPr>
        <p:spPr bwMode="auto">
          <a:xfrm>
            <a:off x="0" y="114300"/>
            <a:ext cx="91440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pPr>
            <a:r>
              <a:rPr lang="en-US" altLang="x-none" sz="2700" b="1">
                <a:solidFill>
                  <a:srgbClr val="FFFF00"/>
                </a:solidFill>
              </a:rPr>
              <a:t>PPAR</a:t>
            </a:r>
            <a:r>
              <a:rPr lang="he-IL" altLang="x-none" sz="2700" b="1" i="1">
                <a:solidFill>
                  <a:srgbClr val="FFFF00"/>
                </a:solidFill>
              </a:rPr>
              <a:t>ץ</a:t>
            </a:r>
            <a:r>
              <a:rPr lang="en-US" altLang="x-none" sz="2700" b="1">
                <a:solidFill>
                  <a:srgbClr val="FFFF00"/>
                </a:solidFill>
              </a:rPr>
              <a:t> Activation With Pioglitazone Improves Endothelium-Dependent Dilation in Nondiabetic Patients with Major Cardiovascular Risk Factors</a:t>
            </a:r>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ltLang="x-none"/>
              <a:t>Copyright Bale/Doneen Paradigm</a:t>
            </a:r>
          </a:p>
        </p:txBody>
      </p:sp>
      <p:sp>
        <p:nvSpPr>
          <p:cNvPr id="2064386" name="Rectangle 2"/>
          <p:cNvSpPr>
            <a:spLocks noChangeArrowheads="1"/>
          </p:cNvSpPr>
          <p:nvPr/>
        </p:nvSpPr>
        <p:spPr bwMode="auto">
          <a:xfrm>
            <a:off x="774700" y="2362200"/>
            <a:ext cx="810260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lnSpc>
                <a:spcPct val="120000"/>
              </a:lnSpc>
              <a:spcBef>
                <a:spcPct val="20000"/>
              </a:spcBef>
              <a:buClr>
                <a:srgbClr val="00FFFF"/>
              </a:buClr>
              <a:buSzPct val="120000"/>
              <a:buFontTx/>
              <a:buChar char="•"/>
            </a:pPr>
            <a:r>
              <a:rPr lang="en-US" altLang="x-none" sz="2800" b="1">
                <a:ea typeface="Arial" charset="0"/>
                <a:cs typeface="Arial" charset="0"/>
              </a:rPr>
              <a:t>To test the hypothesis that pioglitazone improves endothelial function in nondiabetic patients with major risk factors</a:t>
            </a:r>
            <a:endParaRPr lang="el-GR" altLang="x-none" sz="2800" b="1">
              <a:ea typeface="Arial" charset="0"/>
              <a:cs typeface="Arial" charset="0"/>
            </a:endParaRPr>
          </a:p>
        </p:txBody>
      </p:sp>
      <p:sp>
        <p:nvSpPr>
          <p:cNvPr id="2064387" name="Text Box 3"/>
          <p:cNvSpPr txBox="1">
            <a:spLocks noChangeArrowheads="1"/>
          </p:cNvSpPr>
          <p:nvPr/>
        </p:nvSpPr>
        <p:spPr bwMode="auto">
          <a:xfrm>
            <a:off x="457200" y="1676400"/>
            <a:ext cx="224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3600" b="1">
                <a:solidFill>
                  <a:srgbClr val="FFFF00"/>
                </a:solidFill>
              </a:rPr>
              <a:t>Objective</a:t>
            </a:r>
          </a:p>
        </p:txBody>
      </p:sp>
      <p:sp>
        <p:nvSpPr>
          <p:cNvPr id="2064388" name="Line 4"/>
          <p:cNvSpPr>
            <a:spLocks noChangeShapeType="1"/>
          </p:cNvSpPr>
          <p:nvPr/>
        </p:nvSpPr>
        <p:spPr bwMode="auto">
          <a:xfrm>
            <a:off x="0" y="1485900"/>
            <a:ext cx="9144000" cy="0"/>
          </a:xfrm>
          <a:prstGeom prst="line">
            <a:avLst/>
          </a:prstGeom>
          <a:noFill/>
          <a:ln w="381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4389" name="Rectangle 5"/>
          <p:cNvSpPr>
            <a:spLocks noChangeArrowheads="1"/>
          </p:cNvSpPr>
          <p:nvPr/>
        </p:nvSpPr>
        <p:spPr bwMode="auto">
          <a:xfrm>
            <a:off x="0" y="114300"/>
            <a:ext cx="91440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pPr>
            <a:r>
              <a:rPr lang="en-US" altLang="x-none" sz="2700" b="1">
                <a:solidFill>
                  <a:srgbClr val="FFFF00"/>
                </a:solidFill>
              </a:rPr>
              <a:t>PPAR</a:t>
            </a:r>
            <a:r>
              <a:rPr lang="he-IL" altLang="x-none" sz="2700" b="1" i="1">
                <a:solidFill>
                  <a:srgbClr val="FFFF00"/>
                </a:solidFill>
              </a:rPr>
              <a:t>ץ</a:t>
            </a:r>
            <a:r>
              <a:rPr lang="en-US" altLang="x-none" sz="2700" b="1">
                <a:solidFill>
                  <a:srgbClr val="FFFF00"/>
                </a:solidFill>
              </a:rPr>
              <a:t> Activation With Pioglitazone Improves Endothelium-Dependent Dilation in Nondiabetic Patients with Major Cardiovascular Risk Factors</a:t>
            </a:r>
          </a:p>
        </p:txBody>
      </p:sp>
      <p:sp>
        <p:nvSpPr>
          <p:cNvPr id="2064390" name="Text Box 6"/>
          <p:cNvSpPr txBox="1">
            <a:spLocks noChangeArrowheads="1"/>
          </p:cNvSpPr>
          <p:nvPr/>
        </p:nvSpPr>
        <p:spPr bwMode="auto">
          <a:xfrm>
            <a:off x="974725" y="4913313"/>
            <a:ext cx="514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altLang="x-none" b="1">
                <a:solidFill>
                  <a:schemeClr val="hlink"/>
                </a:solidFill>
              </a:rPr>
              <a:t>Campia, U. et al., </a:t>
            </a:r>
            <a:r>
              <a:rPr lang="en-US" altLang="x-none" b="1" i="1">
                <a:solidFill>
                  <a:schemeClr val="hlink"/>
                </a:solidFill>
              </a:rPr>
              <a:t>Circulation </a:t>
            </a:r>
            <a:r>
              <a:rPr lang="en-US" altLang="x-none" b="1">
                <a:solidFill>
                  <a:schemeClr val="hlink"/>
                </a:solidFill>
              </a:rPr>
              <a:t>2006;113:867-75</a:t>
            </a:r>
            <a:r>
              <a:rPr lang="en-US" altLang="x-none" b="1">
                <a:solidFill>
                  <a:schemeClr val="bg1"/>
                </a:solidFill>
              </a:rPr>
              <a:t>.</a:t>
            </a:r>
          </a:p>
          <a:p>
            <a:endParaRPr lang="en-US" altLang="x-none"/>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ltLang="x-none"/>
              <a:t>Copyright Bale/Doneen Paradigm</a:t>
            </a:r>
          </a:p>
        </p:txBody>
      </p:sp>
      <p:sp>
        <p:nvSpPr>
          <p:cNvPr id="2066434" name="Rectangle 2"/>
          <p:cNvSpPr>
            <a:spLocks noChangeArrowheads="1"/>
          </p:cNvSpPr>
          <p:nvPr/>
        </p:nvSpPr>
        <p:spPr bwMode="auto">
          <a:xfrm>
            <a:off x="762000" y="2362200"/>
            <a:ext cx="80391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lnSpc>
                <a:spcPct val="120000"/>
              </a:lnSpc>
              <a:spcBef>
                <a:spcPct val="20000"/>
              </a:spcBef>
              <a:buClr>
                <a:srgbClr val="00FFFF"/>
              </a:buClr>
              <a:buSzPct val="120000"/>
              <a:buFontTx/>
              <a:buChar char="•"/>
            </a:pPr>
            <a:r>
              <a:rPr lang="en-US" altLang="x-none" sz="2800" b="1">
                <a:ea typeface="Arial" charset="0"/>
                <a:cs typeface="Arial" charset="0"/>
              </a:rPr>
              <a:t>This study had a randomized, double-blind, placebo-controlled, crossover design</a:t>
            </a:r>
          </a:p>
          <a:p>
            <a:pPr eaLnBrk="1" hangingPunct="1">
              <a:lnSpc>
                <a:spcPct val="120000"/>
              </a:lnSpc>
              <a:spcBef>
                <a:spcPct val="20000"/>
              </a:spcBef>
              <a:buClr>
                <a:srgbClr val="00FFFF"/>
              </a:buClr>
              <a:buSzPct val="120000"/>
              <a:buFontTx/>
              <a:buChar char="•"/>
            </a:pPr>
            <a:r>
              <a:rPr lang="en-US" altLang="x-none" sz="2800" b="1">
                <a:ea typeface="Arial" charset="0"/>
                <a:cs typeface="Arial" charset="0"/>
              </a:rPr>
              <a:t>80 patients with either hypertension or hypercholesterolemia were enrolled</a:t>
            </a:r>
          </a:p>
        </p:txBody>
      </p:sp>
      <p:sp>
        <p:nvSpPr>
          <p:cNvPr id="2066435" name="Text Box 3"/>
          <p:cNvSpPr txBox="1">
            <a:spLocks noChangeArrowheads="1"/>
          </p:cNvSpPr>
          <p:nvPr/>
        </p:nvSpPr>
        <p:spPr bwMode="auto">
          <a:xfrm>
            <a:off x="457200" y="1676400"/>
            <a:ext cx="206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3600" b="1">
                <a:solidFill>
                  <a:srgbClr val="FFFF00"/>
                </a:solidFill>
              </a:rPr>
              <a:t>Methods</a:t>
            </a:r>
          </a:p>
        </p:txBody>
      </p:sp>
      <p:sp>
        <p:nvSpPr>
          <p:cNvPr id="2066436" name="Line 4"/>
          <p:cNvSpPr>
            <a:spLocks noChangeShapeType="1"/>
          </p:cNvSpPr>
          <p:nvPr/>
        </p:nvSpPr>
        <p:spPr bwMode="auto">
          <a:xfrm>
            <a:off x="0" y="1485900"/>
            <a:ext cx="9144000" cy="0"/>
          </a:xfrm>
          <a:prstGeom prst="line">
            <a:avLst/>
          </a:prstGeom>
          <a:noFill/>
          <a:ln w="381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6437" name="Rectangle 5"/>
          <p:cNvSpPr>
            <a:spLocks noChangeArrowheads="1"/>
          </p:cNvSpPr>
          <p:nvPr/>
        </p:nvSpPr>
        <p:spPr bwMode="auto">
          <a:xfrm>
            <a:off x="0" y="114300"/>
            <a:ext cx="91440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pPr>
            <a:r>
              <a:rPr lang="en-US" altLang="x-none" sz="2700" b="1">
                <a:solidFill>
                  <a:srgbClr val="FFFF00"/>
                </a:solidFill>
              </a:rPr>
              <a:t>PPAR</a:t>
            </a:r>
            <a:r>
              <a:rPr lang="he-IL" altLang="x-none" sz="2700" b="1" i="1">
                <a:solidFill>
                  <a:srgbClr val="FFFF00"/>
                </a:solidFill>
              </a:rPr>
              <a:t>ץ</a:t>
            </a:r>
            <a:r>
              <a:rPr lang="en-US" altLang="x-none" sz="2700" b="1">
                <a:solidFill>
                  <a:srgbClr val="FFFF00"/>
                </a:solidFill>
              </a:rPr>
              <a:t> Activation With Pioglitazone Improves Endothelium-Dependent Dilation in Nondiabetic Patients with Major Cardiovascular Risk Factors</a:t>
            </a:r>
          </a:p>
        </p:txBody>
      </p:sp>
      <p:sp>
        <p:nvSpPr>
          <p:cNvPr id="2066438" name="Text Box 6"/>
          <p:cNvSpPr txBox="1">
            <a:spLocks noChangeArrowheads="1"/>
          </p:cNvSpPr>
          <p:nvPr/>
        </p:nvSpPr>
        <p:spPr bwMode="auto">
          <a:xfrm>
            <a:off x="898525" y="5980113"/>
            <a:ext cx="514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altLang="x-none" b="1">
                <a:solidFill>
                  <a:schemeClr val="hlink"/>
                </a:solidFill>
              </a:rPr>
              <a:t>Campia, U. et al., </a:t>
            </a:r>
            <a:r>
              <a:rPr lang="en-US" altLang="x-none" b="1" i="1">
                <a:solidFill>
                  <a:schemeClr val="hlink"/>
                </a:solidFill>
              </a:rPr>
              <a:t>Circulation </a:t>
            </a:r>
            <a:r>
              <a:rPr lang="en-US" altLang="x-none" b="1">
                <a:solidFill>
                  <a:schemeClr val="hlink"/>
                </a:solidFill>
              </a:rPr>
              <a:t>2006;113:867-75</a:t>
            </a:r>
            <a:r>
              <a:rPr lang="en-US" altLang="x-none" b="1">
                <a:solidFill>
                  <a:schemeClr val="bg1"/>
                </a:solidFill>
              </a:rPr>
              <a:t>.</a:t>
            </a:r>
          </a:p>
          <a:p>
            <a:endParaRPr lang="en-US" altLang="x-none"/>
          </a:p>
        </p:txBody>
      </p:sp>
    </p:spTree>
  </p:cSld>
  <p:clrMapOvr>
    <a:masterClrMapping/>
  </p:clrMapOvr>
  <p:transition/>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ltLang="x-none"/>
              <a:t>Copyright Bale/Doneen Paradigm</a:t>
            </a:r>
          </a:p>
        </p:txBody>
      </p:sp>
      <p:sp>
        <p:nvSpPr>
          <p:cNvPr id="2068482" name="Rectangle 2"/>
          <p:cNvSpPr>
            <a:spLocks noChangeArrowheads="1"/>
          </p:cNvSpPr>
          <p:nvPr/>
        </p:nvSpPr>
        <p:spPr bwMode="auto">
          <a:xfrm>
            <a:off x="762000" y="2362200"/>
            <a:ext cx="80391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lnSpc>
                <a:spcPct val="120000"/>
              </a:lnSpc>
              <a:spcBef>
                <a:spcPct val="20000"/>
              </a:spcBef>
              <a:buClr>
                <a:srgbClr val="00FFFF"/>
              </a:buClr>
              <a:buSzPct val="120000"/>
              <a:buFontTx/>
              <a:buChar char="•"/>
            </a:pPr>
            <a:r>
              <a:rPr lang="en-US" altLang="x-none" sz="2800" b="1"/>
              <a:t>In each treatment phase, patients received either pioglitazone 45 mg daily or placebo for 8 weeks</a:t>
            </a:r>
            <a:endParaRPr lang="en-US" altLang="x-none" sz="2800" b="1">
              <a:ea typeface="Arial" charset="0"/>
              <a:cs typeface="Arial" charset="0"/>
            </a:endParaRPr>
          </a:p>
          <a:p>
            <a:pPr eaLnBrk="1" hangingPunct="1">
              <a:lnSpc>
                <a:spcPct val="120000"/>
              </a:lnSpc>
              <a:spcBef>
                <a:spcPct val="20000"/>
              </a:spcBef>
              <a:buClr>
                <a:srgbClr val="00FFFF"/>
              </a:buClr>
              <a:buSzPct val="120000"/>
              <a:buFontTx/>
              <a:buChar char="•"/>
            </a:pPr>
            <a:r>
              <a:rPr lang="en-US" altLang="x-none" sz="2800" b="1">
                <a:ea typeface="Arial" charset="0"/>
                <a:cs typeface="Arial" charset="0"/>
              </a:rPr>
              <a:t>Endothelial function and laboratory tests were performed at the end of each 8-week period</a:t>
            </a:r>
            <a:endParaRPr lang="el-GR" altLang="x-none" sz="2800" b="1">
              <a:ea typeface="Arial" charset="0"/>
              <a:cs typeface="Arial" charset="0"/>
            </a:endParaRPr>
          </a:p>
        </p:txBody>
      </p:sp>
      <p:sp>
        <p:nvSpPr>
          <p:cNvPr id="2068483" name="Text Box 3"/>
          <p:cNvSpPr txBox="1">
            <a:spLocks noChangeArrowheads="1"/>
          </p:cNvSpPr>
          <p:nvPr/>
        </p:nvSpPr>
        <p:spPr bwMode="auto">
          <a:xfrm>
            <a:off x="457200" y="1676400"/>
            <a:ext cx="206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3600" b="1">
                <a:solidFill>
                  <a:srgbClr val="FFFF00"/>
                </a:solidFill>
              </a:rPr>
              <a:t>Methods</a:t>
            </a:r>
          </a:p>
        </p:txBody>
      </p:sp>
      <p:sp>
        <p:nvSpPr>
          <p:cNvPr id="2068484" name="Line 4"/>
          <p:cNvSpPr>
            <a:spLocks noChangeShapeType="1"/>
          </p:cNvSpPr>
          <p:nvPr/>
        </p:nvSpPr>
        <p:spPr bwMode="auto">
          <a:xfrm>
            <a:off x="0" y="1485900"/>
            <a:ext cx="9144000" cy="0"/>
          </a:xfrm>
          <a:prstGeom prst="line">
            <a:avLst/>
          </a:prstGeom>
          <a:noFill/>
          <a:ln w="381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8485" name="Rectangle 5"/>
          <p:cNvSpPr>
            <a:spLocks noChangeArrowheads="1"/>
          </p:cNvSpPr>
          <p:nvPr/>
        </p:nvSpPr>
        <p:spPr bwMode="auto">
          <a:xfrm>
            <a:off x="0" y="114300"/>
            <a:ext cx="91440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pPr>
            <a:r>
              <a:rPr lang="en-US" altLang="x-none" sz="2700" b="1">
                <a:solidFill>
                  <a:srgbClr val="FFFF00"/>
                </a:solidFill>
              </a:rPr>
              <a:t>PPAR</a:t>
            </a:r>
            <a:r>
              <a:rPr lang="he-IL" altLang="x-none" sz="2700" b="1" i="1">
                <a:solidFill>
                  <a:srgbClr val="FFFF00"/>
                </a:solidFill>
              </a:rPr>
              <a:t>ץ</a:t>
            </a:r>
            <a:r>
              <a:rPr lang="en-US" altLang="x-none" sz="2700" b="1">
                <a:solidFill>
                  <a:srgbClr val="FFFF00"/>
                </a:solidFill>
              </a:rPr>
              <a:t> Activation With Pioglitazone Improves Endothelium-Dependent Dilation in Nondiabetic Patients with Major Cardiovascular Risk Factors</a:t>
            </a:r>
          </a:p>
        </p:txBody>
      </p:sp>
      <p:sp>
        <p:nvSpPr>
          <p:cNvPr id="2068486" name="Text Box 6"/>
          <p:cNvSpPr txBox="1">
            <a:spLocks noChangeArrowheads="1"/>
          </p:cNvSpPr>
          <p:nvPr/>
        </p:nvSpPr>
        <p:spPr bwMode="auto">
          <a:xfrm>
            <a:off x="822325" y="5980113"/>
            <a:ext cx="514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altLang="x-none" b="1">
                <a:solidFill>
                  <a:schemeClr val="hlink"/>
                </a:solidFill>
              </a:rPr>
              <a:t>Campia, U. et al., </a:t>
            </a:r>
            <a:r>
              <a:rPr lang="en-US" altLang="x-none" b="1" i="1">
                <a:solidFill>
                  <a:schemeClr val="hlink"/>
                </a:solidFill>
              </a:rPr>
              <a:t>Circulation </a:t>
            </a:r>
            <a:r>
              <a:rPr lang="en-US" altLang="x-none" b="1">
                <a:solidFill>
                  <a:schemeClr val="hlink"/>
                </a:solidFill>
              </a:rPr>
              <a:t>2006;113:867-75</a:t>
            </a:r>
            <a:r>
              <a:rPr lang="en-US" altLang="x-none" b="1">
                <a:solidFill>
                  <a:schemeClr val="bg1"/>
                </a:solidFill>
              </a:rPr>
              <a:t>.</a:t>
            </a:r>
          </a:p>
          <a:p>
            <a:endParaRPr lang="en-US" altLang="x-none"/>
          </a:p>
        </p:txBody>
      </p:sp>
    </p:spTree>
  </p:cSld>
  <p:clrMapOvr>
    <a:masterClrMapping/>
  </p:clrMapOvr>
  <p:transition/>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altLang="x-none"/>
              <a:t>Copyright Bale/Doneen Paradigm</a:t>
            </a:r>
          </a:p>
        </p:txBody>
      </p:sp>
      <p:sp>
        <p:nvSpPr>
          <p:cNvPr id="2070530" name="Rectangle 2"/>
          <p:cNvSpPr>
            <a:spLocks noChangeArrowheads="1"/>
          </p:cNvSpPr>
          <p:nvPr/>
        </p:nvSpPr>
        <p:spPr bwMode="auto">
          <a:xfrm>
            <a:off x="762000" y="2286000"/>
            <a:ext cx="79121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lnSpc>
                <a:spcPct val="120000"/>
              </a:lnSpc>
              <a:spcBef>
                <a:spcPct val="20000"/>
              </a:spcBef>
              <a:buClr>
                <a:srgbClr val="00FFFF"/>
              </a:buClr>
              <a:buSzPct val="120000"/>
              <a:buFontTx/>
              <a:buChar char="•"/>
            </a:pPr>
            <a:r>
              <a:rPr lang="en-US" altLang="x-none" sz="2700" b="1">
                <a:ea typeface="Arial" charset="0"/>
                <a:cs typeface="Arial" charset="0"/>
              </a:rPr>
              <a:t>Treatment with pioglitazone significantly </a:t>
            </a:r>
            <a:r>
              <a:rPr lang="en-US" altLang="x-none" sz="2700" b="1">
                <a:solidFill>
                  <a:srgbClr val="FFFF00"/>
                </a:solidFill>
                <a:ea typeface="Arial" charset="0"/>
                <a:cs typeface="Arial" charset="0"/>
              </a:rPr>
              <a:t>lowered</a:t>
            </a:r>
            <a:r>
              <a:rPr lang="en-US" altLang="x-none" sz="2700" b="1">
                <a:ea typeface="Arial" charset="0"/>
                <a:cs typeface="Arial" charset="0"/>
              </a:rPr>
              <a:t> plasma </a:t>
            </a:r>
            <a:r>
              <a:rPr lang="en-US" altLang="x-none" sz="2700" b="1">
                <a:solidFill>
                  <a:srgbClr val="FFFF00"/>
                </a:solidFill>
                <a:ea typeface="Arial" charset="0"/>
                <a:cs typeface="Arial" charset="0"/>
              </a:rPr>
              <a:t>insulin (-22.9%; </a:t>
            </a:r>
            <a:r>
              <a:rPr lang="en-US" altLang="x-none" sz="2700" b="1" i="1">
                <a:solidFill>
                  <a:srgbClr val="FFFF00"/>
                </a:solidFill>
                <a:ea typeface="Arial" charset="0"/>
                <a:cs typeface="Arial" charset="0"/>
              </a:rPr>
              <a:t>P</a:t>
            </a:r>
            <a:r>
              <a:rPr lang="en-US" altLang="x-none" sz="2700" b="1">
                <a:solidFill>
                  <a:srgbClr val="FFFF00"/>
                </a:solidFill>
                <a:ea typeface="Arial" charset="0"/>
                <a:cs typeface="Arial" charset="0"/>
              </a:rPr>
              <a:t> &lt; 0.001),</a:t>
            </a:r>
            <a:r>
              <a:rPr lang="en-US" altLang="x-none" sz="2700" b="1">
                <a:ea typeface="Arial" charset="0"/>
                <a:cs typeface="Arial" charset="0"/>
              </a:rPr>
              <a:t> improved QUICKI insulin sensitivity index (3.7%; </a:t>
            </a:r>
            <a:r>
              <a:rPr lang="en-US" altLang="x-none" sz="2700" b="1" i="1">
                <a:ea typeface="Arial" charset="0"/>
                <a:cs typeface="Arial" charset="0"/>
              </a:rPr>
              <a:t>P</a:t>
            </a:r>
            <a:r>
              <a:rPr lang="en-US" altLang="x-none" sz="2700" b="1">
                <a:ea typeface="Arial" charset="0"/>
                <a:cs typeface="Arial" charset="0"/>
              </a:rPr>
              <a:t> &lt; 0.001), </a:t>
            </a:r>
            <a:r>
              <a:rPr lang="en-US" altLang="x-none" sz="2700" b="1">
                <a:solidFill>
                  <a:srgbClr val="FFFF00"/>
                </a:solidFill>
                <a:ea typeface="Arial" charset="0"/>
                <a:cs typeface="Arial" charset="0"/>
              </a:rPr>
              <a:t>increased HDL</a:t>
            </a:r>
            <a:r>
              <a:rPr lang="en-US" altLang="x-none" sz="2700" b="1">
                <a:ea typeface="Arial" charset="0"/>
                <a:cs typeface="Arial" charset="0"/>
              </a:rPr>
              <a:t> cholesterol </a:t>
            </a:r>
            <a:r>
              <a:rPr lang="en-US" altLang="x-none" sz="2700" b="1">
                <a:solidFill>
                  <a:srgbClr val="FFFF00"/>
                </a:solidFill>
                <a:ea typeface="Arial" charset="0"/>
                <a:cs typeface="Arial" charset="0"/>
              </a:rPr>
              <a:t>(8.2%; </a:t>
            </a:r>
            <a:r>
              <a:rPr lang="en-US" altLang="x-none" sz="2700" b="1" i="1">
                <a:solidFill>
                  <a:srgbClr val="FFFF00"/>
                </a:solidFill>
                <a:ea typeface="Arial" charset="0"/>
                <a:cs typeface="Arial" charset="0"/>
              </a:rPr>
              <a:t>P</a:t>
            </a:r>
            <a:r>
              <a:rPr lang="en-US" altLang="x-none" sz="2700" b="1">
                <a:solidFill>
                  <a:srgbClr val="FFFF00"/>
                </a:solidFill>
                <a:ea typeface="Arial" charset="0"/>
                <a:cs typeface="Arial" charset="0"/>
              </a:rPr>
              <a:t> &lt; 0.001</a:t>
            </a:r>
            <a:r>
              <a:rPr lang="en-US" altLang="x-none" sz="2700" b="1">
                <a:ea typeface="Arial" charset="0"/>
                <a:cs typeface="Arial" charset="0"/>
              </a:rPr>
              <a:t>), and </a:t>
            </a:r>
            <a:r>
              <a:rPr lang="en-US" altLang="x-none" sz="2700" b="1">
                <a:solidFill>
                  <a:srgbClr val="FFFF00"/>
                </a:solidFill>
                <a:ea typeface="Arial" charset="0"/>
                <a:cs typeface="Arial" charset="0"/>
              </a:rPr>
              <a:t>reduced triglycerides </a:t>
            </a:r>
            <a:br>
              <a:rPr lang="en-US" altLang="x-none" sz="2700" b="1">
                <a:solidFill>
                  <a:srgbClr val="FFFF00"/>
                </a:solidFill>
                <a:ea typeface="Arial" charset="0"/>
                <a:cs typeface="Arial" charset="0"/>
              </a:rPr>
            </a:br>
            <a:r>
              <a:rPr lang="en-US" altLang="x-none" sz="2700" b="1">
                <a:solidFill>
                  <a:srgbClr val="FFFF00"/>
                </a:solidFill>
                <a:ea typeface="Arial" charset="0"/>
                <a:cs typeface="Arial" charset="0"/>
              </a:rPr>
              <a:t>(-15.1%; </a:t>
            </a:r>
            <a:r>
              <a:rPr lang="en-US" altLang="x-none" sz="2700" b="1" i="1">
                <a:solidFill>
                  <a:srgbClr val="FFFF00"/>
                </a:solidFill>
                <a:ea typeface="Arial" charset="0"/>
                <a:cs typeface="Arial" charset="0"/>
              </a:rPr>
              <a:t>P</a:t>
            </a:r>
            <a:r>
              <a:rPr lang="en-US" altLang="x-none" sz="2700" b="1">
                <a:solidFill>
                  <a:srgbClr val="FFFF00"/>
                </a:solidFill>
                <a:ea typeface="Arial" charset="0"/>
                <a:cs typeface="Arial" charset="0"/>
              </a:rPr>
              <a:t> = 0.003), free fatty acids (-14%; </a:t>
            </a:r>
            <a:br>
              <a:rPr lang="en-US" altLang="x-none" sz="2700" b="1">
                <a:solidFill>
                  <a:srgbClr val="FFFF00"/>
                </a:solidFill>
                <a:ea typeface="Arial" charset="0"/>
                <a:cs typeface="Arial" charset="0"/>
              </a:rPr>
            </a:br>
            <a:r>
              <a:rPr lang="en-US" altLang="x-none" sz="2700" b="1" i="1">
                <a:solidFill>
                  <a:srgbClr val="FFFF00"/>
                </a:solidFill>
                <a:ea typeface="Arial" charset="0"/>
                <a:cs typeface="Arial" charset="0"/>
              </a:rPr>
              <a:t>P</a:t>
            </a:r>
            <a:r>
              <a:rPr lang="en-US" altLang="x-none" sz="2700" b="1">
                <a:solidFill>
                  <a:srgbClr val="FFFF00"/>
                </a:solidFill>
                <a:ea typeface="Arial" charset="0"/>
                <a:cs typeface="Arial" charset="0"/>
              </a:rPr>
              <a:t> = 0.005), and C-reactive protein (-28.6%; </a:t>
            </a:r>
            <a:br>
              <a:rPr lang="en-US" altLang="x-none" sz="2700" b="1">
                <a:solidFill>
                  <a:srgbClr val="FFFF00"/>
                </a:solidFill>
                <a:ea typeface="Arial" charset="0"/>
                <a:cs typeface="Arial" charset="0"/>
              </a:rPr>
            </a:br>
            <a:r>
              <a:rPr lang="en-US" altLang="x-none" sz="2700" b="1" i="1">
                <a:solidFill>
                  <a:srgbClr val="FFFF00"/>
                </a:solidFill>
                <a:ea typeface="Arial" charset="0"/>
                <a:cs typeface="Arial" charset="0"/>
              </a:rPr>
              <a:t>P</a:t>
            </a:r>
            <a:r>
              <a:rPr lang="en-US" altLang="x-none" sz="2700" b="1">
                <a:solidFill>
                  <a:srgbClr val="FFFF00"/>
                </a:solidFill>
                <a:ea typeface="Arial" charset="0"/>
                <a:cs typeface="Arial" charset="0"/>
              </a:rPr>
              <a:t> = 0.001)</a:t>
            </a:r>
            <a:endParaRPr lang="el-GR" altLang="x-none" sz="2700" b="1">
              <a:solidFill>
                <a:srgbClr val="FFFF00"/>
              </a:solidFill>
              <a:ea typeface="Arial" charset="0"/>
              <a:cs typeface="Arial" charset="0"/>
            </a:endParaRPr>
          </a:p>
        </p:txBody>
      </p:sp>
      <p:sp>
        <p:nvSpPr>
          <p:cNvPr id="2070531" name="Text Box 3"/>
          <p:cNvSpPr txBox="1">
            <a:spLocks noChangeArrowheads="1"/>
          </p:cNvSpPr>
          <p:nvPr/>
        </p:nvSpPr>
        <p:spPr bwMode="auto">
          <a:xfrm>
            <a:off x="457200" y="1676400"/>
            <a:ext cx="183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3600" b="1">
                <a:solidFill>
                  <a:srgbClr val="FFFF00"/>
                </a:solidFill>
              </a:rPr>
              <a:t>Results</a:t>
            </a:r>
          </a:p>
        </p:txBody>
      </p:sp>
      <p:sp>
        <p:nvSpPr>
          <p:cNvPr id="2070532" name="Line 4"/>
          <p:cNvSpPr>
            <a:spLocks noChangeShapeType="1"/>
          </p:cNvSpPr>
          <p:nvPr/>
        </p:nvSpPr>
        <p:spPr bwMode="auto">
          <a:xfrm>
            <a:off x="0" y="1485900"/>
            <a:ext cx="9144000" cy="0"/>
          </a:xfrm>
          <a:prstGeom prst="line">
            <a:avLst/>
          </a:prstGeom>
          <a:noFill/>
          <a:ln w="381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70533" name="Rectangle 5"/>
          <p:cNvSpPr>
            <a:spLocks noChangeArrowheads="1"/>
          </p:cNvSpPr>
          <p:nvPr/>
        </p:nvSpPr>
        <p:spPr bwMode="auto">
          <a:xfrm>
            <a:off x="0" y="114300"/>
            <a:ext cx="91440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pPr>
            <a:r>
              <a:rPr lang="en-US" altLang="x-none" sz="2700" b="1">
                <a:solidFill>
                  <a:srgbClr val="FFFF00"/>
                </a:solidFill>
              </a:rPr>
              <a:t>PPAR</a:t>
            </a:r>
            <a:r>
              <a:rPr lang="he-IL" altLang="x-none" sz="2700" b="1" i="1">
                <a:solidFill>
                  <a:srgbClr val="FFFF00"/>
                </a:solidFill>
              </a:rPr>
              <a:t>ץ</a:t>
            </a:r>
            <a:r>
              <a:rPr lang="en-US" altLang="x-none" sz="2700" b="1">
                <a:solidFill>
                  <a:srgbClr val="FFFF00"/>
                </a:solidFill>
              </a:rPr>
              <a:t> Activation With Pioglitazone Improves Endothelium-Dependent Dilation in Nondiabetic Patients with Major Cardiovascular Risk Factors</a:t>
            </a:r>
          </a:p>
        </p:txBody>
      </p:sp>
      <p:sp>
        <p:nvSpPr>
          <p:cNvPr id="2070534" name="Text Box 6"/>
          <p:cNvSpPr txBox="1">
            <a:spLocks noChangeArrowheads="1"/>
          </p:cNvSpPr>
          <p:nvPr/>
        </p:nvSpPr>
        <p:spPr bwMode="auto">
          <a:xfrm>
            <a:off x="4140200" y="6557963"/>
            <a:ext cx="4991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spcBef>
                <a:spcPct val="50000"/>
              </a:spcBef>
            </a:pPr>
            <a:r>
              <a:rPr lang="en-US" altLang="x-none" sz="1200" b="1">
                <a:solidFill>
                  <a:schemeClr val="bg1"/>
                </a:solidFill>
              </a:rPr>
              <a:t>Campia, U. et al., </a:t>
            </a:r>
            <a:r>
              <a:rPr lang="en-US" altLang="x-none" sz="1200" b="1" i="1">
                <a:solidFill>
                  <a:schemeClr val="bg1"/>
                </a:solidFill>
              </a:rPr>
              <a:t>Circulation </a:t>
            </a:r>
            <a:r>
              <a:rPr lang="en-US" altLang="x-none" sz="1200" b="1">
                <a:solidFill>
                  <a:schemeClr val="bg1"/>
                </a:solidFill>
              </a:rPr>
              <a:t>2006;113:867-75.</a:t>
            </a:r>
          </a:p>
        </p:txBody>
      </p:sp>
      <p:sp>
        <p:nvSpPr>
          <p:cNvPr id="2070535" name="Text Box 7"/>
          <p:cNvSpPr txBox="1">
            <a:spLocks noChangeArrowheads="1"/>
          </p:cNvSpPr>
          <p:nvPr/>
        </p:nvSpPr>
        <p:spPr bwMode="auto">
          <a:xfrm>
            <a:off x="1812925" y="6284913"/>
            <a:ext cx="514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altLang="x-none" b="1">
                <a:solidFill>
                  <a:schemeClr val="hlink"/>
                </a:solidFill>
              </a:rPr>
              <a:t>Campia, U. et al., </a:t>
            </a:r>
            <a:r>
              <a:rPr lang="en-US" altLang="x-none" b="1" i="1">
                <a:solidFill>
                  <a:schemeClr val="hlink"/>
                </a:solidFill>
              </a:rPr>
              <a:t>Circulation </a:t>
            </a:r>
            <a:r>
              <a:rPr lang="en-US" altLang="x-none" b="1">
                <a:solidFill>
                  <a:schemeClr val="hlink"/>
                </a:solidFill>
              </a:rPr>
              <a:t>2006;113:867-75</a:t>
            </a:r>
            <a:r>
              <a:rPr lang="en-US" altLang="x-none" b="1">
                <a:solidFill>
                  <a:schemeClr val="bg1"/>
                </a:solidFill>
              </a:rPr>
              <a:t>.</a:t>
            </a:r>
          </a:p>
          <a:p>
            <a:endParaRPr lang="en-US" altLang="x-none"/>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 name="Footer Placeholder 4"/>
          <p:cNvSpPr>
            <a:spLocks noGrp="1"/>
          </p:cNvSpPr>
          <p:nvPr>
            <p:ph type="ftr" sz="quarter" idx="11"/>
          </p:nvPr>
        </p:nvSpPr>
        <p:spPr/>
        <p:txBody>
          <a:bodyPr/>
          <a:lstStyle/>
          <a:p>
            <a:r>
              <a:rPr lang="en-US" altLang="x-none"/>
              <a:t>Copyright Bale/Doneen Paradigm</a:t>
            </a:r>
          </a:p>
        </p:txBody>
      </p:sp>
      <p:sp>
        <p:nvSpPr>
          <p:cNvPr id="1283074" name="Text Box 2"/>
          <p:cNvSpPr txBox="1">
            <a:spLocks noChangeArrowheads="1"/>
          </p:cNvSpPr>
          <p:nvPr/>
        </p:nvSpPr>
        <p:spPr bwMode="auto">
          <a:xfrm>
            <a:off x="990600" y="5715000"/>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a:solidFill>
                  <a:schemeClr val="hlink"/>
                </a:solidFill>
                <a:latin typeface="Verdana" charset="0"/>
                <a:ea typeface="Times New Roman" charset="0"/>
                <a:cs typeface="Times New Roman" charset="0"/>
              </a:rPr>
              <a:t>Einstein AJ et al. </a:t>
            </a:r>
            <a:r>
              <a:rPr lang="en-US" altLang="x-none" i="1">
                <a:solidFill>
                  <a:schemeClr val="hlink"/>
                </a:solidFill>
                <a:latin typeface="Verdana" charset="0"/>
                <a:ea typeface="Times New Roman" charset="0"/>
                <a:cs typeface="Times New Roman" charset="0"/>
              </a:rPr>
              <a:t>JAMA</a:t>
            </a:r>
            <a:r>
              <a:rPr lang="en-US" altLang="x-none">
                <a:solidFill>
                  <a:schemeClr val="hlink"/>
                </a:solidFill>
                <a:latin typeface="Verdana" charset="0"/>
                <a:ea typeface="Times New Roman" charset="0"/>
                <a:cs typeface="Times New Roman" charset="0"/>
              </a:rPr>
              <a:t> July 16, 2007; 198:317-323. </a:t>
            </a:r>
          </a:p>
        </p:txBody>
      </p:sp>
      <p:sp>
        <p:nvSpPr>
          <p:cNvPr id="1283075" name="Rectangle 3"/>
          <p:cNvSpPr>
            <a:spLocks noGrp="1" noRot="1" noChangeArrowheads="1"/>
          </p:cNvSpPr>
          <p:nvPr>
            <p:ph type="title"/>
          </p:nvPr>
        </p:nvSpPr>
        <p:spPr>
          <a:xfrm>
            <a:off x="990600" y="228600"/>
            <a:ext cx="7772400" cy="990600"/>
          </a:xfrm>
        </p:spPr>
        <p:txBody>
          <a:bodyPr/>
          <a:lstStyle/>
          <a:p>
            <a:r>
              <a:rPr lang="en-US" altLang="x-none" sz="2400" b="1">
                <a:solidFill>
                  <a:srgbClr val="FFA31B"/>
                </a:solidFill>
                <a:ea typeface="Times New Roman" charset="0"/>
                <a:cs typeface="Times New Roman" charset="0"/>
              </a:rPr>
              <a:t>Estimated relative risk of cancer incidence attributable to a single 64 slice CTA scan*</a:t>
            </a:r>
            <a:r>
              <a:rPr lang="en-US" altLang="x-none" sz="3600" b="1">
                <a:solidFill>
                  <a:srgbClr val="FFA31B"/>
                </a:solidFill>
                <a:ea typeface="Times New Roman" charset="0"/>
                <a:cs typeface="Times New Roman" charset="0"/>
              </a:rPr>
              <a:t> </a:t>
            </a:r>
          </a:p>
        </p:txBody>
      </p:sp>
      <p:graphicFrame>
        <p:nvGraphicFramePr>
          <p:cNvPr id="1283076" name="Group 4"/>
          <p:cNvGraphicFramePr>
            <a:graphicFrameLocks noGrp="1"/>
          </p:cNvGraphicFramePr>
          <p:nvPr/>
        </p:nvGraphicFramePr>
        <p:xfrm>
          <a:off x="990600" y="1828800"/>
          <a:ext cx="8077200" cy="2374900"/>
        </p:xfrm>
        <a:graphic>
          <a:graphicData uri="http://schemas.openxmlformats.org/drawingml/2006/table">
            <a:tbl>
              <a:tblPr/>
              <a:tblGrid>
                <a:gridCol w="1676400"/>
                <a:gridCol w="1295400"/>
                <a:gridCol w="1752600"/>
                <a:gridCol w="1447800"/>
                <a:gridCol w="1905000"/>
              </a:tblGrid>
              <a:tr h="8128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Sex, age (y)</a:t>
                      </a:r>
                    </a:p>
                  </a:txBody>
                  <a:tcPr marR="0"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Standard cardiac scan</a:t>
                      </a: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Cardiac scan with TCM</a:t>
                      </a: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Heart/</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aorta scan</a:t>
                      </a: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Heart/aorta scan with TCM</a:t>
                      </a:r>
                    </a:p>
                  </a:txBody>
                  <a:tcPr marR="0" horzOverflow="overflow">
                    <a:lnL>
                      <a:noFill/>
                    </a:lnL>
                    <a:lnR cap="flat">
                      <a:noFill/>
                    </a:lnR>
                    <a:lnT cap="flat">
                      <a:noFill/>
                    </a:lnT>
                    <a:lnB>
                      <a:noFill/>
                    </a:lnB>
                    <a:lnTlToBr>
                      <a:noFill/>
                    </a:lnTlToBr>
                    <a:lnBlToTr>
                      <a:noFill/>
                    </a:lnBlToTr>
                    <a:noFill/>
                  </a:tcPr>
                </a:tc>
              </a:tr>
              <a:tr h="2794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Female, 20</a:t>
                      </a: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22.9</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14.9</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28.6</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18.6</a:t>
                      </a:r>
                    </a:p>
                  </a:txBody>
                  <a:tcPr marR="0" horzOverflow="overflow">
                    <a:lnL>
                      <a:noFill/>
                    </a:lnL>
                    <a:lnR cap="flat">
                      <a:noFill/>
                    </a:lnR>
                    <a:lnT>
                      <a:noFill/>
                    </a:lnT>
                    <a:lnB>
                      <a:noFill/>
                    </a:lnB>
                    <a:lnTlToBr>
                      <a:noFill/>
                    </a:lnTlToBr>
                    <a:lnBlToTr>
                      <a:noFill/>
                    </a:lnBlToTr>
                    <a:noFill/>
                  </a:tcPr>
                </a:tc>
              </a:tr>
              <a:tr h="2952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Female, 80</a:t>
                      </a: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2.4</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1.6</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3.1</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2.0</a:t>
                      </a:r>
                    </a:p>
                  </a:txBody>
                  <a:tcPr marR="0" horzOverflow="overflow">
                    <a:lnL>
                      <a:noFill/>
                    </a:lnL>
                    <a:lnR cap="flat">
                      <a:noFill/>
                    </a:lnR>
                    <a:lnT>
                      <a:noFill/>
                    </a:lnT>
                    <a:lnB>
                      <a:noFill/>
                    </a:lnB>
                    <a:lnTlToBr>
                      <a:noFill/>
                    </a:lnTlToBr>
                    <a:lnBlToTr>
                      <a:noFill/>
                    </a:lnBlToTr>
                    <a:noFill/>
                  </a:tcPr>
                </a:tc>
              </a:tr>
              <a:tr h="2349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Male, 20</a:t>
                      </a: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4.8</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3.1</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6.9</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4.5</a:t>
                      </a:r>
                    </a:p>
                  </a:txBody>
                  <a:tcPr marR="0" horzOverflow="overflow">
                    <a:lnL>
                      <a:noFill/>
                    </a:lnL>
                    <a:lnR cap="flat">
                      <a:noFill/>
                    </a:lnR>
                    <a:lnT>
                      <a:noFill/>
                    </a:lnT>
                    <a:lnB>
                      <a:noFill/>
                    </a:lnB>
                    <a:lnTlToBr>
                      <a:noFill/>
                    </a:lnTlToBr>
                    <a:lnBlToTr>
                      <a:noFill/>
                    </a:lnBlToTr>
                    <a:noFill/>
                  </a:tcPr>
                </a:tc>
              </a:tr>
              <a:tr h="2508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Male, 80</a:t>
                      </a:r>
                    </a:p>
                  </a:txBody>
                  <a:tcPr marR="0"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0.7</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1.4</a:t>
                      </a: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0.9</a:t>
                      </a:r>
                    </a:p>
                  </a:txBody>
                  <a:tcPr marR="0" horzOverflow="overflow">
                    <a:lnL>
                      <a:noFill/>
                    </a:lnL>
                    <a:lnR cap="flat">
                      <a:noFill/>
                    </a:lnR>
                    <a:lnT>
                      <a:noFill/>
                    </a:lnT>
                    <a:lnB cap="flat">
                      <a:noFill/>
                    </a:lnB>
                    <a:lnTlToBr>
                      <a:noFill/>
                    </a:lnTlToBr>
                    <a:lnBlToTr>
                      <a:noFill/>
                    </a:lnBlToTr>
                    <a:noFill/>
                  </a:tcPr>
                </a:tc>
              </a:tr>
            </a:tbl>
          </a:graphicData>
        </a:graphic>
      </p:graphicFrame>
      <p:sp>
        <p:nvSpPr>
          <p:cNvPr id="1283122" name="Text Box 50"/>
          <p:cNvSpPr txBox="1">
            <a:spLocks noChangeArrowheads="1"/>
          </p:cNvSpPr>
          <p:nvPr/>
        </p:nvSpPr>
        <p:spPr bwMode="auto">
          <a:xfrm>
            <a:off x="990600" y="42037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1200" b="1">
                <a:latin typeface="Verdana" charset="0"/>
                <a:ea typeface="Arial" charset="0"/>
                <a:cs typeface="Arial" charset="0"/>
              </a:rPr>
              <a:t>*As compared with an 80-year-old man receiving a standard cardiac scan.</a:t>
            </a:r>
          </a:p>
          <a:p>
            <a:pPr eaLnBrk="1" hangingPunct="1"/>
            <a:r>
              <a:rPr lang="en-US" altLang="x-none" sz="1200" b="1">
                <a:latin typeface="Verdana" charset="0"/>
                <a:ea typeface="Arial" charset="0"/>
                <a:cs typeface="Arial" charset="0"/>
              </a:rPr>
              <a:t>TCM=tube-current modulation</a:t>
            </a:r>
            <a:endParaRPr lang="en-US" altLang="x-none" sz="1200" b="1">
              <a:latin typeface="Verdana" charset="0"/>
            </a:endParaRPr>
          </a:p>
        </p:txBody>
      </p:sp>
      <p:sp>
        <p:nvSpPr>
          <p:cNvPr id="1283123" name="Line 51"/>
          <p:cNvSpPr>
            <a:spLocks noChangeShapeType="1"/>
          </p:cNvSpPr>
          <p:nvPr/>
        </p:nvSpPr>
        <p:spPr bwMode="auto">
          <a:xfrm>
            <a:off x="1066800" y="2743200"/>
            <a:ext cx="7848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3124" name="Line 52"/>
          <p:cNvSpPr>
            <a:spLocks noChangeShapeType="1"/>
          </p:cNvSpPr>
          <p:nvPr/>
        </p:nvSpPr>
        <p:spPr bwMode="auto">
          <a:xfrm>
            <a:off x="1066800" y="4203700"/>
            <a:ext cx="7848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3125" name="Line 53"/>
          <p:cNvSpPr>
            <a:spLocks noChangeShapeType="1"/>
          </p:cNvSpPr>
          <p:nvPr/>
        </p:nvSpPr>
        <p:spPr bwMode="auto">
          <a:xfrm>
            <a:off x="1066800" y="4660900"/>
            <a:ext cx="78486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3126" name="Text Box 54"/>
          <p:cNvSpPr txBox="1">
            <a:spLocks noChangeArrowheads="1"/>
          </p:cNvSpPr>
          <p:nvPr/>
        </p:nvSpPr>
        <p:spPr bwMode="auto">
          <a:xfrm>
            <a:off x="898525" y="4684713"/>
            <a:ext cx="803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t>used the </a:t>
            </a:r>
            <a:r>
              <a:rPr lang="en-US" altLang="x-none" b="1"/>
              <a:t>Biological Effects of Ionizing Radiation </a:t>
            </a:r>
            <a:r>
              <a:rPr lang="en-US" altLang="x-none"/>
              <a:t>(BEIR)</a:t>
            </a:r>
            <a:r>
              <a:rPr lang="en-US" altLang="x-none" b="1"/>
              <a:t> VII Phase 2</a:t>
            </a:r>
            <a:r>
              <a:rPr lang="en-US" altLang="x-none"/>
              <a:t> report</a:t>
            </a:r>
          </a:p>
          <a:p>
            <a:r>
              <a:rPr lang="en-US" altLang="x-none"/>
              <a:t> to estimate the age- and sex-specific LARs of different cancers </a:t>
            </a:r>
          </a:p>
        </p:txBody>
      </p:sp>
    </p:spTree>
  </p:cSld>
  <p:clrMapOvr>
    <a:masterClrMapping/>
  </p:clrMapOvr>
  <p:transition/>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2198530" name="Rectangle 2"/>
          <p:cNvSpPr>
            <a:spLocks noGrp="1" noRot="1" noChangeArrowheads="1"/>
          </p:cNvSpPr>
          <p:nvPr>
            <p:ph type="title"/>
          </p:nvPr>
        </p:nvSpPr>
        <p:spPr/>
        <p:txBody>
          <a:bodyPr/>
          <a:lstStyle/>
          <a:p>
            <a:r>
              <a:rPr lang="en-US" altLang="x-none"/>
              <a:t>More  food  for  thought</a:t>
            </a:r>
          </a:p>
        </p:txBody>
      </p:sp>
      <p:sp>
        <p:nvSpPr>
          <p:cNvPr id="2198531" name="Rectangle 3"/>
          <p:cNvSpPr>
            <a:spLocks noGrp="1" noRot="1" noChangeArrowheads="1"/>
          </p:cNvSpPr>
          <p:nvPr>
            <p:ph type="body" idx="1"/>
          </p:nvPr>
        </p:nvSpPr>
        <p:spPr/>
        <p:txBody>
          <a:bodyPr/>
          <a:lstStyle/>
          <a:p>
            <a:pPr>
              <a:buFont typeface="Wingdings" charset="2"/>
              <a:buNone/>
            </a:pPr>
            <a:r>
              <a:rPr lang="en-US" altLang="x-none" sz="2800"/>
              <a:t>Reported  at  recent  ADA  meeting:</a:t>
            </a:r>
          </a:p>
          <a:p>
            <a:pPr>
              <a:buFont typeface="Wingdings" charset="2"/>
              <a:buNone/>
            </a:pPr>
            <a:endParaRPr lang="en-US" altLang="x-none" sz="2800"/>
          </a:p>
          <a:p>
            <a:pPr>
              <a:buFont typeface="Wingdings" charset="2"/>
              <a:buNone/>
            </a:pPr>
            <a:r>
              <a:rPr lang="en-US" altLang="x-none"/>
              <a:t>      </a:t>
            </a:r>
            <a:r>
              <a:rPr lang="en-US" altLang="x-none" sz="2400"/>
              <a:t>Ginseng  may  be  effective  glucose  lowering  agent</a:t>
            </a:r>
          </a:p>
          <a:p>
            <a:pPr>
              <a:buFont typeface="Wingdings" charset="2"/>
              <a:buNone/>
            </a:pPr>
            <a:endParaRPr lang="en-US" altLang="x-none" sz="2400"/>
          </a:p>
          <a:p>
            <a:pPr>
              <a:buFont typeface="Wingdings" charset="2"/>
              <a:buNone/>
            </a:pPr>
            <a:r>
              <a:rPr lang="en-US" altLang="x-none" sz="2400"/>
              <a:t>        Sweet  potato  root  significantly  lowered  glucose</a:t>
            </a:r>
          </a:p>
          <a:p>
            <a:pPr>
              <a:buFont typeface="Wingdings" charset="2"/>
              <a:buNone/>
            </a:pPr>
            <a:endParaRPr lang="en-US" altLang="x-none" sz="2400"/>
          </a:p>
          <a:p>
            <a:pPr>
              <a:buFont typeface="Wingdings" charset="2"/>
              <a:buNone/>
            </a:pPr>
            <a:r>
              <a:rPr lang="en-US" altLang="x-none" sz="2400"/>
              <a:t>        Almonds  improved  beta-cell  function;  decreased  wt.,</a:t>
            </a:r>
          </a:p>
          <a:p>
            <a:pPr>
              <a:buFont typeface="Wingdings" charset="2"/>
              <a:buNone/>
            </a:pPr>
            <a:r>
              <a:rPr lang="en-US" altLang="x-none" sz="2400"/>
              <a:t>              waist,  fat  mass,  systolic  BP</a:t>
            </a:r>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 name="Footer Placeholder 4"/>
          <p:cNvSpPr>
            <a:spLocks noGrp="1"/>
          </p:cNvSpPr>
          <p:nvPr>
            <p:ph type="ftr" sz="quarter" idx="11"/>
          </p:nvPr>
        </p:nvSpPr>
        <p:spPr/>
        <p:txBody>
          <a:bodyPr/>
          <a:lstStyle/>
          <a:p>
            <a:r>
              <a:rPr lang="en-US" altLang="x-none"/>
              <a:t>Copyright Bale/Doneen Paradigm</a:t>
            </a:r>
          </a:p>
        </p:txBody>
      </p:sp>
      <p:sp>
        <p:nvSpPr>
          <p:cNvPr id="2206722" name="Rectangle 2"/>
          <p:cNvSpPr>
            <a:spLocks noGrp="1" noRot="1" noChangeArrowheads="1"/>
          </p:cNvSpPr>
          <p:nvPr>
            <p:ph type="title"/>
          </p:nvPr>
        </p:nvSpPr>
        <p:spPr>
          <a:xfrm>
            <a:off x="914400" y="76200"/>
            <a:ext cx="7848600" cy="914400"/>
          </a:xfrm>
        </p:spPr>
        <p:txBody>
          <a:bodyPr/>
          <a:lstStyle/>
          <a:p>
            <a:r>
              <a:rPr lang="en-US" altLang="x-none" sz="3200" b="1">
                <a:solidFill>
                  <a:srgbClr val="FFA31B"/>
                </a:solidFill>
                <a:ea typeface="Times New Roman" charset="0"/>
                <a:cs typeface="Times New Roman" charset="0"/>
              </a:rPr>
              <a:t>Effects of 6-g cinnamon daily on fasting serum triglyceride  levels</a:t>
            </a:r>
          </a:p>
        </p:txBody>
      </p:sp>
      <p:graphicFrame>
        <p:nvGraphicFramePr>
          <p:cNvPr id="2206723" name="Group 3"/>
          <p:cNvGraphicFramePr>
            <a:graphicFrameLocks noGrp="1"/>
          </p:cNvGraphicFramePr>
          <p:nvPr/>
        </p:nvGraphicFramePr>
        <p:xfrm>
          <a:off x="990600" y="2057400"/>
          <a:ext cx="7315200" cy="2717800"/>
        </p:xfrm>
        <a:graphic>
          <a:graphicData uri="http://schemas.openxmlformats.org/drawingml/2006/table">
            <a:tbl>
              <a:tblPr/>
              <a:tblGrid>
                <a:gridCol w="1600200"/>
                <a:gridCol w="1600200"/>
                <a:gridCol w="2286000"/>
                <a:gridCol w="1828800"/>
              </a:tblGrid>
              <a:tr h="13541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Group </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Baseline (mmol/L) </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After 40 days (on cinnamon or placebo; mmol/L) </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After 20-day washout (mmol/L) </a:t>
                      </a:r>
                    </a:p>
                  </a:txBody>
                  <a:tcPr horzOverflow="overflow">
                    <a:lnL>
                      <a:noFill/>
                    </a:lnL>
                    <a:lnR cap="flat">
                      <a:noFill/>
                    </a:lnR>
                    <a:lnT cap="flat">
                      <a:noFill/>
                    </a:lnT>
                    <a:lnB>
                      <a:noFill/>
                    </a:lnB>
                    <a:lnTlToBr>
                      <a:noFill/>
                    </a:lnTlToBr>
                    <a:lnBlToTr>
                      <a:noFill/>
                    </a:lnBlToTr>
                    <a:noFill/>
                  </a:tcPr>
                </a:tc>
              </a:tr>
              <a:tr h="6016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6-g cinnamon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2.48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1.91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2.07 </a:t>
                      </a:r>
                    </a:p>
                  </a:txBody>
                  <a:tcPr horzOverflow="overflow">
                    <a:lnL>
                      <a:noFill/>
                    </a:lnL>
                    <a:lnR cap="flat">
                      <a:noFill/>
                    </a:lnR>
                    <a:lnT>
                      <a:noFill/>
                    </a:lnT>
                    <a:lnB>
                      <a:noFill/>
                    </a:lnB>
                    <a:lnTlToBr>
                      <a:noFill/>
                    </a:lnTlToBr>
                    <a:lnBlToTr>
                      <a:noFill/>
                    </a:lnBlToTr>
                    <a:noFill/>
                  </a:tcPr>
                </a:tc>
              </a:tr>
              <a:tr h="6635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6-g placebo </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2.55 </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2.52 </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2.65 </a:t>
                      </a:r>
                    </a:p>
                  </a:txBody>
                  <a:tcPr horzOverflow="overflow">
                    <a:lnL>
                      <a:noFill/>
                    </a:lnL>
                    <a:lnR cap="flat">
                      <a:noFill/>
                    </a:lnR>
                    <a:lnT>
                      <a:noFill/>
                    </a:lnT>
                    <a:lnB cap="flat">
                      <a:noFill/>
                    </a:lnB>
                    <a:lnTlToBr>
                      <a:noFill/>
                    </a:lnTlToBr>
                    <a:lnBlToTr>
                      <a:noFill/>
                    </a:lnBlToTr>
                    <a:noFill/>
                  </a:tcPr>
                </a:tc>
              </a:tr>
            </a:tbl>
          </a:graphicData>
        </a:graphic>
      </p:graphicFrame>
      <p:sp>
        <p:nvSpPr>
          <p:cNvPr id="2206750" name="Line 30"/>
          <p:cNvSpPr>
            <a:spLocks noChangeShapeType="1"/>
          </p:cNvSpPr>
          <p:nvPr/>
        </p:nvSpPr>
        <p:spPr bwMode="auto">
          <a:xfrm>
            <a:off x="1066800" y="3429000"/>
            <a:ext cx="6934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06751" name="Line 31"/>
          <p:cNvSpPr>
            <a:spLocks noChangeShapeType="1"/>
          </p:cNvSpPr>
          <p:nvPr/>
        </p:nvSpPr>
        <p:spPr bwMode="auto">
          <a:xfrm>
            <a:off x="1066800" y="4800600"/>
            <a:ext cx="6934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06752" name="Text Box 32"/>
          <p:cNvSpPr txBox="1">
            <a:spLocks noChangeArrowheads="1"/>
          </p:cNvSpPr>
          <p:nvPr/>
        </p:nvSpPr>
        <p:spPr bwMode="auto">
          <a:xfrm>
            <a:off x="990600" y="4953000"/>
            <a:ext cx="65532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a:latin typeface="Verdana" charset="0"/>
                <a:ea typeface="Times New Roman" charset="0"/>
                <a:cs typeface="Times New Roman" charset="0"/>
              </a:rPr>
              <a:t>No significant difference 1g,3g,6g</a:t>
            </a:r>
          </a:p>
          <a:p>
            <a:pPr eaLnBrk="1" hangingPunct="1">
              <a:spcBef>
                <a:spcPct val="50000"/>
              </a:spcBef>
            </a:pPr>
            <a:r>
              <a:rPr lang="en-US" altLang="x-none">
                <a:latin typeface="Verdana" charset="0"/>
                <a:ea typeface="Times New Roman" charset="0"/>
                <a:cs typeface="Times New Roman" charset="0"/>
              </a:rPr>
              <a:t>Why???: spices affect insulin activity &amp; insulin affects lipid metabolism</a:t>
            </a:r>
          </a:p>
          <a:p>
            <a:pPr eaLnBrk="1" hangingPunct="1">
              <a:spcBef>
                <a:spcPct val="50000"/>
              </a:spcBef>
            </a:pPr>
            <a:endParaRPr lang="en-US" altLang="x-none">
              <a:latin typeface="Verdana" charset="0"/>
              <a:ea typeface="Times New Roman" charset="0"/>
              <a:cs typeface="Times New Roman" charset="0"/>
            </a:endParaRPr>
          </a:p>
          <a:p>
            <a:pPr eaLnBrk="1" hangingPunct="1">
              <a:spcBef>
                <a:spcPct val="50000"/>
              </a:spcBef>
            </a:pPr>
            <a:r>
              <a:rPr lang="en-US" altLang="x-none">
                <a:solidFill>
                  <a:srgbClr val="FFA31B"/>
                </a:solidFill>
                <a:latin typeface="Verdana" charset="0"/>
                <a:ea typeface="Times New Roman" charset="0"/>
                <a:cs typeface="Times New Roman" charset="0"/>
              </a:rPr>
              <a:t>Khan A et al. </a:t>
            </a:r>
            <a:r>
              <a:rPr lang="en-US" altLang="x-none" i="1">
                <a:solidFill>
                  <a:srgbClr val="FFA31B"/>
                </a:solidFill>
                <a:latin typeface="Verdana" charset="0"/>
                <a:ea typeface="Times New Roman" charset="0"/>
                <a:cs typeface="Times New Roman" charset="0"/>
              </a:rPr>
              <a:t>Diabetes Care</a:t>
            </a:r>
            <a:r>
              <a:rPr lang="en-US" altLang="x-none">
                <a:solidFill>
                  <a:srgbClr val="FFA31B"/>
                </a:solidFill>
                <a:latin typeface="Verdana" charset="0"/>
                <a:ea typeface="Times New Roman" charset="0"/>
                <a:cs typeface="Times New Roman" charset="0"/>
              </a:rPr>
              <a:t> 2003 Dec; 26(12):3215-8.</a:t>
            </a:r>
            <a:r>
              <a:rPr lang="en-US" altLang="x-none">
                <a:solidFill>
                  <a:srgbClr val="FFA31B"/>
                </a:solidFill>
                <a:latin typeface="Times New Roman" charset="0"/>
              </a:rPr>
              <a:t> </a:t>
            </a:r>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ltLang="x-none"/>
              <a:t>Copyright Bale/Doneen Paradigm</a:t>
            </a:r>
          </a:p>
        </p:txBody>
      </p:sp>
      <p:sp>
        <p:nvSpPr>
          <p:cNvPr id="2225154" name="Rectangle 2"/>
          <p:cNvSpPr>
            <a:spLocks noGrp="1" noRot="1" noChangeArrowheads="1"/>
          </p:cNvSpPr>
          <p:nvPr>
            <p:ph type="title"/>
          </p:nvPr>
        </p:nvSpPr>
        <p:spPr>
          <a:xfrm>
            <a:off x="301625" y="0"/>
            <a:ext cx="8510588" cy="762000"/>
          </a:xfrm>
        </p:spPr>
        <p:txBody>
          <a:bodyPr/>
          <a:lstStyle/>
          <a:p>
            <a:r>
              <a:rPr lang="en-US" altLang="x-none"/>
              <a:t>CoQ10 (ubiquinone)</a:t>
            </a:r>
          </a:p>
        </p:txBody>
      </p:sp>
      <p:sp>
        <p:nvSpPr>
          <p:cNvPr id="2225155" name="Rectangle 3"/>
          <p:cNvSpPr>
            <a:spLocks noGrp="1" noRot="1" noChangeArrowheads="1"/>
          </p:cNvSpPr>
          <p:nvPr>
            <p:ph type="body" idx="1"/>
          </p:nvPr>
        </p:nvSpPr>
        <p:spPr>
          <a:xfrm>
            <a:off x="228600" y="1143000"/>
            <a:ext cx="8915400" cy="4419600"/>
          </a:xfrm>
        </p:spPr>
        <p:txBody>
          <a:bodyPr/>
          <a:lstStyle/>
          <a:p>
            <a:r>
              <a:rPr lang="en-US" altLang="x-none" sz="2200"/>
              <a:t>Action: improve mitochondrial function and acts as antioxidant; increases ATP</a:t>
            </a:r>
          </a:p>
          <a:p>
            <a:r>
              <a:rPr lang="en-US" altLang="x-none" sz="2200"/>
              <a:t>Efficacy: Parkinson’s and mitochondrial cytopathies</a:t>
            </a:r>
          </a:p>
          <a:p>
            <a:pPr>
              <a:buFont typeface="Wingdings" charset="2"/>
              <a:buNone/>
            </a:pPr>
            <a:r>
              <a:rPr lang="en-US" altLang="x-none" sz="2200"/>
              <a:t>                   ?? CHF; BP ; IHD; DM</a:t>
            </a:r>
          </a:p>
          <a:p>
            <a:r>
              <a:rPr lang="en-US" altLang="x-none" sz="2200"/>
              <a:t>Adverse effects: rare GI upset</a:t>
            </a:r>
          </a:p>
          <a:p>
            <a:r>
              <a:rPr lang="en-US" altLang="x-none" sz="2200"/>
              <a:t>Interactions: ? warfarin; ? potentiate hypoglycemia &amp; hypotension</a:t>
            </a:r>
          </a:p>
          <a:p>
            <a:r>
              <a:rPr lang="en-US" altLang="x-none" sz="2200"/>
              <a:t>Dose: Parkinson’s – 0.3 to 1.2 g ; Cytopathies – 0.15 to 3 g</a:t>
            </a:r>
          </a:p>
          <a:p>
            <a:pPr>
              <a:buFont typeface="Wingdings" charset="2"/>
              <a:buNone/>
            </a:pPr>
            <a:r>
              <a:rPr lang="en-US" altLang="x-none" sz="2200"/>
              <a:t>               CV  - 50 to 200 mg; DM – 100 to 200 mg</a:t>
            </a:r>
          </a:p>
          <a:p>
            <a:r>
              <a:rPr lang="en-US" altLang="x-none" sz="2200"/>
              <a:t>Cost: $30 to $300 per month</a:t>
            </a:r>
          </a:p>
          <a:p>
            <a:r>
              <a:rPr lang="en-US" altLang="x-none" sz="2200"/>
              <a:t>Bottom line: safe but expensive; inconsistent results in CV arena; more research needed; ?? statins lower CoQ10 ??</a:t>
            </a:r>
          </a:p>
        </p:txBody>
      </p:sp>
      <p:sp>
        <p:nvSpPr>
          <p:cNvPr id="2225156" name="Text Box 4"/>
          <p:cNvSpPr txBox="1">
            <a:spLocks noChangeArrowheads="1"/>
          </p:cNvSpPr>
          <p:nvPr/>
        </p:nvSpPr>
        <p:spPr bwMode="auto">
          <a:xfrm>
            <a:off x="288925" y="5294313"/>
            <a:ext cx="7788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solidFill>
                <a:schemeClr val="hlink"/>
              </a:solidFill>
            </a:endParaRPr>
          </a:p>
        </p:txBody>
      </p:sp>
      <p:sp>
        <p:nvSpPr>
          <p:cNvPr id="2225157" name="Text Box 5"/>
          <p:cNvSpPr txBox="1">
            <a:spLocks noChangeArrowheads="1"/>
          </p:cNvSpPr>
          <p:nvPr/>
        </p:nvSpPr>
        <p:spPr bwMode="auto">
          <a:xfrm>
            <a:off x="898525" y="59547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hlink"/>
              </a:solidFill>
            </a:endParaRPr>
          </a:p>
        </p:txBody>
      </p:sp>
      <p:sp>
        <p:nvSpPr>
          <p:cNvPr id="2225158" name="Text Box 6"/>
          <p:cNvSpPr txBox="1">
            <a:spLocks noChangeArrowheads="1"/>
          </p:cNvSpPr>
          <p:nvPr/>
        </p:nvSpPr>
        <p:spPr bwMode="auto">
          <a:xfrm>
            <a:off x="669925" y="5802313"/>
            <a:ext cx="7699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hlink"/>
                </a:solidFill>
              </a:rPr>
              <a:t>American Family Physician</a:t>
            </a:r>
            <a:r>
              <a:rPr lang="en-US" altLang="x-none" sz="2000">
                <a:solidFill>
                  <a:schemeClr val="hlink"/>
                </a:solidFill>
              </a:rPr>
              <a:t>. 9/15/2005, Vol. 72, No. 6:1065-1070</a:t>
            </a:r>
          </a:p>
        </p:txBody>
      </p:sp>
    </p:spTree>
  </p:cSld>
  <p:clrMapOvr>
    <a:masterClrMapping/>
  </p:clrMapOvr>
  <p:transition/>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2227202" name="Rectangle 2"/>
          <p:cNvSpPr>
            <a:spLocks noGrp="1" noRot="1" noChangeArrowheads="1"/>
          </p:cNvSpPr>
          <p:nvPr>
            <p:ph type="title"/>
          </p:nvPr>
        </p:nvSpPr>
        <p:spPr>
          <a:xfrm>
            <a:off x="0" y="0"/>
            <a:ext cx="9144000" cy="1066800"/>
          </a:xfrm>
        </p:spPr>
        <p:txBody>
          <a:bodyPr/>
          <a:lstStyle/>
          <a:p>
            <a:r>
              <a:rPr lang="en-US" altLang="x-none" sz="3200" b="1"/>
              <a:t>Routine use of coenzyme Q10 not recommended for statin-associated myopathy</a:t>
            </a:r>
            <a:r>
              <a:rPr lang="en-US" altLang="x-none" sz="4000"/>
              <a:t> </a:t>
            </a:r>
          </a:p>
        </p:txBody>
      </p:sp>
      <p:sp>
        <p:nvSpPr>
          <p:cNvPr id="2227203" name="Rectangle 3"/>
          <p:cNvSpPr>
            <a:spLocks noGrp="1" noRot="1" noChangeArrowheads="1"/>
          </p:cNvSpPr>
          <p:nvPr>
            <p:ph type="body" idx="1"/>
          </p:nvPr>
        </p:nvSpPr>
        <p:spPr/>
        <p:txBody>
          <a:bodyPr/>
          <a:lstStyle/>
          <a:p>
            <a:pPr>
              <a:lnSpc>
                <a:spcPct val="80000"/>
              </a:lnSpc>
            </a:pPr>
            <a:r>
              <a:rPr lang="en-US" altLang="x-none" sz="2100"/>
              <a:t>statins block the production of farnesyl pyrophosphate, an intermediate in the synthesis of ubiquinone, or CoQ10</a:t>
            </a:r>
          </a:p>
          <a:p>
            <a:pPr>
              <a:lnSpc>
                <a:spcPct val="80000"/>
              </a:lnSpc>
            </a:pPr>
            <a:r>
              <a:rPr lang="en-US" altLang="x-none" sz="2100"/>
              <a:t>statin therapy was shown to reduce circulating CoQ10 levels by as much as 38% with atorvastatin 10 mg/day to 20 mg/day and 27% with lovastatin 20 mg/day to 40 mg/day </a:t>
            </a:r>
          </a:p>
          <a:p>
            <a:pPr>
              <a:lnSpc>
                <a:spcPct val="80000"/>
              </a:lnSpc>
            </a:pPr>
            <a:r>
              <a:rPr lang="en-US" altLang="x-none" sz="2100"/>
              <a:t>CoQ10 plays a role in mitochondrial energy production </a:t>
            </a:r>
          </a:p>
          <a:p>
            <a:pPr>
              <a:lnSpc>
                <a:spcPct val="80000"/>
              </a:lnSpc>
            </a:pPr>
            <a:r>
              <a:rPr lang="en-US" altLang="x-none" sz="2100"/>
              <a:t>only two randomized trials designed to evaluate CoQ10, both in abstract form, one study suggested an improvement, the other did not. The studies had 41 pts. in the positive trial and 44 pts. in the negative trial  </a:t>
            </a:r>
          </a:p>
          <a:p>
            <a:pPr>
              <a:lnSpc>
                <a:spcPct val="80000"/>
              </a:lnSpc>
            </a:pPr>
            <a:r>
              <a:rPr lang="en-US" altLang="x-none" sz="2100"/>
              <a:t>insufficient evidence to prove the etiologic role of CoQ10 deficiency in statin-treated patients with myopathy </a:t>
            </a:r>
          </a:p>
          <a:p>
            <a:pPr>
              <a:lnSpc>
                <a:spcPct val="80000"/>
              </a:lnSpc>
            </a:pPr>
            <a:r>
              <a:rPr lang="en-US" altLang="x-none" sz="2100"/>
              <a:t>adequately powered and randomized studies are needed </a:t>
            </a:r>
          </a:p>
          <a:p>
            <a:pPr>
              <a:lnSpc>
                <a:spcPct val="80000"/>
              </a:lnSpc>
            </a:pPr>
            <a:r>
              <a:rPr lang="en-US" altLang="x-none" sz="2100"/>
              <a:t>no known risks with the supplement </a:t>
            </a:r>
          </a:p>
        </p:txBody>
      </p:sp>
      <p:sp>
        <p:nvSpPr>
          <p:cNvPr id="2227204" name="Text Box 4"/>
          <p:cNvSpPr txBox="1">
            <a:spLocks noChangeArrowheads="1"/>
          </p:cNvSpPr>
          <p:nvPr/>
        </p:nvSpPr>
        <p:spPr bwMode="auto">
          <a:xfrm>
            <a:off x="457200" y="5867400"/>
            <a:ext cx="8156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solidFill>
                  <a:schemeClr val="hlink"/>
                </a:solidFill>
              </a:rPr>
              <a:t>Marcoff L, Thompson PD. The role of coenzyme Q10 in statin-associated</a:t>
            </a:r>
          </a:p>
          <a:p>
            <a:r>
              <a:rPr lang="en-US" altLang="x-none">
                <a:solidFill>
                  <a:schemeClr val="hlink"/>
                </a:solidFill>
              </a:rPr>
              <a:t> myopathy. </a:t>
            </a:r>
            <a:r>
              <a:rPr lang="en-US" altLang="x-none" i="1">
                <a:solidFill>
                  <a:schemeClr val="hlink"/>
                </a:solidFill>
              </a:rPr>
              <a:t>J Am Coll Cardiol</a:t>
            </a:r>
            <a:r>
              <a:rPr lang="en-US" altLang="x-none">
                <a:solidFill>
                  <a:schemeClr val="hlink"/>
                </a:solidFill>
              </a:rPr>
              <a:t> 2007; 49:2231-2237. </a:t>
            </a:r>
          </a:p>
        </p:txBody>
      </p:sp>
    </p:spTree>
  </p:cSld>
  <p:clrMapOvr>
    <a:masterClrMapping/>
  </p:clrMapOvr>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4"/>
          <p:cNvSpPr>
            <a:spLocks noGrp="1"/>
          </p:cNvSpPr>
          <p:nvPr>
            <p:ph type="ftr" sz="quarter" idx="11"/>
          </p:nvPr>
        </p:nvSpPr>
        <p:spPr/>
        <p:txBody>
          <a:bodyPr/>
          <a:lstStyle/>
          <a:p>
            <a:r>
              <a:rPr lang="en-US" altLang="x-none"/>
              <a:t>Copyright Bale/Doneen Paradigm</a:t>
            </a:r>
          </a:p>
        </p:txBody>
      </p:sp>
      <p:sp>
        <p:nvSpPr>
          <p:cNvPr id="2313218" name="Text Box 2"/>
          <p:cNvSpPr txBox="1">
            <a:spLocks noChangeArrowheads="1"/>
          </p:cNvSpPr>
          <p:nvPr/>
        </p:nvSpPr>
        <p:spPr bwMode="auto">
          <a:xfrm>
            <a:off x="381000" y="4446588"/>
            <a:ext cx="85344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a:latin typeface="Verdana" charset="0"/>
                <a:ea typeface="Times New Roman" charset="0"/>
                <a:cs typeface="Times New Roman" charset="0"/>
              </a:rPr>
              <a:t>68 trials - 232,605 people; 47 low bias – 180, 938 people</a:t>
            </a:r>
          </a:p>
          <a:p>
            <a:pPr eaLnBrk="1" hangingPunct="1">
              <a:spcBef>
                <a:spcPct val="50000"/>
              </a:spcBef>
            </a:pPr>
            <a:r>
              <a:rPr lang="en-US" altLang="x-none">
                <a:latin typeface="Verdana" charset="0"/>
                <a:ea typeface="Times New Roman" charset="0"/>
                <a:cs typeface="Times New Roman" charset="0"/>
              </a:rPr>
              <a:t>These agents are harmful and should not be taken as supplements</a:t>
            </a:r>
          </a:p>
          <a:p>
            <a:pPr eaLnBrk="1" hangingPunct="1">
              <a:spcBef>
                <a:spcPct val="50000"/>
              </a:spcBef>
            </a:pPr>
            <a:r>
              <a:rPr lang="en-US" altLang="x-none">
                <a:latin typeface="Verdana" charset="0"/>
                <a:ea typeface="Times New Roman" charset="0"/>
                <a:cs typeface="Times New Roman" charset="0"/>
              </a:rPr>
              <a:t>Beta-carotene &amp; Vit. A dose dependent; Vit. E any dose equally harmful</a:t>
            </a:r>
          </a:p>
          <a:p>
            <a:pPr eaLnBrk="1" hangingPunct="1">
              <a:spcBef>
                <a:spcPct val="50000"/>
              </a:spcBef>
            </a:pPr>
            <a:r>
              <a:rPr lang="en-US" altLang="x-none" sz="2200">
                <a:latin typeface="Times New Roman" charset="0"/>
              </a:rPr>
              <a:t>Vit. C and selenium – no effect</a:t>
            </a:r>
            <a:endParaRPr lang="en-US" altLang="x-none" sz="2200">
              <a:latin typeface="Times New Roman" charset="0"/>
              <a:ea typeface="Times New Roman" charset="0"/>
              <a:cs typeface="Times New Roman" charset="0"/>
            </a:endParaRPr>
          </a:p>
          <a:p>
            <a:pPr eaLnBrk="1" hangingPunct="1">
              <a:spcBef>
                <a:spcPct val="50000"/>
              </a:spcBef>
            </a:pPr>
            <a:r>
              <a:rPr lang="en-US" altLang="x-none">
                <a:solidFill>
                  <a:srgbClr val="FFA31B"/>
                </a:solidFill>
                <a:latin typeface="Verdana" charset="0"/>
                <a:ea typeface="Times New Roman" charset="0"/>
                <a:cs typeface="Times New Roman" charset="0"/>
              </a:rPr>
              <a:t>Bjelakovic G et al. </a:t>
            </a:r>
            <a:r>
              <a:rPr lang="en-US" altLang="x-none" i="1">
                <a:solidFill>
                  <a:srgbClr val="FFA31B"/>
                </a:solidFill>
                <a:latin typeface="Verdana" charset="0"/>
                <a:ea typeface="Times New Roman" charset="0"/>
                <a:cs typeface="Times New Roman" charset="0"/>
              </a:rPr>
              <a:t>JAMA</a:t>
            </a:r>
            <a:r>
              <a:rPr lang="en-US" altLang="x-none">
                <a:solidFill>
                  <a:srgbClr val="FFA31B"/>
                </a:solidFill>
                <a:latin typeface="Verdana" charset="0"/>
                <a:ea typeface="Times New Roman" charset="0"/>
                <a:cs typeface="Times New Roman" charset="0"/>
              </a:rPr>
              <a:t> 2/28/2007; 297:842-857. </a:t>
            </a:r>
          </a:p>
        </p:txBody>
      </p:sp>
      <p:sp>
        <p:nvSpPr>
          <p:cNvPr id="2313219" name="Rectangle 3"/>
          <p:cNvSpPr>
            <a:spLocks noGrp="1" noRot="1" noChangeArrowheads="1"/>
          </p:cNvSpPr>
          <p:nvPr>
            <p:ph type="title"/>
          </p:nvPr>
        </p:nvSpPr>
        <p:spPr>
          <a:xfrm>
            <a:off x="0" y="0"/>
            <a:ext cx="9144000" cy="838200"/>
          </a:xfrm>
        </p:spPr>
        <p:txBody>
          <a:bodyPr/>
          <a:lstStyle/>
          <a:p>
            <a:r>
              <a:rPr lang="en-US" altLang="x-none" sz="4000" b="1">
                <a:solidFill>
                  <a:srgbClr val="FFA31B"/>
                </a:solidFill>
                <a:ea typeface="Times New Roman" charset="0"/>
                <a:cs typeface="Times New Roman" charset="0"/>
              </a:rPr>
              <a:t>Vitamins A &amp; E increase mortality</a:t>
            </a:r>
          </a:p>
        </p:txBody>
      </p:sp>
      <p:graphicFrame>
        <p:nvGraphicFramePr>
          <p:cNvPr id="2313220" name="Group 4"/>
          <p:cNvGraphicFramePr>
            <a:graphicFrameLocks noGrp="1"/>
          </p:cNvGraphicFramePr>
          <p:nvPr/>
        </p:nvGraphicFramePr>
        <p:xfrm>
          <a:off x="990600" y="838200"/>
          <a:ext cx="7924800" cy="3286125"/>
        </p:xfrm>
        <a:graphic>
          <a:graphicData uri="http://schemas.openxmlformats.org/drawingml/2006/table">
            <a:tbl>
              <a:tblPr/>
              <a:tblGrid>
                <a:gridCol w="3048000"/>
                <a:gridCol w="3124200"/>
                <a:gridCol w="1752600"/>
              </a:tblGrid>
              <a:tr h="3889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Trials/agent</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Relative risk of mortality with antioxidant vitamins</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95% CI </a:t>
                      </a:r>
                    </a:p>
                  </a:txBody>
                  <a:tcPr horzOverflow="overflow">
                    <a:lnL>
                      <a:noFill/>
                    </a:lnL>
                    <a:lnR cap="flat">
                      <a:noFill/>
                    </a:lnR>
                    <a:lnT cap="flat">
                      <a:noFill/>
                    </a:lnT>
                    <a:lnB>
                      <a:noFill/>
                    </a:lnB>
                    <a:lnTlToBr>
                      <a:noFill/>
                    </a:lnTlToBr>
                    <a:lnBlToTr>
                      <a:noFill/>
                    </a:lnBlToTr>
                    <a:noFill/>
                  </a:tcPr>
                </a:tc>
              </a:tr>
              <a:tr h="1174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rPr>
                        <a:t>All trials</a:t>
                      </a: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Verdana" charset="0"/>
                        </a:rPr>
                        <a:t>—</a:t>
                      </a: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rPr>
                        <a:t>all agents</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1.02</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0.98–1.06</a:t>
                      </a:r>
                    </a:p>
                  </a:txBody>
                  <a:tcPr horzOverflow="overflow">
                    <a:lnL>
                      <a:noFill/>
                    </a:lnL>
                    <a:lnR cap="flat">
                      <a:noFill/>
                    </a:lnR>
                    <a:lnT>
                      <a:noFill/>
                    </a:lnT>
                    <a:lnB>
                      <a:noFill/>
                    </a:lnB>
                    <a:lnTlToBr>
                      <a:noFill/>
                    </a:lnTlToBr>
                    <a:lnBlToTr>
                      <a:noFill/>
                    </a:lnBlToTr>
                    <a:noFill/>
                  </a:tcPr>
                </a:tc>
              </a:tr>
              <a:tr h="2079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rPr>
                        <a:t>Low-bias trials</a:t>
                      </a: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Verdana" charset="0"/>
                        </a:rPr>
                        <a:t>—</a:t>
                      </a: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rPr>
                        <a:t>all agents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1.05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1.02–1.08</a:t>
                      </a:r>
                    </a:p>
                  </a:txBody>
                  <a:tcPr horzOverflow="overflow">
                    <a:lnL>
                      <a:noFill/>
                    </a:lnL>
                    <a:lnR cap="flat">
                      <a:noFill/>
                    </a:lnR>
                    <a:lnT>
                      <a:noFill/>
                    </a:lnT>
                    <a:lnB>
                      <a:noFill/>
                    </a:lnB>
                    <a:lnTlToBr>
                      <a:noFill/>
                    </a:lnTlToBr>
                    <a:lnBlToTr>
                      <a:noFill/>
                    </a:lnBlToTr>
                    <a:noFill/>
                  </a:tcPr>
                </a:tc>
              </a:tr>
              <a:tr h="1174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rPr>
                        <a:t>Beta-carotene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1.07</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1.02–1.11</a:t>
                      </a:r>
                    </a:p>
                  </a:txBody>
                  <a:tcPr horzOverflow="overflow">
                    <a:lnL>
                      <a:noFill/>
                    </a:lnL>
                    <a:lnR cap="flat">
                      <a:noFill/>
                    </a:lnR>
                    <a:lnT>
                      <a:noFill/>
                    </a:lnT>
                    <a:lnB>
                      <a:noFill/>
                    </a:lnB>
                    <a:lnTlToBr>
                      <a:noFill/>
                    </a:lnTlToBr>
                    <a:lnBlToTr>
                      <a:noFill/>
                    </a:lnBlToTr>
                    <a:noFill/>
                  </a:tcPr>
                </a:tc>
              </a:tr>
              <a:tr h="1174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rPr>
                        <a:t>Vitamin A</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1.16</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1.10–1.24</a:t>
                      </a:r>
                    </a:p>
                  </a:txBody>
                  <a:tcPr horzOverflow="overflow">
                    <a:lnL>
                      <a:noFill/>
                    </a:lnL>
                    <a:lnR cap="flat">
                      <a:noFill/>
                    </a:lnR>
                    <a:lnT>
                      <a:noFill/>
                    </a:lnT>
                    <a:lnB>
                      <a:noFill/>
                    </a:lnB>
                    <a:lnTlToBr>
                      <a:noFill/>
                    </a:lnTlToBr>
                    <a:lnBlToTr>
                      <a:noFill/>
                    </a:lnBlToTr>
                    <a:noFill/>
                  </a:tcPr>
                </a:tc>
              </a:tr>
              <a:tr h="1174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rPr>
                        <a:t>Vitamin E </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1.04</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1.01–1.07</a:t>
                      </a:r>
                    </a:p>
                  </a:txBody>
                  <a:tcPr horzOverflow="overflow">
                    <a:lnL>
                      <a:noFill/>
                    </a:lnL>
                    <a:lnR cap="flat">
                      <a:noFill/>
                    </a:lnR>
                    <a:lnT>
                      <a:noFill/>
                    </a:lnT>
                    <a:lnB cap="flat">
                      <a:noFill/>
                    </a:lnB>
                    <a:lnTlToBr>
                      <a:noFill/>
                    </a:lnTlToBr>
                    <a:lnBlToTr>
                      <a:noFill/>
                    </a:lnBlToTr>
                    <a:noFill/>
                  </a:tcPr>
                </a:tc>
              </a:tr>
            </a:tbl>
          </a:graphicData>
        </a:graphic>
      </p:graphicFrame>
      <p:sp>
        <p:nvSpPr>
          <p:cNvPr id="2313257" name="Line 41"/>
          <p:cNvSpPr>
            <a:spLocks noChangeShapeType="1"/>
          </p:cNvSpPr>
          <p:nvPr/>
        </p:nvSpPr>
        <p:spPr bwMode="auto">
          <a:xfrm>
            <a:off x="1066800" y="2147888"/>
            <a:ext cx="76200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13258" name="Line 42"/>
          <p:cNvSpPr>
            <a:spLocks noChangeShapeType="1"/>
          </p:cNvSpPr>
          <p:nvPr/>
        </p:nvSpPr>
        <p:spPr bwMode="auto">
          <a:xfrm>
            <a:off x="1066800" y="4446588"/>
            <a:ext cx="76200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r>
              <a:rPr lang="en-US" altLang="x-none"/>
              <a:t>Copyright Bale/Doneen Paradigm</a:t>
            </a:r>
          </a:p>
        </p:txBody>
      </p:sp>
      <p:sp>
        <p:nvSpPr>
          <p:cNvPr id="2237442" name="Text Box 2"/>
          <p:cNvSpPr txBox="1">
            <a:spLocks noChangeArrowheads="1"/>
          </p:cNvSpPr>
          <p:nvPr/>
        </p:nvSpPr>
        <p:spPr bwMode="auto">
          <a:xfrm>
            <a:off x="611188" y="4652963"/>
            <a:ext cx="7705725"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a:latin typeface="Verdana" charset="0"/>
                <a:ea typeface="Times New Roman" charset="0"/>
                <a:cs typeface="Times New Roman" charset="0"/>
              </a:rPr>
              <a:t>50% reduction in CV deaths in vaccinated pts.</a:t>
            </a:r>
          </a:p>
          <a:p>
            <a:pPr eaLnBrk="1" hangingPunct="1">
              <a:spcBef>
                <a:spcPct val="50000"/>
              </a:spcBef>
            </a:pPr>
            <a:r>
              <a:rPr lang="en-US" altLang="x-none">
                <a:latin typeface="Verdana" charset="0"/>
                <a:ea typeface="Times New Roman" charset="0"/>
                <a:cs typeface="Times New Roman" charset="0"/>
              </a:rPr>
              <a:t>Up to 91,000 pts. A year die from CV events triggered by the flu</a:t>
            </a:r>
          </a:p>
          <a:p>
            <a:pPr eaLnBrk="1" hangingPunct="1">
              <a:spcBef>
                <a:spcPct val="50000"/>
              </a:spcBef>
            </a:pPr>
            <a:r>
              <a:rPr lang="en-US" altLang="x-none">
                <a:latin typeface="Verdana" charset="0"/>
                <a:ea typeface="Times New Roman" charset="0"/>
                <a:cs typeface="Times New Roman" charset="0"/>
              </a:rPr>
              <a:t>Use inactivated influenza vaccine</a:t>
            </a:r>
          </a:p>
          <a:p>
            <a:pPr eaLnBrk="1" hangingPunct="1">
              <a:spcBef>
                <a:spcPct val="50000"/>
              </a:spcBef>
            </a:pPr>
            <a:r>
              <a:rPr lang="en-US" altLang="x-none">
                <a:solidFill>
                  <a:srgbClr val="FFA31B"/>
                </a:solidFill>
                <a:latin typeface="Verdana" charset="0"/>
                <a:ea typeface="Times New Roman" charset="0"/>
                <a:cs typeface="Times New Roman" charset="0"/>
              </a:rPr>
              <a:t>Davis MM et al. </a:t>
            </a:r>
            <a:r>
              <a:rPr lang="en-US" altLang="x-none" i="1">
                <a:solidFill>
                  <a:srgbClr val="FFA31B"/>
                </a:solidFill>
                <a:latin typeface="Verdana" charset="0"/>
                <a:ea typeface="Times New Roman" charset="0"/>
                <a:cs typeface="Times New Roman" charset="0"/>
              </a:rPr>
              <a:t>Circulation</a:t>
            </a:r>
            <a:r>
              <a:rPr lang="en-US" altLang="x-none">
                <a:solidFill>
                  <a:srgbClr val="FFA31B"/>
                </a:solidFill>
                <a:latin typeface="Verdana" charset="0"/>
                <a:ea typeface="Times New Roman" charset="0"/>
                <a:cs typeface="Times New Roman" charset="0"/>
              </a:rPr>
              <a:t> 9/18/2006; 114:1549-1553.</a:t>
            </a:r>
            <a:r>
              <a:rPr lang="en-US" altLang="x-none">
                <a:solidFill>
                  <a:srgbClr val="FFA31B"/>
                </a:solidFill>
                <a:latin typeface="Verdana" charset="0"/>
                <a:ea typeface="Arial" charset="0"/>
                <a:cs typeface="Arial" charset="0"/>
              </a:rPr>
              <a:t> </a:t>
            </a:r>
          </a:p>
        </p:txBody>
      </p:sp>
      <p:sp>
        <p:nvSpPr>
          <p:cNvPr id="2237443" name="Text Box 3"/>
          <p:cNvSpPr txBox="1">
            <a:spLocks noChangeArrowheads="1"/>
          </p:cNvSpPr>
          <p:nvPr/>
        </p:nvSpPr>
        <p:spPr bwMode="auto">
          <a:xfrm>
            <a:off x="990600" y="5576888"/>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endParaRPr lang="x-none" altLang="x-none" sz="2400">
              <a:latin typeface="Times New Roman" charset="0"/>
            </a:endParaRPr>
          </a:p>
        </p:txBody>
      </p:sp>
      <p:sp>
        <p:nvSpPr>
          <p:cNvPr id="2237444" name="Rectangle 4"/>
          <p:cNvSpPr>
            <a:spLocks noGrp="1" noRot="1" noChangeArrowheads="1"/>
          </p:cNvSpPr>
          <p:nvPr>
            <p:ph type="title"/>
          </p:nvPr>
        </p:nvSpPr>
        <p:spPr>
          <a:xfrm>
            <a:off x="0" y="0"/>
            <a:ext cx="9144000" cy="1052513"/>
          </a:xfrm>
        </p:spPr>
        <p:txBody>
          <a:bodyPr/>
          <a:lstStyle/>
          <a:p>
            <a:r>
              <a:rPr lang="en-US" altLang="x-none" sz="4000" b="1">
                <a:solidFill>
                  <a:srgbClr val="FFA31B"/>
                </a:solidFill>
              </a:rPr>
              <a:t>Flu vaccine recommended for all pts. with CVD; how to order</a:t>
            </a:r>
          </a:p>
        </p:txBody>
      </p:sp>
      <p:graphicFrame>
        <p:nvGraphicFramePr>
          <p:cNvPr id="2237445" name="Group 5"/>
          <p:cNvGraphicFramePr>
            <a:graphicFrameLocks noGrp="1"/>
          </p:cNvGraphicFramePr>
          <p:nvPr/>
        </p:nvGraphicFramePr>
        <p:xfrm>
          <a:off x="990600" y="1052513"/>
          <a:ext cx="7924800" cy="3409950"/>
        </p:xfrm>
        <a:graphic>
          <a:graphicData uri="http://schemas.openxmlformats.org/drawingml/2006/table">
            <a:tbl>
              <a:tblPr/>
              <a:tblGrid>
                <a:gridCol w="2895600"/>
                <a:gridCol w="5029200"/>
              </a:tblGrid>
              <a:tr h="5143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Manufacturer</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How to order for the 2006/2007 influenza season</a:t>
                      </a:r>
                    </a:p>
                  </a:txBody>
                  <a:tcPr horzOverflow="overflow">
                    <a:lnL>
                      <a:noFill/>
                    </a:lnL>
                    <a:lnR cap="flat">
                      <a:noFill/>
                    </a:lnR>
                    <a:lnT cap="flat">
                      <a:noFill/>
                    </a:lnT>
                    <a:lnB>
                      <a:noFill/>
                    </a:lnB>
                    <a:lnTlToBr>
                      <a:noFill/>
                    </a:lnTlToBr>
                    <a:lnBlToTr>
                      <a:noFill/>
                    </a:lnBlToTr>
                    <a:noFill/>
                  </a:tcPr>
                </a:tc>
              </a:tr>
              <a:tr h="5143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GlaxoSmithKline</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Call Flurix Service Center at 1-866-475-8222 (choose option 1)</a:t>
                      </a:r>
                    </a:p>
                  </a:txBody>
                  <a:tcPr horzOverflow="overflow">
                    <a:lnL>
                      <a:noFill/>
                    </a:lnL>
                    <a:lnR cap="flat">
                      <a:noFill/>
                    </a:lnR>
                    <a:lnT>
                      <a:noFill/>
                    </a:lnT>
                    <a:lnB>
                      <a:noFill/>
                    </a:lnB>
                    <a:lnTlToBr>
                      <a:noFill/>
                    </a:lnTlToBr>
                    <a:lnBlToTr>
                      <a:noFill/>
                    </a:lnBlToTr>
                    <a:noFill/>
                  </a:tcPr>
                </a:tc>
              </a:tr>
              <a:tr h="7461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Novartis (formerly Chiron)</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Call 1-800-244-7668 (choose option 2) to receive a list of vaccine distributors in your area</a:t>
                      </a:r>
                    </a:p>
                  </a:txBody>
                  <a:tcPr horzOverflow="overflow">
                    <a:lnL>
                      <a:noFill/>
                    </a:lnL>
                    <a:lnR cap="flat">
                      <a:noFill/>
                    </a:lnR>
                    <a:lnT>
                      <a:noFill/>
                    </a:lnT>
                    <a:lnB>
                      <a:noFill/>
                    </a:lnB>
                    <a:lnTlToBr>
                      <a:noFill/>
                    </a:lnTlToBr>
                    <a:lnBlToTr>
                      <a:noFill/>
                    </a:lnBlToTr>
                    <a:noFill/>
                  </a:tcPr>
                </a:tc>
              </a:tr>
              <a:tr h="7461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Sanofi Pasteur</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Set up a provider account and then place order at http://www.vaccineshoppe.com.</a:t>
                      </a:r>
                    </a:p>
                  </a:txBody>
                  <a:tcPr horzOverflow="overflow">
                    <a:lnL>
                      <a:noFill/>
                    </a:lnL>
                    <a:lnR cap="flat">
                      <a:noFill/>
                    </a:lnR>
                    <a:lnT>
                      <a:noFill/>
                    </a:lnT>
                    <a:lnB cap="flat">
                      <a:noFill/>
                    </a:lnB>
                    <a:lnTlToBr>
                      <a:noFill/>
                    </a:lnTlToBr>
                    <a:lnBlToTr>
                      <a:noFill/>
                    </a:lnBlToTr>
                    <a:noFill/>
                  </a:tcPr>
                </a:tc>
              </a:tr>
            </a:tbl>
          </a:graphicData>
        </a:graphic>
      </p:graphicFrame>
      <p:sp>
        <p:nvSpPr>
          <p:cNvPr id="2237466" name="Line 26"/>
          <p:cNvSpPr>
            <a:spLocks noChangeShapeType="1"/>
          </p:cNvSpPr>
          <p:nvPr/>
        </p:nvSpPr>
        <p:spPr bwMode="auto">
          <a:xfrm>
            <a:off x="1066800" y="1752600"/>
            <a:ext cx="7696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37467" name="Line 27"/>
          <p:cNvSpPr>
            <a:spLocks noChangeShapeType="1"/>
          </p:cNvSpPr>
          <p:nvPr/>
        </p:nvSpPr>
        <p:spPr bwMode="auto">
          <a:xfrm>
            <a:off x="990600" y="4462463"/>
            <a:ext cx="7696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ooter Placeholder 4"/>
          <p:cNvSpPr>
            <a:spLocks noGrp="1"/>
          </p:cNvSpPr>
          <p:nvPr>
            <p:ph type="ftr" sz="quarter" idx="11"/>
          </p:nvPr>
        </p:nvSpPr>
        <p:spPr/>
        <p:txBody>
          <a:bodyPr/>
          <a:lstStyle/>
          <a:p>
            <a:r>
              <a:rPr lang="en-US" altLang="x-none"/>
              <a:t>Copyright Bale/Doneen Paradigm</a:t>
            </a:r>
          </a:p>
        </p:txBody>
      </p:sp>
      <p:sp>
        <p:nvSpPr>
          <p:cNvPr id="2409474" name="Text Box 2"/>
          <p:cNvSpPr txBox="1">
            <a:spLocks noChangeArrowheads="1"/>
          </p:cNvSpPr>
          <p:nvPr/>
        </p:nvSpPr>
        <p:spPr bwMode="auto">
          <a:xfrm>
            <a:off x="533400" y="4762500"/>
            <a:ext cx="80010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a:latin typeface="Verdana" charset="0"/>
                <a:ea typeface="Times New Roman" charset="0"/>
                <a:cs typeface="Times New Roman" charset="0"/>
              </a:rPr>
              <a:t>Most were older veterans who smoked</a:t>
            </a:r>
          </a:p>
          <a:p>
            <a:pPr eaLnBrk="1" hangingPunct="1">
              <a:spcBef>
                <a:spcPct val="50000"/>
              </a:spcBef>
            </a:pPr>
            <a:r>
              <a:rPr lang="en-US" altLang="x-none">
                <a:latin typeface="Verdana" charset="0"/>
                <a:ea typeface="Times New Roman" charset="0"/>
                <a:cs typeface="Times New Roman" charset="0"/>
              </a:rPr>
              <a:t>When have both an MI and pneumonia much more likely to die </a:t>
            </a:r>
          </a:p>
          <a:p>
            <a:pPr eaLnBrk="1" hangingPunct="1">
              <a:spcBef>
                <a:spcPct val="50000"/>
              </a:spcBef>
            </a:pPr>
            <a:r>
              <a:rPr lang="en-US" altLang="x-none">
                <a:latin typeface="Verdana" charset="0"/>
                <a:ea typeface="Times New Roman" charset="0"/>
                <a:cs typeface="Times New Roman" charset="0"/>
              </a:rPr>
              <a:t>Bottom line: pts. with known CAD need pneumonia vaccine</a:t>
            </a:r>
          </a:p>
          <a:p>
            <a:pPr eaLnBrk="1" hangingPunct="1">
              <a:spcBef>
                <a:spcPct val="50000"/>
              </a:spcBef>
            </a:pPr>
            <a:r>
              <a:rPr lang="en-US" altLang="x-none">
                <a:solidFill>
                  <a:srgbClr val="FFA31B"/>
                </a:solidFill>
                <a:latin typeface="Verdana" charset="0"/>
                <a:ea typeface="Times New Roman" charset="0"/>
                <a:cs typeface="Times New Roman" charset="0"/>
              </a:rPr>
              <a:t>Musher DM et al. </a:t>
            </a:r>
            <a:r>
              <a:rPr lang="en-US" altLang="x-none" i="1">
                <a:solidFill>
                  <a:srgbClr val="FFA31B"/>
                </a:solidFill>
                <a:latin typeface="Verdana" charset="0"/>
                <a:ea typeface="Times New Roman" charset="0"/>
                <a:cs typeface="Times New Roman" charset="0"/>
              </a:rPr>
              <a:t>Clin Infect Dis</a:t>
            </a:r>
            <a:r>
              <a:rPr lang="en-US" altLang="x-none">
                <a:solidFill>
                  <a:srgbClr val="FFA31B"/>
                </a:solidFill>
                <a:latin typeface="Verdana" charset="0"/>
                <a:ea typeface="Times New Roman" charset="0"/>
                <a:cs typeface="Times New Roman" charset="0"/>
              </a:rPr>
              <a:t> 6/29/2007; 45:158-65. </a:t>
            </a:r>
          </a:p>
        </p:txBody>
      </p:sp>
      <p:sp>
        <p:nvSpPr>
          <p:cNvPr id="2409475" name="Text Box 3"/>
          <p:cNvSpPr txBox="1">
            <a:spLocks noChangeArrowheads="1"/>
          </p:cNvSpPr>
          <p:nvPr/>
        </p:nvSpPr>
        <p:spPr bwMode="auto">
          <a:xfrm>
            <a:off x="990600" y="5576888"/>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endParaRPr lang="x-none" altLang="x-none" sz="2400">
              <a:latin typeface="Times New Roman" charset="0"/>
            </a:endParaRPr>
          </a:p>
        </p:txBody>
      </p:sp>
      <p:sp>
        <p:nvSpPr>
          <p:cNvPr id="2409476" name="Rectangle 4"/>
          <p:cNvSpPr>
            <a:spLocks noGrp="1" noRot="1" noChangeArrowheads="1"/>
          </p:cNvSpPr>
          <p:nvPr>
            <p:ph type="title"/>
          </p:nvPr>
        </p:nvSpPr>
        <p:spPr>
          <a:xfrm>
            <a:off x="0" y="0"/>
            <a:ext cx="9144000" cy="1066800"/>
          </a:xfrm>
        </p:spPr>
        <p:txBody>
          <a:bodyPr/>
          <a:lstStyle/>
          <a:p>
            <a:r>
              <a:rPr lang="en-US" altLang="x-none" sz="2800" b="1">
                <a:solidFill>
                  <a:srgbClr val="FFA31B"/>
                </a:solidFill>
                <a:ea typeface="Times New Roman" charset="0"/>
                <a:cs typeface="Times New Roman" charset="0"/>
              </a:rPr>
              <a:t>Major cardiac events in 170 consecutive patients admitted for pneumococcal pneumonia</a:t>
            </a:r>
            <a:r>
              <a:rPr lang="en-US" altLang="x-none" sz="3600" b="1">
                <a:solidFill>
                  <a:srgbClr val="FFA31B"/>
                </a:solidFill>
                <a:ea typeface="Times New Roman" charset="0"/>
                <a:cs typeface="Times New Roman" charset="0"/>
              </a:rPr>
              <a:t> </a:t>
            </a:r>
          </a:p>
        </p:txBody>
      </p:sp>
      <p:graphicFrame>
        <p:nvGraphicFramePr>
          <p:cNvPr id="2409477" name="Group 5"/>
          <p:cNvGraphicFramePr>
            <a:graphicFrameLocks noGrp="1"/>
          </p:cNvGraphicFramePr>
          <p:nvPr/>
        </p:nvGraphicFramePr>
        <p:xfrm>
          <a:off x="990600" y="1295400"/>
          <a:ext cx="5410200" cy="3467100"/>
        </p:xfrm>
        <a:graphic>
          <a:graphicData uri="http://schemas.openxmlformats.org/drawingml/2006/table">
            <a:tbl>
              <a:tblPr/>
              <a:tblGrid>
                <a:gridCol w="3581400"/>
                <a:gridCol w="1828800"/>
              </a:tblGrid>
              <a:tr h="3095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Event </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Patients, n</a:t>
                      </a:r>
                    </a:p>
                  </a:txBody>
                  <a:tcPr horzOverflow="overflow">
                    <a:lnL>
                      <a:noFill/>
                    </a:lnL>
                    <a:lnR cap="flat">
                      <a:noFill/>
                    </a:lnR>
                    <a:lnT cap="flat">
                      <a:noFill/>
                    </a:lnT>
                    <a:lnB>
                      <a:noFill/>
                    </a:lnB>
                    <a:lnTlToBr>
                      <a:noFill/>
                    </a:lnTlToBr>
                    <a:lnBlToTr>
                      <a:noFill/>
                    </a:lnBlToTr>
                    <a:noFill/>
                  </a:tcPr>
                </a:tc>
              </a:tr>
              <a:tr h="3079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MI</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12</a:t>
                      </a:r>
                    </a:p>
                  </a:txBody>
                  <a:tcPr horzOverflow="overflow">
                    <a:lnL>
                      <a:noFill/>
                    </a:lnL>
                    <a:lnR cap="flat">
                      <a:noFill/>
                    </a:lnR>
                    <a:lnT>
                      <a:noFill/>
                    </a:lnT>
                    <a:lnB>
                      <a:noFill/>
                    </a:lnB>
                    <a:lnTlToBr>
                      <a:noFill/>
                    </a:lnTlToBr>
                    <a:lnBlToTr>
                      <a:noFill/>
                    </a:lnBlToTr>
                    <a:noFill/>
                  </a:tcPr>
                </a:tc>
              </a:tr>
              <a:tr h="3095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A31B"/>
                        </a:buClr>
                        <a:buSzTx/>
                        <a:buFont typeface="Wingdings" charset="2"/>
                        <a:buChar char="§"/>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New arrhythmia</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a:t>
                      </a:r>
                    </a:p>
                  </a:txBody>
                  <a:tcPr horzOverflow="overflow">
                    <a:lnL>
                      <a:noFill/>
                    </a:lnL>
                    <a:lnR cap="flat">
                      <a:noFill/>
                    </a:lnR>
                    <a:lnT>
                      <a:noFill/>
                    </a:lnT>
                    <a:lnB>
                      <a:noFill/>
                    </a:lnB>
                    <a:lnTlToBr>
                      <a:noFill/>
                    </a:lnTlToBr>
                    <a:lnBlToTr>
                      <a:noFill/>
                    </a:lnBlToTr>
                    <a:noFill/>
                  </a:tcPr>
                </a:tc>
              </a:tr>
              <a:tr h="3095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A31B"/>
                        </a:buClr>
                        <a:buSzTx/>
                        <a:buFont typeface="Wingdings" charset="2"/>
                        <a:buChar char="§"/>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New or worsening CHF</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5</a:t>
                      </a:r>
                    </a:p>
                  </a:txBody>
                  <a:tcPr horzOverflow="overflow">
                    <a:lnL>
                      <a:noFill/>
                    </a:lnL>
                    <a:lnR cap="flat">
                      <a:noFill/>
                    </a:lnR>
                    <a:lnT>
                      <a:noFill/>
                    </a:lnT>
                    <a:lnB>
                      <a:noFill/>
                    </a:lnB>
                    <a:lnTlToBr>
                      <a:noFill/>
                    </a:lnTlToBr>
                    <a:lnBlToTr>
                      <a:noFill/>
                    </a:lnBlToTr>
                    <a:noFill/>
                  </a:tcPr>
                </a:tc>
              </a:tr>
              <a:tr h="3095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New arrhythmia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8</a:t>
                      </a:r>
                    </a:p>
                  </a:txBody>
                  <a:tcPr horzOverflow="overflow">
                    <a:lnL>
                      <a:noFill/>
                    </a:lnL>
                    <a:lnR cap="flat">
                      <a:noFill/>
                    </a:lnR>
                    <a:lnT>
                      <a:noFill/>
                    </a:lnT>
                    <a:lnB>
                      <a:noFill/>
                    </a:lnB>
                    <a:lnTlToBr>
                      <a:noFill/>
                    </a:lnTlToBr>
                    <a:lnBlToTr>
                      <a:noFill/>
                    </a:lnBlToTr>
                    <a:noFill/>
                  </a:tcPr>
                </a:tc>
              </a:tr>
              <a:tr h="3079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A31B"/>
                        </a:buClr>
                        <a:buSzTx/>
                        <a:buFont typeface="Wingdings" charset="2"/>
                        <a:buChar char="§"/>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New or worsening CHF</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6</a:t>
                      </a:r>
                    </a:p>
                  </a:txBody>
                  <a:tcPr horzOverflow="overflow">
                    <a:lnL>
                      <a:noFill/>
                    </a:lnL>
                    <a:lnR cap="flat">
                      <a:noFill/>
                    </a:lnR>
                    <a:lnT>
                      <a:noFill/>
                    </a:lnT>
                    <a:lnB>
                      <a:noFill/>
                    </a:lnB>
                    <a:lnTlToBr>
                      <a:noFill/>
                    </a:lnTlToBr>
                    <a:lnBlToTr>
                      <a:noFill/>
                    </a:lnBlToTr>
                    <a:noFill/>
                  </a:tcPr>
                </a:tc>
              </a:tr>
              <a:tr h="3095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New or worsening CHF</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13</a:t>
                      </a:r>
                    </a:p>
                  </a:txBody>
                  <a:tcPr horzOverflow="overflow">
                    <a:lnL>
                      <a:noFill/>
                    </a:lnL>
                    <a:lnR cap="flat">
                      <a:noFill/>
                    </a:lnR>
                    <a:lnT>
                      <a:noFill/>
                    </a:lnT>
                    <a:lnB>
                      <a:noFill/>
                    </a:lnB>
                    <a:lnTlToBr>
                      <a:noFill/>
                    </a:lnTlToBr>
                    <a:lnBlToTr>
                      <a:noFill/>
                    </a:lnBlToTr>
                    <a:noFill/>
                  </a:tcPr>
                </a:tc>
              </a:tr>
              <a:tr h="5476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Total patients with cardiac event </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33</a:t>
                      </a:r>
                    </a:p>
                  </a:txBody>
                  <a:tcPr horzOverflow="overflow">
                    <a:lnL>
                      <a:noFill/>
                    </a:lnL>
                    <a:lnR cap="flat">
                      <a:noFill/>
                    </a:lnR>
                    <a:lnT>
                      <a:noFill/>
                    </a:lnT>
                    <a:lnB cap="flat">
                      <a:noFill/>
                    </a:lnB>
                    <a:lnTlToBr>
                      <a:noFill/>
                    </a:lnTlToBr>
                    <a:lnBlToTr>
                      <a:noFill/>
                    </a:lnBlToTr>
                    <a:noFill/>
                  </a:tcPr>
                </a:tc>
              </a:tr>
            </a:tbl>
          </a:graphicData>
        </a:graphic>
      </p:graphicFrame>
      <p:sp>
        <p:nvSpPr>
          <p:cNvPr id="2409514" name="Line 42"/>
          <p:cNvSpPr>
            <a:spLocks noChangeShapeType="1"/>
          </p:cNvSpPr>
          <p:nvPr/>
        </p:nvSpPr>
        <p:spPr bwMode="auto">
          <a:xfrm>
            <a:off x="1066800" y="1690688"/>
            <a:ext cx="51054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9515" name="Line 43"/>
          <p:cNvSpPr>
            <a:spLocks noChangeShapeType="1"/>
          </p:cNvSpPr>
          <p:nvPr/>
        </p:nvSpPr>
        <p:spPr bwMode="auto">
          <a:xfrm>
            <a:off x="1066800" y="4762500"/>
            <a:ext cx="51054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altLang="x-none"/>
              <a:t>Copyright Bale/Doneen Paradigm</a:t>
            </a:r>
          </a:p>
        </p:txBody>
      </p:sp>
      <p:sp>
        <p:nvSpPr>
          <p:cNvPr id="2411522" name="Text Box 2"/>
          <p:cNvSpPr txBox="1">
            <a:spLocks noChangeArrowheads="1"/>
          </p:cNvSpPr>
          <p:nvPr/>
        </p:nvSpPr>
        <p:spPr bwMode="auto">
          <a:xfrm>
            <a:off x="990600" y="3403600"/>
            <a:ext cx="777240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CA" altLang="x-none">
                <a:latin typeface="Verdana" charset="0"/>
                <a:ea typeface="Times New Roman" charset="0"/>
                <a:cs typeface="Times New Roman" charset="0"/>
              </a:rPr>
              <a:t>Most common cause of readmission pneumonia or respir. illness</a:t>
            </a:r>
          </a:p>
          <a:p>
            <a:pPr eaLnBrk="1" hangingPunct="1">
              <a:spcBef>
                <a:spcPct val="50000"/>
              </a:spcBef>
            </a:pPr>
            <a:r>
              <a:rPr lang="en-CA" altLang="x-none">
                <a:latin typeface="Verdana" charset="0"/>
                <a:ea typeface="Times New Roman" charset="0"/>
                <a:cs typeface="Times New Roman" charset="0"/>
              </a:rPr>
              <a:t>                             (8.2 – 9.0% annually)</a:t>
            </a:r>
          </a:p>
          <a:p>
            <a:pPr eaLnBrk="1" hangingPunct="1">
              <a:spcBef>
                <a:spcPct val="50000"/>
              </a:spcBef>
            </a:pPr>
            <a:r>
              <a:rPr lang="en-CA" altLang="x-none">
                <a:latin typeface="Verdana" charset="0"/>
                <a:ea typeface="Times New Roman" charset="0"/>
                <a:cs typeface="Times New Roman" charset="0"/>
              </a:rPr>
              <a:t>Recurrent stroke or heart attack were next most common cause</a:t>
            </a:r>
          </a:p>
          <a:p>
            <a:pPr eaLnBrk="1" hangingPunct="1">
              <a:spcBef>
                <a:spcPct val="50000"/>
              </a:spcBef>
            </a:pPr>
            <a:r>
              <a:rPr lang="en-CA" altLang="x-none">
                <a:latin typeface="Verdana" charset="0"/>
                <a:ea typeface="Times New Roman" charset="0"/>
                <a:cs typeface="Times New Roman" charset="0"/>
              </a:rPr>
              <a:t>                             (3.9 – 6.1% annually)</a:t>
            </a:r>
          </a:p>
          <a:p>
            <a:pPr eaLnBrk="1" hangingPunct="1">
              <a:spcBef>
                <a:spcPct val="50000"/>
              </a:spcBef>
            </a:pPr>
            <a:r>
              <a:rPr lang="en-CA" altLang="x-none">
                <a:latin typeface="Verdana" charset="0"/>
                <a:ea typeface="Times New Roman" charset="0"/>
                <a:cs typeface="Times New Roman" charset="0"/>
              </a:rPr>
              <a:t>Need efforts to prevent this: rx CAD; flu and pneumonia vaccines swallowing studies</a:t>
            </a:r>
          </a:p>
          <a:p>
            <a:pPr eaLnBrk="1" hangingPunct="1">
              <a:spcBef>
                <a:spcPct val="50000"/>
              </a:spcBef>
            </a:pPr>
            <a:r>
              <a:rPr lang="en-CA" altLang="x-none" sz="2000">
                <a:solidFill>
                  <a:srgbClr val="FFA31B"/>
                </a:solidFill>
                <a:latin typeface="Verdana" charset="0"/>
                <a:ea typeface="Times New Roman" charset="0"/>
                <a:cs typeface="Times New Roman" charset="0"/>
              </a:rPr>
              <a:t>Bravata DM et al. </a:t>
            </a:r>
            <a:r>
              <a:rPr lang="en-CA" altLang="x-none" sz="2000" i="1">
                <a:solidFill>
                  <a:srgbClr val="FFA31B"/>
                </a:solidFill>
                <a:latin typeface="Verdana" charset="0"/>
                <a:ea typeface="Times New Roman" charset="0"/>
                <a:cs typeface="Times New Roman" charset="0"/>
              </a:rPr>
              <a:t>Stroke</a:t>
            </a:r>
            <a:r>
              <a:rPr lang="en-CA" altLang="x-none" sz="2000">
                <a:solidFill>
                  <a:srgbClr val="FFA31B"/>
                </a:solidFill>
                <a:latin typeface="Verdana" charset="0"/>
                <a:ea typeface="Times New Roman" charset="0"/>
                <a:cs typeface="Times New Roman" charset="0"/>
              </a:rPr>
              <a:t> 6/2007; 38:1899-1904.</a:t>
            </a:r>
            <a:r>
              <a:rPr lang="en-US" altLang="x-none" sz="2000">
                <a:solidFill>
                  <a:srgbClr val="FFA31B"/>
                </a:solidFill>
                <a:latin typeface="Verdana" charset="0"/>
                <a:ea typeface="Times New Roman" charset="0"/>
                <a:cs typeface="Times New Roman" charset="0"/>
              </a:rPr>
              <a:t> </a:t>
            </a:r>
          </a:p>
        </p:txBody>
      </p:sp>
      <p:sp>
        <p:nvSpPr>
          <p:cNvPr id="2411523" name="Text Box 3"/>
          <p:cNvSpPr txBox="1">
            <a:spLocks noChangeArrowheads="1"/>
          </p:cNvSpPr>
          <p:nvPr/>
        </p:nvSpPr>
        <p:spPr bwMode="auto">
          <a:xfrm>
            <a:off x="990600" y="5576888"/>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endParaRPr lang="x-none" altLang="x-none" sz="2400">
              <a:latin typeface="Times New Roman" charset="0"/>
            </a:endParaRPr>
          </a:p>
        </p:txBody>
      </p:sp>
      <p:sp>
        <p:nvSpPr>
          <p:cNvPr id="2411524" name="Rectangle 4"/>
          <p:cNvSpPr>
            <a:spLocks noGrp="1" noRot="1" noChangeArrowheads="1"/>
          </p:cNvSpPr>
          <p:nvPr>
            <p:ph type="title"/>
          </p:nvPr>
        </p:nvSpPr>
        <p:spPr>
          <a:xfrm>
            <a:off x="990600" y="1371600"/>
            <a:ext cx="6248400" cy="457200"/>
          </a:xfrm>
        </p:spPr>
        <p:txBody>
          <a:bodyPr/>
          <a:lstStyle/>
          <a:p>
            <a:r>
              <a:rPr lang="en-CA" altLang="x-none" sz="2000" b="1">
                <a:solidFill>
                  <a:srgbClr val="FFA31B"/>
                </a:solidFill>
                <a:ea typeface="Arial" charset="0"/>
                <a:cs typeface="Arial" charset="0"/>
              </a:rPr>
              <a:t>Death or readmission at five years poststroke</a:t>
            </a:r>
            <a:r>
              <a:rPr lang="en-US" altLang="x-none" sz="3600" b="1">
                <a:solidFill>
                  <a:srgbClr val="FFA31B"/>
                </a:solidFill>
                <a:ea typeface="Times New Roman" charset="0"/>
                <a:cs typeface="Times New Roman" charset="0"/>
              </a:rPr>
              <a:t> </a:t>
            </a:r>
          </a:p>
        </p:txBody>
      </p:sp>
      <p:graphicFrame>
        <p:nvGraphicFramePr>
          <p:cNvPr id="2411525" name="Group 5"/>
          <p:cNvGraphicFramePr>
            <a:graphicFrameLocks noGrp="1"/>
          </p:cNvGraphicFramePr>
          <p:nvPr/>
        </p:nvGraphicFramePr>
        <p:xfrm>
          <a:off x="990600" y="1828800"/>
          <a:ext cx="6629400" cy="1574800"/>
        </p:xfrm>
        <a:graphic>
          <a:graphicData uri="http://schemas.openxmlformats.org/drawingml/2006/table">
            <a:tbl>
              <a:tblPr/>
              <a:tblGrid>
                <a:gridCol w="3581400"/>
                <a:gridCol w="3048000"/>
              </a:tblGrid>
              <a:tr h="2794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End point</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n (%)</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cap="flat">
                      <a:noFill/>
                    </a:lnR>
                    <a:lnT cap="flat">
                      <a:noFill/>
                    </a:lnT>
                    <a:lnB>
                      <a:noFill/>
                    </a:lnB>
                    <a:lnTlToBr>
                      <a:noFill/>
                    </a:lnTlToBr>
                    <a:lnBlToTr>
                      <a:noFill/>
                    </a:lnBlToTr>
                    <a:noFill/>
                  </a:tcPr>
                </a:tc>
              </a:tr>
              <a:tr h="4937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Survival without death or readmission by 5y</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372/2693 (14.3)</a:t>
                      </a:r>
                    </a:p>
                  </a:txBody>
                  <a:tcPr horzOverflow="overflow">
                    <a:lnL>
                      <a:noFill/>
                    </a:lnL>
                    <a:lnR cap="flat">
                      <a:noFill/>
                    </a:lnR>
                    <a:lnT>
                      <a:noFill/>
                    </a:lnT>
                    <a:lnB>
                      <a:noFill/>
                    </a:lnB>
                    <a:lnTlToBr>
                      <a:noFill/>
                    </a:lnTlToBr>
                    <a:lnBlToTr>
                      <a:noFill/>
                    </a:lnBlToTr>
                    <a:noFill/>
                  </a:tcPr>
                </a:tc>
              </a:tr>
              <a:tr h="4794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2411542" name="Line 22"/>
          <p:cNvSpPr>
            <a:spLocks noChangeShapeType="1"/>
          </p:cNvSpPr>
          <p:nvPr/>
        </p:nvSpPr>
        <p:spPr bwMode="auto">
          <a:xfrm>
            <a:off x="1066800" y="2224088"/>
            <a:ext cx="6172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11543" name="Line 23"/>
          <p:cNvSpPr>
            <a:spLocks noChangeShapeType="1"/>
          </p:cNvSpPr>
          <p:nvPr/>
        </p:nvSpPr>
        <p:spPr bwMode="auto">
          <a:xfrm>
            <a:off x="1066800" y="2924175"/>
            <a:ext cx="6172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11544" name="Text Box 24"/>
          <p:cNvSpPr txBox="1">
            <a:spLocks noChangeArrowheads="1"/>
          </p:cNvSpPr>
          <p:nvPr/>
        </p:nvSpPr>
        <p:spPr bwMode="auto">
          <a:xfrm>
            <a:off x="0" y="-9525"/>
            <a:ext cx="9144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altLang="x-none" sz="2600">
                <a:solidFill>
                  <a:schemeClr val="hlink"/>
                </a:solidFill>
                <a:latin typeface="Times New Roman" charset="0"/>
              </a:rPr>
              <a:t>85% of post-ischemic stroke will either die and or be readmitted to </a:t>
            </a:r>
          </a:p>
          <a:p>
            <a:pPr algn="ctr" eaLnBrk="1" hangingPunct="1"/>
            <a:r>
              <a:rPr lang="en-US" altLang="x-none" sz="2600">
                <a:solidFill>
                  <a:schemeClr val="hlink"/>
                </a:solidFill>
                <a:latin typeface="Times New Roman" charset="0"/>
              </a:rPr>
              <a:t>the hospital within five years</a:t>
            </a:r>
          </a:p>
        </p:txBody>
      </p:sp>
    </p:spTree>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2413570" name="Rectangle 2"/>
          <p:cNvSpPr>
            <a:spLocks noGrp="1" noRot="1" noChangeArrowheads="1"/>
          </p:cNvSpPr>
          <p:nvPr>
            <p:ph type="title"/>
          </p:nvPr>
        </p:nvSpPr>
        <p:spPr>
          <a:xfrm>
            <a:off x="301625" y="0"/>
            <a:ext cx="8510588" cy="609600"/>
          </a:xfrm>
        </p:spPr>
        <p:txBody>
          <a:bodyPr/>
          <a:lstStyle/>
          <a:p>
            <a:r>
              <a:rPr lang="en-US" altLang="x-none" sz="3600"/>
              <a:t>Bariatric surgery reduces left atrial size</a:t>
            </a:r>
          </a:p>
        </p:txBody>
      </p:sp>
      <p:sp>
        <p:nvSpPr>
          <p:cNvPr id="2413571" name="Rectangle 3"/>
          <p:cNvSpPr>
            <a:spLocks noGrp="1" noRot="1" noChangeArrowheads="1"/>
          </p:cNvSpPr>
          <p:nvPr>
            <p:ph type="body" idx="1"/>
          </p:nvPr>
        </p:nvSpPr>
        <p:spPr>
          <a:xfrm>
            <a:off x="301625" y="914400"/>
            <a:ext cx="8842375" cy="4724400"/>
          </a:xfrm>
        </p:spPr>
        <p:txBody>
          <a:bodyPr/>
          <a:lstStyle/>
          <a:p>
            <a:r>
              <a:rPr lang="en-US" altLang="x-none" sz="2800"/>
              <a:t>Randomized prospective two year study</a:t>
            </a:r>
          </a:p>
          <a:p>
            <a:r>
              <a:rPr lang="en-US" altLang="x-none" sz="2800"/>
              <a:t>409 obese pts. – BMI &gt; 40 or &gt;35 with secondary complications</a:t>
            </a:r>
          </a:p>
          <a:p>
            <a:r>
              <a:rPr lang="en-US" altLang="x-none" sz="2800"/>
              <a:t>Bypass with Roux-en-Y or no surgery</a:t>
            </a:r>
          </a:p>
          <a:p>
            <a:r>
              <a:rPr lang="en-US" altLang="x-none" sz="2800"/>
              <a:t>Surgery group: average 96 lbs. and 15..5 BMI decrease;  no significant change in control group</a:t>
            </a:r>
          </a:p>
          <a:p>
            <a:r>
              <a:rPr lang="en-US" altLang="x-none" sz="2800"/>
              <a:t>Surgery group: average 2.5 mL left atrial decrease; average 4.0 mL increase in control group</a:t>
            </a:r>
          </a:p>
          <a:p>
            <a:r>
              <a:rPr lang="en-US" altLang="x-none" sz="2800"/>
              <a:t>Left atrial volume is powerful predictor of mortality</a:t>
            </a:r>
          </a:p>
        </p:txBody>
      </p:sp>
      <p:sp>
        <p:nvSpPr>
          <p:cNvPr id="2413572" name="Text Box 4"/>
          <p:cNvSpPr txBox="1">
            <a:spLocks noChangeArrowheads="1"/>
          </p:cNvSpPr>
          <p:nvPr/>
        </p:nvSpPr>
        <p:spPr bwMode="auto">
          <a:xfrm>
            <a:off x="288925" y="5751513"/>
            <a:ext cx="7740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chemeClr val="hlink"/>
                </a:solidFill>
              </a:rPr>
              <a:t>Poster presentation by Dr. Sheldon E. Letwin at annual ACC meeting 2007</a:t>
            </a:r>
          </a:p>
          <a:p>
            <a:r>
              <a:rPr lang="en-US" altLang="x-none">
                <a:solidFill>
                  <a:schemeClr val="hlink"/>
                </a:solidFill>
              </a:rPr>
              <a:t>Reported 6/15/2007 in </a:t>
            </a:r>
            <a:r>
              <a:rPr lang="en-US" altLang="x-none" b="1" i="1">
                <a:solidFill>
                  <a:schemeClr val="hlink"/>
                </a:solidFill>
              </a:rPr>
              <a:t>Family Practice News</a:t>
            </a:r>
            <a:r>
              <a:rPr lang="en-US" altLang="x-none">
                <a:solidFill>
                  <a:schemeClr val="hlink"/>
                </a:solidFill>
              </a:rPr>
              <a:t> page 13</a:t>
            </a:r>
          </a:p>
        </p:txBody>
      </p:sp>
    </p:spTree>
  </p:cSld>
  <p:clrMapOvr>
    <a:masterClrMapping/>
  </p:clrMapOvr>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x-none"/>
              <a:t>Copyright Bale/Doneen Paradigm</a:t>
            </a:r>
          </a:p>
        </p:txBody>
      </p:sp>
      <p:sp>
        <p:nvSpPr>
          <p:cNvPr id="2284546" name="Rectangle 2"/>
          <p:cNvSpPr>
            <a:spLocks noGrp="1" noRot="1" noChangeArrowheads="1"/>
          </p:cNvSpPr>
          <p:nvPr>
            <p:ph type="body" idx="1"/>
          </p:nvPr>
        </p:nvSpPr>
        <p:spPr>
          <a:xfrm>
            <a:off x="0" y="0"/>
            <a:ext cx="9144000" cy="6858000"/>
          </a:xfrm>
        </p:spPr>
        <p:txBody>
          <a:bodyPr/>
          <a:lstStyle/>
          <a:p>
            <a:pPr>
              <a:buFont typeface="Wingdings" charset="2"/>
              <a:buNone/>
            </a:pPr>
            <a:r>
              <a:rPr lang="en-US" altLang="x-none"/>
              <a:t>Dear Patient,</a:t>
            </a:r>
          </a:p>
          <a:p>
            <a:pPr>
              <a:buFont typeface="Wingdings" charset="2"/>
              <a:buNone/>
            </a:pPr>
            <a:r>
              <a:rPr lang="en-US" altLang="x-none"/>
              <a: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ltLang="x-none"/>
              <a:t>Copyright Bale/Doneen Paradigm</a:t>
            </a:r>
          </a:p>
        </p:txBody>
      </p:sp>
      <p:sp>
        <p:nvSpPr>
          <p:cNvPr id="1285122" name="Rectangle 2"/>
          <p:cNvSpPr>
            <a:spLocks noGrp="1" noRot="1" noChangeArrowheads="1"/>
          </p:cNvSpPr>
          <p:nvPr>
            <p:ph type="title"/>
          </p:nvPr>
        </p:nvSpPr>
        <p:spPr>
          <a:xfrm>
            <a:off x="301625" y="0"/>
            <a:ext cx="8510588" cy="762000"/>
          </a:xfrm>
        </p:spPr>
        <p:txBody>
          <a:bodyPr/>
          <a:lstStyle/>
          <a:p>
            <a:r>
              <a:rPr lang="en-US" altLang="x-none"/>
              <a:t>MSCT and or perfusion????</a:t>
            </a:r>
          </a:p>
        </p:txBody>
      </p:sp>
      <p:sp>
        <p:nvSpPr>
          <p:cNvPr id="1285123" name="Rectangle 3"/>
          <p:cNvSpPr>
            <a:spLocks noGrp="1" noRot="1" noChangeArrowheads="1"/>
          </p:cNvSpPr>
          <p:nvPr>
            <p:ph type="body" idx="1"/>
          </p:nvPr>
        </p:nvSpPr>
        <p:spPr>
          <a:xfrm>
            <a:off x="0" y="1143000"/>
            <a:ext cx="9144000" cy="4267200"/>
          </a:xfrm>
        </p:spPr>
        <p:txBody>
          <a:bodyPr/>
          <a:lstStyle/>
          <a:p>
            <a:pPr>
              <a:lnSpc>
                <a:spcPct val="90000"/>
              </a:lnSpc>
              <a:buFont typeface="Wingdings" charset="2"/>
              <a:buNone/>
            </a:pPr>
            <a:endParaRPr lang="en-US" altLang="x-none" sz="2400"/>
          </a:p>
          <a:p>
            <a:pPr>
              <a:lnSpc>
                <a:spcPct val="90000"/>
              </a:lnSpc>
            </a:pPr>
            <a:r>
              <a:rPr lang="en-US" altLang="x-none" sz="2800"/>
              <a:t>"Only half of the observed lesions on MSCT may be of hemodynamic significance" </a:t>
            </a:r>
          </a:p>
          <a:p>
            <a:pPr>
              <a:lnSpc>
                <a:spcPct val="90000"/>
              </a:lnSpc>
            </a:pPr>
            <a:r>
              <a:rPr lang="en-US" altLang="x-none" sz="2800"/>
              <a:t>“normal perfusion scan does not rule out coronary atherosclerosis”</a:t>
            </a:r>
          </a:p>
          <a:p>
            <a:pPr>
              <a:lnSpc>
                <a:spcPct val="90000"/>
              </a:lnSpc>
            </a:pPr>
            <a:r>
              <a:rPr lang="en-US" altLang="x-none" sz="2800"/>
              <a:t>CT angiography's limited ability to define myocardium jeopardized by ischemia = restricts its potential for predicting benefit from revascularization </a:t>
            </a:r>
          </a:p>
          <a:p>
            <a:pPr>
              <a:lnSpc>
                <a:spcPct val="90000"/>
              </a:lnSpc>
            </a:pPr>
            <a:r>
              <a:rPr lang="en-US" altLang="x-none" sz="2800" b="1" i="1"/>
              <a:t>major drawback of doing sequential or hybrid imaging is the high radiation dose</a:t>
            </a:r>
          </a:p>
          <a:p>
            <a:pPr>
              <a:lnSpc>
                <a:spcPct val="90000"/>
              </a:lnSpc>
              <a:buFont typeface="Wingdings" charset="2"/>
              <a:buNone/>
            </a:pPr>
            <a:endParaRPr lang="en-US" altLang="x-none" sz="2800"/>
          </a:p>
        </p:txBody>
      </p:sp>
      <p:sp>
        <p:nvSpPr>
          <p:cNvPr id="1285124" name="Text Box 4"/>
          <p:cNvSpPr txBox="1">
            <a:spLocks noChangeArrowheads="1"/>
          </p:cNvSpPr>
          <p:nvPr/>
        </p:nvSpPr>
        <p:spPr bwMode="auto">
          <a:xfrm>
            <a:off x="288925" y="5294313"/>
            <a:ext cx="7788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solidFill>
                <a:schemeClr val="hlink"/>
              </a:solidFill>
            </a:endParaRPr>
          </a:p>
        </p:txBody>
      </p:sp>
      <p:sp>
        <p:nvSpPr>
          <p:cNvPr id="1285125" name="Text Box 5"/>
          <p:cNvSpPr txBox="1">
            <a:spLocks noChangeArrowheads="1"/>
          </p:cNvSpPr>
          <p:nvPr/>
        </p:nvSpPr>
        <p:spPr bwMode="auto">
          <a:xfrm>
            <a:off x="898525" y="59547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hlink"/>
              </a:solidFill>
            </a:endParaRPr>
          </a:p>
        </p:txBody>
      </p:sp>
      <p:sp>
        <p:nvSpPr>
          <p:cNvPr id="1285126" name="Text Box 6"/>
          <p:cNvSpPr txBox="1">
            <a:spLocks noChangeArrowheads="1"/>
          </p:cNvSpPr>
          <p:nvPr/>
        </p:nvSpPr>
        <p:spPr bwMode="auto">
          <a:xfrm>
            <a:off x="441325" y="57261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folHlink"/>
              </a:solidFill>
            </a:endParaRPr>
          </a:p>
        </p:txBody>
      </p:sp>
      <p:sp>
        <p:nvSpPr>
          <p:cNvPr id="1285127" name="Text Box 7"/>
          <p:cNvSpPr txBox="1">
            <a:spLocks noChangeArrowheads="1"/>
          </p:cNvSpPr>
          <p:nvPr/>
        </p:nvSpPr>
        <p:spPr bwMode="auto">
          <a:xfrm>
            <a:off x="60325" y="6056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solidFill>
                <a:schemeClr val="folHlink"/>
              </a:solidFill>
            </a:endParaRPr>
          </a:p>
        </p:txBody>
      </p:sp>
      <p:sp>
        <p:nvSpPr>
          <p:cNvPr id="1285128" name="Text Box 8"/>
          <p:cNvSpPr txBox="1">
            <a:spLocks noChangeArrowheads="1"/>
          </p:cNvSpPr>
          <p:nvPr/>
        </p:nvSpPr>
        <p:spPr bwMode="auto">
          <a:xfrm>
            <a:off x="288925" y="5573713"/>
            <a:ext cx="533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i="1">
                <a:solidFill>
                  <a:schemeClr val="hlink"/>
                </a:solidFill>
              </a:rPr>
              <a:t>J Am Coll Cardiol</a:t>
            </a:r>
            <a:r>
              <a:rPr lang="en-US" altLang="x-none" sz="2000">
                <a:solidFill>
                  <a:schemeClr val="hlink"/>
                </a:solidFill>
              </a:rPr>
              <a:t> 12/19/2006; 48:2508-2514.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250306" name="Rectangle 2"/>
          <p:cNvSpPr>
            <a:spLocks noGrp="1" noRot="1" noChangeArrowheads="1"/>
          </p:cNvSpPr>
          <p:nvPr>
            <p:ph type="title"/>
          </p:nvPr>
        </p:nvSpPr>
        <p:spPr/>
        <p:txBody>
          <a:bodyPr/>
          <a:lstStyle/>
          <a:p>
            <a:r>
              <a:rPr lang="en-US" altLang="x-none"/>
              <a:t>Abdominal US</a:t>
            </a:r>
          </a:p>
        </p:txBody>
      </p:sp>
      <p:sp>
        <p:nvSpPr>
          <p:cNvPr id="1250307" name="Rectangle 3"/>
          <p:cNvSpPr>
            <a:spLocks noGrp="1" noRot="1" noChangeArrowheads="1"/>
          </p:cNvSpPr>
          <p:nvPr>
            <p:ph type="body" idx="1"/>
          </p:nvPr>
        </p:nvSpPr>
        <p:spPr/>
        <p:txBody>
          <a:bodyPr/>
          <a:lstStyle/>
          <a:p>
            <a:pPr algn="ctr">
              <a:buFont typeface="Wingdings" charset="2"/>
              <a:buNone/>
            </a:pPr>
            <a:r>
              <a:rPr lang="en-US" altLang="x-none"/>
              <a:t>normal</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4"/>
          <p:cNvSpPr>
            <a:spLocks noGrp="1"/>
          </p:cNvSpPr>
          <p:nvPr>
            <p:ph type="ftr" sz="quarter" idx="11"/>
          </p:nvPr>
        </p:nvSpPr>
        <p:spPr/>
        <p:txBody>
          <a:bodyPr/>
          <a:lstStyle/>
          <a:p>
            <a:r>
              <a:rPr lang="en-US" altLang="x-none"/>
              <a:t>Copyright Bale/Doneen Paradigm</a:t>
            </a:r>
          </a:p>
        </p:txBody>
      </p:sp>
      <p:sp>
        <p:nvSpPr>
          <p:cNvPr id="1255426" name="Rectangle 2"/>
          <p:cNvSpPr>
            <a:spLocks noChangeArrowheads="1"/>
          </p:cNvSpPr>
          <p:nvPr/>
        </p:nvSpPr>
        <p:spPr bwMode="auto">
          <a:xfrm>
            <a:off x="5786438" y="2405063"/>
            <a:ext cx="949325" cy="2287587"/>
          </a:xfrm>
          <a:prstGeom prst="rect">
            <a:avLst/>
          </a:prstGeom>
          <a:solidFill>
            <a:srgbClr val="33CCFF"/>
          </a:solidFill>
          <a:ln w="8001">
            <a:solidFill>
              <a:schemeClr val="tx1"/>
            </a:solidFill>
            <a:miter lim="800000"/>
            <a:headEnd/>
            <a:tailEnd/>
          </a:ln>
        </p:spPr>
        <p:txBody>
          <a:bodyPr/>
          <a:lstStyle/>
          <a:p>
            <a:pPr algn="ctr"/>
            <a:endParaRPr lang="x-none" altLang="x-none" sz="2400">
              <a:solidFill>
                <a:srgbClr val="3366FF"/>
              </a:solidFill>
              <a:latin typeface="Times New Roman" charset="0"/>
            </a:endParaRPr>
          </a:p>
        </p:txBody>
      </p:sp>
      <p:sp>
        <p:nvSpPr>
          <p:cNvPr id="1255427" name="Text Box 3"/>
          <p:cNvSpPr txBox="1">
            <a:spLocks noChangeArrowheads="1"/>
          </p:cNvSpPr>
          <p:nvPr/>
        </p:nvSpPr>
        <p:spPr bwMode="auto">
          <a:xfrm rot="10812683">
            <a:off x="1457325" y="2032000"/>
            <a:ext cx="673100" cy="2738438"/>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nchor="b">
            <a:spAutoFit/>
          </a:bodyPr>
          <a:lstStyle/>
          <a:p>
            <a:pPr algn="ctr"/>
            <a:r>
              <a:rPr lang="en-US" altLang="x-none" sz="1600" b="1">
                <a:latin typeface="Verdana" charset="0"/>
              </a:rPr>
              <a:t>Cardiovascular Events </a:t>
            </a:r>
            <a:br>
              <a:rPr lang="en-US" altLang="x-none" sz="1600" b="1">
                <a:latin typeface="Verdana" charset="0"/>
              </a:rPr>
            </a:br>
            <a:r>
              <a:rPr lang="en-US" altLang="x-none" sz="1600" b="1">
                <a:latin typeface="Verdana" charset="0"/>
              </a:rPr>
              <a:t>(%)/14.5 mo.*</a:t>
            </a:r>
          </a:p>
        </p:txBody>
      </p:sp>
      <p:sp>
        <p:nvSpPr>
          <p:cNvPr id="1255428" name="Text Box 4"/>
          <p:cNvSpPr txBox="1">
            <a:spLocks noChangeArrowheads="1"/>
          </p:cNvSpPr>
          <p:nvPr/>
        </p:nvSpPr>
        <p:spPr bwMode="auto">
          <a:xfrm>
            <a:off x="536575" y="5867400"/>
            <a:ext cx="7313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1400">
                <a:latin typeface="Verdana" charset="0"/>
              </a:rPr>
              <a:t>Papamichael CM et al. </a:t>
            </a:r>
            <a:r>
              <a:rPr lang="en-US" altLang="x-none" sz="1400" i="1">
                <a:latin typeface="Verdana" charset="0"/>
              </a:rPr>
              <a:t>Am J Cardiol. </a:t>
            </a:r>
            <a:r>
              <a:rPr lang="en-US" altLang="x-none" sz="1400">
                <a:latin typeface="Verdana" charset="0"/>
              </a:rPr>
              <a:t>2000;86:615-618.</a:t>
            </a:r>
          </a:p>
        </p:txBody>
      </p:sp>
      <p:sp>
        <p:nvSpPr>
          <p:cNvPr id="1255429" name="Text Box 5"/>
          <p:cNvSpPr txBox="1">
            <a:spLocks noChangeArrowheads="1"/>
          </p:cNvSpPr>
          <p:nvPr/>
        </p:nvSpPr>
        <p:spPr bwMode="auto">
          <a:xfrm>
            <a:off x="381000" y="5175250"/>
            <a:ext cx="1370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latin typeface="Verdana" charset="0"/>
              </a:rPr>
              <a:t>* N = 165</a:t>
            </a:r>
          </a:p>
        </p:txBody>
      </p:sp>
      <p:sp>
        <p:nvSpPr>
          <p:cNvPr id="1255430" name="Rectangle 6"/>
          <p:cNvSpPr>
            <a:spLocks noGrp="1" noRot="1" noChangeArrowheads="1"/>
          </p:cNvSpPr>
          <p:nvPr>
            <p:ph type="title"/>
          </p:nvPr>
        </p:nvSpPr>
        <p:spPr>
          <a:xfrm>
            <a:off x="228600" y="152400"/>
            <a:ext cx="8763000" cy="1143000"/>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txBody>
          <a:bodyPr/>
          <a:lstStyle/>
          <a:p>
            <a:r>
              <a:rPr lang="en-US" altLang="en-US" sz="3200"/>
              <a:t>The Ankle-Brachial Index Predicts CV Events</a:t>
            </a:r>
            <a:br>
              <a:rPr lang="en-US" altLang="en-US" sz="3200"/>
            </a:br>
            <a:r>
              <a:rPr lang="en-US" altLang="en-US" sz="2200">
                <a:solidFill>
                  <a:schemeClr val="tx1"/>
                </a:solidFill>
              </a:rPr>
              <a:t>in pts. with known CVD 2.7X more likely for an event if ABI &lt;0.90</a:t>
            </a:r>
          </a:p>
        </p:txBody>
      </p:sp>
      <p:sp>
        <p:nvSpPr>
          <p:cNvPr id="1255431" name="Rectangle 7"/>
          <p:cNvSpPr>
            <a:spLocks noChangeArrowheads="1"/>
          </p:cNvSpPr>
          <p:nvPr/>
        </p:nvSpPr>
        <p:spPr bwMode="auto">
          <a:xfrm>
            <a:off x="3403600" y="3846513"/>
            <a:ext cx="957263" cy="846137"/>
          </a:xfrm>
          <a:prstGeom prst="rect">
            <a:avLst/>
          </a:prstGeom>
          <a:solidFill>
            <a:srgbClr val="FFFF00"/>
          </a:solidFill>
          <a:ln w="8001">
            <a:solidFill>
              <a:schemeClr val="tx1"/>
            </a:solidFill>
            <a:miter lim="800000"/>
            <a:headEnd/>
            <a:tailEnd/>
          </a:ln>
        </p:spPr>
        <p:txBody>
          <a:bodyPr/>
          <a:lstStyle/>
          <a:p>
            <a:endParaRPr lang="en-US"/>
          </a:p>
        </p:txBody>
      </p:sp>
      <p:sp>
        <p:nvSpPr>
          <p:cNvPr id="1255432" name="Line 8"/>
          <p:cNvSpPr>
            <a:spLocks noChangeShapeType="1"/>
          </p:cNvSpPr>
          <p:nvPr/>
        </p:nvSpPr>
        <p:spPr bwMode="auto">
          <a:xfrm>
            <a:off x="2695575" y="2154238"/>
            <a:ext cx="1588" cy="2538412"/>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433" name="Line 9"/>
          <p:cNvSpPr>
            <a:spLocks noChangeShapeType="1"/>
          </p:cNvSpPr>
          <p:nvPr/>
        </p:nvSpPr>
        <p:spPr bwMode="auto">
          <a:xfrm>
            <a:off x="2625725" y="4692650"/>
            <a:ext cx="69850" cy="1588"/>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434" name="Line 10"/>
          <p:cNvSpPr>
            <a:spLocks noChangeShapeType="1"/>
          </p:cNvSpPr>
          <p:nvPr/>
        </p:nvSpPr>
        <p:spPr bwMode="auto">
          <a:xfrm>
            <a:off x="2625725" y="3846513"/>
            <a:ext cx="69850" cy="1587"/>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435" name="Line 11"/>
          <p:cNvSpPr>
            <a:spLocks noChangeShapeType="1"/>
          </p:cNvSpPr>
          <p:nvPr/>
        </p:nvSpPr>
        <p:spPr bwMode="auto">
          <a:xfrm>
            <a:off x="2625725" y="3000375"/>
            <a:ext cx="69850" cy="1588"/>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436" name="Line 12"/>
          <p:cNvSpPr>
            <a:spLocks noChangeShapeType="1"/>
          </p:cNvSpPr>
          <p:nvPr/>
        </p:nvSpPr>
        <p:spPr bwMode="auto">
          <a:xfrm>
            <a:off x="2625725" y="2154238"/>
            <a:ext cx="69850" cy="1587"/>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437" name="Line 13"/>
          <p:cNvSpPr>
            <a:spLocks noChangeShapeType="1"/>
          </p:cNvSpPr>
          <p:nvPr/>
        </p:nvSpPr>
        <p:spPr bwMode="auto">
          <a:xfrm>
            <a:off x="2695575" y="4692650"/>
            <a:ext cx="4756150" cy="1588"/>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438" name="Line 14"/>
          <p:cNvSpPr>
            <a:spLocks noChangeShapeType="1"/>
          </p:cNvSpPr>
          <p:nvPr/>
        </p:nvSpPr>
        <p:spPr bwMode="auto">
          <a:xfrm flipV="1">
            <a:off x="2695575" y="4692650"/>
            <a:ext cx="1588" cy="69850"/>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439" name="Line 15"/>
          <p:cNvSpPr>
            <a:spLocks noChangeShapeType="1"/>
          </p:cNvSpPr>
          <p:nvPr/>
        </p:nvSpPr>
        <p:spPr bwMode="auto">
          <a:xfrm flipV="1">
            <a:off x="5078413" y="4692650"/>
            <a:ext cx="1587" cy="69850"/>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440" name="Line 16"/>
          <p:cNvSpPr>
            <a:spLocks noChangeShapeType="1"/>
          </p:cNvSpPr>
          <p:nvPr/>
        </p:nvSpPr>
        <p:spPr bwMode="auto">
          <a:xfrm flipV="1">
            <a:off x="7451725" y="4692650"/>
            <a:ext cx="1588" cy="69850"/>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441" name="Rectangle 17"/>
          <p:cNvSpPr>
            <a:spLocks noChangeArrowheads="1"/>
          </p:cNvSpPr>
          <p:nvPr/>
        </p:nvSpPr>
        <p:spPr bwMode="auto">
          <a:xfrm>
            <a:off x="3765550" y="3517900"/>
            <a:ext cx="288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600" b="1">
                <a:solidFill>
                  <a:srgbClr val="FFFFFF"/>
                </a:solidFill>
                <a:latin typeface="Verdana" charset="0"/>
              </a:rPr>
              <a:t>10</a:t>
            </a:r>
            <a:endParaRPr lang="en-US" altLang="x-none" sz="2400">
              <a:effectLst>
                <a:outerShdw blurRad="38100" dist="38100" dir="2700000" algn="tl">
                  <a:srgbClr val="000000"/>
                </a:outerShdw>
              </a:effectLst>
              <a:latin typeface="Verdana" charset="0"/>
            </a:endParaRPr>
          </a:p>
        </p:txBody>
      </p:sp>
      <p:sp>
        <p:nvSpPr>
          <p:cNvPr id="1255442" name="Rectangle 18"/>
          <p:cNvSpPr>
            <a:spLocks noChangeArrowheads="1"/>
          </p:cNvSpPr>
          <p:nvPr/>
        </p:nvSpPr>
        <p:spPr bwMode="auto">
          <a:xfrm>
            <a:off x="6148388" y="2076450"/>
            <a:ext cx="288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600" b="1">
                <a:solidFill>
                  <a:srgbClr val="FFFFFF"/>
                </a:solidFill>
                <a:latin typeface="Verdana" charset="0"/>
              </a:rPr>
              <a:t>27</a:t>
            </a:r>
            <a:endParaRPr lang="en-US" altLang="x-none" sz="2400">
              <a:effectLst>
                <a:outerShdw blurRad="38100" dist="38100" dir="2700000" algn="tl">
                  <a:srgbClr val="000000"/>
                </a:outerShdw>
              </a:effectLst>
              <a:latin typeface="Verdana" charset="0"/>
            </a:endParaRPr>
          </a:p>
        </p:txBody>
      </p:sp>
      <p:sp>
        <p:nvSpPr>
          <p:cNvPr id="1255443" name="Rectangle 19"/>
          <p:cNvSpPr>
            <a:spLocks noChangeArrowheads="1"/>
          </p:cNvSpPr>
          <p:nvPr/>
        </p:nvSpPr>
        <p:spPr bwMode="auto">
          <a:xfrm>
            <a:off x="2371725" y="457200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600" b="1">
                <a:solidFill>
                  <a:srgbClr val="FFFFFF"/>
                </a:solidFill>
                <a:latin typeface="Verdana" charset="0"/>
              </a:rPr>
              <a:t>0</a:t>
            </a:r>
            <a:endParaRPr lang="en-US" altLang="x-none" sz="2400" b="1">
              <a:effectLst>
                <a:outerShdw blurRad="38100" dist="38100" dir="2700000" algn="tl">
                  <a:srgbClr val="000000"/>
                </a:outerShdw>
              </a:effectLst>
              <a:latin typeface="Verdana" charset="0"/>
            </a:endParaRPr>
          </a:p>
        </p:txBody>
      </p:sp>
      <p:sp>
        <p:nvSpPr>
          <p:cNvPr id="1255444" name="Rectangle 20"/>
          <p:cNvSpPr>
            <a:spLocks noChangeArrowheads="1"/>
          </p:cNvSpPr>
          <p:nvPr/>
        </p:nvSpPr>
        <p:spPr bwMode="auto">
          <a:xfrm>
            <a:off x="2259013" y="3725863"/>
            <a:ext cx="288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600" b="1">
                <a:solidFill>
                  <a:srgbClr val="FFFFFF"/>
                </a:solidFill>
                <a:latin typeface="Verdana" charset="0"/>
              </a:rPr>
              <a:t>10</a:t>
            </a:r>
            <a:endParaRPr lang="en-US" altLang="x-none" sz="2400" b="1">
              <a:effectLst>
                <a:outerShdw blurRad="38100" dist="38100" dir="2700000" algn="tl">
                  <a:srgbClr val="000000"/>
                </a:outerShdw>
              </a:effectLst>
              <a:latin typeface="Verdana" charset="0"/>
            </a:endParaRPr>
          </a:p>
        </p:txBody>
      </p:sp>
      <p:sp>
        <p:nvSpPr>
          <p:cNvPr id="1255445" name="Rectangle 21"/>
          <p:cNvSpPr>
            <a:spLocks noChangeArrowheads="1"/>
          </p:cNvSpPr>
          <p:nvPr/>
        </p:nvSpPr>
        <p:spPr bwMode="auto">
          <a:xfrm>
            <a:off x="2259013" y="2879725"/>
            <a:ext cx="288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600" b="1">
                <a:solidFill>
                  <a:srgbClr val="FFFFFF"/>
                </a:solidFill>
                <a:latin typeface="Verdana" charset="0"/>
              </a:rPr>
              <a:t>20</a:t>
            </a:r>
            <a:endParaRPr lang="en-US" altLang="x-none" sz="2400" b="1">
              <a:effectLst>
                <a:outerShdw blurRad="38100" dist="38100" dir="2700000" algn="tl">
                  <a:srgbClr val="000000"/>
                </a:outerShdw>
              </a:effectLst>
              <a:latin typeface="Verdana" charset="0"/>
            </a:endParaRPr>
          </a:p>
        </p:txBody>
      </p:sp>
      <p:sp>
        <p:nvSpPr>
          <p:cNvPr id="1255446" name="Rectangle 22"/>
          <p:cNvSpPr>
            <a:spLocks noChangeArrowheads="1"/>
          </p:cNvSpPr>
          <p:nvPr/>
        </p:nvSpPr>
        <p:spPr bwMode="auto">
          <a:xfrm>
            <a:off x="2259013" y="2033588"/>
            <a:ext cx="288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600" b="1">
                <a:solidFill>
                  <a:srgbClr val="FFFFFF"/>
                </a:solidFill>
                <a:latin typeface="Verdana" charset="0"/>
              </a:rPr>
              <a:t>30</a:t>
            </a:r>
            <a:endParaRPr lang="en-US" altLang="x-none" sz="2400" b="1">
              <a:effectLst>
                <a:outerShdw blurRad="38100" dist="38100" dir="2700000" algn="tl">
                  <a:srgbClr val="000000"/>
                </a:outerShdw>
              </a:effectLst>
              <a:latin typeface="Verdana" charset="0"/>
            </a:endParaRPr>
          </a:p>
        </p:txBody>
      </p:sp>
      <p:sp>
        <p:nvSpPr>
          <p:cNvPr id="1255447" name="Rectangle 23"/>
          <p:cNvSpPr>
            <a:spLocks noChangeArrowheads="1"/>
          </p:cNvSpPr>
          <p:nvPr/>
        </p:nvSpPr>
        <p:spPr bwMode="auto">
          <a:xfrm>
            <a:off x="3260725" y="4892675"/>
            <a:ext cx="1246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600" b="1">
                <a:solidFill>
                  <a:srgbClr val="FFFFFF"/>
                </a:solidFill>
                <a:latin typeface="Verdana" charset="0"/>
              </a:rPr>
              <a:t>ABI &gt; 0.90</a:t>
            </a:r>
            <a:endParaRPr lang="en-US" altLang="x-none" sz="2400" b="1">
              <a:effectLst>
                <a:outerShdw blurRad="38100" dist="38100" dir="2700000" algn="tl">
                  <a:srgbClr val="000000"/>
                </a:outerShdw>
              </a:effectLst>
              <a:latin typeface="Verdana" charset="0"/>
            </a:endParaRPr>
          </a:p>
        </p:txBody>
      </p:sp>
      <p:sp>
        <p:nvSpPr>
          <p:cNvPr id="1255448" name="Rectangle 24"/>
          <p:cNvSpPr>
            <a:spLocks noChangeArrowheads="1"/>
          </p:cNvSpPr>
          <p:nvPr/>
        </p:nvSpPr>
        <p:spPr bwMode="auto">
          <a:xfrm>
            <a:off x="5635625" y="4892675"/>
            <a:ext cx="1246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600" b="1">
                <a:solidFill>
                  <a:srgbClr val="FFFFFF"/>
                </a:solidFill>
                <a:latin typeface="Verdana" charset="0"/>
              </a:rPr>
              <a:t>ABI &lt; 0.90</a:t>
            </a:r>
            <a:endParaRPr lang="en-US" altLang="x-none" sz="2400" b="1">
              <a:effectLst>
                <a:outerShdw blurRad="38100" dist="38100" dir="2700000" algn="tl">
                  <a:srgbClr val="000000"/>
                </a:outerShdw>
              </a:effectLst>
              <a:latin typeface="Verdana" charset="0"/>
            </a:endParaRPr>
          </a:p>
        </p:txBody>
      </p:sp>
      <p:sp>
        <p:nvSpPr>
          <p:cNvPr id="1255449" name="Text Box 25"/>
          <p:cNvSpPr txBox="1">
            <a:spLocks noChangeArrowheads="1"/>
          </p:cNvSpPr>
          <p:nvPr/>
        </p:nvSpPr>
        <p:spPr bwMode="auto">
          <a:xfrm>
            <a:off x="4708525" y="52974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400">
              <a:solidFill>
                <a:srgbClr val="FFFF00"/>
              </a:solidFill>
            </a:endParaRPr>
          </a:p>
        </p:txBody>
      </p:sp>
      <p:sp>
        <p:nvSpPr>
          <p:cNvPr id="1255450" name="Text Box 26"/>
          <p:cNvSpPr txBox="1">
            <a:spLocks noChangeArrowheads="1"/>
          </p:cNvSpPr>
          <p:nvPr/>
        </p:nvSpPr>
        <p:spPr bwMode="auto">
          <a:xfrm>
            <a:off x="2286000" y="1306513"/>
            <a:ext cx="6626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a:solidFill>
                  <a:srgbClr val="FFFF00"/>
                </a:solidFill>
              </a:rPr>
              <a:t>normal</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257474" name="Rectangle 2"/>
          <p:cNvSpPr>
            <a:spLocks noGrp="1" noRot="1" noChangeArrowheads="1"/>
          </p:cNvSpPr>
          <p:nvPr>
            <p:ph type="title"/>
          </p:nvPr>
        </p:nvSpPr>
        <p:spPr>
          <a:xfrm>
            <a:off x="301625" y="0"/>
            <a:ext cx="8510588" cy="762000"/>
          </a:xfrm>
        </p:spPr>
        <p:txBody>
          <a:bodyPr/>
          <a:lstStyle/>
          <a:p>
            <a:r>
              <a:rPr lang="en-US" altLang="x-none"/>
              <a:t>PAD prognostic value</a:t>
            </a:r>
          </a:p>
        </p:txBody>
      </p:sp>
      <p:sp>
        <p:nvSpPr>
          <p:cNvPr id="1257475" name="Rectangle 3"/>
          <p:cNvSpPr>
            <a:spLocks noGrp="1" noRot="1" noChangeArrowheads="1"/>
          </p:cNvSpPr>
          <p:nvPr>
            <p:ph type="body" idx="1"/>
          </p:nvPr>
        </p:nvSpPr>
        <p:spPr>
          <a:xfrm>
            <a:off x="304800" y="1143000"/>
            <a:ext cx="8537575" cy="4572000"/>
          </a:xfrm>
        </p:spPr>
        <p:txBody>
          <a:bodyPr/>
          <a:lstStyle/>
          <a:p>
            <a:pPr>
              <a:lnSpc>
                <a:spcPct val="90000"/>
              </a:lnSpc>
            </a:pPr>
            <a:r>
              <a:rPr lang="en-US" altLang="x-none"/>
              <a:t>Positive ABI rules in a high risk patient</a:t>
            </a:r>
          </a:p>
          <a:p>
            <a:pPr>
              <a:lnSpc>
                <a:spcPct val="90000"/>
              </a:lnSpc>
            </a:pPr>
            <a:r>
              <a:rPr lang="en-US" altLang="x-none"/>
              <a:t>Specificity for future CV events 88-93%</a:t>
            </a:r>
          </a:p>
          <a:p>
            <a:pPr>
              <a:lnSpc>
                <a:spcPct val="90000"/>
              </a:lnSpc>
            </a:pPr>
            <a:r>
              <a:rPr lang="en-US" altLang="x-none"/>
              <a:t>Likelihood for:</a:t>
            </a:r>
          </a:p>
          <a:p>
            <a:pPr>
              <a:lnSpc>
                <a:spcPct val="90000"/>
              </a:lnSpc>
              <a:buFont typeface="Wingdings" charset="2"/>
              <a:buNone/>
            </a:pPr>
            <a:r>
              <a:rPr lang="en-US" altLang="x-none"/>
              <a:t>       CAD –        2.5 (95%CI, 1.4-4.4)</a:t>
            </a:r>
          </a:p>
          <a:p>
            <a:pPr>
              <a:lnSpc>
                <a:spcPct val="90000"/>
              </a:lnSpc>
              <a:buFont typeface="Wingdings" charset="2"/>
              <a:buNone/>
            </a:pPr>
            <a:r>
              <a:rPr lang="en-US" altLang="x-none"/>
              <a:t>       Stroke –     2.4 (95%CI, 1.8-3.4)</a:t>
            </a:r>
          </a:p>
          <a:p>
            <a:pPr>
              <a:lnSpc>
                <a:spcPct val="90000"/>
              </a:lnSpc>
              <a:buFont typeface="Wingdings" charset="2"/>
              <a:buNone/>
            </a:pPr>
            <a:r>
              <a:rPr lang="en-US" altLang="x-none"/>
              <a:t>       CV death – 5.6 (95%CI, 3.4-9.1)</a:t>
            </a:r>
          </a:p>
          <a:p>
            <a:pPr>
              <a:lnSpc>
                <a:spcPct val="90000"/>
              </a:lnSpc>
              <a:buFont typeface="Wingdings" charset="2"/>
              <a:buNone/>
            </a:pPr>
            <a:r>
              <a:rPr lang="en-US" altLang="x-none"/>
              <a:t>           25-30% 5yr. CV mortality if sx’ic</a:t>
            </a:r>
          </a:p>
          <a:p>
            <a:pPr>
              <a:lnSpc>
                <a:spcPct val="90000"/>
              </a:lnSpc>
            </a:pPr>
            <a:r>
              <a:rPr lang="en-US" altLang="x-none"/>
              <a:t>Negative ABI does not rule out high risk</a:t>
            </a:r>
          </a:p>
        </p:txBody>
      </p:sp>
      <p:sp>
        <p:nvSpPr>
          <p:cNvPr id="1257476" name="Text Box 4"/>
          <p:cNvSpPr txBox="1">
            <a:spLocks noChangeArrowheads="1"/>
          </p:cNvSpPr>
          <p:nvPr/>
        </p:nvSpPr>
        <p:spPr bwMode="auto">
          <a:xfrm>
            <a:off x="593725" y="5726113"/>
            <a:ext cx="485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hlink"/>
                </a:solidFill>
              </a:rPr>
              <a:t>JAMA</a:t>
            </a:r>
            <a:r>
              <a:rPr lang="en-US" altLang="x-none" sz="2000">
                <a:solidFill>
                  <a:schemeClr val="hlink"/>
                </a:solidFill>
              </a:rPr>
              <a:t>. 2/1/2006; Vol. 295, No. 5:547-553</a:t>
            </a:r>
          </a:p>
          <a:p>
            <a:endParaRPr lang="en-US" altLang="x-none" sz="20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287170" name="Rectangle 2"/>
          <p:cNvSpPr>
            <a:spLocks noGrp="1" noRot="1" noChangeArrowheads="1"/>
          </p:cNvSpPr>
          <p:nvPr>
            <p:ph type="title"/>
          </p:nvPr>
        </p:nvSpPr>
        <p:spPr>
          <a:xfrm>
            <a:off x="301625" y="0"/>
            <a:ext cx="8510588" cy="762000"/>
          </a:xfrm>
        </p:spPr>
        <p:txBody>
          <a:bodyPr/>
          <a:lstStyle/>
          <a:p>
            <a:r>
              <a:rPr lang="en-US" altLang="x-none"/>
              <a:t>CIMT</a:t>
            </a:r>
          </a:p>
        </p:txBody>
      </p:sp>
      <p:sp>
        <p:nvSpPr>
          <p:cNvPr id="1287171" name="Rectangle 3"/>
          <p:cNvSpPr>
            <a:spLocks noGrp="1" noRot="1" noChangeArrowheads="1"/>
          </p:cNvSpPr>
          <p:nvPr>
            <p:ph type="body" idx="1"/>
          </p:nvPr>
        </p:nvSpPr>
        <p:spPr>
          <a:xfrm>
            <a:off x="301625" y="1447800"/>
            <a:ext cx="8540750" cy="5410200"/>
          </a:xfrm>
        </p:spPr>
        <p:txBody>
          <a:bodyPr/>
          <a:lstStyle/>
          <a:p>
            <a:pPr>
              <a:buFont typeface="Wingdings" charset="2"/>
              <a:buNone/>
            </a:pPr>
            <a:r>
              <a:rPr lang="en-US" altLang="x-none" sz="4000"/>
              <a:t>Highly predictive of development of stroke, transient ischemic attack (TIA), heart attack</a:t>
            </a:r>
            <a:endParaRPr lang="en-US" altLang="x-none" sz="1800"/>
          </a:p>
          <a:p>
            <a:endParaRPr lang="en-US" altLang="x-none" sz="1800"/>
          </a:p>
          <a:p>
            <a:pPr>
              <a:buFont typeface="Wingdings" charset="2"/>
              <a:buNone/>
            </a:pPr>
            <a:endParaRPr lang="en-US" altLang="x-none" sz="1800"/>
          </a:p>
          <a:p>
            <a:pPr>
              <a:buFont typeface="Wingdings" charset="2"/>
              <a:buNone/>
            </a:pPr>
            <a:r>
              <a:rPr lang="en-US" altLang="x-none" sz="2800">
                <a:solidFill>
                  <a:schemeClr val="hlink"/>
                </a:solidFill>
              </a:rPr>
              <a:t>   Transcript July 2003 ACCEL interview with Pam Douglass (President of American Society of Echocardiography and Cardiology Dept. Chair at the University of Wisconsin School of Medicine, Madison</a:t>
            </a:r>
          </a:p>
        </p:txBody>
      </p:sp>
      <p:sp>
        <p:nvSpPr>
          <p:cNvPr id="1287172" name="Text Box 4"/>
          <p:cNvSpPr txBox="1">
            <a:spLocks noChangeArrowheads="1"/>
          </p:cNvSpPr>
          <p:nvPr/>
        </p:nvSpPr>
        <p:spPr bwMode="auto">
          <a:xfrm>
            <a:off x="990600" y="3363913"/>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a:solidFill>
                  <a:srgbClr val="FFFF00"/>
                </a:solidFill>
              </a:rPr>
              <a:t>Your thickness is 6 yrs. &gt; chronological age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289218" name="Rectangle 2"/>
          <p:cNvSpPr>
            <a:spLocks noGrp="1" noRot="1" noChangeArrowheads="1"/>
          </p:cNvSpPr>
          <p:nvPr>
            <p:ph type="title"/>
          </p:nvPr>
        </p:nvSpPr>
        <p:spPr>
          <a:xfrm>
            <a:off x="301625" y="0"/>
            <a:ext cx="8510588" cy="838200"/>
          </a:xfrm>
        </p:spPr>
        <p:txBody>
          <a:bodyPr/>
          <a:lstStyle/>
          <a:p>
            <a:r>
              <a:rPr lang="en-US" altLang="x-none" sz="3600"/>
              <a:t>CIMT predicts CAD</a:t>
            </a:r>
          </a:p>
        </p:txBody>
      </p:sp>
      <p:sp>
        <p:nvSpPr>
          <p:cNvPr id="1289219" name="Rectangle 3"/>
          <p:cNvSpPr>
            <a:spLocks noGrp="1" noRot="1" noChangeArrowheads="1"/>
          </p:cNvSpPr>
          <p:nvPr>
            <p:ph type="body" idx="1"/>
          </p:nvPr>
        </p:nvSpPr>
        <p:spPr>
          <a:xfrm>
            <a:off x="0" y="1066800"/>
            <a:ext cx="9144000" cy="3733800"/>
          </a:xfrm>
        </p:spPr>
        <p:txBody>
          <a:bodyPr/>
          <a:lstStyle/>
          <a:p>
            <a:r>
              <a:rPr lang="en-US" altLang="x-none"/>
              <a:t>558 sx’ic men &amp; women; all had angiograms</a:t>
            </a:r>
          </a:p>
          <a:p>
            <a:r>
              <a:rPr lang="en-US" altLang="x-none"/>
              <a:t>CIMT &lt;1.069mm in women highly predictive</a:t>
            </a:r>
          </a:p>
          <a:p>
            <a:pPr>
              <a:buFont typeface="Wingdings" charset="2"/>
              <a:buNone/>
            </a:pPr>
            <a:r>
              <a:rPr lang="en-US" altLang="x-none"/>
              <a:t>            </a:t>
            </a:r>
            <a:r>
              <a:rPr lang="en-US" altLang="x-none">
                <a:solidFill>
                  <a:srgbClr val="FFFF00"/>
                </a:solidFill>
              </a:rPr>
              <a:t>positive predictive value-96%</a:t>
            </a:r>
          </a:p>
          <a:p>
            <a:r>
              <a:rPr lang="en-US" altLang="x-none"/>
              <a:t>CIMT &lt; 1.153mm in men highly predictive</a:t>
            </a:r>
          </a:p>
          <a:p>
            <a:pPr>
              <a:buFont typeface="Wingdings" charset="2"/>
              <a:buNone/>
            </a:pPr>
            <a:r>
              <a:rPr lang="en-US" altLang="x-none"/>
              <a:t>            </a:t>
            </a:r>
            <a:r>
              <a:rPr lang="en-US" altLang="x-none">
                <a:solidFill>
                  <a:srgbClr val="FFFF00"/>
                </a:solidFill>
              </a:rPr>
              <a:t>positive predictive value-93%</a:t>
            </a:r>
          </a:p>
          <a:p>
            <a:r>
              <a:rPr lang="en-US" altLang="x-none"/>
              <a:t>CIMT is valuable tool in predicting CAD</a:t>
            </a:r>
          </a:p>
        </p:txBody>
      </p:sp>
      <p:sp>
        <p:nvSpPr>
          <p:cNvPr id="1289220" name="Text Box 4"/>
          <p:cNvSpPr txBox="1">
            <a:spLocks noChangeArrowheads="1"/>
          </p:cNvSpPr>
          <p:nvPr/>
        </p:nvSpPr>
        <p:spPr bwMode="auto">
          <a:xfrm>
            <a:off x="441325" y="5268913"/>
            <a:ext cx="6103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hlink"/>
                </a:solidFill>
              </a:rPr>
              <a:t>Am J Cardiol</a:t>
            </a:r>
            <a:r>
              <a:rPr lang="en-US" altLang="x-none" sz="2000">
                <a:solidFill>
                  <a:schemeClr val="hlink"/>
                </a:solidFill>
              </a:rPr>
              <a:t>. 11/1/2005; Vol. 96. NO. 9: 1217-1222</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235970" name="Rectangle 2"/>
          <p:cNvSpPr>
            <a:spLocks noGrp="1" noRot="1" noChangeArrowheads="1"/>
          </p:cNvSpPr>
          <p:nvPr>
            <p:ph type="title"/>
          </p:nvPr>
        </p:nvSpPr>
        <p:spPr>
          <a:xfrm>
            <a:off x="228600" y="0"/>
            <a:ext cx="8510588" cy="762000"/>
          </a:xfrm>
          <a:noFill/>
          <a:ln/>
          <a:extLst>
            <a:ext uri="{91240B29-F687-4F45-9708-019B960494DF}">
              <a14:hiddenLine xmlns:a14="http://schemas.microsoft.com/office/drawing/2010/main" w="9525">
                <a:solidFill>
                  <a:srgbClr val="FF0000"/>
                </a:solidFill>
                <a:miter lim="800000"/>
                <a:headEnd/>
                <a:tailEnd/>
              </a14:hiddenLine>
            </a:ext>
          </a:extLst>
        </p:spPr>
        <p:txBody>
          <a:bodyPr/>
          <a:lstStyle/>
          <a:p>
            <a:r>
              <a:rPr lang="en-US" altLang="x-none" sz="3600"/>
              <a:t>Predictive Value of FRS for high risk</a:t>
            </a:r>
            <a:r>
              <a:rPr lang="en-US" altLang="x-none" sz="4800">
                <a:solidFill>
                  <a:srgbClr val="FFFF00"/>
                </a:solidFill>
              </a:rPr>
              <a:t> </a:t>
            </a:r>
          </a:p>
        </p:txBody>
      </p:sp>
      <p:sp>
        <p:nvSpPr>
          <p:cNvPr id="1235971" name="Rectangle 3"/>
          <p:cNvSpPr>
            <a:spLocks noGrp="1" noRot="1" noChangeArrowheads="1"/>
          </p:cNvSpPr>
          <p:nvPr>
            <p:ph type="body" idx="1"/>
          </p:nvPr>
        </p:nvSpPr>
        <p:spPr/>
        <p:txBody>
          <a:bodyPr/>
          <a:lstStyle/>
          <a:p>
            <a:pPr>
              <a:buFont typeface="Wingdings" charset="2"/>
              <a:buNone/>
            </a:pPr>
            <a:r>
              <a:rPr lang="en-US" altLang="x-none" sz="3600"/>
              <a:t>Sensitivity					22.6%</a:t>
            </a:r>
          </a:p>
          <a:p>
            <a:pPr>
              <a:buFont typeface="Wingdings" charset="2"/>
              <a:buNone/>
            </a:pPr>
            <a:r>
              <a:rPr lang="en-US" altLang="x-none" sz="3600"/>
              <a:t>Specificity					85.7%</a:t>
            </a:r>
          </a:p>
          <a:p>
            <a:pPr>
              <a:buFont typeface="Wingdings" charset="2"/>
              <a:buNone/>
            </a:pPr>
            <a:r>
              <a:rPr lang="en-US" altLang="x-none" sz="3600">
                <a:solidFill>
                  <a:srgbClr val="FF0000"/>
                </a:solidFill>
              </a:rPr>
              <a:t>_____________________________________</a:t>
            </a:r>
          </a:p>
          <a:p>
            <a:pPr>
              <a:buFont typeface="Wingdings" charset="2"/>
              <a:buNone/>
            </a:pPr>
            <a:r>
              <a:rPr lang="en-US" altLang="x-none" sz="2800"/>
              <a:t>Sensitivity = TP/(TP+FN) </a:t>
            </a:r>
          </a:p>
          <a:p>
            <a:pPr>
              <a:buFont typeface="Wingdings" charset="2"/>
              <a:buNone/>
            </a:pPr>
            <a:r>
              <a:rPr lang="en-US" altLang="x-none" sz="2800"/>
              <a:t>Specificity = TN/(TN+FP)</a:t>
            </a:r>
          </a:p>
        </p:txBody>
      </p:sp>
      <p:sp>
        <p:nvSpPr>
          <p:cNvPr id="1235972" name="Text Box 4"/>
          <p:cNvSpPr txBox="1">
            <a:spLocks noChangeArrowheads="1"/>
          </p:cNvSpPr>
          <p:nvPr/>
        </p:nvSpPr>
        <p:spPr bwMode="auto">
          <a:xfrm>
            <a:off x="212725" y="5802313"/>
            <a:ext cx="635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a:solidFill>
                  <a:schemeClr val="folHlink"/>
                </a:solidFill>
              </a:rPr>
              <a:t>Doneen AL, Bale BF. </a:t>
            </a:r>
            <a:r>
              <a:rPr lang="en-US" altLang="x-none" sz="2000" b="1" i="1">
                <a:solidFill>
                  <a:schemeClr val="folHlink"/>
                </a:solidFill>
              </a:rPr>
              <a:t>Atherosclerosis</a:t>
            </a:r>
            <a:r>
              <a:rPr lang="en-US" altLang="x-none" sz="2000" b="1">
                <a:solidFill>
                  <a:schemeClr val="folHlink"/>
                </a:solidFill>
              </a:rPr>
              <a:t> 2006;7(3):324</a:t>
            </a:r>
          </a:p>
          <a:p>
            <a:r>
              <a:rPr lang="en-US" altLang="x-none" b="1">
                <a:solidFill>
                  <a:schemeClr val="folHlink"/>
                </a:solidFill>
              </a:rPr>
              <a:t> </a:t>
            </a:r>
          </a:p>
          <a:p>
            <a:endParaRPr lang="en-US" altLang="x-none"/>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x-none"/>
              <a:t>Copyright Bale/Doneen Paradigm</a:t>
            </a:r>
          </a:p>
        </p:txBody>
      </p:sp>
      <p:sp>
        <p:nvSpPr>
          <p:cNvPr id="1291266" name="Rectangle 2"/>
          <p:cNvSpPr>
            <a:spLocks noGrp="1" noRot="1" noChangeArrowheads="1"/>
          </p:cNvSpPr>
          <p:nvPr>
            <p:ph type="title"/>
          </p:nvPr>
        </p:nvSpPr>
        <p:spPr>
          <a:xfrm>
            <a:off x="0" y="76200"/>
            <a:ext cx="9144000" cy="914400"/>
          </a:xfrm>
        </p:spPr>
        <p:txBody>
          <a:bodyPr/>
          <a:lstStyle/>
          <a:p>
            <a:r>
              <a:rPr lang="en-US" altLang="x-none" sz="3200"/>
              <a:t>Carotid artery plaque predicts CV events better than stenosis</a:t>
            </a:r>
          </a:p>
        </p:txBody>
      </p:sp>
      <p:sp>
        <p:nvSpPr>
          <p:cNvPr id="1291267" name="Text Box 3"/>
          <p:cNvSpPr txBox="1">
            <a:spLocks noChangeArrowheads="1"/>
          </p:cNvSpPr>
          <p:nvPr/>
        </p:nvSpPr>
        <p:spPr bwMode="auto">
          <a:xfrm>
            <a:off x="1371600" y="1905000"/>
            <a:ext cx="64008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85000"/>
              </a:lnSpc>
              <a:spcBef>
                <a:spcPct val="50000"/>
              </a:spcBef>
            </a:pPr>
            <a:r>
              <a:rPr lang="en-US" altLang="x-none" sz="2400">
                <a:latin typeface="Verdana" charset="0"/>
                <a:ea typeface="Times New Roman" charset="0"/>
                <a:cs typeface="Times New Roman" charset="0"/>
              </a:rPr>
              <a:t>Plaque was ten times more predictive</a:t>
            </a:r>
          </a:p>
        </p:txBody>
      </p:sp>
      <p:sp>
        <p:nvSpPr>
          <p:cNvPr id="1291268" name="Text Box 4"/>
          <p:cNvSpPr txBox="1">
            <a:spLocks noChangeArrowheads="1"/>
          </p:cNvSpPr>
          <p:nvPr/>
        </p:nvSpPr>
        <p:spPr bwMode="auto">
          <a:xfrm>
            <a:off x="609600" y="4794250"/>
            <a:ext cx="84232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85000"/>
              </a:lnSpc>
              <a:spcBef>
                <a:spcPct val="50000"/>
              </a:spcBef>
            </a:pPr>
            <a:r>
              <a:rPr lang="en-US" altLang="x-none">
                <a:solidFill>
                  <a:srgbClr val="FFA31B"/>
                </a:solidFill>
              </a:rPr>
              <a:t>Iemolo F et al. </a:t>
            </a:r>
            <a:r>
              <a:rPr lang="en-US" altLang="x-none" i="1">
                <a:solidFill>
                  <a:srgbClr val="FFA31B"/>
                </a:solidFill>
              </a:rPr>
              <a:t>Stroke</a:t>
            </a:r>
            <a:r>
              <a:rPr lang="en-US" altLang="x-none">
                <a:solidFill>
                  <a:srgbClr val="FFA31B"/>
                </a:solidFill>
              </a:rPr>
              <a:t> 1/22/2004. Available at: http://stroke.ahajournals.org. </a:t>
            </a:r>
          </a:p>
          <a:p>
            <a:endParaRPr lang="en-US" altLang="x-none"/>
          </a:p>
        </p:txBody>
      </p:sp>
      <p:sp>
        <p:nvSpPr>
          <p:cNvPr id="1291269" name="Text Box 5"/>
          <p:cNvSpPr txBox="1">
            <a:spLocks noChangeArrowheads="1"/>
          </p:cNvSpPr>
          <p:nvPr/>
        </p:nvSpPr>
        <p:spPr bwMode="auto">
          <a:xfrm>
            <a:off x="1889125" y="3668713"/>
            <a:ext cx="6216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You have three plaques: 1. 8mm E and two 1. 6mm H</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 name="Footer Placeholder 5"/>
          <p:cNvSpPr>
            <a:spLocks noGrp="1"/>
          </p:cNvSpPr>
          <p:nvPr>
            <p:ph type="ftr" sz="quarter" idx="11"/>
          </p:nvPr>
        </p:nvSpPr>
        <p:spPr/>
        <p:txBody>
          <a:bodyPr/>
          <a:lstStyle/>
          <a:p>
            <a:r>
              <a:rPr lang="en-US" altLang="x-none"/>
              <a:t>Copyright Bale/Doneen Paradigm</a:t>
            </a:r>
          </a:p>
        </p:txBody>
      </p:sp>
      <p:sp>
        <p:nvSpPr>
          <p:cNvPr id="1293314" name="Rectangle 2"/>
          <p:cNvSpPr>
            <a:spLocks noGrp="1" noRot="1" noChangeArrowheads="1"/>
          </p:cNvSpPr>
          <p:nvPr>
            <p:ph type="title"/>
          </p:nvPr>
        </p:nvSpPr>
        <p:spPr>
          <a:xfrm>
            <a:off x="301625" y="0"/>
            <a:ext cx="8510588" cy="685800"/>
          </a:xfrm>
        </p:spPr>
        <p:txBody>
          <a:bodyPr/>
          <a:lstStyle/>
          <a:p>
            <a:r>
              <a:rPr lang="en-US" altLang="x-none" sz="3200"/>
              <a:t>FRS and Max-IMT predict risk of CV events</a:t>
            </a:r>
          </a:p>
        </p:txBody>
      </p:sp>
      <p:graphicFrame>
        <p:nvGraphicFramePr>
          <p:cNvPr id="1293315" name="Object 3"/>
          <p:cNvGraphicFramePr>
            <a:graphicFrameLocks noChangeAspect="1"/>
          </p:cNvGraphicFramePr>
          <p:nvPr>
            <p:ph sz="half" idx="1"/>
          </p:nvPr>
        </p:nvGraphicFramePr>
        <p:xfrm>
          <a:off x="301625" y="762000"/>
          <a:ext cx="6022975" cy="4524375"/>
        </p:xfrm>
        <a:graphic>
          <a:graphicData uri="http://schemas.openxmlformats.org/presentationml/2006/ole">
            <mc:AlternateContent xmlns:mc="http://schemas.openxmlformats.org/markup-compatibility/2006">
              <mc:Choice xmlns:v="urn:schemas-microsoft-com:vml" Requires="v">
                <p:oleObj spid="_x0000_s1293359" name="Chart" r:id="rId4" imgW="6096000" imgH="4067251" progId="MSGraph.Chart.8">
                  <p:embed followColorScheme="full"/>
                </p:oleObj>
              </mc:Choice>
              <mc:Fallback>
                <p:oleObj name="Chart" r:id="rId4" imgW="6096000" imgH="4067251"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5" y="762000"/>
                        <a:ext cx="6022975"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293316" name="Text Box 4"/>
          <p:cNvSpPr txBox="1">
            <a:spLocks noChangeArrowheads="1"/>
          </p:cNvSpPr>
          <p:nvPr/>
        </p:nvSpPr>
        <p:spPr bwMode="auto">
          <a:xfrm>
            <a:off x="288925" y="5294313"/>
            <a:ext cx="7788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solidFill>
                <a:schemeClr val="hlink"/>
              </a:solidFill>
            </a:endParaRPr>
          </a:p>
        </p:txBody>
      </p:sp>
      <p:sp>
        <p:nvSpPr>
          <p:cNvPr id="1293317" name="Text Box 5"/>
          <p:cNvSpPr txBox="1">
            <a:spLocks noChangeArrowheads="1"/>
          </p:cNvSpPr>
          <p:nvPr/>
        </p:nvSpPr>
        <p:spPr bwMode="auto">
          <a:xfrm>
            <a:off x="898525" y="59547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hlink"/>
              </a:solidFill>
            </a:endParaRPr>
          </a:p>
        </p:txBody>
      </p:sp>
      <p:sp>
        <p:nvSpPr>
          <p:cNvPr id="1293318" name="Text Box 6"/>
          <p:cNvSpPr txBox="1">
            <a:spLocks noChangeArrowheads="1"/>
          </p:cNvSpPr>
          <p:nvPr/>
        </p:nvSpPr>
        <p:spPr bwMode="auto">
          <a:xfrm>
            <a:off x="441325" y="57261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folHlink"/>
              </a:solidFill>
            </a:endParaRPr>
          </a:p>
        </p:txBody>
      </p:sp>
      <p:sp>
        <p:nvSpPr>
          <p:cNvPr id="1293319" name="Text Box 7"/>
          <p:cNvSpPr txBox="1">
            <a:spLocks noChangeArrowheads="1"/>
          </p:cNvSpPr>
          <p:nvPr/>
        </p:nvSpPr>
        <p:spPr bwMode="auto">
          <a:xfrm>
            <a:off x="60325" y="6056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solidFill>
                <a:schemeClr val="folHlink"/>
              </a:solidFill>
            </a:endParaRPr>
          </a:p>
        </p:txBody>
      </p:sp>
      <p:sp>
        <p:nvSpPr>
          <p:cNvPr id="1293320" name="Text Box 8"/>
          <p:cNvSpPr txBox="1">
            <a:spLocks noChangeArrowheads="1"/>
          </p:cNvSpPr>
          <p:nvPr/>
        </p:nvSpPr>
        <p:spPr bwMode="auto">
          <a:xfrm rot="16200000">
            <a:off x="-1758156" y="2674144"/>
            <a:ext cx="3886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t>HR for CV event within 5.1 yrs. </a:t>
            </a:r>
            <a:r>
              <a:rPr lang="en-US" altLang="x-none" u="sng"/>
              <a:t>+</a:t>
            </a:r>
            <a:r>
              <a:rPr lang="en-US" altLang="x-none"/>
              <a:t>2.3</a:t>
            </a:r>
          </a:p>
        </p:txBody>
      </p:sp>
      <p:sp>
        <p:nvSpPr>
          <p:cNvPr id="1293321" name="Text Box 9"/>
          <p:cNvSpPr txBox="1">
            <a:spLocks noChangeArrowheads="1"/>
          </p:cNvSpPr>
          <p:nvPr/>
        </p:nvSpPr>
        <p:spPr bwMode="auto">
          <a:xfrm>
            <a:off x="6858000" y="4495800"/>
            <a:ext cx="2286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t>BTV= best threshold values of Max-IMT by gender and 10 yr. intervals</a:t>
            </a:r>
          </a:p>
        </p:txBody>
      </p:sp>
      <p:graphicFrame>
        <p:nvGraphicFramePr>
          <p:cNvPr id="1293322" name="Group 10"/>
          <p:cNvGraphicFramePr>
            <a:graphicFrameLocks noGrp="1"/>
          </p:cNvGraphicFramePr>
          <p:nvPr>
            <p:ph sz="half" idx="2"/>
          </p:nvPr>
        </p:nvGraphicFramePr>
        <p:xfrm>
          <a:off x="6858000" y="1295400"/>
          <a:ext cx="2286000" cy="3055938"/>
        </p:xfrm>
        <a:graphic>
          <a:graphicData uri="http://schemas.openxmlformats.org/drawingml/2006/table">
            <a:tbl>
              <a:tblPr/>
              <a:tblGrid>
                <a:gridCol w="965200"/>
                <a:gridCol w="703263"/>
                <a:gridCol w="617537"/>
              </a:tblGrid>
              <a:tr h="6873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Age</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  F</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  M</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20-29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30-39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40-49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50-59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rgbClr val="FF3300"/>
                          </a:solidFill>
                          <a:effectLst>
                            <a:outerShdw blurRad="38100" dist="38100" dir="2700000" algn="tl">
                              <a:srgbClr val="000000"/>
                            </a:outerShdw>
                          </a:effectLst>
                          <a:latin typeface="Arial" charset="0"/>
                        </a:rPr>
                        <a:t>60-69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rgbClr val="FF3300"/>
                          </a:solidFill>
                          <a:effectLst>
                            <a:outerShdw blurRad="38100" dist="38100" dir="2700000" algn="tl">
                              <a:srgbClr val="000000"/>
                            </a:outerShdw>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rgbClr val="FF3300"/>
                          </a:solidFill>
                          <a:effectLst>
                            <a:outerShdw blurRad="38100" dist="38100" dir="2700000" algn="tl">
                              <a:srgbClr val="000000"/>
                            </a:outerShdw>
                          </a:effectLst>
                          <a:latin typeface="Arial"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70-79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0" i="0" u="none" strike="noStrike" cap="none" normalizeH="0" baseline="0">
                          <a:ln>
                            <a:noFill/>
                          </a:ln>
                          <a:solidFill>
                            <a:schemeClr val="tx1"/>
                          </a:solidFill>
                          <a:effectLst>
                            <a:outerShdw blurRad="38100" dist="38100" dir="2700000" algn="tl">
                              <a:srgbClr val="000000"/>
                            </a:outerShdw>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3356" name="Text Box 44"/>
          <p:cNvSpPr txBox="1">
            <a:spLocks noChangeArrowheads="1"/>
          </p:cNvSpPr>
          <p:nvPr/>
        </p:nvSpPr>
        <p:spPr bwMode="auto">
          <a:xfrm>
            <a:off x="593725" y="5294313"/>
            <a:ext cx="592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t>Population: 286 hyperlipidemic Italians; primary prevent.;</a:t>
            </a:r>
          </a:p>
          <a:p>
            <a:r>
              <a:rPr lang="en-US" altLang="x-none"/>
              <a:t>FRS &lt;30%; followed &gt;1yr.</a:t>
            </a:r>
          </a:p>
        </p:txBody>
      </p:sp>
      <p:sp>
        <p:nvSpPr>
          <p:cNvPr id="1293357" name="Text Box 45"/>
          <p:cNvSpPr txBox="1">
            <a:spLocks noChangeArrowheads="1"/>
          </p:cNvSpPr>
          <p:nvPr/>
        </p:nvSpPr>
        <p:spPr bwMode="auto">
          <a:xfrm>
            <a:off x="212725" y="6030913"/>
            <a:ext cx="6205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chemeClr val="folHlink"/>
                </a:solidFill>
              </a:rPr>
              <a:t>D. Baldassarre, et.al./ </a:t>
            </a:r>
            <a:r>
              <a:rPr lang="en-US" altLang="x-none" sz="2000" b="1" i="1">
                <a:solidFill>
                  <a:schemeClr val="folHlink"/>
                </a:solidFill>
              </a:rPr>
              <a:t>Atherosclerosis</a:t>
            </a:r>
            <a:r>
              <a:rPr lang="en-US" altLang="x-none" sz="2000">
                <a:solidFill>
                  <a:schemeClr val="folHlink"/>
                </a:solidFill>
              </a:rPr>
              <a:t> 2006 in press</a:t>
            </a:r>
          </a:p>
        </p:txBody>
      </p:sp>
      <p:sp>
        <p:nvSpPr>
          <p:cNvPr id="1293358" name="Text Box 46"/>
          <p:cNvSpPr txBox="1">
            <a:spLocks noChangeArrowheads="1"/>
          </p:cNvSpPr>
          <p:nvPr/>
        </p:nvSpPr>
        <p:spPr bwMode="auto">
          <a:xfrm>
            <a:off x="974725" y="569913"/>
            <a:ext cx="780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rgbClr val="FFFF00"/>
                </a:solidFill>
              </a:rPr>
              <a:t>This means you are 7 times more likely to have an event in next five years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x-none"/>
              <a:t>Copyright Bale/Doneen Paradigm</a:t>
            </a:r>
          </a:p>
        </p:txBody>
      </p:sp>
      <p:sp>
        <p:nvSpPr>
          <p:cNvPr id="1295362" name="Rectangle 2"/>
          <p:cNvSpPr>
            <a:spLocks noGrp="1" noRot="1" noChangeArrowheads="1"/>
          </p:cNvSpPr>
          <p:nvPr>
            <p:ph type="title"/>
          </p:nvPr>
        </p:nvSpPr>
        <p:spPr>
          <a:xfrm>
            <a:off x="301625" y="0"/>
            <a:ext cx="8510588" cy="1066800"/>
          </a:xfrm>
        </p:spPr>
        <p:txBody>
          <a:bodyPr/>
          <a:lstStyle/>
          <a:p>
            <a:r>
              <a:rPr lang="en-US" altLang="x-none" sz="3200"/>
              <a:t>Soft (un-calcified) Carotid Plaque Predict Coronary Event Risk</a:t>
            </a:r>
          </a:p>
        </p:txBody>
      </p:sp>
      <p:sp>
        <p:nvSpPr>
          <p:cNvPr id="1295363" name="Rectangle 3"/>
          <p:cNvSpPr>
            <a:spLocks noGrp="1" noRot="1" noChangeArrowheads="1"/>
          </p:cNvSpPr>
          <p:nvPr>
            <p:ph type="body" idx="1"/>
          </p:nvPr>
        </p:nvSpPr>
        <p:spPr/>
        <p:txBody>
          <a:bodyPr/>
          <a:lstStyle/>
          <a:p>
            <a:r>
              <a:rPr lang="en-US" altLang="x-none"/>
              <a:t>215 stable CAD pts.; followed q mo. X 30 or until an event</a:t>
            </a:r>
          </a:p>
          <a:p>
            <a:r>
              <a:rPr lang="en-US" altLang="x-none"/>
              <a:t>112 had soft plaques – 29 heart attacks; 10 strokes</a:t>
            </a:r>
          </a:p>
          <a:p>
            <a:r>
              <a:rPr lang="en-US" altLang="x-none"/>
              <a:t>103 had plaque that was not soft – 4 heart attacks and one stroke</a:t>
            </a:r>
          </a:p>
        </p:txBody>
      </p:sp>
      <p:sp>
        <p:nvSpPr>
          <p:cNvPr id="1295364" name="Text Box 4"/>
          <p:cNvSpPr txBox="1">
            <a:spLocks noChangeArrowheads="1"/>
          </p:cNvSpPr>
          <p:nvPr/>
        </p:nvSpPr>
        <p:spPr bwMode="auto">
          <a:xfrm>
            <a:off x="669925" y="6019800"/>
            <a:ext cx="775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solidFill>
                  <a:schemeClr val="hlink"/>
                </a:solidFill>
              </a:rPr>
              <a:t>Osamu Honda,MD et.al.; </a:t>
            </a:r>
            <a:r>
              <a:rPr lang="en-US" altLang="x-none" b="1" i="1">
                <a:solidFill>
                  <a:schemeClr val="hlink"/>
                </a:solidFill>
              </a:rPr>
              <a:t>Journal of ACC</a:t>
            </a:r>
            <a:r>
              <a:rPr lang="en-US" altLang="x-none">
                <a:solidFill>
                  <a:schemeClr val="hlink"/>
                </a:solidFill>
              </a:rPr>
              <a:t>, vol. 43, No. 7, 2004: 1177-1184</a:t>
            </a:r>
          </a:p>
        </p:txBody>
      </p:sp>
      <p:sp>
        <p:nvSpPr>
          <p:cNvPr id="1295365" name="Text Box 5"/>
          <p:cNvSpPr txBox="1">
            <a:spLocks noChangeArrowheads="1"/>
          </p:cNvSpPr>
          <p:nvPr/>
        </p:nvSpPr>
        <p:spPr bwMode="auto">
          <a:xfrm>
            <a:off x="746125" y="4876800"/>
            <a:ext cx="8397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a:solidFill>
                  <a:srgbClr val="FFFF00"/>
                </a:solidFill>
              </a:rPr>
              <a:t>You have a 1. 8 mm soft plaque !</a:t>
            </a:r>
          </a:p>
          <a:p>
            <a:r>
              <a:rPr lang="en-US" altLang="x-none" sz="2000">
                <a:solidFill>
                  <a:srgbClr val="FFFF00"/>
                </a:solidFill>
              </a:rPr>
              <a:t>Also a 4.4mm, 3.2mm, 2.1mm , 1.9mm heterogeneous plagues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5363">
                                            <p:txEl>
                                              <p:pRg st="0" end="0"/>
                                            </p:txEl>
                                          </p:spTgt>
                                        </p:tgtEl>
                                        <p:attrNameLst>
                                          <p:attrName>style.visibility</p:attrName>
                                        </p:attrNameLst>
                                      </p:cBhvr>
                                      <p:to>
                                        <p:strVal val="visible"/>
                                      </p:to>
                                    </p:set>
                                    <p:anim calcmode="lin" valueType="num">
                                      <p:cBhvr additive="base">
                                        <p:cTn id="7" dur="500" fill="hold"/>
                                        <p:tgtEl>
                                          <p:spTgt spid="129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5363">
                                            <p:txEl>
                                              <p:pRg st="1" end="1"/>
                                            </p:txEl>
                                          </p:spTgt>
                                        </p:tgtEl>
                                        <p:attrNameLst>
                                          <p:attrName>style.visibility</p:attrName>
                                        </p:attrNameLst>
                                      </p:cBhvr>
                                      <p:to>
                                        <p:strVal val="visible"/>
                                      </p:to>
                                    </p:set>
                                    <p:anim calcmode="lin" valueType="num">
                                      <p:cBhvr additive="base">
                                        <p:cTn id="13" dur="500" fill="hold"/>
                                        <p:tgtEl>
                                          <p:spTgt spid="129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95363">
                                            <p:txEl>
                                              <p:pRg st="2" end="2"/>
                                            </p:txEl>
                                          </p:spTgt>
                                        </p:tgtEl>
                                        <p:attrNameLst>
                                          <p:attrName>style.visibility</p:attrName>
                                        </p:attrNameLst>
                                      </p:cBhvr>
                                      <p:to>
                                        <p:strVal val="visible"/>
                                      </p:to>
                                    </p:set>
                                    <p:anim calcmode="lin" valueType="num">
                                      <p:cBhvr additive="base">
                                        <p:cTn id="19" dur="500" fill="hold"/>
                                        <p:tgtEl>
                                          <p:spTgt spid="129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9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536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 name="Footer Placeholder 5"/>
          <p:cNvSpPr>
            <a:spLocks noGrp="1"/>
          </p:cNvSpPr>
          <p:nvPr>
            <p:ph type="ftr" sz="quarter" idx="11"/>
          </p:nvPr>
        </p:nvSpPr>
        <p:spPr/>
        <p:txBody>
          <a:bodyPr/>
          <a:lstStyle/>
          <a:p>
            <a:r>
              <a:rPr lang="en-US" altLang="x-none"/>
              <a:t>Copyright Bale/Doneen Paradigm</a:t>
            </a:r>
          </a:p>
        </p:txBody>
      </p:sp>
      <p:sp>
        <p:nvSpPr>
          <p:cNvPr id="1297410" name="Rectangle 2"/>
          <p:cNvSpPr>
            <a:spLocks noGrp="1" noRot="1" noChangeArrowheads="1"/>
          </p:cNvSpPr>
          <p:nvPr>
            <p:ph type="title"/>
          </p:nvPr>
        </p:nvSpPr>
        <p:spPr/>
        <p:txBody>
          <a:bodyPr/>
          <a:lstStyle/>
          <a:p>
            <a:r>
              <a:rPr lang="en-US" altLang="x-none" sz="3200"/>
              <a:t>Single maximum IMT value as predictor of cerebrovascular ischemic event</a:t>
            </a:r>
          </a:p>
        </p:txBody>
      </p:sp>
      <p:sp>
        <p:nvSpPr>
          <p:cNvPr id="1297411" name="Rectangle 3"/>
          <p:cNvSpPr>
            <a:spLocks noGrp="1" noRot="1" noChangeArrowheads="1"/>
          </p:cNvSpPr>
          <p:nvPr>
            <p:ph type="body" sz="half" idx="1"/>
          </p:nvPr>
        </p:nvSpPr>
        <p:spPr>
          <a:xfrm>
            <a:off x="301625" y="1676400"/>
            <a:ext cx="8537575" cy="4422775"/>
          </a:xfrm>
        </p:spPr>
        <p:txBody>
          <a:bodyPr/>
          <a:lstStyle/>
          <a:p>
            <a:pPr>
              <a:buFont typeface="Wingdings" charset="2"/>
              <a:buNone/>
            </a:pPr>
            <a:r>
              <a:rPr lang="en-US" altLang="x-none" sz="3100"/>
              <a:t>     these values give a 75% probability </a:t>
            </a:r>
          </a:p>
        </p:txBody>
      </p:sp>
      <p:sp>
        <p:nvSpPr>
          <p:cNvPr id="1297412" name="Text Box 4"/>
          <p:cNvSpPr txBox="1">
            <a:spLocks noChangeArrowheads="1"/>
          </p:cNvSpPr>
          <p:nvPr/>
        </p:nvSpPr>
        <p:spPr bwMode="auto">
          <a:xfrm>
            <a:off x="288925" y="5294313"/>
            <a:ext cx="7788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solidFill>
                <a:schemeClr val="hlink"/>
              </a:solidFill>
            </a:endParaRPr>
          </a:p>
        </p:txBody>
      </p:sp>
      <p:sp>
        <p:nvSpPr>
          <p:cNvPr id="1297413" name="Text Box 5"/>
          <p:cNvSpPr txBox="1">
            <a:spLocks noChangeArrowheads="1"/>
          </p:cNvSpPr>
          <p:nvPr/>
        </p:nvSpPr>
        <p:spPr bwMode="auto">
          <a:xfrm>
            <a:off x="898525" y="59547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hlink"/>
              </a:solidFill>
            </a:endParaRPr>
          </a:p>
        </p:txBody>
      </p:sp>
      <p:sp>
        <p:nvSpPr>
          <p:cNvPr id="1297414" name="Text Box 6"/>
          <p:cNvSpPr txBox="1">
            <a:spLocks noChangeArrowheads="1"/>
          </p:cNvSpPr>
          <p:nvPr/>
        </p:nvSpPr>
        <p:spPr bwMode="auto">
          <a:xfrm>
            <a:off x="441325" y="57261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folHlink"/>
              </a:solidFill>
            </a:endParaRPr>
          </a:p>
        </p:txBody>
      </p:sp>
      <p:sp>
        <p:nvSpPr>
          <p:cNvPr id="1297415" name="Text Box 7"/>
          <p:cNvSpPr txBox="1">
            <a:spLocks noChangeArrowheads="1"/>
          </p:cNvSpPr>
          <p:nvPr/>
        </p:nvSpPr>
        <p:spPr bwMode="auto">
          <a:xfrm>
            <a:off x="60325" y="6056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solidFill>
                <a:schemeClr val="folHlink"/>
              </a:solidFill>
            </a:endParaRPr>
          </a:p>
        </p:txBody>
      </p:sp>
      <p:graphicFrame>
        <p:nvGraphicFramePr>
          <p:cNvPr id="1297416" name="Group 8"/>
          <p:cNvGraphicFramePr>
            <a:graphicFrameLocks noGrp="1"/>
          </p:cNvGraphicFramePr>
          <p:nvPr>
            <p:ph sz="half" idx="2"/>
          </p:nvPr>
        </p:nvGraphicFramePr>
        <p:xfrm>
          <a:off x="990600" y="2286000"/>
          <a:ext cx="6019800" cy="2070100"/>
        </p:xfrm>
        <a:graphic>
          <a:graphicData uri="http://schemas.openxmlformats.org/drawingml/2006/table">
            <a:tbl>
              <a:tblPr/>
              <a:tblGrid>
                <a:gridCol w="2057400"/>
                <a:gridCol w="1676400"/>
                <a:gridCol w="2286000"/>
              </a:tblGrid>
              <a:tr h="4953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carotid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IMT 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95% CI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Common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2.33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1.69 – 2.96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Bifurcation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1.97 – 2.93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Internal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2.33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1.83 – 2.64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7438" name="Text Box 30"/>
          <p:cNvSpPr txBox="1">
            <a:spLocks noChangeArrowheads="1"/>
          </p:cNvSpPr>
          <p:nvPr/>
        </p:nvSpPr>
        <p:spPr bwMode="auto">
          <a:xfrm>
            <a:off x="152400" y="4572000"/>
            <a:ext cx="8448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t>Based on 55 consecutive pts. who had endarterectomy following an event &amp;</a:t>
            </a:r>
          </a:p>
          <a:p>
            <a:r>
              <a:rPr lang="en-US" altLang="x-none"/>
              <a:t>24 pts. who died from non-cerebrovascular disease</a:t>
            </a:r>
          </a:p>
          <a:p>
            <a:r>
              <a:rPr lang="en-US" altLang="x-none"/>
              <a:t>56yo to 79yo; approx. 1/3 female</a:t>
            </a:r>
          </a:p>
          <a:p>
            <a:r>
              <a:rPr lang="en-US" altLang="x-none"/>
              <a:t>Internal carotid was best at identifying at risk individuals  </a:t>
            </a:r>
          </a:p>
        </p:txBody>
      </p:sp>
      <p:sp>
        <p:nvSpPr>
          <p:cNvPr id="1297439" name="Text Box 31"/>
          <p:cNvSpPr txBox="1">
            <a:spLocks noChangeArrowheads="1"/>
          </p:cNvSpPr>
          <p:nvPr/>
        </p:nvSpPr>
        <p:spPr bwMode="auto">
          <a:xfrm>
            <a:off x="136525" y="5715000"/>
            <a:ext cx="5502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solidFill>
                  <a:schemeClr val="hlink"/>
                </a:solidFill>
              </a:rPr>
              <a:t>Mario De Michele, Daniel J. Zaccaro, Gene Bond </a:t>
            </a:r>
          </a:p>
          <a:p>
            <a:r>
              <a:rPr lang="en-US" altLang="x-none" b="1" i="1">
                <a:solidFill>
                  <a:schemeClr val="hlink"/>
                </a:solidFill>
              </a:rPr>
              <a:t>Nutrition, Metabolism &amp; CVD</a:t>
            </a:r>
            <a:r>
              <a:rPr lang="en-US" altLang="x-none">
                <a:solidFill>
                  <a:schemeClr val="hlink"/>
                </a:solidFill>
              </a:rPr>
              <a:t> (2006) 16, 536 - 542</a:t>
            </a:r>
          </a:p>
        </p:txBody>
      </p:sp>
      <p:sp>
        <p:nvSpPr>
          <p:cNvPr id="1297440" name="Text Box 32"/>
          <p:cNvSpPr txBox="1">
            <a:spLocks noChangeArrowheads="1"/>
          </p:cNvSpPr>
          <p:nvPr/>
        </p:nvSpPr>
        <p:spPr bwMode="auto">
          <a:xfrm>
            <a:off x="7299325" y="3287713"/>
            <a:ext cx="1538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You have a </a:t>
            </a:r>
          </a:p>
          <a:p>
            <a:r>
              <a:rPr lang="en-US" altLang="x-none" sz="2000">
                <a:solidFill>
                  <a:srgbClr val="FFFF00"/>
                </a:solidFill>
              </a:rPr>
              <a:t>2.8mm</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Footer Placeholder 4"/>
          <p:cNvSpPr>
            <a:spLocks noGrp="1"/>
          </p:cNvSpPr>
          <p:nvPr>
            <p:ph type="ftr" sz="quarter" idx="11"/>
          </p:nvPr>
        </p:nvSpPr>
        <p:spPr/>
        <p:txBody>
          <a:bodyPr/>
          <a:lstStyle/>
          <a:p>
            <a:r>
              <a:rPr lang="en-US" altLang="x-none"/>
              <a:t>Copyright Bale/Doneen Paradigm</a:t>
            </a:r>
          </a:p>
        </p:txBody>
      </p:sp>
      <p:sp>
        <p:nvSpPr>
          <p:cNvPr id="1299458" name="Text Box 2"/>
          <p:cNvSpPr txBox="1">
            <a:spLocks noChangeArrowheads="1"/>
          </p:cNvSpPr>
          <p:nvPr/>
        </p:nvSpPr>
        <p:spPr bwMode="auto">
          <a:xfrm>
            <a:off x="990600" y="4191000"/>
            <a:ext cx="75438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CA" altLang="x-none">
                <a:latin typeface="Verdana" charset="0"/>
                <a:ea typeface="Times New Roman" charset="0"/>
                <a:cs typeface="Times New Roman" charset="0"/>
              </a:rPr>
              <a:t>Data from over 68,000 pts. from 44 countries; real practices</a:t>
            </a:r>
          </a:p>
          <a:p>
            <a:pPr eaLnBrk="1" hangingPunct="1">
              <a:spcBef>
                <a:spcPct val="50000"/>
              </a:spcBef>
            </a:pPr>
            <a:endParaRPr lang="en-CA" altLang="x-none">
              <a:solidFill>
                <a:srgbClr val="FFA31B"/>
              </a:solidFill>
              <a:latin typeface="Verdana" charset="0"/>
              <a:ea typeface="Times New Roman" charset="0"/>
              <a:cs typeface="Times New Roman" charset="0"/>
            </a:endParaRPr>
          </a:p>
          <a:p>
            <a:pPr eaLnBrk="1" hangingPunct="1">
              <a:spcBef>
                <a:spcPct val="50000"/>
              </a:spcBef>
            </a:pPr>
            <a:endParaRPr lang="en-CA" altLang="x-none">
              <a:solidFill>
                <a:srgbClr val="FFA31B"/>
              </a:solidFill>
              <a:latin typeface="Verdana" charset="0"/>
              <a:ea typeface="Times New Roman" charset="0"/>
              <a:cs typeface="Times New Roman" charset="0"/>
            </a:endParaRPr>
          </a:p>
          <a:p>
            <a:pPr eaLnBrk="1" hangingPunct="1">
              <a:spcBef>
                <a:spcPct val="50000"/>
              </a:spcBef>
            </a:pPr>
            <a:endParaRPr lang="en-CA" altLang="x-none">
              <a:solidFill>
                <a:srgbClr val="FFA31B"/>
              </a:solidFill>
              <a:latin typeface="Verdana" charset="0"/>
              <a:ea typeface="Times New Roman" charset="0"/>
              <a:cs typeface="Times New Roman" charset="0"/>
            </a:endParaRPr>
          </a:p>
          <a:p>
            <a:pPr eaLnBrk="1" hangingPunct="1">
              <a:spcBef>
                <a:spcPct val="50000"/>
              </a:spcBef>
            </a:pPr>
            <a:r>
              <a:rPr lang="en-CA" altLang="x-none">
                <a:solidFill>
                  <a:srgbClr val="FFA31B"/>
                </a:solidFill>
                <a:latin typeface="Verdana" charset="0"/>
                <a:ea typeface="Times New Roman" charset="0"/>
                <a:cs typeface="Times New Roman" charset="0"/>
              </a:rPr>
              <a:t>Steg PG et al. </a:t>
            </a:r>
            <a:r>
              <a:rPr lang="en-CA" altLang="x-none" i="1">
                <a:solidFill>
                  <a:srgbClr val="FFA31B"/>
                </a:solidFill>
                <a:latin typeface="Verdana" charset="0"/>
                <a:ea typeface="Times New Roman" charset="0"/>
                <a:cs typeface="Times New Roman" charset="0"/>
              </a:rPr>
              <a:t>JAMA</a:t>
            </a:r>
            <a:r>
              <a:rPr lang="en-CA" altLang="x-none">
                <a:solidFill>
                  <a:srgbClr val="FFA31B"/>
                </a:solidFill>
                <a:latin typeface="Verdana" charset="0"/>
                <a:ea typeface="Times New Roman" charset="0"/>
                <a:cs typeface="Times New Roman" charset="0"/>
              </a:rPr>
              <a:t> 3/21/2007; 297:1197-1206.</a:t>
            </a:r>
            <a:r>
              <a:rPr lang="en-US" altLang="x-none">
                <a:solidFill>
                  <a:srgbClr val="FFA31B"/>
                </a:solidFill>
                <a:latin typeface="Verdana" charset="0"/>
                <a:ea typeface="Times New Roman" charset="0"/>
                <a:cs typeface="Times New Roman" charset="0"/>
              </a:rPr>
              <a:t> </a:t>
            </a:r>
          </a:p>
        </p:txBody>
      </p:sp>
      <p:sp>
        <p:nvSpPr>
          <p:cNvPr id="1299459" name="Rectangle 3"/>
          <p:cNvSpPr>
            <a:spLocks noGrp="1" noRot="1" noChangeArrowheads="1"/>
          </p:cNvSpPr>
          <p:nvPr>
            <p:ph type="title"/>
          </p:nvPr>
        </p:nvSpPr>
        <p:spPr>
          <a:xfrm>
            <a:off x="0" y="0"/>
            <a:ext cx="9144000" cy="1295400"/>
          </a:xfrm>
        </p:spPr>
        <p:txBody>
          <a:bodyPr/>
          <a:lstStyle/>
          <a:p>
            <a:r>
              <a:rPr lang="en-CA" altLang="x-none" sz="3000" b="1">
                <a:solidFill>
                  <a:srgbClr val="00FFFF"/>
                </a:solidFill>
                <a:ea typeface="Arial" charset="0"/>
                <a:cs typeface="Arial" charset="0"/>
              </a:rPr>
              <a:t>One-year risk for patients with disease at one site</a:t>
            </a:r>
            <a:endParaRPr lang="en-US" altLang="x-none" sz="3000" b="1">
              <a:solidFill>
                <a:srgbClr val="00FFFF"/>
              </a:solidFill>
              <a:ea typeface="Arial" charset="0"/>
              <a:cs typeface="Arial" charset="0"/>
            </a:endParaRPr>
          </a:p>
        </p:txBody>
      </p:sp>
      <p:graphicFrame>
        <p:nvGraphicFramePr>
          <p:cNvPr id="1299460" name="Group 4"/>
          <p:cNvGraphicFramePr>
            <a:graphicFrameLocks noGrp="1"/>
          </p:cNvGraphicFramePr>
          <p:nvPr/>
        </p:nvGraphicFramePr>
        <p:xfrm>
          <a:off x="990600" y="1371600"/>
          <a:ext cx="7924800" cy="3632200"/>
        </p:xfrm>
        <a:graphic>
          <a:graphicData uri="http://schemas.openxmlformats.org/drawingml/2006/table">
            <a:tbl>
              <a:tblPr/>
              <a:tblGrid>
                <a:gridCol w="3276600"/>
                <a:gridCol w="1295400"/>
                <a:gridCol w="1143000"/>
                <a:gridCol w="1143000"/>
                <a:gridCol w="1066800"/>
              </a:tblGrid>
              <a:tr h="4619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Parameter</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Any 1 system</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Heart alone</a:t>
                      </a: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rPr>
                        <a:t> </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Carotid alone</a:t>
                      </a:r>
                      <a:endParaRPr kumimoji="0" lang="en-US" altLang="x-none" sz="20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Leg</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alone</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cap="flat">
                      <a:noFill/>
                    </a:lnR>
                    <a:lnT cap="flat">
                      <a:noFill/>
                    </a:lnT>
                    <a:lnB>
                      <a:noFill/>
                    </a:lnB>
                    <a:lnTlToBr>
                      <a:noFill/>
                    </a:lnTlToBr>
                    <a:lnBlToTr>
                      <a:noFill/>
                    </a:lnBlToTr>
                    <a:noFill/>
                  </a:tcPr>
                </a:tc>
              </a:tr>
              <a:tr h="2619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n</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42 716</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28 867</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10 603</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3246</a:t>
                      </a:r>
                    </a:p>
                  </a:txBody>
                  <a:tcPr marR="0" horzOverflow="overflow">
                    <a:lnL>
                      <a:noFill/>
                    </a:lnL>
                    <a:lnR cap="flat">
                      <a:noFill/>
                    </a:lnR>
                    <a:lnT>
                      <a:noFill/>
                    </a:lnT>
                    <a:lnB>
                      <a:noFill/>
                    </a:lnB>
                    <a:lnTlToBr>
                      <a:noFill/>
                    </a:lnTlToBr>
                    <a:lnBlToTr>
                      <a:noFill/>
                    </a:lnBlToTr>
                    <a:noFill/>
                  </a:tcPr>
                </a:tc>
              </a:tr>
              <a:tr h="4619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cap="flat">
                      <a:noFill/>
                    </a:lnR>
                    <a:lnT>
                      <a:noFill/>
                    </a:lnT>
                    <a:lnB>
                      <a:noFill/>
                    </a:lnB>
                    <a:lnTlToBr>
                      <a:noFill/>
                    </a:lnTlToBr>
                    <a:lnBlToTr>
                      <a:noFill/>
                    </a:lnBlToTr>
                    <a:noFill/>
                  </a:tcPr>
                </a:tc>
              </a:tr>
              <a:tr h="4635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CV death, heart attack or stroke (%)</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4.07</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3.64</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5.54</a:t>
                      </a:r>
                      <a:endParaRPr kumimoji="0" lang="en-US" altLang="x-none" sz="20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3.06</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cap="flat">
                      <a:noFill/>
                    </a:lnR>
                    <a:lnT>
                      <a:noFill/>
                    </a:lnT>
                    <a:lnB>
                      <a:noFill/>
                    </a:lnB>
                    <a:lnTlToBr>
                      <a:noFill/>
                    </a:lnTlToBr>
                    <a:lnBlToTr>
                      <a:noFill/>
                    </a:lnBlToTr>
                    <a:noFill/>
                  </a:tcPr>
                </a:tc>
              </a:tr>
              <a:tr h="13144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cap="flat">
                      <a:noFill/>
                    </a:lnR>
                    <a:lnT>
                      <a:noFill/>
                    </a:lnT>
                    <a:lnB cap="flat">
                      <a:noFill/>
                    </a:lnB>
                    <a:lnTlToBr>
                      <a:noFill/>
                    </a:lnTlToBr>
                    <a:lnBlToTr>
                      <a:noFill/>
                    </a:lnBlToTr>
                    <a:noFill/>
                  </a:tcPr>
                </a:tc>
              </a:tr>
            </a:tbl>
          </a:graphicData>
        </a:graphic>
      </p:graphicFrame>
      <p:sp>
        <p:nvSpPr>
          <p:cNvPr id="1299506" name="Line 50"/>
          <p:cNvSpPr>
            <a:spLocks noChangeShapeType="1"/>
          </p:cNvSpPr>
          <p:nvPr/>
        </p:nvSpPr>
        <p:spPr bwMode="auto">
          <a:xfrm>
            <a:off x="1066800" y="2667000"/>
            <a:ext cx="7696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99507" name="Line 51"/>
          <p:cNvSpPr>
            <a:spLocks noChangeShapeType="1"/>
          </p:cNvSpPr>
          <p:nvPr/>
        </p:nvSpPr>
        <p:spPr bwMode="auto">
          <a:xfrm>
            <a:off x="990600" y="3810000"/>
            <a:ext cx="7696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 name="Footer Placeholder 4"/>
          <p:cNvSpPr>
            <a:spLocks noGrp="1"/>
          </p:cNvSpPr>
          <p:nvPr>
            <p:ph type="ftr" sz="quarter" idx="11"/>
          </p:nvPr>
        </p:nvSpPr>
        <p:spPr/>
        <p:txBody>
          <a:bodyPr/>
          <a:lstStyle/>
          <a:p>
            <a:r>
              <a:rPr lang="en-US" altLang="x-none"/>
              <a:t>Copyright Bale/Doneen Paradigm</a:t>
            </a:r>
          </a:p>
        </p:txBody>
      </p:sp>
      <p:sp>
        <p:nvSpPr>
          <p:cNvPr id="1301506" name="Text Box 2"/>
          <p:cNvSpPr txBox="1">
            <a:spLocks noChangeArrowheads="1"/>
          </p:cNvSpPr>
          <p:nvPr/>
        </p:nvSpPr>
        <p:spPr bwMode="auto">
          <a:xfrm>
            <a:off x="0" y="3962400"/>
            <a:ext cx="91440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CA" altLang="x-none">
                <a:latin typeface="Verdana" charset="0"/>
                <a:ea typeface="Times New Roman" charset="0"/>
                <a:cs typeface="Times New Roman" charset="0"/>
              </a:rPr>
              <a:t>About one pt. in seven with CVD will have an event in one year</a:t>
            </a:r>
          </a:p>
          <a:p>
            <a:pPr eaLnBrk="1" hangingPunct="1">
              <a:spcBef>
                <a:spcPct val="50000"/>
              </a:spcBef>
            </a:pPr>
            <a:r>
              <a:rPr lang="en-CA" altLang="x-none">
                <a:latin typeface="Verdana" charset="0"/>
                <a:ea typeface="Times New Roman" charset="0"/>
                <a:cs typeface="Times New Roman" charset="0"/>
              </a:rPr>
              <a:t>Astoundingly costly; major problem preventing events even with dx of CVD!</a:t>
            </a:r>
          </a:p>
          <a:p>
            <a:pPr eaLnBrk="1" hangingPunct="1">
              <a:spcBef>
                <a:spcPct val="50000"/>
              </a:spcBef>
            </a:pPr>
            <a:endParaRPr lang="en-CA" altLang="x-none">
              <a:solidFill>
                <a:srgbClr val="FFA31B"/>
              </a:solidFill>
              <a:latin typeface="Verdana" charset="0"/>
              <a:ea typeface="Times New Roman" charset="0"/>
              <a:cs typeface="Times New Roman" charset="0"/>
            </a:endParaRPr>
          </a:p>
          <a:p>
            <a:pPr eaLnBrk="1" hangingPunct="1">
              <a:spcBef>
                <a:spcPct val="50000"/>
              </a:spcBef>
            </a:pPr>
            <a:r>
              <a:rPr lang="en-CA" altLang="x-none">
                <a:solidFill>
                  <a:srgbClr val="FFA31B"/>
                </a:solidFill>
                <a:latin typeface="Verdana" charset="0"/>
                <a:ea typeface="Times New Roman" charset="0"/>
                <a:cs typeface="Times New Roman" charset="0"/>
              </a:rPr>
              <a:t>Steg PG et al. </a:t>
            </a:r>
            <a:r>
              <a:rPr lang="en-CA" altLang="x-none" i="1">
                <a:solidFill>
                  <a:srgbClr val="FFA31B"/>
                </a:solidFill>
                <a:latin typeface="Verdana" charset="0"/>
                <a:ea typeface="Times New Roman" charset="0"/>
                <a:cs typeface="Times New Roman" charset="0"/>
              </a:rPr>
              <a:t>JAMA</a:t>
            </a:r>
            <a:r>
              <a:rPr lang="en-CA" altLang="x-none">
                <a:solidFill>
                  <a:srgbClr val="FFA31B"/>
                </a:solidFill>
                <a:latin typeface="Verdana" charset="0"/>
                <a:ea typeface="Times New Roman" charset="0"/>
                <a:cs typeface="Times New Roman" charset="0"/>
              </a:rPr>
              <a:t> 3/21/2007; 297:1197-1206.</a:t>
            </a:r>
            <a:r>
              <a:rPr lang="en-US" altLang="x-none">
                <a:solidFill>
                  <a:srgbClr val="FFA31B"/>
                </a:solidFill>
                <a:latin typeface="Verdana" charset="0"/>
                <a:ea typeface="Times New Roman" charset="0"/>
                <a:cs typeface="Times New Roman" charset="0"/>
              </a:rPr>
              <a:t> </a:t>
            </a:r>
          </a:p>
        </p:txBody>
      </p:sp>
      <p:sp>
        <p:nvSpPr>
          <p:cNvPr id="1301507" name="Text Box 3"/>
          <p:cNvSpPr txBox="1">
            <a:spLocks noChangeArrowheads="1"/>
          </p:cNvSpPr>
          <p:nvPr/>
        </p:nvSpPr>
        <p:spPr bwMode="auto">
          <a:xfrm>
            <a:off x="990600" y="5576888"/>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endParaRPr lang="x-none" altLang="x-none" sz="2400">
              <a:latin typeface="Times New Roman" charset="0"/>
            </a:endParaRPr>
          </a:p>
        </p:txBody>
      </p:sp>
      <p:sp>
        <p:nvSpPr>
          <p:cNvPr id="1301508" name="Rectangle 4"/>
          <p:cNvSpPr>
            <a:spLocks noGrp="1" noRot="1" noChangeArrowheads="1"/>
          </p:cNvSpPr>
          <p:nvPr>
            <p:ph type="title"/>
          </p:nvPr>
        </p:nvSpPr>
        <p:spPr>
          <a:xfrm>
            <a:off x="0" y="0"/>
            <a:ext cx="9144000" cy="1066800"/>
          </a:xfrm>
        </p:spPr>
        <p:txBody>
          <a:bodyPr/>
          <a:lstStyle/>
          <a:p>
            <a:r>
              <a:rPr lang="en-CA" altLang="x-none" sz="3000" b="1">
                <a:solidFill>
                  <a:srgbClr val="00FFFF"/>
                </a:solidFill>
                <a:ea typeface="Arial" charset="0"/>
                <a:cs typeface="Arial" charset="0"/>
              </a:rPr>
              <a:t>One-year risk for patients with disease at multiple sites</a:t>
            </a:r>
          </a:p>
        </p:txBody>
      </p:sp>
      <p:graphicFrame>
        <p:nvGraphicFramePr>
          <p:cNvPr id="1301509" name="Group 5"/>
          <p:cNvGraphicFramePr>
            <a:graphicFrameLocks noGrp="1"/>
          </p:cNvGraphicFramePr>
          <p:nvPr/>
        </p:nvGraphicFramePr>
        <p:xfrm>
          <a:off x="990600" y="1219200"/>
          <a:ext cx="7924800" cy="3446463"/>
        </p:xfrm>
        <a:graphic>
          <a:graphicData uri="http://schemas.openxmlformats.org/drawingml/2006/table">
            <a:tbl>
              <a:tblPr/>
              <a:tblGrid>
                <a:gridCol w="2209800"/>
                <a:gridCol w="914400"/>
                <a:gridCol w="914400"/>
                <a:gridCol w="914400"/>
                <a:gridCol w="1524000"/>
                <a:gridCol w="1447800"/>
              </a:tblGrid>
              <a:tr h="4841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Parameter</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CAD + CVD</a:t>
                      </a: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rPr>
                        <a:t> </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CAD + PAD</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CVD + PAD</a:t>
                      </a: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rPr>
                        <a:t> </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CAD, CVD, + PAD</a:t>
                      </a: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rPr>
                        <a:t> </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2 or 3 systems</a:t>
                      </a:r>
                      <a:endParaRPr kumimoji="0" lang="en-US" altLang="x-none" sz="18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endParaRPr>
                    </a:p>
                  </a:txBody>
                  <a:tcPr marR="0" horzOverflow="overflow">
                    <a:lnL>
                      <a:noFill/>
                    </a:lnL>
                    <a:lnR cap="flat">
                      <a:noFill/>
                    </a:lnR>
                    <a:lnT cap="flat">
                      <a:noFill/>
                    </a:lnT>
                    <a:lnB>
                      <a:noFill/>
                    </a:lnB>
                    <a:lnTlToBr>
                      <a:noFill/>
                    </a:lnTlToBr>
                    <a:lnBlToTr>
                      <a:noFill/>
                    </a:lnBlToTr>
                    <a:noFill/>
                  </a:tcPr>
                </a:tc>
              </a:tr>
              <a:tr h="2778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n</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5339</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3264</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939</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1132</a:t>
                      </a: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10 674</a:t>
                      </a:r>
                    </a:p>
                  </a:txBody>
                  <a:tcPr marR="0" horzOverflow="overflow">
                    <a:lnL>
                      <a:noFill/>
                    </a:lnL>
                    <a:lnR cap="flat">
                      <a:noFill/>
                    </a:lnR>
                    <a:lnT>
                      <a:noFill/>
                    </a:lnT>
                    <a:lnB>
                      <a:noFill/>
                    </a:lnB>
                    <a:lnTlToBr>
                      <a:noFill/>
                    </a:lnTlToBr>
                    <a:lnBlToTr>
                      <a:noFill/>
                    </a:lnBlToTr>
                    <a:noFill/>
                  </a:tcPr>
                </a:tc>
              </a:tr>
              <a:tr h="4841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endParaRPr>
                    </a:p>
                  </a:txBody>
                  <a:tcPr marR="0" horzOverflow="overflow">
                    <a:lnL>
                      <a:noFill/>
                    </a:lnL>
                    <a:lnR cap="flat">
                      <a:noFill/>
                    </a:lnR>
                    <a:lnT>
                      <a:noFill/>
                    </a:lnT>
                    <a:lnB>
                      <a:noFill/>
                    </a:lnB>
                    <a:lnTlToBr>
                      <a:noFill/>
                    </a:lnTlToBr>
                    <a:lnBlToTr>
                      <a:noFill/>
                    </a:lnBlToTr>
                    <a:noFill/>
                  </a:tcPr>
                </a:tc>
              </a:tr>
              <a:tr h="4841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CV death, MI, or stroke (%)</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7.35</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5.54</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7.76</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9.21</a:t>
                      </a:r>
                      <a:endPar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18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rPr>
                        <a:t>7.05</a:t>
                      </a:r>
                      <a:endParaRPr kumimoji="0" lang="en-US" altLang="x-none" sz="18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endParaRPr>
                    </a:p>
                  </a:txBody>
                  <a:tcPr marR="0" horzOverflow="overflow">
                    <a:lnL>
                      <a:noFill/>
                    </a:lnL>
                    <a:lnR cap="flat">
                      <a:noFill/>
                    </a:lnR>
                    <a:lnT>
                      <a:noFill/>
                    </a:lnT>
                    <a:lnB>
                      <a:noFill/>
                    </a:lnB>
                    <a:lnTlToBr>
                      <a:noFill/>
                    </a:lnTlToBr>
                    <a:lnBlToTr>
                      <a:noFill/>
                    </a:lnBlToTr>
                    <a:noFill/>
                  </a:tcPr>
                </a:tc>
              </a:tr>
              <a:tr h="13176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rgbClr val="FFFF00"/>
                        </a:solidFill>
                        <a:effectLst>
                          <a:outerShdw blurRad="38100" dist="38100" dir="2700000" algn="tl">
                            <a:srgbClr val="000000"/>
                          </a:outerShdw>
                        </a:effectLst>
                        <a:latin typeface="Arial" charset="0"/>
                        <a:ea typeface="Arial" charset="0"/>
                        <a:cs typeface="Arial" charset="0"/>
                      </a:endParaRPr>
                    </a:p>
                  </a:txBody>
                  <a:tcPr marR="0" horzOverflow="overflow">
                    <a:lnL>
                      <a:noFill/>
                    </a:lnL>
                    <a:lnR cap="flat">
                      <a:noFill/>
                    </a:lnR>
                    <a:lnT>
                      <a:noFill/>
                    </a:lnT>
                    <a:lnB cap="flat">
                      <a:noFill/>
                    </a:lnB>
                    <a:lnTlToBr>
                      <a:noFill/>
                    </a:lnTlToBr>
                    <a:lnBlToTr>
                      <a:noFill/>
                    </a:lnBlToTr>
                    <a:noFill/>
                  </a:tcPr>
                </a:tc>
              </a:tr>
            </a:tbl>
          </a:graphicData>
        </a:graphic>
      </p:graphicFrame>
      <p:sp>
        <p:nvSpPr>
          <p:cNvPr id="1301562" name="Line 58"/>
          <p:cNvSpPr>
            <a:spLocks noChangeShapeType="1"/>
          </p:cNvSpPr>
          <p:nvPr/>
        </p:nvSpPr>
        <p:spPr bwMode="auto">
          <a:xfrm>
            <a:off x="990600" y="3581400"/>
            <a:ext cx="7696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1563" name="Line 59"/>
          <p:cNvSpPr>
            <a:spLocks noChangeShapeType="1"/>
          </p:cNvSpPr>
          <p:nvPr/>
        </p:nvSpPr>
        <p:spPr bwMode="auto">
          <a:xfrm>
            <a:off x="990600" y="2209800"/>
            <a:ext cx="7696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1564" name="Text Box 60"/>
          <p:cNvSpPr txBox="1">
            <a:spLocks noChangeArrowheads="1"/>
          </p:cNvSpPr>
          <p:nvPr/>
        </p:nvSpPr>
        <p:spPr bwMode="auto">
          <a:xfrm>
            <a:off x="2422525" y="3084513"/>
            <a:ext cx="5480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rgbClr val="FFFF00"/>
                </a:solidFill>
              </a:rPr>
              <a:t>You have known disease in: aorta, carotids, right leg</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303554" name="Text Box 2"/>
          <p:cNvSpPr txBox="1">
            <a:spLocks noChangeArrowheads="1"/>
          </p:cNvSpPr>
          <p:nvPr/>
        </p:nvSpPr>
        <p:spPr bwMode="auto">
          <a:xfrm>
            <a:off x="519113" y="6288088"/>
            <a:ext cx="58547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t>National Diabetes Data Group. </a:t>
            </a:r>
            <a:r>
              <a:rPr lang="en-US" altLang="x-none" sz="1600" i="1"/>
              <a:t>Diabetes in America. </a:t>
            </a:r>
            <a:r>
              <a:rPr lang="en-US" altLang="x-none" sz="1600"/>
              <a:t>2nd ed. NIH;1995.</a:t>
            </a:r>
          </a:p>
        </p:txBody>
      </p:sp>
      <p:sp>
        <p:nvSpPr>
          <p:cNvPr id="1303555" name="Rectangle 3"/>
          <p:cNvSpPr>
            <a:spLocks noGrp="1" noRot="1" noChangeArrowheads="1"/>
          </p:cNvSpPr>
          <p:nvPr>
            <p:ph type="title"/>
          </p:nvPr>
        </p:nvSpPr>
        <p:spPr>
          <a:xfrm>
            <a:off x="508000" y="196850"/>
            <a:ext cx="8215313" cy="793750"/>
          </a:xfrm>
        </p:spPr>
        <p:txBody>
          <a:bodyPr/>
          <a:lstStyle/>
          <a:p>
            <a:r>
              <a:rPr lang="en-US" altLang="en-US"/>
              <a:t>Atherosclerosis in Diabetes</a:t>
            </a:r>
          </a:p>
        </p:txBody>
      </p:sp>
      <p:sp>
        <p:nvSpPr>
          <p:cNvPr id="1303556" name="Rectangle 4"/>
          <p:cNvSpPr>
            <a:spLocks noGrp="1" noRot="1" noChangeArrowheads="1"/>
          </p:cNvSpPr>
          <p:nvPr>
            <p:ph type="body" idx="1"/>
          </p:nvPr>
        </p:nvSpPr>
        <p:spPr>
          <a:xfrm>
            <a:off x="508000" y="2057400"/>
            <a:ext cx="8161338" cy="3810000"/>
          </a:xfrm>
        </p:spPr>
        <p:txBody>
          <a:bodyPr/>
          <a:lstStyle/>
          <a:p>
            <a:pPr>
              <a:lnSpc>
                <a:spcPct val="80000"/>
              </a:lnSpc>
            </a:pPr>
            <a:r>
              <a:rPr lang="en-US" altLang="en-US" sz="2400"/>
              <a:t>~80% of all diabetic mortality</a:t>
            </a:r>
          </a:p>
          <a:p>
            <a:pPr lvl="1">
              <a:lnSpc>
                <a:spcPct val="80000"/>
              </a:lnSpc>
            </a:pPr>
            <a:r>
              <a:rPr lang="en-US" altLang="en-US" sz="2400"/>
              <a:t>75% from coronary atherosclerosis</a:t>
            </a:r>
          </a:p>
          <a:p>
            <a:pPr lvl="1">
              <a:lnSpc>
                <a:spcPct val="80000"/>
              </a:lnSpc>
              <a:buFontTx/>
              <a:buNone/>
            </a:pPr>
            <a:r>
              <a:rPr lang="en-US" altLang="en-US" sz="2400"/>
              <a:t>         </a:t>
            </a:r>
            <a:r>
              <a:rPr lang="en-US" altLang="en-US" sz="2400">
                <a:solidFill>
                  <a:schemeClr val="hlink"/>
                </a:solidFill>
              </a:rPr>
              <a:t>= 60%  of  all  diabetic  deaths  are  from  MI</a:t>
            </a:r>
          </a:p>
          <a:p>
            <a:pPr lvl="1">
              <a:lnSpc>
                <a:spcPct val="80000"/>
              </a:lnSpc>
            </a:pPr>
            <a:r>
              <a:rPr lang="en-US" altLang="en-US" sz="2400"/>
              <a:t>25% from cerebral or peripheral vascular disease</a:t>
            </a:r>
          </a:p>
          <a:p>
            <a:pPr lvl="1">
              <a:lnSpc>
                <a:spcPct val="80000"/>
              </a:lnSpc>
              <a:buFontTx/>
              <a:buNone/>
            </a:pPr>
            <a:r>
              <a:rPr lang="en-US" altLang="en-US" sz="2400"/>
              <a:t>         </a:t>
            </a:r>
            <a:r>
              <a:rPr lang="en-US" altLang="en-US" sz="2400">
                <a:solidFill>
                  <a:schemeClr val="hlink"/>
                </a:solidFill>
              </a:rPr>
              <a:t>= 20%  of  all  diabetic  deaths  are  from  stroke  or  PVD</a:t>
            </a:r>
          </a:p>
          <a:p>
            <a:pPr>
              <a:lnSpc>
                <a:spcPct val="80000"/>
              </a:lnSpc>
            </a:pPr>
            <a:r>
              <a:rPr lang="en-US" altLang="en-US" sz="2400"/>
              <a:t>&gt;75% of all hospitalizations for diabetic complications</a:t>
            </a:r>
          </a:p>
          <a:p>
            <a:pPr>
              <a:lnSpc>
                <a:spcPct val="80000"/>
              </a:lnSpc>
              <a:buFont typeface="Wingdings" charset="2"/>
              <a:buNone/>
            </a:pPr>
            <a:r>
              <a:rPr lang="en-US" altLang="en-US" sz="2400"/>
              <a:t>( recent  data  presented  at  6/03  ADA  meeting:</a:t>
            </a:r>
          </a:p>
          <a:p>
            <a:pPr>
              <a:lnSpc>
                <a:spcPct val="80000"/>
              </a:lnSpc>
              <a:buFont typeface="Wingdings" charset="2"/>
              <a:buNone/>
            </a:pPr>
            <a:r>
              <a:rPr lang="en-US" altLang="en-US" sz="2400"/>
              <a:t>      &lt; 5%  develop  blindness</a:t>
            </a:r>
          </a:p>
          <a:p>
            <a:pPr>
              <a:lnSpc>
                <a:spcPct val="80000"/>
              </a:lnSpc>
              <a:buFont typeface="Wingdings" charset="2"/>
              <a:buNone/>
            </a:pPr>
            <a:r>
              <a:rPr lang="en-US" altLang="en-US" sz="2400"/>
              <a:t>      &lt; 2%  develop  ESRD  or  amputation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305602" name="Text Box 2"/>
          <p:cNvSpPr txBox="1">
            <a:spLocks noChangeArrowheads="1"/>
          </p:cNvSpPr>
          <p:nvPr/>
        </p:nvSpPr>
        <p:spPr bwMode="auto">
          <a:xfrm>
            <a:off x="527050" y="6043613"/>
            <a:ext cx="38877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t>Kannel WB. </a:t>
            </a:r>
            <a:r>
              <a:rPr lang="en-US" altLang="x-none" sz="1600" i="1"/>
              <a:t>Am Heart J</a:t>
            </a:r>
            <a:r>
              <a:rPr lang="en-US" altLang="x-none" sz="1600"/>
              <a:t>. 1985;110:1100-1107.</a:t>
            </a:r>
          </a:p>
          <a:p>
            <a:r>
              <a:rPr lang="en-US" altLang="x-none" sz="1600"/>
              <a:t>Abbott RD et al. </a:t>
            </a:r>
            <a:r>
              <a:rPr lang="en-US" altLang="x-none" sz="1600" i="1"/>
              <a:t>JAMA</a:t>
            </a:r>
            <a:r>
              <a:rPr lang="en-US" altLang="x-none" sz="1600"/>
              <a:t>. 1988;260:3456-3460.</a:t>
            </a:r>
          </a:p>
        </p:txBody>
      </p:sp>
      <p:sp>
        <p:nvSpPr>
          <p:cNvPr id="1305603" name="Rectangle 3"/>
          <p:cNvSpPr>
            <a:spLocks noGrp="1" noRot="1" noChangeArrowheads="1"/>
          </p:cNvSpPr>
          <p:nvPr>
            <p:ph type="title"/>
          </p:nvPr>
        </p:nvSpPr>
        <p:spPr>
          <a:xfrm>
            <a:off x="508000" y="196850"/>
            <a:ext cx="8215313" cy="936625"/>
          </a:xfrm>
        </p:spPr>
        <p:txBody>
          <a:bodyPr/>
          <a:lstStyle/>
          <a:p>
            <a:r>
              <a:rPr lang="en-US" altLang="en-US"/>
              <a:t>Women, Diabetes, and CHD</a:t>
            </a:r>
          </a:p>
        </p:txBody>
      </p:sp>
      <p:sp>
        <p:nvSpPr>
          <p:cNvPr id="1305604" name="Rectangle 4"/>
          <p:cNvSpPr>
            <a:spLocks noGrp="1" noRot="1" noChangeArrowheads="1"/>
          </p:cNvSpPr>
          <p:nvPr>
            <p:ph type="body" idx="1"/>
          </p:nvPr>
        </p:nvSpPr>
        <p:spPr>
          <a:xfrm>
            <a:off x="508000" y="1752600"/>
            <a:ext cx="7713663" cy="3432175"/>
          </a:xfrm>
        </p:spPr>
        <p:txBody>
          <a:bodyPr/>
          <a:lstStyle/>
          <a:p>
            <a:r>
              <a:rPr lang="en-US" altLang="en-US" sz="2800"/>
              <a:t>Diabetic women are at high risk for CHD</a:t>
            </a:r>
          </a:p>
          <a:p>
            <a:r>
              <a:rPr lang="en-US" altLang="en-US" sz="2800"/>
              <a:t>Diabetes eliminates relative cardio-protective effect of being pre-menopausal</a:t>
            </a:r>
          </a:p>
          <a:p>
            <a:pPr lvl="1"/>
            <a:r>
              <a:rPr lang="en-US" altLang="en-US">
                <a:solidFill>
                  <a:schemeClr val="hlink"/>
                </a:solidFill>
              </a:rPr>
              <a:t>risk of recurrent MI in diabetic women is three times that of non-diabetic women</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307650" name="Text Box 2"/>
          <p:cNvSpPr txBox="1">
            <a:spLocks noChangeArrowheads="1"/>
          </p:cNvSpPr>
          <p:nvPr/>
        </p:nvSpPr>
        <p:spPr bwMode="auto">
          <a:xfrm>
            <a:off x="120650" y="5999163"/>
            <a:ext cx="7370763"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
                <a:srgbClr val="FFFF66"/>
              </a:buClr>
            </a:pPr>
            <a:r>
              <a:rPr lang="en-US" altLang="x-none" sz="1200">
                <a:solidFill>
                  <a:schemeClr val="hlink"/>
                </a:solidFill>
              </a:rPr>
              <a:t>Bierman EL. </a:t>
            </a:r>
            <a:r>
              <a:rPr lang="en-US" altLang="x-none" sz="1200" i="1">
                <a:solidFill>
                  <a:schemeClr val="hlink"/>
                </a:solidFill>
              </a:rPr>
              <a:t>Arteriolscler Thromb. </a:t>
            </a:r>
            <a:r>
              <a:rPr lang="en-US" altLang="x-none" sz="1200">
                <a:solidFill>
                  <a:schemeClr val="hlink"/>
                </a:solidFill>
              </a:rPr>
              <a:t>1992;12:647-656.</a:t>
            </a:r>
          </a:p>
          <a:p>
            <a:pPr>
              <a:buClr>
                <a:srgbClr val="FFFF66"/>
              </a:buClr>
            </a:pPr>
            <a:r>
              <a:rPr lang="en-US" altLang="x-none" sz="1200">
                <a:solidFill>
                  <a:schemeClr val="hlink"/>
                </a:solidFill>
              </a:rPr>
              <a:t>Carpentier A, Lewis GF. </a:t>
            </a:r>
            <a:r>
              <a:rPr lang="en-US" altLang="x-none" sz="1200" i="1">
                <a:solidFill>
                  <a:schemeClr val="hlink"/>
                </a:solidFill>
              </a:rPr>
              <a:t>Can J Diabetes Care</a:t>
            </a:r>
            <a:r>
              <a:rPr lang="en-US" altLang="x-none" sz="1200">
                <a:solidFill>
                  <a:schemeClr val="hlink"/>
                </a:solidFill>
              </a:rPr>
              <a:t>. 1998;22:28-38.</a:t>
            </a:r>
          </a:p>
          <a:p>
            <a:pPr>
              <a:buClr>
                <a:srgbClr val="FFFF66"/>
              </a:buClr>
            </a:pPr>
            <a:r>
              <a:rPr lang="en-US" altLang="x-none" sz="1200">
                <a:solidFill>
                  <a:schemeClr val="hlink"/>
                </a:solidFill>
              </a:rPr>
              <a:t>Miettinen H, et al. </a:t>
            </a:r>
            <a:r>
              <a:rPr lang="en-US" altLang="x-none" sz="1200" i="1">
                <a:solidFill>
                  <a:schemeClr val="hlink"/>
                </a:solidFill>
              </a:rPr>
              <a:t>Diabetes Care</a:t>
            </a:r>
            <a:r>
              <a:rPr lang="en-US" altLang="x-none" sz="1200">
                <a:solidFill>
                  <a:schemeClr val="hlink"/>
                </a:solidFill>
              </a:rPr>
              <a:t>. 1998;21:69-75.</a:t>
            </a:r>
          </a:p>
        </p:txBody>
      </p:sp>
      <p:sp>
        <p:nvSpPr>
          <p:cNvPr id="1307651" name="Rectangle 3"/>
          <p:cNvSpPr>
            <a:spLocks noGrp="1" noRot="1" noChangeArrowheads="1"/>
          </p:cNvSpPr>
          <p:nvPr>
            <p:ph type="title"/>
          </p:nvPr>
        </p:nvSpPr>
        <p:spPr/>
        <p:txBody>
          <a:bodyPr/>
          <a:lstStyle/>
          <a:p>
            <a:r>
              <a:rPr lang="en-US" altLang="x-none" sz="3800">
                <a:solidFill>
                  <a:schemeClr val="tx1"/>
                </a:solidFill>
              </a:rPr>
              <a:t>Increased Risk of </a:t>
            </a:r>
            <a:br>
              <a:rPr lang="en-US" altLang="x-none" sz="3800">
                <a:solidFill>
                  <a:schemeClr val="tx1"/>
                </a:solidFill>
              </a:rPr>
            </a:br>
            <a:r>
              <a:rPr lang="en-US" altLang="x-none" sz="3800">
                <a:solidFill>
                  <a:schemeClr val="tx1"/>
                </a:solidFill>
              </a:rPr>
              <a:t>Heart Disease in Diabetes</a:t>
            </a:r>
            <a:endParaRPr lang="en-US" altLang="x-none" sz="3400">
              <a:solidFill>
                <a:schemeClr val="tx1"/>
              </a:solidFill>
            </a:endParaRPr>
          </a:p>
        </p:txBody>
      </p:sp>
      <p:sp>
        <p:nvSpPr>
          <p:cNvPr id="1307652" name="Rectangle 4"/>
          <p:cNvSpPr>
            <a:spLocks noGrp="1" noRot="1" noChangeArrowheads="1"/>
          </p:cNvSpPr>
          <p:nvPr>
            <p:ph type="body" idx="1"/>
          </p:nvPr>
        </p:nvSpPr>
        <p:spPr>
          <a:xfrm>
            <a:off x="533400" y="1827213"/>
            <a:ext cx="8370888" cy="4040187"/>
          </a:xfrm>
        </p:spPr>
        <p:txBody>
          <a:bodyPr/>
          <a:lstStyle/>
          <a:p>
            <a:pPr lvl="1">
              <a:spcBef>
                <a:spcPct val="50000"/>
              </a:spcBef>
              <a:buFontTx/>
              <a:buNone/>
            </a:pPr>
            <a:endParaRPr lang="en-US" altLang="x-none">
              <a:effectLst/>
            </a:endParaRPr>
          </a:p>
          <a:p>
            <a:pPr lvl="1">
              <a:spcBef>
                <a:spcPct val="50000"/>
              </a:spcBef>
              <a:buFontTx/>
              <a:buChar char="•"/>
            </a:pPr>
            <a:r>
              <a:rPr lang="en-US" altLang="x-none">
                <a:effectLst/>
              </a:rPr>
              <a:t>The risk of CHD is increased two to fourfold in diabetics compared with non-diabetics</a:t>
            </a:r>
          </a:p>
          <a:p>
            <a:pPr lvl="1">
              <a:spcBef>
                <a:spcPct val="50000"/>
              </a:spcBef>
              <a:buFontTx/>
              <a:buChar char="•"/>
            </a:pPr>
            <a:r>
              <a:rPr lang="en-US" altLang="x-none">
                <a:effectLst/>
              </a:rPr>
              <a:t>There is a high 1-year mortality rate following a first MI: </a:t>
            </a:r>
          </a:p>
          <a:p>
            <a:pPr lvl="2">
              <a:spcBef>
                <a:spcPct val="50000"/>
              </a:spcBef>
              <a:buFontTx/>
              <a:buChar char="•"/>
            </a:pPr>
            <a:r>
              <a:rPr lang="en-US" altLang="x-none">
                <a:effectLst/>
              </a:rPr>
              <a:t>44% in diabetic men</a:t>
            </a:r>
          </a:p>
          <a:p>
            <a:pPr lvl="2">
              <a:spcBef>
                <a:spcPct val="50000"/>
              </a:spcBef>
              <a:buFontTx/>
              <a:buChar char="•"/>
            </a:pPr>
            <a:r>
              <a:rPr lang="en-US" altLang="x-none">
                <a:effectLst/>
              </a:rPr>
              <a:t>37% in diabetic women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3"/>
          <p:cNvSpPr>
            <a:spLocks noGrp="1"/>
          </p:cNvSpPr>
          <p:nvPr>
            <p:ph type="ftr" sz="quarter" idx="11"/>
          </p:nvPr>
        </p:nvSpPr>
        <p:spPr/>
        <p:txBody>
          <a:bodyPr/>
          <a:lstStyle/>
          <a:p>
            <a:r>
              <a:rPr lang="en-US" altLang="x-none"/>
              <a:t>Copyright Bale/Doneen Paradigm</a:t>
            </a:r>
          </a:p>
        </p:txBody>
      </p:sp>
      <p:sp>
        <p:nvSpPr>
          <p:cNvPr id="1309698" name="Rectangle 2"/>
          <p:cNvSpPr>
            <a:spLocks noChangeArrowheads="1"/>
          </p:cNvSpPr>
          <p:nvPr/>
        </p:nvSpPr>
        <p:spPr bwMode="auto">
          <a:xfrm>
            <a:off x="1185863" y="6315075"/>
            <a:ext cx="35639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lvl1pPr marL="63500" indent="-635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spcBef>
                <a:spcPct val="10000"/>
              </a:spcBef>
            </a:pPr>
            <a:r>
              <a:rPr lang="en-US" altLang="x-none" sz="1200"/>
              <a:t>*</a:t>
            </a:r>
            <a:r>
              <a:rPr lang="en-US" altLang="x-none" sz="1200" i="1"/>
              <a:t>P</a:t>
            </a:r>
            <a:r>
              <a:rPr lang="en-US" altLang="x-none" sz="1200"/>
              <a:t>&lt;0.001</a:t>
            </a:r>
          </a:p>
          <a:p>
            <a:pPr>
              <a:spcAft>
                <a:spcPct val="20000"/>
              </a:spcAft>
            </a:pPr>
            <a:r>
              <a:rPr lang="en-US" altLang="x-none" sz="1200"/>
              <a:t>	Haffner SM, et al. </a:t>
            </a:r>
            <a:r>
              <a:rPr lang="en-US" altLang="x-none" sz="1200" i="1"/>
              <a:t>N Engl J Med</a:t>
            </a:r>
            <a:r>
              <a:rPr lang="en-US" altLang="x-none" sz="1200"/>
              <a:t>. 1998;339:229-234.</a:t>
            </a:r>
          </a:p>
        </p:txBody>
      </p:sp>
      <p:sp>
        <p:nvSpPr>
          <p:cNvPr id="1309699" name="Rectangle 3"/>
          <p:cNvSpPr>
            <a:spLocks noGrp="1" noRot="1" noChangeArrowheads="1"/>
          </p:cNvSpPr>
          <p:nvPr>
            <p:ph type="title"/>
          </p:nvPr>
        </p:nvSpPr>
        <p:spPr>
          <a:xfrm>
            <a:off x="1143000" y="0"/>
            <a:ext cx="7772400" cy="1143000"/>
          </a:xfrm>
        </p:spPr>
        <p:txBody>
          <a:bodyPr/>
          <a:lstStyle/>
          <a:p>
            <a:r>
              <a:rPr lang="en-US" altLang="x-none" sz="3200"/>
              <a:t>Type 2 Diabetes Is a </a:t>
            </a:r>
            <a:br>
              <a:rPr lang="en-US" altLang="x-none" sz="3200"/>
            </a:br>
            <a:r>
              <a:rPr lang="en-US" altLang="x-none" sz="3200"/>
              <a:t>CHD equivalent</a:t>
            </a:r>
          </a:p>
        </p:txBody>
      </p:sp>
      <p:sp>
        <p:nvSpPr>
          <p:cNvPr id="1309700" name="Text Box 4"/>
          <p:cNvSpPr txBox="1">
            <a:spLocks noChangeArrowheads="1"/>
          </p:cNvSpPr>
          <p:nvPr/>
        </p:nvSpPr>
        <p:spPr bwMode="auto">
          <a:xfrm rot="-5400000">
            <a:off x="488157" y="3448843"/>
            <a:ext cx="219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x-none"/>
              <a:t>Fatal or Nonfatal MI</a:t>
            </a:r>
          </a:p>
        </p:txBody>
      </p:sp>
      <p:graphicFrame>
        <p:nvGraphicFramePr>
          <p:cNvPr id="1309701" name="Object 5"/>
          <p:cNvGraphicFramePr>
            <a:graphicFrameLocks noChangeAspect="1"/>
          </p:cNvGraphicFramePr>
          <p:nvPr/>
        </p:nvGraphicFramePr>
        <p:xfrm>
          <a:off x="1293813" y="1843088"/>
          <a:ext cx="7467600" cy="3648075"/>
        </p:xfrm>
        <a:graphic>
          <a:graphicData uri="http://schemas.openxmlformats.org/presentationml/2006/ole">
            <mc:AlternateContent xmlns:mc="http://schemas.openxmlformats.org/markup-compatibility/2006">
              <mc:Choice xmlns:v="urn:schemas-microsoft-com:vml" Requires="v">
                <p:oleObj spid="_x0000_s1309715" name="Chart" r:id="rId4" imgW="8010525" imgH="3771900" progId="MSGraph.Chart.8">
                  <p:embed followColorScheme="full"/>
                </p:oleObj>
              </mc:Choice>
              <mc:Fallback>
                <p:oleObj name="Chart" r:id="rId4" imgW="8010525" imgH="377190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3813" y="1843088"/>
                        <a:ext cx="746760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09702" name="Text Box 6"/>
          <p:cNvSpPr txBox="1">
            <a:spLocks noChangeArrowheads="1"/>
          </p:cNvSpPr>
          <p:nvPr/>
        </p:nvSpPr>
        <p:spPr bwMode="auto">
          <a:xfrm>
            <a:off x="2174875" y="5240338"/>
            <a:ext cx="3597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x-none"/>
              <a:t>Nondiabetic Subjects </a:t>
            </a:r>
          </a:p>
          <a:p>
            <a:pPr algn="ctr"/>
            <a:r>
              <a:rPr lang="en-US" altLang="x-none"/>
              <a:t>(n=1373)</a:t>
            </a:r>
          </a:p>
        </p:txBody>
      </p:sp>
      <p:sp>
        <p:nvSpPr>
          <p:cNvPr id="1309703" name="Text Box 7"/>
          <p:cNvSpPr txBox="1">
            <a:spLocks noChangeArrowheads="1"/>
          </p:cNvSpPr>
          <p:nvPr/>
        </p:nvSpPr>
        <p:spPr bwMode="auto">
          <a:xfrm>
            <a:off x="5553075" y="5240338"/>
            <a:ext cx="3144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x-none"/>
              <a:t>Type 2 Diabetic Subjects (n=1059)</a:t>
            </a:r>
          </a:p>
        </p:txBody>
      </p:sp>
      <p:sp>
        <p:nvSpPr>
          <p:cNvPr id="1309704" name="Rectangle 8"/>
          <p:cNvSpPr>
            <a:spLocks noChangeArrowheads="1"/>
          </p:cNvSpPr>
          <p:nvPr/>
        </p:nvSpPr>
        <p:spPr bwMode="auto">
          <a:xfrm>
            <a:off x="3097213" y="4629150"/>
            <a:ext cx="520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b="1">
                <a:solidFill>
                  <a:srgbClr val="FFFFFF"/>
                </a:solidFill>
              </a:rPr>
              <a:t>3.5%</a:t>
            </a:r>
            <a:endParaRPr lang="en-US" altLang="x-none" b="1">
              <a:solidFill>
                <a:schemeClr val="accent2"/>
              </a:solidFill>
            </a:endParaRPr>
          </a:p>
        </p:txBody>
      </p:sp>
      <p:sp>
        <p:nvSpPr>
          <p:cNvPr id="1309705" name="Rectangle 9"/>
          <p:cNvSpPr>
            <a:spLocks noChangeArrowheads="1"/>
          </p:cNvSpPr>
          <p:nvPr/>
        </p:nvSpPr>
        <p:spPr bwMode="auto">
          <a:xfrm>
            <a:off x="6165850" y="3584575"/>
            <a:ext cx="647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lgn="ctr"/>
            <a:r>
              <a:rPr lang="en-US" altLang="x-none" b="1">
                <a:solidFill>
                  <a:srgbClr val="FFFFFF"/>
                </a:solidFill>
              </a:rPr>
              <a:t>20.2%</a:t>
            </a:r>
          </a:p>
        </p:txBody>
      </p:sp>
      <p:sp>
        <p:nvSpPr>
          <p:cNvPr id="1309706" name="Rectangle 10"/>
          <p:cNvSpPr>
            <a:spLocks noChangeArrowheads="1"/>
          </p:cNvSpPr>
          <p:nvPr/>
        </p:nvSpPr>
        <p:spPr bwMode="auto">
          <a:xfrm>
            <a:off x="4321175" y="3675063"/>
            <a:ext cx="706438"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lgn="ctr"/>
            <a:r>
              <a:rPr lang="en-US" altLang="x-none" b="1">
                <a:solidFill>
                  <a:srgbClr val="FFFFFF"/>
                </a:solidFill>
              </a:rPr>
              <a:t>18.8%</a:t>
            </a:r>
            <a:r>
              <a:rPr lang="en-US" altLang="x-none" b="1" baseline="30000">
                <a:solidFill>
                  <a:srgbClr val="FFFFFF"/>
                </a:solidFill>
              </a:rPr>
              <a:t>*</a:t>
            </a:r>
          </a:p>
        </p:txBody>
      </p:sp>
      <p:sp>
        <p:nvSpPr>
          <p:cNvPr id="1309707" name="Rectangle 11"/>
          <p:cNvSpPr>
            <a:spLocks noChangeArrowheads="1"/>
          </p:cNvSpPr>
          <p:nvPr/>
        </p:nvSpPr>
        <p:spPr bwMode="auto">
          <a:xfrm>
            <a:off x="7412038" y="2036763"/>
            <a:ext cx="706437"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lgn="ctr"/>
            <a:r>
              <a:rPr lang="en-US" altLang="x-none" b="1">
                <a:solidFill>
                  <a:srgbClr val="FFFFFF"/>
                </a:solidFill>
              </a:rPr>
              <a:t>45.0%</a:t>
            </a:r>
            <a:r>
              <a:rPr lang="en-US" altLang="x-none" b="1" baseline="30000">
                <a:solidFill>
                  <a:srgbClr val="FFFFFF"/>
                </a:solidFill>
              </a:rPr>
              <a:t>*</a:t>
            </a:r>
          </a:p>
        </p:txBody>
      </p:sp>
      <p:sp>
        <p:nvSpPr>
          <p:cNvPr id="1309708" name="Rectangle 12"/>
          <p:cNvSpPr>
            <a:spLocks noChangeArrowheads="1"/>
          </p:cNvSpPr>
          <p:nvPr/>
        </p:nvSpPr>
        <p:spPr bwMode="auto">
          <a:xfrm>
            <a:off x="2730500" y="2162175"/>
            <a:ext cx="169863" cy="176213"/>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9709" name="Rectangle 13"/>
          <p:cNvSpPr>
            <a:spLocks noChangeArrowheads="1"/>
          </p:cNvSpPr>
          <p:nvPr/>
        </p:nvSpPr>
        <p:spPr bwMode="auto">
          <a:xfrm>
            <a:off x="3059113" y="2117725"/>
            <a:ext cx="1155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lnSpc>
                <a:spcPct val="90000"/>
              </a:lnSpc>
              <a:spcBef>
                <a:spcPct val="50000"/>
              </a:spcBef>
              <a:buClr>
                <a:schemeClr val="tx2"/>
              </a:buClr>
            </a:pPr>
            <a:r>
              <a:rPr lang="en-US" altLang="x-none">
                <a:solidFill>
                  <a:srgbClr val="FFFFFF"/>
                </a:solidFill>
              </a:rPr>
              <a:t>No Prior MI</a:t>
            </a:r>
          </a:p>
        </p:txBody>
      </p:sp>
      <p:sp>
        <p:nvSpPr>
          <p:cNvPr id="1309710" name="Rectangle 14"/>
          <p:cNvSpPr>
            <a:spLocks noChangeArrowheads="1"/>
          </p:cNvSpPr>
          <p:nvPr/>
        </p:nvSpPr>
        <p:spPr bwMode="auto">
          <a:xfrm>
            <a:off x="2730500" y="2543175"/>
            <a:ext cx="169863" cy="176213"/>
          </a:xfrm>
          <a:prstGeom prst="rect">
            <a:avLst/>
          </a:prstGeom>
          <a:gradFill rotWithShape="0">
            <a:gsLst>
              <a:gs pos="0">
                <a:srgbClr val="808000"/>
              </a:gs>
              <a:gs pos="50000">
                <a:schemeClr val="accent2"/>
              </a:gs>
              <a:gs pos="100000">
                <a:srgbClr val="808000"/>
              </a:gs>
            </a:gsLst>
            <a:lin ang="0" scaled="1"/>
          </a:gra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9711" name="Rectangle 15"/>
          <p:cNvSpPr>
            <a:spLocks noChangeArrowheads="1"/>
          </p:cNvSpPr>
          <p:nvPr/>
        </p:nvSpPr>
        <p:spPr bwMode="auto">
          <a:xfrm>
            <a:off x="3059113" y="2500313"/>
            <a:ext cx="8001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lnSpc>
                <a:spcPct val="90000"/>
              </a:lnSpc>
              <a:spcBef>
                <a:spcPct val="50000"/>
              </a:spcBef>
              <a:buClr>
                <a:schemeClr val="tx2"/>
              </a:buClr>
            </a:pPr>
            <a:r>
              <a:rPr lang="en-US" altLang="x-none">
                <a:solidFill>
                  <a:srgbClr val="FFFFFF"/>
                </a:solidFill>
              </a:rPr>
              <a:t>Prior MI</a:t>
            </a:r>
          </a:p>
        </p:txBody>
      </p:sp>
      <p:sp>
        <p:nvSpPr>
          <p:cNvPr id="1309712" name="Rectangle 16"/>
          <p:cNvSpPr>
            <a:spLocks noChangeArrowheads="1"/>
          </p:cNvSpPr>
          <p:nvPr/>
        </p:nvSpPr>
        <p:spPr bwMode="auto">
          <a:xfrm>
            <a:off x="1066800" y="1143000"/>
            <a:ext cx="772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b="1">
                <a:solidFill>
                  <a:schemeClr val="hlink"/>
                </a:solidFill>
              </a:rPr>
              <a:t>Diabetes and prior myocardial infarction (MI) carry the same mortality risk</a:t>
            </a:r>
          </a:p>
        </p:txBody>
      </p:sp>
      <p:sp>
        <p:nvSpPr>
          <p:cNvPr id="1309713" name="Rectangle 17"/>
          <p:cNvSpPr>
            <a:spLocks noChangeArrowheads="1"/>
          </p:cNvSpPr>
          <p:nvPr/>
        </p:nvSpPr>
        <p:spPr bwMode="auto">
          <a:xfrm>
            <a:off x="1185863" y="5948363"/>
            <a:ext cx="37925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a:spcBef>
                <a:spcPct val="10000"/>
              </a:spcBef>
            </a:pPr>
            <a:r>
              <a:rPr lang="en-US" altLang="x-none" sz="1400"/>
              <a:t>Seven-year incidence in a Finnish-based cohort.</a:t>
            </a:r>
          </a:p>
        </p:txBody>
      </p:sp>
      <p:sp>
        <p:nvSpPr>
          <p:cNvPr id="1309714" name="Text Box 18"/>
          <p:cNvSpPr txBox="1">
            <a:spLocks noChangeArrowheads="1"/>
          </p:cNvSpPr>
          <p:nvPr/>
        </p:nvSpPr>
        <p:spPr bwMode="auto">
          <a:xfrm>
            <a:off x="-92075" y="112713"/>
            <a:ext cx="3448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rgbClr val="FFFF00"/>
                </a:solidFill>
              </a:rPr>
              <a:t>In light of your recent tests,</a:t>
            </a:r>
          </a:p>
          <a:p>
            <a:r>
              <a:rPr lang="en-US" altLang="x-none">
                <a:solidFill>
                  <a:srgbClr val="FFFF00"/>
                </a:solidFill>
              </a:rPr>
              <a:t>I do not believe this in your case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x-none"/>
              <a:t>Copyright Bale/Doneen Paradigm</a:t>
            </a:r>
          </a:p>
        </p:txBody>
      </p:sp>
      <p:sp>
        <p:nvSpPr>
          <p:cNvPr id="1238018" name="Rectangle 2"/>
          <p:cNvSpPr>
            <a:spLocks noGrp="1" noRot="1" noChangeArrowheads="1"/>
          </p:cNvSpPr>
          <p:nvPr>
            <p:ph type="title"/>
          </p:nvPr>
        </p:nvSpPr>
        <p:spPr/>
        <p:txBody>
          <a:bodyPr/>
          <a:lstStyle/>
          <a:p>
            <a:r>
              <a:rPr lang="en-US" altLang="x-none" sz="4000"/>
              <a:t>Reynolds Risk Score for women</a:t>
            </a:r>
            <a:br>
              <a:rPr lang="en-US" altLang="x-none" sz="4000"/>
            </a:br>
            <a:r>
              <a:rPr lang="en-US" altLang="x-none" sz="4000"/>
              <a:t>more accurate than FRS</a:t>
            </a:r>
          </a:p>
        </p:txBody>
      </p:sp>
      <p:sp>
        <p:nvSpPr>
          <p:cNvPr id="1238019" name="Rectangle 3"/>
          <p:cNvSpPr>
            <a:spLocks noGrp="1" noRot="1" noChangeArrowheads="1"/>
          </p:cNvSpPr>
          <p:nvPr>
            <p:ph type="body" idx="1"/>
          </p:nvPr>
        </p:nvSpPr>
        <p:spPr/>
        <p:txBody>
          <a:bodyPr/>
          <a:lstStyle/>
          <a:p>
            <a:pPr>
              <a:buFont typeface="Wingdings" charset="2"/>
              <a:buNone/>
            </a:pPr>
            <a:r>
              <a:rPr lang="en-US" altLang="x-none"/>
              <a:t>          </a:t>
            </a:r>
          </a:p>
          <a:p>
            <a:pPr>
              <a:buFont typeface="Wingdings" charset="2"/>
              <a:buNone/>
            </a:pPr>
            <a:endParaRPr lang="en-US" altLang="x-none"/>
          </a:p>
          <a:p>
            <a:pPr>
              <a:buFont typeface="Wingdings" charset="2"/>
              <a:buNone/>
            </a:pPr>
            <a:endParaRPr lang="en-US" altLang="x-none"/>
          </a:p>
          <a:p>
            <a:pPr>
              <a:buFont typeface="Wingdings" charset="2"/>
              <a:buNone/>
            </a:pPr>
            <a:r>
              <a:rPr lang="en-US" altLang="x-none"/>
              <a:t>           http://www.reynoldsriskscore.org</a:t>
            </a:r>
          </a:p>
        </p:txBody>
      </p:sp>
      <p:sp>
        <p:nvSpPr>
          <p:cNvPr id="1238020" name="Text Box 4"/>
          <p:cNvSpPr txBox="1">
            <a:spLocks noChangeArrowheads="1"/>
          </p:cNvSpPr>
          <p:nvPr/>
        </p:nvSpPr>
        <p:spPr bwMode="auto">
          <a:xfrm>
            <a:off x="1279525" y="4840288"/>
            <a:ext cx="6645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x-none" sz="2400">
                <a:solidFill>
                  <a:schemeClr val="hlink"/>
                </a:solidFill>
              </a:rPr>
              <a:t>JAMA. 2/14/2007;297:611-619</a:t>
            </a:r>
          </a:p>
        </p:txBody>
      </p:sp>
      <p:sp>
        <p:nvSpPr>
          <p:cNvPr id="1238021" name="Text Box 5"/>
          <p:cNvSpPr txBox="1">
            <a:spLocks noChangeArrowheads="1"/>
          </p:cNvSpPr>
          <p:nvPr/>
        </p:nvSpPr>
        <p:spPr bwMode="auto">
          <a:xfrm>
            <a:off x="1660525" y="2068513"/>
            <a:ext cx="5364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Yours is a  2% ten year risk = moderately high</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311746" name="Rectangle 2"/>
          <p:cNvSpPr>
            <a:spLocks noGrp="1" noRot="1" noChangeArrowheads="1"/>
          </p:cNvSpPr>
          <p:nvPr>
            <p:ph type="title"/>
          </p:nvPr>
        </p:nvSpPr>
        <p:spPr/>
        <p:txBody>
          <a:bodyPr/>
          <a:lstStyle/>
          <a:p>
            <a:r>
              <a:rPr lang="en-US" altLang="x-none"/>
              <a:t>Diabetics at high CV risk</a:t>
            </a:r>
          </a:p>
        </p:txBody>
      </p:sp>
      <p:sp>
        <p:nvSpPr>
          <p:cNvPr id="1311747" name="Rectangle 3"/>
          <p:cNvSpPr>
            <a:spLocks noGrp="1" noRot="1" noChangeArrowheads="1"/>
          </p:cNvSpPr>
          <p:nvPr>
            <p:ph type="body" idx="1"/>
          </p:nvPr>
        </p:nvSpPr>
        <p:spPr>
          <a:xfrm>
            <a:off x="301625" y="1828800"/>
            <a:ext cx="8540750" cy="4270375"/>
          </a:xfrm>
        </p:spPr>
        <p:txBody>
          <a:bodyPr/>
          <a:lstStyle/>
          <a:p>
            <a:pPr>
              <a:buFont typeface="Wingdings" charset="2"/>
              <a:buNone/>
            </a:pPr>
            <a:r>
              <a:rPr lang="en-US" altLang="x-none"/>
              <a:t>By the time someone has become diabetic, they are as likely to have a heart attack as a non-diabetic who has already had a heart attack and actually are more likely to have a stroke.</a:t>
            </a:r>
          </a:p>
        </p:txBody>
      </p:sp>
      <p:sp>
        <p:nvSpPr>
          <p:cNvPr id="1311748" name="Text Box 4"/>
          <p:cNvSpPr txBox="1">
            <a:spLocks noChangeArrowheads="1"/>
          </p:cNvSpPr>
          <p:nvPr/>
        </p:nvSpPr>
        <p:spPr bwMode="auto">
          <a:xfrm>
            <a:off x="0" y="4840288"/>
            <a:ext cx="914400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CA" altLang="x-none" sz="2400">
                <a:solidFill>
                  <a:schemeClr val="hlink"/>
                </a:solidFill>
              </a:rPr>
              <a:t>Schramm TK, et al. American Diabetes Association 2007 </a:t>
            </a:r>
          </a:p>
          <a:p>
            <a:pPr eaLnBrk="1" hangingPunct="1">
              <a:spcBef>
                <a:spcPct val="50000"/>
              </a:spcBef>
            </a:pPr>
            <a:r>
              <a:rPr lang="en-CA" altLang="x-none" sz="2400">
                <a:solidFill>
                  <a:schemeClr val="hlink"/>
                </a:solidFill>
              </a:rPr>
              <a:t>Scientific Sessions; June 23, 2007; Chicago, IL. Poster 692.</a:t>
            </a:r>
            <a:r>
              <a:rPr lang="en-US" altLang="x-none" sz="2400">
                <a:solidFill>
                  <a:schemeClr val="hlink"/>
                </a:solidFill>
              </a:rPr>
              <a:t> </a:t>
            </a:r>
          </a:p>
          <a:p>
            <a:endParaRPr lang="en-US" altLang="x-none" sz="240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313794" name="Text Box 2"/>
          <p:cNvSpPr txBox="1">
            <a:spLocks noChangeArrowheads="1"/>
          </p:cNvSpPr>
          <p:nvPr/>
        </p:nvSpPr>
        <p:spPr bwMode="auto">
          <a:xfrm>
            <a:off x="0" y="40894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sz="2400">
                <a:solidFill>
                  <a:srgbClr val="FFA31B"/>
                </a:solidFill>
                <a:latin typeface="Verdana" charset="0"/>
                <a:ea typeface="Arial" charset="0"/>
                <a:cs typeface="Arial" charset="0"/>
              </a:rPr>
              <a:t>Kronmal RA et al. </a:t>
            </a:r>
            <a:r>
              <a:rPr lang="en-US" altLang="x-none" sz="2400" i="1">
                <a:solidFill>
                  <a:srgbClr val="FFA31B"/>
                </a:solidFill>
                <a:latin typeface="Verdana" charset="0"/>
                <a:ea typeface="Arial" charset="0"/>
                <a:cs typeface="Arial" charset="0"/>
              </a:rPr>
              <a:t>PLoS Med</a:t>
            </a:r>
            <a:r>
              <a:rPr lang="en-US" altLang="x-none" sz="2400">
                <a:solidFill>
                  <a:srgbClr val="FFA31B"/>
                </a:solidFill>
                <a:latin typeface="Verdana" charset="0"/>
                <a:ea typeface="Arial" charset="0"/>
                <a:cs typeface="Arial" charset="0"/>
              </a:rPr>
              <a:t> 10/16/2006:available at: http://medicine.plosjournals.org.</a:t>
            </a:r>
          </a:p>
        </p:txBody>
      </p:sp>
      <p:sp>
        <p:nvSpPr>
          <p:cNvPr id="1313795" name="Text Box 3"/>
          <p:cNvSpPr txBox="1">
            <a:spLocks noChangeArrowheads="1"/>
          </p:cNvSpPr>
          <p:nvPr/>
        </p:nvSpPr>
        <p:spPr bwMode="auto">
          <a:xfrm>
            <a:off x="990600" y="5576888"/>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endParaRPr lang="x-none" altLang="x-none" sz="2400">
              <a:latin typeface="Times New Roman" charset="0"/>
            </a:endParaRPr>
          </a:p>
        </p:txBody>
      </p:sp>
      <p:sp>
        <p:nvSpPr>
          <p:cNvPr id="1313796" name="Rectangle 4"/>
          <p:cNvSpPr>
            <a:spLocks noGrp="1" noRot="1" noChangeArrowheads="1"/>
          </p:cNvSpPr>
          <p:nvPr>
            <p:ph type="title"/>
          </p:nvPr>
        </p:nvSpPr>
        <p:spPr>
          <a:xfrm>
            <a:off x="0" y="101600"/>
            <a:ext cx="9144000" cy="2413000"/>
          </a:xfrm>
        </p:spPr>
        <p:txBody>
          <a:bodyPr/>
          <a:lstStyle/>
          <a:p>
            <a:r>
              <a:rPr lang="en-US" altLang="x-none" sz="3200" b="1">
                <a:solidFill>
                  <a:srgbClr val="FFA31B"/>
                </a:solidFill>
              </a:rPr>
              <a:t>Diabetics </a:t>
            </a:r>
            <a:r>
              <a:rPr lang="en-US" altLang="x-none" sz="3200" b="1" u="sng">
                <a:solidFill>
                  <a:srgbClr val="FFA31B"/>
                </a:solidFill>
              </a:rPr>
              <a:t>&gt;</a:t>
            </a:r>
            <a:r>
              <a:rPr lang="en-US" altLang="x-none" sz="3200" b="1">
                <a:solidFill>
                  <a:srgbClr val="FFA31B"/>
                </a:solidFill>
              </a:rPr>
              <a:t>65yo are two and half times more likely to die of heart attacks than non-diabetics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315842" name="Text Box 2"/>
          <p:cNvSpPr txBox="1">
            <a:spLocks noChangeArrowheads="1"/>
          </p:cNvSpPr>
          <p:nvPr/>
        </p:nvSpPr>
        <p:spPr bwMode="auto">
          <a:xfrm>
            <a:off x="527050" y="5181600"/>
            <a:ext cx="7321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400">
                <a:solidFill>
                  <a:schemeClr val="folHlink"/>
                </a:solidFill>
              </a:rPr>
              <a:t>Abbott RD et al. </a:t>
            </a:r>
            <a:r>
              <a:rPr lang="en-US" altLang="x-none" sz="2400" i="1">
                <a:solidFill>
                  <a:schemeClr val="folHlink"/>
                </a:solidFill>
              </a:rPr>
              <a:t>JAMA</a:t>
            </a:r>
            <a:r>
              <a:rPr lang="en-US" altLang="x-none" sz="2400">
                <a:solidFill>
                  <a:schemeClr val="folHlink"/>
                </a:solidFill>
              </a:rPr>
              <a:t>. 1988;260:3456-3460.</a:t>
            </a:r>
          </a:p>
        </p:txBody>
      </p:sp>
      <p:sp>
        <p:nvSpPr>
          <p:cNvPr id="1315843" name="Rectangle 3"/>
          <p:cNvSpPr>
            <a:spLocks noGrp="1" noRot="1" noChangeArrowheads="1"/>
          </p:cNvSpPr>
          <p:nvPr>
            <p:ph type="title"/>
          </p:nvPr>
        </p:nvSpPr>
        <p:spPr>
          <a:xfrm>
            <a:off x="508000" y="196850"/>
            <a:ext cx="8215313" cy="936625"/>
          </a:xfrm>
        </p:spPr>
        <p:txBody>
          <a:bodyPr/>
          <a:lstStyle/>
          <a:p>
            <a:r>
              <a:rPr lang="en-US" altLang="en-US"/>
              <a:t>Women, Diabetes, and CHD</a:t>
            </a:r>
          </a:p>
        </p:txBody>
      </p:sp>
      <p:sp>
        <p:nvSpPr>
          <p:cNvPr id="1315844" name="Rectangle 4"/>
          <p:cNvSpPr>
            <a:spLocks noGrp="1" noRot="1" noChangeArrowheads="1"/>
          </p:cNvSpPr>
          <p:nvPr>
            <p:ph type="body" idx="1"/>
          </p:nvPr>
        </p:nvSpPr>
        <p:spPr>
          <a:xfrm>
            <a:off x="508000" y="1752600"/>
            <a:ext cx="7713663" cy="3432175"/>
          </a:xfrm>
        </p:spPr>
        <p:txBody>
          <a:bodyPr/>
          <a:lstStyle/>
          <a:p>
            <a:pPr>
              <a:buFont typeface="Wingdings" charset="2"/>
              <a:buNone/>
            </a:pPr>
            <a:endParaRPr lang="en-US" altLang="en-US"/>
          </a:p>
          <a:p>
            <a:r>
              <a:rPr lang="en-US" altLang="en-US"/>
              <a:t>Diabetes eliminates relative cardio-protective effect of being pre-menopausal</a:t>
            </a:r>
          </a:p>
          <a:p>
            <a:pPr>
              <a:buFont typeface="Wingdings" charset="2"/>
              <a:buNone/>
            </a:pPr>
            <a:endParaRPr lang="en-US" alt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317890" name="Rectangle 2"/>
          <p:cNvSpPr>
            <a:spLocks noGrp="1" noRot="1" noChangeArrowheads="1"/>
          </p:cNvSpPr>
          <p:nvPr>
            <p:ph type="title"/>
          </p:nvPr>
        </p:nvSpPr>
        <p:spPr>
          <a:xfrm>
            <a:off x="0" y="0"/>
            <a:ext cx="9144000" cy="1295400"/>
          </a:xfrm>
        </p:spPr>
        <p:txBody>
          <a:bodyPr/>
          <a:lstStyle/>
          <a:p>
            <a:r>
              <a:rPr lang="en-US" altLang="x-none" sz="3200" b="1"/>
              <a:t>Diabetics face higher 30-day and one-year mortality after UA/NSTEMI and STEMI</a:t>
            </a:r>
            <a:r>
              <a:rPr lang="en-US" altLang="x-none"/>
              <a:t> </a:t>
            </a:r>
          </a:p>
        </p:txBody>
      </p:sp>
      <p:sp>
        <p:nvSpPr>
          <p:cNvPr id="1317891" name="Rectangle 3"/>
          <p:cNvSpPr>
            <a:spLocks noGrp="1" noRot="1" noChangeArrowheads="1"/>
          </p:cNvSpPr>
          <p:nvPr>
            <p:ph type="body" idx="1"/>
          </p:nvPr>
        </p:nvSpPr>
        <p:spPr>
          <a:xfrm>
            <a:off x="301625" y="1600200"/>
            <a:ext cx="8540750" cy="4038600"/>
          </a:xfrm>
        </p:spPr>
        <p:txBody>
          <a:bodyPr/>
          <a:lstStyle/>
          <a:p>
            <a:pPr>
              <a:lnSpc>
                <a:spcPct val="90000"/>
              </a:lnSpc>
            </a:pPr>
            <a:r>
              <a:rPr lang="en-US" altLang="x-none" sz="2800"/>
              <a:t>combined 11 TIMI trials; between 1997 and 2006; covers spectrum of ACS from UA to STEMI; reflects contemporary treatments and "modern" definition of diabetes; it includes long-term follow-up (to 12 months) and a robust sample size of diabetic patients—a full 10 613 diabetic patients out of the 62 036 patients in the cohort</a:t>
            </a:r>
          </a:p>
          <a:p>
            <a:pPr>
              <a:lnSpc>
                <a:spcPct val="90000"/>
              </a:lnSpc>
            </a:pPr>
            <a:r>
              <a:rPr lang="en-US" altLang="x-none" sz="2800"/>
              <a:t>diabetics were significantly more likely than non-diabetics to get guideline-recommended therapy, yet outcomes were worse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ltLang="x-none"/>
              <a:t>Copyright Bale/Doneen Paradigm</a:t>
            </a:r>
          </a:p>
        </p:txBody>
      </p:sp>
      <p:sp>
        <p:nvSpPr>
          <p:cNvPr id="1331202" name="Rectangle 2"/>
          <p:cNvSpPr>
            <a:spLocks noGrp="1" noRot="1" noChangeArrowheads="1"/>
          </p:cNvSpPr>
          <p:nvPr>
            <p:ph type="title"/>
          </p:nvPr>
        </p:nvSpPr>
        <p:spPr>
          <a:xfrm>
            <a:off x="0" y="0"/>
            <a:ext cx="9144000" cy="152400"/>
          </a:xfrm>
        </p:spPr>
        <p:txBody>
          <a:bodyPr/>
          <a:lstStyle/>
          <a:p>
            <a:r>
              <a:rPr lang="en-US" altLang="x-none" sz="3200" b="1"/>
              <a:t/>
            </a:r>
            <a:br>
              <a:rPr lang="en-US" altLang="x-none" sz="3200" b="1"/>
            </a:br>
            <a:r>
              <a:rPr lang="en-US" altLang="x-none" sz="3200" b="1"/>
              <a:t/>
            </a:r>
            <a:br>
              <a:rPr lang="en-US" altLang="x-none" sz="3200" b="1"/>
            </a:br>
            <a:r>
              <a:rPr lang="en-US" altLang="x-none" sz="3200" b="1"/>
              <a:t/>
            </a:r>
            <a:br>
              <a:rPr lang="en-US" altLang="x-none" sz="3200" b="1"/>
            </a:br>
            <a:r>
              <a:rPr lang="en-US" altLang="x-none" sz="3200" b="1"/>
              <a:t/>
            </a:r>
            <a:br>
              <a:rPr lang="en-US" altLang="x-none" sz="3200" b="1"/>
            </a:br>
            <a:r>
              <a:rPr lang="en-US" altLang="x-none" sz="3200" b="1"/>
              <a:t>Prehypertension associated with detrimental heart changes even in young people</a:t>
            </a:r>
            <a:r>
              <a:rPr lang="en-US" altLang="x-none" sz="3200"/>
              <a:t> </a:t>
            </a:r>
            <a:br>
              <a:rPr lang="en-US" altLang="x-none" sz="3200"/>
            </a:br>
            <a:r>
              <a:rPr lang="en-US" altLang="x-none" sz="3200"/>
              <a:t> </a:t>
            </a:r>
            <a:br>
              <a:rPr lang="en-US" altLang="x-none" sz="3200"/>
            </a:br>
            <a:endParaRPr lang="en-US" altLang="x-none" sz="3200"/>
          </a:p>
        </p:txBody>
      </p:sp>
      <p:sp>
        <p:nvSpPr>
          <p:cNvPr id="1331203" name="Rectangle 3"/>
          <p:cNvSpPr>
            <a:spLocks noGrp="1" noRot="1" noChangeArrowheads="1"/>
          </p:cNvSpPr>
          <p:nvPr>
            <p:ph type="body" idx="1"/>
          </p:nvPr>
        </p:nvSpPr>
        <p:spPr>
          <a:xfrm>
            <a:off x="228600" y="1143000"/>
            <a:ext cx="8915400" cy="4267200"/>
          </a:xfrm>
        </p:spPr>
        <p:txBody>
          <a:bodyPr/>
          <a:lstStyle/>
          <a:p>
            <a:r>
              <a:rPr lang="en-US" altLang="x-none" sz="2400"/>
              <a:t>1940 participants, 14 to 39 years of age, in the </a:t>
            </a:r>
            <a:r>
              <a:rPr lang="en-US" altLang="x-none" sz="2400" b="1"/>
              <a:t>Strong Heart Study</a:t>
            </a:r>
            <a:r>
              <a:rPr lang="en-US" altLang="x-none" sz="2400"/>
              <a:t> in American Indians </a:t>
            </a:r>
          </a:p>
          <a:p>
            <a:r>
              <a:rPr lang="en-US" altLang="x-none" sz="2400"/>
              <a:t>35% had prehypertension </a:t>
            </a:r>
          </a:p>
          <a:p>
            <a:r>
              <a:rPr lang="en-US" altLang="x-none" sz="2400"/>
              <a:t>significantly higher left ventricular wall thickness, left ventricular mass, left ventricular hypertrophy, higher mean pulse pressure/stroke volume index and total peripheral resistance index</a:t>
            </a:r>
          </a:p>
          <a:p>
            <a:r>
              <a:rPr lang="en-US" altLang="x-none" sz="2400"/>
              <a:t>All the above strongly associated with increased CVD</a:t>
            </a:r>
          </a:p>
          <a:p>
            <a:r>
              <a:rPr lang="en-US" altLang="x-none" sz="2400"/>
              <a:t>Argues for mass screening and early intervention</a:t>
            </a:r>
          </a:p>
        </p:txBody>
      </p:sp>
      <p:sp>
        <p:nvSpPr>
          <p:cNvPr id="1331204" name="Text Box 4"/>
          <p:cNvSpPr txBox="1">
            <a:spLocks noChangeArrowheads="1"/>
          </p:cNvSpPr>
          <p:nvPr/>
        </p:nvSpPr>
        <p:spPr bwMode="auto">
          <a:xfrm>
            <a:off x="288925" y="5294313"/>
            <a:ext cx="7788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solidFill>
                <a:schemeClr val="hlink"/>
              </a:solidFill>
            </a:endParaRPr>
          </a:p>
        </p:txBody>
      </p:sp>
      <p:sp>
        <p:nvSpPr>
          <p:cNvPr id="1331205" name="Text Box 5"/>
          <p:cNvSpPr txBox="1">
            <a:spLocks noChangeArrowheads="1"/>
          </p:cNvSpPr>
          <p:nvPr/>
        </p:nvSpPr>
        <p:spPr bwMode="auto">
          <a:xfrm>
            <a:off x="898525" y="59547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hlink"/>
              </a:solidFill>
            </a:endParaRPr>
          </a:p>
        </p:txBody>
      </p:sp>
      <p:sp>
        <p:nvSpPr>
          <p:cNvPr id="1331206" name="Text Box 6"/>
          <p:cNvSpPr txBox="1">
            <a:spLocks noChangeArrowheads="1"/>
          </p:cNvSpPr>
          <p:nvPr/>
        </p:nvSpPr>
        <p:spPr bwMode="auto">
          <a:xfrm>
            <a:off x="441325" y="57261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folHlink"/>
              </a:solidFill>
            </a:endParaRPr>
          </a:p>
        </p:txBody>
      </p:sp>
      <p:sp>
        <p:nvSpPr>
          <p:cNvPr id="1331207" name="Text Box 7"/>
          <p:cNvSpPr txBox="1">
            <a:spLocks noChangeArrowheads="1"/>
          </p:cNvSpPr>
          <p:nvPr/>
        </p:nvSpPr>
        <p:spPr bwMode="auto">
          <a:xfrm>
            <a:off x="60325" y="6056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solidFill>
                <a:schemeClr val="folHlink"/>
              </a:solidFill>
            </a:endParaRPr>
          </a:p>
        </p:txBody>
      </p:sp>
      <p:sp>
        <p:nvSpPr>
          <p:cNvPr id="1331208" name="Text Box 8"/>
          <p:cNvSpPr txBox="1">
            <a:spLocks noChangeArrowheads="1"/>
          </p:cNvSpPr>
          <p:nvPr/>
        </p:nvSpPr>
        <p:spPr bwMode="auto">
          <a:xfrm>
            <a:off x="517525" y="5649913"/>
            <a:ext cx="77485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i="1">
                <a:solidFill>
                  <a:schemeClr val="hlink"/>
                </a:solidFill>
              </a:rPr>
              <a:t>Circulation</a:t>
            </a:r>
            <a:r>
              <a:rPr lang="en-US" altLang="x-none" sz="2000">
                <a:solidFill>
                  <a:schemeClr val="hlink"/>
                </a:solidFill>
              </a:rPr>
              <a:t> 1/2007; DOI: 10.1161/CIRCULATIONAHA.106.668921. </a:t>
            </a:r>
          </a:p>
          <a:p>
            <a:r>
              <a:rPr lang="en-US" altLang="x-none" sz="2000">
                <a:solidFill>
                  <a:schemeClr val="hlink"/>
                </a:solidFill>
              </a:rPr>
              <a:t>Available at: </a:t>
            </a:r>
            <a:r>
              <a:rPr lang="en-US" altLang="x-none" sz="2000">
                <a:solidFill>
                  <a:schemeClr val="hlink"/>
                </a:solidFill>
                <a:hlinkClick r:id="rId3"/>
              </a:rPr>
              <a:t>http://circ.ahajournals.org</a:t>
            </a:r>
            <a:r>
              <a:rPr lang="en-US" altLang="x-none" sz="2000">
                <a:solidFill>
                  <a:schemeClr val="hlink"/>
                </a:solidFill>
              </a:rPr>
              <a:t>.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2"/>
          <p:cNvSpPr>
            <a:spLocks noGrp="1"/>
          </p:cNvSpPr>
          <p:nvPr>
            <p:ph type="ftr" sz="quarter" idx="11"/>
          </p:nvPr>
        </p:nvSpPr>
        <p:spPr/>
        <p:txBody>
          <a:bodyPr/>
          <a:lstStyle/>
          <a:p>
            <a:r>
              <a:rPr lang="en-US" altLang="x-none"/>
              <a:t>Copyright Bale/Doneen Paradigm</a:t>
            </a:r>
          </a:p>
        </p:txBody>
      </p:sp>
      <p:sp>
        <p:nvSpPr>
          <p:cNvPr id="1333250" name="Rectangle 2"/>
          <p:cNvSpPr>
            <a:spLocks noChangeArrowheads="1"/>
          </p:cNvSpPr>
          <p:nvPr/>
        </p:nvSpPr>
        <p:spPr bwMode="auto">
          <a:xfrm>
            <a:off x="371475" y="255588"/>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eaLnBrk="1" hangingPunct="1"/>
            <a:r>
              <a:rPr lang="en-US" altLang="x-none" sz="3200" b="1">
                <a:solidFill>
                  <a:schemeClr val="tx2"/>
                </a:solidFill>
                <a:ea typeface="Times New Roman" charset="0"/>
                <a:cs typeface="Times New Roman" charset="0"/>
              </a:rPr>
              <a:t>CV Mortality Risk Doubles with</a:t>
            </a:r>
            <a:br>
              <a:rPr lang="en-US" altLang="x-none" sz="3200" b="1">
                <a:solidFill>
                  <a:schemeClr val="tx2"/>
                </a:solidFill>
                <a:ea typeface="Times New Roman" charset="0"/>
                <a:cs typeface="Times New Roman" charset="0"/>
              </a:rPr>
            </a:br>
            <a:r>
              <a:rPr lang="en-US" altLang="x-none" sz="3200" b="1">
                <a:solidFill>
                  <a:schemeClr val="tx2"/>
                </a:solidFill>
                <a:ea typeface="Times New Roman" charset="0"/>
                <a:cs typeface="Times New Roman" charset="0"/>
              </a:rPr>
              <a:t>Each 20/10 mm Hg BP Increment*</a:t>
            </a:r>
            <a:endParaRPr lang="en-US" altLang="x-none" sz="3200" b="1" i="1">
              <a:solidFill>
                <a:schemeClr val="tx2"/>
              </a:solidFill>
              <a:ea typeface="Times New Roman" charset="0"/>
              <a:cs typeface="Times New Roman" charset="0"/>
            </a:endParaRPr>
          </a:p>
        </p:txBody>
      </p:sp>
      <p:sp>
        <p:nvSpPr>
          <p:cNvPr id="1333251" name="Rectangle 3"/>
          <p:cNvSpPr>
            <a:spLocks noChangeArrowheads="1"/>
          </p:cNvSpPr>
          <p:nvPr/>
        </p:nvSpPr>
        <p:spPr bwMode="auto">
          <a:xfrm>
            <a:off x="387350" y="5870575"/>
            <a:ext cx="865505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tabLst>
                <a:tab pos="4687888" algn="l"/>
              </a:tabLst>
              <a:defRPr sz="2400">
                <a:solidFill>
                  <a:schemeClr val="tx1"/>
                </a:solidFill>
                <a:latin typeface="Arial" charset="0"/>
              </a:defRPr>
            </a:lvl1pPr>
            <a:lvl2pPr marL="742950" indent="-285750">
              <a:tabLst>
                <a:tab pos="4687888" algn="l"/>
              </a:tabLst>
              <a:defRPr sz="2400">
                <a:solidFill>
                  <a:schemeClr val="tx1"/>
                </a:solidFill>
                <a:latin typeface="Arial" charset="0"/>
              </a:defRPr>
            </a:lvl2pPr>
            <a:lvl3pPr marL="1143000" indent="-228600">
              <a:tabLst>
                <a:tab pos="4687888" algn="l"/>
              </a:tabLst>
              <a:defRPr sz="2400">
                <a:solidFill>
                  <a:schemeClr val="tx1"/>
                </a:solidFill>
                <a:latin typeface="Arial" charset="0"/>
              </a:defRPr>
            </a:lvl3pPr>
            <a:lvl4pPr marL="1600200" indent="-228600">
              <a:tabLst>
                <a:tab pos="4687888" algn="l"/>
              </a:tabLst>
              <a:defRPr sz="2400">
                <a:solidFill>
                  <a:schemeClr val="tx1"/>
                </a:solidFill>
                <a:latin typeface="Arial" charset="0"/>
              </a:defRPr>
            </a:lvl4pPr>
            <a:lvl5pPr marL="2057400" indent="-228600">
              <a:tabLst>
                <a:tab pos="4687888" algn="l"/>
              </a:tabLst>
              <a:defRPr sz="2400">
                <a:solidFill>
                  <a:schemeClr val="tx1"/>
                </a:solidFill>
                <a:latin typeface="Arial" charset="0"/>
              </a:defRPr>
            </a:lvl5pPr>
            <a:lvl6pPr marL="2514600" indent="-228600" fontAlgn="base">
              <a:spcBef>
                <a:spcPct val="0"/>
              </a:spcBef>
              <a:spcAft>
                <a:spcPct val="0"/>
              </a:spcAft>
              <a:tabLst>
                <a:tab pos="4687888" algn="l"/>
              </a:tabLst>
              <a:defRPr sz="2400">
                <a:solidFill>
                  <a:schemeClr val="tx1"/>
                </a:solidFill>
                <a:latin typeface="Arial" charset="0"/>
              </a:defRPr>
            </a:lvl6pPr>
            <a:lvl7pPr marL="2971800" indent="-228600" fontAlgn="base">
              <a:spcBef>
                <a:spcPct val="0"/>
              </a:spcBef>
              <a:spcAft>
                <a:spcPct val="0"/>
              </a:spcAft>
              <a:tabLst>
                <a:tab pos="4687888" algn="l"/>
              </a:tabLst>
              <a:defRPr sz="2400">
                <a:solidFill>
                  <a:schemeClr val="tx1"/>
                </a:solidFill>
                <a:latin typeface="Arial" charset="0"/>
              </a:defRPr>
            </a:lvl7pPr>
            <a:lvl8pPr marL="3429000" indent="-228600" fontAlgn="base">
              <a:spcBef>
                <a:spcPct val="0"/>
              </a:spcBef>
              <a:spcAft>
                <a:spcPct val="0"/>
              </a:spcAft>
              <a:tabLst>
                <a:tab pos="4687888" algn="l"/>
              </a:tabLst>
              <a:defRPr sz="2400">
                <a:solidFill>
                  <a:schemeClr val="tx1"/>
                </a:solidFill>
                <a:latin typeface="Arial" charset="0"/>
              </a:defRPr>
            </a:lvl8pPr>
            <a:lvl9pPr marL="3886200" indent="-228600" fontAlgn="base">
              <a:spcBef>
                <a:spcPct val="0"/>
              </a:spcBef>
              <a:spcAft>
                <a:spcPct val="0"/>
              </a:spcAft>
              <a:tabLst>
                <a:tab pos="4687888" algn="l"/>
              </a:tabLst>
              <a:defRPr sz="2400">
                <a:solidFill>
                  <a:schemeClr val="tx1"/>
                </a:solidFill>
                <a:latin typeface="Arial" charset="0"/>
              </a:defRPr>
            </a:lvl9pPr>
          </a:lstStyle>
          <a:p>
            <a:pPr eaLnBrk="1" hangingPunct="1">
              <a:lnSpc>
                <a:spcPct val="90000"/>
              </a:lnSpc>
              <a:buClr>
                <a:srgbClr val="FFFF00"/>
              </a:buClr>
            </a:pPr>
            <a:r>
              <a:rPr lang="en-US" altLang="x-none" sz="1400">
                <a:ea typeface="Times New Roman" charset="0"/>
                <a:cs typeface="Times New Roman" charset="0"/>
              </a:rPr>
              <a:t>*Individuals aged 40-70 years, starting at BP 115/75 mm Hg.</a:t>
            </a:r>
          </a:p>
          <a:p>
            <a:pPr eaLnBrk="1" hangingPunct="1">
              <a:lnSpc>
                <a:spcPct val="90000"/>
              </a:lnSpc>
              <a:buClr>
                <a:srgbClr val="FFFF00"/>
              </a:buClr>
            </a:pPr>
            <a:r>
              <a:rPr lang="en-US" altLang="x-none" sz="1400">
                <a:ea typeface="Times New Roman" charset="0"/>
                <a:cs typeface="Times New Roman" charset="0"/>
              </a:rPr>
              <a:t>CV, cardiovascular; SBP, systolic blood pressure; DBP, diastolic blood pressure</a:t>
            </a:r>
          </a:p>
          <a:p>
            <a:pPr eaLnBrk="1" hangingPunct="1">
              <a:lnSpc>
                <a:spcPct val="90000"/>
              </a:lnSpc>
              <a:buClr>
                <a:srgbClr val="FFFF00"/>
              </a:buClr>
            </a:pPr>
            <a:r>
              <a:rPr lang="en-US" altLang="x-none" sz="1400">
                <a:ea typeface="Times New Roman" charset="0"/>
                <a:cs typeface="Times New Roman" charset="0"/>
              </a:rPr>
              <a:t>Lewington S, et al. </a:t>
            </a:r>
            <a:r>
              <a:rPr lang="en-US" altLang="x-none" sz="1400" i="1">
                <a:ea typeface="Times New Roman" charset="0"/>
                <a:cs typeface="Times New Roman" charset="0"/>
              </a:rPr>
              <a:t>Lancet</a:t>
            </a:r>
            <a:r>
              <a:rPr lang="en-US" altLang="x-none" sz="1400">
                <a:ea typeface="Times New Roman" charset="0"/>
                <a:cs typeface="Times New Roman" charset="0"/>
              </a:rPr>
              <a:t>. 2002; 60:1903-1913. </a:t>
            </a:r>
          </a:p>
          <a:p>
            <a:pPr eaLnBrk="1" hangingPunct="1">
              <a:lnSpc>
                <a:spcPct val="90000"/>
              </a:lnSpc>
              <a:buClr>
                <a:srgbClr val="FFFF00"/>
              </a:buClr>
            </a:pPr>
            <a:r>
              <a:rPr lang="en-US" altLang="x-none" sz="1400">
                <a:ea typeface="Times New Roman" charset="0"/>
                <a:cs typeface="Times New Roman" charset="0"/>
              </a:rPr>
              <a:t>JNC 7. </a:t>
            </a:r>
            <a:r>
              <a:rPr lang="en-US" altLang="x-none" sz="1400" i="1">
                <a:ea typeface="Times New Roman" charset="0"/>
                <a:cs typeface="Times New Roman" charset="0"/>
              </a:rPr>
              <a:t>JAMA.</a:t>
            </a:r>
            <a:r>
              <a:rPr lang="en-US" altLang="x-none" sz="1400">
                <a:ea typeface="Times New Roman" charset="0"/>
                <a:cs typeface="Times New Roman" charset="0"/>
              </a:rPr>
              <a:t> 2003;289:2560-2572.</a:t>
            </a:r>
          </a:p>
        </p:txBody>
      </p:sp>
      <p:sp>
        <p:nvSpPr>
          <p:cNvPr id="1333252" name="Text Box 4"/>
          <p:cNvSpPr txBox="1">
            <a:spLocks noChangeArrowheads="1"/>
          </p:cNvSpPr>
          <p:nvPr/>
        </p:nvSpPr>
        <p:spPr bwMode="auto">
          <a:xfrm>
            <a:off x="233363" y="2782888"/>
            <a:ext cx="1149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x-none" b="1">
                <a:solidFill>
                  <a:srgbClr val="FFFFFF"/>
                </a:solidFill>
                <a:ea typeface="Times New Roman" charset="0"/>
                <a:cs typeface="Times New Roman" charset="0"/>
              </a:rPr>
              <a:t>CV</a:t>
            </a:r>
            <a:br>
              <a:rPr lang="en-US" altLang="x-none" b="1">
                <a:solidFill>
                  <a:srgbClr val="FFFFFF"/>
                </a:solidFill>
                <a:ea typeface="Times New Roman" charset="0"/>
                <a:cs typeface="Times New Roman" charset="0"/>
              </a:rPr>
            </a:br>
            <a:r>
              <a:rPr lang="en-US" altLang="x-none" b="1">
                <a:solidFill>
                  <a:srgbClr val="FFFFFF"/>
                </a:solidFill>
                <a:ea typeface="Times New Roman" charset="0"/>
                <a:cs typeface="Times New Roman" charset="0"/>
              </a:rPr>
              <a:t>mortality</a:t>
            </a:r>
            <a:br>
              <a:rPr lang="en-US" altLang="x-none" b="1">
                <a:solidFill>
                  <a:srgbClr val="FFFFFF"/>
                </a:solidFill>
                <a:ea typeface="Times New Roman" charset="0"/>
                <a:cs typeface="Times New Roman" charset="0"/>
              </a:rPr>
            </a:br>
            <a:r>
              <a:rPr lang="en-US" altLang="x-none" b="1">
                <a:solidFill>
                  <a:srgbClr val="FFFFFF"/>
                </a:solidFill>
                <a:ea typeface="Times New Roman" charset="0"/>
                <a:cs typeface="Times New Roman" charset="0"/>
              </a:rPr>
              <a:t>risk</a:t>
            </a:r>
          </a:p>
        </p:txBody>
      </p:sp>
      <p:sp>
        <p:nvSpPr>
          <p:cNvPr id="1333253" name="Text Box 5"/>
          <p:cNvSpPr txBox="1">
            <a:spLocks noChangeArrowheads="1"/>
          </p:cNvSpPr>
          <p:nvPr/>
        </p:nvSpPr>
        <p:spPr bwMode="auto">
          <a:xfrm>
            <a:off x="4232275" y="5322888"/>
            <a:ext cx="219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x-none" b="1">
                <a:ea typeface="Times New Roman" charset="0"/>
                <a:cs typeface="Times New Roman" charset="0"/>
              </a:rPr>
              <a:t>SBP/DBP (mm Hg)</a:t>
            </a:r>
          </a:p>
        </p:txBody>
      </p:sp>
      <p:sp>
        <p:nvSpPr>
          <p:cNvPr id="1333254" name="Rectangle 6"/>
          <p:cNvSpPr>
            <a:spLocks noChangeArrowheads="1"/>
          </p:cNvSpPr>
          <p:nvPr/>
        </p:nvSpPr>
        <p:spPr bwMode="auto">
          <a:xfrm>
            <a:off x="2225675" y="4408488"/>
            <a:ext cx="973138" cy="385762"/>
          </a:xfrm>
          <a:prstGeom prst="rect">
            <a:avLst/>
          </a:prstGeom>
          <a:gradFill rotWithShape="1">
            <a:gsLst>
              <a:gs pos="0">
                <a:srgbClr val="3366FF">
                  <a:gamma/>
                  <a:shade val="46275"/>
                  <a:invGamma/>
                </a:srgbClr>
              </a:gs>
              <a:gs pos="50000">
                <a:srgbClr val="3366FF"/>
              </a:gs>
              <a:gs pos="100000">
                <a:srgbClr val="3366FF">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3255" name="Rectangle 7"/>
          <p:cNvSpPr>
            <a:spLocks noChangeArrowheads="1"/>
          </p:cNvSpPr>
          <p:nvPr/>
        </p:nvSpPr>
        <p:spPr bwMode="auto">
          <a:xfrm>
            <a:off x="3978275" y="4024313"/>
            <a:ext cx="974725" cy="769937"/>
          </a:xfrm>
          <a:prstGeom prst="rect">
            <a:avLst/>
          </a:prstGeom>
          <a:gradFill rotWithShape="1">
            <a:gsLst>
              <a:gs pos="0">
                <a:srgbClr val="3366FF">
                  <a:gamma/>
                  <a:shade val="46275"/>
                  <a:invGamma/>
                </a:srgbClr>
              </a:gs>
              <a:gs pos="50000">
                <a:srgbClr val="3366FF"/>
              </a:gs>
              <a:gs pos="100000">
                <a:srgbClr val="3366FF">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3256" name="Rectangle 8"/>
          <p:cNvSpPr>
            <a:spLocks noChangeArrowheads="1"/>
          </p:cNvSpPr>
          <p:nvPr/>
        </p:nvSpPr>
        <p:spPr bwMode="auto">
          <a:xfrm>
            <a:off x="5732463" y="3243263"/>
            <a:ext cx="962025" cy="1550987"/>
          </a:xfrm>
          <a:prstGeom prst="rect">
            <a:avLst/>
          </a:prstGeom>
          <a:gradFill rotWithShape="1">
            <a:gsLst>
              <a:gs pos="0">
                <a:srgbClr val="3366FF">
                  <a:gamma/>
                  <a:shade val="46275"/>
                  <a:invGamma/>
                </a:srgbClr>
              </a:gs>
              <a:gs pos="50000">
                <a:srgbClr val="3366FF"/>
              </a:gs>
              <a:gs pos="100000">
                <a:srgbClr val="3366FF">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3257" name="Rectangle 9"/>
          <p:cNvSpPr>
            <a:spLocks noChangeArrowheads="1"/>
          </p:cNvSpPr>
          <p:nvPr/>
        </p:nvSpPr>
        <p:spPr bwMode="auto">
          <a:xfrm>
            <a:off x="7473950" y="1693863"/>
            <a:ext cx="973138" cy="3100387"/>
          </a:xfrm>
          <a:prstGeom prst="rect">
            <a:avLst/>
          </a:prstGeom>
          <a:gradFill rotWithShape="1">
            <a:gsLst>
              <a:gs pos="0">
                <a:srgbClr val="3366FF">
                  <a:gamma/>
                  <a:shade val="46275"/>
                  <a:invGamma/>
                </a:srgbClr>
              </a:gs>
              <a:gs pos="50000">
                <a:srgbClr val="3366FF"/>
              </a:gs>
              <a:gs pos="100000">
                <a:srgbClr val="3366FF">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3258" name="Line 10"/>
          <p:cNvSpPr>
            <a:spLocks noChangeShapeType="1"/>
          </p:cNvSpPr>
          <p:nvPr/>
        </p:nvSpPr>
        <p:spPr bwMode="auto">
          <a:xfrm>
            <a:off x="1835150" y="1693863"/>
            <a:ext cx="1588" cy="3100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59" name="Line 11"/>
          <p:cNvSpPr>
            <a:spLocks noChangeShapeType="1"/>
          </p:cNvSpPr>
          <p:nvPr/>
        </p:nvSpPr>
        <p:spPr bwMode="auto">
          <a:xfrm>
            <a:off x="1749425" y="4794250"/>
            <a:ext cx="8572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60" name="Line 12"/>
          <p:cNvSpPr>
            <a:spLocks noChangeShapeType="1"/>
          </p:cNvSpPr>
          <p:nvPr/>
        </p:nvSpPr>
        <p:spPr bwMode="auto">
          <a:xfrm>
            <a:off x="1749425" y="4408488"/>
            <a:ext cx="85725"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61" name="Line 13"/>
          <p:cNvSpPr>
            <a:spLocks noChangeShapeType="1"/>
          </p:cNvSpPr>
          <p:nvPr/>
        </p:nvSpPr>
        <p:spPr bwMode="auto">
          <a:xfrm>
            <a:off x="1749425" y="4024313"/>
            <a:ext cx="85725"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62" name="Line 14"/>
          <p:cNvSpPr>
            <a:spLocks noChangeShapeType="1"/>
          </p:cNvSpPr>
          <p:nvPr/>
        </p:nvSpPr>
        <p:spPr bwMode="auto">
          <a:xfrm>
            <a:off x="1749425" y="3629025"/>
            <a:ext cx="8572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63" name="Line 15"/>
          <p:cNvSpPr>
            <a:spLocks noChangeShapeType="1"/>
          </p:cNvSpPr>
          <p:nvPr/>
        </p:nvSpPr>
        <p:spPr bwMode="auto">
          <a:xfrm>
            <a:off x="1749425" y="3243263"/>
            <a:ext cx="85725"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64" name="Line 16"/>
          <p:cNvSpPr>
            <a:spLocks noChangeShapeType="1"/>
          </p:cNvSpPr>
          <p:nvPr/>
        </p:nvSpPr>
        <p:spPr bwMode="auto">
          <a:xfrm>
            <a:off x="1749425" y="2859088"/>
            <a:ext cx="85725"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65" name="Line 17"/>
          <p:cNvSpPr>
            <a:spLocks noChangeShapeType="1"/>
          </p:cNvSpPr>
          <p:nvPr/>
        </p:nvSpPr>
        <p:spPr bwMode="auto">
          <a:xfrm>
            <a:off x="1749425" y="2473325"/>
            <a:ext cx="8572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66" name="Line 18"/>
          <p:cNvSpPr>
            <a:spLocks noChangeShapeType="1"/>
          </p:cNvSpPr>
          <p:nvPr/>
        </p:nvSpPr>
        <p:spPr bwMode="auto">
          <a:xfrm>
            <a:off x="1749425" y="2078038"/>
            <a:ext cx="85725"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67" name="Line 19"/>
          <p:cNvSpPr>
            <a:spLocks noChangeShapeType="1"/>
          </p:cNvSpPr>
          <p:nvPr/>
        </p:nvSpPr>
        <p:spPr bwMode="auto">
          <a:xfrm>
            <a:off x="1749425" y="1693863"/>
            <a:ext cx="85725"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68" name="Line 20"/>
          <p:cNvSpPr>
            <a:spLocks noChangeShapeType="1"/>
          </p:cNvSpPr>
          <p:nvPr/>
        </p:nvSpPr>
        <p:spPr bwMode="auto">
          <a:xfrm>
            <a:off x="1835150" y="4794250"/>
            <a:ext cx="7002463"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69" name="Line 21"/>
          <p:cNvSpPr>
            <a:spLocks noChangeShapeType="1"/>
          </p:cNvSpPr>
          <p:nvPr/>
        </p:nvSpPr>
        <p:spPr bwMode="auto">
          <a:xfrm flipV="1">
            <a:off x="1835150" y="4794250"/>
            <a:ext cx="1588" cy="666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70" name="Line 22"/>
          <p:cNvSpPr>
            <a:spLocks noChangeShapeType="1"/>
          </p:cNvSpPr>
          <p:nvPr/>
        </p:nvSpPr>
        <p:spPr bwMode="auto">
          <a:xfrm flipV="1">
            <a:off x="3589338" y="4794250"/>
            <a:ext cx="1587" cy="666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71" name="Line 23"/>
          <p:cNvSpPr>
            <a:spLocks noChangeShapeType="1"/>
          </p:cNvSpPr>
          <p:nvPr/>
        </p:nvSpPr>
        <p:spPr bwMode="auto">
          <a:xfrm flipV="1">
            <a:off x="5341938" y="4794250"/>
            <a:ext cx="3175" cy="666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72" name="Line 24"/>
          <p:cNvSpPr>
            <a:spLocks noChangeShapeType="1"/>
          </p:cNvSpPr>
          <p:nvPr/>
        </p:nvSpPr>
        <p:spPr bwMode="auto">
          <a:xfrm flipV="1">
            <a:off x="7083425" y="4794250"/>
            <a:ext cx="1588" cy="666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73" name="Line 25"/>
          <p:cNvSpPr>
            <a:spLocks noChangeShapeType="1"/>
          </p:cNvSpPr>
          <p:nvPr/>
        </p:nvSpPr>
        <p:spPr bwMode="auto">
          <a:xfrm flipV="1">
            <a:off x="8837613" y="4794250"/>
            <a:ext cx="1587" cy="666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74" name="Rectangle 26"/>
          <p:cNvSpPr>
            <a:spLocks noChangeArrowheads="1"/>
          </p:cNvSpPr>
          <p:nvPr/>
        </p:nvSpPr>
        <p:spPr bwMode="auto">
          <a:xfrm>
            <a:off x="1528763" y="466883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x-none" b="1">
                <a:solidFill>
                  <a:srgbClr val="FFFFFF"/>
                </a:solidFill>
                <a:ea typeface="Times New Roman" charset="0"/>
                <a:cs typeface="Times New Roman" charset="0"/>
              </a:rPr>
              <a:t>0</a:t>
            </a:r>
            <a:endParaRPr lang="en-US" altLang="x-none" sz="1400" b="1">
              <a:ea typeface="Times New Roman" charset="0"/>
              <a:cs typeface="Times New Roman" charset="0"/>
            </a:endParaRPr>
          </a:p>
        </p:txBody>
      </p:sp>
      <p:sp>
        <p:nvSpPr>
          <p:cNvPr id="1333275" name="Rectangle 27"/>
          <p:cNvSpPr>
            <a:spLocks noChangeArrowheads="1"/>
          </p:cNvSpPr>
          <p:nvPr/>
        </p:nvSpPr>
        <p:spPr bwMode="auto">
          <a:xfrm>
            <a:off x="1528763" y="428307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x-none" b="1">
                <a:solidFill>
                  <a:srgbClr val="FFFFFF"/>
                </a:solidFill>
                <a:ea typeface="Times New Roman" charset="0"/>
                <a:cs typeface="Times New Roman" charset="0"/>
              </a:rPr>
              <a:t>1</a:t>
            </a:r>
            <a:endParaRPr lang="en-US" altLang="x-none" sz="1400" b="1">
              <a:ea typeface="Times New Roman" charset="0"/>
              <a:cs typeface="Times New Roman" charset="0"/>
            </a:endParaRPr>
          </a:p>
        </p:txBody>
      </p:sp>
      <p:sp>
        <p:nvSpPr>
          <p:cNvPr id="1333276" name="Rectangle 28"/>
          <p:cNvSpPr>
            <a:spLocks noChangeArrowheads="1"/>
          </p:cNvSpPr>
          <p:nvPr/>
        </p:nvSpPr>
        <p:spPr bwMode="auto">
          <a:xfrm>
            <a:off x="1528763" y="389890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x-none" b="1">
                <a:solidFill>
                  <a:srgbClr val="FFFFFF"/>
                </a:solidFill>
                <a:ea typeface="Times New Roman" charset="0"/>
                <a:cs typeface="Times New Roman" charset="0"/>
              </a:rPr>
              <a:t>2</a:t>
            </a:r>
            <a:endParaRPr lang="en-US" altLang="x-none" sz="1400" b="1">
              <a:ea typeface="Times New Roman" charset="0"/>
              <a:cs typeface="Times New Roman" charset="0"/>
            </a:endParaRPr>
          </a:p>
        </p:txBody>
      </p:sp>
      <p:sp>
        <p:nvSpPr>
          <p:cNvPr id="1333277" name="Rectangle 29"/>
          <p:cNvSpPr>
            <a:spLocks noChangeArrowheads="1"/>
          </p:cNvSpPr>
          <p:nvPr/>
        </p:nvSpPr>
        <p:spPr bwMode="auto">
          <a:xfrm>
            <a:off x="1528763" y="350361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x-none" b="1">
                <a:solidFill>
                  <a:srgbClr val="FFFFFF"/>
                </a:solidFill>
                <a:ea typeface="Times New Roman" charset="0"/>
                <a:cs typeface="Times New Roman" charset="0"/>
              </a:rPr>
              <a:t>3</a:t>
            </a:r>
            <a:endParaRPr lang="en-US" altLang="x-none" sz="1400" b="1">
              <a:ea typeface="Times New Roman" charset="0"/>
              <a:cs typeface="Times New Roman" charset="0"/>
            </a:endParaRPr>
          </a:p>
        </p:txBody>
      </p:sp>
      <p:sp>
        <p:nvSpPr>
          <p:cNvPr id="1333278" name="Rectangle 30"/>
          <p:cNvSpPr>
            <a:spLocks noChangeArrowheads="1"/>
          </p:cNvSpPr>
          <p:nvPr/>
        </p:nvSpPr>
        <p:spPr bwMode="auto">
          <a:xfrm>
            <a:off x="1528763" y="311785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x-none" b="1">
                <a:solidFill>
                  <a:srgbClr val="FFFFFF"/>
                </a:solidFill>
                <a:ea typeface="Times New Roman" charset="0"/>
                <a:cs typeface="Times New Roman" charset="0"/>
              </a:rPr>
              <a:t>4</a:t>
            </a:r>
            <a:endParaRPr lang="en-US" altLang="x-none" sz="1400" b="1">
              <a:ea typeface="Times New Roman" charset="0"/>
              <a:cs typeface="Times New Roman" charset="0"/>
            </a:endParaRPr>
          </a:p>
        </p:txBody>
      </p:sp>
      <p:sp>
        <p:nvSpPr>
          <p:cNvPr id="1333279" name="Rectangle 31"/>
          <p:cNvSpPr>
            <a:spLocks noChangeArrowheads="1"/>
          </p:cNvSpPr>
          <p:nvPr/>
        </p:nvSpPr>
        <p:spPr bwMode="auto">
          <a:xfrm>
            <a:off x="1528763" y="273367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x-none" b="1">
                <a:solidFill>
                  <a:srgbClr val="FFFFFF"/>
                </a:solidFill>
                <a:ea typeface="Times New Roman" charset="0"/>
                <a:cs typeface="Times New Roman" charset="0"/>
              </a:rPr>
              <a:t>5</a:t>
            </a:r>
            <a:endParaRPr lang="en-US" altLang="x-none" sz="1400" b="1">
              <a:ea typeface="Times New Roman" charset="0"/>
              <a:cs typeface="Times New Roman" charset="0"/>
            </a:endParaRPr>
          </a:p>
        </p:txBody>
      </p:sp>
      <p:sp>
        <p:nvSpPr>
          <p:cNvPr id="1333280" name="Rectangle 32"/>
          <p:cNvSpPr>
            <a:spLocks noChangeArrowheads="1"/>
          </p:cNvSpPr>
          <p:nvPr/>
        </p:nvSpPr>
        <p:spPr bwMode="auto">
          <a:xfrm>
            <a:off x="1528763" y="234791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x-none" b="1">
                <a:solidFill>
                  <a:srgbClr val="FFFFFF"/>
                </a:solidFill>
                <a:ea typeface="Times New Roman" charset="0"/>
                <a:cs typeface="Times New Roman" charset="0"/>
              </a:rPr>
              <a:t>6</a:t>
            </a:r>
            <a:endParaRPr lang="en-US" altLang="x-none" sz="1400" b="1">
              <a:ea typeface="Times New Roman" charset="0"/>
              <a:cs typeface="Times New Roman" charset="0"/>
            </a:endParaRPr>
          </a:p>
        </p:txBody>
      </p:sp>
      <p:sp>
        <p:nvSpPr>
          <p:cNvPr id="1333281" name="Rectangle 33"/>
          <p:cNvSpPr>
            <a:spLocks noChangeArrowheads="1"/>
          </p:cNvSpPr>
          <p:nvPr/>
        </p:nvSpPr>
        <p:spPr bwMode="auto">
          <a:xfrm>
            <a:off x="1528763" y="195421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x-none" b="1">
                <a:solidFill>
                  <a:srgbClr val="FFFFFF"/>
                </a:solidFill>
                <a:ea typeface="Times New Roman" charset="0"/>
                <a:cs typeface="Times New Roman" charset="0"/>
              </a:rPr>
              <a:t>7</a:t>
            </a:r>
            <a:endParaRPr lang="en-US" altLang="x-none" sz="1400" b="1">
              <a:ea typeface="Times New Roman" charset="0"/>
              <a:cs typeface="Times New Roman" charset="0"/>
            </a:endParaRPr>
          </a:p>
        </p:txBody>
      </p:sp>
      <p:sp>
        <p:nvSpPr>
          <p:cNvPr id="1333282" name="Rectangle 34"/>
          <p:cNvSpPr>
            <a:spLocks noChangeArrowheads="1"/>
          </p:cNvSpPr>
          <p:nvPr/>
        </p:nvSpPr>
        <p:spPr bwMode="auto">
          <a:xfrm>
            <a:off x="1528763" y="156845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x-none" b="1">
                <a:solidFill>
                  <a:srgbClr val="FFFFFF"/>
                </a:solidFill>
                <a:ea typeface="Times New Roman" charset="0"/>
                <a:cs typeface="Times New Roman" charset="0"/>
              </a:rPr>
              <a:t>8</a:t>
            </a:r>
            <a:endParaRPr lang="en-US" altLang="x-none" sz="1400" b="1">
              <a:ea typeface="Times New Roman" charset="0"/>
              <a:cs typeface="Times New Roman" charset="0"/>
            </a:endParaRPr>
          </a:p>
        </p:txBody>
      </p:sp>
      <p:sp>
        <p:nvSpPr>
          <p:cNvPr id="1333283" name="Rectangle 35"/>
          <p:cNvSpPr>
            <a:spLocks noChangeArrowheads="1"/>
          </p:cNvSpPr>
          <p:nvPr/>
        </p:nvSpPr>
        <p:spPr bwMode="auto">
          <a:xfrm>
            <a:off x="2347913" y="4995863"/>
            <a:ext cx="698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x-none" b="1">
                <a:ea typeface="Times New Roman" charset="0"/>
                <a:cs typeface="Times New Roman" charset="0"/>
              </a:rPr>
              <a:t>115/75</a:t>
            </a:r>
            <a:endParaRPr lang="en-US" altLang="x-none" sz="1400" b="1">
              <a:ea typeface="Times New Roman" charset="0"/>
              <a:cs typeface="Times New Roman" charset="0"/>
            </a:endParaRPr>
          </a:p>
        </p:txBody>
      </p:sp>
      <p:sp>
        <p:nvSpPr>
          <p:cNvPr id="1333284" name="Rectangle 36"/>
          <p:cNvSpPr>
            <a:spLocks noChangeArrowheads="1"/>
          </p:cNvSpPr>
          <p:nvPr/>
        </p:nvSpPr>
        <p:spPr bwMode="auto">
          <a:xfrm>
            <a:off x="4102100" y="4995863"/>
            <a:ext cx="698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x-none" b="1">
                <a:ea typeface="Times New Roman" charset="0"/>
                <a:cs typeface="Times New Roman" charset="0"/>
              </a:rPr>
              <a:t>135/85</a:t>
            </a:r>
            <a:endParaRPr lang="en-US" altLang="x-none" sz="1400" b="1">
              <a:ea typeface="Times New Roman" charset="0"/>
              <a:cs typeface="Times New Roman" charset="0"/>
            </a:endParaRPr>
          </a:p>
        </p:txBody>
      </p:sp>
      <p:sp>
        <p:nvSpPr>
          <p:cNvPr id="1333285" name="Rectangle 37"/>
          <p:cNvSpPr>
            <a:spLocks noChangeArrowheads="1"/>
          </p:cNvSpPr>
          <p:nvPr/>
        </p:nvSpPr>
        <p:spPr bwMode="auto">
          <a:xfrm>
            <a:off x="5840413" y="4995863"/>
            <a:ext cx="698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x-none" b="1">
                <a:ea typeface="Times New Roman" charset="0"/>
                <a:cs typeface="Times New Roman" charset="0"/>
              </a:rPr>
              <a:t>155/95</a:t>
            </a:r>
            <a:endParaRPr lang="en-US" altLang="x-none" sz="1400" b="1">
              <a:ea typeface="Times New Roman" charset="0"/>
              <a:cs typeface="Times New Roman" charset="0"/>
            </a:endParaRPr>
          </a:p>
        </p:txBody>
      </p:sp>
      <p:sp>
        <p:nvSpPr>
          <p:cNvPr id="1333286" name="Rectangle 38"/>
          <p:cNvSpPr>
            <a:spLocks noChangeArrowheads="1"/>
          </p:cNvSpPr>
          <p:nvPr/>
        </p:nvSpPr>
        <p:spPr bwMode="auto">
          <a:xfrm>
            <a:off x="7550150" y="4995863"/>
            <a:ext cx="825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x-none" b="1">
                <a:ea typeface="Times New Roman" charset="0"/>
                <a:cs typeface="Times New Roman" charset="0"/>
              </a:rPr>
              <a:t>175/105</a:t>
            </a:r>
            <a:endParaRPr lang="en-US" altLang="x-none" sz="1400" b="1">
              <a:ea typeface="Times New Roman" charset="0"/>
              <a:cs typeface="Times New Roman" charset="0"/>
            </a:endParaRPr>
          </a:p>
        </p:txBody>
      </p:sp>
      <p:sp>
        <p:nvSpPr>
          <p:cNvPr id="1333287" name="Line 39"/>
          <p:cNvSpPr>
            <a:spLocks noChangeShapeType="1"/>
          </p:cNvSpPr>
          <p:nvPr/>
        </p:nvSpPr>
        <p:spPr bwMode="auto">
          <a:xfrm>
            <a:off x="1835150" y="4410075"/>
            <a:ext cx="6996113" cy="0"/>
          </a:xfrm>
          <a:prstGeom prst="line">
            <a:avLst/>
          </a:prstGeom>
          <a:noFill/>
          <a:ln w="9525">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3288" name="Text Box 40"/>
          <p:cNvSpPr txBox="1">
            <a:spLocks noChangeArrowheads="1"/>
          </p:cNvSpPr>
          <p:nvPr/>
        </p:nvSpPr>
        <p:spPr bwMode="auto">
          <a:xfrm>
            <a:off x="2879725" y="1611313"/>
            <a:ext cx="299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We want the BP </a:t>
            </a:r>
            <a:r>
              <a:rPr lang="en-US" altLang="x-none" sz="2000" u="sng">
                <a:solidFill>
                  <a:srgbClr val="FFFF00"/>
                </a:solidFill>
              </a:rPr>
              <a:t>&lt;</a:t>
            </a:r>
            <a:r>
              <a:rPr lang="en-US" altLang="x-none" sz="2000">
                <a:solidFill>
                  <a:srgbClr val="FFFF00"/>
                </a:solidFill>
              </a:rPr>
              <a:t>115/75</a:t>
            </a:r>
          </a:p>
          <a:p>
            <a:r>
              <a:rPr lang="en-US" altLang="x-none" sz="2000">
                <a:solidFill>
                  <a:srgbClr val="FFFF00"/>
                </a:solidFill>
              </a:rPr>
              <a:t>Check at home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335298" name="Rectangle 2"/>
          <p:cNvSpPr>
            <a:spLocks noGrp="1" noRot="1" noChangeArrowheads="1"/>
          </p:cNvSpPr>
          <p:nvPr>
            <p:ph type="title"/>
          </p:nvPr>
        </p:nvSpPr>
        <p:spPr>
          <a:xfrm>
            <a:off x="301625" y="0"/>
            <a:ext cx="8510588" cy="838200"/>
          </a:xfrm>
        </p:spPr>
        <p:txBody>
          <a:bodyPr/>
          <a:lstStyle/>
          <a:p>
            <a:r>
              <a:rPr lang="en-US" altLang="x-none"/>
              <a:t>AHA: new BP targets</a:t>
            </a:r>
          </a:p>
        </p:txBody>
      </p:sp>
      <p:sp>
        <p:nvSpPr>
          <p:cNvPr id="1335299" name="Rectangle 3"/>
          <p:cNvSpPr>
            <a:spLocks noGrp="1" noRot="1" noChangeArrowheads="1"/>
          </p:cNvSpPr>
          <p:nvPr>
            <p:ph type="body" idx="1"/>
          </p:nvPr>
        </p:nvSpPr>
        <p:spPr>
          <a:xfrm>
            <a:off x="301625" y="1676400"/>
            <a:ext cx="8540750" cy="4648200"/>
          </a:xfrm>
        </p:spPr>
        <p:txBody>
          <a:bodyPr/>
          <a:lstStyle/>
          <a:p>
            <a:pPr>
              <a:lnSpc>
                <a:spcPct val="80000"/>
              </a:lnSpc>
            </a:pPr>
            <a:r>
              <a:rPr lang="en-US" altLang="x-none" sz="2000"/>
              <a:t>For those with known CAD or high risk  </a:t>
            </a:r>
          </a:p>
          <a:p>
            <a:pPr>
              <a:lnSpc>
                <a:spcPct val="80000"/>
              </a:lnSpc>
              <a:buFont typeface="Wingdings" charset="2"/>
              <a:buNone/>
            </a:pPr>
            <a:r>
              <a:rPr lang="en-US" altLang="x-none" sz="2000"/>
              <a:t>                         BP </a:t>
            </a:r>
            <a:r>
              <a:rPr lang="en-US" altLang="x-none" sz="2000" u="sng"/>
              <a:t>&lt;</a:t>
            </a:r>
            <a:r>
              <a:rPr lang="en-US" altLang="x-none" sz="2000"/>
              <a:t>130/80</a:t>
            </a:r>
          </a:p>
          <a:p>
            <a:pPr>
              <a:lnSpc>
                <a:spcPct val="80000"/>
              </a:lnSpc>
            </a:pPr>
            <a:r>
              <a:rPr lang="en-US" altLang="x-none" sz="2000"/>
              <a:t>For others</a:t>
            </a:r>
          </a:p>
          <a:p>
            <a:pPr>
              <a:lnSpc>
                <a:spcPct val="80000"/>
              </a:lnSpc>
              <a:buFont typeface="Wingdings" charset="2"/>
              <a:buNone/>
            </a:pPr>
            <a:r>
              <a:rPr lang="en-US" altLang="x-none" sz="2000"/>
              <a:t>                         BP </a:t>
            </a:r>
            <a:r>
              <a:rPr lang="en-US" altLang="x-none" sz="2000" u="sng"/>
              <a:t>&lt;</a:t>
            </a:r>
            <a:r>
              <a:rPr lang="en-US" altLang="x-none" sz="2000"/>
              <a:t>140/90</a:t>
            </a:r>
          </a:p>
          <a:p>
            <a:pPr>
              <a:lnSpc>
                <a:spcPct val="80000"/>
              </a:lnSpc>
              <a:buFont typeface="Wingdings" charset="2"/>
              <a:buNone/>
            </a:pPr>
            <a:endParaRPr lang="en-US" altLang="x-none" sz="2000"/>
          </a:p>
          <a:p>
            <a:pPr>
              <a:lnSpc>
                <a:spcPct val="80000"/>
              </a:lnSpc>
              <a:buFont typeface="Wingdings" charset="2"/>
              <a:buNone/>
            </a:pPr>
            <a:endParaRPr lang="en-US" altLang="x-none" sz="2000"/>
          </a:p>
          <a:p>
            <a:pPr>
              <a:lnSpc>
                <a:spcPct val="80000"/>
              </a:lnSpc>
              <a:buFont typeface="Wingdings" charset="2"/>
              <a:buNone/>
            </a:pPr>
            <a:endParaRPr lang="en-US" altLang="x-none" sz="1800">
              <a:solidFill>
                <a:schemeClr val="hlink"/>
              </a:solidFill>
            </a:endParaRPr>
          </a:p>
          <a:p>
            <a:pPr>
              <a:lnSpc>
                <a:spcPct val="80000"/>
              </a:lnSpc>
              <a:buFont typeface="Wingdings" charset="2"/>
              <a:buNone/>
            </a:pPr>
            <a:endParaRPr lang="en-US" altLang="x-none" sz="1800">
              <a:solidFill>
                <a:schemeClr val="hlink"/>
              </a:solidFill>
            </a:endParaRPr>
          </a:p>
          <a:p>
            <a:pPr>
              <a:lnSpc>
                <a:spcPct val="80000"/>
              </a:lnSpc>
              <a:buFont typeface="Wingdings" charset="2"/>
              <a:buNone/>
            </a:pPr>
            <a:endParaRPr lang="en-US" altLang="x-none" sz="1800">
              <a:solidFill>
                <a:schemeClr val="hlink"/>
              </a:solidFill>
            </a:endParaRPr>
          </a:p>
          <a:p>
            <a:pPr>
              <a:lnSpc>
                <a:spcPct val="80000"/>
              </a:lnSpc>
              <a:buFont typeface="Wingdings" charset="2"/>
              <a:buNone/>
            </a:pPr>
            <a:endParaRPr lang="en-US" altLang="x-none" sz="1800">
              <a:solidFill>
                <a:schemeClr val="hlink"/>
              </a:solidFill>
            </a:endParaRPr>
          </a:p>
          <a:p>
            <a:pPr>
              <a:lnSpc>
                <a:spcPct val="80000"/>
              </a:lnSpc>
              <a:buFont typeface="Wingdings" charset="2"/>
              <a:buNone/>
            </a:pPr>
            <a:r>
              <a:rPr lang="en-US" altLang="x-none" sz="1800">
                <a:solidFill>
                  <a:schemeClr val="hlink"/>
                </a:solidFill>
              </a:rPr>
              <a:t>Rosendorff C, Black HR, Cannon CP, et al. Treatment of hypertension in the prevention and management of ischemic heart disease: A scientific statement from the American Heart Association Council for High Blood Pressure Research and the Councils on Clinical Cardiology and Epidemiology and Prevention. </a:t>
            </a:r>
            <a:r>
              <a:rPr lang="en-US" altLang="x-none" sz="1800" i="1">
                <a:solidFill>
                  <a:schemeClr val="hlink"/>
                </a:solidFill>
              </a:rPr>
              <a:t>Circulation 6/</a:t>
            </a:r>
            <a:r>
              <a:rPr lang="en-US" altLang="x-none" sz="1800">
                <a:solidFill>
                  <a:schemeClr val="hlink"/>
                </a:solidFill>
              </a:rPr>
              <a:t>2007; 2007; 115:2761-2788.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 name="Footer Placeholder 4"/>
          <p:cNvSpPr>
            <a:spLocks noGrp="1"/>
          </p:cNvSpPr>
          <p:nvPr>
            <p:ph type="ftr" sz="quarter" idx="11"/>
          </p:nvPr>
        </p:nvSpPr>
        <p:spPr/>
        <p:txBody>
          <a:bodyPr/>
          <a:lstStyle/>
          <a:p>
            <a:r>
              <a:rPr lang="en-US" altLang="x-none"/>
              <a:t>Copyright Bale/Doneen Paradigm</a:t>
            </a:r>
          </a:p>
        </p:txBody>
      </p:sp>
      <p:sp>
        <p:nvSpPr>
          <p:cNvPr id="1337346" name="Text Box 2"/>
          <p:cNvSpPr txBox="1">
            <a:spLocks noChangeArrowheads="1"/>
          </p:cNvSpPr>
          <p:nvPr/>
        </p:nvSpPr>
        <p:spPr bwMode="auto">
          <a:xfrm>
            <a:off x="609600" y="5029200"/>
            <a:ext cx="83058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85000"/>
              </a:lnSpc>
            </a:pPr>
            <a:r>
              <a:rPr lang="en-US" altLang="x-none">
                <a:latin typeface="Verdana" charset="0"/>
                <a:ea typeface="Times New Roman" charset="0"/>
                <a:cs typeface="Times New Roman" charset="0"/>
              </a:rPr>
              <a:t>316,675 Kaiser pts.; normal GFR and neg. hematuria or proteinuria followed 20 years</a:t>
            </a:r>
          </a:p>
          <a:p>
            <a:pPr eaLnBrk="1" hangingPunct="1">
              <a:lnSpc>
                <a:spcPct val="85000"/>
              </a:lnSpc>
            </a:pPr>
            <a:r>
              <a:rPr lang="en-US" altLang="x-none">
                <a:latin typeface="Verdana" charset="0"/>
                <a:ea typeface="Times New Roman" charset="0"/>
                <a:cs typeface="Times New Roman" charset="0"/>
              </a:rPr>
              <a:t>BP goals need to be lowered</a:t>
            </a:r>
          </a:p>
          <a:p>
            <a:pPr eaLnBrk="1" hangingPunct="1">
              <a:lnSpc>
                <a:spcPct val="85000"/>
              </a:lnSpc>
            </a:pPr>
            <a:endParaRPr lang="en-US" altLang="x-none">
              <a:latin typeface="Verdana" charset="0"/>
              <a:ea typeface="Times New Roman" charset="0"/>
              <a:cs typeface="Times New Roman" charset="0"/>
            </a:endParaRPr>
          </a:p>
          <a:p>
            <a:pPr eaLnBrk="1" hangingPunct="1">
              <a:lnSpc>
                <a:spcPct val="85000"/>
              </a:lnSpc>
            </a:pPr>
            <a:r>
              <a:rPr lang="en-US" altLang="x-none">
                <a:latin typeface="Verdana" charset="0"/>
                <a:ea typeface="Times New Roman" charset="0"/>
                <a:cs typeface="Times New Roman" charset="0"/>
              </a:rPr>
              <a:t>Hsu CY et al. </a:t>
            </a:r>
            <a:r>
              <a:rPr lang="en-US" altLang="x-none" i="1">
                <a:latin typeface="Verdana" charset="0"/>
                <a:ea typeface="Times New Roman" charset="0"/>
                <a:cs typeface="Times New Roman" charset="0"/>
              </a:rPr>
              <a:t>Arch Intern Med </a:t>
            </a:r>
            <a:r>
              <a:rPr lang="en-US" altLang="x-none">
                <a:latin typeface="Verdana" charset="0"/>
                <a:ea typeface="Times New Roman" charset="0"/>
                <a:cs typeface="Times New Roman" charset="0"/>
              </a:rPr>
              <a:t>2005; 165:923-928. </a:t>
            </a:r>
          </a:p>
        </p:txBody>
      </p:sp>
      <p:sp>
        <p:nvSpPr>
          <p:cNvPr id="1337347" name="Rectangle 3"/>
          <p:cNvSpPr>
            <a:spLocks noGrp="1" noRot="1" noChangeArrowheads="1"/>
          </p:cNvSpPr>
          <p:nvPr>
            <p:ph type="title"/>
          </p:nvPr>
        </p:nvSpPr>
        <p:spPr>
          <a:xfrm>
            <a:off x="0" y="0"/>
            <a:ext cx="9144000" cy="1295400"/>
          </a:xfrm>
        </p:spPr>
        <p:txBody>
          <a:bodyPr/>
          <a:lstStyle/>
          <a:p>
            <a:r>
              <a:rPr lang="en-US" altLang="x-none" sz="2800">
                <a:solidFill>
                  <a:srgbClr val="FFA31B"/>
                </a:solidFill>
                <a:ea typeface="Times New Roman" charset="0"/>
                <a:cs typeface="Times New Roman" charset="0"/>
              </a:rPr>
              <a:t>Adjusted relative risk for developing end-stage renal disease (ESRD) associated with blood-pressure level</a:t>
            </a:r>
            <a:r>
              <a:rPr lang="en-US" altLang="x-none" sz="3500" b="1">
                <a:solidFill>
                  <a:srgbClr val="FFA31B"/>
                </a:solidFill>
                <a:ea typeface="Times New Roman" charset="0"/>
                <a:cs typeface="Times New Roman" charset="0"/>
              </a:rPr>
              <a:t> </a:t>
            </a:r>
          </a:p>
        </p:txBody>
      </p:sp>
      <p:graphicFrame>
        <p:nvGraphicFramePr>
          <p:cNvPr id="1337348" name="Group 4"/>
          <p:cNvGraphicFramePr>
            <a:graphicFrameLocks noGrp="1"/>
          </p:cNvGraphicFramePr>
          <p:nvPr/>
        </p:nvGraphicFramePr>
        <p:xfrm>
          <a:off x="990600" y="1447800"/>
          <a:ext cx="6629400" cy="3505200"/>
        </p:xfrm>
        <a:graphic>
          <a:graphicData uri="http://schemas.openxmlformats.org/drawingml/2006/table">
            <a:tbl>
              <a:tblPr/>
              <a:tblGrid>
                <a:gridCol w="2895600"/>
                <a:gridCol w="2057400"/>
                <a:gridCol w="1676400"/>
              </a:tblGrid>
              <a:tr h="7080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BP level (mm Hg)</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Adjusted relative risk </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95% CI</a:t>
                      </a:r>
                    </a:p>
                  </a:txBody>
                  <a:tcPr horzOverflow="overflow">
                    <a:lnL>
                      <a:noFill/>
                    </a:lnL>
                    <a:lnR cap="flat">
                      <a:noFill/>
                    </a:lnR>
                    <a:lnT cap="flat">
                      <a:noFill/>
                    </a:lnT>
                    <a:lnB>
                      <a:noFill/>
                    </a:lnB>
                    <a:lnTlToBr>
                      <a:noFill/>
                    </a:lnTlToBr>
                    <a:lnBlToTr>
                      <a:noFill/>
                    </a:lnBlToTr>
                    <a:noFill/>
                  </a:tcPr>
                </a:tc>
              </a:tr>
              <a:tr h="4000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&lt;120/80</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Reference</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 </a:t>
                      </a:r>
                    </a:p>
                  </a:txBody>
                  <a:tcPr horzOverflow="overflow">
                    <a:lnL>
                      <a:noFill/>
                    </a:lnL>
                    <a:lnR cap="flat">
                      <a:noFill/>
                    </a:lnR>
                    <a:lnT>
                      <a:noFill/>
                    </a:lnT>
                    <a:lnB>
                      <a:noFill/>
                    </a:lnB>
                    <a:lnTlToBr>
                      <a:noFill/>
                    </a:lnTlToBr>
                    <a:lnBlToTr>
                      <a:noFill/>
                    </a:lnBlToTr>
                    <a:noFill/>
                  </a:tcPr>
                </a:tc>
              </a:tr>
              <a:tr h="3984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120-129/80-84</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1.62</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1.27-2.07</a:t>
                      </a:r>
                    </a:p>
                  </a:txBody>
                  <a:tcPr horzOverflow="overflow">
                    <a:lnL>
                      <a:noFill/>
                    </a:lnL>
                    <a:lnR cap="flat">
                      <a:noFill/>
                    </a:lnR>
                    <a:lnT>
                      <a:noFill/>
                    </a:lnT>
                    <a:lnB>
                      <a:noFill/>
                    </a:lnB>
                    <a:lnTlToBr>
                      <a:noFill/>
                    </a:lnTlToBr>
                    <a:lnBlToTr>
                      <a:noFill/>
                    </a:lnBlToTr>
                    <a:noFill/>
                  </a:tcPr>
                </a:tc>
              </a:tr>
              <a:tr h="4000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130-139/85-89</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1.98</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1.55-2.52</a:t>
                      </a:r>
                    </a:p>
                  </a:txBody>
                  <a:tcPr horzOverflow="overflow">
                    <a:lnL>
                      <a:noFill/>
                    </a:lnL>
                    <a:lnR cap="flat">
                      <a:noFill/>
                    </a:lnR>
                    <a:lnT>
                      <a:noFill/>
                    </a:lnT>
                    <a:lnB>
                      <a:noFill/>
                    </a:lnB>
                    <a:lnTlToBr>
                      <a:noFill/>
                    </a:lnTlToBr>
                    <a:lnBlToTr>
                      <a:noFill/>
                    </a:lnBlToTr>
                    <a:noFill/>
                  </a:tcPr>
                </a:tc>
              </a:tr>
              <a:tr h="4000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140-159/90-99</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2.59</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2.07-3.25</a:t>
                      </a:r>
                    </a:p>
                  </a:txBody>
                  <a:tcPr horzOverflow="overflow">
                    <a:lnL>
                      <a:noFill/>
                    </a:lnL>
                    <a:lnR cap="flat">
                      <a:noFill/>
                    </a:lnR>
                    <a:lnT>
                      <a:noFill/>
                    </a:lnT>
                    <a:lnB>
                      <a:noFill/>
                    </a:lnB>
                    <a:lnTlToBr>
                      <a:noFill/>
                    </a:lnTlToBr>
                    <a:lnBlToTr>
                      <a:noFill/>
                    </a:lnBlToTr>
                    <a:noFill/>
                  </a:tcPr>
                </a:tc>
              </a:tr>
              <a:tr h="4000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160-179/100-109</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3.86</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3.00-4.96</a:t>
                      </a:r>
                    </a:p>
                  </a:txBody>
                  <a:tcPr horzOverflow="overflow">
                    <a:lnL>
                      <a:noFill/>
                    </a:lnL>
                    <a:lnR cap="flat">
                      <a:noFill/>
                    </a:lnR>
                    <a:lnT>
                      <a:noFill/>
                    </a:lnT>
                    <a:lnB>
                      <a:noFill/>
                    </a:lnB>
                    <a:lnTlToBr>
                      <a:noFill/>
                    </a:lnTlToBr>
                    <a:lnBlToTr>
                      <a:noFill/>
                    </a:lnBlToTr>
                    <a:noFill/>
                  </a:tcPr>
                </a:tc>
              </a:tr>
              <a:tr h="3984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180-209/110-119</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3.88</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2.82-5.34</a:t>
                      </a:r>
                    </a:p>
                  </a:txBody>
                  <a:tcPr horzOverflow="overflow">
                    <a:lnL>
                      <a:noFill/>
                    </a:lnL>
                    <a:lnR cap="flat">
                      <a:noFill/>
                    </a:lnR>
                    <a:lnT>
                      <a:noFill/>
                    </a:lnT>
                    <a:lnB>
                      <a:noFill/>
                    </a:lnB>
                    <a:lnTlToBr>
                      <a:noFill/>
                    </a:lnTlToBr>
                    <a:lnBlToTr>
                      <a:noFill/>
                    </a:lnBlToTr>
                    <a:noFill/>
                  </a:tcPr>
                </a:tc>
              </a:tr>
              <a:tr h="4000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&gt;210/120</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4.25</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2.63-6.86</a:t>
                      </a:r>
                    </a:p>
                  </a:txBody>
                  <a:tcPr horzOverflow="overflow">
                    <a:lnL>
                      <a:noFill/>
                    </a:lnL>
                    <a:lnR cap="flat">
                      <a:noFill/>
                    </a:lnR>
                    <a:lnT>
                      <a:noFill/>
                    </a:lnT>
                    <a:lnB cap="flat">
                      <a:noFill/>
                    </a:lnB>
                    <a:lnTlToBr>
                      <a:noFill/>
                    </a:lnTlToBr>
                    <a:lnBlToTr>
                      <a:noFill/>
                    </a:lnBlToTr>
                    <a:noFill/>
                  </a:tcPr>
                </a:tc>
              </a:tr>
            </a:tbl>
          </a:graphicData>
        </a:graphic>
      </p:graphicFrame>
      <p:sp>
        <p:nvSpPr>
          <p:cNvPr id="1337395" name="Line 51"/>
          <p:cNvSpPr>
            <a:spLocks noChangeShapeType="1"/>
          </p:cNvSpPr>
          <p:nvPr/>
        </p:nvSpPr>
        <p:spPr bwMode="auto">
          <a:xfrm>
            <a:off x="1066800" y="2133600"/>
            <a:ext cx="64008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7396" name="Line 52"/>
          <p:cNvSpPr>
            <a:spLocks noChangeShapeType="1"/>
          </p:cNvSpPr>
          <p:nvPr/>
        </p:nvSpPr>
        <p:spPr bwMode="auto">
          <a:xfrm>
            <a:off x="1066800" y="4953000"/>
            <a:ext cx="64008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ooter Placeholder 3"/>
          <p:cNvSpPr>
            <a:spLocks noGrp="1"/>
          </p:cNvSpPr>
          <p:nvPr>
            <p:ph type="ftr" sz="quarter" idx="11"/>
          </p:nvPr>
        </p:nvSpPr>
        <p:spPr/>
        <p:txBody>
          <a:bodyPr/>
          <a:lstStyle/>
          <a:p>
            <a:r>
              <a:rPr lang="en-US" altLang="x-none"/>
              <a:t>Copyright Bale/Doneen Paradigm</a:t>
            </a:r>
          </a:p>
        </p:txBody>
      </p:sp>
      <p:sp>
        <p:nvSpPr>
          <p:cNvPr id="1341442" name="Rectangle 2"/>
          <p:cNvSpPr>
            <a:spLocks noGrp="1" noRot="1" noChangeArrowheads="1"/>
          </p:cNvSpPr>
          <p:nvPr>
            <p:ph type="title"/>
          </p:nvPr>
        </p:nvSpPr>
        <p:spPr>
          <a:xfrm>
            <a:off x="315913" y="325438"/>
            <a:ext cx="7908925" cy="1017587"/>
          </a:xfrm>
        </p:spPr>
        <p:txBody>
          <a:bodyPr/>
          <a:lstStyle/>
          <a:p>
            <a:r>
              <a:rPr lang="en-US" altLang="x-none" sz="2800"/>
              <a:t>Association of SBP and </a:t>
            </a:r>
            <a:br>
              <a:rPr lang="en-US" altLang="x-none" sz="2800"/>
            </a:br>
            <a:r>
              <a:rPr lang="en-US" altLang="x-none" sz="2800"/>
              <a:t>CVD Death in Type 2 Diabetes</a:t>
            </a:r>
          </a:p>
        </p:txBody>
      </p:sp>
      <p:grpSp>
        <p:nvGrpSpPr>
          <p:cNvPr id="1341443" name="Group 3"/>
          <p:cNvGrpSpPr>
            <a:grpSpLocks/>
          </p:cNvGrpSpPr>
          <p:nvPr/>
        </p:nvGrpSpPr>
        <p:grpSpPr bwMode="auto">
          <a:xfrm>
            <a:off x="1714500" y="1752600"/>
            <a:ext cx="114300" cy="3810000"/>
            <a:chOff x="1056" y="1056"/>
            <a:chExt cx="96" cy="2400"/>
          </a:xfrm>
        </p:grpSpPr>
        <p:sp>
          <p:nvSpPr>
            <p:cNvPr id="1341444" name="Line 4"/>
            <p:cNvSpPr>
              <a:spLocks noChangeShapeType="1"/>
            </p:cNvSpPr>
            <p:nvPr/>
          </p:nvSpPr>
          <p:spPr bwMode="auto">
            <a:xfrm flipH="1">
              <a:off x="1056" y="345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445" name="Line 5"/>
            <p:cNvSpPr>
              <a:spLocks noChangeShapeType="1"/>
            </p:cNvSpPr>
            <p:nvPr/>
          </p:nvSpPr>
          <p:spPr bwMode="auto">
            <a:xfrm flipH="1">
              <a:off x="1056" y="321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446" name="Line 6"/>
            <p:cNvSpPr>
              <a:spLocks noChangeShapeType="1"/>
            </p:cNvSpPr>
            <p:nvPr/>
          </p:nvSpPr>
          <p:spPr bwMode="auto">
            <a:xfrm flipH="1">
              <a:off x="1056" y="297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447" name="Line 7"/>
            <p:cNvSpPr>
              <a:spLocks noChangeShapeType="1"/>
            </p:cNvSpPr>
            <p:nvPr/>
          </p:nvSpPr>
          <p:spPr bwMode="auto">
            <a:xfrm flipH="1">
              <a:off x="1056" y="273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448" name="Line 8"/>
            <p:cNvSpPr>
              <a:spLocks noChangeShapeType="1"/>
            </p:cNvSpPr>
            <p:nvPr/>
          </p:nvSpPr>
          <p:spPr bwMode="auto">
            <a:xfrm flipH="1">
              <a:off x="1056" y="249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449" name="Line 9"/>
            <p:cNvSpPr>
              <a:spLocks noChangeShapeType="1"/>
            </p:cNvSpPr>
            <p:nvPr/>
          </p:nvSpPr>
          <p:spPr bwMode="auto">
            <a:xfrm flipH="1">
              <a:off x="1056" y="225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450" name="Line 10"/>
            <p:cNvSpPr>
              <a:spLocks noChangeShapeType="1"/>
            </p:cNvSpPr>
            <p:nvPr/>
          </p:nvSpPr>
          <p:spPr bwMode="auto">
            <a:xfrm flipH="1">
              <a:off x="1056" y="201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451" name="Line 11"/>
            <p:cNvSpPr>
              <a:spLocks noChangeShapeType="1"/>
            </p:cNvSpPr>
            <p:nvPr/>
          </p:nvSpPr>
          <p:spPr bwMode="auto">
            <a:xfrm flipH="1">
              <a:off x="1056" y="177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452" name="Line 12"/>
            <p:cNvSpPr>
              <a:spLocks noChangeShapeType="1"/>
            </p:cNvSpPr>
            <p:nvPr/>
          </p:nvSpPr>
          <p:spPr bwMode="auto">
            <a:xfrm flipH="1">
              <a:off x="1056" y="153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453" name="Line 13"/>
            <p:cNvSpPr>
              <a:spLocks noChangeShapeType="1"/>
            </p:cNvSpPr>
            <p:nvPr/>
          </p:nvSpPr>
          <p:spPr bwMode="auto">
            <a:xfrm flipH="1">
              <a:off x="1056" y="129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454" name="Line 14"/>
            <p:cNvSpPr>
              <a:spLocks noChangeShapeType="1"/>
            </p:cNvSpPr>
            <p:nvPr/>
          </p:nvSpPr>
          <p:spPr bwMode="auto">
            <a:xfrm flipH="1">
              <a:off x="1056" y="105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341455" name="Text Box 15"/>
          <p:cNvSpPr txBox="1">
            <a:spLocks noChangeArrowheads="1"/>
          </p:cNvSpPr>
          <p:nvPr/>
        </p:nvSpPr>
        <p:spPr bwMode="auto">
          <a:xfrm>
            <a:off x="1295400" y="5381625"/>
            <a:ext cx="457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x-none"/>
              <a:t>0</a:t>
            </a:r>
          </a:p>
        </p:txBody>
      </p:sp>
      <p:sp>
        <p:nvSpPr>
          <p:cNvPr id="1341456" name="Text Box 16"/>
          <p:cNvSpPr txBox="1">
            <a:spLocks noChangeArrowheads="1"/>
          </p:cNvSpPr>
          <p:nvPr/>
        </p:nvSpPr>
        <p:spPr bwMode="auto">
          <a:xfrm>
            <a:off x="1143000" y="5000625"/>
            <a:ext cx="609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x-none"/>
              <a:t>25</a:t>
            </a:r>
          </a:p>
        </p:txBody>
      </p:sp>
      <p:sp>
        <p:nvSpPr>
          <p:cNvPr id="1341457" name="Text Box 17"/>
          <p:cNvSpPr txBox="1">
            <a:spLocks noChangeArrowheads="1"/>
          </p:cNvSpPr>
          <p:nvPr/>
        </p:nvSpPr>
        <p:spPr bwMode="auto">
          <a:xfrm>
            <a:off x="1295400" y="4610100"/>
            <a:ext cx="457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x-none"/>
              <a:t>50</a:t>
            </a:r>
          </a:p>
        </p:txBody>
      </p:sp>
      <p:sp>
        <p:nvSpPr>
          <p:cNvPr id="1341458" name="Text Box 18"/>
          <p:cNvSpPr txBox="1">
            <a:spLocks noChangeArrowheads="1"/>
          </p:cNvSpPr>
          <p:nvPr/>
        </p:nvSpPr>
        <p:spPr bwMode="auto">
          <a:xfrm>
            <a:off x="1295400" y="4229100"/>
            <a:ext cx="457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x-none"/>
              <a:t>75</a:t>
            </a:r>
          </a:p>
        </p:txBody>
      </p:sp>
      <p:sp>
        <p:nvSpPr>
          <p:cNvPr id="1341459" name="Text Box 19"/>
          <p:cNvSpPr txBox="1">
            <a:spLocks noChangeArrowheads="1"/>
          </p:cNvSpPr>
          <p:nvPr/>
        </p:nvSpPr>
        <p:spPr bwMode="auto">
          <a:xfrm>
            <a:off x="990600" y="3848100"/>
            <a:ext cx="762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x-none"/>
              <a:t>100</a:t>
            </a:r>
          </a:p>
        </p:txBody>
      </p:sp>
      <p:sp>
        <p:nvSpPr>
          <p:cNvPr id="1341460" name="Text Box 20"/>
          <p:cNvSpPr txBox="1">
            <a:spLocks noChangeArrowheads="1"/>
          </p:cNvSpPr>
          <p:nvPr/>
        </p:nvSpPr>
        <p:spPr bwMode="auto">
          <a:xfrm>
            <a:off x="1143000" y="3467100"/>
            <a:ext cx="609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x-none"/>
              <a:t>125</a:t>
            </a:r>
          </a:p>
        </p:txBody>
      </p:sp>
      <p:sp>
        <p:nvSpPr>
          <p:cNvPr id="1341461" name="Text Box 21"/>
          <p:cNvSpPr txBox="1">
            <a:spLocks noChangeArrowheads="1"/>
          </p:cNvSpPr>
          <p:nvPr/>
        </p:nvSpPr>
        <p:spPr bwMode="auto">
          <a:xfrm>
            <a:off x="1066800" y="1571625"/>
            <a:ext cx="6858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x-none"/>
              <a:t>250</a:t>
            </a:r>
          </a:p>
        </p:txBody>
      </p:sp>
      <p:sp>
        <p:nvSpPr>
          <p:cNvPr id="1341462" name="Text Box 22"/>
          <p:cNvSpPr txBox="1">
            <a:spLocks noChangeArrowheads="1"/>
          </p:cNvSpPr>
          <p:nvPr/>
        </p:nvSpPr>
        <p:spPr bwMode="auto">
          <a:xfrm>
            <a:off x="1066800" y="1952625"/>
            <a:ext cx="6858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x-none"/>
              <a:t>225</a:t>
            </a:r>
          </a:p>
        </p:txBody>
      </p:sp>
      <p:sp>
        <p:nvSpPr>
          <p:cNvPr id="1341463" name="Text Box 23"/>
          <p:cNvSpPr txBox="1">
            <a:spLocks noChangeArrowheads="1"/>
          </p:cNvSpPr>
          <p:nvPr/>
        </p:nvSpPr>
        <p:spPr bwMode="auto">
          <a:xfrm>
            <a:off x="981075" y="3105150"/>
            <a:ext cx="7715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x-none"/>
              <a:t>150</a:t>
            </a:r>
          </a:p>
        </p:txBody>
      </p:sp>
      <p:sp>
        <p:nvSpPr>
          <p:cNvPr id="1341464" name="Text Box 24"/>
          <p:cNvSpPr txBox="1">
            <a:spLocks noChangeArrowheads="1"/>
          </p:cNvSpPr>
          <p:nvPr/>
        </p:nvSpPr>
        <p:spPr bwMode="auto">
          <a:xfrm>
            <a:off x="1009650" y="2714625"/>
            <a:ext cx="7429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x-none"/>
              <a:t>175</a:t>
            </a:r>
          </a:p>
        </p:txBody>
      </p:sp>
      <p:sp>
        <p:nvSpPr>
          <p:cNvPr id="1341465" name="Text Box 25"/>
          <p:cNvSpPr txBox="1">
            <a:spLocks noChangeArrowheads="1"/>
          </p:cNvSpPr>
          <p:nvPr/>
        </p:nvSpPr>
        <p:spPr bwMode="auto">
          <a:xfrm>
            <a:off x="838200" y="2333625"/>
            <a:ext cx="9144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x-none"/>
              <a:t> 200</a:t>
            </a:r>
          </a:p>
        </p:txBody>
      </p:sp>
      <p:sp>
        <p:nvSpPr>
          <p:cNvPr id="1341466" name="Rectangle 26"/>
          <p:cNvSpPr>
            <a:spLocks noChangeArrowheads="1"/>
          </p:cNvSpPr>
          <p:nvPr/>
        </p:nvSpPr>
        <p:spPr bwMode="auto">
          <a:xfrm>
            <a:off x="2057400" y="5334000"/>
            <a:ext cx="457200"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467" name="Rectangle 27"/>
          <p:cNvSpPr>
            <a:spLocks noChangeArrowheads="1"/>
          </p:cNvSpPr>
          <p:nvPr/>
        </p:nvSpPr>
        <p:spPr bwMode="auto">
          <a:xfrm>
            <a:off x="2514600" y="4724400"/>
            <a:ext cx="457200" cy="83820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341468" name="Rectangle 28"/>
          <p:cNvSpPr>
            <a:spLocks noChangeArrowheads="1"/>
          </p:cNvSpPr>
          <p:nvPr/>
        </p:nvSpPr>
        <p:spPr bwMode="auto">
          <a:xfrm>
            <a:off x="3200400" y="5257800"/>
            <a:ext cx="4572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469" name="Rectangle 29"/>
          <p:cNvSpPr>
            <a:spLocks noChangeArrowheads="1"/>
          </p:cNvSpPr>
          <p:nvPr/>
        </p:nvSpPr>
        <p:spPr bwMode="auto">
          <a:xfrm>
            <a:off x="3657600" y="4572000"/>
            <a:ext cx="457200" cy="99060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341470" name="Rectangle 30"/>
          <p:cNvSpPr>
            <a:spLocks noChangeArrowheads="1"/>
          </p:cNvSpPr>
          <p:nvPr/>
        </p:nvSpPr>
        <p:spPr bwMode="auto">
          <a:xfrm>
            <a:off x="4343400" y="5029200"/>
            <a:ext cx="457200" cy="533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471" name="Rectangle 31"/>
          <p:cNvSpPr>
            <a:spLocks noChangeArrowheads="1"/>
          </p:cNvSpPr>
          <p:nvPr/>
        </p:nvSpPr>
        <p:spPr bwMode="auto">
          <a:xfrm>
            <a:off x="4800600" y="3962400"/>
            <a:ext cx="457200" cy="160020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341472" name="Rectangle 32"/>
          <p:cNvSpPr>
            <a:spLocks noChangeArrowheads="1"/>
          </p:cNvSpPr>
          <p:nvPr/>
        </p:nvSpPr>
        <p:spPr bwMode="auto">
          <a:xfrm>
            <a:off x="5486400" y="4724400"/>
            <a:ext cx="457200" cy="838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473" name="Rectangle 33"/>
          <p:cNvSpPr>
            <a:spLocks noChangeArrowheads="1"/>
          </p:cNvSpPr>
          <p:nvPr/>
        </p:nvSpPr>
        <p:spPr bwMode="auto">
          <a:xfrm>
            <a:off x="5943600" y="3124200"/>
            <a:ext cx="457200" cy="243840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341474" name="Rectangle 34"/>
          <p:cNvSpPr>
            <a:spLocks noChangeArrowheads="1"/>
          </p:cNvSpPr>
          <p:nvPr/>
        </p:nvSpPr>
        <p:spPr bwMode="auto">
          <a:xfrm>
            <a:off x="6629400" y="4267200"/>
            <a:ext cx="457200" cy="1295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475" name="Rectangle 35"/>
          <p:cNvSpPr>
            <a:spLocks noChangeArrowheads="1"/>
          </p:cNvSpPr>
          <p:nvPr/>
        </p:nvSpPr>
        <p:spPr bwMode="auto">
          <a:xfrm>
            <a:off x="7086600" y="3276600"/>
            <a:ext cx="457200" cy="228600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341476" name="Rectangle 36"/>
          <p:cNvSpPr>
            <a:spLocks noChangeArrowheads="1"/>
          </p:cNvSpPr>
          <p:nvPr/>
        </p:nvSpPr>
        <p:spPr bwMode="auto">
          <a:xfrm>
            <a:off x="7772400" y="3581400"/>
            <a:ext cx="457200" cy="1981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477" name="Rectangle 37"/>
          <p:cNvSpPr>
            <a:spLocks noChangeArrowheads="1"/>
          </p:cNvSpPr>
          <p:nvPr/>
        </p:nvSpPr>
        <p:spPr bwMode="auto">
          <a:xfrm>
            <a:off x="8229600" y="1905000"/>
            <a:ext cx="457200" cy="365760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341478" name="Rectangle 38"/>
          <p:cNvSpPr>
            <a:spLocks noChangeArrowheads="1"/>
          </p:cNvSpPr>
          <p:nvPr/>
        </p:nvSpPr>
        <p:spPr bwMode="auto">
          <a:xfrm>
            <a:off x="7038975" y="1206500"/>
            <a:ext cx="165100" cy="1651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479" name="Rectangle 39"/>
          <p:cNvSpPr>
            <a:spLocks noChangeArrowheads="1"/>
          </p:cNvSpPr>
          <p:nvPr/>
        </p:nvSpPr>
        <p:spPr bwMode="auto">
          <a:xfrm>
            <a:off x="7038975" y="1549400"/>
            <a:ext cx="165100" cy="16510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341480" name="Text Box 40"/>
          <p:cNvSpPr txBox="1">
            <a:spLocks noChangeArrowheads="1"/>
          </p:cNvSpPr>
          <p:nvPr/>
        </p:nvSpPr>
        <p:spPr bwMode="auto">
          <a:xfrm>
            <a:off x="7162800" y="1101725"/>
            <a:ext cx="16287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b="1"/>
              <a:t>Nondiabetic</a:t>
            </a:r>
          </a:p>
        </p:txBody>
      </p:sp>
      <p:sp>
        <p:nvSpPr>
          <p:cNvPr id="1341481" name="Text Box 41"/>
          <p:cNvSpPr txBox="1">
            <a:spLocks noChangeArrowheads="1"/>
          </p:cNvSpPr>
          <p:nvPr/>
        </p:nvSpPr>
        <p:spPr bwMode="auto">
          <a:xfrm>
            <a:off x="7162800" y="1447800"/>
            <a:ext cx="1073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altLang="x-none" b="1"/>
              <a:t>Diabetic</a:t>
            </a:r>
          </a:p>
        </p:txBody>
      </p:sp>
      <p:sp>
        <p:nvSpPr>
          <p:cNvPr id="1341482" name="Text Box 42"/>
          <p:cNvSpPr txBox="1">
            <a:spLocks noChangeArrowheads="1"/>
          </p:cNvSpPr>
          <p:nvPr/>
        </p:nvSpPr>
        <p:spPr bwMode="auto">
          <a:xfrm>
            <a:off x="2133600" y="5572125"/>
            <a:ext cx="762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a:t>&lt;120</a:t>
            </a:r>
          </a:p>
        </p:txBody>
      </p:sp>
      <p:sp>
        <p:nvSpPr>
          <p:cNvPr id="1341483" name="Text Box 43"/>
          <p:cNvSpPr txBox="1">
            <a:spLocks noChangeArrowheads="1"/>
          </p:cNvSpPr>
          <p:nvPr/>
        </p:nvSpPr>
        <p:spPr bwMode="auto">
          <a:xfrm>
            <a:off x="3114675" y="5572125"/>
            <a:ext cx="1143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a:t>120</a:t>
            </a:r>
            <a:r>
              <a:rPr lang="en-US" altLang="x-none">
                <a:ea typeface="Arial" charset="0"/>
                <a:cs typeface="Arial" charset="0"/>
              </a:rPr>
              <a:t>–</a:t>
            </a:r>
            <a:r>
              <a:rPr lang="en-US" altLang="x-none"/>
              <a:t>139</a:t>
            </a:r>
          </a:p>
        </p:txBody>
      </p:sp>
      <p:sp>
        <p:nvSpPr>
          <p:cNvPr id="1341484" name="Text Box 44"/>
          <p:cNvSpPr txBox="1">
            <a:spLocks noChangeArrowheads="1"/>
          </p:cNvSpPr>
          <p:nvPr/>
        </p:nvSpPr>
        <p:spPr bwMode="auto">
          <a:xfrm>
            <a:off x="4152900" y="5572125"/>
            <a:ext cx="12477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a:t>140</a:t>
            </a:r>
            <a:r>
              <a:rPr lang="en-US" altLang="x-none">
                <a:ea typeface="Arial" charset="0"/>
                <a:cs typeface="Arial" charset="0"/>
              </a:rPr>
              <a:t>–</a:t>
            </a:r>
            <a:r>
              <a:rPr lang="en-US" altLang="x-none"/>
              <a:t>159</a:t>
            </a:r>
          </a:p>
        </p:txBody>
      </p:sp>
      <p:sp>
        <p:nvSpPr>
          <p:cNvPr id="1341485" name="Text Box 45"/>
          <p:cNvSpPr txBox="1">
            <a:spLocks noChangeArrowheads="1"/>
          </p:cNvSpPr>
          <p:nvPr/>
        </p:nvSpPr>
        <p:spPr bwMode="auto">
          <a:xfrm>
            <a:off x="5334000" y="5572125"/>
            <a:ext cx="1143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a:t>160</a:t>
            </a:r>
            <a:r>
              <a:rPr lang="en-US" altLang="x-none">
                <a:ea typeface="Arial" charset="0"/>
                <a:cs typeface="Arial" charset="0"/>
              </a:rPr>
              <a:t>–</a:t>
            </a:r>
            <a:r>
              <a:rPr lang="en-US" altLang="x-none"/>
              <a:t>179</a:t>
            </a:r>
          </a:p>
        </p:txBody>
      </p:sp>
      <p:sp>
        <p:nvSpPr>
          <p:cNvPr id="1341486" name="Text Box 46"/>
          <p:cNvSpPr txBox="1">
            <a:spLocks noChangeArrowheads="1"/>
          </p:cNvSpPr>
          <p:nvPr/>
        </p:nvSpPr>
        <p:spPr bwMode="auto">
          <a:xfrm>
            <a:off x="6410325" y="5572125"/>
            <a:ext cx="13525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a:t>180</a:t>
            </a:r>
            <a:r>
              <a:rPr lang="en-US" altLang="x-none">
                <a:ea typeface="Arial" charset="0"/>
                <a:cs typeface="Arial" charset="0"/>
              </a:rPr>
              <a:t>–</a:t>
            </a:r>
            <a:r>
              <a:rPr lang="en-US" altLang="x-none"/>
              <a:t>199</a:t>
            </a:r>
          </a:p>
        </p:txBody>
      </p:sp>
      <p:sp>
        <p:nvSpPr>
          <p:cNvPr id="1341487" name="Text Box 47"/>
          <p:cNvSpPr txBox="1">
            <a:spLocks noChangeArrowheads="1"/>
          </p:cNvSpPr>
          <p:nvPr/>
        </p:nvSpPr>
        <p:spPr bwMode="auto">
          <a:xfrm>
            <a:off x="7820025" y="5572125"/>
            <a:ext cx="83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a:ea typeface="Arial" charset="0"/>
                <a:cs typeface="Arial" charset="0"/>
              </a:rPr>
              <a:t>≥</a:t>
            </a:r>
            <a:r>
              <a:rPr lang="en-US" altLang="x-none"/>
              <a:t>200</a:t>
            </a:r>
          </a:p>
        </p:txBody>
      </p:sp>
      <p:sp>
        <p:nvSpPr>
          <p:cNvPr id="1341488" name="Text Box 48"/>
          <p:cNvSpPr txBox="1">
            <a:spLocks noChangeArrowheads="1"/>
          </p:cNvSpPr>
          <p:nvPr/>
        </p:nvSpPr>
        <p:spPr bwMode="auto">
          <a:xfrm rot="-5400000">
            <a:off x="-1042988" y="3308351"/>
            <a:ext cx="36671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b="1"/>
              <a:t>Cardiovascular Mortality Rate</a:t>
            </a:r>
            <a:br>
              <a:rPr lang="en-US" altLang="x-none" b="1"/>
            </a:br>
            <a:r>
              <a:rPr lang="en-US" altLang="x-none" b="1"/>
              <a:t>per 10,000 Person-years</a:t>
            </a:r>
          </a:p>
        </p:txBody>
      </p:sp>
      <p:sp>
        <p:nvSpPr>
          <p:cNvPr id="1341489" name="Text Box 49"/>
          <p:cNvSpPr txBox="1">
            <a:spLocks noChangeArrowheads="1"/>
          </p:cNvSpPr>
          <p:nvPr/>
        </p:nvSpPr>
        <p:spPr bwMode="auto">
          <a:xfrm>
            <a:off x="2571750" y="5953125"/>
            <a:ext cx="5562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b="1"/>
              <a:t>Systolic Blood Pressure (mmHg)</a:t>
            </a:r>
          </a:p>
        </p:txBody>
      </p:sp>
      <p:sp>
        <p:nvSpPr>
          <p:cNvPr id="1341490" name="Line 50"/>
          <p:cNvSpPr>
            <a:spLocks noChangeShapeType="1"/>
          </p:cNvSpPr>
          <p:nvPr/>
        </p:nvSpPr>
        <p:spPr bwMode="auto">
          <a:xfrm>
            <a:off x="1828800" y="1762125"/>
            <a:ext cx="0" cy="3876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491" name="Line 51"/>
          <p:cNvSpPr>
            <a:spLocks noChangeShapeType="1"/>
          </p:cNvSpPr>
          <p:nvPr/>
        </p:nvSpPr>
        <p:spPr bwMode="auto">
          <a:xfrm>
            <a:off x="1800225" y="5562600"/>
            <a:ext cx="69246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492" name="Text Box 52"/>
          <p:cNvSpPr txBox="1">
            <a:spLocks noChangeArrowheads="1"/>
          </p:cNvSpPr>
          <p:nvPr/>
        </p:nvSpPr>
        <p:spPr bwMode="auto">
          <a:xfrm>
            <a:off x="457200" y="6481763"/>
            <a:ext cx="8258175"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eaLnBrk="1" hangingPunct="1">
              <a:lnSpc>
                <a:spcPct val="90000"/>
              </a:lnSpc>
            </a:pPr>
            <a:r>
              <a:rPr lang="en-US" altLang="x-none" sz="1200"/>
              <a:t>Stamler J et al. </a:t>
            </a:r>
            <a:r>
              <a:rPr lang="en-US" altLang="x-none" sz="1200" i="1"/>
              <a:t>Diabetes Care.</a:t>
            </a:r>
            <a:r>
              <a:rPr lang="en-US" altLang="x-none" sz="1200"/>
              <a:t> 1993;16:434–444. </a:t>
            </a:r>
          </a:p>
        </p:txBody>
      </p:sp>
      <p:sp>
        <p:nvSpPr>
          <p:cNvPr id="1341493" name="Text Box 53"/>
          <p:cNvSpPr txBox="1">
            <a:spLocks noChangeArrowheads="1"/>
          </p:cNvSpPr>
          <p:nvPr/>
        </p:nvSpPr>
        <p:spPr bwMode="auto">
          <a:xfrm>
            <a:off x="2498725" y="1611313"/>
            <a:ext cx="39782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Maintaining the top number under</a:t>
            </a:r>
          </a:p>
          <a:p>
            <a:r>
              <a:rPr lang="en-US" altLang="x-none" sz="2000">
                <a:solidFill>
                  <a:srgbClr val="FFFF00"/>
                </a:solidFill>
              </a:rPr>
              <a:t>120 is very important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343490" name="Rectangle 2"/>
          <p:cNvSpPr>
            <a:spLocks noGrp="1" noRot="1" noChangeArrowheads="1"/>
          </p:cNvSpPr>
          <p:nvPr>
            <p:ph type="title"/>
          </p:nvPr>
        </p:nvSpPr>
        <p:spPr>
          <a:xfrm>
            <a:off x="0" y="0"/>
            <a:ext cx="9144000" cy="1219200"/>
          </a:xfrm>
        </p:spPr>
        <p:txBody>
          <a:bodyPr/>
          <a:lstStyle/>
          <a:p>
            <a:r>
              <a:rPr lang="en-US" altLang="x-none" sz="3600"/>
              <a:t>BP trial in elderly halted early due to reduced stroke and mortality risk</a:t>
            </a:r>
          </a:p>
        </p:txBody>
      </p:sp>
      <p:sp>
        <p:nvSpPr>
          <p:cNvPr id="1343491" name="Rectangle 3"/>
          <p:cNvSpPr>
            <a:spLocks noGrp="1" noRot="1" noChangeArrowheads="1"/>
          </p:cNvSpPr>
          <p:nvPr>
            <p:ph type="body" idx="1"/>
          </p:nvPr>
        </p:nvSpPr>
        <p:spPr>
          <a:xfrm>
            <a:off x="301625" y="1447800"/>
            <a:ext cx="8540750" cy="4191000"/>
          </a:xfrm>
        </p:spPr>
        <p:txBody>
          <a:bodyPr/>
          <a:lstStyle/>
          <a:p>
            <a:pPr>
              <a:lnSpc>
                <a:spcPct val="90000"/>
              </a:lnSpc>
            </a:pPr>
            <a:r>
              <a:rPr lang="en-US" altLang="x-none"/>
              <a:t>3845 patients aged </a:t>
            </a:r>
            <a:r>
              <a:rPr lang="en-US" altLang="x-none" u="sng"/>
              <a:t>&gt;</a:t>
            </a:r>
            <a:r>
              <a:rPr lang="en-US" altLang="x-none"/>
              <a:t>80 </a:t>
            </a:r>
          </a:p>
          <a:p>
            <a:pPr>
              <a:lnSpc>
                <a:spcPct val="90000"/>
              </a:lnSpc>
            </a:pPr>
            <a:r>
              <a:rPr lang="en-US" altLang="x-none"/>
              <a:t>Baseline: diastolic BP of 90 to 109 mm Hg and or systolic blood pressure of 160 to 199 mm Hg </a:t>
            </a:r>
          </a:p>
          <a:p>
            <a:pPr>
              <a:lnSpc>
                <a:spcPct val="90000"/>
              </a:lnSpc>
            </a:pPr>
            <a:r>
              <a:rPr lang="en-US" altLang="x-none"/>
              <a:t>Rx: placebo or indapamide 1.5 mg and perindopril 2 mg or 4 mg a day if required</a:t>
            </a:r>
          </a:p>
          <a:p>
            <a:pPr>
              <a:lnSpc>
                <a:spcPct val="90000"/>
              </a:lnSpc>
            </a:pPr>
            <a:r>
              <a:rPr lang="en-US" altLang="x-none"/>
              <a:t>Reductions so significant trial stopped two years early !</a:t>
            </a:r>
          </a:p>
        </p:txBody>
      </p:sp>
      <p:sp>
        <p:nvSpPr>
          <p:cNvPr id="1343492" name="Text Box 4"/>
          <p:cNvSpPr txBox="1">
            <a:spLocks noChangeArrowheads="1"/>
          </p:cNvSpPr>
          <p:nvPr/>
        </p:nvSpPr>
        <p:spPr bwMode="auto">
          <a:xfrm>
            <a:off x="517525" y="5410200"/>
            <a:ext cx="110045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solidFill>
                  <a:schemeClr val="hlink"/>
                </a:solidFill>
              </a:rPr>
              <a:t>Imperial College, London. Trial stops after stroke and mortality significantly</a:t>
            </a:r>
          </a:p>
          <a:p>
            <a:r>
              <a:rPr lang="en-US" altLang="x-none">
                <a:solidFill>
                  <a:schemeClr val="hlink"/>
                </a:solidFill>
              </a:rPr>
              <a:t> reduced by blood-pressure-lowering treatment for those aged 80 and over </a:t>
            </a:r>
          </a:p>
          <a:p>
            <a:r>
              <a:rPr lang="en-US" altLang="x-none">
                <a:solidFill>
                  <a:schemeClr val="hlink"/>
                </a:solidFill>
              </a:rPr>
              <a:t>[press release]. August 7, 2007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ltLang="x-none"/>
              <a:t>Copyright Bale/Doneen Paradigm</a:t>
            </a:r>
          </a:p>
        </p:txBody>
      </p:sp>
      <p:pic>
        <p:nvPicPr>
          <p:cNvPr id="22958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2348034" name="Rectangle 2"/>
          <p:cNvSpPr>
            <a:spLocks noGrp="1" noRot="1" noChangeArrowheads="1"/>
          </p:cNvSpPr>
          <p:nvPr>
            <p:ph type="title"/>
          </p:nvPr>
        </p:nvSpPr>
        <p:spPr>
          <a:xfrm>
            <a:off x="301625" y="0"/>
            <a:ext cx="8510588" cy="1066800"/>
          </a:xfrm>
        </p:spPr>
        <p:txBody>
          <a:bodyPr/>
          <a:lstStyle/>
          <a:p>
            <a:r>
              <a:rPr lang="en-US" altLang="x-none" sz="3200"/>
              <a:t>Excessive lowering of diastolic pressure in hypertensive pts with CAD should be avoided</a:t>
            </a:r>
            <a:r>
              <a:rPr lang="en-US" altLang="x-none" sz="4000"/>
              <a:t> </a:t>
            </a:r>
          </a:p>
        </p:txBody>
      </p:sp>
      <p:sp>
        <p:nvSpPr>
          <p:cNvPr id="2348035" name="Rectangle 3"/>
          <p:cNvSpPr>
            <a:spLocks noGrp="1" noRot="1" noChangeArrowheads="1"/>
          </p:cNvSpPr>
          <p:nvPr>
            <p:ph type="body" idx="1"/>
          </p:nvPr>
        </p:nvSpPr>
        <p:spPr/>
        <p:txBody>
          <a:bodyPr/>
          <a:lstStyle/>
          <a:p>
            <a:r>
              <a:rPr lang="en-US" altLang="x-none" sz="2400"/>
              <a:t>22,576 subjects from INVEST trial – rx atenolol or verapamil</a:t>
            </a:r>
          </a:p>
          <a:p>
            <a:r>
              <a:rPr lang="en-US" altLang="x-none" sz="2400"/>
              <a:t>Primary endpoint: all cause mortality, non-fatal MI and stroke; 10.1% of subjects (n = 2269) after a follow-up of 61,835 patient-years; no difference in rx arms</a:t>
            </a:r>
          </a:p>
          <a:p>
            <a:r>
              <a:rPr lang="en-US" altLang="x-none" sz="2400"/>
              <a:t>Primary end point doubled (17.4%) when the diastolic blood pressure was &lt; 70 mm Hg and tripled (31.8%) when it was &lt; 60 mm Hg </a:t>
            </a:r>
          </a:p>
          <a:p>
            <a:r>
              <a:rPr lang="en-US" altLang="x-none" sz="2400"/>
              <a:t>Relationship held even after controlling for baseline clinical variables </a:t>
            </a:r>
          </a:p>
        </p:txBody>
      </p:sp>
      <p:sp>
        <p:nvSpPr>
          <p:cNvPr id="2348036" name="Text Box 4"/>
          <p:cNvSpPr txBox="1">
            <a:spLocks noChangeArrowheads="1"/>
          </p:cNvSpPr>
          <p:nvPr/>
        </p:nvSpPr>
        <p:spPr bwMode="auto">
          <a:xfrm>
            <a:off x="669925" y="5751513"/>
            <a:ext cx="7658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i="1">
                <a:solidFill>
                  <a:schemeClr val="hlink"/>
                </a:solidFill>
              </a:rPr>
              <a:t>Sripal Bangalore, MD, MHA • Julien Dreyfus, MS • Franz H. Messerli, MD </a:t>
            </a:r>
          </a:p>
          <a:p>
            <a:r>
              <a:rPr lang="en-US" altLang="x-none" i="1">
                <a:solidFill>
                  <a:schemeClr val="hlink"/>
                </a:solidFill>
              </a:rPr>
              <a:t>Cardiology Review. </a:t>
            </a:r>
            <a:r>
              <a:rPr lang="en-US" altLang="x-none">
                <a:solidFill>
                  <a:schemeClr val="hlink"/>
                </a:solidFill>
              </a:rPr>
              <a:t>Sep 17, 2008</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ltLang="x-none"/>
              <a:t>Copyright Bale/Doneen Paradigm</a:t>
            </a:r>
          </a:p>
        </p:txBody>
      </p:sp>
      <p:sp>
        <p:nvSpPr>
          <p:cNvPr id="6" name="Footer Placeholder 4"/>
          <p:cNvSpPr txBox="1">
            <a:spLocks noGrp="1"/>
          </p:cNvSpPr>
          <p:nvPr/>
        </p:nvSpPr>
        <p:spPr bwMode="auto">
          <a:xfrm>
            <a:off x="3124200" y="6245225"/>
            <a:ext cx="2895600" cy="476250"/>
          </a:xfrm>
          <a:prstGeom prst="rect">
            <a:avLst/>
          </a:prstGeom>
          <a:noFill/>
          <a:ln>
            <a:miter lim="800000"/>
            <a:headEnd/>
            <a:tailEnd/>
          </a:ln>
        </p:spPr>
        <p:txBody>
          <a:bodyPr anchor="b"/>
          <a:lstStyle/>
          <a:p>
            <a:pPr algn="ctr" eaLnBrk="1" hangingPunct="1">
              <a:defRPr/>
            </a:pPr>
            <a:r>
              <a:rPr lang="en-US" sz="1400">
                <a:effectLst>
                  <a:outerShdw blurRad="38100" dist="38100" dir="2700000" algn="tl">
                    <a:srgbClr val="000000"/>
                  </a:outerShdw>
                </a:effectLst>
              </a:rPr>
              <a:t>Copyright Bale/Doneen Paradigm</a:t>
            </a:r>
          </a:p>
        </p:txBody>
      </p:sp>
      <p:sp>
        <p:nvSpPr>
          <p:cNvPr id="2350083" name="Rectangle 2"/>
          <p:cNvSpPr>
            <a:spLocks noGrp="1" noRot="1" noChangeArrowheads="1"/>
          </p:cNvSpPr>
          <p:nvPr>
            <p:ph type="title" idx="4294967295"/>
          </p:nvPr>
        </p:nvSpPr>
        <p:spPr>
          <a:xfrm>
            <a:off x="301625" y="0"/>
            <a:ext cx="8510588" cy="1143000"/>
          </a:xfrm>
        </p:spPr>
        <p:txBody>
          <a:bodyPr/>
          <a:lstStyle/>
          <a:p>
            <a:r>
              <a:rPr lang="en-US" altLang="x-none" sz="3600" b="1"/>
              <a:t>AHA/ASH/PCNA Scientific Statement: for </a:t>
            </a:r>
            <a:r>
              <a:rPr lang="en-US" altLang="x-none" sz="3600" i="1"/>
              <a:t>Home BP Monitoring</a:t>
            </a:r>
          </a:p>
        </p:txBody>
      </p:sp>
      <p:sp>
        <p:nvSpPr>
          <p:cNvPr id="2350084" name="Rectangle 3"/>
          <p:cNvSpPr>
            <a:spLocks noGrp="1" noRot="1" noChangeArrowheads="1"/>
          </p:cNvSpPr>
          <p:nvPr>
            <p:ph type="body" idx="4294967295"/>
          </p:nvPr>
        </p:nvSpPr>
        <p:spPr>
          <a:xfrm>
            <a:off x="301625" y="1676400"/>
            <a:ext cx="8540750" cy="3200400"/>
          </a:xfrm>
        </p:spPr>
        <p:txBody>
          <a:bodyPr/>
          <a:lstStyle/>
          <a:p>
            <a:pPr>
              <a:lnSpc>
                <a:spcPct val="90000"/>
              </a:lnSpc>
            </a:pPr>
            <a:r>
              <a:rPr lang="en-US" altLang="x-none"/>
              <a:t>measure BP on the upper arm with an appropriate cuff size</a:t>
            </a:r>
          </a:p>
          <a:p>
            <a:pPr>
              <a:lnSpc>
                <a:spcPct val="90000"/>
              </a:lnSpc>
            </a:pPr>
            <a:r>
              <a:rPr lang="en-US" altLang="x-none"/>
              <a:t>2-3 readings taken while resting in seated position, in am and pm</a:t>
            </a:r>
          </a:p>
          <a:p>
            <a:pPr>
              <a:lnSpc>
                <a:spcPct val="90000"/>
              </a:lnSpc>
            </a:pPr>
            <a:r>
              <a:rPr lang="en-US" altLang="x-none"/>
              <a:t>potential to improve the quality of care while reducing costs and should be reimbursed</a:t>
            </a:r>
          </a:p>
        </p:txBody>
      </p:sp>
      <p:sp>
        <p:nvSpPr>
          <p:cNvPr id="2350085" name="Text Box 4"/>
          <p:cNvSpPr txBox="1">
            <a:spLocks noChangeArrowheads="1"/>
          </p:cNvSpPr>
          <p:nvPr/>
        </p:nvSpPr>
        <p:spPr bwMode="auto">
          <a:xfrm>
            <a:off x="288925" y="5522913"/>
            <a:ext cx="7178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ltLang="x-none" sz="2000" b="1" i="1">
                <a:solidFill>
                  <a:schemeClr val="folHlink"/>
                </a:solidFill>
              </a:rPr>
              <a:t>Hypertension. 5/</a:t>
            </a:r>
            <a:r>
              <a:rPr lang="en-US" altLang="x-none" sz="2000" b="1">
                <a:solidFill>
                  <a:schemeClr val="folHlink"/>
                </a:solidFill>
              </a:rPr>
              <a:t>2008;52:000-000</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4"/>
          <p:cNvSpPr>
            <a:spLocks noGrp="1"/>
          </p:cNvSpPr>
          <p:nvPr>
            <p:ph type="ftr" sz="quarter" idx="11"/>
          </p:nvPr>
        </p:nvSpPr>
        <p:spPr/>
        <p:txBody>
          <a:bodyPr/>
          <a:lstStyle/>
          <a:p>
            <a:r>
              <a:rPr lang="en-US" altLang="x-none"/>
              <a:t>Copyright Bale/Doneen Paradigm</a:t>
            </a:r>
          </a:p>
        </p:txBody>
      </p:sp>
      <p:sp>
        <p:nvSpPr>
          <p:cNvPr id="1345538" name="Rectangle 2"/>
          <p:cNvSpPr>
            <a:spLocks noChangeArrowheads="1"/>
          </p:cNvSpPr>
          <p:nvPr/>
        </p:nvSpPr>
        <p:spPr bwMode="auto">
          <a:xfrm>
            <a:off x="0" y="3298825"/>
            <a:ext cx="91440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1100">
                <a:latin typeface="Times New Roman" charset="0"/>
              </a:rPr>
              <a:t> </a:t>
            </a:r>
            <a:endParaRPr lang="en-US" altLang="x-none" sz="2400">
              <a:latin typeface="Times New Roman" charset="0"/>
            </a:endParaRPr>
          </a:p>
        </p:txBody>
      </p:sp>
      <p:sp>
        <p:nvSpPr>
          <p:cNvPr id="1345539" name="Rectangle 3"/>
          <p:cNvSpPr>
            <a:spLocks noGrp="1" noRot="1" noChangeArrowheads="1"/>
          </p:cNvSpPr>
          <p:nvPr>
            <p:ph type="title"/>
          </p:nvPr>
        </p:nvSpPr>
        <p:spPr>
          <a:xfrm>
            <a:off x="1066800" y="152400"/>
            <a:ext cx="7772400" cy="457200"/>
          </a:xfrm>
        </p:spPr>
        <p:txBody>
          <a:bodyPr/>
          <a:lstStyle/>
          <a:p>
            <a:pPr>
              <a:lnSpc>
                <a:spcPct val="85000"/>
              </a:lnSpc>
            </a:pPr>
            <a:r>
              <a:rPr lang="en-US" altLang="x-none" sz="3600" b="1">
                <a:solidFill>
                  <a:srgbClr val="FFA31B"/>
                </a:solidFill>
                <a:ea typeface="Times New Roman" charset="0"/>
                <a:cs typeface="Times New Roman" charset="0"/>
              </a:rPr>
              <a:t>New ATP III LDL Recommendations</a:t>
            </a:r>
            <a:endParaRPr lang="en-US" altLang="x-none"/>
          </a:p>
        </p:txBody>
      </p:sp>
      <p:graphicFrame>
        <p:nvGraphicFramePr>
          <p:cNvPr id="1345540" name="Group 4"/>
          <p:cNvGraphicFramePr>
            <a:graphicFrameLocks noGrp="1"/>
          </p:cNvGraphicFramePr>
          <p:nvPr/>
        </p:nvGraphicFramePr>
        <p:xfrm>
          <a:off x="306388" y="762000"/>
          <a:ext cx="8837612" cy="4760913"/>
        </p:xfrm>
        <a:graphic>
          <a:graphicData uri="http://schemas.openxmlformats.org/drawingml/2006/table">
            <a:tbl>
              <a:tblPr/>
              <a:tblGrid>
                <a:gridCol w="2835275"/>
                <a:gridCol w="1917700"/>
                <a:gridCol w="1666875"/>
                <a:gridCol w="2417762"/>
              </a:tblGrid>
              <a:tr h="9556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Risk category</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LDL cholesterol goal</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Initiate therapeutic lifestyle changes</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Consider drug therapy</a:t>
                      </a:r>
                    </a:p>
                  </a:txBody>
                  <a:tcPr horzOverflow="overflow">
                    <a:lnL>
                      <a:noFill/>
                    </a:lnL>
                    <a:lnR cap="flat">
                      <a:noFill/>
                    </a:lnR>
                    <a:lnT cap="flat">
                      <a:noFill/>
                    </a:lnT>
                    <a:lnB>
                      <a:noFill/>
                    </a:lnB>
                    <a:lnTlToBr>
                      <a:noFill/>
                    </a:lnTlToBr>
                    <a:lnBlToTr>
                      <a:noFill/>
                    </a:lnBlToTr>
                    <a:noFill/>
                  </a:tcPr>
                </a:tc>
              </a:tr>
              <a:tr h="9556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High risk: CHD or CHD risk equivalents (10-year risk &gt;20%)</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&lt;100 mg/dL (with an optional goal of &lt;70 mg/dL)</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sng"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&gt;</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100 mg/dL</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sng"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&gt;</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100 mg/dL (consider drug options if LDL-C &lt;100 mg/dL)</a:t>
                      </a:r>
                    </a:p>
                  </a:txBody>
                  <a:tcPr horzOverflow="overflow">
                    <a:lnL>
                      <a:noFill/>
                    </a:lnL>
                    <a:lnR cap="flat">
                      <a:noFill/>
                    </a:lnR>
                    <a:lnT>
                      <a:noFill/>
                    </a:lnT>
                    <a:lnB>
                      <a:noFill/>
                    </a:lnB>
                    <a:lnTlToBr>
                      <a:noFill/>
                    </a:lnTlToBr>
                    <a:lnBlToTr>
                      <a:noFill/>
                    </a:lnBlToTr>
                    <a:noFill/>
                  </a:tcPr>
                </a:tc>
              </a:tr>
              <a:tr h="9556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Moderately high risk: two or more risk factors (10-year risk 10%-20%)</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&lt;130 mg/dL </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(with an optional goal of &lt;100 mg/dL)</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sng"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&gt;</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130 mg/dL</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sng"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&gt;</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130 mg/dL (consider drug options if LDL-C 100-129 mg/dL)</a:t>
                      </a:r>
                    </a:p>
                  </a:txBody>
                  <a:tcPr horzOverflow="overflow">
                    <a:lnL>
                      <a:noFill/>
                    </a:lnL>
                    <a:lnR cap="flat">
                      <a:noFill/>
                    </a:lnR>
                    <a:lnT>
                      <a:noFill/>
                    </a:lnT>
                    <a:lnB>
                      <a:noFill/>
                    </a:lnB>
                    <a:lnTlToBr>
                      <a:noFill/>
                    </a:lnTlToBr>
                    <a:lnBlToTr>
                      <a:noFill/>
                    </a:lnBlToTr>
                    <a:noFill/>
                  </a:tcPr>
                </a:tc>
              </a:tr>
              <a:tr h="8255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Moderate risk: two or more risk factors (10-year risk &lt;10%)</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&lt;130 mg/dL</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sng"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&gt;</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130 mg/dL</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&gt;160 mg/dL</a:t>
                      </a:r>
                    </a:p>
                  </a:txBody>
                  <a:tcPr horzOverflow="overflow">
                    <a:lnL>
                      <a:noFill/>
                    </a:lnL>
                    <a:lnR cap="flat">
                      <a:noFill/>
                    </a:lnR>
                    <a:lnT>
                      <a:noFill/>
                    </a:lnT>
                    <a:lnB>
                      <a:noFill/>
                    </a:lnB>
                    <a:lnTlToBr>
                      <a:noFill/>
                    </a:lnTlToBr>
                    <a:lnBlToTr>
                      <a:noFill/>
                    </a:lnBlToTr>
                    <a:noFill/>
                  </a:tcPr>
                </a:tc>
              </a:tr>
              <a:tr h="9556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Low risk: </a:t>
                      </a:r>
                      <a:r>
                        <a:rPr kumimoji="0" lang="en-US" altLang="x-none" sz="1600" b="1" i="0" u="sng"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&lt;</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 risk factor</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&lt;160 mg/dL</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sng"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&gt;</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160 mg/dL</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1" i="0" u="sng"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&gt;</a:t>
                      </a:r>
                      <a:r>
                        <a:rPr kumimoji="0" lang="en-US"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Arial Unicode MS" charset="0"/>
                        </a:rPr>
                        <a:t>190 mg/dL (consider drug options if LDL-C 160-189 mg/dL)</a:t>
                      </a:r>
                    </a:p>
                  </a:txBody>
                  <a:tcPr horzOverflow="overflow">
                    <a:lnL>
                      <a:noFill/>
                    </a:lnL>
                    <a:lnR cap="flat">
                      <a:noFill/>
                    </a:lnR>
                    <a:lnT>
                      <a:noFill/>
                    </a:lnT>
                    <a:lnB cap="flat">
                      <a:noFill/>
                    </a:lnB>
                    <a:lnTlToBr>
                      <a:noFill/>
                    </a:lnTlToBr>
                    <a:lnBlToTr>
                      <a:noFill/>
                    </a:lnBlToTr>
                    <a:noFill/>
                  </a:tcPr>
                </a:tc>
              </a:tr>
            </a:tbl>
          </a:graphicData>
        </a:graphic>
      </p:graphicFrame>
      <p:sp>
        <p:nvSpPr>
          <p:cNvPr id="1345579" name="Line 43"/>
          <p:cNvSpPr>
            <a:spLocks noChangeShapeType="1"/>
          </p:cNvSpPr>
          <p:nvPr/>
        </p:nvSpPr>
        <p:spPr bwMode="auto">
          <a:xfrm>
            <a:off x="930275" y="1820863"/>
            <a:ext cx="75438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5580" name="Line 44"/>
          <p:cNvSpPr>
            <a:spLocks noChangeShapeType="1"/>
          </p:cNvSpPr>
          <p:nvPr/>
        </p:nvSpPr>
        <p:spPr bwMode="auto">
          <a:xfrm>
            <a:off x="1143000" y="5410200"/>
            <a:ext cx="75438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5581" name="Text Box 45"/>
          <p:cNvSpPr txBox="1">
            <a:spLocks noChangeArrowheads="1"/>
          </p:cNvSpPr>
          <p:nvPr/>
        </p:nvSpPr>
        <p:spPr bwMode="auto">
          <a:xfrm>
            <a:off x="304800" y="5410200"/>
            <a:ext cx="8534400"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sz="1400">
                <a:latin typeface="Verdana" charset="0"/>
                <a:ea typeface="Times New Roman" charset="0"/>
                <a:cs typeface="Times New Roman" charset="0"/>
              </a:rPr>
              <a:t>Very high risk=CHD with multiple risk factors like DM &amp; MS or poor control like smoking</a:t>
            </a:r>
          </a:p>
          <a:p>
            <a:pPr eaLnBrk="1" hangingPunct="1">
              <a:spcBef>
                <a:spcPct val="50000"/>
              </a:spcBef>
            </a:pPr>
            <a:r>
              <a:rPr lang="en-US" altLang="x-none" sz="1400">
                <a:latin typeface="Verdana" charset="0"/>
                <a:ea typeface="Times New Roman" charset="0"/>
                <a:cs typeface="Times New Roman" charset="0"/>
              </a:rPr>
              <a:t>Support using drugs even if baseline LDL &lt; 100</a:t>
            </a:r>
          </a:p>
          <a:p>
            <a:pPr eaLnBrk="1" hangingPunct="1">
              <a:spcBef>
                <a:spcPct val="50000"/>
              </a:spcBef>
            </a:pPr>
            <a:r>
              <a:rPr lang="en-US" altLang="x-none" sz="1400">
                <a:latin typeface="Verdana" charset="0"/>
                <a:ea typeface="Times New Roman" charset="0"/>
                <a:cs typeface="Times New Roman" charset="0"/>
              </a:rPr>
              <a:t>Calls for drug rx in high risk with LDL &gt; 100; when rx’ing get a 30 to 40% reduction</a:t>
            </a:r>
          </a:p>
          <a:p>
            <a:pPr eaLnBrk="1" hangingPunct="1">
              <a:spcBef>
                <a:spcPct val="50000"/>
              </a:spcBef>
            </a:pPr>
            <a:r>
              <a:rPr lang="en-US" altLang="x-none">
                <a:latin typeface="Verdana" charset="0"/>
                <a:ea typeface="Times New Roman" charset="0"/>
                <a:cs typeface="Times New Roman" charset="0"/>
              </a:rPr>
              <a:t>Grundy SM et al. </a:t>
            </a:r>
            <a:r>
              <a:rPr lang="en-US" altLang="x-none" i="1">
                <a:latin typeface="Verdana" charset="0"/>
                <a:ea typeface="Times New Roman" charset="0"/>
                <a:cs typeface="Times New Roman" charset="0"/>
              </a:rPr>
              <a:t>Circulation</a:t>
            </a:r>
            <a:r>
              <a:rPr lang="en-US" altLang="x-none">
                <a:latin typeface="Verdana" charset="0"/>
                <a:ea typeface="Times New Roman" charset="0"/>
                <a:cs typeface="Times New Roman" charset="0"/>
              </a:rPr>
              <a:t>; available at http://circ.ahajournals.org</a:t>
            </a:r>
            <a:endParaRPr lang="en-US" altLang="x-none">
              <a:latin typeface="Verdana" charset="0"/>
            </a:endParaRPr>
          </a:p>
        </p:txBody>
      </p:sp>
      <p:sp>
        <p:nvSpPr>
          <p:cNvPr id="1345582" name="Text Box 46"/>
          <p:cNvSpPr txBox="1">
            <a:spLocks noChangeArrowheads="1"/>
          </p:cNvSpPr>
          <p:nvPr/>
        </p:nvSpPr>
        <p:spPr bwMode="auto">
          <a:xfrm>
            <a:off x="212725" y="11113"/>
            <a:ext cx="14176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chemeClr val="hlink"/>
                </a:solidFill>
              </a:rPr>
              <a:t>Yours = 86</a:t>
            </a:r>
          </a:p>
          <a:p>
            <a:r>
              <a:rPr lang="en-US" altLang="x-none" sz="2000">
                <a:solidFill>
                  <a:schemeClr val="hlink"/>
                </a:solidFill>
              </a:rPr>
              <a:t>Want &lt;70</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ooter Placeholder 4"/>
          <p:cNvSpPr>
            <a:spLocks noGrp="1"/>
          </p:cNvSpPr>
          <p:nvPr>
            <p:ph type="ftr" sz="quarter" idx="11"/>
          </p:nvPr>
        </p:nvSpPr>
        <p:spPr/>
        <p:txBody>
          <a:bodyPr/>
          <a:lstStyle/>
          <a:p>
            <a:r>
              <a:rPr lang="en-US" altLang="x-none"/>
              <a:t>Copyright Bale/Doneen Paradigm</a:t>
            </a:r>
          </a:p>
        </p:txBody>
      </p:sp>
      <p:sp>
        <p:nvSpPr>
          <p:cNvPr id="1347586" name="Rectangle 2"/>
          <p:cNvSpPr>
            <a:spLocks noGrp="1" noRot="1" noChangeArrowheads="1"/>
          </p:cNvSpPr>
          <p:nvPr>
            <p:ph type="title"/>
          </p:nvPr>
        </p:nvSpPr>
        <p:spPr>
          <a:xfrm>
            <a:off x="762000" y="0"/>
            <a:ext cx="7620000" cy="533400"/>
          </a:xfrm>
        </p:spPr>
        <p:txBody>
          <a:bodyPr/>
          <a:lstStyle/>
          <a:p>
            <a:pPr>
              <a:lnSpc>
                <a:spcPct val="110000"/>
              </a:lnSpc>
            </a:pPr>
            <a:r>
              <a:rPr lang="en-US" altLang="en-US" sz="3200"/>
              <a:t>What is the Optimal HDL-C?</a:t>
            </a:r>
          </a:p>
        </p:txBody>
      </p:sp>
      <p:sp>
        <p:nvSpPr>
          <p:cNvPr id="1347587" name="Rectangle 3"/>
          <p:cNvSpPr>
            <a:spLocks noChangeArrowheads="1"/>
          </p:cNvSpPr>
          <p:nvPr/>
        </p:nvSpPr>
        <p:spPr bwMode="auto">
          <a:xfrm>
            <a:off x="2114550" y="2435225"/>
            <a:ext cx="557213" cy="2463800"/>
          </a:xfrm>
          <a:prstGeom prst="rect">
            <a:avLst/>
          </a:prstGeom>
          <a:solidFill>
            <a:srgbClr val="EE791A"/>
          </a:solidFill>
          <a:ln w="17526">
            <a:solidFill>
              <a:srgbClr val="000000"/>
            </a:solidFill>
            <a:miter lim="800000"/>
            <a:headEnd/>
            <a:tailEnd/>
          </a:ln>
        </p:spPr>
        <p:txBody>
          <a:bodyPr/>
          <a:lstStyle/>
          <a:p>
            <a:endParaRPr lang="en-US"/>
          </a:p>
        </p:txBody>
      </p:sp>
      <p:sp>
        <p:nvSpPr>
          <p:cNvPr id="1347588" name="Rectangle 4"/>
          <p:cNvSpPr>
            <a:spLocks noChangeArrowheads="1"/>
          </p:cNvSpPr>
          <p:nvPr/>
        </p:nvSpPr>
        <p:spPr bwMode="auto">
          <a:xfrm>
            <a:off x="3500438" y="3003550"/>
            <a:ext cx="557212" cy="1901825"/>
          </a:xfrm>
          <a:prstGeom prst="rect">
            <a:avLst/>
          </a:prstGeom>
          <a:solidFill>
            <a:srgbClr val="EE791A"/>
          </a:solidFill>
          <a:ln w="17526">
            <a:solidFill>
              <a:srgbClr val="000000"/>
            </a:solidFill>
            <a:miter lim="800000"/>
            <a:headEnd/>
            <a:tailEnd/>
          </a:ln>
        </p:spPr>
        <p:txBody>
          <a:bodyPr/>
          <a:lstStyle/>
          <a:p>
            <a:endParaRPr lang="en-US"/>
          </a:p>
        </p:txBody>
      </p:sp>
      <p:sp>
        <p:nvSpPr>
          <p:cNvPr id="1347589" name="Rectangle 5"/>
          <p:cNvSpPr>
            <a:spLocks noChangeArrowheads="1"/>
          </p:cNvSpPr>
          <p:nvPr/>
        </p:nvSpPr>
        <p:spPr bwMode="auto">
          <a:xfrm>
            <a:off x="4884738" y="3571875"/>
            <a:ext cx="557212" cy="1327150"/>
          </a:xfrm>
          <a:prstGeom prst="rect">
            <a:avLst/>
          </a:prstGeom>
          <a:solidFill>
            <a:srgbClr val="EE791A"/>
          </a:solidFill>
          <a:ln w="17526">
            <a:solidFill>
              <a:srgbClr val="000000"/>
            </a:solidFill>
            <a:miter lim="800000"/>
            <a:headEnd/>
            <a:tailEnd/>
          </a:ln>
        </p:spPr>
        <p:txBody>
          <a:bodyPr/>
          <a:lstStyle/>
          <a:p>
            <a:endParaRPr lang="en-US"/>
          </a:p>
        </p:txBody>
      </p:sp>
      <p:sp>
        <p:nvSpPr>
          <p:cNvPr id="1347590" name="Rectangle 6"/>
          <p:cNvSpPr>
            <a:spLocks noChangeArrowheads="1"/>
          </p:cNvSpPr>
          <p:nvPr/>
        </p:nvSpPr>
        <p:spPr bwMode="auto">
          <a:xfrm>
            <a:off x="6270625" y="3894138"/>
            <a:ext cx="539750" cy="1004887"/>
          </a:xfrm>
          <a:prstGeom prst="rect">
            <a:avLst/>
          </a:prstGeom>
          <a:solidFill>
            <a:srgbClr val="EE791A"/>
          </a:solidFill>
          <a:ln w="17526">
            <a:solidFill>
              <a:srgbClr val="000000"/>
            </a:solidFill>
            <a:miter lim="800000"/>
            <a:headEnd/>
            <a:tailEnd/>
          </a:ln>
        </p:spPr>
        <p:txBody>
          <a:bodyPr/>
          <a:lstStyle/>
          <a:p>
            <a:endParaRPr lang="en-US"/>
          </a:p>
        </p:txBody>
      </p:sp>
      <p:sp>
        <p:nvSpPr>
          <p:cNvPr id="1347591" name="Rectangle 7"/>
          <p:cNvSpPr>
            <a:spLocks noChangeArrowheads="1"/>
          </p:cNvSpPr>
          <p:nvPr/>
        </p:nvSpPr>
        <p:spPr bwMode="auto">
          <a:xfrm>
            <a:off x="7639050" y="4519613"/>
            <a:ext cx="557213" cy="379412"/>
          </a:xfrm>
          <a:prstGeom prst="rect">
            <a:avLst/>
          </a:prstGeom>
          <a:solidFill>
            <a:srgbClr val="EE791A"/>
          </a:solidFill>
          <a:ln w="17526">
            <a:solidFill>
              <a:srgbClr val="000000"/>
            </a:solidFill>
            <a:miter lim="800000"/>
            <a:headEnd/>
            <a:tailEnd/>
          </a:ln>
        </p:spPr>
        <p:txBody>
          <a:bodyPr/>
          <a:lstStyle/>
          <a:p>
            <a:endParaRPr lang="en-US"/>
          </a:p>
        </p:txBody>
      </p:sp>
      <p:sp>
        <p:nvSpPr>
          <p:cNvPr id="1347592" name="Freeform 8"/>
          <p:cNvSpPr>
            <a:spLocks/>
          </p:cNvSpPr>
          <p:nvPr/>
        </p:nvSpPr>
        <p:spPr bwMode="auto">
          <a:xfrm>
            <a:off x="1709738" y="1941513"/>
            <a:ext cx="1587" cy="2976562"/>
          </a:xfrm>
          <a:custGeom>
            <a:avLst/>
            <a:gdLst>
              <a:gd name="T0" fmla="*/ 0 h 1875"/>
              <a:gd name="T1" fmla="*/ 1875 h 1875"/>
              <a:gd name="T2" fmla="*/ 0 h 1875"/>
            </a:gdLst>
            <a:ahLst/>
            <a:cxnLst>
              <a:cxn ang="0">
                <a:pos x="0" y="T0"/>
              </a:cxn>
              <a:cxn ang="0">
                <a:pos x="0" y="T1"/>
              </a:cxn>
              <a:cxn ang="0">
                <a:pos x="0" y="T2"/>
              </a:cxn>
            </a:cxnLst>
            <a:rect l="0" t="0" r="r" b="b"/>
            <a:pathLst>
              <a:path h="1875">
                <a:moveTo>
                  <a:pt x="0" y="0"/>
                </a:moveTo>
                <a:lnTo>
                  <a:pt x="0" y="1875"/>
                </a:lnTo>
                <a:lnTo>
                  <a:pt x="0" y="0"/>
                </a:lnTo>
                <a:close/>
              </a:path>
            </a:pathLst>
          </a:custGeom>
          <a:solidFill>
            <a:srgbClr val="EE7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593" name="Freeform 9"/>
          <p:cNvSpPr>
            <a:spLocks/>
          </p:cNvSpPr>
          <p:nvPr/>
        </p:nvSpPr>
        <p:spPr bwMode="auto">
          <a:xfrm>
            <a:off x="1641475" y="4918075"/>
            <a:ext cx="68263" cy="1588"/>
          </a:xfrm>
          <a:custGeom>
            <a:avLst/>
            <a:gdLst>
              <a:gd name="T0" fmla="*/ 0 w 43"/>
              <a:gd name="T1" fmla="*/ 43 w 43"/>
              <a:gd name="T2" fmla="*/ 0 w 43"/>
            </a:gdLst>
            <a:ahLst/>
            <a:cxnLst>
              <a:cxn ang="0">
                <a:pos x="T0" y="0"/>
              </a:cxn>
              <a:cxn ang="0">
                <a:pos x="T1" y="0"/>
              </a:cxn>
              <a:cxn ang="0">
                <a:pos x="T2" y="0"/>
              </a:cxn>
            </a:cxnLst>
            <a:rect l="0" t="0" r="r" b="b"/>
            <a:pathLst>
              <a:path w="43">
                <a:moveTo>
                  <a:pt x="0" y="0"/>
                </a:moveTo>
                <a:lnTo>
                  <a:pt x="43" y="0"/>
                </a:lnTo>
                <a:lnTo>
                  <a:pt x="0" y="0"/>
                </a:lnTo>
                <a:close/>
              </a:path>
            </a:pathLst>
          </a:custGeom>
          <a:solidFill>
            <a:srgbClr val="EE7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594" name="Line 10"/>
          <p:cNvSpPr>
            <a:spLocks noChangeShapeType="1"/>
          </p:cNvSpPr>
          <p:nvPr/>
        </p:nvSpPr>
        <p:spPr bwMode="auto">
          <a:xfrm flipV="1">
            <a:off x="1692275" y="1941513"/>
            <a:ext cx="1588" cy="2957512"/>
          </a:xfrm>
          <a:prstGeom prst="line">
            <a:avLst/>
          </a:prstGeom>
          <a:noFill/>
          <a:ln w="17463">
            <a:solidFill>
              <a:srgbClr val="FBFB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595" name="Line 11"/>
          <p:cNvSpPr>
            <a:spLocks noChangeShapeType="1"/>
          </p:cNvSpPr>
          <p:nvPr/>
        </p:nvSpPr>
        <p:spPr bwMode="auto">
          <a:xfrm flipH="1">
            <a:off x="1624013" y="4899025"/>
            <a:ext cx="68262" cy="1588"/>
          </a:xfrm>
          <a:prstGeom prst="line">
            <a:avLst/>
          </a:prstGeom>
          <a:noFill/>
          <a:ln w="17463">
            <a:solidFill>
              <a:srgbClr val="FBFB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596" name="Freeform 12"/>
          <p:cNvSpPr>
            <a:spLocks/>
          </p:cNvSpPr>
          <p:nvPr/>
        </p:nvSpPr>
        <p:spPr bwMode="auto">
          <a:xfrm>
            <a:off x="1641475" y="4425950"/>
            <a:ext cx="68263" cy="1588"/>
          </a:xfrm>
          <a:custGeom>
            <a:avLst/>
            <a:gdLst>
              <a:gd name="T0" fmla="*/ 0 w 43"/>
              <a:gd name="T1" fmla="*/ 43 w 43"/>
              <a:gd name="T2" fmla="*/ 0 w 43"/>
            </a:gdLst>
            <a:ahLst/>
            <a:cxnLst>
              <a:cxn ang="0">
                <a:pos x="T0" y="0"/>
              </a:cxn>
              <a:cxn ang="0">
                <a:pos x="T1" y="0"/>
              </a:cxn>
              <a:cxn ang="0">
                <a:pos x="T2" y="0"/>
              </a:cxn>
            </a:cxnLst>
            <a:rect l="0" t="0" r="r" b="b"/>
            <a:pathLst>
              <a:path w="43">
                <a:moveTo>
                  <a:pt x="0" y="0"/>
                </a:moveTo>
                <a:lnTo>
                  <a:pt x="43" y="0"/>
                </a:lnTo>
                <a:lnTo>
                  <a:pt x="0" y="0"/>
                </a:lnTo>
                <a:close/>
              </a:path>
            </a:pathLst>
          </a:custGeom>
          <a:solidFill>
            <a:srgbClr val="EE7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597" name="Freeform 13"/>
          <p:cNvSpPr>
            <a:spLocks/>
          </p:cNvSpPr>
          <p:nvPr/>
        </p:nvSpPr>
        <p:spPr bwMode="auto">
          <a:xfrm>
            <a:off x="1641475" y="3932238"/>
            <a:ext cx="68263" cy="1587"/>
          </a:xfrm>
          <a:custGeom>
            <a:avLst/>
            <a:gdLst>
              <a:gd name="T0" fmla="*/ 0 w 43"/>
              <a:gd name="T1" fmla="*/ 43 w 43"/>
              <a:gd name="T2" fmla="*/ 0 w 43"/>
            </a:gdLst>
            <a:ahLst/>
            <a:cxnLst>
              <a:cxn ang="0">
                <a:pos x="T0" y="0"/>
              </a:cxn>
              <a:cxn ang="0">
                <a:pos x="T1" y="0"/>
              </a:cxn>
              <a:cxn ang="0">
                <a:pos x="T2" y="0"/>
              </a:cxn>
            </a:cxnLst>
            <a:rect l="0" t="0" r="r" b="b"/>
            <a:pathLst>
              <a:path w="43">
                <a:moveTo>
                  <a:pt x="0" y="0"/>
                </a:moveTo>
                <a:lnTo>
                  <a:pt x="43" y="0"/>
                </a:lnTo>
                <a:lnTo>
                  <a:pt x="0" y="0"/>
                </a:lnTo>
                <a:close/>
              </a:path>
            </a:pathLst>
          </a:custGeom>
          <a:solidFill>
            <a:srgbClr val="EE7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598" name="Line 14"/>
          <p:cNvSpPr>
            <a:spLocks noChangeShapeType="1"/>
          </p:cNvSpPr>
          <p:nvPr/>
        </p:nvSpPr>
        <p:spPr bwMode="auto">
          <a:xfrm flipH="1">
            <a:off x="1624013" y="4406900"/>
            <a:ext cx="68262" cy="1588"/>
          </a:xfrm>
          <a:prstGeom prst="line">
            <a:avLst/>
          </a:prstGeom>
          <a:noFill/>
          <a:ln w="17463">
            <a:solidFill>
              <a:srgbClr val="FBFB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599" name="Line 15"/>
          <p:cNvSpPr>
            <a:spLocks noChangeShapeType="1"/>
          </p:cNvSpPr>
          <p:nvPr/>
        </p:nvSpPr>
        <p:spPr bwMode="auto">
          <a:xfrm flipH="1">
            <a:off x="1624013" y="3913188"/>
            <a:ext cx="68262" cy="1587"/>
          </a:xfrm>
          <a:prstGeom prst="line">
            <a:avLst/>
          </a:prstGeom>
          <a:noFill/>
          <a:ln w="17463">
            <a:solidFill>
              <a:srgbClr val="FBFB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600" name="Freeform 16"/>
          <p:cNvSpPr>
            <a:spLocks/>
          </p:cNvSpPr>
          <p:nvPr/>
        </p:nvSpPr>
        <p:spPr bwMode="auto">
          <a:xfrm>
            <a:off x="1641475" y="3440113"/>
            <a:ext cx="68263" cy="1587"/>
          </a:xfrm>
          <a:custGeom>
            <a:avLst/>
            <a:gdLst>
              <a:gd name="T0" fmla="*/ 0 w 43"/>
              <a:gd name="T1" fmla="*/ 43 w 43"/>
              <a:gd name="T2" fmla="*/ 0 w 43"/>
            </a:gdLst>
            <a:ahLst/>
            <a:cxnLst>
              <a:cxn ang="0">
                <a:pos x="T0" y="0"/>
              </a:cxn>
              <a:cxn ang="0">
                <a:pos x="T1" y="0"/>
              </a:cxn>
              <a:cxn ang="0">
                <a:pos x="T2" y="0"/>
              </a:cxn>
            </a:cxnLst>
            <a:rect l="0" t="0" r="r" b="b"/>
            <a:pathLst>
              <a:path w="43">
                <a:moveTo>
                  <a:pt x="0" y="0"/>
                </a:moveTo>
                <a:lnTo>
                  <a:pt x="43" y="0"/>
                </a:lnTo>
                <a:lnTo>
                  <a:pt x="0" y="0"/>
                </a:lnTo>
                <a:close/>
              </a:path>
            </a:pathLst>
          </a:custGeom>
          <a:solidFill>
            <a:srgbClr val="EE7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601" name="Freeform 17"/>
          <p:cNvSpPr>
            <a:spLocks/>
          </p:cNvSpPr>
          <p:nvPr/>
        </p:nvSpPr>
        <p:spPr bwMode="auto">
          <a:xfrm>
            <a:off x="1641475" y="2927350"/>
            <a:ext cx="68263" cy="1588"/>
          </a:xfrm>
          <a:custGeom>
            <a:avLst/>
            <a:gdLst>
              <a:gd name="T0" fmla="*/ 0 w 43"/>
              <a:gd name="T1" fmla="*/ 43 w 43"/>
              <a:gd name="T2" fmla="*/ 0 w 43"/>
            </a:gdLst>
            <a:ahLst/>
            <a:cxnLst>
              <a:cxn ang="0">
                <a:pos x="T0" y="0"/>
              </a:cxn>
              <a:cxn ang="0">
                <a:pos x="T1" y="0"/>
              </a:cxn>
              <a:cxn ang="0">
                <a:pos x="T2" y="0"/>
              </a:cxn>
            </a:cxnLst>
            <a:rect l="0" t="0" r="r" b="b"/>
            <a:pathLst>
              <a:path w="43">
                <a:moveTo>
                  <a:pt x="0" y="0"/>
                </a:moveTo>
                <a:lnTo>
                  <a:pt x="43" y="0"/>
                </a:lnTo>
                <a:lnTo>
                  <a:pt x="0" y="0"/>
                </a:lnTo>
                <a:close/>
              </a:path>
            </a:pathLst>
          </a:custGeom>
          <a:solidFill>
            <a:srgbClr val="EE7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602" name="Line 18"/>
          <p:cNvSpPr>
            <a:spLocks noChangeShapeType="1"/>
          </p:cNvSpPr>
          <p:nvPr/>
        </p:nvSpPr>
        <p:spPr bwMode="auto">
          <a:xfrm flipH="1">
            <a:off x="1624013" y="3421063"/>
            <a:ext cx="68262" cy="1587"/>
          </a:xfrm>
          <a:prstGeom prst="line">
            <a:avLst/>
          </a:prstGeom>
          <a:noFill/>
          <a:ln w="17463">
            <a:solidFill>
              <a:srgbClr val="FBFB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603" name="Line 19"/>
          <p:cNvSpPr>
            <a:spLocks noChangeShapeType="1"/>
          </p:cNvSpPr>
          <p:nvPr/>
        </p:nvSpPr>
        <p:spPr bwMode="auto">
          <a:xfrm flipH="1">
            <a:off x="1624013" y="2927350"/>
            <a:ext cx="68262" cy="1588"/>
          </a:xfrm>
          <a:prstGeom prst="line">
            <a:avLst/>
          </a:prstGeom>
          <a:noFill/>
          <a:ln w="17463">
            <a:solidFill>
              <a:srgbClr val="FBFB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604" name="Freeform 20"/>
          <p:cNvSpPr>
            <a:spLocks/>
          </p:cNvSpPr>
          <p:nvPr/>
        </p:nvSpPr>
        <p:spPr bwMode="auto">
          <a:xfrm>
            <a:off x="1641475" y="2435225"/>
            <a:ext cx="68263" cy="1588"/>
          </a:xfrm>
          <a:custGeom>
            <a:avLst/>
            <a:gdLst>
              <a:gd name="T0" fmla="*/ 0 w 43"/>
              <a:gd name="T1" fmla="*/ 43 w 43"/>
              <a:gd name="T2" fmla="*/ 0 w 43"/>
            </a:gdLst>
            <a:ahLst/>
            <a:cxnLst>
              <a:cxn ang="0">
                <a:pos x="T0" y="0"/>
              </a:cxn>
              <a:cxn ang="0">
                <a:pos x="T1" y="0"/>
              </a:cxn>
              <a:cxn ang="0">
                <a:pos x="T2" y="0"/>
              </a:cxn>
            </a:cxnLst>
            <a:rect l="0" t="0" r="r" b="b"/>
            <a:pathLst>
              <a:path w="43">
                <a:moveTo>
                  <a:pt x="0" y="0"/>
                </a:moveTo>
                <a:lnTo>
                  <a:pt x="43" y="0"/>
                </a:lnTo>
                <a:lnTo>
                  <a:pt x="0" y="0"/>
                </a:lnTo>
                <a:close/>
              </a:path>
            </a:pathLst>
          </a:custGeom>
          <a:solidFill>
            <a:srgbClr val="EE7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605" name="Freeform 21"/>
          <p:cNvSpPr>
            <a:spLocks/>
          </p:cNvSpPr>
          <p:nvPr/>
        </p:nvSpPr>
        <p:spPr bwMode="auto">
          <a:xfrm>
            <a:off x="1641475" y="1941513"/>
            <a:ext cx="68263" cy="1587"/>
          </a:xfrm>
          <a:custGeom>
            <a:avLst/>
            <a:gdLst>
              <a:gd name="T0" fmla="*/ 0 w 43"/>
              <a:gd name="T1" fmla="*/ 43 w 43"/>
              <a:gd name="T2" fmla="*/ 0 w 43"/>
            </a:gdLst>
            <a:ahLst/>
            <a:cxnLst>
              <a:cxn ang="0">
                <a:pos x="T0" y="0"/>
              </a:cxn>
              <a:cxn ang="0">
                <a:pos x="T1" y="0"/>
              </a:cxn>
              <a:cxn ang="0">
                <a:pos x="T2" y="0"/>
              </a:cxn>
            </a:cxnLst>
            <a:rect l="0" t="0" r="r" b="b"/>
            <a:pathLst>
              <a:path w="43">
                <a:moveTo>
                  <a:pt x="0" y="0"/>
                </a:moveTo>
                <a:lnTo>
                  <a:pt x="43" y="0"/>
                </a:lnTo>
                <a:lnTo>
                  <a:pt x="0" y="0"/>
                </a:lnTo>
                <a:close/>
              </a:path>
            </a:pathLst>
          </a:custGeom>
          <a:solidFill>
            <a:srgbClr val="EE7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606" name="Line 22"/>
          <p:cNvSpPr>
            <a:spLocks noChangeShapeType="1"/>
          </p:cNvSpPr>
          <p:nvPr/>
        </p:nvSpPr>
        <p:spPr bwMode="auto">
          <a:xfrm flipH="1">
            <a:off x="1624013" y="2435225"/>
            <a:ext cx="68262" cy="1588"/>
          </a:xfrm>
          <a:prstGeom prst="line">
            <a:avLst/>
          </a:prstGeom>
          <a:noFill/>
          <a:ln w="17463">
            <a:solidFill>
              <a:srgbClr val="FBFB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607" name="Line 23"/>
          <p:cNvSpPr>
            <a:spLocks noChangeShapeType="1"/>
          </p:cNvSpPr>
          <p:nvPr/>
        </p:nvSpPr>
        <p:spPr bwMode="auto">
          <a:xfrm flipH="1">
            <a:off x="1624013" y="1941513"/>
            <a:ext cx="68262" cy="1587"/>
          </a:xfrm>
          <a:prstGeom prst="line">
            <a:avLst/>
          </a:prstGeom>
          <a:noFill/>
          <a:ln w="17463">
            <a:solidFill>
              <a:srgbClr val="FBFB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608" name="Freeform 24"/>
          <p:cNvSpPr>
            <a:spLocks/>
          </p:cNvSpPr>
          <p:nvPr/>
        </p:nvSpPr>
        <p:spPr bwMode="auto">
          <a:xfrm>
            <a:off x="1709738" y="4918075"/>
            <a:ext cx="6908800" cy="1588"/>
          </a:xfrm>
          <a:custGeom>
            <a:avLst/>
            <a:gdLst>
              <a:gd name="T0" fmla="*/ 0 w 4352"/>
              <a:gd name="T1" fmla="*/ 4352 w 4352"/>
              <a:gd name="T2" fmla="*/ 0 w 4352"/>
            </a:gdLst>
            <a:ahLst/>
            <a:cxnLst>
              <a:cxn ang="0">
                <a:pos x="T0" y="0"/>
              </a:cxn>
              <a:cxn ang="0">
                <a:pos x="T1" y="0"/>
              </a:cxn>
              <a:cxn ang="0">
                <a:pos x="T2" y="0"/>
              </a:cxn>
            </a:cxnLst>
            <a:rect l="0" t="0" r="r" b="b"/>
            <a:pathLst>
              <a:path w="4352">
                <a:moveTo>
                  <a:pt x="0" y="0"/>
                </a:moveTo>
                <a:lnTo>
                  <a:pt x="4352" y="0"/>
                </a:lnTo>
                <a:lnTo>
                  <a:pt x="0" y="0"/>
                </a:lnTo>
                <a:close/>
              </a:path>
            </a:pathLst>
          </a:custGeom>
          <a:solidFill>
            <a:srgbClr val="EE7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609" name="Freeform 25"/>
          <p:cNvSpPr>
            <a:spLocks/>
          </p:cNvSpPr>
          <p:nvPr/>
        </p:nvSpPr>
        <p:spPr bwMode="auto">
          <a:xfrm>
            <a:off x="1709738" y="4918075"/>
            <a:ext cx="1587" cy="76200"/>
          </a:xfrm>
          <a:custGeom>
            <a:avLst/>
            <a:gdLst>
              <a:gd name="T0" fmla="*/ 48 h 48"/>
              <a:gd name="T1" fmla="*/ 0 h 48"/>
              <a:gd name="T2" fmla="*/ 48 h 48"/>
            </a:gdLst>
            <a:ahLst/>
            <a:cxnLst>
              <a:cxn ang="0">
                <a:pos x="0" y="T0"/>
              </a:cxn>
              <a:cxn ang="0">
                <a:pos x="0" y="T1"/>
              </a:cxn>
              <a:cxn ang="0">
                <a:pos x="0" y="T2"/>
              </a:cxn>
            </a:cxnLst>
            <a:rect l="0" t="0" r="r" b="b"/>
            <a:pathLst>
              <a:path h="48">
                <a:moveTo>
                  <a:pt x="0" y="48"/>
                </a:moveTo>
                <a:lnTo>
                  <a:pt x="0" y="0"/>
                </a:lnTo>
                <a:lnTo>
                  <a:pt x="0" y="48"/>
                </a:lnTo>
                <a:close/>
              </a:path>
            </a:pathLst>
          </a:custGeom>
          <a:solidFill>
            <a:srgbClr val="EE7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610" name="Freeform 26"/>
          <p:cNvSpPr>
            <a:spLocks/>
          </p:cNvSpPr>
          <p:nvPr/>
        </p:nvSpPr>
        <p:spPr bwMode="auto">
          <a:xfrm>
            <a:off x="3094038" y="4918075"/>
            <a:ext cx="1587" cy="76200"/>
          </a:xfrm>
          <a:custGeom>
            <a:avLst/>
            <a:gdLst>
              <a:gd name="T0" fmla="*/ 48 h 48"/>
              <a:gd name="T1" fmla="*/ 0 h 48"/>
              <a:gd name="T2" fmla="*/ 48 h 48"/>
            </a:gdLst>
            <a:ahLst/>
            <a:cxnLst>
              <a:cxn ang="0">
                <a:pos x="0" y="T0"/>
              </a:cxn>
              <a:cxn ang="0">
                <a:pos x="0" y="T1"/>
              </a:cxn>
              <a:cxn ang="0">
                <a:pos x="0" y="T2"/>
              </a:cxn>
            </a:cxnLst>
            <a:rect l="0" t="0" r="r" b="b"/>
            <a:pathLst>
              <a:path h="48">
                <a:moveTo>
                  <a:pt x="0" y="48"/>
                </a:moveTo>
                <a:lnTo>
                  <a:pt x="0" y="0"/>
                </a:lnTo>
                <a:lnTo>
                  <a:pt x="0" y="48"/>
                </a:lnTo>
                <a:close/>
              </a:path>
            </a:pathLst>
          </a:custGeom>
          <a:solidFill>
            <a:srgbClr val="EE7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611" name="Freeform 27"/>
          <p:cNvSpPr>
            <a:spLocks/>
          </p:cNvSpPr>
          <p:nvPr/>
        </p:nvSpPr>
        <p:spPr bwMode="auto">
          <a:xfrm>
            <a:off x="1692275" y="4899025"/>
            <a:ext cx="6908800" cy="95250"/>
          </a:xfrm>
          <a:custGeom>
            <a:avLst/>
            <a:gdLst>
              <a:gd name="T0" fmla="*/ 4352 w 4352"/>
              <a:gd name="T1" fmla="*/ 0 h 60"/>
              <a:gd name="T2" fmla="*/ 0 w 4352"/>
              <a:gd name="T3" fmla="*/ 0 h 60"/>
              <a:gd name="T4" fmla="*/ 0 w 4352"/>
              <a:gd name="T5" fmla="*/ 60 h 60"/>
            </a:gdLst>
            <a:ahLst/>
            <a:cxnLst>
              <a:cxn ang="0">
                <a:pos x="T0" y="T1"/>
              </a:cxn>
              <a:cxn ang="0">
                <a:pos x="T2" y="T3"/>
              </a:cxn>
              <a:cxn ang="0">
                <a:pos x="T4" y="T5"/>
              </a:cxn>
            </a:cxnLst>
            <a:rect l="0" t="0" r="r" b="b"/>
            <a:pathLst>
              <a:path w="4352" h="60">
                <a:moveTo>
                  <a:pt x="4352" y="0"/>
                </a:moveTo>
                <a:lnTo>
                  <a:pt x="0" y="0"/>
                </a:lnTo>
                <a:lnTo>
                  <a:pt x="0" y="60"/>
                </a:lnTo>
              </a:path>
            </a:pathLst>
          </a:custGeom>
          <a:noFill/>
          <a:ln w="17463">
            <a:solidFill>
              <a:srgbClr val="FBFBF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7612" name="Line 28"/>
          <p:cNvSpPr>
            <a:spLocks noChangeShapeType="1"/>
          </p:cNvSpPr>
          <p:nvPr/>
        </p:nvSpPr>
        <p:spPr bwMode="auto">
          <a:xfrm>
            <a:off x="3078163" y="4899025"/>
            <a:ext cx="1587" cy="95250"/>
          </a:xfrm>
          <a:prstGeom prst="line">
            <a:avLst/>
          </a:prstGeom>
          <a:noFill/>
          <a:ln w="17463">
            <a:solidFill>
              <a:srgbClr val="FBFB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613" name="Freeform 29"/>
          <p:cNvSpPr>
            <a:spLocks/>
          </p:cNvSpPr>
          <p:nvPr/>
        </p:nvSpPr>
        <p:spPr bwMode="auto">
          <a:xfrm>
            <a:off x="4462463" y="4918075"/>
            <a:ext cx="1587" cy="76200"/>
          </a:xfrm>
          <a:custGeom>
            <a:avLst/>
            <a:gdLst>
              <a:gd name="T0" fmla="*/ 48 h 48"/>
              <a:gd name="T1" fmla="*/ 0 h 48"/>
              <a:gd name="T2" fmla="*/ 48 h 48"/>
            </a:gdLst>
            <a:ahLst/>
            <a:cxnLst>
              <a:cxn ang="0">
                <a:pos x="0" y="T0"/>
              </a:cxn>
              <a:cxn ang="0">
                <a:pos x="0" y="T1"/>
              </a:cxn>
              <a:cxn ang="0">
                <a:pos x="0" y="T2"/>
              </a:cxn>
            </a:cxnLst>
            <a:rect l="0" t="0" r="r" b="b"/>
            <a:pathLst>
              <a:path h="48">
                <a:moveTo>
                  <a:pt x="0" y="48"/>
                </a:moveTo>
                <a:lnTo>
                  <a:pt x="0" y="0"/>
                </a:lnTo>
                <a:lnTo>
                  <a:pt x="0" y="48"/>
                </a:lnTo>
                <a:close/>
              </a:path>
            </a:pathLst>
          </a:custGeom>
          <a:solidFill>
            <a:srgbClr val="EE7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614" name="Freeform 30"/>
          <p:cNvSpPr>
            <a:spLocks/>
          </p:cNvSpPr>
          <p:nvPr/>
        </p:nvSpPr>
        <p:spPr bwMode="auto">
          <a:xfrm>
            <a:off x="5848350" y="4918075"/>
            <a:ext cx="1588" cy="76200"/>
          </a:xfrm>
          <a:custGeom>
            <a:avLst/>
            <a:gdLst>
              <a:gd name="T0" fmla="*/ 48 h 48"/>
              <a:gd name="T1" fmla="*/ 0 h 48"/>
              <a:gd name="T2" fmla="*/ 48 h 48"/>
            </a:gdLst>
            <a:ahLst/>
            <a:cxnLst>
              <a:cxn ang="0">
                <a:pos x="0" y="T0"/>
              </a:cxn>
              <a:cxn ang="0">
                <a:pos x="0" y="T1"/>
              </a:cxn>
              <a:cxn ang="0">
                <a:pos x="0" y="T2"/>
              </a:cxn>
            </a:cxnLst>
            <a:rect l="0" t="0" r="r" b="b"/>
            <a:pathLst>
              <a:path h="48">
                <a:moveTo>
                  <a:pt x="0" y="48"/>
                </a:moveTo>
                <a:lnTo>
                  <a:pt x="0" y="0"/>
                </a:lnTo>
                <a:lnTo>
                  <a:pt x="0" y="48"/>
                </a:lnTo>
                <a:close/>
              </a:path>
            </a:pathLst>
          </a:custGeom>
          <a:solidFill>
            <a:srgbClr val="EE7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615" name="Line 31"/>
          <p:cNvSpPr>
            <a:spLocks noChangeShapeType="1"/>
          </p:cNvSpPr>
          <p:nvPr/>
        </p:nvSpPr>
        <p:spPr bwMode="auto">
          <a:xfrm>
            <a:off x="4462463" y="4899025"/>
            <a:ext cx="1587" cy="95250"/>
          </a:xfrm>
          <a:prstGeom prst="line">
            <a:avLst/>
          </a:prstGeom>
          <a:noFill/>
          <a:ln w="17463">
            <a:solidFill>
              <a:srgbClr val="FBFB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616" name="Line 32"/>
          <p:cNvSpPr>
            <a:spLocks noChangeShapeType="1"/>
          </p:cNvSpPr>
          <p:nvPr/>
        </p:nvSpPr>
        <p:spPr bwMode="auto">
          <a:xfrm>
            <a:off x="5848350" y="4899025"/>
            <a:ext cx="1588" cy="95250"/>
          </a:xfrm>
          <a:prstGeom prst="line">
            <a:avLst/>
          </a:prstGeom>
          <a:noFill/>
          <a:ln w="17463">
            <a:solidFill>
              <a:srgbClr val="FBFB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617" name="Freeform 33"/>
          <p:cNvSpPr>
            <a:spLocks/>
          </p:cNvSpPr>
          <p:nvPr/>
        </p:nvSpPr>
        <p:spPr bwMode="auto">
          <a:xfrm>
            <a:off x="7232650" y="4918075"/>
            <a:ext cx="1588" cy="76200"/>
          </a:xfrm>
          <a:custGeom>
            <a:avLst/>
            <a:gdLst>
              <a:gd name="T0" fmla="*/ 48 h 48"/>
              <a:gd name="T1" fmla="*/ 0 h 48"/>
              <a:gd name="T2" fmla="*/ 48 h 48"/>
            </a:gdLst>
            <a:ahLst/>
            <a:cxnLst>
              <a:cxn ang="0">
                <a:pos x="0" y="T0"/>
              </a:cxn>
              <a:cxn ang="0">
                <a:pos x="0" y="T1"/>
              </a:cxn>
              <a:cxn ang="0">
                <a:pos x="0" y="T2"/>
              </a:cxn>
            </a:cxnLst>
            <a:rect l="0" t="0" r="r" b="b"/>
            <a:pathLst>
              <a:path h="48">
                <a:moveTo>
                  <a:pt x="0" y="48"/>
                </a:moveTo>
                <a:lnTo>
                  <a:pt x="0" y="0"/>
                </a:lnTo>
                <a:lnTo>
                  <a:pt x="0" y="48"/>
                </a:lnTo>
                <a:close/>
              </a:path>
            </a:pathLst>
          </a:custGeom>
          <a:solidFill>
            <a:srgbClr val="EE7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618" name="Freeform 34"/>
          <p:cNvSpPr>
            <a:spLocks/>
          </p:cNvSpPr>
          <p:nvPr/>
        </p:nvSpPr>
        <p:spPr bwMode="auto">
          <a:xfrm>
            <a:off x="8618538" y="4918075"/>
            <a:ext cx="1587" cy="76200"/>
          </a:xfrm>
          <a:custGeom>
            <a:avLst/>
            <a:gdLst>
              <a:gd name="T0" fmla="*/ 48 h 48"/>
              <a:gd name="T1" fmla="*/ 0 h 48"/>
              <a:gd name="T2" fmla="*/ 48 h 48"/>
            </a:gdLst>
            <a:ahLst/>
            <a:cxnLst>
              <a:cxn ang="0">
                <a:pos x="0" y="T0"/>
              </a:cxn>
              <a:cxn ang="0">
                <a:pos x="0" y="T1"/>
              </a:cxn>
              <a:cxn ang="0">
                <a:pos x="0" y="T2"/>
              </a:cxn>
            </a:cxnLst>
            <a:rect l="0" t="0" r="r" b="b"/>
            <a:pathLst>
              <a:path h="48">
                <a:moveTo>
                  <a:pt x="0" y="48"/>
                </a:moveTo>
                <a:lnTo>
                  <a:pt x="0" y="0"/>
                </a:lnTo>
                <a:lnTo>
                  <a:pt x="0" y="48"/>
                </a:lnTo>
                <a:close/>
              </a:path>
            </a:pathLst>
          </a:custGeom>
          <a:solidFill>
            <a:srgbClr val="EE7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619" name="Line 35"/>
          <p:cNvSpPr>
            <a:spLocks noChangeShapeType="1"/>
          </p:cNvSpPr>
          <p:nvPr/>
        </p:nvSpPr>
        <p:spPr bwMode="auto">
          <a:xfrm>
            <a:off x="7216775" y="4899025"/>
            <a:ext cx="1588" cy="95250"/>
          </a:xfrm>
          <a:prstGeom prst="line">
            <a:avLst/>
          </a:prstGeom>
          <a:noFill/>
          <a:ln w="17463">
            <a:solidFill>
              <a:srgbClr val="FBFB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620" name="Line 36"/>
          <p:cNvSpPr>
            <a:spLocks noChangeShapeType="1"/>
          </p:cNvSpPr>
          <p:nvPr/>
        </p:nvSpPr>
        <p:spPr bwMode="auto">
          <a:xfrm>
            <a:off x="8601075" y="4899025"/>
            <a:ext cx="1588" cy="95250"/>
          </a:xfrm>
          <a:prstGeom prst="line">
            <a:avLst/>
          </a:prstGeom>
          <a:noFill/>
          <a:ln w="17463">
            <a:solidFill>
              <a:srgbClr val="FBFB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621" name="Rectangle 37"/>
          <p:cNvSpPr>
            <a:spLocks noChangeArrowheads="1"/>
          </p:cNvSpPr>
          <p:nvPr/>
        </p:nvSpPr>
        <p:spPr bwMode="auto">
          <a:xfrm>
            <a:off x="1143000" y="47767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0</a:t>
            </a:r>
            <a:endParaRPr lang="en-US" altLang="en-US" sz="2100">
              <a:latin typeface="Times" charset="0"/>
            </a:endParaRPr>
          </a:p>
        </p:txBody>
      </p:sp>
      <p:sp>
        <p:nvSpPr>
          <p:cNvPr id="1347622" name="Rectangle 38"/>
          <p:cNvSpPr>
            <a:spLocks noChangeArrowheads="1"/>
          </p:cNvSpPr>
          <p:nvPr/>
        </p:nvSpPr>
        <p:spPr bwMode="auto">
          <a:xfrm>
            <a:off x="1243013" y="4776788"/>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a:t>
            </a:r>
            <a:endParaRPr lang="en-US" altLang="en-US" sz="2100">
              <a:latin typeface="Times" charset="0"/>
            </a:endParaRPr>
          </a:p>
        </p:txBody>
      </p:sp>
      <p:sp>
        <p:nvSpPr>
          <p:cNvPr id="1347623" name="Rectangle 39"/>
          <p:cNvSpPr>
            <a:spLocks noChangeArrowheads="1"/>
          </p:cNvSpPr>
          <p:nvPr/>
        </p:nvSpPr>
        <p:spPr bwMode="auto">
          <a:xfrm>
            <a:off x="1293813" y="47767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0</a:t>
            </a:r>
            <a:endParaRPr lang="en-US" altLang="en-US" sz="2100">
              <a:latin typeface="Times" charset="0"/>
            </a:endParaRPr>
          </a:p>
        </p:txBody>
      </p:sp>
      <p:sp>
        <p:nvSpPr>
          <p:cNvPr id="1347624" name="Rectangle 40"/>
          <p:cNvSpPr>
            <a:spLocks noChangeArrowheads="1"/>
          </p:cNvSpPr>
          <p:nvPr/>
        </p:nvSpPr>
        <p:spPr bwMode="auto">
          <a:xfrm>
            <a:off x="1395413" y="47767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0</a:t>
            </a:r>
            <a:endParaRPr lang="en-US" altLang="en-US" sz="2100">
              <a:latin typeface="Times" charset="0"/>
            </a:endParaRPr>
          </a:p>
        </p:txBody>
      </p:sp>
      <p:sp>
        <p:nvSpPr>
          <p:cNvPr id="1347625" name="Rectangle 41"/>
          <p:cNvSpPr>
            <a:spLocks noChangeArrowheads="1"/>
          </p:cNvSpPr>
          <p:nvPr/>
        </p:nvSpPr>
        <p:spPr bwMode="auto">
          <a:xfrm>
            <a:off x="1143000" y="4283075"/>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0</a:t>
            </a:r>
            <a:endParaRPr lang="en-US" altLang="en-US" sz="2100">
              <a:latin typeface="Times" charset="0"/>
            </a:endParaRPr>
          </a:p>
        </p:txBody>
      </p:sp>
      <p:sp>
        <p:nvSpPr>
          <p:cNvPr id="1347626" name="Rectangle 42"/>
          <p:cNvSpPr>
            <a:spLocks noChangeArrowheads="1"/>
          </p:cNvSpPr>
          <p:nvPr/>
        </p:nvSpPr>
        <p:spPr bwMode="auto">
          <a:xfrm>
            <a:off x="1243013" y="4283075"/>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a:t>
            </a:r>
            <a:endParaRPr lang="en-US" altLang="en-US" sz="2100">
              <a:latin typeface="Times" charset="0"/>
            </a:endParaRPr>
          </a:p>
        </p:txBody>
      </p:sp>
      <p:sp>
        <p:nvSpPr>
          <p:cNvPr id="1347627" name="Rectangle 43"/>
          <p:cNvSpPr>
            <a:spLocks noChangeArrowheads="1"/>
          </p:cNvSpPr>
          <p:nvPr/>
        </p:nvSpPr>
        <p:spPr bwMode="auto">
          <a:xfrm>
            <a:off x="1293813" y="428307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2</a:t>
            </a:r>
            <a:endParaRPr lang="en-US" altLang="en-US" sz="2100">
              <a:latin typeface="Times" charset="0"/>
            </a:endParaRPr>
          </a:p>
        </p:txBody>
      </p:sp>
      <p:sp>
        <p:nvSpPr>
          <p:cNvPr id="1347628" name="Rectangle 44"/>
          <p:cNvSpPr>
            <a:spLocks noChangeArrowheads="1"/>
          </p:cNvSpPr>
          <p:nvPr/>
        </p:nvSpPr>
        <p:spPr bwMode="auto">
          <a:xfrm>
            <a:off x="1395413" y="428307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0</a:t>
            </a:r>
            <a:endParaRPr lang="en-US" altLang="en-US" sz="2100">
              <a:latin typeface="Times" charset="0"/>
            </a:endParaRPr>
          </a:p>
        </p:txBody>
      </p:sp>
      <p:sp>
        <p:nvSpPr>
          <p:cNvPr id="1347629" name="Rectangle 45"/>
          <p:cNvSpPr>
            <a:spLocks noChangeArrowheads="1"/>
          </p:cNvSpPr>
          <p:nvPr/>
        </p:nvSpPr>
        <p:spPr bwMode="auto">
          <a:xfrm>
            <a:off x="1143000" y="379095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0</a:t>
            </a:r>
            <a:endParaRPr lang="en-US" altLang="en-US" sz="2100">
              <a:latin typeface="Times" charset="0"/>
            </a:endParaRPr>
          </a:p>
        </p:txBody>
      </p:sp>
      <p:sp>
        <p:nvSpPr>
          <p:cNvPr id="1347630" name="Rectangle 46"/>
          <p:cNvSpPr>
            <a:spLocks noChangeArrowheads="1"/>
          </p:cNvSpPr>
          <p:nvPr/>
        </p:nvSpPr>
        <p:spPr bwMode="auto">
          <a:xfrm>
            <a:off x="1243013" y="3790950"/>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a:t>
            </a:r>
            <a:endParaRPr lang="en-US" altLang="en-US" sz="2100">
              <a:latin typeface="Times" charset="0"/>
            </a:endParaRPr>
          </a:p>
        </p:txBody>
      </p:sp>
      <p:sp>
        <p:nvSpPr>
          <p:cNvPr id="1347631" name="Rectangle 47"/>
          <p:cNvSpPr>
            <a:spLocks noChangeArrowheads="1"/>
          </p:cNvSpPr>
          <p:nvPr/>
        </p:nvSpPr>
        <p:spPr bwMode="auto">
          <a:xfrm>
            <a:off x="1293813" y="379095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4</a:t>
            </a:r>
            <a:endParaRPr lang="en-US" altLang="en-US" sz="2100">
              <a:latin typeface="Times" charset="0"/>
            </a:endParaRPr>
          </a:p>
        </p:txBody>
      </p:sp>
      <p:sp>
        <p:nvSpPr>
          <p:cNvPr id="1347632" name="Rectangle 48"/>
          <p:cNvSpPr>
            <a:spLocks noChangeArrowheads="1"/>
          </p:cNvSpPr>
          <p:nvPr/>
        </p:nvSpPr>
        <p:spPr bwMode="auto">
          <a:xfrm>
            <a:off x="1395413" y="379095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0</a:t>
            </a:r>
            <a:endParaRPr lang="en-US" altLang="en-US" sz="2100">
              <a:latin typeface="Times" charset="0"/>
            </a:endParaRPr>
          </a:p>
        </p:txBody>
      </p:sp>
      <p:sp>
        <p:nvSpPr>
          <p:cNvPr id="1347633" name="Rectangle 49"/>
          <p:cNvSpPr>
            <a:spLocks noChangeArrowheads="1"/>
          </p:cNvSpPr>
          <p:nvPr/>
        </p:nvSpPr>
        <p:spPr bwMode="auto">
          <a:xfrm>
            <a:off x="1143000" y="329723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0</a:t>
            </a:r>
            <a:endParaRPr lang="en-US" altLang="en-US" sz="2100">
              <a:latin typeface="Times" charset="0"/>
            </a:endParaRPr>
          </a:p>
        </p:txBody>
      </p:sp>
      <p:sp>
        <p:nvSpPr>
          <p:cNvPr id="1347634" name="Rectangle 50"/>
          <p:cNvSpPr>
            <a:spLocks noChangeArrowheads="1"/>
          </p:cNvSpPr>
          <p:nvPr/>
        </p:nvSpPr>
        <p:spPr bwMode="auto">
          <a:xfrm>
            <a:off x="1243013" y="3297238"/>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a:t>
            </a:r>
            <a:endParaRPr lang="en-US" altLang="en-US" sz="2100">
              <a:latin typeface="Times" charset="0"/>
            </a:endParaRPr>
          </a:p>
        </p:txBody>
      </p:sp>
      <p:sp>
        <p:nvSpPr>
          <p:cNvPr id="1347635" name="Rectangle 51"/>
          <p:cNvSpPr>
            <a:spLocks noChangeArrowheads="1"/>
          </p:cNvSpPr>
          <p:nvPr/>
        </p:nvSpPr>
        <p:spPr bwMode="auto">
          <a:xfrm>
            <a:off x="1293813" y="329723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6</a:t>
            </a:r>
            <a:endParaRPr lang="en-US" altLang="en-US" sz="2100">
              <a:latin typeface="Times" charset="0"/>
            </a:endParaRPr>
          </a:p>
        </p:txBody>
      </p:sp>
      <p:sp>
        <p:nvSpPr>
          <p:cNvPr id="1347636" name="Rectangle 52"/>
          <p:cNvSpPr>
            <a:spLocks noChangeArrowheads="1"/>
          </p:cNvSpPr>
          <p:nvPr/>
        </p:nvSpPr>
        <p:spPr bwMode="auto">
          <a:xfrm>
            <a:off x="1395413" y="329723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0</a:t>
            </a:r>
            <a:endParaRPr lang="en-US" altLang="en-US" sz="2100">
              <a:latin typeface="Times" charset="0"/>
            </a:endParaRPr>
          </a:p>
        </p:txBody>
      </p:sp>
      <p:sp>
        <p:nvSpPr>
          <p:cNvPr id="1347637" name="Rectangle 53"/>
          <p:cNvSpPr>
            <a:spLocks noChangeArrowheads="1"/>
          </p:cNvSpPr>
          <p:nvPr/>
        </p:nvSpPr>
        <p:spPr bwMode="auto">
          <a:xfrm>
            <a:off x="1143000" y="2803525"/>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0</a:t>
            </a:r>
            <a:endParaRPr lang="en-US" altLang="en-US" sz="2100">
              <a:latin typeface="Times" charset="0"/>
            </a:endParaRPr>
          </a:p>
        </p:txBody>
      </p:sp>
      <p:sp>
        <p:nvSpPr>
          <p:cNvPr id="1347638" name="Rectangle 54"/>
          <p:cNvSpPr>
            <a:spLocks noChangeArrowheads="1"/>
          </p:cNvSpPr>
          <p:nvPr/>
        </p:nvSpPr>
        <p:spPr bwMode="auto">
          <a:xfrm>
            <a:off x="1243013" y="2803525"/>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a:t>
            </a:r>
            <a:endParaRPr lang="en-US" altLang="en-US" sz="2100">
              <a:latin typeface="Times" charset="0"/>
            </a:endParaRPr>
          </a:p>
        </p:txBody>
      </p:sp>
      <p:sp>
        <p:nvSpPr>
          <p:cNvPr id="1347639" name="Rectangle 55"/>
          <p:cNvSpPr>
            <a:spLocks noChangeArrowheads="1"/>
          </p:cNvSpPr>
          <p:nvPr/>
        </p:nvSpPr>
        <p:spPr bwMode="auto">
          <a:xfrm>
            <a:off x="1293813" y="280352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8</a:t>
            </a:r>
            <a:endParaRPr lang="en-US" altLang="en-US" sz="2100">
              <a:latin typeface="Times" charset="0"/>
            </a:endParaRPr>
          </a:p>
        </p:txBody>
      </p:sp>
      <p:sp>
        <p:nvSpPr>
          <p:cNvPr id="1347640" name="Rectangle 56"/>
          <p:cNvSpPr>
            <a:spLocks noChangeArrowheads="1"/>
          </p:cNvSpPr>
          <p:nvPr/>
        </p:nvSpPr>
        <p:spPr bwMode="auto">
          <a:xfrm>
            <a:off x="1395413" y="280352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0</a:t>
            </a:r>
            <a:endParaRPr lang="en-US" altLang="en-US" sz="2100">
              <a:latin typeface="Times" charset="0"/>
            </a:endParaRPr>
          </a:p>
        </p:txBody>
      </p:sp>
      <p:sp>
        <p:nvSpPr>
          <p:cNvPr id="1347641" name="Rectangle 57"/>
          <p:cNvSpPr>
            <a:spLocks noChangeArrowheads="1"/>
          </p:cNvSpPr>
          <p:nvPr/>
        </p:nvSpPr>
        <p:spPr bwMode="auto">
          <a:xfrm>
            <a:off x="1143000" y="231140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1</a:t>
            </a:r>
            <a:endParaRPr lang="en-US" altLang="en-US" sz="2100">
              <a:latin typeface="Times" charset="0"/>
            </a:endParaRPr>
          </a:p>
        </p:txBody>
      </p:sp>
      <p:sp>
        <p:nvSpPr>
          <p:cNvPr id="1347642" name="Rectangle 58"/>
          <p:cNvSpPr>
            <a:spLocks noChangeArrowheads="1"/>
          </p:cNvSpPr>
          <p:nvPr/>
        </p:nvSpPr>
        <p:spPr bwMode="auto">
          <a:xfrm>
            <a:off x="1243013" y="2311400"/>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a:t>
            </a:r>
            <a:endParaRPr lang="en-US" altLang="en-US" sz="2100">
              <a:latin typeface="Times" charset="0"/>
            </a:endParaRPr>
          </a:p>
        </p:txBody>
      </p:sp>
      <p:sp>
        <p:nvSpPr>
          <p:cNvPr id="1347643" name="Rectangle 59"/>
          <p:cNvSpPr>
            <a:spLocks noChangeArrowheads="1"/>
          </p:cNvSpPr>
          <p:nvPr/>
        </p:nvSpPr>
        <p:spPr bwMode="auto">
          <a:xfrm>
            <a:off x="1293813" y="231140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0</a:t>
            </a:r>
            <a:endParaRPr lang="en-US" altLang="en-US" sz="2100">
              <a:latin typeface="Times" charset="0"/>
            </a:endParaRPr>
          </a:p>
        </p:txBody>
      </p:sp>
      <p:sp>
        <p:nvSpPr>
          <p:cNvPr id="1347644" name="Rectangle 60"/>
          <p:cNvSpPr>
            <a:spLocks noChangeArrowheads="1"/>
          </p:cNvSpPr>
          <p:nvPr/>
        </p:nvSpPr>
        <p:spPr bwMode="auto">
          <a:xfrm>
            <a:off x="1395413" y="231140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0</a:t>
            </a:r>
            <a:endParaRPr lang="en-US" altLang="en-US" sz="2100">
              <a:latin typeface="Times" charset="0"/>
            </a:endParaRPr>
          </a:p>
        </p:txBody>
      </p:sp>
      <p:sp>
        <p:nvSpPr>
          <p:cNvPr id="1347645" name="Rectangle 61"/>
          <p:cNvSpPr>
            <a:spLocks noChangeArrowheads="1"/>
          </p:cNvSpPr>
          <p:nvPr/>
        </p:nvSpPr>
        <p:spPr bwMode="auto">
          <a:xfrm>
            <a:off x="1143000" y="18176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1</a:t>
            </a:r>
            <a:endParaRPr lang="en-US" altLang="en-US" sz="2100">
              <a:latin typeface="Times" charset="0"/>
            </a:endParaRPr>
          </a:p>
        </p:txBody>
      </p:sp>
      <p:sp>
        <p:nvSpPr>
          <p:cNvPr id="1347646" name="Rectangle 62"/>
          <p:cNvSpPr>
            <a:spLocks noChangeArrowheads="1"/>
          </p:cNvSpPr>
          <p:nvPr/>
        </p:nvSpPr>
        <p:spPr bwMode="auto">
          <a:xfrm>
            <a:off x="1243013" y="1817688"/>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a:t>
            </a:r>
            <a:endParaRPr lang="en-US" altLang="en-US" sz="2100">
              <a:latin typeface="Times" charset="0"/>
            </a:endParaRPr>
          </a:p>
        </p:txBody>
      </p:sp>
      <p:sp>
        <p:nvSpPr>
          <p:cNvPr id="1347647" name="Rectangle 63"/>
          <p:cNvSpPr>
            <a:spLocks noChangeArrowheads="1"/>
          </p:cNvSpPr>
          <p:nvPr/>
        </p:nvSpPr>
        <p:spPr bwMode="auto">
          <a:xfrm>
            <a:off x="1293813" y="18176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2</a:t>
            </a:r>
            <a:endParaRPr lang="en-US" altLang="en-US" sz="2100">
              <a:latin typeface="Times" charset="0"/>
            </a:endParaRPr>
          </a:p>
        </p:txBody>
      </p:sp>
      <p:sp>
        <p:nvSpPr>
          <p:cNvPr id="1347648" name="Rectangle 64"/>
          <p:cNvSpPr>
            <a:spLocks noChangeArrowheads="1"/>
          </p:cNvSpPr>
          <p:nvPr/>
        </p:nvSpPr>
        <p:spPr bwMode="auto">
          <a:xfrm>
            <a:off x="1395413" y="18176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BFBFB"/>
                </a:solidFill>
              </a:rPr>
              <a:t>0</a:t>
            </a:r>
            <a:endParaRPr lang="en-US" altLang="en-US" sz="2100">
              <a:latin typeface="Times" charset="0"/>
            </a:endParaRPr>
          </a:p>
        </p:txBody>
      </p:sp>
      <p:sp>
        <p:nvSpPr>
          <p:cNvPr id="1347649" name="Rectangle 65"/>
          <p:cNvSpPr>
            <a:spLocks noChangeArrowheads="1"/>
          </p:cNvSpPr>
          <p:nvPr/>
        </p:nvSpPr>
        <p:spPr bwMode="auto">
          <a:xfrm>
            <a:off x="2324100" y="4976813"/>
            <a:ext cx="1349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900" b="1">
                <a:solidFill>
                  <a:srgbClr val="FBFBFB"/>
                </a:solidFill>
              </a:rPr>
              <a:t>1</a:t>
            </a:r>
            <a:endParaRPr lang="en-US" altLang="en-US" sz="2100">
              <a:latin typeface="Times" charset="0"/>
            </a:endParaRPr>
          </a:p>
        </p:txBody>
      </p:sp>
      <p:sp>
        <p:nvSpPr>
          <p:cNvPr id="1347650" name="Rectangle 66"/>
          <p:cNvSpPr>
            <a:spLocks noChangeArrowheads="1"/>
          </p:cNvSpPr>
          <p:nvPr/>
        </p:nvSpPr>
        <p:spPr bwMode="auto">
          <a:xfrm>
            <a:off x="3709988" y="4976813"/>
            <a:ext cx="1349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900" b="1">
                <a:solidFill>
                  <a:srgbClr val="FBFBFB"/>
                </a:solidFill>
              </a:rPr>
              <a:t>2</a:t>
            </a:r>
            <a:endParaRPr lang="en-US" altLang="en-US" sz="2100">
              <a:latin typeface="Times" charset="0"/>
            </a:endParaRPr>
          </a:p>
        </p:txBody>
      </p:sp>
      <p:sp>
        <p:nvSpPr>
          <p:cNvPr id="1347651" name="Rectangle 67"/>
          <p:cNvSpPr>
            <a:spLocks noChangeArrowheads="1"/>
          </p:cNvSpPr>
          <p:nvPr/>
        </p:nvSpPr>
        <p:spPr bwMode="auto">
          <a:xfrm>
            <a:off x="5095875" y="4976813"/>
            <a:ext cx="1349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900" b="1">
                <a:solidFill>
                  <a:srgbClr val="FBFBFB"/>
                </a:solidFill>
              </a:rPr>
              <a:t>3</a:t>
            </a:r>
            <a:endParaRPr lang="en-US" altLang="en-US" sz="2100">
              <a:latin typeface="Times" charset="0"/>
            </a:endParaRPr>
          </a:p>
        </p:txBody>
      </p:sp>
      <p:sp>
        <p:nvSpPr>
          <p:cNvPr id="1347652" name="Rectangle 68"/>
          <p:cNvSpPr>
            <a:spLocks noChangeArrowheads="1"/>
          </p:cNvSpPr>
          <p:nvPr/>
        </p:nvSpPr>
        <p:spPr bwMode="auto">
          <a:xfrm>
            <a:off x="6492875" y="4976813"/>
            <a:ext cx="1349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900" b="1">
                <a:solidFill>
                  <a:srgbClr val="FBFBFB"/>
                </a:solidFill>
              </a:rPr>
              <a:t>4</a:t>
            </a:r>
            <a:endParaRPr lang="en-US" altLang="en-US" sz="2100">
              <a:latin typeface="Times" charset="0"/>
            </a:endParaRPr>
          </a:p>
        </p:txBody>
      </p:sp>
      <p:sp>
        <p:nvSpPr>
          <p:cNvPr id="1347653" name="Rectangle 69"/>
          <p:cNvSpPr>
            <a:spLocks noChangeArrowheads="1"/>
          </p:cNvSpPr>
          <p:nvPr/>
        </p:nvSpPr>
        <p:spPr bwMode="auto">
          <a:xfrm>
            <a:off x="7861300" y="4976813"/>
            <a:ext cx="1349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900" b="1">
                <a:solidFill>
                  <a:srgbClr val="FBFBFB"/>
                </a:solidFill>
              </a:rPr>
              <a:t>5</a:t>
            </a:r>
            <a:endParaRPr lang="en-US" altLang="en-US" sz="2100">
              <a:latin typeface="Times" charset="0"/>
            </a:endParaRPr>
          </a:p>
        </p:txBody>
      </p:sp>
      <p:sp>
        <p:nvSpPr>
          <p:cNvPr id="1347654" name="Text Box 70"/>
          <p:cNvSpPr txBox="1">
            <a:spLocks noChangeArrowheads="1"/>
          </p:cNvSpPr>
          <p:nvPr/>
        </p:nvSpPr>
        <p:spPr bwMode="auto">
          <a:xfrm>
            <a:off x="3983038" y="5849938"/>
            <a:ext cx="2020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2000"/>
              <a:t>HDL-C Quintiles</a:t>
            </a:r>
          </a:p>
        </p:txBody>
      </p:sp>
      <p:sp>
        <p:nvSpPr>
          <p:cNvPr id="1347655" name="Text Box 71"/>
          <p:cNvSpPr txBox="1">
            <a:spLocks noChangeArrowheads="1"/>
          </p:cNvSpPr>
          <p:nvPr/>
        </p:nvSpPr>
        <p:spPr bwMode="auto">
          <a:xfrm rot="-5400000">
            <a:off x="-711994" y="3196432"/>
            <a:ext cx="29225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100" b="1"/>
              <a:t>Relative Risk for CHD</a:t>
            </a:r>
          </a:p>
        </p:txBody>
      </p:sp>
      <p:grpSp>
        <p:nvGrpSpPr>
          <p:cNvPr id="1347656" name="Group 72"/>
          <p:cNvGrpSpPr>
            <a:grpSpLocks/>
          </p:cNvGrpSpPr>
          <p:nvPr/>
        </p:nvGrpSpPr>
        <p:grpSpPr bwMode="auto">
          <a:xfrm>
            <a:off x="452438" y="5076825"/>
            <a:ext cx="7699375" cy="671513"/>
            <a:chOff x="213" y="3038"/>
            <a:chExt cx="4850" cy="423"/>
          </a:xfrm>
        </p:grpSpPr>
        <p:sp>
          <p:nvSpPr>
            <p:cNvPr id="1347657" name="Text Box 73"/>
            <p:cNvSpPr txBox="1">
              <a:spLocks noChangeArrowheads="1"/>
            </p:cNvSpPr>
            <p:nvPr/>
          </p:nvSpPr>
          <p:spPr bwMode="auto">
            <a:xfrm>
              <a:off x="1294" y="3230"/>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rPr>
                <a:t>39</a:t>
              </a:r>
            </a:p>
          </p:txBody>
        </p:sp>
        <p:sp>
          <p:nvSpPr>
            <p:cNvPr id="1347658" name="Text Box 74"/>
            <p:cNvSpPr txBox="1">
              <a:spLocks noChangeArrowheads="1"/>
            </p:cNvSpPr>
            <p:nvPr/>
          </p:nvSpPr>
          <p:spPr bwMode="auto">
            <a:xfrm>
              <a:off x="2168" y="3230"/>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rPr>
                <a:t>48</a:t>
              </a:r>
            </a:p>
          </p:txBody>
        </p:sp>
        <p:sp>
          <p:nvSpPr>
            <p:cNvPr id="1347659" name="Text Box 75"/>
            <p:cNvSpPr txBox="1">
              <a:spLocks noChangeArrowheads="1"/>
            </p:cNvSpPr>
            <p:nvPr/>
          </p:nvSpPr>
          <p:spPr bwMode="auto">
            <a:xfrm>
              <a:off x="3038" y="3230"/>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rPr>
                <a:t>56</a:t>
              </a:r>
            </a:p>
          </p:txBody>
        </p:sp>
        <p:sp>
          <p:nvSpPr>
            <p:cNvPr id="1347660" name="Text Box 76"/>
            <p:cNvSpPr txBox="1">
              <a:spLocks noChangeArrowheads="1"/>
            </p:cNvSpPr>
            <p:nvPr/>
          </p:nvSpPr>
          <p:spPr bwMode="auto">
            <a:xfrm>
              <a:off x="3924" y="3230"/>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rPr>
                <a:t>65</a:t>
              </a:r>
            </a:p>
          </p:txBody>
        </p:sp>
        <p:sp>
          <p:nvSpPr>
            <p:cNvPr id="1347661" name="Text Box 77"/>
            <p:cNvSpPr txBox="1">
              <a:spLocks noChangeArrowheads="1"/>
            </p:cNvSpPr>
            <p:nvPr/>
          </p:nvSpPr>
          <p:spPr bwMode="auto">
            <a:xfrm>
              <a:off x="4787" y="3230"/>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rPr>
                <a:t>81</a:t>
              </a:r>
            </a:p>
          </p:txBody>
        </p:sp>
        <p:sp>
          <p:nvSpPr>
            <p:cNvPr id="1347662" name="Text Box 78"/>
            <p:cNvSpPr txBox="1">
              <a:spLocks noChangeArrowheads="1"/>
            </p:cNvSpPr>
            <p:nvPr/>
          </p:nvSpPr>
          <p:spPr bwMode="auto">
            <a:xfrm>
              <a:off x="213" y="3038"/>
              <a:ext cx="70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solidFill>
                    <a:schemeClr val="tx2"/>
                  </a:solidFill>
                </a:rPr>
                <a:t>Medians:</a:t>
              </a:r>
            </a:p>
            <a:p>
              <a:r>
                <a:rPr lang="en-US" altLang="en-US">
                  <a:solidFill>
                    <a:schemeClr val="tx2"/>
                  </a:solidFill>
                </a:rPr>
                <a:t>mg/dL</a:t>
              </a:r>
            </a:p>
          </p:txBody>
        </p:sp>
      </p:grpSp>
      <p:sp>
        <p:nvSpPr>
          <p:cNvPr id="1347663" name="Text Box 79"/>
          <p:cNvSpPr txBox="1">
            <a:spLocks noChangeArrowheads="1"/>
          </p:cNvSpPr>
          <p:nvPr/>
        </p:nvSpPr>
        <p:spPr bwMode="auto">
          <a:xfrm>
            <a:off x="5119688" y="2463800"/>
            <a:ext cx="325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2000"/>
              <a:t>Adjusted for age and race; 12-year follow-up</a:t>
            </a:r>
          </a:p>
        </p:txBody>
      </p:sp>
      <p:sp>
        <p:nvSpPr>
          <p:cNvPr id="1347664" name="Text Box 80"/>
          <p:cNvSpPr txBox="1">
            <a:spLocks noChangeArrowheads="1"/>
          </p:cNvSpPr>
          <p:nvPr/>
        </p:nvSpPr>
        <p:spPr bwMode="auto">
          <a:xfrm>
            <a:off x="352425" y="6442075"/>
            <a:ext cx="3760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400"/>
              <a:t>Sharrett AR et al. </a:t>
            </a:r>
            <a:r>
              <a:rPr lang="en-US" altLang="en-US" sz="1400" i="1"/>
              <a:t>Circulation.</a:t>
            </a:r>
            <a:r>
              <a:rPr lang="en-US" altLang="en-US" sz="1400"/>
              <a:t> 2001;104:1108.</a:t>
            </a:r>
          </a:p>
        </p:txBody>
      </p:sp>
      <p:sp>
        <p:nvSpPr>
          <p:cNvPr id="1347665" name="Text Box 81"/>
          <p:cNvSpPr txBox="1">
            <a:spLocks noChangeArrowheads="1"/>
          </p:cNvSpPr>
          <p:nvPr/>
        </p:nvSpPr>
        <p:spPr bwMode="auto">
          <a:xfrm>
            <a:off x="914400" y="609600"/>
            <a:ext cx="74358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r>
              <a:rPr lang="en-US" altLang="en-US" sz="1900" b="1">
                <a:solidFill>
                  <a:srgbClr val="FFFF66"/>
                </a:solidFill>
                <a:effectLst>
                  <a:outerShdw blurRad="38100" dist="38100" dir="2700000" algn="tl">
                    <a:srgbClr val="000000"/>
                  </a:outerShdw>
                </a:effectLst>
              </a:rPr>
              <a:t>Atherosclerosis Risk in Communities (ARIC) Study                     </a:t>
            </a:r>
          </a:p>
          <a:p>
            <a:pPr algn="ctr"/>
            <a:r>
              <a:rPr lang="en-US" altLang="en-US" sz="1900" b="1">
                <a:solidFill>
                  <a:srgbClr val="FFFF66"/>
                </a:solidFill>
                <a:effectLst>
                  <a:outerShdw blurRad="38100" dist="38100" dir="2700000" algn="tl">
                    <a:srgbClr val="000000"/>
                  </a:outerShdw>
                </a:effectLst>
              </a:rPr>
              <a:t>W</a:t>
            </a:r>
            <a:r>
              <a:rPr lang="en-US" altLang="en-US" sz="1900" b="1">
                <a:solidFill>
                  <a:srgbClr val="FFFF66"/>
                </a:solidFill>
                <a:effectLst>
                  <a:outerShdw blurRad="38100" dist="38100" dir="2700000" algn="tl">
                    <a:srgbClr val="000000"/>
                  </a:outerShdw>
                </a:effectLst>
                <a:ea typeface="Arial" charset="0"/>
                <a:cs typeface="Arial" charset="0"/>
              </a:rPr>
              <a:t>omen</a:t>
            </a:r>
          </a:p>
          <a:p>
            <a:pPr algn="ctr"/>
            <a:r>
              <a:rPr lang="en-US" altLang="x-none" sz="1900" b="1">
                <a:solidFill>
                  <a:srgbClr val="FFFF66"/>
                </a:solidFill>
                <a:effectLst>
                  <a:outerShdw blurRad="38100" dist="38100" dir="2700000" algn="tl">
                    <a:srgbClr val="000000"/>
                  </a:outerShdw>
                </a:effectLst>
                <a:ea typeface="Arial" charset="0"/>
                <a:cs typeface="Arial" charset="0"/>
              </a:rPr>
              <a:t>12,339 pts. 45 – 64 yo; 12 yr. follow-up; men’s data similar</a:t>
            </a:r>
          </a:p>
          <a:p>
            <a:pPr algn="ctr"/>
            <a:r>
              <a:rPr lang="en-US" altLang="x-none" sz="1900" b="1">
                <a:solidFill>
                  <a:srgbClr val="FFFF66"/>
                </a:solidFill>
                <a:effectLst>
                  <a:outerShdw blurRad="38100" dist="38100" dir="2700000" algn="tl">
                    <a:srgbClr val="000000"/>
                  </a:outerShdw>
                </a:effectLst>
                <a:ea typeface="Arial" charset="0"/>
                <a:cs typeface="Arial" charset="0"/>
              </a:rPr>
              <a:t>no apparent threshold</a:t>
            </a:r>
          </a:p>
        </p:txBody>
      </p:sp>
      <p:sp>
        <p:nvSpPr>
          <p:cNvPr id="1347666" name="Text Box 82"/>
          <p:cNvSpPr txBox="1">
            <a:spLocks noChangeArrowheads="1"/>
          </p:cNvSpPr>
          <p:nvPr/>
        </p:nvSpPr>
        <p:spPr bwMode="auto">
          <a:xfrm>
            <a:off x="136525" y="87313"/>
            <a:ext cx="1454150"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chemeClr val="hlink"/>
                </a:solidFill>
              </a:rPr>
              <a:t>Yours is 51</a:t>
            </a:r>
          </a:p>
          <a:p>
            <a:r>
              <a:rPr lang="en-US" altLang="x-none" sz="2000">
                <a:solidFill>
                  <a:schemeClr val="hlink"/>
                </a:solidFill>
              </a:rPr>
              <a:t>Want &gt;65</a:t>
            </a:r>
          </a:p>
          <a:p>
            <a:endParaRPr lang="en-US" altLang="x-none">
              <a:solidFill>
                <a:schemeClr val="hlink"/>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349634" name="Rectangle 2"/>
          <p:cNvSpPr>
            <a:spLocks noGrp="1" noRot="1" noChangeArrowheads="1"/>
          </p:cNvSpPr>
          <p:nvPr>
            <p:ph type="title"/>
          </p:nvPr>
        </p:nvSpPr>
        <p:spPr>
          <a:xfrm>
            <a:off x="301625" y="0"/>
            <a:ext cx="8510588" cy="609600"/>
          </a:xfrm>
        </p:spPr>
        <p:txBody>
          <a:bodyPr/>
          <a:lstStyle/>
          <a:p>
            <a:r>
              <a:rPr lang="en-US" altLang="x-none" sz="4000"/>
              <a:t>HDL: not necessarily good</a:t>
            </a:r>
          </a:p>
        </p:txBody>
      </p:sp>
      <p:sp>
        <p:nvSpPr>
          <p:cNvPr id="1349635" name="Rectangle 3"/>
          <p:cNvSpPr>
            <a:spLocks noGrp="1" noRot="1" noChangeArrowheads="1"/>
          </p:cNvSpPr>
          <p:nvPr>
            <p:ph type="body" idx="1"/>
          </p:nvPr>
        </p:nvSpPr>
        <p:spPr>
          <a:xfrm>
            <a:off x="228600" y="990600"/>
            <a:ext cx="8613775" cy="5108575"/>
          </a:xfrm>
        </p:spPr>
        <p:txBody>
          <a:bodyPr/>
          <a:lstStyle/>
          <a:p>
            <a:pPr>
              <a:lnSpc>
                <a:spcPct val="90000"/>
              </a:lnSpc>
            </a:pPr>
            <a:r>
              <a:rPr lang="en-US" altLang="x-none" sz="2400"/>
              <a:t>Strong evidence that myeloperoxidase can oxidize HDL to a dysfunctional state</a:t>
            </a:r>
          </a:p>
          <a:p>
            <a:pPr>
              <a:lnSpc>
                <a:spcPct val="90000"/>
              </a:lnSpc>
            </a:pPr>
            <a:r>
              <a:rPr lang="en-US" altLang="x-none" sz="2400"/>
              <a:t>Myeloperoxidase is present in high levels in atherosclerotic lesions</a:t>
            </a:r>
          </a:p>
          <a:p>
            <a:pPr>
              <a:lnSpc>
                <a:spcPct val="90000"/>
              </a:lnSpc>
            </a:pPr>
            <a:r>
              <a:rPr lang="en-US" altLang="x-none" sz="2400"/>
              <a:t>It oxidized tyrosine and methionine residues which can then bind to HDL inactivating HDL’s ability to interact with ABCA1 to remove cholesterol from foam cells</a:t>
            </a:r>
          </a:p>
          <a:p>
            <a:pPr>
              <a:lnSpc>
                <a:spcPct val="90000"/>
              </a:lnSpc>
            </a:pPr>
            <a:r>
              <a:rPr lang="en-US" altLang="x-none" sz="2400"/>
              <a:t>This oxidation may also negate HDL’s anti-inflammatory power</a:t>
            </a:r>
          </a:p>
          <a:p>
            <a:pPr>
              <a:lnSpc>
                <a:spcPct val="90000"/>
              </a:lnSpc>
            </a:pPr>
            <a:r>
              <a:rPr lang="en-US" altLang="x-none" sz="2400"/>
              <a:t>Myeloperoxidase may be a therapeutic target</a:t>
            </a:r>
          </a:p>
          <a:p>
            <a:pPr>
              <a:lnSpc>
                <a:spcPct val="90000"/>
              </a:lnSpc>
            </a:pPr>
            <a:r>
              <a:rPr lang="en-US" altLang="x-none" sz="2400"/>
              <a:t>Oxidized HDL may be a good bio-marker for risk</a:t>
            </a:r>
          </a:p>
        </p:txBody>
      </p:sp>
      <p:sp>
        <p:nvSpPr>
          <p:cNvPr id="1349636" name="Text Box 4"/>
          <p:cNvSpPr txBox="1">
            <a:spLocks noChangeArrowheads="1"/>
          </p:cNvSpPr>
          <p:nvPr/>
        </p:nvSpPr>
        <p:spPr bwMode="auto">
          <a:xfrm>
            <a:off x="898525" y="5649913"/>
            <a:ext cx="5589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chemeClr val="hlink"/>
                </a:solidFill>
              </a:rPr>
              <a:t>Current Opinion in Cardiology 2006, 21:322-328</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 name="Footer Placeholder 4"/>
          <p:cNvSpPr>
            <a:spLocks noGrp="1"/>
          </p:cNvSpPr>
          <p:nvPr>
            <p:ph type="ftr" sz="quarter" idx="11"/>
          </p:nvPr>
        </p:nvSpPr>
        <p:spPr/>
        <p:txBody>
          <a:bodyPr/>
          <a:lstStyle/>
          <a:p>
            <a:r>
              <a:rPr lang="en-US" altLang="x-none"/>
              <a:t>Copyright Bale/Doneen Paradigm</a:t>
            </a:r>
          </a:p>
        </p:txBody>
      </p:sp>
      <p:sp>
        <p:nvSpPr>
          <p:cNvPr id="1353730" name="Text Box 2"/>
          <p:cNvSpPr txBox="1">
            <a:spLocks noChangeArrowheads="1"/>
          </p:cNvSpPr>
          <p:nvPr/>
        </p:nvSpPr>
        <p:spPr bwMode="auto">
          <a:xfrm>
            <a:off x="0" y="4343400"/>
            <a:ext cx="91440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a:latin typeface="Verdana" charset="0"/>
                <a:ea typeface="Times New Roman" charset="0"/>
                <a:cs typeface="Times New Roman" charset="0"/>
              </a:rPr>
              <a:t>Data from EPIC Norfolk 1138 pts. healthy at baseline had CHD events 8 yrs.</a:t>
            </a:r>
          </a:p>
          <a:p>
            <a:pPr eaLnBrk="1" hangingPunct="1">
              <a:spcBef>
                <a:spcPct val="50000"/>
              </a:spcBef>
            </a:pPr>
            <a:r>
              <a:rPr lang="en-US" altLang="x-none">
                <a:latin typeface="Verdana" charset="0"/>
                <a:ea typeface="Times New Roman" charset="0"/>
                <a:cs typeface="Times New Roman" charset="0"/>
              </a:rPr>
              <a:t>Matched with 2237 controls</a:t>
            </a:r>
          </a:p>
          <a:p>
            <a:pPr eaLnBrk="1" hangingPunct="1">
              <a:spcBef>
                <a:spcPct val="50000"/>
              </a:spcBef>
            </a:pPr>
            <a:r>
              <a:rPr lang="en-US" altLang="x-none">
                <a:solidFill>
                  <a:srgbClr val="FFA31B"/>
                </a:solidFill>
                <a:latin typeface="Verdana" charset="0"/>
                <a:ea typeface="Times New Roman" charset="0"/>
                <a:cs typeface="Times New Roman" charset="0"/>
              </a:rPr>
              <a:t>Meuwese MC et al. </a:t>
            </a:r>
            <a:r>
              <a:rPr lang="en-US" altLang="x-none" i="1">
                <a:solidFill>
                  <a:srgbClr val="FFA31B"/>
                </a:solidFill>
                <a:latin typeface="Verdana" charset="0"/>
                <a:ea typeface="Times New Roman" charset="0"/>
                <a:cs typeface="Times New Roman" charset="0"/>
              </a:rPr>
              <a:t>J Am Coll Cardiol</a:t>
            </a:r>
            <a:r>
              <a:rPr lang="en-US" altLang="x-none">
                <a:solidFill>
                  <a:srgbClr val="FFA31B"/>
                </a:solidFill>
                <a:latin typeface="Verdana" charset="0"/>
                <a:ea typeface="Times New Roman" charset="0"/>
                <a:cs typeface="Times New Roman" charset="0"/>
              </a:rPr>
              <a:t> 7/2/2007; available at: http://content.onlinejacc.org. </a:t>
            </a:r>
          </a:p>
        </p:txBody>
      </p:sp>
      <p:sp>
        <p:nvSpPr>
          <p:cNvPr id="1353731" name="Rectangle 3"/>
          <p:cNvSpPr>
            <a:spLocks noGrp="1" noRot="1" noChangeArrowheads="1"/>
          </p:cNvSpPr>
          <p:nvPr>
            <p:ph type="title"/>
          </p:nvPr>
        </p:nvSpPr>
        <p:spPr>
          <a:xfrm>
            <a:off x="990600" y="990600"/>
            <a:ext cx="8153400" cy="381000"/>
          </a:xfrm>
        </p:spPr>
        <p:txBody>
          <a:bodyPr/>
          <a:lstStyle/>
          <a:p>
            <a:pPr algn="l"/>
            <a:r>
              <a:rPr lang="en-US" altLang="x-none" sz="2000" b="1">
                <a:solidFill>
                  <a:srgbClr val="FFFF00"/>
                </a:solidFill>
                <a:ea typeface="Times New Roman" charset="0"/>
                <a:cs typeface="Times New Roman" charset="0"/>
              </a:rPr>
              <a:t>Odds ratio for CHD development</a:t>
            </a:r>
          </a:p>
        </p:txBody>
      </p:sp>
      <p:graphicFrame>
        <p:nvGraphicFramePr>
          <p:cNvPr id="1353732" name="Group 4"/>
          <p:cNvGraphicFramePr>
            <a:graphicFrameLocks noGrp="1"/>
          </p:cNvGraphicFramePr>
          <p:nvPr/>
        </p:nvGraphicFramePr>
        <p:xfrm>
          <a:off x="990600" y="1295400"/>
          <a:ext cx="6629400" cy="3071813"/>
        </p:xfrm>
        <a:graphic>
          <a:graphicData uri="http://schemas.openxmlformats.org/drawingml/2006/table">
            <a:tbl>
              <a:tblPr/>
              <a:tblGrid>
                <a:gridCol w="2565400"/>
                <a:gridCol w="2032000"/>
                <a:gridCol w="2032000"/>
              </a:tblGrid>
              <a:tr h="2635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Cholesterol and CRP reading</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MPO &lt;728 pmol/L</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MPO &gt;728 pmol/L</a:t>
                      </a:r>
                    </a:p>
                  </a:txBody>
                  <a:tcPr horzOverflow="overflow">
                    <a:lnL>
                      <a:noFill/>
                    </a:lnL>
                    <a:lnR cap="flat">
                      <a:noFill/>
                    </a:lnR>
                    <a:lnT cap="flat">
                      <a:noFill/>
                    </a:lnT>
                    <a:lnB>
                      <a:noFill/>
                    </a:lnB>
                    <a:lnTlToBr>
                      <a:noFill/>
                    </a:lnTlToBr>
                    <a:lnBlToTr>
                      <a:noFill/>
                    </a:lnBlToTr>
                    <a:noFill/>
                  </a:tcPr>
                </a:tc>
              </a:tr>
              <a:tr h="2174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LDL &lt;130 mg/dL</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1.52</a:t>
                      </a:r>
                    </a:p>
                  </a:txBody>
                  <a:tcPr horzOverflow="overflow">
                    <a:lnL>
                      <a:noFill/>
                    </a:lnL>
                    <a:lnR cap="flat">
                      <a:noFill/>
                    </a:lnR>
                    <a:lnT>
                      <a:noFill/>
                    </a:lnT>
                    <a:lnB>
                      <a:noFill/>
                    </a:lnB>
                    <a:lnTlToBr>
                      <a:noFill/>
                    </a:lnTlToBr>
                    <a:lnBlToTr>
                      <a:noFill/>
                    </a:lnBlToTr>
                    <a:noFill/>
                  </a:tcPr>
                </a:tc>
              </a:tr>
              <a:tr h="2190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LDL &gt;130 mg/dL</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1.42</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1.81</a:t>
                      </a:r>
                    </a:p>
                  </a:txBody>
                  <a:tcPr horzOverflow="overflow">
                    <a:lnL>
                      <a:noFill/>
                    </a:lnL>
                    <a:lnR cap="flat">
                      <a:noFill/>
                    </a:lnR>
                    <a:lnT>
                      <a:noFill/>
                    </a:lnT>
                    <a:lnB>
                      <a:noFill/>
                    </a:lnB>
                    <a:lnTlToBr>
                      <a:noFill/>
                    </a:lnTlToBr>
                    <a:lnBlToTr>
                      <a:noFill/>
                    </a:lnBlToTr>
                    <a:noFill/>
                  </a:tcPr>
                </a:tc>
              </a:tr>
              <a:tr h="1492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HDL &gt;50 mg/dL</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1.59</a:t>
                      </a:r>
                    </a:p>
                  </a:txBody>
                  <a:tcPr horzOverflow="overflow">
                    <a:lnL>
                      <a:noFill/>
                    </a:lnL>
                    <a:lnR cap="flat">
                      <a:noFill/>
                    </a:lnR>
                    <a:lnT>
                      <a:noFill/>
                    </a:lnT>
                    <a:lnB>
                      <a:noFill/>
                    </a:lnB>
                    <a:lnTlToBr>
                      <a:noFill/>
                    </a:lnTlToBr>
                    <a:lnBlToTr>
                      <a:noFill/>
                    </a:lnBlToTr>
                    <a:noFill/>
                  </a:tcPr>
                </a:tc>
              </a:tr>
              <a:tr h="1492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HDL &lt;50 mg/dL</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1.80</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2.22</a:t>
                      </a:r>
                    </a:p>
                  </a:txBody>
                  <a:tcPr horzOverflow="overflow">
                    <a:lnL>
                      <a:noFill/>
                    </a:lnL>
                    <a:lnR cap="flat">
                      <a:noFill/>
                    </a:lnR>
                    <a:lnT>
                      <a:noFill/>
                    </a:lnT>
                    <a:lnB>
                      <a:noFill/>
                    </a:lnB>
                    <a:lnTlToBr>
                      <a:noFill/>
                    </a:lnTlToBr>
                    <a:lnBlToTr>
                      <a:noFill/>
                    </a:lnBlToTr>
                    <a:noFill/>
                  </a:tcPr>
                </a:tc>
              </a:tr>
              <a:tr h="1476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CRP &lt;2 mg/L</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1.42</a:t>
                      </a:r>
                    </a:p>
                  </a:txBody>
                  <a:tcPr horzOverflow="overflow">
                    <a:lnL>
                      <a:noFill/>
                    </a:lnL>
                    <a:lnR cap="flat">
                      <a:noFill/>
                    </a:lnR>
                    <a:lnT>
                      <a:noFill/>
                    </a:lnT>
                    <a:lnB>
                      <a:noFill/>
                    </a:lnB>
                    <a:lnTlToBr>
                      <a:noFill/>
                    </a:lnTlToBr>
                    <a:lnBlToTr>
                      <a:noFill/>
                    </a:lnBlToTr>
                    <a:noFill/>
                  </a:tcPr>
                </a:tc>
              </a:tr>
              <a:tr h="1492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CRP &gt;2 mg/L</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2.15</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2.36</a:t>
                      </a:r>
                    </a:p>
                  </a:txBody>
                  <a:tcPr horzOverflow="overflow">
                    <a:lnL>
                      <a:noFill/>
                    </a:lnL>
                    <a:lnR cap="flat">
                      <a:noFill/>
                    </a:lnR>
                    <a:lnT>
                      <a:noFill/>
                    </a:lnT>
                    <a:lnB cap="flat">
                      <a:noFill/>
                    </a:lnB>
                    <a:lnTlToBr>
                      <a:noFill/>
                    </a:lnTlToBr>
                    <a:lnBlToTr>
                      <a:noFill/>
                    </a:lnBlToTr>
                    <a:noFill/>
                  </a:tcPr>
                </a:tc>
              </a:tr>
            </a:tbl>
          </a:graphicData>
        </a:graphic>
      </p:graphicFrame>
      <p:sp>
        <p:nvSpPr>
          <p:cNvPr id="1353774" name="Line 46"/>
          <p:cNvSpPr>
            <a:spLocks noChangeShapeType="1"/>
          </p:cNvSpPr>
          <p:nvPr/>
        </p:nvSpPr>
        <p:spPr bwMode="auto">
          <a:xfrm>
            <a:off x="990600" y="1981200"/>
            <a:ext cx="60960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53775" name="Line 47"/>
          <p:cNvSpPr>
            <a:spLocks noChangeShapeType="1"/>
          </p:cNvSpPr>
          <p:nvPr/>
        </p:nvSpPr>
        <p:spPr bwMode="auto">
          <a:xfrm>
            <a:off x="1066800" y="4343400"/>
            <a:ext cx="60960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53776" name="Text Box 48"/>
          <p:cNvSpPr txBox="1">
            <a:spLocks noChangeArrowheads="1"/>
          </p:cNvSpPr>
          <p:nvPr/>
        </p:nvSpPr>
        <p:spPr bwMode="auto">
          <a:xfrm>
            <a:off x="0" y="41275"/>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altLang="x-none" sz="3000" b="1">
                <a:solidFill>
                  <a:schemeClr val="tx2"/>
                </a:solidFill>
                <a:latin typeface="Times New Roman" charset="0"/>
              </a:rPr>
              <a:t>Myeloperoxidase</a:t>
            </a:r>
            <a:r>
              <a:rPr lang="en-US" altLang="x-none" sz="3000">
                <a:solidFill>
                  <a:schemeClr val="tx2"/>
                </a:solidFill>
                <a:latin typeface="Times New Roman" charset="0"/>
              </a:rPr>
              <a:t> (MPO), predicts future risk of coronary </a:t>
            </a:r>
          </a:p>
          <a:p>
            <a:pPr algn="ctr" eaLnBrk="1" hangingPunct="1"/>
            <a:r>
              <a:rPr lang="en-US" altLang="x-none" sz="3000">
                <a:solidFill>
                  <a:schemeClr val="tx2"/>
                </a:solidFill>
                <a:latin typeface="Times New Roman" charset="0"/>
              </a:rPr>
              <a:t>artery disease in healthy people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351682" name="Rectangle 2"/>
          <p:cNvSpPr>
            <a:spLocks noGrp="1" noRot="1" noChangeArrowheads="1"/>
          </p:cNvSpPr>
          <p:nvPr>
            <p:ph type="title"/>
          </p:nvPr>
        </p:nvSpPr>
        <p:spPr>
          <a:xfrm>
            <a:off x="301625" y="0"/>
            <a:ext cx="8510588" cy="1143000"/>
          </a:xfrm>
        </p:spPr>
        <p:txBody>
          <a:bodyPr/>
          <a:lstStyle/>
          <a:p>
            <a:r>
              <a:rPr lang="en-US" altLang="x-none" sz="3200"/>
              <a:t>HDL pro-inflammatory form (piHDL) in SLE &amp; RA is harmful</a:t>
            </a:r>
          </a:p>
        </p:txBody>
      </p:sp>
      <p:sp>
        <p:nvSpPr>
          <p:cNvPr id="1351683" name="Rectangle 3"/>
          <p:cNvSpPr>
            <a:spLocks noGrp="1" noRot="1" noChangeArrowheads="1"/>
          </p:cNvSpPr>
          <p:nvPr>
            <p:ph type="body" idx="1"/>
          </p:nvPr>
        </p:nvSpPr>
        <p:spPr>
          <a:xfrm>
            <a:off x="0" y="1600200"/>
            <a:ext cx="9144000" cy="2590800"/>
          </a:xfrm>
        </p:spPr>
        <p:txBody>
          <a:bodyPr/>
          <a:lstStyle/>
          <a:p>
            <a:r>
              <a:rPr lang="en-US" altLang="x-none" sz="2400"/>
              <a:t>154 SLE women; 50 RA women; 73 matched controls</a:t>
            </a:r>
          </a:p>
          <a:p>
            <a:r>
              <a:rPr lang="en-US" altLang="x-none" sz="2400"/>
              <a:t>piHDL in 50% SLE; 20% RA; 4% controls</a:t>
            </a:r>
          </a:p>
          <a:p>
            <a:r>
              <a:rPr lang="en-US" altLang="x-none" sz="2400"/>
              <a:t>piHDL in 80% SLE with ASVD; 50% SLE who had stroke</a:t>
            </a:r>
          </a:p>
          <a:p>
            <a:r>
              <a:rPr lang="en-US" altLang="x-none" sz="2400"/>
              <a:t>piHDL may be significant player in increased CV risk SLE &amp; RA</a:t>
            </a:r>
          </a:p>
          <a:p>
            <a:r>
              <a:rPr lang="en-US" altLang="x-none" sz="2400"/>
              <a:t>May have clinical test within two years for piHDL</a:t>
            </a:r>
          </a:p>
        </p:txBody>
      </p:sp>
      <p:sp>
        <p:nvSpPr>
          <p:cNvPr id="1351684" name="Text Box 4"/>
          <p:cNvSpPr txBox="1">
            <a:spLocks noChangeArrowheads="1"/>
          </p:cNvSpPr>
          <p:nvPr/>
        </p:nvSpPr>
        <p:spPr bwMode="auto">
          <a:xfrm>
            <a:off x="609600" y="4760913"/>
            <a:ext cx="8956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solidFill>
                  <a:schemeClr val="hlink"/>
                </a:solidFill>
              </a:rPr>
              <a:t>Bevra H Hahn, MD, Maureen McMahon, MD, et. Al. </a:t>
            </a:r>
          </a:p>
          <a:p>
            <a:r>
              <a:rPr lang="en-US" altLang="x-none">
                <a:solidFill>
                  <a:schemeClr val="hlink"/>
                </a:solidFill>
              </a:rPr>
              <a:t>American College of Rheumatology  Annual meeting 2005</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1"/>
          </p:nvPr>
        </p:nvSpPr>
        <p:spPr/>
        <p:txBody>
          <a:bodyPr/>
          <a:lstStyle/>
          <a:p>
            <a:r>
              <a:rPr lang="en-US" altLang="x-none"/>
              <a:t>Copyright Bale/Doneen Paradigm</a:t>
            </a:r>
          </a:p>
        </p:txBody>
      </p:sp>
      <p:sp>
        <p:nvSpPr>
          <p:cNvPr id="2297858" name="Title 1"/>
          <p:cNvSpPr>
            <a:spLocks noGrp="1"/>
          </p:cNvSpPr>
          <p:nvPr>
            <p:ph type="title" idx="4294967295"/>
          </p:nvPr>
        </p:nvSpPr>
        <p:spPr>
          <a:xfrm>
            <a:off x="0" y="152400"/>
            <a:ext cx="9144000" cy="609600"/>
          </a:xfrm>
        </p:spPr>
        <p:txBody>
          <a:bodyPr/>
          <a:lstStyle/>
          <a:p>
            <a:r>
              <a:rPr lang="en-US" altLang="x-none" sz="2800" b="1">
                <a:ea typeface="Arial" charset="0"/>
                <a:cs typeface="Arial" charset="0"/>
              </a:rPr>
              <a:t>TG levels are associated with CHD risk in young men</a:t>
            </a:r>
          </a:p>
        </p:txBody>
      </p:sp>
      <p:graphicFrame>
        <p:nvGraphicFramePr>
          <p:cNvPr id="2297859" name="Content Placeholder 3"/>
          <p:cNvGraphicFramePr>
            <a:graphicFrameLocks noGrp="1"/>
          </p:cNvGraphicFramePr>
          <p:nvPr>
            <p:ph idx="4294967295"/>
          </p:nvPr>
        </p:nvGraphicFramePr>
        <p:xfrm>
          <a:off x="457200" y="1295400"/>
          <a:ext cx="8229600" cy="5029200"/>
        </p:xfrm>
        <a:graphic>
          <a:graphicData uri="http://schemas.openxmlformats.org/presentationml/2006/ole">
            <mc:AlternateContent xmlns:mc="http://schemas.openxmlformats.org/markup-compatibility/2006">
              <mc:Choice xmlns:v="urn:schemas-microsoft-com:vml" Requires="v">
                <p:oleObj spid="_x0000_s2297873" r:id="rId5" imgW="8230313" imgH="5029636" progId="Excel.Chart.8">
                  <p:embed/>
                </p:oleObj>
              </mc:Choice>
              <mc:Fallback>
                <p:oleObj r:id="rId5" imgW="8230313" imgH="5029636" progId="Excel.Chart.8">
                  <p:embed/>
                  <p:pic>
                    <p:nvPicPr>
                      <p:cNvPr id="0" name="Content Placeholder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295400"/>
                        <a:ext cx="8229600" cy="5029200"/>
                      </a:xfrm>
                      <a:prstGeom prst="rect">
                        <a:avLst/>
                      </a:prstGeom>
                    </p:spPr>
                  </p:pic>
                </p:oleObj>
              </mc:Fallback>
            </mc:AlternateContent>
          </a:graphicData>
        </a:graphic>
      </p:graphicFrame>
      <p:sp>
        <p:nvSpPr>
          <p:cNvPr id="2297860" name="TextBox 4"/>
          <p:cNvSpPr txBox="1">
            <a:spLocks noChangeArrowheads="1"/>
          </p:cNvSpPr>
          <p:nvPr/>
        </p:nvSpPr>
        <p:spPr bwMode="auto">
          <a:xfrm>
            <a:off x="1752600" y="5562600"/>
            <a:ext cx="14478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r>
              <a:rPr lang="en-US" altLang="x-none" sz="1700" b="1">
                <a:ea typeface="Arial" charset="0"/>
                <a:cs typeface="Arial" charset="0"/>
              </a:rPr>
              <a:t>(≤81 mg/dL)</a:t>
            </a:r>
          </a:p>
        </p:txBody>
      </p:sp>
      <p:sp>
        <p:nvSpPr>
          <p:cNvPr id="2297861" name="TextBox 5"/>
          <p:cNvSpPr txBox="1">
            <a:spLocks noChangeArrowheads="1"/>
          </p:cNvSpPr>
          <p:nvPr/>
        </p:nvSpPr>
        <p:spPr bwMode="auto">
          <a:xfrm>
            <a:off x="3810000" y="5562600"/>
            <a:ext cx="1905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r>
              <a:rPr lang="en-US" altLang="x-none" sz="1700" b="1">
                <a:ea typeface="Arial" charset="0"/>
                <a:cs typeface="Arial" charset="0"/>
              </a:rPr>
              <a:t>(82-130 mg/dL)</a:t>
            </a:r>
          </a:p>
        </p:txBody>
      </p:sp>
      <p:sp>
        <p:nvSpPr>
          <p:cNvPr id="2297862" name="TextBox 6"/>
          <p:cNvSpPr txBox="1">
            <a:spLocks noChangeArrowheads="1"/>
          </p:cNvSpPr>
          <p:nvPr/>
        </p:nvSpPr>
        <p:spPr bwMode="auto">
          <a:xfrm>
            <a:off x="6096000" y="5562600"/>
            <a:ext cx="1600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r>
              <a:rPr lang="en-US" altLang="x-none" sz="1700" b="1">
                <a:ea typeface="Arial" charset="0"/>
                <a:cs typeface="Arial" charset="0"/>
              </a:rPr>
              <a:t>(≥131 mg/dL)</a:t>
            </a:r>
          </a:p>
        </p:txBody>
      </p:sp>
      <p:sp>
        <p:nvSpPr>
          <p:cNvPr id="2297863" name="TextBox 8"/>
          <p:cNvSpPr txBox="1">
            <a:spLocks noChangeArrowheads="1"/>
          </p:cNvSpPr>
          <p:nvPr/>
        </p:nvSpPr>
        <p:spPr bwMode="auto">
          <a:xfrm>
            <a:off x="1447800" y="1447800"/>
            <a:ext cx="4191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r>
              <a:rPr lang="en-US" altLang="x-none" sz="1700" b="1">
                <a:ea typeface="Arial" charset="0"/>
                <a:cs typeface="Arial" charset="0"/>
              </a:rPr>
              <a:t>Time-2 Triglyceride Levels, by Tertile</a:t>
            </a:r>
          </a:p>
        </p:txBody>
      </p:sp>
      <p:sp>
        <p:nvSpPr>
          <p:cNvPr id="2297864" name="TextBox 9"/>
          <p:cNvSpPr txBox="1">
            <a:spLocks noChangeArrowheads="1"/>
          </p:cNvSpPr>
          <p:nvPr/>
        </p:nvSpPr>
        <p:spPr bwMode="auto">
          <a:xfrm>
            <a:off x="0" y="61722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eaLnBrk="1" hangingPunct="1"/>
            <a:r>
              <a:rPr lang="en-US" altLang="x-none" sz="1800" b="1">
                <a:solidFill>
                  <a:schemeClr val="hlink"/>
                </a:solidFill>
                <a:ea typeface="Arial" charset="0"/>
                <a:cs typeface="Arial" charset="0"/>
              </a:rPr>
              <a:t>Tirosh, A. et al., </a:t>
            </a:r>
            <a:r>
              <a:rPr lang="en-US" altLang="x-none" sz="1800" b="1" i="1">
                <a:solidFill>
                  <a:schemeClr val="hlink"/>
                </a:solidFill>
                <a:ea typeface="Arial" charset="0"/>
                <a:cs typeface="Arial" charset="0"/>
              </a:rPr>
              <a:t>Ann Intern Med</a:t>
            </a:r>
            <a:r>
              <a:rPr lang="en-US" altLang="x-none" sz="1800" b="1">
                <a:solidFill>
                  <a:schemeClr val="hlink"/>
                </a:solidFill>
                <a:ea typeface="Arial" charset="0"/>
                <a:cs typeface="Arial" charset="0"/>
              </a:rPr>
              <a:t> 2007;147:377-85.</a:t>
            </a:r>
          </a:p>
        </p:txBody>
      </p:sp>
      <p:sp>
        <p:nvSpPr>
          <p:cNvPr id="2297865" name="Text Box 9"/>
          <p:cNvSpPr txBox="1">
            <a:spLocks noChangeArrowheads="1"/>
          </p:cNvSpPr>
          <p:nvPr/>
        </p:nvSpPr>
        <p:spPr bwMode="auto">
          <a:xfrm>
            <a:off x="2819400" y="2630488"/>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400">
                <a:solidFill>
                  <a:schemeClr val="bg2"/>
                </a:solidFill>
              </a:rPr>
              <a:t>*</a:t>
            </a:r>
          </a:p>
        </p:txBody>
      </p:sp>
      <p:sp>
        <p:nvSpPr>
          <p:cNvPr id="2297866" name="Text Box 10"/>
          <p:cNvSpPr txBox="1">
            <a:spLocks noChangeArrowheads="1"/>
          </p:cNvSpPr>
          <p:nvPr/>
        </p:nvSpPr>
        <p:spPr bwMode="auto">
          <a:xfrm>
            <a:off x="6096000" y="3276600"/>
            <a:ext cx="211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400">
                <a:solidFill>
                  <a:schemeClr val="bg2"/>
                </a:solidFill>
              </a:rPr>
              <a:t>*</a:t>
            </a:r>
          </a:p>
        </p:txBody>
      </p:sp>
      <p:sp>
        <p:nvSpPr>
          <p:cNvPr id="2297867" name="Text Box 11"/>
          <p:cNvSpPr txBox="1">
            <a:spLocks noChangeArrowheads="1"/>
          </p:cNvSpPr>
          <p:nvPr/>
        </p:nvSpPr>
        <p:spPr bwMode="auto">
          <a:xfrm>
            <a:off x="6553200" y="2590800"/>
            <a:ext cx="22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400">
                <a:solidFill>
                  <a:schemeClr val="bg2"/>
                </a:solidFill>
              </a:rPr>
              <a:t>*</a:t>
            </a:r>
          </a:p>
        </p:txBody>
      </p:sp>
      <p:sp>
        <p:nvSpPr>
          <p:cNvPr id="2297868" name="Text Box 12"/>
          <p:cNvSpPr txBox="1">
            <a:spLocks noChangeArrowheads="1"/>
          </p:cNvSpPr>
          <p:nvPr/>
        </p:nvSpPr>
        <p:spPr bwMode="auto">
          <a:xfrm>
            <a:off x="7010400" y="2057400"/>
            <a:ext cx="211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400">
                <a:solidFill>
                  <a:schemeClr val="bg2"/>
                </a:solidFill>
              </a:rPr>
              <a:t>*</a:t>
            </a:r>
          </a:p>
        </p:txBody>
      </p:sp>
      <p:sp>
        <p:nvSpPr>
          <p:cNvPr id="2297869" name="Text Box 13"/>
          <p:cNvSpPr txBox="1">
            <a:spLocks noChangeArrowheads="1"/>
          </p:cNvSpPr>
          <p:nvPr/>
        </p:nvSpPr>
        <p:spPr bwMode="auto">
          <a:xfrm>
            <a:off x="5699125" y="1295400"/>
            <a:ext cx="2609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400"/>
              <a:t>* </a:t>
            </a:r>
            <a:r>
              <a:rPr lang="en-US" altLang="x-none"/>
              <a:t>Statistically significant</a:t>
            </a:r>
          </a:p>
        </p:txBody>
      </p:sp>
      <p:sp>
        <p:nvSpPr>
          <p:cNvPr id="2297870" name="Text Box 14"/>
          <p:cNvSpPr txBox="1">
            <a:spLocks noChangeArrowheads="1"/>
          </p:cNvSpPr>
          <p:nvPr/>
        </p:nvSpPr>
        <p:spPr bwMode="auto">
          <a:xfrm>
            <a:off x="1371600" y="874713"/>
            <a:ext cx="170465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400" b="1">
                <a:solidFill>
                  <a:srgbClr val="FFFF00"/>
                </a:solidFill>
                <a:effectLst>
                  <a:outerShdw blurRad="38100" dist="38100" dir="2700000" algn="tl">
                    <a:srgbClr val="000000"/>
                  </a:outerShdw>
                </a:effectLst>
              </a:rPr>
              <a:t>Multivariate model showing the association between fasting serum triglyceride </a:t>
            </a:r>
          </a:p>
          <a:p>
            <a:r>
              <a:rPr lang="en-US" altLang="x-none" sz="1400" b="1">
                <a:solidFill>
                  <a:srgbClr val="FFFF00"/>
                </a:solidFill>
                <a:effectLst>
                  <a:outerShdw blurRad="38100" dist="38100" dir="2700000" algn="tl">
                    <a:srgbClr val="000000"/>
                  </a:outerShdw>
                </a:effectLst>
              </a:rPr>
              <a:t>levels obtained at 2 measurements 5 years apart and incidence of coronary heart disease</a:t>
            </a:r>
          </a:p>
        </p:txBody>
      </p:sp>
      <p:sp>
        <p:nvSpPr>
          <p:cNvPr id="2297871" name="Text Box 15"/>
          <p:cNvSpPr txBox="1">
            <a:spLocks noChangeArrowheads="1"/>
          </p:cNvSpPr>
          <p:nvPr/>
        </p:nvSpPr>
        <p:spPr bwMode="auto">
          <a:xfrm>
            <a:off x="7680325" y="2627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p>
        </p:txBody>
      </p:sp>
      <p:sp>
        <p:nvSpPr>
          <p:cNvPr id="2297872" name="Text Box 16"/>
          <p:cNvSpPr txBox="1">
            <a:spLocks noChangeArrowheads="1"/>
          </p:cNvSpPr>
          <p:nvPr/>
        </p:nvSpPr>
        <p:spPr bwMode="auto">
          <a:xfrm>
            <a:off x="7467600" y="2627313"/>
            <a:ext cx="195897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700" b="1"/>
              <a:t>13,953 men</a:t>
            </a:r>
          </a:p>
          <a:p>
            <a:r>
              <a:rPr lang="en-US" altLang="x-none" sz="1700" b="1"/>
              <a:t>26-45 yo</a:t>
            </a:r>
          </a:p>
          <a:p>
            <a:r>
              <a:rPr lang="en-US" altLang="x-none" sz="1700" b="1"/>
              <a:t>Healthy</a:t>
            </a:r>
          </a:p>
          <a:p>
            <a:r>
              <a:rPr lang="en-US" altLang="x-none" sz="1700" b="1"/>
              <a:t>158 CHD cases</a:t>
            </a:r>
          </a:p>
        </p:txBody>
      </p:sp>
    </p:spTree>
    <p:custDataLst>
      <p:tags r:id="rId2"/>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368066" name="Rectangle 2"/>
          <p:cNvSpPr>
            <a:spLocks noGrp="1" noRot="1" noChangeArrowheads="1"/>
          </p:cNvSpPr>
          <p:nvPr>
            <p:ph type="title"/>
          </p:nvPr>
        </p:nvSpPr>
        <p:spPr>
          <a:xfrm>
            <a:off x="0" y="0"/>
            <a:ext cx="8812213" cy="1066800"/>
          </a:xfrm>
        </p:spPr>
        <p:txBody>
          <a:bodyPr/>
          <a:lstStyle/>
          <a:p>
            <a:r>
              <a:rPr lang="en-US" altLang="x-none" sz="4000"/>
              <a:t>Non-fasting TG independently predicts CV events in women</a:t>
            </a:r>
          </a:p>
        </p:txBody>
      </p:sp>
      <p:sp>
        <p:nvSpPr>
          <p:cNvPr id="1368067" name="Rectangle 3"/>
          <p:cNvSpPr>
            <a:spLocks noGrp="1" noRot="1" noChangeArrowheads="1"/>
          </p:cNvSpPr>
          <p:nvPr>
            <p:ph type="body" idx="1"/>
          </p:nvPr>
        </p:nvSpPr>
        <p:spPr>
          <a:xfrm>
            <a:off x="301625" y="1752600"/>
            <a:ext cx="8540750" cy="2590800"/>
          </a:xfrm>
        </p:spPr>
        <p:txBody>
          <a:bodyPr/>
          <a:lstStyle/>
          <a:p>
            <a:r>
              <a:rPr lang="en-US" altLang="x-none" sz="2800"/>
              <a:t>26,509 healthy women followed 11 yrs. (WHI)</a:t>
            </a:r>
          </a:p>
          <a:p>
            <a:r>
              <a:rPr lang="en-US" altLang="x-none" sz="2800"/>
              <a:t>2 – 4 hrs. PP strongest predictor</a:t>
            </a:r>
          </a:p>
          <a:p>
            <a:r>
              <a:rPr lang="en-US" altLang="x-none" sz="2800"/>
              <a:t>TG </a:t>
            </a:r>
            <a:r>
              <a:rPr lang="en-US" altLang="x-none" sz="2800" u="sng"/>
              <a:t>&gt;</a:t>
            </a:r>
            <a:r>
              <a:rPr lang="en-US" altLang="x-none" sz="2800"/>
              <a:t>171 mg/dL versus </a:t>
            </a:r>
            <a:r>
              <a:rPr lang="en-US" altLang="x-none" sz="2800" u="sng"/>
              <a:t>&lt;</a:t>
            </a:r>
            <a:r>
              <a:rPr lang="en-US" altLang="x-none" sz="2800"/>
              <a:t>104 mg/dL- fully adjusted</a:t>
            </a:r>
          </a:p>
          <a:p>
            <a:pPr>
              <a:buFont typeface="Wingdings" charset="2"/>
              <a:buNone/>
            </a:pPr>
            <a:r>
              <a:rPr lang="en-US" altLang="x-none" sz="2800"/>
              <a:t>    HR 4.48 (95%CI 1.98-10.15)</a:t>
            </a:r>
          </a:p>
          <a:p>
            <a:pPr>
              <a:buFont typeface="Wingdings" charset="2"/>
              <a:buNone/>
            </a:pPr>
            <a:r>
              <a:rPr lang="en-US" altLang="x-none" sz="2800"/>
              <a:t>    </a:t>
            </a:r>
          </a:p>
        </p:txBody>
      </p:sp>
      <p:sp>
        <p:nvSpPr>
          <p:cNvPr id="1368068" name="Text Box 4"/>
          <p:cNvSpPr txBox="1">
            <a:spLocks noChangeArrowheads="1"/>
          </p:cNvSpPr>
          <p:nvPr/>
        </p:nvSpPr>
        <p:spPr bwMode="auto">
          <a:xfrm>
            <a:off x="517525" y="5040313"/>
            <a:ext cx="4824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chemeClr val="hlink"/>
                </a:solidFill>
              </a:rPr>
              <a:t>JAMA, 7/18/2007- Vol 298, No.3:309-316</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370114" name="Rectangle 2"/>
          <p:cNvSpPr>
            <a:spLocks noGrp="1" noRot="1" noChangeArrowheads="1"/>
          </p:cNvSpPr>
          <p:nvPr>
            <p:ph type="title"/>
          </p:nvPr>
        </p:nvSpPr>
        <p:spPr>
          <a:xfrm>
            <a:off x="0" y="0"/>
            <a:ext cx="8812213" cy="1219200"/>
          </a:xfrm>
        </p:spPr>
        <p:txBody>
          <a:bodyPr/>
          <a:lstStyle/>
          <a:p>
            <a:r>
              <a:rPr lang="en-US" altLang="x-none" sz="4000"/>
              <a:t>Non-fasting TG predictor of CVD in men and women</a:t>
            </a:r>
          </a:p>
        </p:txBody>
      </p:sp>
      <p:sp>
        <p:nvSpPr>
          <p:cNvPr id="1370115" name="Rectangle 3"/>
          <p:cNvSpPr>
            <a:spLocks noGrp="1" noRot="1" noChangeArrowheads="1"/>
          </p:cNvSpPr>
          <p:nvPr>
            <p:ph type="body" idx="1"/>
          </p:nvPr>
        </p:nvSpPr>
        <p:spPr>
          <a:xfrm>
            <a:off x="301625" y="1524000"/>
            <a:ext cx="8540750" cy="4114800"/>
          </a:xfrm>
        </p:spPr>
        <p:txBody>
          <a:bodyPr/>
          <a:lstStyle/>
          <a:p>
            <a:r>
              <a:rPr lang="en-US" altLang="x-none"/>
              <a:t>Prospective 26 yr. 14,000 people Denmark</a:t>
            </a:r>
          </a:p>
          <a:p>
            <a:r>
              <a:rPr lang="en-US" altLang="x-none"/>
              <a:t>Six categories: &lt;88.5 mg/dL to &gt;442 mg/dL</a:t>
            </a:r>
          </a:p>
          <a:p>
            <a:r>
              <a:rPr lang="en-US" altLang="x-none"/>
              <a:t>Was independent predictor – every 87mg/dL increase in TG - HR approx. 1.2</a:t>
            </a:r>
          </a:p>
          <a:p>
            <a:r>
              <a:rPr lang="en-US" altLang="x-none"/>
              <a:t>Probably representing increased remnant lipoproteins that can enter the intima – promote foam cell formation</a:t>
            </a:r>
          </a:p>
        </p:txBody>
      </p:sp>
      <p:sp>
        <p:nvSpPr>
          <p:cNvPr id="1370116" name="Text Box 4"/>
          <p:cNvSpPr txBox="1">
            <a:spLocks noChangeArrowheads="1"/>
          </p:cNvSpPr>
          <p:nvPr/>
        </p:nvSpPr>
        <p:spPr bwMode="auto">
          <a:xfrm>
            <a:off x="441325" y="5802313"/>
            <a:ext cx="4951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chemeClr val="hlink"/>
                </a:solidFill>
              </a:rPr>
              <a:t>JAMA 7/18/2007 – Vol 298, No. 3:299-308</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ltLang="x-none"/>
              <a:t>Copyright Bale/Doneen Paradigm</a:t>
            </a:r>
          </a:p>
        </p:txBody>
      </p:sp>
      <p:pic>
        <p:nvPicPr>
          <p:cNvPr id="1240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0067" name="Text Box 3"/>
          <p:cNvSpPr txBox="1">
            <a:spLocks noChangeArrowheads="1"/>
          </p:cNvSpPr>
          <p:nvPr/>
        </p:nvSpPr>
        <p:spPr bwMode="auto">
          <a:xfrm>
            <a:off x="2270125" y="3733800"/>
            <a:ext cx="549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b="1" i="1">
                <a:solidFill>
                  <a:schemeClr val="bg2"/>
                </a:solidFill>
              </a:rPr>
              <a:t>European descendant males lifetime risk for a MI</a:t>
            </a:r>
          </a:p>
          <a:p>
            <a:r>
              <a:rPr lang="en-US" altLang="x-none" b="1" i="1">
                <a:solidFill>
                  <a:schemeClr val="bg2"/>
                </a:solidFill>
              </a:rPr>
              <a:t>Is the toss of a coin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oter Placeholder 3"/>
          <p:cNvSpPr>
            <a:spLocks noGrp="1"/>
          </p:cNvSpPr>
          <p:nvPr>
            <p:ph type="ftr" sz="quarter" idx="11"/>
          </p:nvPr>
        </p:nvSpPr>
        <p:spPr/>
        <p:txBody>
          <a:bodyPr/>
          <a:lstStyle/>
          <a:p>
            <a:r>
              <a:rPr lang="en-US" altLang="x-none"/>
              <a:t>Copyright Bale/Doneen Paradigm</a:t>
            </a:r>
          </a:p>
        </p:txBody>
      </p:sp>
      <p:graphicFrame>
        <p:nvGraphicFramePr>
          <p:cNvPr id="1372162" name="Group 2"/>
          <p:cNvGraphicFramePr>
            <a:graphicFrameLocks noGrp="1"/>
          </p:cNvGraphicFramePr>
          <p:nvPr>
            <p:ph/>
          </p:nvPr>
        </p:nvGraphicFramePr>
        <p:xfrm>
          <a:off x="457200" y="381000"/>
          <a:ext cx="7162800" cy="6278563"/>
        </p:xfrm>
        <a:graphic>
          <a:graphicData uri="http://schemas.openxmlformats.org/drawingml/2006/table">
            <a:tbl>
              <a:tblPr/>
              <a:tblGrid>
                <a:gridCol w="2144713"/>
                <a:gridCol w="1558925"/>
                <a:gridCol w="1624012"/>
                <a:gridCol w="1835150"/>
              </a:tblGrid>
              <a:tr h="4445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5.5 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  Single  PCI</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        # 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rgbClr val="FFFF00"/>
                          </a:solidFill>
                          <a:effectLst>
                            <a:outerShdw blurRad="38100" dist="38100" dir="2700000" algn="tl">
                              <a:srgbClr val="000000"/>
                            </a:outerShdw>
                          </a:effectLst>
                          <a:latin typeface="Arial" charset="0"/>
                        </a:rPr>
                        <a:t>  Repeat  PCI</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rgbClr val="FFFF00"/>
                          </a:solidFill>
                          <a:effectLst>
                            <a:outerShdw blurRad="38100" dist="38100" dir="2700000" algn="tl">
                              <a:srgbClr val="000000"/>
                            </a:outerShdw>
                          </a:effectLst>
                          <a:latin typeface="Arial" charset="0"/>
                        </a:rPr>
                        <a:t>        # 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             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37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HDL 2b &lt; 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rgbClr val="FFFF00"/>
                          </a:solidFill>
                          <a:effectLst>
                            <a:outerShdw blurRad="38100" dist="38100" dir="2700000" algn="tl">
                              <a:srgbClr val="000000"/>
                            </a:outerShdw>
                          </a:effectLst>
                          <a:latin typeface="Arial" charset="0"/>
                        </a:rPr>
                        <a:t>         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            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LDL 3a &amp; 3b  &gt; 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rgbClr val="FFFF00"/>
                          </a:solidFill>
                          <a:effectLst>
                            <a:outerShdw blurRad="38100" dist="38100" dir="2700000" algn="tl">
                              <a:srgbClr val="000000"/>
                            </a:outerShdw>
                          </a:effectLst>
                          <a:latin typeface="Arial" charset="0"/>
                        </a:rPr>
                        <a:t>         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            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53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LDL 4b &gt;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rgbClr val="FFFF00"/>
                          </a:solidFill>
                          <a:effectLst>
                            <a:outerShdw blurRad="38100" dist="38100" dir="2700000" algn="tl">
                              <a:srgbClr val="000000"/>
                            </a:outerShdw>
                          </a:effectLst>
                          <a:latin typeface="Arial" charset="0"/>
                        </a:rPr>
                        <a:t>         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            0.0004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69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HDLC  &lt; 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rgbClr val="FFFF00"/>
                          </a:solidFill>
                          <a:effectLst>
                            <a:outerShdw blurRad="38100" dist="38100" dir="2700000" algn="tl">
                              <a:srgbClr val="000000"/>
                            </a:outerShdw>
                          </a:effectLst>
                          <a:latin typeface="Arial" charset="0"/>
                        </a:rPr>
                        <a:t>         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            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53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TG     &gt; 200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        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rgbClr val="FFFF00"/>
                          </a:solidFill>
                          <a:effectLst>
                            <a:outerShdw blurRad="38100" dist="38100" dir="2700000" algn="tl">
                              <a:srgbClr val="000000"/>
                            </a:outerShdw>
                          </a:effectLst>
                          <a:latin typeface="Arial" charset="0"/>
                        </a:rPr>
                        <a:t>         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            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69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LDLC  &gt; 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        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rgbClr val="FFFF00"/>
                          </a:solidFill>
                          <a:effectLst>
                            <a:outerShdw blurRad="38100" dist="38100" dir="2700000" algn="tl">
                              <a:srgbClr val="000000"/>
                            </a:outerShdw>
                          </a:effectLst>
                          <a:latin typeface="Arial" charset="0"/>
                        </a:rPr>
                        <a:t>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            0.24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LDL  4b  &gt; 10%  &amp;   or  HDL 2b  &lt;20%</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rgbClr val="FFFF00"/>
                          </a:solidFill>
                          <a:effectLst>
                            <a:outerShdw blurRad="38100" dist="38100" dir="2700000" algn="tl">
                              <a:srgbClr val="000000"/>
                            </a:outerShdw>
                          </a:effectLst>
                          <a:latin typeface="Arial" charset="0"/>
                        </a:rPr>
                        <a:t>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600" b="0" i="0" u="none"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72209" name="Text Box 49"/>
          <p:cNvSpPr txBox="1">
            <a:spLocks noChangeArrowheads="1"/>
          </p:cNvSpPr>
          <p:nvPr/>
        </p:nvSpPr>
        <p:spPr bwMode="auto">
          <a:xfrm>
            <a:off x="746125" y="2017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solidFill>
                <a:schemeClr val="hlink"/>
              </a:solidFill>
            </a:endParaRPr>
          </a:p>
        </p:txBody>
      </p:sp>
      <p:sp>
        <p:nvSpPr>
          <p:cNvPr id="1372210" name="Text Box 50"/>
          <p:cNvSpPr txBox="1">
            <a:spLocks noChangeArrowheads="1"/>
          </p:cNvSpPr>
          <p:nvPr/>
        </p:nvSpPr>
        <p:spPr bwMode="auto">
          <a:xfrm>
            <a:off x="669925" y="2743200"/>
            <a:ext cx="149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solidFill>
                <a:schemeClr val="hlink"/>
              </a:solidFill>
            </a:endParaRPr>
          </a:p>
        </p:txBody>
      </p:sp>
      <p:sp>
        <p:nvSpPr>
          <p:cNvPr id="1372211" name="Text Box 51"/>
          <p:cNvSpPr txBox="1">
            <a:spLocks noChangeArrowheads="1"/>
          </p:cNvSpPr>
          <p:nvPr/>
        </p:nvSpPr>
        <p:spPr bwMode="auto">
          <a:xfrm>
            <a:off x="593725" y="2779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solidFill>
                <a:srgbClr val="FFFF00"/>
              </a:solidFill>
            </a:endParaRPr>
          </a:p>
        </p:txBody>
      </p:sp>
      <p:sp>
        <p:nvSpPr>
          <p:cNvPr id="1372212" name="Text Box 52"/>
          <p:cNvSpPr txBox="1">
            <a:spLocks noChangeArrowheads="1"/>
          </p:cNvSpPr>
          <p:nvPr/>
        </p:nvSpPr>
        <p:spPr bwMode="auto">
          <a:xfrm>
            <a:off x="441325" y="2017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solidFill>
                <a:srgbClr val="FF3300"/>
              </a:solidFill>
            </a:endParaRPr>
          </a:p>
        </p:txBody>
      </p:sp>
      <p:sp>
        <p:nvSpPr>
          <p:cNvPr id="1372213" name="Text Box 53"/>
          <p:cNvSpPr txBox="1">
            <a:spLocks noChangeArrowheads="1"/>
          </p:cNvSpPr>
          <p:nvPr/>
        </p:nvSpPr>
        <p:spPr bwMode="auto">
          <a:xfrm>
            <a:off x="441325" y="2017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solidFill>
                <a:srgbClr val="FF3300"/>
              </a:solidFill>
            </a:endParaRPr>
          </a:p>
        </p:txBody>
      </p:sp>
      <p:sp>
        <p:nvSpPr>
          <p:cNvPr id="1372214" name="Text Box 54"/>
          <p:cNvSpPr txBox="1">
            <a:spLocks noChangeArrowheads="1"/>
          </p:cNvSpPr>
          <p:nvPr/>
        </p:nvSpPr>
        <p:spPr bwMode="auto">
          <a:xfrm>
            <a:off x="365125" y="1179513"/>
            <a:ext cx="1530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rgbClr val="FF3300"/>
                </a:solidFill>
              </a:rPr>
              <a:t>Yours is 19%</a:t>
            </a:r>
          </a:p>
          <a:p>
            <a:r>
              <a:rPr lang="en-US" altLang="x-none">
                <a:solidFill>
                  <a:srgbClr val="FF3300"/>
                </a:solidFill>
              </a:rPr>
              <a:t>Want &gt; 30%</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ftr" sz="quarter" idx="3"/>
          </p:nvPr>
        </p:nvSpPr>
        <p:spPr/>
        <p:txBody>
          <a:bodyPr/>
          <a:lstStyle/>
          <a:p>
            <a:r>
              <a:rPr lang="en-US" altLang="x-none"/>
              <a:t>Copyright Bale/Doneen Paradigm</a:t>
            </a:r>
          </a:p>
        </p:txBody>
      </p:sp>
      <p:sp>
        <p:nvSpPr>
          <p:cNvPr id="1374210" name="Rectangle 2"/>
          <p:cNvSpPr>
            <a:spLocks noGrp="1" noRot="1" noChangeArrowheads="1"/>
          </p:cNvSpPr>
          <p:nvPr>
            <p:ph type="ctrTitle"/>
          </p:nvPr>
        </p:nvSpPr>
        <p:spPr>
          <a:xfrm>
            <a:off x="685800" y="0"/>
            <a:ext cx="7772400" cy="990600"/>
          </a:xfrm>
        </p:spPr>
        <p:txBody>
          <a:bodyPr/>
          <a:lstStyle/>
          <a:p>
            <a:r>
              <a:rPr lang="en-US" altLang="x-none"/>
              <a:t>Apo B  recent  comments</a:t>
            </a:r>
          </a:p>
        </p:txBody>
      </p:sp>
      <p:sp>
        <p:nvSpPr>
          <p:cNvPr id="1374211" name="Rectangle 3"/>
          <p:cNvSpPr>
            <a:spLocks noGrp="1" noRot="1" noChangeArrowheads="1"/>
          </p:cNvSpPr>
          <p:nvPr>
            <p:ph type="subTitle" idx="1"/>
          </p:nvPr>
        </p:nvSpPr>
        <p:spPr>
          <a:xfrm>
            <a:off x="304800" y="1828800"/>
            <a:ext cx="8534400" cy="3200400"/>
          </a:xfrm>
        </p:spPr>
        <p:txBody>
          <a:bodyPr/>
          <a:lstStyle/>
          <a:p>
            <a:pPr algn="l">
              <a:buFont typeface="Wingdings" charset="2"/>
              <a:buChar char="§"/>
            </a:pPr>
            <a:r>
              <a:rPr lang="en-US" altLang="x-none" sz="2200"/>
              <a:t>Apo B single most significant and consistent lipid measurement to predict CHD risk at *</a:t>
            </a:r>
          </a:p>
          <a:p>
            <a:pPr algn="l">
              <a:buFont typeface="Wingdings" charset="2"/>
              <a:buChar char="§"/>
            </a:pPr>
            <a:r>
              <a:rPr lang="en-US" altLang="x-none" sz="2200"/>
              <a:t>Apo B is powerful marker of vascular disease and a better guide to the adequacy of therapy than any other lipid index **</a:t>
            </a:r>
          </a:p>
          <a:p>
            <a:pPr algn="l">
              <a:buFont typeface="Wingdings" charset="2"/>
              <a:buChar char="§"/>
            </a:pPr>
            <a:r>
              <a:rPr lang="en-US" altLang="x-none" sz="2200"/>
              <a:t>Apo B would identify many more patients that could benefit from therapy than just looking at LDL ***</a:t>
            </a:r>
          </a:p>
          <a:p>
            <a:pPr algn="l"/>
            <a:r>
              <a:rPr lang="en-US" altLang="x-none" sz="2200"/>
              <a:t>    </a:t>
            </a:r>
          </a:p>
        </p:txBody>
      </p:sp>
      <p:sp>
        <p:nvSpPr>
          <p:cNvPr id="1374212" name="Text Box 4"/>
          <p:cNvSpPr txBox="1">
            <a:spLocks noChangeArrowheads="1"/>
          </p:cNvSpPr>
          <p:nvPr/>
        </p:nvSpPr>
        <p:spPr bwMode="auto">
          <a:xfrm>
            <a:off x="381000" y="5370513"/>
            <a:ext cx="8286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altLang="x-none"/>
              <a:t>*    </a:t>
            </a:r>
            <a:r>
              <a:rPr lang="en-US" altLang="x-none" b="1" i="1">
                <a:solidFill>
                  <a:schemeClr val="folHlink"/>
                </a:solidFill>
              </a:rPr>
              <a:t>Circulation</a:t>
            </a:r>
            <a:r>
              <a:rPr lang="en-US" altLang="x-none">
                <a:solidFill>
                  <a:schemeClr val="folHlink"/>
                </a:solidFill>
              </a:rPr>
              <a:t>. 2000;101:477-484; Gotto, et. al.</a:t>
            </a:r>
          </a:p>
          <a:p>
            <a:pPr>
              <a:buFontTx/>
              <a:buChar char="•"/>
            </a:pPr>
            <a:r>
              <a:rPr lang="en-US" altLang="x-none">
                <a:solidFill>
                  <a:schemeClr val="folHlink"/>
                </a:solidFill>
              </a:rPr>
              <a:t>**   </a:t>
            </a:r>
            <a:r>
              <a:rPr lang="en-US" altLang="x-none" b="1" i="1">
                <a:solidFill>
                  <a:schemeClr val="folHlink"/>
                </a:solidFill>
              </a:rPr>
              <a:t>Lancet</a:t>
            </a:r>
            <a:r>
              <a:rPr lang="en-US" altLang="x-none">
                <a:solidFill>
                  <a:schemeClr val="folHlink"/>
                </a:solidFill>
              </a:rPr>
              <a:t>.2003;361:777-780; Sniderman</a:t>
            </a:r>
          </a:p>
          <a:p>
            <a:pPr>
              <a:buFontTx/>
              <a:buChar char="•"/>
            </a:pPr>
            <a:r>
              <a:rPr lang="en-US" altLang="x-none">
                <a:solidFill>
                  <a:schemeClr val="folHlink"/>
                </a:solidFill>
              </a:rPr>
              <a:t>*** </a:t>
            </a:r>
            <a:r>
              <a:rPr lang="en-US" altLang="x-none" b="1" i="1">
                <a:solidFill>
                  <a:schemeClr val="folHlink"/>
                </a:solidFill>
              </a:rPr>
              <a:t>Cardiology Review</a:t>
            </a:r>
            <a:r>
              <a:rPr lang="en-US" altLang="x-none">
                <a:solidFill>
                  <a:schemeClr val="folHlink"/>
                </a:solidFill>
              </a:rPr>
              <a:t>. August 2004;Vol 21 No 9:1&amp;3; Ballantyne</a:t>
            </a:r>
          </a:p>
          <a:p>
            <a:pPr>
              <a:buFontTx/>
              <a:buChar char="•"/>
            </a:pPr>
            <a:endParaRPr lang="en-US" altLang="x-none">
              <a:solidFill>
                <a:schemeClr val="folHlink"/>
              </a:solidFill>
            </a:endParaRPr>
          </a:p>
        </p:txBody>
      </p:sp>
      <p:sp>
        <p:nvSpPr>
          <p:cNvPr id="1374213" name="Text Box 5"/>
          <p:cNvSpPr txBox="1">
            <a:spLocks noChangeArrowheads="1"/>
          </p:cNvSpPr>
          <p:nvPr/>
        </p:nvSpPr>
        <p:spPr bwMode="auto">
          <a:xfrm>
            <a:off x="288925" y="950913"/>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chemeClr val="hlink"/>
                </a:solidFill>
              </a:rPr>
              <a:t>Yours = 66</a:t>
            </a:r>
          </a:p>
          <a:p>
            <a:r>
              <a:rPr lang="en-US" altLang="x-none">
                <a:solidFill>
                  <a:schemeClr val="hlink"/>
                </a:solidFill>
              </a:rPr>
              <a:t>Want &lt; 60</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ooter Placeholder 3"/>
          <p:cNvSpPr>
            <a:spLocks noGrp="1"/>
          </p:cNvSpPr>
          <p:nvPr>
            <p:ph type="ftr" sz="quarter" idx="11"/>
          </p:nvPr>
        </p:nvSpPr>
        <p:spPr/>
        <p:txBody>
          <a:bodyPr/>
          <a:lstStyle/>
          <a:p>
            <a:r>
              <a:rPr lang="en-US" altLang="x-none"/>
              <a:t>Copyright Bale/Doneen Paradigm</a:t>
            </a:r>
          </a:p>
        </p:txBody>
      </p:sp>
      <p:sp>
        <p:nvSpPr>
          <p:cNvPr id="1378306" name="Rectangle 2"/>
          <p:cNvSpPr>
            <a:spLocks noGrp="1" noRot="1" noChangeArrowheads="1"/>
          </p:cNvSpPr>
          <p:nvPr>
            <p:ph type="title"/>
          </p:nvPr>
        </p:nvSpPr>
        <p:spPr>
          <a:xfrm>
            <a:off x="763588" y="101600"/>
            <a:ext cx="5808662" cy="1143000"/>
          </a:xfrm>
        </p:spPr>
        <p:txBody>
          <a:bodyPr/>
          <a:lstStyle/>
          <a:p>
            <a:r>
              <a:rPr lang="en-US" altLang="en-US"/>
              <a:t>What Is Lp(a)?</a:t>
            </a:r>
          </a:p>
        </p:txBody>
      </p:sp>
      <p:sp>
        <p:nvSpPr>
          <p:cNvPr id="1378307" name="Text Box 3"/>
          <p:cNvSpPr txBox="1">
            <a:spLocks noChangeArrowheads="1"/>
          </p:cNvSpPr>
          <p:nvPr/>
        </p:nvSpPr>
        <p:spPr bwMode="auto">
          <a:xfrm>
            <a:off x="522288" y="1527175"/>
            <a:ext cx="7970837"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457200" algn="l"/>
              </a:tabLst>
              <a:defRPr sz="2400">
                <a:solidFill>
                  <a:schemeClr val="tx1"/>
                </a:solidFill>
                <a:latin typeface="Arial" charset="0"/>
              </a:defRPr>
            </a:lvl1pPr>
            <a:lvl2pPr marL="114300">
              <a:tabLst>
                <a:tab pos="457200" algn="l"/>
              </a:tabLst>
              <a:defRPr sz="2400">
                <a:solidFill>
                  <a:schemeClr val="tx1"/>
                </a:solidFill>
                <a:latin typeface="Arial" charset="0"/>
              </a:defRPr>
            </a:lvl2pPr>
            <a:lvl3pPr marL="520700" indent="-292100">
              <a:tabLst>
                <a:tab pos="457200" algn="l"/>
              </a:tabLst>
              <a:defRPr sz="2400">
                <a:solidFill>
                  <a:schemeClr val="tx1"/>
                </a:solidFill>
                <a:latin typeface="Arial" charset="0"/>
              </a:defRPr>
            </a:lvl3pPr>
            <a:lvl4pPr>
              <a:tabLst>
                <a:tab pos="457200" algn="l"/>
              </a:tabLst>
              <a:defRPr sz="2400">
                <a:solidFill>
                  <a:schemeClr val="tx1"/>
                </a:solidFill>
                <a:latin typeface="Arial" charset="0"/>
              </a:defRPr>
            </a:lvl4pPr>
            <a:lvl5pPr>
              <a:tabLst>
                <a:tab pos="457200" algn="l"/>
              </a:tabLst>
              <a:defRPr sz="2400">
                <a:solidFill>
                  <a:schemeClr val="tx1"/>
                </a:solidFill>
                <a:latin typeface="Arial" charset="0"/>
              </a:defRPr>
            </a:lvl5pPr>
            <a:lvl6pPr fontAlgn="base">
              <a:spcBef>
                <a:spcPct val="0"/>
              </a:spcBef>
              <a:spcAft>
                <a:spcPct val="0"/>
              </a:spcAft>
              <a:tabLst>
                <a:tab pos="457200" algn="l"/>
              </a:tabLst>
              <a:defRPr sz="2400">
                <a:solidFill>
                  <a:schemeClr val="tx1"/>
                </a:solidFill>
                <a:latin typeface="Arial" charset="0"/>
              </a:defRPr>
            </a:lvl6pPr>
            <a:lvl7pPr fontAlgn="base">
              <a:spcBef>
                <a:spcPct val="0"/>
              </a:spcBef>
              <a:spcAft>
                <a:spcPct val="0"/>
              </a:spcAft>
              <a:tabLst>
                <a:tab pos="457200" algn="l"/>
              </a:tabLst>
              <a:defRPr sz="2400">
                <a:solidFill>
                  <a:schemeClr val="tx1"/>
                </a:solidFill>
                <a:latin typeface="Arial" charset="0"/>
              </a:defRPr>
            </a:lvl7pPr>
            <a:lvl8pPr fontAlgn="base">
              <a:spcBef>
                <a:spcPct val="0"/>
              </a:spcBef>
              <a:spcAft>
                <a:spcPct val="0"/>
              </a:spcAft>
              <a:tabLst>
                <a:tab pos="457200" algn="l"/>
              </a:tabLst>
              <a:defRPr sz="2400">
                <a:solidFill>
                  <a:schemeClr val="tx1"/>
                </a:solidFill>
                <a:latin typeface="Arial" charset="0"/>
              </a:defRPr>
            </a:lvl8pPr>
            <a:lvl9pPr fontAlgn="base">
              <a:spcBef>
                <a:spcPct val="0"/>
              </a:spcBef>
              <a:spcAft>
                <a:spcPct val="0"/>
              </a:spcAft>
              <a:tabLst>
                <a:tab pos="457200" algn="l"/>
              </a:tabLst>
              <a:defRPr sz="2400">
                <a:solidFill>
                  <a:schemeClr val="tx1"/>
                </a:solidFill>
                <a:latin typeface="Arial" charset="0"/>
              </a:defRPr>
            </a:lvl9pPr>
          </a:lstStyle>
          <a:p>
            <a:pPr lvl="2">
              <a:spcBef>
                <a:spcPct val="30000"/>
              </a:spcBef>
              <a:buClr>
                <a:srgbClr val="FFCC00"/>
              </a:buClr>
              <a:buSzPct val="50000"/>
              <a:buFont typeface="Wingdings" charset="2"/>
              <a:buChar char="l"/>
            </a:pPr>
            <a:r>
              <a:rPr lang="en-US" altLang="en-US"/>
              <a:t>Atherogenic lipoprotein containing			 apo(a) and apo B</a:t>
            </a:r>
          </a:p>
          <a:p>
            <a:pPr lvl="2">
              <a:spcBef>
                <a:spcPct val="30000"/>
              </a:spcBef>
              <a:buClr>
                <a:srgbClr val="FFCC00"/>
              </a:buClr>
              <a:buSzPct val="50000"/>
              <a:buFont typeface="Wingdings" charset="2"/>
              <a:buChar char="l"/>
            </a:pPr>
            <a:r>
              <a:rPr lang="en-US" altLang="en-US"/>
              <a:t>Elevated Lp(a) is a CHD risk factor</a:t>
            </a:r>
          </a:p>
          <a:p>
            <a:pPr lvl="2">
              <a:spcBef>
                <a:spcPct val="30000"/>
              </a:spcBef>
              <a:buClr>
                <a:srgbClr val="FFCC00"/>
              </a:buClr>
              <a:buSzPct val="50000"/>
              <a:buFont typeface="Wingdings" charset="2"/>
              <a:buChar char="l"/>
            </a:pPr>
            <a:r>
              <a:rPr lang="en-US" altLang="en-US"/>
              <a:t>Normal Lp(a) range in African-                   	 Americans higher than in whites and			 other ethnic groups</a:t>
            </a:r>
          </a:p>
          <a:p>
            <a:pPr lvl="2">
              <a:spcBef>
                <a:spcPct val="30000"/>
              </a:spcBef>
              <a:buClr>
                <a:srgbClr val="FFCC00"/>
              </a:buClr>
              <a:buSzPct val="50000"/>
              <a:buFont typeface="Wingdings" charset="2"/>
              <a:buChar char="l"/>
            </a:pPr>
            <a:r>
              <a:rPr lang="en-US" altLang="en-US"/>
              <a:t>Apo(a) sequence similar to that of plasminogen, and Lp(a) interferes with thrombolysis</a:t>
            </a:r>
          </a:p>
          <a:p>
            <a:pPr lvl="2">
              <a:spcBef>
                <a:spcPct val="30000"/>
              </a:spcBef>
              <a:buClr>
                <a:srgbClr val="FFCC00"/>
              </a:buClr>
              <a:buSzPct val="50000"/>
              <a:buFont typeface="Wingdings" charset="2"/>
              <a:buChar char="l"/>
            </a:pPr>
            <a:r>
              <a:rPr lang="en-US" altLang="en-US"/>
              <a:t>Lp(a) levels genetically determined, resistant to diet and drug therapy; niacin and oral estrogens may help</a:t>
            </a:r>
          </a:p>
        </p:txBody>
      </p:sp>
      <p:grpSp>
        <p:nvGrpSpPr>
          <p:cNvPr id="1378308" name="Group 4"/>
          <p:cNvGrpSpPr>
            <a:grpSpLocks/>
          </p:cNvGrpSpPr>
          <p:nvPr/>
        </p:nvGrpSpPr>
        <p:grpSpPr bwMode="auto">
          <a:xfrm>
            <a:off x="6526213" y="1371600"/>
            <a:ext cx="2541587" cy="2139950"/>
            <a:chOff x="3288" y="960"/>
            <a:chExt cx="2054" cy="1632"/>
          </a:xfrm>
        </p:grpSpPr>
        <p:sp>
          <p:nvSpPr>
            <p:cNvPr id="1378309" name="Rectangle 5"/>
            <p:cNvSpPr>
              <a:spLocks noChangeArrowheads="1"/>
            </p:cNvSpPr>
            <p:nvPr/>
          </p:nvSpPr>
          <p:spPr bwMode="invGray">
            <a:xfrm>
              <a:off x="3288" y="960"/>
              <a:ext cx="1968" cy="1632"/>
            </a:xfrm>
            <a:prstGeom prst="rect">
              <a:avLst/>
            </a:prstGeom>
            <a:solidFill>
              <a:srgbClr val="5A6AB1">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1378310" name="Oval 6"/>
            <p:cNvSpPr>
              <a:spLocks noChangeArrowheads="1"/>
            </p:cNvSpPr>
            <p:nvPr/>
          </p:nvSpPr>
          <p:spPr bwMode="invGray">
            <a:xfrm>
              <a:off x="3700" y="1350"/>
              <a:ext cx="807" cy="807"/>
            </a:xfrm>
            <a:prstGeom prst="ellipse">
              <a:avLst/>
            </a:prstGeom>
            <a:solidFill>
              <a:srgbClr val="FF9900"/>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FF9900">
                        <a:gamma/>
                        <a:shade val="60000"/>
                        <a:invGamma/>
                        <a:alpha val="74998"/>
                      </a:srgbClr>
                    </a:outerShdw>
                  </a:effectLst>
                </a14:hiddenEffects>
              </a:ext>
            </a:extLst>
          </p:spPr>
          <p:txBody>
            <a:bodyPr wrap="none" anchor="ctr"/>
            <a:lstStyle/>
            <a:p>
              <a:endParaRPr lang="en-US"/>
            </a:p>
          </p:txBody>
        </p:sp>
        <p:grpSp>
          <p:nvGrpSpPr>
            <p:cNvPr id="1378311" name="Group 7"/>
            <p:cNvGrpSpPr>
              <a:grpSpLocks/>
            </p:cNvGrpSpPr>
            <p:nvPr/>
          </p:nvGrpSpPr>
          <p:grpSpPr bwMode="auto">
            <a:xfrm>
              <a:off x="4000" y="1192"/>
              <a:ext cx="668" cy="593"/>
              <a:chOff x="2640" y="480"/>
              <a:chExt cx="2256" cy="2064"/>
            </a:xfrm>
          </p:grpSpPr>
          <p:grpSp>
            <p:nvGrpSpPr>
              <p:cNvPr id="1378312" name="Group 8"/>
              <p:cNvGrpSpPr>
                <a:grpSpLocks/>
              </p:cNvGrpSpPr>
              <p:nvPr/>
            </p:nvGrpSpPr>
            <p:grpSpPr bwMode="auto">
              <a:xfrm>
                <a:off x="2640" y="480"/>
                <a:ext cx="624" cy="432"/>
                <a:chOff x="1200" y="864"/>
                <a:chExt cx="3936" cy="3168"/>
              </a:xfrm>
            </p:grpSpPr>
            <p:sp>
              <p:nvSpPr>
                <p:cNvPr id="1378313" name="Freeform 9"/>
                <p:cNvSpPr>
                  <a:spLocks/>
                </p:cNvSpPr>
                <p:nvPr/>
              </p:nvSpPr>
              <p:spPr bwMode="invGray">
                <a:xfrm>
                  <a:off x="1200" y="864"/>
                  <a:ext cx="3936" cy="3168"/>
                </a:xfrm>
                <a:custGeom>
                  <a:avLst/>
                  <a:gdLst>
                    <a:gd name="T0" fmla="*/ 0 w 1488"/>
                    <a:gd name="T1" fmla="*/ 1024 h 1232"/>
                    <a:gd name="T2" fmla="*/ 144 w 1488"/>
                    <a:gd name="T3" fmla="*/ 1024 h 1232"/>
                    <a:gd name="T4" fmla="*/ 288 w 1488"/>
                    <a:gd name="T5" fmla="*/ 928 h 1232"/>
                    <a:gd name="T6" fmla="*/ 336 w 1488"/>
                    <a:gd name="T7" fmla="*/ 784 h 1232"/>
                    <a:gd name="T8" fmla="*/ 336 w 1488"/>
                    <a:gd name="T9" fmla="*/ 544 h 1232"/>
                    <a:gd name="T10" fmla="*/ 288 w 1488"/>
                    <a:gd name="T11" fmla="*/ 352 h 1232"/>
                    <a:gd name="T12" fmla="*/ 288 w 1488"/>
                    <a:gd name="T13" fmla="*/ 256 h 1232"/>
                    <a:gd name="T14" fmla="*/ 336 w 1488"/>
                    <a:gd name="T15" fmla="*/ 160 h 1232"/>
                    <a:gd name="T16" fmla="*/ 480 w 1488"/>
                    <a:gd name="T17" fmla="*/ 64 h 1232"/>
                    <a:gd name="T18" fmla="*/ 672 w 1488"/>
                    <a:gd name="T19" fmla="*/ 16 h 1232"/>
                    <a:gd name="T20" fmla="*/ 864 w 1488"/>
                    <a:gd name="T21" fmla="*/ 16 h 1232"/>
                    <a:gd name="T22" fmla="*/ 1104 w 1488"/>
                    <a:gd name="T23" fmla="*/ 112 h 1232"/>
                    <a:gd name="T24" fmla="*/ 1248 w 1488"/>
                    <a:gd name="T25" fmla="*/ 304 h 1232"/>
                    <a:gd name="T26" fmla="*/ 1296 w 1488"/>
                    <a:gd name="T27" fmla="*/ 544 h 1232"/>
                    <a:gd name="T28" fmla="*/ 1248 w 1488"/>
                    <a:gd name="T29" fmla="*/ 784 h 1232"/>
                    <a:gd name="T30" fmla="*/ 1056 w 1488"/>
                    <a:gd name="T31" fmla="*/ 976 h 1232"/>
                    <a:gd name="T32" fmla="*/ 912 w 1488"/>
                    <a:gd name="T33" fmla="*/ 976 h 1232"/>
                    <a:gd name="T34" fmla="*/ 864 w 1488"/>
                    <a:gd name="T35" fmla="*/ 880 h 1232"/>
                    <a:gd name="T36" fmla="*/ 912 w 1488"/>
                    <a:gd name="T37" fmla="*/ 736 h 1232"/>
                    <a:gd name="T38" fmla="*/ 1008 w 1488"/>
                    <a:gd name="T39" fmla="*/ 544 h 1232"/>
                    <a:gd name="T40" fmla="*/ 1008 w 1488"/>
                    <a:gd name="T41" fmla="*/ 304 h 1232"/>
                    <a:gd name="T42" fmla="*/ 912 w 1488"/>
                    <a:gd name="T43" fmla="*/ 160 h 1232"/>
                    <a:gd name="T44" fmla="*/ 768 w 1488"/>
                    <a:gd name="T45" fmla="*/ 160 h 1232"/>
                    <a:gd name="T46" fmla="*/ 672 w 1488"/>
                    <a:gd name="T47" fmla="*/ 160 h 1232"/>
                    <a:gd name="T48" fmla="*/ 576 w 1488"/>
                    <a:gd name="T49" fmla="*/ 304 h 1232"/>
                    <a:gd name="T50" fmla="*/ 576 w 1488"/>
                    <a:gd name="T51" fmla="*/ 496 h 1232"/>
                    <a:gd name="T52" fmla="*/ 624 w 1488"/>
                    <a:gd name="T53" fmla="*/ 688 h 1232"/>
                    <a:gd name="T54" fmla="*/ 720 w 1488"/>
                    <a:gd name="T55" fmla="*/ 832 h 1232"/>
                    <a:gd name="T56" fmla="*/ 720 w 1488"/>
                    <a:gd name="T57" fmla="*/ 928 h 1232"/>
                    <a:gd name="T58" fmla="*/ 624 w 1488"/>
                    <a:gd name="T59" fmla="*/ 976 h 1232"/>
                    <a:gd name="T60" fmla="*/ 528 w 1488"/>
                    <a:gd name="T61" fmla="*/ 928 h 1232"/>
                    <a:gd name="T62" fmla="*/ 384 w 1488"/>
                    <a:gd name="T63" fmla="*/ 976 h 1232"/>
                    <a:gd name="T64" fmla="*/ 336 w 1488"/>
                    <a:gd name="T65" fmla="*/ 1120 h 1232"/>
                    <a:gd name="T66" fmla="*/ 432 w 1488"/>
                    <a:gd name="T67" fmla="*/ 1216 h 1232"/>
                    <a:gd name="T68" fmla="*/ 672 w 1488"/>
                    <a:gd name="T69" fmla="*/ 1216 h 1232"/>
                    <a:gd name="T70" fmla="*/ 1008 w 1488"/>
                    <a:gd name="T71" fmla="*/ 1168 h 1232"/>
                    <a:gd name="T72" fmla="*/ 1296 w 1488"/>
                    <a:gd name="T73" fmla="*/ 1024 h 1232"/>
                    <a:gd name="T74" fmla="*/ 1488 w 1488"/>
                    <a:gd name="T75" fmla="*/ 102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8" h="1232">
                      <a:moveTo>
                        <a:pt x="0" y="1024"/>
                      </a:moveTo>
                      <a:cubicBezTo>
                        <a:pt x="48" y="1032"/>
                        <a:pt x="96" y="1040"/>
                        <a:pt x="144" y="1024"/>
                      </a:cubicBezTo>
                      <a:cubicBezTo>
                        <a:pt x="192" y="1008"/>
                        <a:pt x="256" y="968"/>
                        <a:pt x="288" y="928"/>
                      </a:cubicBezTo>
                      <a:cubicBezTo>
                        <a:pt x="320" y="888"/>
                        <a:pt x="328" y="848"/>
                        <a:pt x="336" y="784"/>
                      </a:cubicBezTo>
                      <a:cubicBezTo>
                        <a:pt x="344" y="720"/>
                        <a:pt x="344" y="616"/>
                        <a:pt x="336" y="544"/>
                      </a:cubicBezTo>
                      <a:cubicBezTo>
                        <a:pt x="328" y="472"/>
                        <a:pt x="296" y="400"/>
                        <a:pt x="288" y="352"/>
                      </a:cubicBezTo>
                      <a:cubicBezTo>
                        <a:pt x="280" y="304"/>
                        <a:pt x="280" y="288"/>
                        <a:pt x="288" y="256"/>
                      </a:cubicBezTo>
                      <a:cubicBezTo>
                        <a:pt x="296" y="224"/>
                        <a:pt x="304" y="192"/>
                        <a:pt x="336" y="160"/>
                      </a:cubicBezTo>
                      <a:cubicBezTo>
                        <a:pt x="368" y="128"/>
                        <a:pt x="424" y="88"/>
                        <a:pt x="480" y="64"/>
                      </a:cubicBezTo>
                      <a:cubicBezTo>
                        <a:pt x="536" y="40"/>
                        <a:pt x="608" y="24"/>
                        <a:pt x="672" y="16"/>
                      </a:cubicBezTo>
                      <a:cubicBezTo>
                        <a:pt x="736" y="8"/>
                        <a:pt x="792" y="0"/>
                        <a:pt x="864" y="16"/>
                      </a:cubicBezTo>
                      <a:cubicBezTo>
                        <a:pt x="936" y="32"/>
                        <a:pt x="1040" y="64"/>
                        <a:pt x="1104" y="112"/>
                      </a:cubicBezTo>
                      <a:cubicBezTo>
                        <a:pt x="1168" y="160"/>
                        <a:pt x="1216" y="232"/>
                        <a:pt x="1248" y="304"/>
                      </a:cubicBezTo>
                      <a:cubicBezTo>
                        <a:pt x="1280" y="376"/>
                        <a:pt x="1296" y="464"/>
                        <a:pt x="1296" y="544"/>
                      </a:cubicBezTo>
                      <a:cubicBezTo>
                        <a:pt x="1296" y="624"/>
                        <a:pt x="1288" y="712"/>
                        <a:pt x="1248" y="784"/>
                      </a:cubicBezTo>
                      <a:cubicBezTo>
                        <a:pt x="1208" y="856"/>
                        <a:pt x="1112" y="944"/>
                        <a:pt x="1056" y="976"/>
                      </a:cubicBezTo>
                      <a:cubicBezTo>
                        <a:pt x="1000" y="1008"/>
                        <a:pt x="944" y="992"/>
                        <a:pt x="912" y="976"/>
                      </a:cubicBezTo>
                      <a:cubicBezTo>
                        <a:pt x="880" y="960"/>
                        <a:pt x="864" y="920"/>
                        <a:pt x="864" y="880"/>
                      </a:cubicBezTo>
                      <a:cubicBezTo>
                        <a:pt x="864" y="840"/>
                        <a:pt x="888" y="792"/>
                        <a:pt x="912" y="736"/>
                      </a:cubicBezTo>
                      <a:cubicBezTo>
                        <a:pt x="936" y="680"/>
                        <a:pt x="992" y="616"/>
                        <a:pt x="1008" y="544"/>
                      </a:cubicBezTo>
                      <a:cubicBezTo>
                        <a:pt x="1024" y="472"/>
                        <a:pt x="1024" y="368"/>
                        <a:pt x="1008" y="304"/>
                      </a:cubicBezTo>
                      <a:cubicBezTo>
                        <a:pt x="992" y="240"/>
                        <a:pt x="952" y="184"/>
                        <a:pt x="912" y="160"/>
                      </a:cubicBezTo>
                      <a:cubicBezTo>
                        <a:pt x="872" y="136"/>
                        <a:pt x="808" y="160"/>
                        <a:pt x="768" y="160"/>
                      </a:cubicBezTo>
                      <a:cubicBezTo>
                        <a:pt x="728" y="160"/>
                        <a:pt x="704" y="136"/>
                        <a:pt x="672" y="160"/>
                      </a:cubicBezTo>
                      <a:cubicBezTo>
                        <a:pt x="640" y="184"/>
                        <a:pt x="592" y="248"/>
                        <a:pt x="576" y="304"/>
                      </a:cubicBezTo>
                      <a:cubicBezTo>
                        <a:pt x="560" y="360"/>
                        <a:pt x="568" y="432"/>
                        <a:pt x="576" y="496"/>
                      </a:cubicBezTo>
                      <a:cubicBezTo>
                        <a:pt x="584" y="560"/>
                        <a:pt x="600" y="632"/>
                        <a:pt x="624" y="688"/>
                      </a:cubicBezTo>
                      <a:cubicBezTo>
                        <a:pt x="648" y="744"/>
                        <a:pt x="704" y="792"/>
                        <a:pt x="720" y="832"/>
                      </a:cubicBezTo>
                      <a:cubicBezTo>
                        <a:pt x="736" y="872"/>
                        <a:pt x="736" y="904"/>
                        <a:pt x="720" y="928"/>
                      </a:cubicBezTo>
                      <a:cubicBezTo>
                        <a:pt x="704" y="952"/>
                        <a:pt x="656" y="976"/>
                        <a:pt x="624" y="976"/>
                      </a:cubicBezTo>
                      <a:cubicBezTo>
                        <a:pt x="592" y="976"/>
                        <a:pt x="568" y="928"/>
                        <a:pt x="528" y="928"/>
                      </a:cubicBezTo>
                      <a:cubicBezTo>
                        <a:pt x="488" y="928"/>
                        <a:pt x="416" y="944"/>
                        <a:pt x="384" y="976"/>
                      </a:cubicBezTo>
                      <a:cubicBezTo>
                        <a:pt x="352" y="1008"/>
                        <a:pt x="328" y="1080"/>
                        <a:pt x="336" y="1120"/>
                      </a:cubicBezTo>
                      <a:cubicBezTo>
                        <a:pt x="344" y="1160"/>
                        <a:pt x="376" y="1200"/>
                        <a:pt x="432" y="1216"/>
                      </a:cubicBezTo>
                      <a:cubicBezTo>
                        <a:pt x="488" y="1232"/>
                        <a:pt x="576" y="1224"/>
                        <a:pt x="672" y="1216"/>
                      </a:cubicBezTo>
                      <a:cubicBezTo>
                        <a:pt x="768" y="1208"/>
                        <a:pt x="904" y="1200"/>
                        <a:pt x="1008" y="1168"/>
                      </a:cubicBezTo>
                      <a:cubicBezTo>
                        <a:pt x="1112" y="1136"/>
                        <a:pt x="1216" y="1048"/>
                        <a:pt x="1296" y="1024"/>
                      </a:cubicBezTo>
                      <a:cubicBezTo>
                        <a:pt x="1376" y="1000"/>
                        <a:pt x="1456" y="1024"/>
                        <a:pt x="1488" y="1024"/>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14" name="Line 10"/>
                <p:cNvSpPr>
                  <a:spLocks noChangeShapeType="1"/>
                </p:cNvSpPr>
                <p:nvPr/>
              </p:nvSpPr>
              <p:spPr bwMode="invGray">
                <a:xfrm flipH="1" flipV="1">
                  <a:off x="2016" y="3264"/>
                  <a:ext cx="144" cy="144"/>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15" name="Line 11"/>
                <p:cNvSpPr>
                  <a:spLocks noChangeShapeType="1"/>
                </p:cNvSpPr>
                <p:nvPr/>
              </p:nvSpPr>
              <p:spPr bwMode="invGray">
                <a:xfrm flipV="1">
                  <a:off x="3168" y="3168"/>
                  <a:ext cx="288" cy="0"/>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16" name="Line 12"/>
                <p:cNvSpPr>
                  <a:spLocks noChangeShapeType="1"/>
                </p:cNvSpPr>
                <p:nvPr/>
              </p:nvSpPr>
              <p:spPr bwMode="invGray">
                <a:xfrm>
                  <a:off x="3264" y="912"/>
                  <a:ext cx="0" cy="343"/>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378317" name="Group 13"/>
              <p:cNvGrpSpPr>
                <a:grpSpLocks/>
              </p:cNvGrpSpPr>
              <p:nvPr/>
            </p:nvGrpSpPr>
            <p:grpSpPr bwMode="auto">
              <a:xfrm rot="1337876">
                <a:off x="3264" y="588"/>
                <a:ext cx="624" cy="432"/>
                <a:chOff x="1200" y="864"/>
                <a:chExt cx="3936" cy="3168"/>
              </a:xfrm>
            </p:grpSpPr>
            <p:sp>
              <p:nvSpPr>
                <p:cNvPr id="1378318" name="Freeform 14"/>
                <p:cNvSpPr>
                  <a:spLocks/>
                </p:cNvSpPr>
                <p:nvPr/>
              </p:nvSpPr>
              <p:spPr bwMode="invGray">
                <a:xfrm>
                  <a:off x="1200" y="864"/>
                  <a:ext cx="3936" cy="3168"/>
                </a:xfrm>
                <a:custGeom>
                  <a:avLst/>
                  <a:gdLst>
                    <a:gd name="T0" fmla="*/ 0 w 1488"/>
                    <a:gd name="T1" fmla="*/ 1024 h 1232"/>
                    <a:gd name="T2" fmla="*/ 144 w 1488"/>
                    <a:gd name="T3" fmla="*/ 1024 h 1232"/>
                    <a:gd name="T4" fmla="*/ 288 w 1488"/>
                    <a:gd name="T5" fmla="*/ 928 h 1232"/>
                    <a:gd name="T6" fmla="*/ 336 w 1488"/>
                    <a:gd name="T7" fmla="*/ 784 h 1232"/>
                    <a:gd name="T8" fmla="*/ 336 w 1488"/>
                    <a:gd name="T9" fmla="*/ 544 h 1232"/>
                    <a:gd name="T10" fmla="*/ 288 w 1488"/>
                    <a:gd name="T11" fmla="*/ 352 h 1232"/>
                    <a:gd name="T12" fmla="*/ 288 w 1488"/>
                    <a:gd name="T13" fmla="*/ 256 h 1232"/>
                    <a:gd name="T14" fmla="*/ 336 w 1488"/>
                    <a:gd name="T15" fmla="*/ 160 h 1232"/>
                    <a:gd name="T16" fmla="*/ 480 w 1488"/>
                    <a:gd name="T17" fmla="*/ 64 h 1232"/>
                    <a:gd name="T18" fmla="*/ 672 w 1488"/>
                    <a:gd name="T19" fmla="*/ 16 h 1232"/>
                    <a:gd name="T20" fmla="*/ 864 w 1488"/>
                    <a:gd name="T21" fmla="*/ 16 h 1232"/>
                    <a:gd name="T22" fmla="*/ 1104 w 1488"/>
                    <a:gd name="T23" fmla="*/ 112 h 1232"/>
                    <a:gd name="T24" fmla="*/ 1248 w 1488"/>
                    <a:gd name="T25" fmla="*/ 304 h 1232"/>
                    <a:gd name="T26" fmla="*/ 1296 w 1488"/>
                    <a:gd name="T27" fmla="*/ 544 h 1232"/>
                    <a:gd name="T28" fmla="*/ 1248 w 1488"/>
                    <a:gd name="T29" fmla="*/ 784 h 1232"/>
                    <a:gd name="T30" fmla="*/ 1056 w 1488"/>
                    <a:gd name="T31" fmla="*/ 976 h 1232"/>
                    <a:gd name="T32" fmla="*/ 912 w 1488"/>
                    <a:gd name="T33" fmla="*/ 976 h 1232"/>
                    <a:gd name="T34" fmla="*/ 864 w 1488"/>
                    <a:gd name="T35" fmla="*/ 880 h 1232"/>
                    <a:gd name="T36" fmla="*/ 912 w 1488"/>
                    <a:gd name="T37" fmla="*/ 736 h 1232"/>
                    <a:gd name="T38" fmla="*/ 1008 w 1488"/>
                    <a:gd name="T39" fmla="*/ 544 h 1232"/>
                    <a:gd name="T40" fmla="*/ 1008 w 1488"/>
                    <a:gd name="T41" fmla="*/ 304 h 1232"/>
                    <a:gd name="T42" fmla="*/ 912 w 1488"/>
                    <a:gd name="T43" fmla="*/ 160 h 1232"/>
                    <a:gd name="T44" fmla="*/ 768 w 1488"/>
                    <a:gd name="T45" fmla="*/ 160 h 1232"/>
                    <a:gd name="T46" fmla="*/ 672 w 1488"/>
                    <a:gd name="T47" fmla="*/ 160 h 1232"/>
                    <a:gd name="T48" fmla="*/ 576 w 1488"/>
                    <a:gd name="T49" fmla="*/ 304 h 1232"/>
                    <a:gd name="T50" fmla="*/ 576 w 1488"/>
                    <a:gd name="T51" fmla="*/ 496 h 1232"/>
                    <a:gd name="T52" fmla="*/ 624 w 1488"/>
                    <a:gd name="T53" fmla="*/ 688 h 1232"/>
                    <a:gd name="T54" fmla="*/ 720 w 1488"/>
                    <a:gd name="T55" fmla="*/ 832 h 1232"/>
                    <a:gd name="T56" fmla="*/ 720 w 1488"/>
                    <a:gd name="T57" fmla="*/ 928 h 1232"/>
                    <a:gd name="T58" fmla="*/ 624 w 1488"/>
                    <a:gd name="T59" fmla="*/ 976 h 1232"/>
                    <a:gd name="T60" fmla="*/ 528 w 1488"/>
                    <a:gd name="T61" fmla="*/ 928 h 1232"/>
                    <a:gd name="T62" fmla="*/ 384 w 1488"/>
                    <a:gd name="T63" fmla="*/ 976 h 1232"/>
                    <a:gd name="T64" fmla="*/ 336 w 1488"/>
                    <a:gd name="T65" fmla="*/ 1120 h 1232"/>
                    <a:gd name="T66" fmla="*/ 432 w 1488"/>
                    <a:gd name="T67" fmla="*/ 1216 h 1232"/>
                    <a:gd name="T68" fmla="*/ 672 w 1488"/>
                    <a:gd name="T69" fmla="*/ 1216 h 1232"/>
                    <a:gd name="T70" fmla="*/ 1008 w 1488"/>
                    <a:gd name="T71" fmla="*/ 1168 h 1232"/>
                    <a:gd name="T72" fmla="*/ 1296 w 1488"/>
                    <a:gd name="T73" fmla="*/ 1024 h 1232"/>
                    <a:gd name="T74" fmla="*/ 1488 w 1488"/>
                    <a:gd name="T75" fmla="*/ 102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8" h="1232">
                      <a:moveTo>
                        <a:pt x="0" y="1024"/>
                      </a:moveTo>
                      <a:cubicBezTo>
                        <a:pt x="48" y="1032"/>
                        <a:pt x="96" y="1040"/>
                        <a:pt x="144" y="1024"/>
                      </a:cubicBezTo>
                      <a:cubicBezTo>
                        <a:pt x="192" y="1008"/>
                        <a:pt x="256" y="968"/>
                        <a:pt x="288" y="928"/>
                      </a:cubicBezTo>
                      <a:cubicBezTo>
                        <a:pt x="320" y="888"/>
                        <a:pt x="328" y="848"/>
                        <a:pt x="336" y="784"/>
                      </a:cubicBezTo>
                      <a:cubicBezTo>
                        <a:pt x="344" y="720"/>
                        <a:pt x="344" y="616"/>
                        <a:pt x="336" y="544"/>
                      </a:cubicBezTo>
                      <a:cubicBezTo>
                        <a:pt x="328" y="472"/>
                        <a:pt x="296" y="400"/>
                        <a:pt x="288" y="352"/>
                      </a:cubicBezTo>
                      <a:cubicBezTo>
                        <a:pt x="280" y="304"/>
                        <a:pt x="280" y="288"/>
                        <a:pt x="288" y="256"/>
                      </a:cubicBezTo>
                      <a:cubicBezTo>
                        <a:pt x="296" y="224"/>
                        <a:pt x="304" y="192"/>
                        <a:pt x="336" y="160"/>
                      </a:cubicBezTo>
                      <a:cubicBezTo>
                        <a:pt x="368" y="128"/>
                        <a:pt x="424" y="88"/>
                        <a:pt x="480" y="64"/>
                      </a:cubicBezTo>
                      <a:cubicBezTo>
                        <a:pt x="536" y="40"/>
                        <a:pt x="608" y="24"/>
                        <a:pt x="672" y="16"/>
                      </a:cubicBezTo>
                      <a:cubicBezTo>
                        <a:pt x="736" y="8"/>
                        <a:pt x="792" y="0"/>
                        <a:pt x="864" y="16"/>
                      </a:cubicBezTo>
                      <a:cubicBezTo>
                        <a:pt x="936" y="32"/>
                        <a:pt x="1040" y="64"/>
                        <a:pt x="1104" y="112"/>
                      </a:cubicBezTo>
                      <a:cubicBezTo>
                        <a:pt x="1168" y="160"/>
                        <a:pt x="1216" y="232"/>
                        <a:pt x="1248" y="304"/>
                      </a:cubicBezTo>
                      <a:cubicBezTo>
                        <a:pt x="1280" y="376"/>
                        <a:pt x="1296" y="464"/>
                        <a:pt x="1296" y="544"/>
                      </a:cubicBezTo>
                      <a:cubicBezTo>
                        <a:pt x="1296" y="624"/>
                        <a:pt x="1288" y="712"/>
                        <a:pt x="1248" y="784"/>
                      </a:cubicBezTo>
                      <a:cubicBezTo>
                        <a:pt x="1208" y="856"/>
                        <a:pt x="1112" y="944"/>
                        <a:pt x="1056" y="976"/>
                      </a:cubicBezTo>
                      <a:cubicBezTo>
                        <a:pt x="1000" y="1008"/>
                        <a:pt x="944" y="992"/>
                        <a:pt x="912" y="976"/>
                      </a:cubicBezTo>
                      <a:cubicBezTo>
                        <a:pt x="880" y="960"/>
                        <a:pt x="864" y="920"/>
                        <a:pt x="864" y="880"/>
                      </a:cubicBezTo>
                      <a:cubicBezTo>
                        <a:pt x="864" y="840"/>
                        <a:pt x="888" y="792"/>
                        <a:pt x="912" y="736"/>
                      </a:cubicBezTo>
                      <a:cubicBezTo>
                        <a:pt x="936" y="680"/>
                        <a:pt x="992" y="616"/>
                        <a:pt x="1008" y="544"/>
                      </a:cubicBezTo>
                      <a:cubicBezTo>
                        <a:pt x="1024" y="472"/>
                        <a:pt x="1024" y="368"/>
                        <a:pt x="1008" y="304"/>
                      </a:cubicBezTo>
                      <a:cubicBezTo>
                        <a:pt x="992" y="240"/>
                        <a:pt x="952" y="184"/>
                        <a:pt x="912" y="160"/>
                      </a:cubicBezTo>
                      <a:cubicBezTo>
                        <a:pt x="872" y="136"/>
                        <a:pt x="808" y="160"/>
                        <a:pt x="768" y="160"/>
                      </a:cubicBezTo>
                      <a:cubicBezTo>
                        <a:pt x="728" y="160"/>
                        <a:pt x="704" y="136"/>
                        <a:pt x="672" y="160"/>
                      </a:cubicBezTo>
                      <a:cubicBezTo>
                        <a:pt x="640" y="184"/>
                        <a:pt x="592" y="248"/>
                        <a:pt x="576" y="304"/>
                      </a:cubicBezTo>
                      <a:cubicBezTo>
                        <a:pt x="560" y="360"/>
                        <a:pt x="568" y="432"/>
                        <a:pt x="576" y="496"/>
                      </a:cubicBezTo>
                      <a:cubicBezTo>
                        <a:pt x="584" y="560"/>
                        <a:pt x="600" y="632"/>
                        <a:pt x="624" y="688"/>
                      </a:cubicBezTo>
                      <a:cubicBezTo>
                        <a:pt x="648" y="744"/>
                        <a:pt x="704" y="792"/>
                        <a:pt x="720" y="832"/>
                      </a:cubicBezTo>
                      <a:cubicBezTo>
                        <a:pt x="736" y="872"/>
                        <a:pt x="736" y="904"/>
                        <a:pt x="720" y="928"/>
                      </a:cubicBezTo>
                      <a:cubicBezTo>
                        <a:pt x="704" y="952"/>
                        <a:pt x="656" y="976"/>
                        <a:pt x="624" y="976"/>
                      </a:cubicBezTo>
                      <a:cubicBezTo>
                        <a:pt x="592" y="976"/>
                        <a:pt x="568" y="928"/>
                        <a:pt x="528" y="928"/>
                      </a:cubicBezTo>
                      <a:cubicBezTo>
                        <a:pt x="488" y="928"/>
                        <a:pt x="416" y="944"/>
                        <a:pt x="384" y="976"/>
                      </a:cubicBezTo>
                      <a:cubicBezTo>
                        <a:pt x="352" y="1008"/>
                        <a:pt x="328" y="1080"/>
                        <a:pt x="336" y="1120"/>
                      </a:cubicBezTo>
                      <a:cubicBezTo>
                        <a:pt x="344" y="1160"/>
                        <a:pt x="376" y="1200"/>
                        <a:pt x="432" y="1216"/>
                      </a:cubicBezTo>
                      <a:cubicBezTo>
                        <a:pt x="488" y="1232"/>
                        <a:pt x="576" y="1224"/>
                        <a:pt x="672" y="1216"/>
                      </a:cubicBezTo>
                      <a:cubicBezTo>
                        <a:pt x="768" y="1208"/>
                        <a:pt x="904" y="1200"/>
                        <a:pt x="1008" y="1168"/>
                      </a:cubicBezTo>
                      <a:cubicBezTo>
                        <a:pt x="1112" y="1136"/>
                        <a:pt x="1216" y="1048"/>
                        <a:pt x="1296" y="1024"/>
                      </a:cubicBezTo>
                      <a:cubicBezTo>
                        <a:pt x="1376" y="1000"/>
                        <a:pt x="1456" y="1024"/>
                        <a:pt x="1488" y="1024"/>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19" name="Line 15"/>
                <p:cNvSpPr>
                  <a:spLocks noChangeShapeType="1"/>
                </p:cNvSpPr>
                <p:nvPr/>
              </p:nvSpPr>
              <p:spPr bwMode="invGray">
                <a:xfrm flipH="1" flipV="1">
                  <a:off x="2016" y="3264"/>
                  <a:ext cx="144" cy="144"/>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20" name="Line 16"/>
                <p:cNvSpPr>
                  <a:spLocks noChangeShapeType="1"/>
                </p:cNvSpPr>
                <p:nvPr/>
              </p:nvSpPr>
              <p:spPr bwMode="invGray">
                <a:xfrm flipV="1">
                  <a:off x="3168" y="3168"/>
                  <a:ext cx="288" cy="0"/>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21" name="Line 17"/>
                <p:cNvSpPr>
                  <a:spLocks noChangeShapeType="1"/>
                </p:cNvSpPr>
                <p:nvPr/>
              </p:nvSpPr>
              <p:spPr bwMode="invGray">
                <a:xfrm>
                  <a:off x="3264" y="912"/>
                  <a:ext cx="0" cy="343"/>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378322" name="Group 18"/>
              <p:cNvGrpSpPr>
                <a:grpSpLocks/>
              </p:cNvGrpSpPr>
              <p:nvPr/>
            </p:nvGrpSpPr>
            <p:grpSpPr bwMode="auto">
              <a:xfrm rot="2507325">
                <a:off x="3804" y="912"/>
                <a:ext cx="624" cy="432"/>
                <a:chOff x="1200" y="864"/>
                <a:chExt cx="3936" cy="3168"/>
              </a:xfrm>
            </p:grpSpPr>
            <p:sp>
              <p:nvSpPr>
                <p:cNvPr id="1378323" name="Freeform 19"/>
                <p:cNvSpPr>
                  <a:spLocks/>
                </p:cNvSpPr>
                <p:nvPr/>
              </p:nvSpPr>
              <p:spPr bwMode="invGray">
                <a:xfrm>
                  <a:off x="1200" y="864"/>
                  <a:ext cx="3936" cy="3168"/>
                </a:xfrm>
                <a:custGeom>
                  <a:avLst/>
                  <a:gdLst>
                    <a:gd name="T0" fmla="*/ 0 w 1488"/>
                    <a:gd name="T1" fmla="*/ 1024 h 1232"/>
                    <a:gd name="T2" fmla="*/ 144 w 1488"/>
                    <a:gd name="T3" fmla="*/ 1024 h 1232"/>
                    <a:gd name="T4" fmla="*/ 288 w 1488"/>
                    <a:gd name="T5" fmla="*/ 928 h 1232"/>
                    <a:gd name="T6" fmla="*/ 336 w 1488"/>
                    <a:gd name="T7" fmla="*/ 784 h 1232"/>
                    <a:gd name="T8" fmla="*/ 336 w 1488"/>
                    <a:gd name="T9" fmla="*/ 544 h 1232"/>
                    <a:gd name="T10" fmla="*/ 288 w 1488"/>
                    <a:gd name="T11" fmla="*/ 352 h 1232"/>
                    <a:gd name="T12" fmla="*/ 288 w 1488"/>
                    <a:gd name="T13" fmla="*/ 256 h 1232"/>
                    <a:gd name="T14" fmla="*/ 336 w 1488"/>
                    <a:gd name="T15" fmla="*/ 160 h 1232"/>
                    <a:gd name="T16" fmla="*/ 480 w 1488"/>
                    <a:gd name="T17" fmla="*/ 64 h 1232"/>
                    <a:gd name="T18" fmla="*/ 672 w 1488"/>
                    <a:gd name="T19" fmla="*/ 16 h 1232"/>
                    <a:gd name="T20" fmla="*/ 864 w 1488"/>
                    <a:gd name="T21" fmla="*/ 16 h 1232"/>
                    <a:gd name="T22" fmla="*/ 1104 w 1488"/>
                    <a:gd name="T23" fmla="*/ 112 h 1232"/>
                    <a:gd name="T24" fmla="*/ 1248 w 1488"/>
                    <a:gd name="T25" fmla="*/ 304 h 1232"/>
                    <a:gd name="T26" fmla="*/ 1296 w 1488"/>
                    <a:gd name="T27" fmla="*/ 544 h 1232"/>
                    <a:gd name="T28" fmla="*/ 1248 w 1488"/>
                    <a:gd name="T29" fmla="*/ 784 h 1232"/>
                    <a:gd name="T30" fmla="*/ 1056 w 1488"/>
                    <a:gd name="T31" fmla="*/ 976 h 1232"/>
                    <a:gd name="T32" fmla="*/ 912 w 1488"/>
                    <a:gd name="T33" fmla="*/ 976 h 1232"/>
                    <a:gd name="T34" fmla="*/ 864 w 1488"/>
                    <a:gd name="T35" fmla="*/ 880 h 1232"/>
                    <a:gd name="T36" fmla="*/ 912 w 1488"/>
                    <a:gd name="T37" fmla="*/ 736 h 1232"/>
                    <a:gd name="T38" fmla="*/ 1008 w 1488"/>
                    <a:gd name="T39" fmla="*/ 544 h 1232"/>
                    <a:gd name="T40" fmla="*/ 1008 w 1488"/>
                    <a:gd name="T41" fmla="*/ 304 h 1232"/>
                    <a:gd name="T42" fmla="*/ 912 w 1488"/>
                    <a:gd name="T43" fmla="*/ 160 h 1232"/>
                    <a:gd name="T44" fmla="*/ 768 w 1488"/>
                    <a:gd name="T45" fmla="*/ 160 h 1232"/>
                    <a:gd name="T46" fmla="*/ 672 w 1488"/>
                    <a:gd name="T47" fmla="*/ 160 h 1232"/>
                    <a:gd name="T48" fmla="*/ 576 w 1488"/>
                    <a:gd name="T49" fmla="*/ 304 h 1232"/>
                    <a:gd name="T50" fmla="*/ 576 w 1488"/>
                    <a:gd name="T51" fmla="*/ 496 h 1232"/>
                    <a:gd name="T52" fmla="*/ 624 w 1488"/>
                    <a:gd name="T53" fmla="*/ 688 h 1232"/>
                    <a:gd name="T54" fmla="*/ 720 w 1488"/>
                    <a:gd name="T55" fmla="*/ 832 h 1232"/>
                    <a:gd name="T56" fmla="*/ 720 w 1488"/>
                    <a:gd name="T57" fmla="*/ 928 h 1232"/>
                    <a:gd name="T58" fmla="*/ 624 w 1488"/>
                    <a:gd name="T59" fmla="*/ 976 h 1232"/>
                    <a:gd name="T60" fmla="*/ 528 w 1488"/>
                    <a:gd name="T61" fmla="*/ 928 h 1232"/>
                    <a:gd name="T62" fmla="*/ 384 w 1488"/>
                    <a:gd name="T63" fmla="*/ 976 h 1232"/>
                    <a:gd name="T64" fmla="*/ 336 w 1488"/>
                    <a:gd name="T65" fmla="*/ 1120 h 1232"/>
                    <a:gd name="T66" fmla="*/ 432 w 1488"/>
                    <a:gd name="T67" fmla="*/ 1216 h 1232"/>
                    <a:gd name="T68" fmla="*/ 672 w 1488"/>
                    <a:gd name="T69" fmla="*/ 1216 h 1232"/>
                    <a:gd name="T70" fmla="*/ 1008 w 1488"/>
                    <a:gd name="T71" fmla="*/ 1168 h 1232"/>
                    <a:gd name="T72" fmla="*/ 1296 w 1488"/>
                    <a:gd name="T73" fmla="*/ 1024 h 1232"/>
                    <a:gd name="T74" fmla="*/ 1488 w 1488"/>
                    <a:gd name="T75" fmla="*/ 102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8" h="1232">
                      <a:moveTo>
                        <a:pt x="0" y="1024"/>
                      </a:moveTo>
                      <a:cubicBezTo>
                        <a:pt x="48" y="1032"/>
                        <a:pt x="96" y="1040"/>
                        <a:pt x="144" y="1024"/>
                      </a:cubicBezTo>
                      <a:cubicBezTo>
                        <a:pt x="192" y="1008"/>
                        <a:pt x="256" y="968"/>
                        <a:pt x="288" y="928"/>
                      </a:cubicBezTo>
                      <a:cubicBezTo>
                        <a:pt x="320" y="888"/>
                        <a:pt x="328" y="848"/>
                        <a:pt x="336" y="784"/>
                      </a:cubicBezTo>
                      <a:cubicBezTo>
                        <a:pt x="344" y="720"/>
                        <a:pt x="344" y="616"/>
                        <a:pt x="336" y="544"/>
                      </a:cubicBezTo>
                      <a:cubicBezTo>
                        <a:pt x="328" y="472"/>
                        <a:pt x="296" y="400"/>
                        <a:pt x="288" y="352"/>
                      </a:cubicBezTo>
                      <a:cubicBezTo>
                        <a:pt x="280" y="304"/>
                        <a:pt x="280" y="288"/>
                        <a:pt x="288" y="256"/>
                      </a:cubicBezTo>
                      <a:cubicBezTo>
                        <a:pt x="296" y="224"/>
                        <a:pt x="304" y="192"/>
                        <a:pt x="336" y="160"/>
                      </a:cubicBezTo>
                      <a:cubicBezTo>
                        <a:pt x="368" y="128"/>
                        <a:pt x="424" y="88"/>
                        <a:pt x="480" y="64"/>
                      </a:cubicBezTo>
                      <a:cubicBezTo>
                        <a:pt x="536" y="40"/>
                        <a:pt x="608" y="24"/>
                        <a:pt x="672" y="16"/>
                      </a:cubicBezTo>
                      <a:cubicBezTo>
                        <a:pt x="736" y="8"/>
                        <a:pt x="792" y="0"/>
                        <a:pt x="864" y="16"/>
                      </a:cubicBezTo>
                      <a:cubicBezTo>
                        <a:pt x="936" y="32"/>
                        <a:pt x="1040" y="64"/>
                        <a:pt x="1104" y="112"/>
                      </a:cubicBezTo>
                      <a:cubicBezTo>
                        <a:pt x="1168" y="160"/>
                        <a:pt x="1216" y="232"/>
                        <a:pt x="1248" y="304"/>
                      </a:cubicBezTo>
                      <a:cubicBezTo>
                        <a:pt x="1280" y="376"/>
                        <a:pt x="1296" y="464"/>
                        <a:pt x="1296" y="544"/>
                      </a:cubicBezTo>
                      <a:cubicBezTo>
                        <a:pt x="1296" y="624"/>
                        <a:pt x="1288" y="712"/>
                        <a:pt x="1248" y="784"/>
                      </a:cubicBezTo>
                      <a:cubicBezTo>
                        <a:pt x="1208" y="856"/>
                        <a:pt x="1112" y="944"/>
                        <a:pt x="1056" y="976"/>
                      </a:cubicBezTo>
                      <a:cubicBezTo>
                        <a:pt x="1000" y="1008"/>
                        <a:pt x="944" y="992"/>
                        <a:pt x="912" y="976"/>
                      </a:cubicBezTo>
                      <a:cubicBezTo>
                        <a:pt x="880" y="960"/>
                        <a:pt x="864" y="920"/>
                        <a:pt x="864" y="880"/>
                      </a:cubicBezTo>
                      <a:cubicBezTo>
                        <a:pt x="864" y="840"/>
                        <a:pt x="888" y="792"/>
                        <a:pt x="912" y="736"/>
                      </a:cubicBezTo>
                      <a:cubicBezTo>
                        <a:pt x="936" y="680"/>
                        <a:pt x="992" y="616"/>
                        <a:pt x="1008" y="544"/>
                      </a:cubicBezTo>
                      <a:cubicBezTo>
                        <a:pt x="1024" y="472"/>
                        <a:pt x="1024" y="368"/>
                        <a:pt x="1008" y="304"/>
                      </a:cubicBezTo>
                      <a:cubicBezTo>
                        <a:pt x="992" y="240"/>
                        <a:pt x="952" y="184"/>
                        <a:pt x="912" y="160"/>
                      </a:cubicBezTo>
                      <a:cubicBezTo>
                        <a:pt x="872" y="136"/>
                        <a:pt x="808" y="160"/>
                        <a:pt x="768" y="160"/>
                      </a:cubicBezTo>
                      <a:cubicBezTo>
                        <a:pt x="728" y="160"/>
                        <a:pt x="704" y="136"/>
                        <a:pt x="672" y="160"/>
                      </a:cubicBezTo>
                      <a:cubicBezTo>
                        <a:pt x="640" y="184"/>
                        <a:pt x="592" y="248"/>
                        <a:pt x="576" y="304"/>
                      </a:cubicBezTo>
                      <a:cubicBezTo>
                        <a:pt x="560" y="360"/>
                        <a:pt x="568" y="432"/>
                        <a:pt x="576" y="496"/>
                      </a:cubicBezTo>
                      <a:cubicBezTo>
                        <a:pt x="584" y="560"/>
                        <a:pt x="600" y="632"/>
                        <a:pt x="624" y="688"/>
                      </a:cubicBezTo>
                      <a:cubicBezTo>
                        <a:pt x="648" y="744"/>
                        <a:pt x="704" y="792"/>
                        <a:pt x="720" y="832"/>
                      </a:cubicBezTo>
                      <a:cubicBezTo>
                        <a:pt x="736" y="872"/>
                        <a:pt x="736" y="904"/>
                        <a:pt x="720" y="928"/>
                      </a:cubicBezTo>
                      <a:cubicBezTo>
                        <a:pt x="704" y="952"/>
                        <a:pt x="656" y="976"/>
                        <a:pt x="624" y="976"/>
                      </a:cubicBezTo>
                      <a:cubicBezTo>
                        <a:pt x="592" y="976"/>
                        <a:pt x="568" y="928"/>
                        <a:pt x="528" y="928"/>
                      </a:cubicBezTo>
                      <a:cubicBezTo>
                        <a:pt x="488" y="928"/>
                        <a:pt x="416" y="944"/>
                        <a:pt x="384" y="976"/>
                      </a:cubicBezTo>
                      <a:cubicBezTo>
                        <a:pt x="352" y="1008"/>
                        <a:pt x="328" y="1080"/>
                        <a:pt x="336" y="1120"/>
                      </a:cubicBezTo>
                      <a:cubicBezTo>
                        <a:pt x="344" y="1160"/>
                        <a:pt x="376" y="1200"/>
                        <a:pt x="432" y="1216"/>
                      </a:cubicBezTo>
                      <a:cubicBezTo>
                        <a:pt x="488" y="1232"/>
                        <a:pt x="576" y="1224"/>
                        <a:pt x="672" y="1216"/>
                      </a:cubicBezTo>
                      <a:cubicBezTo>
                        <a:pt x="768" y="1208"/>
                        <a:pt x="904" y="1200"/>
                        <a:pt x="1008" y="1168"/>
                      </a:cubicBezTo>
                      <a:cubicBezTo>
                        <a:pt x="1112" y="1136"/>
                        <a:pt x="1216" y="1048"/>
                        <a:pt x="1296" y="1024"/>
                      </a:cubicBezTo>
                      <a:cubicBezTo>
                        <a:pt x="1376" y="1000"/>
                        <a:pt x="1456" y="1024"/>
                        <a:pt x="1488" y="1024"/>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24" name="Line 20"/>
                <p:cNvSpPr>
                  <a:spLocks noChangeShapeType="1"/>
                </p:cNvSpPr>
                <p:nvPr/>
              </p:nvSpPr>
              <p:spPr bwMode="invGray">
                <a:xfrm flipH="1" flipV="1">
                  <a:off x="2016" y="3264"/>
                  <a:ext cx="144" cy="144"/>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25" name="Line 21"/>
                <p:cNvSpPr>
                  <a:spLocks noChangeShapeType="1"/>
                </p:cNvSpPr>
                <p:nvPr/>
              </p:nvSpPr>
              <p:spPr bwMode="invGray">
                <a:xfrm flipV="1">
                  <a:off x="3168" y="3168"/>
                  <a:ext cx="288" cy="0"/>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26" name="Line 22"/>
                <p:cNvSpPr>
                  <a:spLocks noChangeShapeType="1"/>
                </p:cNvSpPr>
                <p:nvPr/>
              </p:nvSpPr>
              <p:spPr bwMode="invGray">
                <a:xfrm>
                  <a:off x="3264" y="912"/>
                  <a:ext cx="0" cy="343"/>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378327" name="Group 23"/>
              <p:cNvGrpSpPr>
                <a:grpSpLocks/>
              </p:cNvGrpSpPr>
              <p:nvPr/>
            </p:nvGrpSpPr>
            <p:grpSpPr bwMode="auto">
              <a:xfrm rot="-17811394">
                <a:off x="4176" y="1392"/>
                <a:ext cx="624" cy="432"/>
                <a:chOff x="1200" y="864"/>
                <a:chExt cx="3936" cy="3168"/>
              </a:xfrm>
            </p:grpSpPr>
            <p:sp>
              <p:nvSpPr>
                <p:cNvPr id="1378328" name="Freeform 24"/>
                <p:cNvSpPr>
                  <a:spLocks/>
                </p:cNvSpPr>
                <p:nvPr/>
              </p:nvSpPr>
              <p:spPr bwMode="invGray">
                <a:xfrm>
                  <a:off x="1200" y="864"/>
                  <a:ext cx="3936" cy="3168"/>
                </a:xfrm>
                <a:custGeom>
                  <a:avLst/>
                  <a:gdLst>
                    <a:gd name="T0" fmla="*/ 0 w 1488"/>
                    <a:gd name="T1" fmla="*/ 1024 h 1232"/>
                    <a:gd name="T2" fmla="*/ 144 w 1488"/>
                    <a:gd name="T3" fmla="*/ 1024 h 1232"/>
                    <a:gd name="T4" fmla="*/ 288 w 1488"/>
                    <a:gd name="T5" fmla="*/ 928 h 1232"/>
                    <a:gd name="T6" fmla="*/ 336 w 1488"/>
                    <a:gd name="T7" fmla="*/ 784 h 1232"/>
                    <a:gd name="T8" fmla="*/ 336 w 1488"/>
                    <a:gd name="T9" fmla="*/ 544 h 1232"/>
                    <a:gd name="T10" fmla="*/ 288 w 1488"/>
                    <a:gd name="T11" fmla="*/ 352 h 1232"/>
                    <a:gd name="T12" fmla="*/ 288 w 1488"/>
                    <a:gd name="T13" fmla="*/ 256 h 1232"/>
                    <a:gd name="T14" fmla="*/ 336 w 1488"/>
                    <a:gd name="T15" fmla="*/ 160 h 1232"/>
                    <a:gd name="T16" fmla="*/ 480 w 1488"/>
                    <a:gd name="T17" fmla="*/ 64 h 1232"/>
                    <a:gd name="T18" fmla="*/ 672 w 1488"/>
                    <a:gd name="T19" fmla="*/ 16 h 1232"/>
                    <a:gd name="T20" fmla="*/ 864 w 1488"/>
                    <a:gd name="T21" fmla="*/ 16 h 1232"/>
                    <a:gd name="T22" fmla="*/ 1104 w 1488"/>
                    <a:gd name="T23" fmla="*/ 112 h 1232"/>
                    <a:gd name="T24" fmla="*/ 1248 w 1488"/>
                    <a:gd name="T25" fmla="*/ 304 h 1232"/>
                    <a:gd name="T26" fmla="*/ 1296 w 1488"/>
                    <a:gd name="T27" fmla="*/ 544 h 1232"/>
                    <a:gd name="T28" fmla="*/ 1248 w 1488"/>
                    <a:gd name="T29" fmla="*/ 784 h 1232"/>
                    <a:gd name="T30" fmla="*/ 1056 w 1488"/>
                    <a:gd name="T31" fmla="*/ 976 h 1232"/>
                    <a:gd name="T32" fmla="*/ 912 w 1488"/>
                    <a:gd name="T33" fmla="*/ 976 h 1232"/>
                    <a:gd name="T34" fmla="*/ 864 w 1488"/>
                    <a:gd name="T35" fmla="*/ 880 h 1232"/>
                    <a:gd name="T36" fmla="*/ 912 w 1488"/>
                    <a:gd name="T37" fmla="*/ 736 h 1232"/>
                    <a:gd name="T38" fmla="*/ 1008 w 1488"/>
                    <a:gd name="T39" fmla="*/ 544 h 1232"/>
                    <a:gd name="T40" fmla="*/ 1008 w 1488"/>
                    <a:gd name="T41" fmla="*/ 304 h 1232"/>
                    <a:gd name="T42" fmla="*/ 912 w 1488"/>
                    <a:gd name="T43" fmla="*/ 160 h 1232"/>
                    <a:gd name="T44" fmla="*/ 768 w 1488"/>
                    <a:gd name="T45" fmla="*/ 160 h 1232"/>
                    <a:gd name="T46" fmla="*/ 672 w 1488"/>
                    <a:gd name="T47" fmla="*/ 160 h 1232"/>
                    <a:gd name="T48" fmla="*/ 576 w 1488"/>
                    <a:gd name="T49" fmla="*/ 304 h 1232"/>
                    <a:gd name="T50" fmla="*/ 576 w 1488"/>
                    <a:gd name="T51" fmla="*/ 496 h 1232"/>
                    <a:gd name="T52" fmla="*/ 624 w 1488"/>
                    <a:gd name="T53" fmla="*/ 688 h 1232"/>
                    <a:gd name="T54" fmla="*/ 720 w 1488"/>
                    <a:gd name="T55" fmla="*/ 832 h 1232"/>
                    <a:gd name="T56" fmla="*/ 720 w 1488"/>
                    <a:gd name="T57" fmla="*/ 928 h 1232"/>
                    <a:gd name="T58" fmla="*/ 624 w 1488"/>
                    <a:gd name="T59" fmla="*/ 976 h 1232"/>
                    <a:gd name="T60" fmla="*/ 528 w 1488"/>
                    <a:gd name="T61" fmla="*/ 928 h 1232"/>
                    <a:gd name="T62" fmla="*/ 384 w 1488"/>
                    <a:gd name="T63" fmla="*/ 976 h 1232"/>
                    <a:gd name="T64" fmla="*/ 336 w 1488"/>
                    <a:gd name="T65" fmla="*/ 1120 h 1232"/>
                    <a:gd name="T66" fmla="*/ 432 w 1488"/>
                    <a:gd name="T67" fmla="*/ 1216 h 1232"/>
                    <a:gd name="T68" fmla="*/ 672 w 1488"/>
                    <a:gd name="T69" fmla="*/ 1216 h 1232"/>
                    <a:gd name="T70" fmla="*/ 1008 w 1488"/>
                    <a:gd name="T71" fmla="*/ 1168 h 1232"/>
                    <a:gd name="T72" fmla="*/ 1296 w 1488"/>
                    <a:gd name="T73" fmla="*/ 1024 h 1232"/>
                    <a:gd name="T74" fmla="*/ 1488 w 1488"/>
                    <a:gd name="T75" fmla="*/ 102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8" h="1232">
                      <a:moveTo>
                        <a:pt x="0" y="1024"/>
                      </a:moveTo>
                      <a:cubicBezTo>
                        <a:pt x="48" y="1032"/>
                        <a:pt x="96" y="1040"/>
                        <a:pt x="144" y="1024"/>
                      </a:cubicBezTo>
                      <a:cubicBezTo>
                        <a:pt x="192" y="1008"/>
                        <a:pt x="256" y="968"/>
                        <a:pt x="288" y="928"/>
                      </a:cubicBezTo>
                      <a:cubicBezTo>
                        <a:pt x="320" y="888"/>
                        <a:pt x="328" y="848"/>
                        <a:pt x="336" y="784"/>
                      </a:cubicBezTo>
                      <a:cubicBezTo>
                        <a:pt x="344" y="720"/>
                        <a:pt x="344" y="616"/>
                        <a:pt x="336" y="544"/>
                      </a:cubicBezTo>
                      <a:cubicBezTo>
                        <a:pt x="328" y="472"/>
                        <a:pt x="296" y="400"/>
                        <a:pt x="288" y="352"/>
                      </a:cubicBezTo>
                      <a:cubicBezTo>
                        <a:pt x="280" y="304"/>
                        <a:pt x="280" y="288"/>
                        <a:pt x="288" y="256"/>
                      </a:cubicBezTo>
                      <a:cubicBezTo>
                        <a:pt x="296" y="224"/>
                        <a:pt x="304" y="192"/>
                        <a:pt x="336" y="160"/>
                      </a:cubicBezTo>
                      <a:cubicBezTo>
                        <a:pt x="368" y="128"/>
                        <a:pt x="424" y="88"/>
                        <a:pt x="480" y="64"/>
                      </a:cubicBezTo>
                      <a:cubicBezTo>
                        <a:pt x="536" y="40"/>
                        <a:pt x="608" y="24"/>
                        <a:pt x="672" y="16"/>
                      </a:cubicBezTo>
                      <a:cubicBezTo>
                        <a:pt x="736" y="8"/>
                        <a:pt x="792" y="0"/>
                        <a:pt x="864" y="16"/>
                      </a:cubicBezTo>
                      <a:cubicBezTo>
                        <a:pt x="936" y="32"/>
                        <a:pt x="1040" y="64"/>
                        <a:pt x="1104" y="112"/>
                      </a:cubicBezTo>
                      <a:cubicBezTo>
                        <a:pt x="1168" y="160"/>
                        <a:pt x="1216" y="232"/>
                        <a:pt x="1248" y="304"/>
                      </a:cubicBezTo>
                      <a:cubicBezTo>
                        <a:pt x="1280" y="376"/>
                        <a:pt x="1296" y="464"/>
                        <a:pt x="1296" y="544"/>
                      </a:cubicBezTo>
                      <a:cubicBezTo>
                        <a:pt x="1296" y="624"/>
                        <a:pt x="1288" y="712"/>
                        <a:pt x="1248" y="784"/>
                      </a:cubicBezTo>
                      <a:cubicBezTo>
                        <a:pt x="1208" y="856"/>
                        <a:pt x="1112" y="944"/>
                        <a:pt x="1056" y="976"/>
                      </a:cubicBezTo>
                      <a:cubicBezTo>
                        <a:pt x="1000" y="1008"/>
                        <a:pt x="944" y="992"/>
                        <a:pt x="912" y="976"/>
                      </a:cubicBezTo>
                      <a:cubicBezTo>
                        <a:pt x="880" y="960"/>
                        <a:pt x="864" y="920"/>
                        <a:pt x="864" y="880"/>
                      </a:cubicBezTo>
                      <a:cubicBezTo>
                        <a:pt x="864" y="840"/>
                        <a:pt x="888" y="792"/>
                        <a:pt x="912" y="736"/>
                      </a:cubicBezTo>
                      <a:cubicBezTo>
                        <a:pt x="936" y="680"/>
                        <a:pt x="992" y="616"/>
                        <a:pt x="1008" y="544"/>
                      </a:cubicBezTo>
                      <a:cubicBezTo>
                        <a:pt x="1024" y="472"/>
                        <a:pt x="1024" y="368"/>
                        <a:pt x="1008" y="304"/>
                      </a:cubicBezTo>
                      <a:cubicBezTo>
                        <a:pt x="992" y="240"/>
                        <a:pt x="952" y="184"/>
                        <a:pt x="912" y="160"/>
                      </a:cubicBezTo>
                      <a:cubicBezTo>
                        <a:pt x="872" y="136"/>
                        <a:pt x="808" y="160"/>
                        <a:pt x="768" y="160"/>
                      </a:cubicBezTo>
                      <a:cubicBezTo>
                        <a:pt x="728" y="160"/>
                        <a:pt x="704" y="136"/>
                        <a:pt x="672" y="160"/>
                      </a:cubicBezTo>
                      <a:cubicBezTo>
                        <a:pt x="640" y="184"/>
                        <a:pt x="592" y="248"/>
                        <a:pt x="576" y="304"/>
                      </a:cubicBezTo>
                      <a:cubicBezTo>
                        <a:pt x="560" y="360"/>
                        <a:pt x="568" y="432"/>
                        <a:pt x="576" y="496"/>
                      </a:cubicBezTo>
                      <a:cubicBezTo>
                        <a:pt x="584" y="560"/>
                        <a:pt x="600" y="632"/>
                        <a:pt x="624" y="688"/>
                      </a:cubicBezTo>
                      <a:cubicBezTo>
                        <a:pt x="648" y="744"/>
                        <a:pt x="704" y="792"/>
                        <a:pt x="720" y="832"/>
                      </a:cubicBezTo>
                      <a:cubicBezTo>
                        <a:pt x="736" y="872"/>
                        <a:pt x="736" y="904"/>
                        <a:pt x="720" y="928"/>
                      </a:cubicBezTo>
                      <a:cubicBezTo>
                        <a:pt x="704" y="952"/>
                        <a:pt x="656" y="976"/>
                        <a:pt x="624" y="976"/>
                      </a:cubicBezTo>
                      <a:cubicBezTo>
                        <a:pt x="592" y="976"/>
                        <a:pt x="568" y="928"/>
                        <a:pt x="528" y="928"/>
                      </a:cubicBezTo>
                      <a:cubicBezTo>
                        <a:pt x="488" y="928"/>
                        <a:pt x="416" y="944"/>
                        <a:pt x="384" y="976"/>
                      </a:cubicBezTo>
                      <a:cubicBezTo>
                        <a:pt x="352" y="1008"/>
                        <a:pt x="328" y="1080"/>
                        <a:pt x="336" y="1120"/>
                      </a:cubicBezTo>
                      <a:cubicBezTo>
                        <a:pt x="344" y="1160"/>
                        <a:pt x="376" y="1200"/>
                        <a:pt x="432" y="1216"/>
                      </a:cubicBezTo>
                      <a:cubicBezTo>
                        <a:pt x="488" y="1232"/>
                        <a:pt x="576" y="1224"/>
                        <a:pt x="672" y="1216"/>
                      </a:cubicBezTo>
                      <a:cubicBezTo>
                        <a:pt x="768" y="1208"/>
                        <a:pt x="904" y="1200"/>
                        <a:pt x="1008" y="1168"/>
                      </a:cubicBezTo>
                      <a:cubicBezTo>
                        <a:pt x="1112" y="1136"/>
                        <a:pt x="1216" y="1048"/>
                        <a:pt x="1296" y="1024"/>
                      </a:cubicBezTo>
                      <a:cubicBezTo>
                        <a:pt x="1376" y="1000"/>
                        <a:pt x="1456" y="1024"/>
                        <a:pt x="1488" y="1024"/>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29" name="Line 25"/>
                <p:cNvSpPr>
                  <a:spLocks noChangeShapeType="1"/>
                </p:cNvSpPr>
                <p:nvPr/>
              </p:nvSpPr>
              <p:spPr bwMode="invGray">
                <a:xfrm flipH="1" flipV="1">
                  <a:off x="2016" y="3264"/>
                  <a:ext cx="144" cy="144"/>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30" name="Line 26"/>
                <p:cNvSpPr>
                  <a:spLocks noChangeShapeType="1"/>
                </p:cNvSpPr>
                <p:nvPr/>
              </p:nvSpPr>
              <p:spPr bwMode="invGray">
                <a:xfrm flipV="1">
                  <a:off x="3168" y="3168"/>
                  <a:ext cx="288" cy="0"/>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31" name="Line 27"/>
                <p:cNvSpPr>
                  <a:spLocks noChangeShapeType="1"/>
                </p:cNvSpPr>
                <p:nvPr/>
              </p:nvSpPr>
              <p:spPr bwMode="invGray">
                <a:xfrm>
                  <a:off x="3264" y="912"/>
                  <a:ext cx="0" cy="343"/>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378332" name="Group 28"/>
              <p:cNvGrpSpPr>
                <a:grpSpLocks/>
              </p:cNvGrpSpPr>
              <p:nvPr/>
            </p:nvGrpSpPr>
            <p:grpSpPr bwMode="auto">
              <a:xfrm rot="-16460966">
                <a:off x="4368" y="2016"/>
                <a:ext cx="624" cy="432"/>
                <a:chOff x="1200" y="864"/>
                <a:chExt cx="3936" cy="3168"/>
              </a:xfrm>
            </p:grpSpPr>
            <p:sp>
              <p:nvSpPr>
                <p:cNvPr id="1378333" name="Freeform 29"/>
                <p:cNvSpPr>
                  <a:spLocks/>
                </p:cNvSpPr>
                <p:nvPr/>
              </p:nvSpPr>
              <p:spPr bwMode="invGray">
                <a:xfrm>
                  <a:off x="1200" y="864"/>
                  <a:ext cx="3936" cy="3168"/>
                </a:xfrm>
                <a:custGeom>
                  <a:avLst/>
                  <a:gdLst>
                    <a:gd name="T0" fmla="*/ 0 w 1488"/>
                    <a:gd name="T1" fmla="*/ 1024 h 1232"/>
                    <a:gd name="T2" fmla="*/ 144 w 1488"/>
                    <a:gd name="T3" fmla="*/ 1024 h 1232"/>
                    <a:gd name="T4" fmla="*/ 288 w 1488"/>
                    <a:gd name="T5" fmla="*/ 928 h 1232"/>
                    <a:gd name="T6" fmla="*/ 336 w 1488"/>
                    <a:gd name="T7" fmla="*/ 784 h 1232"/>
                    <a:gd name="T8" fmla="*/ 336 w 1488"/>
                    <a:gd name="T9" fmla="*/ 544 h 1232"/>
                    <a:gd name="T10" fmla="*/ 288 w 1488"/>
                    <a:gd name="T11" fmla="*/ 352 h 1232"/>
                    <a:gd name="T12" fmla="*/ 288 w 1488"/>
                    <a:gd name="T13" fmla="*/ 256 h 1232"/>
                    <a:gd name="T14" fmla="*/ 336 w 1488"/>
                    <a:gd name="T15" fmla="*/ 160 h 1232"/>
                    <a:gd name="T16" fmla="*/ 480 w 1488"/>
                    <a:gd name="T17" fmla="*/ 64 h 1232"/>
                    <a:gd name="T18" fmla="*/ 672 w 1488"/>
                    <a:gd name="T19" fmla="*/ 16 h 1232"/>
                    <a:gd name="T20" fmla="*/ 864 w 1488"/>
                    <a:gd name="T21" fmla="*/ 16 h 1232"/>
                    <a:gd name="T22" fmla="*/ 1104 w 1488"/>
                    <a:gd name="T23" fmla="*/ 112 h 1232"/>
                    <a:gd name="T24" fmla="*/ 1248 w 1488"/>
                    <a:gd name="T25" fmla="*/ 304 h 1232"/>
                    <a:gd name="T26" fmla="*/ 1296 w 1488"/>
                    <a:gd name="T27" fmla="*/ 544 h 1232"/>
                    <a:gd name="T28" fmla="*/ 1248 w 1488"/>
                    <a:gd name="T29" fmla="*/ 784 h 1232"/>
                    <a:gd name="T30" fmla="*/ 1056 w 1488"/>
                    <a:gd name="T31" fmla="*/ 976 h 1232"/>
                    <a:gd name="T32" fmla="*/ 912 w 1488"/>
                    <a:gd name="T33" fmla="*/ 976 h 1232"/>
                    <a:gd name="T34" fmla="*/ 864 w 1488"/>
                    <a:gd name="T35" fmla="*/ 880 h 1232"/>
                    <a:gd name="T36" fmla="*/ 912 w 1488"/>
                    <a:gd name="T37" fmla="*/ 736 h 1232"/>
                    <a:gd name="T38" fmla="*/ 1008 w 1488"/>
                    <a:gd name="T39" fmla="*/ 544 h 1232"/>
                    <a:gd name="T40" fmla="*/ 1008 w 1488"/>
                    <a:gd name="T41" fmla="*/ 304 h 1232"/>
                    <a:gd name="T42" fmla="*/ 912 w 1488"/>
                    <a:gd name="T43" fmla="*/ 160 h 1232"/>
                    <a:gd name="T44" fmla="*/ 768 w 1488"/>
                    <a:gd name="T45" fmla="*/ 160 h 1232"/>
                    <a:gd name="T46" fmla="*/ 672 w 1488"/>
                    <a:gd name="T47" fmla="*/ 160 h 1232"/>
                    <a:gd name="T48" fmla="*/ 576 w 1488"/>
                    <a:gd name="T49" fmla="*/ 304 h 1232"/>
                    <a:gd name="T50" fmla="*/ 576 w 1488"/>
                    <a:gd name="T51" fmla="*/ 496 h 1232"/>
                    <a:gd name="T52" fmla="*/ 624 w 1488"/>
                    <a:gd name="T53" fmla="*/ 688 h 1232"/>
                    <a:gd name="T54" fmla="*/ 720 w 1488"/>
                    <a:gd name="T55" fmla="*/ 832 h 1232"/>
                    <a:gd name="T56" fmla="*/ 720 w 1488"/>
                    <a:gd name="T57" fmla="*/ 928 h 1232"/>
                    <a:gd name="T58" fmla="*/ 624 w 1488"/>
                    <a:gd name="T59" fmla="*/ 976 h 1232"/>
                    <a:gd name="T60" fmla="*/ 528 w 1488"/>
                    <a:gd name="T61" fmla="*/ 928 h 1232"/>
                    <a:gd name="T62" fmla="*/ 384 w 1488"/>
                    <a:gd name="T63" fmla="*/ 976 h 1232"/>
                    <a:gd name="T64" fmla="*/ 336 w 1488"/>
                    <a:gd name="T65" fmla="*/ 1120 h 1232"/>
                    <a:gd name="T66" fmla="*/ 432 w 1488"/>
                    <a:gd name="T67" fmla="*/ 1216 h 1232"/>
                    <a:gd name="T68" fmla="*/ 672 w 1488"/>
                    <a:gd name="T69" fmla="*/ 1216 h 1232"/>
                    <a:gd name="T70" fmla="*/ 1008 w 1488"/>
                    <a:gd name="T71" fmla="*/ 1168 h 1232"/>
                    <a:gd name="T72" fmla="*/ 1296 w 1488"/>
                    <a:gd name="T73" fmla="*/ 1024 h 1232"/>
                    <a:gd name="T74" fmla="*/ 1488 w 1488"/>
                    <a:gd name="T75" fmla="*/ 102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8" h="1232">
                      <a:moveTo>
                        <a:pt x="0" y="1024"/>
                      </a:moveTo>
                      <a:cubicBezTo>
                        <a:pt x="48" y="1032"/>
                        <a:pt x="96" y="1040"/>
                        <a:pt x="144" y="1024"/>
                      </a:cubicBezTo>
                      <a:cubicBezTo>
                        <a:pt x="192" y="1008"/>
                        <a:pt x="256" y="968"/>
                        <a:pt x="288" y="928"/>
                      </a:cubicBezTo>
                      <a:cubicBezTo>
                        <a:pt x="320" y="888"/>
                        <a:pt x="328" y="848"/>
                        <a:pt x="336" y="784"/>
                      </a:cubicBezTo>
                      <a:cubicBezTo>
                        <a:pt x="344" y="720"/>
                        <a:pt x="344" y="616"/>
                        <a:pt x="336" y="544"/>
                      </a:cubicBezTo>
                      <a:cubicBezTo>
                        <a:pt x="328" y="472"/>
                        <a:pt x="296" y="400"/>
                        <a:pt x="288" y="352"/>
                      </a:cubicBezTo>
                      <a:cubicBezTo>
                        <a:pt x="280" y="304"/>
                        <a:pt x="280" y="288"/>
                        <a:pt x="288" y="256"/>
                      </a:cubicBezTo>
                      <a:cubicBezTo>
                        <a:pt x="296" y="224"/>
                        <a:pt x="304" y="192"/>
                        <a:pt x="336" y="160"/>
                      </a:cubicBezTo>
                      <a:cubicBezTo>
                        <a:pt x="368" y="128"/>
                        <a:pt x="424" y="88"/>
                        <a:pt x="480" y="64"/>
                      </a:cubicBezTo>
                      <a:cubicBezTo>
                        <a:pt x="536" y="40"/>
                        <a:pt x="608" y="24"/>
                        <a:pt x="672" y="16"/>
                      </a:cubicBezTo>
                      <a:cubicBezTo>
                        <a:pt x="736" y="8"/>
                        <a:pt x="792" y="0"/>
                        <a:pt x="864" y="16"/>
                      </a:cubicBezTo>
                      <a:cubicBezTo>
                        <a:pt x="936" y="32"/>
                        <a:pt x="1040" y="64"/>
                        <a:pt x="1104" y="112"/>
                      </a:cubicBezTo>
                      <a:cubicBezTo>
                        <a:pt x="1168" y="160"/>
                        <a:pt x="1216" y="232"/>
                        <a:pt x="1248" y="304"/>
                      </a:cubicBezTo>
                      <a:cubicBezTo>
                        <a:pt x="1280" y="376"/>
                        <a:pt x="1296" y="464"/>
                        <a:pt x="1296" y="544"/>
                      </a:cubicBezTo>
                      <a:cubicBezTo>
                        <a:pt x="1296" y="624"/>
                        <a:pt x="1288" y="712"/>
                        <a:pt x="1248" y="784"/>
                      </a:cubicBezTo>
                      <a:cubicBezTo>
                        <a:pt x="1208" y="856"/>
                        <a:pt x="1112" y="944"/>
                        <a:pt x="1056" y="976"/>
                      </a:cubicBezTo>
                      <a:cubicBezTo>
                        <a:pt x="1000" y="1008"/>
                        <a:pt x="944" y="992"/>
                        <a:pt x="912" y="976"/>
                      </a:cubicBezTo>
                      <a:cubicBezTo>
                        <a:pt x="880" y="960"/>
                        <a:pt x="864" y="920"/>
                        <a:pt x="864" y="880"/>
                      </a:cubicBezTo>
                      <a:cubicBezTo>
                        <a:pt x="864" y="840"/>
                        <a:pt x="888" y="792"/>
                        <a:pt x="912" y="736"/>
                      </a:cubicBezTo>
                      <a:cubicBezTo>
                        <a:pt x="936" y="680"/>
                        <a:pt x="992" y="616"/>
                        <a:pt x="1008" y="544"/>
                      </a:cubicBezTo>
                      <a:cubicBezTo>
                        <a:pt x="1024" y="472"/>
                        <a:pt x="1024" y="368"/>
                        <a:pt x="1008" y="304"/>
                      </a:cubicBezTo>
                      <a:cubicBezTo>
                        <a:pt x="992" y="240"/>
                        <a:pt x="952" y="184"/>
                        <a:pt x="912" y="160"/>
                      </a:cubicBezTo>
                      <a:cubicBezTo>
                        <a:pt x="872" y="136"/>
                        <a:pt x="808" y="160"/>
                        <a:pt x="768" y="160"/>
                      </a:cubicBezTo>
                      <a:cubicBezTo>
                        <a:pt x="728" y="160"/>
                        <a:pt x="704" y="136"/>
                        <a:pt x="672" y="160"/>
                      </a:cubicBezTo>
                      <a:cubicBezTo>
                        <a:pt x="640" y="184"/>
                        <a:pt x="592" y="248"/>
                        <a:pt x="576" y="304"/>
                      </a:cubicBezTo>
                      <a:cubicBezTo>
                        <a:pt x="560" y="360"/>
                        <a:pt x="568" y="432"/>
                        <a:pt x="576" y="496"/>
                      </a:cubicBezTo>
                      <a:cubicBezTo>
                        <a:pt x="584" y="560"/>
                        <a:pt x="600" y="632"/>
                        <a:pt x="624" y="688"/>
                      </a:cubicBezTo>
                      <a:cubicBezTo>
                        <a:pt x="648" y="744"/>
                        <a:pt x="704" y="792"/>
                        <a:pt x="720" y="832"/>
                      </a:cubicBezTo>
                      <a:cubicBezTo>
                        <a:pt x="736" y="872"/>
                        <a:pt x="736" y="904"/>
                        <a:pt x="720" y="928"/>
                      </a:cubicBezTo>
                      <a:cubicBezTo>
                        <a:pt x="704" y="952"/>
                        <a:pt x="656" y="976"/>
                        <a:pt x="624" y="976"/>
                      </a:cubicBezTo>
                      <a:cubicBezTo>
                        <a:pt x="592" y="976"/>
                        <a:pt x="568" y="928"/>
                        <a:pt x="528" y="928"/>
                      </a:cubicBezTo>
                      <a:cubicBezTo>
                        <a:pt x="488" y="928"/>
                        <a:pt x="416" y="944"/>
                        <a:pt x="384" y="976"/>
                      </a:cubicBezTo>
                      <a:cubicBezTo>
                        <a:pt x="352" y="1008"/>
                        <a:pt x="328" y="1080"/>
                        <a:pt x="336" y="1120"/>
                      </a:cubicBezTo>
                      <a:cubicBezTo>
                        <a:pt x="344" y="1160"/>
                        <a:pt x="376" y="1200"/>
                        <a:pt x="432" y="1216"/>
                      </a:cubicBezTo>
                      <a:cubicBezTo>
                        <a:pt x="488" y="1232"/>
                        <a:pt x="576" y="1224"/>
                        <a:pt x="672" y="1216"/>
                      </a:cubicBezTo>
                      <a:cubicBezTo>
                        <a:pt x="768" y="1208"/>
                        <a:pt x="904" y="1200"/>
                        <a:pt x="1008" y="1168"/>
                      </a:cubicBezTo>
                      <a:cubicBezTo>
                        <a:pt x="1112" y="1136"/>
                        <a:pt x="1216" y="1048"/>
                        <a:pt x="1296" y="1024"/>
                      </a:cubicBezTo>
                      <a:cubicBezTo>
                        <a:pt x="1376" y="1000"/>
                        <a:pt x="1456" y="1024"/>
                        <a:pt x="1488" y="1024"/>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34" name="Line 30"/>
                <p:cNvSpPr>
                  <a:spLocks noChangeShapeType="1"/>
                </p:cNvSpPr>
                <p:nvPr/>
              </p:nvSpPr>
              <p:spPr bwMode="invGray">
                <a:xfrm flipH="1" flipV="1">
                  <a:off x="2016" y="3264"/>
                  <a:ext cx="144" cy="144"/>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35" name="Line 31"/>
                <p:cNvSpPr>
                  <a:spLocks noChangeShapeType="1"/>
                </p:cNvSpPr>
                <p:nvPr/>
              </p:nvSpPr>
              <p:spPr bwMode="invGray">
                <a:xfrm flipV="1">
                  <a:off x="3168" y="3168"/>
                  <a:ext cx="288" cy="0"/>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36" name="Line 32"/>
                <p:cNvSpPr>
                  <a:spLocks noChangeShapeType="1"/>
                </p:cNvSpPr>
                <p:nvPr/>
              </p:nvSpPr>
              <p:spPr bwMode="invGray">
                <a:xfrm>
                  <a:off x="3264" y="912"/>
                  <a:ext cx="0" cy="343"/>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1378337" name="Group 33"/>
            <p:cNvGrpSpPr>
              <a:grpSpLocks/>
            </p:cNvGrpSpPr>
            <p:nvPr/>
          </p:nvGrpSpPr>
          <p:grpSpPr bwMode="auto">
            <a:xfrm rot="6390189">
              <a:off x="3961" y="1734"/>
              <a:ext cx="648" cy="612"/>
              <a:chOff x="2640" y="480"/>
              <a:chExt cx="2256" cy="2064"/>
            </a:xfrm>
          </p:grpSpPr>
          <p:grpSp>
            <p:nvGrpSpPr>
              <p:cNvPr id="1378338" name="Group 34"/>
              <p:cNvGrpSpPr>
                <a:grpSpLocks/>
              </p:cNvGrpSpPr>
              <p:nvPr/>
            </p:nvGrpSpPr>
            <p:grpSpPr bwMode="auto">
              <a:xfrm>
                <a:off x="2640" y="480"/>
                <a:ext cx="624" cy="432"/>
                <a:chOff x="1200" y="864"/>
                <a:chExt cx="3936" cy="3168"/>
              </a:xfrm>
            </p:grpSpPr>
            <p:sp>
              <p:nvSpPr>
                <p:cNvPr id="1378339" name="Freeform 35"/>
                <p:cNvSpPr>
                  <a:spLocks/>
                </p:cNvSpPr>
                <p:nvPr/>
              </p:nvSpPr>
              <p:spPr bwMode="invGray">
                <a:xfrm>
                  <a:off x="1200" y="864"/>
                  <a:ext cx="3936" cy="3168"/>
                </a:xfrm>
                <a:custGeom>
                  <a:avLst/>
                  <a:gdLst>
                    <a:gd name="T0" fmla="*/ 0 w 1488"/>
                    <a:gd name="T1" fmla="*/ 1024 h 1232"/>
                    <a:gd name="T2" fmla="*/ 144 w 1488"/>
                    <a:gd name="T3" fmla="*/ 1024 h 1232"/>
                    <a:gd name="T4" fmla="*/ 288 w 1488"/>
                    <a:gd name="T5" fmla="*/ 928 h 1232"/>
                    <a:gd name="T6" fmla="*/ 336 w 1488"/>
                    <a:gd name="T7" fmla="*/ 784 h 1232"/>
                    <a:gd name="T8" fmla="*/ 336 w 1488"/>
                    <a:gd name="T9" fmla="*/ 544 h 1232"/>
                    <a:gd name="T10" fmla="*/ 288 w 1488"/>
                    <a:gd name="T11" fmla="*/ 352 h 1232"/>
                    <a:gd name="T12" fmla="*/ 288 w 1488"/>
                    <a:gd name="T13" fmla="*/ 256 h 1232"/>
                    <a:gd name="T14" fmla="*/ 336 w 1488"/>
                    <a:gd name="T15" fmla="*/ 160 h 1232"/>
                    <a:gd name="T16" fmla="*/ 480 w 1488"/>
                    <a:gd name="T17" fmla="*/ 64 h 1232"/>
                    <a:gd name="T18" fmla="*/ 672 w 1488"/>
                    <a:gd name="T19" fmla="*/ 16 h 1232"/>
                    <a:gd name="T20" fmla="*/ 864 w 1488"/>
                    <a:gd name="T21" fmla="*/ 16 h 1232"/>
                    <a:gd name="T22" fmla="*/ 1104 w 1488"/>
                    <a:gd name="T23" fmla="*/ 112 h 1232"/>
                    <a:gd name="T24" fmla="*/ 1248 w 1488"/>
                    <a:gd name="T25" fmla="*/ 304 h 1232"/>
                    <a:gd name="T26" fmla="*/ 1296 w 1488"/>
                    <a:gd name="T27" fmla="*/ 544 h 1232"/>
                    <a:gd name="T28" fmla="*/ 1248 w 1488"/>
                    <a:gd name="T29" fmla="*/ 784 h 1232"/>
                    <a:gd name="T30" fmla="*/ 1056 w 1488"/>
                    <a:gd name="T31" fmla="*/ 976 h 1232"/>
                    <a:gd name="T32" fmla="*/ 912 w 1488"/>
                    <a:gd name="T33" fmla="*/ 976 h 1232"/>
                    <a:gd name="T34" fmla="*/ 864 w 1488"/>
                    <a:gd name="T35" fmla="*/ 880 h 1232"/>
                    <a:gd name="T36" fmla="*/ 912 w 1488"/>
                    <a:gd name="T37" fmla="*/ 736 h 1232"/>
                    <a:gd name="T38" fmla="*/ 1008 w 1488"/>
                    <a:gd name="T39" fmla="*/ 544 h 1232"/>
                    <a:gd name="T40" fmla="*/ 1008 w 1488"/>
                    <a:gd name="T41" fmla="*/ 304 h 1232"/>
                    <a:gd name="T42" fmla="*/ 912 w 1488"/>
                    <a:gd name="T43" fmla="*/ 160 h 1232"/>
                    <a:gd name="T44" fmla="*/ 768 w 1488"/>
                    <a:gd name="T45" fmla="*/ 160 h 1232"/>
                    <a:gd name="T46" fmla="*/ 672 w 1488"/>
                    <a:gd name="T47" fmla="*/ 160 h 1232"/>
                    <a:gd name="T48" fmla="*/ 576 w 1488"/>
                    <a:gd name="T49" fmla="*/ 304 h 1232"/>
                    <a:gd name="T50" fmla="*/ 576 w 1488"/>
                    <a:gd name="T51" fmla="*/ 496 h 1232"/>
                    <a:gd name="T52" fmla="*/ 624 w 1488"/>
                    <a:gd name="T53" fmla="*/ 688 h 1232"/>
                    <a:gd name="T54" fmla="*/ 720 w 1488"/>
                    <a:gd name="T55" fmla="*/ 832 h 1232"/>
                    <a:gd name="T56" fmla="*/ 720 w 1488"/>
                    <a:gd name="T57" fmla="*/ 928 h 1232"/>
                    <a:gd name="T58" fmla="*/ 624 w 1488"/>
                    <a:gd name="T59" fmla="*/ 976 h 1232"/>
                    <a:gd name="T60" fmla="*/ 528 w 1488"/>
                    <a:gd name="T61" fmla="*/ 928 h 1232"/>
                    <a:gd name="T62" fmla="*/ 384 w 1488"/>
                    <a:gd name="T63" fmla="*/ 976 h 1232"/>
                    <a:gd name="T64" fmla="*/ 336 w 1488"/>
                    <a:gd name="T65" fmla="*/ 1120 h 1232"/>
                    <a:gd name="T66" fmla="*/ 432 w 1488"/>
                    <a:gd name="T67" fmla="*/ 1216 h 1232"/>
                    <a:gd name="T68" fmla="*/ 672 w 1488"/>
                    <a:gd name="T69" fmla="*/ 1216 h 1232"/>
                    <a:gd name="T70" fmla="*/ 1008 w 1488"/>
                    <a:gd name="T71" fmla="*/ 1168 h 1232"/>
                    <a:gd name="T72" fmla="*/ 1296 w 1488"/>
                    <a:gd name="T73" fmla="*/ 1024 h 1232"/>
                    <a:gd name="T74" fmla="*/ 1488 w 1488"/>
                    <a:gd name="T75" fmla="*/ 102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8" h="1232">
                      <a:moveTo>
                        <a:pt x="0" y="1024"/>
                      </a:moveTo>
                      <a:cubicBezTo>
                        <a:pt x="48" y="1032"/>
                        <a:pt x="96" y="1040"/>
                        <a:pt x="144" y="1024"/>
                      </a:cubicBezTo>
                      <a:cubicBezTo>
                        <a:pt x="192" y="1008"/>
                        <a:pt x="256" y="968"/>
                        <a:pt x="288" y="928"/>
                      </a:cubicBezTo>
                      <a:cubicBezTo>
                        <a:pt x="320" y="888"/>
                        <a:pt x="328" y="848"/>
                        <a:pt x="336" y="784"/>
                      </a:cubicBezTo>
                      <a:cubicBezTo>
                        <a:pt x="344" y="720"/>
                        <a:pt x="344" y="616"/>
                        <a:pt x="336" y="544"/>
                      </a:cubicBezTo>
                      <a:cubicBezTo>
                        <a:pt x="328" y="472"/>
                        <a:pt x="296" y="400"/>
                        <a:pt x="288" y="352"/>
                      </a:cubicBezTo>
                      <a:cubicBezTo>
                        <a:pt x="280" y="304"/>
                        <a:pt x="280" y="288"/>
                        <a:pt x="288" y="256"/>
                      </a:cubicBezTo>
                      <a:cubicBezTo>
                        <a:pt x="296" y="224"/>
                        <a:pt x="304" y="192"/>
                        <a:pt x="336" y="160"/>
                      </a:cubicBezTo>
                      <a:cubicBezTo>
                        <a:pt x="368" y="128"/>
                        <a:pt x="424" y="88"/>
                        <a:pt x="480" y="64"/>
                      </a:cubicBezTo>
                      <a:cubicBezTo>
                        <a:pt x="536" y="40"/>
                        <a:pt x="608" y="24"/>
                        <a:pt x="672" y="16"/>
                      </a:cubicBezTo>
                      <a:cubicBezTo>
                        <a:pt x="736" y="8"/>
                        <a:pt x="792" y="0"/>
                        <a:pt x="864" y="16"/>
                      </a:cubicBezTo>
                      <a:cubicBezTo>
                        <a:pt x="936" y="32"/>
                        <a:pt x="1040" y="64"/>
                        <a:pt x="1104" y="112"/>
                      </a:cubicBezTo>
                      <a:cubicBezTo>
                        <a:pt x="1168" y="160"/>
                        <a:pt x="1216" y="232"/>
                        <a:pt x="1248" y="304"/>
                      </a:cubicBezTo>
                      <a:cubicBezTo>
                        <a:pt x="1280" y="376"/>
                        <a:pt x="1296" y="464"/>
                        <a:pt x="1296" y="544"/>
                      </a:cubicBezTo>
                      <a:cubicBezTo>
                        <a:pt x="1296" y="624"/>
                        <a:pt x="1288" y="712"/>
                        <a:pt x="1248" y="784"/>
                      </a:cubicBezTo>
                      <a:cubicBezTo>
                        <a:pt x="1208" y="856"/>
                        <a:pt x="1112" y="944"/>
                        <a:pt x="1056" y="976"/>
                      </a:cubicBezTo>
                      <a:cubicBezTo>
                        <a:pt x="1000" y="1008"/>
                        <a:pt x="944" y="992"/>
                        <a:pt x="912" y="976"/>
                      </a:cubicBezTo>
                      <a:cubicBezTo>
                        <a:pt x="880" y="960"/>
                        <a:pt x="864" y="920"/>
                        <a:pt x="864" y="880"/>
                      </a:cubicBezTo>
                      <a:cubicBezTo>
                        <a:pt x="864" y="840"/>
                        <a:pt x="888" y="792"/>
                        <a:pt x="912" y="736"/>
                      </a:cubicBezTo>
                      <a:cubicBezTo>
                        <a:pt x="936" y="680"/>
                        <a:pt x="992" y="616"/>
                        <a:pt x="1008" y="544"/>
                      </a:cubicBezTo>
                      <a:cubicBezTo>
                        <a:pt x="1024" y="472"/>
                        <a:pt x="1024" y="368"/>
                        <a:pt x="1008" y="304"/>
                      </a:cubicBezTo>
                      <a:cubicBezTo>
                        <a:pt x="992" y="240"/>
                        <a:pt x="952" y="184"/>
                        <a:pt x="912" y="160"/>
                      </a:cubicBezTo>
                      <a:cubicBezTo>
                        <a:pt x="872" y="136"/>
                        <a:pt x="808" y="160"/>
                        <a:pt x="768" y="160"/>
                      </a:cubicBezTo>
                      <a:cubicBezTo>
                        <a:pt x="728" y="160"/>
                        <a:pt x="704" y="136"/>
                        <a:pt x="672" y="160"/>
                      </a:cubicBezTo>
                      <a:cubicBezTo>
                        <a:pt x="640" y="184"/>
                        <a:pt x="592" y="248"/>
                        <a:pt x="576" y="304"/>
                      </a:cubicBezTo>
                      <a:cubicBezTo>
                        <a:pt x="560" y="360"/>
                        <a:pt x="568" y="432"/>
                        <a:pt x="576" y="496"/>
                      </a:cubicBezTo>
                      <a:cubicBezTo>
                        <a:pt x="584" y="560"/>
                        <a:pt x="600" y="632"/>
                        <a:pt x="624" y="688"/>
                      </a:cubicBezTo>
                      <a:cubicBezTo>
                        <a:pt x="648" y="744"/>
                        <a:pt x="704" y="792"/>
                        <a:pt x="720" y="832"/>
                      </a:cubicBezTo>
                      <a:cubicBezTo>
                        <a:pt x="736" y="872"/>
                        <a:pt x="736" y="904"/>
                        <a:pt x="720" y="928"/>
                      </a:cubicBezTo>
                      <a:cubicBezTo>
                        <a:pt x="704" y="952"/>
                        <a:pt x="656" y="976"/>
                        <a:pt x="624" y="976"/>
                      </a:cubicBezTo>
                      <a:cubicBezTo>
                        <a:pt x="592" y="976"/>
                        <a:pt x="568" y="928"/>
                        <a:pt x="528" y="928"/>
                      </a:cubicBezTo>
                      <a:cubicBezTo>
                        <a:pt x="488" y="928"/>
                        <a:pt x="416" y="944"/>
                        <a:pt x="384" y="976"/>
                      </a:cubicBezTo>
                      <a:cubicBezTo>
                        <a:pt x="352" y="1008"/>
                        <a:pt x="328" y="1080"/>
                        <a:pt x="336" y="1120"/>
                      </a:cubicBezTo>
                      <a:cubicBezTo>
                        <a:pt x="344" y="1160"/>
                        <a:pt x="376" y="1200"/>
                        <a:pt x="432" y="1216"/>
                      </a:cubicBezTo>
                      <a:cubicBezTo>
                        <a:pt x="488" y="1232"/>
                        <a:pt x="576" y="1224"/>
                        <a:pt x="672" y="1216"/>
                      </a:cubicBezTo>
                      <a:cubicBezTo>
                        <a:pt x="768" y="1208"/>
                        <a:pt x="904" y="1200"/>
                        <a:pt x="1008" y="1168"/>
                      </a:cubicBezTo>
                      <a:cubicBezTo>
                        <a:pt x="1112" y="1136"/>
                        <a:pt x="1216" y="1048"/>
                        <a:pt x="1296" y="1024"/>
                      </a:cubicBezTo>
                      <a:cubicBezTo>
                        <a:pt x="1376" y="1000"/>
                        <a:pt x="1456" y="1024"/>
                        <a:pt x="1488" y="1024"/>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40" name="Line 36"/>
                <p:cNvSpPr>
                  <a:spLocks noChangeShapeType="1"/>
                </p:cNvSpPr>
                <p:nvPr/>
              </p:nvSpPr>
              <p:spPr bwMode="invGray">
                <a:xfrm flipH="1" flipV="1">
                  <a:off x="2016" y="3264"/>
                  <a:ext cx="144" cy="144"/>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41" name="Line 37"/>
                <p:cNvSpPr>
                  <a:spLocks noChangeShapeType="1"/>
                </p:cNvSpPr>
                <p:nvPr/>
              </p:nvSpPr>
              <p:spPr bwMode="invGray">
                <a:xfrm flipV="1">
                  <a:off x="3168" y="3168"/>
                  <a:ext cx="288" cy="0"/>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42" name="Line 38"/>
                <p:cNvSpPr>
                  <a:spLocks noChangeShapeType="1"/>
                </p:cNvSpPr>
                <p:nvPr/>
              </p:nvSpPr>
              <p:spPr bwMode="invGray">
                <a:xfrm>
                  <a:off x="3264" y="912"/>
                  <a:ext cx="0" cy="343"/>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378343" name="Group 39"/>
              <p:cNvGrpSpPr>
                <a:grpSpLocks/>
              </p:cNvGrpSpPr>
              <p:nvPr/>
            </p:nvGrpSpPr>
            <p:grpSpPr bwMode="auto">
              <a:xfrm rot="1337876">
                <a:off x="3264" y="588"/>
                <a:ext cx="624" cy="432"/>
                <a:chOff x="1200" y="864"/>
                <a:chExt cx="3936" cy="3168"/>
              </a:xfrm>
            </p:grpSpPr>
            <p:sp>
              <p:nvSpPr>
                <p:cNvPr id="1378344" name="Freeform 40"/>
                <p:cNvSpPr>
                  <a:spLocks/>
                </p:cNvSpPr>
                <p:nvPr/>
              </p:nvSpPr>
              <p:spPr bwMode="invGray">
                <a:xfrm>
                  <a:off x="1200" y="864"/>
                  <a:ext cx="3936" cy="3168"/>
                </a:xfrm>
                <a:custGeom>
                  <a:avLst/>
                  <a:gdLst>
                    <a:gd name="T0" fmla="*/ 0 w 1488"/>
                    <a:gd name="T1" fmla="*/ 1024 h 1232"/>
                    <a:gd name="T2" fmla="*/ 144 w 1488"/>
                    <a:gd name="T3" fmla="*/ 1024 h 1232"/>
                    <a:gd name="T4" fmla="*/ 288 w 1488"/>
                    <a:gd name="T5" fmla="*/ 928 h 1232"/>
                    <a:gd name="T6" fmla="*/ 336 w 1488"/>
                    <a:gd name="T7" fmla="*/ 784 h 1232"/>
                    <a:gd name="T8" fmla="*/ 336 w 1488"/>
                    <a:gd name="T9" fmla="*/ 544 h 1232"/>
                    <a:gd name="T10" fmla="*/ 288 w 1488"/>
                    <a:gd name="T11" fmla="*/ 352 h 1232"/>
                    <a:gd name="T12" fmla="*/ 288 w 1488"/>
                    <a:gd name="T13" fmla="*/ 256 h 1232"/>
                    <a:gd name="T14" fmla="*/ 336 w 1488"/>
                    <a:gd name="T15" fmla="*/ 160 h 1232"/>
                    <a:gd name="T16" fmla="*/ 480 w 1488"/>
                    <a:gd name="T17" fmla="*/ 64 h 1232"/>
                    <a:gd name="T18" fmla="*/ 672 w 1488"/>
                    <a:gd name="T19" fmla="*/ 16 h 1232"/>
                    <a:gd name="T20" fmla="*/ 864 w 1488"/>
                    <a:gd name="T21" fmla="*/ 16 h 1232"/>
                    <a:gd name="T22" fmla="*/ 1104 w 1488"/>
                    <a:gd name="T23" fmla="*/ 112 h 1232"/>
                    <a:gd name="T24" fmla="*/ 1248 w 1488"/>
                    <a:gd name="T25" fmla="*/ 304 h 1232"/>
                    <a:gd name="T26" fmla="*/ 1296 w 1488"/>
                    <a:gd name="T27" fmla="*/ 544 h 1232"/>
                    <a:gd name="T28" fmla="*/ 1248 w 1488"/>
                    <a:gd name="T29" fmla="*/ 784 h 1232"/>
                    <a:gd name="T30" fmla="*/ 1056 w 1488"/>
                    <a:gd name="T31" fmla="*/ 976 h 1232"/>
                    <a:gd name="T32" fmla="*/ 912 w 1488"/>
                    <a:gd name="T33" fmla="*/ 976 h 1232"/>
                    <a:gd name="T34" fmla="*/ 864 w 1488"/>
                    <a:gd name="T35" fmla="*/ 880 h 1232"/>
                    <a:gd name="T36" fmla="*/ 912 w 1488"/>
                    <a:gd name="T37" fmla="*/ 736 h 1232"/>
                    <a:gd name="T38" fmla="*/ 1008 w 1488"/>
                    <a:gd name="T39" fmla="*/ 544 h 1232"/>
                    <a:gd name="T40" fmla="*/ 1008 w 1488"/>
                    <a:gd name="T41" fmla="*/ 304 h 1232"/>
                    <a:gd name="T42" fmla="*/ 912 w 1488"/>
                    <a:gd name="T43" fmla="*/ 160 h 1232"/>
                    <a:gd name="T44" fmla="*/ 768 w 1488"/>
                    <a:gd name="T45" fmla="*/ 160 h 1232"/>
                    <a:gd name="T46" fmla="*/ 672 w 1488"/>
                    <a:gd name="T47" fmla="*/ 160 h 1232"/>
                    <a:gd name="T48" fmla="*/ 576 w 1488"/>
                    <a:gd name="T49" fmla="*/ 304 h 1232"/>
                    <a:gd name="T50" fmla="*/ 576 w 1488"/>
                    <a:gd name="T51" fmla="*/ 496 h 1232"/>
                    <a:gd name="T52" fmla="*/ 624 w 1488"/>
                    <a:gd name="T53" fmla="*/ 688 h 1232"/>
                    <a:gd name="T54" fmla="*/ 720 w 1488"/>
                    <a:gd name="T55" fmla="*/ 832 h 1232"/>
                    <a:gd name="T56" fmla="*/ 720 w 1488"/>
                    <a:gd name="T57" fmla="*/ 928 h 1232"/>
                    <a:gd name="T58" fmla="*/ 624 w 1488"/>
                    <a:gd name="T59" fmla="*/ 976 h 1232"/>
                    <a:gd name="T60" fmla="*/ 528 w 1488"/>
                    <a:gd name="T61" fmla="*/ 928 h 1232"/>
                    <a:gd name="T62" fmla="*/ 384 w 1488"/>
                    <a:gd name="T63" fmla="*/ 976 h 1232"/>
                    <a:gd name="T64" fmla="*/ 336 w 1488"/>
                    <a:gd name="T65" fmla="*/ 1120 h 1232"/>
                    <a:gd name="T66" fmla="*/ 432 w 1488"/>
                    <a:gd name="T67" fmla="*/ 1216 h 1232"/>
                    <a:gd name="T68" fmla="*/ 672 w 1488"/>
                    <a:gd name="T69" fmla="*/ 1216 h 1232"/>
                    <a:gd name="T70" fmla="*/ 1008 w 1488"/>
                    <a:gd name="T71" fmla="*/ 1168 h 1232"/>
                    <a:gd name="T72" fmla="*/ 1296 w 1488"/>
                    <a:gd name="T73" fmla="*/ 1024 h 1232"/>
                    <a:gd name="T74" fmla="*/ 1488 w 1488"/>
                    <a:gd name="T75" fmla="*/ 102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8" h="1232">
                      <a:moveTo>
                        <a:pt x="0" y="1024"/>
                      </a:moveTo>
                      <a:cubicBezTo>
                        <a:pt x="48" y="1032"/>
                        <a:pt x="96" y="1040"/>
                        <a:pt x="144" y="1024"/>
                      </a:cubicBezTo>
                      <a:cubicBezTo>
                        <a:pt x="192" y="1008"/>
                        <a:pt x="256" y="968"/>
                        <a:pt x="288" y="928"/>
                      </a:cubicBezTo>
                      <a:cubicBezTo>
                        <a:pt x="320" y="888"/>
                        <a:pt x="328" y="848"/>
                        <a:pt x="336" y="784"/>
                      </a:cubicBezTo>
                      <a:cubicBezTo>
                        <a:pt x="344" y="720"/>
                        <a:pt x="344" y="616"/>
                        <a:pt x="336" y="544"/>
                      </a:cubicBezTo>
                      <a:cubicBezTo>
                        <a:pt x="328" y="472"/>
                        <a:pt x="296" y="400"/>
                        <a:pt x="288" y="352"/>
                      </a:cubicBezTo>
                      <a:cubicBezTo>
                        <a:pt x="280" y="304"/>
                        <a:pt x="280" y="288"/>
                        <a:pt x="288" y="256"/>
                      </a:cubicBezTo>
                      <a:cubicBezTo>
                        <a:pt x="296" y="224"/>
                        <a:pt x="304" y="192"/>
                        <a:pt x="336" y="160"/>
                      </a:cubicBezTo>
                      <a:cubicBezTo>
                        <a:pt x="368" y="128"/>
                        <a:pt x="424" y="88"/>
                        <a:pt x="480" y="64"/>
                      </a:cubicBezTo>
                      <a:cubicBezTo>
                        <a:pt x="536" y="40"/>
                        <a:pt x="608" y="24"/>
                        <a:pt x="672" y="16"/>
                      </a:cubicBezTo>
                      <a:cubicBezTo>
                        <a:pt x="736" y="8"/>
                        <a:pt x="792" y="0"/>
                        <a:pt x="864" y="16"/>
                      </a:cubicBezTo>
                      <a:cubicBezTo>
                        <a:pt x="936" y="32"/>
                        <a:pt x="1040" y="64"/>
                        <a:pt x="1104" y="112"/>
                      </a:cubicBezTo>
                      <a:cubicBezTo>
                        <a:pt x="1168" y="160"/>
                        <a:pt x="1216" y="232"/>
                        <a:pt x="1248" y="304"/>
                      </a:cubicBezTo>
                      <a:cubicBezTo>
                        <a:pt x="1280" y="376"/>
                        <a:pt x="1296" y="464"/>
                        <a:pt x="1296" y="544"/>
                      </a:cubicBezTo>
                      <a:cubicBezTo>
                        <a:pt x="1296" y="624"/>
                        <a:pt x="1288" y="712"/>
                        <a:pt x="1248" y="784"/>
                      </a:cubicBezTo>
                      <a:cubicBezTo>
                        <a:pt x="1208" y="856"/>
                        <a:pt x="1112" y="944"/>
                        <a:pt x="1056" y="976"/>
                      </a:cubicBezTo>
                      <a:cubicBezTo>
                        <a:pt x="1000" y="1008"/>
                        <a:pt x="944" y="992"/>
                        <a:pt x="912" y="976"/>
                      </a:cubicBezTo>
                      <a:cubicBezTo>
                        <a:pt x="880" y="960"/>
                        <a:pt x="864" y="920"/>
                        <a:pt x="864" y="880"/>
                      </a:cubicBezTo>
                      <a:cubicBezTo>
                        <a:pt x="864" y="840"/>
                        <a:pt x="888" y="792"/>
                        <a:pt x="912" y="736"/>
                      </a:cubicBezTo>
                      <a:cubicBezTo>
                        <a:pt x="936" y="680"/>
                        <a:pt x="992" y="616"/>
                        <a:pt x="1008" y="544"/>
                      </a:cubicBezTo>
                      <a:cubicBezTo>
                        <a:pt x="1024" y="472"/>
                        <a:pt x="1024" y="368"/>
                        <a:pt x="1008" y="304"/>
                      </a:cubicBezTo>
                      <a:cubicBezTo>
                        <a:pt x="992" y="240"/>
                        <a:pt x="952" y="184"/>
                        <a:pt x="912" y="160"/>
                      </a:cubicBezTo>
                      <a:cubicBezTo>
                        <a:pt x="872" y="136"/>
                        <a:pt x="808" y="160"/>
                        <a:pt x="768" y="160"/>
                      </a:cubicBezTo>
                      <a:cubicBezTo>
                        <a:pt x="728" y="160"/>
                        <a:pt x="704" y="136"/>
                        <a:pt x="672" y="160"/>
                      </a:cubicBezTo>
                      <a:cubicBezTo>
                        <a:pt x="640" y="184"/>
                        <a:pt x="592" y="248"/>
                        <a:pt x="576" y="304"/>
                      </a:cubicBezTo>
                      <a:cubicBezTo>
                        <a:pt x="560" y="360"/>
                        <a:pt x="568" y="432"/>
                        <a:pt x="576" y="496"/>
                      </a:cubicBezTo>
                      <a:cubicBezTo>
                        <a:pt x="584" y="560"/>
                        <a:pt x="600" y="632"/>
                        <a:pt x="624" y="688"/>
                      </a:cubicBezTo>
                      <a:cubicBezTo>
                        <a:pt x="648" y="744"/>
                        <a:pt x="704" y="792"/>
                        <a:pt x="720" y="832"/>
                      </a:cubicBezTo>
                      <a:cubicBezTo>
                        <a:pt x="736" y="872"/>
                        <a:pt x="736" y="904"/>
                        <a:pt x="720" y="928"/>
                      </a:cubicBezTo>
                      <a:cubicBezTo>
                        <a:pt x="704" y="952"/>
                        <a:pt x="656" y="976"/>
                        <a:pt x="624" y="976"/>
                      </a:cubicBezTo>
                      <a:cubicBezTo>
                        <a:pt x="592" y="976"/>
                        <a:pt x="568" y="928"/>
                        <a:pt x="528" y="928"/>
                      </a:cubicBezTo>
                      <a:cubicBezTo>
                        <a:pt x="488" y="928"/>
                        <a:pt x="416" y="944"/>
                        <a:pt x="384" y="976"/>
                      </a:cubicBezTo>
                      <a:cubicBezTo>
                        <a:pt x="352" y="1008"/>
                        <a:pt x="328" y="1080"/>
                        <a:pt x="336" y="1120"/>
                      </a:cubicBezTo>
                      <a:cubicBezTo>
                        <a:pt x="344" y="1160"/>
                        <a:pt x="376" y="1200"/>
                        <a:pt x="432" y="1216"/>
                      </a:cubicBezTo>
                      <a:cubicBezTo>
                        <a:pt x="488" y="1232"/>
                        <a:pt x="576" y="1224"/>
                        <a:pt x="672" y="1216"/>
                      </a:cubicBezTo>
                      <a:cubicBezTo>
                        <a:pt x="768" y="1208"/>
                        <a:pt x="904" y="1200"/>
                        <a:pt x="1008" y="1168"/>
                      </a:cubicBezTo>
                      <a:cubicBezTo>
                        <a:pt x="1112" y="1136"/>
                        <a:pt x="1216" y="1048"/>
                        <a:pt x="1296" y="1024"/>
                      </a:cubicBezTo>
                      <a:cubicBezTo>
                        <a:pt x="1376" y="1000"/>
                        <a:pt x="1456" y="1024"/>
                        <a:pt x="1488" y="1024"/>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45" name="Line 41"/>
                <p:cNvSpPr>
                  <a:spLocks noChangeShapeType="1"/>
                </p:cNvSpPr>
                <p:nvPr/>
              </p:nvSpPr>
              <p:spPr bwMode="invGray">
                <a:xfrm flipH="1" flipV="1">
                  <a:off x="2016" y="3264"/>
                  <a:ext cx="144" cy="144"/>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46" name="Line 42"/>
                <p:cNvSpPr>
                  <a:spLocks noChangeShapeType="1"/>
                </p:cNvSpPr>
                <p:nvPr/>
              </p:nvSpPr>
              <p:spPr bwMode="invGray">
                <a:xfrm flipV="1">
                  <a:off x="3168" y="3168"/>
                  <a:ext cx="288" cy="0"/>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47" name="Line 43"/>
                <p:cNvSpPr>
                  <a:spLocks noChangeShapeType="1"/>
                </p:cNvSpPr>
                <p:nvPr/>
              </p:nvSpPr>
              <p:spPr bwMode="invGray">
                <a:xfrm>
                  <a:off x="3264" y="912"/>
                  <a:ext cx="0" cy="343"/>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378348" name="Group 44"/>
              <p:cNvGrpSpPr>
                <a:grpSpLocks/>
              </p:cNvGrpSpPr>
              <p:nvPr/>
            </p:nvGrpSpPr>
            <p:grpSpPr bwMode="auto">
              <a:xfrm rot="2507325">
                <a:off x="3804" y="912"/>
                <a:ext cx="624" cy="432"/>
                <a:chOff x="1200" y="864"/>
                <a:chExt cx="3936" cy="3168"/>
              </a:xfrm>
            </p:grpSpPr>
            <p:sp>
              <p:nvSpPr>
                <p:cNvPr id="1378349" name="Freeform 45"/>
                <p:cNvSpPr>
                  <a:spLocks/>
                </p:cNvSpPr>
                <p:nvPr/>
              </p:nvSpPr>
              <p:spPr bwMode="invGray">
                <a:xfrm>
                  <a:off x="1200" y="864"/>
                  <a:ext cx="3936" cy="3168"/>
                </a:xfrm>
                <a:custGeom>
                  <a:avLst/>
                  <a:gdLst>
                    <a:gd name="T0" fmla="*/ 0 w 1488"/>
                    <a:gd name="T1" fmla="*/ 1024 h 1232"/>
                    <a:gd name="T2" fmla="*/ 144 w 1488"/>
                    <a:gd name="T3" fmla="*/ 1024 h 1232"/>
                    <a:gd name="T4" fmla="*/ 288 w 1488"/>
                    <a:gd name="T5" fmla="*/ 928 h 1232"/>
                    <a:gd name="T6" fmla="*/ 336 w 1488"/>
                    <a:gd name="T7" fmla="*/ 784 h 1232"/>
                    <a:gd name="T8" fmla="*/ 336 w 1488"/>
                    <a:gd name="T9" fmla="*/ 544 h 1232"/>
                    <a:gd name="T10" fmla="*/ 288 w 1488"/>
                    <a:gd name="T11" fmla="*/ 352 h 1232"/>
                    <a:gd name="T12" fmla="*/ 288 w 1488"/>
                    <a:gd name="T13" fmla="*/ 256 h 1232"/>
                    <a:gd name="T14" fmla="*/ 336 w 1488"/>
                    <a:gd name="T15" fmla="*/ 160 h 1232"/>
                    <a:gd name="T16" fmla="*/ 480 w 1488"/>
                    <a:gd name="T17" fmla="*/ 64 h 1232"/>
                    <a:gd name="T18" fmla="*/ 672 w 1488"/>
                    <a:gd name="T19" fmla="*/ 16 h 1232"/>
                    <a:gd name="T20" fmla="*/ 864 w 1488"/>
                    <a:gd name="T21" fmla="*/ 16 h 1232"/>
                    <a:gd name="T22" fmla="*/ 1104 w 1488"/>
                    <a:gd name="T23" fmla="*/ 112 h 1232"/>
                    <a:gd name="T24" fmla="*/ 1248 w 1488"/>
                    <a:gd name="T25" fmla="*/ 304 h 1232"/>
                    <a:gd name="T26" fmla="*/ 1296 w 1488"/>
                    <a:gd name="T27" fmla="*/ 544 h 1232"/>
                    <a:gd name="T28" fmla="*/ 1248 w 1488"/>
                    <a:gd name="T29" fmla="*/ 784 h 1232"/>
                    <a:gd name="T30" fmla="*/ 1056 w 1488"/>
                    <a:gd name="T31" fmla="*/ 976 h 1232"/>
                    <a:gd name="T32" fmla="*/ 912 w 1488"/>
                    <a:gd name="T33" fmla="*/ 976 h 1232"/>
                    <a:gd name="T34" fmla="*/ 864 w 1488"/>
                    <a:gd name="T35" fmla="*/ 880 h 1232"/>
                    <a:gd name="T36" fmla="*/ 912 w 1488"/>
                    <a:gd name="T37" fmla="*/ 736 h 1232"/>
                    <a:gd name="T38" fmla="*/ 1008 w 1488"/>
                    <a:gd name="T39" fmla="*/ 544 h 1232"/>
                    <a:gd name="T40" fmla="*/ 1008 w 1488"/>
                    <a:gd name="T41" fmla="*/ 304 h 1232"/>
                    <a:gd name="T42" fmla="*/ 912 w 1488"/>
                    <a:gd name="T43" fmla="*/ 160 h 1232"/>
                    <a:gd name="T44" fmla="*/ 768 w 1488"/>
                    <a:gd name="T45" fmla="*/ 160 h 1232"/>
                    <a:gd name="T46" fmla="*/ 672 w 1488"/>
                    <a:gd name="T47" fmla="*/ 160 h 1232"/>
                    <a:gd name="T48" fmla="*/ 576 w 1488"/>
                    <a:gd name="T49" fmla="*/ 304 h 1232"/>
                    <a:gd name="T50" fmla="*/ 576 w 1488"/>
                    <a:gd name="T51" fmla="*/ 496 h 1232"/>
                    <a:gd name="T52" fmla="*/ 624 w 1488"/>
                    <a:gd name="T53" fmla="*/ 688 h 1232"/>
                    <a:gd name="T54" fmla="*/ 720 w 1488"/>
                    <a:gd name="T55" fmla="*/ 832 h 1232"/>
                    <a:gd name="T56" fmla="*/ 720 w 1488"/>
                    <a:gd name="T57" fmla="*/ 928 h 1232"/>
                    <a:gd name="T58" fmla="*/ 624 w 1488"/>
                    <a:gd name="T59" fmla="*/ 976 h 1232"/>
                    <a:gd name="T60" fmla="*/ 528 w 1488"/>
                    <a:gd name="T61" fmla="*/ 928 h 1232"/>
                    <a:gd name="T62" fmla="*/ 384 w 1488"/>
                    <a:gd name="T63" fmla="*/ 976 h 1232"/>
                    <a:gd name="T64" fmla="*/ 336 w 1488"/>
                    <a:gd name="T65" fmla="*/ 1120 h 1232"/>
                    <a:gd name="T66" fmla="*/ 432 w 1488"/>
                    <a:gd name="T67" fmla="*/ 1216 h 1232"/>
                    <a:gd name="T68" fmla="*/ 672 w 1488"/>
                    <a:gd name="T69" fmla="*/ 1216 h 1232"/>
                    <a:gd name="T70" fmla="*/ 1008 w 1488"/>
                    <a:gd name="T71" fmla="*/ 1168 h 1232"/>
                    <a:gd name="T72" fmla="*/ 1296 w 1488"/>
                    <a:gd name="T73" fmla="*/ 1024 h 1232"/>
                    <a:gd name="T74" fmla="*/ 1488 w 1488"/>
                    <a:gd name="T75" fmla="*/ 102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8" h="1232">
                      <a:moveTo>
                        <a:pt x="0" y="1024"/>
                      </a:moveTo>
                      <a:cubicBezTo>
                        <a:pt x="48" y="1032"/>
                        <a:pt x="96" y="1040"/>
                        <a:pt x="144" y="1024"/>
                      </a:cubicBezTo>
                      <a:cubicBezTo>
                        <a:pt x="192" y="1008"/>
                        <a:pt x="256" y="968"/>
                        <a:pt x="288" y="928"/>
                      </a:cubicBezTo>
                      <a:cubicBezTo>
                        <a:pt x="320" y="888"/>
                        <a:pt x="328" y="848"/>
                        <a:pt x="336" y="784"/>
                      </a:cubicBezTo>
                      <a:cubicBezTo>
                        <a:pt x="344" y="720"/>
                        <a:pt x="344" y="616"/>
                        <a:pt x="336" y="544"/>
                      </a:cubicBezTo>
                      <a:cubicBezTo>
                        <a:pt x="328" y="472"/>
                        <a:pt x="296" y="400"/>
                        <a:pt x="288" y="352"/>
                      </a:cubicBezTo>
                      <a:cubicBezTo>
                        <a:pt x="280" y="304"/>
                        <a:pt x="280" y="288"/>
                        <a:pt x="288" y="256"/>
                      </a:cubicBezTo>
                      <a:cubicBezTo>
                        <a:pt x="296" y="224"/>
                        <a:pt x="304" y="192"/>
                        <a:pt x="336" y="160"/>
                      </a:cubicBezTo>
                      <a:cubicBezTo>
                        <a:pt x="368" y="128"/>
                        <a:pt x="424" y="88"/>
                        <a:pt x="480" y="64"/>
                      </a:cubicBezTo>
                      <a:cubicBezTo>
                        <a:pt x="536" y="40"/>
                        <a:pt x="608" y="24"/>
                        <a:pt x="672" y="16"/>
                      </a:cubicBezTo>
                      <a:cubicBezTo>
                        <a:pt x="736" y="8"/>
                        <a:pt x="792" y="0"/>
                        <a:pt x="864" y="16"/>
                      </a:cubicBezTo>
                      <a:cubicBezTo>
                        <a:pt x="936" y="32"/>
                        <a:pt x="1040" y="64"/>
                        <a:pt x="1104" y="112"/>
                      </a:cubicBezTo>
                      <a:cubicBezTo>
                        <a:pt x="1168" y="160"/>
                        <a:pt x="1216" y="232"/>
                        <a:pt x="1248" y="304"/>
                      </a:cubicBezTo>
                      <a:cubicBezTo>
                        <a:pt x="1280" y="376"/>
                        <a:pt x="1296" y="464"/>
                        <a:pt x="1296" y="544"/>
                      </a:cubicBezTo>
                      <a:cubicBezTo>
                        <a:pt x="1296" y="624"/>
                        <a:pt x="1288" y="712"/>
                        <a:pt x="1248" y="784"/>
                      </a:cubicBezTo>
                      <a:cubicBezTo>
                        <a:pt x="1208" y="856"/>
                        <a:pt x="1112" y="944"/>
                        <a:pt x="1056" y="976"/>
                      </a:cubicBezTo>
                      <a:cubicBezTo>
                        <a:pt x="1000" y="1008"/>
                        <a:pt x="944" y="992"/>
                        <a:pt x="912" y="976"/>
                      </a:cubicBezTo>
                      <a:cubicBezTo>
                        <a:pt x="880" y="960"/>
                        <a:pt x="864" y="920"/>
                        <a:pt x="864" y="880"/>
                      </a:cubicBezTo>
                      <a:cubicBezTo>
                        <a:pt x="864" y="840"/>
                        <a:pt x="888" y="792"/>
                        <a:pt x="912" y="736"/>
                      </a:cubicBezTo>
                      <a:cubicBezTo>
                        <a:pt x="936" y="680"/>
                        <a:pt x="992" y="616"/>
                        <a:pt x="1008" y="544"/>
                      </a:cubicBezTo>
                      <a:cubicBezTo>
                        <a:pt x="1024" y="472"/>
                        <a:pt x="1024" y="368"/>
                        <a:pt x="1008" y="304"/>
                      </a:cubicBezTo>
                      <a:cubicBezTo>
                        <a:pt x="992" y="240"/>
                        <a:pt x="952" y="184"/>
                        <a:pt x="912" y="160"/>
                      </a:cubicBezTo>
                      <a:cubicBezTo>
                        <a:pt x="872" y="136"/>
                        <a:pt x="808" y="160"/>
                        <a:pt x="768" y="160"/>
                      </a:cubicBezTo>
                      <a:cubicBezTo>
                        <a:pt x="728" y="160"/>
                        <a:pt x="704" y="136"/>
                        <a:pt x="672" y="160"/>
                      </a:cubicBezTo>
                      <a:cubicBezTo>
                        <a:pt x="640" y="184"/>
                        <a:pt x="592" y="248"/>
                        <a:pt x="576" y="304"/>
                      </a:cubicBezTo>
                      <a:cubicBezTo>
                        <a:pt x="560" y="360"/>
                        <a:pt x="568" y="432"/>
                        <a:pt x="576" y="496"/>
                      </a:cubicBezTo>
                      <a:cubicBezTo>
                        <a:pt x="584" y="560"/>
                        <a:pt x="600" y="632"/>
                        <a:pt x="624" y="688"/>
                      </a:cubicBezTo>
                      <a:cubicBezTo>
                        <a:pt x="648" y="744"/>
                        <a:pt x="704" y="792"/>
                        <a:pt x="720" y="832"/>
                      </a:cubicBezTo>
                      <a:cubicBezTo>
                        <a:pt x="736" y="872"/>
                        <a:pt x="736" y="904"/>
                        <a:pt x="720" y="928"/>
                      </a:cubicBezTo>
                      <a:cubicBezTo>
                        <a:pt x="704" y="952"/>
                        <a:pt x="656" y="976"/>
                        <a:pt x="624" y="976"/>
                      </a:cubicBezTo>
                      <a:cubicBezTo>
                        <a:pt x="592" y="976"/>
                        <a:pt x="568" y="928"/>
                        <a:pt x="528" y="928"/>
                      </a:cubicBezTo>
                      <a:cubicBezTo>
                        <a:pt x="488" y="928"/>
                        <a:pt x="416" y="944"/>
                        <a:pt x="384" y="976"/>
                      </a:cubicBezTo>
                      <a:cubicBezTo>
                        <a:pt x="352" y="1008"/>
                        <a:pt x="328" y="1080"/>
                        <a:pt x="336" y="1120"/>
                      </a:cubicBezTo>
                      <a:cubicBezTo>
                        <a:pt x="344" y="1160"/>
                        <a:pt x="376" y="1200"/>
                        <a:pt x="432" y="1216"/>
                      </a:cubicBezTo>
                      <a:cubicBezTo>
                        <a:pt x="488" y="1232"/>
                        <a:pt x="576" y="1224"/>
                        <a:pt x="672" y="1216"/>
                      </a:cubicBezTo>
                      <a:cubicBezTo>
                        <a:pt x="768" y="1208"/>
                        <a:pt x="904" y="1200"/>
                        <a:pt x="1008" y="1168"/>
                      </a:cubicBezTo>
                      <a:cubicBezTo>
                        <a:pt x="1112" y="1136"/>
                        <a:pt x="1216" y="1048"/>
                        <a:pt x="1296" y="1024"/>
                      </a:cubicBezTo>
                      <a:cubicBezTo>
                        <a:pt x="1376" y="1000"/>
                        <a:pt x="1456" y="1024"/>
                        <a:pt x="1488" y="1024"/>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50" name="Line 46"/>
                <p:cNvSpPr>
                  <a:spLocks noChangeShapeType="1"/>
                </p:cNvSpPr>
                <p:nvPr/>
              </p:nvSpPr>
              <p:spPr bwMode="invGray">
                <a:xfrm flipH="1" flipV="1">
                  <a:off x="2016" y="3264"/>
                  <a:ext cx="144" cy="144"/>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51" name="Line 47"/>
                <p:cNvSpPr>
                  <a:spLocks noChangeShapeType="1"/>
                </p:cNvSpPr>
                <p:nvPr/>
              </p:nvSpPr>
              <p:spPr bwMode="invGray">
                <a:xfrm flipV="1">
                  <a:off x="3168" y="3168"/>
                  <a:ext cx="288" cy="0"/>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52" name="Line 48"/>
                <p:cNvSpPr>
                  <a:spLocks noChangeShapeType="1"/>
                </p:cNvSpPr>
                <p:nvPr/>
              </p:nvSpPr>
              <p:spPr bwMode="invGray">
                <a:xfrm>
                  <a:off x="3264" y="912"/>
                  <a:ext cx="0" cy="343"/>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378353" name="Group 49"/>
              <p:cNvGrpSpPr>
                <a:grpSpLocks/>
              </p:cNvGrpSpPr>
              <p:nvPr/>
            </p:nvGrpSpPr>
            <p:grpSpPr bwMode="auto">
              <a:xfrm rot="-17811394">
                <a:off x="4176" y="1392"/>
                <a:ext cx="624" cy="432"/>
                <a:chOff x="1200" y="864"/>
                <a:chExt cx="3936" cy="3168"/>
              </a:xfrm>
            </p:grpSpPr>
            <p:sp>
              <p:nvSpPr>
                <p:cNvPr id="1378354" name="Freeform 50"/>
                <p:cNvSpPr>
                  <a:spLocks/>
                </p:cNvSpPr>
                <p:nvPr/>
              </p:nvSpPr>
              <p:spPr bwMode="invGray">
                <a:xfrm>
                  <a:off x="1200" y="864"/>
                  <a:ext cx="3936" cy="3168"/>
                </a:xfrm>
                <a:custGeom>
                  <a:avLst/>
                  <a:gdLst>
                    <a:gd name="T0" fmla="*/ 0 w 1488"/>
                    <a:gd name="T1" fmla="*/ 1024 h 1232"/>
                    <a:gd name="T2" fmla="*/ 144 w 1488"/>
                    <a:gd name="T3" fmla="*/ 1024 h 1232"/>
                    <a:gd name="T4" fmla="*/ 288 w 1488"/>
                    <a:gd name="T5" fmla="*/ 928 h 1232"/>
                    <a:gd name="T6" fmla="*/ 336 w 1488"/>
                    <a:gd name="T7" fmla="*/ 784 h 1232"/>
                    <a:gd name="T8" fmla="*/ 336 w 1488"/>
                    <a:gd name="T9" fmla="*/ 544 h 1232"/>
                    <a:gd name="T10" fmla="*/ 288 w 1488"/>
                    <a:gd name="T11" fmla="*/ 352 h 1232"/>
                    <a:gd name="T12" fmla="*/ 288 w 1488"/>
                    <a:gd name="T13" fmla="*/ 256 h 1232"/>
                    <a:gd name="T14" fmla="*/ 336 w 1488"/>
                    <a:gd name="T15" fmla="*/ 160 h 1232"/>
                    <a:gd name="T16" fmla="*/ 480 w 1488"/>
                    <a:gd name="T17" fmla="*/ 64 h 1232"/>
                    <a:gd name="T18" fmla="*/ 672 w 1488"/>
                    <a:gd name="T19" fmla="*/ 16 h 1232"/>
                    <a:gd name="T20" fmla="*/ 864 w 1488"/>
                    <a:gd name="T21" fmla="*/ 16 h 1232"/>
                    <a:gd name="T22" fmla="*/ 1104 w 1488"/>
                    <a:gd name="T23" fmla="*/ 112 h 1232"/>
                    <a:gd name="T24" fmla="*/ 1248 w 1488"/>
                    <a:gd name="T25" fmla="*/ 304 h 1232"/>
                    <a:gd name="T26" fmla="*/ 1296 w 1488"/>
                    <a:gd name="T27" fmla="*/ 544 h 1232"/>
                    <a:gd name="T28" fmla="*/ 1248 w 1488"/>
                    <a:gd name="T29" fmla="*/ 784 h 1232"/>
                    <a:gd name="T30" fmla="*/ 1056 w 1488"/>
                    <a:gd name="T31" fmla="*/ 976 h 1232"/>
                    <a:gd name="T32" fmla="*/ 912 w 1488"/>
                    <a:gd name="T33" fmla="*/ 976 h 1232"/>
                    <a:gd name="T34" fmla="*/ 864 w 1488"/>
                    <a:gd name="T35" fmla="*/ 880 h 1232"/>
                    <a:gd name="T36" fmla="*/ 912 w 1488"/>
                    <a:gd name="T37" fmla="*/ 736 h 1232"/>
                    <a:gd name="T38" fmla="*/ 1008 w 1488"/>
                    <a:gd name="T39" fmla="*/ 544 h 1232"/>
                    <a:gd name="T40" fmla="*/ 1008 w 1488"/>
                    <a:gd name="T41" fmla="*/ 304 h 1232"/>
                    <a:gd name="T42" fmla="*/ 912 w 1488"/>
                    <a:gd name="T43" fmla="*/ 160 h 1232"/>
                    <a:gd name="T44" fmla="*/ 768 w 1488"/>
                    <a:gd name="T45" fmla="*/ 160 h 1232"/>
                    <a:gd name="T46" fmla="*/ 672 w 1488"/>
                    <a:gd name="T47" fmla="*/ 160 h 1232"/>
                    <a:gd name="T48" fmla="*/ 576 w 1488"/>
                    <a:gd name="T49" fmla="*/ 304 h 1232"/>
                    <a:gd name="T50" fmla="*/ 576 w 1488"/>
                    <a:gd name="T51" fmla="*/ 496 h 1232"/>
                    <a:gd name="T52" fmla="*/ 624 w 1488"/>
                    <a:gd name="T53" fmla="*/ 688 h 1232"/>
                    <a:gd name="T54" fmla="*/ 720 w 1488"/>
                    <a:gd name="T55" fmla="*/ 832 h 1232"/>
                    <a:gd name="T56" fmla="*/ 720 w 1488"/>
                    <a:gd name="T57" fmla="*/ 928 h 1232"/>
                    <a:gd name="T58" fmla="*/ 624 w 1488"/>
                    <a:gd name="T59" fmla="*/ 976 h 1232"/>
                    <a:gd name="T60" fmla="*/ 528 w 1488"/>
                    <a:gd name="T61" fmla="*/ 928 h 1232"/>
                    <a:gd name="T62" fmla="*/ 384 w 1488"/>
                    <a:gd name="T63" fmla="*/ 976 h 1232"/>
                    <a:gd name="T64" fmla="*/ 336 w 1488"/>
                    <a:gd name="T65" fmla="*/ 1120 h 1232"/>
                    <a:gd name="T66" fmla="*/ 432 w 1488"/>
                    <a:gd name="T67" fmla="*/ 1216 h 1232"/>
                    <a:gd name="T68" fmla="*/ 672 w 1488"/>
                    <a:gd name="T69" fmla="*/ 1216 h 1232"/>
                    <a:gd name="T70" fmla="*/ 1008 w 1488"/>
                    <a:gd name="T71" fmla="*/ 1168 h 1232"/>
                    <a:gd name="T72" fmla="*/ 1296 w 1488"/>
                    <a:gd name="T73" fmla="*/ 1024 h 1232"/>
                    <a:gd name="T74" fmla="*/ 1488 w 1488"/>
                    <a:gd name="T75" fmla="*/ 102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8" h="1232">
                      <a:moveTo>
                        <a:pt x="0" y="1024"/>
                      </a:moveTo>
                      <a:cubicBezTo>
                        <a:pt x="48" y="1032"/>
                        <a:pt x="96" y="1040"/>
                        <a:pt x="144" y="1024"/>
                      </a:cubicBezTo>
                      <a:cubicBezTo>
                        <a:pt x="192" y="1008"/>
                        <a:pt x="256" y="968"/>
                        <a:pt x="288" y="928"/>
                      </a:cubicBezTo>
                      <a:cubicBezTo>
                        <a:pt x="320" y="888"/>
                        <a:pt x="328" y="848"/>
                        <a:pt x="336" y="784"/>
                      </a:cubicBezTo>
                      <a:cubicBezTo>
                        <a:pt x="344" y="720"/>
                        <a:pt x="344" y="616"/>
                        <a:pt x="336" y="544"/>
                      </a:cubicBezTo>
                      <a:cubicBezTo>
                        <a:pt x="328" y="472"/>
                        <a:pt x="296" y="400"/>
                        <a:pt x="288" y="352"/>
                      </a:cubicBezTo>
                      <a:cubicBezTo>
                        <a:pt x="280" y="304"/>
                        <a:pt x="280" y="288"/>
                        <a:pt x="288" y="256"/>
                      </a:cubicBezTo>
                      <a:cubicBezTo>
                        <a:pt x="296" y="224"/>
                        <a:pt x="304" y="192"/>
                        <a:pt x="336" y="160"/>
                      </a:cubicBezTo>
                      <a:cubicBezTo>
                        <a:pt x="368" y="128"/>
                        <a:pt x="424" y="88"/>
                        <a:pt x="480" y="64"/>
                      </a:cubicBezTo>
                      <a:cubicBezTo>
                        <a:pt x="536" y="40"/>
                        <a:pt x="608" y="24"/>
                        <a:pt x="672" y="16"/>
                      </a:cubicBezTo>
                      <a:cubicBezTo>
                        <a:pt x="736" y="8"/>
                        <a:pt x="792" y="0"/>
                        <a:pt x="864" y="16"/>
                      </a:cubicBezTo>
                      <a:cubicBezTo>
                        <a:pt x="936" y="32"/>
                        <a:pt x="1040" y="64"/>
                        <a:pt x="1104" y="112"/>
                      </a:cubicBezTo>
                      <a:cubicBezTo>
                        <a:pt x="1168" y="160"/>
                        <a:pt x="1216" y="232"/>
                        <a:pt x="1248" y="304"/>
                      </a:cubicBezTo>
                      <a:cubicBezTo>
                        <a:pt x="1280" y="376"/>
                        <a:pt x="1296" y="464"/>
                        <a:pt x="1296" y="544"/>
                      </a:cubicBezTo>
                      <a:cubicBezTo>
                        <a:pt x="1296" y="624"/>
                        <a:pt x="1288" y="712"/>
                        <a:pt x="1248" y="784"/>
                      </a:cubicBezTo>
                      <a:cubicBezTo>
                        <a:pt x="1208" y="856"/>
                        <a:pt x="1112" y="944"/>
                        <a:pt x="1056" y="976"/>
                      </a:cubicBezTo>
                      <a:cubicBezTo>
                        <a:pt x="1000" y="1008"/>
                        <a:pt x="944" y="992"/>
                        <a:pt x="912" y="976"/>
                      </a:cubicBezTo>
                      <a:cubicBezTo>
                        <a:pt x="880" y="960"/>
                        <a:pt x="864" y="920"/>
                        <a:pt x="864" y="880"/>
                      </a:cubicBezTo>
                      <a:cubicBezTo>
                        <a:pt x="864" y="840"/>
                        <a:pt x="888" y="792"/>
                        <a:pt x="912" y="736"/>
                      </a:cubicBezTo>
                      <a:cubicBezTo>
                        <a:pt x="936" y="680"/>
                        <a:pt x="992" y="616"/>
                        <a:pt x="1008" y="544"/>
                      </a:cubicBezTo>
                      <a:cubicBezTo>
                        <a:pt x="1024" y="472"/>
                        <a:pt x="1024" y="368"/>
                        <a:pt x="1008" y="304"/>
                      </a:cubicBezTo>
                      <a:cubicBezTo>
                        <a:pt x="992" y="240"/>
                        <a:pt x="952" y="184"/>
                        <a:pt x="912" y="160"/>
                      </a:cubicBezTo>
                      <a:cubicBezTo>
                        <a:pt x="872" y="136"/>
                        <a:pt x="808" y="160"/>
                        <a:pt x="768" y="160"/>
                      </a:cubicBezTo>
                      <a:cubicBezTo>
                        <a:pt x="728" y="160"/>
                        <a:pt x="704" y="136"/>
                        <a:pt x="672" y="160"/>
                      </a:cubicBezTo>
                      <a:cubicBezTo>
                        <a:pt x="640" y="184"/>
                        <a:pt x="592" y="248"/>
                        <a:pt x="576" y="304"/>
                      </a:cubicBezTo>
                      <a:cubicBezTo>
                        <a:pt x="560" y="360"/>
                        <a:pt x="568" y="432"/>
                        <a:pt x="576" y="496"/>
                      </a:cubicBezTo>
                      <a:cubicBezTo>
                        <a:pt x="584" y="560"/>
                        <a:pt x="600" y="632"/>
                        <a:pt x="624" y="688"/>
                      </a:cubicBezTo>
                      <a:cubicBezTo>
                        <a:pt x="648" y="744"/>
                        <a:pt x="704" y="792"/>
                        <a:pt x="720" y="832"/>
                      </a:cubicBezTo>
                      <a:cubicBezTo>
                        <a:pt x="736" y="872"/>
                        <a:pt x="736" y="904"/>
                        <a:pt x="720" y="928"/>
                      </a:cubicBezTo>
                      <a:cubicBezTo>
                        <a:pt x="704" y="952"/>
                        <a:pt x="656" y="976"/>
                        <a:pt x="624" y="976"/>
                      </a:cubicBezTo>
                      <a:cubicBezTo>
                        <a:pt x="592" y="976"/>
                        <a:pt x="568" y="928"/>
                        <a:pt x="528" y="928"/>
                      </a:cubicBezTo>
                      <a:cubicBezTo>
                        <a:pt x="488" y="928"/>
                        <a:pt x="416" y="944"/>
                        <a:pt x="384" y="976"/>
                      </a:cubicBezTo>
                      <a:cubicBezTo>
                        <a:pt x="352" y="1008"/>
                        <a:pt x="328" y="1080"/>
                        <a:pt x="336" y="1120"/>
                      </a:cubicBezTo>
                      <a:cubicBezTo>
                        <a:pt x="344" y="1160"/>
                        <a:pt x="376" y="1200"/>
                        <a:pt x="432" y="1216"/>
                      </a:cubicBezTo>
                      <a:cubicBezTo>
                        <a:pt x="488" y="1232"/>
                        <a:pt x="576" y="1224"/>
                        <a:pt x="672" y="1216"/>
                      </a:cubicBezTo>
                      <a:cubicBezTo>
                        <a:pt x="768" y="1208"/>
                        <a:pt x="904" y="1200"/>
                        <a:pt x="1008" y="1168"/>
                      </a:cubicBezTo>
                      <a:cubicBezTo>
                        <a:pt x="1112" y="1136"/>
                        <a:pt x="1216" y="1048"/>
                        <a:pt x="1296" y="1024"/>
                      </a:cubicBezTo>
                      <a:cubicBezTo>
                        <a:pt x="1376" y="1000"/>
                        <a:pt x="1456" y="1024"/>
                        <a:pt x="1488" y="1024"/>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55" name="Line 51"/>
                <p:cNvSpPr>
                  <a:spLocks noChangeShapeType="1"/>
                </p:cNvSpPr>
                <p:nvPr/>
              </p:nvSpPr>
              <p:spPr bwMode="invGray">
                <a:xfrm flipH="1" flipV="1">
                  <a:off x="2016" y="3264"/>
                  <a:ext cx="144" cy="144"/>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56" name="Line 52"/>
                <p:cNvSpPr>
                  <a:spLocks noChangeShapeType="1"/>
                </p:cNvSpPr>
                <p:nvPr/>
              </p:nvSpPr>
              <p:spPr bwMode="invGray">
                <a:xfrm flipV="1">
                  <a:off x="3168" y="3168"/>
                  <a:ext cx="288" cy="0"/>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57" name="Line 53"/>
                <p:cNvSpPr>
                  <a:spLocks noChangeShapeType="1"/>
                </p:cNvSpPr>
                <p:nvPr/>
              </p:nvSpPr>
              <p:spPr bwMode="invGray">
                <a:xfrm>
                  <a:off x="3264" y="912"/>
                  <a:ext cx="0" cy="343"/>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378358" name="Group 54"/>
              <p:cNvGrpSpPr>
                <a:grpSpLocks/>
              </p:cNvGrpSpPr>
              <p:nvPr/>
            </p:nvGrpSpPr>
            <p:grpSpPr bwMode="auto">
              <a:xfrm rot="-16460966">
                <a:off x="4368" y="2016"/>
                <a:ext cx="624" cy="432"/>
                <a:chOff x="1200" y="864"/>
                <a:chExt cx="3936" cy="3168"/>
              </a:xfrm>
            </p:grpSpPr>
            <p:sp>
              <p:nvSpPr>
                <p:cNvPr id="1378359" name="Freeform 55"/>
                <p:cNvSpPr>
                  <a:spLocks/>
                </p:cNvSpPr>
                <p:nvPr/>
              </p:nvSpPr>
              <p:spPr bwMode="invGray">
                <a:xfrm>
                  <a:off x="1200" y="864"/>
                  <a:ext cx="3936" cy="3168"/>
                </a:xfrm>
                <a:custGeom>
                  <a:avLst/>
                  <a:gdLst>
                    <a:gd name="T0" fmla="*/ 0 w 1488"/>
                    <a:gd name="T1" fmla="*/ 1024 h 1232"/>
                    <a:gd name="T2" fmla="*/ 144 w 1488"/>
                    <a:gd name="T3" fmla="*/ 1024 h 1232"/>
                    <a:gd name="T4" fmla="*/ 288 w 1488"/>
                    <a:gd name="T5" fmla="*/ 928 h 1232"/>
                    <a:gd name="T6" fmla="*/ 336 w 1488"/>
                    <a:gd name="T7" fmla="*/ 784 h 1232"/>
                    <a:gd name="T8" fmla="*/ 336 w 1488"/>
                    <a:gd name="T9" fmla="*/ 544 h 1232"/>
                    <a:gd name="T10" fmla="*/ 288 w 1488"/>
                    <a:gd name="T11" fmla="*/ 352 h 1232"/>
                    <a:gd name="T12" fmla="*/ 288 w 1488"/>
                    <a:gd name="T13" fmla="*/ 256 h 1232"/>
                    <a:gd name="T14" fmla="*/ 336 w 1488"/>
                    <a:gd name="T15" fmla="*/ 160 h 1232"/>
                    <a:gd name="T16" fmla="*/ 480 w 1488"/>
                    <a:gd name="T17" fmla="*/ 64 h 1232"/>
                    <a:gd name="T18" fmla="*/ 672 w 1488"/>
                    <a:gd name="T19" fmla="*/ 16 h 1232"/>
                    <a:gd name="T20" fmla="*/ 864 w 1488"/>
                    <a:gd name="T21" fmla="*/ 16 h 1232"/>
                    <a:gd name="T22" fmla="*/ 1104 w 1488"/>
                    <a:gd name="T23" fmla="*/ 112 h 1232"/>
                    <a:gd name="T24" fmla="*/ 1248 w 1488"/>
                    <a:gd name="T25" fmla="*/ 304 h 1232"/>
                    <a:gd name="T26" fmla="*/ 1296 w 1488"/>
                    <a:gd name="T27" fmla="*/ 544 h 1232"/>
                    <a:gd name="T28" fmla="*/ 1248 w 1488"/>
                    <a:gd name="T29" fmla="*/ 784 h 1232"/>
                    <a:gd name="T30" fmla="*/ 1056 w 1488"/>
                    <a:gd name="T31" fmla="*/ 976 h 1232"/>
                    <a:gd name="T32" fmla="*/ 912 w 1488"/>
                    <a:gd name="T33" fmla="*/ 976 h 1232"/>
                    <a:gd name="T34" fmla="*/ 864 w 1488"/>
                    <a:gd name="T35" fmla="*/ 880 h 1232"/>
                    <a:gd name="T36" fmla="*/ 912 w 1488"/>
                    <a:gd name="T37" fmla="*/ 736 h 1232"/>
                    <a:gd name="T38" fmla="*/ 1008 w 1488"/>
                    <a:gd name="T39" fmla="*/ 544 h 1232"/>
                    <a:gd name="T40" fmla="*/ 1008 w 1488"/>
                    <a:gd name="T41" fmla="*/ 304 h 1232"/>
                    <a:gd name="T42" fmla="*/ 912 w 1488"/>
                    <a:gd name="T43" fmla="*/ 160 h 1232"/>
                    <a:gd name="T44" fmla="*/ 768 w 1488"/>
                    <a:gd name="T45" fmla="*/ 160 h 1232"/>
                    <a:gd name="T46" fmla="*/ 672 w 1488"/>
                    <a:gd name="T47" fmla="*/ 160 h 1232"/>
                    <a:gd name="T48" fmla="*/ 576 w 1488"/>
                    <a:gd name="T49" fmla="*/ 304 h 1232"/>
                    <a:gd name="T50" fmla="*/ 576 w 1488"/>
                    <a:gd name="T51" fmla="*/ 496 h 1232"/>
                    <a:gd name="T52" fmla="*/ 624 w 1488"/>
                    <a:gd name="T53" fmla="*/ 688 h 1232"/>
                    <a:gd name="T54" fmla="*/ 720 w 1488"/>
                    <a:gd name="T55" fmla="*/ 832 h 1232"/>
                    <a:gd name="T56" fmla="*/ 720 w 1488"/>
                    <a:gd name="T57" fmla="*/ 928 h 1232"/>
                    <a:gd name="T58" fmla="*/ 624 w 1488"/>
                    <a:gd name="T59" fmla="*/ 976 h 1232"/>
                    <a:gd name="T60" fmla="*/ 528 w 1488"/>
                    <a:gd name="T61" fmla="*/ 928 h 1232"/>
                    <a:gd name="T62" fmla="*/ 384 w 1488"/>
                    <a:gd name="T63" fmla="*/ 976 h 1232"/>
                    <a:gd name="T64" fmla="*/ 336 w 1488"/>
                    <a:gd name="T65" fmla="*/ 1120 h 1232"/>
                    <a:gd name="T66" fmla="*/ 432 w 1488"/>
                    <a:gd name="T67" fmla="*/ 1216 h 1232"/>
                    <a:gd name="T68" fmla="*/ 672 w 1488"/>
                    <a:gd name="T69" fmla="*/ 1216 h 1232"/>
                    <a:gd name="T70" fmla="*/ 1008 w 1488"/>
                    <a:gd name="T71" fmla="*/ 1168 h 1232"/>
                    <a:gd name="T72" fmla="*/ 1296 w 1488"/>
                    <a:gd name="T73" fmla="*/ 1024 h 1232"/>
                    <a:gd name="T74" fmla="*/ 1488 w 1488"/>
                    <a:gd name="T75" fmla="*/ 102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8" h="1232">
                      <a:moveTo>
                        <a:pt x="0" y="1024"/>
                      </a:moveTo>
                      <a:cubicBezTo>
                        <a:pt x="48" y="1032"/>
                        <a:pt x="96" y="1040"/>
                        <a:pt x="144" y="1024"/>
                      </a:cubicBezTo>
                      <a:cubicBezTo>
                        <a:pt x="192" y="1008"/>
                        <a:pt x="256" y="968"/>
                        <a:pt x="288" y="928"/>
                      </a:cubicBezTo>
                      <a:cubicBezTo>
                        <a:pt x="320" y="888"/>
                        <a:pt x="328" y="848"/>
                        <a:pt x="336" y="784"/>
                      </a:cubicBezTo>
                      <a:cubicBezTo>
                        <a:pt x="344" y="720"/>
                        <a:pt x="344" y="616"/>
                        <a:pt x="336" y="544"/>
                      </a:cubicBezTo>
                      <a:cubicBezTo>
                        <a:pt x="328" y="472"/>
                        <a:pt x="296" y="400"/>
                        <a:pt x="288" y="352"/>
                      </a:cubicBezTo>
                      <a:cubicBezTo>
                        <a:pt x="280" y="304"/>
                        <a:pt x="280" y="288"/>
                        <a:pt x="288" y="256"/>
                      </a:cubicBezTo>
                      <a:cubicBezTo>
                        <a:pt x="296" y="224"/>
                        <a:pt x="304" y="192"/>
                        <a:pt x="336" y="160"/>
                      </a:cubicBezTo>
                      <a:cubicBezTo>
                        <a:pt x="368" y="128"/>
                        <a:pt x="424" y="88"/>
                        <a:pt x="480" y="64"/>
                      </a:cubicBezTo>
                      <a:cubicBezTo>
                        <a:pt x="536" y="40"/>
                        <a:pt x="608" y="24"/>
                        <a:pt x="672" y="16"/>
                      </a:cubicBezTo>
                      <a:cubicBezTo>
                        <a:pt x="736" y="8"/>
                        <a:pt x="792" y="0"/>
                        <a:pt x="864" y="16"/>
                      </a:cubicBezTo>
                      <a:cubicBezTo>
                        <a:pt x="936" y="32"/>
                        <a:pt x="1040" y="64"/>
                        <a:pt x="1104" y="112"/>
                      </a:cubicBezTo>
                      <a:cubicBezTo>
                        <a:pt x="1168" y="160"/>
                        <a:pt x="1216" y="232"/>
                        <a:pt x="1248" y="304"/>
                      </a:cubicBezTo>
                      <a:cubicBezTo>
                        <a:pt x="1280" y="376"/>
                        <a:pt x="1296" y="464"/>
                        <a:pt x="1296" y="544"/>
                      </a:cubicBezTo>
                      <a:cubicBezTo>
                        <a:pt x="1296" y="624"/>
                        <a:pt x="1288" y="712"/>
                        <a:pt x="1248" y="784"/>
                      </a:cubicBezTo>
                      <a:cubicBezTo>
                        <a:pt x="1208" y="856"/>
                        <a:pt x="1112" y="944"/>
                        <a:pt x="1056" y="976"/>
                      </a:cubicBezTo>
                      <a:cubicBezTo>
                        <a:pt x="1000" y="1008"/>
                        <a:pt x="944" y="992"/>
                        <a:pt x="912" y="976"/>
                      </a:cubicBezTo>
                      <a:cubicBezTo>
                        <a:pt x="880" y="960"/>
                        <a:pt x="864" y="920"/>
                        <a:pt x="864" y="880"/>
                      </a:cubicBezTo>
                      <a:cubicBezTo>
                        <a:pt x="864" y="840"/>
                        <a:pt x="888" y="792"/>
                        <a:pt x="912" y="736"/>
                      </a:cubicBezTo>
                      <a:cubicBezTo>
                        <a:pt x="936" y="680"/>
                        <a:pt x="992" y="616"/>
                        <a:pt x="1008" y="544"/>
                      </a:cubicBezTo>
                      <a:cubicBezTo>
                        <a:pt x="1024" y="472"/>
                        <a:pt x="1024" y="368"/>
                        <a:pt x="1008" y="304"/>
                      </a:cubicBezTo>
                      <a:cubicBezTo>
                        <a:pt x="992" y="240"/>
                        <a:pt x="952" y="184"/>
                        <a:pt x="912" y="160"/>
                      </a:cubicBezTo>
                      <a:cubicBezTo>
                        <a:pt x="872" y="136"/>
                        <a:pt x="808" y="160"/>
                        <a:pt x="768" y="160"/>
                      </a:cubicBezTo>
                      <a:cubicBezTo>
                        <a:pt x="728" y="160"/>
                        <a:pt x="704" y="136"/>
                        <a:pt x="672" y="160"/>
                      </a:cubicBezTo>
                      <a:cubicBezTo>
                        <a:pt x="640" y="184"/>
                        <a:pt x="592" y="248"/>
                        <a:pt x="576" y="304"/>
                      </a:cubicBezTo>
                      <a:cubicBezTo>
                        <a:pt x="560" y="360"/>
                        <a:pt x="568" y="432"/>
                        <a:pt x="576" y="496"/>
                      </a:cubicBezTo>
                      <a:cubicBezTo>
                        <a:pt x="584" y="560"/>
                        <a:pt x="600" y="632"/>
                        <a:pt x="624" y="688"/>
                      </a:cubicBezTo>
                      <a:cubicBezTo>
                        <a:pt x="648" y="744"/>
                        <a:pt x="704" y="792"/>
                        <a:pt x="720" y="832"/>
                      </a:cubicBezTo>
                      <a:cubicBezTo>
                        <a:pt x="736" y="872"/>
                        <a:pt x="736" y="904"/>
                        <a:pt x="720" y="928"/>
                      </a:cubicBezTo>
                      <a:cubicBezTo>
                        <a:pt x="704" y="952"/>
                        <a:pt x="656" y="976"/>
                        <a:pt x="624" y="976"/>
                      </a:cubicBezTo>
                      <a:cubicBezTo>
                        <a:pt x="592" y="976"/>
                        <a:pt x="568" y="928"/>
                        <a:pt x="528" y="928"/>
                      </a:cubicBezTo>
                      <a:cubicBezTo>
                        <a:pt x="488" y="928"/>
                        <a:pt x="416" y="944"/>
                        <a:pt x="384" y="976"/>
                      </a:cubicBezTo>
                      <a:cubicBezTo>
                        <a:pt x="352" y="1008"/>
                        <a:pt x="328" y="1080"/>
                        <a:pt x="336" y="1120"/>
                      </a:cubicBezTo>
                      <a:cubicBezTo>
                        <a:pt x="344" y="1160"/>
                        <a:pt x="376" y="1200"/>
                        <a:pt x="432" y="1216"/>
                      </a:cubicBezTo>
                      <a:cubicBezTo>
                        <a:pt x="488" y="1232"/>
                        <a:pt x="576" y="1224"/>
                        <a:pt x="672" y="1216"/>
                      </a:cubicBezTo>
                      <a:cubicBezTo>
                        <a:pt x="768" y="1208"/>
                        <a:pt x="904" y="1200"/>
                        <a:pt x="1008" y="1168"/>
                      </a:cubicBezTo>
                      <a:cubicBezTo>
                        <a:pt x="1112" y="1136"/>
                        <a:pt x="1216" y="1048"/>
                        <a:pt x="1296" y="1024"/>
                      </a:cubicBezTo>
                      <a:cubicBezTo>
                        <a:pt x="1376" y="1000"/>
                        <a:pt x="1456" y="1024"/>
                        <a:pt x="1488" y="1024"/>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60" name="Line 56"/>
                <p:cNvSpPr>
                  <a:spLocks noChangeShapeType="1"/>
                </p:cNvSpPr>
                <p:nvPr/>
              </p:nvSpPr>
              <p:spPr bwMode="invGray">
                <a:xfrm flipH="1" flipV="1">
                  <a:off x="2016" y="3264"/>
                  <a:ext cx="144" cy="144"/>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61" name="Line 57"/>
                <p:cNvSpPr>
                  <a:spLocks noChangeShapeType="1"/>
                </p:cNvSpPr>
                <p:nvPr/>
              </p:nvSpPr>
              <p:spPr bwMode="invGray">
                <a:xfrm flipV="1">
                  <a:off x="3168" y="3168"/>
                  <a:ext cx="288" cy="0"/>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62" name="Line 58"/>
                <p:cNvSpPr>
                  <a:spLocks noChangeShapeType="1"/>
                </p:cNvSpPr>
                <p:nvPr/>
              </p:nvSpPr>
              <p:spPr bwMode="invGray">
                <a:xfrm>
                  <a:off x="3264" y="912"/>
                  <a:ext cx="0" cy="343"/>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1378363" name="Group 59"/>
            <p:cNvGrpSpPr>
              <a:grpSpLocks/>
            </p:cNvGrpSpPr>
            <p:nvPr/>
          </p:nvGrpSpPr>
          <p:grpSpPr bwMode="auto">
            <a:xfrm rot="12770495">
              <a:off x="3420" y="1543"/>
              <a:ext cx="668" cy="593"/>
              <a:chOff x="2640" y="480"/>
              <a:chExt cx="2256" cy="2064"/>
            </a:xfrm>
          </p:grpSpPr>
          <p:grpSp>
            <p:nvGrpSpPr>
              <p:cNvPr id="1378364" name="Group 60"/>
              <p:cNvGrpSpPr>
                <a:grpSpLocks/>
              </p:cNvGrpSpPr>
              <p:nvPr/>
            </p:nvGrpSpPr>
            <p:grpSpPr bwMode="auto">
              <a:xfrm>
                <a:off x="2640" y="480"/>
                <a:ext cx="624" cy="432"/>
                <a:chOff x="1200" y="864"/>
                <a:chExt cx="3936" cy="3168"/>
              </a:xfrm>
            </p:grpSpPr>
            <p:sp>
              <p:nvSpPr>
                <p:cNvPr id="1378365" name="Freeform 61"/>
                <p:cNvSpPr>
                  <a:spLocks/>
                </p:cNvSpPr>
                <p:nvPr/>
              </p:nvSpPr>
              <p:spPr bwMode="invGray">
                <a:xfrm>
                  <a:off x="1200" y="864"/>
                  <a:ext cx="3936" cy="3168"/>
                </a:xfrm>
                <a:custGeom>
                  <a:avLst/>
                  <a:gdLst>
                    <a:gd name="T0" fmla="*/ 0 w 1488"/>
                    <a:gd name="T1" fmla="*/ 1024 h 1232"/>
                    <a:gd name="T2" fmla="*/ 144 w 1488"/>
                    <a:gd name="T3" fmla="*/ 1024 h 1232"/>
                    <a:gd name="T4" fmla="*/ 288 w 1488"/>
                    <a:gd name="T5" fmla="*/ 928 h 1232"/>
                    <a:gd name="T6" fmla="*/ 336 w 1488"/>
                    <a:gd name="T7" fmla="*/ 784 h 1232"/>
                    <a:gd name="T8" fmla="*/ 336 w 1488"/>
                    <a:gd name="T9" fmla="*/ 544 h 1232"/>
                    <a:gd name="T10" fmla="*/ 288 w 1488"/>
                    <a:gd name="T11" fmla="*/ 352 h 1232"/>
                    <a:gd name="T12" fmla="*/ 288 w 1488"/>
                    <a:gd name="T13" fmla="*/ 256 h 1232"/>
                    <a:gd name="T14" fmla="*/ 336 w 1488"/>
                    <a:gd name="T15" fmla="*/ 160 h 1232"/>
                    <a:gd name="T16" fmla="*/ 480 w 1488"/>
                    <a:gd name="T17" fmla="*/ 64 h 1232"/>
                    <a:gd name="T18" fmla="*/ 672 w 1488"/>
                    <a:gd name="T19" fmla="*/ 16 h 1232"/>
                    <a:gd name="T20" fmla="*/ 864 w 1488"/>
                    <a:gd name="T21" fmla="*/ 16 h 1232"/>
                    <a:gd name="T22" fmla="*/ 1104 w 1488"/>
                    <a:gd name="T23" fmla="*/ 112 h 1232"/>
                    <a:gd name="T24" fmla="*/ 1248 w 1488"/>
                    <a:gd name="T25" fmla="*/ 304 h 1232"/>
                    <a:gd name="T26" fmla="*/ 1296 w 1488"/>
                    <a:gd name="T27" fmla="*/ 544 h 1232"/>
                    <a:gd name="T28" fmla="*/ 1248 w 1488"/>
                    <a:gd name="T29" fmla="*/ 784 h 1232"/>
                    <a:gd name="T30" fmla="*/ 1056 w 1488"/>
                    <a:gd name="T31" fmla="*/ 976 h 1232"/>
                    <a:gd name="T32" fmla="*/ 912 w 1488"/>
                    <a:gd name="T33" fmla="*/ 976 h 1232"/>
                    <a:gd name="T34" fmla="*/ 864 w 1488"/>
                    <a:gd name="T35" fmla="*/ 880 h 1232"/>
                    <a:gd name="T36" fmla="*/ 912 w 1488"/>
                    <a:gd name="T37" fmla="*/ 736 h 1232"/>
                    <a:gd name="T38" fmla="*/ 1008 w 1488"/>
                    <a:gd name="T39" fmla="*/ 544 h 1232"/>
                    <a:gd name="T40" fmla="*/ 1008 w 1488"/>
                    <a:gd name="T41" fmla="*/ 304 h 1232"/>
                    <a:gd name="T42" fmla="*/ 912 w 1488"/>
                    <a:gd name="T43" fmla="*/ 160 h 1232"/>
                    <a:gd name="T44" fmla="*/ 768 w 1488"/>
                    <a:gd name="T45" fmla="*/ 160 h 1232"/>
                    <a:gd name="T46" fmla="*/ 672 w 1488"/>
                    <a:gd name="T47" fmla="*/ 160 h 1232"/>
                    <a:gd name="T48" fmla="*/ 576 w 1488"/>
                    <a:gd name="T49" fmla="*/ 304 h 1232"/>
                    <a:gd name="T50" fmla="*/ 576 w 1488"/>
                    <a:gd name="T51" fmla="*/ 496 h 1232"/>
                    <a:gd name="T52" fmla="*/ 624 w 1488"/>
                    <a:gd name="T53" fmla="*/ 688 h 1232"/>
                    <a:gd name="T54" fmla="*/ 720 w 1488"/>
                    <a:gd name="T55" fmla="*/ 832 h 1232"/>
                    <a:gd name="T56" fmla="*/ 720 w 1488"/>
                    <a:gd name="T57" fmla="*/ 928 h 1232"/>
                    <a:gd name="T58" fmla="*/ 624 w 1488"/>
                    <a:gd name="T59" fmla="*/ 976 h 1232"/>
                    <a:gd name="T60" fmla="*/ 528 w 1488"/>
                    <a:gd name="T61" fmla="*/ 928 h 1232"/>
                    <a:gd name="T62" fmla="*/ 384 w 1488"/>
                    <a:gd name="T63" fmla="*/ 976 h 1232"/>
                    <a:gd name="T64" fmla="*/ 336 w 1488"/>
                    <a:gd name="T65" fmla="*/ 1120 h 1232"/>
                    <a:gd name="T66" fmla="*/ 432 w 1488"/>
                    <a:gd name="T67" fmla="*/ 1216 h 1232"/>
                    <a:gd name="T68" fmla="*/ 672 w 1488"/>
                    <a:gd name="T69" fmla="*/ 1216 h 1232"/>
                    <a:gd name="T70" fmla="*/ 1008 w 1488"/>
                    <a:gd name="T71" fmla="*/ 1168 h 1232"/>
                    <a:gd name="T72" fmla="*/ 1296 w 1488"/>
                    <a:gd name="T73" fmla="*/ 1024 h 1232"/>
                    <a:gd name="T74" fmla="*/ 1488 w 1488"/>
                    <a:gd name="T75" fmla="*/ 102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8" h="1232">
                      <a:moveTo>
                        <a:pt x="0" y="1024"/>
                      </a:moveTo>
                      <a:cubicBezTo>
                        <a:pt x="48" y="1032"/>
                        <a:pt x="96" y="1040"/>
                        <a:pt x="144" y="1024"/>
                      </a:cubicBezTo>
                      <a:cubicBezTo>
                        <a:pt x="192" y="1008"/>
                        <a:pt x="256" y="968"/>
                        <a:pt x="288" y="928"/>
                      </a:cubicBezTo>
                      <a:cubicBezTo>
                        <a:pt x="320" y="888"/>
                        <a:pt x="328" y="848"/>
                        <a:pt x="336" y="784"/>
                      </a:cubicBezTo>
                      <a:cubicBezTo>
                        <a:pt x="344" y="720"/>
                        <a:pt x="344" y="616"/>
                        <a:pt x="336" y="544"/>
                      </a:cubicBezTo>
                      <a:cubicBezTo>
                        <a:pt x="328" y="472"/>
                        <a:pt x="296" y="400"/>
                        <a:pt x="288" y="352"/>
                      </a:cubicBezTo>
                      <a:cubicBezTo>
                        <a:pt x="280" y="304"/>
                        <a:pt x="280" y="288"/>
                        <a:pt x="288" y="256"/>
                      </a:cubicBezTo>
                      <a:cubicBezTo>
                        <a:pt x="296" y="224"/>
                        <a:pt x="304" y="192"/>
                        <a:pt x="336" y="160"/>
                      </a:cubicBezTo>
                      <a:cubicBezTo>
                        <a:pt x="368" y="128"/>
                        <a:pt x="424" y="88"/>
                        <a:pt x="480" y="64"/>
                      </a:cubicBezTo>
                      <a:cubicBezTo>
                        <a:pt x="536" y="40"/>
                        <a:pt x="608" y="24"/>
                        <a:pt x="672" y="16"/>
                      </a:cubicBezTo>
                      <a:cubicBezTo>
                        <a:pt x="736" y="8"/>
                        <a:pt x="792" y="0"/>
                        <a:pt x="864" y="16"/>
                      </a:cubicBezTo>
                      <a:cubicBezTo>
                        <a:pt x="936" y="32"/>
                        <a:pt x="1040" y="64"/>
                        <a:pt x="1104" y="112"/>
                      </a:cubicBezTo>
                      <a:cubicBezTo>
                        <a:pt x="1168" y="160"/>
                        <a:pt x="1216" y="232"/>
                        <a:pt x="1248" y="304"/>
                      </a:cubicBezTo>
                      <a:cubicBezTo>
                        <a:pt x="1280" y="376"/>
                        <a:pt x="1296" y="464"/>
                        <a:pt x="1296" y="544"/>
                      </a:cubicBezTo>
                      <a:cubicBezTo>
                        <a:pt x="1296" y="624"/>
                        <a:pt x="1288" y="712"/>
                        <a:pt x="1248" y="784"/>
                      </a:cubicBezTo>
                      <a:cubicBezTo>
                        <a:pt x="1208" y="856"/>
                        <a:pt x="1112" y="944"/>
                        <a:pt x="1056" y="976"/>
                      </a:cubicBezTo>
                      <a:cubicBezTo>
                        <a:pt x="1000" y="1008"/>
                        <a:pt x="944" y="992"/>
                        <a:pt x="912" y="976"/>
                      </a:cubicBezTo>
                      <a:cubicBezTo>
                        <a:pt x="880" y="960"/>
                        <a:pt x="864" y="920"/>
                        <a:pt x="864" y="880"/>
                      </a:cubicBezTo>
                      <a:cubicBezTo>
                        <a:pt x="864" y="840"/>
                        <a:pt x="888" y="792"/>
                        <a:pt x="912" y="736"/>
                      </a:cubicBezTo>
                      <a:cubicBezTo>
                        <a:pt x="936" y="680"/>
                        <a:pt x="992" y="616"/>
                        <a:pt x="1008" y="544"/>
                      </a:cubicBezTo>
                      <a:cubicBezTo>
                        <a:pt x="1024" y="472"/>
                        <a:pt x="1024" y="368"/>
                        <a:pt x="1008" y="304"/>
                      </a:cubicBezTo>
                      <a:cubicBezTo>
                        <a:pt x="992" y="240"/>
                        <a:pt x="952" y="184"/>
                        <a:pt x="912" y="160"/>
                      </a:cubicBezTo>
                      <a:cubicBezTo>
                        <a:pt x="872" y="136"/>
                        <a:pt x="808" y="160"/>
                        <a:pt x="768" y="160"/>
                      </a:cubicBezTo>
                      <a:cubicBezTo>
                        <a:pt x="728" y="160"/>
                        <a:pt x="704" y="136"/>
                        <a:pt x="672" y="160"/>
                      </a:cubicBezTo>
                      <a:cubicBezTo>
                        <a:pt x="640" y="184"/>
                        <a:pt x="592" y="248"/>
                        <a:pt x="576" y="304"/>
                      </a:cubicBezTo>
                      <a:cubicBezTo>
                        <a:pt x="560" y="360"/>
                        <a:pt x="568" y="432"/>
                        <a:pt x="576" y="496"/>
                      </a:cubicBezTo>
                      <a:cubicBezTo>
                        <a:pt x="584" y="560"/>
                        <a:pt x="600" y="632"/>
                        <a:pt x="624" y="688"/>
                      </a:cubicBezTo>
                      <a:cubicBezTo>
                        <a:pt x="648" y="744"/>
                        <a:pt x="704" y="792"/>
                        <a:pt x="720" y="832"/>
                      </a:cubicBezTo>
                      <a:cubicBezTo>
                        <a:pt x="736" y="872"/>
                        <a:pt x="736" y="904"/>
                        <a:pt x="720" y="928"/>
                      </a:cubicBezTo>
                      <a:cubicBezTo>
                        <a:pt x="704" y="952"/>
                        <a:pt x="656" y="976"/>
                        <a:pt x="624" y="976"/>
                      </a:cubicBezTo>
                      <a:cubicBezTo>
                        <a:pt x="592" y="976"/>
                        <a:pt x="568" y="928"/>
                        <a:pt x="528" y="928"/>
                      </a:cubicBezTo>
                      <a:cubicBezTo>
                        <a:pt x="488" y="928"/>
                        <a:pt x="416" y="944"/>
                        <a:pt x="384" y="976"/>
                      </a:cubicBezTo>
                      <a:cubicBezTo>
                        <a:pt x="352" y="1008"/>
                        <a:pt x="328" y="1080"/>
                        <a:pt x="336" y="1120"/>
                      </a:cubicBezTo>
                      <a:cubicBezTo>
                        <a:pt x="344" y="1160"/>
                        <a:pt x="376" y="1200"/>
                        <a:pt x="432" y="1216"/>
                      </a:cubicBezTo>
                      <a:cubicBezTo>
                        <a:pt x="488" y="1232"/>
                        <a:pt x="576" y="1224"/>
                        <a:pt x="672" y="1216"/>
                      </a:cubicBezTo>
                      <a:cubicBezTo>
                        <a:pt x="768" y="1208"/>
                        <a:pt x="904" y="1200"/>
                        <a:pt x="1008" y="1168"/>
                      </a:cubicBezTo>
                      <a:cubicBezTo>
                        <a:pt x="1112" y="1136"/>
                        <a:pt x="1216" y="1048"/>
                        <a:pt x="1296" y="1024"/>
                      </a:cubicBezTo>
                      <a:cubicBezTo>
                        <a:pt x="1376" y="1000"/>
                        <a:pt x="1456" y="1024"/>
                        <a:pt x="1488" y="1024"/>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66" name="Line 62"/>
                <p:cNvSpPr>
                  <a:spLocks noChangeShapeType="1"/>
                </p:cNvSpPr>
                <p:nvPr/>
              </p:nvSpPr>
              <p:spPr bwMode="invGray">
                <a:xfrm flipH="1" flipV="1">
                  <a:off x="2016" y="3264"/>
                  <a:ext cx="144" cy="144"/>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67" name="Line 63"/>
                <p:cNvSpPr>
                  <a:spLocks noChangeShapeType="1"/>
                </p:cNvSpPr>
                <p:nvPr/>
              </p:nvSpPr>
              <p:spPr bwMode="invGray">
                <a:xfrm flipV="1">
                  <a:off x="3168" y="3168"/>
                  <a:ext cx="288" cy="0"/>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68" name="Line 64"/>
                <p:cNvSpPr>
                  <a:spLocks noChangeShapeType="1"/>
                </p:cNvSpPr>
                <p:nvPr/>
              </p:nvSpPr>
              <p:spPr bwMode="invGray">
                <a:xfrm>
                  <a:off x="3264" y="912"/>
                  <a:ext cx="0" cy="343"/>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378369" name="Group 65"/>
              <p:cNvGrpSpPr>
                <a:grpSpLocks/>
              </p:cNvGrpSpPr>
              <p:nvPr/>
            </p:nvGrpSpPr>
            <p:grpSpPr bwMode="auto">
              <a:xfrm rot="1337876">
                <a:off x="3264" y="588"/>
                <a:ext cx="624" cy="432"/>
                <a:chOff x="1200" y="864"/>
                <a:chExt cx="3936" cy="3168"/>
              </a:xfrm>
            </p:grpSpPr>
            <p:sp>
              <p:nvSpPr>
                <p:cNvPr id="1378370" name="Freeform 66"/>
                <p:cNvSpPr>
                  <a:spLocks/>
                </p:cNvSpPr>
                <p:nvPr/>
              </p:nvSpPr>
              <p:spPr bwMode="invGray">
                <a:xfrm>
                  <a:off x="1200" y="864"/>
                  <a:ext cx="3936" cy="3168"/>
                </a:xfrm>
                <a:custGeom>
                  <a:avLst/>
                  <a:gdLst>
                    <a:gd name="T0" fmla="*/ 0 w 1488"/>
                    <a:gd name="T1" fmla="*/ 1024 h 1232"/>
                    <a:gd name="T2" fmla="*/ 144 w 1488"/>
                    <a:gd name="T3" fmla="*/ 1024 h 1232"/>
                    <a:gd name="T4" fmla="*/ 288 w 1488"/>
                    <a:gd name="T5" fmla="*/ 928 h 1232"/>
                    <a:gd name="T6" fmla="*/ 336 w 1488"/>
                    <a:gd name="T7" fmla="*/ 784 h 1232"/>
                    <a:gd name="T8" fmla="*/ 336 w 1488"/>
                    <a:gd name="T9" fmla="*/ 544 h 1232"/>
                    <a:gd name="T10" fmla="*/ 288 w 1488"/>
                    <a:gd name="T11" fmla="*/ 352 h 1232"/>
                    <a:gd name="T12" fmla="*/ 288 w 1488"/>
                    <a:gd name="T13" fmla="*/ 256 h 1232"/>
                    <a:gd name="T14" fmla="*/ 336 w 1488"/>
                    <a:gd name="T15" fmla="*/ 160 h 1232"/>
                    <a:gd name="T16" fmla="*/ 480 w 1488"/>
                    <a:gd name="T17" fmla="*/ 64 h 1232"/>
                    <a:gd name="T18" fmla="*/ 672 w 1488"/>
                    <a:gd name="T19" fmla="*/ 16 h 1232"/>
                    <a:gd name="T20" fmla="*/ 864 w 1488"/>
                    <a:gd name="T21" fmla="*/ 16 h 1232"/>
                    <a:gd name="T22" fmla="*/ 1104 w 1488"/>
                    <a:gd name="T23" fmla="*/ 112 h 1232"/>
                    <a:gd name="T24" fmla="*/ 1248 w 1488"/>
                    <a:gd name="T25" fmla="*/ 304 h 1232"/>
                    <a:gd name="T26" fmla="*/ 1296 w 1488"/>
                    <a:gd name="T27" fmla="*/ 544 h 1232"/>
                    <a:gd name="T28" fmla="*/ 1248 w 1488"/>
                    <a:gd name="T29" fmla="*/ 784 h 1232"/>
                    <a:gd name="T30" fmla="*/ 1056 w 1488"/>
                    <a:gd name="T31" fmla="*/ 976 h 1232"/>
                    <a:gd name="T32" fmla="*/ 912 w 1488"/>
                    <a:gd name="T33" fmla="*/ 976 h 1232"/>
                    <a:gd name="T34" fmla="*/ 864 w 1488"/>
                    <a:gd name="T35" fmla="*/ 880 h 1232"/>
                    <a:gd name="T36" fmla="*/ 912 w 1488"/>
                    <a:gd name="T37" fmla="*/ 736 h 1232"/>
                    <a:gd name="T38" fmla="*/ 1008 w 1488"/>
                    <a:gd name="T39" fmla="*/ 544 h 1232"/>
                    <a:gd name="T40" fmla="*/ 1008 w 1488"/>
                    <a:gd name="T41" fmla="*/ 304 h 1232"/>
                    <a:gd name="T42" fmla="*/ 912 w 1488"/>
                    <a:gd name="T43" fmla="*/ 160 h 1232"/>
                    <a:gd name="T44" fmla="*/ 768 w 1488"/>
                    <a:gd name="T45" fmla="*/ 160 h 1232"/>
                    <a:gd name="T46" fmla="*/ 672 w 1488"/>
                    <a:gd name="T47" fmla="*/ 160 h 1232"/>
                    <a:gd name="T48" fmla="*/ 576 w 1488"/>
                    <a:gd name="T49" fmla="*/ 304 h 1232"/>
                    <a:gd name="T50" fmla="*/ 576 w 1488"/>
                    <a:gd name="T51" fmla="*/ 496 h 1232"/>
                    <a:gd name="T52" fmla="*/ 624 w 1488"/>
                    <a:gd name="T53" fmla="*/ 688 h 1232"/>
                    <a:gd name="T54" fmla="*/ 720 w 1488"/>
                    <a:gd name="T55" fmla="*/ 832 h 1232"/>
                    <a:gd name="T56" fmla="*/ 720 w 1488"/>
                    <a:gd name="T57" fmla="*/ 928 h 1232"/>
                    <a:gd name="T58" fmla="*/ 624 w 1488"/>
                    <a:gd name="T59" fmla="*/ 976 h 1232"/>
                    <a:gd name="T60" fmla="*/ 528 w 1488"/>
                    <a:gd name="T61" fmla="*/ 928 h 1232"/>
                    <a:gd name="T62" fmla="*/ 384 w 1488"/>
                    <a:gd name="T63" fmla="*/ 976 h 1232"/>
                    <a:gd name="T64" fmla="*/ 336 w 1488"/>
                    <a:gd name="T65" fmla="*/ 1120 h 1232"/>
                    <a:gd name="T66" fmla="*/ 432 w 1488"/>
                    <a:gd name="T67" fmla="*/ 1216 h 1232"/>
                    <a:gd name="T68" fmla="*/ 672 w 1488"/>
                    <a:gd name="T69" fmla="*/ 1216 h 1232"/>
                    <a:gd name="T70" fmla="*/ 1008 w 1488"/>
                    <a:gd name="T71" fmla="*/ 1168 h 1232"/>
                    <a:gd name="T72" fmla="*/ 1296 w 1488"/>
                    <a:gd name="T73" fmla="*/ 1024 h 1232"/>
                    <a:gd name="T74" fmla="*/ 1488 w 1488"/>
                    <a:gd name="T75" fmla="*/ 102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8" h="1232">
                      <a:moveTo>
                        <a:pt x="0" y="1024"/>
                      </a:moveTo>
                      <a:cubicBezTo>
                        <a:pt x="48" y="1032"/>
                        <a:pt x="96" y="1040"/>
                        <a:pt x="144" y="1024"/>
                      </a:cubicBezTo>
                      <a:cubicBezTo>
                        <a:pt x="192" y="1008"/>
                        <a:pt x="256" y="968"/>
                        <a:pt x="288" y="928"/>
                      </a:cubicBezTo>
                      <a:cubicBezTo>
                        <a:pt x="320" y="888"/>
                        <a:pt x="328" y="848"/>
                        <a:pt x="336" y="784"/>
                      </a:cubicBezTo>
                      <a:cubicBezTo>
                        <a:pt x="344" y="720"/>
                        <a:pt x="344" y="616"/>
                        <a:pt x="336" y="544"/>
                      </a:cubicBezTo>
                      <a:cubicBezTo>
                        <a:pt x="328" y="472"/>
                        <a:pt x="296" y="400"/>
                        <a:pt x="288" y="352"/>
                      </a:cubicBezTo>
                      <a:cubicBezTo>
                        <a:pt x="280" y="304"/>
                        <a:pt x="280" y="288"/>
                        <a:pt x="288" y="256"/>
                      </a:cubicBezTo>
                      <a:cubicBezTo>
                        <a:pt x="296" y="224"/>
                        <a:pt x="304" y="192"/>
                        <a:pt x="336" y="160"/>
                      </a:cubicBezTo>
                      <a:cubicBezTo>
                        <a:pt x="368" y="128"/>
                        <a:pt x="424" y="88"/>
                        <a:pt x="480" y="64"/>
                      </a:cubicBezTo>
                      <a:cubicBezTo>
                        <a:pt x="536" y="40"/>
                        <a:pt x="608" y="24"/>
                        <a:pt x="672" y="16"/>
                      </a:cubicBezTo>
                      <a:cubicBezTo>
                        <a:pt x="736" y="8"/>
                        <a:pt x="792" y="0"/>
                        <a:pt x="864" y="16"/>
                      </a:cubicBezTo>
                      <a:cubicBezTo>
                        <a:pt x="936" y="32"/>
                        <a:pt x="1040" y="64"/>
                        <a:pt x="1104" y="112"/>
                      </a:cubicBezTo>
                      <a:cubicBezTo>
                        <a:pt x="1168" y="160"/>
                        <a:pt x="1216" y="232"/>
                        <a:pt x="1248" y="304"/>
                      </a:cubicBezTo>
                      <a:cubicBezTo>
                        <a:pt x="1280" y="376"/>
                        <a:pt x="1296" y="464"/>
                        <a:pt x="1296" y="544"/>
                      </a:cubicBezTo>
                      <a:cubicBezTo>
                        <a:pt x="1296" y="624"/>
                        <a:pt x="1288" y="712"/>
                        <a:pt x="1248" y="784"/>
                      </a:cubicBezTo>
                      <a:cubicBezTo>
                        <a:pt x="1208" y="856"/>
                        <a:pt x="1112" y="944"/>
                        <a:pt x="1056" y="976"/>
                      </a:cubicBezTo>
                      <a:cubicBezTo>
                        <a:pt x="1000" y="1008"/>
                        <a:pt x="944" y="992"/>
                        <a:pt x="912" y="976"/>
                      </a:cubicBezTo>
                      <a:cubicBezTo>
                        <a:pt x="880" y="960"/>
                        <a:pt x="864" y="920"/>
                        <a:pt x="864" y="880"/>
                      </a:cubicBezTo>
                      <a:cubicBezTo>
                        <a:pt x="864" y="840"/>
                        <a:pt x="888" y="792"/>
                        <a:pt x="912" y="736"/>
                      </a:cubicBezTo>
                      <a:cubicBezTo>
                        <a:pt x="936" y="680"/>
                        <a:pt x="992" y="616"/>
                        <a:pt x="1008" y="544"/>
                      </a:cubicBezTo>
                      <a:cubicBezTo>
                        <a:pt x="1024" y="472"/>
                        <a:pt x="1024" y="368"/>
                        <a:pt x="1008" y="304"/>
                      </a:cubicBezTo>
                      <a:cubicBezTo>
                        <a:pt x="992" y="240"/>
                        <a:pt x="952" y="184"/>
                        <a:pt x="912" y="160"/>
                      </a:cubicBezTo>
                      <a:cubicBezTo>
                        <a:pt x="872" y="136"/>
                        <a:pt x="808" y="160"/>
                        <a:pt x="768" y="160"/>
                      </a:cubicBezTo>
                      <a:cubicBezTo>
                        <a:pt x="728" y="160"/>
                        <a:pt x="704" y="136"/>
                        <a:pt x="672" y="160"/>
                      </a:cubicBezTo>
                      <a:cubicBezTo>
                        <a:pt x="640" y="184"/>
                        <a:pt x="592" y="248"/>
                        <a:pt x="576" y="304"/>
                      </a:cubicBezTo>
                      <a:cubicBezTo>
                        <a:pt x="560" y="360"/>
                        <a:pt x="568" y="432"/>
                        <a:pt x="576" y="496"/>
                      </a:cubicBezTo>
                      <a:cubicBezTo>
                        <a:pt x="584" y="560"/>
                        <a:pt x="600" y="632"/>
                        <a:pt x="624" y="688"/>
                      </a:cubicBezTo>
                      <a:cubicBezTo>
                        <a:pt x="648" y="744"/>
                        <a:pt x="704" y="792"/>
                        <a:pt x="720" y="832"/>
                      </a:cubicBezTo>
                      <a:cubicBezTo>
                        <a:pt x="736" y="872"/>
                        <a:pt x="736" y="904"/>
                        <a:pt x="720" y="928"/>
                      </a:cubicBezTo>
                      <a:cubicBezTo>
                        <a:pt x="704" y="952"/>
                        <a:pt x="656" y="976"/>
                        <a:pt x="624" y="976"/>
                      </a:cubicBezTo>
                      <a:cubicBezTo>
                        <a:pt x="592" y="976"/>
                        <a:pt x="568" y="928"/>
                        <a:pt x="528" y="928"/>
                      </a:cubicBezTo>
                      <a:cubicBezTo>
                        <a:pt x="488" y="928"/>
                        <a:pt x="416" y="944"/>
                        <a:pt x="384" y="976"/>
                      </a:cubicBezTo>
                      <a:cubicBezTo>
                        <a:pt x="352" y="1008"/>
                        <a:pt x="328" y="1080"/>
                        <a:pt x="336" y="1120"/>
                      </a:cubicBezTo>
                      <a:cubicBezTo>
                        <a:pt x="344" y="1160"/>
                        <a:pt x="376" y="1200"/>
                        <a:pt x="432" y="1216"/>
                      </a:cubicBezTo>
                      <a:cubicBezTo>
                        <a:pt x="488" y="1232"/>
                        <a:pt x="576" y="1224"/>
                        <a:pt x="672" y="1216"/>
                      </a:cubicBezTo>
                      <a:cubicBezTo>
                        <a:pt x="768" y="1208"/>
                        <a:pt x="904" y="1200"/>
                        <a:pt x="1008" y="1168"/>
                      </a:cubicBezTo>
                      <a:cubicBezTo>
                        <a:pt x="1112" y="1136"/>
                        <a:pt x="1216" y="1048"/>
                        <a:pt x="1296" y="1024"/>
                      </a:cubicBezTo>
                      <a:cubicBezTo>
                        <a:pt x="1376" y="1000"/>
                        <a:pt x="1456" y="1024"/>
                        <a:pt x="1488" y="1024"/>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71" name="Line 67"/>
                <p:cNvSpPr>
                  <a:spLocks noChangeShapeType="1"/>
                </p:cNvSpPr>
                <p:nvPr/>
              </p:nvSpPr>
              <p:spPr bwMode="invGray">
                <a:xfrm flipH="1" flipV="1">
                  <a:off x="2016" y="3264"/>
                  <a:ext cx="144" cy="144"/>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72" name="Line 68"/>
                <p:cNvSpPr>
                  <a:spLocks noChangeShapeType="1"/>
                </p:cNvSpPr>
                <p:nvPr/>
              </p:nvSpPr>
              <p:spPr bwMode="invGray">
                <a:xfrm flipV="1">
                  <a:off x="3168" y="3168"/>
                  <a:ext cx="288" cy="0"/>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73" name="Line 69"/>
                <p:cNvSpPr>
                  <a:spLocks noChangeShapeType="1"/>
                </p:cNvSpPr>
                <p:nvPr/>
              </p:nvSpPr>
              <p:spPr bwMode="invGray">
                <a:xfrm>
                  <a:off x="3264" y="912"/>
                  <a:ext cx="0" cy="343"/>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378374" name="Group 70"/>
              <p:cNvGrpSpPr>
                <a:grpSpLocks/>
              </p:cNvGrpSpPr>
              <p:nvPr/>
            </p:nvGrpSpPr>
            <p:grpSpPr bwMode="auto">
              <a:xfrm rot="2507325">
                <a:off x="3804" y="912"/>
                <a:ext cx="624" cy="432"/>
                <a:chOff x="1200" y="864"/>
                <a:chExt cx="3936" cy="3168"/>
              </a:xfrm>
            </p:grpSpPr>
            <p:sp>
              <p:nvSpPr>
                <p:cNvPr id="1378375" name="Freeform 71"/>
                <p:cNvSpPr>
                  <a:spLocks/>
                </p:cNvSpPr>
                <p:nvPr/>
              </p:nvSpPr>
              <p:spPr bwMode="invGray">
                <a:xfrm>
                  <a:off x="1200" y="864"/>
                  <a:ext cx="3936" cy="3168"/>
                </a:xfrm>
                <a:custGeom>
                  <a:avLst/>
                  <a:gdLst>
                    <a:gd name="T0" fmla="*/ 0 w 1488"/>
                    <a:gd name="T1" fmla="*/ 1024 h 1232"/>
                    <a:gd name="T2" fmla="*/ 144 w 1488"/>
                    <a:gd name="T3" fmla="*/ 1024 h 1232"/>
                    <a:gd name="T4" fmla="*/ 288 w 1488"/>
                    <a:gd name="T5" fmla="*/ 928 h 1232"/>
                    <a:gd name="T6" fmla="*/ 336 w 1488"/>
                    <a:gd name="T7" fmla="*/ 784 h 1232"/>
                    <a:gd name="T8" fmla="*/ 336 w 1488"/>
                    <a:gd name="T9" fmla="*/ 544 h 1232"/>
                    <a:gd name="T10" fmla="*/ 288 w 1488"/>
                    <a:gd name="T11" fmla="*/ 352 h 1232"/>
                    <a:gd name="T12" fmla="*/ 288 w 1488"/>
                    <a:gd name="T13" fmla="*/ 256 h 1232"/>
                    <a:gd name="T14" fmla="*/ 336 w 1488"/>
                    <a:gd name="T15" fmla="*/ 160 h 1232"/>
                    <a:gd name="T16" fmla="*/ 480 w 1488"/>
                    <a:gd name="T17" fmla="*/ 64 h 1232"/>
                    <a:gd name="T18" fmla="*/ 672 w 1488"/>
                    <a:gd name="T19" fmla="*/ 16 h 1232"/>
                    <a:gd name="T20" fmla="*/ 864 w 1488"/>
                    <a:gd name="T21" fmla="*/ 16 h 1232"/>
                    <a:gd name="T22" fmla="*/ 1104 w 1488"/>
                    <a:gd name="T23" fmla="*/ 112 h 1232"/>
                    <a:gd name="T24" fmla="*/ 1248 w 1488"/>
                    <a:gd name="T25" fmla="*/ 304 h 1232"/>
                    <a:gd name="T26" fmla="*/ 1296 w 1488"/>
                    <a:gd name="T27" fmla="*/ 544 h 1232"/>
                    <a:gd name="T28" fmla="*/ 1248 w 1488"/>
                    <a:gd name="T29" fmla="*/ 784 h 1232"/>
                    <a:gd name="T30" fmla="*/ 1056 w 1488"/>
                    <a:gd name="T31" fmla="*/ 976 h 1232"/>
                    <a:gd name="T32" fmla="*/ 912 w 1488"/>
                    <a:gd name="T33" fmla="*/ 976 h 1232"/>
                    <a:gd name="T34" fmla="*/ 864 w 1488"/>
                    <a:gd name="T35" fmla="*/ 880 h 1232"/>
                    <a:gd name="T36" fmla="*/ 912 w 1488"/>
                    <a:gd name="T37" fmla="*/ 736 h 1232"/>
                    <a:gd name="T38" fmla="*/ 1008 w 1488"/>
                    <a:gd name="T39" fmla="*/ 544 h 1232"/>
                    <a:gd name="T40" fmla="*/ 1008 w 1488"/>
                    <a:gd name="T41" fmla="*/ 304 h 1232"/>
                    <a:gd name="T42" fmla="*/ 912 w 1488"/>
                    <a:gd name="T43" fmla="*/ 160 h 1232"/>
                    <a:gd name="T44" fmla="*/ 768 w 1488"/>
                    <a:gd name="T45" fmla="*/ 160 h 1232"/>
                    <a:gd name="T46" fmla="*/ 672 w 1488"/>
                    <a:gd name="T47" fmla="*/ 160 h 1232"/>
                    <a:gd name="T48" fmla="*/ 576 w 1488"/>
                    <a:gd name="T49" fmla="*/ 304 h 1232"/>
                    <a:gd name="T50" fmla="*/ 576 w 1488"/>
                    <a:gd name="T51" fmla="*/ 496 h 1232"/>
                    <a:gd name="T52" fmla="*/ 624 w 1488"/>
                    <a:gd name="T53" fmla="*/ 688 h 1232"/>
                    <a:gd name="T54" fmla="*/ 720 w 1488"/>
                    <a:gd name="T55" fmla="*/ 832 h 1232"/>
                    <a:gd name="T56" fmla="*/ 720 w 1488"/>
                    <a:gd name="T57" fmla="*/ 928 h 1232"/>
                    <a:gd name="T58" fmla="*/ 624 w 1488"/>
                    <a:gd name="T59" fmla="*/ 976 h 1232"/>
                    <a:gd name="T60" fmla="*/ 528 w 1488"/>
                    <a:gd name="T61" fmla="*/ 928 h 1232"/>
                    <a:gd name="T62" fmla="*/ 384 w 1488"/>
                    <a:gd name="T63" fmla="*/ 976 h 1232"/>
                    <a:gd name="T64" fmla="*/ 336 w 1488"/>
                    <a:gd name="T65" fmla="*/ 1120 h 1232"/>
                    <a:gd name="T66" fmla="*/ 432 w 1488"/>
                    <a:gd name="T67" fmla="*/ 1216 h 1232"/>
                    <a:gd name="T68" fmla="*/ 672 w 1488"/>
                    <a:gd name="T69" fmla="*/ 1216 h 1232"/>
                    <a:gd name="T70" fmla="*/ 1008 w 1488"/>
                    <a:gd name="T71" fmla="*/ 1168 h 1232"/>
                    <a:gd name="T72" fmla="*/ 1296 w 1488"/>
                    <a:gd name="T73" fmla="*/ 1024 h 1232"/>
                    <a:gd name="T74" fmla="*/ 1488 w 1488"/>
                    <a:gd name="T75" fmla="*/ 102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8" h="1232">
                      <a:moveTo>
                        <a:pt x="0" y="1024"/>
                      </a:moveTo>
                      <a:cubicBezTo>
                        <a:pt x="48" y="1032"/>
                        <a:pt x="96" y="1040"/>
                        <a:pt x="144" y="1024"/>
                      </a:cubicBezTo>
                      <a:cubicBezTo>
                        <a:pt x="192" y="1008"/>
                        <a:pt x="256" y="968"/>
                        <a:pt x="288" y="928"/>
                      </a:cubicBezTo>
                      <a:cubicBezTo>
                        <a:pt x="320" y="888"/>
                        <a:pt x="328" y="848"/>
                        <a:pt x="336" y="784"/>
                      </a:cubicBezTo>
                      <a:cubicBezTo>
                        <a:pt x="344" y="720"/>
                        <a:pt x="344" y="616"/>
                        <a:pt x="336" y="544"/>
                      </a:cubicBezTo>
                      <a:cubicBezTo>
                        <a:pt x="328" y="472"/>
                        <a:pt x="296" y="400"/>
                        <a:pt x="288" y="352"/>
                      </a:cubicBezTo>
                      <a:cubicBezTo>
                        <a:pt x="280" y="304"/>
                        <a:pt x="280" y="288"/>
                        <a:pt x="288" y="256"/>
                      </a:cubicBezTo>
                      <a:cubicBezTo>
                        <a:pt x="296" y="224"/>
                        <a:pt x="304" y="192"/>
                        <a:pt x="336" y="160"/>
                      </a:cubicBezTo>
                      <a:cubicBezTo>
                        <a:pt x="368" y="128"/>
                        <a:pt x="424" y="88"/>
                        <a:pt x="480" y="64"/>
                      </a:cubicBezTo>
                      <a:cubicBezTo>
                        <a:pt x="536" y="40"/>
                        <a:pt x="608" y="24"/>
                        <a:pt x="672" y="16"/>
                      </a:cubicBezTo>
                      <a:cubicBezTo>
                        <a:pt x="736" y="8"/>
                        <a:pt x="792" y="0"/>
                        <a:pt x="864" y="16"/>
                      </a:cubicBezTo>
                      <a:cubicBezTo>
                        <a:pt x="936" y="32"/>
                        <a:pt x="1040" y="64"/>
                        <a:pt x="1104" y="112"/>
                      </a:cubicBezTo>
                      <a:cubicBezTo>
                        <a:pt x="1168" y="160"/>
                        <a:pt x="1216" y="232"/>
                        <a:pt x="1248" y="304"/>
                      </a:cubicBezTo>
                      <a:cubicBezTo>
                        <a:pt x="1280" y="376"/>
                        <a:pt x="1296" y="464"/>
                        <a:pt x="1296" y="544"/>
                      </a:cubicBezTo>
                      <a:cubicBezTo>
                        <a:pt x="1296" y="624"/>
                        <a:pt x="1288" y="712"/>
                        <a:pt x="1248" y="784"/>
                      </a:cubicBezTo>
                      <a:cubicBezTo>
                        <a:pt x="1208" y="856"/>
                        <a:pt x="1112" y="944"/>
                        <a:pt x="1056" y="976"/>
                      </a:cubicBezTo>
                      <a:cubicBezTo>
                        <a:pt x="1000" y="1008"/>
                        <a:pt x="944" y="992"/>
                        <a:pt x="912" y="976"/>
                      </a:cubicBezTo>
                      <a:cubicBezTo>
                        <a:pt x="880" y="960"/>
                        <a:pt x="864" y="920"/>
                        <a:pt x="864" y="880"/>
                      </a:cubicBezTo>
                      <a:cubicBezTo>
                        <a:pt x="864" y="840"/>
                        <a:pt x="888" y="792"/>
                        <a:pt x="912" y="736"/>
                      </a:cubicBezTo>
                      <a:cubicBezTo>
                        <a:pt x="936" y="680"/>
                        <a:pt x="992" y="616"/>
                        <a:pt x="1008" y="544"/>
                      </a:cubicBezTo>
                      <a:cubicBezTo>
                        <a:pt x="1024" y="472"/>
                        <a:pt x="1024" y="368"/>
                        <a:pt x="1008" y="304"/>
                      </a:cubicBezTo>
                      <a:cubicBezTo>
                        <a:pt x="992" y="240"/>
                        <a:pt x="952" y="184"/>
                        <a:pt x="912" y="160"/>
                      </a:cubicBezTo>
                      <a:cubicBezTo>
                        <a:pt x="872" y="136"/>
                        <a:pt x="808" y="160"/>
                        <a:pt x="768" y="160"/>
                      </a:cubicBezTo>
                      <a:cubicBezTo>
                        <a:pt x="728" y="160"/>
                        <a:pt x="704" y="136"/>
                        <a:pt x="672" y="160"/>
                      </a:cubicBezTo>
                      <a:cubicBezTo>
                        <a:pt x="640" y="184"/>
                        <a:pt x="592" y="248"/>
                        <a:pt x="576" y="304"/>
                      </a:cubicBezTo>
                      <a:cubicBezTo>
                        <a:pt x="560" y="360"/>
                        <a:pt x="568" y="432"/>
                        <a:pt x="576" y="496"/>
                      </a:cubicBezTo>
                      <a:cubicBezTo>
                        <a:pt x="584" y="560"/>
                        <a:pt x="600" y="632"/>
                        <a:pt x="624" y="688"/>
                      </a:cubicBezTo>
                      <a:cubicBezTo>
                        <a:pt x="648" y="744"/>
                        <a:pt x="704" y="792"/>
                        <a:pt x="720" y="832"/>
                      </a:cubicBezTo>
                      <a:cubicBezTo>
                        <a:pt x="736" y="872"/>
                        <a:pt x="736" y="904"/>
                        <a:pt x="720" y="928"/>
                      </a:cubicBezTo>
                      <a:cubicBezTo>
                        <a:pt x="704" y="952"/>
                        <a:pt x="656" y="976"/>
                        <a:pt x="624" y="976"/>
                      </a:cubicBezTo>
                      <a:cubicBezTo>
                        <a:pt x="592" y="976"/>
                        <a:pt x="568" y="928"/>
                        <a:pt x="528" y="928"/>
                      </a:cubicBezTo>
                      <a:cubicBezTo>
                        <a:pt x="488" y="928"/>
                        <a:pt x="416" y="944"/>
                        <a:pt x="384" y="976"/>
                      </a:cubicBezTo>
                      <a:cubicBezTo>
                        <a:pt x="352" y="1008"/>
                        <a:pt x="328" y="1080"/>
                        <a:pt x="336" y="1120"/>
                      </a:cubicBezTo>
                      <a:cubicBezTo>
                        <a:pt x="344" y="1160"/>
                        <a:pt x="376" y="1200"/>
                        <a:pt x="432" y="1216"/>
                      </a:cubicBezTo>
                      <a:cubicBezTo>
                        <a:pt x="488" y="1232"/>
                        <a:pt x="576" y="1224"/>
                        <a:pt x="672" y="1216"/>
                      </a:cubicBezTo>
                      <a:cubicBezTo>
                        <a:pt x="768" y="1208"/>
                        <a:pt x="904" y="1200"/>
                        <a:pt x="1008" y="1168"/>
                      </a:cubicBezTo>
                      <a:cubicBezTo>
                        <a:pt x="1112" y="1136"/>
                        <a:pt x="1216" y="1048"/>
                        <a:pt x="1296" y="1024"/>
                      </a:cubicBezTo>
                      <a:cubicBezTo>
                        <a:pt x="1376" y="1000"/>
                        <a:pt x="1456" y="1024"/>
                        <a:pt x="1488" y="1024"/>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76" name="Line 72"/>
                <p:cNvSpPr>
                  <a:spLocks noChangeShapeType="1"/>
                </p:cNvSpPr>
                <p:nvPr/>
              </p:nvSpPr>
              <p:spPr bwMode="invGray">
                <a:xfrm flipH="1" flipV="1">
                  <a:off x="2016" y="3264"/>
                  <a:ext cx="144" cy="144"/>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77" name="Line 73"/>
                <p:cNvSpPr>
                  <a:spLocks noChangeShapeType="1"/>
                </p:cNvSpPr>
                <p:nvPr/>
              </p:nvSpPr>
              <p:spPr bwMode="invGray">
                <a:xfrm flipV="1">
                  <a:off x="3168" y="3168"/>
                  <a:ext cx="288" cy="0"/>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78" name="Line 74"/>
                <p:cNvSpPr>
                  <a:spLocks noChangeShapeType="1"/>
                </p:cNvSpPr>
                <p:nvPr/>
              </p:nvSpPr>
              <p:spPr bwMode="invGray">
                <a:xfrm>
                  <a:off x="3264" y="912"/>
                  <a:ext cx="0" cy="343"/>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378379" name="Group 75"/>
              <p:cNvGrpSpPr>
                <a:grpSpLocks/>
              </p:cNvGrpSpPr>
              <p:nvPr/>
            </p:nvGrpSpPr>
            <p:grpSpPr bwMode="auto">
              <a:xfrm rot="-17811394">
                <a:off x="4176" y="1392"/>
                <a:ext cx="624" cy="432"/>
                <a:chOff x="1200" y="864"/>
                <a:chExt cx="3936" cy="3168"/>
              </a:xfrm>
            </p:grpSpPr>
            <p:sp>
              <p:nvSpPr>
                <p:cNvPr id="1378380" name="Freeform 76"/>
                <p:cNvSpPr>
                  <a:spLocks/>
                </p:cNvSpPr>
                <p:nvPr/>
              </p:nvSpPr>
              <p:spPr bwMode="invGray">
                <a:xfrm>
                  <a:off x="1200" y="864"/>
                  <a:ext cx="3936" cy="3168"/>
                </a:xfrm>
                <a:custGeom>
                  <a:avLst/>
                  <a:gdLst>
                    <a:gd name="T0" fmla="*/ 0 w 1488"/>
                    <a:gd name="T1" fmla="*/ 1024 h 1232"/>
                    <a:gd name="T2" fmla="*/ 144 w 1488"/>
                    <a:gd name="T3" fmla="*/ 1024 h 1232"/>
                    <a:gd name="T4" fmla="*/ 288 w 1488"/>
                    <a:gd name="T5" fmla="*/ 928 h 1232"/>
                    <a:gd name="T6" fmla="*/ 336 w 1488"/>
                    <a:gd name="T7" fmla="*/ 784 h 1232"/>
                    <a:gd name="T8" fmla="*/ 336 w 1488"/>
                    <a:gd name="T9" fmla="*/ 544 h 1232"/>
                    <a:gd name="T10" fmla="*/ 288 w 1488"/>
                    <a:gd name="T11" fmla="*/ 352 h 1232"/>
                    <a:gd name="T12" fmla="*/ 288 w 1488"/>
                    <a:gd name="T13" fmla="*/ 256 h 1232"/>
                    <a:gd name="T14" fmla="*/ 336 w 1488"/>
                    <a:gd name="T15" fmla="*/ 160 h 1232"/>
                    <a:gd name="T16" fmla="*/ 480 w 1488"/>
                    <a:gd name="T17" fmla="*/ 64 h 1232"/>
                    <a:gd name="T18" fmla="*/ 672 w 1488"/>
                    <a:gd name="T19" fmla="*/ 16 h 1232"/>
                    <a:gd name="T20" fmla="*/ 864 w 1488"/>
                    <a:gd name="T21" fmla="*/ 16 h 1232"/>
                    <a:gd name="T22" fmla="*/ 1104 w 1488"/>
                    <a:gd name="T23" fmla="*/ 112 h 1232"/>
                    <a:gd name="T24" fmla="*/ 1248 w 1488"/>
                    <a:gd name="T25" fmla="*/ 304 h 1232"/>
                    <a:gd name="T26" fmla="*/ 1296 w 1488"/>
                    <a:gd name="T27" fmla="*/ 544 h 1232"/>
                    <a:gd name="T28" fmla="*/ 1248 w 1488"/>
                    <a:gd name="T29" fmla="*/ 784 h 1232"/>
                    <a:gd name="T30" fmla="*/ 1056 w 1488"/>
                    <a:gd name="T31" fmla="*/ 976 h 1232"/>
                    <a:gd name="T32" fmla="*/ 912 w 1488"/>
                    <a:gd name="T33" fmla="*/ 976 h 1232"/>
                    <a:gd name="T34" fmla="*/ 864 w 1488"/>
                    <a:gd name="T35" fmla="*/ 880 h 1232"/>
                    <a:gd name="T36" fmla="*/ 912 w 1488"/>
                    <a:gd name="T37" fmla="*/ 736 h 1232"/>
                    <a:gd name="T38" fmla="*/ 1008 w 1488"/>
                    <a:gd name="T39" fmla="*/ 544 h 1232"/>
                    <a:gd name="T40" fmla="*/ 1008 w 1488"/>
                    <a:gd name="T41" fmla="*/ 304 h 1232"/>
                    <a:gd name="T42" fmla="*/ 912 w 1488"/>
                    <a:gd name="T43" fmla="*/ 160 h 1232"/>
                    <a:gd name="T44" fmla="*/ 768 w 1488"/>
                    <a:gd name="T45" fmla="*/ 160 h 1232"/>
                    <a:gd name="T46" fmla="*/ 672 w 1488"/>
                    <a:gd name="T47" fmla="*/ 160 h 1232"/>
                    <a:gd name="T48" fmla="*/ 576 w 1488"/>
                    <a:gd name="T49" fmla="*/ 304 h 1232"/>
                    <a:gd name="T50" fmla="*/ 576 w 1488"/>
                    <a:gd name="T51" fmla="*/ 496 h 1232"/>
                    <a:gd name="T52" fmla="*/ 624 w 1488"/>
                    <a:gd name="T53" fmla="*/ 688 h 1232"/>
                    <a:gd name="T54" fmla="*/ 720 w 1488"/>
                    <a:gd name="T55" fmla="*/ 832 h 1232"/>
                    <a:gd name="T56" fmla="*/ 720 w 1488"/>
                    <a:gd name="T57" fmla="*/ 928 h 1232"/>
                    <a:gd name="T58" fmla="*/ 624 w 1488"/>
                    <a:gd name="T59" fmla="*/ 976 h 1232"/>
                    <a:gd name="T60" fmla="*/ 528 w 1488"/>
                    <a:gd name="T61" fmla="*/ 928 h 1232"/>
                    <a:gd name="T62" fmla="*/ 384 w 1488"/>
                    <a:gd name="T63" fmla="*/ 976 h 1232"/>
                    <a:gd name="T64" fmla="*/ 336 w 1488"/>
                    <a:gd name="T65" fmla="*/ 1120 h 1232"/>
                    <a:gd name="T66" fmla="*/ 432 w 1488"/>
                    <a:gd name="T67" fmla="*/ 1216 h 1232"/>
                    <a:gd name="T68" fmla="*/ 672 w 1488"/>
                    <a:gd name="T69" fmla="*/ 1216 h 1232"/>
                    <a:gd name="T70" fmla="*/ 1008 w 1488"/>
                    <a:gd name="T71" fmla="*/ 1168 h 1232"/>
                    <a:gd name="T72" fmla="*/ 1296 w 1488"/>
                    <a:gd name="T73" fmla="*/ 1024 h 1232"/>
                    <a:gd name="T74" fmla="*/ 1488 w 1488"/>
                    <a:gd name="T75" fmla="*/ 102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8" h="1232">
                      <a:moveTo>
                        <a:pt x="0" y="1024"/>
                      </a:moveTo>
                      <a:cubicBezTo>
                        <a:pt x="48" y="1032"/>
                        <a:pt x="96" y="1040"/>
                        <a:pt x="144" y="1024"/>
                      </a:cubicBezTo>
                      <a:cubicBezTo>
                        <a:pt x="192" y="1008"/>
                        <a:pt x="256" y="968"/>
                        <a:pt x="288" y="928"/>
                      </a:cubicBezTo>
                      <a:cubicBezTo>
                        <a:pt x="320" y="888"/>
                        <a:pt x="328" y="848"/>
                        <a:pt x="336" y="784"/>
                      </a:cubicBezTo>
                      <a:cubicBezTo>
                        <a:pt x="344" y="720"/>
                        <a:pt x="344" y="616"/>
                        <a:pt x="336" y="544"/>
                      </a:cubicBezTo>
                      <a:cubicBezTo>
                        <a:pt x="328" y="472"/>
                        <a:pt x="296" y="400"/>
                        <a:pt x="288" y="352"/>
                      </a:cubicBezTo>
                      <a:cubicBezTo>
                        <a:pt x="280" y="304"/>
                        <a:pt x="280" y="288"/>
                        <a:pt x="288" y="256"/>
                      </a:cubicBezTo>
                      <a:cubicBezTo>
                        <a:pt x="296" y="224"/>
                        <a:pt x="304" y="192"/>
                        <a:pt x="336" y="160"/>
                      </a:cubicBezTo>
                      <a:cubicBezTo>
                        <a:pt x="368" y="128"/>
                        <a:pt x="424" y="88"/>
                        <a:pt x="480" y="64"/>
                      </a:cubicBezTo>
                      <a:cubicBezTo>
                        <a:pt x="536" y="40"/>
                        <a:pt x="608" y="24"/>
                        <a:pt x="672" y="16"/>
                      </a:cubicBezTo>
                      <a:cubicBezTo>
                        <a:pt x="736" y="8"/>
                        <a:pt x="792" y="0"/>
                        <a:pt x="864" y="16"/>
                      </a:cubicBezTo>
                      <a:cubicBezTo>
                        <a:pt x="936" y="32"/>
                        <a:pt x="1040" y="64"/>
                        <a:pt x="1104" y="112"/>
                      </a:cubicBezTo>
                      <a:cubicBezTo>
                        <a:pt x="1168" y="160"/>
                        <a:pt x="1216" y="232"/>
                        <a:pt x="1248" y="304"/>
                      </a:cubicBezTo>
                      <a:cubicBezTo>
                        <a:pt x="1280" y="376"/>
                        <a:pt x="1296" y="464"/>
                        <a:pt x="1296" y="544"/>
                      </a:cubicBezTo>
                      <a:cubicBezTo>
                        <a:pt x="1296" y="624"/>
                        <a:pt x="1288" y="712"/>
                        <a:pt x="1248" y="784"/>
                      </a:cubicBezTo>
                      <a:cubicBezTo>
                        <a:pt x="1208" y="856"/>
                        <a:pt x="1112" y="944"/>
                        <a:pt x="1056" y="976"/>
                      </a:cubicBezTo>
                      <a:cubicBezTo>
                        <a:pt x="1000" y="1008"/>
                        <a:pt x="944" y="992"/>
                        <a:pt x="912" y="976"/>
                      </a:cubicBezTo>
                      <a:cubicBezTo>
                        <a:pt x="880" y="960"/>
                        <a:pt x="864" y="920"/>
                        <a:pt x="864" y="880"/>
                      </a:cubicBezTo>
                      <a:cubicBezTo>
                        <a:pt x="864" y="840"/>
                        <a:pt x="888" y="792"/>
                        <a:pt x="912" y="736"/>
                      </a:cubicBezTo>
                      <a:cubicBezTo>
                        <a:pt x="936" y="680"/>
                        <a:pt x="992" y="616"/>
                        <a:pt x="1008" y="544"/>
                      </a:cubicBezTo>
                      <a:cubicBezTo>
                        <a:pt x="1024" y="472"/>
                        <a:pt x="1024" y="368"/>
                        <a:pt x="1008" y="304"/>
                      </a:cubicBezTo>
                      <a:cubicBezTo>
                        <a:pt x="992" y="240"/>
                        <a:pt x="952" y="184"/>
                        <a:pt x="912" y="160"/>
                      </a:cubicBezTo>
                      <a:cubicBezTo>
                        <a:pt x="872" y="136"/>
                        <a:pt x="808" y="160"/>
                        <a:pt x="768" y="160"/>
                      </a:cubicBezTo>
                      <a:cubicBezTo>
                        <a:pt x="728" y="160"/>
                        <a:pt x="704" y="136"/>
                        <a:pt x="672" y="160"/>
                      </a:cubicBezTo>
                      <a:cubicBezTo>
                        <a:pt x="640" y="184"/>
                        <a:pt x="592" y="248"/>
                        <a:pt x="576" y="304"/>
                      </a:cubicBezTo>
                      <a:cubicBezTo>
                        <a:pt x="560" y="360"/>
                        <a:pt x="568" y="432"/>
                        <a:pt x="576" y="496"/>
                      </a:cubicBezTo>
                      <a:cubicBezTo>
                        <a:pt x="584" y="560"/>
                        <a:pt x="600" y="632"/>
                        <a:pt x="624" y="688"/>
                      </a:cubicBezTo>
                      <a:cubicBezTo>
                        <a:pt x="648" y="744"/>
                        <a:pt x="704" y="792"/>
                        <a:pt x="720" y="832"/>
                      </a:cubicBezTo>
                      <a:cubicBezTo>
                        <a:pt x="736" y="872"/>
                        <a:pt x="736" y="904"/>
                        <a:pt x="720" y="928"/>
                      </a:cubicBezTo>
                      <a:cubicBezTo>
                        <a:pt x="704" y="952"/>
                        <a:pt x="656" y="976"/>
                        <a:pt x="624" y="976"/>
                      </a:cubicBezTo>
                      <a:cubicBezTo>
                        <a:pt x="592" y="976"/>
                        <a:pt x="568" y="928"/>
                        <a:pt x="528" y="928"/>
                      </a:cubicBezTo>
                      <a:cubicBezTo>
                        <a:pt x="488" y="928"/>
                        <a:pt x="416" y="944"/>
                        <a:pt x="384" y="976"/>
                      </a:cubicBezTo>
                      <a:cubicBezTo>
                        <a:pt x="352" y="1008"/>
                        <a:pt x="328" y="1080"/>
                        <a:pt x="336" y="1120"/>
                      </a:cubicBezTo>
                      <a:cubicBezTo>
                        <a:pt x="344" y="1160"/>
                        <a:pt x="376" y="1200"/>
                        <a:pt x="432" y="1216"/>
                      </a:cubicBezTo>
                      <a:cubicBezTo>
                        <a:pt x="488" y="1232"/>
                        <a:pt x="576" y="1224"/>
                        <a:pt x="672" y="1216"/>
                      </a:cubicBezTo>
                      <a:cubicBezTo>
                        <a:pt x="768" y="1208"/>
                        <a:pt x="904" y="1200"/>
                        <a:pt x="1008" y="1168"/>
                      </a:cubicBezTo>
                      <a:cubicBezTo>
                        <a:pt x="1112" y="1136"/>
                        <a:pt x="1216" y="1048"/>
                        <a:pt x="1296" y="1024"/>
                      </a:cubicBezTo>
                      <a:cubicBezTo>
                        <a:pt x="1376" y="1000"/>
                        <a:pt x="1456" y="1024"/>
                        <a:pt x="1488" y="1024"/>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81" name="Line 77"/>
                <p:cNvSpPr>
                  <a:spLocks noChangeShapeType="1"/>
                </p:cNvSpPr>
                <p:nvPr/>
              </p:nvSpPr>
              <p:spPr bwMode="invGray">
                <a:xfrm flipH="1" flipV="1">
                  <a:off x="2016" y="3264"/>
                  <a:ext cx="144" cy="144"/>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82" name="Line 78"/>
                <p:cNvSpPr>
                  <a:spLocks noChangeShapeType="1"/>
                </p:cNvSpPr>
                <p:nvPr/>
              </p:nvSpPr>
              <p:spPr bwMode="invGray">
                <a:xfrm flipV="1">
                  <a:off x="3168" y="3168"/>
                  <a:ext cx="288" cy="0"/>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83" name="Line 79"/>
                <p:cNvSpPr>
                  <a:spLocks noChangeShapeType="1"/>
                </p:cNvSpPr>
                <p:nvPr/>
              </p:nvSpPr>
              <p:spPr bwMode="invGray">
                <a:xfrm>
                  <a:off x="3264" y="912"/>
                  <a:ext cx="0" cy="343"/>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378384" name="Group 80"/>
              <p:cNvGrpSpPr>
                <a:grpSpLocks/>
              </p:cNvGrpSpPr>
              <p:nvPr/>
            </p:nvGrpSpPr>
            <p:grpSpPr bwMode="auto">
              <a:xfrm rot="-16460966">
                <a:off x="4368" y="2016"/>
                <a:ext cx="624" cy="432"/>
                <a:chOff x="1200" y="864"/>
                <a:chExt cx="3936" cy="3168"/>
              </a:xfrm>
            </p:grpSpPr>
            <p:sp>
              <p:nvSpPr>
                <p:cNvPr id="1378385" name="Freeform 81"/>
                <p:cNvSpPr>
                  <a:spLocks/>
                </p:cNvSpPr>
                <p:nvPr/>
              </p:nvSpPr>
              <p:spPr bwMode="invGray">
                <a:xfrm>
                  <a:off x="1200" y="864"/>
                  <a:ext cx="3936" cy="3168"/>
                </a:xfrm>
                <a:custGeom>
                  <a:avLst/>
                  <a:gdLst>
                    <a:gd name="T0" fmla="*/ 0 w 1488"/>
                    <a:gd name="T1" fmla="*/ 1024 h 1232"/>
                    <a:gd name="T2" fmla="*/ 144 w 1488"/>
                    <a:gd name="T3" fmla="*/ 1024 h 1232"/>
                    <a:gd name="T4" fmla="*/ 288 w 1488"/>
                    <a:gd name="T5" fmla="*/ 928 h 1232"/>
                    <a:gd name="T6" fmla="*/ 336 w 1488"/>
                    <a:gd name="T7" fmla="*/ 784 h 1232"/>
                    <a:gd name="T8" fmla="*/ 336 w 1488"/>
                    <a:gd name="T9" fmla="*/ 544 h 1232"/>
                    <a:gd name="T10" fmla="*/ 288 w 1488"/>
                    <a:gd name="T11" fmla="*/ 352 h 1232"/>
                    <a:gd name="T12" fmla="*/ 288 w 1488"/>
                    <a:gd name="T13" fmla="*/ 256 h 1232"/>
                    <a:gd name="T14" fmla="*/ 336 w 1488"/>
                    <a:gd name="T15" fmla="*/ 160 h 1232"/>
                    <a:gd name="T16" fmla="*/ 480 w 1488"/>
                    <a:gd name="T17" fmla="*/ 64 h 1232"/>
                    <a:gd name="T18" fmla="*/ 672 w 1488"/>
                    <a:gd name="T19" fmla="*/ 16 h 1232"/>
                    <a:gd name="T20" fmla="*/ 864 w 1488"/>
                    <a:gd name="T21" fmla="*/ 16 h 1232"/>
                    <a:gd name="T22" fmla="*/ 1104 w 1488"/>
                    <a:gd name="T23" fmla="*/ 112 h 1232"/>
                    <a:gd name="T24" fmla="*/ 1248 w 1488"/>
                    <a:gd name="T25" fmla="*/ 304 h 1232"/>
                    <a:gd name="T26" fmla="*/ 1296 w 1488"/>
                    <a:gd name="T27" fmla="*/ 544 h 1232"/>
                    <a:gd name="T28" fmla="*/ 1248 w 1488"/>
                    <a:gd name="T29" fmla="*/ 784 h 1232"/>
                    <a:gd name="T30" fmla="*/ 1056 w 1488"/>
                    <a:gd name="T31" fmla="*/ 976 h 1232"/>
                    <a:gd name="T32" fmla="*/ 912 w 1488"/>
                    <a:gd name="T33" fmla="*/ 976 h 1232"/>
                    <a:gd name="T34" fmla="*/ 864 w 1488"/>
                    <a:gd name="T35" fmla="*/ 880 h 1232"/>
                    <a:gd name="T36" fmla="*/ 912 w 1488"/>
                    <a:gd name="T37" fmla="*/ 736 h 1232"/>
                    <a:gd name="T38" fmla="*/ 1008 w 1488"/>
                    <a:gd name="T39" fmla="*/ 544 h 1232"/>
                    <a:gd name="T40" fmla="*/ 1008 w 1488"/>
                    <a:gd name="T41" fmla="*/ 304 h 1232"/>
                    <a:gd name="T42" fmla="*/ 912 w 1488"/>
                    <a:gd name="T43" fmla="*/ 160 h 1232"/>
                    <a:gd name="T44" fmla="*/ 768 w 1488"/>
                    <a:gd name="T45" fmla="*/ 160 h 1232"/>
                    <a:gd name="T46" fmla="*/ 672 w 1488"/>
                    <a:gd name="T47" fmla="*/ 160 h 1232"/>
                    <a:gd name="T48" fmla="*/ 576 w 1488"/>
                    <a:gd name="T49" fmla="*/ 304 h 1232"/>
                    <a:gd name="T50" fmla="*/ 576 w 1488"/>
                    <a:gd name="T51" fmla="*/ 496 h 1232"/>
                    <a:gd name="T52" fmla="*/ 624 w 1488"/>
                    <a:gd name="T53" fmla="*/ 688 h 1232"/>
                    <a:gd name="T54" fmla="*/ 720 w 1488"/>
                    <a:gd name="T55" fmla="*/ 832 h 1232"/>
                    <a:gd name="T56" fmla="*/ 720 w 1488"/>
                    <a:gd name="T57" fmla="*/ 928 h 1232"/>
                    <a:gd name="T58" fmla="*/ 624 w 1488"/>
                    <a:gd name="T59" fmla="*/ 976 h 1232"/>
                    <a:gd name="T60" fmla="*/ 528 w 1488"/>
                    <a:gd name="T61" fmla="*/ 928 h 1232"/>
                    <a:gd name="T62" fmla="*/ 384 w 1488"/>
                    <a:gd name="T63" fmla="*/ 976 h 1232"/>
                    <a:gd name="T64" fmla="*/ 336 w 1488"/>
                    <a:gd name="T65" fmla="*/ 1120 h 1232"/>
                    <a:gd name="T66" fmla="*/ 432 w 1488"/>
                    <a:gd name="T67" fmla="*/ 1216 h 1232"/>
                    <a:gd name="T68" fmla="*/ 672 w 1488"/>
                    <a:gd name="T69" fmla="*/ 1216 h 1232"/>
                    <a:gd name="T70" fmla="*/ 1008 w 1488"/>
                    <a:gd name="T71" fmla="*/ 1168 h 1232"/>
                    <a:gd name="T72" fmla="*/ 1296 w 1488"/>
                    <a:gd name="T73" fmla="*/ 1024 h 1232"/>
                    <a:gd name="T74" fmla="*/ 1488 w 1488"/>
                    <a:gd name="T75" fmla="*/ 102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8" h="1232">
                      <a:moveTo>
                        <a:pt x="0" y="1024"/>
                      </a:moveTo>
                      <a:cubicBezTo>
                        <a:pt x="48" y="1032"/>
                        <a:pt x="96" y="1040"/>
                        <a:pt x="144" y="1024"/>
                      </a:cubicBezTo>
                      <a:cubicBezTo>
                        <a:pt x="192" y="1008"/>
                        <a:pt x="256" y="968"/>
                        <a:pt x="288" y="928"/>
                      </a:cubicBezTo>
                      <a:cubicBezTo>
                        <a:pt x="320" y="888"/>
                        <a:pt x="328" y="848"/>
                        <a:pt x="336" y="784"/>
                      </a:cubicBezTo>
                      <a:cubicBezTo>
                        <a:pt x="344" y="720"/>
                        <a:pt x="344" y="616"/>
                        <a:pt x="336" y="544"/>
                      </a:cubicBezTo>
                      <a:cubicBezTo>
                        <a:pt x="328" y="472"/>
                        <a:pt x="296" y="400"/>
                        <a:pt x="288" y="352"/>
                      </a:cubicBezTo>
                      <a:cubicBezTo>
                        <a:pt x="280" y="304"/>
                        <a:pt x="280" y="288"/>
                        <a:pt x="288" y="256"/>
                      </a:cubicBezTo>
                      <a:cubicBezTo>
                        <a:pt x="296" y="224"/>
                        <a:pt x="304" y="192"/>
                        <a:pt x="336" y="160"/>
                      </a:cubicBezTo>
                      <a:cubicBezTo>
                        <a:pt x="368" y="128"/>
                        <a:pt x="424" y="88"/>
                        <a:pt x="480" y="64"/>
                      </a:cubicBezTo>
                      <a:cubicBezTo>
                        <a:pt x="536" y="40"/>
                        <a:pt x="608" y="24"/>
                        <a:pt x="672" y="16"/>
                      </a:cubicBezTo>
                      <a:cubicBezTo>
                        <a:pt x="736" y="8"/>
                        <a:pt x="792" y="0"/>
                        <a:pt x="864" y="16"/>
                      </a:cubicBezTo>
                      <a:cubicBezTo>
                        <a:pt x="936" y="32"/>
                        <a:pt x="1040" y="64"/>
                        <a:pt x="1104" y="112"/>
                      </a:cubicBezTo>
                      <a:cubicBezTo>
                        <a:pt x="1168" y="160"/>
                        <a:pt x="1216" y="232"/>
                        <a:pt x="1248" y="304"/>
                      </a:cubicBezTo>
                      <a:cubicBezTo>
                        <a:pt x="1280" y="376"/>
                        <a:pt x="1296" y="464"/>
                        <a:pt x="1296" y="544"/>
                      </a:cubicBezTo>
                      <a:cubicBezTo>
                        <a:pt x="1296" y="624"/>
                        <a:pt x="1288" y="712"/>
                        <a:pt x="1248" y="784"/>
                      </a:cubicBezTo>
                      <a:cubicBezTo>
                        <a:pt x="1208" y="856"/>
                        <a:pt x="1112" y="944"/>
                        <a:pt x="1056" y="976"/>
                      </a:cubicBezTo>
                      <a:cubicBezTo>
                        <a:pt x="1000" y="1008"/>
                        <a:pt x="944" y="992"/>
                        <a:pt x="912" y="976"/>
                      </a:cubicBezTo>
                      <a:cubicBezTo>
                        <a:pt x="880" y="960"/>
                        <a:pt x="864" y="920"/>
                        <a:pt x="864" y="880"/>
                      </a:cubicBezTo>
                      <a:cubicBezTo>
                        <a:pt x="864" y="840"/>
                        <a:pt x="888" y="792"/>
                        <a:pt x="912" y="736"/>
                      </a:cubicBezTo>
                      <a:cubicBezTo>
                        <a:pt x="936" y="680"/>
                        <a:pt x="992" y="616"/>
                        <a:pt x="1008" y="544"/>
                      </a:cubicBezTo>
                      <a:cubicBezTo>
                        <a:pt x="1024" y="472"/>
                        <a:pt x="1024" y="368"/>
                        <a:pt x="1008" y="304"/>
                      </a:cubicBezTo>
                      <a:cubicBezTo>
                        <a:pt x="992" y="240"/>
                        <a:pt x="952" y="184"/>
                        <a:pt x="912" y="160"/>
                      </a:cubicBezTo>
                      <a:cubicBezTo>
                        <a:pt x="872" y="136"/>
                        <a:pt x="808" y="160"/>
                        <a:pt x="768" y="160"/>
                      </a:cubicBezTo>
                      <a:cubicBezTo>
                        <a:pt x="728" y="160"/>
                        <a:pt x="704" y="136"/>
                        <a:pt x="672" y="160"/>
                      </a:cubicBezTo>
                      <a:cubicBezTo>
                        <a:pt x="640" y="184"/>
                        <a:pt x="592" y="248"/>
                        <a:pt x="576" y="304"/>
                      </a:cubicBezTo>
                      <a:cubicBezTo>
                        <a:pt x="560" y="360"/>
                        <a:pt x="568" y="432"/>
                        <a:pt x="576" y="496"/>
                      </a:cubicBezTo>
                      <a:cubicBezTo>
                        <a:pt x="584" y="560"/>
                        <a:pt x="600" y="632"/>
                        <a:pt x="624" y="688"/>
                      </a:cubicBezTo>
                      <a:cubicBezTo>
                        <a:pt x="648" y="744"/>
                        <a:pt x="704" y="792"/>
                        <a:pt x="720" y="832"/>
                      </a:cubicBezTo>
                      <a:cubicBezTo>
                        <a:pt x="736" y="872"/>
                        <a:pt x="736" y="904"/>
                        <a:pt x="720" y="928"/>
                      </a:cubicBezTo>
                      <a:cubicBezTo>
                        <a:pt x="704" y="952"/>
                        <a:pt x="656" y="976"/>
                        <a:pt x="624" y="976"/>
                      </a:cubicBezTo>
                      <a:cubicBezTo>
                        <a:pt x="592" y="976"/>
                        <a:pt x="568" y="928"/>
                        <a:pt x="528" y="928"/>
                      </a:cubicBezTo>
                      <a:cubicBezTo>
                        <a:pt x="488" y="928"/>
                        <a:pt x="416" y="944"/>
                        <a:pt x="384" y="976"/>
                      </a:cubicBezTo>
                      <a:cubicBezTo>
                        <a:pt x="352" y="1008"/>
                        <a:pt x="328" y="1080"/>
                        <a:pt x="336" y="1120"/>
                      </a:cubicBezTo>
                      <a:cubicBezTo>
                        <a:pt x="344" y="1160"/>
                        <a:pt x="376" y="1200"/>
                        <a:pt x="432" y="1216"/>
                      </a:cubicBezTo>
                      <a:cubicBezTo>
                        <a:pt x="488" y="1232"/>
                        <a:pt x="576" y="1224"/>
                        <a:pt x="672" y="1216"/>
                      </a:cubicBezTo>
                      <a:cubicBezTo>
                        <a:pt x="768" y="1208"/>
                        <a:pt x="904" y="1200"/>
                        <a:pt x="1008" y="1168"/>
                      </a:cubicBezTo>
                      <a:cubicBezTo>
                        <a:pt x="1112" y="1136"/>
                        <a:pt x="1216" y="1048"/>
                        <a:pt x="1296" y="1024"/>
                      </a:cubicBezTo>
                      <a:cubicBezTo>
                        <a:pt x="1376" y="1000"/>
                        <a:pt x="1456" y="1024"/>
                        <a:pt x="1488" y="1024"/>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86" name="Line 82"/>
                <p:cNvSpPr>
                  <a:spLocks noChangeShapeType="1"/>
                </p:cNvSpPr>
                <p:nvPr/>
              </p:nvSpPr>
              <p:spPr bwMode="invGray">
                <a:xfrm flipH="1" flipV="1">
                  <a:off x="2016" y="3264"/>
                  <a:ext cx="144" cy="144"/>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87" name="Line 83"/>
                <p:cNvSpPr>
                  <a:spLocks noChangeShapeType="1"/>
                </p:cNvSpPr>
                <p:nvPr/>
              </p:nvSpPr>
              <p:spPr bwMode="invGray">
                <a:xfrm flipV="1">
                  <a:off x="3168" y="3168"/>
                  <a:ext cx="288" cy="0"/>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88" name="Line 84"/>
                <p:cNvSpPr>
                  <a:spLocks noChangeShapeType="1"/>
                </p:cNvSpPr>
                <p:nvPr/>
              </p:nvSpPr>
              <p:spPr bwMode="invGray">
                <a:xfrm>
                  <a:off x="3264" y="912"/>
                  <a:ext cx="0" cy="343"/>
                </a:xfrm>
                <a:prstGeom prst="line">
                  <a:avLst/>
                </a:prstGeom>
                <a:noFill/>
                <a:ln w="2857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78389" name="Freeform 85"/>
            <p:cNvSpPr>
              <a:spLocks/>
            </p:cNvSpPr>
            <p:nvPr/>
          </p:nvSpPr>
          <p:spPr bwMode="invGray">
            <a:xfrm rot="-454218">
              <a:off x="3707" y="1135"/>
              <a:ext cx="304" cy="177"/>
            </a:xfrm>
            <a:custGeom>
              <a:avLst/>
              <a:gdLst>
                <a:gd name="T0" fmla="*/ 2696 w 2864"/>
                <a:gd name="T1" fmla="*/ 2368 h 2400"/>
                <a:gd name="T2" fmla="*/ 2072 w 2864"/>
                <a:gd name="T3" fmla="*/ 2368 h 2400"/>
                <a:gd name="T4" fmla="*/ 1832 w 2864"/>
                <a:gd name="T5" fmla="*/ 2176 h 2400"/>
                <a:gd name="T6" fmla="*/ 1784 w 2864"/>
                <a:gd name="T7" fmla="*/ 1888 h 2400"/>
                <a:gd name="T8" fmla="*/ 1976 w 2864"/>
                <a:gd name="T9" fmla="*/ 1648 h 2400"/>
                <a:gd name="T10" fmla="*/ 2312 w 2864"/>
                <a:gd name="T11" fmla="*/ 1600 h 2400"/>
                <a:gd name="T12" fmla="*/ 2792 w 2864"/>
                <a:gd name="T13" fmla="*/ 1264 h 2400"/>
                <a:gd name="T14" fmla="*/ 2744 w 2864"/>
                <a:gd name="T15" fmla="*/ 688 h 2400"/>
                <a:gd name="T16" fmla="*/ 2456 w 2864"/>
                <a:gd name="T17" fmla="*/ 256 h 2400"/>
                <a:gd name="T18" fmla="*/ 2024 w 2864"/>
                <a:gd name="T19" fmla="*/ 256 h 2400"/>
                <a:gd name="T20" fmla="*/ 1784 w 2864"/>
                <a:gd name="T21" fmla="*/ 640 h 2400"/>
                <a:gd name="T22" fmla="*/ 1832 w 2864"/>
                <a:gd name="T23" fmla="*/ 1168 h 2400"/>
                <a:gd name="T24" fmla="*/ 2456 w 2864"/>
                <a:gd name="T25" fmla="*/ 1072 h 2400"/>
                <a:gd name="T26" fmla="*/ 2072 w 2864"/>
                <a:gd name="T27" fmla="*/ 448 h 2400"/>
                <a:gd name="T28" fmla="*/ 1496 w 2864"/>
                <a:gd name="T29" fmla="*/ 304 h 2400"/>
                <a:gd name="T30" fmla="*/ 1256 w 2864"/>
                <a:gd name="T31" fmla="*/ 304 h 2400"/>
                <a:gd name="T32" fmla="*/ 920 w 2864"/>
                <a:gd name="T33" fmla="*/ 688 h 2400"/>
                <a:gd name="T34" fmla="*/ 920 w 2864"/>
                <a:gd name="T35" fmla="*/ 928 h 2400"/>
                <a:gd name="T36" fmla="*/ 968 w 2864"/>
                <a:gd name="T37" fmla="*/ 1312 h 2400"/>
                <a:gd name="T38" fmla="*/ 1160 w 2864"/>
                <a:gd name="T39" fmla="*/ 1552 h 2400"/>
                <a:gd name="T40" fmla="*/ 1592 w 2864"/>
                <a:gd name="T41" fmla="*/ 1504 h 2400"/>
                <a:gd name="T42" fmla="*/ 1352 w 2864"/>
                <a:gd name="T43" fmla="*/ 640 h 2400"/>
                <a:gd name="T44" fmla="*/ 920 w 2864"/>
                <a:gd name="T45" fmla="*/ 400 h 2400"/>
                <a:gd name="T46" fmla="*/ 248 w 2864"/>
                <a:gd name="T47" fmla="*/ 400 h 2400"/>
                <a:gd name="T48" fmla="*/ 8 w 2864"/>
                <a:gd name="T49" fmla="*/ 832 h 2400"/>
                <a:gd name="T50" fmla="*/ 296 w 2864"/>
                <a:gd name="T51" fmla="*/ 1072 h 2400"/>
                <a:gd name="T52" fmla="*/ 632 w 2864"/>
                <a:gd name="T53" fmla="*/ 1216 h 2400"/>
                <a:gd name="T54" fmla="*/ 488 w 2864"/>
                <a:gd name="T55" fmla="*/ 1504 h 2400"/>
                <a:gd name="T56" fmla="*/ 344 w 2864"/>
                <a:gd name="T57" fmla="*/ 1696 h 2400"/>
                <a:gd name="T58" fmla="*/ 584 w 2864"/>
                <a:gd name="T59" fmla="*/ 2032 h 2400"/>
                <a:gd name="T60" fmla="*/ 968 w 2864"/>
                <a:gd name="T61" fmla="*/ 2032 h 2400"/>
                <a:gd name="T62" fmla="*/ 1160 w 2864"/>
                <a:gd name="T63" fmla="*/ 1744 h 2400"/>
                <a:gd name="T64" fmla="*/ 584 w 2864"/>
                <a:gd name="T65" fmla="*/ 1456 h 2400"/>
                <a:gd name="T66" fmla="*/ 200 w 2864"/>
                <a:gd name="T67" fmla="*/ 1264 h 2400"/>
                <a:gd name="T68" fmla="*/ 440 w 2864"/>
                <a:gd name="T69" fmla="*/ 832 h 2400"/>
                <a:gd name="T70" fmla="*/ 680 w 2864"/>
                <a:gd name="T71" fmla="*/ 400 h 2400"/>
                <a:gd name="T72" fmla="*/ 728 w 2864"/>
                <a:gd name="T73" fmla="*/ 112 h 2400"/>
                <a:gd name="T74" fmla="*/ 488 w 2864"/>
                <a:gd name="T75" fmla="*/ 16 h 2400"/>
                <a:gd name="T76" fmla="*/ 392 w 2864"/>
                <a:gd name="T77" fmla="*/ 16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4" h="2400">
                  <a:moveTo>
                    <a:pt x="2696" y="2368"/>
                  </a:moveTo>
                  <a:cubicBezTo>
                    <a:pt x="2456" y="2384"/>
                    <a:pt x="2216" y="2400"/>
                    <a:pt x="2072" y="2368"/>
                  </a:cubicBezTo>
                  <a:cubicBezTo>
                    <a:pt x="1928" y="2336"/>
                    <a:pt x="1880" y="2256"/>
                    <a:pt x="1832" y="2176"/>
                  </a:cubicBezTo>
                  <a:cubicBezTo>
                    <a:pt x="1784" y="2096"/>
                    <a:pt x="1760" y="1976"/>
                    <a:pt x="1784" y="1888"/>
                  </a:cubicBezTo>
                  <a:cubicBezTo>
                    <a:pt x="1808" y="1800"/>
                    <a:pt x="1888" y="1696"/>
                    <a:pt x="1976" y="1648"/>
                  </a:cubicBezTo>
                  <a:cubicBezTo>
                    <a:pt x="2064" y="1600"/>
                    <a:pt x="2176" y="1664"/>
                    <a:pt x="2312" y="1600"/>
                  </a:cubicBezTo>
                  <a:cubicBezTo>
                    <a:pt x="2448" y="1536"/>
                    <a:pt x="2720" y="1416"/>
                    <a:pt x="2792" y="1264"/>
                  </a:cubicBezTo>
                  <a:cubicBezTo>
                    <a:pt x="2864" y="1112"/>
                    <a:pt x="2800" y="856"/>
                    <a:pt x="2744" y="688"/>
                  </a:cubicBezTo>
                  <a:cubicBezTo>
                    <a:pt x="2688" y="520"/>
                    <a:pt x="2576" y="328"/>
                    <a:pt x="2456" y="256"/>
                  </a:cubicBezTo>
                  <a:cubicBezTo>
                    <a:pt x="2336" y="184"/>
                    <a:pt x="2136" y="192"/>
                    <a:pt x="2024" y="256"/>
                  </a:cubicBezTo>
                  <a:cubicBezTo>
                    <a:pt x="1912" y="320"/>
                    <a:pt x="1816" y="488"/>
                    <a:pt x="1784" y="640"/>
                  </a:cubicBezTo>
                  <a:cubicBezTo>
                    <a:pt x="1752" y="792"/>
                    <a:pt x="1720" y="1096"/>
                    <a:pt x="1832" y="1168"/>
                  </a:cubicBezTo>
                  <a:cubicBezTo>
                    <a:pt x="1944" y="1240"/>
                    <a:pt x="2416" y="1192"/>
                    <a:pt x="2456" y="1072"/>
                  </a:cubicBezTo>
                  <a:cubicBezTo>
                    <a:pt x="2496" y="952"/>
                    <a:pt x="2232" y="576"/>
                    <a:pt x="2072" y="448"/>
                  </a:cubicBezTo>
                  <a:cubicBezTo>
                    <a:pt x="1912" y="320"/>
                    <a:pt x="1632" y="328"/>
                    <a:pt x="1496" y="304"/>
                  </a:cubicBezTo>
                  <a:cubicBezTo>
                    <a:pt x="1360" y="280"/>
                    <a:pt x="1352" y="240"/>
                    <a:pt x="1256" y="304"/>
                  </a:cubicBezTo>
                  <a:cubicBezTo>
                    <a:pt x="1160" y="368"/>
                    <a:pt x="976" y="584"/>
                    <a:pt x="920" y="688"/>
                  </a:cubicBezTo>
                  <a:cubicBezTo>
                    <a:pt x="864" y="792"/>
                    <a:pt x="912" y="824"/>
                    <a:pt x="920" y="928"/>
                  </a:cubicBezTo>
                  <a:cubicBezTo>
                    <a:pt x="928" y="1032"/>
                    <a:pt x="928" y="1208"/>
                    <a:pt x="968" y="1312"/>
                  </a:cubicBezTo>
                  <a:cubicBezTo>
                    <a:pt x="1008" y="1416"/>
                    <a:pt x="1056" y="1520"/>
                    <a:pt x="1160" y="1552"/>
                  </a:cubicBezTo>
                  <a:cubicBezTo>
                    <a:pt x="1264" y="1584"/>
                    <a:pt x="1560" y="1656"/>
                    <a:pt x="1592" y="1504"/>
                  </a:cubicBezTo>
                  <a:cubicBezTo>
                    <a:pt x="1624" y="1352"/>
                    <a:pt x="1464" y="824"/>
                    <a:pt x="1352" y="640"/>
                  </a:cubicBezTo>
                  <a:cubicBezTo>
                    <a:pt x="1240" y="456"/>
                    <a:pt x="1104" y="440"/>
                    <a:pt x="920" y="400"/>
                  </a:cubicBezTo>
                  <a:cubicBezTo>
                    <a:pt x="736" y="360"/>
                    <a:pt x="400" y="328"/>
                    <a:pt x="248" y="400"/>
                  </a:cubicBezTo>
                  <a:cubicBezTo>
                    <a:pt x="96" y="472"/>
                    <a:pt x="0" y="720"/>
                    <a:pt x="8" y="832"/>
                  </a:cubicBezTo>
                  <a:cubicBezTo>
                    <a:pt x="16" y="944"/>
                    <a:pt x="192" y="1008"/>
                    <a:pt x="296" y="1072"/>
                  </a:cubicBezTo>
                  <a:cubicBezTo>
                    <a:pt x="400" y="1136"/>
                    <a:pt x="600" y="1144"/>
                    <a:pt x="632" y="1216"/>
                  </a:cubicBezTo>
                  <a:cubicBezTo>
                    <a:pt x="664" y="1288"/>
                    <a:pt x="536" y="1424"/>
                    <a:pt x="488" y="1504"/>
                  </a:cubicBezTo>
                  <a:cubicBezTo>
                    <a:pt x="440" y="1584"/>
                    <a:pt x="328" y="1608"/>
                    <a:pt x="344" y="1696"/>
                  </a:cubicBezTo>
                  <a:cubicBezTo>
                    <a:pt x="360" y="1784"/>
                    <a:pt x="480" y="1976"/>
                    <a:pt x="584" y="2032"/>
                  </a:cubicBezTo>
                  <a:cubicBezTo>
                    <a:pt x="688" y="2088"/>
                    <a:pt x="872" y="2080"/>
                    <a:pt x="968" y="2032"/>
                  </a:cubicBezTo>
                  <a:cubicBezTo>
                    <a:pt x="1064" y="1984"/>
                    <a:pt x="1224" y="1840"/>
                    <a:pt x="1160" y="1744"/>
                  </a:cubicBezTo>
                  <a:cubicBezTo>
                    <a:pt x="1096" y="1648"/>
                    <a:pt x="744" y="1536"/>
                    <a:pt x="584" y="1456"/>
                  </a:cubicBezTo>
                  <a:cubicBezTo>
                    <a:pt x="424" y="1376"/>
                    <a:pt x="224" y="1368"/>
                    <a:pt x="200" y="1264"/>
                  </a:cubicBezTo>
                  <a:cubicBezTo>
                    <a:pt x="176" y="1160"/>
                    <a:pt x="360" y="976"/>
                    <a:pt x="440" y="832"/>
                  </a:cubicBezTo>
                  <a:cubicBezTo>
                    <a:pt x="520" y="688"/>
                    <a:pt x="632" y="520"/>
                    <a:pt x="680" y="400"/>
                  </a:cubicBezTo>
                  <a:cubicBezTo>
                    <a:pt x="728" y="280"/>
                    <a:pt x="760" y="176"/>
                    <a:pt x="728" y="112"/>
                  </a:cubicBezTo>
                  <a:cubicBezTo>
                    <a:pt x="696" y="48"/>
                    <a:pt x="544" y="32"/>
                    <a:pt x="488" y="16"/>
                  </a:cubicBezTo>
                  <a:cubicBezTo>
                    <a:pt x="432" y="0"/>
                    <a:pt x="412" y="8"/>
                    <a:pt x="392" y="16"/>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90" name="Line 86"/>
            <p:cNvSpPr>
              <a:spLocks noChangeShapeType="1"/>
            </p:cNvSpPr>
            <p:nvPr/>
          </p:nvSpPr>
          <p:spPr bwMode="invGray">
            <a:xfrm>
              <a:off x="4476" y="1692"/>
              <a:ext cx="71" cy="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8391" name="Text Box 87"/>
            <p:cNvSpPr txBox="1">
              <a:spLocks noChangeArrowheads="1"/>
            </p:cNvSpPr>
            <p:nvPr/>
          </p:nvSpPr>
          <p:spPr bwMode="invGray">
            <a:xfrm>
              <a:off x="3781" y="1622"/>
              <a:ext cx="81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200" b="1" i="1">
                  <a:solidFill>
                    <a:schemeClr val="bg2"/>
                  </a:solidFill>
                </a:rPr>
                <a:t>“LDL”</a:t>
              </a:r>
            </a:p>
          </p:txBody>
        </p:sp>
        <p:sp>
          <p:nvSpPr>
            <p:cNvPr id="1378392" name="Text Box 88"/>
            <p:cNvSpPr txBox="1">
              <a:spLocks noChangeArrowheads="1"/>
            </p:cNvSpPr>
            <p:nvPr/>
          </p:nvSpPr>
          <p:spPr bwMode="invGray">
            <a:xfrm>
              <a:off x="4476" y="1116"/>
              <a:ext cx="86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200" b="1" i="1"/>
                <a:t>Apo(a)</a:t>
              </a:r>
            </a:p>
          </p:txBody>
        </p:sp>
        <p:sp>
          <p:nvSpPr>
            <p:cNvPr id="1378393" name="Text Box 89"/>
            <p:cNvSpPr txBox="1">
              <a:spLocks noChangeArrowheads="1"/>
            </p:cNvSpPr>
            <p:nvPr/>
          </p:nvSpPr>
          <p:spPr bwMode="invGray">
            <a:xfrm>
              <a:off x="4620" y="1776"/>
              <a:ext cx="580"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1" i="1"/>
                <a:t>-S-S-</a:t>
              </a:r>
            </a:p>
          </p:txBody>
        </p:sp>
        <p:sp>
          <p:nvSpPr>
            <p:cNvPr id="1378394" name="Line 90"/>
            <p:cNvSpPr>
              <a:spLocks noChangeShapeType="1"/>
            </p:cNvSpPr>
            <p:nvPr/>
          </p:nvSpPr>
          <p:spPr bwMode="invGray">
            <a:xfrm>
              <a:off x="4560" y="1692"/>
              <a:ext cx="156"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378395" name="Text Box 91"/>
          <p:cNvSpPr txBox="1">
            <a:spLocks noChangeArrowheads="1"/>
          </p:cNvSpPr>
          <p:nvPr/>
        </p:nvSpPr>
        <p:spPr bwMode="auto">
          <a:xfrm>
            <a:off x="711200" y="6045200"/>
            <a:ext cx="7319963"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C5C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400"/>
              <a:t>Bostom AG et al. </a:t>
            </a:r>
            <a:r>
              <a:rPr lang="en-US" altLang="en-US" sz="1400" i="1"/>
              <a:t>JAMA.</a:t>
            </a:r>
            <a:r>
              <a:rPr lang="en-US" altLang="en-US" sz="1400"/>
              <a:t> 1996;276:544. Cobbaert C et al. </a:t>
            </a:r>
            <a:r>
              <a:rPr lang="en-US" altLang="en-US" sz="1400" i="1"/>
              <a:t>J Am Coll Cardiol. </a:t>
            </a:r>
            <a:r>
              <a:rPr lang="en-US" altLang="en-US" sz="1400"/>
              <a:t>1997;30:1491.</a:t>
            </a:r>
          </a:p>
          <a:p>
            <a:r>
              <a:rPr lang="en-US" altLang="en-US" sz="1400"/>
              <a:t>Shlipak MG et al. </a:t>
            </a:r>
            <a:r>
              <a:rPr lang="en-US" altLang="en-US" sz="1400" i="1"/>
              <a:t>JAMA.</a:t>
            </a:r>
            <a:r>
              <a:rPr lang="en-US" altLang="en-US" sz="1400"/>
              <a:t> 2000;283:1845. Genest JJ Jr et al. </a:t>
            </a:r>
            <a:r>
              <a:rPr lang="en-US" altLang="en-US" sz="1400" i="1"/>
              <a:t>Circulation.</a:t>
            </a:r>
            <a:r>
              <a:rPr lang="en-US" altLang="en-US" sz="1400"/>
              <a:t> 1992;85:2025.</a:t>
            </a:r>
          </a:p>
        </p:txBody>
      </p:sp>
      <p:sp>
        <p:nvSpPr>
          <p:cNvPr id="1378396" name="Text Box 92"/>
          <p:cNvSpPr txBox="1">
            <a:spLocks noChangeArrowheads="1"/>
          </p:cNvSpPr>
          <p:nvPr/>
        </p:nvSpPr>
        <p:spPr bwMode="auto">
          <a:xfrm>
            <a:off x="304800" y="6858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chemeClr val="hlink"/>
                </a:solidFill>
              </a:rPr>
              <a:t>Yours = 34</a:t>
            </a:r>
          </a:p>
          <a:p>
            <a:r>
              <a:rPr lang="en-US" altLang="x-none">
                <a:solidFill>
                  <a:schemeClr val="hlink"/>
                </a:solidFill>
              </a:rPr>
              <a:t>Want  &lt; 30</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384450" name="Rectangle 2"/>
          <p:cNvSpPr>
            <a:spLocks noGrp="1" noRot="1" noChangeArrowheads="1"/>
          </p:cNvSpPr>
          <p:nvPr>
            <p:ph type="body" idx="1"/>
          </p:nvPr>
        </p:nvSpPr>
        <p:spPr>
          <a:xfrm>
            <a:off x="301625" y="304800"/>
            <a:ext cx="8540750" cy="5334000"/>
          </a:xfrm>
        </p:spPr>
        <p:txBody>
          <a:bodyPr/>
          <a:lstStyle/>
          <a:p>
            <a:pPr>
              <a:buFont typeface="Wingdings" charset="2"/>
              <a:buNone/>
            </a:pPr>
            <a:r>
              <a:rPr lang="en-US" altLang="x-none" sz="4000">
                <a:solidFill>
                  <a:schemeClr val="hlink"/>
                </a:solidFill>
              </a:rPr>
              <a:t>Lipo (a) and IR are a bad mix!!!!</a:t>
            </a:r>
          </a:p>
          <a:p>
            <a:pPr>
              <a:buFont typeface="Wingdings" charset="2"/>
              <a:buNone/>
            </a:pPr>
            <a:endParaRPr lang="en-US" altLang="x-none" sz="4400"/>
          </a:p>
          <a:p>
            <a:pPr>
              <a:buFont typeface="Wingdings" charset="2"/>
              <a:buNone/>
            </a:pPr>
            <a:r>
              <a:rPr lang="en-US" altLang="x-none" sz="3500"/>
              <a:t>122  type  2  diabetics; prospective  9  yr.  trial</a:t>
            </a:r>
          </a:p>
          <a:p>
            <a:pPr>
              <a:buFont typeface="Wingdings" charset="2"/>
              <a:buNone/>
            </a:pPr>
            <a:r>
              <a:rPr lang="en-US" altLang="x-none" sz="3500"/>
              <a:t>         elevated lipo (a) made the diabetic’s already 3 – 4 X increased CV mortality risk up another 3.57  X  </a:t>
            </a:r>
          </a:p>
          <a:p>
            <a:pPr>
              <a:buFont typeface="Wingdings" charset="2"/>
              <a:buNone/>
            </a:pPr>
            <a:r>
              <a:rPr lang="en-US" altLang="x-none" sz="3500"/>
              <a:t>p  value  of  .04</a:t>
            </a:r>
          </a:p>
          <a:p>
            <a:pPr>
              <a:buFont typeface="Wingdings" charset="2"/>
              <a:buNone/>
            </a:pPr>
            <a:endParaRPr lang="en-US" altLang="x-none" sz="3500"/>
          </a:p>
          <a:p>
            <a:pPr>
              <a:buFont typeface="Wingdings" charset="2"/>
              <a:buNone/>
            </a:pPr>
            <a:endParaRPr lang="en-US" altLang="x-none" sz="3500"/>
          </a:p>
          <a:p>
            <a:pPr>
              <a:buFont typeface="Wingdings" charset="2"/>
              <a:buNone/>
            </a:pPr>
            <a:endParaRPr lang="en-US" altLang="x-none" sz="3500">
              <a:solidFill>
                <a:schemeClr val="folHlink"/>
              </a:solidFill>
            </a:endParaRPr>
          </a:p>
        </p:txBody>
      </p:sp>
      <p:sp>
        <p:nvSpPr>
          <p:cNvPr id="1384451" name="Text Box 3"/>
          <p:cNvSpPr txBox="1">
            <a:spLocks noChangeArrowheads="1"/>
          </p:cNvSpPr>
          <p:nvPr/>
        </p:nvSpPr>
        <p:spPr bwMode="auto">
          <a:xfrm>
            <a:off x="746125" y="5410200"/>
            <a:ext cx="67452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80000"/>
              </a:lnSpc>
              <a:spcBef>
                <a:spcPct val="20000"/>
              </a:spcBef>
              <a:buClr>
                <a:schemeClr val="hlink"/>
              </a:buClr>
              <a:buFont typeface="Wingdings" charset="2"/>
              <a:buNone/>
            </a:pPr>
            <a:r>
              <a:rPr lang="en-US" altLang="x-none" sz="2000">
                <a:solidFill>
                  <a:schemeClr val="folHlink"/>
                </a:solidFill>
                <a:effectLst>
                  <a:outerShdw blurRad="38100" dist="38100" dir="2700000" algn="tl">
                    <a:srgbClr val="000000"/>
                  </a:outerShdw>
                </a:effectLst>
              </a:rPr>
              <a:t>Study  by  Hernandez, et. al.  reported  at  recent  ADA      </a:t>
            </a:r>
          </a:p>
          <a:p>
            <a:pPr eaLnBrk="1" hangingPunct="1">
              <a:lnSpc>
                <a:spcPct val="80000"/>
              </a:lnSpc>
              <a:spcBef>
                <a:spcPct val="20000"/>
              </a:spcBef>
              <a:buClr>
                <a:schemeClr val="hlink"/>
              </a:buClr>
              <a:buFont typeface="Wingdings" charset="2"/>
              <a:buNone/>
            </a:pPr>
            <a:r>
              <a:rPr lang="en-US" altLang="x-none" sz="2000">
                <a:solidFill>
                  <a:schemeClr val="folHlink"/>
                </a:solidFill>
                <a:effectLst>
                  <a:outerShdw blurRad="38100" dist="38100" dir="2700000" algn="tl">
                    <a:srgbClr val="000000"/>
                  </a:outerShdw>
                </a:effectLst>
              </a:rPr>
              <a:t> meeting  6/03  New  Orleans</a:t>
            </a:r>
          </a:p>
          <a:p>
            <a:endParaRPr lang="en-US" altLang="x-none" sz="2000">
              <a:solidFill>
                <a:schemeClr val="folHlink"/>
              </a:solidFill>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x-none"/>
              <a:t>Copyright Bale/Doneen Paradigm</a:t>
            </a:r>
          </a:p>
        </p:txBody>
      </p:sp>
      <p:sp>
        <p:nvSpPr>
          <p:cNvPr id="1390594" name="Rectangle 2"/>
          <p:cNvSpPr>
            <a:spLocks noGrp="1" noRot="1" noChangeArrowheads="1"/>
          </p:cNvSpPr>
          <p:nvPr>
            <p:ph type="title"/>
          </p:nvPr>
        </p:nvSpPr>
        <p:spPr>
          <a:xfrm>
            <a:off x="301625" y="0"/>
            <a:ext cx="8510588" cy="838200"/>
          </a:xfrm>
        </p:spPr>
        <p:txBody>
          <a:bodyPr/>
          <a:lstStyle/>
          <a:p>
            <a:r>
              <a:rPr lang="en-US" altLang="x-none"/>
              <a:t>Fibrinogen</a:t>
            </a:r>
          </a:p>
        </p:txBody>
      </p:sp>
      <p:sp>
        <p:nvSpPr>
          <p:cNvPr id="1390595" name="Rectangle 3"/>
          <p:cNvSpPr>
            <a:spLocks noGrp="1" noRot="1" noChangeArrowheads="1"/>
          </p:cNvSpPr>
          <p:nvPr>
            <p:ph type="body" idx="1"/>
          </p:nvPr>
        </p:nvSpPr>
        <p:spPr>
          <a:xfrm>
            <a:off x="304800" y="1143000"/>
            <a:ext cx="8537575" cy="4114800"/>
          </a:xfrm>
        </p:spPr>
        <p:txBody>
          <a:bodyPr/>
          <a:lstStyle/>
          <a:p>
            <a:r>
              <a:rPr lang="en-US" altLang="x-none" sz="2800"/>
              <a:t>Meta-analysis 31 prospective trials; 154,211 pts.</a:t>
            </a:r>
          </a:p>
          <a:p>
            <a:r>
              <a:rPr lang="en-US" altLang="x-none" sz="2800"/>
              <a:t>HR for CHD &amp; stroke per 100mg / L increase in fibrinogen</a:t>
            </a:r>
          </a:p>
          <a:p>
            <a:pPr>
              <a:buFont typeface="Wingdings" charset="2"/>
              <a:buNone/>
            </a:pPr>
            <a:r>
              <a:rPr lang="en-US" altLang="x-none" sz="2800"/>
              <a:t>        1.82 (95% CI 1.54-2.16)</a:t>
            </a:r>
          </a:p>
          <a:p>
            <a:pPr>
              <a:buFont typeface="Wingdings" charset="2"/>
              <a:buNone/>
            </a:pPr>
            <a:r>
              <a:rPr lang="en-US" altLang="x-none" sz="2800"/>
              <a:t>        adjusted for: age, gender, smoking, TC, BP, BMI, alcohol, sub-particles, DM</a:t>
            </a:r>
          </a:p>
          <a:p>
            <a:r>
              <a:rPr lang="en-US" altLang="x-none" sz="2800"/>
              <a:t>Reliable demonstration that fibrinogen is associated with CHD and stroke risk</a:t>
            </a:r>
          </a:p>
          <a:p>
            <a:endParaRPr lang="en-US" altLang="x-none"/>
          </a:p>
        </p:txBody>
      </p:sp>
      <p:sp>
        <p:nvSpPr>
          <p:cNvPr id="1390596" name="Text Box 4"/>
          <p:cNvSpPr txBox="1">
            <a:spLocks noChangeArrowheads="1"/>
          </p:cNvSpPr>
          <p:nvPr/>
        </p:nvSpPr>
        <p:spPr bwMode="auto">
          <a:xfrm>
            <a:off x="593725" y="5497513"/>
            <a:ext cx="5432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hlink"/>
                </a:solidFill>
              </a:rPr>
              <a:t>JAMA</a:t>
            </a:r>
            <a:r>
              <a:rPr lang="en-US" altLang="x-none" sz="2000">
                <a:solidFill>
                  <a:schemeClr val="hlink"/>
                </a:solidFill>
              </a:rPr>
              <a:t>, 10/12/2005-Vol 294, No. 14:1799-1809</a:t>
            </a:r>
          </a:p>
        </p:txBody>
      </p:sp>
      <p:sp>
        <p:nvSpPr>
          <p:cNvPr id="1390597" name="Text Box 5"/>
          <p:cNvSpPr txBox="1">
            <a:spLocks noChangeArrowheads="1"/>
          </p:cNvSpPr>
          <p:nvPr/>
        </p:nvSpPr>
        <p:spPr bwMode="auto">
          <a:xfrm>
            <a:off x="365125" y="112713"/>
            <a:ext cx="1517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rgbClr val="FFFF00"/>
                </a:solidFill>
              </a:rPr>
              <a:t>Yours is  565</a:t>
            </a:r>
          </a:p>
          <a:p>
            <a:r>
              <a:rPr lang="en-US" altLang="x-none">
                <a:solidFill>
                  <a:srgbClr val="FFFF00"/>
                </a:solidFill>
              </a:rPr>
              <a:t>Want &lt; 350</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Rectangle 8"/>
          <p:cNvSpPr>
            <a:spLocks noGrp="1" noChangeArrowheads="1"/>
          </p:cNvSpPr>
          <p:nvPr>
            <p:ph type="ftr" sz="quarter" idx="3"/>
          </p:nvPr>
        </p:nvSpPr>
        <p:spPr/>
        <p:txBody>
          <a:bodyPr/>
          <a:lstStyle/>
          <a:p>
            <a:r>
              <a:rPr lang="en-US" altLang="x-none"/>
              <a:t>Copyright Bale/Doneen Paradigm</a:t>
            </a:r>
          </a:p>
        </p:txBody>
      </p:sp>
      <p:sp>
        <p:nvSpPr>
          <p:cNvPr id="1392642" name="Line 2"/>
          <p:cNvSpPr>
            <a:spLocks noChangeShapeType="1"/>
          </p:cNvSpPr>
          <p:nvPr/>
        </p:nvSpPr>
        <p:spPr bwMode="auto">
          <a:xfrm>
            <a:off x="1066800" y="2133600"/>
            <a:ext cx="4038600"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92643" name="Line 3"/>
          <p:cNvSpPr>
            <a:spLocks noChangeShapeType="1"/>
          </p:cNvSpPr>
          <p:nvPr/>
        </p:nvSpPr>
        <p:spPr bwMode="auto">
          <a:xfrm>
            <a:off x="1066800" y="2971800"/>
            <a:ext cx="4038600"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92644" name="Text Box 4"/>
          <p:cNvSpPr txBox="1">
            <a:spLocks noChangeArrowheads="1"/>
          </p:cNvSpPr>
          <p:nvPr/>
        </p:nvSpPr>
        <p:spPr bwMode="auto">
          <a:xfrm>
            <a:off x="381000" y="3276600"/>
            <a:ext cx="7924800"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CA" altLang="x-none">
                <a:solidFill>
                  <a:schemeClr val="bg1"/>
                </a:solidFill>
                <a:latin typeface="Verdana" charset="0"/>
                <a:ea typeface="Times New Roman" charset="0"/>
                <a:cs typeface="Times New Roman" charset="0"/>
              </a:rPr>
              <a:t>1568 </a:t>
            </a:r>
            <a:r>
              <a:rPr lang="en-CA" altLang="x-none">
                <a:latin typeface="Verdana" charset="0"/>
                <a:ea typeface="Times New Roman" charset="0"/>
                <a:cs typeface="Times New Roman" charset="0"/>
              </a:rPr>
              <a:t>Fram. Offspring pts. ; mean age 55; 58% women</a:t>
            </a:r>
          </a:p>
          <a:p>
            <a:pPr>
              <a:spcBef>
                <a:spcPct val="50000"/>
              </a:spcBef>
            </a:pPr>
            <a:r>
              <a:rPr lang="en-CA" altLang="x-none">
                <a:latin typeface="Verdana" charset="0"/>
                <a:ea typeface="Times New Roman" charset="0"/>
                <a:cs typeface="Times New Roman" charset="0"/>
              </a:rPr>
              <a:t>        No baseline BP, DM, CVD; followed 6 yrs.</a:t>
            </a:r>
          </a:p>
          <a:p>
            <a:pPr>
              <a:spcBef>
                <a:spcPct val="50000"/>
              </a:spcBef>
            </a:pPr>
            <a:r>
              <a:rPr lang="en-CA" altLang="x-none">
                <a:latin typeface="Verdana" charset="0"/>
                <a:ea typeface="Times New Roman" charset="0"/>
                <a:cs typeface="Times New Roman" charset="0"/>
              </a:rPr>
              <a:t>        Appears the cut off of 30 ug/mg for microalbumin is too high</a:t>
            </a:r>
          </a:p>
          <a:p>
            <a:pPr>
              <a:spcBef>
                <a:spcPct val="50000"/>
              </a:spcBef>
            </a:pPr>
            <a:endParaRPr lang="en-CA" altLang="x-none">
              <a:latin typeface="Verdana" charset="0"/>
              <a:ea typeface="Times New Roman" charset="0"/>
              <a:cs typeface="Times New Roman" charset="0"/>
            </a:endParaRPr>
          </a:p>
          <a:p>
            <a:pPr>
              <a:spcBef>
                <a:spcPct val="50000"/>
              </a:spcBef>
            </a:pPr>
            <a:endParaRPr lang="en-CA" altLang="x-none">
              <a:latin typeface="Verdana" charset="0"/>
              <a:ea typeface="Times New Roman" charset="0"/>
              <a:cs typeface="Times New Roman" charset="0"/>
            </a:endParaRPr>
          </a:p>
          <a:p>
            <a:pPr>
              <a:spcBef>
                <a:spcPct val="50000"/>
              </a:spcBef>
            </a:pPr>
            <a:endParaRPr lang="en-CA" altLang="x-none">
              <a:latin typeface="Verdana" charset="0"/>
              <a:ea typeface="Times New Roman" charset="0"/>
              <a:cs typeface="Times New Roman" charset="0"/>
            </a:endParaRPr>
          </a:p>
          <a:p>
            <a:pPr>
              <a:spcBef>
                <a:spcPct val="50000"/>
              </a:spcBef>
            </a:pPr>
            <a:r>
              <a:rPr lang="en-CA" altLang="x-none">
                <a:solidFill>
                  <a:srgbClr val="FF9933"/>
                </a:solidFill>
                <a:latin typeface="Verdana" charset="0"/>
                <a:ea typeface="Times New Roman" charset="0"/>
                <a:cs typeface="Times New Roman" charset="0"/>
              </a:rPr>
              <a:t>Ärnlöv J et al. </a:t>
            </a:r>
            <a:r>
              <a:rPr lang="en-CA" altLang="x-none" i="1">
                <a:solidFill>
                  <a:srgbClr val="FF9933"/>
                </a:solidFill>
                <a:latin typeface="Verdana" charset="0"/>
                <a:ea typeface="Times New Roman" charset="0"/>
                <a:cs typeface="Times New Roman" charset="0"/>
              </a:rPr>
              <a:t>Circulation</a:t>
            </a:r>
            <a:r>
              <a:rPr lang="en-CA" altLang="x-none">
                <a:solidFill>
                  <a:srgbClr val="FF9933"/>
                </a:solidFill>
                <a:latin typeface="Verdana" charset="0"/>
                <a:ea typeface="Times New Roman" charset="0"/>
                <a:cs typeface="Times New Roman" charset="0"/>
              </a:rPr>
              <a:t> 8/16/2005; 112:969-975.</a:t>
            </a:r>
            <a:r>
              <a:rPr lang="en-US" altLang="x-none">
                <a:solidFill>
                  <a:srgbClr val="FF9933"/>
                </a:solidFill>
                <a:latin typeface="Verdana" charset="0"/>
              </a:rPr>
              <a:t> </a:t>
            </a:r>
          </a:p>
        </p:txBody>
      </p:sp>
      <p:graphicFrame>
        <p:nvGraphicFramePr>
          <p:cNvPr id="1392645" name="Group 5"/>
          <p:cNvGraphicFramePr>
            <a:graphicFrameLocks noGrp="1"/>
          </p:cNvGraphicFramePr>
          <p:nvPr/>
        </p:nvGraphicFramePr>
        <p:xfrm>
          <a:off x="1066800" y="1524000"/>
          <a:ext cx="4343400" cy="1905000"/>
        </p:xfrm>
        <a:graphic>
          <a:graphicData uri="http://schemas.openxmlformats.org/drawingml/2006/table">
            <a:tbl>
              <a:tblPr/>
              <a:tblGrid>
                <a:gridCol w="1722438"/>
                <a:gridCol w="1273175"/>
                <a:gridCol w="1347787"/>
              </a:tblGrid>
              <a:tr h="8953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End point</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Hazard ratio</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p</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cap="flat">
                      <a:noFill/>
                    </a:lnT>
                    <a:lnB>
                      <a:noFill/>
                    </a:lnB>
                    <a:lnTlToBr>
                      <a:noFill/>
                    </a:lnTlToBr>
                    <a:lnBlToTr>
                      <a:noFill/>
                    </a:lnBlToTr>
                    <a:noFill/>
                  </a:tcPr>
                </a:tc>
              </a:tr>
              <a:tr h="5048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CVevent</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2.92</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&lt;0.001</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a:noFill/>
                    </a:lnT>
                    <a:lnB>
                      <a:noFill/>
                    </a:lnB>
                    <a:lnTlToBr>
                      <a:noFill/>
                    </a:lnTlToBr>
                    <a:lnBlToTr>
                      <a:noFill/>
                    </a:lnBlToTr>
                    <a:noFill/>
                  </a:tcPr>
                </a:tc>
              </a:tr>
              <a:tr h="5048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392667" name="Rectangle 27"/>
          <p:cNvSpPr>
            <a:spLocks noGrp="1" noRot="1" noChangeArrowheads="1"/>
          </p:cNvSpPr>
          <p:nvPr>
            <p:ph type="ctrTitle"/>
          </p:nvPr>
        </p:nvSpPr>
        <p:spPr>
          <a:xfrm>
            <a:off x="304800" y="228600"/>
            <a:ext cx="8686800" cy="762000"/>
          </a:xfrm>
        </p:spPr>
        <p:txBody>
          <a:bodyPr/>
          <a:lstStyle/>
          <a:p>
            <a:pPr algn="l" eaLnBrk="0" hangingPunct="0"/>
            <a:r>
              <a:rPr lang="en-CA" altLang="x-none" sz="2400" b="1">
                <a:solidFill>
                  <a:srgbClr val="FF9933"/>
                </a:solidFill>
                <a:latin typeface="Verdana" charset="0"/>
                <a:ea typeface="Arial" charset="0"/>
                <a:cs typeface="Arial" charset="0"/>
              </a:rPr>
              <a:t>Microalbumin above 4.0 ug/mg males marks increased risk</a:t>
            </a:r>
            <a:endParaRPr lang="en-US" altLang="x-none" sz="2400" b="1">
              <a:solidFill>
                <a:srgbClr val="FF9933"/>
              </a:solidFill>
              <a:latin typeface="Verdana" charset="0"/>
              <a:ea typeface="Arial" charset="0"/>
              <a:cs typeface="Arial" charset="0"/>
            </a:endParaRPr>
          </a:p>
        </p:txBody>
      </p:sp>
      <p:sp>
        <p:nvSpPr>
          <p:cNvPr id="1392668" name="Text Box 28"/>
          <p:cNvSpPr txBox="1">
            <a:spLocks noChangeArrowheads="1"/>
          </p:cNvSpPr>
          <p:nvPr/>
        </p:nvSpPr>
        <p:spPr bwMode="auto">
          <a:xfrm>
            <a:off x="1812925" y="4811713"/>
            <a:ext cx="1792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Yours was 1.0</a:t>
            </a:r>
          </a:p>
          <a:p>
            <a:r>
              <a:rPr lang="en-US" altLang="x-none" sz="2000">
                <a:solidFill>
                  <a:srgbClr val="FFFF00"/>
                </a:solidFill>
              </a:rPr>
              <a:t>Want &lt;4.0</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8"/>
          <p:cNvSpPr>
            <a:spLocks noGrp="1" noChangeArrowheads="1"/>
          </p:cNvSpPr>
          <p:nvPr>
            <p:ph type="ftr" sz="quarter" idx="3"/>
          </p:nvPr>
        </p:nvSpPr>
        <p:spPr/>
        <p:txBody>
          <a:bodyPr/>
          <a:lstStyle/>
          <a:p>
            <a:r>
              <a:rPr lang="en-US" altLang="x-none"/>
              <a:t>Copyright Bale/Doneen Paradigm</a:t>
            </a:r>
          </a:p>
        </p:txBody>
      </p:sp>
      <p:sp>
        <p:nvSpPr>
          <p:cNvPr id="1396738" name="Line 2"/>
          <p:cNvSpPr>
            <a:spLocks noChangeShapeType="1"/>
          </p:cNvSpPr>
          <p:nvPr/>
        </p:nvSpPr>
        <p:spPr bwMode="auto">
          <a:xfrm>
            <a:off x="1066800" y="2133600"/>
            <a:ext cx="4038600"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96739" name="Line 3"/>
          <p:cNvSpPr>
            <a:spLocks noChangeShapeType="1"/>
          </p:cNvSpPr>
          <p:nvPr/>
        </p:nvSpPr>
        <p:spPr bwMode="auto">
          <a:xfrm>
            <a:off x="1066800" y="2971800"/>
            <a:ext cx="4038600"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96740" name="Text Box 4"/>
          <p:cNvSpPr txBox="1">
            <a:spLocks noChangeArrowheads="1"/>
          </p:cNvSpPr>
          <p:nvPr/>
        </p:nvSpPr>
        <p:spPr bwMode="auto">
          <a:xfrm>
            <a:off x="381000" y="3276600"/>
            <a:ext cx="7924800"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CA" altLang="x-none">
                <a:solidFill>
                  <a:schemeClr val="bg1"/>
                </a:solidFill>
                <a:latin typeface="Verdana" charset="0"/>
                <a:ea typeface="Times New Roman" charset="0"/>
                <a:cs typeface="Times New Roman" charset="0"/>
              </a:rPr>
              <a:t>1568 </a:t>
            </a:r>
            <a:r>
              <a:rPr lang="en-CA" altLang="x-none">
                <a:latin typeface="Verdana" charset="0"/>
                <a:ea typeface="Times New Roman" charset="0"/>
                <a:cs typeface="Times New Roman" charset="0"/>
              </a:rPr>
              <a:t>Fram. Offspring pts. ; mean age 55; 58% women</a:t>
            </a:r>
          </a:p>
          <a:p>
            <a:pPr>
              <a:spcBef>
                <a:spcPct val="50000"/>
              </a:spcBef>
            </a:pPr>
            <a:r>
              <a:rPr lang="en-CA" altLang="x-none">
                <a:latin typeface="Verdana" charset="0"/>
                <a:ea typeface="Times New Roman" charset="0"/>
                <a:cs typeface="Times New Roman" charset="0"/>
              </a:rPr>
              <a:t>        No baseline BP, DM, CVD; followed 6 yrs.</a:t>
            </a:r>
          </a:p>
          <a:p>
            <a:pPr>
              <a:spcBef>
                <a:spcPct val="50000"/>
              </a:spcBef>
            </a:pPr>
            <a:r>
              <a:rPr lang="en-CA" altLang="x-none">
                <a:latin typeface="Verdana" charset="0"/>
                <a:ea typeface="Times New Roman" charset="0"/>
                <a:cs typeface="Times New Roman" charset="0"/>
              </a:rPr>
              <a:t>        Appears the cut off of 30 ug/mg for microalbumin is too high</a:t>
            </a:r>
          </a:p>
          <a:p>
            <a:pPr>
              <a:spcBef>
                <a:spcPct val="50000"/>
              </a:spcBef>
            </a:pPr>
            <a:endParaRPr lang="en-CA" altLang="x-none">
              <a:latin typeface="Verdana" charset="0"/>
              <a:ea typeface="Times New Roman" charset="0"/>
              <a:cs typeface="Times New Roman" charset="0"/>
            </a:endParaRPr>
          </a:p>
          <a:p>
            <a:pPr>
              <a:spcBef>
                <a:spcPct val="50000"/>
              </a:spcBef>
            </a:pPr>
            <a:endParaRPr lang="en-CA" altLang="x-none">
              <a:latin typeface="Verdana" charset="0"/>
              <a:ea typeface="Times New Roman" charset="0"/>
              <a:cs typeface="Times New Roman" charset="0"/>
            </a:endParaRPr>
          </a:p>
          <a:p>
            <a:pPr>
              <a:spcBef>
                <a:spcPct val="50000"/>
              </a:spcBef>
            </a:pPr>
            <a:endParaRPr lang="en-CA" altLang="x-none">
              <a:latin typeface="Verdana" charset="0"/>
              <a:ea typeface="Times New Roman" charset="0"/>
              <a:cs typeface="Times New Roman" charset="0"/>
            </a:endParaRPr>
          </a:p>
          <a:p>
            <a:pPr>
              <a:spcBef>
                <a:spcPct val="50000"/>
              </a:spcBef>
            </a:pPr>
            <a:r>
              <a:rPr lang="en-CA" altLang="x-none">
                <a:solidFill>
                  <a:srgbClr val="FF9933"/>
                </a:solidFill>
                <a:latin typeface="Verdana" charset="0"/>
                <a:ea typeface="Times New Roman" charset="0"/>
                <a:cs typeface="Times New Roman" charset="0"/>
              </a:rPr>
              <a:t>Ärnlöv J et al. </a:t>
            </a:r>
            <a:r>
              <a:rPr lang="en-CA" altLang="x-none" i="1">
                <a:solidFill>
                  <a:srgbClr val="FF9933"/>
                </a:solidFill>
                <a:latin typeface="Verdana" charset="0"/>
                <a:ea typeface="Times New Roman" charset="0"/>
                <a:cs typeface="Times New Roman" charset="0"/>
              </a:rPr>
              <a:t>Circulation</a:t>
            </a:r>
            <a:r>
              <a:rPr lang="en-CA" altLang="x-none">
                <a:solidFill>
                  <a:srgbClr val="FF9933"/>
                </a:solidFill>
                <a:latin typeface="Verdana" charset="0"/>
                <a:ea typeface="Times New Roman" charset="0"/>
                <a:cs typeface="Times New Roman" charset="0"/>
              </a:rPr>
              <a:t> 8/16/2005; 112:969-975.</a:t>
            </a:r>
            <a:r>
              <a:rPr lang="en-US" altLang="x-none">
                <a:solidFill>
                  <a:srgbClr val="FF9933"/>
                </a:solidFill>
                <a:latin typeface="Verdana" charset="0"/>
              </a:rPr>
              <a:t> </a:t>
            </a:r>
          </a:p>
        </p:txBody>
      </p:sp>
      <p:graphicFrame>
        <p:nvGraphicFramePr>
          <p:cNvPr id="1396741" name="Group 5"/>
          <p:cNvGraphicFramePr>
            <a:graphicFrameLocks noGrp="1"/>
          </p:cNvGraphicFramePr>
          <p:nvPr/>
        </p:nvGraphicFramePr>
        <p:xfrm>
          <a:off x="1066800" y="1524000"/>
          <a:ext cx="4343400" cy="1905000"/>
        </p:xfrm>
        <a:graphic>
          <a:graphicData uri="http://schemas.openxmlformats.org/drawingml/2006/table">
            <a:tbl>
              <a:tblPr/>
              <a:tblGrid>
                <a:gridCol w="1722438"/>
                <a:gridCol w="1273175"/>
                <a:gridCol w="1347787"/>
              </a:tblGrid>
              <a:tr h="8953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End point</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Hazard ratio</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p</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cap="flat">
                      <a:noFill/>
                    </a:lnT>
                    <a:lnB>
                      <a:noFill/>
                    </a:lnB>
                    <a:lnTlToBr>
                      <a:noFill/>
                    </a:lnTlToBr>
                    <a:lnBlToTr>
                      <a:noFill/>
                    </a:lnBlToTr>
                    <a:noFill/>
                  </a:tcPr>
                </a:tc>
              </a:tr>
              <a:tr h="5048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CVevent</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2.92</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&lt;0.001</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a:noFill/>
                    </a:lnT>
                    <a:lnB>
                      <a:noFill/>
                    </a:lnB>
                    <a:lnTlToBr>
                      <a:noFill/>
                    </a:lnTlToBr>
                    <a:lnBlToTr>
                      <a:noFill/>
                    </a:lnBlToTr>
                    <a:noFill/>
                  </a:tcPr>
                </a:tc>
              </a:tr>
              <a:tr h="5048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x-none"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396763" name="Rectangle 27"/>
          <p:cNvSpPr>
            <a:spLocks noGrp="1" noRot="1" noChangeArrowheads="1"/>
          </p:cNvSpPr>
          <p:nvPr>
            <p:ph type="ctrTitle"/>
          </p:nvPr>
        </p:nvSpPr>
        <p:spPr>
          <a:xfrm>
            <a:off x="304800" y="228600"/>
            <a:ext cx="8686800" cy="762000"/>
          </a:xfrm>
        </p:spPr>
        <p:txBody>
          <a:bodyPr/>
          <a:lstStyle/>
          <a:p>
            <a:pPr algn="l" eaLnBrk="0" hangingPunct="0"/>
            <a:r>
              <a:rPr lang="en-CA" altLang="x-none" sz="2400" b="1">
                <a:solidFill>
                  <a:srgbClr val="FF9933"/>
                </a:solidFill>
                <a:latin typeface="Verdana" charset="0"/>
                <a:ea typeface="Arial" charset="0"/>
                <a:cs typeface="Arial" charset="0"/>
              </a:rPr>
              <a:t>Microalbumin above 7.5 ug/mg females</a:t>
            </a:r>
            <a:br>
              <a:rPr lang="en-CA" altLang="x-none" sz="2400" b="1">
                <a:solidFill>
                  <a:srgbClr val="FF9933"/>
                </a:solidFill>
                <a:latin typeface="Verdana" charset="0"/>
                <a:ea typeface="Arial" charset="0"/>
                <a:cs typeface="Arial" charset="0"/>
              </a:rPr>
            </a:br>
            <a:r>
              <a:rPr lang="en-CA" altLang="x-none" sz="2400" b="1">
                <a:solidFill>
                  <a:srgbClr val="FF9933"/>
                </a:solidFill>
                <a:latin typeface="Verdana" charset="0"/>
                <a:ea typeface="Arial" charset="0"/>
                <a:cs typeface="Arial" charset="0"/>
              </a:rPr>
              <a:t>marks increased risk</a:t>
            </a:r>
            <a:endParaRPr lang="en-US" altLang="x-none" sz="2400" b="1">
              <a:solidFill>
                <a:srgbClr val="FF9933"/>
              </a:solidFill>
              <a:latin typeface="Verdana" charset="0"/>
              <a:ea typeface="Arial" charset="0"/>
              <a:cs typeface="Arial" charset="0"/>
            </a:endParaRPr>
          </a:p>
        </p:txBody>
      </p:sp>
      <p:sp>
        <p:nvSpPr>
          <p:cNvPr id="1396764" name="Text Box 28"/>
          <p:cNvSpPr txBox="1">
            <a:spLocks noChangeArrowheads="1"/>
          </p:cNvSpPr>
          <p:nvPr/>
        </p:nvSpPr>
        <p:spPr bwMode="auto">
          <a:xfrm>
            <a:off x="1812925" y="4811713"/>
            <a:ext cx="1792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Yours was 4.0</a:t>
            </a:r>
          </a:p>
          <a:p>
            <a:r>
              <a:rPr lang="en-US" altLang="x-none" sz="2000">
                <a:solidFill>
                  <a:srgbClr val="FFFF00"/>
                </a:solidFill>
              </a:rPr>
              <a:t>Want &lt; 7.5</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ltLang="x-none"/>
              <a:t>Copyright Bale/Doneen Paradigm</a:t>
            </a:r>
          </a:p>
        </p:txBody>
      </p:sp>
      <p:graphicFrame>
        <p:nvGraphicFramePr>
          <p:cNvPr id="1402882" name="Object 2">
            <a:hlinkClick r:id="" action="ppaction://ole?verb=0"/>
          </p:cNvPr>
          <p:cNvGraphicFramePr>
            <a:graphicFrameLocks/>
          </p:cNvGraphicFramePr>
          <p:nvPr/>
        </p:nvGraphicFramePr>
        <p:xfrm>
          <a:off x="1325563" y="1300163"/>
          <a:ext cx="6964362" cy="4879975"/>
        </p:xfrm>
        <a:graphic>
          <a:graphicData uri="http://schemas.openxmlformats.org/presentationml/2006/ole">
            <mc:AlternateContent xmlns:mc="http://schemas.openxmlformats.org/markup-compatibility/2006">
              <mc:Choice xmlns:v="urn:schemas-microsoft-com:vml" Requires="v">
                <p:oleObj spid="_x0000_s1402889" name="Chart" r:id="rId4" imgW="8172319" imgH="4838527" progId="MSGraph.Chart.8">
                  <p:embed followColorScheme="full"/>
                </p:oleObj>
              </mc:Choice>
              <mc:Fallback>
                <p:oleObj name="Chart" r:id="rId4" imgW="8172319" imgH="483852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563" y="1300163"/>
                        <a:ext cx="6964362" cy="487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02883" name="Rectangle 3"/>
          <p:cNvSpPr>
            <a:spLocks noGrp="1" noRot="1" noChangeArrowheads="1"/>
          </p:cNvSpPr>
          <p:nvPr>
            <p:ph type="title"/>
          </p:nvPr>
        </p:nvSpPr>
        <p:spPr>
          <a:xfrm>
            <a:off x="300038" y="0"/>
            <a:ext cx="8294687" cy="990600"/>
          </a:xfrm>
          <a:noFill/>
          <a:ln/>
        </p:spPr>
        <p:txBody>
          <a:bodyPr lIns="90488" tIns="44450" rIns="90488" bIns="44450"/>
          <a:lstStyle/>
          <a:p>
            <a:pPr>
              <a:lnSpc>
                <a:spcPct val="94000"/>
              </a:lnSpc>
            </a:pPr>
            <a:r>
              <a:rPr lang="en-US" altLang="x-none" sz="2800"/>
              <a:t>CRP Adds Prognostic Information at All Levels of Risk as Defined by the Framingham Risk Score</a:t>
            </a:r>
          </a:p>
        </p:txBody>
      </p:sp>
      <p:sp>
        <p:nvSpPr>
          <p:cNvPr id="1402884" name="Rectangle 4"/>
          <p:cNvSpPr>
            <a:spLocks noChangeArrowheads="1"/>
          </p:cNvSpPr>
          <p:nvPr/>
        </p:nvSpPr>
        <p:spPr bwMode="auto">
          <a:xfrm>
            <a:off x="2163763" y="5634038"/>
            <a:ext cx="3941762"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r>
              <a:rPr lang="en-US" altLang="x-none" sz="2100" b="1"/>
              <a:t>Framingham 10-Year Risk (%)</a:t>
            </a:r>
          </a:p>
        </p:txBody>
      </p:sp>
      <p:sp>
        <p:nvSpPr>
          <p:cNvPr id="1402885" name="Rectangle 5"/>
          <p:cNvSpPr>
            <a:spLocks noChangeArrowheads="1"/>
          </p:cNvSpPr>
          <p:nvPr/>
        </p:nvSpPr>
        <p:spPr bwMode="auto">
          <a:xfrm>
            <a:off x="547688" y="6019800"/>
            <a:ext cx="41910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r>
              <a:rPr lang="en-US" altLang="x-none" sz="1400"/>
              <a:t>Ridker P et al</a:t>
            </a:r>
            <a:r>
              <a:rPr lang="en-US" altLang="x-none" sz="1400" i="1"/>
              <a:t>. N Engl J Med. </a:t>
            </a:r>
            <a:r>
              <a:rPr lang="en-US" altLang="x-none" sz="1400"/>
              <a:t>2002;347:1557-1565.</a:t>
            </a:r>
          </a:p>
        </p:txBody>
      </p:sp>
      <p:sp>
        <p:nvSpPr>
          <p:cNvPr id="1402886" name="Rectangle 6"/>
          <p:cNvSpPr>
            <a:spLocks noChangeArrowheads="1"/>
          </p:cNvSpPr>
          <p:nvPr/>
        </p:nvSpPr>
        <p:spPr bwMode="auto">
          <a:xfrm rot="19006285">
            <a:off x="6973888" y="4783138"/>
            <a:ext cx="19446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altLang="x-none" sz="2000" b="1"/>
              <a:t>hs-CRP (mg/L)</a:t>
            </a:r>
          </a:p>
        </p:txBody>
      </p:sp>
      <p:sp>
        <p:nvSpPr>
          <p:cNvPr id="1402887" name="Rectangle 7"/>
          <p:cNvSpPr>
            <a:spLocks noChangeArrowheads="1"/>
          </p:cNvSpPr>
          <p:nvPr/>
        </p:nvSpPr>
        <p:spPr bwMode="auto">
          <a:xfrm rot="16200000">
            <a:off x="193675" y="3700463"/>
            <a:ext cx="18383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altLang="x-none" sz="2100" b="1"/>
              <a:t>Relative Risk</a:t>
            </a:r>
          </a:p>
        </p:txBody>
      </p:sp>
      <p:sp>
        <p:nvSpPr>
          <p:cNvPr id="1402888" name="Text Box 8"/>
          <p:cNvSpPr txBox="1">
            <a:spLocks noChangeArrowheads="1"/>
          </p:cNvSpPr>
          <p:nvPr/>
        </p:nvSpPr>
        <p:spPr bwMode="auto">
          <a:xfrm>
            <a:off x="517525" y="1103313"/>
            <a:ext cx="1390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rgbClr val="FFFF00"/>
                </a:solidFill>
              </a:rPr>
              <a:t>Yours is 1.6</a:t>
            </a:r>
          </a:p>
          <a:p>
            <a:r>
              <a:rPr lang="en-US" altLang="x-none">
                <a:solidFill>
                  <a:srgbClr val="FFFF00"/>
                </a:solidFill>
              </a:rPr>
              <a:t>Want &lt; 0.5</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altLang="x-none"/>
              <a:t>Copyright Bale/Doneen Paradigm</a:t>
            </a:r>
          </a:p>
        </p:txBody>
      </p:sp>
      <p:sp>
        <p:nvSpPr>
          <p:cNvPr id="1411074" name="Rectangle 2"/>
          <p:cNvSpPr>
            <a:spLocks noGrp="1" noRot="1" noChangeArrowheads="1"/>
          </p:cNvSpPr>
          <p:nvPr>
            <p:ph type="title"/>
          </p:nvPr>
        </p:nvSpPr>
        <p:spPr>
          <a:xfrm>
            <a:off x="0" y="0"/>
            <a:ext cx="9123363" cy="1531938"/>
          </a:xfrm>
        </p:spPr>
        <p:txBody>
          <a:bodyPr/>
          <a:lstStyle/>
          <a:p>
            <a:r>
              <a:rPr lang="en-CA" altLang="x-none" sz="3600" b="1">
                <a:solidFill>
                  <a:srgbClr val="FFA31B"/>
                </a:solidFill>
              </a:rPr>
              <a:t>hs-CRP predicts severity of recurrent stroke</a:t>
            </a:r>
            <a:endParaRPr lang="en-US" altLang="x-none" sz="3600" b="1">
              <a:solidFill>
                <a:srgbClr val="FFA31B"/>
              </a:solidFill>
            </a:endParaRPr>
          </a:p>
        </p:txBody>
      </p:sp>
      <p:graphicFrame>
        <p:nvGraphicFramePr>
          <p:cNvPr id="1411075" name="Group 3"/>
          <p:cNvGraphicFramePr>
            <a:graphicFrameLocks noGrp="1"/>
          </p:cNvGraphicFramePr>
          <p:nvPr>
            <p:ph idx="1"/>
          </p:nvPr>
        </p:nvGraphicFramePr>
        <p:xfrm>
          <a:off x="1143000" y="1800225"/>
          <a:ext cx="5638800" cy="790575"/>
        </p:xfrm>
        <a:graphic>
          <a:graphicData uri="http://schemas.openxmlformats.org/drawingml/2006/table">
            <a:tbl>
              <a:tblPr/>
              <a:tblGrid>
                <a:gridCol w="1905000"/>
                <a:gridCol w="2133600"/>
                <a:gridCol w="1600200"/>
              </a:tblGrid>
              <a:tr h="2778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End point</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anchor="b" horzOverflow="overflow">
                    <a:lnL cap="flat">
                      <a:noFill/>
                    </a:lnL>
                    <a:lnR>
                      <a:noFill/>
                    </a:lnR>
                    <a:lnT cap="fla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Hazard ratio</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anchor="b" horzOverflow="overflow">
                    <a:lnL>
                      <a:noFill/>
                    </a:lnL>
                    <a:lnR>
                      <a:noFill/>
                    </a:lnR>
                    <a:lnT cap="fla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95% CI</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anchor="b" horzOverflow="overflow">
                    <a:lnL>
                      <a:noFill/>
                    </a:lnL>
                    <a:lnR cap="flat">
                      <a:noFill/>
                    </a:lnR>
                    <a:lnT cap="flat">
                      <a:noFill/>
                    </a:lnT>
                    <a:lnB w="28575" cap="flat" cmpd="sng" algn="ctr">
                      <a:solidFill>
                        <a:srgbClr val="FFA31B"/>
                      </a:solidFill>
                      <a:prstDash val="solid"/>
                      <a:round/>
                      <a:headEnd type="none" w="med" len="med"/>
                      <a:tailEnd type="none" w="med" len="med"/>
                    </a:lnB>
                    <a:lnTlToBr>
                      <a:noFill/>
                    </a:lnTlToBr>
                    <a:lnBlToTr>
                      <a:noFill/>
                    </a:lnBlToTr>
                    <a:noFill/>
                  </a:tcPr>
                </a:tc>
              </a:tr>
              <a:tr h="1905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Death </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horzOverflow="overflow">
                    <a:lnL cap="flat">
                      <a:noFill/>
                    </a:lnL>
                    <a:lnR>
                      <a:noFill/>
                    </a:lnR>
                    <a:lnT w="28575" cap="flat" cmpd="sng" algn="ctr">
                      <a:solidFill>
                        <a:srgbClr val="FFA31B"/>
                      </a:solidFill>
                      <a:prstDash val="solid"/>
                      <a:round/>
                      <a:headEnd type="none" w="med" len="med"/>
                      <a:tailEnd type="none" w="med" len="med"/>
                    </a:lnT>
                    <a:lnB w="28575" cap="flat" cmpd="sng" algn="ctr">
                      <a:solidFill>
                        <a:srgbClr val="FFA31B"/>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2.11</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horzOverflow="overflow">
                    <a:lnL>
                      <a:noFill/>
                    </a:lnL>
                    <a:lnR>
                      <a:noFill/>
                    </a:lnR>
                    <a:lnT w="28575" cap="flat" cmpd="sng" algn="ctr">
                      <a:solidFill>
                        <a:srgbClr val="FFA31B"/>
                      </a:solidFill>
                      <a:prstDash val="solid"/>
                      <a:round/>
                      <a:headEnd type="none" w="med" len="med"/>
                      <a:tailEnd type="none" w="med" len="med"/>
                    </a:lnT>
                    <a:lnB w="28575" cap="flat" cmpd="sng" algn="ctr">
                      <a:solidFill>
                        <a:srgbClr val="FFA31B"/>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1.18</a:t>
                      </a: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Verdana" charset="0"/>
                          <a:ea typeface="Times New Roman" charset="0"/>
                          <a:cs typeface="Arial" charset="0"/>
                        </a:rPr>
                        <a:t>–</a:t>
                      </a: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3.75</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horzOverflow="overflow">
                    <a:lnL>
                      <a:noFill/>
                    </a:lnL>
                    <a:lnR cap="flat">
                      <a:noFill/>
                    </a:lnR>
                    <a:lnT w="28575" cap="flat" cmpd="sng" algn="ctr">
                      <a:solidFill>
                        <a:srgbClr val="FFA31B"/>
                      </a:solidFill>
                      <a:prstDash val="solid"/>
                      <a:round/>
                      <a:headEnd type="none" w="med" len="med"/>
                      <a:tailEnd type="none" w="med" len="med"/>
                    </a:lnT>
                    <a:lnB w="28575" cap="flat" cmpd="sng" algn="ctr">
                      <a:solidFill>
                        <a:srgbClr val="FFA31B"/>
                      </a:solidFill>
                      <a:prstDash val="solid"/>
                      <a:round/>
                      <a:headEnd type="none" w="med" len="med"/>
                      <a:tailEnd type="none" w="med" len="med"/>
                    </a:lnB>
                    <a:lnTlToBr>
                      <a:noFill/>
                    </a:lnTlToBr>
                    <a:lnBlToTr>
                      <a:noFill/>
                    </a:lnBlToTr>
                    <a:noFill/>
                  </a:tcPr>
                </a:tc>
              </a:tr>
            </a:tbl>
          </a:graphicData>
        </a:graphic>
      </p:graphicFrame>
      <p:sp>
        <p:nvSpPr>
          <p:cNvPr id="1411091" name="Text Box 19"/>
          <p:cNvSpPr txBox="1">
            <a:spLocks noChangeArrowheads="1"/>
          </p:cNvSpPr>
          <p:nvPr/>
        </p:nvSpPr>
        <p:spPr bwMode="auto">
          <a:xfrm>
            <a:off x="381000" y="5638800"/>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CA" altLang="x-none" sz="2000">
                <a:solidFill>
                  <a:srgbClr val="FFA31B"/>
                </a:solidFill>
                <a:latin typeface="Verdana" charset="0"/>
              </a:rPr>
              <a:t>Elkind MS et al. </a:t>
            </a:r>
            <a:r>
              <a:rPr lang="en-CA" altLang="x-none" sz="2000" i="1">
                <a:solidFill>
                  <a:srgbClr val="FFA31B"/>
                </a:solidFill>
                <a:latin typeface="Verdana" charset="0"/>
              </a:rPr>
              <a:t>Arch Intern Med</a:t>
            </a:r>
            <a:r>
              <a:rPr lang="en-CA" altLang="x-none" sz="2000">
                <a:solidFill>
                  <a:srgbClr val="FFA31B"/>
                </a:solidFill>
                <a:latin typeface="Verdana" charset="0"/>
              </a:rPr>
              <a:t> 10/30/2006; 166:2073-2080.</a:t>
            </a:r>
            <a:endParaRPr lang="en-US" altLang="x-none" sz="2000">
              <a:solidFill>
                <a:srgbClr val="FFA31B"/>
              </a:solidFill>
              <a:latin typeface="Verdana" charset="0"/>
            </a:endParaRPr>
          </a:p>
        </p:txBody>
      </p:sp>
      <p:sp>
        <p:nvSpPr>
          <p:cNvPr id="1411092" name="Text Box 20"/>
          <p:cNvSpPr txBox="1">
            <a:spLocks noChangeArrowheads="1"/>
          </p:cNvSpPr>
          <p:nvPr/>
        </p:nvSpPr>
        <p:spPr bwMode="auto">
          <a:xfrm>
            <a:off x="746125" y="2757488"/>
            <a:ext cx="8223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2000">
                <a:latin typeface="Times New Roman" charset="0"/>
              </a:rPr>
              <a:t>Data from NOMASS study</a:t>
            </a:r>
          </a:p>
          <a:p>
            <a:pPr eaLnBrk="1" hangingPunct="1"/>
            <a:r>
              <a:rPr lang="en-US" altLang="x-none" sz="2000">
                <a:latin typeface="Times New Roman" charset="0"/>
              </a:rPr>
              <a:t>467 post ischemic stroke patients followed for four years – 80 recurrent strokes</a:t>
            </a:r>
          </a:p>
          <a:p>
            <a:pPr eaLnBrk="1" hangingPunct="1"/>
            <a:r>
              <a:rPr lang="en-US" altLang="x-none" sz="2000">
                <a:latin typeface="Times New Roman" charset="0"/>
              </a:rPr>
              <a:t>HsCRP indicates severity of CV event vs risk of a recurrence</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415170" name="Rectangle 2"/>
          <p:cNvSpPr>
            <a:spLocks noGrp="1" noRot="1" noChangeArrowheads="1"/>
          </p:cNvSpPr>
          <p:nvPr>
            <p:ph type="title"/>
          </p:nvPr>
        </p:nvSpPr>
        <p:spPr/>
        <p:txBody>
          <a:bodyPr/>
          <a:lstStyle/>
          <a:p>
            <a:r>
              <a:rPr lang="en-US" altLang="x-none"/>
              <a:t>Assess for “fire in the hole”</a:t>
            </a:r>
          </a:p>
        </p:txBody>
      </p:sp>
      <p:sp>
        <p:nvSpPr>
          <p:cNvPr id="1415171" name="Rectangle 3"/>
          <p:cNvSpPr>
            <a:spLocks noGrp="1" noRot="1" noChangeArrowheads="1"/>
          </p:cNvSpPr>
          <p:nvPr>
            <p:ph type="body" idx="1"/>
          </p:nvPr>
        </p:nvSpPr>
        <p:spPr>
          <a:xfrm>
            <a:off x="301625" y="2971800"/>
            <a:ext cx="8540750" cy="3127375"/>
          </a:xfrm>
        </p:spPr>
        <p:txBody>
          <a:bodyPr/>
          <a:lstStyle/>
          <a:p>
            <a:pPr algn="ctr">
              <a:buFont typeface="Wingdings" charset="2"/>
              <a:buNone/>
            </a:pPr>
            <a:r>
              <a:rPr lang="en-US" altLang="x-none"/>
              <a:t>Benefit of measuring PLAC-2</a:t>
            </a:r>
          </a:p>
          <a:p>
            <a:pPr algn="ctr">
              <a:buFont typeface="Wingdings" charset="2"/>
              <a:buNone/>
            </a:pPr>
            <a:endParaRPr lang="en-US" altLang="x-none"/>
          </a:p>
          <a:p>
            <a:pPr algn="ctr">
              <a:buFont typeface="Wingdings" charset="2"/>
              <a:buNone/>
            </a:pPr>
            <a:r>
              <a:rPr lang="en-US" altLang="x-none"/>
              <a:t>How does </a:t>
            </a:r>
            <a:r>
              <a:rPr lang="en-GB" altLang="x-none">
                <a:effectLst/>
              </a:rPr>
              <a:t>Lp-PLA2 operate?</a:t>
            </a:r>
          </a:p>
          <a:p>
            <a:pPr algn="ctr">
              <a:buFont typeface="Wingdings" charset="2"/>
              <a:buNone/>
            </a:pPr>
            <a:endParaRPr lang="en-US" altLang="x-none"/>
          </a:p>
        </p:txBody>
      </p:sp>
      <p:sp>
        <p:nvSpPr>
          <p:cNvPr id="1415172" name="Text Box 4"/>
          <p:cNvSpPr txBox="1">
            <a:spLocks noChangeArrowheads="1"/>
          </p:cNvSpPr>
          <p:nvPr/>
        </p:nvSpPr>
        <p:spPr bwMode="auto">
          <a:xfrm>
            <a:off x="974725" y="5116513"/>
            <a:ext cx="3181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Yours was 126; want &lt;180</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246210" name="Rectangle 2"/>
          <p:cNvSpPr>
            <a:spLocks noGrp="1" noRot="1" noChangeArrowheads="1"/>
          </p:cNvSpPr>
          <p:nvPr>
            <p:ph type="title"/>
          </p:nvPr>
        </p:nvSpPr>
        <p:spPr/>
        <p:txBody>
          <a:bodyPr/>
          <a:lstStyle/>
          <a:p>
            <a:r>
              <a:rPr lang="en-US" altLang="x-none"/>
              <a:t>EKG</a:t>
            </a:r>
          </a:p>
        </p:txBody>
      </p:sp>
      <p:sp>
        <p:nvSpPr>
          <p:cNvPr id="1246211" name="Rectangle 3"/>
          <p:cNvSpPr>
            <a:spLocks noGrp="1" noRot="1" noChangeArrowheads="1"/>
          </p:cNvSpPr>
          <p:nvPr>
            <p:ph type="body" idx="1"/>
          </p:nvPr>
        </p:nvSpPr>
        <p:spPr/>
        <p:txBody>
          <a:bodyPr/>
          <a:lstStyle/>
          <a:p>
            <a:pPr algn="ctr">
              <a:buFont typeface="Wingdings" charset="2"/>
              <a:buNone/>
            </a:pPr>
            <a:r>
              <a:rPr lang="en-US" altLang="x-none"/>
              <a:t> normal</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7458" name="AutoShape 2"/>
          <p:cNvSpPr>
            <a:spLocks noChangeAspect="1" noChangeArrowheads="1" noTextEdit="1"/>
          </p:cNvSpPr>
          <p:nvPr/>
        </p:nvSpPr>
        <p:spPr bwMode="auto">
          <a:xfrm>
            <a:off x="762000" y="1295400"/>
            <a:ext cx="776605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27459" name="Text Box 3"/>
          <p:cNvSpPr txBox="1">
            <a:spLocks noChangeArrowheads="1"/>
          </p:cNvSpPr>
          <p:nvPr/>
        </p:nvSpPr>
        <p:spPr bwMode="auto">
          <a:xfrm>
            <a:off x="0" y="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3600">
                <a:solidFill>
                  <a:srgbClr val="FFCC66"/>
                </a:solidFill>
                <a:latin typeface="ZapfHumnst Ult BT" charset="0"/>
              </a:rPr>
              <a:t>Endothelial Dysfunction in Coronary Arteries Worsens as Lp-PLA</a:t>
            </a:r>
            <a:r>
              <a:rPr lang="en-US" altLang="x-none" sz="3600" baseline="-16000">
                <a:solidFill>
                  <a:srgbClr val="FFCC66"/>
                </a:solidFill>
                <a:latin typeface="ZapfHumnst Ult BT" charset="0"/>
              </a:rPr>
              <a:t>2</a:t>
            </a:r>
            <a:r>
              <a:rPr lang="en-US" altLang="x-none" sz="3600">
                <a:solidFill>
                  <a:srgbClr val="FFCC66"/>
                </a:solidFill>
                <a:latin typeface="ZapfHumnst Ult BT" charset="0"/>
              </a:rPr>
              <a:t> Rises</a:t>
            </a:r>
          </a:p>
        </p:txBody>
      </p:sp>
      <p:sp>
        <p:nvSpPr>
          <p:cNvPr id="1427460" name="Rectangle 4"/>
          <p:cNvSpPr>
            <a:spLocks noChangeArrowheads="1"/>
          </p:cNvSpPr>
          <p:nvPr/>
        </p:nvSpPr>
        <p:spPr bwMode="auto">
          <a:xfrm>
            <a:off x="6629400" y="3810000"/>
            <a:ext cx="982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1600" b="1">
                <a:latin typeface="Times New Roman" charset="0"/>
              </a:rPr>
              <a:t>*P&lt;0.001</a:t>
            </a:r>
          </a:p>
        </p:txBody>
      </p:sp>
      <p:sp>
        <p:nvSpPr>
          <p:cNvPr id="1427461" name="Text Box 5"/>
          <p:cNvSpPr txBox="1">
            <a:spLocks noChangeArrowheads="1"/>
          </p:cNvSpPr>
          <p:nvPr/>
        </p:nvSpPr>
        <p:spPr bwMode="auto">
          <a:xfrm rot="16200000" flipH="1">
            <a:off x="-2012156" y="3534569"/>
            <a:ext cx="51831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x-none" sz="2000">
                <a:latin typeface="ZapfHumnst Ult BT" charset="0"/>
              </a:rPr>
              <a:t>% Rebound in Coronary Blood Flow after Acetylcholine Induced Vasoconstriction</a:t>
            </a:r>
          </a:p>
        </p:txBody>
      </p:sp>
      <p:grpSp>
        <p:nvGrpSpPr>
          <p:cNvPr id="1427462" name="Group 6"/>
          <p:cNvGrpSpPr>
            <a:grpSpLocks/>
          </p:cNvGrpSpPr>
          <p:nvPr/>
        </p:nvGrpSpPr>
        <p:grpSpPr bwMode="auto">
          <a:xfrm>
            <a:off x="1600200" y="5562600"/>
            <a:ext cx="6503988" cy="762000"/>
            <a:chOff x="1008" y="3504"/>
            <a:chExt cx="4097" cy="480"/>
          </a:xfrm>
        </p:grpSpPr>
        <p:sp>
          <p:nvSpPr>
            <p:cNvPr id="1427463" name="Text Box 7"/>
            <p:cNvSpPr txBox="1">
              <a:spLocks noChangeArrowheads="1"/>
            </p:cNvSpPr>
            <p:nvPr/>
          </p:nvSpPr>
          <p:spPr bwMode="auto">
            <a:xfrm>
              <a:off x="1008" y="3504"/>
              <a:ext cx="136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x-none" sz="2200">
                  <a:latin typeface="ZapfHumnst Ult BT" charset="0"/>
                </a:rPr>
                <a:t>Tertile 1</a:t>
              </a:r>
            </a:p>
            <a:p>
              <a:pPr algn="ctr"/>
              <a:r>
                <a:rPr lang="en-US" altLang="x-none" sz="2200">
                  <a:latin typeface="ZapfHumnst Ult BT" charset="0"/>
                </a:rPr>
                <a:t>(110-181 ng/ml)</a:t>
              </a:r>
            </a:p>
          </p:txBody>
        </p:sp>
        <p:sp>
          <p:nvSpPr>
            <p:cNvPr id="1427464" name="Text Box 8"/>
            <p:cNvSpPr txBox="1">
              <a:spLocks noChangeArrowheads="1"/>
            </p:cNvSpPr>
            <p:nvPr/>
          </p:nvSpPr>
          <p:spPr bwMode="auto">
            <a:xfrm>
              <a:off x="2392" y="3504"/>
              <a:ext cx="136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x-none" sz="2200">
                  <a:latin typeface="ZapfHumnst Ult BT" charset="0"/>
                </a:rPr>
                <a:t>Tertile 2</a:t>
              </a:r>
            </a:p>
            <a:p>
              <a:pPr algn="ctr"/>
              <a:r>
                <a:rPr lang="en-US" altLang="x-none" sz="2200">
                  <a:latin typeface="ZapfHumnst Ult BT" charset="0"/>
                </a:rPr>
                <a:t>(181-240 ng/ml)</a:t>
              </a:r>
            </a:p>
          </p:txBody>
        </p:sp>
        <p:sp>
          <p:nvSpPr>
            <p:cNvPr id="1427465" name="Text Box 9"/>
            <p:cNvSpPr txBox="1">
              <a:spLocks noChangeArrowheads="1"/>
            </p:cNvSpPr>
            <p:nvPr/>
          </p:nvSpPr>
          <p:spPr bwMode="auto">
            <a:xfrm>
              <a:off x="3744" y="3504"/>
              <a:ext cx="136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x-none" sz="2200">
                  <a:latin typeface="ZapfHumnst Ult BT" charset="0"/>
                </a:rPr>
                <a:t>Tertile 3</a:t>
              </a:r>
            </a:p>
            <a:p>
              <a:pPr algn="ctr"/>
              <a:r>
                <a:rPr lang="en-US" altLang="x-none" sz="2200">
                  <a:latin typeface="ZapfHumnst Ult BT" charset="0"/>
                </a:rPr>
                <a:t>(240-443 ng/ml)</a:t>
              </a:r>
            </a:p>
          </p:txBody>
        </p:sp>
      </p:grpSp>
      <p:sp>
        <p:nvSpPr>
          <p:cNvPr id="1427466" name="Text Box 10"/>
          <p:cNvSpPr txBox="1">
            <a:spLocks noChangeArrowheads="1"/>
          </p:cNvSpPr>
          <p:nvPr/>
        </p:nvSpPr>
        <p:spPr bwMode="auto">
          <a:xfrm>
            <a:off x="3886200" y="6400800"/>
            <a:ext cx="2254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latin typeface="ZapfHumnst Ult BT" charset="0"/>
              </a:rPr>
              <a:t>Lp-PLA</a:t>
            </a:r>
            <a:r>
              <a:rPr lang="en-US" altLang="x-none" sz="2400" baseline="-20000">
                <a:latin typeface="ZapfHumnst Ult BT" charset="0"/>
              </a:rPr>
              <a:t>2 </a:t>
            </a:r>
            <a:r>
              <a:rPr lang="en-US" altLang="x-none" sz="2400">
                <a:latin typeface="ZapfHumnst Ult BT" charset="0"/>
              </a:rPr>
              <a:t>Levels</a:t>
            </a:r>
          </a:p>
        </p:txBody>
      </p:sp>
      <p:sp>
        <p:nvSpPr>
          <p:cNvPr id="1427467" name="Rectangle 11"/>
          <p:cNvSpPr>
            <a:spLocks noChangeArrowheads="1"/>
          </p:cNvSpPr>
          <p:nvPr/>
        </p:nvSpPr>
        <p:spPr bwMode="auto">
          <a:xfrm>
            <a:off x="1809750" y="2725738"/>
            <a:ext cx="881063" cy="2874962"/>
          </a:xfrm>
          <a:prstGeom prst="rect">
            <a:avLst/>
          </a:prstGeom>
          <a:solidFill>
            <a:srgbClr val="FFFF00"/>
          </a:solidFill>
          <a:ln w="28575">
            <a:solidFill>
              <a:srgbClr val="000000"/>
            </a:solidFill>
            <a:miter lim="800000"/>
            <a:headEnd/>
            <a:tailEnd/>
          </a:ln>
        </p:spPr>
        <p:txBody>
          <a:bodyPr/>
          <a:lstStyle/>
          <a:p>
            <a:endParaRPr lang="en-US"/>
          </a:p>
        </p:txBody>
      </p:sp>
      <p:sp>
        <p:nvSpPr>
          <p:cNvPr id="1427468" name="Rectangle 12"/>
          <p:cNvSpPr>
            <a:spLocks noChangeArrowheads="1"/>
          </p:cNvSpPr>
          <p:nvPr/>
        </p:nvSpPr>
        <p:spPr bwMode="auto">
          <a:xfrm>
            <a:off x="4002088" y="3259138"/>
            <a:ext cx="881062" cy="2341562"/>
          </a:xfrm>
          <a:prstGeom prst="rect">
            <a:avLst/>
          </a:prstGeom>
          <a:solidFill>
            <a:srgbClr val="FFFF00"/>
          </a:solidFill>
          <a:ln w="28575">
            <a:solidFill>
              <a:srgbClr val="000000"/>
            </a:solidFill>
            <a:miter lim="800000"/>
            <a:headEnd/>
            <a:tailEnd/>
          </a:ln>
        </p:spPr>
        <p:txBody>
          <a:bodyPr/>
          <a:lstStyle/>
          <a:p>
            <a:endParaRPr lang="en-US"/>
          </a:p>
        </p:txBody>
      </p:sp>
      <p:sp>
        <p:nvSpPr>
          <p:cNvPr id="1427469" name="Rectangle 13"/>
          <p:cNvSpPr>
            <a:spLocks noChangeArrowheads="1"/>
          </p:cNvSpPr>
          <p:nvPr/>
        </p:nvSpPr>
        <p:spPr bwMode="auto">
          <a:xfrm>
            <a:off x="6205538" y="4452938"/>
            <a:ext cx="879475" cy="1147762"/>
          </a:xfrm>
          <a:prstGeom prst="rect">
            <a:avLst/>
          </a:prstGeom>
          <a:solidFill>
            <a:srgbClr val="FFFF00"/>
          </a:solidFill>
          <a:ln w="28575">
            <a:solidFill>
              <a:srgbClr val="000000"/>
            </a:solidFill>
            <a:miter lim="800000"/>
            <a:headEnd/>
            <a:tailEnd/>
          </a:ln>
        </p:spPr>
        <p:txBody>
          <a:bodyPr/>
          <a:lstStyle/>
          <a:p>
            <a:endParaRPr lang="en-US"/>
          </a:p>
        </p:txBody>
      </p:sp>
      <p:sp>
        <p:nvSpPr>
          <p:cNvPr id="1427470" name="Rectangle 14"/>
          <p:cNvSpPr>
            <a:spLocks noChangeArrowheads="1"/>
          </p:cNvSpPr>
          <p:nvPr/>
        </p:nvSpPr>
        <p:spPr bwMode="auto">
          <a:xfrm>
            <a:off x="2690813" y="2822575"/>
            <a:ext cx="871537" cy="2778125"/>
          </a:xfrm>
          <a:prstGeom prst="rect">
            <a:avLst/>
          </a:prstGeom>
          <a:solidFill>
            <a:srgbClr val="FF6600"/>
          </a:solidFill>
          <a:ln w="28575">
            <a:solidFill>
              <a:srgbClr val="000000"/>
            </a:solidFill>
            <a:miter lim="800000"/>
            <a:headEnd/>
            <a:tailEnd/>
          </a:ln>
        </p:spPr>
        <p:txBody>
          <a:bodyPr/>
          <a:lstStyle/>
          <a:p>
            <a:endParaRPr lang="en-US"/>
          </a:p>
        </p:txBody>
      </p:sp>
      <p:sp>
        <p:nvSpPr>
          <p:cNvPr id="1427471" name="Rectangle 15"/>
          <p:cNvSpPr>
            <a:spLocks noChangeArrowheads="1"/>
          </p:cNvSpPr>
          <p:nvPr/>
        </p:nvSpPr>
        <p:spPr bwMode="auto">
          <a:xfrm>
            <a:off x="4883150" y="3232150"/>
            <a:ext cx="881063" cy="2368550"/>
          </a:xfrm>
          <a:prstGeom prst="rect">
            <a:avLst/>
          </a:prstGeom>
          <a:solidFill>
            <a:srgbClr val="FF6600"/>
          </a:solidFill>
          <a:ln w="28575">
            <a:solidFill>
              <a:srgbClr val="000000"/>
            </a:solidFill>
            <a:miter lim="800000"/>
            <a:headEnd/>
            <a:tailEnd/>
          </a:ln>
        </p:spPr>
        <p:txBody>
          <a:bodyPr/>
          <a:lstStyle/>
          <a:p>
            <a:endParaRPr lang="en-US"/>
          </a:p>
        </p:txBody>
      </p:sp>
      <p:sp>
        <p:nvSpPr>
          <p:cNvPr id="1427472" name="Rectangle 16"/>
          <p:cNvSpPr>
            <a:spLocks noChangeArrowheads="1"/>
          </p:cNvSpPr>
          <p:nvPr/>
        </p:nvSpPr>
        <p:spPr bwMode="auto">
          <a:xfrm>
            <a:off x="7085013" y="4354513"/>
            <a:ext cx="871537" cy="1246187"/>
          </a:xfrm>
          <a:prstGeom prst="rect">
            <a:avLst/>
          </a:prstGeom>
          <a:solidFill>
            <a:srgbClr val="FF6600"/>
          </a:solidFill>
          <a:ln w="28575">
            <a:solidFill>
              <a:srgbClr val="000000"/>
            </a:solidFill>
            <a:miter lim="800000"/>
            <a:headEnd/>
            <a:tailEnd/>
          </a:ln>
        </p:spPr>
        <p:txBody>
          <a:bodyPr/>
          <a:lstStyle/>
          <a:p>
            <a:endParaRPr lang="en-US"/>
          </a:p>
        </p:txBody>
      </p:sp>
      <p:sp>
        <p:nvSpPr>
          <p:cNvPr id="1427473" name="Line 17"/>
          <p:cNvSpPr>
            <a:spLocks noChangeShapeType="1"/>
          </p:cNvSpPr>
          <p:nvPr/>
        </p:nvSpPr>
        <p:spPr bwMode="auto">
          <a:xfrm>
            <a:off x="1595438" y="1941513"/>
            <a:ext cx="1587" cy="3659187"/>
          </a:xfrm>
          <a:prstGeom prst="line">
            <a:avLst/>
          </a:prstGeom>
          <a:noFill/>
          <a:ln w="28575">
            <a:solidFill>
              <a:srgbClr val="A2C1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7474" name="Line 18"/>
          <p:cNvSpPr>
            <a:spLocks noChangeShapeType="1"/>
          </p:cNvSpPr>
          <p:nvPr/>
        </p:nvSpPr>
        <p:spPr bwMode="auto">
          <a:xfrm>
            <a:off x="1520825" y="5600700"/>
            <a:ext cx="74613" cy="1588"/>
          </a:xfrm>
          <a:prstGeom prst="line">
            <a:avLst/>
          </a:prstGeom>
          <a:noFill/>
          <a:ln w="28575">
            <a:solidFill>
              <a:srgbClr val="A2C1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7475" name="Line 19"/>
          <p:cNvSpPr>
            <a:spLocks noChangeShapeType="1"/>
          </p:cNvSpPr>
          <p:nvPr/>
        </p:nvSpPr>
        <p:spPr bwMode="auto">
          <a:xfrm>
            <a:off x="1520825" y="4870450"/>
            <a:ext cx="74613" cy="1588"/>
          </a:xfrm>
          <a:prstGeom prst="line">
            <a:avLst/>
          </a:prstGeom>
          <a:noFill/>
          <a:ln w="28575">
            <a:solidFill>
              <a:srgbClr val="A2C1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7476" name="Line 20"/>
          <p:cNvSpPr>
            <a:spLocks noChangeShapeType="1"/>
          </p:cNvSpPr>
          <p:nvPr/>
        </p:nvSpPr>
        <p:spPr bwMode="auto">
          <a:xfrm>
            <a:off x="1520825" y="4140200"/>
            <a:ext cx="74613" cy="1588"/>
          </a:xfrm>
          <a:prstGeom prst="line">
            <a:avLst/>
          </a:prstGeom>
          <a:noFill/>
          <a:ln w="28575">
            <a:solidFill>
              <a:srgbClr val="A2C1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7477" name="Line 21"/>
          <p:cNvSpPr>
            <a:spLocks noChangeShapeType="1"/>
          </p:cNvSpPr>
          <p:nvPr/>
        </p:nvSpPr>
        <p:spPr bwMode="auto">
          <a:xfrm>
            <a:off x="1520825" y="3402013"/>
            <a:ext cx="74613" cy="1587"/>
          </a:xfrm>
          <a:prstGeom prst="line">
            <a:avLst/>
          </a:prstGeom>
          <a:noFill/>
          <a:ln w="28575">
            <a:solidFill>
              <a:srgbClr val="A2C1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7478" name="Line 22"/>
          <p:cNvSpPr>
            <a:spLocks noChangeShapeType="1"/>
          </p:cNvSpPr>
          <p:nvPr/>
        </p:nvSpPr>
        <p:spPr bwMode="auto">
          <a:xfrm>
            <a:off x="1520825" y="2671763"/>
            <a:ext cx="74613" cy="1587"/>
          </a:xfrm>
          <a:prstGeom prst="line">
            <a:avLst/>
          </a:prstGeom>
          <a:noFill/>
          <a:ln w="28575">
            <a:solidFill>
              <a:srgbClr val="A2C1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7479" name="Line 23"/>
          <p:cNvSpPr>
            <a:spLocks noChangeShapeType="1"/>
          </p:cNvSpPr>
          <p:nvPr/>
        </p:nvSpPr>
        <p:spPr bwMode="auto">
          <a:xfrm>
            <a:off x="1520825" y="1941513"/>
            <a:ext cx="74613" cy="1587"/>
          </a:xfrm>
          <a:prstGeom prst="line">
            <a:avLst/>
          </a:prstGeom>
          <a:noFill/>
          <a:ln w="28575">
            <a:solidFill>
              <a:srgbClr val="A2C1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7480" name="Line 24"/>
          <p:cNvSpPr>
            <a:spLocks noChangeShapeType="1"/>
          </p:cNvSpPr>
          <p:nvPr/>
        </p:nvSpPr>
        <p:spPr bwMode="auto">
          <a:xfrm>
            <a:off x="1595438" y="5600700"/>
            <a:ext cx="6584950" cy="1588"/>
          </a:xfrm>
          <a:prstGeom prst="line">
            <a:avLst/>
          </a:prstGeom>
          <a:noFill/>
          <a:ln w="28575">
            <a:solidFill>
              <a:srgbClr val="A2C1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7481" name="Rectangle 25"/>
          <p:cNvSpPr>
            <a:spLocks noChangeArrowheads="1"/>
          </p:cNvSpPr>
          <p:nvPr/>
        </p:nvSpPr>
        <p:spPr bwMode="auto">
          <a:xfrm>
            <a:off x="1266825" y="5457825"/>
            <a:ext cx="1476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2100" b="1">
                <a:solidFill>
                  <a:srgbClr val="FFFFFF"/>
                </a:solidFill>
              </a:rPr>
              <a:t>0</a:t>
            </a:r>
            <a:endParaRPr lang="en-US" altLang="x-none" sz="2400">
              <a:latin typeface="ZapfHumnst Ult BT" charset="0"/>
            </a:endParaRPr>
          </a:p>
        </p:txBody>
      </p:sp>
      <p:sp>
        <p:nvSpPr>
          <p:cNvPr id="1427482" name="Rectangle 26"/>
          <p:cNvSpPr>
            <a:spLocks noChangeArrowheads="1"/>
          </p:cNvSpPr>
          <p:nvPr/>
        </p:nvSpPr>
        <p:spPr bwMode="auto">
          <a:xfrm>
            <a:off x="1125538" y="4727575"/>
            <a:ext cx="2952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2100" b="1">
                <a:solidFill>
                  <a:srgbClr val="FFFFFF"/>
                </a:solidFill>
              </a:rPr>
              <a:t>20</a:t>
            </a:r>
            <a:endParaRPr lang="en-US" altLang="x-none" sz="2400">
              <a:latin typeface="ZapfHumnst Ult BT" charset="0"/>
            </a:endParaRPr>
          </a:p>
        </p:txBody>
      </p:sp>
      <p:sp>
        <p:nvSpPr>
          <p:cNvPr id="1427483" name="Rectangle 27"/>
          <p:cNvSpPr>
            <a:spLocks noChangeArrowheads="1"/>
          </p:cNvSpPr>
          <p:nvPr/>
        </p:nvSpPr>
        <p:spPr bwMode="auto">
          <a:xfrm>
            <a:off x="1125538" y="3997325"/>
            <a:ext cx="2952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2100" b="1">
                <a:solidFill>
                  <a:srgbClr val="FFFFFF"/>
                </a:solidFill>
              </a:rPr>
              <a:t>40</a:t>
            </a:r>
            <a:endParaRPr lang="en-US" altLang="x-none" sz="2400">
              <a:latin typeface="ZapfHumnst Ult BT" charset="0"/>
            </a:endParaRPr>
          </a:p>
        </p:txBody>
      </p:sp>
      <p:sp>
        <p:nvSpPr>
          <p:cNvPr id="1427484" name="Rectangle 28"/>
          <p:cNvSpPr>
            <a:spLocks noChangeArrowheads="1"/>
          </p:cNvSpPr>
          <p:nvPr/>
        </p:nvSpPr>
        <p:spPr bwMode="auto">
          <a:xfrm>
            <a:off x="1125538" y="3259138"/>
            <a:ext cx="2952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2100" b="1">
                <a:solidFill>
                  <a:srgbClr val="FFFFFF"/>
                </a:solidFill>
              </a:rPr>
              <a:t>60</a:t>
            </a:r>
            <a:endParaRPr lang="en-US" altLang="x-none" sz="2400">
              <a:latin typeface="ZapfHumnst Ult BT" charset="0"/>
            </a:endParaRPr>
          </a:p>
        </p:txBody>
      </p:sp>
      <p:sp>
        <p:nvSpPr>
          <p:cNvPr id="1427485" name="Rectangle 29"/>
          <p:cNvSpPr>
            <a:spLocks noChangeArrowheads="1"/>
          </p:cNvSpPr>
          <p:nvPr/>
        </p:nvSpPr>
        <p:spPr bwMode="auto">
          <a:xfrm>
            <a:off x="1125538" y="2528888"/>
            <a:ext cx="2952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2100" b="1">
                <a:solidFill>
                  <a:srgbClr val="FFFFFF"/>
                </a:solidFill>
              </a:rPr>
              <a:t>80</a:t>
            </a:r>
            <a:endParaRPr lang="en-US" altLang="x-none" sz="2400">
              <a:latin typeface="ZapfHumnst Ult BT" charset="0"/>
            </a:endParaRPr>
          </a:p>
        </p:txBody>
      </p:sp>
      <p:sp>
        <p:nvSpPr>
          <p:cNvPr id="1427486" name="Rectangle 30"/>
          <p:cNvSpPr>
            <a:spLocks noChangeArrowheads="1"/>
          </p:cNvSpPr>
          <p:nvPr/>
        </p:nvSpPr>
        <p:spPr bwMode="auto">
          <a:xfrm>
            <a:off x="985838" y="1798638"/>
            <a:ext cx="4429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2100" b="1">
                <a:solidFill>
                  <a:srgbClr val="FFFFFF"/>
                </a:solidFill>
              </a:rPr>
              <a:t>100</a:t>
            </a:r>
            <a:endParaRPr lang="en-US" altLang="x-none" sz="2400">
              <a:latin typeface="ZapfHumnst Ult BT" charset="0"/>
            </a:endParaRPr>
          </a:p>
        </p:txBody>
      </p:sp>
      <p:grpSp>
        <p:nvGrpSpPr>
          <p:cNvPr id="1427487" name="Group 31"/>
          <p:cNvGrpSpPr>
            <a:grpSpLocks/>
          </p:cNvGrpSpPr>
          <p:nvPr/>
        </p:nvGrpSpPr>
        <p:grpSpPr bwMode="auto">
          <a:xfrm>
            <a:off x="6551613" y="1752600"/>
            <a:ext cx="1817687" cy="762000"/>
            <a:chOff x="4272" y="864"/>
            <a:chExt cx="1193" cy="526"/>
          </a:xfrm>
        </p:grpSpPr>
        <p:sp>
          <p:nvSpPr>
            <p:cNvPr id="1427488" name="Rectangle 32"/>
            <p:cNvSpPr>
              <a:spLocks noChangeArrowheads="1"/>
            </p:cNvSpPr>
            <p:nvPr/>
          </p:nvSpPr>
          <p:spPr bwMode="auto">
            <a:xfrm>
              <a:off x="4272" y="960"/>
              <a:ext cx="115" cy="115"/>
            </a:xfrm>
            <a:prstGeom prst="rect">
              <a:avLst/>
            </a:prstGeom>
            <a:solidFill>
              <a:srgbClr val="FFFF00"/>
            </a:solidFill>
            <a:ln w="28575">
              <a:solidFill>
                <a:schemeClr val="bg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27489" name="Rectangle 33"/>
            <p:cNvSpPr>
              <a:spLocks noChangeArrowheads="1"/>
            </p:cNvSpPr>
            <p:nvPr/>
          </p:nvSpPr>
          <p:spPr bwMode="auto">
            <a:xfrm>
              <a:off x="4272" y="1152"/>
              <a:ext cx="115" cy="115"/>
            </a:xfrm>
            <a:prstGeom prst="rect">
              <a:avLst/>
            </a:prstGeom>
            <a:solidFill>
              <a:srgbClr val="FF6600"/>
            </a:solidFill>
            <a:ln w="28575">
              <a:solidFill>
                <a:schemeClr val="bg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27490" name="Text Box 34"/>
            <p:cNvSpPr txBox="1">
              <a:spLocks noChangeArrowheads="1"/>
            </p:cNvSpPr>
            <p:nvPr/>
          </p:nvSpPr>
          <p:spPr bwMode="auto">
            <a:xfrm>
              <a:off x="4416" y="864"/>
              <a:ext cx="1049" cy="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200">
                  <a:latin typeface="ZapfHumnst Ult BT" charset="0"/>
                </a:rPr>
                <a:t>Unadjusted</a:t>
              </a:r>
            </a:p>
            <a:p>
              <a:r>
                <a:rPr lang="en-US" altLang="x-none" sz="2200">
                  <a:latin typeface="ZapfHumnst Ult BT" charset="0"/>
                </a:rPr>
                <a:t>Adjusted</a:t>
              </a:r>
            </a:p>
          </p:txBody>
        </p:sp>
      </p:grpSp>
      <p:sp>
        <p:nvSpPr>
          <p:cNvPr id="1427491" name="Text Box 35"/>
          <p:cNvSpPr txBox="1">
            <a:spLocks noChangeArrowheads="1"/>
          </p:cNvSpPr>
          <p:nvPr/>
        </p:nvSpPr>
        <p:spPr bwMode="auto">
          <a:xfrm>
            <a:off x="0" y="6248400"/>
            <a:ext cx="40147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altLang="x-none" sz="1400">
                <a:solidFill>
                  <a:schemeClr val="hlink"/>
                </a:solidFill>
                <a:latin typeface="Times New Roman" charset="0"/>
              </a:rPr>
              <a:t>Yang EH, et al</a:t>
            </a:r>
            <a:r>
              <a:rPr lang="en-US" altLang="x-none" sz="1400" b="1" i="1">
                <a:solidFill>
                  <a:schemeClr val="hlink"/>
                </a:solidFill>
                <a:latin typeface="Times New Roman" charset="0"/>
              </a:rPr>
              <a:t>. Arterioscler Thromb Vasc Biol</a:t>
            </a:r>
            <a:r>
              <a:rPr lang="en-US" altLang="x-none" sz="1400" b="1">
                <a:solidFill>
                  <a:schemeClr val="hlink"/>
                </a:solidFill>
                <a:latin typeface="Times New Roman" charset="0"/>
              </a:rPr>
              <a:t>. </a:t>
            </a:r>
            <a:r>
              <a:rPr lang="en-US" altLang="x-none" sz="1400">
                <a:solidFill>
                  <a:schemeClr val="hlink"/>
                </a:solidFill>
                <a:latin typeface="Times New Roman" charset="0"/>
              </a:rPr>
              <a:t>2006;26.</a:t>
            </a:r>
            <a:endParaRPr lang="en-US" altLang="x-none" sz="1400">
              <a:solidFill>
                <a:schemeClr val="hlink"/>
              </a:solidFill>
            </a:endParaRPr>
          </a:p>
        </p:txBody>
      </p:sp>
    </p:spTree>
  </p:cSld>
  <p:clrMapOvr>
    <a:masterClrMapping/>
  </p:clrMapOvr>
  <p:transition spd="slow">
    <p:wipe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x-none"/>
              <a:t>Copyright Bale/Doneen Paradigm</a:t>
            </a:r>
          </a:p>
        </p:txBody>
      </p:sp>
      <p:sp>
        <p:nvSpPr>
          <p:cNvPr id="1457154" name="Rectangle 2"/>
          <p:cNvSpPr>
            <a:spLocks noGrp="1" noRot="1" noChangeArrowheads="1"/>
          </p:cNvSpPr>
          <p:nvPr>
            <p:ph type="title"/>
          </p:nvPr>
        </p:nvSpPr>
        <p:spPr>
          <a:xfrm>
            <a:off x="0" y="0"/>
            <a:ext cx="9144000" cy="1143000"/>
          </a:xfrm>
        </p:spPr>
        <p:txBody>
          <a:bodyPr/>
          <a:lstStyle/>
          <a:p>
            <a:r>
              <a:rPr lang="en-US" altLang="x-none" sz="3600"/>
              <a:t>Additive Risk for Incident Ischemic Stroke </a:t>
            </a:r>
            <a:br>
              <a:rPr lang="en-US" altLang="x-none" sz="3600"/>
            </a:br>
            <a:r>
              <a:rPr lang="en-US" altLang="x-none" sz="3600"/>
              <a:t>by Lp-PLA</a:t>
            </a:r>
            <a:r>
              <a:rPr lang="en-US" altLang="x-none" sz="3600" baseline="-25000"/>
              <a:t>2</a:t>
            </a:r>
            <a:r>
              <a:rPr lang="en-US" altLang="x-none" sz="3600"/>
              <a:t> and hsCRP Tertiles</a:t>
            </a:r>
          </a:p>
        </p:txBody>
      </p:sp>
      <p:sp>
        <p:nvSpPr>
          <p:cNvPr id="1457155" name="Rectangle 3"/>
          <p:cNvSpPr>
            <a:spLocks noChangeArrowheads="1"/>
          </p:cNvSpPr>
          <p:nvPr/>
        </p:nvSpPr>
        <p:spPr bwMode="auto">
          <a:xfrm>
            <a:off x="609600" y="6172200"/>
            <a:ext cx="8305800"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algn="ctr">
              <a:lnSpc>
                <a:spcPct val="85000"/>
              </a:lnSpc>
            </a:pPr>
            <a:r>
              <a:rPr lang="en-US" altLang="x-none" sz="1600"/>
              <a:t>Adjusted for demographics, current smoking status, blood pressure, diabetes, LDL and HDL</a:t>
            </a:r>
          </a:p>
        </p:txBody>
      </p:sp>
      <p:graphicFrame>
        <p:nvGraphicFramePr>
          <p:cNvPr id="1457156" name="Object 4"/>
          <p:cNvGraphicFramePr>
            <a:graphicFrameLocks noChangeAspect="1"/>
          </p:cNvGraphicFramePr>
          <p:nvPr>
            <p:ph idx="1"/>
          </p:nvPr>
        </p:nvGraphicFramePr>
        <p:xfrm>
          <a:off x="1676400" y="228600"/>
          <a:ext cx="7010400" cy="7010400"/>
        </p:xfrm>
        <a:graphic>
          <a:graphicData uri="http://schemas.openxmlformats.org/presentationml/2006/ole">
            <mc:AlternateContent xmlns:mc="http://schemas.openxmlformats.org/markup-compatibility/2006">
              <mc:Choice xmlns:v="urn:schemas-microsoft-com:vml" Requires="v">
                <p:oleObj spid="_x0000_s1457164" name="Chart" r:id="rId4" imgW="11792102" imgH="11792102" progId="MSGraph.Chart.8">
                  <p:embed followColorScheme="full"/>
                </p:oleObj>
              </mc:Choice>
              <mc:Fallback>
                <p:oleObj name="Chart" r:id="rId4" imgW="11792102" imgH="1179210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28600"/>
                        <a:ext cx="7010400" cy="701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457157" name="Text Box 5"/>
          <p:cNvSpPr txBox="1">
            <a:spLocks noChangeArrowheads="1"/>
          </p:cNvSpPr>
          <p:nvPr/>
        </p:nvSpPr>
        <p:spPr bwMode="auto">
          <a:xfrm>
            <a:off x="3048000" y="22860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b="1">
                <a:latin typeface="ZapfHumnst Ult BT" charset="0"/>
              </a:rPr>
              <a:t>11.4</a:t>
            </a:r>
          </a:p>
        </p:txBody>
      </p:sp>
      <p:sp>
        <p:nvSpPr>
          <p:cNvPr id="1457158" name="Text Box 6"/>
          <p:cNvSpPr txBox="1">
            <a:spLocks noChangeArrowheads="1"/>
          </p:cNvSpPr>
          <p:nvPr/>
        </p:nvSpPr>
        <p:spPr bwMode="auto">
          <a:xfrm>
            <a:off x="2514600" y="403860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b="1">
                <a:latin typeface="ZapfHumnst Ult BT" charset="0"/>
              </a:rPr>
              <a:t>5.8</a:t>
            </a:r>
          </a:p>
        </p:txBody>
      </p:sp>
      <p:sp>
        <p:nvSpPr>
          <p:cNvPr id="1457159" name="Text Box 7"/>
          <p:cNvSpPr txBox="1">
            <a:spLocks noChangeArrowheads="1"/>
          </p:cNvSpPr>
          <p:nvPr/>
        </p:nvSpPr>
        <p:spPr bwMode="auto">
          <a:xfrm>
            <a:off x="4572000" y="365760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b="1">
                <a:latin typeface="ZapfHumnst Ult BT" charset="0"/>
              </a:rPr>
              <a:t>5.5</a:t>
            </a:r>
          </a:p>
        </p:txBody>
      </p:sp>
      <p:sp>
        <p:nvSpPr>
          <p:cNvPr id="1457160" name="Text Box 8"/>
          <p:cNvSpPr txBox="1">
            <a:spLocks noChangeArrowheads="1"/>
          </p:cNvSpPr>
          <p:nvPr/>
        </p:nvSpPr>
        <p:spPr bwMode="auto">
          <a:xfrm>
            <a:off x="4191000" y="441960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b="1">
                <a:latin typeface="ZapfHumnst Ult BT" charset="0"/>
              </a:rPr>
              <a:t>1.0</a:t>
            </a:r>
          </a:p>
        </p:txBody>
      </p:sp>
      <p:sp>
        <p:nvSpPr>
          <p:cNvPr id="1457161" name="Text Box 9"/>
          <p:cNvSpPr txBox="1">
            <a:spLocks noChangeArrowheads="1"/>
          </p:cNvSpPr>
          <p:nvPr/>
        </p:nvSpPr>
        <p:spPr bwMode="auto">
          <a:xfrm>
            <a:off x="365125" y="3011488"/>
            <a:ext cx="1116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b="1">
                <a:latin typeface="ZapfHumnst Ult BT" charset="0"/>
              </a:rPr>
              <a:t>Risk</a:t>
            </a:r>
          </a:p>
          <a:p>
            <a:r>
              <a:rPr lang="en-US" altLang="x-none" sz="2400" b="1">
                <a:latin typeface="ZapfHumnst Ult BT" charset="0"/>
              </a:rPr>
              <a:t>Ratios</a:t>
            </a:r>
          </a:p>
        </p:txBody>
      </p:sp>
      <p:sp>
        <p:nvSpPr>
          <p:cNvPr id="1457162" name="Rectangle 10"/>
          <p:cNvSpPr>
            <a:spLocks noChangeArrowheads="1"/>
          </p:cNvSpPr>
          <p:nvPr/>
        </p:nvSpPr>
        <p:spPr bwMode="auto">
          <a:xfrm>
            <a:off x="4152900" y="2359025"/>
            <a:ext cx="300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b="1">
                <a:latin typeface="ZapfHumnst Ult BT" charset="0"/>
              </a:rPr>
              <a:t>(95% CI 3.1–41.4, p&lt;0.001)</a:t>
            </a:r>
          </a:p>
        </p:txBody>
      </p:sp>
      <p:sp>
        <p:nvSpPr>
          <p:cNvPr id="1457163" name="Text Box 11"/>
          <p:cNvSpPr txBox="1">
            <a:spLocks noChangeArrowheads="1"/>
          </p:cNvSpPr>
          <p:nvPr/>
        </p:nvSpPr>
        <p:spPr bwMode="auto">
          <a:xfrm>
            <a:off x="7070725" y="3087688"/>
            <a:ext cx="91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solidFill>
                  <a:schemeClr val="folHlink"/>
                </a:solidFill>
              </a:rPr>
              <a:t>ARIC</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altLang="x-none"/>
              <a:t>Copyright Bale/Doneen Paradigm</a:t>
            </a:r>
          </a:p>
        </p:txBody>
      </p:sp>
      <p:grpSp>
        <p:nvGrpSpPr>
          <p:cNvPr id="1459202" name="Group 2"/>
          <p:cNvGrpSpPr>
            <a:grpSpLocks/>
          </p:cNvGrpSpPr>
          <p:nvPr/>
        </p:nvGrpSpPr>
        <p:grpSpPr bwMode="auto">
          <a:xfrm>
            <a:off x="609600" y="-228600"/>
            <a:ext cx="8382000" cy="7519988"/>
            <a:chOff x="384" y="-144"/>
            <a:chExt cx="5280" cy="4737"/>
          </a:xfrm>
        </p:grpSpPr>
        <p:graphicFrame>
          <p:nvGraphicFramePr>
            <p:cNvPr id="1459203" name="Object 3"/>
            <p:cNvGraphicFramePr>
              <a:graphicFrameLocks noChangeAspect="1"/>
            </p:cNvGraphicFramePr>
            <p:nvPr/>
          </p:nvGraphicFramePr>
          <p:xfrm>
            <a:off x="384" y="-144"/>
            <a:ext cx="5280" cy="4737"/>
          </p:xfrm>
          <a:graphic>
            <a:graphicData uri="http://schemas.openxmlformats.org/presentationml/2006/ole">
              <mc:AlternateContent xmlns:mc="http://schemas.openxmlformats.org/markup-compatibility/2006">
                <mc:Choice xmlns:v="urn:schemas-microsoft-com:vml" Requires="v">
                  <p:oleObj spid="_x0000_s1459213" name="Chart" r:id="rId4" imgW="11792102" imgH="11792102" progId="MSGraph.Chart.8">
                    <p:embed followColorScheme="full"/>
                  </p:oleObj>
                </mc:Choice>
                <mc:Fallback>
                  <p:oleObj name="Chart" r:id="rId4" imgW="11792102" imgH="11792102"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144"/>
                          <a:ext cx="5280" cy="4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459204" name="Text Box 4"/>
            <p:cNvSpPr txBox="1">
              <a:spLocks noChangeArrowheads="1"/>
            </p:cNvSpPr>
            <p:nvPr/>
          </p:nvSpPr>
          <p:spPr bwMode="auto">
            <a:xfrm>
              <a:off x="4176" y="2448"/>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b="1">
                  <a:latin typeface="ZapfHumnst Ult BT" charset="0"/>
                </a:rPr>
                <a:t>Lp-PLA</a:t>
              </a:r>
              <a:r>
                <a:rPr lang="en-US" altLang="x-none" sz="2400" b="1" baseline="-25000">
                  <a:latin typeface="ZapfHumnst Ult BT" charset="0"/>
                </a:rPr>
                <a:t>2 </a:t>
              </a:r>
              <a:r>
                <a:rPr lang="en-US" altLang="x-none" sz="2400" b="1">
                  <a:latin typeface="ZapfHumnst Ult BT" charset="0"/>
                </a:rPr>
                <a:t>Level</a:t>
              </a:r>
            </a:p>
          </p:txBody>
        </p:sp>
        <p:sp>
          <p:nvSpPr>
            <p:cNvPr id="1459205" name="Text Box 5"/>
            <p:cNvSpPr txBox="1">
              <a:spLocks noChangeArrowheads="1"/>
            </p:cNvSpPr>
            <p:nvPr/>
          </p:nvSpPr>
          <p:spPr bwMode="auto">
            <a:xfrm>
              <a:off x="1584" y="2448"/>
              <a:ext cx="1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b="1">
                  <a:latin typeface="ZapfHumnst Ult BT" charset="0"/>
                </a:rPr>
                <a:t>*</a:t>
              </a:r>
            </a:p>
          </p:txBody>
        </p:sp>
        <p:sp>
          <p:nvSpPr>
            <p:cNvPr id="1459206" name="Text Box 6"/>
            <p:cNvSpPr txBox="1">
              <a:spLocks noChangeArrowheads="1"/>
            </p:cNvSpPr>
            <p:nvPr/>
          </p:nvSpPr>
          <p:spPr bwMode="auto">
            <a:xfrm>
              <a:off x="2448" y="2160"/>
              <a:ext cx="2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b="1">
                  <a:latin typeface="ZapfHumnst Ult BT" charset="0"/>
                </a:rPr>
                <a:t>**</a:t>
              </a:r>
            </a:p>
          </p:txBody>
        </p:sp>
        <p:sp>
          <p:nvSpPr>
            <p:cNvPr id="1459207" name="Text Box 7"/>
            <p:cNvSpPr txBox="1">
              <a:spLocks noChangeArrowheads="1"/>
            </p:cNvSpPr>
            <p:nvPr/>
          </p:nvSpPr>
          <p:spPr bwMode="auto">
            <a:xfrm>
              <a:off x="3360" y="1536"/>
              <a:ext cx="1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b="1">
                  <a:latin typeface="Book Antiqua" charset="0"/>
                </a:rPr>
                <a:t>¶</a:t>
              </a:r>
            </a:p>
          </p:txBody>
        </p:sp>
        <p:sp>
          <p:nvSpPr>
            <p:cNvPr id="1459208" name="Text Box 8"/>
            <p:cNvSpPr txBox="1">
              <a:spLocks noChangeArrowheads="1"/>
            </p:cNvSpPr>
            <p:nvPr/>
          </p:nvSpPr>
          <p:spPr bwMode="auto">
            <a:xfrm>
              <a:off x="1488" y="3600"/>
              <a:ext cx="13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b="1">
                  <a:latin typeface="ZapfHumnst Ult BT" charset="0"/>
                </a:rPr>
                <a:t>Tertile of SBP</a:t>
              </a:r>
            </a:p>
          </p:txBody>
        </p:sp>
      </p:grpSp>
      <p:sp>
        <p:nvSpPr>
          <p:cNvPr id="1459209" name="Rectangle 9"/>
          <p:cNvSpPr>
            <a:spLocks noGrp="1" noRot="1" noChangeArrowheads="1"/>
          </p:cNvSpPr>
          <p:nvPr>
            <p:ph type="title"/>
          </p:nvPr>
        </p:nvSpPr>
        <p:spPr>
          <a:xfrm>
            <a:off x="0" y="0"/>
            <a:ext cx="9117013" cy="1143000"/>
          </a:xfrm>
        </p:spPr>
        <p:txBody>
          <a:bodyPr/>
          <a:lstStyle/>
          <a:p>
            <a:r>
              <a:rPr lang="en-US" altLang="x-none" sz="4000"/>
              <a:t>The PLAC</a:t>
            </a:r>
            <a:r>
              <a:rPr lang="en-US" altLang="x-none" sz="4000" baseline="30000">
                <a:latin typeface="ZapfHumnst Ult BT" charset="0"/>
              </a:rPr>
              <a:t>®</a:t>
            </a:r>
            <a:r>
              <a:rPr lang="en-US" altLang="x-none" sz="4000"/>
              <a:t>  Test Identifies Stroke-Prone Hypertensive Patients in ARIC</a:t>
            </a:r>
          </a:p>
        </p:txBody>
      </p:sp>
      <p:sp>
        <p:nvSpPr>
          <p:cNvPr id="1459210" name="Text Box 10"/>
          <p:cNvSpPr txBox="1">
            <a:spLocks noChangeArrowheads="1"/>
          </p:cNvSpPr>
          <p:nvPr/>
        </p:nvSpPr>
        <p:spPr bwMode="auto">
          <a:xfrm>
            <a:off x="0" y="1447800"/>
            <a:ext cx="910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latin typeface="ZapfHumnst Ult BT" charset="0"/>
              </a:rPr>
              <a:t>Risk Ratios for Ischemic Stroke Based on Lp-PLA</a:t>
            </a:r>
            <a:r>
              <a:rPr lang="en-US" altLang="x-none" sz="2400" baseline="-25000">
                <a:latin typeface="ZapfHumnst Ult BT" charset="0"/>
              </a:rPr>
              <a:t>2</a:t>
            </a:r>
            <a:r>
              <a:rPr lang="en-US" altLang="x-none" sz="2400">
                <a:latin typeface="ZapfHumnst Ult BT" charset="0"/>
              </a:rPr>
              <a:t> Level and SBP</a:t>
            </a:r>
          </a:p>
        </p:txBody>
      </p:sp>
      <p:sp>
        <p:nvSpPr>
          <p:cNvPr id="1459211" name="Text Box 11"/>
          <p:cNvSpPr txBox="1">
            <a:spLocks noChangeArrowheads="1"/>
          </p:cNvSpPr>
          <p:nvPr/>
        </p:nvSpPr>
        <p:spPr bwMode="auto">
          <a:xfrm>
            <a:off x="366713" y="6284913"/>
            <a:ext cx="2622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b="1">
                <a:latin typeface="ZapfHumnst Ult BT" charset="0"/>
              </a:rPr>
              <a:t>(Data on file with FDA)</a:t>
            </a:r>
          </a:p>
        </p:txBody>
      </p:sp>
      <p:sp>
        <p:nvSpPr>
          <p:cNvPr id="1459212" name="Text Box 12"/>
          <p:cNvSpPr txBox="1">
            <a:spLocks noChangeArrowheads="1"/>
          </p:cNvSpPr>
          <p:nvPr/>
        </p:nvSpPr>
        <p:spPr bwMode="auto">
          <a:xfrm>
            <a:off x="3352800" y="6248400"/>
            <a:ext cx="3400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b="1">
                <a:latin typeface="ZapfHumnst Ult BT" charset="0"/>
              </a:rPr>
              <a:t>*p=0.03, **p</a:t>
            </a:r>
            <a:r>
              <a:rPr lang="en-US" altLang="x-none" b="1" u="sng">
                <a:latin typeface="ZapfHumnst Ult BT" charset="0"/>
              </a:rPr>
              <a:t>&lt;</a:t>
            </a:r>
            <a:r>
              <a:rPr lang="en-US" altLang="x-none" b="1">
                <a:latin typeface="ZapfHumnst Ult BT" charset="0"/>
              </a:rPr>
              <a:t> 0.005, </a:t>
            </a:r>
            <a:r>
              <a:rPr lang="en-US" altLang="x-none" b="1" baseline="30000">
                <a:latin typeface="Book Antiqua" charset="0"/>
              </a:rPr>
              <a:t>¶</a:t>
            </a:r>
            <a:r>
              <a:rPr lang="en-US" altLang="x-none" b="1">
                <a:latin typeface="ZapfHumnst Ult BT" charset="0"/>
              </a:rPr>
              <a:t>p&lt;0.0001</a:t>
            </a:r>
            <a:endParaRPr lang="en-US" altLang="x-none" b="1" u="sng">
              <a:latin typeface="ZapfHumnst Ult BT"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Footer Placeholder 4"/>
          <p:cNvSpPr>
            <a:spLocks noGrp="1"/>
          </p:cNvSpPr>
          <p:nvPr>
            <p:ph type="ftr" sz="quarter" idx="11"/>
          </p:nvPr>
        </p:nvSpPr>
        <p:spPr/>
        <p:txBody>
          <a:bodyPr/>
          <a:lstStyle/>
          <a:p>
            <a:r>
              <a:rPr lang="en-US" altLang="x-none"/>
              <a:t>Copyright Bale/Doneen Paradigm</a:t>
            </a:r>
          </a:p>
        </p:txBody>
      </p:sp>
      <p:sp>
        <p:nvSpPr>
          <p:cNvPr id="1461250" name="Rectangle 2"/>
          <p:cNvSpPr>
            <a:spLocks noGrp="1" noRot="1" noChangeArrowheads="1"/>
          </p:cNvSpPr>
          <p:nvPr>
            <p:ph type="title"/>
          </p:nvPr>
        </p:nvSpPr>
        <p:spPr>
          <a:xfrm>
            <a:off x="0" y="0"/>
            <a:ext cx="9123363" cy="1531938"/>
          </a:xfrm>
        </p:spPr>
        <p:txBody>
          <a:bodyPr/>
          <a:lstStyle/>
          <a:p>
            <a:r>
              <a:rPr lang="en-CA" altLang="x-none" sz="3600" b="1">
                <a:solidFill>
                  <a:srgbClr val="FFA31B"/>
                </a:solidFill>
              </a:rPr>
              <a:t>Lp-PLA</a:t>
            </a:r>
            <a:r>
              <a:rPr lang="en-CA" altLang="x-none" sz="3600" b="1" baseline="-25000">
                <a:solidFill>
                  <a:srgbClr val="FFA31B"/>
                </a:solidFill>
              </a:rPr>
              <a:t>2</a:t>
            </a:r>
            <a:r>
              <a:rPr lang="en-CA" altLang="x-none" sz="3600" b="1">
                <a:solidFill>
                  <a:srgbClr val="FFA31B"/>
                </a:solidFill>
              </a:rPr>
              <a:t> predicts the risk of recurrent stroke</a:t>
            </a:r>
            <a:endParaRPr lang="en-US" altLang="x-none" sz="3600" b="1">
              <a:solidFill>
                <a:srgbClr val="FFA31B"/>
              </a:solidFill>
            </a:endParaRPr>
          </a:p>
        </p:txBody>
      </p:sp>
      <p:graphicFrame>
        <p:nvGraphicFramePr>
          <p:cNvPr id="1461251" name="Group 3"/>
          <p:cNvGraphicFramePr>
            <a:graphicFrameLocks noGrp="1"/>
          </p:cNvGraphicFramePr>
          <p:nvPr>
            <p:ph idx="1"/>
          </p:nvPr>
        </p:nvGraphicFramePr>
        <p:xfrm>
          <a:off x="1143000" y="1524000"/>
          <a:ext cx="7696200" cy="1490663"/>
        </p:xfrm>
        <a:graphic>
          <a:graphicData uri="http://schemas.openxmlformats.org/drawingml/2006/table">
            <a:tbl>
              <a:tblPr/>
              <a:tblGrid>
                <a:gridCol w="5257800"/>
                <a:gridCol w="1103313"/>
                <a:gridCol w="1335087"/>
              </a:tblGrid>
              <a:tr h="2778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End point </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anchor="b" horzOverflow="overflow">
                    <a:lnL cap="flat">
                      <a:noFill/>
                    </a:lnL>
                    <a:lnR>
                      <a:noFill/>
                    </a:lnR>
                    <a:lnT cap="fla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Hazard ratio</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anchor="b" horzOverflow="overflow">
                    <a:lnL>
                      <a:noFill/>
                    </a:lnL>
                    <a:lnR>
                      <a:noFill/>
                    </a:lnR>
                    <a:lnT cap="fla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95% CI </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anchor="b" horzOverflow="overflow">
                    <a:lnL>
                      <a:noFill/>
                    </a:lnL>
                    <a:lnR cap="flat">
                      <a:noFill/>
                    </a:lnR>
                    <a:lnT cap="flat">
                      <a:noFill/>
                    </a:lnT>
                    <a:lnB w="28575" cap="flat" cmpd="sng" algn="ctr">
                      <a:solidFill>
                        <a:srgbClr val="FFA31B"/>
                      </a:solidFill>
                      <a:prstDash val="solid"/>
                      <a:round/>
                      <a:headEnd type="none" w="med" len="med"/>
                      <a:tailEnd type="none" w="med" len="med"/>
                    </a:lnB>
                    <a:lnTlToBr>
                      <a:noFill/>
                    </a:lnTlToBr>
                    <a:lnBlToTr>
                      <a:noFill/>
                    </a:lnBlToTr>
                    <a:noFill/>
                  </a:tcPr>
                </a:tc>
              </a:tr>
              <a:tr h="1905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Recurrent stroke </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horzOverflow="overflow">
                    <a:lnL cap="flat">
                      <a:noFill/>
                    </a:lnL>
                    <a:lnR>
                      <a:noFill/>
                    </a:lnR>
                    <a:lnT w="28575" cap="flat" cmpd="sng" algn="ctr">
                      <a:solidFill>
                        <a:srgbClr val="FFA31B"/>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2.08</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horzOverflow="overflow">
                    <a:lnL>
                      <a:noFill/>
                    </a:lnL>
                    <a:lnR>
                      <a:noFill/>
                    </a:lnR>
                    <a:lnT w="28575" cap="flat" cmpd="sng" algn="ctr">
                      <a:solidFill>
                        <a:srgbClr val="FFA31B"/>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1.04</a:t>
                      </a: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Verdana" charset="0"/>
                          <a:ea typeface="Times New Roman" charset="0"/>
                          <a:cs typeface="Arial" charset="0"/>
                        </a:rPr>
                        <a:t>–</a:t>
                      </a: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4.18</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horzOverflow="overflow">
                    <a:lnL>
                      <a:noFill/>
                    </a:lnL>
                    <a:lnR cap="flat">
                      <a:noFill/>
                    </a:lnR>
                    <a:lnT w="28575" cap="flat" cmpd="sng" algn="ctr">
                      <a:solidFill>
                        <a:srgbClr val="FFA31B"/>
                      </a:solidFill>
                      <a:prstDash val="solid"/>
                      <a:round/>
                      <a:headEnd type="none" w="med" len="med"/>
                      <a:tailEnd type="none" w="med" len="med"/>
                    </a:lnT>
                    <a:lnB>
                      <a:noFill/>
                    </a:lnB>
                    <a:lnTlToBr>
                      <a:noFill/>
                    </a:lnTlToBr>
                    <a:lnBlToTr>
                      <a:noFill/>
                    </a:lnBlToTr>
                    <a:noFill/>
                  </a:tcPr>
                </a:tc>
              </a:tr>
              <a:tr h="1920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Recurrent stroke, MI, or vascular death</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horzOverflow="overflow">
                    <a:lnL cap="flat">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1.86</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horzOverflow="overflow">
                    <a:lnL>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1.01</a:t>
                      </a: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Verdana" charset="0"/>
                          <a:ea typeface="Times New Roman" charset="0"/>
                          <a:cs typeface="Arial" charset="0"/>
                        </a:rPr>
                        <a:t>–</a:t>
                      </a:r>
                      <a:r>
                        <a:rPr kumimoji="0" lang="en-CA"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rPr>
                        <a:t>3.42</a:t>
                      </a:r>
                      <a:endPar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Arial" charset="0"/>
                      </a:endParaRPr>
                    </a:p>
                  </a:txBody>
                  <a:tcPr marL="0" marR="0" horzOverflow="overflow">
                    <a:lnL>
                      <a:noFill/>
                    </a:lnL>
                    <a:lnR cap="flat">
                      <a:noFill/>
                    </a:lnR>
                    <a:lnT>
                      <a:noFill/>
                    </a:lnT>
                    <a:lnB w="28575" cap="flat" cmpd="sng" algn="ctr">
                      <a:solidFill>
                        <a:srgbClr val="FFA31B"/>
                      </a:solidFill>
                      <a:prstDash val="solid"/>
                      <a:round/>
                      <a:headEnd type="none" w="med" len="med"/>
                      <a:tailEnd type="none" w="med" len="med"/>
                    </a:lnB>
                    <a:lnTlToBr>
                      <a:noFill/>
                    </a:lnTlToBr>
                    <a:lnBlToTr>
                      <a:noFill/>
                    </a:lnBlToTr>
                    <a:noFill/>
                  </a:tcPr>
                </a:tc>
              </a:tr>
            </a:tbl>
          </a:graphicData>
        </a:graphic>
      </p:graphicFrame>
      <p:sp>
        <p:nvSpPr>
          <p:cNvPr id="1461272" name="Text Box 24"/>
          <p:cNvSpPr txBox="1">
            <a:spLocks noChangeArrowheads="1"/>
          </p:cNvSpPr>
          <p:nvPr/>
        </p:nvSpPr>
        <p:spPr bwMode="auto">
          <a:xfrm>
            <a:off x="381000" y="5181600"/>
            <a:ext cx="876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CA" altLang="x-none" sz="2000">
                <a:solidFill>
                  <a:srgbClr val="FFA31B"/>
                </a:solidFill>
                <a:latin typeface="Verdana" charset="0"/>
              </a:rPr>
              <a:t>Elkind MS et al. </a:t>
            </a:r>
            <a:r>
              <a:rPr lang="en-CA" altLang="x-none" sz="2000" i="1">
                <a:solidFill>
                  <a:srgbClr val="FFA31B"/>
                </a:solidFill>
                <a:latin typeface="Verdana" charset="0"/>
              </a:rPr>
              <a:t>Arch Intern Med</a:t>
            </a:r>
            <a:r>
              <a:rPr lang="en-CA" altLang="x-none" sz="2000">
                <a:solidFill>
                  <a:srgbClr val="FFA31B"/>
                </a:solidFill>
                <a:latin typeface="Verdana" charset="0"/>
              </a:rPr>
              <a:t> 10/30/2006; 166:2073-2080.</a:t>
            </a:r>
            <a:endParaRPr lang="en-US" altLang="x-none" sz="2000">
              <a:solidFill>
                <a:srgbClr val="FFA31B"/>
              </a:solidFill>
              <a:latin typeface="Verdana" charset="0"/>
            </a:endParaRPr>
          </a:p>
        </p:txBody>
      </p:sp>
      <p:sp>
        <p:nvSpPr>
          <p:cNvPr id="1461273" name="Text Box 25"/>
          <p:cNvSpPr txBox="1">
            <a:spLocks noChangeArrowheads="1"/>
          </p:cNvSpPr>
          <p:nvPr/>
        </p:nvSpPr>
        <p:spPr bwMode="auto">
          <a:xfrm>
            <a:off x="898525" y="3062288"/>
            <a:ext cx="607853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2000">
                <a:latin typeface="Times New Roman" charset="0"/>
              </a:rPr>
              <a:t>Data from NOMASS study</a:t>
            </a:r>
          </a:p>
          <a:p>
            <a:pPr eaLnBrk="1" hangingPunct="1"/>
            <a:r>
              <a:rPr lang="en-US" altLang="x-none" sz="2000">
                <a:latin typeface="Times New Roman" charset="0"/>
              </a:rPr>
              <a:t>467 post ischemic stroke patients followed for four years</a:t>
            </a:r>
          </a:p>
          <a:p>
            <a:pPr eaLnBrk="1" hangingPunct="1"/>
            <a:r>
              <a:rPr lang="en-US" altLang="x-none" sz="2000">
                <a:latin typeface="Times New Roman" charset="0"/>
              </a:rPr>
              <a:t>80 recurrent strokes; 18 MIs; 53 vascular deaths</a:t>
            </a:r>
          </a:p>
          <a:p>
            <a:pPr eaLnBrk="1" hangingPunct="1"/>
            <a:r>
              <a:rPr lang="en-US" altLang="x-none" sz="2000">
                <a:latin typeface="Times New Roman" charset="0"/>
              </a:rPr>
              <a:t>PLAC-2 indicates risk of a recurrence vs severity of event</a:t>
            </a:r>
          </a:p>
          <a:p>
            <a:pPr eaLnBrk="1" hangingPunct="1"/>
            <a:endParaRPr lang="en-US" altLang="x-none" sz="2000">
              <a:latin typeface="Times New Roman" charset="0"/>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x-none"/>
              <a:t>Copyright Bale/Doneen Paradigm</a:t>
            </a:r>
          </a:p>
        </p:txBody>
      </p:sp>
      <p:sp>
        <p:nvSpPr>
          <p:cNvPr id="1465346" name="Rectangle 2"/>
          <p:cNvSpPr>
            <a:spLocks noGrp="1" noRot="1" noChangeArrowheads="1"/>
          </p:cNvSpPr>
          <p:nvPr>
            <p:ph type="title"/>
          </p:nvPr>
        </p:nvSpPr>
        <p:spPr>
          <a:xfrm>
            <a:off x="304800" y="152400"/>
            <a:ext cx="8510588" cy="1325563"/>
          </a:xfrm>
        </p:spPr>
        <p:txBody>
          <a:bodyPr/>
          <a:lstStyle/>
          <a:p>
            <a:r>
              <a:rPr lang="en-US" altLang="x-none" sz="3400"/>
              <a:t>Lp-PLA</a:t>
            </a:r>
            <a:r>
              <a:rPr lang="en-US" altLang="x-none" sz="3400" baseline="-25000"/>
              <a:t>2</a:t>
            </a:r>
            <a:r>
              <a:rPr lang="en-US" altLang="x-none" sz="3400"/>
              <a:t> is specific to</a:t>
            </a:r>
            <a:br>
              <a:rPr lang="en-US" altLang="x-none" sz="3400"/>
            </a:br>
            <a:r>
              <a:rPr lang="en-US" altLang="x-none" sz="3400"/>
              <a:t>cardiovascular disease</a:t>
            </a:r>
          </a:p>
        </p:txBody>
      </p:sp>
      <p:sp>
        <p:nvSpPr>
          <p:cNvPr id="1465347" name="Rectangle 3"/>
          <p:cNvSpPr>
            <a:spLocks noGrp="1" noRot="1" noChangeArrowheads="1"/>
          </p:cNvSpPr>
          <p:nvPr>
            <p:ph type="body" idx="1"/>
          </p:nvPr>
        </p:nvSpPr>
        <p:spPr>
          <a:xfrm>
            <a:off x="603250" y="2133600"/>
            <a:ext cx="8540750" cy="3352800"/>
          </a:xfrm>
        </p:spPr>
        <p:txBody>
          <a:bodyPr/>
          <a:lstStyle/>
          <a:p>
            <a:pPr>
              <a:lnSpc>
                <a:spcPct val="80000"/>
              </a:lnSpc>
              <a:buFont typeface="Wingdings" charset="2"/>
              <a:buNone/>
            </a:pPr>
            <a:r>
              <a:rPr lang="en-US" altLang="x-none" sz="2400" b="1">
                <a:solidFill>
                  <a:srgbClr val="FF9900"/>
                </a:solidFill>
                <a:sym typeface="Wingdings 3" charset="2"/>
              </a:rPr>
              <a:t></a:t>
            </a:r>
            <a:r>
              <a:rPr lang="en-US" altLang="x-none" sz="2400"/>
              <a:t> Smoking</a:t>
            </a:r>
          </a:p>
          <a:p>
            <a:pPr>
              <a:lnSpc>
                <a:spcPct val="80000"/>
              </a:lnSpc>
              <a:buFont typeface="Wingdings" charset="2"/>
              <a:buNone/>
            </a:pPr>
            <a:r>
              <a:rPr lang="en-US" altLang="x-none" sz="2400" b="1">
                <a:solidFill>
                  <a:srgbClr val="FF9900"/>
                </a:solidFill>
                <a:sym typeface="Wingdings 3" charset="2"/>
              </a:rPr>
              <a:t></a:t>
            </a:r>
            <a:r>
              <a:rPr lang="en-US" altLang="x-none" sz="2400"/>
              <a:t> Rheumatoid Arthritis</a:t>
            </a:r>
          </a:p>
          <a:p>
            <a:pPr>
              <a:lnSpc>
                <a:spcPct val="80000"/>
              </a:lnSpc>
              <a:buFont typeface="Wingdings 3" charset="2"/>
              <a:buNone/>
            </a:pPr>
            <a:r>
              <a:rPr lang="en-US" altLang="x-none" sz="2400" b="1">
                <a:solidFill>
                  <a:srgbClr val="FF9900"/>
                </a:solidFill>
                <a:sym typeface="Wingdings 3" charset="2"/>
              </a:rPr>
              <a:t></a:t>
            </a:r>
            <a:r>
              <a:rPr lang="en-US" altLang="x-none" sz="2400"/>
              <a:t> Chronic Obstructive Pulmonary Disease</a:t>
            </a:r>
          </a:p>
          <a:p>
            <a:pPr>
              <a:lnSpc>
                <a:spcPct val="80000"/>
              </a:lnSpc>
              <a:buFont typeface="Wingdings 3" charset="2"/>
              <a:buNone/>
            </a:pPr>
            <a:r>
              <a:rPr lang="en-US" altLang="x-none" sz="2400" b="1">
                <a:solidFill>
                  <a:srgbClr val="FF9900"/>
                </a:solidFill>
                <a:sym typeface="Wingdings 3" charset="2"/>
              </a:rPr>
              <a:t></a:t>
            </a:r>
            <a:r>
              <a:rPr lang="en-US" altLang="x-none" sz="2400"/>
              <a:t> Osteoarthritis</a:t>
            </a:r>
          </a:p>
          <a:p>
            <a:pPr>
              <a:lnSpc>
                <a:spcPct val="80000"/>
              </a:lnSpc>
              <a:buFont typeface="Wingdings" charset="2"/>
              <a:buNone/>
            </a:pPr>
            <a:r>
              <a:rPr lang="en-US" altLang="x-none" sz="2400" b="1">
                <a:solidFill>
                  <a:srgbClr val="FF9900"/>
                </a:solidFill>
                <a:sym typeface="Wingdings 3" charset="2"/>
              </a:rPr>
              <a:t></a:t>
            </a:r>
            <a:r>
              <a:rPr lang="en-US" altLang="x-none" sz="2400"/>
              <a:t> Asthma</a:t>
            </a:r>
          </a:p>
          <a:p>
            <a:pPr>
              <a:lnSpc>
                <a:spcPct val="80000"/>
              </a:lnSpc>
              <a:buFont typeface="Wingdings 3" charset="2"/>
              <a:buNone/>
            </a:pPr>
            <a:r>
              <a:rPr lang="en-US" altLang="x-none" sz="2400" b="1">
                <a:solidFill>
                  <a:srgbClr val="FF9900"/>
                </a:solidFill>
                <a:sym typeface="Wingdings 3" charset="2"/>
              </a:rPr>
              <a:t></a:t>
            </a:r>
            <a:r>
              <a:rPr lang="en-US" altLang="x-none" sz="2400"/>
              <a:t> Sinusitis</a:t>
            </a:r>
          </a:p>
          <a:p>
            <a:pPr>
              <a:lnSpc>
                <a:spcPct val="80000"/>
              </a:lnSpc>
              <a:buFont typeface="Wingdings 3" charset="2"/>
              <a:buNone/>
            </a:pPr>
            <a:endParaRPr lang="en-US" altLang="x-none" sz="2400"/>
          </a:p>
          <a:p>
            <a:pPr>
              <a:lnSpc>
                <a:spcPct val="80000"/>
              </a:lnSpc>
              <a:buFont typeface="Wingdings 3" charset="2"/>
              <a:buNone/>
            </a:pPr>
            <a:endParaRPr lang="en-US" altLang="x-none" sz="2400"/>
          </a:p>
          <a:p>
            <a:pPr>
              <a:lnSpc>
                <a:spcPct val="80000"/>
              </a:lnSpc>
              <a:buFont typeface="Wingdings" charset="2"/>
              <a:buNone/>
            </a:pPr>
            <a:endParaRPr lang="en-US" altLang="x-none" sz="2000"/>
          </a:p>
          <a:p>
            <a:pPr>
              <a:lnSpc>
                <a:spcPct val="80000"/>
              </a:lnSpc>
              <a:buFont typeface="Wingdings" charset="2"/>
              <a:buNone/>
            </a:pPr>
            <a:endParaRPr lang="en-US" altLang="x-none" sz="2000"/>
          </a:p>
        </p:txBody>
      </p:sp>
      <p:sp>
        <p:nvSpPr>
          <p:cNvPr id="1465348" name="Text Box 4"/>
          <p:cNvSpPr txBox="1">
            <a:spLocks noChangeArrowheads="1"/>
          </p:cNvSpPr>
          <p:nvPr/>
        </p:nvSpPr>
        <p:spPr bwMode="auto">
          <a:xfrm>
            <a:off x="0" y="1524000"/>
            <a:ext cx="937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400">
                <a:solidFill>
                  <a:srgbClr val="FFCC66"/>
                </a:solidFill>
                <a:latin typeface="Verdana" charset="0"/>
              </a:rPr>
              <a:t>Lp-PLA</a:t>
            </a:r>
            <a:r>
              <a:rPr lang="en-US" altLang="x-none" sz="2400" baseline="-25000">
                <a:solidFill>
                  <a:srgbClr val="FFCC66"/>
                </a:solidFill>
                <a:latin typeface="Verdana" charset="0"/>
              </a:rPr>
              <a:t>2</a:t>
            </a:r>
            <a:r>
              <a:rPr lang="en-US" altLang="x-none" sz="2400">
                <a:solidFill>
                  <a:srgbClr val="FFCC66"/>
                </a:solidFill>
                <a:latin typeface="Verdana" charset="0"/>
              </a:rPr>
              <a:t> is not elevated by the following conditions:</a:t>
            </a:r>
          </a:p>
        </p:txBody>
      </p:sp>
      <p:sp>
        <p:nvSpPr>
          <p:cNvPr id="1465349" name="Rectangle 5"/>
          <p:cNvSpPr>
            <a:spLocks noChangeArrowheads="1"/>
          </p:cNvSpPr>
          <p:nvPr/>
        </p:nvSpPr>
        <p:spPr bwMode="auto">
          <a:xfrm>
            <a:off x="381000" y="4495800"/>
            <a:ext cx="8763000"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solidFill>
                  <a:srgbClr val="FFFFCC"/>
                </a:solidFill>
                <a:latin typeface="Verdana" charset="0"/>
              </a:rPr>
              <a:t>The PLAC</a:t>
            </a:r>
            <a:r>
              <a:rPr lang="en-US" altLang="x-none" baseline="30000">
                <a:solidFill>
                  <a:srgbClr val="FFFFCC"/>
                </a:solidFill>
                <a:latin typeface="Verdana" charset="0"/>
              </a:rPr>
              <a:t>™</a:t>
            </a:r>
            <a:r>
              <a:rPr lang="en-US" altLang="x-none">
                <a:solidFill>
                  <a:srgbClr val="FFFFCC"/>
                </a:solidFill>
                <a:latin typeface="Verdana" charset="0"/>
              </a:rPr>
              <a:t> test can provide specific cardiovascular information about</a:t>
            </a:r>
          </a:p>
          <a:p>
            <a:pPr>
              <a:spcBef>
                <a:spcPct val="50000"/>
              </a:spcBef>
            </a:pPr>
            <a:r>
              <a:rPr lang="en-US" altLang="x-none">
                <a:solidFill>
                  <a:srgbClr val="FFFFCC"/>
                </a:solidFill>
                <a:latin typeface="Verdana" charset="0"/>
              </a:rPr>
              <a:t>an individual’s risk regardless of other inflammatory conditions</a:t>
            </a:r>
          </a:p>
          <a:p>
            <a:pPr eaLnBrk="1" hangingPunct="1">
              <a:lnSpc>
                <a:spcPct val="95000"/>
              </a:lnSpc>
              <a:spcBef>
                <a:spcPts val="1800"/>
              </a:spcBef>
              <a:buClr>
                <a:srgbClr val="FFFF99"/>
              </a:buClr>
              <a:buSzPct val="120000"/>
            </a:pPr>
            <a:r>
              <a:rPr lang="en" altLang="x-none" sz="1600">
                <a:solidFill>
                  <a:schemeClr val="hlink"/>
                </a:solidFill>
              </a:rPr>
              <a:t>Wolfert RL</a:t>
            </a:r>
            <a:r>
              <a:rPr lang="en-US" altLang="x-none" sz="1600">
                <a:solidFill>
                  <a:schemeClr val="hlink"/>
                </a:solidFill>
              </a:rPr>
              <a:t>, et al. </a:t>
            </a:r>
            <a:r>
              <a:rPr lang="en" altLang="x-none" sz="1600">
                <a:solidFill>
                  <a:schemeClr val="hlink"/>
                </a:solidFill>
              </a:rPr>
              <a:t>Biological Variability and Specificity of Lipoprotein-Associated Phospholipase A2 (Lp-PLA2), a Novel Marker of Cardiovascular Risk. Presented at the 2004 Scientific Sessions of the American Heart Association, Program# </a:t>
            </a:r>
            <a:r>
              <a:rPr lang="en-US" altLang="x-none" sz="1600">
                <a:solidFill>
                  <a:schemeClr val="hlink"/>
                </a:solidFill>
              </a:rPr>
              <a:t>1477/B124</a:t>
            </a:r>
            <a:r>
              <a:rPr lang="en" altLang="x-none" sz="1600">
                <a:solidFill>
                  <a:schemeClr val="hlink"/>
                </a:solidFill>
              </a:rPr>
              <a:t>.</a:t>
            </a:r>
            <a:endParaRPr lang="en-US" altLang="x-none" sz="1600">
              <a:solidFill>
                <a:schemeClr val="hlink"/>
              </a:solidFill>
            </a:endParaRPr>
          </a:p>
          <a:p>
            <a:pPr>
              <a:spcBef>
                <a:spcPct val="50000"/>
              </a:spcBef>
            </a:pPr>
            <a:endParaRPr lang="en-US" altLang="x-none" sz="1600">
              <a:solidFill>
                <a:schemeClr val="hlink"/>
              </a:solidFill>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x-none"/>
              <a:t>Copyright Bale/Doneen Paradigm</a:t>
            </a:r>
          </a:p>
        </p:txBody>
      </p:sp>
      <p:sp>
        <p:nvSpPr>
          <p:cNvPr id="1485826" name="Rectangle 2"/>
          <p:cNvSpPr>
            <a:spLocks noGrp="1" noRot="1" noChangeArrowheads="1"/>
          </p:cNvSpPr>
          <p:nvPr>
            <p:ph type="title"/>
          </p:nvPr>
        </p:nvSpPr>
        <p:spPr>
          <a:xfrm>
            <a:off x="304800" y="228600"/>
            <a:ext cx="8510588" cy="5257800"/>
          </a:xfrm>
        </p:spPr>
        <p:txBody>
          <a:bodyPr/>
          <a:lstStyle/>
          <a:p>
            <a:r>
              <a:rPr lang="en-US" altLang="x-none" sz="3200"/>
              <a:t/>
            </a:r>
            <a:br>
              <a:rPr lang="en-US" altLang="x-none" sz="3200"/>
            </a:br>
            <a:r>
              <a:rPr lang="en-US" altLang="x-none" sz="3200"/>
              <a:t>PLAC test FDA-cleared for CHD risk assessment -2003</a:t>
            </a:r>
            <a:br>
              <a:rPr lang="en-US" altLang="x-none" sz="3200"/>
            </a:br>
            <a:r>
              <a:rPr lang="en-US" altLang="x-none" sz="3200"/>
              <a:t/>
            </a:r>
            <a:br>
              <a:rPr lang="en-US" altLang="x-none" sz="3200"/>
            </a:br>
            <a:r>
              <a:rPr lang="en-US" altLang="x-none" sz="3200"/>
              <a:t/>
            </a:r>
            <a:br>
              <a:rPr lang="en-US" altLang="x-none" sz="3200"/>
            </a:br>
            <a:r>
              <a:rPr lang="en-US" altLang="x-none" sz="3200"/>
              <a:t>The PLAC</a:t>
            </a:r>
            <a:r>
              <a:rPr lang="en-US" altLang="x-none" sz="3200" baseline="30000">
                <a:latin typeface="Verdana" charset="0"/>
              </a:rPr>
              <a:t>™</a:t>
            </a:r>
            <a:r>
              <a:rPr lang="en-US" altLang="x-none" sz="3200"/>
              <a:t> test is the first FDA-cleared blood test to aid in determining the risk for ischemic stroke associated with atherosclerosis -2005</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ooter Placeholder 4"/>
          <p:cNvSpPr>
            <a:spLocks noGrp="1"/>
          </p:cNvSpPr>
          <p:nvPr>
            <p:ph type="ftr" sz="quarter" idx="11"/>
          </p:nvPr>
        </p:nvSpPr>
        <p:spPr/>
        <p:txBody>
          <a:bodyPr/>
          <a:lstStyle/>
          <a:p>
            <a:r>
              <a:rPr lang="en-US" altLang="x-none"/>
              <a:t>Copyright Bale/Doneen Paradigm</a:t>
            </a:r>
          </a:p>
        </p:txBody>
      </p:sp>
      <p:sp>
        <p:nvSpPr>
          <p:cNvPr id="1487874" name="Rectangle 2"/>
          <p:cNvSpPr>
            <a:spLocks noChangeArrowheads="1"/>
          </p:cNvSpPr>
          <p:nvPr/>
        </p:nvSpPr>
        <p:spPr bwMode="auto">
          <a:xfrm>
            <a:off x="0" y="3298825"/>
            <a:ext cx="91440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1100">
                <a:latin typeface="Times New Roman" charset="0"/>
              </a:rPr>
              <a:t> </a:t>
            </a:r>
            <a:endParaRPr lang="en-US" altLang="x-none" sz="2400">
              <a:latin typeface="Times New Roman" charset="0"/>
            </a:endParaRPr>
          </a:p>
        </p:txBody>
      </p:sp>
      <p:sp>
        <p:nvSpPr>
          <p:cNvPr id="1487875" name="Text Box 3"/>
          <p:cNvSpPr txBox="1">
            <a:spLocks noChangeArrowheads="1"/>
          </p:cNvSpPr>
          <p:nvPr/>
        </p:nvSpPr>
        <p:spPr bwMode="auto">
          <a:xfrm>
            <a:off x="533400" y="4572000"/>
            <a:ext cx="8458200"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85000"/>
              </a:lnSpc>
              <a:spcBef>
                <a:spcPct val="50000"/>
              </a:spcBef>
            </a:pPr>
            <a:r>
              <a:rPr lang="en-US" altLang="x-none">
                <a:latin typeface="Verdana" charset="0"/>
                <a:ea typeface="Times New Roman" charset="0"/>
                <a:cs typeface="Times New Roman" charset="0"/>
              </a:rPr>
              <a:t>GFR can be accurately estimated with creat., age, gender, race</a:t>
            </a:r>
          </a:p>
          <a:p>
            <a:pPr eaLnBrk="1" hangingPunct="1">
              <a:lnSpc>
                <a:spcPct val="85000"/>
              </a:lnSpc>
              <a:spcBef>
                <a:spcPct val="50000"/>
              </a:spcBef>
            </a:pPr>
            <a:r>
              <a:rPr lang="en-US" altLang="x-none">
                <a:latin typeface="Verdana" charset="0"/>
                <a:ea typeface="Times New Roman" charset="0"/>
                <a:cs typeface="Times New Roman" charset="0"/>
              </a:rPr>
              <a:t>(</a:t>
            </a:r>
            <a:r>
              <a:rPr lang="en-US" altLang="x-none" b="1" i="1">
                <a:latin typeface="Felix Titling" charset="0"/>
                <a:ea typeface="Times New Roman" charset="0"/>
                <a:cs typeface="Times New Roman" charset="0"/>
              </a:rPr>
              <a:t>www.nkdep.nih.gov</a:t>
            </a:r>
            <a:r>
              <a:rPr lang="en-US" altLang="x-none">
                <a:latin typeface="Verdana" charset="0"/>
                <a:ea typeface="Times New Roman" charset="0"/>
                <a:cs typeface="Times New Roman" charset="0"/>
              </a:rPr>
              <a:t>)</a:t>
            </a:r>
          </a:p>
          <a:p>
            <a:pPr eaLnBrk="1" hangingPunct="1">
              <a:lnSpc>
                <a:spcPct val="85000"/>
              </a:lnSpc>
              <a:spcBef>
                <a:spcPct val="50000"/>
              </a:spcBef>
            </a:pPr>
            <a:endParaRPr lang="en-US" altLang="x-none">
              <a:latin typeface="Verdana" charset="0"/>
              <a:ea typeface="Times New Roman" charset="0"/>
              <a:cs typeface="Times New Roman" charset="0"/>
            </a:endParaRPr>
          </a:p>
          <a:p>
            <a:pPr eaLnBrk="1" hangingPunct="1">
              <a:lnSpc>
                <a:spcPct val="85000"/>
              </a:lnSpc>
              <a:spcBef>
                <a:spcPct val="50000"/>
              </a:spcBef>
            </a:pPr>
            <a:endParaRPr lang="en-US" altLang="x-none">
              <a:solidFill>
                <a:schemeClr val="folHlink"/>
              </a:solidFill>
              <a:latin typeface="Verdana" charset="0"/>
              <a:ea typeface="Times New Roman" charset="0"/>
              <a:cs typeface="Times New Roman" charset="0"/>
            </a:endParaRPr>
          </a:p>
          <a:p>
            <a:pPr eaLnBrk="1" hangingPunct="1">
              <a:lnSpc>
                <a:spcPct val="85000"/>
              </a:lnSpc>
              <a:spcBef>
                <a:spcPct val="50000"/>
              </a:spcBef>
            </a:pPr>
            <a:r>
              <a:rPr lang="en-US" altLang="x-none">
                <a:solidFill>
                  <a:schemeClr val="folHlink"/>
                </a:solidFill>
                <a:latin typeface="Verdana" charset="0"/>
                <a:ea typeface="Times New Roman" charset="0"/>
                <a:cs typeface="Times New Roman" charset="0"/>
              </a:rPr>
              <a:t>Go AS et al. </a:t>
            </a:r>
            <a:r>
              <a:rPr lang="en-US" altLang="x-none" i="1">
                <a:solidFill>
                  <a:schemeClr val="folHlink"/>
                </a:solidFill>
                <a:latin typeface="Verdana" charset="0"/>
                <a:ea typeface="Times New Roman" charset="0"/>
                <a:cs typeface="Times New Roman" charset="0"/>
              </a:rPr>
              <a:t>N Engl J Med</a:t>
            </a:r>
            <a:r>
              <a:rPr lang="en-US" altLang="x-none">
                <a:solidFill>
                  <a:schemeClr val="folHlink"/>
                </a:solidFill>
                <a:latin typeface="Verdana" charset="0"/>
                <a:ea typeface="Times New Roman" charset="0"/>
                <a:cs typeface="Times New Roman" charset="0"/>
              </a:rPr>
              <a:t> 9/23/2004;351: 1296-306.</a:t>
            </a:r>
          </a:p>
        </p:txBody>
      </p:sp>
      <p:sp>
        <p:nvSpPr>
          <p:cNvPr id="1487876" name="Rectangle 4"/>
          <p:cNvSpPr>
            <a:spLocks noGrp="1" noRot="1" noChangeArrowheads="1"/>
          </p:cNvSpPr>
          <p:nvPr>
            <p:ph type="title"/>
          </p:nvPr>
        </p:nvSpPr>
        <p:spPr>
          <a:xfrm>
            <a:off x="381000" y="0"/>
            <a:ext cx="8763000" cy="1143000"/>
          </a:xfrm>
        </p:spPr>
        <p:txBody>
          <a:bodyPr/>
          <a:lstStyle/>
          <a:p>
            <a:r>
              <a:rPr lang="en-US" altLang="x-none" sz="3600" b="1">
                <a:solidFill>
                  <a:srgbClr val="FFA31B"/>
                </a:solidFill>
              </a:rPr>
              <a:t>GFR as a Predictor of CV Risk</a:t>
            </a:r>
          </a:p>
        </p:txBody>
      </p:sp>
      <p:graphicFrame>
        <p:nvGraphicFramePr>
          <p:cNvPr id="1487877" name="Group 5"/>
          <p:cNvGraphicFramePr>
            <a:graphicFrameLocks noGrp="1"/>
          </p:cNvGraphicFramePr>
          <p:nvPr/>
        </p:nvGraphicFramePr>
        <p:xfrm>
          <a:off x="1143000" y="1295400"/>
          <a:ext cx="7772400" cy="2981325"/>
        </p:xfrm>
        <a:graphic>
          <a:graphicData uri="http://schemas.openxmlformats.org/drawingml/2006/table">
            <a:tbl>
              <a:tblPr/>
              <a:tblGrid>
                <a:gridCol w="2667000"/>
                <a:gridCol w="1143000"/>
                <a:gridCol w="1219200"/>
                <a:gridCol w="2743200"/>
              </a:tblGrid>
              <a:tr h="9763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Estimated GFR (mL/min/1.73 m</a:t>
                      </a:r>
                      <a:r>
                        <a:rPr kumimoji="0" lang="en-US" altLang="x-none" sz="2000" b="1" i="0" u="none" strike="noStrike" cap="none" normalizeH="0" baseline="30000">
                          <a:ln>
                            <a:noFill/>
                          </a:ln>
                          <a:solidFill>
                            <a:schemeClr val="tx1"/>
                          </a:solidFill>
                          <a:effectLst>
                            <a:outerShdw blurRad="38100" dist="38100" dir="2700000" algn="tl">
                              <a:srgbClr val="000000"/>
                            </a:outerShdw>
                          </a:effectLst>
                          <a:latin typeface="Arial" charset="0"/>
                          <a:ea typeface="Arial" charset="0"/>
                          <a:cs typeface="Arial" charset="0"/>
                        </a:rPr>
                        <a:t>2</a:t>
                      </a: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HR for death</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HR for any CV event</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HR for any hospitalization </a:t>
                      </a:r>
                    </a:p>
                  </a:txBody>
                  <a:tcPr horzOverflow="overflow">
                    <a:lnL>
                      <a:noFill/>
                    </a:lnL>
                    <a:lnR cap="flat">
                      <a:noFill/>
                    </a:lnR>
                    <a:lnT cap="flat">
                      <a:noFill/>
                    </a:lnT>
                    <a:lnB>
                      <a:noFill/>
                    </a:lnB>
                    <a:lnTlToBr>
                      <a:noFill/>
                    </a:lnTlToBr>
                    <a:lnBlToTr>
                      <a:noFill/>
                    </a:lnBlToTr>
                    <a:noFill/>
                  </a:tcPr>
                </a:tc>
              </a:tr>
              <a:tr h="3841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&gt;60</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1.00</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1.00</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1.00</a:t>
                      </a:r>
                    </a:p>
                  </a:txBody>
                  <a:tcPr horzOverflow="overflow">
                    <a:lnL>
                      <a:noFill/>
                    </a:lnL>
                    <a:lnR cap="flat">
                      <a:noFill/>
                    </a:lnR>
                    <a:lnT>
                      <a:noFill/>
                    </a:lnT>
                    <a:lnB>
                      <a:noFill/>
                    </a:lnB>
                    <a:lnTlToBr>
                      <a:noFill/>
                    </a:lnTlToBr>
                    <a:lnBlToTr>
                      <a:noFill/>
                    </a:lnBlToTr>
                    <a:noFill/>
                  </a:tcPr>
                </a:tc>
              </a:tr>
              <a:tr h="3825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45-49</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1.2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1.4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1.1 </a:t>
                      </a:r>
                    </a:p>
                  </a:txBody>
                  <a:tcPr horzOverflow="overflow">
                    <a:lnL>
                      <a:noFill/>
                    </a:lnL>
                    <a:lnR cap="flat">
                      <a:noFill/>
                    </a:lnR>
                    <a:lnT>
                      <a:noFill/>
                    </a:lnT>
                    <a:lnB>
                      <a:noFill/>
                    </a:lnB>
                    <a:lnTlToBr>
                      <a:noFill/>
                    </a:lnTlToBr>
                    <a:lnBlToTr>
                      <a:noFill/>
                    </a:lnBlToTr>
                    <a:noFill/>
                  </a:tcPr>
                </a:tc>
              </a:tr>
              <a:tr h="3841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30-44</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1.8</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2.0</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1.5</a:t>
                      </a:r>
                    </a:p>
                  </a:txBody>
                  <a:tcPr horzOverflow="overflow">
                    <a:lnL>
                      <a:noFill/>
                    </a:lnL>
                    <a:lnR cap="flat">
                      <a:noFill/>
                    </a:lnR>
                    <a:lnT>
                      <a:noFill/>
                    </a:lnT>
                    <a:lnB>
                      <a:noFill/>
                    </a:lnB>
                    <a:lnTlToBr>
                      <a:noFill/>
                    </a:lnTlToBr>
                    <a:lnBlToTr>
                      <a:noFill/>
                    </a:lnBlToTr>
                    <a:noFill/>
                  </a:tcPr>
                </a:tc>
              </a:tr>
              <a:tr h="3841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15-29</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3.2</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2.8</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2.1</a:t>
                      </a:r>
                    </a:p>
                  </a:txBody>
                  <a:tcPr horzOverflow="overflow">
                    <a:lnL>
                      <a:noFill/>
                    </a:lnL>
                    <a:lnR cap="flat">
                      <a:noFill/>
                    </a:lnR>
                    <a:lnT>
                      <a:noFill/>
                    </a:lnT>
                    <a:lnB>
                      <a:noFill/>
                    </a:lnB>
                    <a:lnTlToBr>
                      <a:noFill/>
                    </a:lnTlToBr>
                    <a:lnBlToTr>
                      <a:noFill/>
                    </a:lnBlToTr>
                    <a:noFill/>
                  </a:tcPr>
                </a:tc>
              </a:tr>
              <a:tr h="3841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Arial" charset="0"/>
                          <a:cs typeface="Arial" charset="0"/>
                        </a:rPr>
                        <a:t>&lt;15</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5.9</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3.4</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3.1</a:t>
                      </a:r>
                    </a:p>
                  </a:txBody>
                  <a:tcPr horzOverflow="overflow">
                    <a:lnL>
                      <a:noFill/>
                    </a:lnL>
                    <a:lnR cap="flat">
                      <a:noFill/>
                    </a:lnR>
                    <a:lnT>
                      <a:noFill/>
                    </a:lnT>
                    <a:lnB cap="flat">
                      <a:noFill/>
                    </a:lnB>
                    <a:lnTlToBr>
                      <a:noFill/>
                    </a:lnTlToBr>
                    <a:lnBlToTr>
                      <a:noFill/>
                    </a:lnBlToTr>
                    <a:noFill/>
                  </a:tcPr>
                </a:tc>
              </a:tr>
            </a:tbl>
          </a:graphicData>
        </a:graphic>
      </p:graphicFrame>
      <p:sp>
        <p:nvSpPr>
          <p:cNvPr id="1487922" name="Line 50"/>
          <p:cNvSpPr>
            <a:spLocks noChangeShapeType="1"/>
          </p:cNvSpPr>
          <p:nvPr/>
        </p:nvSpPr>
        <p:spPr bwMode="auto">
          <a:xfrm>
            <a:off x="1219200" y="2286000"/>
            <a:ext cx="71628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87923" name="Line 51"/>
          <p:cNvSpPr>
            <a:spLocks noChangeShapeType="1"/>
          </p:cNvSpPr>
          <p:nvPr/>
        </p:nvSpPr>
        <p:spPr bwMode="auto">
          <a:xfrm>
            <a:off x="1219200" y="4267200"/>
            <a:ext cx="71628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87924" name="Text Box 52"/>
          <p:cNvSpPr txBox="1">
            <a:spLocks noChangeArrowheads="1"/>
          </p:cNvSpPr>
          <p:nvPr/>
        </p:nvSpPr>
        <p:spPr bwMode="auto">
          <a:xfrm>
            <a:off x="365125" y="341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p>
        </p:txBody>
      </p:sp>
      <p:sp>
        <p:nvSpPr>
          <p:cNvPr id="1487925" name="Text Box 53"/>
          <p:cNvSpPr txBox="1">
            <a:spLocks noChangeArrowheads="1"/>
          </p:cNvSpPr>
          <p:nvPr/>
        </p:nvSpPr>
        <p:spPr bwMode="auto">
          <a:xfrm>
            <a:off x="4022725" y="5192713"/>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Yours is 68</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4"/>
          <p:cNvSpPr>
            <a:spLocks noGrp="1"/>
          </p:cNvSpPr>
          <p:nvPr>
            <p:ph type="ftr" sz="quarter" idx="11"/>
          </p:nvPr>
        </p:nvSpPr>
        <p:spPr/>
        <p:txBody>
          <a:bodyPr/>
          <a:lstStyle/>
          <a:p>
            <a:r>
              <a:rPr lang="en-US" altLang="x-none"/>
              <a:t>Copyright Bale/Doneen Paradigm</a:t>
            </a:r>
          </a:p>
        </p:txBody>
      </p:sp>
      <p:sp>
        <p:nvSpPr>
          <p:cNvPr id="1491970" name="Rectangle 2"/>
          <p:cNvSpPr>
            <a:spLocks noGrp="1" noRot="1" noChangeArrowheads="1"/>
          </p:cNvSpPr>
          <p:nvPr>
            <p:ph type="title"/>
          </p:nvPr>
        </p:nvSpPr>
        <p:spPr/>
        <p:txBody>
          <a:bodyPr/>
          <a:lstStyle/>
          <a:p>
            <a:r>
              <a:rPr lang="en-US" altLang="x-none" sz="4000"/>
              <a:t>Stages of Chronic Kidney Disease</a:t>
            </a:r>
          </a:p>
        </p:txBody>
      </p:sp>
      <p:graphicFrame>
        <p:nvGraphicFramePr>
          <p:cNvPr id="1491971" name="Group 3"/>
          <p:cNvGraphicFramePr>
            <a:graphicFrameLocks noGrp="1"/>
          </p:cNvGraphicFramePr>
          <p:nvPr>
            <p:ph idx="1"/>
          </p:nvPr>
        </p:nvGraphicFramePr>
        <p:xfrm>
          <a:off x="301625" y="1676400"/>
          <a:ext cx="8540750" cy="3622675"/>
        </p:xfrm>
        <a:graphic>
          <a:graphicData uri="http://schemas.openxmlformats.org/drawingml/2006/table">
            <a:tbl>
              <a:tblPr/>
              <a:tblGrid>
                <a:gridCol w="2846388"/>
                <a:gridCol w="2847975"/>
                <a:gridCol w="2846387"/>
              </a:tblGrid>
              <a:tr h="4905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Stage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Kidney Status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GFR (mL/min)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Healthy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&gt; or = 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Damage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&gt; or = 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rgbClr val="FFFF00"/>
                          </a:solidFill>
                          <a:effectLst>
                            <a:outerShdw blurRad="38100" dist="38100" dir="2700000" algn="tl">
                              <a:srgbClr val="000000"/>
                            </a:outerShdw>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rgbClr val="FFFF00"/>
                          </a:solidFill>
                          <a:effectLst>
                            <a:outerShdw blurRad="38100" dist="38100" dir="2700000" algn="tl">
                              <a:srgbClr val="000000"/>
                            </a:outerShdw>
                          </a:effectLst>
                          <a:latin typeface="Arial" charset="0"/>
                        </a:rPr>
                        <a:t>Damage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rgbClr val="FFFF00"/>
                          </a:solidFill>
                          <a:effectLst>
                            <a:outerShdw blurRad="38100" dist="38100" dir="2700000" algn="tl">
                              <a:srgbClr val="000000"/>
                            </a:outerShdw>
                          </a:effectLst>
                          <a:latin typeface="Arial" charset="0"/>
                        </a:rPr>
                        <a:t>60-89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Moderate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30-59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Severe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15-29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Failure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800" b="0" i="0" u="none" strike="noStrike" cap="none" normalizeH="0" baseline="0">
                          <a:ln>
                            <a:noFill/>
                          </a:ln>
                          <a:solidFill>
                            <a:schemeClr val="tx1"/>
                          </a:solidFill>
                          <a:effectLst>
                            <a:outerShdw blurRad="38100" dist="38100" dir="2700000" algn="tl">
                              <a:srgbClr val="000000"/>
                            </a:outerShdw>
                          </a:effectLst>
                          <a:latin typeface="Arial" charset="0"/>
                        </a:rPr>
                        <a:t>&lt;15 or dialysis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92005" name="Text Box 37"/>
          <p:cNvSpPr txBox="1">
            <a:spLocks noChangeArrowheads="1"/>
          </p:cNvSpPr>
          <p:nvPr/>
        </p:nvSpPr>
        <p:spPr bwMode="auto">
          <a:xfrm>
            <a:off x="441325" y="53340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endParaRPr lang="x-none" altLang="x-none"/>
          </a:p>
        </p:txBody>
      </p:sp>
      <p:sp>
        <p:nvSpPr>
          <p:cNvPr id="1492006" name="Text Box 38"/>
          <p:cNvSpPr txBox="1">
            <a:spLocks noChangeArrowheads="1"/>
          </p:cNvSpPr>
          <p:nvPr/>
        </p:nvSpPr>
        <p:spPr bwMode="auto">
          <a:xfrm>
            <a:off x="441325" y="5370513"/>
            <a:ext cx="8197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a:t>CKD is defined by the presence of a kidney-damage marker, </a:t>
            </a:r>
          </a:p>
          <a:p>
            <a:pPr eaLnBrk="1" hangingPunct="1"/>
            <a:r>
              <a:rPr lang="en-US" altLang="x-none"/>
              <a:t>and decreased kidney function as measured by the GFR for 3 months or longer</a:t>
            </a:r>
          </a:p>
        </p:txBody>
      </p:sp>
      <p:sp>
        <p:nvSpPr>
          <p:cNvPr id="1492007" name="Text Box 39"/>
          <p:cNvSpPr txBox="1">
            <a:spLocks noChangeArrowheads="1"/>
          </p:cNvSpPr>
          <p:nvPr/>
        </p:nvSpPr>
        <p:spPr bwMode="auto">
          <a:xfrm>
            <a:off x="517525" y="5943600"/>
            <a:ext cx="384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a:solidFill>
                  <a:schemeClr val="hlink"/>
                </a:solidFill>
              </a:rPr>
              <a:t>Source: National Kidney Foundation</a:t>
            </a:r>
          </a:p>
        </p:txBody>
      </p:sp>
      <p:sp>
        <p:nvSpPr>
          <p:cNvPr id="1492008" name="Text Box 40"/>
          <p:cNvSpPr txBox="1">
            <a:spLocks noChangeArrowheads="1"/>
          </p:cNvSpPr>
          <p:nvPr/>
        </p:nvSpPr>
        <p:spPr bwMode="auto">
          <a:xfrm>
            <a:off x="5394325" y="5867400"/>
            <a:ext cx="285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a:solidFill>
                  <a:schemeClr val="hlink"/>
                </a:solidFill>
              </a:rPr>
              <a:t>Master web site:</a:t>
            </a:r>
          </a:p>
          <a:p>
            <a:pPr eaLnBrk="1" hangingPunct="1"/>
            <a:r>
              <a:rPr lang="en-US" altLang="x-none">
                <a:solidFill>
                  <a:schemeClr val="hlink"/>
                </a:solidFill>
              </a:rPr>
              <a:t> www.kidneyresource.com</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489922" name="Rectangle 2"/>
          <p:cNvSpPr>
            <a:spLocks noGrp="1" noRot="1" noChangeArrowheads="1"/>
          </p:cNvSpPr>
          <p:nvPr>
            <p:ph type="title"/>
          </p:nvPr>
        </p:nvSpPr>
        <p:spPr>
          <a:xfrm>
            <a:off x="0" y="0"/>
            <a:ext cx="9144000" cy="609600"/>
          </a:xfrm>
        </p:spPr>
        <p:txBody>
          <a:bodyPr/>
          <a:lstStyle/>
          <a:p>
            <a:r>
              <a:rPr lang="en-US" altLang="x-none" sz="3600"/>
              <a:t>Renal impairment linked to new onset AF</a:t>
            </a:r>
          </a:p>
        </p:txBody>
      </p:sp>
      <p:sp>
        <p:nvSpPr>
          <p:cNvPr id="1489923" name="Rectangle 3"/>
          <p:cNvSpPr>
            <a:spLocks noGrp="1" noRot="1" noChangeArrowheads="1"/>
          </p:cNvSpPr>
          <p:nvPr>
            <p:ph type="body" idx="1"/>
          </p:nvPr>
        </p:nvSpPr>
        <p:spPr>
          <a:xfrm>
            <a:off x="301625" y="1447800"/>
            <a:ext cx="8540750" cy="3352800"/>
          </a:xfrm>
        </p:spPr>
        <p:txBody>
          <a:bodyPr/>
          <a:lstStyle/>
          <a:p>
            <a:r>
              <a:rPr lang="en-US" altLang="x-none" sz="2800"/>
              <a:t>Imperial College New AF Study</a:t>
            </a:r>
          </a:p>
          <a:p>
            <a:r>
              <a:rPr lang="en-US" altLang="x-none" sz="2800"/>
              <a:t>203 consecutive new onset AF pts. compared to 781 without AF</a:t>
            </a:r>
          </a:p>
          <a:p>
            <a:r>
              <a:rPr lang="en-US" altLang="x-none" sz="2800"/>
              <a:t>Estimated GFR &lt; 60 was an independent predictor with an odds ratio of 6.6</a:t>
            </a:r>
          </a:p>
        </p:txBody>
      </p:sp>
      <p:sp>
        <p:nvSpPr>
          <p:cNvPr id="1489924" name="Text Box 4"/>
          <p:cNvSpPr txBox="1">
            <a:spLocks noChangeArrowheads="1"/>
          </p:cNvSpPr>
          <p:nvPr/>
        </p:nvSpPr>
        <p:spPr bwMode="auto">
          <a:xfrm>
            <a:off x="441325" y="4964113"/>
            <a:ext cx="77295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chemeClr val="hlink"/>
                </a:solidFill>
              </a:rPr>
              <a:t>Dr. Nicholas S. Peters at the annual Heart Rhythm Society meeting</a:t>
            </a:r>
          </a:p>
          <a:p>
            <a:r>
              <a:rPr lang="en-US" altLang="x-none" sz="2000">
                <a:solidFill>
                  <a:schemeClr val="hlink"/>
                </a:solidFill>
              </a:rPr>
              <a:t>Reported in </a:t>
            </a:r>
            <a:r>
              <a:rPr lang="en-US" altLang="x-none" sz="2000" b="1" i="1">
                <a:solidFill>
                  <a:schemeClr val="hlink"/>
                </a:solidFill>
              </a:rPr>
              <a:t>Family Practice News</a:t>
            </a:r>
            <a:r>
              <a:rPr lang="en-US" altLang="x-none" sz="2000">
                <a:solidFill>
                  <a:schemeClr val="hlink"/>
                </a:solidFill>
              </a:rPr>
              <a:t> 6/13/2007 page 12</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 name="Footer Placeholder 4"/>
          <p:cNvSpPr>
            <a:spLocks noGrp="1"/>
          </p:cNvSpPr>
          <p:nvPr>
            <p:ph type="ftr" sz="quarter" idx="11"/>
          </p:nvPr>
        </p:nvSpPr>
        <p:spPr/>
        <p:txBody>
          <a:bodyPr/>
          <a:lstStyle/>
          <a:p>
            <a:r>
              <a:rPr lang="en-US" altLang="x-none"/>
              <a:t>Copyright Bale/Doneen Paradigm</a:t>
            </a:r>
          </a:p>
        </p:txBody>
      </p:sp>
      <p:sp>
        <p:nvSpPr>
          <p:cNvPr id="1494018" name="Rectangle 2"/>
          <p:cNvSpPr>
            <a:spLocks noGrp="1" noRot="1" noChangeArrowheads="1"/>
          </p:cNvSpPr>
          <p:nvPr>
            <p:ph type="title"/>
          </p:nvPr>
        </p:nvSpPr>
        <p:spPr>
          <a:xfrm>
            <a:off x="4800600" y="1371600"/>
            <a:ext cx="4343400" cy="685800"/>
          </a:xfrm>
        </p:spPr>
        <p:txBody>
          <a:bodyPr/>
          <a:lstStyle/>
          <a:p>
            <a:r>
              <a:rPr lang="en-US" altLang="x-none" sz="1800" b="1">
                <a:solidFill>
                  <a:srgbClr val="FFA31B"/>
                </a:solidFill>
                <a:ea typeface="Times New Roman" charset="0"/>
                <a:cs typeface="Times New Roman" charset="0"/>
              </a:rPr>
              <a:t>Creatinine levels and risk of death from all causes</a:t>
            </a:r>
            <a:endParaRPr lang="en-US" altLang="x-none" sz="3600" b="1">
              <a:solidFill>
                <a:srgbClr val="FFA31B"/>
              </a:solidFill>
              <a:ea typeface="Times New Roman" charset="0"/>
              <a:cs typeface="Times New Roman" charset="0"/>
            </a:endParaRPr>
          </a:p>
        </p:txBody>
      </p:sp>
      <p:sp>
        <p:nvSpPr>
          <p:cNvPr id="1494019" name="Text Box 3"/>
          <p:cNvSpPr txBox="1">
            <a:spLocks noChangeArrowheads="1"/>
          </p:cNvSpPr>
          <p:nvPr/>
        </p:nvSpPr>
        <p:spPr bwMode="auto">
          <a:xfrm>
            <a:off x="0" y="4876800"/>
            <a:ext cx="91440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85000"/>
              </a:lnSpc>
            </a:pPr>
            <a:r>
              <a:rPr lang="en-US" altLang="x-none">
                <a:latin typeface="Verdana" charset="0"/>
                <a:ea typeface="Times New Roman" charset="0"/>
                <a:cs typeface="Times New Roman" charset="0"/>
              </a:rPr>
              <a:t>4,637 pts. From CV Health Study; elderly &gt; 65yo; 9 yr. follow-up</a:t>
            </a:r>
          </a:p>
          <a:p>
            <a:pPr eaLnBrk="1" hangingPunct="1">
              <a:lnSpc>
                <a:spcPct val="85000"/>
              </a:lnSpc>
            </a:pPr>
            <a:r>
              <a:rPr lang="en-US" altLang="x-none">
                <a:latin typeface="Verdana" charset="0"/>
                <a:ea typeface="Times New Roman" charset="0"/>
                <a:cs typeface="Times New Roman" charset="0"/>
              </a:rPr>
              <a:t>Cystatin C is independent of muscle mass ; elderly less mm = lower creat.</a:t>
            </a:r>
          </a:p>
          <a:p>
            <a:pPr eaLnBrk="1" hangingPunct="1">
              <a:lnSpc>
                <a:spcPct val="85000"/>
              </a:lnSpc>
            </a:pPr>
            <a:endParaRPr lang="en-US" altLang="x-none">
              <a:solidFill>
                <a:srgbClr val="FFA31B"/>
              </a:solidFill>
              <a:latin typeface="Verdana" charset="0"/>
              <a:ea typeface="Times New Roman" charset="0"/>
              <a:cs typeface="Times New Roman" charset="0"/>
            </a:endParaRPr>
          </a:p>
          <a:p>
            <a:pPr eaLnBrk="1" hangingPunct="1">
              <a:lnSpc>
                <a:spcPct val="85000"/>
              </a:lnSpc>
            </a:pPr>
            <a:r>
              <a:rPr lang="en-US" altLang="x-none">
                <a:latin typeface="Verdana" charset="0"/>
                <a:ea typeface="Times New Roman" charset="0"/>
                <a:cs typeface="Times New Roman" charset="0"/>
              </a:rPr>
              <a:t>Produced by blood cells- not affected by age, gender, race, lean mm mass</a:t>
            </a:r>
          </a:p>
          <a:p>
            <a:pPr eaLnBrk="1" hangingPunct="1">
              <a:lnSpc>
                <a:spcPct val="85000"/>
              </a:lnSpc>
            </a:pPr>
            <a:endParaRPr lang="en-US" altLang="x-none">
              <a:latin typeface="Verdana" charset="0"/>
              <a:ea typeface="Times New Roman" charset="0"/>
              <a:cs typeface="Times New Roman" charset="0"/>
            </a:endParaRPr>
          </a:p>
          <a:p>
            <a:pPr eaLnBrk="1" hangingPunct="1">
              <a:lnSpc>
                <a:spcPct val="85000"/>
              </a:lnSpc>
            </a:pPr>
            <a:r>
              <a:rPr lang="en-US" altLang="x-none">
                <a:solidFill>
                  <a:srgbClr val="FFA31B"/>
                </a:solidFill>
                <a:latin typeface="Verdana" charset="0"/>
                <a:ea typeface="Times New Roman" charset="0"/>
                <a:cs typeface="Times New Roman" charset="0"/>
              </a:rPr>
              <a:t>Shlipak MG et al. </a:t>
            </a:r>
            <a:r>
              <a:rPr lang="en-US" altLang="x-none" i="1">
                <a:solidFill>
                  <a:srgbClr val="FFA31B"/>
                </a:solidFill>
                <a:latin typeface="Verdana" charset="0"/>
                <a:ea typeface="Times New Roman" charset="0"/>
                <a:cs typeface="Times New Roman" charset="0"/>
              </a:rPr>
              <a:t>N Engl J Med</a:t>
            </a:r>
            <a:r>
              <a:rPr lang="en-US" altLang="x-none">
                <a:solidFill>
                  <a:srgbClr val="FFA31B"/>
                </a:solidFill>
                <a:latin typeface="Verdana" charset="0"/>
                <a:ea typeface="Times New Roman" charset="0"/>
                <a:cs typeface="Times New Roman" charset="0"/>
              </a:rPr>
              <a:t> 5/19/2005; 352:2049-2060. </a:t>
            </a:r>
          </a:p>
        </p:txBody>
      </p:sp>
      <p:graphicFrame>
        <p:nvGraphicFramePr>
          <p:cNvPr id="1494020" name="Group 4"/>
          <p:cNvGraphicFramePr>
            <a:graphicFrameLocks noGrp="1"/>
          </p:cNvGraphicFramePr>
          <p:nvPr/>
        </p:nvGraphicFramePr>
        <p:xfrm>
          <a:off x="4800600" y="1981200"/>
          <a:ext cx="4572000" cy="2851150"/>
        </p:xfrm>
        <a:graphic>
          <a:graphicData uri="http://schemas.openxmlformats.org/drawingml/2006/table">
            <a:tbl>
              <a:tblPr/>
              <a:tblGrid>
                <a:gridCol w="2809875"/>
                <a:gridCol w="1762125"/>
              </a:tblGrid>
              <a:tr h="6032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Creatinine level (values in men/women [mg/L])</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Hazard ratio (adjusted)</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(95% CI)</a:t>
                      </a:r>
                    </a:p>
                  </a:txBody>
                  <a:tcPr horzOverflow="overflow">
                    <a:lnL>
                      <a:noFill/>
                    </a:lnL>
                    <a:lnR cap="flat">
                      <a:noFill/>
                    </a:lnR>
                    <a:lnT cap="flat">
                      <a:noFill/>
                    </a:lnT>
                    <a:lnB>
                      <a:noFill/>
                    </a:lnB>
                    <a:lnTlToBr>
                      <a:noFill/>
                    </a:lnTlToBr>
                    <a:lnBlToTr>
                      <a:noFill/>
                    </a:lnBlToTr>
                    <a:noFill/>
                  </a:tcPr>
                </a:tc>
              </a:tr>
              <a:tr h="2524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Quintile 1 (</a:t>
                      </a:r>
                      <a:r>
                        <a:rPr kumimoji="0" lang="en-US" altLang="x-none" sz="1400" b="1" i="0" u="sng"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&lt;</a:t>
                      </a: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0.85/0.65)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1.00</a:t>
                      </a:r>
                    </a:p>
                  </a:txBody>
                  <a:tcPr horzOverflow="overflow">
                    <a:lnL>
                      <a:noFill/>
                    </a:lnL>
                    <a:lnR cap="flat">
                      <a:noFill/>
                    </a:lnR>
                    <a:lnT>
                      <a:noFill/>
                    </a:lnT>
                    <a:lnB>
                      <a:noFill/>
                    </a:lnB>
                    <a:lnTlToBr>
                      <a:noFill/>
                    </a:lnTlToBr>
                    <a:lnBlToTr>
                      <a:noFill/>
                    </a:lnBlToTr>
                    <a:noFill/>
                  </a:tcPr>
                </a:tc>
              </a:tr>
              <a:tr h="2508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Quintile 2 (0.86-1.05/0.66-0.75)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0.70 (0.57-0.85)</a:t>
                      </a:r>
                    </a:p>
                  </a:txBody>
                  <a:tcPr horzOverflow="overflow">
                    <a:lnL>
                      <a:noFill/>
                    </a:lnL>
                    <a:lnR cap="flat">
                      <a:noFill/>
                    </a:lnR>
                    <a:lnT>
                      <a:noFill/>
                    </a:lnT>
                    <a:lnB>
                      <a:noFill/>
                    </a:lnB>
                    <a:lnTlToBr>
                      <a:noFill/>
                    </a:lnTlToBr>
                    <a:lnBlToTr>
                      <a:noFill/>
                    </a:lnBlToTr>
                    <a:noFill/>
                  </a:tcPr>
                </a:tc>
              </a:tr>
              <a:tr h="2508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Quintile 3 (1.06-1.15/0.76-0.85)</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0.84 (0.68-1.04)</a:t>
                      </a:r>
                    </a:p>
                  </a:txBody>
                  <a:tcPr horzOverflow="overflow">
                    <a:lnL>
                      <a:noFill/>
                    </a:lnL>
                    <a:lnR cap="flat">
                      <a:noFill/>
                    </a:lnR>
                    <a:lnT>
                      <a:noFill/>
                    </a:lnT>
                    <a:lnB>
                      <a:noFill/>
                    </a:lnB>
                    <a:lnTlToBr>
                      <a:noFill/>
                    </a:lnTlToBr>
                    <a:lnBlToTr>
                      <a:noFill/>
                    </a:lnBlToTr>
                    <a:noFill/>
                  </a:tcPr>
                </a:tc>
              </a:tr>
              <a:tr h="2508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Quintile 4 (1.16-1.25/0.86-0.95)</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0.83 (0.66-1.03)</a:t>
                      </a:r>
                    </a:p>
                  </a:txBody>
                  <a:tcPr horzOverflow="overflow">
                    <a:lnL>
                      <a:noFill/>
                    </a:lnL>
                    <a:lnR cap="flat">
                      <a:noFill/>
                    </a:lnR>
                    <a:lnT>
                      <a:noFill/>
                    </a:lnT>
                    <a:lnB>
                      <a:noFill/>
                    </a:lnB>
                    <a:lnTlToBr>
                      <a:noFill/>
                    </a:lnTlToBr>
                    <a:lnBlToTr>
                      <a:noFill/>
                    </a:lnBlToTr>
                    <a:noFill/>
                  </a:tcPr>
                </a:tc>
              </a:tr>
              <a:tr h="2524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Quintile 5a (1.26-1.35/0.96-1.05)</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1.00 (0.79-1.27)</a:t>
                      </a:r>
                    </a:p>
                  </a:txBody>
                  <a:tcPr horzOverflow="overflow">
                    <a:lnL>
                      <a:noFill/>
                    </a:lnL>
                    <a:lnR cap="flat">
                      <a:noFill/>
                    </a:lnR>
                    <a:lnT>
                      <a:noFill/>
                    </a:lnT>
                    <a:lnB>
                      <a:noFill/>
                    </a:lnB>
                    <a:lnTlToBr>
                      <a:noFill/>
                    </a:lnTlToBr>
                    <a:lnBlToTr>
                      <a:noFill/>
                    </a:lnBlToTr>
                    <a:noFill/>
                  </a:tcPr>
                </a:tc>
              </a:tr>
              <a:tr h="2508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Quintile 5b (1.36-1.55/1.06-1.15)</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0.95 (0.74-1.22)</a:t>
                      </a:r>
                    </a:p>
                  </a:txBody>
                  <a:tcPr horzOverflow="overflow">
                    <a:lnL>
                      <a:noFill/>
                    </a:lnL>
                    <a:lnR cap="flat">
                      <a:noFill/>
                    </a:lnR>
                    <a:lnT>
                      <a:noFill/>
                    </a:lnT>
                    <a:lnB>
                      <a:noFill/>
                    </a:lnB>
                    <a:lnTlToBr>
                      <a:noFill/>
                    </a:lnTlToBr>
                    <a:lnBlToTr>
                      <a:noFill/>
                    </a:lnBlToTr>
                    <a:noFill/>
                  </a:tcPr>
                </a:tc>
              </a:tr>
              <a:tr h="2508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Quintile 5c (</a:t>
                      </a:r>
                      <a:r>
                        <a:rPr kumimoji="0" lang="en-US" altLang="x-none" sz="1400" b="1" i="0" u="sng"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&gt;</a:t>
                      </a: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1.56/1.16) </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1.48 (1.18-1.85)</a:t>
                      </a:r>
                    </a:p>
                  </a:txBody>
                  <a:tcPr horzOverflow="overflow">
                    <a:lnL>
                      <a:noFill/>
                    </a:lnL>
                    <a:lnR cap="flat">
                      <a:noFill/>
                    </a:lnR>
                    <a:lnT>
                      <a:noFill/>
                    </a:lnT>
                    <a:lnB cap="flat">
                      <a:noFill/>
                    </a:lnB>
                    <a:lnTlToBr>
                      <a:noFill/>
                    </a:lnTlToBr>
                    <a:lnBlToTr>
                      <a:noFill/>
                    </a:lnBlToTr>
                    <a:noFill/>
                  </a:tcPr>
                </a:tc>
              </a:tr>
            </a:tbl>
          </a:graphicData>
        </a:graphic>
      </p:graphicFrame>
      <p:sp>
        <p:nvSpPr>
          <p:cNvPr id="1494057" name="Line 41"/>
          <p:cNvSpPr>
            <a:spLocks noChangeShapeType="1"/>
          </p:cNvSpPr>
          <p:nvPr/>
        </p:nvSpPr>
        <p:spPr bwMode="auto">
          <a:xfrm>
            <a:off x="4876800" y="2743200"/>
            <a:ext cx="4648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94058" name="Line 42"/>
          <p:cNvSpPr>
            <a:spLocks noChangeShapeType="1"/>
          </p:cNvSpPr>
          <p:nvPr/>
        </p:nvSpPr>
        <p:spPr bwMode="auto">
          <a:xfrm>
            <a:off x="4800600" y="4800600"/>
            <a:ext cx="43434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494059" name="Group 43"/>
          <p:cNvGraphicFramePr>
            <a:graphicFrameLocks noGrp="1"/>
          </p:cNvGraphicFramePr>
          <p:nvPr>
            <p:ph idx="1"/>
          </p:nvPr>
        </p:nvGraphicFramePr>
        <p:xfrm>
          <a:off x="0" y="2209800"/>
          <a:ext cx="4114800" cy="2514600"/>
        </p:xfrm>
        <a:graphic>
          <a:graphicData uri="http://schemas.openxmlformats.org/drawingml/2006/table">
            <a:tbl>
              <a:tblPr/>
              <a:tblGrid>
                <a:gridCol w="2276475"/>
                <a:gridCol w="1838325"/>
              </a:tblGrid>
              <a:tr h="5603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Cystatin C level (mg/L)</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Hazard ratio (adjusted) (95% CI)</a:t>
                      </a: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Quintile 1 (</a:t>
                      </a:r>
                      <a:r>
                        <a:rPr kumimoji="0" lang="en-US" altLang="x-none" sz="1400" b="1" i="0" u="sng"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&lt;</a:t>
                      </a: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0.89) </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1.00</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Quintile 2 (0.90-0.99) </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1.08 (0.86-1.35)</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Quintile 3 (1.00-1.10)</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1.23 (1.00-1.53)</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Quintile 4 (1.11-1.28)</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1.34 (1.09-1.66)</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Quintile 5a (1.29-1.39)</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1.77 (1.34-2.26)</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Quintile 5b (1.40-1.59)</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2.18 (1.72-2.78)</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Quintile 5c (</a:t>
                      </a:r>
                      <a:r>
                        <a:rPr kumimoji="0" lang="en-US" altLang="x-none" sz="1400" b="1" i="0" u="sng"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&gt;</a:t>
                      </a: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1.60) </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2.58 (2.03-3.27)</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1494088" name="Rectangle 72"/>
          <p:cNvSpPr>
            <a:spLocks noChangeArrowheads="1"/>
          </p:cNvSpPr>
          <p:nvPr/>
        </p:nvSpPr>
        <p:spPr bwMode="auto">
          <a:xfrm>
            <a:off x="0" y="1371600"/>
            <a:ext cx="426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2000" b="1">
                <a:solidFill>
                  <a:srgbClr val="FFA31B"/>
                </a:solidFill>
                <a:latin typeface="Times New Roman" charset="0"/>
              </a:rPr>
              <a:t>Cystatin C levels and risk of death from all causes</a:t>
            </a:r>
          </a:p>
        </p:txBody>
      </p:sp>
      <p:sp>
        <p:nvSpPr>
          <p:cNvPr id="1494089" name="Text Box 73"/>
          <p:cNvSpPr txBox="1">
            <a:spLocks noChangeArrowheads="1"/>
          </p:cNvSpPr>
          <p:nvPr/>
        </p:nvSpPr>
        <p:spPr bwMode="auto">
          <a:xfrm>
            <a:off x="457200" y="346075"/>
            <a:ext cx="8142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2400">
                <a:solidFill>
                  <a:srgbClr val="FFA31B"/>
                </a:solidFill>
                <a:latin typeface="Times New Roman" charset="0"/>
              </a:rPr>
              <a:t>Cystatin C is Better Predictor of Mortality Risk Than Creat.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248258" name="Rectangle 2"/>
          <p:cNvSpPr>
            <a:spLocks noGrp="1" noRot="1" noChangeArrowheads="1"/>
          </p:cNvSpPr>
          <p:nvPr>
            <p:ph type="title"/>
          </p:nvPr>
        </p:nvSpPr>
        <p:spPr/>
        <p:txBody>
          <a:bodyPr/>
          <a:lstStyle/>
          <a:p>
            <a:r>
              <a:rPr lang="en-US" altLang="x-none"/>
              <a:t>CXR</a:t>
            </a:r>
          </a:p>
        </p:txBody>
      </p:sp>
      <p:sp>
        <p:nvSpPr>
          <p:cNvPr id="1248259" name="Rectangle 3"/>
          <p:cNvSpPr>
            <a:spLocks noGrp="1" noRot="1" noChangeArrowheads="1"/>
          </p:cNvSpPr>
          <p:nvPr>
            <p:ph type="body" idx="1"/>
          </p:nvPr>
        </p:nvSpPr>
        <p:spPr/>
        <p:txBody>
          <a:bodyPr/>
          <a:lstStyle/>
          <a:p>
            <a:pPr algn="ctr">
              <a:buFont typeface="Wingdings" charset="2"/>
              <a:buNone/>
            </a:pPr>
            <a:r>
              <a:rPr lang="en-US" altLang="x-none"/>
              <a:t> normal</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5"/>
          <p:cNvSpPr>
            <a:spLocks noGrp="1"/>
          </p:cNvSpPr>
          <p:nvPr>
            <p:ph type="ftr" sz="quarter" idx="11"/>
          </p:nvPr>
        </p:nvSpPr>
        <p:spPr/>
        <p:txBody>
          <a:bodyPr/>
          <a:lstStyle/>
          <a:p>
            <a:r>
              <a:rPr lang="en-US" altLang="x-none"/>
              <a:t>Copyright Bale/Doneen Paradigm</a:t>
            </a:r>
          </a:p>
        </p:txBody>
      </p:sp>
      <p:sp>
        <p:nvSpPr>
          <p:cNvPr id="1502210" name="Rectangle 2"/>
          <p:cNvSpPr>
            <a:spLocks noGrp="1" noRot="1" noChangeArrowheads="1"/>
          </p:cNvSpPr>
          <p:nvPr>
            <p:ph type="title"/>
          </p:nvPr>
        </p:nvSpPr>
        <p:spPr/>
        <p:txBody>
          <a:bodyPr/>
          <a:lstStyle/>
          <a:p>
            <a:r>
              <a:rPr lang="en-US" altLang="x-none" sz="4000"/>
              <a:t>NT-proBNP predicts morality risk in CAD pts.</a:t>
            </a:r>
          </a:p>
        </p:txBody>
      </p:sp>
      <p:sp>
        <p:nvSpPr>
          <p:cNvPr id="1502211" name="Rectangle 3"/>
          <p:cNvSpPr>
            <a:spLocks noGrp="1" noRot="1" noChangeArrowheads="1"/>
          </p:cNvSpPr>
          <p:nvPr>
            <p:ph type="body" sz="half" idx="1"/>
          </p:nvPr>
        </p:nvSpPr>
        <p:spPr>
          <a:xfrm>
            <a:off x="301625" y="1676400"/>
            <a:ext cx="8537575" cy="4422775"/>
          </a:xfrm>
        </p:spPr>
        <p:txBody>
          <a:bodyPr/>
          <a:lstStyle/>
          <a:p>
            <a:r>
              <a:rPr lang="en-US" altLang="x-none" sz="2200"/>
              <a:t>1034 stable CAD pts.; followed 9.2 yrs.; 288 deaths</a:t>
            </a:r>
          </a:p>
        </p:txBody>
      </p:sp>
      <p:graphicFrame>
        <p:nvGraphicFramePr>
          <p:cNvPr id="1502212" name="Group 4"/>
          <p:cNvGraphicFramePr>
            <a:graphicFrameLocks noGrp="1"/>
          </p:cNvGraphicFramePr>
          <p:nvPr>
            <p:ph sz="half" idx="2"/>
          </p:nvPr>
        </p:nvGraphicFramePr>
        <p:xfrm>
          <a:off x="381000" y="2819400"/>
          <a:ext cx="8461375" cy="2057400"/>
        </p:xfrm>
        <a:graphic>
          <a:graphicData uri="http://schemas.openxmlformats.org/drawingml/2006/table">
            <a:tbl>
              <a:tblPr/>
              <a:tblGrid>
                <a:gridCol w="2116138"/>
                <a:gridCol w="2114550"/>
                <a:gridCol w="2116137"/>
                <a:gridCol w="2114550"/>
              </a:tblGrid>
              <a:tr h="10287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1</a:t>
                      </a:r>
                      <a:r>
                        <a:rPr kumimoji="0" lang="en-US" altLang="x-none" sz="2200" b="0" i="0" u="none" strike="noStrike" cap="none" normalizeH="0" baseline="30000">
                          <a:ln>
                            <a:noFill/>
                          </a:ln>
                          <a:solidFill>
                            <a:schemeClr val="tx1"/>
                          </a:solidFill>
                          <a:effectLst>
                            <a:outerShdw blurRad="38100" dist="38100" dir="2700000" algn="tl">
                              <a:srgbClr val="000000"/>
                            </a:outerShdw>
                          </a:effectLst>
                          <a:latin typeface="Arial" charset="0"/>
                        </a:rPr>
                        <a:t>st</a:t>
                      </a: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 quartile</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&lt; 64 pg/mL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2</a:t>
                      </a:r>
                      <a:r>
                        <a:rPr kumimoji="0" lang="en-US" altLang="x-none" sz="2200" b="0" i="0" u="none" strike="noStrike" cap="none" normalizeH="0" baseline="30000">
                          <a:ln>
                            <a:noFill/>
                          </a:ln>
                          <a:solidFill>
                            <a:schemeClr val="tx1"/>
                          </a:solidFill>
                          <a:effectLst>
                            <a:outerShdw blurRad="38100" dist="38100" dir="2700000" algn="tl">
                              <a:srgbClr val="000000"/>
                            </a:outerShdw>
                          </a:effectLst>
                          <a:latin typeface="Arial" charset="0"/>
                        </a:rPr>
                        <a:t>nd</a:t>
                      </a: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 quartile</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64-169 pg/mL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3</a:t>
                      </a:r>
                      <a:r>
                        <a:rPr kumimoji="0" lang="en-US" altLang="x-none" sz="2200" b="0" i="0" u="none" strike="noStrike" cap="none" normalizeH="0" baseline="30000">
                          <a:ln>
                            <a:noFill/>
                          </a:ln>
                          <a:solidFill>
                            <a:schemeClr val="tx1"/>
                          </a:solidFill>
                          <a:effectLst>
                            <a:outerShdw blurRad="38100" dist="38100" dir="2700000" algn="tl">
                              <a:srgbClr val="000000"/>
                            </a:outerShdw>
                          </a:effectLst>
                          <a:latin typeface="Arial" charset="0"/>
                        </a:rPr>
                        <a:t>rd</a:t>
                      </a: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 quartile</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170-455 pg/mL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4</a:t>
                      </a:r>
                      <a:r>
                        <a:rPr kumimoji="0" lang="en-US" altLang="x-none" sz="2200" b="0" i="0" u="none" strike="noStrike" cap="none" normalizeH="0" baseline="30000">
                          <a:ln>
                            <a:noFill/>
                          </a:ln>
                          <a:solidFill>
                            <a:schemeClr val="tx1"/>
                          </a:solidFill>
                          <a:effectLst>
                            <a:outerShdw blurRad="38100" dist="38100" dir="2700000" algn="tl">
                              <a:srgbClr val="000000"/>
                            </a:outerShdw>
                          </a:effectLst>
                          <a:latin typeface="Arial" charset="0"/>
                        </a:rPr>
                        <a:t>th</a:t>
                      </a: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 quartile</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&gt; 455 pg/mL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1.5(0.94-2.6)</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P=0.09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1.9(1.2-3.0)</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P=0.007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2.4(1.5-4.0)</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0" i="0" u="none" strike="noStrike" cap="none" normalizeH="0" baseline="0">
                          <a:ln>
                            <a:noFill/>
                          </a:ln>
                          <a:solidFill>
                            <a:schemeClr val="tx1"/>
                          </a:solidFill>
                          <a:effectLst>
                            <a:outerShdw blurRad="38100" dist="38100" dir="2700000" algn="tl">
                              <a:srgbClr val="000000"/>
                            </a:outerShdw>
                          </a:effectLst>
                          <a:latin typeface="Arial" charset="0"/>
                        </a:rPr>
                        <a:t>p&lt;0.001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02229" name="Text Box 21"/>
          <p:cNvSpPr txBox="1">
            <a:spLocks noChangeArrowheads="1"/>
          </p:cNvSpPr>
          <p:nvPr/>
        </p:nvSpPr>
        <p:spPr bwMode="auto">
          <a:xfrm>
            <a:off x="457200" y="2322513"/>
            <a:ext cx="822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solidFill>
                  <a:srgbClr val="CCFFFF"/>
                </a:solidFill>
              </a:rPr>
              <a:t>HR (95%CI)*for death by baseline NT-proBNP quartile in multivariate analysis</a:t>
            </a:r>
          </a:p>
        </p:txBody>
      </p:sp>
      <p:sp>
        <p:nvSpPr>
          <p:cNvPr id="1502230" name="Text Box 22"/>
          <p:cNvSpPr txBox="1">
            <a:spLocks noChangeArrowheads="1"/>
          </p:cNvSpPr>
          <p:nvPr/>
        </p:nvSpPr>
        <p:spPr bwMode="auto">
          <a:xfrm>
            <a:off x="365125" y="5065713"/>
            <a:ext cx="86550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t>*Adjusted for: age, gender, famhx, recent MI, angina, BP, DM, HF, prior revascular.,</a:t>
            </a:r>
          </a:p>
          <a:p>
            <a:r>
              <a:rPr lang="en-US" altLang="x-none"/>
              <a:t>smoking, stress test results, BMI, creat. clearance, lipids, LVEF, LV end-diastolic </a:t>
            </a:r>
          </a:p>
          <a:p>
            <a:r>
              <a:rPr lang="en-US" altLang="x-none"/>
              <a:t>pressure, angiographic CAD severity</a:t>
            </a:r>
          </a:p>
        </p:txBody>
      </p:sp>
      <p:sp>
        <p:nvSpPr>
          <p:cNvPr id="1502231" name="Text Box 23"/>
          <p:cNvSpPr txBox="1">
            <a:spLocks noChangeArrowheads="1"/>
          </p:cNvSpPr>
          <p:nvPr/>
        </p:nvSpPr>
        <p:spPr bwMode="auto">
          <a:xfrm>
            <a:off x="288925" y="6030913"/>
            <a:ext cx="4568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hlink"/>
                </a:solidFill>
              </a:rPr>
              <a:t>New E J Med</a:t>
            </a:r>
            <a:r>
              <a:rPr lang="en-US" altLang="x-none" sz="2000">
                <a:solidFill>
                  <a:schemeClr val="hlink"/>
                </a:solidFill>
              </a:rPr>
              <a:t>. 2/17/2005; 352:666-675</a:t>
            </a:r>
          </a:p>
        </p:txBody>
      </p:sp>
      <p:sp>
        <p:nvSpPr>
          <p:cNvPr id="1502232" name="Text Box 24"/>
          <p:cNvSpPr txBox="1">
            <a:spLocks noChangeArrowheads="1"/>
          </p:cNvSpPr>
          <p:nvPr/>
        </p:nvSpPr>
        <p:spPr bwMode="auto">
          <a:xfrm>
            <a:off x="5867400" y="1001713"/>
            <a:ext cx="335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a:solidFill>
                  <a:srgbClr val="FFFF00"/>
                </a:solidFill>
              </a:rPr>
              <a:t>Yours is 175; want &lt; 64</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2352130" name="Rectangle 2"/>
          <p:cNvSpPr>
            <a:spLocks noGrp="1" noRot="1" noChangeArrowheads="1"/>
          </p:cNvSpPr>
          <p:nvPr>
            <p:ph type="title"/>
          </p:nvPr>
        </p:nvSpPr>
        <p:spPr>
          <a:xfrm>
            <a:off x="301625" y="228600"/>
            <a:ext cx="8510588" cy="685800"/>
          </a:xfrm>
        </p:spPr>
        <p:txBody>
          <a:bodyPr/>
          <a:lstStyle/>
          <a:p>
            <a:r>
              <a:rPr lang="en-US" altLang="x-none" sz="4000"/>
              <a:t>Treatment of Vitamin D deficiency</a:t>
            </a:r>
            <a:br>
              <a:rPr lang="en-US" altLang="x-none" sz="4000"/>
            </a:br>
            <a:endParaRPr lang="en-US" altLang="x-none" sz="4000"/>
          </a:p>
        </p:txBody>
      </p:sp>
      <p:sp>
        <p:nvSpPr>
          <p:cNvPr id="2352131" name="Rectangle 3"/>
          <p:cNvSpPr>
            <a:spLocks noGrp="1" noRot="1" noChangeArrowheads="1"/>
          </p:cNvSpPr>
          <p:nvPr>
            <p:ph type="body" idx="1"/>
          </p:nvPr>
        </p:nvSpPr>
        <p:spPr>
          <a:xfrm>
            <a:off x="304800" y="990600"/>
            <a:ext cx="8537575" cy="4572000"/>
          </a:xfrm>
        </p:spPr>
        <p:txBody>
          <a:bodyPr/>
          <a:lstStyle/>
          <a:p>
            <a:pPr lvl="1">
              <a:buClr>
                <a:schemeClr val="folHlink"/>
              </a:buClr>
              <a:buFont typeface="Wingdings" charset="2"/>
              <a:buChar char="§"/>
            </a:pPr>
            <a:r>
              <a:rPr lang="en-US" altLang="x-none"/>
              <a:t>50,000 IU of D2 q wk X 8 weeks*</a:t>
            </a:r>
          </a:p>
          <a:p>
            <a:pPr lvl="1">
              <a:buFontTx/>
              <a:buNone/>
            </a:pPr>
            <a:r>
              <a:rPr lang="en-US" altLang="x-none"/>
              <a:t>      Recheck level &amp; if still &lt;30ng/mL, 8 more wks.</a:t>
            </a:r>
          </a:p>
          <a:p>
            <a:pPr lvl="1">
              <a:buFontTx/>
              <a:buNone/>
            </a:pPr>
            <a:endParaRPr lang="en-US" altLang="x-none"/>
          </a:p>
          <a:p>
            <a:pPr lvl="1">
              <a:buClr>
                <a:schemeClr val="folHlink"/>
              </a:buClr>
              <a:buFont typeface="Wingdings" charset="2"/>
              <a:buChar char="§"/>
            </a:pPr>
            <a:r>
              <a:rPr lang="en-US" altLang="x-none"/>
              <a:t>5,000 IU of OTC D3 daily X 8 weeks^</a:t>
            </a:r>
          </a:p>
          <a:p>
            <a:pPr lvl="1">
              <a:buClr>
                <a:schemeClr val="folHlink"/>
              </a:buClr>
              <a:buFont typeface="Wingdings" charset="2"/>
              <a:buNone/>
            </a:pPr>
            <a:r>
              <a:rPr lang="en-US" altLang="x-none"/>
              <a:t>      recheck level in 8 wks. &amp; if still &lt;30ng/mL, 8 more wks.</a:t>
            </a:r>
          </a:p>
          <a:p>
            <a:pPr lvl="1">
              <a:buClr>
                <a:schemeClr val="folHlink"/>
              </a:buClr>
              <a:buFont typeface="Wingdings" charset="2"/>
              <a:buNone/>
            </a:pPr>
            <a:r>
              <a:rPr lang="en-US" altLang="x-none"/>
              <a:t>      maintain level with 1-2,000 IU daily D3, if there is no sun exposure</a:t>
            </a:r>
          </a:p>
          <a:p>
            <a:pPr lvl="1"/>
            <a:endParaRPr lang="en-US" altLang="x-none"/>
          </a:p>
        </p:txBody>
      </p:sp>
      <p:sp>
        <p:nvSpPr>
          <p:cNvPr id="2352132" name="Text Box 4"/>
          <p:cNvSpPr txBox="1">
            <a:spLocks noChangeArrowheads="1"/>
          </p:cNvSpPr>
          <p:nvPr/>
        </p:nvSpPr>
        <p:spPr bwMode="auto">
          <a:xfrm>
            <a:off x="212725" y="5105400"/>
            <a:ext cx="8934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b="1" i="1">
                <a:solidFill>
                  <a:schemeClr val="hlink"/>
                </a:solidFill>
              </a:rPr>
              <a:t>*Holick, M. (2007). Vitamin D Deficiency. New Eng J. Med, (357)3, 266-281</a:t>
            </a:r>
          </a:p>
          <a:p>
            <a:r>
              <a:rPr lang="en-US" altLang="x-none" sz="2000" b="1" i="1">
                <a:solidFill>
                  <a:schemeClr val="hlink"/>
                </a:solidFill>
              </a:rPr>
              <a:t>^</a:t>
            </a:r>
            <a:r>
              <a:rPr lang="en-US" altLang="x-none" sz="2000" b="1">
                <a:solidFill>
                  <a:schemeClr val="hlink"/>
                </a:solidFill>
              </a:rPr>
              <a:t>Dall,T; Anderson,J. Vit D: Merging Research into a Clinical Lipid Practice. </a:t>
            </a:r>
            <a:r>
              <a:rPr lang="en-US" altLang="x-none" sz="2000" b="1" i="1">
                <a:solidFill>
                  <a:schemeClr val="hlink"/>
                </a:solidFill>
              </a:rPr>
              <a:t>The Lipid Spin</a:t>
            </a:r>
            <a:r>
              <a:rPr lang="en-US" altLang="x-none" sz="2000" b="1">
                <a:solidFill>
                  <a:schemeClr val="hlink"/>
                </a:solidFill>
              </a:rPr>
              <a:t> </a:t>
            </a:r>
            <a:r>
              <a:rPr lang="en-US" altLang="x-none" b="1">
                <a:solidFill>
                  <a:schemeClr val="hlink"/>
                </a:solidFill>
              </a:rPr>
              <a:t>Summer 2008</a:t>
            </a:r>
            <a:r>
              <a:rPr lang="en-US" altLang="x-none" sz="2000" b="1">
                <a:solidFill>
                  <a:schemeClr val="hlink"/>
                </a:solidFill>
              </a:rPr>
              <a:t>, vol. 6. issue 3:4-8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Footer Placeholder 4"/>
          <p:cNvSpPr>
            <a:spLocks noGrp="1"/>
          </p:cNvSpPr>
          <p:nvPr>
            <p:ph type="ftr" sz="quarter" idx="11"/>
          </p:nvPr>
        </p:nvSpPr>
        <p:spPr/>
        <p:txBody>
          <a:bodyPr/>
          <a:lstStyle/>
          <a:p>
            <a:r>
              <a:rPr lang="en-US" altLang="x-none"/>
              <a:t>Copyright Bale/Doneen Paradigm</a:t>
            </a:r>
          </a:p>
        </p:txBody>
      </p:sp>
      <p:sp>
        <p:nvSpPr>
          <p:cNvPr id="1537026" name="Rectangle 2"/>
          <p:cNvSpPr>
            <a:spLocks noChangeArrowheads="1"/>
          </p:cNvSpPr>
          <p:nvPr/>
        </p:nvSpPr>
        <p:spPr bwMode="auto">
          <a:xfrm>
            <a:off x="0" y="3298825"/>
            <a:ext cx="91440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1100">
                <a:latin typeface="Times New Roman" charset="0"/>
              </a:rPr>
              <a:t> </a:t>
            </a:r>
            <a:endParaRPr lang="en-US" altLang="x-none" sz="2400">
              <a:latin typeface="Times New Roman" charset="0"/>
            </a:endParaRPr>
          </a:p>
        </p:txBody>
      </p:sp>
      <p:sp>
        <p:nvSpPr>
          <p:cNvPr id="1537027" name="Rectangle 3"/>
          <p:cNvSpPr>
            <a:spLocks noGrp="1" noRot="1" noChangeArrowheads="1"/>
          </p:cNvSpPr>
          <p:nvPr>
            <p:ph type="title"/>
          </p:nvPr>
        </p:nvSpPr>
        <p:spPr>
          <a:xfrm>
            <a:off x="990600" y="228600"/>
            <a:ext cx="7772400" cy="762000"/>
          </a:xfrm>
        </p:spPr>
        <p:txBody>
          <a:bodyPr/>
          <a:lstStyle/>
          <a:p>
            <a:r>
              <a:rPr lang="en-US" altLang="x-none" sz="2800" b="1">
                <a:solidFill>
                  <a:srgbClr val="FFA31B"/>
                </a:solidFill>
                <a:ea typeface="Times New Roman" charset="0"/>
                <a:cs typeface="Times New Roman" charset="0"/>
              </a:rPr>
              <a:t>INTER-HEART: Risk of acute MI associated with risk factors in the overall population</a:t>
            </a:r>
            <a:r>
              <a:rPr lang="en-US" altLang="x-none" sz="3600" b="1">
                <a:solidFill>
                  <a:srgbClr val="FFA31B"/>
                </a:solidFill>
              </a:rPr>
              <a:t> </a:t>
            </a:r>
          </a:p>
        </p:txBody>
      </p:sp>
      <p:sp>
        <p:nvSpPr>
          <p:cNvPr id="1537028" name="Text Box 4"/>
          <p:cNvSpPr txBox="1">
            <a:spLocks noChangeArrowheads="1"/>
          </p:cNvSpPr>
          <p:nvPr/>
        </p:nvSpPr>
        <p:spPr bwMode="auto">
          <a:xfrm>
            <a:off x="990600" y="5715000"/>
            <a:ext cx="6705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a:solidFill>
                  <a:schemeClr val="hlink"/>
                </a:solidFill>
                <a:latin typeface="Verdana" charset="0"/>
                <a:ea typeface="Times New Roman" charset="0"/>
                <a:cs typeface="Times New Roman" charset="0"/>
              </a:rPr>
              <a:t>Yusuf</a:t>
            </a:r>
            <a:r>
              <a:rPr lang="en-US" altLang="x-none">
                <a:solidFill>
                  <a:schemeClr val="hlink"/>
                </a:solidFill>
                <a:latin typeface="Verdana" charset="0"/>
              </a:rPr>
              <a:t> S. </a:t>
            </a:r>
            <a:r>
              <a:rPr lang="en-US" altLang="x-none">
                <a:solidFill>
                  <a:schemeClr val="hlink"/>
                </a:solidFill>
                <a:latin typeface="Verdana" charset="0"/>
                <a:ea typeface="Times New Roman" charset="0"/>
                <a:cs typeface="Times New Roman" charset="0"/>
              </a:rPr>
              <a:t>European Society of Cardiology Congress 2004; August 28-September 1, 2004; Munich, Germany.</a:t>
            </a:r>
            <a:endParaRPr lang="en-US" altLang="x-none">
              <a:solidFill>
                <a:schemeClr val="hlink"/>
              </a:solidFill>
              <a:latin typeface="Verdana" charset="0"/>
            </a:endParaRPr>
          </a:p>
        </p:txBody>
      </p:sp>
      <p:graphicFrame>
        <p:nvGraphicFramePr>
          <p:cNvPr id="1537029" name="Group 5"/>
          <p:cNvGraphicFramePr>
            <a:graphicFrameLocks noGrp="1"/>
          </p:cNvGraphicFramePr>
          <p:nvPr/>
        </p:nvGraphicFramePr>
        <p:xfrm>
          <a:off x="990600" y="990600"/>
          <a:ext cx="8001000" cy="4714875"/>
        </p:xfrm>
        <a:graphic>
          <a:graphicData uri="http://schemas.openxmlformats.org/drawingml/2006/table">
            <a:tbl>
              <a:tblPr/>
              <a:tblGrid>
                <a:gridCol w="2743200"/>
                <a:gridCol w="2590800"/>
                <a:gridCol w="2667000"/>
              </a:tblGrid>
              <a:tr h="3698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Risk factor</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Odds ratio adjusted for all (99% CI)</a:t>
                      </a:r>
                    </a:p>
                  </a:txBody>
                  <a:tcPr horzOverflow="overflow">
                    <a:lnL>
                      <a:noFill/>
                    </a:lnL>
                    <a:lnR cap="flat">
                      <a:noFill/>
                    </a:lnR>
                    <a:lnT cap="flat">
                      <a:noFill/>
                    </a:lnT>
                    <a:lnB>
                      <a:noFill/>
                    </a:lnB>
                    <a:lnTlToBr>
                      <a:noFill/>
                    </a:lnTlToBr>
                    <a:lnBlToTr>
                      <a:noFill/>
                    </a:lnBlToTr>
                    <a:noFill/>
                  </a:tcPr>
                </a:tc>
              </a:tr>
              <a:tr h="3683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ApoB/ApoA-1</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rgbClr val="EBFC0C"/>
                          </a:solidFill>
                          <a:effectLst>
                            <a:outerShdw blurRad="38100" dist="38100" dir="2700000" algn="tl">
                              <a:srgbClr val="000000"/>
                            </a:outerShdw>
                          </a:effectLst>
                          <a:latin typeface="Arial" charset="0"/>
                          <a:ea typeface="Batang" charset="-127"/>
                        </a:rPr>
                        <a:t>All the criminals vs</a:t>
                      </a:r>
                    </a:p>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rgbClr val="EBFC0C"/>
                          </a:solidFill>
                          <a:effectLst>
                            <a:outerShdw blurRad="38100" dist="38100" dir="2700000" algn="tl">
                              <a:srgbClr val="000000"/>
                            </a:outerShdw>
                          </a:effectLst>
                          <a:latin typeface="Arial" charset="0"/>
                          <a:ea typeface="Batang" charset="-127"/>
                        </a:rPr>
                        <a:t>the police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rPr>
                        <a:t>3.25 (2.81-3.76)</a:t>
                      </a:r>
                    </a:p>
                  </a:txBody>
                  <a:tcPr horzOverflow="overflow">
                    <a:lnL>
                      <a:noFill/>
                    </a:lnL>
                    <a:lnR cap="flat">
                      <a:noFill/>
                    </a:lnR>
                    <a:lnT>
                      <a:noFill/>
                    </a:lnT>
                    <a:lnB>
                      <a:noFill/>
                    </a:lnB>
                    <a:lnTlToBr>
                      <a:noFill/>
                    </a:lnTlToBr>
                    <a:lnBlToTr>
                      <a:noFill/>
                    </a:lnBlToTr>
                    <a:noFill/>
                  </a:tcPr>
                </a:tc>
              </a:tr>
              <a:tr h="2333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Current smoking</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rPr>
                        <a:t>2.87 (2.58-3.19)</a:t>
                      </a:r>
                    </a:p>
                  </a:txBody>
                  <a:tcPr horzOverflow="overflow">
                    <a:lnL>
                      <a:noFill/>
                    </a:lnL>
                    <a:lnR cap="flat">
                      <a:noFill/>
                    </a:lnR>
                    <a:lnT>
                      <a:noFill/>
                    </a:lnT>
                    <a:lnB>
                      <a:noFill/>
                    </a:lnB>
                    <a:lnTlToBr>
                      <a:noFill/>
                    </a:lnTlToBr>
                    <a:lnBlToTr>
                      <a:noFill/>
                    </a:lnBlToTr>
                    <a:noFill/>
                  </a:tcPr>
                </a:tc>
              </a:tr>
              <a:tr h="3698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Psychosocial</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rPr>
                        <a:t>2.67 (2.21-3.22)</a:t>
                      </a:r>
                    </a:p>
                  </a:txBody>
                  <a:tcPr horzOverflow="overflow">
                    <a:lnL>
                      <a:noFill/>
                    </a:lnL>
                    <a:lnR cap="flat">
                      <a:noFill/>
                    </a:lnR>
                    <a:lnT>
                      <a:noFill/>
                    </a:lnT>
                    <a:lnB>
                      <a:noFill/>
                    </a:lnB>
                    <a:lnTlToBr>
                      <a:noFill/>
                    </a:lnTlToBr>
                    <a:lnBlToTr>
                      <a:noFill/>
                    </a:lnBlToTr>
                    <a:noFill/>
                  </a:tcPr>
                </a:tc>
              </a:tr>
              <a:tr h="2143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Diabetes</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rPr>
                        <a:t>2.37 (2.07-2.71)</a:t>
                      </a:r>
                    </a:p>
                  </a:txBody>
                  <a:tcPr horzOverflow="overflow">
                    <a:lnL>
                      <a:noFill/>
                    </a:lnL>
                    <a:lnR cap="flat">
                      <a:noFill/>
                    </a:lnR>
                    <a:lnT>
                      <a:noFill/>
                    </a:lnT>
                    <a:lnB>
                      <a:noFill/>
                    </a:lnB>
                    <a:lnTlToBr>
                      <a:noFill/>
                    </a:lnTlToBr>
                    <a:lnBlToTr>
                      <a:noFill/>
                    </a:lnBlToTr>
                    <a:noFill/>
                  </a:tcPr>
                </a:tc>
              </a:tr>
              <a:tr h="2460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Hypertension</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rPr>
                        <a:t>1.91 (1.74-2.10)</a:t>
                      </a:r>
                    </a:p>
                  </a:txBody>
                  <a:tcPr horzOverflow="overflow">
                    <a:lnL>
                      <a:noFill/>
                    </a:lnL>
                    <a:lnR cap="flat">
                      <a:noFill/>
                    </a:lnR>
                    <a:lnT>
                      <a:noFill/>
                    </a:lnT>
                    <a:lnB>
                      <a:noFill/>
                    </a:lnB>
                    <a:lnTlToBr>
                      <a:noFill/>
                    </a:lnTlToBr>
                    <a:lnBlToTr>
                      <a:noFill/>
                    </a:lnBlToTr>
                    <a:noFill/>
                  </a:tcPr>
                </a:tc>
              </a:tr>
              <a:tr h="2016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Abdominal obesity</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rPr>
                        <a:t>1.62 (1.45-1.80)</a:t>
                      </a:r>
                    </a:p>
                  </a:txBody>
                  <a:tcPr horzOverflow="overflow">
                    <a:lnL>
                      <a:noFill/>
                    </a:lnL>
                    <a:lnR cap="flat">
                      <a:noFill/>
                    </a:lnR>
                    <a:lnT>
                      <a:noFill/>
                    </a:lnT>
                    <a:lnB>
                      <a:noFill/>
                    </a:lnB>
                    <a:lnTlToBr>
                      <a:noFill/>
                    </a:lnTlToBr>
                    <a:lnBlToTr>
                      <a:noFill/>
                    </a:lnBlToTr>
                    <a:noFill/>
                  </a:tcPr>
                </a:tc>
              </a:tr>
              <a:tr h="3698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Vegetable and fruits daily</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rPr>
                        <a:t>0.70 (0.62-0.79)</a:t>
                      </a:r>
                    </a:p>
                  </a:txBody>
                  <a:tcPr horzOverflow="overflow">
                    <a:lnL>
                      <a:noFill/>
                    </a:lnL>
                    <a:lnR cap="flat">
                      <a:noFill/>
                    </a:lnR>
                    <a:lnT>
                      <a:noFill/>
                    </a:lnT>
                    <a:lnB>
                      <a:noFill/>
                    </a:lnB>
                    <a:lnTlToBr>
                      <a:noFill/>
                    </a:lnTlToBr>
                    <a:lnBlToTr>
                      <a:noFill/>
                    </a:lnBlToTr>
                    <a:noFill/>
                  </a:tcPr>
                </a:tc>
              </a:tr>
              <a:tr h="2349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Exercise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rPr>
                        <a:t>0.86 (0.76-0.97)</a:t>
                      </a:r>
                    </a:p>
                  </a:txBody>
                  <a:tcPr horzOverflow="overflow">
                    <a:lnL>
                      <a:noFill/>
                    </a:lnL>
                    <a:lnR cap="flat">
                      <a:noFill/>
                    </a:lnR>
                    <a:lnT>
                      <a:noFill/>
                    </a:lnT>
                    <a:lnB>
                      <a:noFill/>
                    </a:lnB>
                    <a:lnTlToBr>
                      <a:noFill/>
                    </a:lnTlToBr>
                    <a:lnBlToTr>
                      <a:noFill/>
                    </a:lnBlToTr>
                    <a:noFill/>
                  </a:tcPr>
                </a:tc>
              </a:tr>
              <a:tr h="2667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Alcohol intake</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endParaRP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r>
                        <a:rPr kumimoji="0" lang="en-US"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rPr>
                        <a:t>0.91 (0.82-1.02)</a:t>
                      </a:r>
                    </a:p>
                  </a:txBody>
                  <a:tcPr horzOverflow="overflow">
                    <a:lnL>
                      <a:noFill/>
                    </a:lnL>
                    <a:lnR cap="flat">
                      <a:noFill/>
                    </a:lnR>
                    <a:lnT>
                      <a:noFill/>
                    </a:lnT>
                    <a:lnB>
                      <a:noFill/>
                    </a:lnB>
                    <a:lnTlToBr>
                      <a:noFill/>
                    </a:lnTlToBr>
                    <a:lnBlToTr>
                      <a:noFill/>
                    </a:lnBlToTr>
                    <a:noFill/>
                  </a:tcPr>
                </a:tc>
              </a:tr>
              <a:tr h="2222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endParaRP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95000"/>
                        </a:lnSpc>
                        <a:spcBef>
                          <a:spcPct val="20000"/>
                        </a:spcBef>
                        <a:spcAft>
                          <a:spcPct val="0"/>
                        </a:spcAft>
                        <a:buClr>
                          <a:schemeClr val="hlink"/>
                        </a:buClr>
                        <a:buSzTx/>
                        <a:buFont typeface="Wingdings" charset="2"/>
                        <a:buNone/>
                        <a:tabLst/>
                      </a:pPr>
                      <a:endParaRPr kumimoji="0" lang="x-none" altLang="x-none" sz="1800" b="1" i="0" u="none" strike="noStrike" cap="none" normalizeH="0" baseline="0">
                        <a:ln>
                          <a:noFill/>
                        </a:ln>
                        <a:solidFill>
                          <a:schemeClr val="tx1"/>
                        </a:solidFill>
                        <a:effectLst>
                          <a:outerShdw blurRad="38100" dist="38100" dir="2700000" algn="tl">
                            <a:srgbClr val="000000"/>
                          </a:outerShdw>
                        </a:effectLst>
                        <a:latin typeface="Arial" charset="0"/>
                        <a:ea typeface="Batang" charset="-127"/>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537091" name="Line 67"/>
          <p:cNvSpPr>
            <a:spLocks noChangeShapeType="1"/>
          </p:cNvSpPr>
          <p:nvPr/>
        </p:nvSpPr>
        <p:spPr bwMode="auto">
          <a:xfrm>
            <a:off x="1066800" y="1600200"/>
            <a:ext cx="77724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7092" name="Line 68"/>
          <p:cNvSpPr>
            <a:spLocks noChangeShapeType="1"/>
          </p:cNvSpPr>
          <p:nvPr/>
        </p:nvSpPr>
        <p:spPr bwMode="auto">
          <a:xfrm>
            <a:off x="1066800" y="5562600"/>
            <a:ext cx="77724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ltLang="x-none"/>
              <a:t>Copyright Bale/Doneen Paradigm</a:t>
            </a:r>
          </a:p>
        </p:txBody>
      </p:sp>
      <p:sp>
        <p:nvSpPr>
          <p:cNvPr id="1539074" name="Rectangle 2"/>
          <p:cNvSpPr>
            <a:spLocks noGrp="1" noRot="1" noChangeArrowheads="1"/>
          </p:cNvSpPr>
          <p:nvPr>
            <p:ph type="title"/>
          </p:nvPr>
        </p:nvSpPr>
        <p:spPr>
          <a:xfrm>
            <a:off x="301625" y="0"/>
            <a:ext cx="8510588" cy="762000"/>
          </a:xfrm>
        </p:spPr>
        <p:txBody>
          <a:bodyPr/>
          <a:lstStyle/>
          <a:p>
            <a:r>
              <a:rPr lang="en-US" altLang="x-none" sz="3600"/>
              <a:t>Sleep and cardiac function</a:t>
            </a:r>
          </a:p>
        </p:txBody>
      </p:sp>
      <p:sp>
        <p:nvSpPr>
          <p:cNvPr id="1539075" name="Rectangle 3"/>
          <p:cNvSpPr>
            <a:spLocks noGrp="1" noRot="1" noChangeArrowheads="1"/>
          </p:cNvSpPr>
          <p:nvPr>
            <p:ph type="body" idx="1"/>
          </p:nvPr>
        </p:nvSpPr>
        <p:spPr>
          <a:xfrm>
            <a:off x="228600" y="1143000"/>
            <a:ext cx="8915400" cy="4267200"/>
          </a:xfrm>
        </p:spPr>
        <p:txBody>
          <a:bodyPr/>
          <a:lstStyle/>
          <a:p>
            <a:pPr>
              <a:lnSpc>
                <a:spcPct val="80000"/>
              </a:lnSpc>
            </a:pPr>
            <a:r>
              <a:rPr lang="en-US" altLang="x-none" sz="2000"/>
              <a:t>Daytime sleepiness caused by obstructive sleep apnea (OSA) is independently associated with decreased cardiac function </a:t>
            </a:r>
          </a:p>
          <a:p>
            <a:pPr>
              <a:lnSpc>
                <a:spcPct val="80000"/>
              </a:lnSpc>
            </a:pPr>
            <a:r>
              <a:rPr lang="en-US" altLang="x-none" sz="2000"/>
              <a:t>association between daytime sleepiness and cardiac hemodynamic performance in patients without established cardiovascular disease</a:t>
            </a:r>
          </a:p>
          <a:p>
            <a:pPr>
              <a:lnSpc>
                <a:spcPct val="80000"/>
              </a:lnSpc>
            </a:pPr>
            <a:r>
              <a:rPr lang="en-US" altLang="x-none" sz="2000">
                <a:effectLst/>
              </a:rPr>
              <a:t>Daytime sleepiness was quantified using the Epworth Sleepiness Scale (ESS)</a:t>
            </a:r>
            <a:endParaRPr lang="en-US" altLang="x-none" sz="2000"/>
          </a:p>
          <a:p>
            <a:pPr>
              <a:lnSpc>
                <a:spcPct val="80000"/>
              </a:lnSpc>
            </a:pPr>
            <a:r>
              <a:rPr lang="en-US" altLang="x-none" sz="2000">
                <a:effectLst/>
              </a:rPr>
              <a:t>the higher the ESS score, the lower the stroke and cardiac indexes. </a:t>
            </a:r>
          </a:p>
          <a:p>
            <a:pPr>
              <a:lnSpc>
                <a:spcPct val="80000"/>
              </a:lnSpc>
            </a:pPr>
            <a:r>
              <a:rPr lang="en-US" altLang="x-none" sz="2000">
                <a:effectLst/>
              </a:rPr>
              <a:t>Even after age, sex, ethnicity, respiratory disturbance index, and mean sleep oxygen saturation were controlled for, the relationship of the ESS score with both compromised stroke index and cardiac output persisted and was significant</a:t>
            </a:r>
            <a:r>
              <a:rPr lang="en-US" altLang="x-none" sz="2000"/>
              <a:t> </a:t>
            </a:r>
          </a:p>
          <a:p>
            <a:pPr>
              <a:lnSpc>
                <a:spcPct val="80000"/>
              </a:lnSpc>
            </a:pPr>
            <a:r>
              <a:rPr lang="en-US" altLang="x-none" sz="2000"/>
              <a:t>patients' complaints of daytime sleepiness should not be taken lightly. </a:t>
            </a:r>
            <a:endParaRPr lang="en-US" altLang="x-none" sz="2000">
              <a:effectLst/>
            </a:endParaRPr>
          </a:p>
          <a:p>
            <a:pPr>
              <a:lnSpc>
                <a:spcPct val="80000"/>
              </a:lnSpc>
              <a:buFont typeface="Wingdings" charset="2"/>
              <a:buNone/>
            </a:pPr>
            <a:r>
              <a:rPr lang="en-US" altLang="x-none" sz="2000"/>
              <a:t/>
            </a:r>
            <a:br>
              <a:rPr lang="en-US" altLang="x-none" sz="2000"/>
            </a:br>
            <a:endParaRPr lang="en-US" altLang="x-none" sz="2000"/>
          </a:p>
        </p:txBody>
      </p:sp>
      <p:sp>
        <p:nvSpPr>
          <p:cNvPr id="1539076" name="Text Box 4"/>
          <p:cNvSpPr txBox="1">
            <a:spLocks noChangeArrowheads="1"/>
          </p:cNvSpPr>
          <p:nvPr/>
        </p:nvSpPr>
        <p:spPr bwMode="auto">
          <a:xfrm>
            <a:off x="898525" y="59547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hlink"/>
              </a:solidFill>
            </a:endParaRPr>
          </a:p>
        </p:txBody>
      </p:sp>
      <p:sp>
        <p:nvSpPr>
          <p:cNvPr id="1539077" name="Text Box 5"/>
          <p:cNvSpPr txBox="1">
            <a:spLocks noChangeArrowheads="1"/>
          </p:cNvSpPr>
          <p:nvPr/>
        </p:nvSpPr>
        <p:spPr bwMode="auto">
          <a:xfrm>
            <a:off x="441325" y="57261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folHlink"/>
              </a:solidFill>
            </a:endParaRPr>
          </a:p>
        </p:txBody>
      </p:sp>
      <p:sp>
        <p:nvSpPr>
          <p:cNvPr id="1539078" name="Text Box 6"/>
          <p:cNvSpPr txBox="1">
            <a:spLocks noChangeArrowheads="1"/>
          </p:cNvSpPr>
          <p:nvPr/>
        </p:nvSpPr>
        <p:spPr bwMode="auto">
          <a:xfrm>
            <a:off x="60325" y="6056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solidFill>
                <a:schemeClr val="folHlink"/>
              </a:solidFill>
            </a:endParaRPr>
          </a:p>
        </p:txBody>
      </p:sp>
      <p:sp>
        <p:nvSpPr>
          <p:cNvPr id="1539079" name="Text Box 7"/>
          <p:cNvSpPr txBox="1">
            <a:spLocks noChangeArrowheads="1"/>
          </p:cNvSpPr>
          <p:nvPr/>
        </p:nvSpPr>
        <p:spPr bwMode="auto">
          <a:xfrm>
            <a:off x="517525" y="5573713"/>
            <a:ext cx="3725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chemeClr val="hlink"/>
                </a:solidFill>
              </a:rPr>
              <a:t>December 2006 issue of </a:t>
            </a:r>
            <a:r>
              <a:rPr lang="en-US" altLang="x-none" sz="2000" i="1">
                <a:solidFill>
                  <a:schemeClr val="hlink"/>
                </a:solidFill>
              </a:rPr>
              <a:t>Sleep</a:t>
            </a:r>
            <a:r>
              <a:rPr lang="en-US" altLang="x-none" sz="2000">
                <a:solidFill>
                  <a:schemeClr val="hlink"/>
                </a:solidFill>
              </a:rPr>
              <a:t> </a:t>
            </a:r>
          </a:p>
        </p:txBody>
      </p:sp>
      <p:sp>
        <p:nvSpPr>
          <p:cNvPr id="1539080" name="Text Box 8"/>
          <p:cNvSpPr txBox="1">
            <a:spLocks noChangeArrowheads="1"/>
          </p:cNvSpPr>
          <p:nvPr/>
        </p:nvSpPr>
        <p:spPr bwMode="auto">
          <a:xfrm>
            <a:off x="974725" y="4735513"/>
            <a:ext cx="1693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Normal score</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r>
              <a:rPr lang="en-US" altLang="x-none"/>
              <a:t>Copyright Bale/Doneen Paradigm</a:t>
            </a:r>
          </a:p>
        </p:txBody>
      </p:sp>
      <p:sp>
        <p:nvSpPr>
          <p:cNvPr id="1541122" name="Rectangle 2"/>
          <p:cNvSpPr>
            <a:spLocks noGrp="1" noRot="1" noChangeArrowheads="1"/>
          </p:cNvSpPr>
          <p:nvPr>
            <p:ph type="title"/>
          </p:nvPr>
        </p:nvSpPr>
        <p:spPr>
          <a:xfrm>
            <a:off x="990600" y="914400"/>
            <a:ext cx="7772400" cy="1143000"/>
          </a:xfrm>
        </p:spPr>
        <p:txBody>
          <a:bodyPr/>
          <a:lstStyle/>
          <a:p>
            <a:r>
              <a:rPr lang="en-US" altLang="x-none" sz="3200" b="1">
                <a:solidFill>
                  <a:srgbClr val="FFA31B"/>
                </a:solidFill>
                <a:ea typeface="Times New Roman" charset="0"/>
                <a:cs typeface="Times New Roman" charset="0"/>
              </a:rPr>
              <a:t>Multivariate analysis of CVD risk with severe obstructive sleep apnea-hypopnea vs healthy controls</a:t>
            </a:r>
            <a:r>
              <a:rPr lang="en-US" altLang="x-none" sz="3600" b="1">
                <a:solidFill>
                  <a:srgbClr val="FFA31B"/>
                </a:solidFill>
                <a:ea typeface="Times New Roman" charset="0"/>
                <a:cs typeface="Times New Roman" charset="0"/>
              </a:rPr>
              <a:t> </a:t>
            </a:r>
          </a:p>
        </p:txBody>
      </p:sp>
      <p:sp>
        <p:nvSpPr>
          <p:cNvPr id="1541123" name="Text Box 3"/>
          <p:cNvSpPr txBox="1">
            <a:spLocks noChangeArrowheads="1"/>
          </p:cNvSpPr>
          <p:nvPr/>
        </p:nvSpPr>
        <p:spPr bwMode="auto">
          <a:xfrm>
            <a:off x="990600" y="6248400"/>
            <a:ext cx="7010400"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85000"/>
              </a:lnSpc>
              <a:spcBef>
                <a:spcPct val="50000"/>
              </a:spcBef>
            </a:pPr>
            <a:r>
              <a:rPr lang="en-US" altLang="x-none">
                <a:latin typeface="Verdana" charset="0"/>
                <a:ea typeface="Times New Roman" charset="0"/>
                <a:cs typeface="Times New Roman" charset="0"/>
              </a:rPr>
              <a:t>Marin JM et al. </a:t>
            </a:r>
            <a:r>
              <a:rPr lang="en-US" altLang="x-none" i="1">
                <a:latin typeface="Verdana" charset="0"/>
                <a:ea typeface="Times New Roman" charset="0"/>
                <a:cs typeface="Times New Roman" charset="0"/>
              </a:rPr>
              <a:t>Lancet </a:t>
            </a:r>
            <a:r>
              <a:rPr lang="en-US" altLang="x-none">
                <a:latin typeface="Verdana" charset="0"/>
                <a:ea typeface="Times New Roman" charset="0"/>
                <a:cs typeface="Times New Roman" charset="0"/>
              </a:rPr>
              <a:t>2005; 365:1046-1053. </a:t>
            </a:r>
          </a:p>
        </p:txBody>
      </p:sp>
      <p:graphicFrame>
        <p:nvGraphicFramePr>
          <p:cNvPr id="1541124" name="Group 4"/>
          <p:cNvGraphicFramePr>
            <a:graphicFrameLocks noGrp="1"/>
          </p:cNvGraphicFramePr>
          <p:nvPr/>
        </p:nvGraphicFramePr>
        <p:xfrm>
          <a:off x="990600" y="2667000"/>
          <a:ext cx="6629400" cy="1371600"/>
        </p:xfrm>
        <a:graphic>
          <a:graphicData uri="http://schemas.openxmlformats.org/drawingml/2006/table">
            <a:tbl>
              <a:tblPr/>
              <a:tblGrid>
                <a:gridCol w="2565400"/>
                <a:gridCol w="2032000"/>
                <a:gridCol w="2032000"/>
              </a:tblGrid>
              <a:tr h="4540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End point</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Odds ratio </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95% CI</a:t>
                      </a:r>
                    </a:p>
                  </a:txBody>
                  <a:tcPr horzOverflow="overflow">
                    <a:lnL>
                      <a:noFill/>
                    </a:lnL>
                    <a:lnR cap="flat">
                      <a:noFill/>
                    </a:lnR>
                    <a:lnT cap="flat">
                      <a:noFill/>
                    </a:lnT>
                    <a:lnB>
                      <a:noFill/>
                    </a:lnB>
                    <a:lnTlToBr>
                      <a:noFill/>
                    </a:lnTlToBr>
                    <a:lnBlToTr>
                      <a:noFill/>
                    </a:lnBlToTr>
                    <a:noFill/>
                  </a:tcPr>
                </a:tc>
              </a:tr>
              <a:tr h="4540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Fatal CV events</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2.87</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1.17-7.51</a:t>
                      </a:r>
                    </a:p>
                  </a:txBody>
                  <a:tcPr horzOverflow="overflow">
                    <a:lnL>
                      <a:noFill/>
                    </a:lnL>
                    <a:lnR cap="flat">
                      <a:noFill/>
                    </a:lnR>
                    <a:lnT>
                      <a:noFill/>
                    </a:lnT>
                    <a:lnB>
                      <a:noFill/>
                    </a:lnB>
                    <a:lnTlToBr>
                      <a:noFill/>
                    </a:lnTlToBr>
                    <a:lnBlToTr>
                      <a:noFill/>
                    </a:lnBlToTr>
                    <a:noFill/>
                  </a:tcPr>
                </a:tc>
              </a:tr>
              <a:tr h="4635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Nonfatal CV events</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3.17</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1.12-7.51</a:t>
                      </a:r>
                    </a:p>
                  </a:txBody>
                  <a:tcPr horzOverflow="overflow">
                    <a:lnL>
                      <a:noFill/>
                    </a:lnL>
                    <a:lnR cap="flat">
                      <a:noFill/>
                    </a:lnR>
                    <a:lnT>
                      <a:noFill/>
                    </a:lnT>
                    <a:lnB cap="flat">
                      <a:noFill/>
                    </a:lnB>
                    <a:lnTlToBr>
                      <a:noFill/>
                    </a:lnTlToBr>
                    <a:lnBlToTr>
                      <a:noFill/>
                    </a:lnBlToTr>
                    <a:noFill/>
                  </a:tcPr>
                </a:tc>
              </a:tr>
            </a:tbl>
          </a:graphicData>
        </a:graphic>
      </p:graphicFrame>
      <p:sp>
        <p:nvSpPr>
          <p:cNvPr id="1541146" name="Line 26"/>
          <p:cNvSpPr>
            <a:spLocks noChangeShapeType="1"/>
          </p:cNvSpPr>
          <p:nvPr/>
        </p:nvSpPr>
        <p:spPr bwMode="auto">
          <a:xfrm>
            <a:off x="1066800" y="2438400"/>
            <a:ext cx="60198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41147" name="Line 27"/>
          <p:cNvSpPr>
            <a:spLocks noChangeShapeType="1"/>
          </p:cNvSpPr>
          <p:nvPr/>
        </p:nvSpPr>
        <p:spPr bwMode="auto">
          <a:xfrm>
            <a:off x="1066800" y="3048000"/>
            <a:ext cx="60198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41148" name="Text Box 28"/>
          <p:cNvSpPr txBox="1">
            <a:spLocks noChangeArrowheads="1"/>
          </p:cNvSpPr>
          <p:nvPr/>
        </p:nvSpPr>
        <p:spPr bwMode="auto">
          <a:xfrm>
            <a:off x="593725" y="4383088"/>
            <a:ext cx="3878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solidFill>
                  <a:srgbClr val="FFFF00"/>
                </a:solidFill>
              </a:rPr>
              <a:t>Did you have the test yet??</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551362" name="Rectangle 2"/>
          <p:cNvSpPr>
            <a:spLocks noGrp="1" noRot="1" noChangeArrowheads="1"/>
          </p:cNvSpPr>
          <p:nvPr>
            <p:ph type="title"/>
          </p:nvPr>
        </p:nvSpPr>
        <p:spPr>
          <a:xfrm>
            <a:off x="301625" y="0"/>
            <a:ext cx="8510588" cy="609600"/>
          </a:xfrm>
        </p:spPr>
        <p:txBody>
          <a:bodyPr/>
          <a:lstStyle/>
          <a:p>
            <a:r>
              <a:rPr lang="en-US" altLang="x-none" sz="3200"/>
              <a:t>Anxiety monitoring important in CAD patients</a:t>
            </a:r>
          </a:p>
        </p:txBody>
      </p:sp>
      <p:sp>
        <p:nvSpPr>
          <p:cNvPr id="1551363" name="Rectangle 3"/>
          <p:cNvSpPr>
            <a:spLocks noGrp="1" noRot="1" noChangeArrowheads="1"/>
          </p:cNvSpPr>
          <p:nvPr>
            <p:ph type="body" idx="1"/>
          </p:nvPr>
        </p:nvSpPr>
        <p:spPr>
          <a:xfrm>
            <a:off x="0" y="685800"/>
            <a:ext cx="9144000" cy="4800600"/>
          </a:xfrm>
        </p:spPr>
        <p:txBody>
          <a:bodyPr/>
          <a:lstStyle/>
          <a:p>
            <a:r>
              <a:rPr lang="en-US" altLang="x-none" sz="2400"/>
              <a:t>Prospective study 516 CAD pts.; 3.4 yr. follow-up</a:t>
            </a:r>
          </a:p>
          <a:p>
            <a:r>
              <a:rPr lang="en-US" altLang="x-none" sz="2400"/>
              <a:t>44 non-fatal MIs and 19 deaths</a:t>
            </a:r>
          </a:p>
          <a:p>
            <a:r>
              <a:rPr lang="en-US" altLang="x-none" sz="2400"/>
              <a:t>Annual anxiety screening with Kellner Symptom Questionnaire</a:t>
            </a:r>
          </a:p>
          <a:p>
            <a:r>
              <a:rPr lang="en-US" altLang="x-none" sz="2400"/>
              <a:t>Baseline anxiety not predictive</a:t>
            </a:r>
          </a:p>
          <a:p>
            <a:r>
              <a:rPr lang="en-US" altLang="x-none" sz="2400"/>
              <a:t>Change in score was predictive with increasing scores having the worst prognosis</a:t>
            </a:r>
          </a:p>
          <a:p>
            <a:r>
              <a:rPr lang="en-US" altLang="x-none" sz="2400"/>
              <a:t>Calculated a cumulative score and divided into tertiles</a:t>
            </a:r>
          </a:p>
          <a:p>
            <a:pPr>
              <a:buFont typeface="Wingdings" charset="2"/>
              <a:buNone/>
            </a:pPr>
            <a:r>
              <a:rPr lang="en-US" altLang="x-none" sz="2400"/>
              <a:t>       Highest tertile vs lowest tertile: 1.97 HR for non-fatal MI or death with p=0.04</a:t>
            </a:r>
          </a:p>
          <a:p>
            <a:r>
              <a:rPr lang="en-US" altLang="x-none" sz="2400"/>
              <a:t>Need to alleviate fear in CAD patients</a:t>
            </a:r>
          </a:p>
          <a:p>
            <a:pPr>
              <a:buFont typeface="Wingdings" charset="2"/>
              <a:buNone/>
            </a:pPr>
            <a:r>
              <a:rPr lang="en-US" altLang="x-none" sz="2400"/>
              <a:t>         “well-managed CAD is consistent with a long happy life”</a:t>
            </a:r>
          </a:p>
        </p:txBody>
      </p:sp>
      <p:sp>
        <p:nvSpPr>
          <p:cNvPr id="1551364" name="Text Box 4"/>
          <p:cNvSpPr txBox="1">
            <a:spLocks noChangeArrowheads="1"/>
          </p:cNvSpPr>
          <p:nvPr/>
        </p:nvSpPr>
        <p:spPr bwMode="auto">
          <a:xfrm>
            <a:off x="365125" y="5802313"/>
            <a:ext cx="7989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i="1">
                <a:solidFill>
                  <a:schemeClr val="hlink"/>
                </a:solidFill>
              </a:rPr>
              <a:t>Journal of American College of Cardiology</a:t>
            </a:r>
            <a:r>
              <a:rPr lang="en-US" altLang="x-none">
                <a:solidFill>
                  <a:schemeClr val="hlink"/>
                </a:solidFill>
              </a:rPr>
              <a:t>, May 22, 2007; 49:2021-2027</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Footer Placeholder 4"/>
          <p:cNvSpPr>
            <a:spLocks noGrp="1"/>
          </p:cNvSpPr>
          <p:nvPr>
            <p:ph type="ftr" sz="quarter" idx="11"/>
          </p:nvPr>
        </p:nvSpPr>
        <p:spPr/>
        <p:txBody>
          <a:bodyPr/>
          <a:lstStyle/>
          <a:p>
            <a:r>
              <a:rPr lang="en-US" altLang="x-none"/>
              <a:t>Copyright Bale/Doneen Paradigm</a:t>
            </a:r>
          </a:p>
        </p:txBody>
      </p:sp>
      <p:sp>
        <p:nvSpPr>
          <p:cNvPr id="1561602" name="Rectangle 2"/>
          <p:cNvSpPr>
            <a:spLocks noGrp="1" noRot="1" noChangeArrowheads="1"/>
          </p:cNvSpPr>
          <p:nvPr>
            <p:ph type="title"/>
          </p:nvPr>
        </p:nvSpPr>
        <p:spPr>
          <a:xfrm>
            <a:off x="1447800" y="0"/>
            <a:ext cx="6553200" cy="838200"/>
          </a:xfrm>
        </p:spPr>
        <p:txBody>
          <a:bodyPr/>
          <a:lstStyle/>
          <a:p>
            <a:r>
              <a:rPr lang="en-US" altLang="x-none" sz="3600" b="1">
                <a:solidFill>
                  <a:srgbClr val="FFA31B"/>
                </a:solidFill>
                <a:ea typeface="Times New Roman" charset="0"/>
                <a:cs typeface="Times New Roman" charset="0"/>
              </a:rPr>
              <a:t>Effect of </a:t>
            </a:r>
            <a:r>
              <a:rPr lang="en-US" altLang="x-none" sz="3600" b="1" i="1">
                <a:solidFill>
                  <a:srgbClr val="FFA31B"/>
                </a:solidFill>
                <a:ea typeface="Times New Roman" charset="0"/>
                <a:cs typeface="Times New Roman" charset="0"/>
              </a:rPr>
              <a:t>H pylori </a:t>
            </a:r>
            <a:r>
              <a:rPr lang="en-US" altLang="x-none" sz="3600" b="1">
                <a:solidFill>
                  <a:srgbClr val="FFA31B"/>
                </a:solidFill>
                <a:ea typeface="Times New Roman" charset="0"/>
                <a:cs typeface="Times New Roman" charset="0"/>
              </a:rPr>
              <a:t>eradication on lipids and lipoproteins</a:t>
            </a:r>
            <a:endParaRPr lang="en-US" altLang="x-none" b="1">
              <a:solidFill>
                <a:srgbClr val="FFFFFF"/>
              </a:solidFill>
              <a:ea typeface="Times New Roman" charset="0"/>
              <a:cs typeface="Times New Roman" charset="0"/>
            </a:endParaRPr>
          </a:p>
        </p:txBody>
      </p:sp>
      <p:graphicFrame>
        <p:nvGraphicFramePr>
          <p:cNvPr id="1561603" name="Group 3"/>
          <p:cNvGraphicFramePr>
            <a:graphicFrameLocks noGrp="1"/>
          </p:cNvGraphicFramePr>
          <p:nvPr/>
        </p:nvGraphicFramePr>
        <p:xfrm>
          <a:off x="1447800" y="990600"/>
          <a:ext cx="6172200" cy="3000375"/>
        </p:xfrm>
        <a:graphic>
          <a:graphicData uri="http://schemas.openxmlformats.org/drawingml/2006/table">
            <a:tbl>
              <a:tblPr/>
              <a:tblGrid>
                <a:gridCol w="2032000"/>
                <a:gridCol w="1473200"/>
                <a:gridCol w="2667000"/>
              </a:tblGrid>
              <a:tr h="67945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Variable </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Increase  (%)</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p</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(unadjusted) </a:t>
                      </a:r>
                    </a:p>
                  </a:txBody>
                  <a:tcPr horzOverflow="overflow">
                    <a:lnL>
                      <a:noFill/>
                    </a:lnL>
                    <a:lnR cap="flat">
                      <a:noFill/>
                    </a:lnR>
                    <a:lnT cap="flat">
                      <a:noFill/>
                    </a:lnT>
                    <a:lnB>
                      <a:noFill/>
                    </a:lnB>
                    <a:lnTlToBr>
                      <a:noFill/>
                    </a:lnTlToBr>
                    <a:lnBlToTr>
                      <a:noFill/>
                    </a:lnBlToTr>
                    <a:noFill/>
                  </a:tcPr>
                </a:tc>
              </a:tr>
              <a:tr h="3841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Cholesterol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14.3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0.001 </a:t>
                      </a:r>
                    </a:p>
                  </a:txBody>
                  <a:tcPr horzOverflow="overflow">
                    <a:lnL>
                      <a:noFill/>
                    </a:lnL>
                    <a:lnR cap="flat">
                      <a:noFill/>
                    </a:lnR>
                    <a:lnT>
                      <a:noFill/>
                    </a:lnT>
                    <a:lnB>
                      <a:noFill/>
                    </a:lnB>
                    <a:lnTlToBr>
                      <a:noFill/>
                    </a:lnTlToBr>
                    <a:lnBlToTr>
                      <a:noFill/>
                    </a:lnBlToTr>
                    <a:noFill/>
                  </a:tcPr>
                </a:tc>
              </a:tr>
              <a:tr h="3841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Triglycerides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24.9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0.012 </a:t>
                      </a:r>
                    </a:p>
                  </a:txBody>
                  <a:tcPr horzOverflow="overflow">
                    <a:lnL>
                      <a:noFill/>
                    </a:lnL>
                    <a:lnR cap="flat">
                      <a:noFill/>
                    </a:lnR>
                    <a:lnT>
                      <a:noFill/>
                    </a:lnT>
                    <a:lnB>
                      <a:noFill/>
                    </a:lnB>
                    <a:lnTlToBr>
                      <a:noFill/>
                    </a:lnTlToBr>
                    <a:lnBlToTr>
                      <a:noFill/>
                    </a:lnBlToTr>
                    <a:noFill/>
                  </a:tcPr>
                </a:tc>
              </a:tr>
              <a:tr h="7191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HDL cholesterol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24.7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&lt;0.001 </a:t>
                      </a:r>
                    </a:p>
                  </a:txBody>
                  <a:tcPr horzOverflow="overflow">
                    <a:lnL>
                      <a:noFill/>
                    </a:lnL>
                    <a:lnR cap="flat">
                      <a:noFill/>
                    </a:lnR>
                    <a:lnT>
                      <a:noFill/>
                    </a:lnT>
                    <a:lnB>
                      <a:noFill/>
                    </a:lnB>
                    <a:lnTlToBr>
                      <a:noFill/>
                    </a:lnTlToBr>
                    <a:lnBlToTr>
                      <a:noFill/>
                    </a:lnBlToTr>
                    <a:noFill/>
                  </a:tcPr>
                </a:tc>
              </a:tr>
              <a:tr h="3841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Apo-A1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9.0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&lt;0.001 </a:t>
                      </a:r>
                    </a:p>
                  </a:txBody>
                  <a:tcPr horzOverflow="overflow">
                    <a:lnL>
                      <a:noFill/>
                    </a:lnL>
                    <a:lnR cap="flat">
                      <a:noFill/>
                    </a:lnR>
                    <a:lnT>
                      <a:noFill/>
                    </a:lnT>
                    <a:lnB>
                      <a:noFill/>
                    </a:lnB>
                    <a:lnTlToBr>
                      <a:noFill/>
                    </a:lnTlToBr>
                    <a:lnBlToTr>
                      <a:noFill/>
                    </a:lnBlToTr>
                    <a:noFill/>
                  </a:tcPr>
                </a:tc>
              </a:tr>
              <a:tr h="38417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Apo-A2 </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11.7 </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0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&lt;0.001 </a:t>
                      </a:r>
                    </a:p>
                  </a:txBody>
                  <a:tcPr horzOverflow="overflow">
                    <a:lnL>
                      <a:noFill/>
                    </a:lnL>
                    <a:lnR cap="flat">
                      <a:noFill/>
                    </a:lnR>
                    <a:lnT>
                      <a:noFill/>
                    </a:lnT>
                    <a:lnB cap="flat">
                      <a:noFill/>
                    </a:lnB>
                    <a:lnTlToBr>
                      <a:noFill/>
                    </a:lnTlToBr>
                    <a:lnBlToTr>
                      <a:noFill/>
                    </a:lnBlToTr>
                    <a:noFill/>
                  </a:tcPr>
                </a:tc>
              </a:tr>
            </a:tbl>
          </a:graphicData>
        </a:graphic>
      </p:graphicFrame>
      <p:sp>
        <p:nvSpPr>
          <p:cNvPr id="1561640" name="Line 40"/>
          <p:cNvSpPr>
            <a:spLocks noChangeShapeType="1"/>
          </p:cNvSpPr>
          <p:nvPr/>
        </p:nvSpPr>
        <p:spPr bwMode="auto">
          <a:xfrm>
            <a:off x="1447800" y="1676400"/>
            <a:ext cx="5410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1641" name="Line 41"/>
          <p:cNvSpPr>
            <a:spLocks noChangeShapeType="1"/>
          </p:cNvSpPr>
          <p:nvPr/>
        </p:nvSpPr>
        <p:spPr bwMode="auto">
          <a:xfrm>
            <a:off x="1447800" y="4038600"/>
            <a:ext cx="54102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1642" name="Text Box 42"/>
          <p:cNvSpPr txBox="1">
            <a:spLocks noChangeArrowheads="1"/>
          </p:cNvSpPr>
          <p:nvPr/>
        </p:nvSpPr>
        <p:spPr bwMode="auto">
          <a:xfrm>
            <a:off x="1447800" y="4114800"/>
            <a:ext cx="5867400" cy="251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50000"/>
              </a:spcBef>
            </a:pPr>
            <a:r>
              <a:rPr lang="en-US" altLang="x-none">
                <a:solidFill>
                  <a:srgbClr val="FFFFFF"/>
                </a:solidFill>
                <a:latin typeface="Verdana" charset="0"/>
                <a:ea typeface="Times New Roman" charset="0"/>
                <a:cs typeface="Times New Roman" charset="0"/>
              </a:rPr>
              <a:t>Retrospective; 87 pts.; baseline levels &amp; one yr.</a:t>
            </a:r>
          </a:p>
          <a:p>
            <a:pPr eaLnBrk="1" hangingPunct="1">
              <a:lnSpc>
                <a:spcPct val="90000"/>
              </a:lnSpc>
              <a:spcBef>
                <a:spcPct val="50000"/>
              </a:spcBef>
            </a:pPr>
            <a:r>
              <a:rPr lang="en-US" altLang="x-none">
                <a:solidFill>
                  <a:srgbClr val="FFFFFF"/>
                </a:solidFill>
                <a:latin typeface="Verdana" charset="0"/>
                <a:ea typeface="Times New Roman" charset="0"/>
                <a:cs typeface="Times New Roman" charset="0"/>
              </a:rPr>
              <a:t>Resulted in 10% decrease in FRS</a:t>
            </a:r>
          </a:p>
          <a:p>
            <a:pPr eaLnBrk="1" hangingPunct="1">
              <a:lnSpc>
                <a:spcPct val="90000"/>
              </a:lnSpc>
              <a:spcBef>
                <a:spcPct val="50000"/>
              </a:spcBef>
            </a:pPr>
            <a:r>
              <a:rPr lang="en-US" altLang="x-none">
                <a:solidFill>
                  <a:srgbClr val="FFFFFF"/>
                </a:solidFill>
                <a:latin typeface="Verdana" charset="0"/>
                <a:ea typeface="Times New Roman" charset="0"/>
                <a:cs typeface="Times New Roman" charset="0"/>
              </a:rPr>
              <a:t>Lipid metabolism &amp; infectious diseases linked</a:t>
            </a:r>
          </a:p>
          <a:p>
            <a:pPr eaLnBrk="1" hangingPunct="1">
              <a:lnSpc>
                <a:spcPct val="90000"/>
              </a:lnSpc>
              <a:spcBef>
                <a:spcPct val="50000"/>
              </a:spcBef>
            </a:pPr>
            <a:r>
              <a:rPr lang="en-US" altLang="x-none">
                <a:solidFill>
                  <a:srgbClr val="FFFFFF"/>
                </a:solidFill>
                <a:latin typeface="Verdana" charset="0"/>
                <a:ea typeface="Times New Roman" charset="0"/>
                <a:cs typeface="Times New Roman" charset="0"/>
              </a:rPr>
              <a:t>? Screen all pts. with low HDL for chronic infect.</a:t>
            </a:r>
          </a:p>
          <a:p>
            <a:pPr eaLnBrk="1" hangingPunct="1">
              <a:lnSpc>
                <a:spcPct val="90000"/>
              </a:lnSpc>
              <a:spcBef>
                <a:spcPct val="50000"/>
              </a:spcBef>
            </a:pPr>
            <a:endParaRPr lang="en-US" altLang="x-none">
              <a:solidFill>
                <a:srgbClr val="FFFFFF"/>
              </a:solidFill>
              <a:latin typeface="Verdana" charset="0"/>
              <a:ea typeface="Times New Roman" charset="0"/>
              <a:cs typeface="Times New Roman" charset="0"/>
            </a:endParaRPr>
          </a:p>
          <a:p>
            <a:pPr eaLnBrk="1" hangingPunct="1">
              <a:lnSpc>
                <a:spcPct val="90000"/>
              </a:lnSpc>
              <a:spcBef>
                <a:spcPct val="50000"/>
              </a:spcBef>
            </a:pPr>
            <a:r>
              <a:rPr lang="en-US" altLang="x-none">
                <a:solidFill>
                  <a:srgbClr val="FFFFFF"/>
                </a:solidFill>
                <a:latin typeface="Verdana" charset="0"/>
                <a:ea typeface="Times New Roman" charset="0"/>
                <a:cs typeface="Times New Roman" charset="0"/>
              </a:rPr>
              <a:t>Scharnagl H et al.  </a:t>
            </a:r>
            <a:r>
              <a:rPr lang="en-US" altLang="x-none" i="1">
                <a:solidFill>
                  <a:srgbClr val="FFFFFF"/>
                </a:solidFill>
                <a:latin typeface="Verdana" charset="0"/>
                <a:ea typeface="Times New Roman" charset="0"/>
                <a:cs typeface="Times New Roman" charset="0"/>
              </a:rPr>
              <a:t>Am J Cardiol</a:t>
            </a:r>
            <a:r>
              <a:rPr lang="en-US" altLang="x-none">
                <a:solidFill>
                  <a:srgbClr val="FFFFFF"/>
                </a:solidFill>
                <a:latin typeface="Verdana" charset="0"/>
                <a:ea typeface="Times New Roman" charset="0"/>
                <a:cs typeface="Times New Roman" charset="0"/>
              </a:rPr>
              <a:t> 2004 Jan 15; 93(2):219-20.</a:t>
            </a:r>
            <a:r>
              <a:rPr lang="en-US" altLang="x-none">
                <a:latin typeface="Times New Roman" charset="0"/>
              </a:rPr>
              <a:t> </a:t>
            </a:r>
          </a:p>
        </p:txBody>
      </p:sp>
      <p:sp>
        <p:nvSpPr>
          <p:cNvPr id="1561643" name="Text Box 43"/>
          <p:cNvSpPr txBox="1">
            <a:spLocks noChangeArrowheads="1"/>
          </p:cNvSpPr>
          <p:nvPr/>
        </p:nvSpPr>
        <p:spPr bwMode="auto">
          <a:xfrm>
            <a:off x="6461125" y="2297113"/>
            <a:ext cx="2497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You do not have this</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ooter Placeholder 4"/>
          <p:cNvSpPr>
            <a:spLocks noGrp="1"/>
          </p:cNvSpPr>
          <p:nvPr>
            <p:ph type="ftr" sz="quarter" idx="11"/>
          </p:nvPr>
        </p:nvSpPr>
        <p:spPr/>
        <p:txBody>
          <a:bodyPr/>
          <a:lstStyle/>
          <a:p>
            <a:r>
              <a:rPr lang="en-US" altLang="x-none"/>
              <a:t>Copyright Bale/Doneen Paradigm</a:t>
            </a:r>
          </a:p>
        </p:txBody>
      </p:sp>
      <p:sp>
        <p:nvSpPr>
          <p:cNvPr id="1563650" name="Text Box 2"/>
          <p:cNvSpPr txBox="1">
            <a:spLocks noChangeArrowheads="1"/>
          </p:cNvSpPr>
          <p:nvPr/>
        </p:nvSpPr>
        <p:spPr bwMode="auto">
          <a:xfrm>
            <a:off x="1066800" y="5867400"/>
            <a:ext cx="6477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85000"/>
              </a:lnSpc>
            </a:pPr>
            <a:r>
              <a:rPr lang="en-US" altLang="x-none" sz="2000">
                <a:solidFill>
                  <a:srgbClr val="FFA31B"/>
                </a:solidFill>
                <a:latin typeface="Verdana" charset="0"/>
                <a:ea typeface="Times New Roman" charset="0"/>
                <a:cs typeface="Times New Roman" charset="0"/>
              </a:rPr>
              <a:t>Ruttmann E et al. </a:t>
            </a:r>
            <a:r>
              <a:rPr lang="en-US" altLang="x-none" sz="2000" i="1">
                <a:solidFill>
                  <a:srgbClr val="FFA31B"/>
                </a:solidFill>
                <a:latin typeface="Verdana" charset="0"/>
                <a:ea typeface="Times New Roman" charset="0"/>
                <a:cs typeface="Times New Roman" charset="0"/>
              </a:rPr>
              <a:t>Circulation</a:t>
            </a:r>
            <a:r>
              <a:rPr lang="en-US" altLang="x-none" sz="2000">
                <a:solidFill>
                  <a:srgbClr val="FFA31B"/>
                </a:solidFill>
                <a:latin typeface="Verdana" charset="0"/>
                <a:ea typeface="Times New Roman" charset="0"/>
                <a:cs typeface="Times New Roman" charset="0"/>
              </a:rPr>
              <a:t> 9/26/2005; available at: http://circ.ahajournals.org.  </a:t>
            </a:r>
          </a:p>
        </p:txBody>
      </p:sp>
      <p:sp>
        <p:nvSpPr>
          <p:cNvPr id="1563651" name="Rectangle 3"/>
          <p:cNvSpPr>
            <a:spLocks noGrp="1" noRot="1" noChangeArrowheads="1"/>
          </p:cNvSpPr>
          <p:nvPr>
            <p:ph type="title"/>
          </p:nvPr>
        </p:nvSpPr>
        <p:spPr>
          <a:xfrm>
            <a:off x="990600" y="228600"/>
            <a:ext cx="6629400" cy="533400"/>
          </a:xfrm>
        </p:spPr>
        <p:txBody>
          <a:bodyPr/>
          <a:lstStyle/>
          <a:p>
            <a:r>
              <a:rPr lang="en-US" altLang="x-none" sz="3600" b="1">
                <a:solidFill>
                  <a:srgbClr val="FFA31B"/>
                </a:solidFill>
                <a:ea typeface="Arial" charset="0"/>
                <a:cs typeface="Arial" charset="0"/>
              </a:rPr>
              <a:t>GGT predicts risk of CHD</a:t>
            </a:r>
          </a:p>
        </p:txBody>
      </p:sp>
      <p:graphicFrame>
        <p:nvGraphicFramePr>
          <p:cNvPr id="1563652" name="Group 4"/>
          <p:cNvGraphicFramePr>
            <a:graphicFrameLocks noGrp="1"/>
          </p:cNvGraphicFramePr>
          <p:nvPr/>
        </p:nvGraphicFramePr>
        <p:xfrm>
          <a:off x="990600" y="990600"/>
          <a:ext cx="8229600" cy="3708400"/>
        </p:xfrm>
        <a:graphic>
          <a:graphicData uri="http://schemas.openxmlformats.org/drawingml/2006/table">
            <a:tbl>
              <a:tblPr/>
              <a:tblGrid>
                <a:gridCol w="1600200"/>
                <a:gridCol w="1524000"/>
                <a:gridCol w="1143000"/>
                <a:gridCol w="914400"/>
                <a:gridCol w="1143000"/>
                <a:gridCol w="1066800"/>
                <a:gridCol w="838200"/>
              </a:tblGrid>
              <a:tr h="5810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Outcomes</a:t>
                      </a:r>
                    </a:p>
                  </a:txBody>
                  <a:tcPr marL="45720" marR="0"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Men: High normal GGT</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(&lt; 14U/L)</a:t>
                      </a:r>
                    </a:p>
                  </a:txBody>
                  <a:tcPr marL="45720"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Men: Highly elevated GGT</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(&gt;56 U/L)</a:t>
                      </a:r>
                    </a:p>
                  </a:txBody>
                  <a:tcPr marL="45720"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p for log increase</a:t>
                      </a:r>
                    </a:p>
                  </a:txBody>
                  <a:tcPr marL="45720"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Women: High normal GGT</a:t>
                      </a:r>
                    </a:p>
                  </a:txBody>
                  <a:tcPr marL="45720"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Women: Highly elevated GGT</a:t>
                      </a:r>
                    </a:p>
                  </a:txBody>
                  <a:tcPr marL="45720" marR="0"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p for log increase</a:t>
                      </a:r>
                    </a:p>
                  </a:txBody>
                  <a:tcPr marL="45720" marR="0" horzOverflow="overflow">
                    <a:lnL>
                      <a:noFill/>
                    </a:lnL>
                    <a:lnR cap="flat">
                      <a:noFill/>
                    </a:lnR>
                    <a:lnT cap="flat">
                      <a:noFill/>
                    </a:lnT>
                    <a:lnB>
                      <a:noFill/>
                    </a:lnB>
                    <a:lnTlToBr>
                      <a:noFill/>
                    </a:lnTlToBr>
                    <a:lnBlToTr>
                      <a:noFill/>
                    </a:lnBlToTr>
                    <a:noFill/>
                  </a:tcPr>
                </a:tc>
              </a:tr>
              <a:tr h="5794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Cardio/</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cerebrovascular death</a:t>
                      </a:r>
                    </a:p>
                  </a:txBody>
                  <a:tcPr marL="45720"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1.17</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(1.02-1.33)</a:t>
                      </a: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1.64</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(1.35-2.0)</a:t>
                      </a: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&lt;0.001</a:t>
                      </a: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1.04</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(0.88-1.22)</a:t>
                      </a: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1.51</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(1.21-1.89) </a:t>
                      </a: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&lt;0.001</a:t>
                      </a:r>
                    </a:p>
                  </a:txBody>
                  <a:tcPr marL="45720" marR="0" horzOverflow="overflow">
                    <a:lnL>
                      <a:noFill/>
                    </a:lnL>
                    <a:lnR cap="flat">
                      <a:noFill/>
                    </a:lnR>
                    <a:lnT>
                      <a:noFill/>
                    </a:lnT>
                    <a:lnB>
                      <a:noFill/>
                    </a:lnB>
                    <a:lnTlToBr>
                      <a:noFill/>
                    </a:lnTlToBr>
                    <a:lnBlToTr>
                      <a:noFill/>
                    </a:lnBlToTr>
                    <a:noFill/>
                  </a:tcPr>
                </a:tc>
              </a:tr>
              <a:tr h="5810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cap="flat">
                      <a:noFill/>
                    </a:lnR>
                    <a:lnT>
                      <a:noFill/>
                    </a:lnT>
                    <a:lnB>
                      <a:noFill/>
                    </a:lnB>
                    <a:lnTlToBr>
                      <a:noFill/>
                    </a:lnTlToBr>
                    <a:lnBlToTr>
                      <a:noFill/>
                    </a:lnBlToTr>
                    <a:noFill/>
                  </a:tcPr>
                </a:tc>
              </a:tr>
              <a:tr h="2651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Chronic coronary heart disease</a:t>
                      </a:r>
                    </a:p>
                  </a:txBody>
                  <a:tcPr marL="45720"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1.11</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(0.87-1.41)</a:t>
                      </a: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1.60</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(1.12-2.26)</a:t>
                      </a: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0.009</a:t>
                      </a: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1.20</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(0.87-1.66)</a:t>
                      </a: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1.87</a:t>
                      </a:r>
                    </a:p>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(1.23-2.83)</a:t>
                      </a: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r>
                        <a:rPr kumimoji="0" lang="en-US"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rPr>
                        <a:t>0.002</a:t>
                      </a:r>
                    </a:p>
                  </a:txBody>
                  <a:tcPr marL="45720" marR="0" horzOverflow="overflow">
                    <a:lnL>
                      <a:noFill/>
                    </a:lnL>
                    <a:lnR cap="flat">
                      <a:noFill/>
                    </a:lnR>
                    <a:lnT>
                      <a:noFill/>
                    </a:lnT>
                    <a:lnB>
                      <a:noFill/>
                    </a:lnB>
                    <a:lnTlToBr>
                      <a:noFill/>
                    </a:lnTlToBr>
                    <a:lnBlToTr>
                      <a:noFill/>
                    </a:lnBlToTr>
                    <a:noFill/>
                  </a:tcPr>
                </a:tc>
              </a:tr>
              <a:tr h="29368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cap="flat">
                      <a:noFill/>
                    </a:lnR>
                    <a:lnT>
                      <a:noFill/>
                    </a:lnT>
                    <a:lnB>
                      <a:noFill/>
                    </a:lnB>
                    <a:lnTlToBr>
                      <a:noFill/>
                    </a:lnTlToBr>
                    <a:lnBlToTr>
                      <a:noFill/>
                    </a:lnBlToTr>
                    <a:noFill/>
                  </a:tcPr>
                </a:tc>
              </a:tr>
              <a:tr h="24606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cap="flat">
                      <a:noFill/>
                    </a:lnR>
                    <a:lnT>
                      <a:noFill/>
                    </a:lnT>
                    <a:lnB>
                      <a:noFill/>
                    </a:lnB>
                    <a:lnTlToBr>
                      <a:noFill/>
                    </a:lnTlToBr>
                    <a:lnBlToTr>
                      <a:noFill/>
                    </a:lnBlToTr>
                    <a:noFill/>
                  </a:tcPr>
                </a:tc>
              </a:tr>
              <a:tr h="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charset="2"/>
                        <a:buNone/>
                        <a:tabLst/>
                      </a:pPr>
                      <a:endParaRPr kumimoji="0" lang="x-none" altLang="x-none" sz="1600" b="1" i="0" u="none" strike="noStrike" cap="none" normalizeH="0" baseline="0">
                        <a:ln>
                          <a:noFill/>
                        </a:ln>
                        <a:solidFill>
                          <a:schemeClr val="tx1"/>
                        </a:solidFill>
                        <a:effectLst>
                          <a:outerShdw blurRad="38100" dist="38100" dir="2700000" algn="tl">
                            <a:srgbClr val="000000"/>
                          </a:outerShdw>
                        </a:effectLst>
                        <a:latin typeface="Arial" charset="0"/>
                        <a:ea typeface="Times New Roman" charset="0"/>
                        <a:cs typeface="Times New Roman" charset="0"/>
                      </a:endParaRPr>
                    </a:p>
                  </a:txBody>
                  <a:tcPr marL="45720" marR="0" horzOverflow="overflow">
                    <a:lnL>
                      <a:noFill/>
                    </a:lnL>
                    <a:lnR cap="flat">
                      <a:noFill/>
                    </a:lnR>
                    <a:lnT>
                      <a:noFill/>
                    </a:lnT>
                    <a:lnB cap="flat">
                      <a:noFill/>
                    </a:lnB>
                    <a:lnTlToBr>
                      <a:noFill/>
                    </a:lnTlToBr>
                    <a:lnBlToTr>
                      <a:noFill/>
                    </a:lnBlToTr>
                    <a:noFill/>
                  </a:tcPr>
                </a:tc>
              </a:tr>
            </a:tbl>
          </a:graphicData>
        </a:graphic>
      </p:graphicFrame>
      <p:sp>
        <p:nvSpPr>
          <p:cNvPr id="1563730" name="Line 82"/>
          <p:cNvSpPr>
            <a:spLocks noChangeShapeType="1"/>
          </p:cNvSpPr>
          <p:nvPr/>
        </p:nvSpPr>
        <p:spPr bwMode="auto">
          <a:xfrm>
            <a:off x="990600" y="1905000"/>
            <a:ext cx="81534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3731" name="Line 83"/>
          <p:cNvSpPr>
            <a:spLocks noChangeShapeType="1"/>
          </p:cNvSpPr>
          <p:nvPr/>
        </p:nvSpPr>
        <p:spPr bwMode="auto">
          <a:xfrm>
            <a:off x="990600" y="3733800"/>
            <a:ext cx="81534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3732" name="Text Box 84"/>
          <p:cNvSpPr txBox="1">
            <a:spLocks noChangeArrowheads="1"/>
          </p:cNvSpPr>
          <p:nvPr/>
        </p:nvSpPr>
        <p:spPr bwMode="auto">
          <a:xfrm>
            <a:off x="1066800" y="38100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sz="1200" b="1">
                <a:latin typeface="Verdana" charset="0"/>
                <a:ea typeface="Times New Roman" charset="0"/>
                <a:cs typeface="Times New Roman" charset="0"/>
              </a:rPr>
              <a:t>*Adjusted for age, BMI, systolic BP, cholesterol, triglycerides, glucose, smoking, work status, and year of examination</a:t>
            </a:r>
            <a:r>
              <a:rPr lang="en-US" altLang="x-none" sz="1200" b="1">
                <a:latin typeface="Verdana" charset="0"/>
              </a:rPr>
              <a:t> </a:t>
            </a:r>
          </a:p>
        </p:txBody>
      </p:sp>
      <p:sp>
        <p:nvSpPr>
          <p:cNvPr id="1563733" name="Line 85"/>
          <p:cNvSpPr>
            <a:spLocks noChangeShapeType="1"/>
          </p:cNvSpPr>
          <p:nvPr/>
        </p:nvSpPr>
        <p:spPr bwMode="auto">
          <a:xfrm>
            <a:off x="990600" y="4267200"/>
            <a:ext cx="81534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3734" name="Text Box 86"/>
          <p:cNvSpPr txBox="1">
            <a:spLocks noChangeArrowheads="1"/>
          </p:cNvSpPr>
          <p:nvPr/>
        </p:nvSpPr>
        <p:spPr bwMode="auto">
          <a:xfrm>
            <a:off x="898525" y="4460875"/>
            <a:ext cx="52609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x-none" sz="2400">
                <a:latin typeface="Times New Roman" charset="0"/>
              </a:rPr>
              <a:t>160,000 Austrians followed 17 years</a:t>
            </a:r>
          </a:p>
          <a:p>
            <a:pPr eaLnBrk="1" hangingPunct="1"/>
            <a:r>
              <a:rPr lang="en-US" altLang="x-none" sz="2400">
                <a:latin typeface="Times New Roman" charset="0"/>
              </a:rPr>
              <a:t>As strong a predictor as cholesterol</a:t>
            </a:r>
          </a:p>
          <a:p>
            <a:pPr eaLnBrk="1" hangingPunct="1"/>
            <a:r>
              <a:rPr lang="en-US" altLang="x-none" sz="2400">
                <a:latin typeface="Times New Roman" charset="0"/>
              </a:rPr>
              <a:t>Less strong predictor than BP or smoking</a:t>
            </a:r>
          </a:p>
        </p:txBody>
      </p:sp>
      <p:sp>
        <p:nvSpPr>
          <p:cNvPr id="1563735" name="Text Box 87"/>
          <p:cNvSpPr txBox="1">
            <a:spLocks noChangeArrowheads="1"/>
          </p:cNvSpPr>
          <p:nvPr/>
        </p:nvSpPr>
        <p:spPr bwMode="auto">
          <a:xfrm>
            <a:off x="-92075" y="112713"/>
            <a:ext cx="1327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rgbClr val="FFFF00"/>
                </a:solidFill>
              </a:rPr>
              <a:t>Yours is 15</a:t>
            </a:r>
          </a:p>
          <a:p>
            <a:r>
              <a:rPr lang="en-US" altLang="x-none">
                <a:solidFill>
                  <a:srgbClr val="FFFF00"/>
                </a:solidFill>
              </a:rPr>
              <a:t>Want &lt; 14</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ltLang="x-none"/>
              <a:t>Copyright Bale/Doneen Paradigm</a:t>
            </a:r>
          </a:p>
        </p:txBody>
      </p:sp>
      <p:sp>
        <p:nvSpPr>
          <p:cNvPr id="1565698" name="Rectangle 2"/>
          <p:cNvSpPr>
            <a:spLocks noGrp="1" noRot="1" noChangeArrowheads="1"/>
          </p:cNvSpPr>
          <p:nvPr>
            <p:ph type="title"/>
          </p:nvPr>
        </p:nvSpPr>
        <p:spPr>
          <a:xfrm>
            <a:off x="301625" y="0"/>
            <a:ext cx="8510588" cy="762000"/>
          </a:xfrm>
        </p:spPr>
        <p:txBody>
          <a:bodyPr/>
          <a:lstStyle/>
          <a:p>
            <a:r>
              <a:rPr lang="en-US" altLang="x-none" sz="3200"/>
              <a:t>GGT may be a marker and a player in CVD</a:t>
            </a:r>
          </a:p>
        </p:txBody>
      </p:sp>
      <p:sp>
        <p:nvSpPr>
          <p:cNvPr id="1565699" name="Rectangle 3"/>
          <p:cNvSpPr>
            <a:spLocks noGrp="1" noRot="1" noChangeArrowheads="1"/>
          </p:cNvSpPr>
          <p:nvPr>
            <p:ph type="body" idx="1"/>
          </p:nvPr>
        </p:nvSpPr>
        <p:spPr>
          <a:xfrm>
            <a:off x="228600" y="1143000"/>
            <a:ext cx="8915400" cy="4267200"/>
          </a:xfrm>
        </p:spPr>
        <p:txBody>
          <a:bodyPr/>
          <a:lstStyle/>
          <a:p>
            <a:r>
              <a:rPr lang="en-US" altLang="x-none" sz="2000"/>
              <a:t>Turkish Adult Risk Factor Study- prospective; 1,556 non-diabetic; mean age 52 </a:t>
            </a:r>
            <a:r>
              <a:rPr lang="en-US" altLang="x-none" sz="2000" u="sng"/>
              <a:t>+</a:t>
            </a:r>
            <a:r>
              <a:rPr lang="en-US" altLang="x-none" sz="2000"/>
              <a:t> 10.7; 135 with CAD</a:t>
            </a:r>
          </a:p>
          <a:p>
            <a:r>
              <a:rPr lang="en-US" altLang="x-none" sz="2000"/>
              <a:t>Male tertiles of GGT U/L: 0-19.1; 19.2-30.2; </a:t>
            </a:r>
            <a:r>
              <a:rPr lang="en-US" altLang="x-none" sz="2000" u="sng"/>
              <a:t>&gt;</a:t>
            </a:r>
            <a:r>
              <a:rPr lang="en-US" altLang="x-none" sz="2000"/>
              <a:t>30.3    </a:t>
            </a:r>
          </a:p>
          <a:p>
            <a:r>
              <a:rPr lang="en-US" altLang="x-none" sz="2000"/>
              <a:t>Female tertiles               : 0- 13.1; 13.2-21.0; </a:t>
            </a:r>
            <a:r>
              <a:rPr lang="en-US" altLang="x-none" sz="2000" u="sng"/>
              <a:t>&gt;</a:t>
            </a:r>
            <a:r>
              <a:rPr lang="en-US" altLang="x-none" sz="2000"/>
              <a:t>21.1 </a:t>
            </a:r>
          </a:p>
          <a:p>
            <a:r>
              <a:rPr lang="en-US" altLang="x-none" sz="2000"/>
              <a:t>Highest tertile 1.81 X more likely to have CHD vs lowest</a:t>
            </a:r>
          </a:p>
          <a:p>
            <a:pPr>
              <a:buFont typeface="Wingdings" charset="2"/>
              <a:buNone/>
            </a:pPr>
            <a:r>
              <a:rPr lang="en-US" altLang="x-none" sz="2000"/>
              <a:t>        independent of: age, gender, waist, alcohol, smoking, BP, TC, fasting blood sugar</a:t>
            </a:r>
          </a:p>
          <a:p>
            <a:r>
              <a:rPr lang="en-US" altLang="x-none" sz="2000"/>
              <a:t>Insulin resistance strong determinant of GGT</a:t>
            </a:r>
          </a:p>
          <a:p>
            <a:r>
              <a:rPr lang="en-US" altLang="x-none" sz="2000"/>
              <a:t>GGT regarded as “pro-oxidant”</a:t>
            </a:r>
          </a:p>
          <a:p>
            <a:r>
              <a:rPr lang="en-US" altLang="x-none" sz="2000"/>
              <a:t>Conclusion: moderate elevation of GGT reflects IR and enhanced oxidative stress; GGT is a marker of and player in CVD</a:t>
            </a:r>
          </a:p>
        </p:txBody>
      </p:sp>
      <p:sp>
        <p:nvSpPr>
          <p:cNvPr id="1565700" name="Text Box 4"/>
          <p:cNvSpPr txBox="1">
            <a:spLocks noChangeArrowheads="1"/>
          </p:cNvSpPr>
          <p:nvPr/>
        </p:nvSpPr>
        <p:spPr bwMode="auto">
          <a:xfrm>
            <a:off x="288925" y="5294313"/>
            <a:ext cx="7788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solidFill>
                <a:schemeClr val="hlink"/>
              </a:solidFill>
            </a:endParaRPr>
          </a:p>
        </p:txBody>
      </p:sp>
      <p:sp>
        <p:nvSpPr>
          <p:cNvPr id="1565701" name="Text Box 5"/>
          <p:cNvSpPr txBox="1">
            <a:spLocks noChangeArrowheads="1"/>
          </p:cNvSpPr>
          <p:nvPr/>
        </p:nvSpPr>
        <p:spPr bwMode="auto">
          <a:xfrm>
            <a:off x="898525" y="59547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hlink"/>
              </a:solidFill>
            </a:endParaRPr>
          </a:p>
        </p:txBody>
      </p:sp>
      <p:sp>
        <p:nvSpPr>
          <p:cNvPr id="1565702" name="Text Box 6"/>
          <p:cNvSpPr txBox="1">
            <a:spLocks noChangeArrowheads="1"/>
          </p:cNvSpPr>
          <p:nvPr/>
        </p:nvSpPr>
        <p:spPr bwMode="auto">
          <a:xfrm>
            <a:off x="441325" y="57261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sz="2000">
              <a:solidFill>
                <a:schemeClr val="folHlink"/>
              </a:solidFill>
            </a:endParaRPr>
          </a:p>
        </p:txBody>
      </p:sp>
      <p:sp>
        <p:nvSpPr>
          <p:cNvPr id="1565703" name="Text Box 7"/>
          <p:cNvSpPr txBox="1">
            <a:spLocks noChangeArrowheads="1"/>
          </p:cNvSpPr>
          <p:nvPr/>
        </p:nvSpPr>
        <p:spPr bwMode="auto">
          <a:xfrm>
            <a:off x="60325" y="6056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solidFill>
                <a:schemeClr val="folHlink"/>
              </a:solidFill>
            </a:endParaRPr>
          </a:p>
        </p:txBody>
      </p:sp>
      <p:sp>
        <p:nvSpPr>
          <p:cNvPr id="1565704" name="Text Box 8"/>
          <p:cNvSpPr txBox="1">
            <a:spLocks noChangeArrowheads="1"/>
          </p:cNvSpPr>
          <p:nvPr/>
        </p:nvSpPr>
        <p:spPr bwMode="auto">
          <a:xfrm>
            <a:off x="669925" y="5649913"/>
            <a:ext cx="3230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i="1">
                <a:solidFill>
                  <a:schemeClr val="hlink"/>
                </a:solidFill>
              </a:rPr>
              <a:t>Prev Med</a:t>
            </a:r>
            <a:r>
              <a:rPr lang="en-US" altLang="x-none" sz="2000">
                <a:solidFill>
                  <a:schemeClr val="hlink"/>
                </a:solidFill>
              </a:rPr>
              <a:t> 2006; 43:136-39</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567746" name="Rectangle 2"/>
          <p:cNvSpPr>
            <a:spLocks noGrp="1" noRot="1" noChangeArrowheads="1"/>
          </p:cNvSpPr>
          <p:nvPr>
            <p:ph type="title"/>
          </p:nvPr>
        </p:nvSpPr>
        <p:spPr/>
        <p:txBody>
          <a:bodyPr/>
          <a:lstStyle/>
          <a:p>
            <a:r>
              <a:rPr lang="en-US" altLang="x-none" sz="4000"/>
              <a:t>RED  FLAGS  FOR  POSSIBLE  IR</a:t>
            </a:r>
          </a:p>
        </p:txBody>
      </p:sp>
      <p:sp>
        <p:nvSpPr>
          <p:cNvPr id="1567747" name="Rectangle 3"/>
          <p:cNvSpPr>
            <a:spLocks noGrp="1" noRot="1" noChangeArrowheads="1"/>
          </p:cNvSpPr>
          <p:nvPr>
            <p:ph type="body" idx="1"/>
          </p:nvPr>
        </p:nvSpPr>
        <p:spPr>
          <a:xfrm>
            <a:off x="301625" y="1295400"/>
            <a:ext cx="8540750" cy="5562600"/>
          </a:xfrm>
        </p:spPr>
        <p:txBody>
          <a:bodyPr/>
          <a:lstStyle/>
          <a:p>
            <a:pPr>
              <a:lnSpc>
                <a:spcPct val="80000"/>
              </a:lnSpc>
              <a:buFont typeface="Wingdings" charset="2"/>
              <a:buNone/>
            </a:pPr>
            <a:r>
              <a:rPr lang="en-US" altLang="x-none" sz="1400"/>
              <a:t>FATTY  LIVER                                                                            +</a:t>
            </a:r>
          </a:p>
          <a:p>
            <a:pPr>
              <a:lnSpc>
                <a:spcPct val="80000"/>
              </a:lnSpc>
              <a:buFont typeface="Wingdings" charset="2"/>
              <a:buNone/>
            </a:pPr>
            <a:r>
              <a:rPr lang="en-US" altLang="x-none" sz="1400"/>
              <a:t>ALBUMINURIA</a:t>
            </a:r>
          </a:p>
          <a:p>
            <a:pPr>
              <a:lnSpc>
                <a:spcPct val="80000"/>
              </a:lnSpc>
              <a:buFont typeface="Wingdings" charset="2"/>
              <a:buNone/>
            </a:pPr>
            <a:r>
              <a:rPr lang="en-US" altLang="x-none" sz="1400"/>
              <a:t>POLYCYSTIC  OVARIES</a:t>
            </a:r>
          </a:p>
          <a:p>
            <a:pPr>
              <a:lnSpc>
                <a:spcPct val="80000"/>
              </a:lnSpc>
              <a:buFont typeface="Wingdings" charset="2"/>
              <a:buNone/>
            </a:pPr>
            <a:r>
              <a:rPr lang="en-US" altLang="x-none" sz="1400"/>
              <a:t>GESTATIONAL  DIABETES</a:t>
            </a:r>
          </a:p>
          <a:p>
            <a:pPr>
              <a:lnSpc>
                <a:spcPct val="80000"/>
              </a:lnSpc>
              <a:buFont typeface="Wingdings" charset="2"/>
              <a:buNone/>
            </a:pPr>
            <a:r>
              <a:rPr lang="en-US" altLang="x-none" sz="1400"/>
              <a:t>INCREASED  URIC  ACID</a:t>
            </a:r>
          </a:p>
          <a:p>
            <a:pPr>
              <a:lnSpc>
                <a:spcPct val="80000"/>
              </a:lnSpc>
              <a:buFont typeface="Wingdings" charset="2"/>
              <a:buNone/>
            </a:pPr>
            <a:r>
              <a:rPr lang="en-US" altLang="x-none" sz="1400"/>
              <a:t>ACANTHOSIS  NIGRANS</a:t>
            </a:r>
          </a:p>
          <a:p>
            <a:pPr>
              <a:lnSpc>
                <a:spcPct val="80000"/>
              </a:lnSpc>
              <a:buFont typeface="Wingdings" charset="2"/>
              <a:buNone/>
            </a:pPr>
            <a:r>
              <a:rPr lang="en-US" altLang="x-none" sz="1400">
                <a:solidFill>
                  <a:schemeClr val="accent2"/>
                </a:solidFill>
              </a:rPr>
              <a:t>CENTRAL  OBESITY                                                                   +</a:t>
            </a:r>
          </a:p>
          <a:p>
            <a:pPr>
              <a:lnSpc>
                <a:spcPct val="80000"/>
              </a:lnSpc>
              <a:buFont typeface="Wingdings" charset="2"/>
              <a:buNone/>
            </a:pPr>
            <a:r>
              <a:rPr lang="en-US" altLang="x-none" sz="1400">
                <a:solidFill>
                  <a:schemeClr val="accent2"/>
                </a:solidFill>
              </a:rPr>
              <a:t>HYPERTENSION                                                                          +</a:t>
            </a:r>
          </a:p>
          <a:p>
            <a:pPr>
              <a:lnSpc>
                <a:spcPct val="80000"/>
              </a:lnSpc>
              <a:buFont typeface="Wingdings" charset="2"/>
              <a:buNone/>
            </a:pPr>
            <a:r>
              <a:rPr lang="en-US" altLang="x-none" sz="1400">
                <a:solidFill>
                  <a:schemeClr val="accent2"/>
                </a:solidFill>
              </a:rPr>
              <a:t>HYPERTRIGLYCERIDEMIA                                                         +</a:t>
            </a:r>
          </a:p>
          <a:p>
            <a:pPr>
              <a:lnSpc>
                <a:spcPct val="80000"/>
              </a:lnSpc>
              <a:buFont typeface="Wingdings" charset="2"/>
              <a:buNone/>
            </a:pPr>
            <a:r>
              <a:rPr lang="en-US" altLang="x-none" sz="1400">
                <a:solidFill>
                  <a:schemeClr val="accent2"/>
                </a:solidFill>
              </a:rPr>
              <a:t>LOW  HDL                                                                                     +</a:t>
            </a:r>
          </a:p>
          <a:p>
            <a:pPr>
              <a:lnSpc>
                <a:spcPct val="80000"/>
              </a:lnSpc>
              <a:buFont typeface="Wingdings" charset="2"/>
              <a:buNone/>
            </a:pPr>
            <a:r>
              <a:rPr lang="en-US" altLang="x-none" sz="1400">
                <a:solidFill>
                  <a:schemeClr val="folHlink"/>
                </a:solidFill>
              </a:rPr>
              <a:t>FBS  &gt; 90                                                                                      +</a:t>
            </a:r>
          </a:p>
          <a:p>
            <a:pPr>
              <a:lnSpc>
                <a:spcPct val="80000"/>
              </a:lnSpc>
              <a:buFont typeface="Wingdings" charset="2"/>
              <a:buNone/>
            </a:pPr>
            <a:r>
              <a:rPr lang="en-US" altLang="x-none" sz="1400"/>
              <a:t>INACTIVE  LIFESTYLE</a:t>
            </a:r>
          </a:p>
          <a:p>
            <a:pPr>
              <a:lnSpc>
                <a:spcPct val="80000"/>
              </a:lnSpc>
              <a:buFont typeface="Wingdings" charset="2"/>
              <a:buNone/>
            </a:pPr>
            <a:r>
              <a:rPr lang="en-US" altLang="x-none" sz="1400">
                <a:solidFill>
                  <a:schemeClr val="folHlink"/>
                </a:solidFill>
              </a:rPr>
              <a:t>IDIOPATHIC  PERIPHERAL  NEUROPATHY</a:t>
            </a:r>
          </a:p>
          <a:p>
            <a:pPr>
              <a:lnSpc>
                <a:spcPct val="80000"/>
              </a:lnSpc>
              <a:buFont typeface="Wingdings" charset="2"/>
              <a:buNone/>
            </a:pPr>
            <a:r>
              <a:rPr lang="en-US" altLang="x-none" sz="1400"/>
              <a:t>POSITIVE  FAMILY  Hx  FOR  DM  OR  EARLY  CV  DEATH      </a:t>
            </a:r>
          </a:p>
          <a:p>
            <a:pPr>
              <a:lnSpc>
                <a:spcPct val="80000"/>
              </a:lnSpc>
              <a:buFont typeface="Wingdings" charset="2"/>
              <a:buNone/>
            </a:pPr>
            <a:r>
              <a:rPr lang="en-US" altLang="x-none" sz="1400">
                <a:solidFill>
                  <a:schemeClr val="folHlink"/>
                </a:solidFill>
              </a:rPr>
              <a:t>SLEEP  APNEA                                                                              +</a:t>
            </a:r>
          </a:p>
          <a:p>
            <a:pPr>
              <a:lnSpc>
                <a:spcPct val="80000"/>
              </a:lnSpc>
              <a:buFont typeface="Wingdings" charset="2"/>
              <a:buNone/>
            </a:pPr>
            <a:r>
              <a:rPr lang="en-US" altLang="x-none" sz="1400"/>
              <a:t>ETHINICITY</a:t>
            </a:r>
          </a:p>
          <a:p>
            <a:pPr>
              <a:lnSpc>
                <a:spcPct val="80000"/>
              </a:lnSpc>
              <a:buFont typeface="Wingdings" charset="2"/>
              <a:buNone/>
            </a:pPr>
            <a:r>
              <a:rPr lang="en-US" altLang="x-none" sz="1400">
                <a:solidFill>
                  <a:schemeClr val="folHlink"/>
                </a:solidFill>
              </a:rPr>
              <a:t>ED                                                                                                   +</a:t>
            </a:r>
          </a:p>
          <a:p>
            <a:pPr>
              <a:lnSpc>
                <a:spcPct val="80000"/>
              </a:lnSpc>
              <a:buFont typeface="Wingdings" charset="2"/>
              <a:buNone/>
            </a:pPr>
            <a:r>
              <a:rPr lang="en-US" altLang="x-none" sz="1400">
                <a:solidFill>
                  <a:schemeClr val="folHlink"/>
                </a:solidFill>
              </a:rPr>
              <a:t>TG / HDL  &gt; 3.5                                                                              +</a:t>
            </a:r>
          </a:p>
          <a:p>
            <a:pPr>
              <a:lnSpc>
                <a:spcPct val="80000"/>
              </a:lnSpc>
              <a:buFont typeface="Wingdings" charset="2"/>
              <a:buNone/>
            </a:pPr>
            <a:r>
              <a:rPr lang="en-US" altLang="x-none" sz="1400">
                <a:solidFill>
                  <a:schemeClr val="hlink"/>
                </a:solidFill>
              </a:rPr>
              <a:t>Hx  of  MI  or  stroke or any known ASVD                                      +</a:t>
            </a:r>
          </a:p>
          <a:p>
            <a:pPr>
              <a:lnSpc>
                <a:spcPct val="80000"/>
              </a:lnSpc>
              <a:buFont typeface="Wingdings" charset="2"/>
              <a:buNone/>
            </a:pPr>
            <a:r>
              <a:rPr lang="en-US" altLang="x-none" sz="1400">
                <a:solidFill>
                  <a:schemeClr val="hlink"/>
                </a:solidFill>
              </a:rPr>
              <a:t>HR &gt; 73</a:t>
            </a:r>
          </a:p>
          <a:p>
            <a:pPr>
              <a:lnSpc>
                <a:spcPct val="80000"/>
              </a:lnSpc>
              <a:buFont typeface="Wingdings" charset="2"/>
              <a:buNone/>
            </a:pPr>
            <a:r>
              <a:rPr lang="en-US" altLang="x-none" sz="1400">
                <a:solidFill>
                  <a:schemeClr val="hlink"/>
                </a:solidFill>
              </a:rPr>
              <a:t>Increased  ferritin</a:t>
            </a:r>
          </a:p>
          <a:p>
            <a:pPr>
              <a:lnSpc>
                <a:spcPct val="80000"/>
              </a:lnSpc>
              <a:buFont typeface="Wingdings" charset="2"/>
              <a:buNone/>
            </a:pPr>
            <a:r>
              <a:rPr lang="en-US" altLang="x-none" sz="1400">
                <a:solidFill>
                  <a:schemeClr val="hlink"/>
                </a:solidFill>
              </a:rPr>
              <a:t>Abnormal sub-particles                                                                   +</a:t>
            </a:r>
          </a:p>
          <a:p>
            <a:pPr>
              <a:lnSpc>
                <a:spcPct val="80000"/>
              </a:lnSpc>
              <a:buFont typeface="Wingdings" charset="2"/>
              <a:buNone/>
            </a:pPr>
            <a:r>
              <a:rPr lang="en-US" altLang="x-none" sz="1400">
                <a:solidFill>
                  <a:schemeClr val="hlink"/>
                </a:solidFill>
              </a:rPr>
              <a:t>Increased  HsCRP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251330" name="Rectangle 2"/>
          <p:cNvSpPr>
            <a:spLocks noGrp="1" noRot="1" noChangeArrowheads="1"/>
          </p:cNvSpPr>
          <p:nvPr>
            <p:ph type="title"/>
          </p:nvPr>
        </p:nvSpPr>
        <p:spPr/>
        <p:txBody>
          <a:bodyPr/>
          <a:lstStyle/>
          <a:p>
            <a:r>
              <a:rPr lang="en-US" altLang="x-none"/>
              <a:t>MRA of Abdominal 1/03</a:t>
            </a:r>
          </a:p>
        </p:txBody>
      </p:sp>
      <p:sp>
        <p:nvSpPr>
          <p:cNvPr id="1251331" name="Rectangle 3"/>
          <p:cNvSpPr>
            <a:spLocks noGrp="1" noRot="1" noChangeArrowheads="1"/>
          </p:cNvSpPr>
          <p:nvPr>
            <p:ph type="body" idx="1"/>
          </p:nvPr>
        </p:nvSpPr>
        <p:spPr/>
        <p:txBody>
          <a:bodyPr/>
          <a:lstStyle/>
          <a:p>
            <a:pPr algn="ctr">
              <a:buFont typeface="Wingdings" charset="2"/>
              <a:buNone/>
            </a:pPr>
            <a:endParaRPr lang="en-US" altLang="x-none" sz="2800"/>
          </a:p>
          <a:p>
            <a:pPr algn="ctr">
              <a:buFont typeface="Wingdings" charset="2"/>
              <a:buNone/>
            </a:pPr>
            <a:r>
              <a:rPr lang="en-US" altLang="x-none" sz="2800"/>
              <a:t>Plaque was identified in aorta and renal arteries</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3"/>
          <p:cNvSpPr>
            <a:spLocks noGrp="1"/>
          </p:cNvSpPr>
          <p:nvPr>
            <p:ph type="ftr" sz="quarter" idx="11"/>
          </p:nvPr>
        </p:nvSpPr>
        <p:spPr/>
        <p:txBody>
          <a:bodyPr/>
          <a:lstStyle/>
          <a:p>
            <a:r>
              <a:rPr lang="en-US" altLang="x-none"/>
              <a:t>Copyright Bale/Doneen Paradigm</a:t>
            </a:r>
          </a:p>
        </p:txBody>
      </p:sp>
      <p:sp>
        <p:nvSpPr>
          <p:cNvPr id="1569794" name="Text Box 2"/>
          <p:cNvSpPr txBox="1">
            <a:spLocks noChangeArrowheads="1"/>
          </p:cNvSpPr>
          <p:nvPr/>
        </p:nvSpPr>
        <p:spPr bwMode="auto">
          <a:xfrm>
            <a:off x="4213225" y="6310313"/>
            <a:ext cx="47783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lgn="r">
              <a:lnSpc>
                <a:spcPct val="90000"/>
              </a:lnSpc>
            </a:pPr>
            <a:r>
              <a:rPr lang="en-US" altLang="x-none" sz="1200">
                <a:solidFill>
                  <a:srgbClr val="FFFF00"/>
                </a:solidFill>
                <a:latin typeface="Verdana" charset="0"/>
              </a:rPr>
              <a:t>DECODE Study Group. </a:t>
            </a:r>
            <a:r>
              <a:rPr lang="en-US" altLang="x-none" sz="1200" i="1">
                <a:solidFill>
                  <a:srgbClr val="FFFF00"/>
                </a:solidFill>
                <a:latin typeface="Verdana" charset="0"/>
              </a:rPr>
              <a:t>Lancet </a:t>
            </a:r>
            <a:r>
              <a:rPr lang="en-US" altLang="x-none" sz="1200">
                <a:solidFill>
                  <a:srgbClr val="FFFF00"/>
                </a:solidFill>
                <a:latin typeface="Verdana" charset="0"/>
              </a:rPr>
              <a:t>1999;354:617–621. </a:t>
            </a:r>
          </a:p>
        </p:txBody>
      </p:sp>
      <p:sp>
        <p:nvSpPr>
          <p:cNvPr id="1569795" name="Rectangle 3"/>
          <p:cNvSpPr>
            <a:spLocks noGrp="1" noRot="1" noChangeArrowheads="1"/>
          </p:cNvSpPr>
          <p:nvPr>
            <p:ph type="title"/>
          </p:nvPr>
        </p:nvSpPr>
        <p:spPr>
          <a:xfrm>
            <a:off x="906463" y="166688"/>
            <a:ext cx="8077200" cy="1066800"/>
          </a:xfrm>
        </p:spPr>
        <p:txBody>
          <a:bodyPr>
            <a:spAutoFit/>
          </a:bodyPr>
          <a:lstStyle/>
          <a:p>
            <a:r>
              <a:rPr lang="en-US" altLang="x-none" sz="3200"/>
              <a:t>IR Syndrome Increases Risk for CV Disease</a:t>
            </a:r>
          </a:p>
        </p:txBody>
      </p:sp>
      <p:sp>
        <p:nvSpPr>
          <p:cNvPr id="1569796" name="Text Box 4"/>
          <p:cNvSpPr txBox="1">
            <a:spLocks noChangeArrowheads="1"/>
          </p:cNvSpPr>
          <p:nvPr/>
        </p:nvSpPr>
        <p:spPr bwMode="auto">
          <a:xfrm>
            <a:off x="258763" y="5743575"/>
            <a:ext cx="65325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77800" indent="-1778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r>
              <a:rPr lang="en-US" altLang="x-none" sz="1600">
                <a:solidFill>
                  <a:srgbClr val="FFFF00"/>
                </a:solidFill>
                <a:latin typeface="Verdana" charset="0"/>
              </a:rPr>
              <a:t>*	For ADA fasting glucose criteria and WHO 2-h glucose criteria adjusted by age, sex, and study center.</a:t>
            </a:r>
          </a:p>
        </p:txBody>
      </p:sp>
      <p:sp>
        <p:nvSpPr>
          <p:cNvPr id="1569797" name="Line 5"/>
          <p:cNvSpPr>
            <a:spLocks noChangeShapeType="1"/>
          </p:cNvSpPr>
          <p:nvPr/>
        </p:nvSpPr>
        <p:spPr bwMode="auto">
          <a:xfrm>
            <a:off x="1746250" y="1712913"/>
            <a:ext cx="0" cy="32797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9798" name="Line 6"/>
          <p:cNvSpPr>
            <a:spLocks noChangeShapeType="1"/>
          </p:cNvSpPr>
          <p:nvPr/>
        </p:nvSpPr>
        <p:spPr bwMode="auto">
          <a:xfrm>
            <a:off x="1658938" y="1722438"/>
            <a:ext cx="1000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9799" name="Line 7"/>
          <p:cNvSpPr>
            <a:spLocks noChangeShapeType="1"/>
          </p:cNvSpPr>
          <p:nvPr/>
        </p:nvSpPr>
        <p:spPr bwMode="auto">
          <a:xfrm>
            <a:off x="1658938" y="3355975"/>
            <a:ext cx="1000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9800" name="Line 8"/>
          <p:cNvSpPr>
            <a:spLocks noChangeShapeType="1"/>
          </p:cNvSpPr>
          <p:nvPr/>
        </p:nvSpPr>
        <p:spPr bwMode="auto">
          <a:xfrm>
            <a:off x="1660525" y="4979988"/>
            <a:ext cx="984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9801" name="Line 9"/>
          <p:cNvSpPr>
            <a:spLocks noChangeShapeType="1"/>
          </p:cNvSpPr>
          <p:nvPr/>
        </p:nvSpPr>
        <p:spPr bwMode="auto">
          <a:xfrm>
            <a:off x="1866900" y="5046663"/>
            <a:ext cx="6121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9802" name="Line 10"/>
          <p:cNvSpPr>
            <a:spLocks noChangeShapeType="1"/>
          </p:cNvSpPr>
          <p:nvPr/>
        </p:nvSpPr>
        <p:spPr bwMode="auto">
          <a:xfrm>
            <a:off x="1881188" y="5051425"/>
            <a:ext cx="0" cy="61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9803" name="Line 11"/>
          <p:cNvSpPr>
            <a:spLocks noChangeShapeType="1"/>
          </p:cNvSpPr>
          <p:nvPr/>
        </p:nvSpPr>
        <p:spPr bwMode="auto">
          <a:xfrm>
            <a:off x="3109913" y="5046663"/>
            <a:ext cx="0" cy="635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9804" name="Line 12"/>
          <p:cNvSpPr>
            <a:spLocks noChangeShapeType="1"/>
          </p:cNvSpPr>
          <p:nvPr/>
        </p:nvSpPr>
        <p:spPr bwMode="auto">
          <a:xfrm>
            <a:off x="4337050" y="5054600"/>
            <a:ext cx="0" cy="635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9805" name="Line 13"/>
          <p:cNvSpPr>
            <a:spLocks noChangeShapeType="1"/>
          </p:cNvSpPr>
          <p:nvPr/>
        </p:nvSpPr>
        <p:spPr bwMode="auto">
          <a:xfrm>
            <a:off x="5554663" y="5054600"/>
            <a:ext cx="0" cy="635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9806" name="Line 14"/>
          <p:cNvSpPr>
            <a:spLocks noChangeShapeType="1"/>
          </p:cNvSpPr>
          <p:nvPr/>
        </p:nvSpPr>
        <p:spPr bwMode="auto">
          <a:xfrm>
            <a:off x="6767513" y="5054600"/>
            <a:ext cx="0" cy="635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9807" name="Line 15"/>
          <p:cNvSpPr>
            <a:spLocks noChangeShapeType="1"/>
          </p:cNvSpPr>
          <p:nvPr/>
        </p:nvSpPr>
        <p:spPr bwMode="auto">
          <a:xfrm>
            <a:off x="7985125" y="5051425"/>
            <a:ext cx="0" cy="61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9808" name="Text Box 16"/>
          <p:cNvSpPr txBox="1">
            <a:spLocks noChangeArrowheads="1"/>
          </p:cNvSpPr>
          <p:nvPr/>
        </p:nvSpPr>
        <p:spPr bwMode="auto">
          <a:xfrm>
            <a:off x="1073150" y="1560513"/>
            <a:ext cx="515938"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60000"/>
              </a:spcBef>
            </a:pPr>
            <a:r>
              <a:rPr lang="en-US" altLang="x-none" sz="1600">
                <a:latin typeface="Verdana" charset="0"/>
              </a:rPr>
              <a:t>0.2</a:t>
            </a:r>
          </a:p>
          <a:p>
            <a:pPr algn="r">
              <a:spcBef>
                <a:spcPct val="560000"/>
              </a:spcBef>
            </a:pPr>
            <a:r>
              <a:rPr lang="en-US" altLang="x-none" sz="1600">
                <a:latin typeface="Verdana" charset="0"/>
              </a:rPr>
              <a:t>0.1</a:t>
            </a:r>
          </a:p>
          <a:p>
            <a:pPr algn="r">
              <a:spcBef>
                <a:spcPct val="560000"/>
              </a:spcBef>
            </a:pPr>
            <a:r>
              <a:rPr lang="en-US" altLang="x-none" sz="1600">
                <a:latin typeface="Verdana" charset="0"/>
              </a:rPr>
              <a:t>0</a:t>
            </a:r>
          </a:p>
        </p:txBody>
      </p:sp>
      <p:sp>
        <p:nvSpPr>
          <p:cNvPr id="1569809" name="Text Box 17"/>
          <p:cNvSpPr txBox="1">
            <a:spLocks noChangeArrowheads="1"/>
          </p:cNvSpPr>
          <p:nvPr/>
        </p:nvSpPr>
        <p:spPr bwMode="auto">
          <a:xfrm>
            <a:off x="1684338" y="5091113"/>
            <a:ext cx="6618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1320800" algn="ctr"/>
                <a:tab pos="2578100" algn="ctr"/>
                <a:tab pos="3771900" algn="ctr"/>
                <a:tab pos="4978400" algn="ctr"/>
                <a:tab pos="6235700" algn="ctr"/>
              </a:tabLst>
              <a:defRPr sz="2400">
                <a:solidFill>
                  <a:schemeClr val="tx1"/>
                </a:solidFill>
                <a:latin typeface="Arial" charset="0"/>
              </a:defRPr>
            </a:lvl1pPr>
            <a:lvl2pPr>
              <a:tabLst>
                <a:tab pos="1320800" algn="ctr"/>
                <a:tab pos="2578100" algn="ctr"/>
                <a:tab pos="3771900" algn="ctr"/>
                <a:tab pos="4978400" algn="ctr"/>
                <a:tab pos="6235700" algn="ctr"/>
              </a:tabLst>
              <a:defRPr sz="2400">
                <a:solidFill>
                  <a:schemeClr val="tx1"/>
                </a:solidFill>
                <a:latin typeface="Arial" charset="0"/>
              </a:defRPr>
            </a:lvl2pPr>
            <a:lvl3pPr>
              <a:tabLst>
                <a:tab pos="1320800" algn="ctr"/>
                <a:tab pos="2578100" algn="ctr"/>
                <a:tab pos="3771900" algn="ctr"/>
                <a:tab pos="4978400" algn="ctr"/>
                <a:tab pos="6235700" algn="ctr"/>
              </a:tabLst>
              <a:defRPr sz="2400">
                <a:solidFill>
                  <a:schemeClr val="tx1"/>
                </a:solidFill>
                <a:latin typeface="Arial" charset="0"/>
              </a:defRPr>
            </a:lvl3pPr>
            <a:lvl4pPr>
              <a:tabLst>
                <a:tab pos="1320800" algn="ctr"/>
                <a:tab pos="2578100" algn="ctr"/>
                <a:tab pos="3771900" algn="ctr"/>
                <a:tab pos="4978400" algn="ctr"/>
                <a:tab pos="6235700" algn="ctr"/>
              </a:tabLst>
              <a:defRPr sz="2400">
                <a:solidFill>
                  <a:schemeClr val="tx1"/>
                </a:solidFill>
                <a:latin typeface="Arial" charset="0"/>
              </a:defRPr>
            </a:lvl4pPr>
            <a:lvl5pPr>
              <a:tabLst>
                <a:tab pos="1320800" algn="ctr"/>
                <a:tab pos="2578100" algn="ctr"/>
                <a:tab pos="3771900" algn="ctr"/>
                <a:tab pos="4978400" algn="ctr"/>
                <a:tab pos="6235700" algn="ctr"/>
              </a:tabLst>
              <a:defRPr sz="2400">
                <a:solidFill>
                  <a:schemeClr val="tx1"/>
                </a:solidFill>
                <a:latin typeface="Arial" charset="0"/>
              </a:defRPr>
            </a:lvl5pPr>
            <a:lvl6pPr fontAlgn="base">
              <a:spcBef>
                <a:spcPct val="0"/>
              </a:spcBef>
              <a:spcAft>
                <a:spcPct val="0"/>
              </a:spcAft>
              <a:tabLst>
                <a:tab pos="1320800" algn="ctr"/>
                <a:tab pos="2578100" algn="ctr"/>
                <a:tab pos="3771900" algn="ctr"/>
                <a:tab pos="4978400" algn="ctr"/>
                <a:tab pos="6235700" algn="ctr"/>
              </a:tabLst>
              <a:defRPr sz="2400">
                <a:solidFill>
                  <a:schemeClr val="tx1"/>
                </a:solidFill>
                <a:latin typeface="Arial" charset="0"/>
              </a:defRPr>
            </a:lvl6pPr>
            <a:lvl7pPr fontAlgn="base">
              <a:spcBef>
                <a:spcPct val="0"/>
              </a:spcBef>
              <a:spcAft>
                <a:spcPct val="0"/>
              </a:spcAft>
              <a:tabLst>
                <a:tab pos="1320800" algn="ctr"/>
                <a:tab pos="2578100" algn="ctr"/>
                <a:tab pos="3771900" algn="ctr"/>
                <a:tab pos="4978400" algn="ctr"/>
                <a:tab pos="6235700" algn="ctr"/>
              </a:tabLst>
              <a:defRPr sz="2400">
                <a:solidFill>
                  <a:schemeClr val="tx1"/>
                </a:solidFill>
                <a:latin typeface="Arial" charset="0"/>
              </a:defRPr>
            </a:lvl7pPr>
            <a:lvl8pPr fontAlgn="base">
              <a:spcBef>
                <a:spcPct val="0"/>
              </a:spcBef>
              <a:spcAft>
                <a:spcPct val="0"/>
              </a:spcAft>
              <a:tabLst>
                <a:tab pos="1320800" algn="ctr"/>
                <a:tab pos="2578100" algn="ctr"/>
                <a:tab pos="3771900" algn="ctr"/>
                <a:tab pos="4978400" algn="ctr"/>
                <a:tab pos="6235700" algn="ctr"/>
              </a:tabLst>
              <a:defRPr sz="2400">
                <a:solidFill>
                  <a:schemeClr val="tx1"/>
                </a:solidFill>
                <a:latin typeface="Arial" charset="0"/>
              </a:defRPr>
            </a:lvl8pPr>
            <a:lvl9pPr fontAlgn="base">
              <a:spcBef>
                <a:spcPct val="0"/>
              </a:spcBef>
              <a:spcAft>
                <a:spcPct val="0"/>
              </a:spcAft>
              <a:tabLst>
                <a:tab pos="1320800" algn="ctr"/>
                <a:tab pos="2578100" algn="ctr"/>
                <a:tab pos="3771900" algn="ctr"/>
                <a:tab pos="4978400" algn="ctr"/>
                <a:tab pos="6235700" algn="ctr"/>
              </a:tabLst>
              <a:defRPr sz="2400">
                <a:solidFill>
                  <a:schemeClr val="tx1"/>
                </a:solidFill>
                <a:latin typeface="Arial" charset="0"/>
              </a:defRPr>
            </a:lvl9pPr>
          </a:lstStyle>
          <a:p>
            <a:r>
              <a:rPr lang="en-US" altLang="x-none" sz="1600">
                <a:latin typeface="Verdana" charset="0"/>
              </a:rPr>
              <a:t>0	2	4	6	8	10</a:t>
            </a:r>
          </a:p>
        </p:txBody>
      </p:sp>
      <p:sp>
        <p:nvSpPr>
          <p:cNvPr id="1569810" name="Freeform 18"/>
          <p:cNvSpPr>
            <a:spLocks/>
          </p:cNvSpPr>
          <p:nvPr/>
        </p:nvSpPr>
        <p:spPr bwMode="auto">
          <a:xfrm>
            <a:off x="1917700" y="1928813"/>
            <a:ext cx="5938838" cy="3060700"/>
          </a:xfrm>
          <a:custGeom>
            <a:avLst/>
            <a:gdLst>
              <a:gd name="T0" fmla="*/ 90 w 2895"/>
              <a:gd name="T1" fmla="*/ 2040 h 2058"/>
              <a:gd name="T2" fmla="*/ 195 w 2895"/>
              <a:gd name="T3" fmla="*/ 2010 h 2058"/>
              <a:gd name="T4" fmla="*/ 333 w 2895"/>
              <a:gd name="T5" fmla="*/ 1932 h 2058"/>
              <a:gd name="T6" fmla="*/ 447 w 2895"/>
              <a:gd name="T7" fmla="*/ 1899 h 2058"/>
              <a:gd name="T8" fmla="*/ 576 w 2895"/>
              <a:gd name="T9" fmla="*/ 1836 h 2058"/>
              <a:gd name="T10" fmla="*/ 681 w 2895"/>
              <a:gd name="T11" fmla="*/ 1788 h 2058"/>
              <a:gd name="T12" fmla="*/ 783 w 2895"/>
              <a:gd name="T13" fmla="*/ 1743 h 2058"/>
              <a:gd name="T14" fmla="*/ 879 w 2895"/>
              <a:gd name="T15" fmla="*/ 1662 h 2058"/>
              <a:gd name="T16" fmla="*/ 984 w 2895"/>
              <a:gd name="T17" fmla="*/ 1608 h 2058"/>
              <a:gd name="T18" fmla="*/ 1086 w 2895"/>
              <a:gd name="T19" fmla="*/ 1533 h 2058"/>
              <a:gd name="T20" fmla="*/ 1197 w 2895"/>
              <a:gd name="T21" fmla="*/ 1479 h 2058"/>
              <a:gd name="T22" fmla="*/ 1311 w 2895"/>
              <a:gd name="T23" fmla="*/ 1416 h 2058"/>
              <a:gd name="T24" fmla="*/ 1383 w 2895"/>
              <a:gd name="T25" fmla="*/ 1356 h 2058"/>
              <a:gd name="T26" fmla="*/ 1425 w 2895"/>
              <a:gd name="T27" fmla="*/ 1290 h 2058"/>
              <a:gd name="T28" fmla="*/ 1488 w 2895"/>
              <a:gd name="T29" fmla="*/ 1236 h 2058"/>
              <a:gd name="T30" fmla="*/ 1554 w 2895"/>
              <a:gd name="T31" fmla="*/ 1188 h 2058"/>
              <a:gd name="T32" fmla="*/ 1641 w 2895"/>
              <a:gd name="T33" fmla="*/ 1134 h 2058"/>
              <a:gd name="T34" fmla="*/ 1716 w 2895"/>
              <a:gd name="T35" fmla="*/ 1098 h 2058"/>
              <a:gd name="T36" fmla="*/ 1797 w 2895"/>
              <a:gd name="T37" fmla="*/ 1053 h 2058"/>
              <a:gd name="T38" fmla="*/ 1884 w 2895"/>
              <a:gd name="T39" fmla="*/ 999 h 2058"/>
              <a:gd name="T40" fmla="*/ 1947 w 2895"/>
              <a:gd name="T41" fmla="*/ 945 h 2058"/>
              <a:gd name="T42" fmla="*/ 1998 w 2895"/>
              <a:gd name="T43" fmla="*/ 873 h 2058"/>
              <a:gd name="T44" fmla="*/ 2058 w 2895"/>
              <a:gd name="T45" fmla="*/ 828 h 2058"/>
              <a:gd name="T46" fmla="*/ 2112 w 2895"/>
              <a:gd name="T47" fmla="*/ 756 h 2058"/>
              <a:gd name="T48" fmla="*/ 2187 w 2895"/>
              <a:gd name="T49" fmla="*/ 684 h 2058"/>
              <a:gd name="T50" fmla="*/ 2262 w 2895"/>
              <a:gd name="T51" fmla="*/ 621 h 2058"/>
              <a:gd name="T52" fmla="*/ 2349 w 2895"/>
              <a:gd name="T53" fmla="*/ 558 h 2058"/>
              <a:gd name="T54" fmla="*/ 2433 w 2895"/>
              <a:gd name="T55" fmla="*/ 486 h 2058"/>
              <a:gd name="T56" fmla="*/ 2484 w 2895"/>
              <a:gd name="T57" fmla="*/ 423 h 2058"/>
              <a:gd name="T58" fmla="*/ 2595 w 2895"/>
              <a:gd name="T59" fmla="*/ 321 h 2058"/>
              <a:gd name="T60" fmla="*/ 2712 w 2895"/>
              <a:gd name="T61" fmla="*/ 189 h 2058"/>
              <a:gd name="T62" fmla="*/ 2895 w 2895"/>
              <a:gd name="T63" fmla="*/ 0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95" h="2058">
                <a:moveTo>
                  <a:pt x="0" y="2058"/>
                </a:moveTo>
                <a:lnTo>
                  <a:pt x="90" y="2040"/>
                </a:lnTo>
                <a:lnTo>
                  <a:pt x="138" y="2034"/>
                </a:lnTo>
                <a:lnTo>
                  <a:pt x="195" y="2010"/>
                </a:lnTo>
                <a:lnTo>
                  <a:pt x="255" y="1989"/>
                </a:lnTo>
                <a:lnTo>
                  <a:pt x="333" y="1932"/>
                </a:lnTo>
                <a:lnTo>
                  <a:pt x="387" y="1917"/>
                </a:lnTo>
                <a:lnTo>
                  <a:pt x="447" y="1899"/>
                </a:lnTo>
                <a:lnTo>
                  <a:pt x="528" y="1869"/>
                </a:lnTo>
                <a:lnTo>
                  <a:pt x="576" y="1836"/>
                </a:lnTo>
                <a:lnTo>
                  <a:pt x="627" y="1803"/>
                </a:lnTo>
                <a:lnTo>
                  <a:pt x="681" y="1788"/>
                </a:lnTo>
                <a:lnTo>
                  <a:pt x="723" y="1764"/>
                </a:lnTo>
                <a:lnTo>
                  <a:pt x="783" y="1743"/>
                </a:lnTo>
                <a:lnTo>
                  <a:pt x="840" y="1698"/>
                </a:lnTo>
                <a:lnTo>
                  <a:pt x="879" y="1662"/>
                </a:lnTo>
                <a:lnTo>
                  <a:pt x="930" y="1629"/>
                </a:lnTo>
                <a:lnTo>
                  <a:pt x="984" y="1608"/>
                </a:lnTo>
                <a:lnTo>
                  <a:pt x="1017" y="1575"/>
                </a:lnTo>
                <a:lnTo>
                  <a:pt x="1086" y="1533"/>
                </a:lnTo>
                <a:lnTo>
                  <a:pt x="1155" y="1503"/>
                </a:lnTo>
                <a:lnTo>
                  <a:pt x="1197" y="1479"/>
                </a:lnTo>
                <a:lnTo>
                  <a:pt x="1266" y="1446"/>
                </a:lnTo>
                <a:lnTo>
                  <a:pt x="1311" y="1416"/>
                </a:lnTo>
                <a:lnTo>
                  <a:pt x="1338" y="1389"/>
                </a:lnTo>
                <a:lnTo>
                  <a:pt x="1383" y="1356"/>
                </a:lnTo>
                <a:lnTo>
                  <a:pt x="1431" y="1341"/>
                </a:lnTo>
                <a:lnTo>
                  <a:pt x="1425" y="1290"/>
                </a:lnTo>
                <a:lnTo>
                  <a:pt x="1440" y="1263"/>
                </a:lnTo>
                <a:lnTo>
                  <a:pt x="1488" y="1236"/>
                </a:lnTo>
                <a:lnTo>
                  <a:pt x="1515" y="1215"/>
                </a:lnTo>
                <a:lnTo>
                  <a:pt x="1554" y="1188"/>
                </a:lnTo>
                <a:lnTo>
                  <a:pt x="1593" y="1161"/>
                </a:lnTo>
                <a:lnTo>
                  <a:pt x="1641" y="1134"/>
                </a:lnTo>
                <a:lnTo>
                  <a:pt x="1686" y="1122"/>
                </a:lnTo>
                <a:lnTo>
                  <a:pt x="1716" y="1098"/>
                </a:lnTo>
                <a:lnTo>
                  <a:pt x="1767" y="1077"/>
                </a:lnTo>
                <a:lnTo>
                  <a:pt x="1797" y="1053"/>
                </a:lnTo>
                <a:lnTo>
                  <a:pt x="1836" y="1023"/>
                </a:lnTo>
                <a:lnTo>
                  <a:pt x="1884" y="999"/>
                </a:lnTo>
                <a:lnTo>
                  <a:pt x="1905" y="975"/>
                </a:lnTo>
                <a:lnTo>
                  <a:pt x="1947" y="945"/>
                </a:lnTo>
                <a:lnTo>
                  <a:pt x="1971" y="912"/>
                </a:lnTo>
                <a:lnTo>
                  <a:pt x="1998" y="873"/>
                </a:lnTo>
                <a:lnTo>
                  <a:pt x="2025" y="846"/>
                </a:lnTo>
                <a:lnTo>
                  <a:pt x="2058" y="828"/>
                </a:lnTo>
                <a:lnTo>
                  <a:pt x="2088" y="795"/>
                </a:lnTo>
                <a:lnTo>
                  <a:pt x="2112" y="756"/>
                </a:lnTo>
                <a:lnTo>
                  <a:pt x="2163" y="720"/>
                </a:lnTo>
                <a:lnTo>
                  <a:pt x="2187" y="684"/>
                </a:lnTo>
                <a:lnTo>
                  <a:pt x="2232" y="663"/>
                </a:lnTo>
                <a:lnTo>
                  <a:pt x="2262" y="621"/>
                </a:lnTo>
                <a:lnTo>
                  <a:pt x="2301" y="585"/>
                </a:lnTo>
                <a:lnTo>
                  <a:pt x="2349" y="558"/>
                </a:lnTo>
                <a:lnTo>
                  <a:pt x="2391" y="519"/>
                </a:lnTo>
                <a:lnTo>
                  <a:pt x="2433" y="486"/>
                </a:lnTo>
                <a:lnTo>
                  <a:pt x="2466" y="447"/>
                </a:lnTo>
                <a:lnTo>
                  <a:pt x="2484" y="423"/>
                </a:lnTo>
                <a:lnTo>
                  <a:pt x="2520" y="381"/>
                </a:lnTo>
                <a:lnTo>
                  <a:pt x="2595" y="321"/>
                </a:lnTo>
                <a:lnTo>
                  <a:pt x="2637" y="255"/>
                </a:lnTo>
                <a:lnTo>
                  <a:pt x="2712" y="189"/>
                </a:lnTo>
                <a:lnTo>
                  <a:pt x="2811" y="102"/>
                </a:lnTo>
                <a:lnTo>
                  <a:pt x="2895" y="0"/>
                </a:lnTo>
              </a:path>
            </a:pathLst>
          </a:custGeom>
          <a:noFill/>
          <a:ln w="28575" cap="flat" cmpd="sng">
            <a:solidFill>
              <a:srgbClr val="FF99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1569811" name="Freeform 19"/>
          <p:cNvSpPr>
            <a:spLocks/>
          </p:cNvSpPr>
          <p:nvPr/>
        </p:nvSpPr>
        <p:spPr bwMode="auto">
          <a:xfrm>
            <a:off x="1917700" y="2938463"/>
            <a:ext cx="5948363" cy="2047875"/>
          </a:xfrm>
          <a:custGeom>
            <a:avLst/>
            <a:gdLst>
              <a:gd name="T0" fmla="*/ 0 w 2889"/>
              <a:gd name="T1" fmla="*/ 1377 h 1377"/>
              <a:gd name="T2" fmla="*/ 678 w 2889"/>
              <a:gd name="T3" fmla="*/ 1184 h 1377"/>
              <a:gd name="T4" fmla="*/ 852 w 2889"/>
              <a:gd name="T5" fmla="*/ 1121 h 1377"/>
              <a:gd name="T6" fmla="*/ 996 w 2889"/>
              <a:gd name="T7" fmla="*/ 1061 h 1377"/>
              <a:gd name="T8" fmla="*/ 1116 w 2889"/>
              <a:gd name="T9" fmla="*/ 1013 h 1377"/>
              <a:gd name="T10" fmla="*/ 1251 w 2889"/>
              <a:gd name="T11" fmla="*/ 941 h 1377"/>
              <a:gd name="T12" fmla="*/ 1419 w 2889"/>
              <a:gd name="T13" fmla="*/ 878 h 1377"/>
              <a:gd name="T14" fmla="*/ 1446 w 2889"/>
              <a:gd name="T15" fmla="*/ 836 h 1377"/>
              <a:gd name="T16" fmla="*/ 1707 w 2889"/>
              <a:gd name="T17" fmla="*/ 740 h 1377"/>
              <a:gd name="T18" fmla="*/ 1914 w 2889"/>
              <a:gd name="T19" fmla="*/ 653 h 1377"/>
              <a:gd name="T20" fmla="*/ 1968 w 2889"/>
              <a:gd name="T21" fmla="*/ 599 h 1377"/>
              <a:gd name="T22" fmla="*/ 2052 w 2889"/>
              <a:gd name="T23" fmla="*/ 545 h 1377"/>
              <a:gd name="T24" fmla="*/ 2091 w 2889"/>
              <a:gd name="T25" fmla="*/ 503 h 1377"/>
              <a:gd name="T26" fmla="*/ 2151 w 2889"/>
              <a:gd name="T27" fmla="*/ 482 h 1377"/>
              <a:gd name="T28" fmla="*/ 2268 w 2889"/>
              <a:gd name="T29" fmla="*/ 416 h 1377"/>
              <a:gd name="T30" fmla="*/ 2316 w 2889"/>
              <a:gd name="T31" fmla="*/ 368 h 1377"/>
              <a:gd name="T32" fmla="*/ 2469 w 2889"/>
              <a:gd name="T33" fmla="*/ 299 h 1377"/>
              <a:gd name="T34" fmla="*/ 2520 w 2889"/>
              <a:gd name="T35" fmla="*/ 245 h 1377"/>
              <a:gd name="T36" fmla="*/ 2583 w 2889"/>
              <a:gd name="T37" fmla="*/ 203 h 1377"/>
              <a:gd name="T38" fmla="*/ 2700 w 2889"/>
              <a:gd name="T39" fmla="*/ 128 h 1377"/>
              <a:gd name="T40" fmla="*/ 2889 w 2889"/>
              <a:gd name="T41" fmla="*/ 0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9" h="1377">
                <a:moveTo>
                  <a:pt x="0" y="1377"/>
                </a:moveTo>
                <a:lnTo>
                  <a:pt x="678" y="1184"/>
                </a:lnTo>
                <a:lnTo>
                  <a:pt x="852" y="1121"/>
                </a:lnTo>
                <a:lnTo>
                  <a:pt x="996" y="1061"/>
                </a:lnTo>
                <a:lnTo>
                  <a:pt x="1116" y="1013"/>
                </a:lnTo>
                <a:lnTo>
                  <a:pt x="1251" y="941"/>
                </a:lnTo>
                <a:lnTo>
                  <a:pt x="1419" y="878"/>
                </a:lnTo>
                <a:lnTo>
                  <a:pt x="1446" y="836"/>
                </a:lnTo>
                <a:lnTo>
                  <a:pt x="1707" y="740"/>
                </a:lnTo>
                <a:lnTo>
                  <a:pt x="1914" y="653"/>
                </a:lnTo>
                <a:lnTo>
                  <a:pt x="1968" y="599"/>
                </a:lnTo>
                <a:lnTo>
                  <a:pt x="2052" y="545"/>
                </a:lnTo>
                <a:lnTo>
                  <a:pt x="2091" y="503"/>
                </a:lnTo>
                <a:lnTo>
                  <a:pt x="2151" y="482"/>
                </a:lnTo>
                <a:lnTo>
                  <a:pt x="2268" y="416"/>
                </a:lnTo>
                <a:lnTo>
                  <a:pt x="2316" y="368"/>
                </a:lnTo>
                <a:lnTo>
                  <a:pt x="2469" y="299"/>
                </a:lnTo>
                <a:lnTo>
                  <a:pt x="2520" y="245"/>
                </a:lnTo>
                <a:lnTo>
                  <a:pt x="2583" y="203"/>
                </a:lnTo>
                <a:lnTo>
                  <a:pt x="2700" y="128"/>
                </a:lnTo>
                <a:lnTo>
                  <a:pt x="2889" y="0"/>
                </a:lnTo>
              </a:path>
            </a:pathLst>
          </a:custGeom>
          <a:noFill/>
          <a:ln w="38100" cap="rnd" cmpd="sng">
            <a:solidFill>
              <a:srgbClr val="FF9999"/>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1569812" name="Freeform 20"/>
          <p:cNvSpPr>
            <a:spLocks/>
          </p:cNvSpPr>
          <p:nvPr/>
        </p:nvSpPr>
        <p:spPr bwMode="auto">
          <a:xfrm>
            <a:off x="1911350" y="2098675"/>
            <a:ext cx="5897563" cy="2890838"/>
          </a:xfrm>
          <a:custGeom>
            <a:avLst/>
            <a:gdLst>
              <a:gd name="T0" fmla="*/ 0 w 2874"/>
              <a:gd name="T1" fmla="*/ 1944 h 1944"/>
              <a:gd name="T2" fmla="*/ 315 w 2874"/>
              <a:gd name="T3" fmla="*/ 1848 h 1944"/>
              <a:gd name="T4" fmla="*/ 495 w 2874"/>
              <a:gd name="T5" fmla="*/ 1746 h 1944"/>
              <a:gd name="T6" fmla="*/ 618 w 2874"/>
              <a:gd name="T7" fmla="*/ 1683 h 1944"/>
              <a:gd name="T8" fmla="*/ 816 w 2874"/>
              <a:gd name="T9" fmla="*/ 1611 h 1944"/>
              <a:gd name="T10" fmla="*/ 969 w 2874"/>
              <a:gd name="T11" fmla="*/ 1518 h 1944"/>
              <a:gd name="T12" fmla="*/ 1143 w 2874"/>
              <a:gd name="T13" fmla="*/ 1413 h 1944"/>
              <a:gd name="T14" fmla="*/ 1191 w 2874"/>
              <a:gd name="T15" fmla="*/ 1350 h 1944"/>
              <a:gd name="T16" fmla="*/ 1290 w 2874"/>
              <a:gd name="T17" fmla="*/ 1287 h 1944"/>
              <a:gd name="T18" fmla="*/ 1413 w 2874"/>
              <a:gd name="T19" fmla="*/ 1212 h 1944"/>
              <a:gd name="T20" fmla="*/ 1503 w 2874"/>
              <a:gd name="T21" fmla="*/ 1152 h 1944"/>
              <a:gd name="T22" fmla="*/ 1575 w 2874"/>
              <a:gd name="T23" fmla="*/ 1092 h 1944"/>
              <a:gd name="T24" fmla="*/ 1671 w 2874"/>
              <a:gd name="T25" fmla="*/ 1047 h 1944"/>
              <a:gd name="T26" fmla="*/ 1830 w 2874"/>
              <a:gd name="T27" fmla="*/ 969 h 1944"/>
              <a:gd name="T28" fmla="*/ 1947 w 2874"/>
              <a:gd name="T29" fmla="*/ 870 h 1944"/>
              <a:gd name="T30" fmla="*/ 2016 w 2874"/>
              <a:gd name="T31" fmla="*/ 795 h 1944"/>
              <a:gd name="T32" fmla="*/ 2061 w 2874"/>
              <a:gd name="T33" fmla="*/ 744 h 1944"/>
              <a:gd name="T34" fmla="*/ 2196 w 2874"/>
              <a:gd name="T35" fmla="*/ 648 h 1944"/>
              <a:gd name="T36" fmla="*/ 2361 w 2874"/>
              <a:gd name="T37" fmla="*/ 498 h 1944"/>
              <a:gd name="T38" fmla="*/ 2487 w 2874"/>
              <a:gd name="T39" fmla="*/ 381 h 1944"/>
              <a:gd name="T40" fmla="*/ 2556 w 2874"/>
              <a:gd name="T41" fmla="*/ 312 h 1944"/>
              <a:gd name="T42" fmla="*/ 2649 w 2874"/>
              <a:gd name="T43" fmla="*/ 222 h 1944"/>
              <a:gd name="T44" fmla="*/ 2766 w 2874"/>
              <a:gd name="T45" fmla="*/ 111 h 1944"/>
              <a:gd name="T46" fmla="*/ 2874 w 2874"/>
              <a:gd name="T47" fmla="*/ 0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74" h="1944">
                <a:moveTo>
                  <a:pt x="0" y="1944"/>
                </a:moveTo>
                <a:lnTo>
                  <a:pt x="315" y="1848"/>
                </a:lnTo>
                <a:lnTo>
                  <a:pt x="495" y="1746"/>
                </a:lnTo>
                <a:lnTo>
                  <a:pt x="618" y="1683"/>
                </a:lnTo>
                <a:lnTo>
                  <a:pt x="816" y="1611"/>
                </a:lnTo>
                <a:lnTo>
                  <a:pt x="969" y="1518"/>
                </a:lnTo>
                <a:lnTo>
                  <a:pt x="1143" y="1413"/>
                </a:lnTo>
                <a:lnTo>
                  <a:pt x="1191" y="1350"/>
                </a:lnTo>
                <a:lnTo>
                  <a:pt x="1290" y="1287"/>
                </a:lnTo>
                <a:lnTo>
                  <a:pt x="1413" y="1212"/>
                </a:lnTo>
                <a:lnTo>
                  <a:pt x="1503" y="1152"/>
                </a:lnTo>
                <a:lnTo>
                  <a:pt x="1575" y="1092"/>
                </a:lnTo>
                <a:lnTo>
                  <a:pt x="1671" y="1047"/>
                </a:lnTo>
                <a:lnTo>
                  <a:pt x="1830" y="969"/>
                </a:lnTo>
                <a:lnTo>
                  <a:pt x="1947" y="870"/>
                </a:lnTo>
                <a:lnTo>
                  <a:pt x="2016" y="795"/>
                </a:lnTo>
                <a:lnTo>
                  <a:pt x="2061" y="744"/>
                </a:lnTo>
                <a:lnTo>
                  <a:pt x="2196" y="648"/>
                </a:lnTo>
                <a:lnTo>
                  <a:pt x="2361" y="498"/>
                </a:lnTo>
                <a:lnTo>
                  <a:pt x="2487" y="381"/>
                </a:lnTo>
                <a:lnTo>
                  <a:pt x="2556" y="312"/>
                </a:lnTo>
                <a:lnTo>
                  <a:pt x="2649" y="222"/>
                </a:lnTo>
                <a:lnTo>
                  <a:pt x="2766" y="111"/>
                </a:lnTo>
                <a:lnTo>
                  <a:pt x="2874" y="0"/>
                </a:lnTo>
              </a:path>
            </a:pathLst>
          </a:custGeom>
          <a:noFill/>
          <a:ln w="38100" cap="flat" cmpd="sng">
            <a:solidFill>
              <a:srgbClr val="00FFFF"/>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1569813" name="Freeform 21"/>
          <p:cNvSpPr>
            <a:spLocks/>
          </p:cNvSpPr>
          <p:nvPr/>
        </p:nvSpPr>
        <p:spPr bwMode="auto">
          <a:xfrm>
            <a:off x="1954213" y="3651250"/>
            <a:ext cx="5829300" cy="1328738"/>
          </a:xfrm>
          <a:custGeom>
            <a:avLst/>
            <a:gdLst>
              <a:gd name="T0" fmla="*/ 0 w 2841"/>
              <a:gd name="T1" fmla="*/ 894 h 894"/>
              <a:gd name="T2" fmla="*/ 213 w 2841"/>
              <a:gd name="T3" fmla="*/ 873 h 894"/>
              <a:gd name="T4" fmla="*/ 402 w 2841"/>
              <a:gd name="T5" fmla="*/ 828 h 894"/>
              <a:gd name="T6" fmla="*/ 786 w 2841"/>
              <a:gd name="T7" fmla="*/ 744 h 894"/>
              <a:gd name="T8" fmla="*/ 1047 w 2841"/>
              <a:gd name="T9" fmla="*/ 678 h 894"/>
              <a:gd name="T10" fmla="*/ 1125 w 2841"/>
              <a:gd name="T11" fmla="*/ 645 h 894"/>
              <a:gd name="T12" fmla="*/ 1362 w 2841"/>
              <a:gd name="T13" fmla="*/ 579 h 894"/>
              <a:gd name="T14" fmla="*/ 1497 w 2841"/>
              <a:gd name="T15" fmla="*/ 534 h 894"/>
              <a:gd name="T16" fmla="*/ 1617 w 2841"/>
              <a:gd name="T17" fmla="*/ 495 h 894"/>
              <a:gd name="T18" fmla="*/ 1857 w 2841"/>
              <a:gd name="T19" fmla="*/ 426 h 894"/>
              <a:gd name="T20" fmla="*/ 1965 w 2841"/>
              <a:gd name="T21" fmla="*/ 381 h 894"/>
              <a:gd name="T22" fmla="*/ 2052 w 2841"/>
              <a:gd name="T23" fmla="*/ 339 h 894"/>
              <a:gd name="T24" fmla="*/ 2112 w 2841"/>
              <a:gd name="T25" fmla="*/ 300 h 894"/>
              <a:gd name="T26" fmla="*/ 2214 w 2841"/>
              <a:gd name="T27" fmla="*/ 276 h 894"/>
              <a:gd name="T28" fmla="*/ 2253 w 2841"/>
              <a:gd name="T29" fmla="*/ 249 h 894"/>
              <a:gd name="T30" fmla="*/ 2310 w 2841"/>
              <a:gd name="T31" fmla="*/ 240 h 894"/>
              <a:gd name="T32" fmla="*/ 2412 w 2841"/>
              <a:gd name="T33" fmla="*/ 189 h 894"/>
              <a:gd name="T34" fmla="*/ 2532 w 2841"/>
              <a:gd name="T35" fmla="*/ 138 h 894"/>
              <a:gd name="T36" fmla="*/ 2595 w 2841"/>
              <a:gd name="T37" fmla="*/ 96 h 894"/>
              <a:gd name="T38" fmla="*/ 2841 w 2841"/>
              <a:gd name="T39"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1" h="894">
                <a:moveTo>
                  <a:pt x="0" y="894"/>
                </a:moveTo>
                <a:lnTo>
                  <a:pt x="213" y="873"/>
                </a:lnTo>
                <a:lnTo>
                  <a:pt x="402" y="828"/>
                </a:lnTo>
                <a:lnTo>
                  <a:pt x="786" y="744"/>
                </a:lnTo>
                <a:lnTo>
                  <a:pt x="1047" y="678"/>
                </a:lnTo>
                <a:lnTo>
                  <a:pt x="1125" y="645"/>
                </a:lnTo>
                <a:lnTo>
                  <a:pt x="1362" y="579"/>
                </a:lnTo>
                <a:lnTo>
                  <a:pt x="1497" y="534"/>
                </a:lnTo>
                <a:lnTo>
                  <a:pt x="1617" y="495"/>
                </a:lnTo>
                <a:lnTo>
                  <a:pt x="1857" y="426"/>
                </a:lnTo>
                <a:lnTo>
                  <a:pt x="1965" y="381"/>
                </a:lnTo>
                <a:lnTo>
                  <a:pt x="2052" y="339"/>
                </a:lnTo>
                <a:lnTo>
                  <a:pt x="2112" y="300"/>
                </a:lnTo>
                <a:lnTo>
                  <a:pt x="2214" y="276"/>
                </a:lnTo>
                <a:lnTo>
                  <a:pt x="2253" y="249"/>
                </a:lnTo>
                <a:lnTo>
                  <a:pt x="2310" y="240"/>
                </a:lnTo>
                <a:lnTo>
                  <a:pt x="2412" y="189"/>
                </a:lnTo>
                <a:lnTo>
                  <a:pt x="2532" y="138"/>
                </a:lnTo>
                <a:lnTo>
                  <a:pt x="2595" y="96"/>
                </a:lnTo>
                <a:lnTo>
                  <a:pt x="2841" y="0"/>
                </a:lnTo>
              </a:path>
            </a:pathLst>
          </a:custGeom>
          <a:noFill/>
          <a:ln w="28575" cap="flat" cmpd="sng">
            <a:solidFill>
              <a:srgbClr val="00FFFF"/>
            </a:solidFill>
            <a:prstDash val="lg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1569814" name="Text Box 22"/>
          <p:cNvSpPr txBox="1">
            <a:spLocks noChangeArrowheads="1"/>
          </p:cNvSpPr>
          <p:nvPr/>
        </p:nvSpPr>
        <p:spPr bwMode="auto">
          <a:xfrm>
            <a:off x="2060575" y="1490663"/>
            <a:ext cx="3671888" cy="13335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685800" algn="l"/>
              </a:tabLst>
              <a:defRPr sz="2400">
                <a:solidFill>
                  <a:schemeClr val="tx1"/>
                </a:solidFill>
                <a:latin typeface="Arial" charset="0"/>
              </a:defRPr>
            </a:lvl1pPr>
            <a:lvl2pPr>
              <a:tabLst>
                <a:tab pos="685800" algn="l"/>
              </a:tabLst>
              <a:defRPr sz="2400">
                <a:solidFill>
                  <a:schemeClr val="tx1"/>
                </a:solidFill>
                <a:latin typeface="Arial" charset="0"/>
              </a:defRPr>
            </a:lvl2pPr>
            <a:lvl3pPr>
              <a:tabLst>
                <a:tab pos="685800" algn="l"/>
              </a:tabLst>
              <a:defRPr sz="2400">
                <a:solidFill>
                  <a:schemeClr val="tx1"/>
                </a:solidFill>
                <a:latin typeface="Arial" charset="0"/>
              </a:defRPr>
            </a:lvl3pPr>
            <a:lvl4pPr>
              <a:tabLst>
                <a:tab pos="685800" algn="l"/>
              </a:tabLst>
              <a:defRPr sz="2400">
                <a:solidFill>
                  <a:schemeClr val="tx1"/>
                </a:solidFill>
                <a:latin typeface="Arial" charset="0"/>
              </a:defRPr>
            </a:lvl4pPr>
            <a:lvl5pPr>
              <a:tabLst>
                <a:tab pos="685800" algn="l"/>
              </a:tabLst>
              <a:defRPr sz="2400">
                <a:solidFill>
                  <a:schemeClr val="tx1"/>
                </a:solidFill>
                <a:latin typeface="Arial" charset="0"/>
              </a:defRPr>
            </a:lvl5pPr>
            <a:lvl6pPr fontAlgn="base">
              <a:spcBef>
                <a:spcPct val="0"/>
              </a:spcBef>
              <a:spcAft>
                <a:spcPct val="0"/>
              </a:spcAft>
              <a:tabLst>
                <a:tab pos="685800" algn="l"/>
              </a:tabLst>
              <a:defRPr sz="2400">
                <a:solidFill>
                  <a:schemeClr val="tx1"/>
                </a:solidFill>
                <a:latin typeface="Arial" charset="0"/>
              </a:defRPr>
            </a:lvl6pPr>
            <a:lvl7pPr fontAlgn="base">
              <a:spcBef>
                <a:spcPct val="0"/>
              </a:spcBef>
              <a:spcAft>
                <a:spcPct val="0"/>
              </a:spcAft>
              <a:tabLst>
                <a:tab pos="685800" algn="l"/>
              </a:tabLst>
              <a:defRPr sz="2400">
                <a:solidFill>
                  <a:schemeClr val="tx1"/>
                </a:solidFill>
                <a:latin typeface="Arial" charset="0"/>
              </a:defRPr>
            </a:lvl7pPr>
            <a:lvl8pPr fontAlgn="base">
              <a:spcBef>
                <a:spcPct val="0"/>
              </a:spcBef>
              <a:spcAft>
                <a:spcPct val="0"/>
              </a:spcAft>
              <a:tabLst>
                <a:tab pos="685800" algn="l"/>
              </a:tabLst>
              <a:defRPr sz="2400">
                <a:solidFill>
                  <a:schemeClr val="tx1"/>
                </a:solidFill>
                <a:latin typeface="Arial" charset="0"/>
              </a:defRPr>
            </a:lvl8pPr>
            <a:lvl9pPr fontAlgn="base">
              <a:spcBef>
                <a:spcPct val="0"/>
              </a:spcBef>
              <a:spcAft>
                <a:spcPct val="0"/>
              </a:spcAft>
              <a:tabLst>
                <a:tab pos="685800" algn="l"/>
              </a:tabLst>
              <a:defRPr sz="2400">
                <a:solidFill>
                  <a:schemeClr val="tx1"/>
                </a:solidFill>
                <a:latin typeface="Arial" charset="0"/>
              </a:defRPr>
            </a:lvl9pPr>
          </a:lstStyle>
          <a:p>
            <a:r>
              <a:rPr lang="en-US" altLang="x-none" sz="1600">
                <a:latin typeface="Verdana" charset="0"/>
              </a:rPr>
              <a:t>2-h glucose classification</a:t>
            </a:r>
          </a:p>
          <a:p>
            <a:r>
              <a:rPr lang="en-US" altLang="x-none" sz="1600">
                <a:latin typeface="Verdana" charset="0"/>
              </a:rPr>
              <a:t>	Known diabetes</a:t>
            </a:r>
          </a:p>
          <a:p>
            <a:r>
              <a:rPr lang="en-US" altLang="x-none" sz="1600">
                <a:latin typeface="Verdana" charset="0"/>
              </a:rPr>
              <a:t>	Diabetes by WHO criteria</a:t>
            </a:r>
          </a:p>
          <a:p>
            <a:r>
              <a:rPr lang="en-US" altLang="x-none" sz="1600">
                <a:latin typeface="Verdana" charset="0"/>
              </a:rPr>
              <a:t>	Impaired glucose tolerance</a:t>
            </a:r>
          </a:p>
          <a:p>
            <a:r>
              <a:rPr lang="en-US" altLang="x-none" sz="1600">
                <a:latin typeface="Verdana" charset="0"/>
              </a:rPr>
              <a:t>	Normal</a:t>
            </a:r>
          </a:p>
        </p:txBody>
      </p:sp>
      <p:sp>
        <p:nvSpPr>
          <p:cNvPr id="1569815" name="Line 23"/>
          <p:cNvSpPr>
            <a:spLocks noChangeShapeType="1"/>
          </p:cNvSpPr>
          <p:nvPr/>
        </p:nvSpPr>
        <p:spPr bwMode="auto">
          <a:xfrm>
            <a:off x="2201863" y="1920875"/>
            <a:ext cx="523875" cy="1588"/>
          </a:xfrm>
          <a:prstGeom prst="line">
            <a:avLst/>
          </a:prstGeom>
          <a:noFill/>
          <a:ln w="28575">
            <a:solidFill>
              <a:srgbClr val="FF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9816" name="Line 24"/>
          <p:cNvSpPr>
            <a:spLocks noChangeShapeType="1"/>
          </p:cNvSpPr>
          <p:nvPr/>
        </p:nvSpPr>
        <p:spPr bwMode="auto">
          <a:xfrm>
            <a:off x="2190750" y="2149475"/>
            <a:ext cx="523875" cy="1588"/>
          </a:xfrm>
          <a:prstGeom prst="line">
            <a:avLst/>
          </a:prstGeom>
          <a:noFill/>
          <a:ln w="38100">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9817" name="Line 25"/>
          <p:cNvSpPr>
            <a:spLocks noChangeShapeType="1"/>
          </p:cNvSpPr>
          <p:nvPr/>
        </p:nvSpPr>
        <p:spPr bwMode="auto">
          <a:xfrm>
            <a:off x="2190750" y="2387600"/>
            <a:ext cx="523875" cy="1588"/>
          </a:xfrm>
          <a:prstGeom prst="line">
            <a:avLst/>
          </a:prstGeom>
          <a:noFill/>
          <a:ln w="38100" cap="rnd">
            <a:solidFill>
              <a:srgbClr val="FF99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9818" name="Line 26"/>
          <p:cNvSpPr>
            <a:spLocks noChangeShapeType="1"/>
          </p:cNvSpPr>
          <p:nvPr/>
        </p:nvSpPr>
        <p:spPr bwMode="auto">
          <a:xfrm>
            <a:off x="2190750" y="2646363"/>
            <a:ext cx="523875" cy="1587"/>
          </a:xfrm>
          <a:prstGeom prst="line">
            <a:avLst/>
          </a:prstGeom>
          <a:noFill/>
          <a:ln w="28575">
            <a:solidFill>
              <a:srgbClr val="00FF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9819" name="Rectangle 27"/>
          <p:cNvSpPr>
            <a:spLocks noChangeArrowheads="1"/>
          </p:cNvSpPr>
          <p:nvPr/>
        </p:nvSpPr>
        <p:spPr bwMode="auto">
          <a:xfrm>
            <a:off x="1954213" y="5362575"/>
            <a:ext cx="607377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x-none" sz="1600">
                <a:latin typeface="Verdana" charset="0"/>
              </a:rPr>
              <a:t>Follow-up (Years)</a:t>
            </a:r>
          </a:p>
        </p:txBody>
      </p:sp>
      <p:sp>
        <p:nvSpPr>
          <p:cNvPr id="1569820" name="Rectangle 28"/>
          <p:cNvSpPr>
            <a:spLocks noChangeArrowheads="1"/>
          </p:cNvSpPr>
          <p:nvPr/>
        </p:nvSpPr>
        <p:spPr bwMode="auto">
          <a:xfrm rot="-5400000">
            <a:off x="-709613" y="3170238"/>
            <a:ext cx="3171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x-none" sz="1600">
                <a:latin typeface="Verdana" charset="0"/>
              </a:rPr>
              <a:t>Cumulative hazard*</a:t>
            </a:r>
          </a:p>
        </p:txBody>
      </p:sp>
      <p:sp>
        <p:nvSpPr>
          <p:cNvPr id="1569821" name="Text Box 29"/>
          <p:cNvSpPr txBox="1">
            <a:spLocks noChangeArrowheads="1"/>
          </p:cNvSpPr>
          <p:nvPr/>
        </p:nvSpPr>
        <p:spPr bwMode="auto">
          <a:xfrm>
            <a:off x="288925" y="798513"/>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ltLang="x-none">
              <a:solidFill>
                <a:srgbClr val="FFFF00"/>
              </a:solidFill>
            </a:endParaRPr>
          </a:p>
          <a:p>
            <a:endParaRPr lang="en-US" altLang="x-none">
              <a:solidFill>
                <a:srgbClr val="FFFF00"/>
              </a:solidFill>
            </a:endParaRPr>
          </a:p>
        </p:txBody>
      </p:sp>
      <p:sp>
        <p:nvSpPr>
          <p:cNvPr id="1569822" name="Text Box 30"/>
          <p:cNvSpPr txBox="1">
            <a:spLocks noChangeArrowheads="1"/>
          </p:cNvSpPr>
          <p:nvPr/>
        </p:nvSpPr>
        <p:spPr bwMode="auto">
          <a:xfrm>
            <a:off x="0" y="1066800"/>
            <a:ext cx="899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solidFill>
                <a:srgbClr val="FFFF00"/>
              </a:solidFill>
            </a:endParaRPr>
          </a:p>
        </p:txBody>
      </p:sp>
      <p:sp>
        <p:nvSpPr>
          <p:cNvPr id="1569823" name="Text Box 31"/>
          <p:cNvSpPr txBox="1">
            <a:spLocks noChangeArrowheads="1"/>
          </p:cNvSpPr>
          <p:nvPr/>
        </p:nvSpPr>
        <p:spPr bwMode="auto">
          <a:xfrm>
            <a:off x="288925" y="696913"/>
            <a:ext cx="3387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You obviously have this: DM</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8"/>
          <p:cNvSpPr>
            <a:spLocks noGrp="1" noChangeArrowheads="1"/>
          </p:cNvSpPr>
          <p:nvPr>
            <p:ph type="ftr" sz="quarter" idx="3"/>
          </p:nvPr>
        </p:nvSpPr>
        <p:spPr/>
        <p:txBody>
          <a:bodyPr/>
          <a:lstStyle/>
          <a:p>
            <a:r>
              <a:rPr lang="en-US" altLang="x-none"/>
              <a:t>Copyright Bale/Doneen Paradigm</a:t>
            </a:r>
          </a:p>
        </p:txBody>
      </p:sp>
      <p:sp>
        <p:nvSpPr>
          <p:cNvPr id="1571842" name="Rectangle 2"/>
          <p:cNvSpPr>
            <a:spLocks noGrp="1" noRot="1" noChangeArrowheads="1"/>
          </p:cNvSpPr>
          <p:nvPr>
            <p:ph type="ctrTitle"/>
          </p:nvPr>
        </p:nvSpPr>
        <p:spPr>
          <a:xfrm>
            <a:off x="685800" y="0"/>
            <a:ext cx="7772400" cy="1524000"/>
          </a:xfrm>
        </p:spPr>
        <p:txBody>
          <a:bodyPr/>
          <a:lstStyle/>
          <a:p>
            <a:r>
              <a:rPr lang="en-US" altLang="x-none" sz="3200"/>
              <a:t>Efficacy of ATP III MS Criteria in Identifying IR</a:t>
            </a:r>
          </a:p>
        </p:txBody>
      </p:sp>
      <p:sp>
        <p:nvSpPr>
          <p:cNvPr id="1571843" name="Rectangle 3"/>
          <p:cNvSpPr>
            <a:spLocks noGrp="1" noRot="1" noChangeArrowheads="1"/>
          </p:cNvSpPr>
          <p:nvPr>
            <p:ph type="subTitle" idx="1"/>
          </p:nvPr>
        </p:nvSpPr>
        <p:spPr>
          <a:xfrm>
            <a:off x="381000" y="1752600"/>
            <a:ext cx="8534400" cy="4876800"/>
          </a:xfrm>
        </p:spPr>
        <p:txBody>
          <a:bodyPr/>
          <a:lstStyle/>
          <a:p>
            <a:pPr marL="990600" lvl="1" indent="-533400">
              <a:buFontTx/>
              <a:buNone/>
            </a:pPr>
            <a:r>
              <a:rPr lang="en-US" altLang="x-none" sz="2000"/>
              <a:t>     </a:t>
            </a:r>
          </a:p>
          <a:p>
            <a:pPr marL="609600" indent="-609600" algn="l">
              <a:buFont typeface="Wingdings" charset="2"/>
              <a:buChar char="§"/>
            </a:pPr>
            <a:endParaRPr lang="en-US" altLang="x-none" sz="2400"/>
          </a:p>
          <a:p>
            <a:pPr marL="609600" indent="-609600" algn="l">
              <a:buFont typeface="Wingdings" charset="2"/>
              <a:buChar char="§"/>
            </a:pPr>
            <a:r>
              <a:rPr lang="en-US" altLang="x-none" sz="2400"/>
              <a:t>Specificity  of  MS  for  IR              &gt; 90%  (93%-94%)</a:t>
            </a:r>
          </a:p>
          <a:p>
            <a:pPr marL="609600" indent="-609600" algn="l"/>
            <a:endParaRPr lang="en-US" altLang="x-none" sz="2400"/>
          </a:p>
          <a:p>
            <a:pPr marL="609600" indent="-609600" algn="l"/>
            <a:endParaRPr lang="en-US" altLang="x-none" sz="2400" b="1" i="1">
              <a:solidFill>
                <a:schemeClr val="hlink"/>
              </a:solidFill>
            </a:endParaRPr>
          </a:p>
          <a:p>
            <a:pPr marL="609600" indent="-609600" algn="l"/>
            <a:endParaRPr lang="en-US" altLang="x-none" sz="2400" b="1" i="1">
              <a:solidFill>
                <a:schemeClr val="hlink"/>
              </a:solidFill>
            </a:endParaRPr>
          </a:p>
          <a:p>
            <a:pPr marL="609600" indent="-609600" algn="l"/>
            <a:endParaRPr lang="en-US" altLang="x-none" sz="2400" b="1" i="1">
              <a:solidFill>
                <a:schemeClr val="hlink"/>
              </a:solidFill>
            </a:endParaRPr>
          </a:p>
          <a:p>
            <a:pPr marL="609600" indent="-609600" algn="l"/>
            <a:endParaRPr lang="en-US" altLang="x-none" sz="2400" b="1" i="1">
              <a:solidFill>
                <a:schemeClr val="hlink"/>
              </a:solidFill>
            </a:endParaRPr>
          </a:p>
          <a:p>
            <a:pPr marL="609600" indent="-609600" algn="l"/>
            <a:endParaRPr lang="en-US" altLang="x-none" sz="2400" b="1" i="1">
              <a:solidFill>
                <a:schemeClr val="hlink"/>
              </a:solidFill>
            </a:endParaRPr>
          </a:p>
          <a:p>
            <a:pPr marL="609600" indent="-609600" algn="l"/>
            <a:r>
              <a:rPr lang="en-US" altLang="x-none" sz="2400" b="1" i="1">
                <a:solidFill>
                  <a:schemeClr val="hlink"/>
                </a:solidFill>
              </a:rPr>
              <a:t>                   Diabetes Care</a:t>
            </a:r>
            <a:r>
              <a:rPr lang="en-US" altLang="x-none" sz="2400">
                <a:solidFill>
                  <a:schemeClr val="hlink"/>
                </a:solidFill>
              </a:rPr>
              <a:t>  2004; 27: 978 -983</a:t>
            </a:r>
          </a:p>
          <a:p>
            <a:pPr marL="609600" indent="-609600" algn="l"/>
            <a:endParaRPr lang="en-US" altLang="x-none" sz="2400">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71843">
                                            <p:txEl>
                                              <p:pRg st="2" end="2"/>
                                            </p:txEl>
                                          </p:spTgt>
                                        </p:tgtEl>
                                        <p:attrNameLst>
                                          <p:attrName>style.visibility</p:attrName>
                                        </p:attrNameLst>
                                      </p:cBhvr>
                                      <p:to>
                                        <p:strVal val="visible"/>
                                      </p:to>
                                    </p:set>
                                    <p:anim calcmode="lin" valueType="num">
                                      <p:cBhvr additive="base">
                                        <p:cTn id="7" dur="500" fill="hold"/>
                                        <p:tgtEl>
                                          <p:spTgt spid="157184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18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Footer Placeholder 2"/>
          <p:cNvSpPr>
            <a:spLocks noGrp="1"/>
          </p:cNvSpPr>
          <p:nvPr>
            <p:ph type="ftr" sz="quarter" idx="11"/>
          </p:nvPr>
        </p:nvSpPr>
        <p:spPr/>
        <p:txBody>
          <a:bodyPr/>
          <a:lstStyle/>
          <a:p>
            <a:r>
              <a:rPr lang="en-US" altLang="x-none"/>
              <a:t>Copyright Bale/Doneen Paradigm</a:t>
            </a:r>
          </a:p>
        </p:txBody>
      </p:sp>
      <p:sp>
        <p:nvSpPr>
          <p:cNvPr id="1573890" name="Text Box 2"/>
          <p:cNvSpPr txBox="1">
            <a:spLocks noChangeArrowheads="1"/>
          </p:cNvSpPr>
          <p:nvPr/>
        </p:nvSpPr>
        <p:spPr bwMode="auto">
          <a:xfrm>
            <a:off x="625475" y="685800"/>
            <a:ext cx="7875588" cy="4319588"/>
          </a:xfrm>
          <a:prstGeom prst="rect">
            <a:avLst/>
          </a:prstGeom>
          <a:gradFill rotWithShape="0">
            <a:gsLst>
              <a:gs pos="0">
                <a:srgbClr val="000000"/>
              </a:gs>
              <a:gs pos="50000">
                <a:srgbClr val="0000CC"/>
              </a:gs>
              <a:gs pos="100000">
                <a:srgbClr val="000000"/>
              </a:gs>
            </a:gsLst>
            <a:lin ang="5400000" scaled="1"/>
          </a:gradFill>
          <a:ln w="38100">
            <a:solidFill>
              <a:schemeClr val="tx1"/>
            </a:solidFill>
            <a:miter lim="800000"/>
            <a:headEnd/>
            <a:tailEnd/>
          </a:ln>
          <a:effectLst>
            <a:outerShdw blurRad="63500" dist="38099" dir="2700000" algn="ctr" rotWithShape="0">
              <a:srgbClr val="000000">
                <a:alpha val="74998"/>
              </a:srgbClr>
            </a:outerShdw>
          </a:effectLst>
        </p:spPr>
        <p:txBody>
          <a:bodyPr>
            <a:spAutoFit/>
          </a:bodyPr>
          <a:lstStyle>
            <a:lvl1pPr>
              <a:tabLst>
                <a:tab pos="1604963" algn="ctr"/>
                <a:tab pos="5427663" algn="ctr"/>
              </a:tabLst>
              <a:defRPr sz="2400">
                <a:solidFill>
                  <a:schemeClr val="tx1"/>
                </a:solidFill>
                <a:latin typeface="Arial" charset="0"/>
              </a:defRPr>
            </a:lvl1pPr>
            <a:lvl2pPr>
              <a:tabLst>
                <a:tab pos="1604963" algn="ctr"/>
                <a:tab pos="5427663" algn="ctr"/>
              </a:tabLst>
              <a:defRPr sz="2400">
                <a:solidFill>
                  <a:schemeClr val="tx1"/>
                </a:solidFill>
                <a:latin typeface="Arial" charset="0"/>
              </a:defRPr>
            </a:lvl2pPr>
            <a:lvl3pPr>
              <a:tabLst>
                <a:tab pos="1604963" algn="ctr"/>
                <a:tab pos="5427663" algn="ctr"/>
              </a:tabLst>
              <a:defRPr sz="2400">
                <a:solidFill>
                  <a:schemeClr val="tx1"/>
                </a:solidFill>
                <a:latin typeface="Arial" charset="0"/>
              </a:defRPr>
            </a:lvl3pPr>
            <a:lvl4pPr>
              <a:tabLst>
                <a:tab pos="1604963" algn="ctr"/>
                <a:tab pos="5427663" algn="ctr"/>
              </a:tabLst>
              <a:defRPr sz="2400">
                <a:solidFill>
                  <a:schemeClr val="tx1"/>
                </a:solidFill>
                <a:latin typeface="Arial" charset="0"/>
              </a:defRPr>
            </a:lvl4pPr>
            <a:lvl5pPr>
              <a:tabLst>
                <a:tab pos="1604963" algn="ctr"/>
                <a:tab pos="5427663" algn="ctr"/>
              </a:tabLst>
              <a:defRPr sz="2400">
                <a:solidFill>
                  <a:schemeClr val="tx1"/>
                </a:solidFill>
                <a:latin typeface="Arial" charset="0"/>
              </a:defRPr>
            </a:lvl5pPr>
            <a:lvl6pPr fontAlgn="base">
              <a:spcBef>
                <a:spcPct val="0"/>
              </a:spcBef>
              <a:spcAft>
                <a:spcPct val="0"/>
              </a:spcAft>
              <a:tabLst>
                <a:tab pos="1604963" algn="ctr"/>
                <a:tab pos="5427663" algn="ctr"/>
              </a:tabLst>
              <a:defRPr sz="2400">
                <a:solidFill>
                  <a:schemeClr val="tx1"/>
                </a:solidFill>
                <a:latin typeface="Arial" charset="0"/>
              </a:defRPr>
            </a:lvl6pPr>
            <a:lvl7pPr fontAlgn="base">
              <a:spcBef>
                <a:spcPct val="0"/>
              </a:spcBef>
              <a:spcAft>
                <a:spcPct val="0"/>
              </a:spcAft>
              <a:tabLst>
                <a:tab pos="1604963" algn="ctr"/>
                <a:tab pos="5427663" algn="ctr"/>
              </a:tabLst>
              <a:defRPr sz="2400">
                <a:solidFill>
                  <a:schemeClr val="tx1"/>
                </a:solidFill>
                <a:latin typeface="Arial" charset="0"/>
              </a:defRPr>
            </a:lvl7pPr>
            <a:lvl8pPr fontAlgn="base">
              <a:spcBef>
                <a:spcPct val="0"/>
              </a:spcBef>
              <a:spcAft>
                <a:spcPct val="0"/>
              </a:spcAft>
              <a:tabLst>
                <a:tab pos="1604963" algn="ctr"/>
                <a:tab pos="5427663" algn="ctr"/>
              </a:tabLst>
              <a:defRPr sz="2400">
                <a:solidFill>
                  <a:schemeClr val="tx1"/>
                </a:solidFill>
                <a:latin typeface="Arial" charset="0"/>
              </a:defRPr>
            </a:lvl8pPr>
            <a:lvl9pPr fontAlgn="base">
              <a:spcBef>
                <a:spcPct val="0"/>
              </a:spcBef>
              <a:spcAft>
                <a:spcPct val="0"/>
              </a:spcAft>
              <a:tabLst>
                <a:tab pos="1604963" algn="ctr"/>
                <a:tab pos="5427663" algn="ctr"/>
              </a:tabLst>
              <a:defRPr sz="2400">
                <a:solidFill>
                  <a:schemeClr val="tx1"/>
                </a:solidFill>
                <a:latin typeface="Arial" charset="0"/>
              </a:defRPr>
            </a:lvl9pPr>
          </a:lstStyle>
          <a:p>
            <a:pPr>
              <a:lnSpc>
                <a:spcPct val="85000"/>
              </a:lnSpc>
              <a:spcAft>
                <a:spcPct val="50000"/>
              </a:spcAft>
            </a:pPr>
            <a:r>
              <a:rPr lang="en-US" altLang="x-none" sz="3200" b="1"/>
              <a:t>	</a:t>
            </a:r>
            <a:r>
              <a:rPr lang="en-US" altLang="x-none" sz="3200" b="1">
                <a:solidFill>
                  <a:srgbClr val="FFFF00"/>
                </a:solidFill>
              </a:rPr>
              <a:t>Risk Factor	Defining Level</a:t>
            </a:r>
            <a:r>
              <a:rPr lang="en-US" altLang="x-none" b="1">
                <a:solidFill>
                  <a:srgbClr val="FFFF00"/>
                </a:solidFill>
              </a:rPr>
              <a:t>	</a:t>
            </a:r>
            <a:endParaRPr lang="en-US" altLang="x-none" b="1"/>
          </a:p>
          <a:p>
            <a:pPr>
              <a:lnSpc>
                <a:spcPct val="85000"/>
              </a:lnSpc>
            </a:pPr>
            <a:r>
              <a:rPr lang="en-US" altLang="x-none" b="1"/>
              <a:t>	</a:t>
            </a:r>
            <a:r>
              <a:rPr lang="en-US" altLang="x-none" b="1">
                <a:solidFill>
                  <a:srgbClr val="00FFFF"/>
                </a:solidFill>
              </a:rPr>
              <a:t>Abdominal obesity	Waist Circumference</a:t>
            </a:r>
            <a:endParaRPr lang="en-US" altLang="x-none" b="1"/>
          </a:p>
          <a:p>
            <a:pPr>
              <a:lnSpc>
                <a:spcPct val="85000"/>
              </a:lnSpc>
              <a:buClr>
                <a:srgbClr val="FFFF00"/>
              </a:buClr>
              <a:buFont typeface="Wingdings" charset="2"/>
              <a:buChar char="§"/>
            </a:pPr>
            <a:r>
              <a:rPr lang="en-US" altLang="x-none" b="1"/>
              <a:t>	Men	&gt;102 cm </a:t>
            </a:r>
            <a:r>
              <a:rPr lang="en-US" altLang="x-none" b="1">
                <a:solidFill>
                  <a:srgbClr val="FFFF00"/>
                </a:solidFill>
              </a:rPr>
              <a:t>(&gt;40 in</a:t>
            </a:r>
            <a:r>
              <a:rPr lang="en-US" altLang="x-none" b="1"/>
              <a:t>)</a:t>
            </a:r>
          </a:p>
          <a:p>
            <a:pPr>
              <a:lnSpc>
                <a:spcPct val="85000"/>
              </a:lnSpc>
              <a:spcAft>
                <a:spcPct val="50000"/>
              </a:spcAft>
            </a:pPr>
            <a:r>
              <a:rPr lang="en-US" altLang="x-none" b="1"/>
              <a:t>	Women	&gt;88cm (&gt;35 in)	</a:t>
            </a:r>
          </a:p>
          <a:p>
            <a:pPr>
              <a:lnSpc>
                <a:spcPct val="85000"/>
              </a:lnSpc>
              <a:spcAft>
                <a:spcPct val="50000"/>
              </a:spcAft>
            </a:pPr>
            <a:r>
              <a:rPr lang="en-US" altLang="x-none" b="1"/>
              <a:t>	</a:t>
            </a:r>
            <a:r>
              <a:rPr lang="en-US" altLang="x-none" b="1">
                <a:solidFill>
                  <a:srgbClr val="00FFFF"/>
                </a:solidFill>
              </a:rPr>
              <a:t>Triglycerides</a:t>
            </a:r>
            <a:r>
              <a:rPr lang="en-US" altLang="x-none" b="1"/>
              <a:t>	</a:t>
            </a:r>
            <a:r>
              <a:rPr lang="en-US" altLang="x-none" b="1">
                <a:sym typeface="Symbol" charset="2"/>
              </a:rPr>
              <a:t></a:t>
            </a:r>
            <a:r>
              <a:rPr lang="en-US" altLang="x-none" b="1"/>
              <a:t>150 mg/dL	or </a:t>
            </a:r>
            <a:r>
              <a:rPr lang="en-US" altLang="x-none" b="1">
                <a:solidFill>
                  <a:srgbClr val="FFFF00"/>
                </a:solidFill>
              </a:rPr>
              <a:t>rx</a:t>
            </a:r>
          </a:p>
          <a:p>
            <a:pPr>
              <a:lnSpc>
                <a:spcPct val="85000"/>
              </a:lnSpc>
              <a:buClr>
                <a:srgbClr val="FFFF00"/>
              </a:buClr>
              <a:buFont typeface="Wingdings" charset="2"/>
              <a:buChar char="§"/>
            </a:pPr>
            <a:r>
              <a:rPr lang="en-US" altLang="x-none" b="1"/>
              <a:t>	</a:t>
            </a:r>
            <a:r>
              <a:rPr lang="en-US" altLang="x-none" b="1">
                <a:solidFill>
                  <a:srgbClr val="00FFFF"/>
                </a:solidFill>
              </a:rPr>
              <a:t>HDL-C</a:t>
            </a:r>
          </a:p>
          <a:p>
            <a:pPr>
              <a:lnSpc>
                <a:spcPct val="85000"/>
              </a:lnSpc>
            </a:pPr>
            <a:r>
              <a:rPr lang="en-US" altLang="x-none" b="1"/>
              <a:t>	Men	 &lt;40 mg/dL   or </a:t>
            </a:r>
            <a:r>
              <a:rPr lang="en-US" altLang="x-none" b="1">
                <a:solidFill>
                  <a:srgbClr val="FFFF00"/>
                </a:solidFill>
              </a:rPr>
              <a:t>rx</a:t>
            </a:r>
          </a:p>
          <a:p>
            <a:pPr>
              <a:lnSpc>
                <a:spcPct val="85000"/>
              </a:lnSpc>
              <a:spcAft>
                <a:spcPct val="50000"/>
              </a:spcAft>
            </a:pPr>
            <a:r>
              <a:rPr lang="en-US" altLang="x-none" b="1"/>
              <a:t>	Women	&lt;50 mg/dL   or rx	</a:t>
            </a:r>
          </a:p>
          <a:p>
            <a:pPr>
              <a:lnSpc>
                <a:spcPct val="85000"/>
              </a:lnSpc>
              <a:spcAft>
                <a:spcPct val="50000"/>
              </a:spcAft>
              <a:buClr>
                <a:srgbClr val="FFFF00"/>
              </a:buClr>
              <a:buFont typeface="Wingdings" charset="2"/>
              <a:buChar char="§"/>
            </a:pPr>
            <a:r>
              <a:rPr lang="en-US" altLang="x-none" b="1"/>
              <a:t>	</a:t>
            </a:r>
            <a:r>
              <a:rPr lang="en-US" altLang="x-none" b="1">
                <a:solidFill>
                  <a:srgbClr val="00FFFF"/>
                </a:solidFill>
              </a:rPr>
              <a:t>Blood Pressure</a:t>
            </a:r>
            <a:r>
              <a:rPr lang="en-US" altLang="x-none" b="1"/>
              <a:t>	</a:t>
            </a:r>
            <a:r>
              <a:rPr lang="en-US" altLang="x-none" b="1">
                <a:solidFill>
                  <a:srgbClr val="FFFF00"/>
                </a:solidFill>
                <a:sym typeface="Symbol" charset="2"/>
              </a:rPr>
              <a:t></a:t>
            </a:r>
            <a:r>
              <a:rPr lang="en-US" altLang="x-none" b="1">
                <a:solidFill>
                  <a:srgbClr val="FFFF00"/>
                </a:solidFill>
              </a:rPr>
              <a:t>130 or </a:t>
            </a:r>
            <a:r>
              <a:rPr lang="en-US" altLang="x-none" b="1">
                <a:solidFill>
                  <a:srgbClr val="FFFF00"/>
                </a:solidFill>
                <a:sym typeface="Symbol" charset="2"/>
              </a:rPr>
              <a:t></a:t>
            </a:r>
            <a:r>
              <a:rPr lang="en-US" altLang="x-none" b="1">
                <a:solidFill>
                  <a:srgbClr val="FFFF00"/>
                </a:solidFill>
              </a:rPr>
              <a:t>85</a:t>
            </a:r>
            <a:r>
              <a:rPr lang="en-US" altLang="x-none" b="1"/>
              <a:t> mmHg or rx	</a:t>
            </a:r>
          </a:p>
          <a:p>
            <a:pPr>
              <a:lnSpc>
                <a:spcPct val="85000"/>
              </a:lnSpc>
            </a:pPr>
            <a:r>
              <a:rPr lang="en-US" altLang="x-none" b="1"/>
              <a:t>	      </a:t>
            </a:r>
            <a:r>
              <a:rPr lang="en-US" altLang="x-none" b="1">
                <a:solidFill>
                  <a:srgbClr val="00FFFF"/>
                </a:solidFill>
              </a:rPr>
              <a:t>Fasting Glucose</a:t>
            </a:r>
            <a:r>
              <a:rPr lang="en-US" altLang="x-none" b="1"/>
              <a:t>                 </a:t>
            </a:r>
            <a:r>
              <a:rPr lang="en-US" altLang="x-none" b="1">
                <a:sym typeface="Symbol" charset="2"/>
              </a:rPr>
              <a:t></a:t>
            </a:r>
            <a:r>
              <a:rPr lang="en-US" altLang="x-none" b="1"/>
              <a:t>100 mg/dL</a:t>
            </a:r>
            <a:r>
              <a:rPr lang="en-US" altLang="x-none" b="1">
                <a:solidFill>
                  <a:srgbClr val="99FF99"/>
                </a:solidFill>
              </a:rPr>
              <a:t>  (if + = IR)</a:t>
            </a:r>
            <a:endParaRPr lang="en-US" altLang="x-none" sz="1600" b="1">
              <a:solidFill>
                <a:srgbClr val="99FF99"/>
              </a:solidFill>
              <a:effectLst>
                <a:outerShdw blurRad="38100" dist="38100" dir="2700000" algn="tl">
                  <a:srgbClr val="FFFFFF"/>
                </a:outerShdw>
              </a:effectLst>
            </a:endParaRPr>
          </a:p>
        </p:txBody>
      </p:sp>
      <p:sp>
        <p:nvSpPr>
          <p:cNvPr id="1573891" name="Line 3"/>
          <p:cNvSpPr>
            <a:spLocks noChangeShapeType="1"/>
          </p:cNvSpPr>
          <p:nvPr/>
        </p:nvSpPr>
        <p:spPr bwMode="auto">
          <a:xfrm flipV="1">
            <a:off x="609600" y="1295400"/>
            <a:ext cx="786765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73892" name="Line 4"/>
          <p:cNvSpPr>
            <a:spLocks noChangeShapeType="1"/>
          </p:cNvSpPr>
          <p:nvPr/>
        </p:nvSpPr>
        <p:spPr bwMode="auto">
          <a:xfrm flipV="1">
            <a:off x="609600" y="2438400"/>
            <a:ext cx="786765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73893" name="Line 5"/>
          <p:cNvSpPr>
            <a:spLocks noChangeShapeType="1"/>
          </p:cNvSpPr>
          <p:nvPr/>
        </p:nvSpPr>
        <p:spPr bwMode="auto">
          <a:xfrm flipV="1">
            <a:off x="609600" y="4495800"/>
            <a:ext cx="786765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73894" name="Line 6"/>
          <p:cNvSpPr>
            <a:spLocks noChangeShapeType="1"/>
          </p:cNvSpPr>
          <p:nvPr/>
        </p:nvSpPr>
        <p:spPr bwMode="auto">
          <a:xfrm flipV="1">
            <a:off x="609600" y="4038600"/>
            <a:ext cx="786765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73895" name="Line 7"/>
          <p:cNvSpPr>
            <a:spLocks noChangeShapeType="1"/>
          </p:cNvSpPr>
          <p:nvPr/>
        </p:nvSpPr>
        <p:spPr bwMode="auto">
          <a:xfrm flipV="1">
            <a:off x="609600" y="2895600"/>
            <a:ext cx="786765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73896" name="Line 8"/>
          <p:cNvSpPr>
            <a:spLocks noChangeShapeType="1"/>
          </p:cNvSpPr>
          <p:nvPr/>
        </p:nvSpPr>
        <p:spPr bwMode="auto">
          <a:xfrm>
            <a:off x="0" y="609600"/>
            <a:ext cx="9144000" cy="0"/>
          </a:xfrm>
          <a:prstGeom prst="line">
            <a:avLst/>
          </a:prstGeom>
          <a:noFill/>
          <a:ln w="50800">
            <a:solidFill>
              <a:srgbClr val="FF0000"/>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1573897" name="Text Box 9"/>
          <p:cNvSpPr txBox="1">
            <a:spLocks noChangeArrowheads="1"/>
          </p:cNvSpPr>
          <p:nvPr/>
        </p:nvSpPr>
        <p:spPr bwMode="auto">
          <a:xfrm>
            <a:off x="609600" y="6200775"/>
            <a:ext cx="7839075"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ctr">
              <a:spcBef>
                <a:spcPct val="50000"/>
              </a:spcBef>
            </a:pPr>
            <a:r>
              <a:rPr lang="en-US" altLang="x-none">
                <a:solidFill>
                  <a:schemeClr val="folHlink"/>
                </a:solidFill>
              </a:rPr>
              <a:t>NCEP ATPIII. </a:t>
            </a:r>
            <a:r>
              <a:rPr lang="en-US" altLang="x-none" b="1" i="1">
                <a:solidFill>
                  <a:schemeClr val="folHlink"/>
                </a:solidFill>
              </a:rPr>
              <a:t>Circulation</a:t>
            </a:r>
            <a:r>
              <a:rPr lang="en-US" altLang="x-none">
                <a:solidFill>
                  <a:schemeClr val="folHlink"/>
                </a:solidFill>
              </a:rPr>
              <a:t> 9/12/2005. http://circ.ahajournals.org</a:t>
            </a:r>
            <a:endParaRPr lang="en-US" altLang="x-none">
              <a:solidFill>
                <a:schemeClr val="folHlink"/>
              </a:solidFill>
              <a:effectLst>
                <a:outerShdw blurRad="38100" dist="38100" dir="2700000" algn="tl">
                  <a:srgbClr val="000000"/>
                </a:outerShdw>
              </a:effectLst>
            </a:endParaRPr>
          </a:p>
        </p:txBody>
      </p:sp>
      <p:sp>
        <p:nvSpPr>
          <p:cNvPr id="1573898" name="Text Box 10"/>
          <p:cNvSpPr txBox="1">
            <a:spLocks noChangeArrowheads="1"/>
          </p:cNvSpPr>
          <p:nvPr/>
        </p:nvSpPr>
        <p:spPr bwMode="auto">
          <a:xfrm>
            <a:off x="336550" y="0"/>
            <a:ext cx="8442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504B48">
                      <a:alpha val="74998"/>
                    </a:srgbClr>
                  </a:outerShdw>
                </a:effectLst>
              </a14:hiddenEffects>
            </a:ext>
          </a:extLst>
        </p:spPr>
        <p:txBody>
          <a:bodyPr>
            <a:spAutoFit/>
          </a:bodyPr>
          <a:lstStyle/>
          <a:p>
            <a:pPr algn="ctr">
              <a:lnSpc>
                <a:spcPct val="80000"/>
              </a:lnSpc>
            </a:pPr>
            <a:r>
              <a:rPr lang="en-US" altLang="x-none" sz="4000" b="1">
                <a:solidFill>
                  <a:srgbClr val="FFFFCC"/>
                </a:solidFill>
                <a:latin typeface="Times New Roman" charset="0"/>
              </a:rPr>
              <a:t>METABOLIC  SYNDROME</a:t>
            </a:r>
          </a:p>
        </p:txBody>
      </p:sp>
      <p:sp>
        <p:nvSpPr>
          <p:cNvPr id="1573899" name="Text Box 11"/>
          <p:cNvSpPr txBox="1">
            <a:spLocks noChangeArrowheads="1"/>
          </p:cNvSpPr>
          <p:nvPr/>
        </p:nvSpPr>
        <p:spPr bwMode="auto">
          <a:xfrm>
            <a:off x="593725" y="5105400"/>
            <a:ext cx="79406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t>Asians waist 31 &amp; 35 ins.; others marginal waist 31-35 women &amp; 37-39 men; measure at iliac crest at expiration</a:t>
            </a:r>
            <a:endParaRPr lang="en-US" altLang="x-none">
              <a:solidFill>
                <a:srgbClr val="FFFF00"/>
              </a:solidFill>
            </a:endParaRPr>
          </a:p>
          <a:p>
            <a:r>
              <a:rPr lang="en-US" altLang="x-none"/>
              <a:t>If on niacin or fibrate- presume TG &amp; HDL are abnormal</a:t>
            </a:r>
          </a:p>
        </p:txBody>
      </p:sp>
    </p:spTree>
  </p:cSld>
  <p:clrMapOvr>
    <a:masterClrMapping/>
  </p:clrMapOvr>
  <p:transition>
    <p:dissolv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 name="Footer Placeholder 2"/>
          <p:cNvSpPr>
            <a:spLocks noGrp="1"/>
          </p:cNvSpPr>
          <p:nvPr>
            <p:ph type="ftr" sz="quarter" idx="11"/>
          </p:nvPr>
        </p:nvSpPr>
        <p:spPr/>
        <p:txBody>
          <a:bodyPr/>
          <a:lstStyle/>
          <a:p>
            <a:r>
              <a:rPr lang="en-US" altLang="x-none"/>
              <a:t>Copyright Bale/Doneen Paradigm</a:t>
            </a:r>
          </a:p>
        </p:txBody>
      </p:sp>
      <p:sp>
        <p:nvSpPr>
          <p:cNvPr id="1575938" name="Text Box 2"/>
          <p:cNvSpPr txBox="1">
            <a:spLocks noChangeArrowheads="1"/>
          </p:cNvSpPr>
          <p:nvPr/>
        </p:nvSpPr>
        <p:spPr bwMode="auto">
          <a:xfrm>
            <a:off x="368300" y="0"/>
            <a:ext cx="8382000" cy="15240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spcBef>
                <a:spcPct val="50000"/>
              </a:spcBef>
            </a:pPr>
            <a:r>
              <a:rPr lang="en-US" altLang="x-none" sz="3200" b="1">
                <a:solidFill>
                  <a:srgbClr val="99FF66"/>
                </a:solidFill>
                <a:latin typeface="Times New Roman" charset="0"/>
              </a:rPr>
              <a:t>Cardiovascular Mortality Associated With Metabolic Syndrome (MS)</a:t>
            </a:r>
          </a:p>
          <a:p>
            <a:pPr algn="ctr">
              <a:spcBef>
                <a:spcPct val="50000"/>
              </a:spcBef>
            </a:pPr>
            <a:r>
              <a:rPr lang="en-US" altLang="x-none" sz="2000" b="1">
                <a:solidFill>
                  <a:srgbClr val="FFD9A1"/>
                </a:solidFill>
                <a:latin typeface="Times New Roman" charset="0"/>
              </a:rPr>
              <a:t>NHANES III data; ATP III criteria</a:t>
            </a:r>
          </a:p>
        </p:txBody>
      </p:sp>
      <p:sp>
        <p:nvSpPr>
          <p:cNvPr id="1575939" name="Line 3"/>
          <p:cNvSpPr>
            <a:spLocks noChangeShapeType="1"/>
          </p:cNvSpPr>
          <p:nvPr/>
        </p:nvSpPr>
        <p:spPr bwMode="auto">
          <a:xfrm>
            <a:off x="0" y="1524000"/>
            <a:ext cx="9144000" cy="0"/>
          </a:xfrm>
          <a:prstGeom prst="line">
            <a:avLst/>
          </a:prstGeom>
          <a:noFill/>
          <a:ln w="50800">
            <a:solidFill>
              <a:srgbClr val="FF0000"/>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1575940" name="Freeform 4"/>
          <p:cNvSpPr>
            <a:spLocks/>
          </p:cNvSpPr>
          <p:nvPr/>
        </p:nvSpPr>
        <p:spPr bwMode="auto">
          <a:xfrm>
            <a:off x="2090738" y="5691188"/>
            <a:ext cx="6524625" cy="69850"/>
          </a:xfrm>
          <a:custGeom>
            <a:avLst/>
            <a:gdLst>
              <a:gd name="T0" fmla="*/ 0 w 3061"/>
              <a:gd name="T1" fmla="*/ 36 h 36"/>
              <a:gd name="T2" fmla="*/ 48 w 3061"/>
              <a:gd name="T3" fmla="*/ 0 h 36"/>
              <a:gd name="T4" fmla="*/ 3061 w 3061"/>
              <a:gd name="T5" fmla="*/ 0 h 36"/>
              <a:gd name="T6" fmla="*/ 3013 w 3061"/>
              <a:gd name="T7" fmla="*/ 36 h 36"/>
              <a:gd name="T8" fmla="*/ 0 w 3061"/>
              <a:gd name="T9" fmla="*/ 36 h 36"/>
            </a:gdLst>
            <a:ahLst/>
            <a:cxnLst>
              <a:cxn ang="0">
                <a:pos x="T0" y="T1"/>
              </a:cxn>
              <a:cxn ang="0">
                <a:pos x="T2" y="T3"/>
              </a:cxn>
              <a:cxn ang="0">
                <a:pos x="T4" y="T5"/>
              </a:cxn>
              <a:cxn ang="0">
                <a:pos x="T6" y="T7"/>
              </a:cxn>
              <a:cxn ang="0">
                <a:pos x="T8" y="T9"/>
              </a:cxn>
            </a:cxnLst>
            <a:rect l="0" t="0" r="r" b="b"/>
            <a:pathLst>
              <a:path w="3061" h="36">
                <a:moveTo>
                  <a:pt x="0" y="36"/>
                </a:moveTo>
                <a:lnTo>
                  <a:pt x="48" y="0"/>
                </a:lnTo>
                <a:lnTo>
                  <a:pt x="3061" y="0"/>
                </a:lnTo>
                <a:lnTo>
                  <a:pt x="3013" y="36"/>
                </a:lnTo>
                <a:lnTo>
                  <a:pt x="0" y="3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5941" name="Freeform 5"/>
          <p:cNvSpPr>
            <a:spLocks/>
          </p:cNvSpPr>
          <p:nvPr/>
        </p:nvSpPr>
        <p:spPr bwMode="auto">
          <a:xfrm>
            <a:off x="2090738" y="1811338"/>
            <a:ext cx="101600" cy="3949700"/>
          </a:xfrm>
          <a:custGeom>
            <a:avLst/>
            <a:gdLst>
              <a:gd name="T0" fmla="*/ 0 w 48"/>
              <a:gd name="T1" fmla="*/ 1993 h 1993"/>
              <a:gd name="T2" fmla="*/ 0 w 48"/>
              <a:gd name="T3" fmla="*/ 36 h 1993"/>
              <a:gd name="T4" fmla="*/ 48 w 48"/>
              <a:gd name="T5" fmla="*/ 0 h 1993"/>
              <a:gd name="T6" fmla="*/ 48 w 48"/>
              <a:gd name="T7" fmla="*/ 1957 h 1993"/>
              <a:gd name="T8" fmla="*/ 0 w 48"/>
              <a:gd name="T9" fmla="*/ 1993 h 1993"/>
            </a:gdLst>
            <a:ahLst/>
            <a:cxnLst>
              <a:cxn ang="0">
                <a:pos x="T0" y="T1"/>
              </a:cxn>
              <a:cxn ang="0">
                <a:pos x="T2" y="T3"/>
              </a:cxn>
              <a:cxn ang="0">
                <a:pos x="T4" y="T5"/>
              </a:cxn>
              <a:cxn ang="0">
                <a:pos x="T6" y="T7"/>
              </a:cxn>
              <a:cxn ang="0">
                <a:pos x="T8" y="T9"/>
              </a:cxn>
            </a:cxnLst>
            <a:rect l="0" t="0" r="r" b="b"/>
            <a:pathLst>
              <a:path w="48" h="1993">
                <a:moveTo>
                  <a:pt x="0" y="1993"/>
                </a:moveTo>
                <a:lnTo>
                  <a:pt x="0" y="36"/>
                </a:lnTo>
                <a:lnTo>
                  <a:pt x="48" y="0"/>
                </a:lnTo>
                <a:lnTo>
                  <a:pt x="48" y="1957"/>
                </a:lnTo>
                <a:lnTo>
                  <a:pt x="0" y="199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5942" name="Rectangle 6"/>
          <p:cNvSpPr>
            <a:spLocks noChangeArrowheads="1"/>
          </p:cNvSpPr>
          <p:nvPr/>
        </p:nvSpPr>
        <p:spPr bwMode="auto">
          <a:xfrm>
            <a:off x="2192338" y="1811338"/>
            <a:ext cx="6423025"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5943" name="Freeform 7"/>
          <p:cNvSpPr>
            <a:spLocks/>
          </p:cNvSpPr>
          <p:nvPr/>
        </p:nvSpPr>
        <p:spPr bwMode="auto">
          <a:xfrm>
            <a:off x="2090738" y="5691188"/>
            <a:ext cx="6524625" cy="69850"/>
          </a:xfrm>
          <a:custGeom>
            <a:avLst/>
            <a:gdLst>
              <a:gd name="T0" fmla="*/ 0 w 510"/>
              <a:gd name="T1" fmla="*/ 6 h 6"/>
              <a:gd name="T2" fmla="*/ 8 w 510"/>
              <a:gd name="T3" fmla="*/ 0 h 6"/>
              <a:gd name="T4" fmla="*/ 510 w 510"/>
              <a:gd name="T5" fmla="*/ 0 h 6"/>
            </a:gdLst>
            <a:ahLst/>
            <a:cxnLst>
              <a:cxn ang="0">
                <a:pos x="T0" y="T1"/>
              </a:cxn>
              <a:cxn ang="0">
                <a:pos x="T2" y="T3"/>
              </a:cxn>
              <a:cxn ang="0">
                <a:pos x="T4" y="T5"/>
              </a:cxn>
            </a:cxnLst>
            <a:rect l="0" t="0" r="r" b="b"/>
            <a:pathLst>
              <a:path w="510" h="6">
                <a:moveTo>
                  <a:pt x="0" y="6"/>
                </a:moveTo>
                <a:lnTo>
                  <a:pt x="8" y="0"/>
                </a:lnTo>
                <a:lnTo>
                  <a:pt x="510" y="0"/>
                </a:lnTo>
              </a:path>
            </a:pathLst>
          </a:custGeom>
          <a:noFill/>
          <a:ln w="95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5944" name="Freeform 8"/>
          <p:cNvSpPr>
            <a:spLocks/>
          </p:cNvSpPr>
          <p:nvPr/>
        </p:nvSpPr>
        <p:spPr bwMode="auto">
          <a:xfrm>
            <a:off x="2090738" y="5202238"/>
            <a:ext cx="6524625" cy="73025"/>
          </a:xfrm>
          <a:custGeom>
            <a:avLst/>
            <a:gdLst>
              <a:gd name="T0" fmla="*/ 0 w 510"/>
              <a:gd name="T1" fmla="*/ 6 h 6"/>
              <a:gd name="T2" fmla="*/ 8 w 510"/>
              <a:gd name="T3" fmla="*/ 0 h 6"/>
              <a:gd name="T4" fmla="*/ 510 w 510"/>
              <a:gd name="T5" fmla="*/ 0 h 6"/>
            </a:gdLst>
            <a:ahLst/>
            <a:cxnLst>
              <a:cxn ang="0">
                <a:pos x="T0" y="T1"/>
              </a:cxn>
              <a:cxn ang="0">
                <a:pos x="T2" y="T3"/>
              </a:cxn>
              <a:cxn ang="0">
                <a:pos x="T4" y="T5"/>
              </a:cxn>
            </a:cxnLst>
            <a:rect l="0" t="0" r="r" b="b"/>
            <a:pathLst>
              <a:path w="510" h="6">
                <a:moveTo>
                  <a:pt x="0" y="6"/>
                </a:moveTo>
                <a:lnTo>
                  <a:pt x="8" y="0"/>
                </a:lnTo>
                <a:lnTo>
                  <a:pt x="5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round/>
                <a:headEnd/>
                <a:tailEnd/>
              </a14:hiddenLine>
            </a:ext>
          </a:extLst>
        </p:spPr>
        <p:txBody>
          <a:bodyPr/>
          <a:lstStyle/>
          <a:p>
            <a:endParaRPr lang="en-US"/>
          </a:p>
        </p:txBody>
      </p:sp>
      <p:sp>
        <p:nvSpPr>
          <p:cNvPr id="1575945" name="Freeform 9"/>
          <p:cNvSpPr>
            <a:spLocks/>
          </p:cNvSpPr>
          <p:nvPr/>
        </p:nvSpPr>
        <p:spPr bwMode="auto">
          <a:xfrm>
            <a:off x="2090738" y="4725988"/>
            <a:ext cx="6524625" cy="60325"/>
          </a:xfrm>
          <a:custGeom>
            <a:avLst/>
            <a:gdLst>
              <a:gd name="T0" fmla="*/ 0 w 510"/>
              <a:gd name="T1" fmla="*/ 5 h 5"/>
              <a:gd name="T2" fmla="*/ 8 w 510"/>
              <a:gd name="T3" fmla="*/ 0 h 5"/>
              <a:gd name="T4" fmla="*/ 510 w 510"/>
              <a:gd name="T5" fmla="*/ 0 h 5"/>
            </a:gdLst>
            <a:ahLst/>
            <a:cxnLst>
              <a:cxn ang="0">
                <a:pos x="T0" y="T1"/>
              </a:cxn>
              <a:cxn ang="0">
                <a:pos x="T2" y="T3"/>
              </a:cxn>
              <a:cxn ang="0">
                <a:pos x="T4" y="T5"/>
              </a:cxn>
            </a:cxnLst>
            <a:rect l="0" t="0" r="r" b="b"/>
            <a:pathLst>
              <a:path w="510" h="5">
                <a:moveTo>
                  <a:pt x="0" y="5"/>
                </a:moveTo>
                <a:lnTo>
                  <a:pt x="8" y="0"/>
                </a:lnTo>
                <a:lnTo>
                  <a:pt x="5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round/>
                <a:headEnd/>
                <a:tailEnd/>
              </a14:hiddenLine>
            </a:ext>
          </a:extLst>
        </p:spPr>
        <p:txBody>
          <a:bodyPr/>
          <a:lstStyle/>
          <a:p>
            <a:endParaRPr lang="en-US"/>
          </a:p>
        </p:txBody>
      </p:sp>
      <p:sp>
        <p:nvSpPr>
          <p:cNvPr id="1575946" name="Freeform 10"/>
          <p:cNvSpPr>
            <a:spLocks/>
          </p:cNvSpPr>
          <p:nvPr/>
        </p:nvSpPr>
        <p:spPr bwMode="auto">
          <a:xfrm>
            <a:off x="2090738" y="4238625"/>
            <a:ext cx="6524625" cy="71438"/>
          </a:xfrm>
          <a:custGeom>
            <a:avLst/>
            <a:gdLst>
              <a:gd name="T0" fmla="*/ 0 w 510"/>
              <a:gd name="T1" fmla="*/ 6 h 6"/>
              <a:gd name="T2" fmla="*/ 8 w 510"/>
              <a:gd name="T3" fmla="*/ 0 h 6"/>
              <a:gd name="T4" fmla="*/ 510 w 510"/>
              <a:gd name="T5" fmla="*/ 0 h 6"/>
            </a:gdLst>
            <a:ahLst/>
            <a:cxnLst>
              <a:cxn ang="0">
                <a:pos x="T0" y="T1"/>
              </a:cxn>
              <a:cxn ang="0">
                <a:pos x="T2" y="T3"/>
              </a:cxn>
              <a:cxn ang="0">
                <a:pos x="T4" y="T5"/>
              </a:cxn>
            </a:cxnLst>
            <a:rect l="0" t="0" r="r" b="b"/>
            <a:pathLst>
              <a:path w="510" h="6">
                <a:moveTo>
                  <a:pt x="0" y="6"/>
                </a:moveTo>
                <a:lnTo>
                  <a:pt x="8" y="0"/>
                </a:lnTo>
                <a:lnTo>
                  <a:pt x="5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round/>
                <a:headEnd/>
                <a:tailEnd/>
              </a14:hiddenLine>
            </a:ext>
          </a:extLst>
        </p:spPr>
        <p:txBody>
          <a:bodyPr/>
          <a:lstStyle/>
          <a:p>
            <a:endParaRPr lang="en-US"/>
          </a:p>
        </p:txBody>
      </p:sp>
      <p:sp>
        <p:nvSpPr>
          <p:cNvPr id="1575947" name="Freeform 11"/>
          <p:cNvSpPr>
            <a:spLocks/>
          </p:cNvSpPr>
          <p:nvPr/>
        </p:nvSpPr>
        <p:spPr bwMode="auto">
          <a:xfrm>
            <a:off x="2090738" y="3749675"/>
            <a:ext cx="6524625" cy="71438"/>
          </a:xfrm>
          <a:custGeom>
            <a:avLst/>
            <a:gdLst>
              <a:gd name="T0" fmla="*/ 0 w 510"/>
              <a:gd name="T1" fmla="*/ 6 h 6"/>
              <a:gd name="T2" fmla="*/ 8 w 510"/>
              <a:gd name="T3" fmla="*/ 0 h 6"/>
              <a:gd name="T4" fmla="*/ 510 w 510"/>
              <a:gd name="T5" fmla="*/ 0 h 6"/>
            </a:gdLst>
            <a:ahLst/>
            <a:cxnLst>
              <a:cxn ang="0">
                <a:pos x="T0" y="T1"/>
              </a:cxn>
              <a:cxn ang="0">
                <a:pos x="T2" y="T3"/>
              </a:cxn>
              <a:cxn ang="0">
                <a:pos x="T4" y="T5"/>
              </a:cxn>
            </a:cxnLst>
            <a:rect l="0" t="0" r="r" b="b"/>
            <a:pathLst>
              <a:path w="510" h="6">
                <a:moveTo>
                  <a:pt x="0" y="6"/>
                </a:moveTo>
                <a:lnTo>
                  <a:pt x="8" y="0"/>
                </a:lnTo>
                <a:lnTo>
                  <a:pt x="5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round/>
                <a:headEnd/>
                <a:tailEnd/>
              </a14:hiddenLine>
            </a:ext>
          </a:extLst>
        </p:spPr>
        <p:txBody>
          <a:bodyPr/>
          <a:lstStyle/>
          <a:p>
            <a:endParaRPr lang="en-US"/>
          </a:p>
        </p:txBody>
      </p:sp>
      <p:sp>
        <p:nvSpPr>
          <p:cNvPr id="1575948" name="Freeform 12"/>
          <p:cNvSpPr>
            <a:spLocks/>
          </p:cNvSpPr>
          <p:nvPr/>
        </p:nvSpPr>
        <p:spPr bwMode="auto">
          <a:xfrm>
            <a:off x="2090738" y="3260725"/>
            <a:ext cx="6524625" cy="73025"/>
          </a:xfrm>
          <a:custGeom>
            <a:avLst/>
            <a:gdLst>
              <a:gd name="T0" fmla="*/ 0 w 510"/>
              <a:gd name="T1" fmla="*/ 6 h 6"/>
              <a:gd name="T2" fmla="*/ 8 w 510"/>
              <a:gd name="T3" fmla="*/ 0 h 6"/>
              <a:gd name="T4" fmla="*/ 510 w 510"/>
              <a:gd name="T5" fmla="*/ 0 h 6"/>
            </a:gdLst>
            <a:ahLst/>
            <a:cxnLst>
              <a:cxn ang="0">
                <a:pos x="T0" y="T1"/>
              </a:cxn>
              <a:cxn ang="0">
                <a:pos x="T2" y="T3"/>
              </a:cxn>
              <a:cxn ang="0">
                <a:pos x="T4" y="T5"/>
              </a:cxn>
            </a:cxnLst>
            <a:rect l="0" t="0" r="r" b="b"/>
            <a:pathLst>
              <a:path w="510" h="6">
                <a:moveTo>
                  <a:pt x="0" y="6"/>
                </a:moveTo>
                <a:lnTo>
                  <a:pt x="8" y="0"/>
                </a:lnTo>
                <a:lnTo>
                  <a:pt x="5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round/>
                <a:headEnd/>
                <a:tailEnd/>
              </a14:hiddenLine>
            </a:ext>
          </a:extLst>
        </p:spPr>
        <p:txBody>
          <a:bodyPr/>
          <a:lstStyle/>
          <a:p>
            <a:endParaRPr lang="en-US"/>
          </a:p>
        </p:txBody>
      </p:sp>
      <p:sp>
        <p:nvSpPr>
          <p:cNvPr id="1575949" name="Freeform 13"/>
          <p:cNvSpPr>
            <a:spLocks/>
          </p:cNvSpPr>
          <p:nvPr/>
        </p:nvSpPr>
        <p:spPr bwMode="auto">
          <a:xfrm>
            <a:off x="2090738" y="2786063"/>
            <a:ext cx="6524625" cy="60325"/>
          </a:xfrm>
          <a:custGeom>
            <a:avLst/>
            <a:gdLst>
              <a:gd name="T0" fmla="*/ 0 w 510"/>
              <a:gd name="T1" fmla="*/ 5 h 5"/>
              <a:gd name="T2" fmla="*/ 8 w 510"/>
              <a:gd name="T3" fmla="*/ 0 h 5"/>
              <a:gd name="T4" fmla="*/ 510 w 510"/>
              <a:gd name="T5" fmla="*/ 0 h 5"/>
            </a:gdLst>
            <a:ahLst/>
            <a:cxnLst>
              <a:cxn ang="0">
                <a:pos x="T0" y="T1"/>
              </a:cxn>
              <a:cxn ang="0">
                <a:pos x="T2" y="T3"/>
              </a:cxn>
              <a:cxn ang="0">
                <a:pos x="T4" y="T5"/>
              </a:cxn>
            </a:cxnLst>
            <a:rect l="0" t="0" r="r" b="b"/>
            <a:pathLst>
              <a:path w="510" h="5">
                <a:moveTo>
                  <a:pt x="0" y="5"/>
                </a:moveTo>
                <a:lnTo>
                  <a:pt x="8" y="0"/>
                </a:lnTo>
                <a:lnTo>
                  <a:pt x="5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round/>
                <a:headEnd/>
                <a:tailEnd/>
              </a14:hiddenLine>
            </a:ext>
          </a:extLst>
        </p:spPr>
        <p:txBody>
          <a:bodyPr/>
          <a:lstStyle/>
          <a:p>
            <a:endParaRPr lang="en-US"/>
          </a:p>
        </p:txBody>
      </p:sp>
      <p:sp>
        <p:nvSpPr>
          <p:cNvPr id="1575950" name="Freeform 14"/>
          <p:cNvSpPr>
            <a:spLocks/>
          </p:cNvSpPr>
          <p:nvPr/>
        </p:nvSpPr>
        <p:spPr bwMode="auto">
          <a:xfrm>
            <a:off x="2090738" y="2298700"/>
            <a:ext cx="6524625" cy="69850"/>
          </a:xfrm>
          <a:custGeom>
            <a:avLst/>
            <a:gdLst>
              <a:gd name="T0" fmla="*/ 0 w 510"/>
              <a:gd name="T1" fmla="*/ 6 h 6"/>
              <a:gd name="T2" fmla="*/ 8 w 510"/>
              <a:gd name="T3" fmla="*/ 0 h 6"/>
              <a:gd name="T4" fmla="*/ 510 w 510"/>
              <a:gd name="T5" fmla="*/ 0 h 6"/>
            </a:gdLst>
            <a:ahLst/>
            <a:cxnLst>
              <a:cxn ang="0">
                <a:pos x="T0" y="T1"/>
              </a:cxn>
              <a:cxn ang="0">
                <a:pos x="T2" y="T3"/>
              </a:cxn>
              <a:cxn ang="0">
                <a:pos x="T4" y="T5"/>
              </a:cxn>
            </a:cxnLst>
            <a:rect l="0" t="0" r="r" b="b"/>
            <a:pathLst>
              <a:path w="510" h="6">
                <a:moveTo>
                  <a:pt x="0" y="6"/>
                </a:moveTo>
                <a:lnTo>
                  <a:pt x="8" y="0"/>
                </a:lnTo>
                <a:lnTo>
                  <a:pt x="5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round/>
                <a:headEnd/>
                <a:tailEnd/>
              </a14:hiddenLine>
            </a:ext>
          </a:extLst>
        </p:spPr>
        <p:txBody>
          <a:bodyPr/>
          <a:lstStyle/>
          <a:p>
            <a:endParaRPr lang="en-US"/>
          </a:p>
        </p:txBody>
      </p:sp>
      <p:sp>
        <p:nvSpPr>
          <p:cNvPr id="1575951" name="Rectangle 15"/>
          <p:cNvSpPr>
            <a:spLocks noChangeArrowheads="1"/>
          </p:cNvSpPr>
          <p:nvPr/>
        </p:nvSpPr>
        <p:spPr bwMode="auto">
          <a:xfrm>
            <a:off x="2192338" y="1582738"/>
            <a:ext cx="6423025" cy="3879850"/>
          </a:xfrm>
          <a:prstGeom prst="rect">
            <a:avLst/>
          </a:prstGeom>
          <a:gradFill rotWithShape="0">
            <a:gsLst>
              <a:gs pos="0">
                <a:schemeClr val="bg1"/>
              </a:gs>
              <a:gs pos="50000">
                <a:schemeClr val="accent2"/>
              </a:gs>
              <a:gs pos="100000">
                <a:schemeClr val="bg1"/>
              </a:gs>
            </a:gsLst>
            <a:lin ang="5400000" scaled="1"/>
          </a:gradFill>
          <a:ln>
            <a:noFill/>
          </a:ln>
          <a:extLst>
            <a:ext uri="{91240B29-F687-4F45-9708-019B960494DF}">
              <a14:hiddenLine xmlns:a14="http://schemas.microsoft.com/office/drawing/2010/main" w="9525">
                <a:solidFill>
                  <a:srgbClr val="FFFFFF"/>
                </a:solidFill>
                <a:miter lim="800000"/>
                <a:headEnd/>
                <a:tailEnd/>
              </a14:hiddenLine>
            </a:ext>
          </a:extLst>
        </p:spPr>
        <p:txBody>
          <a:bodyPr/>
          <a:lstStyle/>
          <a:p>
            <a:endParaRPr lang="en-US"/>
          </a:p>
        </p:txBody>
      </p:sp>
      <p:sp>
        <p:nvSpPr>
          <p:cNvPr id="1575952" name="Line 16"/>
          <p:cNvSpPr>
            <a:spLocks noChangeShapeType="1"/>
          </p:cNvSpPr>
          <p:nvPr/>
        </p:nvSpPr>
        <p:spPr bwMode="auto">
          <a:xfrm flipV="1">
            <a:off x="2168525" y="1563688"/>
            <a:ext cx="1588" cy="41370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5953" name="Line 17"/>
          <p:cNvSpPr>
            <a:spLocks noChangeShapeType="1"/>
          </p:cNvSpPr>
          <p:nvPr/>
        </p:nvSpPr>
        <p:spPr bwMode="auto">
          <a:xfrm flipH="1">
            <a:off x="2025650" y="5761038"/>
            <a:ext cx="65088"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5954" name="Line 18"/>
          <p:cNvSpPr>
            <a:spLocks noChangeShapeType="1"/>
          </p:cNvSpPr>
          <p:nvPr/>
        </p:nvSpPr>
        <p:spPr bwMode="auto">
          <a:xfrm flipH="1">
            <a:off x="2090738" y="5160963"/>
            <a:ext cx="65087"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5955" name="Line 19"/>
          <p:cNvSpPr>
            <a:spLocks noChangeShapeType="1"/>
          </p:cNvSpPr>
          <p:nvPr/>
        </p:nvSpPr>
        <p:spPr bwMode="auto">
          <a:xfrm flipH="1">
            <a:off x="2090738" y="3573463"/>
            <a:ext cx="65087"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5956" name="Line 20"/>
          <p:cNvSpPr>
            <a:spLocks noChangeShapeType="1"/>
          </p:cNvSpPr>
          <p:nvPr/>
        </p:nvSpPr>
        <p:spPr bwMode="auto">
          <a:xfrm flipH="1">
            <a:off x="2090738" y="2981325"/>
            <a:ext cx="65087"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5957" name="Line 21"/>
          <p:cNvSpPr>
            <a:spLocks noChangeShapeType="1"/>
          </p:cNvSpPr>
          <p:nvPr/>
        </p:nvSpPr>
        <p:spPr bwMode="auto">
          <a:xfrm flipH="1">
            <a:off x="2090738" y="2427288"/>
            <a:ext cx="65087"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5958" name="Line 22"/>
          <p:cNvSpPr>
            <a:spLocks noChangeShapeType="1"/>
          </p:cNvSpPr>
          <p:nvPr/>
        </p:nvSpPr>
        <p:spPr bwMode="auto">
          <a:xfrm flipH="1">
            <a:off x="2090738" y="1854200"/>
            <a:ext cx="65087"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5959" name="Rectangle 23"/>
          <p:cNvSpPr>
            <a:spLocks noChangeArrowheads="1"/>
          </p:cNvSpPr>
          <p:nvPr/>
        </p:nvSpPr>
        <p:spPr bwMode="auto">
          <a:xfrm>
            <a:off x="1900238" y="559593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b="1">
                <a:solidFill>
                  <a:srgbClr val="FFFFFF"/>
                </a:solidFill>
              </a:rPr>
              <a:t>0</a:t>
            </a:r>
            <a:endParaRPr lang="en-US" altLang="x-none" sz="2800">
              <a:solidFill>
                <a:schemeClr val="bg1"/>
              </a:solidFill>
            </a:endParaRPr>
          </a:p>
        </p:txBody>
      </p:sp>
      <p:sp>
        <p:nvSpPr>
          <p:cNvPr id="1575960" name="Rectangle 24"/>
          <p:cNvSpPr>
            <a:spLocks noChangeArrowheads="1"/>
          </p:cNvSpPr>
          <p:nvPr/>
        </p:nvSpPr>
        <p:spPr bwMode="auto">
          <a:xfrm>
            <a:off x="1824038" y="501332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b="1">
                <a:solidFill>
                  <a:srgbClr val="FFFFFF"/>
                </a:solidFill>
              </a:rPr>
              <a:t>2</a:t>
            </a:r>
            <a:endParaRPr lang="en-US" altLang="x-none" sz="2800">
              <a:solidFill>
                <a:schemeClr val="bg1"/>
              </a:solidFill>
            </a:endParaRPr>
          </a:p>
        </p:txBody>
      </p:sp>
      <p:sp>
        <p:nvSpPr>
          <p:cNvPr id="1575961" name="Rectangle 25"/>
          <p:cNvSpPr>
            <a:spLocks noChangeArrowheads="1"/>
          </p:cNvSpPr>
          <p:nvPr/>
        </p:nvSpPr>
        <p:spPr bwMode="auto">
          <a:xfrm>
            <a:off x="1824038" y="448627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b="1">
                <a:solidFill>
                  <a:srgbClr val="FFFFFF"/>
                </a:solidFill>
              </a:rPr>
              <a:t>4</a:t>
            </a:r>
            <a:endParaRPr lang="en-US" altLang="x-none" sz="2800">
              <a:solidFill>
                <a:schemeClr val="bg1"/>
              </a:solidFill>
            </a:endParaRPr>
          </a:p>
        </p:txBody>
      </p:sp>
      <p:sp>
        <p:nvSpPr>
          <p:cNvPr id="1575962" name="Rectangle 26"/>
          <p:cNvSpPr>
            <a:spLocks noChangeArrowheads="1"/>
          </p:cNvSpPr>
          <p:nvPr/>
        </p:nvSpPr>
        <p:spPr bwMode="auto">
          <a:xfrm>
            <a:off x="1824038" y="394335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b="1">
                <a:solidFill>
                  <a:srgbClr val="FFFFFF"/>
                </a:solidFill>
              </a:rPr>
              <a:t>6</a:t>
            </a:r>
            <a:endParaRPr lang="en-US" altLang="x-none" sz="2800">
              <a:solidFill>
                <a:schemeClr val="bg1"/>
              </a:solidFill>
            </a:endParaRPr>
          </a:p>
        </p:txBody>
      </p:sp>
      <p:sp>
        <p:nvSpPr>
          <p:cNvPr id="1575963" name="Rectangle 27"/>
          <p:cNvSpPr>
            <a:spLocks noChangeArrowheads="1"/>
          </p:cNvSpPr>
          <p:nvPr/>
        </p:nvSpPr>
        <p:spPr bwMode="auto">
          <a:xfrm>
            <a:off x="1824038" y="340518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b="1">
                <a:solidFill>
                  <a:srgbClr val="FFFFFF"/>
                </a:solidFill>
              </a:rPr>
              <a:t>8</a:t>
            </a:r>
            <a:endParaRPr lang="en-US" altLang="x-none" sz="2800">
              <a:solidFill>
                <a:schemeClr val="bg1"/>
              </a:solidFill>
            </a:endParaRPr>
          </a:p>
        </p:txBody>
      </p:sp>
      <p:sp>
        <p:nvSpPr>
          <p:cNvPr id="1575964" name="Rectangle 28"/>
          <p:cNvSpPr>
            <a:spLocks noChangeArrowheads="1"/>
          </p:cNvSpPr>
          <p:nvPr/>
        </p:nvSpPr>
        <p:spPr bwMode="auto">
          <a:xfrm>
            <a:off x="1760538" y="2852738"/>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b="1">
                <a:solidFill>
                  <a:srgbClr val="FFFFFF"/>
                </a:solidFill>
              </a:rPr>
              <a:t>10</a:t>
            </a:r>
            <a:endParaRPr lang="en-US" altLang="x-none" sz="2800">
              <a:solidFill>
                <a:schemeClr val="bg1"/>
              </a:solidFill>
            </a:endParaRPr>
          </a:p>
        </p:txBody>
      </p:sp>
      <p:sp>
        <p:nvSpPr>
          <p:cNvPr id="1575965" name="Rectangle 29"/>
          <p:cNvSpPr>
            <a:spLocks noChangeArrowheads="1"/>
          </p:cNvSpPr>
          <p:nvPr/>
        </p:nvSpPr>
        <p:spPr bwMode="auto">
          <a:xfrm>
            <a:off x="1760538" y="225901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b="1">
                <a:solidFill>
                  <a:srgbClr val="FFFFFF"/>
                </a:solidFill>
              </a:rPr>
              <a:t>12</a:t>
            </a:r>
            <a:endParaRPr lang="en-US" altLang="x-none" sz="2800">
              <a:solidFill>
                <a:schemeClr val="bg1"/>
              </a:solidFill>
            </a:endParaRPr>
          </a:p>
        </p:txBody>
      </p:sp>
      <p:sp>
        <p:nvSpPr>
          <p:cNvPr id="1575966" name="Line 30"/>
          <p:cNvSpPr>
            <a:spLocks noChangeShapeType="1"/>
          </p:cNvSpPr>
          <p:nvPr/>
        </p:nvSpPr>
        <p:spPr bwMode="auto">
          <a:xfrm>
            <a:off x="2090738" y="5761038"/>
            <a:ext cx="6423025"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5967" name="Line 31"/>
          <p:cNvSpPr>
            <a:spLocks noChangeShapeType="1"/>
          </p:cNvSpPr>
          <p:nvPr/>
        </p:nvSpPr>
        <p:spPr bwMode="auto">
          <a:xfrm>
            <a:off x="4914900" y="5761038"/>
            <a:ext cx="3175" cy="603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5968" name="Line 32"/>
          <p:cNvSpPr>
            <a:spLocks noChangeShapeType="1"/>
          </p:cNvSpPr>
          <p:nvPr/>
        </p:nvSpPr>
        <p:spPr bwMode="auto">
          <a:xfrm>
            <a:off x="8286750" y="5764213"/>
            <a:ext cx="3175" cy="571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5969" name="Line 33"/>
          <p:cNvSpPr>
            <a:spLocks noChangeShapeType="1"/>
          </p:cNvSpPr>
          <p:nvPr/>
        </p:nvSpPr>
        <p:spPr bwMode="auto">
          <a:xfrm>
            <a:off x="7813675" y="5764213"/>
            <a:ext cx="3175" cy="571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5970" name="Line 34"/>
          <p:cNvSpPr>
            <a:spLocks noChangeShapeType="1"/>
          </p:cNvSpPr>
          <p:nvPr/>
        </p:nvSpPr>
        <p:spPr bwMode="auto">
          <a:xfrm>
            <a:off x="8513763" y="5761038"/>
            <a:ext cx="1587" cy="603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5971" name="Rectangle 35"/>
          <p:cNvSpPr>
            <a:spLocks noChangeArrowheads="1"/>
          </p:cNvSpPr>
          <p:nvPr/>
        </p:nvSpPr>
        <p:spPr bwMode="auto">
          <a:xfrm>
            <a:off x="3524250" y="5981700"/>
            <a:ext cx="8699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2200" b="1">
                <a:solidFill>
                  <a:srgbClr val="FFFF00"/>
                </a:solidFill>
              </a:rPr>
              <a:t>No MS</a:t>
            </a:r>
            <a:endParaRPr lang="en-US" altLang="x-none" sz="2200">
              <a:solidFill>
                <a:srgbClr val="FFFF00"/>
              </a:solidFill>
            </a:endParaRPr>
          </a:p>
        </p:txBody>
      </p:sp>
      <p:sp>
        <p:nvSpPr>
          <p:cNvPr id="1575972" name="Rectangle 36"/>
          <p:cNvSpPr>
            <a:spLocks noChangeArrowheads="1"/>
          </p:cNvSpPr>
          <p:nvPr/>
        </p:nvSpPr>
        <p:spPr bwMode="auto">
          <a:xfrm>
            <a:off x="6396038" y="5943600"/>
            <a:ext cx="4191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sz="2200" b="1">
                <a:solidFill>
                  <a:srgbClr val="FFFF00"/>
                </a:solidFill>
              </a:rPr>
              <a:t>MS</a:t>
            </a:r>
            <a:endParaRPr lang="en-US" altLang="x-none" sz="2200">
              <a:solidFill>
                <a:srgbClr val="FFFF00"/>
              </a:solidFill>
            </a:endParaRPr>
          </a:p>
        </p:txBody>
      </p:sp>
      <p:sp>
        <p:nvSpPr>
          <p:cNvPr id="1575973" name="Text Box 37"/>
          <p:cNvSpPr txBox="1">
            <a:spLocks noChangeArrowheads="1"/>
          </p:cNvSpPr>
          <p:nvPr/>
        </p:nvSpPr>
        <p:spPr bwMode="auto">
          <a:xfrm>
            <a:off x="0" y="2987675"/>
            <a:ext cx="1639888" cy="10064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spcBef>
                <a:spcPct val="50000"/>
              </a:spcBef>
            </a:pPr>
            <a:r>
              <a:rPr lang="en-US" altLang="x-none" sz="2000" b="1">
                <a:solidFill>
                  <a:srgbClr val="FFFF00"/>
                </a:solidFill>
              </a:rPr>
              <a:t>Incidence of CV Mortality</a:t>
            </a:r>
          </a:p>
        </p:txBody>
      </p:sp>
      <p:sp>
        <p:nvSpPr>
          <p:cNvPr id="1575974" name="Line 38"/>
          <p:cNvSpPr>
            <a:spLocks noChangeShapeType="1"/>
          </p:cNvSpPr>
          <p:nvPr/>
        </p:nvSpPr>
        <p:spPr bwMode="auto">
          <a:xfrm flipH="1">
            <a:off x="8623300" y="1866900"/>
            <a:ext cx="0" cy="3830638"/>
          </a:xfrm>
          <a:prstGeom prst="line">
            <a:avLst/>
          </a:prstGeom>
          <a:noFill/>
          <a:ln w="127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75975" name="Line 39"/>
          <p:cNvSpPr>
            <a:spLocks noChangeShapeType="1"/>
          </p:cNvSpPr>
          <p:nvPr/>
        </p:nvSpPr>
        <p:spPr bwMode="auto">
          <a:xfrm>
            <a:off x="2168525" y="1558925"/>
            <a:ext cx="6442075" cy="0"/>
          </a:xfrm>
          <a:prstGeom prst="line">
            <a:avLst/>
          </a:prstGeom>
          <a:noFill/>
          <a:ln w="127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75976" name="Text Box 40"/>
          <p:cNvSpPr txBox="1">
            <a:spLocks noChangeArrowheads="1"/>
          </p:cNvSpPr>
          <p:nvPr/>
        </p:nvSpPr>
        <p:spPr bwMode="auto">
          <a:xfrm>
            <a:off x="0" y="6553200"/>
            <a:ext cx="4616450" cy="3365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spcBef>
                <a:spcPct val="50000"/>
              </a:spcBef>
            </a:pPr>
            <a:r>
              <a:rPr lang="en-US" altLang="x-none" sz="1600">
                <a:solidFill>
                  <a:schemeClr val="hlink"/>
                </a:solidFill>
              </a:rPr>
              <a:t>Isomaa, et al</a:t>
            </a:r>
            <a:r>
              <a:rPr lang="en-US" altLang="x-none" sz="1600" i="1">
                <a:solidFill>
                  <a:schemeClr val="hlink"/>
                </a:solidFill>
              </a:rPr>
              <a:t> Diabetes Care</a:t>
            </a:r>
            <a:r>
              <a:rPr lang="en-US" altLang="x-none" sz="1600">
                <a:solidFill>
                  <a:schemeClr val="hlink"/>
                </a:solidFill>
              </a:rPr>
              <a:t> 2001; 24:683.</a:t>
            </a:r>
          </a:p>
        </p:txBody>
      </p:sp>
      <p:sp>
        <p:nvSpPr>
          <p:cNvPr id="1575977" name="Line 41"/>
          <p:cNvSpPr>
            <a:spLocks noChangeShapeType="1"/>
          </p:cNvSpPr>
          <p:nvPr/>
        </p:nvSpPr>
        <p:spPr bwMode="auto">
          <a:xfrm flipV="1">
            <a:off x="8623300" y="1562100"/>
            <a:ext cx="0" cy="342900"/>
          </a:xfrm>
          <a:prstGeom prst="line">
            <a:avLst/>
          </a:prstGeom>
          <a:noFill/>
          <a:ln w="12700">
            <a:solidFill>
              <a:schemeClr val="tx1"/>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75978" name="Rectangle 42"/>
          <p:cNvSpPr>
            <a:spLocks noChangeArrowheads="1"/>
          </p:cNvSpPr>
          <p:nvPr/>
        </p:nvSpPr>
        <p:spPr bwMode="auto">
          <a:xfrm>
            <a:off x="1760538" y="1735138"/>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x-none" b="1">
                <a:solidFill>
                  <a:srgbClr val="FFFFFF"/>
                </a:solidFill>
              </a:rPr>
              <a:t>14</a:t>
            </a:r>
            <a:endParaRPr lang="en-US" altLang="x-none" sz="2800">
              <a:solidFill>
                <a:schemeClr val="bg1"/>
              </a:solidFill>
            </a:endParaRPr>
          </a:p>
        </p:txBody>
      </p:sp>
      <p:sp>
        <p:nvSpPr>
          <p:cNvPr id="1575979" name="Line 43"/>
          <p:cNvSpPr>
            <a:spLocks noChangeShapeType="1"/>
          </p:cNvSpPr>
          <p:nvPr/>
        </p:nvSpPr>
        <p:spPr bwMode="auto">
          <a:xfrm flipH="1">
            <a:off x="2100263" y="4087813"/>
            <a:ext cx="65087"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5980" name="Line 44"/>
          <p:cNvSpPr>
            <a:spLocks noChangeShapeType="1"/>
          </p:cNvSpPr>
          <p:nvPr/>
        </p:nvSpPr>
        <p:spPr bwMode="auto">
          <a:xfrm flipH="1">
            <a:off x="2100263" y="4630738"/>
            <a:ext cx="65087"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75981" name="Group 45"/>
          <p:cNvGrpSpPr>
            <a:grpSpLocks/>
          </p:cNvGrpSpPr>
          <p:nvPr/>
        </p:nvGrpSpPr>
        <p:grpSpPr bwMode="auto">
          <a:xfrm>
            <a:off x="3359150" y="4918075"/>
            <a:ext cx="1143000" cy="771525"/>
            <a:chOff x="2116" y="3098"/>
            <a:chExt cx="720" cy="486"/>
          </a:xfrm>
        </p:grpSpPr>
        <p:grpSp>
          <p:nvGrpSpPr>
            <p:cNvPr id="1575982" name="Group 46"/>
            <p:cNvGrpSpPr>
              <a:grpSpLocks/>
            </p:cNvGrpSpPr>
            <p:nvPr/>
          </p:nvGrpSpPr>
          <p:grpSpPr bwMode="auto">
            <a:xfrm>
              <a:off x="2116" y="3098"/>
              <a:ext cx="720" cy="486"/>
              <a:chOff x="2392" y="1844"/>
              <a:chExt cx="720" cy="1434"/>
            </a:xfrm>
          </p:grpSpPr>
          <p:sp>
            <p:nvSpPr>
              <p:cNvPr id="1575983" name="Rectangle 47"/>
              <p:cNvSpPr>
                <a:spLocks noChangeArrowheads="1"/>
              </p:cNvSpPr>
              <p:nvPr/>
            </p:nvSpPr>
            <p:spPr bwMode="auto">
              <a:xfrm>
                <a:off x="2392" y="1844"/>
                <a:ext cx="6" cy="1434"/>
              </a:xfrm>
              <a:prstGeom prst="rect">
                <a:avLst/>
              </a:prstGeom>
              <a:solidFill>
                <a:srgbClr val="040A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5984" name="Rectangle 48"/>
              <p:cNvSpPr>
                <a:spLocks noChangeArrowheads="1"/>
              </p:cNvSpPr>
              <p:nvPr/>
            </p:nvSpPr>
            <p:spPr bwMode="auto">
              <a:xfrm>
                <a:off x="2398" y="1844"/>
                <a:ext cx="6" cy="1434"/>
              </a:xfrm>
              <a:prstGeom prst="rect">
                <a:avLst/>
              </a:prstGeom>
              <a:solidFill>
                <a:srgbClr val="08130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5985" name="Rectangle 49"/>
              <p:cNvSpPr>
                <a:spLocks noChangeArrowheads="1"/>
              </p:cNvSpPr>
              <p:nvPr/>
            </p:nvSpPr>
            <p:spPr bwMode="auto">
              <a:xfrm>
                <a:off x="2404" y="1844"/>
                <a:ext cx="6" cy="1434"/>
              </a:xfrm>
              <a:prstGeom prst="rect">
                <a:avLst/>
              </a:prstGeom>
              <a:solidFill>
                <a:srgbClr val="0B19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5986" name="Rectangle 50"/>
              <p:cNvSpPr>
                <a:spLocks noChangeArrowheads="1"/>
              </p:cNvSpPr>
              <p:nvPr/>
            </p:nvSpPr>
            <p:spPr bwMode="auto">
              <a:xfrm>
                <a:off x="2410" y="1844"/>
                <a:ext cx="6" cy="1434"/>
              </a:xfrm>
              <a:prstGeom prst="rect">
                <a:avLst/>
              </a:prstGeom>
              <a:solidFill>
                <a:srgbClr val="0E1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5987" name="Rectangle 51"/>
              <p:cNvSpPr>
                <a:spLocks noChangeArrowheads="1"/>
              </p:cNvSpPr>
              <p:nvPr/>
            </p:nvSpPr>
            <p:spPr bwMode="auto">
              <a:xfrm>
                <a:off x="2416" y="1844"/>
                <a:ext cx="6" cy="1434"/>
              </a:xfrm>
              <a:prstGeom prst="rect">
                <a:avLst/>
              </a:prstGeom>
              <a:solidFill>
                <a:srgbClr val="1126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5988" name="Rectangle 52"/>
              <p:cNvSpPr>
                <a:spLocks noChangeArrowheads="1"/>
              </p:cNvSpPr>
              <p:nvPr/>
            </p:nvSpPr>
            <p:spPr bwMode="auto">
              <a:xfrm>
                <a:off x="2422" y="1844"/>
                <a:ext cx="6" cy="1434"/>
              </a:xfrm>
              <a:prstGeom prst="rect">
                <a:avLst/>
              </a:prstGeom>
              <a:solidFill>
                <a:srgbClr val="132B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5989" name="Rectangle 53"/>
              <p:cNvSpPr>
                <a:spLocks noChangeArrowheads="1"/>
              </p:cNvSpPr>
              <p:nvPr/>
            </p:nvSpPr>
            <p:spPr bwMode="auto">
              <a:xfrm>
                <a:off x="2428" y="1844"/>
                <a:ext cx="6" cy="1434"/>
              </a:xfrm>
              <a:prstGeom prst="rect">
                <a:avLst/>
              </a:prstGeom>
              <a:solidFill>
                <a:srgbClr val="1530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5990" name="Rectangle 54"/>
              <p:cNvSpPr>
                <a:spLocks noChangeArrowheads="1"/>
              </p:cNvSpPr>
              <p:nvPr/>
            </p:nvSpPr>
            <p:spPr bwMode="auto">
              <a:xfrm>
                <a:off x="2434" y="1844"/>
                <a:ext cx="6" cy="1434"/>
              </a:xfrm>
              <a:prstGeom prst="rect">
                <a:avLst/>
              </a:prstGeom>
              <a:solidFill>
                <a:srgbClr val="1836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5991" name="Rectangle 55"/>
              <p:cNvSpPr>
                <a:spLocks noChangeArrowheads="1"/>
              </p:cNvSpPr>
              <p:nvPr/>
            </p:nvSpPr>
            <p:spPr bwMode="auto">
              <a:xfrm>
                <a:off x="2440" y="1844"/>
                <a:ext cx="6" cy="1434"/>
              </a:xfrm>
              <a:prstGeom prst="rect">
                <a:avLst/>
              </a:prstGeom>
              <a:solidFill>
                <a:srgbClr val="1B3B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5992" name="Rectangle 56"/>
              <p:cNvSpPr>
                <a:spLocks noChangeArrowheads="1"/>
              </p:cNvSpPr>
              <p:nvPr/>
            </p:nvSpPr>
            <p:spPr bwMode="auto">
              <a:xfrm>
                <a:off x="2446" y="1844"/>
                <a:ext cx="6" cy="1434"/>
              </a:xfrm>
              <a:prstGeom prst="rect">
                <a:avLst/>
              </a:prstGeom>
              <a:solidFill>
                <a:srgbClr val="1D41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5993" name="Rectangle 57"/>
              <p:cNvSpPr>
                <a:spLocks noChangeArrowheads="1"/>
              </p:cNvSpPr>
              <p:nvPr/>
            </p:nvSpPr>
            <p:spPr bwMode="auto">
              <a:xfrm>
                <a:off x="2452" y="1844"/>
                <a:ext cx="6" cy="1434"/>
              </a:xfrm>
              <a:prstGeom prst="rect">
                <a:avLst/>
              </a:prstGeom>
              <a:solidFill>
                <a:srgbClr val="1F46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5994" name="Rectangle 58"/>
              <p:cNvSpPr>
                <a:spLocks noChangeArrowheads="1"/>
              </p:cNvSpPr>
              <p:nvPr/>
            </p:nvSpPr>
            <p:spPr bwMode="auto">
              <a:xfrm>
                <a:off x="2458" y="1844"/>
                <a:ext cx="6" cy="1434"/>
              </a:xfrm>
              <a:prstGeom prst="rect">
                <a:avLst/>
              </a:prstGeom>
              <a:solidFill>
                <a:srgbClr val="224C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5995" name="Rectangle 59"/>
              <p:cNvSpPr>
                <a:spLocks noChangeArrowheads="1"/>
              </p:cNvSpPr>
              <p:nvPr/>
            </p:nvSpPr>
            <p:spPr bwMode="auto">
              <a:xfrm>
                <a:off x="2464" y="1844"/>
                <a:ext cx="6" cy="1434"/>
              </a:xfrm>
              <a:prstGeom prst="rect">
                <a:avLst/>
              </a:prstGeom>
              <a:solidFill>
                <a:srgbClr val="2451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5996" name="Rectangle 60"/>
              <p:cNvSpPr>
                <a:spLocks noChangeArrowheads="1"/>
              </p:cNvSpPr>
              <p:nvPr/>
            </p:nvSpPr>
            <p:spPr bwMode="auto">
              <a:xfrm>
                <a:off x="2470" y="1844"/>
                <a:ext cx="6" cy="1434"/>
              </a:xfrm>
              <a:prstGeom prst="rect">
                <a:avLst/>
              </a:prstGeom>
              <a:solidFill>
                <a:srgbClr val="2757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5997" name="Rectangle 61"/>
              <p:cNvSpPr>
                <a:spLocks noChangeArrowheads="1"/>
              </p:cNvSpPr>
              <p:nvPr/>
            </p:nvSpPr>
            <p:spPr bwMode="auto">
              <a:xfrm>
                <a:off x="2476" y="1844"/>
                <a:ext cx="6" cy="1434"/>
              </a:xfrm>
              <a:prstGeom prst="rect">
                <a:avLst/>
              </a:prstGeom>
              <a:solidFill>
                <a:srgbClr val="295C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5998" name="Rectangle 62"/>
              <p:cNvSpPr>
                <a:spLocks noChangeArrowheads="1"/>
              </p:cNvSpPr>
              <p:nvPr/>
            </p:nvSpPr>
            <p:spPr bwMode="auto">
              <a:xfrm>
                <a:off x="2482" y="1844"/>
                <a:ext cx="6" cy="1434"/>
              </a:xfrm>
              <a:prstGeom prst="rect">
                <a:avLst/>
              </a:prstGeom>
              <a:solidFill>
                <a:srgbClr val="2C63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5999" name="Rectangle 63"/>
              <p:cNvSpPr>
                <a:spLocks noChangeArrowheads="1"/>
              </p:cNvSpPr>
              <p:nvPr/>
            </p:nvSpPr>
            <p:spPr bwMode="auto">
              <a:xfrm>
                <a:off x="2488" y="1844"/>
                <a:ext cx="6" cy="1434"/>
              </a:xfrm>
              <a:prstGeom prst="rect">
                <a:avLst/>
              </a:prstGeom>
              <a:solidFill>
                <a:srgbClr val="2F68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00" name="Rectangle 64"/>
              <p:cNvSpPr>
                <a:spLocks noChangeArrowheads="1"/>
              </p:cNvSpPr>
              <p:nvPr/>
            </p:nvSpPr>
            <p:spPr bwMode="auto">
              <a:xfrm>
                <a:off x="2494" y="1844"/>
                <a:ext cx="6" cy="1434"/>
              </a:xfrm>
              <a:prstGeom prst="rect">
                <a:avLst/>
              </a:prstGeom>
              <a:solidFill>
                <a:srgbClr val="316E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01" name="Rectangle 65"/>
              <p:cNvSpPr>
                <a:spLocks noChangeArrowheads="1"/>
              </p:cNvSpPr>
              <p:nvPr/>
            </p:nvSpPr>
            <p:spPr bwMode="auto">
              <a:xfrm>
                <a:off x="2500" y="1844"/>
                <a:ext cx="6" cy="1434"/>
              </a:xfrm>
              <a:prstGeom prst="rect">
                <a:avLst/>
              </a:prstGeom>
              <a:solidFill>
                <a:srgbClr val="3473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02" name="Rectangle 66"/>
              <p:cNvSpPr>
                <a:spLocks noChangeArrowheads="1"/>
              </p:cNvSpPr>
              <p:nvPr/>
            </p:nvSpPr>
            <p:spPr bwMode="auto">
              <a:xfrm>
                <a:off x="2506" y="1844"/>
                <a:ext cx="6" cy="1434"/>
              </a:xfrm>
              <a:prstGeom prst="rect">
                <a:avLst/>
              </a:prstGeom>
              <a:solidFill>
                <a:srgbClr val="377A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03" name="Rectangle 67"/>
              <p:cNvSpPr>
                <a:spLocks noChangeArrowheads="1"/>
              </p:cNvSpPr>
              <p:nvPr/>
            </p:nvSpPr>
            <p:spPr bwMode="auto">
              <a:xfrm>
                <a:off x="2512" y="1844"/>
                <a:ext cx="6" cy="1434"/>
              </a:xfrm>
              <a:prstGeom prst="rect">
                <a:avLst/>
              </a:prstGeom>
              <a:solidFill>
                <a:srgbClr val="397F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04" name="Rectangle 68"/>
              <p:cNvSpPr>
                <a:spLocks noChangeArrowheads="1"/>
              </p:cNvSpPr>
              <p:nvPr/>
            </p:nvSpPr>
            <p:spPr bwMode="auto">
              <a:xfrm>
                <a:off x="2518" y="1844"/>
                <a:ext cx="6" cy="1434"/>
              </a:xfrm>
              <a:prstGeom prst="rect">
                <a:avLst/>
              </a:prstGeom>
              <a:solidFill>
                <a:srgbClr val="3C85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05" name="Rectangle 69"/>
              <p:cNvSpPr>
                <a:spLocks noChangeArrowheads="1"/>
              </p:cNvSpPr>
              <p:nvPr/>
            </p:nvSpPr>
            <p:spPr bwMode="auto">
              <a:xfrm>
                <a:off x="2524" y="1844"/>
                <a:ext cx="6" cy="1434"/>
              </a:xfrm>
              <a:prstGeom prst="rect">
                <a:avLst/>
              </a:prstGeom>
              <a:solidFill>
                <a:srgbClr val="3F8C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06" name="Rectangle 70"/>
              <p:cNvSpPr>
                <a:spLocks noChangeArrowheads="1"/>
              </p:cNvSpPr>
              <p:nvPr/>
            </p:nvSpPr>
            <p:spPr bwMode="auto">
              <a:xfrm>
                <a:off x="2530" y="1844"/>
                <a:ext cx="6" cy="1434"/>
              </a:xfrm>
              <a:prstGeom prst="rect">
                <a:avLst/>
              </a:prstGeom>
              <a:solidFill>
                <a:srgbClr val="4191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07" name="Rectangle 71"/>
              <p:cNvSpPr>
                <a:spLocks noChangeArrowheads="1"/>
              </p:cNvSpPr>
              <p:nvPr/>
            </p:nvSpPr>
            <p:spPr bwMode="auto">
              <a:xfrm>
                <a:off x="2536" y="1844"/>
                <a:ext cx="6" cy="1434"/>
              </a:xfrm>
              <a:prstGeom prst="rect">
                <a:avLst/>
              </a:prstGeom>
              <a:solidFill>
                <a:srgbClr val="4396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08" name="Rectangle 72"/>
              <p:cNvSpPr>
                <a:spLocks noChangeArrowheads="1"/>
              </p:cNvSpPr>
              <p:nvPr/>
            </p:nvSpPr>
            <p:spPr bwMode="auto">
              <a:xfrm>
                <a:off x="2542" y="1844"/>
                <a:ext cx="6" cy="1434"/>
              </a:xfrm>
              <a:prstGeom prst="rect">
                <a:avLst/>
              </a:prstGeom>
              <a:solidFill>
                <a:srgbClr val="469B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09" name="Rectangle 73"/>
              <p:cNvSpPr>
                <a:spLocks noChangeArrowheads="1"/>
              </p:cNvSpPr>
              <p:nvPr/>
            </p:nvSpPr>
            <p:spPr bwMode="auto">
              <a:xfrm>
                <a:off x="2548" y="1844"/>
                <a:ext cx="6" cy="1434"/>
              </a:xfrm>
              <a:prstGeom prst="rect">
                <a:avLst/>
              </a:prstGeom>
              <a:solidFill>
                <a:srgbClr val="49A2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10" name="Rectangle 74"/>
              <p:cNvSpPr>
                <a:spLocks noChangeArrowheads="1"/>
              </p:cNvSpPr>
              <p:nvPr/>
            </p:nvSpPr>
            <p:spPr bwMode="auto">
              <a:xfrm>
                <a:off x="2554" y="1844"/>
                <a:ext cx="6" cy="1434"/>
              </a:xfrm>
              <a:prstGeom prst="rect">
                <a:avLst/>
              </a:prstGeom>
              <a:solidFill>
                <a:srgbClr val="4BA7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11" name="Rectangle 75"/>
              <p:cNvSpPr>
                <a:spLocks noChangeArrowheads="1"/>
              </p:cNvSpPr>
              <p:nvPr/>
            </p:nvSpPr>
            <p:spPr bwMode="auto">
              <a:xfrm>
                <a:off x="2560" y="1844"/>
                <a:ext cx="6" cy="1434"/>
              </a:xfrm>
              <a:prstGeom prst="rect">
                <a:avLst/>
              </a:prstGeom>
              <a:solidFill>
                <a:srgbClr val="4DAC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12" name="Rectangle 76"/>
              <p:cNvSpPr>
                <a:spLocks noChangeArrowheads="1"/>
              </p:cNvSpPr>
              <p:nvPr/>
            </p:nvSpPr>
            <p:spPr bwMode="auto">
              <a:xfrm>
                <a:off x="2566" y="1844"/>
                <a:ext cx="6" cy="1434"/>
              </a:xfrm>
              <a:prstGeom prst="rect">
                <a:avLst/>
              </a:prstGeom>
              <a:solidFill>
                <a:srgbClr val="4FB1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13" name="Rectangle 77"/>
              <p:cNvSpPr>
                <a:spLocks noChangeArrowheads="1"/>
              </p:cNvSpPr>
              <p:nvPr/>
            </p:nvSpPr>
            <p:spPr bwMode="auto">
              <a:xfrm>
                <a:off x="2572" y="1844"/>
                <a:ext cx="6" cy="1434"/>
              </a:xfrm>
              <a:prstGeom prst="rect">
                <a:avLst/>
              </a:prstGeom>
              <a:solidFill>
                <a:srgbClr val="52B7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14" name="Rectangle 78"/>
              <p:cNvSpPr>
                <a:spLocks noChangeArrowheads="1"/>
              </p:cNvSpPr>
              <p:nvPr/>
            </p:nvSpPr>
            <p:spPr bwMode="auto">
              <a:xfrm>
                <a:off x="2578" y="1844"/>
                <a:ext cx="6" cy="1434"/>
              </a:xfrm>
              <a:prstGeom prst="rect">
                <a:avLst/>
              </a:prstGeom>
              <a:solidFill>
                <a:srgbClr val="54BB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15" name="Rectangle 79"/>
              <p:cNvSpPr>
                <a:spLocks noChangeArrowheads="1"/>
              </p:cNvSpPr>
              <p:nvPr/>
            </p:nvSpPr>
            <p:spPr bwMode="auto">
              <a:xfrm>
                <a:off x="2584" y="1844"/>
                <a:ext cx="6" cy="1434"/>
              </a:xfrm>
              <a:prstGeom prst="rect">
                <a:avLst/>
              </a:prstGeom>
              <a:solidFill>
                <a:srgbClr val="56C0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16" name="Rectangle 80"/>
              <p:cNvSpPr>
                <a:spLocks noChangeArrowheads="1"/>
              </p:cNvSpPr>
              <p:nvPr/>
            </p:nvSpPr>
            <p:spPr bwMode="auto">
              <a:xfrm>
                <a:off x="2590" y="1844"/>
                <a:ext cx="6" cy="1434"/>
              </a:xfrm>
              <a:prstGeom prst="rect">
                <a:avLst/>
              </a:prstGeom>
              <a:solidFill>
                <a:srgbClr val="58C4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17" name="Rectangle 81"/>
              <p:cNvSpPr>
                <a:spLocks noChangeArrowheads="1"/>
              </p:cNvSpPr>
              <p:nvPr/>
            </p:nvSpPr>
            <p:spPr bwMode="auto">
              <a:xfrm>
                <a:off x="2596" y="1844"/>
                <a:ext cx="6" cy="1434"/>
              </a:xfrm>
              <a:prstGeom prst="rect">
                <a:avLst/>
              </a:prstGeom>
              <a:solidFill>
                <a:srgbClr val="5AC9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18" name="Rectangle 82"/>
              <p:cNvSpPr>
                <a:spLocks noChangeArrowheads="1"/>
              </p:cNvSpPr>
              <p:nvPr/>
            </p:nvSpPr>
            <p:spPr bwMode="auto">
              <a:xfrm>
                <a:off x="2602" y="1844"/>
                <a:ext cx="6" cy="1434"/>
              </a:xfrm>
              <a:prstGeom prst="rect">
                <a:avLst/>
              </a:prstGeom>
              <a:solidFill>
                <a:srgbClr val="5CCD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19" name="Rectangle 83"/>
              <p:cNvSpPr>
                <a:spLocks noChangeArrowheads="1"/>
              </p:cNvSpPr>
              <p:nvPr/>
            </p:nvSpPr>
            <p:spPr bwMode="auto">
              <a:xfrm>
                <a:off x="2608" y="1844"/>
                <a:ext cx="6" cy="1434"/>
              </a:xfrm>
              <a:prstGeom prst="rect">
                <a:avLst/>
              </a:prstGeom>
              <a:solidFill>
                <a:srgbClr val="5ED1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20" name="Rectangle 84"/>
              <p:cNvSpPr>
                <a:spLocks noChangeArrowheads="1"/>
              </p:cNvSpPr>
              <p:nvPr/>
            </p:nvSpPr>
            <p:spPr bwMode="auto">
              <a:xfrm>
                <a:off x="2614" y="1844"/>
                <a:ext cx="6" cy="1434"/>
              </a:xfrm>
              <a:prstGeom prst="rect">
                <a:avLst/>
              </a:prstGeom>
              <a:solidFill>
                <a:srgbClr val="60D5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21" name="Rectangle 85"/>
              <p:cNvSpPr>
                <a:spLocks noChangeArrowheads="1"/>
              </p:cNvSpPr>
              <p:nvPr/>
            </p:nvSpPr>
            <p:spPr bwMode="auto">
              <a:xfrm>
                <a:off x="2620" y="1844"/>
                <a:ext cx="6" cy="1434"/>
              </a:xfrm>
              <a:prstGeom prst="rect">
                <a:avLst/>
              </a:prstGeom>
              <a:solidFill>
                <a:srgbClr val="62D9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22" name="Rectangle 86"/>
              <p:cNvSpPr>
                <a:spLocks noChangeArrowheads="1"/>
              </p:cNvSpPr>
              <p:nvPr/>
            </p:nvSpPr>
            <p:spPr bwMode="auto">
              <a:xfrm>
                <a:off x="2626" y="1844"/>
                <a:ext cx="6" cy="1434"/>
              </a:xfrm>
              <a:prstGeom prst="rect">
                <a:avLst/>
              </a:prstGeom>
              <a:solidFill>
                <a:srgbClr val="63DC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23" name="Rectangle 87"/>
              <p:cNvSpPr>
                <a:spLocks noChangeArrowheads="1"/>
              </p:cNvSpPr>
              <p:nvPr/>
            </p:nvSpPr>
            <p:spPr bwMode="auto">
              <a:xfrm>
                <a:off x="2632" y="1844"/>
                <a:ext cx="6" cy="1434"/>
              </a:xfrm>
              <a:prstGeom prst="rect">
                <a:avLst/>
              </a:prstGeom>
              <a:solidFill>
                <a:srgbClr val="64DF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24" name="Rectangle 88"/>
              <p:cNvSpPr>
                <a:spLocks noChangeArrowheads="1"/>
              </p:cNvSpPr>
              <p:nvPr/>
            </p:nvSpPr>
            <p:spPr bwMode="auto">
              <a:xfrm>
                <a:off x="2638" y="1844"/>
                <a:ext cx="6" cy="1434"/>
              </a:xfrm>
              <a:prstGeom prst="rect">
                <a:avLst/>
              </a:prstGeom>
              <a:solidFill>
                <a:srgbClr val="66E3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25" name="Rectangle 89"/>
              <p:cNvSpPr>
                <a:spLocks noChangeArrowheads="1"/>
              </p:cNvSpPr>
              <p:nvPr/>
            </p:nvSpPr>
            <p:spPr bwMode="auto">
              <a:xfrm>
                <a:off x="2644" y="1844"/>
                <a:ext cx="6" cy="1434"/>
              </a:xfrm>
              <a:prstGeom prst="rect">
                <a:avLst/>
              </a:prstGeom>
              <a:solidFill>
                <a:srgbClr val="67E6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26" name="Rectangle 90"/>
              <p:cNvSpPr>
                <a:spLocks noChangeArrowheads="1"/>
              </p:cNvSpPr>
              <p:nvPr/>
            </p:nvSpPr>
            <p:spPr bwMode="auto">
              <a:xfrm>
                <a:off x="2650" y="1844"/>
                <a:ext cx="6" cy="1434"/>
              </a:xfrm>
              <a:prstGeom prst="rect">
                <a:avLst/>
              </a:prstGeom>
              <a:solidFill>
                <a:srgbClr val="68E8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27" name="Rectangle 91"/>
              <p:cNvSpPr>
                <a:spLocks noChangeArrowheads="1"/>
              </p:cNvSpPr>
              <p:nvPr/>
            </p:nvSpPr>
            <p:spPr bwMode="auto">
              <a:xfrm>
                <a:off x="2656" y="1844"/>
                <a:ext cx="6" cy="1434"/>
              </a:xfrm>
              <a:prstGeom prst="rect">
                <a:avLst/>
              </a:prstGeom>
              <a:solidFill>
                <a:srgbClr val="69EA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28" name="Rectangle 92"/>
              <p:cNvSpPr>
                <a:spLocks noChangeArrowheads="1"/>
              </p:cNvSpPr>
              <p:nvPr/>
            </p:nvSpPr>
            <p:spPr bwMode="auto">
              <a:xfrm>
                <a:off x="2662" y="1844"/>
                <a:ext cx="6" cy="1434"/>
              </a:xfrm>
              <a:prstGeom prst="rect">
                <a:avLst/>
              </a:prstGeom>
              <a:solidFill>
                <a:srgbClr val="6BED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29" name="Rectangle 93"/>
              <p:cNvSpPr>
                <a:spLocks noChangeArrowheads="1"/>
              </p:cNvSpPr>
              <p:nvPr/>
            </p:nvSpPr>
            <p:spPr bwMode="auto">
              <a:xfrm>
                <a:off x="2668" y="1844"/>
                <a:ext cx="6" cy="1434"/>
              </a:xfrm>
              <a:prstGeom prst="rect">
                <a:avLst/>
              </a:prstGeom>
              <a:solidFill>
                <a:srgbClr val="6CEF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30" name="Rectangle 94"/>
              <p:cNvSpPr>
                <a:spLocks noChangeArrowheads="1"/>
              </p:cNvSpPr>
              <p:nvPr/>
            </p:nvSpPr>
            <p:spPr bwMode="auto">
              <a:xfrm>
                <a:off x="2674" y="1844"/>
                <a:ext cx="6" cy="1434"/>
              </a:xfrm>
              <a:prstGeom prst="rect">
                <a:avLst/>
              </a:prstGeom>
              <a:solidFill>
                <a:srgbClr val="6CF1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31" name="Rectangle 95"/>
              <p:cNvSpPr>
                <a:spLocks noChangeArrowheads="1"/>
              </p:cNvSpPr>
              <p:nvPr/>
            </p:nvSpPr>
            <p:spPr bwMode="auto">
              <a:xfrm>
                <a:off x="2680" y="1844"/>
                <a:ext cx="6" cy="1434"/>
              </a:xfrm>
              <a:prstGeom prst="rect">
                <a:avLst/>
              </a:prstGeom>
              <a:solidFill>
                <a:srgbClr val="6DF3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32" name="Rectangle 96"/>
              <p:cNvSpPr>
                <a:spLocks noChangeArrowheads="1"/>
              </p:cNvSpPr>
              <p:nvPr/>
            </p:nvSpPr>
            <p:spPr bwMode="auto">
              <a:xfrm>
                <a:off x="2686" y="1844"/>
                <a:ext cx="6" cy="1434"/>
              </a:xfrm>
              <a:prstGeom prst="rect">
                <a:avLst/>
              </a:prstGeom>
              <a:solidFill>
                <a:srgbClr val="6EF5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33" name="Rectangle 97"/>
              <p:cNvSpPr>
                <a:spLocks noChangeArrowheads="1"/>
              </p:cNvSpPr>
              <p:nvPr/>
            </p:nvSpPr>
            <p:spPr bwMode="auto">
              <a:xfrm>
                <a:off x="2692" y="1844"/>
                <a:ext cx="6" cy="1434"/>
              </a:xfrm>
              <a:prstGeom prst="rect">
                <a:avLst/>
              </a:prstGeom>
              <a:solidFill>
                <a:srgbClr val="6FF6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34" name="Rectangle 98"/>
              <p:cNvSpPr>
                <a:spLocks noChangeArrowheads="1"/>
              </p:cNvSpPr>
              <p:nvPr/>
            </p:nvSpPr>
            <p:spPr bwMode="auto">
              <a:xfrm>
                <a:off x="2698" y="1844"/>
                <a:ext cx="6" cy="1434"/>
              </a:xfrm>
              <a:prstGeom prst="rect">
                <a:avLst/>
              </a:prstGeom>
              <a:solidFill>
                <a:srgbClr val="6FF7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35" name="Rectangle 99"/>
              <p:cNvSpPr>
                <a:spLocks noChangeArrowheads="1"/>
              </p:cNvSpPr>
              <p:nvPr/>
            </p:nvSpPr>
            <p:spPr bwMode="auto">
              <a:xfrm>
                <a:off x="2704" y="1844"/>
                <a:ext cx="6" cy="1434"/>
              </a:xfrm>
              <a:prstGeom prst="rect">
                <a:avLst/>
              </a:prstGeom>
              <a:solidFill>
                <a:srgbClr val="70F9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36" name="Rectangle 100"/>
              <p:cNvSpPr>
                <a:spLocks noChangeArrowheads="1"/>
              </p:cNvSpPr>
              <p:nvPr/>
            </p:nvSpPr>
            <p:spPr bwMode="auto">
              <a:xfrm>
                <a:off x="2710" y="1844"/>
                <a:ext cx="6" cy="1434"/>
              </a:xfrm>
              <a:prstGeom prst="rect">
                <a:avLst/>
              </a:prstGeom>
              <a:solidFill>
                <a:srgbClr val="70FA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37" name="Rectangle 101"/>
              <p:cNvSpPr>
                <a:spLocks noChangeArrowheads="1"/>
              </p:cNvSpPr>
              <p:nvPr/>
            </p:nvSpPr>
            <p:spPr bwMode="auto">
              <a:xfrm>
                <a:off x="2716" y="1844"/>
                <a:ext cx="6" cy="1434"/>
              </a:xfrm>
              <a:prstGeom prst="rect">
                <a:avLst/>
              </a:prstGeom>
              <a:solidFill>
                <a:srgbClr val="71FB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38" name="Rectangle 102"/>
              <p:cNvSpPr>
                <a:spLocks noChangeArrowheads="1"/>
              </p:cNvSpPr>
              <p:nvPr/>
            </p:nvSpPr>
            <p:spPr bwMode="auto">
              <a:xfrm>
                <a:off x="2722" y="1844"/>
                <a:ext cx="6" cy="1434"/>
              </a:xfrm>
              <a:prstGeom prst="rect">
                <a:avLst/>
              </a:prstGeom>
              <a:solidFill>
                <a:srgbClr val="71FC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39" name="Rectangle 103"/>
              <p:cNvSpPr>
                <a:spLocks noChangeArrowheads="1"/>
              </p:cNvSpPr>
              <p:nvPr/>
            </p:nvSpPr>
            <p:spPr bwMode="auto">
              <a:xfrm>
                <a:off x="2728" y="1844"/>
                <a:ext cx="6" cy="1434"/>
              </a:xfrm>
              <a:prstGeom prst="rect">
                <a:avLst/>
              </a:prstGeom>
              <a:solidFill>
                <a:srgbClr val="72FD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40" name="Rectangle 104"/>
              <p:cNvSpPr>
                <a:spLocks noChangeArrowheads="1"/>
              </p:cNvSpPr>
              <p:nvPr/>
            </p:nvSpPr>
            <p:spPr bwMode="auto">
              <a:xfrm>
                <a:off x="2734" y="1844"/>
                <a:ext cx="6" cy="1434"/>
              </a:xfrm>
              <a:prstGeom prst="rect">
                <a:avLst/>
              </a:prstGeom>
              <a:solidFill>
                <a:srgbClr val="72FD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41" name="Rectangle 105"/>
              <p:cNvSpPr>
                <a:spLocks noChangeArrowheads="1"/>
              </p:cNvSpPr>
              <p:nvPr/>
            </p:nvSpPr>
            <p:spPr bwMode="auto">
              <a:xfrm>
                <a:off x="2740" y="1844"/>
                <a:ext cx="6" cy="1434"/>
              </a:xfrm>
              <a:prstGeom prst="rect">
                <a:avLst/>
              </a:prstGeom>
              <a:solidFill>
                <a:srgbClr val="72FE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42" name="Rectangle 106"/>
              <p:cNvSpPr>
                <a:spLocks noChangeArrowheads="1"/>
              </p:cNvSpPr>
              <p:nvPr/>
            </p:nvSpPr>
            <p:spPr bwMode="auto">
              <a:xfrm>
                <a:off x="2746" y="1844"/>
                <a:ext cx="6" cy="1434"/>
              </a:xfrm>
              <a:prstGeom prst="rect">
                <a:avLst/>
              </a:prstGeom>
              <a:solidFill>
                <a:srgbClr val="73FF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43" name="Rectangle 107"/>
              <p:cNvSpPr>
                <a:spLocks noChangeArrowheads="1"/>
              </p:cNvSpPr>
              <p:nvPr/>
            </p:nvSpPr>
            <p:spPr bwMode="auto">
              <a:xfrm>
                <a:off x="2752" y="1844"/>
                <a:ext cx="6" cy="1434"/>
              </a:xfrm>
              <a:prstGeom prst="rect">
                <a:avLst/>
              </a:prstGeom>
              <a:solidFill>
                <a:srgbClr val="73FF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44" name="Rectangle 108"/>
              <p:cNvSpPr>
                <a:spLocks noChangeArrowheads="1"/>
              </p:cNvSpPr>
              <p:nvPr/>
            </p:nvSpPr>
            <p:spPr bwMode="auto">
              <a:xfrm>
                <a:off x="2758" y="1844"/>
                <a:ext cx="6" cy="1434"/>
              </a:xfrm>
              <a:prstGeom prst="rect">
                <a:avLst/>
              </a:prstGeom>
              <a:solidFill>
                <a:srgbClr val="72FE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45" name="Rectangle 109"/>
              <p:cNvSpPr>
                <a:spLocks noChangeArrowheads="1"/>
              </p:cNvSpPr>
              <p:nvPr/>
            </p:nvSpPr>
            <p:spPr bwMode="auto">
              <a:xfrm>
                <a:off x="2764" y="1844"/>
                <a:ext cx="6" cy="1434"/>
              </a:xfrm>
              <a:prstGeom prst="rect">
                <a:avLst/>
              </a:prstGeom>
              <a:solidFill>
                <a:srgbClr val="72FD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46" name="Rectangle 110"/>
              <p:cNvSpPr>
                <a:spLocks noChangeArrowheads="1"/>
              </p:cNvSpPr>
              <p:nvPr/>
            </p:nvSpPr>
            <p:spPr bwMode="auto">
              <a:xfrm>
                <a:off x="2770" y="1844"/>
                <a:ext cx="6" cy="1434"/>
              </a:xfrm>
              <a:prstGeom prst="rect">
                <a:avLst/>
              </a:prstGeom>
              <a:solidFill>
                <a:srgbClr val="72FD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47" name="Rectangle 111"/>
              <p:cNvSpPr>
                <a:spLocks noChangeArrowheads="1"/>
              </p:cNvSpPr>
              <p:nvPr/>
            </p:nvSpPr>
            <p:spPr bwMode="auto">
              <a:xfrm>
                <a:off x="2776" y="1844"/>
                <a:ext cx="6" cy="1434"/>
              </a:xfrm>
              <a:prstGeom prst="rect">
                <a:avLst/>
              </a:prstGeom>
              <a:solidFill>
                <a:srgbClr val="71FC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48" name="Rectangle 112"/>
              <p:cNvSpPr>
                <a:spLocks noChangeArrowheads="1"/>
              </p:cNvSpPr>
              <p:nvPr/>
            </p:nvSpPr>
            <p:spPr bwMode="auto">
              <a:xfrm>
                <a:off x="2782" y="1844"/>
                <a:ext cx="6" cy="1434"/>
              </a:xfrm>
              <a:prstGeom prst="rect">
                <a:avLst/>
              </a:prstGeom>
              <a:solidFill>
                <a:srgbClr val="71FB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49" name="Rectangle 113"/>
              <p:cNvSpPr>
                <a:spLocks noChangeArrowheads="1"/>
              </p:cNvSpPr>
              <p:nvPr/>
            </p:nvSpPr>
            <p:spPr bwMode="auto">
              <a:xfrm>
                <a:off x="2788" y="1844"/>
                <a:ext cx="6" cy="1434"/>
              </a:xfrm>
              <a:prstGeom prst="rect">
                <a:avLst/>
              </a:prstGeom>
              <a:solidFill>
                <a:srgbClr val="70FA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50" name="Rectangle 114"/>
              <p:cNvSpPr>
                <a:spLocks noChangeArrowheads="1"/>
              </p:cNvSpPr>
              <p:nvPr/>
            </p:nvSpPr>
            <p:spPr bwMode="auto">
              <a:xfrm>
                <a:off x="2794" y="1844"/>
                <a:ext cx="6" cy="1434"/>
              </a:xfrm>
              <a:prstGeom prst="rect">
                <a:avLst/>
              </a:prstGeom>
              <a:solidFill>
                <a:srgbClr val="70F9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51" name="Rectangle 115"/>
              <p:cNvSpPr>
                <a:spLocks noChangeArrowheads="1"/>
              </p:cNvSpPr>
              <p:nvPr/>
            </p:nvSpPr>
            <p:spPr bwMode="auto">
              <a:xfrm>
                <a:off x="2800" y="1844"/>
                <a:ext cx="6" cy="1434"/>
              </a:xfrm>
              <a:prstGeom prst="rect">
                <a:avLst/>
              </a:prstGeom>
              <a:solidFill>
                <a:srgbClr val="6FF7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52" name="Rectangle 116"/>
              <p:cNvSpPr>
                <a:spLocks noChangeArrowheads="1"/>
              </p:cNvSpPr>
              <p:nvPr/>
            </p:nvSpPr>
            <p:spPr bwMode="auto">
              <a:xfrm>
                <a:off x="2806" y="1844"/>
                <a:ext cx="6" cy="1434"/>
              </a:xfrm>
              <a:prstGeom prst="rect">
                <a:avLst/>
              </a:prstGeom>
              <a:solidFill>
                <a:srgbClr val="6FF6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53" name="Rectangle 117"/>
              <p:cNvSpPr>
                <a:spLocks noChangeArrowheads="1"/>
              </p:cNvSpPr>
              <p:nvPr/>
            </p:nvSpPr>
            <p:spPr bwMode="auto">
              <a:xfrm>
                <a:off x="2812" y="1844"/>
                <a:ext cx="6" cy="1434"/>
              </a:xfrm>
              <a:prstGeom prst="rect">
                <a:avLst/>
              </a:prstGeom>
              <a:solidFill>
                <a:srgbClr val="6EF5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54" name="Rectangle 118"/>
              <p:cNvSpPr>
                <a:spLocks noChangeArrowheads="1"/>
              </p:cNvSpPr>
              <p:nvPr/>
            </p:nvSpPr>
            <p:spPr bwMode="auto">
              <a:xfrm>
                <a:off x="2818" y="1844"/>
                <a:ext cx="6" cy="1434"/>
              </a:xfrm>
              <a:prstGeom prst="rect">
                <a:avLst/>
              </a:prstGeom>
              <a:solidFill>
                <a:srgbClr val="6DF3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55" name="Rectangle 119"/>
              <p:cNvSpPr>
                <a:spLocks noChangeArrowheads="1"/>
              </p:cNvSpPr>
              <p:nvPr/>
            </p:nvSpPr>
            <p:spPr bwMode="auto">
              <a:xfrm>
                <a:off x="2824" y="1844"/>
                <a:ext cx="6" cy="1434"/>
              </a:xfrm>
              <a:prstGeom prst="rect">
                <a:avLst/>
              </a:prstGeom>
              <a:solidFill>
                <a:srgbClr val="6CF1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56" name="Rectangle 120"/>
              <p:cNvSpPr>
                <a:spLocks noChangeArrowheads="1"/>
              </p:cNvSpPr>
              <p:nvPr/>
            </p:nvSpPr>
            <p:spPr bwMode="auto">
              <a:xfrm>
                <a:off x="2830" y="1844"/>
                <a:ext cx="6" cy="1434"/>
              </a:xfrm>
              <a:prstGeom prst="rect">
                <a:avLst/>
              </a:prstGeom>
              <a:solidFill>
                <a:srgbClr val="6CEF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57" name="Rectangle 121"/>
              <p:cNvSpPr>
                <a:spLocks noChangeArrowheads="1"/>
              </p:cNvSpPr>
              <p:nvPr/>
            </p:nvSpPr>
            <p:spPr bwMode="auto">
              <a:xfrm>
                <a:off x="2836" y="1844"/>
                <a:ext cx="6" cy="1434"/>
              </a:xfrm>
              <a:prstGeom prst="rect">
                <a:avLst/>
              </a:prstGeom>
              <a:solidFill>
                <a:srgbClr val="6BED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58" name="Rectangle 122"/>
              <p:cNvSpPr>
                <a:spLocks noChangeArrowheads="1"/>
              </p:cNvSpPr>
              <p:nvPr/>
            </p:nvSpPr>
            <p:spPr bwMode="auto">
              <a:xfrm>
                <a:off x="2842" y="1844"/>
                <a:ext cx="6" cy="1434"/>
              </a:xfrm>
              <a:prstGeom prst="rect">
                <a:avLst/>
              </a:prstGeom>
              <a:solidFill>
                <a:srgbClr val="69EA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59" name="Rectangle 123"/>
              <p:cNvSpPr>
                <a:spLocks noChangeArrowheads="1"/>
              </p:cNvSpPr>
              <p:nvPr/>
            </p:nvSpPr>
            <p:spPr bwMode="auto">
              <a:xfrm>
                <a:off x="2848" y="1844"/>
                <a:ext cx="6" cy="1434"/>
              </a:xfrm>
              <a:prstGeom prst="rect">
                <a:avLst/>
              </a:prstGeom>
              <a:solidFill>
                <a:srgbClr val="68E8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60" name="Rectangle 124"/>
              <p:cNvSpPr>
                <a:spLocks noChangeArrowheads="1"/>
              </p:cNvSpPr>
              <p:nvPr/>
            </p:nvSpPr>
            <p:spPr bwMode="auto">
              <a:xfrm>
                <a:off x="2854" y="1844"/>
                <a:ext cx="6" cy="1434"/>
              </a:xfrm>
              <a:prstGeom prst="rect">
                <a:avLst/>
              </a:prstGeom>
              <a:solidFill>
                <a:srgbClr val="67E6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61" name="Rectangle 125"/>
              <p:cNvSpPr>
                <a:spLocks noChangeArrowheads="1"/>
              </p:cNvSpPr>
              <p:nvPr/>
            </p:nvSpPr>
            <p:spPr bwMode="auto">
              <a:xfrm>
                <a:off x="2860" y="1844"/>
                <a:ext cx="6" cy="1434"/>
              </a:xfrm>
              <a:prstGeom prst="rect">
                <a:avLst/>
              </a:prstGeom>
              <a:solidFill>
                <a:srgbClr val="66E3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62" name="Rectangle 126"/>
              <p:cNvSpPr>
                <a:spLocks noChangeArrowheads="1"/>
              </p:cNvSpPr>
              <p:nvPr/>
            </p:nvSpPr>
            <p:spPr bwMode="auto">
              <a:xfrm>
                <a:off x="2866" y="1844"/>
                <a:ext cx="6" cy="1434"/>
              </a:xfrm>
              <a:prstGeom prst="rect">
                <a:avLst/>
              </a:prstGeom>
              <a:solidFill>
                <a:srgbClr val="64DF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63" name="Rectangle 127"/>
              <p:cNvSpPr>
                <a:spLocks noChangeArrowheads="1"/>
              </p:cNvSpPr>
              <p:nvPr/>
            </p:nvSpPr>
            <p:spPr bwMode="auto">
              <a:xfrm>
                <a:off x="2872" y="1844"/>
                <a:ext cx="6" cy="1434"/>
              </a:xfrm>
              <a:prstGeom prst="rect">
                <a:avLst/>
              </a:prstGeom>
              <a:solidFill>
                <a:srgbClr val="63DC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64" name="Rectangle 128"/>
              <p:cNvSpPr>
                <a:spLocks noChangeArrowheads="1"/>
              </p:cNvSpPr>
              <p:nvPr/>
            </p:nvSpPr>
            <p:spPr bwMode="auto">
              <a:xfrm>
                <a:off x="2878" y="1844"/>
                <a:ext cx="6" cy="1434"/>
              </a:xfrm>
              <a:prstGeom prst="rect">
                <a:avLst/>
              </a:prstGeom>
              <a:solidFill>
                <a:srgbClr val="62D9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65" name="Rectangle 129"/>
              <p:cNvSpPr>
                <a:spLocks noChangeArrowheads="1"/>
              </p:cNvSpPr>
              <p:nvPr/>
            </p:nvSpPr>
            <p:spPr bwMode="auto">
              <a:xfrm>
                <a:off x="2884" y="1844"/>
                <a:ext cx="6" cy="1434"/>
              </a:xfrm>
              <a:prstGeom prst="rect">
                <a:avLst/>
              </a:prstGeom>
              <a:solidFill>
                <a:srgbClr val="60D5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66" name="Rectangle 130"/>
              <p:cNvSpPr>
                <a:spLocks noChangeArrowheads="1"/>
              </p:cNvSpPr>
              <p:nvPr/>
            </p:nvSpPr>
            <p:spPr bwMode="auto">
              <a:xfrm>
                <a:off x="2890" y="1844"/>
                <a:ext cx="6" cy="1434"/>
              </a:xfrm>
              <a:prstGeom prst="rect">
                <a:avLst/>
              </a:prstGeom>
              <a:solidFill>
                <a:srgbClr val="5ED1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67" name="Rectangle 131"/>
              <p:cNvSpPr>
                <a:spLocks noChangeArrowheads="1"/>
              </p:cNvSpPr>
              <p:nvPr/>
            </p:nvSpPr>
            <p:spPr bwMode="auto">
              <a:xfrm>
                <a:off x="2896" y="1844"/>
                <a:ext cx="6" cy="1434"/>
              </a:xfrm>
              <a:prstGeom prst="rect">
                <a:avLst/>
              </a:prstGeom>
              <a:solidFill>
                <a:srgbClr val="5CCD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68" name="Rectangle 132"/>
              <p:cNvSpPr>
                <a:spLocks noChangeArrowheads="1"/>
              </p:cNvSpPr>
              <p:nvPr/>
            </p:nvSpPr>
            <p:spPr bwMode="auto">
              <a:xfrm>
                <a:off x="2902" y="1844"/>
                <a:ext cx="6" cy="1434"/>
              </a:xfrm>
              <a:prstGeom prst="rect">
                <a:avLst/>
              </a:prstGeom>
              <a:solidFill>
                <a:srgbClr val="5AC9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69" name="Rectangle 133"/>
              <p:cNvSpPr>
                <a:spLocks noChangeArrowheads="1"/>
              </p:cNvSpPr>
              <p:nvPr/>
            </p:nvSpPr>
            <p:spPr bwMode="auto">
              <a:xfrm>
                <a:off x="2908" y="1844"/>
                <a:ext cx="6" cy="1434"/>
              </a:xfrm>
              <a:prstGeom prst="rect">
                <a:avLst/>
              </a:prstGeom>
              <a:solidFill>
                <a:srgbClr val="58C4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70" name="Rectangle 134"/>
              <p:cNvSpPr>
                <a:spLocks noChangeArrowheads="1"/>
              </p:cNvSpPr>
              <p:nvPr/>
            </p:nvSpPr>
            <p:spPr bwMode="auto">
              <a:xfrm>
                <a:off x="2914" y="1844"/>
                <a:ext cx="6" cy="1434"/>
              </a:xfrm>
              <a:prstGeom prst="rect">
                <a:avLst/>
              </a:prstGeom>
              <a:solidFill>
                <a:srgbClr val="56C0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71" name="Rectangle 135"/>
              <p:cNvSpPr>
                <a:spLocks noChangeArrowheads="1"/>
              </p:cNvSpPr>
              <p:nvPr/>
            </p:nvSpPr>
            <p:spPr bwMode="auto">
              <a:xfrm>
                <a:off x="2920" y="1844"/>
                <a:ext cx="6" cy="1434"/>
              </a:xfrm>
              <a:prstGeom prst="rect">
                <a:avLst/>
              </a:prstGeom>
              <a:solidFill>
                <a:srgbClr val="54BB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72" name="Rectangle 136"/>
              <p:cNvSpPr>
                <a:spLocks noChangeArrowheads="1"/>
              </p:cNvSpPr>
              <p:nvPr/>
            </p:nvSpPr>
            <p:spPr bwMode="auto">
              <a:xfrm>
                <a:off x="2926" y="1844"/>
                <a:ext cx="6" cy="1434"/>
              </a:xfrm>
              <a:prstGeom prst="rect">
                <a:avLst/>
              </a:prstGeom>
              <a:solidFill>
                <a:srgbClr val="52B7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73" name="Rectangle 137"/>
              <p:cNvSpPr>
                <a:spLocks noChangeArrowheads="1"/>
              </p:cNvSpPr>
              <p:nvPr/>
            </p:nvSpPr>
            <p:spPr bwMode="auto">
              <a:xfrm>
                <a:off x="2932" y="1844"/>
                <a:ext cx="6" cy="1434"/>
              </a:xfrm>
              <a:prstGeom prst="rect">
                <a:avLst/>
              </a:prstGeom>
              <a:solidFill>
                <a:srgbClr val="4FB1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74" name="Rectangle 138"/>
              <p:cNvSpPr>
                <a:spLocks noChangeArrowheads="1"/>
              </p:cNvSpPr>
              <p:nvPr/>
            </p:nvSpPr>
            <p:spPr bwMode="auto">
              <a:xfrm>
                <a:off x="2938" y="1844"/>
                <a:ext cx="6" cy="1434"/>
              </a:xfrm>
              <a:prstGeom prst="rect">
                <a:avLst/>
              </a:prstGeom>
              <a:solidFill>
                <a:srgbClr val="4DAC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75" name="Rectangle 139"/>
              <p:cNvSpPr>
                <a:spLocks noChangeArrowheads="1"/>
              </p:cNvSpPr>
              <p:nvPr/>
            </p:nvSpPr>
            <p:spPr bwMode="auto">
              <a:xfrm>
                <a:off x="2944" y="1844"/>
                <a:ext cx="6" cy="1434"/>
              </a:xfrm>
              <a:prstGeom prst="rect">
                <a:avLst/>
              </a:prstGeom>
              <a:solidFill>
                <a:srgbClr val="4BA7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76" name="Rectangle 140"/>
              <p:cNvSpPr>
                <a:spLocks noChangeArrowheads="1"/>
              </p:cNvSpPr>
              <p:nvPr/>
            </p:nvSpPr>
            <p:spPr bwMode="auto">
              <a:xfrm>
                <a:off x="2950" y="1844"/>
                <a:ext cx="6" cy="1434"/>
              </a:xfrm>
              <a:prstGeom prst="rect">
                <a:avLst/>
              </a:prstGeom>
              <a:solidFill>
                <a:srgbClr val="49A2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77" name="Rectangle 141"/>
              <p:cNvSpPr>
                <a:spLocks noChangeArrowheads="1"/>
              </p:cNvSpPr>
              <p:nvPr/>
            </p:nvSpPr>
            <p:spPr bwMode="auto">
              <a:xfrm>
                <a:off x="2956" y="1844"/>
                <a:ext cx="6" cy="1434"/>
              </a:xfrm>
              <a:prstGeom prst="rect">
                <a:avLst/>
              </a:prstGeom>
              <a:solidFill>
                <a:srgbClr val="469B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78" name="Rectangle 142"/>
              <p:cNvSpPr>
                <a:spLocks noChangeArrowheads="1"/>
              </p:cNvSpPr>
              <p:nvPr/>
            </p:nvSpPr>
            <p:spPr bwMode="auto">
              <a:xfrm>
                <a:off x="2962" y="1844"/>
                <a:ext cx="6" cy="1434"/>
              </a:xfrm>
              <a:prstGeom prst="rect">
                <a:avLst/>
              </a:prstGeom>
              <a:solidFill>
                <a:srgbClr val="4396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79" name="Rectangle 143"/>
              <p:cNvSpPr>
                <a:spLocks noChangeArrowheads="1"/>
              </p:cNvSpPr>
              <p:nvPr/>
            </p:nvSpPr>
            <p:spPr bwMode="auto">
              <a:xfrm>
                <a:off x="2968" y="1844"/>
                <a:ext cx="6" cy="1434"/>
              </a:xfrm>
              <a:prstGeom prst="rect">
                <a:avLst/>
              </a:prstGeom>
              <a:solidFill>
                <a:srgbClr val="4191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80" name="Rectangle 144"/>
              <p:cNvSpPr>
                <a:spLocks noChangeArrowheads="1"/>
              </p:cNvSpPr>
              <p:nvPr/>
            </p:nvSpPr>
            <p:spPr bwMode="auto">
              <a:xfrm>
                <a:off x="2974" y="1844"/>
                <a:ext cx="6" cy="1434"/>
              </a:xfrm>
              <a:prstGeom prst="rect">
                <a:avLst/>
              </a:prstGeom>
              <a:solidFill>
                <a:srgbClr val="3E8A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81" name="Rectangle 145"/>
              <p:cNvSpPr>
                <a:spLocks noChangeArrowheads="1"/>
              </p:cNvSpPr>
              <p:nvPr/>
            </p:nvSpPr>
            <p:spPr bwMode="auto">
              <a:xfrm>
                <a:off x="2980" y="1844"/>
                <a:ext cx="6" cy="1434"/>
              </a:xfrm>
              <a:prstGeom prst="rect">
                <a:avLst/>
              </a:prstGeom>
              <a:solidFill>
                <a:srgbClr val="3C85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82" name="Rectangle 146"/>
              <p:cNvSpPr>
                <a:spLocks noChangeArrowheads="1"/>
              </p:cNvSpPr>
              <p:nvPr/>
            </p:nvSpPr>
            <p:spPr bwMode="auto">
              <a:xfrm>
                <a:off x="2986" y="1844"/>
                <a:ext cx="6" cy="1434"/>
              </a:xfrm>
              <a:prstGeom prst="rect">
                <a:avLst/>
              </a:prstGeom>
              <a:solidFill>
                <a:srgbClr val="397F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83" name="Rectangle 147"/>
              <p:cNvSpPr>
                <a:spLocks noChangeArrowheads="1"/>
              </p:cNvSpPr>
              <p:nvPr/>
            </p:nvSpPr>
            <p:spPr bwMode="auto">
              <a:xfrm>
                <a:off x="2992" y="1844"/>
                <a:ext cx="6" cy="1434"/>
              </a:xfrm>
              <a:prstGeom prst="rect">
                <a:avLst/>
              </a:prstGeom>
              <a:solidFill>
                <a:srgbClr val="377A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84" name="Rectangle 148"/>
              <p:cNvSpPr>
                <a:spLocks noChangeArrowheads="1"/>
              </p:cNvSpPr>
              <p:nvPr/>
            </p:nvSpPr>
            <p:spPr bwMode="auto">
              <a:xfrm>
                <a:off x="2998" y="1844"/>
                <a:ext cx="6" cy="1434"/>
              </a:xfrm>
              <a:prstGeom prst="rect">
                <a:avLst/>
              </a:prstGeom>
              <a:solidFill>
                <a:srgbClr val="3473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85" name="Rectangle 149"/>
              <p:cNvSpPr>
                <a:spLocks noChangeArrowheads="1"/>
              </p:cNvSpPr>
              <p:nvPr/>
            </p:nvSpPr>
            <p:spPr bwMode="auto">
              <a:xfrm>
                <a:off x="3004" y="1844"/>
                <a:ext cx="6" cy="1434"/>
              </a:xfrm>
              <a:prstGeom prst="rect">
                <a:avLst/>
              </a:prstGeom>
              <a:solidFill>
                <a:srgbClr val="316E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86" name="Rectangle 150"/>
              <p:cNvSpPr>
                <a:spLocks noChangeArrowheads="1"/>
              </p:cNvSpPr>
              <p:nvPr/>
            </p:nvSpPr>
            <p:spPr bwMode="auto">
              <a:xfrm>
                <a:off x="3010" y="1844"/>
                <a:ext cx="6" cy="1434"/>
              </a:xfrm>
              <a:prstGeom prst="rect">
                <a:avLst/>
              </a:prstGeom>
              <a:solidFill>
                <a:srgbClr val="2F68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87" name="Rectangle 151"/>
              <p:cNvSpPr>
                <a:spLocks noChangeArrowheads="1"/>
              </p:cNvSpPr>
              <p:nvPr/>
            </p:nvSpPr>
            <p:spPr bwMode="auto">
              <a:xfrm>
                <a:off x="3016" y="1844"/>
                <a:ext cx="6" cy="1434"/>
              </a:xfrm>
              <a:prstGeom prst="rect">
                <a:avLst/>
              </a:prstGeom>
              <a:solidFill>
                <a:srgbClr val="2C63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88" name="Rectangle 152"/>
              <p:cNvSpPr>
                <a:spLocks noChangeArrowheads="1"/>
              </p:cNvSpPr>
              <p:nvPr/>
            </p:nvSpPr>
            <p:spPr bwMode="auto">
              <a:xfrm>
                <a:off x="3022" y="1844"/>
                <a:ext cx="6" cy="1434"/>
              </a:xfrm>
              <a:prstGeom prst="rect">
                <a:avLst/>
              </a:prstGeom>
              <a:solidFill>
                <a:srgbClr val="295C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89" name="Rectangle 153"/>
              <p:cNvSpPr>
                <a:spLocks noChangeArrowheads="1"/>
              </p:cNvSpPr>
              <p:nvPr/>
            </p:nvSpPr>
            <p:spPr bwMode="auto">
              <a:xfrm>
                <a:off x="3028" y="1844"/>
                <a:ext cx="6" cy="1434"/>
              </a:xfrm>
              <a:prstGeom prst="rect">
                <a:avLst/>
              </a:prstGeom>
              <a:solidFill>
                <a:srgbClr val="2757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90" name="Rectangle 154"/>
              <p:cNvSpPr>
                <a:spLocks noChangeArrowheads="1"/>
              </p:cNvSpPr>
              <p:nvPr/>
            </p:nvSpPr>
            <p:spPr bwMode="auto">
              <a:xfrm>
                <a:off x="3034" y="1844"/>
                <a:ext cx="6" cy="1434"/>
              </a:xfrm>
              <a:prstGeom prst="rect">
                <a:avLst/>
              </a:prstGeom>
              <a:solidFill>
                <a:srgbClr val="2451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91" name="Rectangle 155"/>
              <p:cNvSpPr>
                <a:spLocks noChangeArrowheads="1"/>
              </p:cNvSpPr>
              <p:nvPr/>
            </p:nvSpPr>
            <p:spPr bwMode="auto">
              <a:xfrm>
                <a:off x="3040" y="1844"/>
                <a:ext cx="6" cy="1434"/>
              </a:xfrm>
              <a:prstGeom prst="rect">
                <a:avLst/>
              </a:prstGeom>
              <a:solidFill>
                <a:srgbClr val="224C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92" name="Rectangle 156"/>
              <p:cNvSpPr>
                <a:spLocks noChangeArrowheads="1"/>
              </p:cNvSpPr>
              <p:nvPr/>
            </p:nvSpPr>
            <p:spPr bwMode="auto">
              <a:xfrm>
                <a:off x="3046" y="1844"/>
                <a:ext cx="6" cy="1434"/>
              </a:xfrm>
              <a:prstGeom prst="rect">
                <a:avLst/>
              </a:prstGeom>
              <a:solidFill>
                <a:srgbClr val="1F46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93" name="Rectangle 157"/>
              <p:cNvSpPr>
                <a:spLocks noChangeArrowheads="1"/>
              </p:cNvSpPr>
              <p:nvPr/>
            </p:nvSpPr>
            <p:spPr bwMode="auto">
              <a:xfrm>
                <a:off x="3052" y="1844"/>
                <a:ext cx="6" cy="1434"/>
              </a:xfrm>
              <a:prstGeom prst="rect">
                <a:avLst/>
              </a:prstGeom>
              <a:solidFill>
                <a:srgbClr val="1D41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94" name="Rectangle 158"/>
              <p:cNvSpPr>
                <a:spLocks noChangeArrowheads="1"/>
              </p:cNvSpPr>
              <p:nvPr/>
            </p:nvSpPr>
            <p:spPr bwMode="auto">
              <a:xfrm>
                <a:off x="3058" y="1844"/>
                <a:ext cx="6" cy="1434"/>
              </a:xfrm>
              <a:prstGeom prst="rect">
                <a:avLst/>
              </a:prstGeom>
              <a:solidFill>
                <a:srgbClr val="1B3C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95" name="Rectangle 159"/>
              <p:cNvSpPr>
                <a:spLocks noChangeArrowheads="1"/>
              </p:cNvSpPr>
              <p:nvPr/>
            </p:nvSpPr>
            <p:spPr bwMode="auto">
              <a:xfrm>
                <a:off x="3064" y="1844"/>
                <a:ext cx="6" cy="1434"/>
              </a:xfrm>
              <a:prstGeom prst="rect">
                <a:avLst/>
              </a:prstGeom>
              <a:solidFill>
                <a:srgbClr val="1835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96" name="Rectangle 160"/>
              <p:cNvSpPr>
                <a:spLocks noChangeArrowheads="1"/>
              </p:cNvSpPr>
              <p:nvPr/>
            </p:nvSpPr>
            <p:spPr bwMode="auto">
              <a:xfrm>
                <a:off x="3070" y="1844"/>
                <a:ext cx="6" cy="1434"/>
              </a:xfrm>
              <a:prstGeom prst="rect">
                <a:avLst/>
              </a:prstGeom>
              <a:solidFill>
                <a:srgbClr val="1530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97" name="Rectangle 161"/>
              <p:cNvSpPr>
                <a:spLocks noChangeArrowheads="1"/>
              </p:cNvSpPr>
              <p:nvPr/>
            </p:nvSpPr>
            <p:spPr bwMode="auto">
              <a:xfrm>
                <a:off x="3076" y="1844"/>
                <a:ext cx="6" cy="1434"/>
              </a:xfrm>
              <a:prstGeom prst="rect">
                <a:avLst/>
              </a:prstGeom>
              <a:solidFill>
                <a:srgbClr val="132B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98" name="Rectangle 162"/>
              <p:cNvSpPr>
                <a:spLocks noChangeArrowheads="1"/>
              </p:cNvSpPr>
              <p:nvPr/>
            </p:nvSpPr>
            <p:spPr bwMode="auto">
              <a:xfrm>
                <a:off x="3082" y="1844"/>
                <a:ext cx="6" cy="1434"/>
              </a:xfrm>
              <a:prstGeom prst="rect">
                <a:avLst/>
              </a:prstGeom>
              <a:solidFill>
                <a:srgbClr val="1126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099" name="Rectangle 163"/>
              <p:cNvSpPr>
                <a:spLocks noChangeArrowheads="1"/>
              </p:cNvSpPr>
              <p:nvPr/>
            </p:nvSpPr>
            <p:spPr bwMode="auto">
              <a:xfrm>
                <a:off x="3088" y="1844"/>
                <a:ext cx="6" cy="1434"/>
              </a:xfrm>
              <a:prstGeom prst="rect">
                <a:avLst/>
              </a:prstGeom>
              <a:solidFill>
                <a:srgbClr val="0E1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100" name="Rectangle 164"/>
              <p:cNvSpPr>
                <a:spLocks noChangeArrowheads="1"/>
              </p:cNvSpPr>
              <p:nvPr/>
            </p:nvSpPr>
            <p:spPr bwMode="auto">
              <a:xfrm>
                <a:off x="3094" y="1844"/>
                <a:ext cx="6" cy="1434"/>
              </a:xfrm>
              <a:prstGeom prst="rect">
                <a:avLst/>
              </a:prstGeom>
              <a:solidFill>
                <a:srgbClr val="0B19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101" name="Rectangle 165"/>
              <p:cNvSpPr>
                <a:spLocks noChangeArrowheads="1"/>
              </p:cNvSpPr>
              <p:nvPr/>
            </p:nvSpPr>
            <p:spPr bwMode="auto">
              <a:xfrm>
                <a:off x="3100" y="1844"/>
                <a:ext cx="6" cy="1434"/>
              </a:xfrm>
              <a:prstGeom prst="rect">
                <a:avLst/>
              </a:prstGeom>
              <a:solidFill>
                <a:srgbClr val="08130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6102" name="Rectangle 166"/>
              <p:cNvSpPr>
                <a:spLocks noChangeArrowheads="1"/>
              </p:cNvSpPr>
              <p:nvPr/>
            </p:nvSpPr>
            <p:spPr bwMode="auto">
              <a:xfrm>
                <a:off x="3106" y="1844"/>
                <a:ext cx="6" cy="14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576103" name="Text Box 167"/>
            <p:cNvSpPr txBox="1">
              <a:spLocks noChangeArrowheads="1"/>
            </p:cNvSpPr>
            <p:nvPr/>
          </p:nvSpPr>
          <p:spPr bwMode="auto">
            <a:xfrm>
              <a:off x="2214" y="3199"/>
              <a:ext cx="5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x-none" sz="2400" b="1">
                  <a:solidFill>
                    <a:schemeClr val="bg1"/>
                  </a:solidFill>
                </a:rPr>
                <a:t>2.2%</a:t>
              </a:r>
            </a:p>
          </p:txBody>
        </p:sp>
      </p:grpSp>
      <p:grpSp>
        <p:nvGrpSpPr>
          <p:cNvPr id="1576104" name="Group 168"/>
          <p:cNvGrpSpPr>
            <a:grpSpLocks/>
          </p:cNvGrpSpPr>
          <p:nvPr/>
        </p:nvGrpSpPr>
        <p:grpSpPr bwMode="auto">
          <a:xfrm>
            <a:off x="2778125" y="2132013"/>
            <a:ext cx="4397375" cy="3543300"/>
            <a:chOff x="1750" y="1343"/>
            <a:chExt cx="2770" cy="2232"/>
          </a:xfrm>
        </p:grpSpPr>
        <p:grpSp>
          <p:nvGrpSpPr>
            <p:cNvPr id="1576105" name="Group 169"/>
            <p:cNvGrpSpPr>
              <a:grpSpLocks/>
            </p:cNvGrpSpPr>
            <p:nvPr/>
          </p:nvGrpSpPr>
          <p:grpSpPr bwMode="auto">
            <a:xfrm>
              <a:off x="3799" y="1534"/>
              <a:ext cx="721" cy="2041"/>
              <a:chOff x="3799" y="1534"/>
              <a:chExt cx="721" cy="2041"/>
            </a:xfrm>
          </p:grpSpPr>
          <p:sp>
            <p:nvSpPr>
              <p:cNvPr id="1576106" name="Rectangle 170"/>
              <p:cNvSpPr>
                <a:spLocks noChangeArrowheads="1"/>
              </p:cNvSpPr>
              <p:nvPr/>
            </p:nvSpPr>
            <p:spPr bwMode="auto">
              <a:xfrm>
                <a:off x="3799" y="1534"/>
                <a:ext cx="712" cy="2041"/>
              </a:xfrm>
              <a:prstGeom prst="rect">
                <a:avLst/>
              </a:prstGeom>
              <a:gradFill rotWithShape="0">
                <a:gsLst>
                  <a:gs pos="0">
                    <a:schemeClr val="bg1"/>
                  </a:gs>
                  <a:gs pos="50000">
                    <a:srgbClr val="FF9999"/>
                  </a:gs>
                  <a:gs pos="100000">
                    <a:schemeClr val="bg1"/>
                  </a:gs>
                </a:gsLst>
                <a:lin ang="0" scaled="1"/>
              </a:gradFill>
              <a:ln w="6350">
                <a:solidFill>
                  <a:srgbClr val="000000"/>
                </a:solidFill>
                <a:miter lim="800000"/>
                <a:headEnd/>
                <a:tailEnd/>
              </a:ln>
            </p:spPr>
            <p:txBody>
              <a:bodyPr/>
              <a:lstStyle/>
              <a:p>
                <a:endParaRPr lang="en-US"/>
              </a:p>
            </p:txBody>
          </p:sp>
          <p:sp>
            <p:nvSpPr>
              <p:cNvPr id="1576107" name="Text Box 171"/>
              <p:cNvSpPr txBox="1">
                <a:spLocks noChangeArrowheads="1"/>
              </p:cNvSpPr>
              <p:nvPr/>
            </p:nvSpPr>
            <p:spPr bwMode="auto">
              <a:xfrm>
                <a:off x="3859" y="1699"/>
                <a:ext cx="6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x-none" sz="2400" b="1">
                    <a:solidFill>
                      <a:schemeClr val="bg1"/>
                    </a:solidFill>
                  </a:rPr>
                  <a:t>12.0%</a:t>
                </a:r>
              </a:p>
            </p:txBody>
          </p:sp>
        </p:grpSp>
        <p:sp>
          <p:nvSpPr>
            <p:cNvPr id="1576108" name="Text Box 172"/>
            <p:cNvSpPr txBox="1">
              <a:spLocks noChangeArrowheads="1"/>
            </p:cNvSpPr>
            <p:nvPr/>
          </p:nvSpPr>
          <p:spPr bwMode="auto">
            <a:xfrm>
              <a:off x="1750" y="1343"/>
              <a:ext cx="95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altLang="x-none" sz="2800" b="1">
                  <a:solidFill>
                    <a:srgbClr val="FFFF00"/>
                  </a:solidFill>
                </a:rPr>
                <a:t>P&lt;0.001</a:t>
              </a:r>
            </a:p>
          </p:txBody>
        </p:sp>
      </p:gr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Footer Placeholder 4"/>
          <p:cNvSpPr>
            <a:spLocks noGrp="1"/>
          </p:cNvSpPr>
          <p:nvPr>
            <p:ph type="ftr" sz="quarter" idx="11"/>
          </p:nvPr>
        </p:nvSpPr>
        <p:spPr/>
        <p:txBody>
          <a:bodyPr/>
          <a:lstStyle/>
          <a:p>
            <a:r>
              <a:rPr lang="en-US" altLang="x-none"/>
              <a:t>Copyright Bale/Doneen Paradigm</a:t>
            </a:r>
          </a:p>
        </p:txBody>
      </p:sp>
      <p:sp>
        <p:nvSpPr>
          <p:cNvPr id="1577986" name="Rectangle 2"/>
          <p:cNvSpPr>
            <a:spLocks noGrp="1" noRot="1" noChangeArrowheads="1"/>
          </p:cNvSpPr>
          <p:nvPr>
            <p:ph type="title"/>
          </p:nvPr>
        </p:nvSpPr>
        <p:spPr>
          <a:xfrm>
            <a:off x="1371600" y="228600"/>
            <a:ext cx="7086600" cy="1143000"/>
          </a:xfrm>
        </p:spPr>
        <p:txBody>
          <a:bodyPr/>
          <a:lstStyle/>
          <a:p>
            <a:r>
              <a:rPr lang="en-US" altLang="x-none" sz="2800" b="1">
                <a:solidFill>
                  <a:srgbClr val="FFA31B"/>
                </a:solidFill>
                <a:ea typeface="Times New Roman" charset="0"/>
                <a:cs typeface="Times New Roman" charset="0"/>
              </a:rPr>
              <a:t>Relative risk of CHD death associated with the metabolic syndrome</a:t>
            </a:r>
            <a:br>
              <a:rPr lang="en-US" altLang="x-none" sz="2800" b="1">
                <a:solidFill>
                  <a:srgbClr val="FFA31B"/>
                </a:solidFill>
                <a:ea typeface="Times New Roman" charset="0"/>
                <a:cs typeface="Times New Roman" charset="0"/>
              </a:rPr>
            </a:br>
            <a:endParaRPr lang="en-US" altLang="x-none" sz="2000" b="1">
              <a:solidFill>
                <a:srgbClr val="FFD9A1"/>
              </a:solidFill>
            </a:endParaRPr>
          </a:p>
        </p:txBody>
      </p:sp>
      <p:graphicFrame>
        <p:nvGraphicFramePr>
          <p:cNvPr id="1577987" name="Group 3"/>
          <p:cNvGraphicFramePr>
            <a:graphicFrameLocks noGrp="1"/>
          </p:cNvGraphicFramePr>
          <p:nvPr/>
        </p:nvGraphicFramePr>
        <p:xfrm>
          <a:off x="1371600" y="2133600"/>
          <a:ext cx="7086600" cy="2822575"/>
        </p:xfrm>
        <a:graphic>
          <a:graphicData uri="http://schemas.openxmlformats.org/drawingml/2006/table">
            <a:tbl>
              <a:tblPr/>
              <a:tblGrid>
                <a:gridCol w="3352800"/>
                <a:gridCol w="2057400"/>
                <a:gridCol w="1676400"/>
              </a:tblGrid>
              <a:tr h="381000">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Definition</a:t>
                      </a:r>
                      <a:r>
                        <a:rPr kumimoji="0" lang="en-US" altLang="x-none" sz="2200" b="1" i="0" u="none"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Relative risk </a:t>
                      </a:r>
                    </a:p>
                  </a:txBody>
                  <a:tcPr horzOverflow="overflow">
                    <a:lnL>
                      <a:noFill/>
                    </a:lnL>
                    <a:lnR>
                      <a:noFill/>
                    </a:lnR>
                    <a:lnT cap="fla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95% CI</a:t>
                      </a:r>
                      <a:r>
                        <a:rPr kumimoji="0" lang="en-US" altLang="x-none" sz="2200" b="1" i="0" u="none"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a:noFill/>
                    </a:lnL>
                    <a:lnR cap="flat">
                      <a:noFill/>
                    </a:lnR>
                    <a:lnT cap="flat">
                      <a:noFill/>
                    </a:lnT>
                    <a:lnB>
                      <a:noFill/>
                    </a:lnB>
                    <a:lnTlToBr>
                      <a:noFill/>
                    </a:lnTlToBr>
                    <a:lnBlToTr>
                      <a:noFill/>
                    </a:lnBlToTr>
                    <a:noFill/>
                  </a:tcPr>
                </a:tc>
              </a:tr>
              <a:tr h="671513">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NCEP definition 1</a:t>
                      </a:r>
                      <a:r>
                        <a:rPr kumimoji="0" lang="en-US" altLang="x-none" sz="2200" b="1" i="0" u="none"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2.9</a:t>
                      </a:r>
                      <a:r>
                        <a:rPr kumimoji="0" lang="en-US" altLang="x-none" sz="2200" b="1" i="0" u="none"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1.2-7.2</a:t>
                      </a:r>
                      <a:r>
                        <a:rPr kumimoji="0" lang="en-US" altLang="x-none" sz="2200" b="1" i="0" u="none"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a:noFill/>
                    </a:lnL>
                    <a:lnR cap="flat">
                      <a:noFill/>
                    </a:lnR>
                    <a:lnT>
                      <a:noFill/>
                    </a:lnT>
                    <a:lnB>
                      <a:noFill/>
                    </a:lnB>
                    <a:lnTlToBr>
                      <a:noFill/>
                    </a:lnTlToBr>
                    <a:lnBlToTr>
                      <a:noFill/>
                    </a:lnBlToTr>
                    <a:noFill/>
                  </a:tcPr>
                </a:tc>
              </a:tr>
              <a:tr h="657225">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FF00"/>
                          </a:solidFill>
                          <a:effectLst>
                            <a:outerShdw blurRad="38100" dist="38100" dir="2700000" algn="tl">
                              <a:srgbClr val="000000"/>
                            </a:outerShdw>
                          </a:effectLst>
                          <a:latin typeface="Arial" charset="0"/>
                          <a:ea typeface="Times New Roman" charset="0"/>
                          <a:cs typeface="Times New Roman" charset="0"/>
                        </a:rPr>
                        <a:t>NCEP definition 2</a:t>
                      </a:r>
                      <a:r>
                        <a:rPr kumimoji="0" lang="en-US" altLang="x-none" sz="2200" b="1" i="0" u="none" strike="noStrike" cap="none" normalizeH="0" baseline="0">
                          <a:ln>
                            <a:noFill/>
                          </a:ln>
                          <a:solidFill>
                            <a:srgbClr val="FFFF00"/>
                          </a:solidFill>
                          <a:effectLst>
                            <a:outerShdw blurRad="38100" dist="38100" dir="2700000" algn="tl">
                              <a:srgbClr val="000000"/>
                            </a:outerShdw>
                          </a:effectLst>
                          <a:latin typeface="Arial" charset="0"/>
                        </a:rPr>
                        <a:t>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FF00"/>
                          </a:solidFill>
                          <a:effectLst>
                            <a:outerShdw blurRad="38100" dist="38100" dir="2700000" algn="tl">
                              <a:srgbClr val="000000"/>
                            </a:outerShdw>
                          </a:effectLst>
                          <a:latin typeface="Arial" charset="0"/>
                          <a:ea typeface="Times New Roman" charset="0"/>
                          <a:cs typeface="Times New Roman" charset="0"/>
                        </a:rPr>
                        <a:t>4.2</a:t>
                      </a:r>
                      <a:r>
                        <a:rPr kumimoji="0" lang="en-US" altLang="x-none" sz="2200" b="1" i="0" u="none" strike="noStrike" cap="none" normalizeH="0" baseline="0">
                          <a:ln>
                            <a:noFill/>
                          </a:ln>
                          <a:solidFill>
                            <a:srgbClr val="FFFF00"/>
                          </a:solidFill>
                          <a:effectLst>
                            <a:outerShdw blurRad="38100" dist="38100" dir="2700000" algn="tl">
                              <a:srgbClr val="000000"/>
                            </a:outerShdw>
                          </a:effectLst>
                          <a:latin typeface="Arial" charset="0"/>
                        </a:rPr>
                        <a:t>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FF00"/>
                          </a:solidFill>
                          <a:effectLst>
                            <a:outerShdw blurRad="38100" dist="38100" dir="2700000" algn="tl">
                              <a:srgbClr val="000000"/>
                            </a:outerShdw>
                          </a:effectLst>
                          <a:latin typeface="Arial" charset="0"/>
                          <a:ea typeface="Times New Roman" charset="0"/>
                          <a:cs typeface="Times New Roman" charset="0"/>
                        </a:rPr>
                        <a:t>1.6-10.8</a:t>
                      </a:r>
                      <a:r>
                        <a:rPr kumimoji="0" lang="en-US" altLang="x-none" sz="2200" b="1" i="0" u="none" strike="noStrike" cap="none" normalizeH="0" baseline="0">
                          <a:ln>
                            <a:noFill/>
                          </a:ln>
                          <a:solidFill>
                            <a:srgbClr val="FFFF00"/>
                          </a:solidFill>
                          <a:effectLst>
                            <a:outerShdw blurRad="38100" dist="38100" dir="2700000" algn="tl">
                              <a:srgbClr val="000000"/>
                            </a:outerShdw>
                          </a:effectLst>
                          <a:latin typeface="Arial" charset="0"/>
                        </a:rPr>
                        <a:t> </a:t>
                      </a:r>
                    </a:p>
                  </a:txBody>
                  <a:tcPr horzOverflow="overflow">
                    <a:lnL>
                      <a:noFill/>
                    </a:lnL>
                    <a:lnR cap="flat">
                      <a:noFill/>
                    </a:lnR>
                    <a:lnT>
                      <a:noFill/>
                    </a:lnT>
                    <a:lnB>
                      <a:noFill/>
                    </a:lnB>
                    <a:lnTlToBr>
                      <a:noFill/>
                    </a:lnTlToBr>
                    <a:lnBlToTr>
                      <a:noFill/>
                    </a:lnBlToTr>
                    <a:noFill/>
                  </a:tcPr>
                </a:tc>
              </a:tr>
              <a:tr h="6429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WHO definition 1</a:t>
                      </a:r>
                      <a:r>
                        <a:rPr kumimoji="0" lang="en-US" altLang="x-none" sz="2200" b="1" i="0" u="none"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2.9</a:t>
                      </a:r>
                      <a:r>
                        <a:rPr kumimoji="0" lang="en-US" altLang="x-none" sz="2200" b="1" i="0" u="none"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a:noFill/>
                    </a:lnL>
                    <a:lnR>
                      <a:noFill/>
                    </a:lnR>
                    <a:lnT>
                      <a:noFill/>
                    </a:lnT>
                    <a:lnB>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1.2-6.8</a:t>
                      </a:r>
                      <a:r>
                        <a:rPr kumimoji="0" lang="en-US" altLang="x-none" sz="2200" b="1" i="0" u="none"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a:noFill/>
                    </a:lnL>
                    <a:lnR cap="flat">
                      <a:noFill/>
                    </a:lnR>
                    <a:lnT>
                      <a:noFill/>
                    </a:lnT>
                    <a:lnB>
                      <a:noFill/>
                    </a:lnB>
                    <a:lnTlToBr>
                      <a:noFill/>
                    </a:lnTlToBr>
                    <a:lnBlToTr>
                      <a:noFill/>
                    </a:lnBlToTr>
                    <a:noFill/>
                  </a:tcPr>
                </a:tc>
              </a:tr>
              <a:tr h="376238">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WHO definition 2</a:t>
                      </a:r>
                      <a:r>
                        <a:rPr kumimoji="0" lang="en-US" altLang="x-none" sz="2200" b="1" i="0" u="none"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3.3</a:t>
                      </a:r>
                      <a:r>
                        <a:rPr kumimoji="0" lang="en-US" altLang="x-none" sz="2200" b="1" i="0" u="none"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en-US" altLang="x-none" sz="2200" b="1" i="0" u="none" strike="noStrike" cap="none" normalizeH="0" baseline="0">
                          <a:ln>
                            <a:noFill/>
                          </a:ln>
                          <a:solidFill>
                            <a:srgbClr val="FFFFFF"/>
                          </a:solidFill>
                          <a:effectLst>
                            <a:outerShdw blurRad="38100" dist="38100" dir="2700000" algn="tl">
                              <a:srgbClr val="000000"/>
                            </a:outerShdw>
                          </a:effectLst>
                          <a:latin typeface="Arial" charset="0"/>
                          <a:ea typeface="Times New Roman" charset="0"/>
                          <a:cs typeface="Times New Roman" charset="0"/>
                        </a:rPr>
                        <a:t>1.4-7.7</a:t>
                      </a:r>
                      <a:r>
                        <a:rPr kumimoji="0" lang="en-US" altLang="x-none" sz="2200" b="1" i="0" u="none"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a:noFill/>
                    </a:lnL>
                    <a:lnR cap="flat">
                      <a:noFill/>
                    </a:lnR>
                    <a:lnT>
                      <a:noFill/>
                    </a:lnT>
                    <a:lnB cap="flat">
                      <a:noFill/>
                    </a:lnB>
                    <a:lnTlToBr>
                      <a:noFill/>
                    </a:lnTlToBr>
                    <a:lnBlToTr>
                      <a:noFill/>
                    </a:lnBlToTr>
                    <a:noFill/>
                  </a:tcPr>
                </a:tc>
              </a:tr>
            </a:tbl>
          </a:graphicData>
        </a:graphic>
      </p:graphicFrame>
      <p:sp>
        <p:nvSpPr>
          <p:cNvPr id="1578019" name="Text Box 35"/>
          <p:cNvSpPr txBox="1">
            <a:spLocks noChangeArrowheads="1"/>
          </p:cNvSpPr>
          <p:nvPr/>
        </p:nvSpPr>
        <p:spPr bwMode="auto">
          <a:xfrm>
            <a:off x="1447800" y="5715000"/>
            <a:ext cx="609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tLang="x-none">
                <a:solidFill>
                  <a:schemeClr val="folHlink"/>
                </a:solidFill>
                <a:latin typeface="Verdana" charset="0"/>
                <a:ea typeface="Times New Roman" charset="0"/>
                <a:cs typeface="Times New Roman" charset="0"/>
              </a:rPr>
              <a:t>Lakka HM, et al. </a:t>
            </a:r>
            <a:r>
              <a:rPr lang="en-US" altLang="x-none" i="1">
                <a:solidFill>
                  <a:schemeClr val="folHlink"/>
                </a:solidFill>
                <a:latin typeface="Verdana" charset="0"/>
                <a:ea typeface="Times New Roman" charset="0"/>
                <a:cs typeface="Times New Roman" charset="0"/>
              </a:rPr>
              <a:t>JAMA</a:t>
            </a:r>
            <a:r>
              <a:rPr lang="en-US" altLang="x-none">
                <a:solidFill>
                  <a:schemeClr val="folHlink"/>
                </a:solidFill>
                <a:latin typeface="Verdana" charset="0"/>
                <a:ea typeface="Times New Roman" charset="0"/>
                <a:cs typeface="Times New Roman" charset="0"/>
              </a:rPr>
              <a:t> 12/4/2002; 288:2709-2716</a:t>
            </a:r>
            <a:endParaRPr lang="en-US" altLang="x-none">
              <a:solidFill>
                <a:schemeClr val="folHlink"/>
              </a:solidFill>
              <a:latin typeface="Verdana" charset="0"/>
            </a:endParaRPr>
          </a:p>
        </p:txBody>
      </p:sp>
      <p:sp>
        <p:nvSpPr>
          <p:cNvPr id="1578020" name="Line 36"/>
          <p:cNvSpPr>
            <a:spLocks noChangeShapeType="1"/>
          </p:cNvSpPr>
          <p:nvPr/>
        </p:nvSpPr>
        <p:spPr bwMode="auto">
          <a:xfrm>
            <a:off x="1371600" y="2514600"/>
            <a:ext cx="67818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78021" name="Line 37"/>
          <p:cNvSpPr>
            <a:spLocks noChangeShapeType="1"/>
          </p:cNvSpPr>
          <p:nvPr/>
        </p:nvSpPr>
        <p:spPr bwMode="auto">
          <a:xfrm>
            <a:off x="1371600" y="4876800"/>
            <a:ext cx="6781800" cy="0"/>
          </a:xfrm>
          <a:prstGeom prst="line">
            <a:avLst/>
          </a:prstGeom>
          <a:noFill/>
          <a:ln w="28575">
            <a:solidFill>
              <a:srgbClr val="FFA3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78022" name="Text Box 38"/>
          <p:cNvSpPr txBox="1">
            <a:spLocks noChangeArrowheads="1"/>
          </p:cNvSpPr>
          <p:nvPr/>
        </p:nvSpPr>
        <p:spPr bwMode="auto">
          <a:xfrm>
            <a:off x="1050925" y="5065713"/>
            <a:ext cx="7559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b="1">
                <a:solidFill>
                  <a:srgbClr val="FFD9A1"/>
                </a:solidFill>
                <a:effectLst>
                  <a:outerShdw blurRad="38100" dist="38100" dir="2700000" algn="tl">
                    <a:srgbClr val="000000"/>
                  </a:outerShdw>
                </a:effectLst>
              </a:rPr>
              <a:t>    1209 Finnish men 40-60; 10yrs.; no CVD at baseline; 1984-1998</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580034" name="Rectangle 2"/>
          <p:cNvSpPr>
            <a:spLocks noGrp="1" noRot="1" noChangeArrowheads="1"/>
          </p:cNvSpPr>
          <p:nvPr>
            <p:ph type="title"/>
          </p:nvPr>
        </p:nvSpPr>
        <p:spPr>
          <a:xfrm>
            <a:off x="301625" y="228600"/>
            <a:ext cx="8510588" cy="3581400"/>
          </a:xfrm>
        </p:spPr>
        <p:txBody>
          <a:bodyPr/>
          <a:lstStyle/>
          <a:p>
            <a:r>
              <a:rPr lang="en-US" altLang="x-none"/>
              <a:t>TG/HDL &gt; 3.5 = IR</a:t>
            </a:r>
            <a:br>
              <a:rPr lang="en-US" altLang="x-none"/>
            </a:br>
            <a:r>
              <a:rPr lang="en-US" altLang="x-none"/>
              <a:t/>
            </a:r>
            <a:br>
              <a:rPr lang="en-US" altLang="x-none"/>
            </a:br>
            <a:endParaRPr lang="en-US" altLang="x-none" sz="3600">
              <a:solidFill>
                <a:srgbClr val="FFFF00"/>
              </a:solidFill>
            </a:endParaRPr>
          </a:p>
        </p:txBody>
      </p:sp>
      <p:sp>
        <p:nvSpPr>
          <p:cNvPr id="1580035" name="Rectangle 3"/>
          <p:cNvSpPr>
            <a:spLocks noGrp="1" noRot="1" noChangeArrowheads="1"/>
          </p:cNvSpPr>
          <p:nvPr>
            <p:ph type="body" idx="1"/>
          </p:nvPr>
        </p:nvSpPr>
        <p:spPr>
          <a:xfrm>
            <a:off x="301625" y="4191000"/>
            <a:ext cx="8540750" cy="1908175"/>
          </a:xfrm>
        </p:spPr>
        <p:txBody>
          <a:bodyPr/>
          <a:lstStyle/>
          <a:p>
            <a:r>
              <a:rPr lang="en-US" altLang="x-none">
                <a:solidFill>
                  <a:schemeClr val="folHlink"/>
                </a:solidFill>
              </a:rPr>
              <a:t>Dr. Gerald Reaven  1/2001</a:t>
            </a:r>
          </a:p>
          <a:p>
            <a:r>
              <a:rPr lang="en-US" altLang="x-none">
                <a:solidFill>
                  <a:schemeClr val="folHlink"/>
                </a:solidFill>
              </a:rPr>
              <a:t>McLaughlin, Reaven, et.al., </a:t>
            </a:r>
            <a:r>
              <a:rPr lang="en-US" altLang="x-none" b="1" i="1">
                <a:solidFill>
                  <a:schemeClr val="folHlink"/>
                </a:solidFill>
              </a:rPr>
              <a:t>Am J Cardiol</a:t>
            </a:r>
            <a:r>
              <a:rPr lang="en-US" altLang="x-none">
                <a:solidFill>
                  <a:schemeClr val="folHlink"/>
                </a:solidFill>
              </a:rPr>
              <a:t>. 8/1/2005;96:399-404</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582082" name="Rectangle 2"/>
          <p:cNvSpPr>
            <a:spLocks noGrp="1" noRot="1" noChangeArrowheads="1"/>
          </p:cNvSpPr>
          <p:nvPr>
            <p:ph type="title"/>
          </p:nvPr>
        </p:nvSpPr>
        <p:spPr/>
        <p:txBody>
          <a:bodyPr/>
          <a:lstStyle/>
          <a:p>
            <a:r>
              <a:rPr lang="en-US" altLang="x-none"/>
              <a:t>Fasting blood sugar</a:t>
            </a:r>
          </a:p>
        </p:txBody>
      </p:sp>
      <p:sp>
        <p:nvSpPr>
          <p:cNvPr id="1582083" name="Rectangle 3"/>
          <p:cNvSpPr>
            <a:spLocks noGrp="1" noRot="1" noChangeArrowheads="1"/>
          </p:cNvSpPr>
          <p:nvPr>
            <p:ph type="body" idx="1"/>
          </p:nvPr>
        </p:nvSpPr>
        <p:spPr>
          <a:xfrm>
            <a:off x="301625" y="2286000"/>
            <a:ext cx="8540750" cy="3813175"/>
          </a:xfrm>
        </p:spPr>
        <p:txBody>
          <a:bodyPr/>
          <a:lstStyle/>
          <a:p>
            <a:r>
              <a:rPr lang="en-US" altLang="x-none"/>
              <a:t>Yours was 103</a:t>
            </a:r>
          </a:p>
          <a:p>
            <a:pPr>
              <a:buFont typeface="Wingdings" charset="2"/>
              <a:buNone/>
            </a:pPr>
            <a:r>
              <a:rPr lang="en-US" altLang="x-none"/>
              <a:t>        ADA guidelines &gt; 100 is abnormal = IR= pre-diabetes</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1584130" name="Rectangle 2"/>
          <p:cNvSpPr>
            <a:spLocks noGrp="1" noRot="1" noChangeArrowheads="1"/>
          </p:cNvSpPr>
          <p:nvPr>
            <p:ph type="title"/>
          </p:nvPr>
        </p:nvSpPr>
        <p:spPr/>
        <p:txBody>
          <a:bodyPr/>
          <a:lstStyle/>
          <a:p>
            <a:r>
              <a:rPr lang="en-US" altLang="x-none"/>
              <a:t>2hr. blood sugar</a:t>
            </a:r>
          </a:p>
        </p:txBody>
      </p:sp>
      <p:sp>
        <p:nvSpPr>
          <p:cNvPr id="1584131" name="Rectangle 3"/>
          <p:cNvSpPr>
            <a:spLocks noGrp="1" noRot="1" noChangeArrowheads="1"/>
          </p:cNvSpPr>
          <p:nvPr>
            <p:ph type="body" idx="1"/>
          </p:nvPr>
        </p:nvSpPr>
        <p:spPr/>
        <p:txBody>
          <a:bodyPr/>
          <a:lstStyle/>
          <a:p>
            <a:r>
              <a:rPr lang="en-US" altLang="x-none"/>
              <a:t>Normal &lt; 140</a:t>
            </a:r>
          </a:p>
          <a:p>
            <a:r>
              <a:rPr lang="en-US" altLang="x-none"/>
              <a:t>Pre-diabetic 140 to 200</a:t>
            </a:r>
          </a:p>
          <a:p>
            <a:r>
              <a:rPr lang="en-US" altLang="x-none"/>
              <a:t>Diabetic &gt; 200</a:t>
            </a:r>
          </a:p>
        </p:txBody>
      </p:sp>
      <p:sp>
        <p:nvSpPr>
          <p:cNvPr id="1584132" name="Text Box 4"/>
          <p:cNvSpPr txBox="1">
            <a:spLocks noChangeArrowheads="1"/>
          </p:cNvSpPr>
          <p:nvPr/>
        </p:nvSpPr>
        <p:spPr bwMode="auto">
          <a:xfrm>
            <a:off x="3794125" y="4430713"/>
            <a:ext cx="159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rgbClr val="FFFF00"/>
                </a:solidFill>
              </a:rPr>
              <a:t>Yours is 160</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x-none"/>
              <a:t>Copyright Bale/Doneen Paradigm</a:t>
            </a:r>
          </a:p>
        </p:txBody>
      </p:sp>
      <p:sp>
        <p:nvSpPr>
          <p:cNvPr id="1586178" name="Rectangle 2"/>
          <p:cNvSpPr>
            <a:spLocks noGrp="1" noRot="1" noChangeArrowheads="1"/>
          </p:cNvSpPr>
          <p:nvPr>
            <p:ph type="title"/>
          </p:nvPr>
        </p:nvSpPr>
        <p:spPr/>
        <p:txBody>
          <a:bodyPr/>
          <a:lstStyle/>
          <a:p>
            <a:r>
              <a:rPr lang="en-US" altLang="x-none"/>
              <a:t>Fasting insulin</a:t>
            </a:r>
          </a:p>
        </p:txBody>
      </p:sp>
      <p:sp>
        <p:nvSpPr>
          <p:cNvPr id="1586179" name="Rectangle 3"/>
          <p:cNvSpPr>
            <a:spLocks noGrp="1" noRot="1" noChangeArrowheads="1"/>
          </p:cNvSpPr>
          <p:nvPr>
            <p:ph type="body" idx="1"/>
          </p:nvPr>
        </p:nvSpPr>
        <p:spPr/>
        <p:txBody>
          <a:bodyPr/>
          <a:lstStyle/>
          <a:p>
            <a:r>
              <a:rPr lang="en-US" altLang="x-none"/>
              <a:t>Normal &lt; 10</a:t>
            </a:r>
          </a:p>
          <a:p>
            <a:r>
              <a:rPr lang="en-US" altLang="x-none"/>
              <a:t>Yours was 12</a:t>
            </a:r>
          </a:p>
          <a:p>
            <a:r>
              <a:rPr lang="en-US" altLang="x-none"/>
              <a:t>Were you really fasting?</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x-none"/>
              <a:t>Copyright Bale/Doneen Paradigm</a:t>
            </a:r>
          </a:p>
        </p:txBody>
      </p:sp>
      <p:sp>
        <p:nvSpPr>
          <p:cNvPr id="2299906" name="Rectangle 2"/>
          <p:cNvSpPr>
            <a:spLocks noGrp="1" noRot="1" noChangeArrowheads="1"/>
          </p:cNvSpPr>
          <p:nvPr>
            <p:ph type="title"/>
          </p:nvPr>
        </p:nvSpPr>
        <p:spPr>
          <a:xfrm>
            <a:off x="0" y="228600"/>
            <a:ext cx="9144000" cy="1066800"/>
          </a:xfrm>
        </p:spPr>
        <p:txBody>
          <a:bodyPr/>
          <a:lstStyle/>
          <a:p>
            <a:r>
              <a:rPr lang="en-US" altLang="x-none" sz="3600" b="1"/>
              <a:t>HbA1c associated with nonfatal CVD</a:t>
            </a:r>
            <a:endParaRPr lang="en-US" altLang="x-none" sz="3600"/>
          </a:p>
        </p:txBody>
      </p:sp>
      <p:sp>
        <p:nvSpPr>
          <p:cNvPr id="2299907" name="Rectangle 3"/>
          <p:cNvSpPr>
            <a:spLocks noGrp="1" noRot="1" noChangeArrowheads="1"/>
          </p:cNvSpPr>
          <p:nvPr>
            <p:ph type="body" idx="1"/>
          </p:nvPr>
        </p:nvSpPr>
        <p:spPr>
          <a:xfrm>
            <a:off x="301625" y="1600200"/>
            <a:ext cx="8540750" cy="4038600"/>
          </a:xfrm>
        </p:spPr>
        <p:txBody>
          <a:bodyPr/>
          <a:lstStyle/>
          <a:p>
            <a:r>
              <a:rPr lang="en-US" altLang="x-none"/>
              <a:t>HbA1c </a:t>
            </a:r>
            <a:r>
              <a:rPr lang="en-US" altLang="x-none" u="sng"/>
              <a:t>&gt;</a:t>
            </a:r>
            <a:r>
              <a:rPr lang="en-US" altLang="x-none"/>
              <a:t> 5.6% significantly associated with nonfatal CVD (but not fatal CVD) - hazard ratio of 1.71</a:t>
            </a:r>
          </a:p>
          <a:p>
            <a:r>
              <a:rPr lang="en-US" altLang="x-none"/>
              <a:t>adjusted for: age, gender, hypertension, smoking, LDL, triglycerides, and waist-to-hip ratio</a:t>
            </a:r>
          </a:p>
        </p:txBody>
      </p:sp>
      <p:sp>
        <p:nvSpPr>
          <p:cNvPr id="2299908" name="Text Box 4"/>
          <p:cNvSpPr txBox="1">
            <a:spLocks noChangeArrowheads="1"/>
          </p:cNvSpPr>
          <p:nvPr/>
        </p:nvSpPr>
        <p:spPr bwMode="auto">
          <a:xfrm>
            <a:off x="593725" y="5497513"/>
            <a:ext cx="7885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1">
                <a:solidFill>
                  <a:schemeClr val="hlink"/>
                </a:solidFill>
              </a:rPr>
              <a:t>European Association for the Study of Diabetes 9/2007 Meeting</a:t>
            </a:r>
            <a:r>
              <a:rPr lang="en-US" altLang="x-none" sz="2000">
                <a:solidFill>
                  <a:schemeClr val="hlink"/>
                </a:solidFill>
              </a:rPr>
              <a: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PAUSE" val="1"/>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1"/>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1"/>
</p:tagLst>
</file>

<file path=ppt/tags/tag4.xml><?xml version="1.0" encoding="utf-8"?>
<p:tagLst xmlns:a="http://schemas.openxmlformats.org/drawingml/2006/main" xmlns:r="http://schemas.openxmlformats.org/officeDocument/2006/relationships" xmlns:p="http://schemas.openxmlformats.org/presentationml/2006/main">
  <p:tag name="ARTICULATE_SLIDE_PAUSE" val="1"/>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1"/>
</p:tagLst>
</file>

<file path=ppt/tags/tag6.xml><?xml version="1.0" encoding="utf-8"?>
<p:tagLst xmlns:a="http://schemas.openxmlformats.org/drawingml/2006/main" xmlns:r="http://schemas.openxmlformats.org/officeDocument/2006/relationships" xmlns:p="http://schemas.openxmlformats.org/presentationml/2006/main">
  <p:tag name="ARTICULATE_SLIDE_PAUSE" val="1"/>
</p:tagLst>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800" b="0" i="0" u="none" strike="noStrike" cap="none" normalizeH="0" baseline="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07E8F9381F0543AB34126BF086DCEA" ma:contentTypeVersion="6" ma:contentTypeDescription="Create a new document." ma:contentTypeScope="" ma:versionID="4c4f9afb2f1cb042e5834f87af676aed">
  <xsd:schema xmlns:xsd="http://www.w3.org/2001/XMLSchema" xmlns:xs="http://www.w3.org/2001/XMLSchema" xmlns:p="http://schemas.microsoft.com/office/2006/metadata/properties" xmlns:ns2="c15c0e76-1f1f-4682-97ab-70ae33ec8879" xmlns:ns3="f6426afa-3c90-4119-abb0-98d891e0a722" targetNamespace="http://schemas.microsoft.com/office/2006/metadata/properties" ma:root="true" ma:fieldsID="b269e9e5b8dc75791f279d28419b4ea5" ns2:_="" ns3:_="">
    <xsd:import namespace="c15c0e76-1f1f-4682-97ab-70ae33ec8879"/>
    <xsd:import namespace="f6426afa-3c90-4119-abb0-98d891e0a7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5c0e76-1f1f-4682-97ab-70ae33ec88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426afa-3c90-4119-abb0-98d891e0a72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D40089-87A9-436F-ABBE-A1E6CDFA75FF}"/>
</file>

<file path=customXml/itemProps2.xml><?xml version="1.0" encoding="utf-8"?>
<ds:datastoreItem xmlns:ds="http://schemas.openxmlformats.org/officeDocument/2006/customXml" ds:itemID="{672564AC-3764-4278-9A25-08041E4F90C3}"/>
</file>

<file path=customXml/itemProps3.xml><?xml version="1.0" encoding="utf-8"?>
<ds:datastoreItem xmlns:ds="http://schemas.openxmlformats.org/officeDocument/2006/customXml" ds:itemID="{99C0445F-020A-40FF-9226-2830A897F235}"/>
</file>

<file path=docProps/app.xml><?xml version="1.0" encoding="utf-8"?>
<Properties xmlns="http://schemas.openxmlformats.org/officeDocument/2006/extended-properties" xmlns:vt="http://schemas.openxmlformats.org/officeDocument/2006/docPropsVTypes">
  <Template>Clouds</Template>
  <TotalTime>538</TotalTime>
  <Words>25084</Words>
  <Application>Microsoft Macintosh PowerPoint</Application>
  <PresentationFormat>On-screen Show (4:3)</PresentationFormat>
  <Paragraphs>3935</Paragraphs>
  <Slides>239</Slides>
  <Notes>236</Notes>
  <HiddenSlides>151</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8</vt:i4>
      </vt:variant>
      <vt:variant>
        <vt:lpstr>Slide Titles</vt:lpstr>
      </vt:variant>
      <vt:variant>
        <vt:i4>239</vt:i4>
      </vt:variant>
    </vt:vector>
  </HeadingPairs>
  <TitlesOfParts>
    <vt:vector size="265" baseType="lpstr">
      <vt:lpstr>Arial</vt:lpstr>
      <vt:lpstr>Wingdings</vt:lpstr>
      <vt:lpstr>Times New Roman</vt:lpstr>
      <vt:lpstr>Verdana</vt:lpstr>
      <vt:lpstr>Tahoma</vt:lpstr>
      <vt:lpstr>Arial Unicode MS</vt:lpstr>
      <vt:lpstr>Times</vt:lpstr>
      <vt:lpstr>ZapfHumnst Ult BT</vt:lpstr>
      <vt:lpstr>OfficinaSans</vt:lpstr>
      <vt:lpstr>Book Antiqua</vt:lpstr>
      <vt:lpstr>Wingdings 3</vt:lpstr>
      <vt:lpstr>Felix Titling</vt:lpstr>
      <vt:lpstr>Batang</vt:lpstr>
      <vt:lpstr>Symbol</vt:lpstr>
      <vt:lpstr>Helvetica</vt:lpstr>
      <vt:lpstr>Arial Narrow</vt:lpstr>
      <vt:lpstr>HelveticaNeue-Condensed</vt:lpstr>
      <vt:lpstr>Clouds</vt:lpstr>
      <vt:lpstr>Microsoft Graph Chart</vt:lpstr>
      <vt:lpstr>Adobe Photoshop Image</vt:lpstr>
      <vt:lpstr>Microsoft Word Document</vt:lpstr>
      <vt:lpstr>Microsoft Graph 97 Chart</vt:lpstr>
      <vt:lpstr>Microsoft Office Excel Chart</vt:lpstr>
      <vt:lpstr>Microsoft Graph 2000 Chart</vt:lpstr>
      <vt:lpstr>Microsoft Photo Editor 3.0 Photo</vt:lpstr>
      <vt:lpstr>Microsoft Graph 5.0</vt:lpstr>
      <vt:lpstr>2nd Your Practice Here visit Jane Doe</vt:lpstr>
      <vt:lpstr>PowerPoint Presentation</vt:lpstr>
      <vt:lpstr>Predictive Value of FRS for high risk </vt:lpstr>
      <vt:lpstr>Reynolds Risk Score for women more accurate than FRS</vt:lpstr>
      <vt:lpstr>PowerPoint Presentation</vt:lpstr>
      <vt:lpstr>PowerPoint Presentation</vt:lpstr>
      <vt:lpstr>EKG</vt:lpstr>
      <vt:lpstr>CXR</vt:lpstr>
      <vt:lpstr>MRA of Abdominal 1/03</vt:lpstr>
      <vt:lpstr>Abdominal CT – 5/06</vt:lpstr>
      <vt:lpstr>CACS recent statements by AHA</vt:lpstr>
      <vt:lpstr>CACS</vt:lpstr>
      <vt:lpstr>OXYMORON</vt:lpstr>
      <vt:lpstr>PowerPoint Presentation</vt:lpstr>
      <vt:lpstr>PowerPoint Presentation</vt:lpstr>
      <vt:lpstr>CACS in young men does predict CHD event risk</vt:lpstr>
      <vt:lpstr>High dose statin did not effect CAC progression</vt:lpstr>
      <vt:lpstr>Global wall-motion abnormalities* associated with increased CV events</vt:lpstr>
      <vt:lpstr>SPECT (rest thallium/stress technetium-99m sestamibi) for DM</vt:lpstr>
      <vt:lpstr>Angiogram 12/06</vt:lpstr>
      <vt:lpstr>Recent AHA statement on CT angio</vt:lpstr>
      <vt:lpstr>Diagnostic accuracy of MSCT to detect coronary artery stenosis &gt;50%  </vt:lpstr>
      <vt:lpstr>Estimated relative risk of cancer incidence attributable to a single 64 slice CTA scan* </vt:lpstr>
      <vt:lpstr>MSCT and or perfusion????</vt:lpstr>
      <vt:lpstr>Abdominal US</vt:lpstr>
      <vt:lpstr>The Ankle-Brachial Index Predicts CV Events in pts. with known CVD 2.7X more likely for an event if ABI &lt;0.90</vt:lpstr>
      <vt:lpstr>PAD prognostic value</vt:lpstr>
      <vt:lpstr>CIMT</vt:lpstr>
      <vt:lpstr>CIMT predicts CAD</vt:lpstr>
      <vt:lpstr>Carotid artery plaque predicts CV events better than stenosis</vt:lpstr>
      <vt:lpstr>FRS and Max-IMT predict risk of CV events</vt:lpstr>
      <vt:lpstr>Soft (un-calcified) Carotid Plaque Predict Coronary Event Risk</vt:lpstr>
      <vt:lpstr>Single maximum IMT value as predictor of cerebrovascular ischemic event</vt:lpstr>
      <vt:lpstr>One-year risk for patients with disease at one site</vt:lpstr>
      <vt:lpstr>One-year risk for patients with disease at multiple sites</vt:lpstr>
      <vt:lpstr>Atherosclerosis in Diabetes</vt:lpstr>
      <vt:lpstr>Women, Diabetes, and CHD</vt:lpstr>
      <vt:lpstr>Increased Risk of  Heart Disease in Diabetes</vt:lpstr>
      <vt:lpstr>Type 2 Diabetes Is a  CHD equivalent</vt:lpstr>
      <vt:lpstr>Diabetics at high CV risk</vt:lpstr>
      <vt:lpstr>Diabetics &gt;65yo are two and half times more likely to die of heart attacks than non-diabetics</vt:lpstr>
      <vt:lpstr>Women, Diabetes, and CHD</vt:lpstr>
      <vt:lpstr>Diabetics face higher 30-day and one-year mortality after UA/NSTEMI and STEMI </vt:lpstr>
      <vt:lpstr>    Prehypertension associated with detrimental heart changes even in young people    </vt:lpstr>
      <vt:lpstr>PowerPoint Presentation</vt:lpstr>
      <vt:lpstr>AHA: new BP targets</vt:lpstr>
      <vt:lpstr>Adjusted relative risk for developing end-stage renal disease (ESRD) associated with blood-pressure level </vt:lpstr>
      <vt:lpstr>Association of SBP and  CVD Death in Type 2 Diabetes</vt:lpstr>
      <vt:lpstr>BP trial in elderly halted early due to reduced stroke and mortality risk</vt:lpstr>
      <vt:lpstr>Excessive lowering of diastolic pressure in hypertensive pts with CAD should be avoided </vt:lpstr>
      <vt:lpstr>AHA/ASH/PCNA Scientific Statement: for Home BP Monitoring</vt:lpstr>
      <vt:lpstr>New ATP III LDL Recommendations</vt:lpstr>
      <vt:lpstr>What is the Optimal HDL-C?</vt:lpstr>
      <vt:lpstr>HDL: not necessarily good</vt:lpstr>
      <vt:lpstr>Odds ratio for CHD development</vt:lpstr>
      <vt:lpstr>HDL pro-inflammatory form (piHDL) in SLE &amp; RA is harmful</vt:lpstr>
      <vt:lpstr>TG levels are associated with CHD risk in young men</vt:lpstr>
      <vt:lpstr>Non-fasting TG independently predicts CV events in women</vt:lpstr>
      <vt:lpstr>Non-fasting TG predictor of CVD in men and women</vt:lpstr>
      <vt:lpstr>PowerPoint Presentation</vt:lpstr>
      <vt:lpstr>Apo B  recent  comments</vt:lpstr>
      <vt:lpstr>What Is Lp(a)?</vt:lpstr>
      <vt:lpstr>PowerPoint Presentation</vt:lpstr>
      <vt:lpstr>Fibrinogen</vt:lpstr>
      <vt:lpstr>Microalbumin above 4.0 ug/mg males marks increased risk</vt:lpstr>
      <vt:lpstr>Microalbumin above 7.5 ug/mg females marks increased risk</vt:lpstr>
      <vt:lpstr>CRP Adds Prognostic Information at All Levels of Risk as Defined by the Framingham Risk Score</vt:lpstr>
      <vt:lpstr>hs-CRP predicts severity of recurrent stroke</vt:lpstr>
      <vt:lpstr>Assess for “fire in the hole”</vt:lpstr>
      <vt:lpstr>PowerPoint Presentation</vt:lpstr>
      <vt:lpstr>Additive Risk for Incident Ischemic Stroke  by Lp-PLA2 and hsCRP Tertiles</vt:lpstr>
      <vt:lpstr>The PLAC®  Test Identifies Stroke-Prone Hypertensive Patients in ARIC</vt:lpstr>
      <vt:lpstr>Lp-PLA2 predicts the risk of recurrent stroke</vt:lpstr>
      <vt:lpstr>Lp-PLA2 is specific to cardiovascular disease</vt:lpstr>
      <vt:lpstr> PLAC test FDA-cleared for CHD risk assessment -2003   The PLAC™ test is the first FDA-cleared blood test to aid in determining the risk for ischemic stroke associated with atherosclerosis -2005</vt:lpstr>
      <vt:lpstr>GFR as a Predictor of CV Risk</vt:lpstr>
      <vt:lpstr>Stages of Chronic Kidney Disease</vt:lpstr>
      <vt:lpstr>Renal impairment linked to new onset AF</vt:lpstr>
      <vt:lpstr>Creatinine levels and risk of death from all causes</vt:lpstr>
      <vt:lpstr>NT-proBNP predicts morality risk in CAD pts.</vt:lpstr>
      <vt:lpstr>Treatment of Vitamin D deficiency </vt:lpstr>
      <vt:lpstr>INTER-HEART: Risk of acute MI associated with risk factors in the overall population </vt:lpstr>
      <vt:lpstr>Sleep and cardiac function</vt:lpstr>
      <vt:lpstr>Multivariate analysis of CVD risk with severe obstructive sleep apnea-hypopnea vs healthy controls </vt:lpstr>
      <vt:lpstr>Anxiety monitoring important in CAD patients</vt:lpstr>
      <vt:lpstr>Effect of H pylori eradication on lipids and lipoproteins</vt:lpstr>
      <vt:lpstr>GGT predicts risk of CHD</vt:lpstr>
      <vt:lpstr>GGT may be a marker and a player in CVD</vt:lpstr>
      <vt:lpstr>RED  FLAGS  FOR  POSSIBLE  IR</vt:lpstr>
      <vt:lpstr>IR Syndrome Increases Risk for CV Disease</vt:lpstr>
      <vt:lpstr>Efficacy of ATP III MS Criteria in Identifying IR</vt:lpstr>
      <vt:lpstr>PowerPoint Presentation</vt:lpstr>
      <vt:lpstr>PowerPoint Presentation</vt:lpstr>
      <vt:lpstr>Relative risk of CHD death associated with the metabolic syndrome </vt:lpstr>
      <vt:lpstr>TG/HDL &gt; 3.5 = IR  </vt:lpstr>
      <vt:lpstr>Fasting blood sugar</vt:lpstr>
      <vt:lpstr>2hr. blood sugar</vt:lpstr>
      <vt:lpstr>Fasting insulin</vt:lpstr>
      <vt:lpstr>HbA1c associated with nonfatal CVD</vt:lpstr>
      <vt:lpstr>Impaired glucose metabolism (IR) increases mortality risk: 65% CV deaths in such pts.</vt:lpstr>
      <vt:lpstr>HbA1c associated with nonfatal CVD, even in non-diabetics  </vt:lpstr>
      <vt:lpstr>Diabetes reduces life expectancy 7.5 years by age 50 years (men) </vt:lpstr>
      <vt:lpstr>Diabetes reduces life expectancy 8.2 years by age 50 years (women)</vt:lpstr>
      <vt:lpstr>Elevated iron stores increase risk for DM</vt:lpstr>
      <vt:lpstr>TG/HDL ratio not a good marker of IR in African Americans</vt:lpstr>
      <vt:lpstr>Testosterone  &amp;  IR</vt:lpstr>
      <vt:lpstr>Testosterone  &amp;  IR</vt:lpstr>
      <vt:lpstr>High normal fasting glucose predicts diabetes risk</vt:lpstr>
      <vt:lpstr>PowerPoint Presentation</vt:lpstr>
      <vt:lpstr>FBS &gt; 88mg/dL shows a continuous association with increasing CHD and stroke</vt:lpstr>
      <vt:lpstr>EPIC-Norfolk study: Increase in all-cause mortality associated with 1 percentage-point increase in A1c</vt:lpstr>
      <vt:lpstr>Improved Glycemic Control Has Been Shown to Reduce the  Risk of Complications</vt:lpstr>
      <vt:lpstr>A1c related to adverse events during hospitalization following CABG</vt:lpstr>
      <vt:lpstr>Your lifestyle directs the ‘play’ which is your life</vt:lpstr>
      <vt:lpstr>PowerPoint Presentation</vt:lpstr>
      <vt:lpstr>Genetic causes of type 2 DM</vt:lpstr>
      <vt:lpstr>More genes associated with risk of type 2 diabetes mellitus </vt:lpstr>
      <vt:lpstr>PowerPoint Presentation</vt:lpstr>
      <vt:lpstr>PowerPoint Presentation</vt:lpstr>
      <vt:lpstr> Genetic clues for atrial fibrillation  </vt:lpstr>
      <vt:lpstr>PowerPoint Presentation</vt:lpstr>
      <vt:lpstr>www.deCODEme.com $985</vt:lpstr>
      <vt:lpstr>The  patient has ASVD </vt:lpstr>
      <vt:lpstr>The  patient has some acceleration of ASVD</vt:lpstr>
      <vt:lpstr>The  patient no evidence of ASVD</vt:lpstr>
      <vt:lpstr>The  patient has moderately high risk and is pre-diabetic</vt:lpstr>
      <vt:lpstr>Practical  advice  from  Apo  E</vt:lpstr>
      <vt:lpstr>Apo E 4 genotype is associated with elevated LDL and increased CHD risk</vt:lpstr>
      <vt:lpstr>Practical  advice  from  Apo  E</vt:lpstr>
      <vt:lpstr>Apo E 4 genotype is associated with elevated LDL and increased CHD risk</vt:lpstr>
      <vt:lpstr>Practical  advice  from  Apo  E</vt:lpstr>
      <vt:lpstr>Apo E 4 genotype is associated with elevated LDL and increased CHD risk</vt:lpstr>
      <vt:lpstr>Mortality risk reduction by lifestyle modification </vt:lpstr>
      <vt:lpstr>Nicotine in any form increase CV risk</vt:lpstr>
      <vt:lpstr>Physical fitness yields &gt;50% reduction in mortality risk in men at any given CV risk category</vt:lpstr>
      <vt:lpstr>Exercise and Stress Management Effects on Markers of CV Risk</vt:lpstr>
      <vt:lpstr>Pedometers increase activity  reduce BMI and BP </vt:lpstr>
      <vt:lpstr>Exercise activity level linearly related to reduced CVD risk</vt:lpstr>
      <vt:lpstr>Physical fitness and waist predict mortality risk </vt:lpstr>
      <vt:lpstr>Relationship between exercise time and fitness level </vt:lpstr>
      <vt:lpstr>AHA guideline advice for women wanting to prevent CHD</vt:lpstr>
      <vt:lpstr>Omega-3 Fatty Acids</vt:lpstr>
      <vt:lpstr>Fish &amp; intake decrease CV risk</vt:lpstr>
      <vt:lpstr>Omega-3 intake reduces CV risk</vt:lpstr>
      <vt:lpstr>Odds ratio of developing components of metabolic syndrome in adults consuming &gt;1 soft drink daily </vt:lpstr>
      <vt:lpstr>Dark chocolate reduces blood pressure </vt:lpstr>
      <vt:lpstr>Aspirin in Secondary Prevention</vt:lpstr>
      <vt:lpstr>Functional consequences low dose vs high dose ASA</vt:lpstr>
      <vt:lpstr>Efficacy &amp; safety low dose ASA in CV prevention for high risk pts. (annual CV event risk 4%)</vt:lpstr>
      <vt:lpstr>AHA statement post CHARISMA</vt:lpstr>
      <vt:lpstr>The Effect of Statin Treatment on Coronary Events as a Function of Baseline Lipid Levels: Pravastatin Pooling Project</vt:lpstr>
      <vt:lpstr>HPS: Statin Benefit is Entirely Independent of Baseline LDL</vt:lpstr>
      <vt:lpstr>ASCOT Summary and Conclusions</vt:lpstr>
      <vt:lpstr>PowerPoint Presentation</vt:lpstr>
      <vt:lpstr>Statins equal in long term CVD prevention</vt:lpstr>
      <vt:lpstr>Statins equally effective for secondary prevention</vt:lpstr>
      <vt:lpstr>Pfizer backtracks on the benefit of atorvastatin over simvastatin </vt:lpstr>
      <vt:lpstr>Statins are remarkably safe </vt:lpstr>
      <vt:lpstr>Statin therapy in children may yield large benefits </vt:lpstr>
      <vt:lpstr>  Independent predictors of incident neuropathy</vt:lpstr>
      <vt:lpstr>Dose of statins related to liver toxicity</vt:lpstr>
      <vt:lpstr>CARE  SECONDARY  PREVENTION: Reduction in Coronary Events in Men and Women</vt:lpstr>
      <vt:lpstr>ASCOT Pre-specified Subgroups: Primary End Point</vt:lpstr>
      <vt:lpstr>CARE: Effects of Pravastatin in Patients with and without Diabetes</vt:lpstr>
      <vt:lpstr>Pravastatin  &amp;  Metabolic  Syndrome</vt:lpstr>
      <vt:lpstr>ASCOT Pre-specified Subgroups: Primary End Point</vt:lpstr>
      <vt:lpstr>PowerPoint Presentation</vt:lpstr>
      <vt:lpstr>PowerPoint Presentation</vt:lpstr>
      <vt:lpstr>ACEI CV Benefits</vt:lpstr>
      <vt:lpstr>Final word: Cannon</vt:lpstr>
      <vt:lpstr>Final word</vt:lpstr>
      <vt:lpstr>American College of Physician’s</vt:lpstr>
      <vt:lpstr>ACEIs unsafe in first trimester</vt:lpstr>
      <vt:lpstr>When do we need combination? Problems  not  adequately  addressed  with  cornerstones</vt:lpstr>
      <vt:lpstr>Effect of various medications on  Lp-PLA2 levels </vt:lpstr>
      <vt:lpstr>DIACOR: Effects of Simvastatin and Fenofibrate on Lp-PLA2 in Type 2 Diabetics</vt:lpstr>
      <vt:lpstr>In CHD patients already on intensive statin Rx, Niaspan one gm/day lowers Lp-PLA2 an additional 20% </vt:lpstr>
      <vt:lpstr>Fenofibrate plus statin does not lower PLAC-2 further</vt:lpstr>
      <vt:lpstr>What  form  of  niacin  to  use??? Formulation  comparisons</vt:lpstr>
      <vt:lpstr>Niacin added to statin lowers PLAC-2 further</vt:lpstr>
      <vt:lpstr>Niaspan® Efficacy Combined Data From Pivotal Studies</vt:lpstr>
      <vt:lpstr>Niaspan® Effects on  HDL Subclasses</vt:lpstr>
      <vt:lpstr>Niaspan® Effects on  LDL Subclasses</vt:lpstr>
      <vt:lpstr>Lipid Lowering Medications Shown to Reduce CV Events also Lower Lp-PLA2</vt:lpstr>
      <vt:lpstr>Lipid Lowering Agents and Fibrinogen (TZDs  will  also  lower  fibrinogen)</vt:lpstr>
      <vt:lpstr>Extended release niacin increases adiponectin</vt:lpstr>
      <vt:lpstr>Niacin promotes reverse cholesterol transport</vt:lpstr>
      <vt:lpstr>AHA Updates Guidance on  Supplement Niacin</vt:lpstr>
      <vt:lpstr>Niacin Metabolism #1  conjugation with glycine #2  non-conjugation</vt:lpstr>
      <vt:lpstr>Urine Recovery of Metabolites release  rates  determine  %  in  each  pathway Niaspan’s  rate  is  intermediate</vt:lpstr>
      <vt:lpstr>New Formulation of Niacin Shows  Significantly Improved Overall Flushing Profile</vt:lpstr>
      <vt:lpstr>Reduce Flushing with Simcor</vt:lpstr>
      <vt:lpstr>PowerPoint Presentation</vt:lpstr>
      <vt:lpstr>Tricks</vt:lpstr>
      <vt:lpstr>Niacin ER Safety information</vt:lpstr>
      <vt:lpstr>PowerPoint Presentation</vt:lpstr>
      <vt:lpstr>Changes at 12 Weeks vs Baseline in ALOFT </vt:lpstr>
      <vt:lpstr>Aliskiren Improves Albumin/Creat. </vt:lpstr>
      <vt:lpstr>Effect of H pylori eradication on lipids and lipoproteins</vt:lpstr>
      <vt:lpstr>Fenofibrate HDL &amp; TC/HDL effects: in mg/dL</vt:lpstr>
      <vt:lpstr>FIELD: Primary outcome </vt:lpstr>
      <vt:lpstr>FIELD: Secondary outcomes </vt:lpstr>
      <vt:lpstr>FIELD: microvascular effects</vt:lpstr>
      <vt:lpstr>PowerPoint Presentation</vt:lpstr>
      <vt:lpstr>PowerPoint Presentation</vt:lpstr>
      <vt:lpstr>Serum FFA Levels in Patients Receiving Pioglitazone, Metformin, or Glimepiride</vt:lpstr>
      <vt:lpstr>PPAR-Regulated  Inflammatory Markers</vt:lpstr>
      <vt:lpstr>Rosiglitazone Monotherapy Significantly  Decreases Insulin Resistance</vt:lpstr>
      <vt:lpstr>Rosiglitazone Improves Estimates of -Cell Function</vt:lpstr>
      <vt:lpstr>Actos slashes risk of pre-diabetics converting to diabetes</vt:lpstr>
      <vt:lpstr>Diabetes Prevention Program Progression to Type 2 Diabetes</vt:lpstr>
      <vt:lpstr>What about IR without diabetes?</vt:lpstr>
      <vt:lpstr>PowerPoint Presentation</vt:lpstr>
      <vt:lpstr>PowerPoint Presentation</vt:lpstr>
      <vt:lpstr>PowerPoint Presentation</vt:lpstr>
      <vt:lpstr>PowerPoint Presentation</vt:lpstr>
      <vt:lpstr>Anti-Inflammatory Effects of Pioglitazone and/or Simvastatin in High Cardiovascular Risk Patients With Elevated High Sensitivity  C-Reactive Protein: The PIOSTAT Study- 125 pts.</vt:lpstr>
      <vt:lpstr>PowerPoint Presentation</vt:lpstr>
      <vt:lpstr>PowerPoint Presentation</vt:lpstr>
      <vt:lpstr>PowerPoint Presentation</vt:lpstr>
      <vt:lpstr>PowerPoint Presentation</vt:lpstr>
      <vt:lpstr>PowerPoint Presentation</vt:lpstr>
      <vt:lpstr>TZD’s Increase Fracture Risk </vt:lpstr>
      <vt:lpstr>Avanda and Actos increase risk of macular edema</vt:lpstr>
      <vt:lpstr>PowerPoint Presentation</vt:lpstr>
      <vt:lpstr>PowerPoint Presentation</vt:lpstr>
      <vt:lpstr>PowerPoint Presentation</vt:lpstr>
      <vt:lpstr>PowerPoint Presentation</vt:lpstr>
      <vt:lpstr>PowerPoint Presentation</vt:lpstr>
      <vt:lpstr>More  food  for  thought</vt:lpstr>
      <vt:lpstr>Effects of 6-g cinnamon daily on fasting serum triglyceride  levels</vt:lpstr>
      <vt:lpstr>CoQ10 (ubiquinone)</vt:lpstr>
      <vt:lpstr>Routine use of coenzyme Q10 not recommended for statin-associated myopathy </vt:lpstr>
      <vt:lpstr>Vitamins A &amp; E increase mortality</vt:lpstr>
      <vt:lpstr>Flu vaccine recommended for all pts. with CVD; how to order</vt:lpstr>
      <vt:lpstr>Major cardiac events in 170 consecutive patients admitted for pneumococcal pneumonia </vt:lpstr>
      <vt:lpstr>Death or readmission at five years poststroke </vt:lpstr>
      <vt:lpstr>Bariatric surgery reduces left atrial size</vt:lpstr>
      <vt:lpstr>PowerPoint Presentation</vt:lpstr>
    </vt:vector>
  </TitlesOfParts>
  <Manager/>
  <Company>BaleDoneen Method Toolkit</Company>
  <LinksUpToDate>false</LinksUpToDate>
  <SharedDoc>false</SharedDoc>
  <HyperlinkBase/>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Patient Visit</dc:title>
  <dc:subject/>
  <dc:creator>Brad Bale</dc:creator>
  <cp:keywords/>
  <dc:description/>
  <cp:lastModifiedBy>Patrick Marquette</cp:lastModifiedBy>
  <cp:revision>77</cp:revision>
  <cp:lastPrinted>1601-01-01T00:00:00Z</cp:lastPrinted>
  <dcterms:created xsi:type="dcterms:W3CDTF">2005-09-13T01:14:26Z</dcterms:created>
  <dcterms:modified xsi:type="dcterms:W3CDTF">2017-03-09T21:15:26Z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0</vt:i4>
  </property>
  <property fmtid="{D5CDD505-2E9C-101B-9397-08002B2CF9AE}" pid="3" name="ContentTypeId">
    <vt:lpwstr>0x0101001307E8F9381F0543AB34126BF086DCEA</vt:lpwstr>
  </property>
</Properties>
</file>