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77"/>
  </p:notesMasterIdLst>
  <p:sldIdLst>
    <p:sldId id="456" r:id="rId3"/>
    <p:sldId id="262" r:id="rId4"/>
    <p:sldId id="280" r:id="rId5"/>
    <p:sldId id="319" r:id="rId6"/>
    <p:sldId id="458" r:id="rId7"/>
    <p:sldId id="275" r:id="rId8"/>
    <p:sldId id="288" r:id="rId9"/>
    <p:sldId id="274" r:id="rId10"/>
    <p:sldId id="457" r:id="rId11"/>
    <p:sldId id="300" r:id="rId12"/>
    <p:sldId id="272" r:id="rId13"/>
    <p:sldId id="298" r:id="rId14"/>
    <p:sldId id="271" r:id="rId15"/>
    <p:sldId id="270" r:id="rId16"/>
    <p:sldId id="268" r:id="rId17"/>
    <p:sldId id="299" r:id="rId18"/>
    <p:sldId id="460" r:id="rId19"/>
    <p:sldId id="287" r:id="rId20"/>
    <p:sldId id="461" r:id="rId21"/>
    <p:sldId id="459" r:id="rId22"/>
    <p:sldId id="466" r:id="rId23"/>
    <p:sldId id="467" r:id="rId24"/>
    <p:sldId id="269" r:id="rId25"/>
    <p:sldId id="462" r:id="rId26"/>
    <p:sldId id="291" r:id="rId27"/>
    <p:sldId id="296" r:id="rId28"/>
    <p:sldId id="463" r:id="rId29"/>
    <p:sldId id="464" r:id="rId30"/>
    <p:sldId id="465" r:id="rId31"/>
    <p:sldId id="468" r:id="rId32"/>
    <p:sldId id="469" r:id="rId33"/>
    <p:sldId id="257" r:id="rId34"/>
    <p:sldId id="286" r:id="rId35"/>
    <p:sldId id="279" r:id="rId36"/>
    <p:sldId id="361" r:id="rId37"/>
    <p:sldId id="331" r:id="rId38"/>
    <p:sldId id="355" r:id="rId39"/>
    <p:sldId id="276" r:id="rId40"/>
    <p:sldId id="258" r:id="rId41"/>
    <p:sldId id="292" r:id="rId42"/>
    <p:sldId id="373" r:id="rId43"/>
    <p:sldId id="350" r:id="rId44"/>
    <p:sldId id="289" r:id="rId45"/>
    <p:sldId id="263" r:id="rId46"/>
    <p:sldId id="372" r:id="rId47"/>
    <p:sldId id="375" r:id="rId48"/>
    <p:sldId id="376" r:id="rId49"/>
    <p:sldId id="374" r:id="rId50"/>
    <p:sldId id="450" r:id="rId51"/>
    <p:sldId id="455" r:id="rId52"/>
    <p:sldId id="366" r:id="rId53"/>
    <p:sldId id="411" r:id="rId54"/>
    <p:sldId id="408" r:id="rId55"/>
    <p:sldId id="436" r:id="rId56"/>
    <p:sldId id="437" r:id="rId57"/>
    <p:sldId id="293" r:id="rId58"/>
    <p:sldId id="294" r:id="rId59"/>
    <p:sldId id="438" r:id="rId60"/>
    <p:sldId id="446" r:id="rId61"/>
    <p:sldId id="444" r:id="rId62"/>
    <p:sldId id="445" r:id="rId63"/>
    <p:sldId id="447" r:id="rId64"/>
    <p:sldId id="443" r:id="rId65"/>
    <p:sldId id="451" r:id="rId66"/>
    <p:sldId id="448" r:id="rId67"/>
    <p:sldId id="442" r:id="rId68"/>
    <p:sldId id="441" r:id="rId69"/>
    <p:sldId id="449" r:id="rId70"/>
    <p:sldId id="284" r:id="rId71"/>
    <p:sldId id="261" r:id="rId72"/>
    <p:sldId id="285" r:id="rId73"/>
    <p:sldId id="439" r:id="rId74"/>
    <p:sldId id="332" r:id="rId75"/>
    <p:sldId id="283"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C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05" autoAdjust="0"/>
    <p:restoredTop sz="94660"/>
  </p:normalViewPr>
  <p:slideViewPr>
    <p:cSldViewPr snapToGrid="0">
      <p:cViewPr>
        <p:scale>
          <a:sx n="65" d="100"/>
          <a:sy n="65" d="100"/>
        </p:scale>
        <p:origin x="614" y="5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A624F5-4B09-4662-8902-24D8400D65BC}" type="datetimeFigureOut">
              <a:rPr lang="en-US" smtClean="0"/>
              <a:t>10/20/2021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AF31AC-28D8-4D8E-9E1B-F432CB2F9CBB}" type="slidenum">
              <a:rPr lang="en-US" smtClean="0"/>
              <a:t>‹#›</a:t>
            </a:fld>
            <a:endParaRPr lang="en-US"/>
          </a:p>
        </p:txBody>
      </p:sp>
    </p:spTree>
    <p:extLst>
      <p:ext uri="{BB962C8B-B14F-4D97-AF65-F5344CB8AC3E}">
        <p14:creationId xmlns:p14="http://schemas.microsoft.com/office/powerpoint/2010/main" val="2815992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famous and prolific inventor, Thomas Edison, was way ahead of his time in many areas.  While we do believe the right medicine in the right patient is still needed, a focus on what the patient can control is the most important factor in preventing the most common diseases of modern man—Heart Attack, Stroke, and Diabetes.</a:t>
            </a:r>
          </a:p>
          <a:p>
            <a:pPr algn="just"/>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77E169-CE6A-4669-92DE-8171867DF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8957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Explain in Laymen’s terms how plaque develops into unstable plaque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NORMAL HIGHWAY SURFACE IS DAMAGED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INFLAMMATION ACCELERATES DAMAGE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INFLAMMATION DESTABILIZES THE PLAQUE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THE CLOT KILLS</a:t>
            </a:r>
          </a:p>
          <a:p>
            <a:r>
              <a:rPr lang="en-US" b="1"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C9A25-E945-49F1-B9E8-CCECD37EAB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2389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look at the studies that continue to show the value</a:t>
            </a:r>
            <a:r>
              <a:rPr lang="en-US" baseline="0" dirty="0"/>
              <a:t> of assessing the degree of inflammation in a patient, we realize that healthy patients have plaque, vulnerable plaque and adverse events Including MI and stroke.  What is becoming more evident is that the difference in presentation is more a function of how the body responds to the plaque rupture.  Importantly, thrombosis, in response to plaque rupture will dictate the presentation in patients. The battery of biomarkers developed by CHL will not only define the risk for people who present with acute events, but also the risk in those that are seen in the office every day.</a:t>
            </a:r>
            <a:endParaRPr lang="en-US" dirty="0"/>
          </a:p>
        </p:txBody>
      </p:sp>
      <p:sp>
        <p:nvSpPr>
          <p:cNvPr id="4" name="Slide Number Placeholder 3"/>
          <p:cNvSpPr>
            <a:spLocks noGrp="1"/>
          </p:cNvSpPr>
          <p:nvPr>
            <p:ph type="sldNum" sz="quarter" idx="10"/>
          </p:nvPr>
        </p:nvSpPr>
        <p:spPr/>
        <p:txBody>
          <a:bodyPr/>
          <a:lstStyle/>
          <a:p>
            <a:fld id="{7EEC6E99-3E8A-0749-BD25-CECEDD903B9F}" type="slidenum">
              <a:rPr lang="en-US" smtClean="0"/>
              <a:t>37</a:t>
            </a:fld>
            <a:endParaRPr lang="en-US"/>
          </a:p>
        </p:txBody>
      </p:sp>
    </p:spTree>
    <p:extLst>
      <p:ext uri="{BB962C8B-B14F-4D97-AF65-F5344CB8AC3E}">
        <p14:creationId xmlns:p14="http://schemas.microsoft.com/office/powerpoint/2010/main" val="700518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88763D-4D3B-CF45-9FB8-66F3DBACBA3C}" type="slidenum">
              <a:rPr kumimoji="0" lang="en-US" sz="1200" b="0" i="0" u="none" strike="noStrike" kern="1200" cap="none" spc="0" normalizeH="0" baseline="0" noProof="0" smtClean="0">
                <a:ln>
                  <a:noFill/>
                </a:ln>
                <a:solidFill>
                  <a:prstClr val="black"/>
                </a:solidFill>
                <a:effectLst/>
                <a:uLnTx/>
                <a:uFillTx/>
                <a:latin typeface="Calibri"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charset="0"/>
              <a:ea typeface="MS PGothic" charset="0"/>
              <a:cs typeface="+mn-cs"/>
            </a:endParaRPr>
          </a:p>
        </p:txBody>
      </p:sp>
    </p:spTree>
    <p:extLst>
      <p:ext uri="{BB962C8B-B14F-4D97-AF65-F5344CB8AC3E}">
        <p14:creationId xmlns:p14="http://schemas.microsoft.com/office/powerpoint/2010/main" val="1437659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F2Iso/</a:t>
            </a:r>
            <a:r>
              <a:rPr lang="en-US" baseline="0" dirty="0" err="1"/>
              <a:t>OxLDL</a:t>
            </a:r>
            <a:r>
              <a:rPr lang="en-US" baseline="0" dirty="0"/>
              <a:t>—oxidative stress/Lifestyle lie detector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MACR—the “canary in the coal mine”—direct reflection of endothelial dysfunction in the glomerulus.</a:t>
            </a:r>
          </a:p>
          <a:p>
            <a:r>
              <a:rPr lang="en-US" dirty="0"/>
              <a:t>ADMA/SDMA—predictor of Nitric Oxide inhibition/endothelial dysfunction</a:t>
            </a:r>
          </a:p>
          <a:p>
            <a:r>
              <a:rPr lang="en-US" dirty="0"/>
              <a:t>hsCRP is a surrogate marker of visceral fat, which is</a:t>
            </a:r>
            <a:r>
              <a:rPr lang="en-US" baseline="0" dirty="0"/>
              <a:t> pro-inflammatory.  NOT A PLAYER.  Marker of endothelial stress/damage risk.</a:t>
            </a:r>
          </a:p>
          <a:p>
            <a:r>
              <a:rPr lang="en-US" baseline="0" dirty="0"/>
              <a:t>LpPLA2—a PLAYER—produced by Foam Cells sub-intimal, and interacts with </a:t>
            </a:r>
            <a:r>
              <a:rPr lang="en-US" baseline="0" dirty="0" err="1"/>
              <a:t>OxLDL</a:t>
            </a:r>
            <a:endParaRPr lang="en-US" baseline="0" dirty="0"/>
          </a:p>
          <a:p>
            <a:r>
              <a:rPr lang="en-US" baseline="0" dirty="0"/>
              <a:t>MPO—the “JOKER” and a PLAYER; 1:50 incidence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9AF2AE-E5F0-4D5E-800F-EFEB48A22F55}" type="slidenum">
              <a:rPr kumimoji="0" lang="en-US" sz="1800" b="0" i="0" u="none" strike="noStrike" kern="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8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65792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Explain BOTH are needed to cause events.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C9A25-E945-49F1-B9E8-CCECD37EAB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5541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endParaRPr>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p:cNvSpPr>
          <p:nvPr>
            <p:ph type="sldImg"/>
          </p:nvPr>
        </p:nvSpPr>
        <p:spPr bwMode="auto">
          <a:noFill/>
          <a:ln>
            <a:solidFill>
              <a:srgbClr val="000000"/>
            </a:solidFill>
            <a:miter lim="800000"/>
            <a:headEnd/>
            <a:tailEnd/>
          </a:ln>
        </p:spPr>
      </p:sp>
      <p:sp>
        <p:nvSpPr>
          <p:cNvPr id="132098" name="Notes Placeholder 2"/>
          <p:cNvSpPr>
            <a:spLocks noGrp="1"/>
          </p:cNvSpPr>
          <p:nvPr>
            <p:ph type="body" idx="1"/>
          </p:nvPr>
        </p:nvSpPr>
        <p:spPr bwMode="auto">
          <a:noFill/>
        </p:spPr>
        <p:txBody>
          <a:bodyPr wrap="square" numCol="1" anchor="t" anchorCtr="0" compatLnSpc="1">
            <a:prstTxWarp prst="textNoShape">
              <a:avLst/>
            </a:prstTxWarp>
          </a:bodyPr>
          <a:lstStyle/>
          <a:p>
            <a:r>
              <a:rPr>
                <a:cs typeface="Arial" charset="0"/>
              </a:rPr>
              <a:t>Lp-PLA2 and MPO define distinct physiologies of plaque vulnerability, and therefore would not identify the same clinical populations.</a:t>
            </a:r>
          </a:p>
          <a:p>
            <a:r>
              <a:rPr>
                <a:cs typeface="Arial" charset="0"/>
              </a:rPr>
              <a:t>Based on graph above of patients originate from Preventive Cardiology (red) or Executive Health (blue) practices.</a:t>
            </a:r>
          </a:p>
          <a:p>
            <a:pPr lvl="1"/>
            <a:r>
              <a:rPr>
                <a:cs typeface="Arial" charset="0"/>
              </a:rPr>
              <a:t>approximately 6% of patients have increased risk due to luminal irregularities (MPO)</a:t>
            </a:r>
          </a:p>
          <a:p>
            <a:pPr lvl="1"/>
            <a:r>
              <a:rPr>
                <a:cs typeface="Arial" charset="0"/>
              </a:rPr>
              <a:t>approximately 5% of patients are at risk based on inflammation within the intima–media under the collagen cap (LP-PLA2)</a:t>
            </a:r>
          </a:p>
          <a:p>
            <a:pPr lvl="1"/>
            <a:r>
              <a:rPr>
                <a:cs typeface="Arial" charset="0"/>
              </a:rPr>
              <a:t>approximately 0.2% of patients have both markers elevated</a:t>
            </a:r>
          </a:p>
          <a:p>
            <a:r>
              <a:rPr>
                <a:cs typeface="Arial" charset="0"/>
              </a:rPr>
              <a:t>If one were to take a single marker approach, this would suggest that one is comfortable with assessing only one side of the coin or only half of the patient’s potential for risk.</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83C1A-5BC0-4CB4-89FD-1FFE1F006C0B}"/>
              </a:ext>
            </a:extLst>
          </p:cNvPr>
          <p:cNvSpPr>
            <a:spLocks noGrp="1"/>
          </p:cNvSpPr>
          <p:nvPr>
            <p:ph type="ctrTitle"/>
          </p:nvPr>
        </p:nvSpPr>
        <p:spPr>
          <a:xfrm>
            <a:off x="1524000" y="1122363"/>
            <a:ext cx="9144000" cy="2387600"/>
          </a:xfrm>
        </p:spPr>
        <p:txBody>
          <a:bodyPr anchor="b"/>
          <a:lstStyle>
            <a:lvl1pPr algn="ctr">
              <a:defRPr sz="480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29668CC-14FC-4F31-86C5-D0A706201DE0}"/>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940A8F8-35DC-4A8A-A570-DBFDF728BD42}"/>
              </a:ext>
            </a:extLst>
          </p:cNvPr>
          <p:cNvSpPr>
            <a:spLocks noGrp="1"/>
          </p:cNvSpPr>
          <p:nvPr>
            <p:ph type="dt" sz="half" idx="10"/>
          </p:nvPr>
        </p:nvSpPr>
        <p:spPr>
          <a:xfrm>
            <a:off x="838200" y="6356350"/>
            <a:ext cx="2743200" cy="365125"/>
          </a:xfrm>
          <a:prstGeom prst="rect">
            <a:avLst/>
          </a:prstGeom>
        </p:spPr>
        <p:txBody>
          <a:bodyPr/>
          <a:lstStyle/>
          <a:p>
            <a:fld id="{A0D399BD-8C83-45F0-8EA3-15212DAF6EA3}" type="datetimeFigureOut">
              <a:rPr lang="en-US" smtClean="0"/>
              <a:t>10/20/2021</a:t>
            </a:fld>
            <a:endParaRPr lang="en-US"/>
          </a:p>
        </p:txBody>
      </p:sp>
      <p:sp>
        <p:nvSpPr>
          <p:cNvPr id="5" name="Footer Placeholder 4">
            <a:extLst>
              <a:ext uri="{FF2B5EF4-FFF2-40B4-BE49-F238E27FC236}">
                <a16:creationId xmlns:a16="http://schemas.microsoft.com/office/drawing/2014/main" id="{41115444-A849-4702-A8A1-2F90D2BA9F0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445A645-2A92-4203-98EA-74C6BA35DCF8}"/>
              </a:ext>
            </a:extLst>
          </p:cNvPr>
          <p:cNvSpPr>
            <a:spLocks noGrp="1"/>
          </p:cNvSpPr>
          <p:nvPr>
            <p:ph type="sldNum" sz="quarter" idx="12"/>
          </p:nvPr>
        </p:nvSpPr>
        <p:spPr>
          <a:xfrm>
            <a:off x="8610600" y="6356350"/>
            <a:ext cx="2743200" cy="365125"/>
          </a:xfrm>
          <a:prstGeom prst="rect">
            <a:avLst/>
          </a:prstGeom>
        </p:spPr>
        <p:txBody>
          <a:bodyPr/>
          <a:lstStyle/>
          <a:p>
            <a:fld id="{5CA34B57-EC86-4103-8266-680D3B3BD83E}" type="slidenum">
              <a:rPr lang="en-US" smtClean="0"/>
              <a:t>‹#›</a:t>
            </a:fld>
            <a:endParaRPr lang="en-US"/>
          </a:p>
        </p:txBody>
      </p:sp>
    </p:spTree>
    <p:extLst>
      <p:ext uri="{BB962C8B-B14F-4D97-AF65-F5344CB8AC3E}">
        <p14:creationId xmlns:p14="http://schemas.microsoft.com/office/powerpoint/2010/main" val="991205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2642D5-C95F-426B-A167-CC5ABEF683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59A3DB-330D-4308-9E91-7CA63B9253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291A6A-2028-4603-A709-57CBC34EA268}"/>
              </a:ext>
            </a:extLst>
          </p:cNvPr>
          <p:cNvSpPr>
            <a:spLocks noGrp="1"/>
          </p:cNvSpPr>
          <p:nvPr>
            <p:ph type="dt" sz="half" idx="10"/>
          </p:nvPr>
        </p:nvSpPr>
        <p:spPr>
          <a:xfrm>
            <a:off x="838200" y="6356350"/>
            <a:ext cx="2743200" cy="365125"/>
          </a:xfrm>
          <a:prstGeom prst="rect">
            <a:avLst/>
          </a:prstGeom>
        </p:spPr>
        <p:txBody>
          <a:bodyPr/>
          <a:lstStyle/>
          <a:p>
            <a:fld id="{A0D399BD-8C83-45F0-8EA3-15212DAF6EA3}" type="datetimeFigureOut">
              <a:rPr lang="en-US" smtClean="0"/>
              <a:t>10/20/2021</a:t>
            </a:fld>
            <a:endParaRPr lang="en-US"/>
          </a:p>
        </p:txBody>
      </p:sp>
      <p:sp>
        <p:nvSpPr>
          <p:cNvPr id="5" name="Footer Placeholder 4">
            <a:extLst>
              <a:ext uri="{FF2B5EF4-FFF2-40B4-BE49-F238E27FC236}">
                <a16:creationId xmlns:a16="http://schemas.microsoft.com/office/drawing/2014/main" id="{553C999D-4168-4818-939D-1FC9F870AC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75A8F0C-D0F6-4A6E-82A8-F6F7C7FD266E}"/>
              </a:ext>
            </a:extLst>
          </p:cNvPr>
          <p:cNvSpPr>
            <a:spLocks noGrp="1"/>
          </p:cNvSpPr>
          <p:nvPr>
            <p:ph type="sldNum" sz="quarter" idx="12"/>
          </p:nvPr>
        </p:nvSpPr>
        <p:spPr>
          <a:xfrm>
            <a:off x="8610600" y="6356350"/>
            <a:ext cx="2743200" cy="365125"/>
          </a:xfrm>
          <a:prstGeom prst="rect">
            <a:avLst/>
          </a:prstGeom>
        </p:spPr>
        <p:txBody>
          <a:bodyPr/>
          <a:lstStyle/>
          <a:p>
            <a:fld id="{5CA34B57-EC86-4103-8266-680D3B3BD83E}" type="slidenum">
              <a:rPr lang="en-US" smtClean="0"/>
              <a:t>‹#›</a:t>
            </a:fld>
            <a:endParaRPr lang="en-US"/>
          </a:p>
        </p:txBody>
      </p:sp>
    </p:spTree>
    <p:extLst>
      <p:ext uri="{BB962C8B-B14F-4D97-AF65-F5344CB8AC3E}">
        <p14:creationId xmlns:p14="http://schemas.microsoft.com/office/powerpoint/2010/main" val="3692805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735D74E-97C1-4C9F-B8E1-A61B0CB58AE6}" type="datetimeFigureOut">
              <a:rPr lang="en-US" smtClean="0">
                <a:solidFill>
                  <a:prstClr val="black">
                    <a:tint val="75000"/>
                  </a:prstClr>
                </a:solidFill>
              </a:rPr>
              <a:pPr/>
              <a:t>10/20/2021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5C2437-2F8B-428D-8404-54B7C080FA23}" type="slidenum">
              <a:rPr lang="en-US" smtClean="0">
                <a:solidFill>
                  <a:prstClr val="black">
                    <a:tint val="75000"/>
                  </a:prstClr>
                </a:solidFill>
              </a:rPr>
              <a:pPr/>
              <a:t>‹#›</a:t>
            </a:fld>
            <a:endParaRPr lang="en-US" dirty="0">
              <a:solidFill>
                <a:prstClr val="black">
                  <a:tint val="75000"/>
                </a:prstClr>
              </a:solidFill>
            </a:endParaRPr>
          </a:p>
        </p:txBody>
      </p:sp>
      <p:sp>
        <p:nvSpPr>
          <p:cNvPr id="7" name="Title 1"/>
          <p:cNvSpPr>
            <a:spLocks noGrp="1"/>
          </p:cNvSpPr>
          <p:nvPr>
            <p:ph type="ctrTitle" hasCustomPrompt="1"/>
          </p:nvPr>
        </p:nvSpPr>
        <p:spPr>
          <a:xfrm>
            <a:off x="1320800" y="457207"/>
            <a:ext cx="10363200" cy="1470025"/>
          </a:xfrm>
        </p:spPr>
        <p:txBody>
          <a:bodyPr>
            <a:normAutofit/>
          </a:bodyPr>
          <a:lstStyle>
            <a:lvl1pPr algn="r">
              <a:defRPr sz="3300">
                <a:solidFill>
                  <a:srgbClr val="0084A9"/>
                </a:solidFill>
                <a:latin typeface="Raleway" panose="020B0003030101060003" pitchFamily="2" charset="0"/>
                <a:ea typeface="Raleway" panose="020B0003030101060003" pitchFamily="2" charset="0"/>
              </a:defRPr>
            </a:lvl1pPr>
          </a:lstStyle>
          <a:p>
            <a:r>
              <a:rPr lang="en-US" dirty="0"/>
              <a:t>CLICK TO EDIT MASTER TITLE STYLE</a:t>
            </a:r>
          </a:p>
        </p:txBody>
      </p:sp>
    </p:spTree>
    <p:extLst>
      <p:ext uri="{BB962C8B-B14F-4D97-AF65-F5344CB8AC3E}">
        <p14:creationId xmlns:p14="http://schemas.microsoft.com/office/powerpoint/2010/main" val="2699001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itle 5"/>
          <p:cNvSpPr>
            <a:spLocks noGrp="1"/>
          </p:cNvSpPr>
          <p:nvPr>
            <p:ph type="title"/>
          </p:nvPr>
        </p:nvSpPr>
        <p:spPr>
          <a:xfrm>
            <a:off x="414527" y="118755"/>
            <a:ext cx="11265240" cy="877824"/>
          </a:xfrm>
        </p:spPr>
        <p:txBody>
          <a:bodyPr/>
          <a:lstStyle/>
          <a:p>
            <a:r>
              <a:rPr lang="en-US" dirty="0"/>
              <a:t>Click to edit Master title style</a:t>
            </a:r>
          </a:p>
        </p:txBody>
      </p:sp>
      <p:sp>
        <p:nvSpPr>
          <p:cNvPr id="8" name="Content Placeholder 7"/>
          <p:cNvSpPr>
            <a:spLocks noGrp="1"/>
          </p:cNvSpPr>
          <p:nvPr>
            <p:ph sz="quarter" idx="17"/>
          </p:nvPr>
        </p:nvSpPr>
        <p:spPr>
          <a:xfrm>
            <a:off x="548220" y="1808162"/>
            <a:ext cx="11146367" cy="42062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1"/>
          </p:nvPr>
        </p:nvSpPr>
        <p:spPr>
          <a:xfrm>
            <a:off x="414531" y="1124724"/>
            <a:ext cx="11265239" cy="374461"/>
          </a:xfrm>
          <a:noFill/>
          <a:ln w="9525">
            <a:noFill/>
            <a:miter lim="800000"/>
            <a:headEnd/>
            <a:tailEnd/>
          </a:ln>
        </p:spPr>
        <p:txBody>
          <a:bodyPr>
            <a:spAutoFit/>
          </a:bodyPr>
          <a:lstStyle>
            <a:lvl1pPr marL="0" indent="0" algn="l" defTabSz="457200" rtl="0" eaLnBrk="0" fontAlgn="base" hangingPunct="0">
              <a:lnSpc>
                <a:spcPct val="90000"/>
              </a:lnSpc>
              <a:spcBef>
                <a:spcPct val="0"/>
              </a:spcBef>
              <a:spcAft>
                <a:spcPct val="0"/>
              </a:spcAft>
              <a:buNone/>
              <a:defRPr lang="en-US" sz="2000" b="0" i="0" kern="1200" baseline="0" smtClean="0">
                <a:solidFill>
                  <a:srgbClr val="3C6529"/>
                </a:solidFill>
                <a:latin typeface="+mn-lt"/>
                <a:ea typeface="MS PGothic" pitchFamily="34" charset="-128"/>
                <a:cs typeface="ＭＳ Ｐゴシック" charset="-128"/>
              </a:defRPr>
            </a:lvl1pPr>
            <a:lvl2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2pPr>
            <a:lvl3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3pPr>
            <a:lvl4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4pPr>
            <a:lvl5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5pPr>
          </a:lstStyle>
          <a:p>
            <a:pPr lvl="0"/>
            <a:r>
              <a:rPr lang="en-US" dirty="0"/>
              <a:t>Click to edit Master text styles</a:t>
            </a:r>
          </a:p>
        </p:txBody>
      </p:sp>
      <p:sp>
        <p:nvSpPr>
          <p:cNvPr id="7" name="Text Placeholder 12"/>
          <p:cNvSpPr>
            <a:spLocks noGrp="1"/>
          </p:cNvSpPr>
          <p:nvPr>
            <p:ph type="body" sz="quarter" idx="16"/>
          </p:nvPr>
        </p:nvSpPr>
        <p:spPr>
          <a:xfrm>
            <a:off x="512065" y="6105124"/>
            <a:ext cx="9485376" cy="369201"/>
          </a:xfrm>
          <a:prstGeom prst="rect">
            <a:avLst/>
          </a:prstGeom>
        </p:spPr>
        <p:txBody>
          <a:bodyPr tIns="0" rIns="0" bIns="0" anchor="b">
            <a:noAutofit/>
          </a:bodyPr>
          <a:lstStyle>
            <a:lvl1pPr marL="0" indent="0">
              <a:spcBef>
                <a:spcPts val="300"/>
              </a:spcBef>
              <a:buNone/>
              <a:defRPr sz="1000">
                <a:solidFill>
                  <a:schemeClr val="tx1"/>
                </a:solidFill>
                <a:latin typeface="+mn-lt"/>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649412494"/>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3BF7523-9437-4680-AE5F-C51BE5EAF252}"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2022C-06BA-4509-A675-DC81566363BA}" type="slidenum">
              <a:rPr lang="en-US" smtClean="0"/>
              <a:t>‹#›</a:t>
            </a:fld>
            <a:endParaRPr lang="en-US"/>
          </a:p>
        </p:txBody>
      </p:sp>
    </p:spTree>
    <p:extLst>
      <p:ext uri="{BB962C8B-B14F-4D97-AF65-F5344CB8AC3E}">
        <p14:creationId xmlns:p14="http://schemas.microsoft.com/office/powerpoint/2010/main" val="286619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BF7523-9437-4680-AE5F-C51BE5EAF252}"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2022C-06BA-4509-A675-DC81566363BA}" type="slidenum">
              <a:rPr lang="en-US" smtClean="0"/>
              <a:t>‹#›</a:t>
            </a:fld>
            <a:endParaRPr lang="en-US"/>
          </a:p>
        </p:txBody>
      </p:sp>
    </p:spTree>
    <p:extLst>
      <p:ext uri="{BB962C8B-B14F-4D97-AF65-F5344CB8AC3E}">
        <p14:creationId xmlns:p14="http://schemas.microsoft.com/office/powerpoint/2010/main" val="3165386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BF7523-9437-4680-AE5F-C51BE5EAF252}"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2022C-06BA-4509-A675-DC81566363BA}" type="slidenum">
              <a:rPr lang="en-US" smtClean="0"/>
              <a:t>‹#›</a:t>
            </a:fld>
            <a:endParaRPr lang="en-US"/>
          </a:p>
        </p:txBody>
      </p:sp>
    </p:spTree>
    <p:extLst>
      <p:ext uri="{BB962C8B-B14F-4D97-AF65-F5344CB8AC3E}">
        <p14:creationId xmlns:p14="http://schemas.microsoft.com/office/powerpoint/2010/main" val="1872333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BF7523-9437-4680-AE5F-C51BE5EAF252}"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E2022C-06BA-4509-A675-DC81566363BA}" type="slidenum">
              <a:rPr lang="en-US" smtClean="0"/>
              <a:t>‹#›</a:t>
            </a:fld>
            <a:endParaRPr lang="en-US"/>
          </a:p>
        </p:txBody>
      </p:sp>
    </p:spTree>
    <p:extLst>
      <p:ext uri="{BB962C8B-B14F-4D97-AF65-F5344CB8AC3E}">
        <p14:creationId xmlns:p14="http://schemas.microsoft.com/office/powerpoint/2010/main" val="69577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BF7523-9437-4680-AE5F-C51BE5EAF252}" type="datetimeFigureOut">
              <a:rPr lang="en-US" smtClean="0"/>
              <a:t>10/20/2021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E2022C-06BA-4509-A675-DC81566363BA}" type="slidenum">
              <a:rPr lang="en-US" smtClean="0"/>
              <a:t>‹#›</a:t>
            </a:fld>
            <a:endParaRPr lang="en-US"/>
          </a:p>
        </p:txBody>
      </p:sp>
    </p:spTree>
    <p:extLst>
      <p:ext uri="{BB962C8B-B14F-4D97-AF65-F5344CB8AC3E}">
        <p14:creationId xmlns:p14="http://schemas.microsoft.com/office/powerpoint/2010/main" val="1930934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BF7523-9437-4680-AE5F-C51BE5EAF252}" type="datetimeFigureOut">
              <a:rPr lang="en-US" smtClean="0"/>
              <a:t>10/20/2021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E2022C-06BA-4509-A675-DC81566363BA}" type="slidenum">
              <a:rPr lang="en-US" smtClean="0"/>
              <a:t>‹#›</a:t>
            </a:fld>
            <a:endParaRPr lang="en-US"/>
          </a:p>
        </p:txBody>
      </p:sp>
    </p:spTree>
    <p:extLst>
      <p:ext uri="{BB962C8B-B14F-4D97-AF65-F5344CB8AC3E}">
        <p14:creationId xmlns:p14="http://schemas.microsoft.com/office/powerpoint/2010/main" val="1158153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BF7523-9437-4680-AE5F-C51BE5EAF252}" type="datetimeFigureOut">
              <a:rPr lang="en-US" smtClean="0"/>
              <a:t>10/20/2021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E2022C-06BA-4509-A675-DC81566363BA}" type="slidenum">
              <a:rPr lang="en-US" smtClean="0"/>
              <a:t>‹#›</a:t>
            </a:fld>
            <a:endParaRPr lang="en-US"/>
          </a:p>
        </p:txBody>
      </p:sp>
    </p:spTree>
    <p:extLst>
      <p:ext uri="{BB962C8B-B14F-4D97-AF65-F5344CB8AC3E}">
        <p14:creationId xmlns:p14="http://schemas.microsoft.com/office/powerpoint/2010/main" val="1317235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72CCB-697D-4E7B-96AD-8E24AE8BF317}"/>
              </a:ext>
            </a:extLst>
          </p:cNvPr>
          <p:cNvSpPr>
            <a:spLocks noGrp="1"/>
          </p:cNvSpPr>
          <p:nvPr>
            <p:ph type="title"/>
          </p:nvPr>
        </p:nvSpPr>
        <p:spPr/>
        <p:txBody>
          <a:bodyPr/>
          <a:lstStyle>
            <a:lvl1pPr>
              <a:defRPr baseline="0">
                <a:solidFill>
                  <a:srgbClr val="003C71"/>
                </a:solidFill>
                <a:latin typeface="Lato" panose="020F0502020204030203"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053CC33-61B6-40C0-B5AD-4DAEA9ABC3CF}"/>
              </a:ext>
            </a:extLst>
          </p:cNvPr>
          <p:cNvSpPr>
            <a:spLocks noGrp="1"/>
          </p:cNvSpPr>
          <p:nvPr>
            <p:ph idx="1"/>
          </p:nvPr>
        </p:nvSpPr>
        <p:spPr/>
        <p:txBody>
          <a:bodyPr/>
          <a:lstStyle>
            <a:lvl1pPr>
              <a:defRPr baseline="0">
                <a:latin typeface="Lato" panose="020F0502020204030203" pitchFamily="34" charset="0"/>
              </a:defRPr>
            </a:lvl1pPr>
            <a:lvl2pPr>
              <a:defRPr baseline="0">
                <a:latin typeface="Lato" panose="020F0502020204030203" pitchFamily="34" charset="0"/>
              </a:defRPr>
            </a:lvl2pPr>
            <a:lvl3pPr>
              <a:defRPr baseline="0">
                <a:latin typeface="Lato" panose="020F0502020204030203" pitchFamily="34" charset="0"/>
              </a:defRPr>
            </a:lvl3pPr>
            <a:lvl4pPr>
              <a:defRPr baseline="0">
                <a:latin typeface="Lato" panose="020F0502020204030203" pitchFamily="34" charset="0"/>
              </a:defRPr>
            </a:lvl4pPr>
            <a:lvl5pPr>
              <a:defRPr baseline="0">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34414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BF7523-9437-4680-AE5F-C51BE5EAF252}"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E2022C-06BA-4509-A675-DC81566363BA}" type="slidenum">
              <a:rPr lang="en-US" smtClean="0"/>
              <a:t>‹#›</a:t>
            </a:fld>
            <a:endParaRPr lang="en-US"/>
          </a:p>
        </p:txBody>
      </p:sp>
    </p:spTree>
    <p:extLst>
      <p:ext uri="{BB962C8B-B14F-4D97-AF65-F5344CB8AC3E}">
        <p14:creationId xmlns:p14="http://schemas.microsoft.com/office/powerpoint/2010/main" val="33790814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BF7523-9437-4680-AE5F-C51BE5EAF252}"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E2022C-06BA-4509-A675-DC81566363BA}" type="slidenum">
              <a:rPr lang="en-US" smtClean="0"/>
              <a:t>‹#›</a:t>
            </a:fld>
            <a:endParaRPr lang="en-US"/>
          </a:p>
        </p:txBody>
      </p:sp>
    </p:spTree>
    <p:extLst>
      <p:ext uri="{BB962C8B-B14F-4D97-AF65-F5344CB8AC3E}">
        <p14:creationId xmlns:p14="http://schemas.microsoft.com/office/powerpoint/2010/main" val="654384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BF7523-9437-4680-AE5F-C51BE5EAF252}"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2022C-06BA-4509-A675-DC81566363BA}" type="slidenum">
              <a:rPr lang="en-US" smtClean="0"/>
              <a:t>‹#›</a:t>
            </a:fld>
            <a:endParaRPr lang="en-US"/>
          </a:p>
        </p:txBody>
      </p:sp>
    </p:spTree>
    <p:extLst>
      <p:ext uri="{BB962C8B-B14F-4D97-AF65-F5344CB8AC3E}">
        <p14:creationId xmlns:p14="http://schemas.microsoft.com/office/powerpoint/2010/main" val="741306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BF7523-9437-4680-AE5F-C51BE5EAF252}"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2022C-06BA-4509-A675-DC81566363BA}" type="slidenum">
              <a:rPr lang="en-US" smtClean="0"/>
              <a:t>‹#›</a:t>
            </a:fld>
            <a:endParaRPr lang="en-US"/>
          </a:p>
        </p:txBody>
      </p:sp>
    </p:spTree>
    <p:extLst>
      <p:ext uri="{BB962C8B-B14F-4D97-AF65-F5344CB8AC3E}">
        <p14:creationId xmlns:p14="http://schemas.microsoft.com/office/powerpoint/2010/main" val="42460979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735D74E-97C1-4C9F-B8E1-A61B0CB58AE6}" type="datetimeFigureOut">
              <a:rPr lang="en-US" smtClean="0">
                <a:solidFill>
                  <a:prstClr val="black">
                    <a:tint val="75000"/>
                  </a:prstClr>
                </a:solidFill>
              </a:rPr>
              <a:pPr/>
              <a:t>10/20/2021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5C2437-2F8B-428D-8404-54B7C080FA23}" type="slidenum">
              <a:rPr lang="en-US" smtClean="0">
                <a:solidFill>
                  <a:prstClr val="black">
                    <a:tint val="75000"/>
                  </a:prstClr>
                </a:solidFill>
              </a:rPr>
              <a:pPr/>
              <a:t>‹#›</a:t>
            </a:fld>
            <a:endParaRPr lang="en-US" dirty="0">
              <a:solidFill>
                <a:prstClr val="black">
                  <a:tint val="75000"/>
                </a:prstClr>
              </a:solidFill>
            </a:endParaRPr>
          </a:p>
        </p:txBody>
      </p:sp>
      <p:sp>
        <p:nvSpPr>
          <p:cNvPr id="7" name="Title 1"/>
          <p:cNvSpPr>
            <a:spLocks noGrp="1"/>
          </p:cNvSpPr>
          <p:nvPr>
            <p:ph type="ctrTitle" hasCustomPrompt="1"/>
          </p:nvPr>
        </p:nvSpPr>
        <p:spPr>
          <a:xfrm>
            <a:off x="1320800" y="457207"/>
            <a:ext cx="10363200" cy="1470025"/>
          </a:xfrm>
        </p:spPr>
        <p:txBody>
          <a:bodyPr>
            <a:normAutofit/>
          </a:bodyPr>
          <a:lstStyle>
            <a:lvl1pPr algn="r">
              <a:defRPr sz="3300">
                <a:solidFill>
                  <a:srgbClr val="0084A9"/>
                </a:solidFill>
                <a:latin typeface="Raleway" panose="020B0003030101060003" pitchFamily="2" charset="0"/>
                <a:ea typeface="Raleway" panose="020B0003030101060003" pitchFamily="2" charset="0"/>
              </a:defRPr>
            </a:lvl1pPr>
          </a:lstStyle>
          <a:p>
            <a:r>
              <a:rPr lang="en-US" dirty="0"/>
              <a:t>CLICK TO EDIT MASTER TITLE STYLE</a:t>
            </a:r>
          </a:p>
        </p:txBody>
      </p:sp>
    </p:spTree>
    <p:extLst>
      <p:ext uri="{BB962C8B-B14F-4D97-AF65-F5344CB8AC3E}">
        <p14:creationId xmlns:p14="http://schemas.microsoft.com/office/powerpoint/2010/main" val="1141087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75A99-299F-4E6D-8874-346562DB1B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926575-3360-4730-9742-8B8CF86903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4339F0-F9EE-4E2F-AC9A-60D20BA660D3}"/>
              </a:ext>
            </a:extLst>
          </p:cNvPr>
          <p:cNvSpPr>
            <a:spLocks noGrp="1"/>
          </p:cNvSpPr>
          <p:nvPr>
            <p:ph type="dt" sz="half" idx="10"/>
          </p:nvPr>
        </p:nvSpPr>
        <p:spPr>
          <a:xfrm>
            <a:off x="838200" y="6356350"/>
            <a:ext cx="2743200" cy="365125"/>
          </a:xfrm>
          <a:prstGeom prst="rect">
            <a:avLst/>
          </a:prstGeom>
        </p:spPr>
        <p:txBody>
          <a:bodyPr/>
          <a:lstStyle/>
          <a:p>
            <a:fld id="{A0D399BD-8C83-45F0-8EA3-15212DAF6EA3}" type="datetimeFigureOut">
              <a:rPr lang="en-US" smtClean="0"/>
              <a:t>10/20/2021</a:t>
            </a:fld>
            <a:endParaRPr lang="en-US"/>
          </a:p>
        </p:txBody>
      </p:sp>
      <p:sp>
        <p:nvSpPr>
          <p:cNvPr id="5" name="Footer Placeholder 4">
            <a:extLst>
              <a:ext uri="{FF2B5EF4-FFF2-40B4-BE49-F238E27FC236}">
                <a16:creationId xmlns:a16="http://schemas.microsoft.com/office/drawing/2014/main" id="{CD93F61D-EF52-4B09-A24E-422235FF33A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897818A-B5CC-4AF1-9934-0E54D5468B54}"/>
              </a:ext>
            </a:extLst>
          </p:cNvPr>
          <p:cNvSpPr>
            <a:spLocks noGrp="1"/>
          </p:cNvSpPr>
          <p:nvPr>
            <p:ph type="sldNum" sz="quarter" idx="12"/>
          </p:nvPr>
        </p:nvSpPr>
        <p:spPr>
          <a:xfrm>
            <a:off x="8610600" y="6356350"/>
            <a:ext cx="2743200" cy="365125"/>
          </a:xfrm>
          <a:prstGeom prst="rect">
            <a:avLst/>
          </a:prstGeom>
        </p:spPr>
        <p:txBody>
          <a:bodyPr/>
          <a:lstStyle/>
          <a:p>
            <a:fld id="{5CA34B57-EC86-4103-8266-680D3B3BD83E}" type="slidenum">
              <a:rPr lang="en-US" smtClean="0"/>
              <a:t>‹#›</a:t>
            </a:fld>
            <a:endParaRPr lang="en-US"/>
          </a:p>
        </p:txBody>
      </p:sp>
    </p:spTree>
    <p:extLst>
      <p:ext uri="{BB962C8B-B14F-4D97-AF65-F5344CB8AC3E}">
        <p14:creationId xmlns:p14="http://schemas.microsoft.com/office/powerpoint/2010/main" val="3530987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0FD16-B09F-45F6-A2D2-B5A2AFDB81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86DBB4-B197-4DDA-BA8D-B3BA7243EB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F011C4-5E44-4E8A-A601-C4F654FD49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A1DB9D-E285-470A-AD14-3E48E15E111B}"/>
              </a:ext>
            </a:extLst>
          </p:cNvPr>
          <p:cNvSpPr>
            <a:spLocks noGrp="1"/>
          </p:cNvSpPr>
          <p:nvPr>
            <p:ph type="dt" sz="half" idx="10"/>
          </p:nvPr>
        </p:nvSpPr>
        <p:spPr>
          <a:xfrm>
            <a:off x="838200" y="6356350"/>
            <a:ext cx="2743200" cy="365125"/>
          </a:xfrm>
          <a:prstGeom prst="rect">
            <a:avLst/>
          </a:prstGeom>
        </p:spPr>
        <p:txBody>
          <a:bodyPr/>
          <a:lstStyle/>
          <a:p>
            <a:fld id="{A0D399BD-8C83-45F0-8EA3-15212DAF6EA3}" type="datetimeFigureOut">
              <a:rPr lang="en-US" smtClean="0"/>
              <a:t>10/20/2021</a:t>
            </a:fld>
            <a:endParaRPr lang="en-US"/>
          </a:p>
        </p:txBody>
      </p:sp>
      <p:sp>
        <p:nvSpPr>
          <p:cNvPr id="6" name="Footer Placeholder 5">
            <a:extLst>
              <a:ext uri="{FF2B5EF4-FFF2-40B4-BE49-F238E27FC236}">
                <a16:creationId xmlns:a16="http://schemas.microsoft.com/office/drawing/2014/main" id="{6DBB5938-20D5-4A83-A032-03D20B78B5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5299210-1A2C-4664-BF8D-C1F72181FD97}"/>
              </a:ext>
            </a:extLst>
          </p:cNvPr>
          <p:cNvSpPr>
            <a:spLocks noGrp="1"/>
          </p:cNvSpPr>
          <p:nvPr>
            <p:ph type="sldNum" sz="quarter" idx="12"/>
          </p:nvPr>
        </p:nvSpPr>
        <p:spPr>
          <a:xfrm>
            <a:off x="8610600" y="6356350"/>
            <a:ext cx="2743200" cy="365125"/>
          </a:xfrm>
          <a:prstGeom prst="rect">
            <a:avLst/>
          </a:prstGeom>
        </p:spPr>
        <p:txBody>
          <a:bodyPr/>
          <a:lstStyle/>
          <a:p>
            <a:fld id="{5CA34B57-EC86-4103-8266-680D3B3BD83E}" type="slidenum">
              <a:rPr lang="en-US" smtClean="0"/>
              <a:t>‹#›</a:t>
            </a:fld>
            <a:endParaRPr lang="en-US"/>
          </a:p>
        </p:txBody>
      </p:sp>
    </p:spTree>
    <p:extLst>
      <p:ext uri="{BB962C8B-B14F-4D97-AF65-F5344CB8AC3E}">
        <p14:creationId xmlns:p14="http://schemas.microsoft.com/office/powerpoint/2010/main" val="2098798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30831-A58A-4D19-BCD2-5315CAF9FD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BE18C8-6746-4B35-B798-1B846F7636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5BE0C8-EB68-416D-A5A9-5EB20A2D8E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15B1F9-F01E-4E6F-9FF4-838C1AC477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341305-5403-4BEA-B921-6AA3976E75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B141F8-24FB-45DB-90A1-E0FE37C986E3}"/>
              </a:ext>
            </a:extLst>
          </p:cNvPr>
          <p:cNvSpPr>
            <a:spLocks noGrp="1"/>
          </p:cNvSpPr>
          <p:nvPr>
            <p:ph type="dt" sz="half" idx="10"/>
          </p:nvPr>
        </p:nvSpPr>
        <p:spPr>
          <a:xfrm>
            <a:off x="838200" y="6356350"/>
            <a:ext cx="2743200" cy="365125"/>
          </a:xfrm>
          <a:prstGeom prst="rect">
            <a:avLst/>
          </a:prstGeom>
        </p:spPr>
        <p:txBody>
          <a:bodyPr/>
          <a:lstStyle/>
          <a:p>
            <a:fld id="{A0D399BD-8C83-45F0-8EA3-15212DAF6EA3}" type="datetimeFigureOut">
              <a:rPr lang="en-US" smtClean="0"/>
              <a:t>10/20/2021</a:t>
            </a:fld>
            <a:endParaRPr lang="en-US"/>
          </a:p>
        </p:txBody>
      </p:sp>
      <p:sp>
        <p:nvSpPr>
          <p:cNvPr id="8" name="Footer Placeholder 7">
            <a:extLst>
              <a:ext uri="{FF2B5EF4-FFF2-40B4-BE49-F238E27FC236}">
                <a16:creationId xmlns:a16="http://schemas.microsoft.com/office/drawing/2014/main" id="{64893CFB-3278-43E6-AEF3-19E445D6B4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924CD76-7E49-441A-9EE9-C3547FC71626}"/>
              </a:ext>
            </a:extLst>
          </p:cNvPr>
          <p:cNvSpPr>
            <a:spLocks noGrp="1"/>
          </p:cNvSpPr>
          <p:nvPr>
            <p:ph type="sldNum" sz="quarter" idx="12"/>
          </p:nvPr>
        </p:nvSpPr>
        <p:spPr>
          <a:xfrm>
            <a:off x="8610600" y="6356350"/>
            <a:ext cx="2743200" cy="365125"/>
          </a:xfrm>
          <a:prstGeom prst="rect">
            <a:avLst/>
          </a:prstGeom>
        </p:spPr>
        <p:txBody>
          <a:bodyPr/>
          <a:lstStyle/>
          <a:p>
            <a:fld id="{5CA34B57-EC86-4103-8266-680D3B3BD83E}" type="slidenum">
              <a:rPr lang="en-US" smtClean="0"/>
              <a:t>‹#›</a:t>
            </a:fld>
            <a:endParaRPr lang="en-US"/>
          </a:p>
        </p:txBody>
      </p:sp>
    </p:spTree>
    <p:extLst>
      <p:ext uri="{BB962C8B-B14F-4D97-AF65-F5344CB8AC3E}">
        <p14:creationId xmlns:p14="http://schemas.microsoft.com/office/powerpoint/2010/main" val="1479914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969285-12E7-4189-AC63-654992ACA2AC}"/>
              </a:ext>
            </a:extLst>
          </p:cNvPr>
          <p:cNvSpPr>
            <a:spLocks noGrp="1"/>
          </p:cNvSpPr>
          <p:nvPr>
            <p:ph type="dt" sz="half" idx="10"/>
          </p:nvPr>
        </p:nvSpPr>
        <p:spPr>
          <a:xfrm>
            <a:off x="838200" y="6356350"/>
            <a:ext cx="2743200" cy="365125"/>
          </a:xfrm>
          <a:prstGeom prst="rect">
            <a:avLst/>
          </a:prstGeom>
        </p:spPr>
        <p:txBody>
          <a:bodyPr/>
          <a:lstStyle/>
          <a:p>
            <a:fld id="{A0D399BD-8C83-45F0-8EA3-15212DAF6EA3}" type="datetimeFigureOut">
              <a:rPr lang="en-US" smtClean="0"/>
              <a:t>10/20/2021</a:t>
            </a:fld>
            <a:endParaRPr lang="en-US"/>
          </a:p>
        </p:txBody>
      </p:sp>
      <p:sp>
        <p:nvSpPr>
          <p:cNvPr id="3" name="Footer Placeholder 2">
            <a:extLst>
              <a:ext uri="{FF2B5EF4-FFF2-40B4-BE49-F238E27FC236}">
                <a16:creationId xmlns:a16="http://schemas.microsoft.com/office/drawing/2014/main" id="{084163F4-8B8B-47C2-BB29-D6E3AEB706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02D939B-161D-4448-B62C-08D2E6A29A12}"/>
              </a:ext>
            </a:extLst>
          </p:cNvPr>
          <p:cNvSpPr>
            <a:spLocks noGrp="1"/>
          </p:cNvSpPr>
          <p:nvPr>
            <p:ph type="sldNum" sz="quarter" idx="12"/>
          </p:nvPr>
        </p:nvSpPr>
        <p:spPr>
          <a:xfrm>
            <a:off x="8610600" y="6356350"/>
            <a:ext cx="2743200" cy="365125"/>
          </a:xfrm>
          <a:prstGeom prst="rect">
            <a:avLst/>
          </a:prstGeom>
        </p:spPr>
        <p:txBody>
          <a:bodyPr/>
          <a:lstStyle/>
          <a:p>
            <a:fld id="{5CA34B57-EC86-4103-8266-680D3B3BD83E}" type="slidenum">
              <a:rPr lang="en-US" smtClean="0"/>
              <a:t>‹#›</a:t>
            </a:fld>
            <a:endParaRPr lang="en-US"/>
          </a:p>
        </p:txBody>
      </p:sp>
    </p:spTree>
    <p:extLst>
      <p:ext uri="{BB962C8B-B14F-4D97-AF65-F5344CB8AC3E}">
        <p14:creationId xmlns:p14="http://schemas.microsoft.com/office/powerpoint/2010/main" val="1382519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E55E6-4ECF-430E-A592-FEA7782213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BB466C-23F3-4028-B9AA-ACD084633A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DFBDA9-BF6B-4C98-A9FE-A700E76F23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34FAEA-9A6E-4E47-A29F-EB968551C8AD}"/>
              </a:ext>
            </a:extLst>
          </p:cNvPr>
          <p:cNvSpPr>
            <a:spLocks noGrp="1"/>
          </p:cNvSpPr>
          <p:nvPr>
            <p:ph type="dt" sz="half" idx="10"/>
          </p:nvPr>
        </p:nvSpPr>
        <p:spPr>
          <a:xfrm>
            <a:off x="838200" y="6356350"/>
            <a:ext cx="2743200" cy="365125"/>
          </a:xfrm>
          <a:prstGeom prst="rect">
            <a:avLst/>
          </a:prstGeom>
        </p:spPr>
        <p:txBody>
          <a:bodyPr/>
          <a:lstStyle/>
          <a:p>
            <a:fld id="{A0D399BD-8C83-45F0-8EA3-15212DAF6EA3}" type="datetimeFigureOut">
              <a:rPr lang="en-US" smtClean="0"/>
              <a:t>10/20/2021</a:t>
            </a:fld>
            <a:endParaRPr lang="en-US"/>
          </a:p>
        </p:txBody>
      </p:sp>
      <p:sp>
        <p:nvSpPr>
          <p:cNvPr id="6" name="Footer Placeholder 5">
            <a:extLst>
              <a:ext uri="{FF2B5EF4-FFF2-40B4-BE49-F238E27FC236}">
                <a16:creationId xmlns:a16="http://schemas.microsoft.com/office/drawing/2014/main" id="{4E394010-BC2A-4333-BFBE-145BA5990A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9A562DE-4D64-48B0-8D9F-7C99791E4A4F}"/>
              </a:ext>
            </a:extLst>
          </p:cNvPr>
          <p:cNvSpPr>
            <a:spLocks noGrp="1"/>
          </p:cNvSpPr>
          <p:nvPr>
            <p:ph type="sldNum" sz="quarter" idx="12"/>
          </p:nvPr>
        </p:nvSpPr>
        <p:spPr>
          <a:xfrm>
            <a:off x="8610600" y="6356350"/>
            <a:ext cx="2743200" cy="365125"/>
          </a:xfrm>
          <a:prstGeom prst="rect">
            <a:avLst/>
          </a:prstGeom>
        </p:spPr>
        <p:txBody>
          <a:bodyPr/>
          <a:lstStyle/>
          <a:p>
            <a:fld id="{5CA34B57-EC86-4103-8266-680D3B3BD83E}" type="slidenum">
              <a:rPr lang="en-US" smtClean="0"/>
              <a:t>‹#›</a:t>
            </a:fld>
            <a:endParaRPr lang="en-US"/>
          </a:p>
        </p:txBody>
      </p:sp>
    </p:spTree>
    <p:extLst>
      <p:ext uri="{BB962C8B-B14F-4D97-AF65-F5344CB8AC3E}">
        <p14:creationId xmlns:p14="http://schemas.microsoft.com/office/powerpoint/2010/main" val="1170949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E2ECC-1D0F-4AA1-9217-73EF37DCB9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21DC64-B52F-46FD-939B-6E2E9FF280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CA218CC-2E03-48D3-9933-EB8D15B68A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6F9701-6E48-4864-800A-93B565BDB23C}"/>
              </a:ext>
            </a:extLst>
          </p:cNvPr>
          <p:cNvSpPr>
            <a:spLocks noGrp="1"/>
          </p:cNvSpPr>
          <p:nvPr>
            <p:ph type="dt" sz="half" idx="10"/>
          </p:nvPr>
        </p:nvSpPr>
        <p:spPr>
          <a:xfrm>
            <a:off x="838200" y="6356350"/>
            <a:ext cx="2743200" cy="365125"/>
          </a:xfrm>
          <a:prstGeom prst="rect">
            <a:avLst/>
          </a:prstGeom>
        </p:spPr>
        <p:txBody>
          <a:bodyPr/>
          <a:lstStyle/>
          <a:p>
            <a:fld id="{A0D399BD-8C83-45F0-8EA3-15212DAF6EA3}" type="datetimeFigureOut">
              <a:rPr lang="en-US" smtClean="0"/>
              <a:t>10/20/2021</a:t>
            </a:fld>
            <a:endParaRPr lang="en-US"/>
          </a:p>
        </p:txBody>
      </p:sp>
      <p:sp>
        <p:nvSpPr>
          <p:cNvPr id="6" name="Footer Placeholder 5">
            <a:extLst>
              <a:ext uri="{FF2B5EF4-FFF2-40B4-BE49-F238E27FC236}">
                <a16:creationId xmlns:a16="http://schemas.microsoft.com/office/drawing/2014/main" id="{CFAF7528-330F-42CF-83A0-7FA40DC9015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C9B7662-D83E-4A87-8EEF-114206F1FB6A}"/>
              </a:ext>
            </a:extLst>
          </p:cNvPr>
          <p:cNvSpPr>
            <a:spLocks noGrp="1"/>
          </p:cNvSpPr>
          <p:nvPr>
            <p:ph type="sldNum" sz="quarter" idx="12"/>
          </p:nvPr>
        </p:nvSpPr>
        <p:spPr>
          <a:xfrm>
            <a:off x="8610600" y="6356350"/>
            <a:ext cx="2743200" cy="365125"/>
          </a:xfrm>
          <a:prstGeom prst="rect">
            <a:avLst/>
          </a:prstGeom>
        </p:spPr>
        <p:txBody>
          <a:bodyPr/>
          <a:lstStyle/>
          <a:p>
            <a:fld id="{5CA34B57-EC86-4103-8266-680D3B3BD83E}" type="slidenum">
              <a:rPr lang="en-US" smtClean="0"/>
              <a:t>‹#›</a:t>
            </a:fld>
            <a:endParaRPr lang="en-US"/>
          </a:p>
        </p:txBody>
      </p:sp>
    </p:spTree>
    <p:extLst>
      <p:ext uri="{BB962C8B-B14F-4D97-AF65-F5344CB8AC3E}">
        <p14:creationId xmlns:p14="http://schemas.microsoft.com/office/powerpoint/2010/main" val="1444382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B3ECD-4D9A-41E6-AC18-6DC91D46BE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591EDD-E4CF-470A-9FF8-9A6DE12614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A6FE8B-6C95-4F46-B049-9583EB81C3A3}"/>
              </a:ext>
            </a:extLst>
          </p:cNvPr>
          <p:cNvSpPr>
            <a:spLocks noGrp="1"/>
          </p:cNvSpPr>
          <p:nvPr>
            <p:ph type="dt" sz="half" idx="10"/>
          </p:nvPr>
        </p:nvSpPr>
        <p:spPr>
          <a:xfrm>
            <a:off x="838200" y="6356350"/>
            <a:ext cx="2743200" cy="365125"/>
          </a:xfrm>
          <a:prstGeom prst="rect">
            <a:avLst/>
          </a:prstGeom>
        </p:spPr>
        <p:txBody>
          <a:bodyPr/>
          <a:lstStyle/>
          <a:p>
            <a:fld id="{A0D399BD-8C83-45F0-8EA3-15212DAF6EA3}" type="datetimeFigureOut">
              <a:rPr lang="en-US" smtClean="0"/>
              <a:t>10/20/2021</a:t>
            </a:fld>
            <a:endParaRPr lang="en-US"/>
          </a:p>
        </p:txBody>
      </p:sp>
      <p:sp>
        <p:nvSpPr>
          <p:cNvPr id="5" name="Footer Placeholder 4">
            <a:extLst>
              <a:ext uri="{FF2B5EF4-FFF2-40B4-BE49-F238E27FC236}">
                <a16:creationId xmlns:a16="http://schemas.microsoft.com/office/drawing/2014/main" id="{2CB31302-45FF-4BF4-9D7B-704ABF71EE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91429F1-6C14-4009-8463-CAF99AF24FE9}"/>
              </a:ext>
            </a:extLst>
          </p:cNvPr>
          <p:cNvSpPr>
            <a:spLocks noGrp="1"/>
          </p:cNvSpPr>
          <p:nvPr>
            <p:ph type="sldNum" sz="quarter" idx="12"/>
          </p:nvPr>
        </p:nvSpPr>
        <p:spPr>
          <a:xfrm>
            <a:off x="8610600" y="6356350"/>
            <a:ext cx="2743200" cy="365125"/>
          </a:xfrm>
          <a:prstGeom prst="rect">
            <a:avLst/>
          </a:prstGeom>
        </p:spPr>
        <p:txBody>
          <a:bodyPr/>
          <a:lstStyle/>
          <a:p>
            <a:fld id="{5CA34B57-EC86-4103-8266-680D3B3BD83E}" type="slidenum">
              <a:rPr lang="en-US" smtClean="0"/>
              <a:t>‹#›</a:t>
            </a:fld>
            <a:endParaRPr lang="en-US"/>
          </a:p>
        </p:txBody>
      </p:sp>
    </p:spTree>
    <p:extLst>
      <p:ext uri="{BB962C8B-B14F-4D97-AF65-F5344CB8AC3E}">
        <p14:creationId xmlns:p14="http://schemas.microsoft.com/office/powerpoint/2010/main" val="4063127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6BE64B-B394-4878-AFA4-54903EA405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4C048D-6314-4CDF-8A8E-6636F374A7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30411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BF7523-9437-4680-AE5F-C51BE5EAF252}" type="datetimeFigureOut">
              <a:rPr lang="en-US" smtClean="0"/>
              <a:t>10/20/2021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E2022C-06BA-4509-A675-DC81566363BA}" type="slidenum">
              <a:rPr lang="en-US" smtClean="0"/>
              <a:t>‹#›</a:t>
            </a:fld>
            <a:endParaRPr lang="en-US"/>
          </a:p>
        </p:txBody>
      </p:sp>
    </p:spTree>
    <p:extLst>
      <p:ext uri="{BB962C8B-B14F-4D97-AF65-F5344CB8AC3E}">
        <p14:creationId xmlns:p14="http://schemas.microsoft.com/office/powerpoint/2010/main" val="27624052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eg"/></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4.JPG"/><Relationship Id="rId4" Type="http://schemas.openxmlformats.org/officeDocument/2006/relationships/image" Target="../media/image17.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4.JPG"/></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5" Type="http://schemas.openxmlformats.org/officeDocument/2006/relationships/image" Target="../media/image14.JP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13.xml"/><Relationship Id="rId5" Type="http://schemas.openxmlformats.org/officeDocument/2006/relationships/image" Target="../media/image14.JP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4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C0A07-53B6-41F6-93DE-A205CD4DEB35}"/>
              </a:ext>
            </a:extLst>
          </p:cNvPr>
          <p:cNvSpPr>
            <a:spLocks noGrp="1"/>
          </p:cNvSpPr>
          <p:nvPr>
            <p:ph type="ctrTitle"/>
          </p:nvPr>
        </p:nvSpPr>
        <p:spPr>
          <a:xfrm>
            <a:off x="1524000" y="1326551"/>
            <a:ext cx="9144000" cy="2387600"/>
          </a:xfrm>
        </p:spPr>
        <p:txBody>
          <a:bodyPr/>
          <a:lstStyle/>
          <a:p>
            <a:r>
              <a:rPr lang="en-US" dirty="0"/>
              <a:t>HOW TO WORK UP A PATIENT</a:t>
            </a:r>
            <a:br>
              <a:rPr lang="en-US" dirty="0"/>
            </a:br>
            <a:br>
              <a:rPr lang="en-US" dirty="0">
                <a:solidFill>
                  <a:schemeClr val="bg1"/>
                </a:solidFill>
                <a:latin typeface="Lato" panose="020F0502020204030203" pitchFamily="34" charset="0"/>
                <a:ea typeface="Lato" panose="020F0502020204030203" pitchFamily="34" charset="0"/>
                <a:cs typeface="Lato" panose="020F0502020204030203" pitchFamily="34" charset="0"/>
              </a:rPr>
            </a:br>
            <a:endParaRPr lang="en-US"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3" name="Subtitle 2">
            <a:extLst>
              <a:ext uri="{FF2B5EF4-FFF2-40B4-BE49-F238E27FC236}">
                <a16:creationId xmlns:a16="http://schemas.microsoft.com/office/drawing/2014/main" id="{6C9ECBD9-3D79-4231-A968-138F672AB0F3}"/>
              </a:ext>
            </a:extLst>
          </p:cNvPr>
          <p:cNvSpPr>
            <a:spLocks noGrp="1"/>
          </p:cNvSpPr>
          <p:nvPr>
            <p:ph type="subTitle" idx="1"/>
          </p:nvPr>
        </p:nvSpPr>
        <p:spPr>
          <a:xfrm>
            <a:off x="1524000" y="3602037"/>
            <a:ext cx="9144000" cy="2124060"/>
          </a:xfrm>
        </p:spPr>
        <p:txBody>
          <a:bodyPr>
            <a:normAutofit fontScale="85000" lnSpcReduction="20000"/>
          </a:bodyPr>
          <a:lstStyle/>
          <a:p>
            <a:r>
              <a:rPr lang="en-US" sz="2600" dirty="0"/>
              <a:t>David B Wright MD</a:t>
            </a:r>
          </a:p>
          <a:p>
            <a:r>
              <a:rPr lang="en-US" sz="2600" dirty="0">
                <a:solidFill>
                  <a:schemeClr val="bg1"/>
                </a:solidFill>
                <a:latin typeface="Lato" panose="020F0502020204030203" pitchFamily="34" charset="0"/>
                <a:ea typeface="Lato" panose="020F0502020204030203" pitchFamily="34" charset="0"/>
                <a:cs typeface="Lato" panose="020F0502020204030203" pitchFamily="34" charset="0"/>
              </a:rPr>
              <a:t>Clinical Coach BDM</a:t>
            </a:r>
          </a:p>
          <a:p>
            <a:r>
              <a:rPr lang="en-US" sz="2600" dirty="0"/>
              <a:t>22 October 2021</a:t>
            </a:r>
          </a:p>
          <a:p>
            <a:r>
              <a:rPr lang="en-US" sz="2600" dirty="0">
                <a:solidFill>
                  <a:schemeClr val="bg1"/>
                </a:solidFill>
                <a:latin typeface="Lato" panose="020F0502020204030203" pitchFamily="34" charset="0"/>
                <a:ea typeface="Lato" panose="020F0502020204030203" pitchFamily="34" charset="0"/>
                <a:cs typeface="Lato" panose="020F0502020204030203" pitchFamily="34" charset="0"/>
              </a:rPr>
              <a:t>BaleDoneen Academy </a:t>
            </a:r>
          </a:p>
          <a:p>
            <a:r>
              <a:rPr lang="en-US" sz="2600" dirty="0">
                <a:solidFill>
                  <a:schemeClr val="bg1"/>
                </a:solidFill>
                <a:latin typeface="Lato" panose="020F0502020204030203" pitchFamily="34" charset="0"/>
                <a:ea typeface="Lato" panose="020F0502020204030203" pitchFamily="34" charset="0"/>
                <a:cs typeface="Lato" panose="020F0502020204030203" pitchFamily="34" charset="0"/>
              </a:rPr>
              <a:t>Course 2</a:t>
            </a:r>
          </a:p>
          <a:p>
            <a:r>
              <a:rPr lang="en-US" dirty="0"/>
              <a:t> </a:t>
            </a:r>
          </a:p>
          <a:p>
            <a:endParaRPr lang="en-US"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112040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C7F15-3707-45AF-8948-23161F918330}"/>
              </a:ext>
            </a:extLst>
          </p:cNvPr>
          <p:cNvSpPr>
            <a:spLocks noGrp="1"/>
          </p:cNvSpPr>
          <p:nvPr>
            <p:ph type="title"/>
          </p:nvPr>
        </p:nvSpPr>
        <p:spPr/>
        <p:txBody>
          <a:bodyPr/>
          <a:lstStyle/>
          <a:p>
            <a:r>
              <a:rPr lang="en-US" dirty="0">
                <a:ea typeface="Lato" panose="020F0502020204030203" pitchFamily="34" charset="0"/>
                <a:cs typeface="Lato" panose="020F0502020204030203" pitchFamily="34" charset="0"/>
              </a:rPr>
              <a:t>WHOM SHOULD I EDFROG FIRST?</a:t>
            </a:r>
            <a:r>
              <a:rPr lang="en-US" dirty="0">
                <a:solidFill>
                  <a:srgbClr val="003C71"/>
                </a:solidFill>
                <a:latin typeface="Lato" panose="020F0502020204030203" pitchFamily="34" charset="0"/>
                <a:ea typeface="Lato" panose="020F0502020204030203" pitchFamily="34" charset="0"/>
                <a:cs typeface="Lato" panose="020F0502020204030203" pitchFamily="34" charset="0"/>
              </a:rPr>
              <a:t> </a:t>
            </a:r>
          </a:p>
        </p:txBody>
      </p:sp>
      <p:sp>
        <p:nvSpPr>
          <p:cNvPr id="3" name="Content Placeholder 2">
            <a:extLst>
              <a:ext uri="{FF2B5EF4-FFF2-40B4-BE49-F238E27FC236}">
                <a16:creationId xmlns:a16="http://schemas.microsoft.com/office/drawing/2014/main" id="{06DA0057-B9CB-41EE-8FB4-D8CD3AECA24D}"/>
              </a:ext>
            </a:extLst>
          </p:cNvPr>
          <p:cNvSpPr>
            <a:spLocks noGrp="1"/>
          </p:cNvSpPr>
          <p:nvPr>
            <p:ph idx="1"/>
          </p:nvPr>
        </p:nvSpPr>
        <p:spPr/>
        <p:txBody>
          <a:bodyPr>
            <a:normAutofit/>
          </a:bodyPr>
          <a:lstStyle/>
          <a:p>
            <a:r>
              <a:rPr lang="en-US" b="1" dirty="0">
                <a:solidFill>
                  <a:srgbClr val="003C71"/>
                </a:solidFill>
                <a:ea typeface="Lato" panose="020F0502020204030203" pitchFamily="34" charset="0"/>
                <a:cs typeface="Lato" panose="020F0502020204030203" pitchFamily="34" charset="0"/>
              </a:rPr>
              <a:t>PAST MEDICAL HISTORY</a:t>
            </a:r>
          </a:p>
          <a:p>
            <a:pPr lvl="1"/>
            <a:r>
              <a:rPr lang="en-US" dirty="0">
                <a:solidFill>
                  <a:srgbClr val="003C71"/>
                </a:solidFill>
                <a:ea typeface="Lato" panose="020F0502020204030203" pitchFamily="34" charset="0"/>
                <a:cs typeface="Lato" panose="020F0502020204030203" pitchFamily="34" charset="0"/>
              </a:rPr>
              <a:t>ANY CV EVENTS, DIAGNOSIS, OR DIABETES </a:t>
            </a:r>
            <a:r>
              <a:rPr lang="en-US" dirty="0">
                <a:solidFill>
                  <a:srgbClr val="003C71"/>
                </a:solidFill>
                <a:ea typeface="Lato" panose="020F0502020204030203" pitchFamily="34" charset="0"/>
                <a:cs typeface="Lato" panose="020F0502020204030203" pitchFamily="34" charset="0"/>
                <a:sym typeface="Wingdings" panose="05000000000000000000" pitchFamily="2" charset="2"/>
              </a:rPr>
              <a:t> Complete evaluation</a:t>
            </a:r>
            <a:endParaRPr lang="en-US" dirty="0">
              <a:solidFill>
                <a:srgbClr val="003C71"/>
              </a:solidFill>
              <a:ea typeface="Lato" panose="020F0502020204030203" pitchFamily="34" charset="0"/>
              <a:cs typeface="Lato" panose="020F0502020204030203" pitchFamily="34" charset="0"/>
            </a:endParaRPr>
          </a:p>
          <a:p>
            <a:pPr lvl="1"/>
            <a:r>
              <a:rPr lang="en-US" dirty="0">
                <a:solidFill>
                  <a:srgbClr val="003C71"/>
                </a:solidFill>
                <a:ea typeface="Lato" panose="020F0502020204030203" pitchFamily="34" charset="0"/>
                <a:cs typeface="Lato" panose="020F0502020204030203" pitchFamily="34" charset="0"/>
              </a:rPr>
              <a:t>TRADITIONAL RISK FACTORS INCLUDING SLEEP </a:t>
            </a:r>
            <a:r>
              <a:rPr lang="en-US" dirty="0">
                <a:solidFill>
                  <a:srgbClr val="003C71"/>
                </a:solidFill>
                <a:ea typeface="Lato" panose="020F0502020204030203" pitchFamily="34" charset="0"/>
                <a:cs typeface="Lato" panose="020F0502020204030203" pitchFamily="34" charset="0"/>
                <a:sym typeface="Wingdings" panose="05000000000000000000" pitchFamily="2" charset="2"/>
              </a:rPr>
              <a:t> </a:t>
            </a:r>
            <a:r>
              <a:rPr lang="en-US" dirty="0">
                <a:solidFill>
                  <a:srgbClr val="003C71"/>
                </a:solidFill>
                <a:ea typeface="Lato" panose="020F0502020204030203" pitchFamily="34" charset="0"/>
                <a:cs typeface="Lato" panose="020F0502020204030203" pitchFamily="34" charset="0"/>
              </a:rPr>
              <a:t>Complete evaluation </a:t>
            </a:r>
          </a:p>
          <a:p>
            <a:pPr lvl="1"/>
            <a:r>
              <a:rPr lang="en-US" dirty="0">
                <a:solidFill>
                  <a:srgbClr val="003C71"/>
                </a:solidFill>
                <a:ea typeface="Lato" panose="020F0502020204030203" pitchFamily="34" charset="0"/>
                <a:cs typeface="Lato" panose="020F0502020204030203" pitchFamily="34" charset="0"/>
              </a:rPr>
              <a:t>NO </a:t>
            </a:r>
            <a:r>
              <a:rPr lang="en-US" dirty="0" err="1">
                <a:solidFill>
                  <a:srgbClr val="003C71"/>
                </a:solidFill>
                <a:ea typeface="Lato" panose="020F0502020204030203" pitchFamily="34" charset="0"/>
                <a:cs typeface="Lato" panose="020F0502020204030203" pitchFamily="34" charset="0"/>
              </a:rPr>
              <a:t>POSITIVES</a:t>
            </a:r>
            <a:r>
              <a:rPr lang="en-US" dirty="0" err="1">
                <a:solidFill>
                  <a:srgbClr val="003C71"/>
                </a:solidFill>
                <a:ea typeface="Lato" panose="020F0502020204030203" pitchFamily="34" charset="0"/>
                <a:cs typeface="Lato" panose="020F0502020204030203" pitchFamily="34" charset="0"/>
                <a:sym typeface="Wingdings" panose="05000000000000000000" pitchFamily="2" charset="2"/>
              </a:rPr>
              <a:t>Next</a:t>
            </a:r>
            <a:r>
              <a:rPr lang="en-US" dirty="0">
                <a:solidFill>
                  <a:srgbClr val="003C71"/>
                </a:solidFill>
                <a:ea typeface="Lato" panose="020F0502020204030203" pitchFamily="34" charset="0"/>
                <a:cs typeface="Lato" panose="020F0502020204030203" pitchFamily="34" charset="0"/>
                <a:sym typeface="Wingdings" panose="05000000000000000000" pitchFamily="2" charset="2"/>
              </a:rPr>
              <a:t> step</a:t>
            </a:r>
          </a:p>
          <a:p>
            <a:r>
              <a:rPr lang="en-US" b="1" dirty="0">
                <a:solidFill>
                  <a:srgbClr val="003C71"/>
                </a:solidFill>
                <a:ea typeface="Lato" panose="020F0502020204030203" pitchFamily="34" charset="0"/>
                <a:cs typeface="Lato" panose="020F0502020204030203" pitchFamily="34" charset="0"/>
                <a:sym typeface="Wingdings" panose="05000000000000000000" pitchFamily="2" charset="2"/>
              </a:rPr>
              <a:t>FAMILY HISTORY</a:t>
            </a:r>
          </a:p>
          <a:p>
            <a:pPr lvl="1"/>
            <a:r>
              <a:rPr lang="en-US" dirty="0">
                <a:solidFill>
                  <a:srgbClr val="003C71"/>
                </a:solidFill>
                <a:ea typeface="Lato" panose="020F0502020204030203" pitchFamily="34" charset="0"/>
                <a:cs typeface="Lato" panose="020F0502020204030203" pitchFamily="34" charset="0"/>
                <a:sym typeface="Wingdings" panose="05000000000000000000" pitchFamily="2" charset="2"/>
              </a:rPr>
              <a:t>ANY VASCULAR EVENTS OR T2DMComplete evaluation</a:t>
            </a:r>
          </a:p>
          <a:p>
            <a:pPr lvl="1"/>
            <a:r>
              <a:rPr lang="en-US" dirty="0">
                <a:solidFill>
                  <a:srgbClr val="003C71"/>
                </a:solidFill>
                <a:ea typeface="Lato" panose="020F0502020204030203" pitchFamily="34" charset="0"/>
                <a:cs typeface="Lato" panose="020F0502020204030203" pitchFamily="34" charset="0"/>
                <a:sym typeface="Wingdings" panose="05000000000000000000" pitchFamily="2" charset="2"/>
              </a:rPr>
              <a:t>NO/INCOMPLETE </a:t>
            </a:r>
            <a:r>
              <a:rPr lang="en-US" dirty="0" err="1">
                <a:solidFill>
                  <a:srgbClr val="003C71"/>
                </a:solidFill>
                <a:ea typeface="Lato" panose="020F0502020204030203" pitchFamily="34" charset="0"/>
                <a:cs typeface="Lato" panose="020F0502020204030203" pitchFamily="34" charset="0"/>
                <a:sym typeface="Wingdings" panose="05000000000000000000" pitchFamily="2" charset="2"/>
              </a:rPr>
              <a:t>FHNext</a:t>
            </a:r>
            <a:r>
              <a:rPr lang="en-US" dirty="0">
                <a:solidFill>
                  <a:srgbClr val="003C71"/>
                </a:solidFill>
                <a:ea typeface="Lato" panose="020F0502020204030203" pitchFamily="34" charset="0"/>
                <a:cs typeface="Lato" panose="020F0502020204030203" pitchFamily="34" charset="0"/>
                <a:sym typeface="Wingdings" panose="05000000000000000000" pitchFamily="2" charset="2"/>
              </a:rPr>
              <a:t> step</a:t>
            </a:r>
          </a:p>
        </p:txBody>
      </p:sp>
    </p:spTree>
    <p:extLst>
      <p:ext uri="{BB962C8B-B14F-4D97-AF65-F5344CB8AC3E}">
        <p14:creationId xmlns:p14="http://schemas.microsoft.com/office/powerpoint/2010/main" val="32215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C7F15-3707-45AF-8948-23161F918330}"/>
              </a:ext>
            </a:extLst>
          </p:cNvPr>
          <p:cNvSpPr>
            <a:spLocks noGrp="1"/>
          </p:cNvSpPr>
          <p:nvPr>
            <p:ph type="title"/>
          </p:nvPr>
        </p:nvSpPr>
        <p:spPr/>
        <p:txBody>
          <a:bodyPr/>
          <a:lstStyle/>
          <a:p>
            <a:r>
              <a:rPr lang="en-US" dirty="0">
                <a:ea typeface="Lato" panose="020F0502020204030203" pitchFamily="34" charset="0"/>
                <a:cs typeface="Lato" panose="020F0502020204030203" pitchFamily="34" charset="0"/>
              </a:rPr>
              <a:t>WHOM SHOULD I EDFROG FIRST?</a:t>
            </a:r>
            <a:endParaRPr lang="en-US" dirty="0">
              <a:solidFill>
                <a:srgbClr val="003C71"/>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06DA0057-B9CB-41EE-8FB4-D8CD3AECA24D}"/>
              </a:ext>
            </a:extLst>
          </p:cNvPr>
          <p:cNvSpPr>
            <a:spLocks noGrp="1"/>
          </p:cNvSpPr>
          <p:nvPr>
            <p:ph idx="1"/>
          </p:nvPr>
        </p:nvSpPr>
        <p:spPr>
          <a:xfrm>
            <a:off x="838200" y="1492249"/>
            <a:ext cx="10515600" cy="5000625"/>
          </a:xfrm>
        </p:spPr>
        <p:txBody>
          <a:bodyPr>
            <a:normAutofit/>
          </a:bodyPr>
          <a:lstStyle/>
          <a:p>
            <a:r>
              <a:rPr lang="en-US" b="1" dirty="0">
                <a:solidFill>
                  <a:srgbClr val="003C71"/>
                </a:solidFill>
                <a:latin typeface="Lato" panose="020F0502020204030203" pitchFamily="34" charset="0"/>
                <a:ea typeface="Lato" panose="020F0502020204030203" pitchFamily="34" charset="0"/>
                <a:cs typeface="Lato" panose="020F0502020204030203" pitchFamily="34" charset="0"/>
              </a:rPr>
              <a:t>PLAQUE-FINDING SURVEY</a:t>
            </a:r>
          </a:p>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Chart Review of Radiologic Studies for evidence of arterial calcification</a:t>
            </a:r>
          </a:p>
          <a:p>
            <a:pPr lvl="1"/>
            <a:r>
              <a:rPr lang="en-US" dirty="0">
                <a:solidFill>
                  <a:srgbClr val="003C71"/>
                </a:solidFill>
                <a:latin typeface="Lato" panose="020F0502020204030203" pitchFamily="34" charset="0"/>
                <a:ea typeface="Lato" panose="020F0502020204030203" pitchFamily="34" charset="0"/>
                <a:cs typeface="Lato" panose="020F0502020204030203" pitchFamily="34" charset="0"/>
              </a:rPr>
              <a:t>Plain films--Chest, extremities, abdomen/pelvis</a:t>
            </a:r>
          </a:p>
          <a:p>
            <a:pPr lvl="1"/>
            <a:r>
              <a:rPr lang="en-US" dirty="0">
                <a:solidFill>
                  <a:srgbClr val="003C71"/>
                </a:solidFill>
                <a:latin typeface="Lato" panose="020F0502020204030203" pitchFamily="34" charset="0"/>
                <a:ea typeface="Lato" panose="020F0502020204030203" pitchFamily="34" charset="0"/>
                <a:cs typeface="Lato" panose="020F0502020204030203" pitchFamily="34" charset="0"/>
              </a:rPr>
              <a:t>CT scans--Chest, Brain, Neck, Abdomen/pelvis, extremities</a:t>
            </a:r>
          </a:p>
          <a:p>
            <a:pPr lvl="1"/>
            <a:r>
              <a:rPr lang="en-US" dirty="0">
                <a:solidFill>
                  <a:srgbClr val="003C71"/>
                </a:solidFill>
                <a:latin typeface="Lato" panose="020F0502020204030203" pitchFamily="34" charset="0"/>
                <a:ea typeface="Lato" panose="020F0502020204030203" pitchFamily="34" charset="0"/>
                <a:cs typeface="Lato" panose="020F0502020204030203" pitchFamily="34" charset="0"/>
              </a:rPr>
              <a:t>MRI/MRA scans--Chest, Brain, Neck, Abdomen/pelvis, extremities</a:t>
            </a:r>
          </a:p>
          <a:p>
            <a:pPr lvl="1"/>
            <a:r>
              <a:rPr lang="en-US" dirty="0">
                <a:solidFill>
                  <a:srgbClr val="003C71"/>
                </a:solidFill>
                <a:latin typeface="Lato" panose="020F0502020204030203" pitchFamily="34" charset="0"/>
                <a:ea typeface="Lato" panose="020F0502020204030203" pitchFamily="34" charset="0"/>
                <a:cs typeface="Lato" panose="020F0502020204030203" pitchFamily="34" charset="0"/>
              </a:rPr>
              <a:t>Ultrasound--any vascular, Abdomen/pelvis, cardiac echo findings</a:t>
            </a:r>
          </a:p>
          <a:p>
            <a:pPr lvl="1"/>
            <a:r>
              <a:rPr lang="en-US" dirty="0">
                <a:solidFill>
                  <a:srgbClr val="003C71"/>
                </a:solidFill>
                <a:latin typeface="Lato" panose="020F0502020204030203" pitchFamily="34" charset="0"/>
                <a:ea typeface="Lato" panose="020F0502020204030203" pitchFamily="34" charset="0"/>
                <a:cs typeface="Lato" panose="020F0502020204030203" pitchFamily="34" charset="0"/>
              </a:rPr>
              <a:t>Mammogram</a:t>
            </a:r>
          </a:p>
          <a:p>
            <a:pPr lvl="1"/>
            <a:r>
              <a:rPr lang="en-US" dirty="0">
                <a:solidFill>
                  <a:srgbClr val="003C71"/>
                </a:solidFill>
                <a:latin typeface="Lato" panose="020F0502020204030203" pitchFamily="34" charset="0"/>
                <a:ea typeface="Lato" panose="020F0502020204030203" pitchFamily="34" charset="0"/>
                <a:cs typeface="Lato" panose="020F0502020204030203" pitchFamily="34" charset="0"/>
              </a:rPr>
              <a:t>Dental X-rays</a:t>
            </a:r>
          </a:p>
          <a:p>
            <a:pPr lvl="1"/>
            <a:r>
              <a:rPr lang="en-US" dirty="0">
                <a:solidFill>
                  <a:srgbClr val="003C71"/>
                </a:solidFill>
                <a:latin typeface="Lato" panose="020F0502020204030203" pitchFamily="34" charset="0"/>
                <a:ea typeface="Lato" panose="020F0502020204030203" pitchFamily="34" charset="0"/>
                <a:cs typeface="Lato" panose="020F0502020204030203" pitchFamily="34" charset="0"/>
              </a:rPr>
              <a:t>Cath findings from any vascular bed</a:t>
            </a:r>
          </a:p>
        </p:txBody>
      </p:sp>
    </p:spTree>
    <p:extLst>
      <p:ext uri="{BB962C8B-B14F-4D97-AF65-F5344CB8AC3E}">
        <p14:creationId xmlns:p14="http://schemas.microsoft.com/office/powerpoint/2010/main" val="3298210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47D34-171F-4CA3-AAA4-E9DF0015E45E}"/>
              </a:ext>
            </a:extLst>
          </p:cNvPr>
          <p:cNvSpPr>
            <a:spLocks noGrp="1"/>
          </p:cNvSpPr>
          <p:nvPr>
            <p:ph type="title"/>
          </p:nvPr>
        </p:nvSpPr>
        <p:spPr/>
        <p:txBody>
          <a:bodyPr/>
          <a:lstStyle/>
          <a:p>
            <a:r>
              <a:rPr lang="en-US" dirty="0"/>
              <a:t>CAFES-CAVE FINDINGS</a:t>
            </a:r>
          </a:p>
        </p:txBody>
      </p:sp>
      <p:pic>
        <p:nvPicPr>
          <p:cNvPr id="5" name="Content Placeholder 4">
            <a:extLst>
              <a:ext uri="{FF2B5EF4-FFF2-40B4-BE49-F238E27FC236}">
                <a16:creationId xmlns:a16="http://schemas.microsoft.com/office/drawing/2014/main" id="{D5FF039A-360B-4E18-AC4D-AB8233FB7D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0848" y="1825625"/>
            <a:ext cx="7870304" cy="4351338"/>
          </a:xfrm>
        </p:spPr>
      </p:pic>
    </p:spTree>
    <p:extLst>
      <p:ext uri="{BB962C8B-B14F-4D97-AF65-F5344CB8AC3E}">
        <p14:creationId xmlns:p14="http://schemas.microsoft.com/office/powerpoint/2010/main" val="2949362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C7F15-3707-45AF-8948-23161F918330}"/>
              </a:ext>
            </a:extLst>
          </p:cNvPr>
          <p:cNvSpPr>
            <a:spLocks noGrp="1"/>
          </p:cNvSpPr>
          <p:nvPr>
            <p:ph type="title"/>
          </p:nvPr>
        </p:nvSpPr>
        <p:spPr/>
        <p:txBody>
          <a:bodyPr/>
          <a:lstStyle/>
          <a:p>
            <a:r>
              <a:rPr lang="en-US" dirty="0">
                <a:ea typeface="Lato" panose="020F0502020204030203" pitchFamily="34" charset="0"/>
                <a:cs typeface="Lato" panose="020F0502020204030203" pitchFamily="34" charset="0"/>
              </a:rPr>
              <a:t>PHYSICAL FINDINGS OF INCREASED RISK</a:t>
            </a:r>
            <a:endParaRPr lang="en-US" dirty="0">
              <a:solidFill>
                <a:srgbClr val="003C71"/>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06DA0057-B9CB-41EE-8FB4-D8CD3AECA24D}"/>
              </a:ext>
            </a:extLst>
          </p:cNvPr>
          <p:cNvSpPr>
            <a:spLocks noGrp="1"/>
          </p:cNvSpPr>
          <p:nvPr>
            <p:ph idx="1"/>
          </p:nvPr>
        </p:nvSpPr>
        <p:spPr/>
        <p:txBody>
          <a:bodyPr/>
          <a:lstStyle/>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Frank's sign ear creases</a:t>
            </a:r>
          </a:p>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Baldness</a:t>
            </a:r>
          </a:p>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Xanthoma or Xanthelasma</a:t>
            </a:r>
          </a:p>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Corneal arcus</a:t>
            </a:r>
          </a:p>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Fordyce's granules</a:t>
            </a:r>
          </a:p>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Atrial Fibrillation irregularly irregular rhythm</a:t>
            </a:r>
          </a:p>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Resting heart rate &gt; 75</a:t>
            </a:r>
          </a:p>
          <a:p>
            <a:r>
              <a:rPr lang="en-US" dirty="0">
                <a:solidFill>
                  <a:srgbClr val="003C71"/>
                </a:solidFill>
                <a:ea typeface="Lato" panose="020F0502020204030203" pitchFamily="34" charset="0"/>
                <a:cs typeface="Lato" panose="020F0502020204030203" pitchFamily="34" charset="0"/>
              </a:rPr>
              <a:t>Gum disease</a:t>
            </a:r>
            <a:endParaRPr lang="en-US" dirty="0">
              <a:solidFill>
                <a:srgbClr val="003C7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534352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C7F15-3707-45AF-8948-23161F918330}"/>
              </a:ext>
            </a:extLst>
          </p:cNvPr>
          <p:cNvSpPr>
            <a:spLocks noGrp="1"/>
          </p:cNvSpPr>
          <p:nvPr>
            <p:ph type="title"/>
          </p:nvPr>
        </p:nvSpPr>
        <p:spPr/>
        <p:txBody>
          <a:bodyPr/>
          <a:lstStyle/>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PHYSICAL FINDINGS OF DISEASE</a:t>
            </a:r>
          </a:p>
        </p:txBody>
      </p:sp>
      <p:sp>
        <p:nvSpPr>
          <p:cNvPr id="3" name="Content Placeholder 2">
            <a:extLst>
              <a:ext uri="{FF2B5EF4-FFF2-40B4-BE49-F238E27FC236}">
                <a16:creationId xmlns:a16="http://schemas.microsoft.com/office/drawing/2014/main" id="{06DA0057-B9CB-41EE-8FB4-D8CD3AECA24D}"/>
              </a:ext>
            </a:extLst>
          </p:cNvPr>
          <p:cNvSpPr>
            <a:spLocks noGrp="1"/>
          </p:cNvSpPr>
          <p:nvPr>
            <p:ph idx="1"/>
          </p:nvPr>
        </p:nvSpPr>
        <p:spPr>
          <a:xfrm>
            <a:off x="838200" y="1690688"/>
            <a:ext cx="10515600" cy="4351338"/>
          </a:xfrm>
        </p:spPr>
        <p:txBody>
          <a:bodyPr/>
          <a:lstStyle/>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Vascular</a:t>
            </a:r>
          </a:p>
          <a:p>
            <a:pPr lvl="1"/>
            <a:r>
              <a:rPr lang="en-US" dirty="0">
                <a:solidFill>
                  <a:srgbClr val="003C71"/>
                </a:solidFill>
                <a:ea typeface="Lato" panose="020F0502020204030203" pitchFamily="34" charset="0"/>
                <a:cs typeface="Lato" panose="020F0502020204030203" pitchFamily="34" charset="0"/>
              </a:rPr>
              <a:t>Bruits</a:t>
            </a:r>
          </a:p>
          <a:p>
            <a:pPr lvl="1"/>
            <a:r>
              <a:rPr lang="en-US" dirty="0">
                <a:solidFill>
                  <a:srgbClr val="003C71"/>
                </a:solidFill>
                <a:latin typeface="Lato" panose="020F0502020204030203" pitchFamily="34" charset="0"/>
                <a:ea typeface="Lato" panose="020F0502020204030203" pitchFamily="34" charset="0"/>
                <a:cs typeface="Lato" panose="020F0502020204030203" pitchFamily="34" charset="0"/>
              </a:rPr>
              <a:t>Pulse discrepancy</a:t>
            </a:r>
          </a:p>
          <a:p>
            <a:pPr lvl="1"/>
            <a:r>
              <a:rPr lang="en-US" dirty="0">
                <a:solidFill>
                  <a:srgbClr val="003C71"/>
                </a:solidFill>
                <a:latin typeface="Lato" panose="020F0502020204030203" pitchFamily="34" charset="0"/>
                <a:ea typeface="Lato" panose="020F0502020204030203" pitchFamily="34" charset="0"/>
                <a:cs typeface="Lato" panose="020F0502020204030203" pitchFamily="34" charset="0"/>
              </a:rPr>
              <a:t>Prominent abdominal aorta span</a:t>
            </a:r>
          </a:p>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Auscul</a:t>
            </a:r>
            <a:r>
              <a:rPr lang="en-US" dirty="0">
                <a:solidFill>
                  <a:srgbClr val="003C71"/>
                </a:solidFill>
                <a:ea typeface="Lato" panose="020F0502020204030203" pitchFamily="34" charset="0"/>
                <a:cs typeface="Lato" panose="020F0502020204030203" pitchFamily="34" charset="0"/>
              </a:rPr>
              <a:t>tation</a:t>
            </a:r>
          </a:p>
          <a:p>
            <a:pPr lvl="1"/>
            <a:r>
              <a:rPr lang="en-US" dirty="0">
                <a:solidFill>
                  <a:srgbClr val="003C71"/>
                </a:solidFill>
                <a:latin typeface="Lato" panose="020F0502020204030203" pitchFamily="34" charset="0"/>
                <a:ea typeface="Lato" panose="020F0502020204030203" pitchFamily="34" charset="0"/>
                <a:cs typeface="Lato" panose="020F0502020204030203" pitchFamily="34" charset="0"/>
              </a:rPr>
              <a:t>Cardiac murmurs</a:t>
            </a:r>
          </a:p>
          <a:p>
            <a:pPr lvl="2"/>
            <a:r>
              <a:rPr lang="en-US" dirty="0">
                <a:solidFill>
                  <a:srgbClr val="003C71"/>
                </a:solidFill>
                <a:ea typeface="Lato" panose="020F0502020204030203" pitchFamily="34" charset="0"/>
                <a:cs typeface="Lato" panose="020F0502020204030203" pitchFamily="34" charset="0"/>
              </a:rPr>
              <a:t>Aortic stenosis</a:t>
            </a:r>
          </a:p>
          <a:p>
            <a:pPr lvl="2"/>
            <a:r>
              <a:rPr lang="en-US" dirty="0">
                <a:solidFill>
                  <a:srgbClr val="003C71"/>
                </a:solidFill>
                <a:latin typeface="Lato" panose="020F0502020204030203" pitchFamily="34" charset="0"/>
                <a:ea typeface="Lato" panose="020F0502020204030203" pitchFamily="34" charset="0"/>
                <a:cs typeface="Lato" panose="020F0502020204030203" pitchFamily="34" charset="0"/>
              </a:rPr>
              <a:t>Mitral regurgitation</a:t>
            </a:r>
          </a:p>
          <a:p>
            <a:pPr lvl="2"/>
            <a:r>
              <a:rPr lang="en-US" dirty="0">
                <a:solidFill>
                  <a:srgbClr val="003C71"/>
                </a:solidFill>
                <a:ea typeface="Lato" panose="020F0502020204030203" pitchFamily="34" charset="0"/>
                <a:cs typeface="Lato" panose="020F0502020204030203" pitchFamily="34" charset="0"/>
              </a:rPr>
              <a:t>Gallops</a:t>
            </a:r>
          </a:p>
          <a:p>
            <a:r>
              <a:rPr lang="en-US" dirty="0">
                <a:solidFill>
                  <a:srgbClr val="003C71"/>
                </a:solidFill>
                <a:ea typeface="Lato" panose="020F0502020204030203" pitchFamily="34" charset="0"/>
                <a:cs typeface="Lato" panose="020F0502020204030203" pitchFamily="34" charset="0"/>
              </a:rPr>
              <a:t>Peripheral Edema</a:t>
            </a:r>
          </a:p>
        </p:txBody>
      </p:sp>
    </p:spTree>
    <p:extLst>
      <p:ext uri="{BB962C8B-B14F-4D97-AF65-F5344CB8AC3E}">
        <p14:creationId xmlns:p14="http://schemas.microsoft.com/office/powerpoint/2010/main" val="33969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C7F15-3707-45AF-8948-23161F918330}"/>
              </a:ext>
            </a:extLst>
          </p:cNvPr>
          <p:cNvSpPr>
            <a:spLocks noGrp="1"/>
          </p:cNvSpPr>
          <p:nvPr>
            <p:ph type="title"/>
          </p:nvPr>
        </p:nvSpPr>
        <p:spPr/>
        <p:txBody>
          <a:bodyPr/>
          <a:lstStyle/>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COGNITIVE ASSESSMENT</a:t>
            </a:r>
          </a:p>
        </p:txBody>
      </p:sp>
      <p:sp>
        <p:nvSpPr>
          <p:cNvPr id="3" name="Content Placeholder 2">
            <a:extLst>
              <a:ext uri="{FF2B5EF4-FFF2-40B4-BE49-F238E27FC236}">
                <a16:creationId xmlns:a16="http://schemas.microsoft.com/office/drawing/2014/main" id="{06DA0057-B9CB-41EE-8FB4-D8CD3AECA24D}"/>
              </a:ext>
            </a:extLst>
          </p:cNvPr>
          <p:cNvSpPr>
            <a:spLocks noGrp="1"/>
          </p:cNvSpPr>
          <p:nvPr>
            <p:ph idx="1"/>
          </p:nvPr>
        </p:nvSpPr>
        <p:spPr/>
        <p:txBody>
          <a:bodyPr/>
          <a:lstStyle/>
          <a:p>
            <a:r>
              <a:rPr lang="en-US" dirty="0">
                <a:solidFill>
                  <a:srgbClr val="003C71"/>
                </a:solidFill>
                <a:ea typeface="Lato" panose="020F0502020204030203" pitchFamily="34" charset="0"/>
                <a:cs typeface="Lato" panose="020F0502020204030203" pitchFamily="34" charset="0"/>
              </a:rPr>
              <a:t>MMPI</a:t>
            </a:r>
          </a:p>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Montreal Cognitive Assessme</a:t>
            </a:r>
            <a:r>
              <a:rPr lang="en-US" dirty="0">
                <a:solidFill>
                  <a:srgbClr val="003C71"/>
                </a:solidFill>
                <a:ea typeface="Lato" panose="020F0502020204030203" pitchFamily="34" charset="0"/>
                <a:cs typeface="Lato" panose="020F0502020204030203" pitchFamily="34" charset="0"/>
              </a:rPr>
              <a:t>nt—Dr Doneen is evaluating this</a:t>
            </a:r>
          </a:p>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Others you may be using</a:t>
            </a:r>
          </a:p>
        </p:txBody>
      </p:sp>
    </p:spTree>
    <p:extLst>
      <p:ext uri="{BB962C8B-B14F-4D97-AF65-F5344CB8AC3E}">
        <p14:creationId xmlns:p14="http://schemas.microsoft.com/office/powerpoint/2010/main" val="3400980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A0FB3-1BD2-4252-B058-74E491E2B6A7}"/>
              </a:ext>
            </a:extLst>
          </p:cNvPr>
          <p:cNvSpPr>
            <a:spLocks noGrp="1"/>
          </p:cNvSpPr>
          <p:nvPr>
            <p:ph type="title"/>
          </p:nvPr>
        </p:nvSpPr>
        <p:spPr/>
        <p:txBody>
          <a:bodyPr/>
          <a:lstStyle/>
          <a:p>
            <a:r>
              <a:rPr lang="en-US" dirty="0"/>
              <a:t>DIAGNOSTIC STUDIES TO PERFORM</a:t>
            </a:r>
          </a:p>
        </p:txBody>
      </p:sp>
      <p:sp>
        <p:nvSpPr>
          <p:cNvPr id="3" name="Content Placeholder 2">
            <a:extLst>
              <a:ext uri="{FF2B5EF4-FFF2-40B4-BE49-F238E27FC236}">
                <a16:creationId xmlns:a16="http://schemas.microsoft.com/office/drawing/2014/main" id="{E3BFC5A3-4D8A-451B-BAD1-DB063CF51446}"/>
              </a:ext>
            </a:extLst>
          </p:cNvPr>
          <p:cNvSpPr>
            <a:spLocks noGrp="1"/>
          </p:cNvSpPr>
          <p:nvPr>
            <p:ph idx="1"/>
          </p:nvPr>
        </p:nvSpPr>
        <p:spPr/>
        <p:txBody>
          <a:bodyPr/>
          <a:lstStyle/>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Carotid +/- Femoral IMT</a:t>
            </a:r>
          </a:p>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Abdominal Aorta US—be sure to ask for plaque assessment!</a:t>
            </a:r>
          </a:p>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Ankle-Brachial Index—only identifies obstructive disease or stiff vessels (e.g. diabetics)</a:t>
            </a:r>
          </a:p>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Coronary Calcium Score</a:t>
            </a:r>
          </a:p>
          <a:p>
            <a:pPr marL="0" indent="0">
              <a:buNone/>
            </a:pPr>
            <a:endParaRPr lang="en-US" dirty="0"/>
          </a:p>
        </p:txBody>
      </p:sp>
    </p:spTree>
    <p:extLst>
      <p:ext uri="{BB962C8B-B14F-4D97-AF65-F5344CB8AC3E}">
        <p14:creationId xmlns:p14="http://schemas.microsoft.com/office/powerpoint/2010/main" val="303740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C7F15-3707-45AF-8948-23161F918330}"/>
              </a:ext>
            </a:extLst>
          </p:cNvPr>
          <p:cNvSpPr>
            <a:spLocks noGrp="1"/>
          </p:cNvSpPr>
          <p:nvPr>
            <p:ph type="title"/>
          </p:nvPr>
        </p:nvSpPr>
        <p:spPr/>
        <p:txBody>
          <a:bodyPr>
            <a:normAutofit fontScale="90000"/>
          </a:bodyPr>
          <a:lstStyle/>
          <a:p>
            <a:r>
              <a:rPr lang="en-US" dirty="0">
                <a:ea typeface="Lato" panose="020F0502020204030203" pitchFamily="34" charset="0"/>
                <a:cs typeface="Lato" panose="020F0502020204030203" pitchFamily="34" charset="0"/>
              </a:rPr>
              <a:t>DETERMINE TERNARY CLASSIFICATION AND GOALS OF THERAPY</a:t>
            </a:r>
            <a:endParaRPr lang="en-US" dirty="0">
              <a:solidFill>
                <a:srgbClr val="003C71"/>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06DA0057-B9CB-41EE-8FB4-D8CD3AECA24D}"/>
              </a:ext>
            </a:extLst>
          </p:cNvPr>
          <p:cNvSpPr>
            <a:spLocks noGrp="1"/>
          </p:cNvSpPr>
          <p:nvPr>
            <p:ph idx="1"/>
          </p:nvPr>
        </p:nvSpPr>
        <p:spPr/>
        <p:txBody>
          <a:bodyPr/>
          <a:lstStyle/>
          <a:p>
            <a:r>
              <a:rPr lang="en-US" dirty="0">
                <a:solidFill>
                  <a:srgbClr val="003C71"/>
                </a:solidFill>
                <a:ea typeface="Lato" panose="020F0502020204030203" pitchFamily="34" charset="0"/>
                <a:cs typeface="Lato" panose="020F0502020204030203" pitchFamily="34" charset="0"/>
              </a:rPr>
              <a:t>PRIMARY</a:t>
            </a:r>
          </a:p>
          <a:p>
            <a:pPr lvl="1"/>
            <a:r>
              <a:rPr lang="en-US" dirty="0">
                <a:solidFill>
                  <a:srgbClr val="003C71"/>
                </a:solidFill>
                <a:ea typeface="Lato" panose="020F0502020204030203" pitchFamily="34" charset="0"/>
                <a:cs typeface="Lato" panose="020F0502020204030203" pitchFamily="34" charset="0"/>
              </a:rPr>
              <a:t>NO disease/events</a:t>
            </a:r>
          </a:p>
          <a:p>
            <a:pPr lvl="1"/>
            <a:r>
              <a:rPr lang="en-US" dirty="0">
                <a:solidFill>
                  <a:srgbClr val="003C71"/>
                </a:solidFill>
                <a:ea typeface="Lato" panose="020F0502020204030203" pitchFamily="34" charset="0"/>
                <a:cs typeface="Lato" panose="020F0502020204030203" pitchFamily="34" charset="0"/>
              </a:rPr>
              <a:t>Goal: PREVENT DISEASE</a:t>
            </a:r>
          </a:p>
          <a:p>
            <a:r>
              <a:rPr lang="en-US" dirty="0">
                <a:solidFill>
                  <a:srgbClr val="003C71"/>
                </a:solidFill>
                <a:ea typeface="Lato" panose="020F0502020204030203" pitchFamily="34" charset="0"/>
                <a:cs typeface="Lato" panose="020F0502020204030203" pitchFamily="34" charset="0"/>
              </a:rPr>
              <a:t>SECONDARY</a:t>
            </a:r>
          </a:p>
          <a:p>
            <a:pPr lvl="1"/>
            <a:r>
              <a:rPr lang="en-US" dirty="0">
                <a:solidFill>
                  <a:srgbClr val="003C71"/>
                </a:solidFill>
                <a:ea typeface="Lato" panose="020F0502020204030203" pitchFamily="34" charset="0"/>
                <a:cs typeface="Lato" panose="020F0502020204030203" pitchFamily="34" charset="0"/>
              </a:rPr>
              <a:t>Disease, NO events</a:t>
            </a:r>
          </a:p>
          <a:p>
            <a:pPr lvl="1"/>
            <a:r>
              <a:rPr lang="en-US" dirty="0">
                <a:solidFill>
                  <a:srgbClr val="003C71"/>
                </a:solidFill>
                <a:ea typeface="Lato" panose="020F0502020204030203" pitchFamily="34" charset="0"/>
                <a:cs typeface="Lato" panose="020F0502020204030203" pitchFamily="34" charset="0"/>
              </a:rPr>
              <a:t>Goal: PREVENT EVENTS</a:t>
            </a:r>
          </a:p>
          <a:p>
            <a:r>
              <a:rPr lang="en-US" dirty="0">
                <a:solidFill>
                  <a:srgbClr val="003C71"/>
                </a:solidFill>
                <a:ea typeface="Lato" panose="020F0502020204030203" pitchFamily="34" charset="0"/>
                <a:cs typeface="Lato" panose="020F0502020204030203" pitchFamily="34" charset="0"/>
              </a:rPr>
              <a:t>TERTIARY</a:t>
            </a:r>
          </a:p>
          <a:p>
            <a:pPr lvl="1"/>
            <a:r>
              <a:rPr lang="en-US" dirty="0">
                <a:solidFill>
                  <a:srgbClr val="003C71"/>
                </a:solidFill>
                <a:ea typeface="Lato" panose="020F0502020204030203" pitchFamily="34" charset="0"/>
                <a:cs typeface="Lato" panose="020F0502020204030203" pitchFamily="34" charset="0"/>
              </a:rPr>
              <a:t>Events—including cognitive issues and “extrinsic” CKD</a:t>
            </a:r>
          </a:p>
          <a:p>
            <a:pPr lvl="1"/>
            <a:r>
              <a:rPr lang="en-US" dirty="0">
                <a:solidFill>
                  <a:srgbClr val="003C71"/>
                </a:solidFill>
                <a:ea typeface="Lato" panose="020F0502020204030203" pitchFamily="34" charset="0"/>
                <a:cs typeface="Lato" panose="020F0502020204030203" pitchFamily="34" charset="0"/>
              </a:rPr>
              <a:t>Goal: PREVENT RECIDIVISM</a:t>
            </a:r>
          </a:p>
        </p:txBody>
      </p:sp>
    </p:spTree>
    <p:extLst>
      <p:ext uri="{BB962C8B-B14F-4D97-AF65-F5344CB8AC3E}">
        <p14:creationId xmlns:p14="http://schemas.microsoft.com/office/powerpoint/2010/main" val="401411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C7F15-3707-45AF-8948-23161F918330}"/>
              </a:ext>
            </a:extLst>
          </p:cNvPr>
          <p:cNvSpPr>
            <a:spLocks noGrp="1"/>
          </p:cNvSpPr>
          <p:nvPr>
            <p:ph type="title"/>
          </p:nvPr>
        </p:nvSpPr>
        <p:spPr/>
        <p:txBody>
          <a:bodyPr/>
          <a:lstStyle/>
          <a:p>
            <a:r>
              <a:rPr lang="en-US" dirty="0">
                <a:ea typeface="Lato" panose="020F0502020204030203" pitchFamily="34" charset="0"/>
                <a:cs typeface="Lato" panose="020F0502020204030203" pitchFamily="34" charset="0"/>
              </a:rPr>
              <a:t>BASIC LAB TESTS</a:t>
            </a:r>
            <a:endParaRPr lang="en-US" dirty="0">
              <a:solidFill>
                <a:srgbClr val="003C71"/>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06DA0057-B9CB-41EE-8FB4-D8CD3AECA24D}"/>
              </a:ext>
            </a:extLst>
          </p:cNvPr>
          <p:cNvSpPr>
            <a:spLocks noGrp="1"/>
          </p:cNvSpPr>
          <p:nvPr>
            <p:ph idx="1"/>
          </p:nvPr>
        </p:nvSpPr>
        <p:spPr/>
        <p:txBody>
          <a:bodyPr/>
          <a:lstStyle/>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BMP—glucose, CKD</a:t>
            </a:r>
          </a:p>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Liver Profile including Bilirubin and GGTP—Gilbert’s, NASH</a:t>
            </a:r>
          </a:p>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Magnesium—atrial fibrillation risk</a:t>
            </a:r>
          </a:p>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Vitamin D—inflammation risk, insulin resistance, bones</a:t>
            </a:r>
          </a:p>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hsCRP—visceral fat (IR), Rosuvastatin benefit (JUPITER)</a:t>
            </a:r>
          </a:p>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MACR—NOT an office dipstick (</a:t>
            </a:r>
            <a:r>
              <a:rPr lang="en-US" dirty="0">
                <a:solidFill>
                  <a:srgbClr val="003C71"/>
                </a:solidFill>
                <a:ea typeface="Lato" panose="020F0502020204030203" pitchFamily="34" charset="0"/>
                <a:cs typeface="Lato" panose="020F0502020204030203" pitchFamily="34" charset="0"/>
              </a:rPr>
              <a:t>only detects &gt; 30 mg/gr creatinine)—endothelial integrity</a:t>
            </a:r>
          </a:p>
          <a:p>
            <a:r>
              <a:rPr lang="en-US" dirty="0">
                <a:solidFill>
                  <a:srgbClr val="003C71"/>
                </a:solidFill>
                <a:ea typeface="Lato" panose="020F0502020204030203" pitchFamily="34" charset="0"/>
                <a:cs typeface="Lato" panose="020F0502020204030203" pitchFamily="34" charset="0"/>
              </a:rPr>
              <a:t>Lipoproteins</a:t>
            </a:r>
          </a:p>
          <a:p>
            <a:pPr lvl="1"/>
            <a:r>
              <a:rPr lang="en-US" dirty="0">
                <a:solidFill>
                  <a:srgbClr val="003C71"/>
                </a:solidFill>
                <a:latin typeface="Lato" panose="020F0502020204030203" pitchFamily="34" charset="0"/>
                <a:ea typeface="Lato" panose="020F0502020204030203" pitchFamily="34" charset="0"/>
                <a:cs typeface="Lato" panose="020F0502020204030203" pitchFamily="34" charset="0"/>
              </a:rPr>
              <a:t>ApoB, ApoA1, </a:t>
            </a:r>
            <a:r>
              <a:rPr lang="en-US" dirty="0" err="1">
                <a:solidFill>
                  <a:srgbClr val="003C71"/>
                </a:solidFill>
                <a:latin typeface="Lato" panose="020F0502020204030203" pitchFamily="34" charset="0"/>
                <a:ea typeface="Lato" panose="020F0502020204030203" pitchFamily="34" charset="0"/>
                <a:cs typeface="Lato" panose="020F0502020204030203" pitchFamily="34" charset="0"/>
              </a:rPr>
              <a:t>lp</a:t>
            </a:r>
            <a:r>
              <a:rPr lang="en-US" dirty="0">
                <a:solidFill>
                  <a:srgbClr val="003C71"/>
                </a:solidFill>
                <a:latin typeface="Lato" panose="020F0502020204030203" pitchFamily="34" charset="0"/>
                <a:ea typeface="Lato" panose="020F0502020204030203" pitchFamily="34" charset="0"/>
                <a:cs typeface="Lato" panose="020F0502020204030203" pitchFamily="34" charset="0"/>
              </a:rPr>
              <a:t>(a)</a:t>
            </a:r>
          </a:p>
          <a:p>
            <a:endParaRPr lang="en-US" dirty="0">
              <a:solidFill>
                <a:srgbClr val="003C7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87902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C7F15-3707-45AF-8948-23161F918330}"/>
              </a:ext>
            </a:extLst>
          </p:cNvPr>
          <p:cNvSpPr>
            <a:spLocks noGrp="1"/>
          </p:cNvSpPr>
          <p:nvPr>
            <p:ph type="title"/>
          </p:nvPr>
        </p:nvSpPr>
        <p:spPr/>
        <p:txBody>
          <a:bodyPr/>
          <a:lstStyle/>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INFLAMM</a:t>
            </a:r>
            <a:r>
              <a:rPr lang="en-US" dirty="0">
                <a:ea typeface="Lato" panose="020F0502020204030203" pitchFamily="34" charset="0"/>
                <a:cs typeface="Lato" panose="020F0502020204030203" pitchFamily="34" charset="0"/>
              </a:rPr>
              <a:t>ATION PANEL</a:t>
            </a:r>
            <a:endParaRPr lang="en-US" dirty="0">
              <a:solidFill>
                <a:srgbClr val="003C71"/>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06DA0057-B9CB-41EE-8FB4-D8CD3AECA24D}"/>
              </a:ext>
            </a:extLst>
          </p:cNvPr>
          <p:cNvSpPr>
            <a:spLocks noGrp="1"/>
          </p:cNvSpPr>
          <p:nvPr>
            <p:ph idx="1"/>
          </p:nvPr>
        </p:nvSpPr>
        <p:spPr/>
        <p:txBody>
          <a:bodyPr/>
          <a:lstStyle/>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F2-Isoprostane</a:t>
            </a:r>
          </a:p>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hsCRP</a:t>
            </a:r>
          </a:p>
          <a:p>
            <a:r>
              <a:rPr lang="en-US" dirty="0">
                <a:solidFill>
                  <a:srgbClr val="003C71"/>
                </a:solidFill>
                <a:ea typeface="Lato" panose="020F0502020204030203" pitchFamily="34" charset="0"/>
                <a:cs typeface="Lato" panose="020F0502020204030203" pitchFamily="34" charset="0"/>
              </a:rPr>
              <a:t>MACR</a:t>
            </a:r>
          </a:p>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Fibrinogen</a:t>
            </a:r>
          </a:p>
          <a:p>
            <a:r>
              <a:rPr lang="en-US" dirty="0">
                <a:solidFill>
                  <a:srgbClr val="003C71"/>
                </a:solidFill>
                <a:ea typeface="Lato" panose="020F0502020204030203" pitchFamily="34" charset="0"/>
                <a:cs typeface="Lato" panose="020F0502020204030203" pitchFamily="34" charset="0"/>
              </a:rPr>
              <a:t>LpPLA2 Activity</a:t>
            </a:r>
          </a:p>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MPO</a:t>
            </a:r>
          </a:p>
          <a:p>
            <a:r>
              <a:rPr lang="en-US" dirty="0">
                <a:solidFill>
                  <a:srgbClr val="003C71"/>
                </a:solidFill>
                <a:ea typeface="Lato" panose="020F0502020204030203" pitchFamily="34" charset="0"/>
                <a:cs typeface="Lato" panose="020F0502020204030203" pitchFamily="34" charset="0"/>
              </a:rPr>
              <a:t>Optionals:</a:t>
            </a:r>
          </a:p>
          <a:p>
            <a:pPr lvl="1"/>
            <a:r>
              <a:rPr lang="en-US" dirty="0">
                <a:solidFill>
                  <a:srgbClr val="003C71"/>
                </a:solidFill>
                <a:latin typeface="Lato" panose="020F0502020204030203" pitchFamily="34" charset="0"/>
                <a:ea typeface="Lato" panose="020F0502020204030203" pitchFamily="34" charset="0"/>
                <a:cs typeface="Lato" panose="020F0502020204030203" pitchFamily="34" charset="0"/>
              </a:rPr>
              <a:t>ADMA/SDMA</a:t>
            </a:r>
          </a:p>
          <a:p>
            <a:pPr lvl="1"/>
            <a:r>
              <a:rPr lang="en-US" dirty="0">
                <a:solidFill>
                  <a:srgbClr val="003C71"/>
                </a:solidFill>
                <a:ea typeface="Lato" panose="020F0502020204030203" pitchFamily="34" charset="0"/>
                <a:cs typeface="Lato" panose="020F0502020204030203" pitchFamily="34" charset="0"/>
              </a:rPr>
              <a:t>OxLDL</a:t>
            </a:r>
            <a:endParaRPr lang="en-US" dirty="0">
              <a:solidFill>
                <a:srgbClr val="003C71"/>
              </a:solidFill>
              <a:latin typeface="Lato" panose="020F0502020204030203" pitchFamily="34" charset="0"/>
              <a:ea typeface="Lato" panose="020F0502020204030203" pitchFamily="34" charset="0"/>
              <a:cs typeface="Lato" panose="020F0502020204030203" pitchFamily="34" charset="0"/>
            </a:endParaRPr>
          </a:p>
        </p:txBody>
      </p:sp>
      <p:sp>
        <p:nvSpPr>
          <p:cNvPr id="6" name="Right Brace 5">
            <a:extLst>
              <a:ext uri="{FF2B5EF4-FFF2-40B4-BE49-F238E27FC236}">
                <a16:creationId xmlns:a16="http://schemas.microsoft.com/office/drawing/2014/main" id="{B4F8BEF8-2AD7-4F99-AF44-2CBD2D115559}"/>
              </a:ext>
            </a:extLst>
          </p:cNvPr>
          <p:cNvSpPr/>
          <p:nvPr/>
        </p:nvSpPr>
        <p:spPr>
          <a:xfrm>
            <a:off x="3880339" y="3345839"/>
            <a:ext cx="1217002" cy="159067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FF0000"/>
                </a:solidFill>
              </a:ln>
              <a:solidFill>
                <a:srgbClr val="003C71"/>
              </a:solidFill>
              <a:effectLst>
                <a:outerShdw blurRad="50800" dist="38100" dir="2700000" algn="tl" rotWithShape="0">
                  <a:prstClr val="black">
                    <a:alpha val="40000"/>
                  </a:prstClr>
                </a:outerShdw>
              </a:effectLst>
              <a:uLnTx/>
              <a:uFillTx/>
              <a:latin typeface="Lato"/>
              <a:ea typeface="+mn-ea"/>
              <a:cs typeface="+mn-cs"/>
            </a:endParaRPr>
          </a:p>
        </p:txBody>
      </p:sp>
      <p:sp>
        <p:nvSpPr>
          <p:cNvPr id="7" name="TextBox 6">
            <a:extLst>
              <a:ext uri="{FF2B5EF4-FFF2-40B4-BE49-F238E27FC236}">
                <a16:creationId xmlns:a16="http://schemas.microsoft.com/office/drawing/2014/main" id="{DEC12883-D311-43F4-9B74-F82BDA2CB6F3}"/>
              </a:ext>
            </a:extLst>
          </p:cNvPr>
          <p:cNvSpPr txBox="1"/>
          <p:nvPr/>
        </p:nvSpPr>
        <p:spPr>
          <a:xfrm>
            <a:off x="5840290" y="3459186"/>
            <a:ext cx="3895725"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latin typeface="Lato"/>
              </a:rPr>
              <a:t>ANY</a:t>
            </a:r>
            <a:r>
              <a:rPr kumimoji="0" lang="en-US" sz="1800" b="1" i="0" u="none" strike="noStrike" kern="1200" cap="none" spc="0" normalizeH="0" baseline="0" noProof="0" dirty="0">
                <a:ln>
                  <a:noFill/>
                </a:ln>
                <a:solidFill>
                  <a:srgbClr val="FF0000"/>
                </a:solidFill>
                <a:effectLst/>
                <a:uLnTx/>
                <a:uFillTx/>
                <a:latin typeface="Lato"/>
                <a:ea typeface="+mn-ea"/>
                <a:cs typeface="+mn-cs"/>
              </a:rPr>
              <a:t> POSITIVE MANDATES EXPEDITED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Lato"/>
                <a:ea typeface="+mn-ea"/>
                <a:cs typeface="+mn-cs"/>
              </a:rPr>
              <a:t>ROOT CAUSE EVALUATION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Lato"/>
                <a:ea typeface="+mn-ea"/>
                <a:cs typeface="+mn-cs"/>
              </a:rPr>
              <a:t>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Lato"/>
                <a:ea typeface="+mn-ea"/>
                <a:cs typeface="+mn-cs"/>
              </a:rPr>
              <a:t>TREATMENT INITIATION!</a:t>
            </a:r>
          </a:p>
        </p:txBody>
      </p:sp>
    </p:spTree>
    <p:extLst>
      <p:ext uri="{BB962C8B-B14F-4D97-AF65-F5344CB8AC3E}">
        <p14:creationId xmlns:p14="http://schemas.microsoft.com/office/powerpoint/2010/main" val="109017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C7F15-3707-45AF-8948-23161F918330}"/>
              </a:ext>
            </a:extLst>
          </p:cNvPr>
          <p:cNvSpPr>
            <a:spLocks noGrp="1"/>
          </p:cNvSpPr>
          <p:nvPr>
            <p:ph type="title"/>
          </p:nvPr>
        </p:nvSpPr>
        <p:spPr/>
        <p:txBody>
          <a:bodyPr/>
          <a:lstStyle/>
          <a:p>
            <a:r>
              <a:rPr lang="en-US" dirty="0">
                <a:ea typeface="Lato" panose="020F0502020204030203" pitchFamily="34" charset="0"/>
                <a:cs typeface="Lato" panose="020F0502020204030203" pitchFamily="34" charset="0"/>
              </a:rPr>
              <a:t>OBJECTIVES</a:t>
            </a:r>
            <a:endParaRPr lang="en-US" dirty="0">
              <a:solidFill>
                <a:srgbClr val="003C71"/>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06DA0057-B9CB-41EE-8FB4-D8CD3AECA24D}"/>
              </a:ext>
            </a:extLst>
          </p:cNvPr>
          <p:cNvSpPr>
            <a:spLocks noGrp="1"/>
          </p:cNvSpPr>
          <p:nvPr>
            <p:ph idx="1"/>
          </p:nvPr>
        </p:nvSpPr>
        <p:spPr/>
        <p:txBody>
          <a:bodyPr/>
          <a:lstStyle/>
          <a:p>
            <a:r>
              <a:rPr lang="en-US" dirty="0">
                <a:solidFill>
                  <a:srgbClr val="003C71"/>
                </a:solidFill>
                <a:ea typeface="Lato" panose="020F0502020204030203" pitchFamily="34" charset="0"/>
                <a:cs typeface="Lato" panose="020F0502020204030203" pitchFamily="34" charset="0"/>
              </a:rPr>
              <a:t>Steps in diagnosing a new patient</a:t>
            </a:r>
          </a:p>
          <a:p>
            <a:r>
              <a:rPr lang="en-US" dirty="0">
                <a:solidFill>
                  <a:srgbClr val="003C71"/>
                </a:solidFill>
                <a:ea typeface="Lato" panose="020F0502020204030203" pitchFamily="34" charset="0"/>
                <a:cs typeface="Lato" panose="020F0502020204030203" pitchFamily="34" charset="0"/>
              </a:rPr>
              <a:t>Discuss pathology detected by Inflammation Panel</a:t>
            </a:r>
          </a:p>
          <a:p>
            <a:r>
              <a:rPr lang="en-US" dirty="0">
                <a:solidFill>
                  <a:srgbClr val="003C71"/>
                </a:solidFill>
                <a:ea typeface="Lato" panose="020F0502020204030203" pitchFamily="34" charset="0"/>
                <a:cs typeface="Lato" panose="020F0502020204030203" pitchFamily="34" charset="0"/>
              </a:rPr>
              <a:t>Educating patient about Inflammation—explaining the results</a:t>
            </a:r>
          </a:p>
          <a:p>
            <a:pPr lvl="1"/>
            <a:endParaRPr lang="en-US" dirty="0">
              <a:solidFill>
                <a:srgbClr val="003C71"/>
              </a:solidFill>
              <a:ea typeface="Lato" panose="020F0502020204030203" pitchFamily="34" charset="0"/>
              <a:cs typeface="Lato" panose="020F0502020204030203" pitchFamily="34" charset="0"/>
            </a:endParaRPr>
          </a:p>
          <a:p>
            <a:endParaRPr lang="en-US" dirty="0">
              <a:solidFill>
                <a:srgbClr val="003C71"/>
              </a:solidFill>
              <a:ea typeface="Lato" panose="020F0502020204030203" pitchFamily="34" charset="0"/>
              <a:cs typeface="Lato" panose="020F0502020204030203" pitchFamily="34" charset="0"/>
            </a:endParaRPr>
          </a:p>
          <a:p>
            <a:pPr lvl="1"/>
            <a:endParaRPr lang="en-US" dirty="0">
              <a:solidFill>
                <a:srgbClr val="003C71"/>
              </a:solidFill>
              <a:latin typeface="Lato" panose="020F0502020204030203" pitchFamily="34" charset="0"/>
              <a:ea typeface="Lato" panose="020F0502020204030203" pitchFamily="34" charset="0"/>
              <a:cs typeface="Lato" panose="020F0502020204030203" pitchFamily="34" charset="0"/>
            </a:endParaRPr>
          </a:p>
          <a:p>
            <a:pPr lvl="1"/>
            <a:endParaRPr lang="en-US" dirty="0">
              <a:solidFill>
                <a:srgbClr val="003C7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839672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D0B8C-4F06-46CA-8F9A-40281868E75F}"/>
              </a:ext>
            </a:extLst>
          </p:cNvPr>
          <p:cNvSpPr>
            <a:spLocks noGrp="1"/>
          </p:cNvSpPr>
          <p:nvPr>
            <p:ph type="title"/>
          </p:nvPr>
        </p:nvSpPr>
        <p:spPr/>
        <p:txBody>
          <a:bodyPr/>
          <a:lstStyle/>
          <a:p>
            <a:r>
              <a:rPr lang="en-US" dirty="0"/>
              <a:t>BEGIN ROOT CAUSE ANALYSIS</a:t>
            </a:r>
          </a:p>
        </p:txBody>
      </p:sp>
      <p:sp>
        <p:nvSpPr>
          <p:cNvPr id="3" name="Content Placeholder 2">
            <a:extLst>
              <a:ext uri="{FF2B5EF4-FFF2-40B4-BE49-F238E27FC236}">
                <a16:creationId xmlns:a16="http://schemas.microsoft.com/office/drawing/2014/main" id="{46E2289D-CC9A-43F1-8CAB-494B1C4C46D8}"/>
              </a:ext>
            </a:extLst>
          </p:cNvPr>
          <p:cNvSpPr>
            <a:spLocks noGrp="1"/>
          </p:cNvSpPr>
          <p:nvPr>
            <p:ph idx="1"/>
          </p:nvPr>
        </p:nvSpPr>
        <p:spPr/>
        <p:txBody>
          <a:bodyPr/>
          <a:lstStyle/>
          <a:p>
            <a:r>
              <a:rPr lang="en-US" dirty="0"/>
              <a:t>Plaque presence = Inflammation events have been occurring/reoccurring!</a:t>
            </a:r>
          </a:p>
          <a:p>
            <a:r>
              <a:rPr lang="en-US" dirty="0"/>
              <a:t>Inflammation presence = Active disease ongoing, risk of vulnerable plaque </a:t>
            </a:r>
            <a:r>
              <a:rPr lang="en-US" dirty="0">
                <a:sym typeface="Wingdings" panose="05000000000000000000" pitchFamily="2" charset="2"/>
              </a:rPr>
              <a:t> MACE!</a:t>
            </a:r>
            <a:endParaRPr lang="en-US" dirty="0"/>
          </a:p>
        </p:txBody>
      </p:sp>
    </p:spTree>
    <p:extLst>
      <p:ext uri="{BB962C8B-B14F-4D97-AF65-F5344CB8AC3E}">
        <p14:creationId xmlns:p14="http://schemas.microsoft.com/office/powerpoint/2010/main" val="2087907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D81AB5E-4E8C-48D9-B838-837BA7BE58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075" y="372547"/>
            <a:ext cx="7910819" cy="6112906"/>
          </a:xfrm>
        </p:spPr>
      </p:pic>
      <p:sp>
        <p:nvSpPr>
          <p:cNvPr id="2" name="TextBox 1">
            <a:extLst>
              <a:ext uri="{FF2B5EF4-FFF2-40B4-BE49-F238E27FC236}">
                <a16:creationId xmlns:a16="http://schemas.microsoft.com/office/drawing/2014/main" id="{250CD92C-4F53-4BEA-ACE8-5B220740FD72}"/>
              </a:ext>
            </a:extLst>
          </p:cNvPr>
          <p:cNvSpPr txBox="1"/>
          <p:nvPr/>
        </p:nvSpPr>
        <p:spPr>
          <a:xfrm>
            <a:off x="10012486" y="2213723"/>
            <a:ext cx="1607575" cy="1754326"/>
          </a:xfrm>
          <a:prstGeom prst="rect">
            <a:avLst/>
          </a:prstGeom>
          <a:noFill/>
        </p:spPr>
        <p:txBody>
          <a:bodyPr wrap="square" rtlCol="0">
            <a:spAutoFit/>
          </a:bodyPr>
          <a:lstStyle/>
          <a:p>
            <a:r>
              <a:rPr lang="en-US" dirty="0"/>
              <a:t>Fill out the Root Cause Chart as information becomes available.</a:t>
            </a:r>
          </a:p>
        </p:txBody>
      </p:sp>
    </p:spTree>
    <p:extLst>
      <p:ext uri="{BB962C8B-B14F-4D97-AF65-F5344CB8AC3E}">
        <p14:creationId xmlns:p14="http://schemas.microsoft.com/office/powerpoint/2010/main" val="2240690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D81AB5E-4E8C-48D9-B838-837BA7BE58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9411" y="372547"/>
            <a:ext cx="7910819" cy="6112906"/>
          </a:xfrm>
        </p:spPr>
      </p:pic>
      <p:sp>
        <p:nvSpPr>
          <p:cNvPr id="2" name="Rectangle 1">
            <a:extLst>
              <a:ext uri="{FF2B5EF4-FFF2-40B4-BE49-F238E27FC236}">
                <a16:creationId xmlns:a16="http://schemas.microsoft.com/office/drawing/2014/main" id="{B09E4ADD-7CC8-4960-B8EC-E3C8C728B4B8}"/>
              </a:ext>
            </a:extLst>
          </p:cNvPr>
          <p:cNvSpPr/>
          <p:nvPr/>
        </p:nvSpPr>
        <p:spPr>
          <a:xfrm>
            <a:off x="1743075" y="3924300"/>
            <a:ext cx="685800" cy="4191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9C845C9-2439-4B01-A7D2-CDD7506FB80C}"/>
              </a:ext>
            </a:extLst>
          </p:cNvPr>
          <p:cNvSpPr/>
          <p:nvPr/>
        </p:nvSpPr>
        <p:spPr>
          <a:xfrm>
            <a:off x="2819400" y="4114800"/>
            <a:ext cx="571500" cy="2286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51AA462-DC9E-4414-B39F-6DEB7B9F93FD}"/>
              </a:ext>
            </a:extLst>
          </p:cNvPr>
          <p:cNvSpPr/>
          <p:nvPr/>
        </p:nvSpPr>
        <p:spPr>
          <a:xfrm>
            <a:off x="3571875" y="4114800"/>
            <a:ext cx="800100" cy="33337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50E608C-934C-4453-8E66-817C35234F9B}"/>
              </a:ext>
            </a:extLst>
          </p:cNvPr>
          <p:cNvSpPr/>
          <p:nvPr/>
        </p:nvSpPr>
        <p:spPr>
          <a:xfrm>
            <a:off x="4733925" y="3986673"/>
            <a:ext cx="1057275" cy="333375"/>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E6D70FB-BAED-40A1-9EB0-779FCFC7D9D8}"/>
              </a:ext>
            </a:extLst>
          </p:cNvPr>
          <p:cNvSpPr/>
          <p:nvPr/>
        </p:nvSpPr>
        <p:spPr>
          <a:xfrm>
            <a:off x="5919019" y="4281487"/>
            <a:ext cx="953729" cy="22660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9FE1DAE-AB1D-4A72-8C3D-3804E0174166}"/>
              </a:ext>
            </a:extLst>
          </p:cNvPr>
          <p:cNvSpPr/>
          <p:nvPr/>
        </p:nvSpPr>
        <p:spPr>
          <a:xfrm>
            <a:off x="6833419" y="3924300"/>
            <a:ext cx="988142" cy="22660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46FA17F-E28E-4992-B6F0-CA9720404F93}"/>
              </a:ext>
            </a:extLst>
          </p:cNvPr>
          <p:cNvSpPr/>
          <p:nvPr/>
        </p:nvSpPr>
        <p:spPr>
          <a:xfrm>
            <a:off x="7556090" y="4281487"/>
            <a:ext cx="953729" cy="26101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A059247-FBA6-4CEA-9B4D-35AD4B30F083}"/>
              </a:ext>
            </a:extLst>
          </p:cNvPr>
          <p:cNvSpPr/>
          <p:nvPr/>
        </p:nvSpPr>
        <p:spPr>
          <a:xfrm>
            <a:off x="8814619" y="4114800"/>
            <a:ext cx="604684" cy="166687"/>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F0D4BD6-6F95-4AB1-9EBD-7CC4E3DF83F8}"/>
              </a:ext>
            </a:extLst>
          </p:cNvPr>
          <p:cNvSpPr/>
          <p:nvPr/>
        </p:nvSpPr>
        <p:spPr>
          <a:xfrm>
            <a:off x="6784257" y="4714568"/>
            <a:ext cx="1096297" cy="314632"/>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CD7E203-8600-41E4-9B8A-202454B52049}"/>
              </a:ext>
            </a:extLst>
          </p:cNvPr>
          <p:cNvSpPr/>
          <p:nvPr/>
        </p:nvSpPr>
        <p:spPr>
          <a:xfrm>
            <a:off x="7259884" y="5152103"/>
            <a:ext cx="644012" cy="221225"/>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41C055-D4BF-418E-BBF9-6979D8DEF2FB}"/>
              </a:ext>
            </a:extLst>
          </p:cNvPr>
          <p:cNvSpPr/>
          <p:nvPr/>
        </p:nvSpPr>
        <p:spPr>
          <a:xfrm>
            <a:off x="6060347" y="5068529"/>
            <a:ext cx="899651" cy="304799"/>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AA160BA-A573-463C-BA15-56D2CD5BECF8}"/>
              </a:ext>
            </a:extLst>
          </p:cNvPr>
          <p:cNvSpPr/>
          <p:nvPr/>
        </p:nvSpPr>
        <p:spPr>
          <a:xfrm>
            <a:off x="5262562" y="5314335"/>
            <a:ext cx="695786" cy="22122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FE1070E-1206-4A8B-8292-2C5CBFA072D6}"/>
              </a:ext>
            </a:extLst>
          </p:cNvPr>
          <p:cNvSpPr/>
          <p:nvPr/>
        </p:nvSpPr>
        <p:spPr>
          <a:xfrm>
            <a:off x="4812890" y="4542503"/>
            <a:ext cx="762000" cy="314632"/>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A38807C-D9ED-4F62-9EA4-49F8656A2781}"/>
              </a:ext>
            </a:extLst>
          </p:cNvPr>
          <p:cNvSpPr/>
          <p:nvPr/>
        </p:nvSpPr>
        <p:spPr>
          <a:xfrm>
            <a:off x="2681770" y="4763728"/>
            <a:ext cx="1059404" cy="304801"/>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1402CCB-99B6-4B19-ACCF-E319CA27D682}"/>
              </a:ext>
            </a:extLst>
          </p:cNvPr>
          <p:cNvSpPr/>
          <p:nvPr/>
        </p:nvSpPr>
        <p:spPr>
          <a:xfrm>
            <a:off x="1946787" y="5220928"/>
            <a:ext cx="825910" cy="22122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F4BF07-FE92-4487-B9FE-AEB63869D53C}"/>
              </a:ext>
            </a:extLst>
          </p:cNvPr>
          <p:cNvSpPr/>
          <p:nvPr/>
        </p:nvSpPr>
        <p:spPr>
          <a:xfrm>
            <a:off x="2819400" y="5511516"/>
            <a:ext cx="695786" cy="16715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4A79E5C-BC05-44EF-93B9-ADEFA87755F2}"/>
              </a:ext>
            </a:extLst>
          </p:cNvPr>
          <p:cNvSpPr/>
          <p:nvPr/>
        </p:nvSpPr>
        <p:spPr>
          <a:xfrm>
            <a:off x="3741174" y="5331540"/>
            <a:ext cx="870155" cy="304801"/>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8FC05AC-F735-41C8-89C6-21D7E30DA781}"/>
              </a:ext>
            </a:extLst>
          </p:cNvPr>
          <p:cNvSpPr/>
          <p:nvPr/>
        </p:nvSpPr>
        <p:spPr>
          <a:xfrm>
            <a:off x="3515186" y="5958348"/>
            <a:ext cx="695786" cy="16330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F369B59-BB61-4F6B-9349-4F52ADF6417A}"/>
              </a:ext>
            </a:extLst>
          </p:cNvPr>
          <p:cNvSpPr/>
          <p:nvPr/>
        </p:nvSpPr>
        <p:spPr>
          <a:xfrm>
            <a:off x="4566776" y="5684272"/>
            <a:ext cx="695786" cy="16715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EC4613A-A8B4-4CA0-8941-4EE811D970EC}"/>
              </a:ext>
            </a:extLst>
          </p:cNvPr>
          <p:cNvSpPr/>
          <p:nvPr/>
        </p:nvSpPr>
        <p:spPr>
          <a:xfrm>
            <a:off x="3855056" y="4949463"/>
            <a:ext cx="957834" cy="2898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AA7FC0C-7562-4686-9C19-352B269E63FF}"/>
              </a:ext>
            </a:extLst>
          </p:cNvPr>
          <p:cNvSpPr/>
          <p:nvPr/>
        </p:nvSpPr>
        <p:spPr>
          <a:xfrm>
            <a:off x="8059917" y="4714568"/>
            <a:ext cx="1552311" cy="7275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AIR </a:t>
            </a:r>
          </a:p>
          <a:p>
            <a:pPr algn="ctr"/>
            <a:r>
              <a:rPr lang="en-US" b="1" dirty="0"/>
              <a:t>POLLUTION</a:t>
            </a:r>
          </a:p>
        </p:txBody>
      </p:sp>
      <p:sp>
        <p:nvSpPr>
          <p:cNvPr id="25" name="Oval 24">
            <a:extLst>
              <a:ext uri="{FF2B5EF4-FFF2-40B4-BE49-F238E27FC236}">
                <a16:creationId xmlns:a16="http://schemas.microsoft.com/office/drawing/2014/main" id="{B7B1BE64-E21E-4435-AE2F-E42F563FBEA1}"/>
              </a:ext>
            </a:extLst>
          </p:cNvPr>
          <p:cNvSpPr/>
          <p:nvPr/>
        </p:nvSpPr>
        <p:spPr>
          <a:xfrm>
            <a:off x="3035431" y="443060"/>
            <a:ext cx="6474799" cy="186106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a:solidFill>
                  <a:schemeClr val="bg1"/>
                </a:solidFill>
                <a:effectLst>
                  <a:glow rad="228600">
                    <a:schemeClr val="accent3">
                      <a:satMod val="175000"/>
                      <a:alpha val="40000"/>
                    </a:schemeClr>
                  </a:glow>
                </a:effectLst>
              </a:rPr>
              <a:t>UNKNOWN</a:t>
            </a:r>
            <a:endParaRPr lang="en-US" sz="3400" dirty="0">
              <a:solidFill>
                <a:schemeClr val="bg1"/>
              </a:solidFill>
            </a:endParaRPr>
          </a:p>
        </p:txBody>
      </p:sp>
    </p:spTree>
    <p:extLst>
      <p:ext uri="{BB962C8B-B14F-4D97-AF65-F5344CB8AC3E}">
        <p14:creationId xmlns:p14="http://schemas.microsoft.com/office/powerpoint/2010/main" val="389345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C7F15-3707-45AF-8948-23161F918330}"/>
              </a:ext>
            </a:extLst>
          </p:cNvPr>
          <p:cNvSpPr>
            <a:spLocks noGrp="1"/>
          </p:cNvSpPr>
          <p:nvPr>
            <p:ph type="title"/>
          </p:nvPr>
        </p:nvSpPr>
        <p:spPr/>
        <p:txBody>
          <a:bodyPr/>
          <a:lstStyle/>
          <a:p>
            <a:r>
              <a:rPr lang="en-US" dirty="0">
                <a:ea typeface="Lato" panose="020F0502020204030203" pitchFamily="34" charset="0"/>
                <a:cs typeface="Lato" panose="020F0502020204030203" pitchFamily="34" charset="0"/>
              </a:rPr>
              <a:t>DIAGNOSE METABOLIC SYNDROME!!</a:t>
            </a:r>
            <a:endParaRPr lang="en-US" dirty="0">
              <a:solidFill>
                <a:srgbClr val="003C71"/>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06DA0057-B9CB-41EE-8FB4-D8CD3AECA24D}"/>
              </a:ext>
            </a:extLst>
          </p:cNvPr>
          <p:cNvSpPr>
            <a:spLocks noGrp="1"/>
          </p:cNvSpPr>
          <p:nvPr>
            <p:ph idx="1"/>
          </p:nvPr>
        </p:nvSpPr>
        <p:spPr>
          <a:xfrm>
            <a:off x="838200" y="1577975"/>
            <a:ext cx="10515600" cy="5060950"/>
          </a:xfrm>
        </p:spPr>
        <p:txBody>
          <a:bodyPr>
            <a:normAutofit lnSpcReduction="10000"/>
          </a:bodyPr>
          <a:lstStyle/>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Waist line</a:t>
            </a:r>
          </a:p>
          <a:p>
            <a:endParaRPr lang="en-US" dirty="0">
              <a:solidFill>
                <a:srgbClr val="003C71"/>
              </a:solidFill>
              <a:latin typeface="Lato" panose="020F0502020204030203" pitchFamily="34" charset="0"/>
              <a:ea typeface="Lato" panose="020F0502020204030203" pitchFamily="34" charset="0"/>
              <a:cs typeface="Lato" panose="020F0502020204030203" pitchFamily="34" charset="0"/>
            </a:endParaRPr>
          </a:p>
          <a:p>
            <a:endParaRPr lang="en-US" dirty="0">
              <a:solidFill>
                <a:srgbClr val="003C71"/>
              </a:solidFill>
              <a:ea typeface="Lato" panose="020F0502020204030203" pitchFamily="34" charset="0"/>
              <a:cs typeface="Lato" panose="020F0502020204030203" pitchFamily="34" charset="0"/>
            </a:endParaRPr>
          </a:p>
          <a:p>
            <a:endParaRPr lang="en-US" dirty="0">
              <a:solidFill>
                <a:srgbClr val="003C71"/>
              </a:solidFill>
              <a:latin typeface="Lato" panose="020F0502020204030203" pitchFamily="34" charset="0"/>
              <a:ea typeface="Lato" panose="020F0502020204030203" pitchFamily="34" charset="0"/>
              <a:cs typeface="Lato" panose="020F0502020204030203" pitchFamily="34" charset="0"/>
            </a:endParaRPr>
          </a:p>
          <a:p>
            <a:endParaRPr lang="en-US" dirty="0">
              <a:solidFill>
                <a:srgbClr val="003C71"/>
              </a:solidFill>
              <a:latin typeface="Lato" panose="020F0502020204030203" pitchFamily="34" charset="0"/>
              <a:ea typeface="Lato" panose="020F0502020204030203" pitchFamily="34" charset="0"/>
              <a:cs typeface="Lato" panose="020F0502020204030203" pitchFamily="34" charset="0"/>
            </a:endParaRPr>
          </a:p>
          <a:p>
            <a:pPr marL="457200" lvl="1" indent="0">
              <a:buNone/>
            </a:pPr>
            <a:endParaRPr lang="en-US" dirty="0">
              <a:solidFill>
                <a:srgbClr val="003C71"/>
              </a:solidFill>
              <a:latin typeface="Lato" panose="020F0502020204030203" pitchFamily="34" charset="0"/>
              <a:ea typeface="Lato" panose="020F0502020204030203" pitchFamily="34" charset="0"/>
              <a:cs typeface="Lato" panose="020F0502020204030203" pitchFamily="34" charset="0"/>
            </a:endParaRPr>
          </a:p>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Fasting glucose </a:t>
            </a:r>
            <a:r>
              <a:rPr lang="en-US" u="sng" dirty="0">
                <a:solidFill>
                  <a:srgbClr val="003C71"/>
                </a:solidFill>
                <a:latin typeface="Lato" panose="020F0502020204030203" pitchFamily="34" charset="0"/>
                <a:ea typeface="Lato" panose="020F0502020204030203" pitchFamily="34" charset="0"/>
                <a:cs typeface="Lato" panose="020F0502020204030203" pitchFamily="34" charset="0"/>
              </a:rPr>
              <a:t>&gt;</a:t>
            </a:r>
            <a:r>
              <a:rPr lang="en-US" dirty="0">
                <a:solidFill>
                  <a:srgbClr val="003C71"/>
                </a:solidFill>
                <a:latin typeface="Lato" panose="020F0502020204030203" pitchFamily="34" charset="0"/>
                <a:ea typeface="Lato" panose="020F0502020204030203" pitchFamily="34" charset="0"/>
                <a:cs typeface="Lato" panose="020F0502020204030203" pitchFamily="34" charset="0"/>
              </a:rPr>
              <a:t> 100 mg/dL</a:t>
            </a:r>
          </a:p>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Fasting triglyceride </a:t>
            </a:r>
            <a:r>
              <a:rPr lang="en-US" u="sng" dirty="0">
                <a:solidFill>
                  <a:srgbClr val="003C71"/>
                </a:solidFill>
                <a:latin typeface="Lato" panose="020F0502020204030203" pitchFamily="34" charset="0"/>
                <a:ea typeface="Lato" panose="020F0502020204030203" pitchFamily="34" charset="0"/>
                <a:cs typeface="Lato" panose="020F0502020204030203" pitchFamily="34" charset="0"/>
              </a:rPr>
              <a:t>&gt;</a:t>
            </a:r>
            <a:r>
              <a:rPr lang="en-US" dirty="0">
                <a:solidFill>
                  <a:srgbClr val="003C71"/>
                </a:solidFill>
                <a:latin typeface="Lato" panose="020F0502020204030203" pitchFamily="34" charset="0"/>
                <a:ea typeface="Lato" panose="020F0502020204030203" pitchFamily="34" charset="0"/>
                <a:cs typeface="Lato" panose="020F0502020204030203" pitchFamily="34" charset="0"/>
              </a:rPr>
              <a:t> 150 mg/dL</a:t>
            </a:r>
          </a:p>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SBP</a:t>
            </a:r>
            <a:r>
              <a:rPr lang="en-US" u="sng" dirty="0">
                <a:solidFill>
                  <a:srgbClr val="003C71"/>
                </a:solidFill>
                <a:latin typeface="Lato" panose="020F0502020204030203" pitchFamily="34" charset="0"/>
                <a:ea typeface="Lato" panose="020F0502020204030203" pitchFamily="34" charset="0"/>
                <a:cs typeface="Lato" panose="020F0502020204030203" pitchFamily="34" charset="0"/>
              </a:rPr>
              <a:t>&gt;</a:t>
            </a:r>
            <a:r>
              <a:rPr lang="en-US" dirty="0">
                <a:solidFill>
                  <a:srgbClr val="003C71"/>
                </a:solidFill>
                <a:latin typeface="Lato" panose="020F0502020204030203" pitchFamily="34" charset="0"/>
                <a:ea typeface="Lato" panose="020F0502020204030203" pitchFamily="34" charset="0"/>
                <a:cs typeface="Lato" panose="020F0502020204030203" pitchFamily="34" charset="0"/>
              </a:rPr>
              <a:t> 130 OR DBP</a:t>
            </a:r>
            <a:r>
              <a:rPr lang="en-US" u="sng" dirty="0">
                <a:solidFill>
                  <a:srgbClr val="003C71"/>
                </a:solidFill>
                <a:latin typeface="Lato" panose="020F0502020204030203" pitchFamily="34" charset="0"/>
                <a:ea typeface="Lato" panose="020F0502020204030203" pitchFamily="34" charset="0"/>
                <a:cs typeface="Lato" panose="020F0502020204030203" pitchFamily="34" charset="0"/>
              </a:rPr>
              <a:t>&gt;</a:t>
            </a:r>
            <a:r>
              <a:rPr lang="en-US" dirty="0">
                <a:solidFill>
                  <a:srgbClr val="003C71"/>
                </a:solidFill>
                <a:latin typeface="Lato" panose="020F0502020204030203" pitchFamily="34" charset="0"/>
                <a:ea typeface="Lato" panose="020F0502020204030203" pitchFamily="34" charset="0"/>
                <a:cs typeface="Lato" panose="020F0502020204030203" pitchFamily="34" charset="0"/>
              </a:rPr>
              <a:t>85</a:t>
            </a:r>
          </a:p>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HDL &lt; 40 mg/dL men, &lt; 50 mg/dL women</a:t>
            </a:r>
          </a:p>
          <a:p>
            <a:r>
              <a:rPr lang="en-US" b="1" dirty="0">
                <a:solidFill>
                  <a:srgbClr val="FF0000"/>
                </a:solidFill>
                <a:latin typeface="Lato" panose="020F0502020204030203" pitchFamily="34" charset="0"/>
                <a:ea typeface="Lato" panose="020F0502020204030203" pitchFamily="34" charset="0"/>
                <a:cs typeface="Lato" panose="020F0502020204030203" pitchFamily="34" charset="0"/>
              </a:rPr>
              <a:t>3 or more positive = </a:t>
            </a:r>
            <a:r>
              <a:rPr lang="en-US" b="1" dirty="0" err="1">
                <a:solidFill>
                  <a:srgbClr val="FF0000"/>
                </a:solidFill>
                <a:latin typeface="Lato" panose="020F0502020204030203" pitchFamily="34" charset="0"/>
                <a:ea typeface="Lato" panose="020F0502020204030203" pitchFamily="34" charset="0"/>
                <a:cs typeface="Lato" panose="020F0502020204030203" pitchFamily="34" charset="0"/>
              </a:rPr>
              <a:t>MetSyn</a:t>
            </a:r>
            <a:endParaRPr lang="en-US" b="1" dirty="0">
              <a:solidFill>
                <a:srgbClr val="FF0000"/>
              </a:solidFill>
              <a:latin typeface="Lato" panose="020F0502020204030203" pitchFamily="34" charset="0"/>
              <a:ea typeface="Lato" panose="020F0502020204030203" pitchFamily="34" charset="0"/>
              <a:cs typeface="Lato" panose="020F0502020204030203" pitchFamily="34" charset="0"/>
            </a:endParaRPr>
          </a:p>
        </p:txBody>
      </p:sp>
      <p:graphicFrame>
        <p:nvGraphicFramePr>
          <p:cNvPr id="4" name="Table 4">
            <a:extLst>
              <a:ext uri="{FF2B5EF4-FFF2-40B4-BE49-F238E27FC236}">
                <a16:creationId xmlns:a16="http://schemas.microsoft.com/office/drawing/2014/main" id="{4DC1D50A-0945-4AA0-9817-575EC14D0034}"/>
              </a:ext>
            </a:extLst>
          </p:cNvPr>
          <p:cNvGraphicFramePr>
            <a:graphicFrameLocks noGrp="1"/>
          </p:cNvGraphicFramePr>
          <p:nvPr/>
        </p:nvGraphicFramePr>
        <p:xfrm>
          <a:off x="1438275" y="1944846"/>
          <a:ext cx="8658225" cy="2219960"/>
        </p:xfrm>
        <a:graphic>
          <a:graphicData uri="http://schemas.openxmlformats.org/drawingml/2006/table">
            <a:tbl>
              <a:tblPr firstRow="1" bandRow="1">
                <a:tableStyleId>{5C22544A-7EE6-4342-B048-85BDC9FD1C3A}</a:tableStyleId>
              </a:tblPr>
              <a:tblGrid>
                <a:gridCol w="3998865">
                  <a:extLst>
                    <a:ext uri="{9D8B030D-6E8A-4147-A177-3AD203B41FA5}">
                      <a16:colId xmlns:a16="http://schemas.microsoft.com/office/drawing/2014/main" val="2557386820"/>
                    </a:ext>
                  </a:extLst>
                </a:gridCol>
                <a:gridCol w="2171736">
                  <a:extLst>
                    <a:ext uri="{9D8B030D-6E8A-4147-A177-3AD203B41FA5}">
                      <a16:colId xmlns:a16="http://schemas.microsoft.com/office/drawing/2014/main" val="554800520"/>
                    </a:ext>
                  </a:extLst>
                </a:gridCol>
                <a:gridCol w="2487624">
                  <a:extLst>
                    <a:ext uri="{9D8B030D-6E8A-4147-A177-3AD203B41FA5}">
                      <a16:colId xmlns:a16="http://schemas.microsoft.com/office/drawing/2014/main" val="1448386662"/>
                    </a:ext>
                  </a:extLst>
                </a:gridCol>
              </a:tblGrid>
              <a:tr h="370840">
                <a:tc>
                  <a:txBody>
                    <a:bodyPr/>
                    <a:lstStyle/>
                    <a:p>
                      <a:pPr algn="ctr"/>
                      <a:r>
                        <a:rPr lang="en-US" dirty="0"/>
                        <a:t>ETHNICITY</a:t>
                      </a:r>
                    </a:p>
                  </a:txBody>
                  <a:tcPr/>
                </a:tc>
                <a:tc>
                  <a:txBody>
                    <a:bodyPr/>
                    <a:lstStyle/>
                    <a:p>
                      <a:pPr algn="ctr"/>
                      <a:r>
                        <a:rPr lang="en-US" dirty="0"/>
                        <a:t>MEN</a:t>
                      </a:r>
                    </a:p>
                  </a:txBody>
                  <a:tcPr/>
                </a:tc>
                <a:tc>
                  <a:txBody>
                    <a:bodyPr/>
                    <a:lstStyle/>
                    <a:p>
                      <a:pPr algn="ctr"/>
                      <a:r>
                        <a:rPr lang="en-US" dirty="0"/>
                        <a:t>WOMEN</a:t>
                      </a:r>
                    </a:p>
                  </a:txBody>
                  <a:tcPr/>
                </a:tc>
                <a:extLst>
                  <a:ext uri="{0D108BD9-81ED-4DB2-BD59-A6C34878D82A}">
                    <a16:rowId xmlns:a16="http://schemas.microsoft.com/office/drawing/2014/main" val="2261859287"/>
                  </a:ext>
                </a:extLst>
              </a:tr>
              <a:tr h="338244">
                <a:tc>
                  <a:txBody>
                    <a:bodyPr/>
                    <a:lstStyle/>
                    <a:p>
                      <a:pPr algn="ctr"/>
                      <a:r>
                        <a:rPr lang="en-US" b="1" dirty="0">
                          <a:solidFill>
                            <a:srgbClr val="002060"/>
                          </a:solidFill>
                        </a:rPr>
                        <a:t>CAUCASIAN</a:t>
                      </a:r>
                    </a:p>
                  </a:txBody>
                  <a:tcPr/>
                </a:tc>
                <a:tc>
                  <a:txBody>
                    <a:bodyPr/>
                    <a:lstStyle/>
                    <a:p>
                      <a:pPr algn="ctr"/>
                      <a:r>
                        <a:rPr lang="en-US" b="1" u="sng" dirty="0">
                          <a:solidFill>
                            <a:srgbClr val="002060"/>
                          </a:solidFill>
                        </a:rPr>
                        <a:t>&gt;</a:t>
                      </a:r>
                      <a:r>
                        <a:rPr lang="en-US" b="1" u="none" dirty="0">
                          <a:solidFill>
                            <a:srgbClr val="002060"/>
                          </a:solidFill>
                        </a:rPr>
                        <a:t> 40 inches</a:t>
                      </a:r>
                      <a:endParaRPr lang="en-US" b="1" u="sng" dirty="0">
                        <a:solidFill>
                          <a:srgbClr val="002060"/>
                        </a:solidFill>
                      </a:endParaRPr>
                    </a:p>
                  </a:txBody>
                  <a:tcPr/>
                </a:tc>
                <a:tc>
                  <a:txBody>
                    <a:bodyPr/>
                    <a:lstStyle/>
                    <a:p>
                      <a:pPr algn="ctr"/>
                      <a:r>
                        <a:rPr lang="en-US" b="1" u="sng" dirty="0">
                          <a:solidFill>
                            <a:srgbClr val="002060"/>
                          </a:solidFill>
                        </a:rPr>
                        <a:t>&gt;</a:t>
                      </a:r>
                      <a:r>
                        <a:rPr lang="en-US" b="1" u="none" dirty="0">
                          <a:solidFill>
                            <a:srgbClr val="002060"/>
                          </a:solidFill>
                        </a:rPr>
                        <a:t> 35 inches</a:t>
                      </a:r>
                      <a:endParaRPr lang="en-US" b="1" u="sng" dirty="0">
                        <a:solidFill>
                          <a:srgbClr val="002060"/>
                        </a:solidFill>
                      </a:endParaRPr>
                    </a:p>
                  </a:txBody>
                  <a:tcPr/>
                </a:tc>
                <a:extLst>
                  <a:ext uri="{0D108BD9-81ED-4DB2-BD59-A6C34878D82A}">
                    <a16:rowId xmlns:a16="http://schemas.microsoft.com/office/drawing/2014/main" val="3413997511"/>
                  </a:ext>
                </a:extLst>
              </a:tr>
              <a:tr h="370840">
                <a:tc>
                  <a:txBody>
                    <a:bodyPr/>
                    <a:lstStyle/>
                    <a:p>
                      <a:pPr algn="ctr"/>
                      <a:r>
                        <a:rPr lang="en-US" b="1" dirty="0">
                          <a:solidFill>
                            <a:srgbClr val="002060"/>
                          </a:solidFill>
                        </a:rPr>
                        <a:t>AFRICAN, MIDDLE EAST</a:t>
                      </a:r>
                    </a:p>
                  </a:txBody>
                  <a:tcPr/>
                </a:tc>
                <a:tc>
                  <a:txBody>
                    <a:bodyPr/>
                    <a:lstStyle/>
                    <a:p>
                      <a:pPr algn="ctr"/>
                      <a:r>
                        <a:rPr lang="en-US" b="1" u="sng" dirty="0">
                          <a:solidFill>
                            <a:srgbClr val="002060"/>
                          </a:solidFill>
                        </a:rPr>
                        <a:t>&gt;</a:t>
                      </a:r>
                      <a:r>
                        <a:rPr lang="en-US" b="1" u="none" dirty="0">
                          <a:solidFill>
                            <a:srgbClr val="002060"/>
                          </a:solidFill>
                        </a:rPr>
                        <a:t> 37 inches</a:t>
                      </a:r>
                      <a:endParaRPr lang="en-US" b="1" u="sng" dirty="0">
                        <a:solidFill>
                          <a:srgbClr val="002060"/>
                        </a:solidFill>
                      </a:endParaRPr>
                    </a:p>
                  </a:txBody>
                  <a:tcPr/>
                </a:tc>
                <a:tc>
                  <a:txBody>
                    <a:bodyPr/>
                    <a:lstStyle/>
                    <a:p>
                      <a:pPr algn="ctr"/>
                      <a:r>
                        <a:rPr lang="en-US" b="1" u="sng" dirty="0">
                          <a:solidFill>
                            <a:srgbClr val="002060"/>
                          </a:solidFill>
                        </a:rPr>
                        <a:t>&gt;</a:t>
                      </a:r>
                      <a:r>
                        <a:rPr lang="en-US" b="1" u="none" dirty="0">
                          <a:solidFill>
                            <a:srgbClr val="002060"/>
                          </a:solidFill>
                        </a:rPr>
                        <a:t> 31.5 inches</a:t>
                      </a:r>
                      <a:endParaRPr lang="en-US" b="1" u="sng" dirty="0">
                        <a:solidFill>
                          <a:srgbClr val="002060"/>
                        </a:solidFill>
                      </a:endParaRPr>
                    </a:p>
                  </a:txBody>
                  <a:tcPr/>
                </a:tc>
                <a:extLst>
                  <a:ext uri="{0D108BD9-81ED-4DB2-BD59-A6C34878D82A}">
                    <a16:rowId xmlns:a16="http://schemas.microsoft.com/office/drawing/2014/main" val="2273289479"/>
                  </a:ext>
                </a:extLst>
              </a:tr>
              <a:tr h="370840">
                <a:tc>
                  <a:txBody>
                    <a:bodyPr/>
                    <a:lstStyle/>
                    <a:p>
                      <a:pPr algn="ctr"/>
                      <a:r>
                        <a:rPr lang="en-US" b="1" dirty="0">
                          <a:solidFill>
                            <a:srgbClr val="002060"/>
                          </a:solidFill>
                        </a:rPr>
                        <a:t>CHINESE</a:t>
                      </a:r>
                    </a:p>
                  </a:txBody>
                  <a:tcPr/>
                </a:tc>
                <a:tc>
                  <a:txBody>
                    <a:bodyPr/>
                    <a:lstStyle/>
                    <a:p>
                      <a:pPr algn="ctr"/>
                      <a:r>
                        <a:rPr lang="en-US" b="1" u="sng" dirty="0">
                          <a:solidFill>
                            <a:srgbClr val="002060"/>
                          </a:solidFill>
                        </a:rPr>
                        <a:t>&gt;</a:t>
                      </a:r>
                      <a:r>
                        <a:rPr lang="en-US" b="1" u="none" dirty="0">
                          <a:solidFill>
                            <a:srgbClr val="002060"/>
                          </a:solidFill>
                        </a:rPr>
                        <a:t> 33.5 inches</a:t>
                      </a:r>
                      <a:endParaRPr lang="en-US" b="1" u="sng" dirty="0">
                        <a:solidFill>
                          <a:srgbClr val="002060"/>
                        </a:solidFill>
                      </a:endParaRPr>
                    </a:p>
                  </a:txBody>
                  <a:tcPr/>
                </a:tc>
                <a:tc>
                  <a:txBody>
                    <a:bodyPr/>
                    <a:lstStyle/>
                    <a:p>
                      <a:pPr algn="ctr"/>
                      <a:r>
                        <a:rPr lang="en-US" b="1" u="sng" dirty="0">
                          <a:solidFill>
                            <a:srgbClr val="002060"/>
                          </a:solidFill>
                        </a:rPr>
                        <a:t>&gt;</a:t>
                      </a:r>
                      <a:r>
                        <a:rPr lang="en-US" b="1" u="none" dirty="0">
                          <a:solidFill>
                            <a:srgbClr val="002060"/>
                          </a:solidFill>
                        </a:rPr>
                        <a:t> 31.5 inches</a:t>
                      </a:r>
                      <a:endParaRPr lang="en-US" b="1" u="sng" dirty="0">
                        <a:solidFill>
                          <a:srgbClr val="002060"/>
                        </a:solidFill>
                      </a:endParaRPr>
                    </a:p>
                  </a:txBody>
                  <a:tcPr/>
                </a:tc>
                <a:extLst>
                  <a:ext uri="{0D108BD9-81ED-4DB2-BD59-A6C34878D82A}">
                    <a16:rowId xmlns:a16="http://schemas.microsoft.com/office/drawing/2014/main" val="1556334535"/>
                  </a:ext>
                </a:extLst>
              </a:tr>
              <a:tr h="370840">
                <a:tc>
                  <a:txBody>
                    <a:bodyPr/>
                    <a:lstStyle/>
                    <a:p>
                      <a:pPr algn="ctr"/>
                      <a:r>
                        <a:rPr lang="en-US" b="1" dirty="0">
                          <a:solidFill>
                            <a:srgbClr val="002060"/>
                          </a:solidFill>
                        </a:rPr>
                        <a:t>JAPANESE</a:t>
                      </a:r>
                    </a:p>
                  </a:txBody>
                  <a:tcPr/>
                </a:tc>
                <a:tc>
                  <a:txBody>
                    <a:bodyPr/>
                    <a:lstStyle/>
                    <a:p>
                      <a:pPr algn="ctr"/>
                      <a:r>
                        <a:rPr lang="en-US" b="1" u="sng" dirty="0">
                          <a:solidFill>
                            <a:srgbClr val="002060"/>
                          </a:solidFill>
                        </a:rPr>
                        <a:t>&gt;</a:t>
                      </a:r>
                      <a:r>
                        <a:rPr lang="en-US" b="1" u="none" dirty="0">
                          <a:solidFill>
                            <a:srgbClr val="002060"/>
                          </a:solidFill>
                        </a:rPr>
                        <a:t> 33.5 inches</a:t>
                      </a:r>
                      <a:endParaRPr lang="en-US" b="1" u="sng" dirty="0">
                        <a:solidFill>
                          <a:srgbClr val="002060"/>
                        </a:solidFill>
                      </a:endParaRPr>
                    </a:p>
                  </a:txBody>
                  <a:tcPr/>
                </a:tc>
                <a:tc>
                  <a:txBody>
                    <a:bodyPr/>
                    <a:lstStyle/>
                    <a:p>
                      <a:pPr algn="ctr"/>
                      <a:r>
                        <a:rPr lang="en-US" b="1" u="sng" dirty="0">
                          <a:solidFill>
                            <a:srgbClr val="002060"/>
                          </a:solidFill>
                        </a:rPr>
                        <a:t>&gt;</a:t>
                      </a:r>
                      <a:r>
                        <a:rPr lang="en-US" b="1" u="none" dirty="0">
                          <a:solidFill>
                            <a:srgbClr val="002060"/>
                          </a:solidFill>
                        </a:rPr>
                        <a:t> 35.5 inches</a:t>
                      </a:r>
                      <a:endParaRPr lang="en-US" b="1" u="sng" dirty="0">
                        <a:solidFill>
                          <a:srgbClr val="002060"/>
                        </a:solidFill>
                      </a:endParaRPr>
                    </a:p>
                  </a:txBody>
                  <a:tcPr/>
                </a:tc>
                <a:extLst>
                  <a:ext uri="{0D108BD9-81ED-4DB2-BD59-A6C34878D82A}">
                    <a16:rowId xmlns:a16="http://schemas.microsoft.com/office/drawing/2014/main" val="3406876873"/>
                  </a:ext>
                </a:extLst>
              </a:tr>
              <a:tr h="370840">
                <a:tc>
                  <a:txBody>
                    <a:bodyPr/>
                    <a:lstStyle/>
                    <a:p>
                      <a:pPr algn="ctr"/>
                      <a:r>
                        <a:rPr lang="en-US" b="1" dirty="0">
                          <a:solidFill>
                            <a:srgbClr val="002060"/>
                          </a:solidFill>
                        </a:rPr>
                        <a:t>ASIAN, CENTRAL/SOUTH AMERICA</a:t>
                      </a:r>
                    </a:p>
                  </a:txBody>
                  <a:tcPr/>
                </a:tc>
                <a:tc>
                  <a:txBody>
                    <a:bodyPr/>
                    <a:lstStyle/>
                    <a:p>
                      <a:pPr algn="ctr"/>
                      <a:r>
                        <a:rPr lang="en-US" b="1" u="sng" dirty="0">
                          <a:solidFill>
                            <a:srgbClr val="002060"/>
                          </a:solidFill>
                        </a:rPr>
                        <a:t>&gt;</a:t>
                      </a:r>
                      <a:r>
                        <a:rPr lang="en-US" b="1" u="none" dirty="0">
                          <a:solidFill>
                            <a:srgbClr val="002060"/>
                          </a:solidFill>
                        </a:rPr>
                        <a:t> 35.5 inches</a:t>
                      </a:r>
                      <a:endParaRPr lang="en-US" b="1" u="sng" dirty="0">
                        <a:solidFill>
                          <a:srgbClr val="002060"/>
                        </a:solidFill>
                      </a:endParaRPr>
                    </a:p>
                  </a:txBody>
                  <a:tcPr/>
                </a:tc>
                <a:tc>
                  <a:txBody>
                    <a:bodyPr/>
                    <a:lstStyle/>
                    <a:p>
                      <a:pPr algn="ctr"/>
                      <a:r>
                        <a:rPr lang="en-US" b="1" u="sng" dirty="0">
                          <a:solidFill>
                            <a:srgbClr val="002060"/>
                          </a:solidFill>
                        </a:rPr>
                        <a:t>&gt;</a:t>
                      </a:r>
                      <a:r>
                        <a:rPr lang="en-US" b="1" u="none" dirty="0">
                          <a:solidFill>
                            <a:srgbClr val="002060"/>
                          </a:solidFill>
                        </a:rPr>
                        <a:t> 31.5 inches</a:t>
                      </a:r>
                      <a:endParaRPr lang="en-US" b="1" u="sng" dirty="0">
                        <a:solidFill>
                          <a:srgbClr val="002060"/>
                        </a:solidFill>
                      </a:endParaRPr>
                    </a:p>
                  </a:txBody>
                  <a:tcPr/>
                </a:tc>
                <a:extLst>
                  <a:ext uri="{0D108BD9-81ED-4DB2-BD59-A6C34878D82A}">
                    <a16:rowId xmlns:a16="http://schemas.microsoft.com/office/drawing/2014/main" val="2564246584"/>
                  </a:ext>
                </a:extLst>
              </a:tr>
            </a:tbl>
          </a:graphicData>
        </a:graphic>
      </p:graphicFrame>
    </p:spTree>
    <p:extLst>
      <p:ext uri="{BB962C8B-B14F-4D97-AF65-F5344CB8AC3E}">
        <p14:creationId xmlns:p14="http://schemas.microsoft.com/office/powerpoint/2010/main" val="69962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 calcmode="lin" valueType="num">
                                      <p:cBhvr>
                                        <p:cTn id="23"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C7F15-3707-45AF-8948-23161F918330}"/>
              </a:ext>
            </a:extLst>
          </p:cNvPr>
          <p:cNvSpPr>
            <a:spLocks noGrp="1"/>
          </p:cNvSpPr>
          <p:nvPr>
            <p:ph type="title"/>
          </p:nvPr>
        </p:nvSpPr>
        <p:spPr/>
        <p:txBody>
          <a:bodyPr/>
          <a:lstStyle/>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2 </a:t>
            </a:r>
            <a:r>
              <a:rPr lang="en-US" dirty="0">
                <a:ea typeface="Lato" panose="020F0502020204030203" pitchFamily="34" charset="0"/>
                <a:cs typeface="Lato" panose="020F0502020204030203" pitchFamily="34" charset="0"/>
              </a:rPr>
              <a:t>HOUR OGTT—WHOM FIRST?</a:t>
            </a:r>
            <a:endParaRPr lang="en-US" dirty="0">
              <a:solidFill>
                <a:srgbClr val="003C71"/>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06DA0057-B9CB-41EE-8FB4-D8CD3AECA24D}"/>
              </a:ext>
            </a:extLst>
          </p:cNvPr>
          <p:cNvSpPr>
            <a:spLocks noGrp="1"/>
          </p:cNvSpPr>
          <p:nvPr>
            <p:ph idx="1"/>
          </p:nvPr>
        </p:nvSpPr>
        <p:spPr>
          <a:xfrm>
            <a:off x="838200" y="1473200"/>
            <a:ext cx="10515600" cy="4351338"/>
          </a:xfrm>
        </p:spPr>
        <p:txBody>
          <a:bodyPr>
            <a:normAutofit fontScale="92500" lnSpcReduction="10000"/>
          </a:bodyPr>
          <a:lstStyle/>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ALL Plaque Formers (70% likely)</a:t>
            </a:r>
          </a:p>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ALL Abnormal TG/HDL (70% likely)</a:t>
            </a:r>
          </a:p>
          <a:p>
            <a:r>
              <a:rPr lang="en-US" dirty="0">
                <a:solidFill>
                  <a:srgbClr val="003C71"/>
                </a:solidFill>
                <a:ea typeface="Lato" panose="020F0502020204030203" pitchFamily="34" charset="0"/>
                <a:cs typeface="Lato" panose="020F0502020204030203" pitchFamily="34" charset="0"/>
              </a:rPr>
              <a:t>ALL Metabolic Syndrome (90% likely)</a:t>
            </a:r>
            <a:endParaRPr lang="en-US" dirty="0">
              <a:solidFill>
                <a:srgbClr val="003C71"/>
              </a:solidFill>
              <a:latin typeface="Lato" panose="020F0502020204030203" pitchFamily="34" charset="0"/>
              <a:ea typeface="Lato" panose="020F0502020204030203" pitchFamily="34" charset="0"/>
              <a:cs typeface="Lato" panose="020F0502020204030203" pitchFamily="34" charset="0"/>
            </a:endParaRPr>
          </a:p>
          <a:p>
            <a:r>
              <a:rPr lang="en-US" dirty="0">
                <a:solidFill>
                  <a:srgbClr val="003C71"/>
                </a:solidFill>
                <a:ea typeface="Lato" panose="020F0502020204030203" pitchFamily="34" charset="0"/>
                <a:cs typeface="Lato" panose="020F0502020204030203" pitchFamily="34" charset="0"/>
              </a:rPr>
              <a:t>ALL with TG&gt;150 mg/dL</a:t>
            </a:r>
          </a:p>
          <a:p>
            <a:r>
              <a:rPr lang="en-US" dirty="0">
                <a:solidFill>
                  <a:srgbClr val="003C71"/>
                </a:solidFill>
                <a:ea typeface="Lato" panose="020F0502020204030203" pitchFamily="34" charset="0"/>
                <a:cs typeface="Lato" panose="020F0502020204030203" pitchFamily="34" charset="0"/>
              </a:rPr>
              <a:t>All with SBP&gt;= 130 OR DBP&gt;=85</a:t>
            </a:r>
          </a:p>
          <a:p>
            <a:r>
              <a:rPr lang="en-US" dirty="0">
                <a:solidFill>
                  <a:srgbClr val="003C71"/>
                </a:solidFill>
                <a:ea typeface="Lato" panose="020F0502020204030203" pitchFamily="34" charset="0"/>
                <a:cs typeface="Lato" panose="020F0502020204030203" pitchFamily="34" charset="0"/>
              </a:rPr>
              <a:t>ALL with HDL &lt; 40 male, &lt; 50 female</a:t>
            </a:r>
          </a:p>
          <a:p>
            <a:r>
              <a:rPr lang="en-US" dirty="0">
                <a:solidFill>
                  <a:srgbClr val="003C71"/>
                </a:solidFill>
                <a:ea typeface="Lato" panose="020F0502020204030203" pitchFamily="34" charset="0"/>
                <a:cs typeface="Lato" panose="020F0502020204030203" pitchFamily="34" charset="0"/>
              </a:rPr>
              <a:t>All with Fasting glucose &gt; 100 mg/dL</a:t>
            </a:r>
            <a:endParaRPr lang="en-US" dirty="0">
              <a:solidFill>
                <a:srgbClr val="003C71"/>
              </a:solidFill>
              <a:latin typeface="Lato" panose="020F0502020204030203" pitchFamily="34" charset="0"/>
              <a:ea typeface="Lato" panose="020F0502020204030203" pitchFamily="34" charset="0"/>
              <a:cs typeface="Lato" panose="020F0502020204030203" pitchFamily="34" charset="0"/>
            </a:endParaRPr>
          </a:p>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ALL Women with any:</a:t>
            </a:r>
          </a:p>
          <a:p>
            <a:pPr lvl="1"/>
            <a:endParaRPr lang="en-US" dirty="0">
              <a:solidFill>
                <a:srgbClr val="003C71"/>
              </a:solidFill>
              <a:latin typeface="Lato" panose="020F0502020204030203" pitchFamily="34" charset="0"/>
              <a:ea typeface="Lato" panose="020F0502020204030203" pitchFamily="34" charset="0"/>
              <a:cs typeface="Lato" panose="020F0502020204030203" pitchFamily="34" charset="0"/>
            </a:endParaRPr>
          </a:p>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ALL with Periodontal Disease </a:t>
            </a:r>
          </a:p>
        </p:txBody>
      </p:sp>
      <p:graphicFrame>
        <p:nvGraphicFramePr>
          <p:cNvPr id="4" name="Table 3">
            <a:extLst>
              <a:ext uri="{FF2B5EF4-FFF2-40B4-BE49-F238E27FC236}">
                <a16:creationId xmlns:a16="http://schemas.microsoft.com/office/drawing/2014/main" id="{B007C5B6-5910-4D2D-AAC1-C88CFC4DE240}"/>
              </a:ext>
            </a:extLst>
          </p:cNvPr>
          <p:cNvGraphicFramePr>
            <a:graphicFrameLocks noGrp="1"/>
          </p:cNvGraphicFramePr>
          <p:nvPr/>
        </p:nvGraphicFramePr>
        <p:xfrm>
          <a:off x="1333499" y="5000625"/>
          <a:ext cx="10791826" cy="304800"/>
        </p:xfrm>
        <a:graphic>
          <a:graphicData uri="http://schemas.openxmlformats.org/drawingml/2006/table">
            <a:tbl>
              <a:tblPr/>
              <a:tblGrid>
                <a:gridCol w="1343025">
                  <a:extLst>
                    <a:ext uri="{9D8B030D-6E8A-4147-A177-3AD203B41FA5}">
                      <a16:colId xmlns:a16="http://schemas.microsoft.com/office/drawing/2014/main" val="3490700621"/>
                    </a:ext>
                  </a:extLst>
                </a:gridCol>
                <a:gridCol w="2257425">
                  <a:extLst>
                    <a:ext uri="{9D8B030D-6E8A-4147-A177-3AD203B41FA5}">
                      <a16:colId xmlns:a16="http://schemas.microsoft.com/office/drawing/2014/main" val="1470682509"/>
                    </a:ext>
                  </a:extLst>
                </a:gridCol>
                <a:gridCol w="1733550">
                  <a:extLst>
                    <a:ext uri="{9D8B030D-6E8A-4147-A177-3AD203B41FA5}">
                      <a16:colId xmlns:a16="http://schemas.microsoft.com/office/drawing/2014/main" val="776614724"/>
                    </a:ext>
                  </a:extLst>
                </a:gridCol>
                <a:gridCol w="2956167">
                  <a:extLst>
                    <a:ext uri="{9D8B030D-6E8A-4147-A177-3AD203B41FA5}">
                      <a16:colId xmlns:a16="http://schemas.microsoft.com/office/drawing/2014/main" val="210729135"/>
                    </a:ext>
                  </a:extLst>
                </a:gridCol>
                <a:gridCol w="1132137">
                  <a:extLst>
                    <a:ext uri="{9D8B030D-6E8A-4147-A177-3AD203B41FA5}">
                      <a16:colId xmlns:a16="http://schemas.microsoft.com/office/drawing/2014/main" val="1986210123"/>
                    </a:ext>
                  </a:extLst>
                </a:gridCol>
                <a:gridCol w="1369522">
                  <a:extLst>
                    <a:ext uri="{9D8B030D-6E8A-4147-A177-3AD203B41FA5}">
                      <a16:colId xmlns:a16="http://schemas.microsoft.com/office/drawing/2014/main" val="2136905711"/>
                    </a:ext>
                  </a:extLst>
                </a:gridCol>
              </a:tblGrid>
              <a:tr h="160020">
                <a:tc>
                  <a:txBody>
                    <a:bodyPr/>
                    <a:lstStyle/>
                    <a:p>
                      <a:pPr rtl="0" fontAlgn="t"/>
                      <a:r>
                        <a:rPr lang="en-US" dirty="0">
                          <a:effectLst/>
                        </a:rPr>
                        <a:t>PCOD</a:t>
                      </a:r>
                    </a:p>
                  </a:txBody>
                  <a:tcPr marL="22860" marR="22860" marT="15240" marB="15240">
                    <a:lnL w="2286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22860" cap="flat" cmpd="sng" algn="ctr">
                      <a:solidFill>
                        <a:srgbClr val="000000"/>
                      </a:solidFill>
                      <a:prstDash val="solid"/>
                      <a:round/>
                      <a:headEnd type="none" w="med" len="med"/>
                      <a:tailEnd type="none" w="med" len="med"/>
                    </a:lnT>
                    <a:lnB w="22860" cap="flat" cmpd="sng" algn="ctr">
                      <a:solidFill>
                        <a:srgbClr val="000000"/>
                      </a:solidFill>
                      <a:prstDash val="solid"/>
                      <a:round/>
                      <a:headEnd type="none" w="med" len="med"/>
                      <a:tailEnd type="none" w="med" len="med"/>
                    </a:lnB>
                  </a:tcPr>
                </a:tc>
                <a:tc>
                  <a:txBody>
                    <a:bodyPr/>
                    <a:lstStyle/>
                    <a:p>
                      <a:pPr rtl="0" fontAlgn="t"/>
                      <a:r>
                        <a:rPr lang="en-US">
                          <a:effectLst/>
                        </a:rPr>
                        <a:t>Gestational Diabetes</a:t>
                      </a:r>
                    </a:p>
                  </a:txBody>
                  <a:tcPr marL="22860" marR="22860" marT="15240" marB="15240">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22860" cap="flat" cmpd="sng" algn="ctr">
                      <a:solidFill>
                        <a:srgbClr val="000000"/>
                      </a:solidFill>
                      <a:prstDash val="solid"/>
                      <a:round/>
                      <a:headEnd type="none" w="med" len="med"/>
                      <a:tailEnd type="none" w="med" len="med"/>
                    </a:lnT>
                    <a:lnB w="22860" cap="flat" cmpd="sng" algn="ctr">
                      <a:solidFill>
                        <a:srgbClr val="000000"/>
                      </a:solidFill>
                      <a:prstDash val="solid"/>
                      <a:round/>
                      <a:headEnd type="none" w="med" len="med"/>
                      <a:tailEnd type="none" w="med" len="med"/>
                    </a:lnB>
                  </a:tcPr>
                </a:tc>
                <a:tc>
                  <a:txBody>
                    <a:bodyPr/>
                    <a:lstStyle/>
                    <a:p>
                      <a:pPr rtl="0" fontAlgn="t"/>
                      <a:r>
                        <a:rPr lang="en-US">
                          <a:effectLst/>
                        </a:rPr>
                        <a:t>Gestational HBP</a:t>
                      </a:r>
                    </a:p>
                  </a:txBody>
                  <a:tcPr marL="22860" marR="22860" marT="15240" marB="15240">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22860" cap="flat" cmpd="sng" algn="ctr">
                      <a:solidFill>
                        <a:srgbClr val="000000"/>
                      </a:solidFill>
                      <a:prstDash val="solid"/>
                      <a:round/>
                      <a:headEnd type="none" w="med" len="med"/>
                      <a:tailEnd type="none" w="med" len="med"/>
                    </a:lnT>
                    <a:lnB w="22860" cap="flat" cmpd="sng" algn="ctr">
                      <a:solidFill>
                        <a:srgbClr val="000000"/>
                      </a:solidFill>
                      <a:prstDash val="solid"/>
                      <a:round/>
                      <a:headEnd type="none" w="med" len="med"/>
                      <a:tailEnd type="none" w="med" len="med"/>
                    </a:lnB>
                  </a:tcPr>
                </a:tc>
                <a:tc>
                  <a:txBody>
                    <a:bodyPr/>
                    <a:lstStyle/>
                    <a:p>
                      <a:pPr rtl="0" fontAlgn="t"/>
                      <a:r>
                        <a:rPr lang="en-US" dirty="0">
                          <a:effectLst/>
                        </a:rPr>
                        <a:t>Eclampsia/Pre-eclampsia</a:t>
                      </a:r>
                    </a:p>
                  </a:txBody>
                  <a:tcPr marL="22860" marR="22860" marT="15240" marB="15240">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22860" cap="flat" cmpd="sng" algn="ctr">
                      <a:solidFill>
                        <a:srgbClr val="000000"/>
                      </a:solidFill>
                      <a:prstDash val="solid"/>
                      <a:round/>
                      <a:headEnd type="none" w="med" len="med"/>
                      <a:tailEnd type="none" w="med" len="med"/>
                    </a:lnT>
                    <a:lnB w="22860" cap="flat" cmpd="sng" algn="ctr">
                      <a:solidFill>
                        <a:srgbClr val="000000"/>
                      </a:solidFill>
                      <a:prstDash val="solid"/>
                      <a:round/>
                      <a:headEnd type="none" w="med" len="med"/>
                      <a:tailEnd type="none" w="med" len="med"/>
                    </a:lnB>
                  </a:tcPr>
                </a:tc>
                <a:tc>
                  <a:txBody>
                    <a:bodyPr/>
                    <a:lstStyle/>
                    <a:p>
                      <a:pPr rtl="0" fontAlgn="t"/>
                      <a:r>
                        <a:rPr lang="en-US">
                          <a:effectLst/>
                        </a:rPr>
                        <a:t>Infertility</a:t>
                      </a:r>
                    </a:p>
                  </a:txBody>
                  <a:tcPr marL="22860" marR="22860" marT="15240" marB="15240">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22860" cap="flat" cmpd="sng" algn="ctr">
                      <a:solidFill>
                        <a:srgbClr val="000000"/>
                      </a:solidFill>
                      <a:prstDash val="solid"/>
                      <a:round/>
                      <a:headEnd type="none" w="med" len="med"/>
                      <a:tailEnd type="none" w="med" len="med"/>
                    </a:lnT>
                    <a:lnB w="22860" cap="flat" cmpd="sng" algn="ctr">
                      <a:solidFill>
                        <a:srgbClr val="000000"/>
                      </a:solidFill>
                      <a:prstDash val="solid"/>
                      <a:round/>
                      <a:headEnd type="none" w="med" len="med"/>
                      <a:tailEnd type="none" w="med" len="med"/>
                    </a:lnB>
                  </a:tcPr>
                </a:tc>
                <a:tc>
                  <a:txBody>
                    <a:bodyPr/>
                    <a:lstStyle/>
                    <a:p>
                      <a:pPr rtl="0" fontAlgn="t"/>
                      <a:r>
                        <a:rPr lang="en-US" dirty="0">
                          <a:effectLst/>
                        </a:rPr>
                        <a:t>Miscarriage</a:t>
                      </a:r>
                    </a:p>
                  </a:txBody>
                  <a:tcPr marL="22860" marR="22860" marT="15240" marB="15240">
                    <a:lnL w="7620" cap="flat" cmpd="sng" algn="ctr">
                      <a:solidFill>
                        <a:srgbClr val="CCCCCC"/>
                      </a:solidFill>
                      <a:prstDash val="solid"/>
                      <a:round/>
                      <a:headEnd type="none" w="med" len="med"/>
                      <a:tailEnd type="none" w="med" len="med"/>
                    </a:lnL>
                    <a:lnR w="22860" cap="flat" cmpd="sng" algn="ctr">
                      <a:solidFill>
                        <a:srgbClr val="000000"/>
                      </a:solidFill>
                      <a:prstDash val="solid"/>
                      <a:round/>
                      <a:headEnd type="none" w="med" len="med"/>
                      <a:tailEnd type="none" w="med" len="med"/>
                    </a:lnR>
                    <a:lnT w="22860" cap="flat" cmpd="sng" algn="ctr">
                      <a:solidFill>
                        <a:srgbClr val="000000"/>
                      </a:solidFill>
                      <a:prstDash val="solid"/>
                      <a:round/>
                      <a:headEnd type="none" w="med" len="med"/>
                      <a:tailEnd type="none" w="med" len="med"/>
                    </a:lnT>
                    <a:lnB w="2286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5279943"/>
                  </a:ext>
                </a:extLst>
              </a:tr>
            </a:tbl>
          </a:graphicData>
        </a:graphic>
      </p:graphicFrame>
    </p:spTree>
    <p:extLst>
      <p:ext uri="{BB962C8B-B14F-4D97-AF65-F5344CB8AC3E}">
        <p14:creationId xmlns:p14="http://schemas.microsoft.com/office/powerpoint/2010/main" val="52601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C7F15-3707-45AF-8948-23161F918330}"/>
              </a:ext>
            </a:extLst>
          </p:cNvPr>
          <p:cNvSpPr>
            <a:spLocks noGrp="1"/>
          </p:cNvSpPr>
          <p:nvPr>
            <p:ph type="title"/>
          </p:nvPr>
        </p:nvSpPr>
        <p:spPr/>
        <p:txBody>
          <a:bodyPr/>
          <a:lstStyle/>
          <a:p>
            <a:r>
              <a:rPr lang="en-US" dirty="0">
                <a:ea typeface="Lato" panose="020F0502020204030203" pitchFamily="34" charset="0"/>
                <a:cs typeface="Lato" panose="020F0502020204030203" pitchFamily="34" charset="0"/>
              </a:rPr>
              <a:t>GENETICS</a:t>
            </a:r>
            <a:endParaRPr lang="en-US" dirty="0">
              <a:solidFill>
                <a:srgbClr val="003C71"/>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06DA0057-B9CB-41EE-8FB4-D8CD3AECA24D}"/>
              </a:ext>
            </a:extLst>
          </p:cNvPr>
          <p:cNvSpPr>
            <a:spLocks noGrp="1"/>
          </p:cNvSpPr>
          <p:nvPr>
            <p:ph idx="1"/>
          </p:nvPr>
        </p:nvSpPr>
        <p:spPr/>
        <p:txBody>
          <a:bodyPr>
            <a:normAutofit fontScale="92500" lnSpcReduction="10000"/>
          </a:bodyPr>
          <a:lstStyle/>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9p21</a:t>
            </a:r>
          </a:p>
          <a:p>
            <a:r>
              <a:rPr lang="en-US" dirty="0" err="1">
                <a:solidFill>
                  <a:srgbClr val="003C71"/>
                </a:solidFill>
                <a:latin typeface="Lato" panose="020F0502020204030203" pitchFamily="34" charset="0"/>
                <a:ea typeface="Lato" panose="020F0502020204030203" pitchFamily="34" charset="0"/>
                <a:cs typeface="Lato" panose="020F0502020204030203" pitchFamily="34" charset="0"/>
              </a:rPr>
              <a:t>ApoE</a:t>
            </a:r>
            <a:endParaRPr lang="en-US" dirty="0">
              <a:solidFill>
                <a:srgbClr val="003C71"/>
              </a:solidFill>
              <a:latin typeface="Lato" panose="020F0502020204030203" pitchFamily="34" charset="0"/>
              <a:ea typeface="Lato" panose="020F0502020204030203" pitchFamily="34" charset="0"/>
              <a:cs typeface="Lato" panose="020F0502020204030203" pitchFamily="34" charset="0"/>
            </a:endParaRPr>
          </a:p>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KIF6</a:t>
            </a:r>
          </a:p>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4q25</a:t>
            </a:r>
          </a:p>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Haptoglobin</a:t>
            </a:r>
          </a:p>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Lipoprotein (a)—placed here to remind you this also indicates family of origin risks!</a:t>
            </a:r>
          </a:p>
          <a:p>
            <a:r>
              <a:rPr lang="en-US" dirty="0">
                <a:solidFill>
                  <a:srgbClr val="003C71"/>
                </a:solidFill>
                <a:ea typeface="Lato" panose="020F0502020204030203" pitchFamily="34" charset="0"/>
                <a:cs typeface="Lato" panose="020F0502020204030203" pitchFamily="34" charset="0"/>
              </a:rPr>
              <a:t>CYP 1A2 if coffee drinker</a:t>
            </a:r>
          </a:p>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CYP 2C19 if on Clopidogrel</a:t>
            </a:r>
          </a:p>
          <a:p>
            <a:r>
              <a:rPr lang="en-US" dirty="0">
                <a:solidFill>
                  <a:srgbClr val="003C71"/>
                </a:solidFill>
                <a:ea typeface="Lato" panose="020F0502020204030203" pitchFamily="34" charset="0"/>
                <a:cs typeface="Lato" panose="020F0502020204030203" pitchFamily="34" charset="0"/>
              </a:rPr>
              <a:t>Simon-Broome Criteria for FH</a:t>
            </a:r>
            <a:endParaRPr lang="en-US" dirty="0">
              <a:solidFill>
                <a:srgbClr val="003C7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17967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C7F15-3707-45AF-8948-23161F918330}"/>
              </a:ext>
            </a:extLst>
          </p:cNvPr>
          <p:cNvSpPr>
            <a:spLocks noGrp="1"/>
          </p:cNvSpPr>
          <p:nvPr>
            <p:ph type="title"/>
          </p:nvPr>
        </p:nvSpPr>
        <p:spPr/>
        <p:txBody>
          <a:bodyPr/>
          <a:lstStyle/>
          <a:p>
            <a:r>
              <a:rPr lang="en-US" dirty="0">
                <a:ea typeface="Lato" panose="020F0502020204030203" pitchFamily="34" charset="0"/>
                <a:cs typeface="Lato" panose="020F0502020204030203" pitchFamily="34" charset="0"/>
              </a:rPr>
              <a:t>SIMON BROOME CRITERIA</a:t>
            </a:r>
            <a:endParaRPr lang="en-US" dirty="0">
              <a:solidFill>
                <a:srgbClr val="003C71"/>
              </a:solidFill>
              <a:latin typeface="Lato" panose="020F0502020204030203" pitchFamily="34" charset="0"/>
              <a:ea typeface="Lato" panose="020F0502020204030203" pitchFamily="34" charset="0"/>
              <a:cs typeface="Lato" panose="020F0502020204030203" pitchFamily="34" charset="0"/>
            </a:endParaRPr>
          </a:p>
        </p:txBody>
      </p:sp>
      <p:graphicFrame>
        <p:nvGraphicFramePr>
          <p:cNvPr id="6" name="Table 6">
            <a:extLst>
              <a:ext uri="{FF2B5EF4-FFF2-40B4-BE49-F238E27FC236}">
                <a16:creationId xmlns:a16="http://schemas.microsoft.com/office/drawing/2014/main" id="{6C2866D6-0045-4ADC-B6AA-C87665FBC041}"/>
              </a:ext>
            </a:extLst>
          </p:cNvPr>
          <p:cNvGraphicFramePr>
            <a:graphicFrameLocks noGrp="1"/>
          </p:cNvGraphicFramePr>
          <p:nvPr>
            <p:ph idx="1"/>
          </p:nvPr>
        </p:nvGraphicFramePr>
        <p:xfrm>
          <a:off x="838200" y="2066924"/>
          <a:ext cx="10883900" cy="3084119"/>
        </p:xfrm>
        <a:graphic>
          <a:graphicData uri="http://schemas.openxmlformats.org/drawingml/2006/table">
            <a:tbl>
              <a:tblPr firstRow="1" bandRow="1">
                <a:tableStyleId>{5C22544A-7EE6-4342-B048-85BDC9FD1C3A}</a:tableStyleId>
              </a:tblPr>
              <a:tblGrid>
                <a:gridCol w="5441950">
                  <a:extLst>
                    <a:ext uri="{9D8B030D-6E8A-4147-A177-3AD203B41FA5}">
                      <a16:colId xmlns:a16="http://schemas.microsoft.com/office/drawing/2014/main" val="2486650282"/>
                    </a:ext>
                  </a:extLst>
                </a:gridCol>
                <a:gridCol w="5441950">
                  <a:extLst>
                    <a:ext uri="{9D8B030D-6E8A-4147-A177-3AD203B41FA5}">
                      <a16:colId xmlns:a16="http://schemas.microsoft.com/office/drawing/2014/main" val="2284624860"/>
                    </a:ext>
                  </a:extLst>
                </a:gridCol>
              </a:tblGrid>
              <a:tr h="515379">
                <a:tc>
                  <a:txBody>
                    <a:bodyPr/>
                    <a:lstStyle/>
                    <a:p>
                      <a:r>
                        <a:rPr lang="en-US" dirty="0">
                          <a:solidFill>
                            <a:schemeClr val="bg1"/>
                          </a:solidFill>
                        </a:rPr>
                        <a:t>DEFINITE FAMILIAL HYPERCHOLESTEROLEMIA</a:t>
                      </a:r>
                    </a:p>
                  </a:txBody>
                  <a:tcPr/>
                </a:tc>
                <a:tc>
                  <a:txBody>
                    <a:bodyPr/>
                    <a:lstStyle/>
                    <a:p>
                      <a:r>
                        <a:rPr lang="en-US" dirty="0">
                          <a:solidFill>
                            <a:schemeClr val="bg1"/>
                          </a:solidFill>
                        </a:rPr>
                        <a:t>PROBABLE FAMILIAL HYPERCHOLESTEROLEMIA</a:t>
                      </a:r>
                    </a:p>
                  </a:txBody>
                  <a:tcPr/>
                </a:tc>
                <a:extLst>
                  <a:ext uri="{0D108BD9-81ED-4DB2-BD59-A6C34878D82A}">
                    <a16:rowId xmlns:a16="http://schemas.microsoft.com/office/drawing/2014/main" val="3204318382"/>
                  </a:ext>
                </a:extLst>
              </a:tr>
              <a:tr h="889559">
                <a:tc>
                  <a:txBody>
                    <a:bodyPr/>
                    <a:lstStyle/>
                    <a:p>
                      <a:r>
                        <a:rPr lang="en-US" b="1" dirty="0">
                          <a:solidFill>
                            <a:srgbClr val="003C71"/>
                          </a:solidFill>
                        </a:rPr>
                        <a:t>CHOLESTEROL &gt; 290 mg/dL or LDL &gt; 190 mg/dL</a:t>
                      </a:r>
                    </a:p>
                    <a:p>
                      <a:endParaRPr lang="en-US" b="1" dirty="0">
                        <a:solidFill>
                          <a:srgbClr val="003C71"/>
                        </a:solidFill>
                      </a:endParaRPr>
                    </a:p>
                    <a:p>
                      <a:pPr algn="ctr"/>
                      <a:r>
                        <a:rPr lang="en-US" b="1" i="1" dirty="0">
                          <a:solidFill>
                            <a:srgbClr val="003C71"/>
                          </a:solidFill>
                          <a:effectLst>
                            <a:outerShdw blurRad="38100" dist="38100" dir="2700000" algn="tl">
                              <a:srgbClr val="000000">
                                <a:alpha val="43137"/>
                              </a:srgbClr>
                            </a:outerShdw>
                          </a:effectLst>
                        </a:rPr>
                        <a:t>AND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3C71"/>
                          </a:solidFill>
                        </a:rPr>
                        <a:t>CHOLESTEROL &gt; 290 mg/dL or LDL &gt; 190 mg/dL</a:t>
                      </a:r>
                    </a:p>
                    <a:p>
                      <a:endParaRPr lang="en-US" b="1" dirty="0">
                        <a:solidFill>
                          <a:srgbClr val="003C71"/>
                        </a:solidFill>
                      </a:endParaRPr>
                    </a:p>
                    <a:p>
                      <a:pPr algn="ctr"/>
                      <a:r>
                        <a:rPr lang="en-US" b="1" i="1" dirty="0">
                          <a:solidFill>
                            <a:srgbClr val="003C71"/>
                          </a:solidFill>
                          <a:effectLst>
                            <a:outerShdw blurRad="38100" dist="38100" dir="2700000" algn="tl">
                              <a:srgbClr val="000000">
                                <a:alpha val="43137"/>
                              </a:srgbClr>
                            </a:outerShdw>
                          </a:effectLst>
                        </a:rPr>
                        <a:t>AND</a:t>
                      </a:r>
                    </a:p>
                  </a:txBody>
                  <a:tcPr/>
                </a:tc>
                <a:extLst>
                  <a:ext uri="{0D108BD9-81ED-4DB2-BD59-A6C34878D82A}">
                    <a16:rowId xmlns:a16="http://schemas.microsoft.com/office/drawing/2014/main" val="1631961501"/>
                  </a:ext>
                </a:extLst>
              </a:tr>
              <a:tr h="515379">
                <a:tc>
                  <a:txBody>
                    <a:bodyPr/>
                    <a:lstStyle/>
                    <a:p>
                      <a:r>
                        <a:rPr lang="en-US" b="1" dirty="0">
                          <a:solidFill>
                            <a:srgbClr val="003C71"/>
                          </a:solidFill>
                        </a:rPr>
                        <a:t>TENDON XANTHOMAS patient, 1</a:t>
                      </a:r>
                      <a:r>
                        <a:rPr lang="en-US" b="1" baseline="30000" dirty="0">
                          <a:solidFill>
                            <a:srgbClr val="003C71"/>
                          </a:solidFill>
                        </a:rPr>
                        <a:t>st</a:t>
                      </a:r>
                      <a:r>
                        <a:rPr lang="en-US" b="1" dirty="0">
                          <a:solidFill>
                            <a:srgbClr val="003C71"/>
                          </a:solidFill>
                        </a:rPr>
                        <a:t>, or 2</a:t>
                      </a:r>
                      <a:r>
                        <a:rPr lang="en-US" b="1" baseline="30000" dirty="0">
                          <a:solidFill>
                            <a:srgbClr val="003C71"/>
                          </a:solidFill>
                        </a:rPr>
                        <a:t>nd</a:t>
                      </a:r>
                      <a:endParaRPr lang="en-US" b="1" dirty="0">
                        <a:solidFill>
                          <a:srgbClr val="003C71"/>
                        </a:solidFill>
                      </a:endParaRPr>
                    </a:p>
                    <a:p>
                      <a:pPr algn="ctr"/>
                      <a:r>
                        <a:rPr lang="en-US" b="1" i="1" dirty="0">
                          <a:solidFill>
                            <a:srgbClr val="003C71"/>
                          </a:solidFill>
                          <a:effectLst>
                            <a:outerShdw blurRad="38100" dist="38100" dir="2700000" algn="tl">
                              <a:srgbClr val="000000">
                                <a:alpha val="43137"/>
                              </a:srgbClr>
                            </a:outerShdw>
                          </a:effectLst>
                        </a:rPr>
                        <a:t>OR</a:t>
                      </a:r>
                    </a:p>
                  </a:txBody>
                  <a:tcPr/>
                </a:tc>
                <a:tc>
                  <a:txBody>
                    <a:bodyPr/>
                    <a:lstStyle/>
                    <a:p>
                      <a:r>
                        <a:rPr lang="en-US" b="1" dirty="0">
                          <a:solidFill>
                            <a:srgbClr val="003C71"/>
                          </a:solidFill>
                        </a:rPr>
                        <a:t>Family History MI &lt; 50 in 2</a:t>
                      </a:r>
                      <a:r>
                        <a:rPr lang="en-US" b="1" baseline="30000" dirty="0">
                          <a:solidFill>
                            <a:srgbClr val="003C71"/>
                          </a:solidFill>
                        </a:rPr>
                        <a:t>nd</a:t>
                      </a:r>
                      <a:r>
                        <a:rPr lang="en-US" b="1" dirty="0">
                          <a:solidFill>
                            <a:srgbClr val="003C71"/>
                          </a:solidFill>
                        </a:rPr>
                        <a:t>, &lt; 60 in 1</a:t>
                      </a:r>
                      <a:r>
                        <a:rPr lang="en-US" b="1" baseline="30000" dirty="0">
                          <a:solidFill>
                            <a:srgbClr val="003C71"/>
                          </a:solidFill>
                        </a:rPr>
                        <a:t>st</a:t>
                      </a:r>
                      <a:r>
                        <a:rPr lang="en-US" b="1" dirty="0">
                          <a:solidFill>
                            <a:srgbClr val="003C71"/>
                          </a:solidFill>
                        </a:rPr>
                        <a:t> </a:t>
                      </a:r>
                    </a:p>
                    <a:p>
                      <a:pPr algn="ctr"/>
                      <a:r>
                        <a:rPr lang="en-US" b="1" i="1" dirty="0">
                          <a:solidFill>
                            <a:srgbClr val="003C71"/>
                          </a:solidFill>
                          <a:effectLst>
                            <a:outerShdw blurRad="38100" dist="38100" dir="2700000" algn="tl">
                              <a:srgbClr val="000000">
                                <a:alpha val="43137"/>
                              </a:srgbClr>
                            </a:outerShdw>
                          </a:effectLst>
                        </a:rPr>
                        <a:t>OR</a:t>
                      </a:r>
                    </a:p>
                  </a:txBody>
                  <a:tcPr/>
                </a:tc>
                <a:extLst>
                  <a:ext uri="{0D108BD9-81ED-4DB2-BD59-A6C34878D82A}">
                    <a16:rowId xmlns:a16="http://schemas.microsoft.com/office/drawing/2014/main" val="2645240795"/>
                  </a:ext>
                </a:extLst>
              </a:tr>
              <a:tr h="889559">
                <a:tc>
                  <a:txBody>
                    <a:bodyPr/>
                    <a:lstStyle/>
                    <a:p>
                      <a:r>
                        <a:rPr lang="en-US" b="1" dirty="0">
                          <a:solidFill>
                            <a:srgbClr val="003C71"/>
                          </a:solidFill>
                        </a:rPr>
                        <a:t>DNA evidence of LDLR, PCSK9, or APOB</a:t>
                      </a:r>
                    </a:p>
                  </a:txBody>
                  <a:tcPr/>
                </a:tc>
                <a:tc>
                  <a:txBody>
                    <a:bodyPr/>
                    <a:lstStyle/>
                    <a:p>
                      <a:r>
                        <a:rPr lang="en-US" b="1" dirty="0">
                          <a:solidFill>
                            <a:srgbClr val="003C71"/>
                          </a:solidFill>
                        </a:rPr>
                        <a:t>Family History Cholesterol &gt; 290 in 1</a:t>
                      </a:r>
                      <a:r>
                        <a:rPr lang="en-US" b="1" baseline="30000" dirty="0">
                          <a:solidFill>
                            <a:srgbClr val="003C71"/>
                          </a:solidFill>
                        </a:rPr>
                        <a:t>st</a:t>
                      </a:r>
                      <a:r>
                        <a:rPr lang="en-US" b="1" dirty="0">
                          <a:solidFill>
                            <a:srgbClr val="003C71"/>
                          </a:solidFill>
                        </a:rPr>
                        <a:t> or 2</a:t>
                      </a:r>
                      <a:r>
                        <a:rPr lang="en-US" b="1" baseline="30000" dirty="0">
                          <a:solidFill>
                            <a:srgbClr val="003C71"/>
                          </a:solidFill>
                        </a:rPr>
                        <a:t>nd</a:t>
                      </a:r>
                      <a:r>
                        <a:rPr lang="en-US" b="1" dirty="0">
                          <a:solidFill>
                            <a:srgbClr val="003C71"/>
                          </a:solidFill>
                        </a:rPr>
                        <a:t>, &gt; 260 in child/sibling</a:t>
                      </a:r>
                    </a:p>
                  </a:txBody>
                  <a:tcPr/>
                </a:tc>
                <a:extLst>
                  <a:ext uri="{0D108BD9-81ED-4DB2-BD59-A6C34878D82A}">
                    <a16:rowId xmlns:a16="http://schemas.microsoft.com/office/drawing/2014/main" val="85105218"/>
                  </a:ext>
                </a:extLst>
              </a:tr>
            </a:tbl>
          </a:graphicData>
        </a:graphic>
      </p:graphicFrame>
      <p:sp>
        <p:nvSpPr>
          <p:cNvPr id="3" name="Rectangle 2">
            <a:extLst>
              <a:ext uri="{FF2B5EF4-FFF2-40B4-BE49-F238E27FC236}">
                <a16:creationId xmlns:a16="http://schemas.microsoft.com/office/drawing/2014/main" id="{99BCA475-2073-4D95-846A-85920C3084B9}"/>
              </a:ext>
            </a:extLst>
          </p:cNvPr>
          <p:cNvSpPr/>
          <p:nvPr/>
        </p:nvSpPr>
        <p:spPr>
          <a:xfrm>
            <a:off x="6280150" y="3608983"/>
            <a:ext cx="5435600" cy="15338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331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C7F15-3707-45AF-8948-23161F918330}"/>
              </a:ext>
            </a:extLst>
          </p:cNvPr>
          <p:cNvSpPr>
            <a:spLocks noGrp="1"/>
          </p:cNvSpPr>
          <p:nvPr>
            <p:ph type="title"/>
          </p:nvPr>
        </p:nvSpPr>
        <p:spPr/>
        <p:txBody>
          <a:bodyPr/>
          <a:lstStyle/>
          <a:p>
            <a:r>
              <a:rPr lang="en-US" dirty="0">
                <a:ea typeface="Lato" panose="020F0502020204030203" pitchFamily="34" charset="0"/>
                <a:cs typeface="Lato" panose="020F0502020204030203" pitchFamily="34" charset="0"/>
              </a:rPr>
              <a:t>PERIODONTAL AND ENDODONTIC EVALUATION</a:t>
            </a:r>
            <a:endParaRPr lang="en-US" dirty="0">
              <a:solidFill>
                <a:srgbClr val="003C71"/>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06DA0057-B9CB-41EE-8FB4-D8CD3AECA24D}"/>
              </a:ext>
            </a:extLst>
          </p:cNvPr>
          <p:cNvSpPr>
            <a:spLocks noGrp="1"/>
          </p:cNvSpPr>
          <p:nvPr>
            <p:ph idx="1"/>
          </p:nvPr>
        </p:nvSpPr>
        <p:spPr/>
        <p:txBody>
          <a:bodyPr/>
          <a:lstStyle/>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 MPO Positive </a:t>
            </a:r>
            <a:r>
              <a:rPr lang="en-US" dirty="0">
                <a:solidFill>
                  <a:srgbClr val="003C71"/>
                </a:solidFill>
                <a:latin typeface="Lato" panose="020F0502020204030203" pitchFamily="34" charset="0"/>
                <a:ea typeface="Lato" panose="020F0502020204030203" pitchFamily="34" charset="0"/>
                <a:cs typeface="Lato" panose="020F0502020204030203" pitchFamily="34" charset="0"/>
                <a:sym typeface="Wingdings" panose="05000000000000000000" pitchFamily="2" charset="2"/>
              </a:rPr>
              <a:t> Need both ASAP</a:t>
            </a:r>
          </a:p>
          <a:p>
            <a:pPr lvl="1"/>
            <a:r>
              <a:rPr lang="en-US" dirty="0" err="1">
                <a:solidFill>
                  <a:srgbClr val="003C71"/>
                </a:solidFill>
                <a:ea typeface="Lato" panose="020F0502020204030203" pitchFamily="34" charset="0"/>
                <a:cs typeface="Lato" panose="020F0502020204030203" pitchFamily="34" charset="0"/>
                <a:sym typeface="Wingdings" panose="05000000000000000000" pitchFamily="2" charset="2"/>
              </a:rPr>
              <a:t>OralDNA</a:t>
            </a:r>
            <a:endParaRPr lang="en-US" dirty="0">
              <a:solidFill>
                <a:srgbClr val="003C71"/>
              </a:solidFill>
              <a:ea typeface="Lato" panose="020F0502020204030203" pitchFamily="34" charset="0"/>
              <a:cs typeface="Lato" panose="020F0502020204030203" pitchFamily="34" charset="0"/>
              <a:sym typeface="Wingdings" panose="05000000000000000000" pitchFamily="2" charset="2"/>
            </a:endParaRPr>
          </a:p>
          <a:p>
            <a:pPr lvl="1"/>
            <a:r>
              <a:rPr lang="en-US" dirty="0">
                <a:solidFill>
                  <a:srgbClr val="003C71"/>
                </a:solidFill>
                <a:latin typeface="Lato" panose="020F0502020204030203" pitchFamily="34" charset="0"/>
                <a:ea typeface="Lato" panose="020F0502020204030203" pitchFamily="34" charset="0"/>
                <a:cs typeface="Lato" panose="020F0502020204030203" pitchFamily="34" charset="0"/>
                <a:sym typeface="Wingdings" panose="05000000000000000000" pitchFamily="2" charset="2"/>
              </a:rPr>
              <a:t>Periodontal charting</a:t>
            </a:r>
          </a:p>
          <a:p>
            <a:pPr lvl="1"/>
            <a:r>
              <a:rPr lang="en-US" dirty="0">
                <a:solidFill>
                  <a:srgbClr val="003C71"/>
                </a:solidFill>
                <a:ea typeface="Lato" panose="020F0502020204030203" pitchFamily="34" charset="0"/>
                <a:cs typeface="Lato" panose="020F0502020204030203" pitchFamily="34" charset="0"/>
                <a:sym typeface="Wingdings" panose="05000000000000000000" pitchFamily="2" charset="2"/>
              </a:rPr>
              <a:t>CBCT</a:t>
            </a:r>
            <a:endParaRPr lang="en-US" dirty="0">
              <a:solidFill>
                <a:srgbClr val="003C7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499693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53948-4E84-4A66-BE5E-1C0A1AC4B6D6}"/>
              </a:ext>
            </a:extLst>
          </p:cNvPr>
          <p:cNvSpPr>
            <a:spLocks noGrp="1"/>
          </p:cNvSpPr>
          <p:nvPr>
            <p:ph type="title"/>
          </p:nvPr>
        </p:nvSpPr>
        <p:spPr/>
        <p:txBody>
          <a:bodyPr/>
          <a:lstStyle/>
          <a:p>
            <a:r>
              <a:rPr lang="en-US" dirty="0"/>
              <a:t>SLEEP STUDY DECISION</a:t>
            </a:r>
          </a:p>
        </p:txBody>
      </p:sp>
      <p:sp>
        <p:nvSpPr>
          <p:cNvPr id="3" name="Content Placeholder 2">
            <a:extLst>
              <a:ext uri="{FF2B5EF4-FFF2-40B4-BE49-F238E27FC236}">
                <a16:creationId xmlns:a16="http://schemas.microsoft.com/office/drawing/2014/main" id="{F17AD00E-F3C2-48D5-86FB-913907B02781}"/>
              </a:ext>
            </a:extLst>
          </p:cNvPr>
          <p:cNvSpPr>
            <a:spLocks noGrp="1"/>
          </p:cNvSpPr>
          <p:nvPr>
            <p:ph idx="1"/>
          </p:nvPr>
        </p:nvSpPr>
        <p:spPr>
          <a:xfrm>
            <a:off x="838200" y="1386348"/>
            <a:ext cx="10515600" cy="4790615"/>
          </a:xfrm>
        </p:spPr>
        <p:txBody>
          <a:bodyPr>
            <a:normAutofit lnSpcReduction="10000"/>
          </a:bodyPr>
          <a:lstStyle/>
          <a:p>
            <a:r>
              <a:rPr lang="en-US" dirty="0"/>
              <a:t>Hypertension</a:t>
            </a:r>
          </a:p>
          <a:p>
            <a:r>
              <a:rPr lang="en-US" dirty="0"/>
              <a:t>Insulin Resistant</a:t>
            </a:r>
          </a:p>
          <a:p>
            <a:r>
              <a:rPr lang="en-US" dirty="0"/>
              <a:t>Plaque</a:t>
            </a:r>
          </a:p>
          <a:p>
            <a:r>
              <a:rPr lang="en-US" dirty="0"/>
              <a:t>Persistent Inflammation</a:t>
            </a:r>
          </a:p>
          <a:p>
            <a:r>
              <a:rPr lang="en-US" dirty="0"/>
              <a:t>Snoring with/without witnessed gasping/apnea</a:t>
            </a:r>
          </a:p>
          <a:p>
            <a:r>
              <a:rPr lang="en-US" dirty="0"/>
              <a:t>Excessive daytime sleepiness</a:t>
            </a:r>
          </a:p>
          <a:p>
            <a:r>
              <a:rPr lang="en-US" dirty="0"/>
              <a:t>Abnormal Epworth or STOP-BANG score</a:t>
            </a:r>
          </a:p>
          <a:p>
            <a:r>
              <a:rPr lang="en-US" dirty="0"/>
              <a:t>Atrial fibrillation</a:t>
            </a:r>
          </a:p>
          <a:p>
            <a:r>
              <a:rPr lang="en-US" dirty="0"/>
              <a:t>Congestive Heart Failure</a:t>
            </a:r>
          </a:p>
          <a:p>
            <a:r>
              <a:rPr lang="en-US" dirty="0"/>
              <a:t>Cognitive problems</a:t>
            </a:r>
          </a:p>
        </p:txBody>
      </p:sp>
    </p:spTree>
    <p:extLst>
      <p:ext uri="{BB962C8B-B14F-4D97-AF65-F5344CB8AC3E}">
        <p14:creationId xmlns:p14="http://schemas.microsoft.com/office/powerpoint/2010/main" val="2493368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53948-4E84-4A66-BE5E-1C0A1AC4B6D6}"/>
              </a:ext>
            </a:extLst>
          </p:cNvPr>
          <p:cNvSpPr>
            <a:spLocks noGrp="1"/>
          </p:cNvSpPr>
          <p:nvPr>
            <p:ph type="title"/>
          </p:nvPr>
        </p:nvSpPr>
        <p:spPr/>
        <p:txBody>
          <a:bodyPr/>
          <a:lstStyle/>
          <a:p>
            <a:r>
              <a:rPr lang="en-US" dirty="0"/>
              <a:t>AUTOIMMUNE/INFLAMMATORY DISEASE</a:t>
            </a:r>
          </a:p>
        </p:txBody>
      </p:sp>
      <p:sp>
        <p:nvSpPr>
          <p:cNvPr id="3" name="Content Placeholder 2">
            <a:extLst>
              <a:ext uri="{FF2B5EF4-FFF2-40B4-BE49-F238E27FC236}">
                <a16:creationId xmlns:a16="http://schemas.microsoft.com/office/drawing/2014/main" id="{F17AD00E-F3C2-48D5-86FB-913907B02781}"/>
              </a:ext>
            </a:extLst>
          </p:cNvPr>
          <p:cNvSpPr>
            <a:spLocks noGrp="1"/>
          </p:cNvSpPr>
          <p:nvPr>
            <p:ph idx="1"/>
          </p:nvPr>
        </p:nvSpPr>
        <p:spPr/>
        <p:txBody>
          <a:bodyPr/>
          <a:lstStyle/>
          <a:p>
            <a:r>
              <a:rPr lang="en-US" dirty="0"/>
              <a:t>Clinical symptoms suggestive</a:t>
            </a:r>
          </a:p>
          <a:p>
            <a:r>
              <a:rPr lang="en-US" dirty="0"/>
              <a:t>hsCRP above 10 mg/dL</a:t>
            </a:r>
          </a:p>
          <a:p>
            <a:r>
              <a:rPr lang="en-US" dirty="0"/>
              <a:t>Unexplained persistent inflammation despite optimal control of all Root Causes identified</a:t>
            </a:r>
          </a:p>
        </p:txBody>
      </p:sp>
    </p:spTree>
    <p:extLst>
      <p:ext uri="{BB962C8B-B14F-4D97-AF65-F5344CB8AC3E}">
        <p14:creationId xmlns:p14="http://schemas.microsoft.com/office/powerpoint/2010/main" val="2785243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C7F15-3707-45AF-8948-23161F918330}"/>
              </a:ext>
            </a:extLst>
          </p:cNvPr>
          <p:cNvSpPr>
            <a:spLocks noGrp="1"/>
          </p:cNvSpPr>
          <p:nvPr>
            <p:ph type="title"/>
          </p:nvPr>
        </p:nvSpPr>
        <p:spPr>
          <a:xfrm>
            <a:off x="1062404" y="5274163"/>
            <a:ext cx="10515600" cy="1325563"/>
          </a:xfrm>
        </p:spPr>
        <p:txBody>
          <a:bodyPr>
            <a:normAutofit fontScale="90000"/>
          </a:bodyPr>
          <a:lstStyle/>
          <a:p>
            <a:pPr algn="ctr"/>
            <a:r>
              <a:rPr lang="en-US" dirty="0">
                <a:ea typeface="Lato" panose="020F0502020204030203" pitchFamily="34" charset="0"/>
                <a:cs typeface="Lato" panose="020F0502020204030203" pitchFamily="34" charset="0"/>
              </a:rPr>
              <a:t>“The time is always right to identify</a:t>
            </a:r>
            <a:br>
              <a:rPr lang="en-US" dirty="0">
                <a:ea typeface="Lato" panose="020F0502020204030203" pitchFamily="34" charset="0"/>
                <a:cs typeface="Lato" panose="020F0502020204030203" pitchFamily="34" charset="0"/>
              </a:rPr>
            </a:br>
            <a:r>
              <a:rPr lang="en-US" dirty="0">
                <a:ea typeface="Lato" panose="020F0502020204030203" pitchFamily="34" charset="0"/>
                <a:cs typeface="Lato" panose="020F0502020204030203" pitchFamily="34" charset="0"/>
              </a:rPr>
              <a:t>Inflammation and treat Root Causes.”</a:t>
            </a:r>
            <a:br>
              <a:rPr lang="en-US" dirty="0">
                <a:ea typeface="Lato" panose="020F0502020204030203" pitchFamily="34" charset="0"/>
                <a:cs typeface="Lato" panose="020F0502020204030203" pitchFamily="34" charset="0"/>
              </a:rPr>
            </a:br>
            <a:endParaRPr lang="en-US" dirty="0">
              <a:solidFill>
                <a:srgbClr val="003C71"/>
              </a:solidFill>
              <a:latin typeface="Lato" panose="020F0502020204030203" pitchFamily="34" charset="0"/>
              <a:ea typeface="Lato" panose="020F0502020204030203" pitchFamily="34" charset="0"/>
              <a:cs typeface="Lato" panose="020F0502020204030203" pitchFamily="34" charset="0"/>
            </a:endParaRPr>
          </a:p>
        </p:txBody>
      </p:sp>
      <p:pic>
        <p:nvPicPr>
          <p:cNvPr id="1030" name="Picture 6" descr="Image result for mlk quote always the right time to do the right thing">
            <a:extLst>
              <a:ext uri="{FF2B5EF4-FFF2-40B4-BE49-F238E27FC236}">
                <a16:creationId xmlns:a16="http://schemas.microsoft.com/office/drawing/2014/main" id="{3560A8B4-E03D-477F-B96A-AFB7390BAC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4638" y="381503"/>
            <a:ext cx="6562724" cy="4662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30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96AE1-9342-47BC-AEDF-07500EA4F0C1}"/>
              </a:ext>
            </a:extLst>
          </p:cNvPr>
          <p:cNvSpPr>
            <a:spLocks noGrp="1"/>
          </p:cNvSpPr>
          <p:nvPr>
            <p:ph type="title"/>
          </p:nvPr>
        </p:nvSpPr>
        <p:spPr/>
        <p:txBody>
          <a:bodyPr/>
          <a:lstStyle/>
          <a:p>
            <a:r>
              <a:rPr lang="en-US" dirty="0"/>
              <a:t>GUT MICROBIOME</a:t>
            </a:r>
          </a:p>
        </p:txBody>
      </p:sp>
      <p:sp>
        <p:nvSpPr>
          <p:cNvPr id="3" name="Content Placeholder 2">
            <a:extLst>
              <a:ext uri="{FF2B5EF4-FFF2-40B4-BE49-F238E27FC236}">
                <a16:creationId xmlns:a16="http://schemas.microsoft.com/office/drawing/2014/main" id="{6945B391-33A8-463D-A0EB-C915F346E391}"/>
              </a:ext>
            </a:extLst>
          </p:cNvPr>
          <p:cNvSpPr>
            <a:spLocks noGrp="1"/>
          </p:cNvSpPr>
          <p:nvPr>
            <p:ph idx="1"/>
          </p:nvPr>
        </p:nvSpPr>
        <p:spPr/>
        <p:txBody>
          <a:bodyPr/>
          <a:lstStyle/>
          <a:p>
            <a:r>
              <a:rPr lang="en-US" dirty="0"/>
              <a:t>TMAO may have benefit</a:t>
            </a:r>
          </a:p>
          <a:p>
            <a:r>
              <a:rPr lang="en-US" dirty="0"/>
              <a:t>Other gut panels have not been validated sufficiently</a:t>
            </a:r>
          </a:p>
          <a:p>
            <a:pPr lvl="1"/>
            <a:r>
              <a:rPr lang="en-US" sz="2800" dirty="0"/>
              <a:t>Addressing good nutrition will improve gut microbiome</a:t>
            </a:r>
          </a:p>
          <a:p>
            <a:pPr lvl="2"/>
            <a:r>
              <a:rPr lang="en-US" sz="2800" dirty="0"/>
              <a:t>Insulin Resistance</a:t>
            </a:r>
          </a:p>
          <a:p>
            <a:pPr lvl="2"/>
            <a:r>
              <a:rPr lang="en-US" sz="2800" dirty="0"/>
              <a:t>Pre- and Pro- biotic foods</a:t>
            </a:r>
          </a:p>
          <a:p>
            <a:pPr lvl="2"/>
            <a:r>
              <a:rPr lang="en-US" sz="2800" dirty="0"/>
              <a:t>No artificial sweeteners</a:t>
            </a:r>
          </a:p>
          <a:p>
            <a:pPr lvl="2"/>
            <a:r>
              <a:rPr lang="en-US" sz="2800" dirty="0"/>
              <a:t>More fruits and vegetables</a:t>
            </a:r>
          </a:p>
          <a:p>
            <a:pPr lvl="2"/>
            <a:r>
              <a:rPr lang="en-US" sz="2800" dirty="0"/>
              <a:t>Etc.</a:t>
            </a:r>
          </a:p>
          <a:p>
            <a:pPr marL="0" indent="0">
              <a:buNone/>
            </a:pPr>
            <a:endParaRPr lang="en-US" dirty="0"/>
          </a:p>
        </p:txBody>
      </p:sp>
    </p:spTree>
    <p:extLst>
      <p:ext uri="{BB962C8B-B14F-4D97-AF65-F5344CB8AC3E}">
        <p14:creationId xmlns:p14="http://schemas.microsoft.com/office/powerpoint/2010/main" val="1720104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D81AB5E-4E8C-48D9-B838-837BA7BE58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9411" y="372547"/>
            <a:ext cx="7910819" cy="6112906"/>
          </a:xfrm>
        </p:spPr>
      </p:pic>
      <p:sp>
        <p:nvSpPr>
          <p:cNvPr id="2" name="Rectangle 1">
            <a:extLst>
              <a:ext uri="{FF2B5EF4-FFF2-40B4-BE49-F238E27FC236}">
                <a16:creationId xmlns:a16="http://schemas.microsoft.com/office/drawing/2014/main" id="{B09E4ADD-7CC8-4960-B8EC-E3C8C728B4B8}"/>
              </a:ext>
            </a:extLst>
          </p:cNvPr>
          <p:cNvSpPr/>
          <p:nvPr/>
        </p:nvSpPr>
        <p:spPr>
          <a:xfrm>
            <a:off x="1743075" y="3924300"/>
            <a:ext cx="685800" cy="4191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9C845C9-2439-4B01-A7D2-CDD7506FB80C}"/>
              </a:ext>
            </a:extLst>
          </p:cNvPr>
          <p:cNvSpPr/>
          <p:nvPr/>
        </p:nvSpPr>
        <p:spPr>
          <a:xfrm>
            <a:off x="2819400" y="4114800"/>
            <a:ext cx="571500" cy="2286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51AA462-DC9E-4414-B39F-6DEB7B9F93FD}"/>
              </a:ext>
            </a:extLst>
          </p:cNvPr>
          <p:cNvSpPr/>
          <p:nvPr/>
        </p:nvSpPr>
        <p:spPr>
          <a:xfrm>
            <a:off x="3571875" y="4114800"/>
            <a:ext cx="800100" cy="333375"/>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50E608C-934C-4453-8E66-817C35234F9B}"/>
              </a:ext>
            </a:extLst>
          </p:cNvPr>
          <p:cNvSpPr/>
          <p:nvPr/>
        </p:nvSpPr>
        <p:spPr>
          <a:xfrm>
            <a:off x="4733925" y="3986673"/>
            <a:ext cx="1057275" cy="333375"/>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E6D70FB-BAED-40A1-9EB0-779FCFC7D9D8}"/>
              </a:ext>
            </a:extLst>
          </p:cNvPr>
          <p:cNvSpPr/>
          <p:nvPr/>
        </p:nvSpPr>
        <p:spPr>
          <a:xfrm>
            <a:off x="5919019" y="4281487"/>
            <a:ext cx="953729" cy="226603"/>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9FE1DAE-AB1D-4A72-8C3D-3804E0174166}"/>
              </a:ext>
            </a:extLst>
          </p:cNvPr>
          <p:cNvSpPr/>
          <p:nvPr/>
        </p:nvSpPr>
        <p:spPr>
          <a:xfrm>
            <a:off x="6833419" y="3924300"/>
            <a:ext cx="988142" cy="226603"/>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46FA17F-E28E-4992-B6F0-CA9720404F93}"/>
              </a:ext>
            </a:extLst>
          </p:cNvPr>
          <p:cNvSpPr/>
          <p:nvPr/>
        </p:nvSpPr>
        <p:spPr>
          <a:xfrm>
            <a:off x="7556090" y="4281487"/>
            <a:ext cx="953729" cy="261016"/>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A059247-FBA6-4CEA-9B4D-35AD4B30F083}"/>
              </a:ext>
            </a:extLst>
          </p:cNvPr>
          <p:cNvSpPr/>
          <p:nvPr/>
        </p:nvSpPr>
        <p:spPr>
          <a:xfrm>
            <a:off x="8814619" y="4114800"/>
            <a:ext cx="604684" cy="166687"/>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F0D4BD6-6F95-4AB1-9EBD-7CC4E3DF83F8}"/>
              </a:ext>
            </a:extLst>
          </p:cNvPr>
          <p:cNvSpPr/>
          <p:nvPr/>
        </p:nvSpPr>
        <p:spPr>
          <a:xfrm>
            <a:off x="6784257" y="4714568"/>
            <a:ext cx="1096297" cy="314632"/>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CD7E203-8600-41E4-9B8A-202454B52049}"/>
              </a:ext>
            </a:extLst>
          </p:cNvPr>
          <p:cNvSpPr/>
          <p:nvPr/>
        </p:nvSpPr>
        <p:spPr>
          <a:xfrm>
            <a:off x="7259884" y="5152103"/>
            <a:ext cx="644012" cy="221225"/>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41C055-D4BF-418E-BBF9-6979D8DEF2FB}"/>
              </a:ext>
            </a:extLst>
          </p:cNvPr>
          <p:cNvSpPr/>
          <p:nvPr/>
        </p:nvSpPr>
        <p:spPr>
          <a:xfrm>
            <a:off x="6060347" y="5068529"/>
            <a:ext cx="899651" cy="304799"/>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AA160BA-A573-463C-BA15-56D2CD5BECF8}"/>
              </a:ext>
            </a:extLst>
          </p:cNvPr>
          <p:cNvSpPr/>
          <p:nvPr/>
        </p:nvSpPr>
        <p:spPr>
          <a:xfrm>
            <a:off x="5262562" y="5314335"/>
            <a:ext cx="695786" cy="22122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FE1070E-1206-4A8B-8292-2C5CBFA072D6}"/>
              </a:ext>
            </a:extLst>
          </p:cNvPr>
          <p:cNvSpPr/>
          <p:nvPr/>
        </p:nvSpPr>
        <p:spPr>
          <a:xfrm>
            <a:off x="4812890" y="4542503"/>
            <a:ext cx="762000" cy="314632"/>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A38807C-D9ED-4F62-9EA4-49F8656A2781}"/>
              </a:ext>
            </a:extLst>
          </p:cNvPr>
          <p:cNvSpPr/>
          <p:nvPr/>
        </p:nvSpPr>
        <p:spPr>
          <a:xfrm>
            <a:off x="2681770" y="4763728"/>
            <a:ext cx="1059404" cy="30480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1402CCB-99B6-4B19-ACCF-E319CA27D682}"/>
              </a:ext>
            </a:extLst>
          </p:cNvPr>
          <p:cNvSpPr/>
          <p:nvPr/>
        </p:nvSpPr>
        <p:spPr>
          <a:xfrm>
            <a:off x="1946787" y="5220928"/>
            <a:ext cx="825910" cy="22122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F4BF07-FE92-4487-B9FE-AEB63869D53C}"/>
              </a:ext>
            </a:extLst>
          </p:cNvPr>
          <p:cNvSpPr/>
          <p:nvPr/>
        </p:nvSpPr>
        <p:spPr>
          <a:xfrm>
            <a:off x="2819400" y="5511516"/>
            <a:ext cx="695786" cy="16715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4A79E5C-BC05-44EF-93B9-ADEFA87755F2}"/>
              </a:ext>
            </a:extLst>
          </p:cNvPr>
          <p:cNvSpPr/>
          <p:nvPr/>
        </p:nvSpPr>
        <p:spPr>
          <a:xfrm>
            <a:off x="3741174" y="5331540"/>
            <a:ext cx="870155" cy="30480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8FC05AC-F735-41C8-89C6-21D7E30DA781}"/>
              </a:ext>
            </a:extLst>
          </p:cNvPr>
          <p:cNvSpPr/>
          <p:nvPr/>
        </p:nvSpPr>
        <p:spPr>
          <a:xfrm>
            <a:off x="3515186" y="5958348"/>
            <a:ext cx="695786" cy="163305"/>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F369B59-BB61-4F6B-9349-4F52ADF6417A}"/>
              </a:ext>
            </a:extLst>
          </p:cNvPr>
          <p:cNvSpPr/>
          <p:nvPr/>
        </p:nvSpPr>
        <p:spPr>
          <a:xfrm>
            <a:off x="4566776" y="5684272"/>
            <a:ext cx="695786" cy="16715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EC4613A-A8B4-4CA0-8941-4EE811D970EC}"/>
              </a:ext>
            </a:extLst>
          </p:cNvPr>
          <p:cNvSpPr/>
          <p:nvPr/>
        </p:nvSpPr>
        <p:spPr>
          <a:xfrm>
            <a:off x="3855056" y="4949463"/>
            <a:ext cx="957834" cy="289899"/>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AA7FC0C-7562-4686-9C19-352B269E63FF}"/>
              </a:ext>
            </a:extLst>
          </p:cNvPr>
          <p:cNvSpPr/>
          <p:nvPr/>
        </p:nvSpPr>
        <p:spPr>
          <a:xfrm>
            <a:off x="8059917" y="4714568"/>
            <a:ext cx="1552311" cy="7275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AIR </a:t>
            </a:r>
          </a:p>
          <a:p>
            <a:pPr algn="ctr"/>
            <a:r>
              <a:rPr lang="en-US" b="1" dirty="0"/>
              <a:t>POLLUTION</a:t>
            </a:r>
          </a:p>
        </p:txBody>
      </p:sp>
      <p:sp>
        <p:nvSpPr>
          <p:cNvPr id="25" name="Oval 24">
            <a:extLst>
              <a:ext uri="{FF2B5EF4-FFF2-40B4-BE49-F238E27FC236}">
                <a16:creationId xmlns:a16="http://schemas.microsoft.com/office/drawing/2014/main" id="{B7B1BE64-E21E-4435-AE2F-E42F563FBEA1}"/>
              </a:ext>
            </a:extLst>
          </p:cNvPr>
          <p:cNvSpPr/>
          <p:nvPr/>
        </p:nvSpPr>
        <p:spPr>
          <a:xfrm>
            <a:off x="3035431" y="443060"/>
            <a:ext cx="6474799" cy="186106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a:solidFill>
                  <a:schemeClr val="bg1"/>
                </a:solidFill>
                <a:effectLst>
                  <a:glow rad="228600">
                    <a:schemeClr val="accent3">
                      <a:satMod val="175000"/>
                      <a:alpha val="40000"/>
                    </a:schemeClr>
                  </a:glow>
                </a:effectLst>
                <a:highlight>
                  <a:srgbClr val="00FF00"/>
                </a:highlight>
              </a:rPr>
              <a:t>CAROTID ARTERY MOSTLY NORMAL</a:t>
            </a:r>
            <a:endParaRPr lang="en-US" sz="3400" dirty="0">
              <a:solidFill>
                <a:schemeClr val="bg1"/>
              </a:solidFill>
              <a:highlight>
                <a:srgbClr val="00FF00"/>
              </a:highlight>
            </a:endParaRPr>
          </a:p>
        </p:txBody>
      </p:sp>
      <p:sp>
        <p:nvSpPr>
          <p:cNvPr id="23" name="TextBox 22">
            <a:extLst>
              <a:ext uri="{FF2B5EF4-FFF2-40B4-BE49-F238E27FC236}">
                <a16:creationId xmlns:a16="http://schemas.microsoft.com/office/drawing/2014/main" id="{67F6154A-45C1-4E55-B490-379C14A3CFFA}"/>
              </a:ext>
            </a:extLst>
          </p:cNvPr>
          <p:cNvSpPr txBox="1"/>
          <p:nvPr/>
        </p:nvSpPr>
        <p:spPr>
          <a:xfrm>
            <a:off x="9803949" y="1243692"/>
            <a:ext cx="2284602" cy="1200329"/>
          </a:xfrm>
          <a:prstGeom prst="rect">
            <a:avLst/>
          </a:prstGeom>
          <a:noFill/>
        </p:spPr>
        <p:txBody>
          <a:bodyPr wrap="square" rtlCol="0">
            <a:spAutoFit/>
          </a:bodyPr>
          <a:lstStyle/>
          <a:p>
            <a:pPr algn="ctr"/>
            <a:endParaRPr lang="en-US" dirty="0"/>
          </a:p>
          <a:p>
            <a:pPr algn="ctr"/>
            <a:r>
              <a:rPr lang="en-US" dirty="0"/>
              <a:t>Initial Evaluation</a:t>
            </a:r>
          </a:p>
          <a:p>
            <a:pPr algn="ctr"/>
            <a:endParaRPr lang="en-US" dirty="0"/>
          </a:p>
          <a:p>
            <a:endParaRPr lang="en-US" dirty="0"/>
          </a:p>
        </p:txBody>
      </p:sp>
    </p:spTree>
    <p:extLst>
      <p:ext uri="{BB962C8B-B14F-4D97-AF65-F5344CB8AC3E}">
        <p14:creationId xmlns:p14="http://schemas.microsoft.com/office/powerpoint/2010/main" val="109544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C0A07-53B6-41F6-93DE-A205CD4DEB35}"/>
              </a:ext>
            </a:extLst>
          </p:cNvPr>
          <p:cNvSpPr>
            <a:spLocks noGrp="1"/>
          </p:cNvSpPr>
          <p:nvPr>
            <p:ph type="ctrTitle"/>
          </p:nvPr>
        </p:nvSpPr>
        <p:spPr>
          <a:xfrm>
            <a:off x="1524000" y="1326551"/>
            <a:ext cx="9144000" cy="2387600"/>
          </a:xfrm>
        </p:spPr>
        <p:txBody>
          <a:bodyPr/>
          <a:lstStyle/>
          <a:p>
            <a:r>
              <a:rPr lang="en-US" dirty="0"/>
              <a:t>INFLAMMATION TESTING</a:t>
            </a:r>
            <a:br>
              <a:rPr lang="en-US" dirty="0"/>
            </a:br>
            <a:r>
              <a:rPr lang="en-US" dirty="0"/>
              <a:t>WHAT NEXT?</a:t>
            </a:r>
            <a:br>
              <a:rPr lang="en-US" dirty="0">
                <a:solidFill>
                  <a:schemeClr val="bg1"/>
                </a:solidFill>
                <a:latin typeface="Lato" panose="020F0502020204030203" pitchFamily="34" charset="0"/>
                <a:ea typeface="Lato" panose="020F0502020204030203" pitchFamily="34" charset="0"/>
                <a:cs typeface="Lato" panose="020F0502020204030203" pitchFamily="34" charset="0"/>
              </a:rPr>
            </a:br>
            <a:endParaRPr lang="en-US"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3" name="Subtitle 2">
            <a:extLst>
              <a:ext uri="{FF2B5EF4-FFF2-40B4-BE49-F238E27FC236}">
                <a16:creationId xmlns:a16="http://schemas.microsoft.com/office/drawing/2014/main" id="{6C9ECBD9-3D79-4231-A968-138F672AB0F3}"/>
              </a:ext>
            </a:extLst>
          </p:cNvPr>
          <p:cNvSpPr>
            <a:spLocks noGrp="1"/>
          </p:cNvSpPr>
          <p:nvPr>
            <p:ph type="subTitle" idx="1"/>
          </p:nvPr>
        </p:nvSpPr>
        <p:spPr>
          <a:xfrm>
            <a:off x="1524000" y="3602037"/>
            <a:ext cx="9144000" cy="2124060"/>
          </a:xfrm>
        </p:spPr>
        <p:txBody>
          <a:bodyPr>
            <a:normAutofit fontScale="85000" lnSpcReduction="20000"/>
          </a:bodyPr>
          <a:lstStyle/>
          <a:p>
            <a:r>
              <a:rPr lang="en-US" sz="2600" dirty="0"/>
              <a:t>David B Wright MD</a:t>
            </a:r>
          </a:p>
          <a:p>
            <a:r>
              <a:rPr lang="en-US" sz="2600" dirty="0">
                <a:solidFill>
                  <a:schemeClr val="bg1"/>
                </a:solidFill>
                <a:latin typeface="Lato" panose="020F0502020204030203" pitchFamily="34" charset="0"/>
                <a:ea typeface="Lato" panose="020F0502020204030203" pitchFamily="34" charset="0"/>
                <a:cs typeface="Lato" panose="020F0502020204030203" pitchFamily="34" charset="0"/>
              </a:rPr>
              <a:t>Clinical Coach BDM</a:t>
            </a:r>
          </a:p>
          <a:p>
            <a:r>
              <a:rPr lang="en-US" sz="2600" dirty="0"/>
              <a:t>22 October 2021</a:t>
            </a:r>
          </a:p>
          <a:p>
            <a:r>
              <a:rPr lang="en-US" sz="2600" dirty="0">
                <a:solidFill>
                  <a:schemeClr val="bg1"/>
                </a:solidFill>
                <a:latin typeface="Lato" panose="020F0502020204030203" pitchFamily="34" charset="0"/>
                <a:ea typeface="Lato" panose="020F0502020204030203" pitchFamily="34" charset="0"/>
                <a:cs typeface="Lato" panose="020F0502020204030203" pitchFamily="34" charset="0"/>
              </a:rPr>
              <a:t>BaleDoneen Academy </a:t>
            </a:r>
          </a:p>
          <a:p>
            <a:r>
              <a:rPr lang="en-US" sz="2600" dirty="0">
                <a:solidFill>
                  <a:schemeClr val="bg1"/>
                </a:solidFill>
                <a:latin typeface="Lato" panose="020F0502020204030203" pitchFamily="34" charset="0"/>
                <a:ea typeface="Lato" panose="020F0502020204030203" pitchFamily="34" charset="0"/>
                <a:cs typeface="Lato" panose="020F0502020204030203" pitchFamily="34" charset="0"/>
              </a:rPr>
              <a:t>Course 2</a:t>
            </a:r>
          </a:p>
          <a:p>
            <a:r>
              <a:rPr lang="en-US" dirty="0"/>
              <a:t> </a:t>
            </a:r>
          </a:p>
          <a:p>
            <a:endParaRPr lang="en-US"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9677145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903731" y="323985"/>
            <a:ext cx="11059885" cy="723635"/>
          </a:xfrm>
          <a:prstGeom prst="rect">
            <a:avLst/>
          </a:prstGeom>
        </p:spPr>
        <p:txBody>
          <a:bodyPr vert="horz" lIns="91440" tIns="45720" rIns="91440" bIns="45720" rtlCol="0" anchor="t">
            <a:noAutofit/>
          </a:bodyPr>
          <a:lstStyle>
            <a:lvl1pPr algn="r" defTabSz="914377" rtl="0" eaLnBrk="1" latinLnBrk="0" hangingPunct="1">
              <a:spcBef>
                <a:spcPct val="0"/>
              </a:spcBef>
              <a:buNone/>
              <a:defRPr sz="4400" kern="1200">
                <a:solidFill>
                  <a:srgbClr val="0084A9"/>
                </a:solidFill>
                <a:latin typeface="Raleway" panose="020B0003030101060003" pitchFamily="2" charset="0"/>
                <a:ea typeface="Raleway" panose="020B0003030101060003" pitchFamily="2" charset="0"/>
                <a:cs typeface="+mj-cs"/>
              </a:defRPr>
            </a:lvl1pPr>
          </a:lstStyle>
          <a:p>
            <a:pPr marL="0" marR="0" lvl="0" indent="0" algn="r" defTabSz="914377"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a:ln>
                  <a:noFill/>
                </a:ln>
                <a:solidFill>
                  <a:srgbClr val="003C71"/>
                </a:solidFill>
                <a:effectLst/>
                <a:uLnTx/>
                <a:uFillTx/>
                <a:latin typeface="Lato" panose="020F0502020204030203" pitchFamily="34" charset="0"/>
                <a:ea typeface="Lato" panose="020F0502020204030203" pitchFamily="34" charset="0"/>
                <a:cs typeface="Lato" panose="020F0502020204030203" pitchFamily="34" charset="0"/>
              </a:rPr>
              <a:t>LEADING CAUSES OF DEATH 1990 - 2010</a:t>
            </a:r>
          </a:p>
        </p:txBody>
      </p:sp>
      <p:pic>
        <p:nvPicPr>
          <p:cNvPr id="7" name="Content Placeholder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3129" y="1340999"/>
            <a:ext cx="2571751" cy="257175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3925" y="3429003"/>
            <a:ext cx="2895600" cy="196215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4" y="2057403"/>
            <a:ext cx="3114675" cy="196215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0" name="TextBox 9"/>
          <p:cNvSpPr txBox="1"/>
          <p:nvPr/>
        </p:nvSpPr>
        <p:spPr>
          <a:xfrm>
            <a:off x="2485108" y="4096429"/>
            <a:ext cx="18288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0" cap="none" spc="0" normalizeH="0" baseline="0" noProof="0" dirty="0">
                <a:ln>
                  <a:noFill/>
                </a:ln>
                <a:solidFill>
                  <a:srgbClr val="003C71"/>
                </a:solidFill>
                <a:effectLst/>
                <a:uLnTx/>
                <a:uFillTx/>
                <a:latin typeface="Lato" panose="020F0502020204030203" pitchFamily="34" charset="0"/>
                <a:ea typeface="Lato" panose="020F0502020204030203" pitchFamily="34" charset="0"/>
                <a:cs typeface="Lato" panose="020F0502020204030203" pitchFamily="34" charset="0"/>
              </a:rPr>
              <a:t>Diet #1</a:t>
            </a:r>
          </a:p>
        </p:txBody>
      </p:sp>
      <p:sp>
        <p:nvSpPr>
          <p:cNvPr id="11" name="TextBox 10"/>
          <p:cNvSpPr txBox="1"/>
          <p:nvPr/>
        </p:nvSpPr>
        <p:spPr>
          <a:xfrm>
            <a:off x="4876797" y="2843547"/>
            <a:ext cx="213360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0" cap="none" spc="0" normalizeH="0" baseline="0" noProof="0" dirty="0">
                <a:ln>
                  <a:noFill/>
                </a:ln>
                <a:solidFill>
                  <a:srgbClr val="003C71"/>
                </a:solidFill>
                <a:effectLst/>
                <a:uLnTx/>
                <a:uFillTx/>
                <a:latin typeface="Lato" panose="020F0502020204030203" pitchFamily="34" charset="0"/>
                <a:ea typeface="Lato" panose="020F0502020204030203" pitchFamily="34" charset="0"/>
                <a:cs typeface="Lato" panose="020F0502020204030203" pitchFamily="34" charset="0"/>
              </a:rPr>
              <a:t>BMI #4</a:t>
            </a:r>
          </a:p>
        </p:txBody>
      </p:sp>
      <p:sp>
        <p:nvSpPr>
          <p:cNvPr id="12" name="TextBox 11"/>
          <p:cNvSpPr txBox="1"/>
          <p:nvPr/>
        </p:nvSpPr>
        <p:spPr>
          <a:xfrm>
            <a:off x="7924804" y="4182134"/>
            <a:ext cx="250507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3C71"/>
                </a:solidFill>
                <a:effectLst/>
                <a:uLnTx/>
                <a:uFillTx/>
                <a:latin typeface="Lato" panose="020F0502020204030203" pitchFamily="34" charset="0"/>
                <a:ea typeface="Lato" panose="020F0502020204030203" pitchFamily="34" charset="0"/>
                <a:cs typeface="Lato" panose="020F0502020204030203" pitchFamily="34" charset="0"/>
              </a:rPr>
              <a:t>Inactivity #5</a:t>
            </a:r>
          </a:p>
        </p:txBody>
      </p:sp>
      <p:sp>
        <p:nvSpPr>
          <p:cNvPr id="13" name="TextBox 12"/>
          <p:cNvSpPr txBox="1"/>
          <p:nvPr/>
        </p:nvSpPr>
        <p:spPr>
          <a:xfrm>
            <a:off x="857831" y="4803328"/>
            <a:ext cx="437999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rgbClr val="003C71"/>
                </a:solidFill>
                <a:effectLst/>
                <a:uLnTx/>
                <a:uFillTx/>
                <a:latin typeface="Lato" panose="020F0502020204030203" pitchFamily="34" charset="0"/>
                <a:ea typeface="Lato" panose="020F0502020204030203" pitchFamily="34" charset="0"/>
                <a:cs typeface="Lato" panose="020F0502020204030203" pitchFamily="34" charset="0"/>
              </a:rPr>
              <a:t>Smoking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rgbClr val="003C71"/>
                </a:solidFill>
                <a:effectLst/>
                <a:uLnTx/>
                <a:uFillTx/>
                <a:latin typeface="Lato" panose="020F0502020204030203" pitchFamily="34" charset="0"/>
                <a:ea typeface="Lato" panose="020F0502020204030203" pitchFamily="34" charset="0"/>
                <a:cs typeface="Lato" panose="020F0502020204030203" pitchFamily="34" charset="0"/>
              </a:rPr>
              <a:t>Blood Pressure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rgbClr val="003C71"/>
                </a:solidFill>
                <a:effectLst/>
                <a:uLnTx/>
                <a:uFillTx/>
                <a:latin typeface="Lato" panose="020F0502020204030203" pitchFamily="34" charset="0"/>
                <a:ea typeface="Lato" panose="020F0502020204030203" pitchFamily="34" charset="0"/>
                <a:cs typeface="Lato" panose="020F0502020204030203" pitchFamily="34" charset="0"/>
              </a:rPr>
              <a:t>Fasting Glucose #6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rgbClr val="003C71"/>
                </a:solidFill>
                <a:effectLst/>
                <a:uLnTx/>
                <a:uFillTx/>
                <a:latin typeface="Lato" panose="020F0502020204030203" pitchFamily="34" charset="0"/>
                <a:ea typeface="Lato" panose="020F0502020204030203" pitchFamily="34" charset="0"/>
                <a:cs typeface="Lato" panose="020F0502020204030203" pitchFamily="34" charset="0"/>
              </a:rPr>
              <a:t>Total Cholesterol #7</a:t>
            </a:r>
          </a:p>
        </p:txBody>
      </p:sp>
      <p:sp>
        <p:nvSpPr>
          <p:cNvPr id="2" name="TextBox 1">
            <a:extLst>
              <a:ext uri="{FF2B5EF4-FFF2-40B4-BE49-F238E27FC236}">
                <a16:creationId xmlns:a16="http://schemas.microsoft.com/office/drawing/2014/main" id="{F9BED4AE-6595-4354-AD86-05CD02C4A5AE}"/>
              </a:ext>
            </a:extLst>
          </p:cNvPr>
          <p:cNvSpPr txBox="1"/>
          <p:nvPr/>
        </p:nvSpPr>
        <p:spPr>
          <a:xfrm>
            <a:off x="5237824" y="6027938"/>
            <a:ext cx="3002662" cy="430887"/>
          </a:xfrm>
          <a:prstGeom prst="rect">
            <a:avLst/>
          </a:prstGeom>
          <a:noFill/>
        </p:spPr>
        <p:txBody>
          <a:bodyPr wrap="square" rtlCol="0">
            <a:spAutoFit/>
          </a:bodyPr>
          <a:lstStyle/>
          <a:p>
            <a:r>
              <a:rPr kumimoji="0" lang="en-US" sz="2200" b="0" i="0" u="none" strike="noStrike" kern="0" cap="none" spc="0" normalizeH="0" baseline="0" noProof="0" dirty="0">
                <a:ln>
                  <a:noFill/>
                </a:ln>
                <a:solidFill>
                  <a:srgbClr val="003C71"/>
                </a:solidFill>
                <a:effectLst/>
                <a:uLnTx/>
                <a:uFillTx/>
                <a:latin typeface="Lato" panose="020F0502020204030203" pitchFamily="34" charset="0"/>
                <a:ea typeface="Lato" panose="020F0502020204030203" pitchFamily="34" charset="0"/>
                <a:cs typeface="Lato" panose="020F0502020204030203" pitchFamily="34" charset="0"/>
              </a:rPr>
              <a:t>JAMA 2013; 310:598</a:t>
            </a:r>
            <a:endParaRPr lang="en-US" sz="2200" dirty="0">
              <a:solidFill>
                <a:srgbClr val="003C71"/>
              </a:solidFill>
              <a:latin typeface="Lato" panose="020F0502020204030203" pitchFamily="34" charset="0"/>
              <a:ea typeface="Lato" panose="020F0502020204030203" pitchFamily="34" charset="0"/>
              <a:cs typeface="Lato" panose="020F0502020204030203" pitchFamily="34" charset="0"/>
            </a:endParaRPr>
          </a:p>
        </p:txBody>
      </p:sp>
      <p:pic>
        <p:nvPicPr>
          <p:cNvPr id="4" name="Picture 3">
            <a:extLst>
              <a:ext uri="{FF2B5EF4-FFF2-40B4-BE49-F238E27FC236}">
                <a16:creationId xmlns:a16="http://schemas.microsoft.com/office/drawing/2014/main" id="{C17A820E-682E-4FB8-B058-B00AA3D688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38410" y="6333691"/>
            <a:ext cx="1973580" cy="502920"/>
          </a:xfrm>
          <a:prstGeom prst="rect">
            <a:avLst/>
          </a:prstGeom>
        </p:spPr>
      </p:pic>
      <p:pic>
        <p:nvPicPr>
          <p:cNvPr id="14" name="Picture 13">
            <a:extLst>
              <a:ext uri="{FF2B5EF4-FFF2-40B4-BE49-F238E27FC236}">
                <a16:creationId xmlns:a16="http://schemas.microsoft.com/office/drawing/2014/main" id="{DAC45B94-B317-44B1-9F6D-4B0E20E170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20"/>
            <a:ext cx="647639" cy="6857880"/>
          </a:xfrm>
          <a:prstGeom prst="rect">
            <a:avLst/>
          </a:prstGeom>
        </p:spPr>
      </p:pic>
    </p:spTree>
    <p:extLst>
      <p:ext uri="{BB962C8B-B14F-4D97-AF65-F5344CB8AC3E}">
        <p14:creationId xmlns:p14="http://schemas.microsoft.com/office/powerpoint/2010/main" val="160265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559294" y="209838"/>
            <a:ext cx="6117818" cy="110251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800" kern="1200">
                <a:solidFill>
                  <a:srgbClr val="0084A9"/>
                </a:solidFill>
                <a:latin typeface="Raleway" panose="020B0003030101060003" pitchFamily="2" charset="0"/>
                <a:ea typeface="Raleway" panose="020B0003030101060003" pitchFamily="2" charset="0"/>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3C71"/>
                </a:solidFill>
                <a:effectLst/>
                <a:uLnTx/>
                <a:uFillTx/>
                <a:latin typeface="+mj-lt"/>
                <a:cs typeface="+mj-cs"/>
              </a:rPr>
              <a:t>THE FUTURE IS NOW</a:t>
            </a:r>
          </a:p>
        </p:txBody>
      </p:sp>
      <p:pic>
        <p:nvPicPr>
          <p:cNvPr id="8" name="Picture 9" descr="thomas-edison"/>
          <p:cNvPicPr>
            <a:picLocks noChangeAspect="1" noChangeArrowheads="1"/>
          </p:cNvPicPr>
          <p:nvPr/>
        </p:nvPicPr>
        <p:blipFill>
          <a:blip r:embed="rId3" cstate="print"/>
          <a:srcRect/>
          <a:stretch>
            <a:fillRect/>
          </a:stretch>
        </p:blipFill>
        <p:spPr bwMode="auto">
          <a:xfrm>
            <a:off x="2695577" y="1730836"/>
            <a:ext cx="3131482" cy="3111911"/>
          </a:xfrm>
          <a:prstGeom prst="rect">
            <a:avLst/>
          </a:prstGeom>
          <a:noFill/>
        </p:spPr>
      </p:pic>
      <p:sp>
        <p:nvSpPr>
          <p:cNvPr id="9" name="Rectangle 8"/>
          <p:cNvSpPr/>
          <p:nvPr/>
        </p:nvSpPr>
        <p:spPr>
          <a:xfrm>
            <a:off x="6210303" y="1730836"/>
            <a:ext cx="4134971" cy="3693319"/>
          </a:xfrm>
          <a:prstGeom prst="rect">
            <a:avLst/>
          </a:prstGeom>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3C71"/>
                </a:solidFill>
                <a:effectLst/>
                <a:uLnTx/>
                <a:uFillTx/>
                <a:latin typeface="+mj-lt"/>
                <a:ea typeface="+mn-ea"/>
                <a:cs typeface="+mn-cs"/>
              </a:rPr>
              <a:t>“The doctor of the future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3C71"/>
                </a:solidFill>
                <a:effectLst/>
                <a:uLnTx/>
                <a:uFillTx/>
                <a:latin typeface="+mj-lt"/>
                <a:ea typeface="+mn-ea"/>
                <a:cs typeface="+mn-cs"/>
              </a:rPr>
              <a:t>will give no medicines, but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3C71"/>
                </a:solidFill>
                <a:effectLst/>
                <a:uLnTx/>
                <a:uFillTx/>
                <a:latin typeface="+mj-lt"/>
                <a:ea typeface="+mn-ea"/>
                <a:cs typeface="+mn-cs"/>
              </a:rPr>
              <a:t>will interest his patients in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3C71"/>
                </a:solidFill>
                <a:effectLst/>
                <a:uLnTx/>
                <a:uFillTx/>
                <a:latin typeface="+mj-lt"/>
                <a:ea typeface="+mn-ea"/>
                <a:cs typeface="+mn-cs"/>
              </a:rPr>
              <a:t>the care of the human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3C71"/>
                </a:solidFill>
                <a:effectLst/>
                <a:uLnTx/>
                <a:uFillTx/>
                <a:latin typeface="+mj-lt"/>
                <a:ea typeface="+mn-ea"/>
                <a:cs typeface="+mn-cs"/>
              </a:rPr>
              <a:t>frame, in diet, and in the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3C71"/>
                </a:solidFill>
                <a:effectLst/>
                <a:uLnTx/>
                <a:uFillTx/>
                <a:latin typeface="+mj-lt"/>
                <a:ea typeface="+mn-ea"/>
                <a:cs typeface="+mn-cs"/>
              </a:rPr>
              <a:t>causes and prevention of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3C71"/>
                </a:solidFill>
                <a:effectLst/>
                <a:uLnTx/>
                <a:uFillTx/>
                <a:latin typeface="+mj-lt"/>
                <a:ea typeface="+mn-ea"/>
                <a:cs typeface="+mn-cs"/>
              </a:rPr>
              <a:t>disease.”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3C71"/>
              </a:solidFill>
              <a:effectLst/>
              <a:uLnTx/>
              <a:uFillTx/>
              <a:latin typeface="+mj-lt"/>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3C71"/>
                </a:solidFill>
                <a:effectLst/>
                <a:uLnTx/>
                <a:uFillTx/>
                <a:latin typeface="+mj-lt"/>
                <a:ea typeface="+mn-ea"/>
                <a:cs typeface="+mn-cs"/>
              </a:rPr>
              <a:t>- </a:t>
            </a:r>
            <a:r>
              <a:rPr kumimoji="0" lang="en-US" sz="2600" b="0" i="1" u="none" strike="noStrike" kern="1200" cap="none" spc="0" normalizeH="0" baseline="0" noProof="0" dirty="0">
                <a:ln>
                  <a:noFill/>
                </a:ln>
                <a:solidFill>
                  <a:srgbClr val="003C71"/>
                </a:solidFill>
                <a:effectLst/>
                <a:uLnTx/>
                <a:uFillTx/>
                <a:latin typeface="+mj-lt"/>
                <a:ea typeface="+mn-ea"/>
                <a:cs typeface="+mn-cs"/>
              </a:rPr>
              <a:t>Thomas Edison, 1847-1931</a:t>
            </a:r>
            <a:endParaRPr kumimoji="0" lang="en-US" sz="2600" b="0" i="0" u="none" strike="noStrike" kern="1200" cap="none" spc="0" normalizeH="0" baseline="0" noProof="0" dirty="0">
              <a:ln>
                <a:noFill/>
              </a:ln>
              <a:solidFill>
                <a:srgbClr val="003C71"/>
              </a:solidFill>
              <a:effectLst/>
              <a:uLnTx/>
              <a:uFillTx/>
              <a:latin typeface="+mj-lt"/>
              <a:ea typeface="+mn-ea"/>
              <a:cs typeface="+mn-cs"/>
            </a:endParaRPr>
          </a:p>
        </p:txBody>
      </p:sp>
    </p:spTree>
    <p:extLst>
      <p:ext uri="{BB962C8B-B14F-4D97-AF65-F5344CB8AC3E}">
        <p14:creationId xmlns:p14="http://schemas.microsoft.com/office/powerpoint/2010/main" val="24963584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9B4AB-CE4B-4EE3-86DE-1C1C54A25F75}"/>
              </a:ext>
            </a:extLst>
          </p:cNvPr>
          <p:cNvSpPr>
            <a:spLocks noGrp="1"/>
          </p:cNvSpPr>
          <p:nvPr>
            <p:ph type="title"/>
          </p:nvPr>
        </p:nvSpPr>
        <p:spPr/>
        <p:txBody>
          <a:bodyPr>
            <a:normAutofit/>
          </a:bodyPr>
          <a:lstStyle/>
          <a:p>
            <a:pPr algn="ctr"/>
            <a:r>
              <a:rPr lang="en-US" dirty="0">
                <a:latin typeface="+mj-lt"/>
              </a:rPr>
              <a:t>LIFESTYLE IS CRITICAL</a:t>
            </a:r>
          </a:p>
        </p:txBody>
      </p:sp>
      <p:sp>
        <p:nvSpPr>
          <p:cNvPr id="3" name="Content Placeholder 2">
            <a:extLst>
              <a:ext uri="{FF2B5EF4-FFF2-40B4-BE49-F238E27FC236}">
                <a16:creationId xmlns:a16="http://schemas.microsoft.com/office/drawing/2014/main" id="{B229A62D-7CA8-4D4B-B4B3-ADE160851A59}"/>
              </a:ext>
            </a:extLst>
          </p:cNvPr>
          <p:cNvSpPr>
            <a:spLocks noGrp="1"/>
          </p:cNvSpPr>
          <p:nvPr>
            <p:ph idx="1"/>
          </p:nvPr>
        </p:nvSpPr>
        <p:spPr/>
        <p:txBody>
          <a:bodyPr>
            <a:normAutofit/>
          </a:bodyPr>
          <a:lstStyle/>
          <a:p>
            <a:pPr marL="0" indent="0" algn="ctr">
              <a:buNone/>
            </a:pPr>
            <a:r>
              <a:rPr lang="en-US" sz="4800" dirty="0">
                <a:solidFill>
                  <a:srgbClr val="003C71"/>
                </a:solidFill>
              </a:rPr>
              <a:t>I CAN’T </a:t>
            </a:r>
          </a:p>
          <a:p>
            <a:pPr marL="0" indent="0" algn="ctr">
              <a:buNone/>
            </a:pPr>
            <a:r>
              <a:rPr lang="en-US" sz="4800" dirty="0">
                <a:solidFill>
                  <a:srgbClr val="003C71"/>
                </a:solidFill>
              </a:rPr>
              <a:t>OUTPRESCRIBE</a:t>
            </a:r>
          </a:p>
          <a:p>
            <a:pPr marL="0" indent="0" algn="ctr">
              <a:buNone/>
            </a:pPr>
            <a:r>
              <a:rPr lang="en-US" sz="4800" dirty="0">
                <a:solidFill>
                  <a:srgbClr val="003C71"/>
                </a:solidFill>
              </a:rPr>
              <a:t>YOUR </a:t>
            </a:r>
          </a:p>
          <a:p>
            <a:pPr marL="0" indent="0" algn="ctr">
              <a:buNone/>
            </a:pPr>
            <a:r>
              <a:rPr lang="en-US" sz="4800" dirty="0">
                <a:solidFill>
                  <a:srgbClr val="003C71"/>
                </a:solidFill>
              </a:rPr>
              <a:t>DAILY CHOICES!!</a:t>
            </a:r>
          </a:p>
        </p:txBody>
      </p:sp>
    </p:spTree>
    <p:extLst>
      <p:ext uri="{BB962C8B-B14F-4D97-AF65-F5344CB8AC3E}">
        <p14:creationId xmlns:p14="http://schemas.microsoft.com/office/powerpoint/2010/main" val="13299882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B30A139-95BB-4067-8E9B-C9B1335A1C86}"/>
              </a:ext>
            </a:extLst>
          </p:cNvPr>
          <p:cNvSpPr>
            <a:spLocks noGrp="1"/>
          </p:cNvSpPr>
          <p:nvPr>
            <p:ph type="ctrTitle"/>
          </p:nvPr>
        </p:nvSpPr>
        <p:spPr>
          <a:xfrm>
            <a:off x="239698" y="266007"/>
            <a:ext cx="5554312" cy="819388"/>
          </a:xfrm>
        </p:spPr>
        <p:txBody>
          <a:bodyPr>
            <a:noAutofit/>
          </a:bodyPr>
          <a:lstStyle/>
          <a:p>
            <a:pPr algn="r"/>
            <a:r>
              <a:rPr lang="en-US" sz="4400" dirty="0">
                <a:solidFill>
                  <a:srgbClr val="003C71"/>
                </a:solidFill>
                <a:latin typeface="Lato" panose="020F0502020204030203" pitchFamily="34" charset="0"/>
                <a:ea typeface="Lato" panose="020F0502020204030203" pitchFamily="34" charset="0"/>
                <a:cs typeface="Lato" panose="020F0502020204030203" pitchFamily="34" charset="0"/>
              </a:rPr>
              <a:t>ARTERIAL AGING</a:t>
            </a:r>
          </a:p>
        </p:txBody>
      </p:sp>
      <p:pic>
        <p:nvPicPr>
          <p:cNvPr id="7" name="Picture 6">
            <a:extLst>
              <a:ext uri="{FF2B5EF4-FFF2-40B4-BE49-F238E27FC236}">
                <a16:creationId xmlns:a16="http://schemas.microsoft.com/office/drawing/2014/main" id="{8EBF0C08-D205-446C-B503-EB1F5E0A5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727" y="991585"/>
            <a:ext cx="9502546" cy="4452100"/>
          </a:xfrm>
          <a:prstGeom prst="rect">
            <a:avLst/>
          </a:prstGeom>
        </p:spPr>
      </p:pic>
      <p:sp>
        <p:nvSpPr>
          <p:cNvPr id="11" name="TextBox 10">
            <a:extLst>
              <a:ext uri="{FF2B5EF4-FFF2-40B4-BE49-F238E27FC236}">
                <a16:creationId xmlns:a16="http://schemas.microsoft.com/office/drawing/2014/main" id="{A5B2A0D9-F440-44E3-B82F-D300E9D88190}"/>
              </a:ext>
            </a:extLst>
          </p:cNvPr>
          <p:cNvSpPr txBox="1"/>
          <p:nvPr/>
        </p:nvSpPr>
        <p:spPr>
          <a:xfrm>
            <a:off x="7614458" y="1085395"/>
            <a:ext cx="3232815" cy="44521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05BC770-BF2B-4C0D-BD6F-3099A2F12299}"/>
              </a:ext>
            </a:extLst>
          </p:cNvPr>
          <p:cNvSpPr txBox="1"/>
          <p:nvPr/>
        </p:nvSpPr>
        <p:spPr>
          <a:xfrm>
            <a:off x="5478890" y="1085395"/>
            <a:ext cx="5686059" cy="435829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E53FD62B-5F53-4B7D-931A-5291DBA55563}"/>
              </a:ext>
            </a:extLst>
          </p:cNvPr>
          <p:cNvSpPr txBox="1"/>
          <p:nvPr/>
        </p:nvSpPr>
        <p:spPr>
          <a:xfrm>
            <a:off x="2494340" y="1449394"/>
            <a:ext cx="8778240" cy="37241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4C4D4BB-0E83-4A0C-AEBA-9B586673C9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2680" y="6187440"/>
            <a:ext cx="2179320" cy="670560"/>
          </a:xfrm>
          <a:prstGeom prst="rect">
            <a:avLst/>
          </a:prstGeom>
        </p:spPr>
      </p:pic>
      <p:pic>
        <p:nvPicPr>
          <p:cNvPr id="5" name="Picture 4">
            <a:extLst>
              <a:ext uri="{FF2B5EF4-FFF2-40B4-BE49-F238E27FC236}">
                <a16:creationId xmlns:a16="http://schemas.microsoft.com/office/drawing/2014/main" id="{20E9C7D1-EE4D-436D-B86D-1700D815CA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
            <a:ext cx="647651" cy="6858001"/>
          </a:xfrm>
          <a:prstGeom prst="rect">
            <a:avLst/>
          </a:prstGeom>
        </p:spPr>
      </p:pic>
    </p:spTree>
    <p:extLst>
      <p:ext uri="{BB962C8B-B14F-4D97-AF65-F5344CB8AC3E}">
        <p14:creationId xmlns:p14="http://schemas.microsoft.com/office/powerpoint/2010/main" val="4105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230" y="611991"/>
            <a:ext cx="9671539" cy="868362"/>
          </a:xfrm>
        </p:spPr>
        <p:txBody>
          <a:bodyPr>
            <a:noAutofit/>
          </a:bodyPr>
          <a:lstStyle/>
          <a:p>
            <a:r>
              <a:rPr lang="en-US" dirty="0"/>
              <a:t>Inflammation: Atherosclerosis and Acute Events</a:t>
            </a:r>
          </a:p>
        </p:txBody>
      </p:sp>
      <p:sp>
        <p:nvSpPr>
          <p:cNvPr id="13" name="TextBox 5"/>
          <p:cNvSpPr txBox="1">
            <a:spLocks noChangeArrowheads="1"/>
          </p:cNvSpPr>
          <p:nvPr/>
        </p:nvSpPr>
        <p:spPr bwMode="auto">
          <a:xfrm>
            <a:off x="2057406" y="2165879"/>
            <a:ext cx="801565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2800" dirty="0">
                <a:solidFill>
                  <a:srgbClr val="003C71"/>
                </a:solidFill>
                <a:latin typeface="+mj-lt"/>
                <a:cs typeface="Arial" panose="020B0604020202020204" pitchFamily="34" charset="0"/>
              </a:rPr>
              <a:t>Studies continue to show the value of assessing the </a:t>
            </a:r>
            <a:r>
              <a:rPr lang="en-US" sz="2800" i="1" u="sng" dirty="0">
                <a:solidFill>
                  <a:srgbClr val="003C71"/>
                </a:solidFill>
                <a:latin typeface="+mj-lt"/>
                <a:cs typeface="Arial" panose="020B0604020202020204" pitchFamily="34" charset="0"/>
              </a:rPr>
              <a:t>degree</a:t>
            </a:r>
            <a:r>
              <a:rPr lang="en-US" sz="2800" dirty="0">
                <a:solidFill>
                  <a:srgbClr val="003C71"/>
                </a:solidFill>
                <a:latin typeface="+mj-lt"/>
                <a:cs typeface="Arial" panose="020B0604020202020204" pitchFamily="34" charset="0"/>
              </a:rPr>
              <a:t> of inflammation in a patient </a:t>
            </a:r>
          </a:p>
        </p:txBody>
      </p:sp>
      <p:sp>
        <p:nvSpPr>
          <p:cNvPr id="14" name="TextBox 6"/>
          <p:cNvSpPr txBox="1">
            <a:spLocks noChangeArrowheads="1"/>
          </p:cNvSpPr>
          <p:nvPr/>
        </p:nvSpPr>
        <p:spPr bwMode="auto">
          <a:xfrm>
            <a:off x="6010900" y="4383093"/>
            <a:ext cx="160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solidFill>
                  <a:srgbClr val="A50021"/>
                </a:solidFill>
                <a:latin typeface="Arial" panose="020B0604020202020204" pitchFamily="34" charset="0"/>
                <a:cs typeface="Arial" panose="020B0604020202020204" pitchFamily="34" charset="0"/>
              </a:rPr>
              <a:t>Vulnerable plaque</a:t>
            </a:r>
          </a:p>
        </p:txBody>
      </p:sp>
      <p:sp>
        <p:nvSpPr>
          <p:cNvPr id="15" name="TextBox 7"/>
          <p:cNvSpPr txBox="1">
            <a:spLocks noChangeArrowheads="1"/>
          </p:cNvSpPr>
          <p:nvPr/>
        </p:nvSpPr>
        <p:spPr bwMode="auto">
          <a:xfrm>
            <a:off x="8296900" y="4383088"/>
            <a:ext cx="236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solidFill>
                  <a:srgbClr val="A50021"/>
                </a:solidFill>
                <a:latin typeface="Arial" panose="020B0604020202020204" pitchFamily="34" charset="0"/>
                <a:cs typeface="Arial" panose="020B0604020202020204" pitchFamily="34" charset="0"/>
              </a:rPr>
              <a:t>Adverse events           </a:t>
            </a:r>
            <a:r>
              <a:rPr lang="en-US" sz="1400">
                <a:solidFill>
                  <a:srgbClr val="A50021"/>
                </a:solidFill>
                <a:latin typeface="Arial" panose="020B0604020202020204" pitchFamily="34" charset="0"/>
                <a:cs typeface="Arial" panose="020B0604020202020204" pitchFamily="34" charset="0"/>
              </a:rPr>
              <a:t>(MI, stroke, death)</a:t>
            </a:r>
          </a:p>
        </p:txBody>
      </p:sp>
      <p:sp>
        <p:nvSpPr>
          <p:cNvPr id="16" name="Right Arrow 15"/>
          <p:cNvSpPr/>
          <p:nvPr/>
        </p:nvSpPr>
        <p:spPr>
          <a:xfrm>
            <a:off x="7458700" y="4491038"/>
            <a:ext cx="1066800" cy="3810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545454"/>
              </a:solidFill>
              <a:latin typeface="Arial" panose="020B0604020202020204" pitchFamily="34" charset="0"/>
              <a:cs typeface="Arial" panose="020B0604020202020204" pitchFamily="34" charset="0"/>
            </a:endParaRPr>
          </a:p>
        </p:txBody>
      </p:sp>
      <p:sp>
        <p:nvSpPr>
          <p:cNvPr id="17" name="Right Arrow 16"/>
          <p:cNvSpPr/>
          <p:nvPr/>
        </p:nvSpPr>
        <p:spPr>
          <a:xfrm>
            <a:off x="5096500" y="4491038"/>
            <a:ext cx="1066800" cy="3810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545454"/>
              </a:solidFill>
              <a:latin typeface="Arial" panose="020B0604020202020204" pitchFamily="34" charset="0"/>
              <a:cs typeface="Arial" panose="020B0604020202020204" pitchFamily="34" charset="0"/>
            </a:endParaRPr>
          </a:p>
        </p:txBody>
      </p:sp>
      <p:sp>
        <p:nvSpPr>
          <p:cNvPr id="18" name="TextBox 10"/>
          <p:cNvSpPr txBox="1">
            <a:spLocks noChangeArrowheads="1"/>
          </p:cNvSpPr>
          <p:nvPr/>
        </p:nvSpPr>
        <p:spPr bwMode="auto">
          <a:xfrm>
            <a:off x="3738036" y="4383088"/>
            <a:ext cx="1447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solidFill>
                  <a:srgbClr val="A50021"/>
                </a:solidFill>
                <a:latin typeface="Arial" panose="020B0604020202020204" pitchFamily="34" charset="0"/>
                <a:cs typeface="Arial" panose="020B0604020202020204" pitchFamily="34" charset="0"/>
              </a:rPr>
              <a:t>Plaque </a:t>
            </a:r>
          </a:p>
          <a:p>
            <a:pPr algn="ctr" eaLnBrk="1" hangingPunct="1"/>
            <a:r>
              <a:rPr lang="en-US">
                <a:solidFill>
                  <a:srgbClr val="A50021"/>
                </a:solidFill>
                <a:latin typeface="Arial" panose="020B0604020202020204" pitchFamily="34" charset="0"/>
                <a:cs typeface="Arial" panose="020B0604020202020204" pitchFamily="34" charset="0"/>
              </a:rPr>
              <a:t>formation</a:t>
            </a:r>
          </a:p>
        </p:txBody>
      </p:sp>
      <p:sp>
        <p:nvSpPr>
          <p:cNvPr id="19" name="Right Arrow 18"/>
          <p:cNvSpPr/>
          <p:nvPr/>
        </p:nvSpPr>
        <p:spPr>
          <a:xfrm>
            <a:off x="2841535" y="4491038"/>
            <a:ext cx="1066800" cy="3810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545454"/>
              </a:solidFill>
              <a:latin typeface="Arial" panose="020B0604020202020204" pitchFamily="34" charset="0"/>
              <a:cs typeface="Arial" panose="020B0604020202020204" pitchFamily="34" charset="0"/>
            </a:endParaRPr>
          </a:p>
        </p:txBody>
      </p:sp>
      <p:sp>
        <p:nvSpPr>
          <p:cNvPr id="20" name="TextBox 28"/>
          <p:cNvSpPr txBox="1">
            <a:spLocks noChangeArrowheads="1"/>
          </p:cNvSpPr>
          <p:nvPr/>
        </p:nvSpPr>
        <p:spPr bwMode="auto">
          <a:xfrm>
            <a:off x="1778238" y="4471999"/>
            <a:ext cx="1087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solidFill>
                  <a:srgbClr val="A50021"/>
                </a:solidFill>
                <a:latin typeface="Arial" panose="020B0604020202020204" pitchFamily="34" charset="0"/>
                <a:cs typeface="Arial" panose="020B0604020202020204" pitchFamily="34" charset="0"/>
              </a:rPr>
              <a:t>Healthy</a:t>
            </a:r>
          </a:p>
        </p:txBody>
      </p:sp>
      <p:grpSp>
        <p:nvGrpSpPr>
          <p:cNvPr id="21" name="Group 1"/>
          <p:cNvGrpSpPr>
            <a:grpSpLocks/>
          </p:cNvGrpSpPr>
          <p:nvPr/>
        </p:nvGrpSpPr>
        <p:grpSpPr bwMode="auto">
          <a:xfrm>
            <a:off x="4578981" y="4058598"/>
            <a:ext cx="2366963" cy="293688"/>
            <a:chOff x="2863850" y="4278313"/>
            <a:chExt cx="2366963" cy="293687"/>
          </a:xfrm>
        </p:grpSpPr>
        <p:cxnSp>
          <p:nvCxnSpPr>
            <p:cNvPr id="30" name="Straight Arrow Connector 29"/>
            <p:cNvCxnSpPr/>
            <p:nvPr/>
          </p:nvCxnSpPr>
          <p:spPr>
            <a:xfrm>
              <a:off x="2890838" y="4305301"/>
              <a:ext cx="0" cy="266699"/>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863850" y="4305301"/>
              <a:ext cx="234632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230813" y="4278313"/>
              <a:ext cx="0" cy="25876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3"/>
          <p:cNvGrpSpPr>
            <a:grpSpLocks/>
          </p:cNvGrpSpPr>
          <p:nvPr/>
        </p:nvGrpSpPr>
        <p:grpSpPr bwMode="auto">
          <a:xfrm flipH="1">
            <a:off x="6942765" y="4058248"/>
            <a:ext cx="2366962" cy="293687"/>
            <a:chOff x="2863850" y="4278313"/>
            <a:chExt cx="2366963" cy="293687"/>
          </a:xfrm>
        </p:grpSpPr>
        <p:cxnSp>
          <p:nvCxnSpPr>
            <p:cNvPr id="34" name="Straight Arrow Connector 33"/>
            <p:cNvCxnSpPr/>
            <p:nvPr/>
          </p:nvCxnSpPr>
          <p:spPr>
            <a:xfrm>
              <a:off x="2890837" y="4305300"/>
              <a:ext cx="0" cy="26670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863850" y="4305300"/>
              <a:ext cx="234632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230813" y="4278313"/>
              <a:ext cx="0" cy="25876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TextBox 2"/>
          <p:cNvSpPr txBox="1">
            <a:spLocks noChangeArrowheads="1"/>
          </p:cNvSpPr>
          <p:nvPr/>
        </p:nvSpPr>
        <p:spPr bwMode="auto">
          <a:xfrm>
            <a:off x="4947281" y="3660775"/>
            <a:ext cx="18178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dirty="0">
                <a:latin typeface="Arial" panose="020B0604020202020204" pitchFamily="34" charset="0"/>
                <a:cs typeface="Arial" panose="020B0604020202020204" pitchFamily="34" charset="0"/>
              </a:rPr>
              <a:t>Younger Patient</a:t>
            </a:r>
          </a:p>
        </p:txBody>
      </p:sp>
      <p:sp>
        <p:nvSpPr>
          <p:cNvPr id="38" name="TextBox 21"/>
          <p:cNvSpPr txBox="1">
            <a:spLocks noChangeArrowheads="1"/>
          </p:cNvSpPr>
          <p:nvPr/>
        </p:nvSpPr>
        <p:spPr bwMode="auto">
          <a:xfrm>
            <a:off x="7185650" y="3660775"/>
            <a:ext cx="15311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dirty="0">
                <a:latin typeface="Arial" panose="020B0604020202020204" pitchFamily="34" charset="0"/>
                <a:cs typeface="Arial" panose="020B0604020202020204" pitchFamily="34" charset="0"/>
              </a:rPr>
              <a:t>Older Patient</a:t>
            </a:r>
          </a:p>
        </p:txBody>
      </p:sp>
    </p:spTree>
    <p:extLst>
      <p:ext uri="{BB962C8B-B14F-4D97-AF65-F5344CB8AC3E}">
        <p14:creationId xmlns:p14="http://schemas.microsoft.com/office/powerpoint/2010/main" val="403285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dirty="0">
                <a:latin typeface="+mj-lt"/>
                <a:ea typeface="MS PGothic" charset="0"/>
              </a:rPr>
              <a:t>The Artery Wall</a:t>
            </a:r>
          </a:p>
        </p:txBody>
      </p:sp>
      <p:pic>
        <p:nvPicPr>
          <p:cNvPr id="3" name="Picture 2"/>
          <p:cNvPicPr>
            <a:picLocks noChangeAspect="1"/>
          </p:cNvPicPr>
          <p:nvPr/>
        </p:nvPicPr>
        <p:blipFill>
          <a:blip r:embed="rId3"/>
          <a:stretch>
            <a:fillRect/>
          </a:stretch>
        </p:blipFill>
        <p:spPr>
          <a:xfrm>
            <a:off x="1983781" y="1346444"/>
            <a:ext cx="8029128" cy="5236918"/>
          </a:xfrm>
          <a:prstGeom prst="rect">
            <a:avLst/>
          </a:prstGeom>
        </p:spPr>
      </p:pic>
    </p:spTree>
    <p:extLst>
      <p:ext uri="{BB962C8B-B14F-4D97-AF65-F5344CB8AC3E}">
        <p14:creationId xmlns:p14="http://schemas.microsoft.com/office/powerpoint/2010/main" val="2366124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A5F6CCF0-7503-4F68-9079-507F5F62A81B}"/>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31337" r="31545" b="11398"/>
          <a:stretch/>
        </p:blipFill>
        <p:spPr>
          <a:xfrm>
            <a:off x="2144976" y="1405583"/>
            <a:ext cx="1986659" cy="4572644"/>
          </a:xfrm>
          <a:prstGeom prst="rect">
            <a:avLst/>
          </a:prstGeom>
        </p:spPr>
      </p:pic>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l="68238" t="38294" r="15916" b="45737"/>
          <a:stretch/>
        </p:blipFill>
        <p:spPr>
          <a:xfrm>
            <a:off x="4100010" y="1322878"/>
            <a:ext cx="676347" cy="657205"/>
          </a:xfrm>
          <a:prstGeom prst="rect">
            <a:avLst/>
          </a:prstGeom>
        </p:spPr>
      </p:pic>
      <p:cxnSp>
        <p:nvCxnSpPr>
          <p:cNvPr id="18" name="Straight Connector 17"/>
          <p:cNvCxnSpPr/>
          <p:nvPr/>
        </p:nvCxnSpPr>
        <p:spPr>
          <a:xfrm flipV="1">
            <a:off x="3201423" y="1791673"/>
            <a:ext cx="958394" cy="75942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938722" y="616515"/>
            <a:ext cx="4602471"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Vascular Inflammation</a:t>
            </a:r>
          </a:p>
        </p:txBody>
      </p:sp>
      <p:cxnSp>
        <p:nvCxnSpPr>
          <p:cNvPr id="20" name="Straight Connector 19"/>
          <p:cNvCxnSpPr/>
          <p:nvPr/>
        </p:nvCxnSpPr>
        <p:spPr>
          <a:xfrm flipV="1">
            <a:off x="4735093" y="1573376"/>
            <a:ext cx="3282806" cy="159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959107" y="995950"/>
            <a:ext cx="4888818" cy="138114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75"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Myeloperoxidase (MPO)</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1"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Lp-PLA</a:t>
            </a:r>
            <a:r>
              <a:rPr kumimoji="0" lang="en-US" sz="2400" b="1" i="0" u="none" strike="noStrike" kern="0" cap="none" spc="0" normalizeH="0" baseline="-25000" noProof="0" dirty="0">
                <a:ln>
                  <a:noFill/>
                </a:ln>
                <a:solidFill>
                  <a:prstClr val="black"/>
                </a:solidFill>
                <a:effectLst/>
                <a:uLnTx/>
                <a:uFillTx/>
                <a:latin typeface="Calibri"/>
                <a:ea typeface="+mn-ea"/>
                <a:cs typeface="Arial" panose="020B0604020202020204" pitchFamily="34" charset="0"/>
              </a:rPr>
              <a:t>2</a:t>
            </a:r>
            <a:r>
              <a:rPr kumimoji="0" lang="en-US" sz="2400" b="1"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 Activity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0" cap="none" spc="0" normalizeH="0" baseline="0" noProof="0" dirty="0">
                <a:ln>
                  <a:noFill/>
                </a:ln>
                <a:solidFill>
                  <a:prstClr val="black"/>
                </a:solidFill>
                <a:effectLst/>
                <a:uLnTx/>
                <a:uFillTx/>
                <a:latin typeface="Calibri"/>
                <a:ea typeface="+mn-ea"/>
                <a:cs typeface="Arial" panose="020B0604020202020204" pitchFamily="34" charset="0"/>
              </a:rPr>
              <a:t> </a:t>
            </a:r>
          </a:p>
        </p:txBody>
      </p:sp>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l="84533" t="55814" b="28682"/>
          <a:stretch/>
        </p:blipFill>
        <p:spPr>
          <a:xfrm>
            <a:off x="4100645" y="3811340"/>
            <a:ext cx="651034" cy="629239"/>
          </a:xfrm>
          <a:prstGeom prst="rect">
            <a:avLst/>
          </a:prstGeom>
        </p:spPr>
      </p:pic>
      <p:cxnSp>
        <p:nvCxnSpPr>
          <p:cNvPr id="24" name="Straight Connector 23"/>
          <p:cNvCxnSpPr/>
          <p:nvPr/>
        </p:nvCxnSpPr>
        <p:spPr>
          <a:xfrm>
            <a:off x="3093140" y="3245919"/>
            <a:ext cx="1066678" cy="855362"/>
          </a:xfrm>
          <a:prstGeom prst="line">
            <a:avLst/>
          </a:prstGeom>
          <a:ln w="28575">
            <a:solidFill>
              <a:srgbClr val="D093B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737198" y="4107442"/>
            <a:ext cx="3288095" cy="7493"/>
          </a:xfrm>
          <a:prstGeom prst="line">
            <a:avLst/>
          </a:prstGeom>
          <a:ln w="28575">
            <a:solidFill>
              <a:srgbClr val="D093BD"/>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968208" y="3374470"/>
            <a:ext cx="3932747"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CC3399"/>
                </a:solidFill>
                <a:effectLst/>
                <a:uLnTx/>
                <a:uFillTx/>
                <a:latin typeface="Calibri"/>
                <a:ea typeface="+mn-ea"/>
                <a:cs typeface="Arial" panose="020B0604020202020204" pitchFamily="34" charset="0"/>
              </a:rPr>
              <a:t>Endothelial Damage</a:t>
            </a:r>
          </a:p>
        </p:txBody>
      </p:sp>
      <p:sp>
        <p:nvSpPr>
          <p:cNvPr id="27" name="TextBox 26"/>
          <p:cNvSpPr txBox="1"/>
          <p:nvPr/>
        </p:nvSpPr>
        <p:spPr>
          <a:xfrm>
            <a:off x="5027343" y="3722000"/>
            <a:ext cx="3076036" cy="98103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Urinary Microalbumin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ADMA/SDMA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75" b="0" i="1"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pic>
        <p:nvPicPr>
          <p:cNvPr id="28" name="Picture 27"/>
          <p:cNvPicPr>
            <a:picLocks noChangeAspect="1"/>
          </p:cNvPicPr>
          <p:nvPr/>
        </p:nvPicPr>
        <p:blipFill rotWithShape="1">
          <a:blip r:embed="rId6" cstate="print">
            <a:extLst>
              <a:ext uri="{28A0092B-C50C-407E-A947-70E740481C1C}">
                <a14:useLocalDpi xmlns:a14="http://schemas.microsoft.com/office/drawing/2010/main" val="0"/>
              </a:ext>
            </a:extLst>
          </a:blip>
          <a:srcRect l="84871" t="4566" b="79544"/>
          <a:stretch/>
        </p:blipFill>
        <p:spPr>
          <a:xfrm>
            <a:off x="4077857" y="2700371"/>
            <a:ext cx="678595" cy="687243"/>
          </a:xfrm>
          <a:prstGeom prst="rect">
            <a:avLst/>
          </a:prstGeom>
        </p:spPr>
      </p:pic>
      <p:cxnSp>
        <p:nvCxnSpPr>
          <p:cNvPr id="29" name="Straight Connector 28"/>
          <p:cNvCxnSpPr/>
          <p:nvPr/>
        </p:nvCxnSpPr>
        <p:spPr>
          <a:xfrm>
            <a:off x="3093139" y="2957162"/>
            <a:ext cx="1038938" cy="101912"/>
          </a:xfrm>
          <a:prstGeom prst="line">
            <a:avLst/>
          </a:prstGeom>
          <a:ln w="28575">
            <a:solidFill>
              <a:srgbClr val="6C48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736659" y="3029445"/>
            <a:ext cx="3282806" cy="15950"/>
          </a:xfrm>
          <a:prstGeom prst="line">
            <a:avLst/>
          </a:prstGeom>
          <a:ln w="28575">
            <a:solidFill>
              <a:srgbClr val="6C48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968207" y="2399972"/>
            <a:ext cx="3573548"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6C4800"/>
                </a:solidFill>
                <a:effectLst/>
                <a:uLnTx/>
                <a:uFillTx/>
                <a:latin typeface="Calibri"/>
                <a:ea typeface="+mn-ea"/>
                <a:cs typeface="Arial" panose="020B0604020202020204" pitchFamily="34" charset="0"/>
              </a:rPr>
              <a:t>General Inflammation</a:t>
            </a:r>
          </a:p>
        </p:txBody>
      </p:sp>
      <p:sp>
        <p:nvSpPr>
          <p:cNvPr id="32" name="TextBox 31"/>
          <p:cNvSpPr txBox="1"/>
          <p:nvPr/>
        </p:nvSpPr>
        <p:spPr>
          <a:xfrm>
            <a:off x="5105923" y="2982517"/>
            <a:ext cx="3435832" cy="61170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hsCRP</a:t>
            </a:r>
            <a:endParaRPr kumimoji="0" lang="en-US" sz="2400" b="1" i="1"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75" b="0" i="1"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pic>
        <p:nvPicPr>
          <p:cNvPr id="33" name="Picture 2" descr="http://shirta.com/media/catalog/product/cache/2/small_image/295x295/9df78eab33525d08d6e5fb8d27136e95/l/i/lightning-bolt-d7587227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14689" y="4964923"/>
            <a:ext cx="446990" cy="446990"/>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Connector 33"/>
          <p:cNvCxnSpPr/>
          <p:nvPr/>
        </p:nvCxnSpPr>
        <p:spPr>
          <a:xfrm>
            <a:off x="3490181" y="4698733"/>
            <a:ext cx="669636" cy="334286"/>
          </a:xfrm>
          <a:prstGeom prst="line">
            <a:avLst/>
          </a:prstGeom>
          <a:ln w="28575">
            <a:solidFill>
              <a:srgbClr val="E6D501"/>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4131635" y="4885115"/>
            <a:ext cx="595397" cy="595397"/>
          </a:xfrm>
          <a:prstGeom prst="ellipse">
            <a:avLst/>
          </a:prstGeom>
          <a:noFill/>
          <a:ln w="28575">
            <a:solidFill>
              <a:srgbClr val="E6D5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cxnSp>
        <p:nvCxnSpPr>
          <p:cNvPr id="36" name="Straight Connector 35"/>
          <p:cNvCxnSpPr/>
          <p:nvPr/>
        </p:nvCxnSpPr>
        <p:spPr>
          <a:xfrm>
            <a:off x="4710125" y="5097622"/>
            <a:ext cx="3288095" cy="7493"/>
          </a:xfrm>
          <a:prstGeom prst="line">
            <a:avLst/>
          </a:prstGeom>
          <a:ln w="28575">
            <a:solidFill>
              <a:srgbClr val="E6D50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968208" y="4604266"/>
            <a:ext cx="3932747"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C7B901"/>
                </a:solidFill>
                <a:effectLst/>
                <a:uLnTx/>
                <a:uFillTx/>
                <a:latin typeface="Calibri"/>
                <a:ea typeface="+mn-ea"/>
                <a:cs typeface="Arial" panose="020B0604020202020204" pitchFamily="34" charset="0"/>
              </a:rPr>
              <a:t>Oxidation/Lifestyle</a:t>
            </a:r>
          </a:p>
        </p:txBody>
      </p:sp>
      <p:sp>
        <p:nvSpPr>
          <p:cNvPr id="38" name="TextBox 37"/>
          <p:cNvSpPr txBox="1"/>
          <p:nvPr/>
        </p:nvSpPr>
        <p:spPr>
          <a:xfrm>
            <a:off x="5027344" y="5188418"/>
            <a:ext cx="3962403" cy="98103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Oxidized LDL (</a:t>
            </a:r>
            <a:r>
              <a:rPr kumimoji="0" lang="en-US" sz="2400" b="1" i="0" u="none" strike="noStrike" kern="0" cap="none" spc="0" normalizeH="0" baseline="0" noProof="0" dirty="0" err="1">
                <a:ln>
                  <a:noFill/>
                </a:ln>
                <a:solidFill>
                  <a:prstClr val="black"/>
                </a:solidFill>
                <a:effectLst/>
                <a:uLnTx/>
                <a:uFillTx/>
                <a:latin typeface="Calibri"/>
                <a:ea typeface="+mn-ea"/>
                <a:cs typeface="Arial" panose="020B0604020202020204" pitchFamily="34" charset="0"/>
              </a:rPr>
              <a:t>OxLDL</a:t>
            </a:r>
            <a:r>
              <a:rPr kumimoji="0" lang="en-US" sz="2400" b="1"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a:t>
            </a:r>
            <a:endParaRPr kumimoji="0" lang="en-US" sz="2400" b="1" i="1"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F</a:t>
            </a:r>
            <a:r>
              <a:rPr kumimoji="0" lang="en-US" sz="2400" b="1" i="0" u="none" strike="noStrike" kern="0" cap="none" spc="0" normalizeH="0" baseline="-25000" noProof="0" dirty="0">
                <a:ln>
                  <a:noFill/>
                </a:ln>
                <a:solidFill>
                  <a:prstClr val="black"/>
                </a:solidFill>
                <a:effectLst/>
                <a:uLnTx/>
                <a:uFillTx/>
                <a:latin typeface="Calibri"/>
                <a:ea typeface="+mn-ea"/>
                <a:cs typeface="Arial" panose="020B0604020202020204" pitchFamily="34" charset="0"/>
              </a:rPr>
              <a:t>2</a:t>
            </a:r>
            <a:r>
              <a:rPr kumimoji="0" lang="en-US" sz="2400" b="1"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-Isoprostanes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75" b="0" i="1"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2" name="TextBox 1">
            <a:extLst>
              <a:ext uri="{FF2B5EF4-FFF2-40B4-BE49-F238E27FC236}">
                <a16:creationId xmlns:a16="http://schemas.microsoft.com/office/drawing/2014/main" id="{C80746F4-D1B2-43D2-BA92-BF943130124F}"/>
              </a:ext>
            </a:extLst>
          </p:cNvPr>
          <p:cNvSpPr txBox="1"/>
          <p:nvPr/>
        </p:nvSpPr>
        <p:spPr>
          <a:xfrm>
            <a:off x="9150609" y="953904"/>
            <a:ext cx="2103448" cy="101566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FIRE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ALARMS!!</a:t>
            </a:r>
          </a:p>
        </p:txBody>
      </p:sp>
      <p:sp>
        <p:nvSpPr>
          <p:cNvPr id="3" name="TextBox 2">
            <a:extLst>
              <a:ext uri="{FF2B5EF4-FFF2-40B4-BE49-F238E27FC236}">
                <a16:creationId xmlns:a16="http://schemas.microsoft.com/office/drawing/2014/main" id="{61B91BB9-6843-4E30-8EA9-B60BEB55855C}"/>
              </a:ext>
            </a:extLst>
          </p:cNvPr>
          <p:cNvSpPr txBox="1"/>
          <p:nvPr/>
        </p:nvSpPr>
        <p:spPr>
          <a:xfrm>
            <a:off x="9027041" y="3713820"/>
            <a:ext cx="2599155" cy="101566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242852"/>
                </a:solidFill>
                <a:effectLst/>
                <a:uLnTx/>
                <a:uFillTx/>
                <a:latin typeface="Arial" panose="020B0604020202020204" pitchFamily="34" charset="0"/>
                <a:ea typeface="+mn-ea"/>
                <a:cs typeface="Arial" panose="020B0604020202020204" pitchFamily="34" charset="0"/>
              </a:rPr>
              <a:t>SMOKE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242852"/>
                </a:solidFill>
                <a:effectLst/>
                <a:uLnTx/>
                <a:uFillTx/>
                <a:latin typeface="Arial" panose="020B0604020202020204" pitchFamily="34" charset="0"/>
                <a:ea typeface="+mn-ea"/>
                <a:cs typeface="Arial" panose="020B0604020202020204" pitchFamily="34" charset="0"/>
              </a:rPr>
              <a:t>DETECTORS</a:t>
            </a:r>
          </a:p>
        </p:txBody>
      </p:sp>
      <p:sp>
        <p:nvSpPr>
          <p:cNvPr id="5" name="Rectangle: Rounded Corners 4">
            <a:extLst>
              <a:ext uri="{FF2B5EF4-FFF2-40B4-BE49-F238E27FC236}">
                <a16:creationId xmlns:a16="http://schemas.microsoft.com/office/drawing/2014/main" id="{F6E845DD-B1D7-40A3-938D-C34AE3EFB977}"/>
              </a:ext>
            </a:extLst>
          </p:cNvPr>
          <p:cNvSpPr/>
          <p:nvPr/>
        </p:nvSpPr>
        <p:spPr>
          <a:xfrm>
            <a:off x="4810814" y="2377097"/>
            <a:ext cx="3730941" cy="3776409"/>
          </a:xfrm>
          <a:prstGeom prst="roundRect">
            <a:avLst/>
          </a:prstGeom>
          <a:noFill/>
          <a:ln w="76200">
            <a:solidFill>
              <a:schemeClr val="bg2">
                <a:lumMod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D2554683-A851-45A9-91E3-44311E301F99}"/>
              </a:ext>
            </a:extLst>
          </p:cNvPr>
          <p:cNvSpPr/>
          <p:nvPr/>
        </p:nvSpPr>
        <p:spPr>
          <a:xfrm>
            <a:off x="4906823" y="616515"/>
            <a:ext cx="3994132" cy="1573705"/>
          </a:xfrm>
          <a:prstGeom prst="roundRect">
            <a:avLst/>
          </a:prstGeom>
          <a:noFill/>
          <a:ln w="762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070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32" grpId="0"/>
      <p:bldP spid="38" grpId="0"/>
      <p:bldP spid="2" grpId="0"/>
      <p:bldP spid="3" grpId="0"/>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DB0D1A-E7AE-4B12-B38D-D1F84C7145EB}"/>
              </a:ext>
            </a:extLst>
          </p:cNvPr>
          <p:cNvSpPr>
            <a:spLocks noGrp="1"/>
          </p:cNvSpPr>
          <p:nvPr>
            <p:ph idx="1"/>
          </p:nvPr>
        </p:nvSpPr>
        <p:spPr/>
        <p:txBody>
          <a:bodyPr/>
          <a:lstStyle/>
          <a:p>
            <a:pPr marL="0" indent="0">
              <a:buNone/>
            </a:pPr>
            <a:r>
              <a:rPr lang="en-US" dirty="0"/>
              <a:t> </a:t>
            </a:r>
          </a:p>
          <a:p>
            <a:pPr marL="0" indent="0">
              <a:buNone/>
            </a:pPr>
            <a:endParaRPr lang="en-US" dirty="0"/>
          </a:p>
        </p:txBody>
      </p:sp>
      <p:pic>
        <p:nvPicPr>
          <p:cNvPr id="7" name="Picture 6">
            <a:extLst>
              <a:ext uri="{FF2B5EF4-FFF2-40B4-BE49-F238E27FC236}">
                <a16:creationId xmlns:a16="http://schemas.microsoft.com/office/drawing/2014/main" id="{6DA2BC8E-B64C-41EE-AB5E-78A2721F3594}"/>
              </a:ext>
            </a:extLst>
          </p:cNvPr>
          <p:cNvPicPr>
            <a:picLocks noChangeAspect="1"/>
          </p:cNvPicPr>
          <p:nvPr/>
        </p:nvPicPr>
        <p:blipFill>
          <a:blip r:embed="rId2"/>
          <a:stretch>
            <a:fillRect/>
          </a:stretch>
        </p:blipFill>
        <p:spPr>
          <a:xfrm>
            <a:off x="838200" y="0"/>
            <a:ext cx="6170366" cy="6858000"/>
          </a:xfrm>
          <a:prstGeom prst="rect">
            <a:avLst/>
          </a:prstGeom>
        </p:spPr>
      </p:pic>
      <p:sp>
        <p:nvSpPr>
          <p:cNvPr id="2" name="TextBox 1">
            <a:extLst>
              <a:ext uri="{FF2B5EF4-FFF2-40B4-BE49-F238E27FC236}">
                <a16:creationId xmlns:a16="http://schemas.microsoft.com/office/drawing/2014/main" id="{BBE9BE68-FA96-474D-ACEE-8E11C4CB01E0}"/>
              </a:ext>
            </a:extLst>
          </p:cNvPr>
          <p:cNvSpPr txBox="1"/>
          <p:nvPr/>
        </p:nvSpPr>
        <p:spPr>
          <a:xfrm>
            <a:off x="6880194" y="596747"/>
            <a:ext cx="5397624"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3C71"/>
                </a:solidFill>
                <a:effectLst/>
                <a:uLnTx/>
                <a:uFillTx/>
                <a:latin typeface="Lato"/>
                <a:ea typeface="+mn-ea"/>
                <a:cs typeface="+mn-cs"/>
              </a:rPr>
              <a:t>IMPLEMENTATION GUIDE</a:t>
            </a:r>
          </a:p>
        </p:txBody>
      </p:sp>
    </p:spTree>
    <p:extLst>
      <p:ext uri="{BB962C8B-B14F-4D97-AF65-F5344CB8AC3E}">
        <p14:creationId xmlns:p14="http://schemas.microsoft.com/office/powerpoint/2010/main" val="10308244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939964" y="603126"/>
            <a:ext cx="1879817" cy="1879817"/>
            <a:chOff x="738241" y="1079"/>
            <a:chExt cx="1879817" cy="1879817"/>
          </a:xfrm>
          <a:scene3d>
            <a:camera prst="orthographicFront"/>
            <a:lightRig rig="flat" dir="t"/>
          </a:scene3d>
        </p:grpSpPr>
        <p:sp>
          <p:nvSpPr>
            <p:cNvPr id="10" name="Oval 9"/>
            <p:cNvSpPr/>
            <p:nvPr/>
          </p:nvSpPr>
          <p:spPr>
            <a:xfrm>
              <a:off x="738241" y="1079"/>
              <a:ext cx="1879817" cy="1879817"/>
            </a:xfrm>
            <a:prstGeom prst="ellipse">
              <a:avLst/>
            </a:prstGeom>
            <a:gradFill rotWithShape="1">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p3d prstMaterial="plastic">
              <a:bevelT w="120900" h="88900"/>
              <a:bevelB w="88900" h="31750" prst="angle"/>
            </a:sp3d>
          </p:spPr>
        </p:sp>
        <p:sp>
          <p:nvSpPr>
            <p:cNvPr id="11" name="Oval 4"/>
            <p:cNvSpPr txBox="1"/>
            <p:nvPr/>
          </p:nvSpPr>
          <p:spPr>
            <a:xfrm>
              <a:off x="802734" y="276372"/>
              <a:ext cx="1682953" cy="1329231"/>
            </a:xfrm>
            <a:prstGeom prst="rect">
              <a:avLst/>
            </a:prstGeom>
            <a:noFill/>
            <a:ln>
              <a:noFill/>
            </a:ln>
            <a:effectLst/>
            <a:sp3d/>
          </p:spPr>
          <p:txBody>
            <a:bodyPr spcFirstLastPara="0" vert="horz" wrap="square" lIns="43180" tIns="43180" rIns="43180" bIns="43180" numCol="1" spcCol="1270" anchor="ctr" anchorCtr="0">
              <a:noAutofit/>
            </a:bodyPr>
            <a:lstStyle/>
            <a:p>
              <a:pPr marL="0" marR="0" lvl="0" indent="0" algn="ctr" defTabSz="1511300" rtl="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a:ln>
                    <a:noFill/>
                  </a:ln>
                  <a:solidFill>
                    <a:sysClr val="window" lastClr="FFFFFF"/>
                  </a:solidFill>
                  <a:effectLst/>
                  <a:uLnTx/>
                  <a:uFillTx/>
                  <a:latin typeface="Futura Lt BT" panose="020B0402020204020303" pitchFamily="34" charset="0"/>
                  <a:ea typeface="+mn-ea"/>
                  <a:cs typeface="+mn-cs"/>
                </a:rPr>
                <a:t>plaque</a:t>
              </a:r>
            </a:p>
          </p:txBody>
        </p:sp>
      </p:grpSp>
      <p:grpSp>
        <p:nvGrpSpPr>
          <p:cNvPr id="12" name="Group 11"/>
          <p:cNvGrpSpPr/>
          <p:nvPr/>
        </p:nvGrpSpPr>
        <p:grpSpPr>
          <a:xfrm>
            <a:off x="3334725" y="2639174"/>
            <a:ext cx="1090294" cy="1090294"/>
            <a:chOff x="1133002" y="2033538"/>
            <a:chExt cx="1090294" cy="1090294"/>
          </a:xfrm>
          <a:scene3d>
            <a:camera prst="orthographicFront"/>
            <a:lightRig rig="flat" dir="t"/>
          </a:scene3d>
        </p:grpSpPr>
        <p:sp>
          <p:nvSpPr>
            <p:cNvPr id="13" name="Plus Sign 12"/>
            <p:cNvSpPr/>
            <p:nvPr/>
          </p:nvSpPr>
          <p:spPr>
            <a:xfrm>
              <a:off x="1133002" y="2033538"/>
              <a:ext cx="1090294" cy="1090294"/>
            </a:xfrm>
            <a:prstGeom prst="mathPlus">
              <a:avLst/>
            </a:prstGeom>
            <a:gradFill rotWithShape="1">
              <a:gsLst>
                <a:gs pos="0">
                  <a:srgbClr val="4F81BD">
                    <a:tint val="60000"/>
                    <a:hueOff val="0"/>
                    <a:satOff val="0"/>
                    <a:lumOff val="0"/>
                    <a:alphaOff val="0"/>
                    <a:shade val="51000"/>
                    <a:satMod val="130000"/>
                  </a:srgbClr>
                </a:gs>
                <a:gs pos="80000">
                  <a:srgbClr val="4F81BD">
                    <a:tint val="60000"/>
                    <a:hueOff val="0"/>
                    <a:satOff val="0"/>
                    <a:lumOff val="0"/>
                    <a:alphaOff val="0"/>
                    <a:shade val="93000"/>
                    <a:satMod val="130000"/>
                  </a:srgbClr>
                </a:gs>
                <a:gs pos="100000">
                  <a:srgbClr val="4F81BD">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p3d z="-80000" prstMaterial="plastic">
              <a:bevelT w="50800" h="50800"/>
              <a:bevelB w="25400" h="25400" prst="angle"/>
            </a:sp3d>
          </p:spPr>
        </p:sp>
        <p:sp>
          <p:nvSpPr>
            <p:cNvPr id="14" name="Plus Sign 4"/>
            <p:cNvSpPr txBox="1"/>
            <p:nvPr/>
          </p:nvSpPr>
          <p:spPr>
            <a:xfrm>
              <a:off x="1277520" y="2450466"/>
              <a:ext cx="801258" cy="256438"/>
            </a:xfrm>
            <a:prstGeom prst="rect">
              <a:avLst/>
            </a:prstGeom>
            <a:noFill/>
            <a:ln>
              <a:noFill/>
            </a:ln>
            <a:effectLst/>
            <a:sp3d z="-80000"/>
          </p:spPr>
          <p:txBody>
            <a:bodyPr spcFirstLastPara="0" vert="horz" wrap="square" lIns="0" tIns="0" rIns="0" bIns="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grpSp>
      <p:grpSp>
        <p:nvGrpSpPr>
          <p:cNvPr id="15" name="Group 14"/>
          <p:cNvGrpSpPr/>
          <p:nvPr/>
        </p:nvGrpSpPr>
        <p:grpSpPr>
          <a:xfrm>
            <a:off x="2939964" y="3885699"/>
            <a:ext cx="1879817" cy="1879817"/>
            <a:chOff x="738241" y="3276473"/>
            <a:chExt cx="1879817" cy="1879817"/>
          </a:xfrm>
          <a:scene3d>
            <a:camera prst="orthographicFront"/>
            <a:lightRig rig="flat" dir="t"/>
          </a:scene3d>
        </p:grpSpPr>
        <p:sp>
          <p:nvSpPr>
            <p:cNvPr id="16" name="Oval 15"/>
            <p:cNvSpPr/>
            <p:nvPr/>
          </p:nvSpPr>
          <p:spPr>
            <a:xfrm>
              <a:off x="738241" y="3276473"/>
              <a:ext cx="1879817" cy="1879817"/>
            </a:xfrm>
            <a:prstGeom prst="ellipse">
              <a:avLst/>
            </a:prstGeom>
            <a:solidFill>
              <a:srgbClr val="FF0000"/>
            </a:solidFill>
            <a:ln>
              <a:noFill/>
            </a:ln>
            <a:effectLst>
              <a:outerShdw blurRad="40000" dist="23000" dir="5400000" rotWithShape="0">
                <a:srgbClr val="000000">
                  <a:alpha val="35000"/>
                </a:srgbClr>
              </a:outerShdw>
            </a:effectLst>
            <a:sp3d prstMaterial="plastic">
              <a:bevelT w="120900" h="88900"/>
              <a:bevelB w="88900" h="31750" prst="angle"/>
            </a:sp3d>
          </p:spPr>
        </p:sp>
        <p:sp>
          <p:nvSpPr>
            <p:cNvPr id="17" name="Oval 4"/>
            <p:cNvSpPr txBox="1"/>
            <p:nvPr/>
          </p:nvSpPr>
          <p:spPr>
            <a:xfrm>
              <a:off x="802734" y="3551766"/>
              <a:ext cx="1540031" cy="1329231"/>
            </a:xfrm>
            <a:prstGeom prst="rect">
              <a:avLst/>
            </a:prstGeom>
            <a:noFill/>
            <a:ln>
              <a:noFill/>
            </a:ln>
            <a:effectLst/>
            <a:sp3d/>
          </p:spPr>
          <p:txBody>
            <a:bodyPr spcFirstLastPara="0" vert="horz" wrap="square" lIns="38100" tIns="38100" rIns="38100" bIns="38100" numCol="1" spcCol="1270" anchor="ctr" anchorCtr="0">
              <a:noAutofit/>
            </a:bodyPr>
            <a:lstStyle/>
            <a:p>
              <a:pPr marL="0" marR="0" lvl="0" indent="0" algn="ctr" defTabSz="1333500" rtl="0" eaLnBrk="1" fontAlgn="auto" latinLnBrk="0" hangingPunct="1">
                <a:lnSpc>
                  <a:spcPct val="90000"/>
                </a:lnSpc>
                <a:spcBef>
                  <a:spcPct val="0"/>
                </a:spcBef>
                <a:spcAft>
                  <a:spcPct val="35000"/>
                </a:spcAft>
                <a:buClrTx/>
                <a:buSzTx/>
                <a:buFontTx/>
                <a:buNone/>
                <a:tabLst/>
                <a:defRPr/>
              </a:pPr>
              <a:r>
                <a:rPr kumimoji="0" lang="en-US" sz="3000" b="0" i="0" u="none" strike="noStrike" kern="1200" cap="none" spc="0" normalizeH="0" baseline="0" noProof="0" dirty="0">
                  <a:ln>
                    <a:noFill/>
                  </a:ln>
                  <a:solidFill>
                    <a:sysClr val="window" lastClr="FFFFFF"/>
                  </a:solidFill>
                  <a:effectLst/>
                  <a:uLnTx/>
                  <a:uFillTx/>
                  <a:latin typeface="Futura Lt BT" panose="020B0402020204020303" pitchFamily="34" charset="0"/>
                  <a:ea typeface="+mn-ea"/>
                  <a:cs typeface="+mn-cs"/>
                </a:rPr>
                <a:t>Inflam-mation</a:t>
              </a:r>
            </a:p>
          </p:txBody>
        </p:sp>
      </p:grpSp>
      <p:grpSp>
        <p:nvGrpSpPr>
          <p:cNvPr id="18" name="Group 17"/>
          <p:cNvGrpSpPr/>
          <p:nvPr/>
        </p:nvGrpSpPr>
        <p:grpSpPr>
          <a:xfrm>
            <a:off x="5731745" y="2834676"/>
            <a:ext cx="583365" cy="699292"/>
            <a:chOff x="2893217" y="2218563"/>
            <a:chExt cx="583365" cy="699292"/>
          </a:xfrm>
          <a:scene3d>
            <a:camera prst="orthographicFront"/>
            <a:lightRig rig="flat" dir="t"/>
          </a:scene3d>
        </p:grpSpPr>
        <p:sp>
          <p:nvSpPr>
            <p:cNvPr id="19" name="Arrow: Right 18"/>
            <p:cNvSpPr/>
            <p:nvPr/>
          </p:nvSpPr>
          <p:spPr>
            <a:xfrm rot="21576098">
              <a:off x="2893217" y="2218563"/>
              <a:ext cx="583365" cy="699292"/>
            </a:xfrm>
            <a:prstGeom prst="rightArrow">
              <a:avLst>
                <a:gd name="adj1" fmla="val 60000"/>
                <a:gd name="adj2" fmla="val 50000"/>
              </a:avLst>
            </a:prstGeom>
            <a:gradFill rotWithShape="1">
              <a:gsLst>
                <a:gs pos="0">
                  <a:srgbClr val="4F81BD">
                    <a:tint val="60000"/>
                    <a:hueOff val="0"/>
                    <a:satOff val="0"/>
                    <a:lumOff val="0"/>
                    <a:alphaOff val="0"/>
                    <a:shade val="51000"/>
                    <a:satMod val="130000"/>
                  </a:srgbClr>
                </a:gs>
                <a:gs pos="80000">
                  <a:srgbClr val="4F81BD">
                    <a:tint val="60000"/>
                    <a:hueOff val="0"/>
                    <a:satOff val="0"/>
                    <a:lumOff val="0"/>
                    <a:alphaOff val="0"/>
                    <a:shade val="93000"/>
                    <a:satMod val="130000"/>
                  </a:srgbClr>
                </a:gs>
                <a:gs pos="100000">
                  <a:srgbClr val="4F81BD">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p3d z="-80000" prstMaterial="plastic">
              <a:bevelT w="50800" h="50800"/>
              <a:bevelB w="25400" h="25400" prst="angle"/>
            </a:sp3d>
          </p:spPr>
        </p:sp>
        <p:sp>
          <p:nvSpPr>
            <p:cNvPr id="20" name="Arrow: Right 4"/>
            <p:cNvSpPr txBox="1"/>
            <p:nvPr/>
          </p:nvSpPr>
          <p:spPr>
            <a:xfrm rot="21576098">
              <a:off x="2893219" y="2359029"/>
              <a:ext cx="408356" cy="419576"/>
            </a:xfrm>
            <a:prstGeom prst="rect">
              <a:avLst/>
            </a:prstGeom>
            <a:noFill/>
            <a:ln>
              <a:noFill/>
            </a:ln>
            <a:effectLst/>
            <a:sp3d z="-80000"/>
          </p:spPr>
          <p:txBody>
            <a:bodyPr spcFirstLastPara="0" vert="horz" wrap="square" lIns="0" tIns="0" rIns="0" bIns="0" numCol="1" spcCol="1270" anchor="ctr" anchorCtr="0">
              <a:noAutofit/>
            </a:bodyPr>
            <a:lstStyle/>
            <a:p>
              <a:pPr marL="0" marR="0" lvl="0" indent="0" algn="ctr" defTabSz="1333500" rtl="0" eaLnBrk="1" fontAlgn="auto" latinLnBrk="0" hangingPunct="1">
                <a:lnSpc>
                  <a:spcPct val="90000"/>
                </a:lnSpc>
                <a:spcBef>
                  <a:spcPct val="0"/>
                </a:spcBef>
                <a:spcAft>
                  <a:spcPct val="35000"/>
                </a:spcAft>
                <a:buClrTx/>
                <a:buSzTx/>
                <a:buFontTx/>
                <a:buNone/>
                <a:tabLst/>
                <a:defRPr/>
              </a:pPr>
              <a:endParaRPr kumimoji="0" lang="en-US" sz="3000" b="0" i="0" u="none" strike="noStrike" kern="1200" cap="none" spc="0" normalizeH="0" baseline="0" noProof="0">
                <a:ln>
                  <a:noFill/>
                </a:ln>
                <a:solidFill>
                  <a:sysClr val="window" lastClr="FFFFFF"/>
                </a:solidFill>
                <a:effectLst/>
                <a:uLnTx/>
                <a:uFillTx/>
                <a:latin typeface="Calibri"/>
                <a:ea typeface="+mn-ea"/>
                <a:cs typeface="+mn-cs"/>
              </a:endParaRPr>
            </a:p>
          </p:txBody>
        </p:sp>
      </p:grpSp>
      <p:pic>
        <p:nvPicPr>
          <p:cNvPr id="24" name="Picture 23">
            <a:extLst>
              <a:ext uri="{FF2B5EF4-FFF2-40B4-BE49-F238E27FC236}">
                <a16:creationId xmlns:a16="http://schemas.microsoft.com/office/drawing/2014/main" id="{429E04E9-00DE-4C2B-9FCA-8C97A905CD00}"/>
              </a:ext>
            </a:extLst>
          </p:cNvPr>
          <p:cNvPicPr>
            <a:picLocks noChangeAspect="1"/>
          </p:cNvPicPr>
          <p:nvPr/>
        </p:nvPicPr>
        <p:blipFill>
          <a:blip r:embed="rId3"/>
          <a:stretch>
            <a:fillRect/>
          </a:stretch>
        </p:blipFill>
        <p:spPr>
          <a:xfrm>
            <a:off x="6555405" y="1075828"/>
            <a:ext cx="5393261" cy="4216986"/>
          </a:xfrm>
          <a:prstGeom prst="rect">
            <a:avLst/>
          </a:prstGeom>
        </p:spPr>
      </p:pic>
      <p:pic>
        <p:nvPicPr>
          <p:cNvPr id="3" name="Picture 2">
            <a:extLst>
              <a:ext uri="{FF2B5EF4-FFF2-40B4-BE49-F238E27FC236}">
                <a16:creationId xmlns:a16="http://schemas.microsoft.com/office/drawing/2014/main" id="{F9C5714E-572A-4A71-8D59-72B4BCB76F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644769" cy="6827485"/>
          </a:xfrm>
          <a:prstGeom prst="rect">
            <a:avLst/>
          </a:prstGeom>
        </p:spPr>
      </p:pic>
      <p:pic>
        <p:nvPicPr>
          <p:cNvPr id="7" name="Picture 6">
            <a:extLst>
              <a:ext uri="{FF2B5EF4-FFF2-40B4-BE49-F238E27FC236}">
                <a16:creationId xmlns:a16="http://schemas.microsoft.com/office/drawing/2014/main" id="{EB709A0D-0602-4ED9-9F6E-BBEC3D7679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3733" y="6304678"/>
            <a:ext cx="1973580" cy="502920"/>
          </a:xfrm>
          <a:prstGeom prst="rect">
            <a:avLst/>
          </a:prstGeom>
        </p:spPr>
      </p:pic>
    </p:spTree>
    <p:extLst>
      <p:ext uri="{BB962C8B-B14F-4D97-AF65-F5344CB8AC3E}">
        <p14:creationId xmlns:p14="http://schemas.microsoft.com/office/powerpoint/2010/main" val="62909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27684" y="360485"/>
            <a:ext cx="6713570" cy="960194"/>
          </a:xfrm>
        </p:spPr>
        <p:txBody>
          <a:bodyPr>
            <a:normAutofit fontScale="90000"/>
          </a:bodyPr>
          <a:lstStyle/>
          <a:p>
            <a:pPr algn="r"/>
            <a:br>
              <a:rPr lang="en-US" sz="4000" dirty="0">
                <a:solidFill>
                  <a:srgbClr val="0084A9"/>
                </a:solidFill>
                <a:latin typeface="Raleway" panose="020B0003030101060003" pitchFamily="2" charset="0"/>
              </a:rPr>
            </a:br>
            <a:r>
              <a:rPr lang="en-US" sz="4000" dirty="0">
                <a:solidFill>
                  <a:srgbClr val="0084A9"/>
                </a:solidFill>
                <a:latin typeface="Raleway" panose="020B0003030101060003" pitchFamily="2" charset="0"/>
              </a:rPr>
              <a:t>	</a:t>
            </a:r>
            <a:endParaRPr lang="en-US" dirty="0"/>
          </a:p>
        </p:txBody>
      </p:sp>
      <p:sp>
        <p:nvSpPr>
          <p:cNvPr id="3" name="Subtitle 2"/>
          <p:cNvSpPr>
            <a:spLocks noGrp="1"/>
          </p:cNvSpPr>
          <p:nvPr>
            <p:ph type="subTitle" idx="1"/>
          </p:nvPr>
        </p:nvSpPr>
        <p:spPr>
          <a:xfrm>
            <a:off x="1538287" y="1320678"/>
            <a:ext cx="9144000" cy="4211669"/>
          </a:xfrm>
        </p:spPr>
        <p:txBody>
          <a:bodyPr>
            <a:normAutofit/>
          </a:bodyPr>
          <a:lstStyle/>
          <a:p>
            <a:pPr lvl="0" algn="l" defTabSz="685783">
              <a:lnSpc>
                <a:spcPct val="150000"/>
              </a:lnSpc>
              <a:spcBef>
                <a:spcPct val="20000"/>
              </a:spcBef>
            </a:pPr>
            <a:r>
              <a:rPr lang="en-US" sz="3000" b="1" dirty="0">
                <a:solidFill>
                  <a:prstClr val="black">
                    <a:tint val="75000"/>
                  </a:prstClr>
                </a:solidFill>
                <a:latin typeface="Futura Lt BT" panose="020B0402020204020303" pitchFamily="34" charset="0"/>
              </a:rPr>
              <a:t> </a:t>
            </a:r>
          </a:p>
          <a:p>
            <a:pPr lvl="0" algn="l" defTabSz="685783">
              <a:lnSpc>
                <a:spcPct val="150000"/>
              </a:lnSpc>
              <a:spcBef>
                <a:spcPct val="20000"/>
              </a:spcBef>
            </a:pPr>
            <a:endParaRPr lang="en-US" sz="3000" b="1" dirty="0">
              <a:solidFill>
                <a:prstClr val="black">
                  <a:tint val="75000"/>
                </a:prstClr>
              </a:solidFill>
              <a:latin typeface="Futura Lt BT" panose="020B0402020204020303" pitchFamily="34" charset="0"/>
            </a:endParaRPr>
          </a:p>
          <a:p>
            <a:endParaRPr lang="en-US" dirty="0"/>
          </a:p>
        </p:txBody>
      </p:sp>
      <p:sp>
        <p:nvSpPr>
          <p:cNvPr id="7" name="Title 1">
            <a:extLst>
              <a:ext uri="{FF2B5EF4-FFF2-40B4-BE49-F238E27FC236}">
                <a16:creationId xmlns:a16="http://schemas.microsoft.com/office/drawing/2014/main" id="{7E9ED8C2-3FBD-4CAD-B512-C92EC1C39342}"/>
              </a:ext>
            </a:extLst>
          </p:cNvPr>
          <p:cNvSpPr txBox="1">
            <a:spLocks/>
          </p:cNvSpPr>
          <p:nvPr/>
        </p:nvSpPr>
        <p:spPr>
          <a:xfrm>
            <a:off x="850746" y="300741"/>
            <a:ext cx="7222504" cy="768376"/>
          </a:xfrm>
          <a:prstGeom prst="rect">
            <a:avLst/>
          </a:prstGeom>
        </p:spPr>
        <p:txBody>
          <a:bodyPr vert="horz" lIns="91440" tIns="45720" rIns="91440" bIns="45720" rtlCol="0" anchor="t">
            <a:noAutofit/>
          </a:bodyPr>
          <a:lstStyle>
            <a:lvl1pPr algn="r" defTabSz="914400" rtl="0" eaLnBrk="1" latinLnBrk="0" hangingPunct="1">
              <a:spcBef>
                <a:spcPct val="0"/>
              </a:spcBef>
              <a:buNone/>
              <a:defRPr sz="4400" kern="1200">
                <a:solidFill>
                  <a:srgbClr val="0084A9"/>
                </a:solidFill>
                <a:latin typeface="Raleway" panose="020B0003030101060003" pitchFamily="2" charset="0"/>
                <a:ea typeface="Raleway" panose="020B0003030101060003" pitchFamily="2" charset="0"/>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a:ln>
                  <a:noFill/>
                </a:ln>
                <a:solidFill>
                  <a:srgbClr val="003C71"/>
                </a:solidFill>
                <a:effectLst/>
                <a:uLnTx/>
                <a:uFillTx/>
                <a:latin typeface="Lato" panose="020F0502020204030203" pitchFamily="34" charset="0"/>
                <a:ea typeface="Lato" panose="020F0502020204030203" pitchFamily="34" charset="0"/>
                <a:cs typeface="Lato" panose="020F0502020204030203" pitchFamily="34" charset="0"/>
              </a:rPr>
              <a:t>INFLAMMATION TESTING</a:t>
            </a:r>
          </a:p>
        </p:txBody>
      </p:sp>
      <p:pic>
        <p:nvPicPr>
          <p:cNvPr id="9" name="Picture 8">
            <a:extLst>
              <a:ext uri="{FF2B5EF4-FFF2-40B4-BE49-F238E27FC236}">
                <a16:creationId xmlns:a16="http://schemas.microsoft.com/office/drawing/2014/main" id="{FBEEC2E1-D999-4AB6-966C-D61C8890B2A3}"/>
              </a:ext>
            </a:extLst>
          </p:cNvPr>
          <p:cNvPicPr>
            <a:picLocks noChangeAspect="1"/>
          </p:cNvPicPr>
          <p:nvPr/>
        </p:nvPicPr>
        <p:blipFill>
          <a:blip r:embed="rId2"/>
          <a:stretch>
            <a:fillRect/>
          </a:stretch>
        </p:blipFill>
        <p:spPr>
          <a:xfrm>
            <a:off x="1255252" y="1146410"/>
            <a:ext cx="8516850" cy="4560203"/>
          </a:xfrm>
          <a:prstGeom prst="rect">
            <a:avLst/>
          </a:prstGeom>
        </p:spPr>
      </p:pic>
      <p:pic>
        <p:nvPicPr>
          <p:cNvPr id="10" name="Picture 9">
            <a:extLst>
              <a:ext uri="{FF2B5EF4-FFF2-40B4-BE49-F238E27FC236}">
                <a16:creationId xmlns:a16="http://schemas.microsoft.com/office/drawing/2014/main" id="{76BC258A-53E5-40D4-B518-59FBD52EAA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252" y="5914121"/>
            <a:ext cx="1929414" cy="643138"/>
          </a:xfrm>
          <a:prstGeom prst="rect">
            <a:avLst/>
          </a:prstGeom>
        </p:spPr>
      </p:pic>
      <p:pic>
        <p:nvPicPr>
          <p:cNvPr id="5" name="Picture 4">
            <a:extLst>
              <a:ext uri="{FF2B5EF4-FFF2-40B4-BE49-F238E27FC236}">
                <a16:creationId xmlns:a16="http://schemas.microsoft.com/office/drawing/2014/main" id="{3E0C872B-9F14-45F9-AB00-456C118E41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2680" y="6187440"/>
            <a:ext cx="2179320" cy="670560"/>
          </a:xfrm>
          <a:prstGeom prst="rect">
            <a:avLst/>
          </a:prstGeom>
        </p:spPr>
      </p:pic>
      <p:pic>
        <p:nvPicPr>
          <p:cNvPr id="8" name="Picture 7">
            <a:extLst>
              <a:ext uri="{FF2B5EF4-FFF2-40B4-BE49-F238E27FC236}">
                <a16:creationId xmlns:a16="http://schemas.microsoft.com/office/drawing/2014/main" id="{EDDADD94-69CE-475D-A113-61C6CD24D5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647651" cy="6857999"/>
          </a:xfrm>
          <a:prstGeom prst="rect">
            <a:avLst/>
          </a:prstGeom>
        </p:spPr>
      </p:pic>
    </p:spTree>
    <p:extLst>
      <p:ext uri="{BB962C8B-B14F-4D97-AF65-F5344CB8AC3E}">
        <p14:creationId xmlns:p14="http://schemas.microsoft.com/office/powerpoint/2010/main" val="112387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0914" y="654903"/>
            <a:ext cx="6820284" cy="960194"/>
          </a:xfrm>
        </p:spPr>
        <p:txBody>
          <a:bodyPr>
            <a:normAutofit fontScale="90000"/>
          </a:bodyPr>
          <a:lstStyle/>
          <a:p>
            <a:pPr algn="r"/>
            <a:r>
              <a:rPr lang="en-US" sz="4900" dirty="0">
                <a:solidFill>
                  <a:srgbClr val="003C71"/>
                </a:solidFill>
                <a:latin typeface="Lato" panose="020F0502020204030203" pitchFamily="34" charset="0"/>
                <a:ea typeface="Lato" panose="020F0502020204030203" pitchFamily="34" charset="0"/>
                <a:cs typeface="Lato" panose="020F0502020204030203" pitchFamily="34" charset="0"/>
              </a:rPr>
              <a:t>VULNERABLE PLAQUE</a:t>
            </a:r>
            <a:br>
              <a:rPr lang="en-US" sz="4000" dirty="0">
                <a:solidFill>
                  <a:srgbClr val="0084A9"/>
                </a:solidFill>
                <a:latin typeface="Raleway" panose="020B0003030101060003" pitchFamily="2" charset="0"/>
              </a:rPr>
            </a:br>
            <a:r>
              <a:rPr lang="en-US" sz="4000" dirty="0">
                <a:solidFill>
                  <a:srgbClr val="0084A9"/>
                </a:solidFill>
                <a:latin typeface="Raleway" panose="020B0003030101060003" pitchFamily="2" charset="0"/>
              </a:rPr>
              <a:t>	</a:t>
            </a:r>
            <a:endParaRPr lang="en-US" dirty="0"/>
          </a:p>
        </p:txBody>
      </p:sp>
      <p:sp>
        <p:nvSpPr>
          <p:cNvPr id="3" name="Subtitle 2"/>
          <p:cNvSpPr>
            <a:spLocks noGrp="1"/>
          </p:cNvSpPr>
          <p:nvPr>
            <p:ph type="subTitle" idx="1"/>
          </p:nvPr>
        </p:nvSpPr>
        <p:spPr>
          <a:xfrm>
            <a:off x="1538287" y="1320678"/>
            <a:ext cx="9144000" cy="4211669"/>
          </a:xfrm>
        </p:spPr>
        <p:txBody>
          <a:bodyPr>
            <a:normAutofit/>
          </a:bodyPr>
          <a:lstStyle/>
          <a:p>
            <a:pPr lvl="0" algn="l" defTabSz="685783">
              <a:lnSpc>
                <a:spcPct val="150000"/>
              </a:lnSpc>
              <a:spcBef>
                <a:spcPct val="20000"/>
              </a:spcBef>
            </a:pPr>
            <a:r>
              <a:rPr lang="en-US" sz="3000" b="1" dirty="0">
                <a:solidFill>
                  <a:prstClr val="black">
                    <a:tint val="75000"/>
                  </a:prstClr>
                </a:solidFill>
                <a:latin typeface="Futura Lt BT" panose="020B0402020204020303" pitchFamily="34" charset="0"/>
              </a:rPr>
              <a:t> </a:t>
            </a:r>
          </a:p>
          <a:p>
            <a:pPr lvl="0" algn="l" defTabSz="685783">
              <a:lnSpc>
                <a:spcPct val="150000"/>
              </a:lnSpc>
              <a:spcBef>
                <a:spcPct val="20000"/>
              </a:spcBef>
            </a:pPr>
            <a:endParaRPr lang="en-US" sz="3000" b="1" dirty="0">
              <a:solidFill>
                <a:prstClr val="black">
                  <a:tint val="75000"/>
                </a:prstClr>
              </a:solidFill>
              <a:latin typeface="Futura Lt BT" panose="020B0402020204020303" pitchFamily="34" charset="0"/>
            </a:endParaRPr>
          </a:p>
          <a:p>
            <a:endParaRPr lang="en-US" dirty="0"/>
          </a:p>
        </p:txBody>
      </p:sp>
      <p:sp>
        <p:nvSpPr>
          <p:cNvPr id="5" name="Rectangle 3">
            <a:extLst>
              <a:ext uri="{FF2B5EF4-FFF2-40B4-BE49-F238E27FC236}">
                <a16:creationId xmlns:a16="http://schemas.microsoft.com/office/drawing/2014/main" id="{6132BE1A-5B39-4B5C-B782-91BBA7E1C6AA}"/>
              </a:ext>
            </a:extLst>
          </p:cNvPr>
          <p:cNvSpPr>
            <a:spLocks noChangeArrowheads="1"/>
          </p:cNvSpPr>
          <p:nvPr/>
        </p:nvSpPr>
        <p:spPr bwMode="auto">
          <a:xfrm>
            <a:off x="6036733" y="2040664"/>
            <a:ext cx="4267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81E32"/>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981E3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981E3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981E3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981E3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81E3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81E3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81E3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81E3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sng" strike="noStrike" kern="1200" cap="none" spc="0" normalizeH="0" baseline="0" noProof="0" dirty="0">
                <a:ln>
                  <a:noFill/>
                </a:ln>
                <a:solidFill>
                  <a:prstClr val="black">
                    <a:lumMod val="85000"/>
                    <a:lumOff val="15000"/>
                  </a:prstClr>
                </a:solidFill>
                <a:effectLst/>
                <a:uLnTx/>
                <a:uFillTx/>
                <a:latin typeface="Calibri Light" panose="020F0302020204030204"/>
                <a:ea typeface="MS PGothic" panose="020B0600070205080204" pitchFamily="34" charset="-128"/>
                <a:cs typeface="Arial" panose="020B0604020202020204" pitchFamily="34" charset="0"/>
              </a:rPr>
              <a:t>Outside the vessel wall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S PGothic" panose="020B0600070205080204" pitchFamily="34" charset="-128"/>
                <a:cs typeface="Arial" panose="020B0604020202020204" pitchFamily="34" charset="0"/>
              </a:rPr>
              <a:t>MPO can be used to tell us if circulating white blood cells are being activated in response to fissures, erosions or warming plaque increasing the risk of vulnerable plaque rupture</a:t>
            </a:r>
          </a:p>
        </p:txBody>
      </p:sp>
      <p:sp>
        <p:nvSpPr>
          <p:cNvPr id="6" name="Rectangle 5">
            <a:extLst>
              <a:ext uri="{FF2B5EF4-FFF2-40B4-BE49-F238E27FC236}">
                <a16:creationId xmlns:a16="http://schemas.microsoft.com/office/drawing/2014/main" id="{23FB8893-9179-455F-B99D-F627E026AE24}"/>
              </a:ext>
            </a:extLst>
          </p:cNvPr>
          <p:cNvSpPr>
            <a:spLocks noChangeArrowheads="1"/>
          </p:cNvSpPr>
          <p:nvPr/>
        </p:nvSpPr>
        <p:spPr bwMode="auto">
          <a:xfrm>
            <a:off x="6096000" y="4038600"/>
            <a:ext cx="4343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81E32"/>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981E3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981E3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981E3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981E3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81E3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81E3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81E3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81E3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sng" strike="noStrike" kern="1200" cap="none" spc="0" normalizeH="0" baseline="0" noProof="0" dirty="0">
                <a:ln>
                  <a:noFill/>
                </a:ln>
                <a:solidFill>
                  <a:prstClr val="black">
                    <a:lumMod val="85000"/>
                    <a:lumOff val="15000"/>
                  </a:prstClr>
                </a:solidFill>
                <a:effectLst/>
                <a:uLnTx/>
                <a:uFillTx/>
                <a:latin typeface="Calibri Light" panose="020F0302020204030204"/>
                <a:ea typeface="MS PGothic" panose="020B0600070205080204" pitchFamily="34" charset="-128"/>
                <a:cs typeface="Arial" panose="020B0604020202020204" pitchFamily="34" charset="0"/>
              </a:rPr>
              <a:t>Inside the vessel wall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S PGothic" panose="020B0600070205080204" pitchFamily="34" charset="-128"/>
                <a:cs typeface="Arial" panose="020B0604020202020204" pitchFamily="34" charset="0"/>
              </a:rPr>
              <a:t>Lp-PLA</a:t>
            </a:r>
            <a:r>
              <a:rPr kumimoji="0" lang="en-US" altLang="en-US" sz="1800" b="1" i="0" u="none" strike="noStrike" kern="1200" cap="none" spc="0" normalizeH="0" baseline="-25000" noProof="0" dirty="0">
                <a:ln>
                  <a:noFill/>
                </a:ln>
                <a:solidFill>
                  <a:prstClr val="black">
                    <a:lumMod val="85000"/>
                    <a:lumOff val="15000"/>
                  </a:prstClr>
                </a:solidFill>
                <a:effectLst/>
                <a:uLnTx/>
                <a:uFillTx/>
                <a:latin typeface="Calibri Light" panose="020F0302020204030204"/>
                <a:ea typeface="MS PGothic" panose="020B0600070205080204" pitchFamily="34" charset="-128"/>
                <a:cs typeface="Arial" panose="020B0604020202020204" pitchFamily="34" charset="0"/>
              </a:rPr>
              <a:t>2</a:t>
            </a:r>
            <a:r>
              <a:rPr kumimoji="0" lang="en-US" altLang="en-US" sz="1800" b="1"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S PGothic" panose="020B0600070205080204" pitchFamily="34" charset="-128"/>
                <a:cs typeface="Arial" panose="020B0604020202020204" pitchFamily="34" charset="0"/>
              </a:rPr>
              <a:t> can be used to tell us if there is active inflammation within the vessel wall that could contribute to vulnerable plaque formation</a:t>
            </a:r>
          </a:p>
        </p:txBody>
      </p:sp>
      <p:pic>
        <p:nvPicPr>
          <p:cNvPr id="7" name="Picture 6">
            <a:extLst>
              <a:ext uri="{FF2B5EF4-FFF2-40B4-BE49-F238E27FC236}">
                <a16:creationId xmlns:a16="http://schemas.microsoft.com/office/drawing/2014/main" id="{820008BB-BEA9-4180-AD78-260865EEBA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31534" y="2133601"/>
            <a:ext cx="3014663" cy="270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a:extLst>
              <a:ext uri="{FF2B5EF4-FFF2-40B4-BE49-F238E27FC236}">
                <a16:creationId xmlns:a16="http://schemas.microsoft.com/office/drawing/2014/main" id="{49181C15-EF40-4841-A79D-E525D7DFEC9E}"/>
              </a:ext>
            </a:extLst>
          </p:cNvPr>
          <p:cNvCxnSpPr/>
          <p:nvPr/>
        </p:nvCxnSpPr>
        <p:spPr>
          <a:xfrm flipH="1">
            <a:off x="4560095" y="2624140"/>
            <a:ext cx="1398587" cy="587375"/>
          </a:xfrm>
          <a:prstGeom prst="straightConnector1">
            <a:avLst/>
          </a:prstGeom>
          <a:noFill/>
          <a:ln w="38100" cap="flat" cmpd="sng" algn="ctr">
            <a:solidFill>
              <a:srgbClr val="FF0000"/>
            </a:solidFill>
            <a:prstDash val="solid"/>
            <a:headEnd type="none" w="med" len="med"/>
            <a:tailEnd type="triangle" w="med" len="med"/>
          </a:ln>
          <a:effectLst/>
        </p:spPr>
      </p:cxnSp>
      <p:cxnSp>
        <p:nvCxnSpPr>
          <p:cNvPr id="9" name="Straight Arrow Connector 8">
            <a:extLst>
              <a:ext uri="{FF2B5EF4-FFF2-40B4-BE49-F238E27FC236}">
                <a16:creationId xmlns:a16="http://schemas.microsoft.com/office/drawing/2014/main" id="{F8EA3500-55FD-4298-BF5A-8E85E682FAA8}"/>
              </a:ext>
            </a:extLst>
          </p:cNvPr>
          <p:cNvCxnSpPr/>
          <p:nvPr/>
        </p:nvCxnSpPr>
        <p:spPr>
          <a:xfrm flipH="1" flipV="1">
            <a:off x="4519613" y="3962400"/>
            <a:ext cx="1479550" cy="304800"/>
          </a:xfrm>
          <a:prstGeom prst="straightConnector1">
            <a:avLst/>
          </a:prstGeom>
          <a:noFill/>
          <a:ln w="38100" cap="flat" cmpd="sng" algn="ctr">
            <a:solidFill>
              <a:srgbClr val="FF0000"/>
            </a:solidFill>
            <a:prstDash val="solid"/>
            <a:headEnd type="none" w="med" len="med"/>
            <a:tailEnd type="triangle" w="med" len="med"/>
          </a:ln>
          <a:effectLst/>
        </p:spPr>
      </p:cxnSp>
      <p:pic>
        <p:nvPicPr>
          <p:cNvPr id="10" name="Picture 9">
            <a:extLst>
              <a:ext uri="{FF2B5EF4-FFF2-40B4-BE49-F238E27FC236}">
                <a16:creationId xmlns:a16="http://schemas.microsoft.com/office/drawing/2014/main" id="{16D6A860-B9EE-4B70-BA91-3993C89674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27" y="5957914"/>
            <a:ext cx="1929414" cy="643138"/>
          </a:xfrm>
          <a:prstGeom prst="rect">
            <a:avLst/>
          </a:prstGeom>
        </p:spPr>
      </p:pic>
      <p:pic>
        <p:nvPicPr>
          <p:cNvPr id="11" name="Picture 10">
            <a:extLst>
              <a:ext uri="{FF2B5EF4-FFF2-40B4-BE49-F238E27FC236}">
                <a16:creationId xmlns:a16="http://schemas.microsoft.com/office/drawing/2014/main" id="{EB41F59F-0675-4915-AA8B-FF2163CC1A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5752" y="6320849"/>
            <a:ext cx="1973580" cy="502920"/>
          </a:xfrm>
          <a:prstGeom prst="rect">
            <a:avLst/>
          </a:prstGeom>
        </p:spPr>
      </p:pic>
      <p:pic>
        <p:nvPicPr>
          <p:cNvPr id="13" name="Picture 12">
            <a:extLst>
              <a:ext uri="{FF2B5EF4-FFF2-40B4-BE49-F238E27FC236}">
                <a16:creationId xmlns:a16="http://schemas.microsoft.com/office/drawing/2014/main" id="{774020F5-D4A5-4121-85E3-A305197224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3" y="17797"/>
            <a:ext cx="645970" cy="6840203"/>
          </a:xfrm>
          <a:prstGeom prst="rect">
            <a:avLst/>
          </a:prstGeom>
        </p:spPr>
      </p:pic>
    </p:spTree>
    <p:extLst>
      <p:ext uri="{BB962C8B-B14F-4D97-AF65-F5344CB8AC3E}">
        <p14:creationId xmlns:p14="http://schemas.microsoft.com/office/powerpoint/2010/main" val="244839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781800" y="5486401"/>
            <a:ext cx="3886200" cy="12753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752" y="410829"/>
            <a:ext cx="2409825" cy="536257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4088" y="410829"/>
            <a:ext cx="3257550" cy="599122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1638" y="410828"/>
            <a:ext cx="2971800" cy="6172200"/>
          </a:xfrm>
          <a:prstGeom prst="rect">
            <a:avLst/>
          </a:prstGeom>
        </p:spPr>
      </p:pic>
    </p:spTree>
    <p:extLst>
      <p:ext uri="{BB962C8B-B14F-4D97-AF65-F5344CB8AC3E}">
        <p14:creationId xmlns:p14="http://schemas.microsoft.com/office/powerpoint/2010/main" val="213963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D81AB5E-4E8C-48D9-B838-837BA7BE584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19075" y="372547"/>
            <a:ext cx="7910819" cy="6112906"/>
          </a:xfrm>
        </p:spPr>
      </p:pic>
    </p:spTree>
    <p:extLst>
      <p:ext uri="{BB962C8B-B14F-4D97-AF65-F5344CB8AC3E}">
        <p14:creationId xmlns:p14="http://schemas.microsoft.com/office/powerpoint/2010/main" val="18766961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26549-63CE-4300-846B-C21E3120D840}"/>
              </a:ext>
            </a:extLst>
          </p:cNvPr>
          <p:cNvSpPr>
            <a:spLocks noGrp="1"/>
          </p:cNvSpPr>
          <p:nvPr>
            <p:ph type="title"/>
          </p:nvPr>
        </p:nvSpPr>
        <p:spPr/>
        <p:txBody>
          <a:bodyPr>
            <a:normAutofit/>
          </a:bodyPr>
          <a:lstStyle/>
          <a:p>
            <a:pPr algn="ctr"/>
            <a:r>
              <a:rPr lang="en-US" dirty="0">
                <a:latin typeface="+mj-lt"/>
              </a:rPr>
              <a:t>MUST ADDRESS ALL ROOT CAUSES OF ARTERIAL INFLAMMATION</a:t>
            </a:r>
          </a:p>
        </p:txBody>
      </p:sp>
      <p:sp>
        <p:nvSpPr>
          <p:cNvPr id="3" name="Content Placeholder 2">
            <a:extLst>
              <a:ext uri="{FF2B5EF4-FFF2-40B4-BE49-F238E27FC236}">
                <a16:creationId xmlns:a16="http://schemas.microsoft.com/office/drawing/2014/main" id="{AF8C3267-9C51-4654-BD15-35848E7EE8A9}"/>
              </a:ext>
            </a:extLst>
          </p:cNvPr>
          <p:cNvSpPr>
            <a:spLocks noGrp="1"/>
          </p:cNvSpPr>
          <p:nvPr>
            <p:ph idx="1"/>
          </p:nvPr>
        </p:nvSpPr>
        <p:spPr>
          <a:xfrm>
            <a:off x="838201" y="1825625"/>
            <a:ext cx="10347664" cy="4351338"/>
          </a:xfrm>
        </p:spPr>
        <p:txBody>
          <a:bodyPr numCol="1">
            <a:normAutofit fontScale="92500" lnSpcReduction="20000"/>
          </a:bodyPr>
          <a:lstStyle/>
          <a:p>
            <a:pPr marL="0" indent="0">
              <a:buNone/>
            </a:pPr>
            <a:r>
              <a:rPr lang="en-US" dirty="0">
                <a:solidFill>
                  <a:srgbClr val="003C71"/>
                </a:solidFill>
              </a:rPr>
              <a:t>Endothelial Injury</a:t>
            </a:r>
            <a:r>
              <a:rPr lang="en-US" dirty="0">
                <a:solidFill>
                  <a:srgbClr val="003C71"/>
                </a:solidFill>
                <a:sym typeface="Wingdings" panose="05000000000000000000" pitchFamily="2" charset="2"/>
              </a:rPr>
              <a:t></a:t>
            </a:r>
          </a:p>
          <a:p>
            <a:pPr marL="0" indent="0">
              <a:buNone/>
            </a:pPr>
            <a:r>
              <a:rPr lang="en-US" dirty="0">
                <a:solidFill>
                  <a:srgbClr val="003C71"/>
                </a:solidFill>
                <a:sym typeface="Wingdings" panose="05000000000000000000" pitchFamily="2" charset="2"/>
              </a:rPr>
              <a:t>	Inflammatory (healing) response Resolution OR</a:t>
            </a:r>
          </a:p>
          <a:p>
            <a:pPr marL="0" indent="0">
              <a:buNone/>
            </a:pPr>
            <a:r>
              <a:rPr lang="en-US" dirty="0">
                <a:solidFill>
                  <a:srgbClr val="003C71"/>
                </a:solidFill>
                <a:sym typeface="Wingdings" panose="05000000000000000000" pitchFamily="2" charset="2"/>
              </a:rPr>
              <a:t>		Continued Endothelial Injury</a:t>
            </a:r>
          </a:p>
          <a:p>
            <a:pPr marL="0" indent="0">
              <a:buNone/>
            </a:pPr>
            <a:r>
              <a:rPr lang="en-US" dirty="0">
                <a:solidFill>
                  <a:srgbClr val="003C71"/>
                </a:solidFill>
                <a:sym typeface="Wingdings" panose="05000000000000000000" pitchFamily="2" charset="2"/>
              </a:rPr>
              <a:t>			Inflammatory (destructive) response</a:t>
            </a:r>
          </a:p>
          <a:p>
            <a:pPr marL="0" indent="0">
              <a:buNone/>
            </a:pPr>
            <a:r>
              <a:rPr lang="en-US" dirty="0">
                <a:solidFill>
                  <a:srgbClr val="003C71"/>
                </a:solidFill>
                <a:sym typeface="Wingdings" panose="05000000000000000000" pitchFamily="2" charset="2"/>
              </a:rPr>
              <a:t>				Plaque </a:t>
            </a:r>
            <a:r>
              <a:rPr lang="en-US" dirty="0" err="1">
                <a:solidFill>
                  <a:srgbClr val="003C71"/>
                </a:solidFill>
                <a:sym typeface="Wingdings" panose="05000000000000000000" pitchFamily="2" charset="2"/>
              </a:rPr>
              <a:t>formationInflammation</a:t>
            </a:r>
            <a:r>
              <a:rPr lang="en-US" dirty="0">
                <a:solidFill>
                  <a:srgbClr val="003C71"/>
                </a:solidFill>
                <a:sym typeface="Wingdings" panose="05000000000000000000" pitchFamily="2" charset="2"/>
              </a:rPr>
              <a:t></a:t>
            </a:r>
          </a:p>
          <a:p>
            <a:pPr marL="0" indent="0">
              <a:buNone/>
            </a:pPr>
            <a:r>
              <a:rPr lang="en-US" dirty="0">
                <a:solidFill>
                  <a:srgbClr val="003C71"/>
                </a:solidFill>
                <a:sym typeface="Wingdings" panose="05000000000000000000" pitchFamily="2" charset="2"/>
              </a:rPr>
              <a:t>					Plaque rupture/</a:t>
            </a:r>
            <a:r>
              <a:rPr lang="en-US" dirty="0" err="1">
                <a:solidFill>
                  <a:srgbClr val="003C71"/>
                </a:solidFill>
                <a:sym typeface="Wingdings" panose="05000000000000000000" pitchFamily="2" charset="2"/>
              </a:rPr>
              <a:t>erosionEvents</a:t>
            </a:r>
            <a:endParaRPr lang="en-US" dirty="0">
              <a:solidFill>
                <a:srgbClr val="003C71"/>
              </a:solidFill>
              <a:sym typeface="Wingdings" panose="05000000000000000000" pitchFamily="2" charset="2"/>
            </a:endParaRPr>
          </a:p>
          <a:p>
            <a:pPr marL="0" indent="0">
              <a:buNone/>
            </a:pPr>
            <a:endParaRPr lang="en-US" dirty="0">
              <a:solidFill>
                <a:srgbClr val="003C71"/>
              </a:solidFill>
              <a:sym typeface="Wingdings" panose="05000000000000000000" pitchFamily="2" charset="2"/>
            </a:endParaRPr>
          </a:p>
          <a:p>
            <a:pPr marL="0" indent="0" algn="ctr">
              <a:buNone/>
            </a:pPr>
            <a:r>
              <a:rPr lang="en-US" dirty="0">
                <a:solidFill>
                  <a:srgbClr val="003C71"/>
                </a:solidFill>
                <a:sym typeface="Wingdings" panose="05000000000000000000" pitchFamily="2" charset="2"/>
              </a:rPr>
              <a:t>UNLESS THE SOURCE OF INJURY IS ADDRESSED</a:t>
            </a:r>
          </a:p>
          <a:p>
            <a:pPr marL="0" indent="0" algn="ctr">
              <a:buNone/>
            </a:pPr>
            <a:r>
              <a:rPr lang="en-US" dirty="0">
                <a:solidFill>
                  <a:srgbClr val="003C71"/>
                </a:solidFill>
                <a:sym typeface="Wingdings" panose="05000000000000000000" pitchFamily="2" charset="2"/>
              </a:rPr>
              <a:t>INFLAMMATION WILL PERSIST </a:t>
            </a:r>
          </a:p>
          <a:p>
            <a:pPr marL="0" indent="0" algn="ctr">
              <a:buNone/>
            </a:pPr>
            <a:r>
              <a:rPr lang="en-US" dirty="0">
                <a:solidFill>
                  <a:srgbClr val="003C71"/>
                </a:solidFill>
                <a:sym typeface="Wingdings" panose="05000000000000000000" pitchFamily="2" charset="2"/>
              </a:rPr>
              <a:t>AND LEAD TO ARTERIAL WALL DAMAGE</a:t>
            </a:r>
            <a:endParaRPr lang="en-US" dirty="0">
              <a:solidFill>
                <a:srgbClr val="003C71"/>
              </a:solidFill>
            </a:endParaRPr>
          </a:p>
          <a:p>
            <a:endParaRPr lang="en-US" dirty="0"/>
          </a:p>
          <a:p>
            <a:endParaRPr lang="en-US" dirty="0"/>
          </a:p>
        </p:txBody>
      </p:sp>
    </p:spTree>
    <p:extLst>
      <p:ext uri="{BB962C8B-B14F-4D97-AF65-F5344CB8AC3E}">
        <p14:creationId xmlns:p14="http://schemas.microsoft.com/office/powerpoint/2010/main" val="178044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684B3-585B-4315-868E-7FB56D2BFA0D}"/>
              </a:ext>
            </a:extLst>
          </p:cNvPr>
          <p:cNvSpPr>
            <a:spLocks noGrp="1"/>
          </p:cNvSpPr>
          <p:nvPr>
            <p:ph type="title"/>
          </p:nvPr>
        </p:nvSpPr>
        <p:spPr/>
        <p:txBody>
          <a:bodyPr/>
          <a:lstStyle/>
          <a:p>
            <a:r>
              <a:rPr lang="en-US" dirty="0"/>
              <a:t>STEPS TO DIAGNOSIS: </a:t>
            </a:r>
            <a:br>
              <a:rPr lang="en-US" dirty="0"/>
            </a:br>
            <a:r>
              <a:rPr lang="en-US" dirty="0"/>
              <a:t>	INFLAMMATION PANEL</a:t>
            </a:r>
          </a:p>
        </p:txBody>
      </p:sp>
      <p:sp>
        <p:nvSpPr>
          <p:cNvPr id="3" name="Content Placeholder 2">
            <a:extLst>
              <a:ext uri="{FF2B5EF4-FFF2-40B4-BE49-F238E27FC236}">
                <a16:creationId xmlns:a16="http://schemas.microsoft.com/office/drawing/2014/main" id="{F8D7E76D-C0EA-457A-A410-F7BF1DB7CA66}"/>
              </a:ext>
            </a:extLst>
          </p:cNvPr>
          <p:cNvSpPr>
            <a:spLocks noGrp="1"/>
          </p:cNvSpPr>
          <p:nvPr>
            <p:ph idx="1"/>
          </p:nvPr>
        </p:nvSpPr>
        <p:spPr/>
        <p:txBody>
          <a:bodyPr/>
          <a:lstStyle/>
          <a:p>
            <a:r>
              <a:rPr lang="en-US" dirty="0"/>
              <a:t>Follow Implementation Guide Work Flow</a:t>
            </a:r>
          </a:p>
          <a:p>
            <a:r>
              <a:rPr lang="en-US" dirty="0"/>
              <a:t>Order Inflammation Panel</a:t>
            </a:r>
          </a:p>
          <a:p>
            <a:r>
              <a:rPr lang="en-US" dirty="0"/>
              <a:t>Decide Urgency of Root Cause evaluation</a:t>
            </a:r>
          </a:p>
          <a:p>
            <a:r>
              <a:rPr lang="en-US" dirty="0"/>
              <a:t>Begin Initial Treatment Strategies</a:t>
            </a:r>
          </a:p>
        </p:txBody>
      </p:sp>
    </p:spTree>
    <p:extLst>
      <p:ext uri="{BB962C8B-B14F-4D97-AF65-F5344CB8AC3E}">
        <p14:creationId xmlns:p14="http://schemas.microsoft.com/office/powerpoint/2010/main" val="3880359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278C33-0EB8-4538-BFD5-1090B15AC6C4}"/>
              </a:ext>
            </a:extLst>
          </p:cNvPr>
          <p:cNvPicPr>
            <a:picLocks noChangeAspect="1"/>
          </p:cNvPicPr>
          <p:nvPr/>
        </p:nvPicPr>
        <p:blipFill>
          <a:blip r:embed="rId2"/>
          <a:stretch>
            <a:fillRect/>
          </a:stretch>
        </p:blipFill>
        <p:spPr>
          <a:xfrm>
            <a:off x="1319212" y="80962"/>
            <a:ext cx="9553575" cy="6696075"/>
          </a:xfrm>
          <a:prstGeom prst="rect">
            <a:avLst/>
          </a:prstGeom>
        </p:spPr>
      </p:pic>
    </p:spTree>
    <p:extLst>
      <p:ext uri="{BB962C8B-B14F-4D97-AF65-F5344CB8AC3E}">
        <p14:creationId xmlns:p14="http://schemas.microsoft.com/office/powerpoint/2010/main" val="38069165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C7F15-3707-45AF-8948-23161F918330}"/>
              </a:ext>
            </a:extLst>
          </p:cNvPr>
          <p:cNvSpPr>
            <a:spLocks noGrp="1"/>
          </p:cNvSpPr>
          <p:nvPr>
            <p:ph type="title"/>
          </p:nvPr>
        </p:nvSpPr>
        <p:spPr/>
        <p:txBody>
          <a:bodyPr/>
          <a:lstStyle/>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INFLAMM</a:t>
            </a:r>
            <a:r>
              <a:rPr lang="en-US" dirty="0">
                <a:ea typeface="Lato" panose="020F0502020204030203" pitchFamily="34" charset="0"/>
                <a:cs typeface="Lato" panose="020F0502020204030203" pitchFamily="34" charset="0"/>
              </a:rPr>
              <a:t>ATION PANEL</a:t>
            </a:r>
            <a:endParaRPr lang="en-US" dirty="0">
              <a:solidFill>
                <a:srgbClr val="003C71"/>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06DA0057-B9CB-41EE-8FB4-D8CD3AECA24D}"/>
              </a:ext>
            </a:extLst>
          </p:cNvPr>
          <p:cNvSpPr>
            <a:spLocks noGrp="1"/>
          </p:cNvSpPr>
          <p:nvPr>
            <p:ph idx="1"/>
          </p:nvPr>
        </p:nvSpPr>
        <p:spPr/>
        <p:txBody>
          <a:bodyPr/>
          <a:lstStyle/>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F2-Isoprostane</a:t>
            </a:r>
          </a:p>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hsCRP</a:t>
            </a:r>
          </a:p>
          <a:p>
            <a:r>
              <a:rPr lang="en-US" dirty="0">
                <a:solidFill>
                  <a:srgbClr val="003C71"/>
                </a:solidFill>
                <a:ea typeface="Lato" panose="020F0502020204030203" pitchFamily="34" charset="0"/>
                <a:cs typeface="Lato" panose="020F0502020204030203" pitchFamily="34" charset="0"/>
              </a:rPr>
              <a:t>MACR</a:t>
            </a:r>
          </a:p>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Fibrinogen</a:t>
            </a:r>
          </a:p>
          <a:p>
            <a:r>
              <a:rPr lang="en-US" dirty="0">
                <a:solidFill>
                  <a:srgbClr val="003C71"/>
                </a:solidFill>
                <a:ea typeface="Lato" panose="020F0502020204030203" pitchFamily="34" charset="0"/>
                <a:cs typeface="Lato" panose="020F0502020204030203" pitchFamily="34" charset="0"/>
              </a:rPr>
              <a:t>LpPLA2 Activity</a:t>
            </a:r>
          </a:p>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MPO</a:t>
            </a:r>
          </a:p>
          <a:p>
            <a:r>
              <a:rPr lang="en-US" dirty="0">
                <a:solidFill>
                  <a:srgbClr val="003C71"/>
                </a:solidFill>
                <a:ea typeface="Lato" panose="020F0502020204030203" pitchFamily="34" charset="0"/>
                <a:cs typeface="Lato" panose="020F0502020204030203" pitchFamily="34" charset="0"/>
              </a:rPr>
              <a:t>Optionals:</a:t>
            </a:r>
          </a:p>
          <a:p>
            <a:pPr lvl="1"/>
            <a:r>
              <a:rPr lang="en-US" dirty="0">
                <a:solidFill>
                  <a:srgbClr val="003C71"/>
                </a:solidFill>
                <a:latin typeface="Lato" panose="020F0502020204030203" pitchFamily="34" charset="0"/>
                <a:ea typeface="Lato" panose="020F0502020204030203" pitchFamily="34" charset="0"/>
                <a:cs typeface="Lato" panose="020F0502020204030203" pitchFamily="34" charset="0"/>
              </a:rPr>
              <a:t>ADMA/SDMA</a:t>
            </a:r>
          </a:p>
          <a:p>
            <a:pPr lvl="1"/>
            <a:r>
              <a:rPr lang="en-US" dirty="0">
                <a:solidFill>
                  <a:srgbClr val="003C71"/>
                </a:solidFill>
                <a:ea typeface="Lato" panose="020F0502020204030203" pitchFamily="34" charset="0"/>
                <a:cs typeface="Lato" panose="020F0502020204030203" pitchFamily="34" charset="0"/>
              </a:rPr>
              <a:t>OxLDL</a:t>
            </a:r>
            <a:endParaRPr lang="en-US" dirty="0">
              <a:solidFill>
                <a:srgbClr val="003C71"/>
              </a:solidFill>
              <a:latin typeface="Lato" panose="020F0502020204030203" pitchFamily="34" charset="0"/>
              <a:ea typeface="Lato" panose="020F0502020204030203" pitchFamily="34" charset="0"/>
              <a:cs typeface="Lato" panose="020F0502020204030203" pitchFamily="34" charset="0"/>
            </a:endParaRPr>
          </a:p>
        </p:txBody>
      </p:sp>
      <p:sp>
        <p:nvSpPr>
          <p:cNvPr id="6" name="Right Brace 5">
            <a:extLst>
              <a:ext uri="{FF2B5EF4-FFF2-40B4-BE49-F238E27FC236}">
                <a16:creationId xmlns:a16="http://schemas.microsoft.com/office/drawing/2014/main" id="{B4F8BEF8-2AD7-4F99-AF44-2CBD2D115559}"/>
              </a:ext>
            </a:extLst>
          </p:cNvPr>
          <p:cNvSpPr/>
          <p:nvPr/>
        </p:nvSpPr>
        <p:spPr>
          <a:xfrm>
            <a:off x="3880339" y="3345839"/>
            <a:ext cx="1217002" cy="159067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FF0000"/>
                </a:solidFill>
              </a:ln>
              <a:solidFill>
                <a:srgbClr val="003C71"/>
              </a:solidFill>
              <a:effectLst>
                <a:outerShdw blurRad="50800" dist="38100" dir="2700000" algn="tl" rotWithShape="0">
                  <a:prstClr val="black">
                    <a:alpha val="40000"/>
                  </a:prstClr>
                </a:outerShdw>
              </a:effectLst>
              <a:uLnTx/>
              <a:uFillTx/>
              <a:latin typeface="Lato"/>
              <a:ea typeface="+mn-ea"/>
              <a:cs typeface="+mn-cs"/>
            </a:endParaRPr>
          </a:p>
        </p:txBody>
      </p:sp>
      <p:sp>
        <p:nvSpPr>
          <p:cNvPr id="7" name="TextBox 6">
            <a:extLst>
              <a:ext uri="{FF2B5EF4-FFF2-40B4-BE49-F238E27FC236}">
                <a16:creationId xmlns:a16="http://schemas.microsoft.com/office/drawing/2014/main" id="{DEC12883-D311-43F4-9B74-F82BDA2CB6F3}"/>
              </a:ext>
            </a:extLst>
          </p:cNvPr>
          <p:cNvSpPr txBox="1"/>
          <p:nvPr/>
        </p:nvSpPr>
        <p:spPr>
          <a:xfrm>
            <a:off x="5840290" y="3459186"/>
            <a:ext cx="3895725"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latin typeface="Lato"/>
              </a:rPr>
              <a:t>ANY</a:t>
            </a:r>
            <a:r>
              <a:rPr kumimoji="0" lang="en-US" sz="1800" b="1" i="0" u="none" strike="noStrike" kern="1200" cap="none" spc="0" normalizeH="0" baseline="0" noProof="0" dirty="0">
                <a:ln>
                  <a:noFill/>
                </a:ln>
                <a:solidFill>
                  <a:srgbClr val="FF0000"/>
                </a:solidFill>
                <a:effectLst/>
                <a:uLnTx/>
                <a:uFillTx/>
                <a:latin typeface="Lato"/>
                <a:ea typeface="+mn-ea"/>
                <a:cs typeface="+mn-cs"/>
              </a:rPr>
              <a:t> POSITIVE MANDATES EXPEDITED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Lato"/>
                <a:ea typeface="+mn-ea"/>
                <a:cs typeface="+mn-cs"/>
              </a:rPr>
              <a:t>ROOT CAUSE EVALUATION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Lato"/>
                <a:ea typeface="+mn-ea"/>
                <a:cs typeface="+mn-cs"/>
              </a:rPr>
              <a:t>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Lato"/>
                <a:ea typeface="+mn-ea"/>
                <a:cs typeface="+mn-cs"/>
              </a:rPr>
              <a:t>TREATMENT INITIATION!</a:t>
            </a:r>
          </a:p>
        </p:txBody>
      </p:sp>
    </p:spTree>
    <p:extLst>
      <p:ext uri="{BB962C8B-B14F-4D97-AF65-F5344CB8AC3E}">
        <p14:creationId xmlns:p14="http://schemas.microsoft.com/office/powerpoint/2010/main" val="105560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14FCE-E27F-4080-AA8D-2441F437D3EA}"/>
              </a:ext>
            </a:extLst>
          </p:cNvPr>
          <p:cNvSpPr>
            <a:spLocks noGrp="1"/>
          </p:cNvSpPr>
          <p:nvPr>
            <p:ph type="title"/>
          </p:nvPr>
        </p:nvSpPr>
        <p:spPr/>
        <p:txBody>
          <a:bodyPr/>
          <a:lstStyle/>
          <a:p>
            <a:r>
              <a:rPr lang="en-US" dirty="0"/>
              <a:t>NON-ROOT CAUSES OF ELEVATED INFLAMMATION MARKERS</a:t>
            </a:r>
          </a:p>
        </p:txBody>
      </p:sp>
      <p:sp>
        <p:nvSpPr>
          <p:cNvPr id="3" name="Content Placeholder 2">
            <a:extLst>
              <a:ext uri="{FF2B5EF4-FFF2-40B4-BE49-F238E27FC236}">
                <a16:creationId xmlns:a16="http://schemas.microsoft.com/office/drawing/2014/main" id="{559CF40D-F59C-4578-94F1-76CD73ECCF0F}"/>
              </a:ext>
            </a:extLst>
          </p:cNvPr>
          <p:cNvSpPr>
            <a:spLocks noGrp="1"/>
          </p:cNvSpPr>
          <p:nvPr>
            <p:ph idx="1"/>
          </p:nvPr>
        </p:nvSpPr>
        <p:spPr/>
        <p:txBody>
          <a:bodyPr>
            <a:normAutofit fontScale="92500" lnSpcReduction="20000"/>
          </a:bodyPr>
          <a:lstStyle/>
          <a:p>
            <a:r>
              <a:rPr lang="en-US" dirty="0"/>
              <a:t>F2 </a:t>
            </a:r>
            <a:r>
              <a:rPr lang="en-US" dirty="0" err="1"/>
              <a:t>Isoprostane</a:t>
            </a:r>
            <a:endParaRPr lang="en-US" dirty="0"/>
          </a:p>
          <a:p>
            <a:pPr lvl="1"/>
            <a:r>
              <a:rPr lang="en-US" dirty="0"/>
              <a:t>Endurance/Extreme Athletes</a:t>
            </a:r>
          </a:p>
          <a:p>
            <a:pPr lvl="1"/>
            <a:r>
              <a:rPr lang="en-US" dirty="0"/>
              <a:t>Red meat</a:t>
            </a:r>
          </a:p>
          <a:p>
            <a:r>
              <a:rPr lang="en-US" dirty="0"/>
              <a:t>MACR</a:t>
            </a:r>
          </a:p>
          <a:p>
            <a:pPr lvl="1"/>
            <a:r>
              <a:rPr lang="en-US" dirty="0"/>
              <a:t>Nephrotic syndrome</a:t>
            </a:r>
          </a:p>
          <a:p>
            <a:pPr lvl="1"/>
            <a:r>
              <a:rPr lang="en-US" dirty="0"/>
              <a:t>Glomerular diseases</a:t>
            </a:r>
          </a:p>
          <a:p>
            <a:pPr lvl="1"/>
            <a:r>
              <a:rPr lang="en-US" dirty="0"/>
              <a:t>Monoclonal gammopathy</a:t>
            </a:r>
          </a:p>
          <a:p>
            <a:pPr lvl="1"/>
            <a:r>
              <a:rPr lang="en-US" dirty="0"/>
              <a:t>Nephrotoxins</a:t>
            </a:r>
          </a:p>
          <a:p>
            <a:r>
              <a:rPr lang="en-US" dirty="0"/>
              <a:t>hsCRP</a:t>
            </a:r>
          </a:p>
          <a:p>
            <a:pPr lvl="1"/>
            <a:r>
              <a:rPr lang="en-US" dirty="0"/>
              <a:t>Acute injury or infections</a:t>
            </a:r>
          </a:p>
          <a:p>
            <a:pPr lvl="1"/>
            <a:r>
              <a:rPr lang="en-US" dirty="0"/>
              <a:t>Chronic infections</a:t>
            </a:r>
          </a:p>
          <a:p>
            <a:pPr lvl="1"/>
            <a:r>
              <a:rPr lang="en-US" dirty="0"/>
              <a:t>Autoimmune diseases</a:t>
            </a:r>
          </a:p>
          <a:p>
            <a:pPr lvl="1"/>
            <a:r>
              <a:rPr lang="en-US" dirty="0"/>
              <a:t>IgM Gammopathy</a:t>
            </a:r>
          </a:p>
          <a:p>
            <a:endParaRPr lang="en-US" dirty="0"/>
          </a:p>
        </p:txBody>
      </p:sp>
    </p:spTree>
    <p:extLst>
      <p:ext uri="{BB962C8B-B14F-4D97-AF65-F5344CB8AC3E}">
        <p14:creationId xmlns:p14="http://schemas.microsoft.com/office/powerpoint/2010/main" val="945301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2F1D0-E633-4346-9739-6F786315261E}"/>
              </a:ext>
            </a:extLst>
          </p:cNvPr>
          <p:cNvSpPr>
            <a:spLocks noGrp="1"/>
          </p:cNvSpPr>
          <p:nvPr>
            <p:ph type="title"/>
          </p:nvPr>
        </p:nvSpPr>
        <p:spPr/>
        <p:txBody>
          <a:bodyPr/>
          <a:lstStyle/>
          <a:p>
            <a:r>
              <a:rPr lang="en-US" dirty="0"/>
              <a:t>USE BDM TEMPLATES FOR INTAKE </a:t>
            </a:r>
          </a:p>
        </p:txBody>
      </p:sp>
      <p:sp>
        <p:nvSpPr>
          <p:cNvPr id="3" name="Content Placeholder 2">
            <a:extLst>
              <a:ext uri="{FF2B5EF4-FFF2-40B4-BE49-F238E27FC236}">
                <a16:creationId xmlns:a16="http://schemas.microsoft.com/office/drawing/2014/main" id="{0F92205F-3B5F-4A2E-84C6-2DC3DDD1C918}"/>
              </a:ext>
            </a:extLst>
          </p:cNvPr>
          <p:cNvSpPr>
            <a:spLocks noGrp="1"/>
          </p:cNvSpPr>
          <p:nvPr>
            <p:ph idx="1"/>
          </p:nvPr>
        </p:nvSpPr>
        <p:spPr/>
        <p:txBody>
          <a:bodyPr>
            <a:normAutofit lnSpcReduction="10000"/>
          </a:bodyPr>
          <a:lstStyle/>
          <a:p>
            <a:pPr marL="0" indent="0">
              <a:buNone/>
            </a:pPr>
            <a:r>
              <a:rPr lang="en-US" dirty="0"/>
              <a:t>MARKETING &amp; BUSINESS SECTION</a:t>
            </a:r>
          </a:p>
          <a:p>
            <a:r>
              <a:rPr lang="en-US" dirty="0"/>
              <a:t>Red Flags Survey</a:t>
            </a:r>
          </a:p>
          <a:p>
            <a:r>
              <a:rPr lang="en-US" dirty="0"/>
              <a:t>Health History Checklist</a:t>
            </a:r>
          </a:p>
          <a:p>
            <a:pPr lvl="1"/>
            <a:r>
              <a:rPr lang="en-US" dirty="0"/>
              <a:t>May adapt to suit your practice</a:t>
            </a:r>
          </a:p>
          <a:p>
            <a:pPr marL="0" indent="0">
              <a:buNone/>
            </a:pPr>
            <a:r>
              <a:rPr lang="en-US" dirty="0"/>
              <a:t>COACHING AND IMPLEMENTATION SECTION</a:t>
            </a:r>
          </a:p>
          <a:p>
            <a:r>
              <a:rPr lang="en-US" dirty="0"/>
              <a:t>EDROG with Ease Guide</a:t>
            </a:r>
          </a:p>
          <a:p>
            <a:r>
              <a:rPr lang="en-US" dirty="0" err="1"/>
              <a:t>BaleDoneen</a:t>
            </a:r>
            <a:r>
              <a:rPr lang="en-US" dirty="0"/>
              <a:t> Method Checklist</a:t>
            </a:r>
          </a:p>
          <a:p>
            <a:r>
              <a:rPr lang="en-US" dirty="0"/>
              <a:t>BDM Baseline Labs list</a:t>
            </a:r>
          </a:p>
          <a:p>
            <a:r>
              <a:rPr lang="en-US" dirty="0"/>
              <a:t>BDM Advantage Guide</a:t>
            </a:r>
          </a:p>
          <a:p>
            <a:endParaRPr lang="en-US" dirty="0"/>
          </a:p>
        </p:txBody>
      </p:sp>
    </p:spTree>
    <p:extLst>
      <p:ext uri="{BB962C8B-B14F-4D97-AF65-F5344CB8AC3E}">
        <p14:creationId xmlns:p14="http://schemas.microsoft.com/office/powerpoint/2010/main" val="311546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14FCE-E27F-4080-AA8D-2441F437D3EA}"/>
              </a:ext>
            </a:extLst>
          </p:cNvPr>
          <p:cNvSpPr>
            <a:spLocks noGrp="1"/>
          </p:cNvSpPr>
          <p:nvPr>
            <p:ph type="title"/>
          </p:nvPr>
        </p:nvSpPr>
        <p:spPr/>
        <p:txBody>
          <a:bodyPr/>
          <a:lstStyle/>
          <a:p>
            <a:r>
              <a:rPr lang="en-US" dirty="0"/>
              <a:t>NON-ROOT CAUSES OF ELEVATED INFLAMMATION MARKERS</a:t>
            </a:r>
          </a:p>
        </p:txBody>
      </p:sp>
      <p:sp>
        <p:nvSpPr>
          <p:cNvPr id="3" name="Content Placeholder 2">
            <a:extLst>
              <a:ext uri="{FF2B5EF4-FFF2-40B4-BE49-F238E27FC236}">
                <a16:creationId xmlns:a16="http://schemas.microsoft.com/office/drawing/2014/main" id="{559CF40D-F59C-4578-94F1-76CD73ECCF0F}"/>
              </a:ext>
            </a:extLst>
          </p:cNvPr>
          <p:cNvSpPr>
            <a:spLocks noGrp="1"/>
          </p:cNvSpPr>
          <p:nvPr>
            <p:ph idx="1"/>
          </p:nvPr>
        </p:nvSpPr>
        <p:spPr>
          <a:xfrm>
            <a:off x="838200" y="1825625"/>
            <a:ext cx="10515600" cy="4667250"/>
          </a:xfrm>
        </p:spPr>
        <p:txBody>
          <a:bodyPr>
            <a:normAutofit lnSpcReduction="10000"/>
          </a:bodyPr>
          <a:lstStyle/>
          <a:p>
            <a:r>
              <a:rPr lang="en-US" sz="2400" dirty="0"/>
              <a:t>Fibrinogen</a:t>
            </a:r>
          </a:p>
          <a:p>
            <a:pPr lvl="1"/>
            <a:r>
              <a:rPr lang="en-US" dirty="0"/>
              <a:t>None reported</a:t>
            </a:r>
          </a:p>
          <a:p>
            <a:pPr lvl="1"/>
            <a:r>
              <a:rPr lang="en-US" dirty="0"/>
              <a:t>Lifestyle and Smoking are primary driver</a:t>
            </a:r>
          </a:p>
          <a:p>
            <a:r>
              <a:rPr lang="en-US" sz="2400" dirty="0"/>
              <a:t>Lp-PLA2</a:t>
            </a:r>
          </a:p>
          <a:p>
            <a:pPr lvl="1"/>
            <a:r>
              <a:rPr lang="en-US" dirty="0"/>
              <a:t>None reported, including sepsis</a:t>
            </a:r>
          </a:p>
          <a:p>
            <a:r>
              <a:rPr lang="en-US" sz="2400" dirty="0"/>
              <a:t>MPO</a:t>
            </a:r>
          </a:p>
          <a:p>
            <a:pPr lvl="1"/>
            <a:r>
              <a:rPr lang="en-US" dirty="0"/>
              <a:t>Specimen processing—WBC’s not removed properly at draw site</a:t>
            </a:r>
          </a:p>
          <a:p>
            <a:pPr lvl="1"/>
            <a:r>
              <a:rPr lang="en-US" dirty="0"/>
              <a:t>CHF</a:t>
            </a:r>
          </a:p>
          <a:p>
            <a:pPr lvl="1"/>
            <a:r>
              <a:rPr lang="en-US" dirty="0"/>
              <a:t>Extreme athletes, Endurance runners</a:t>
            </a:r>
          </a:p>
          <a:p>
            <a:pPr lvl="1"/>
            <a:r>
              <a:rPr lang="en-US" dirty="0"/>
              <a:t>Bone Marrow dyscrasias</a:t>
            </a:r>
          </a:p>
          <a:p>
            <a:pPr lvl="2"/>
            <a:r>
              <a:rPr lang="en-US" sz="2400" dirty="0"/>
              <a:t>Leukemia/Lymphoma</a:t>
            </a:r>
          </a:p>
          <a:p>
            <a:pPr lvl="2"/>
            <a:r>
              <a:rPr lang="en-US" sz="2400" dirty="0"/>
              <a:t>Myeloma</a:t>
            </a:r>
          </a:p>
          <a:p>
            <a:pPr marL="914400" lvl="2" indent="0">
              <a:buNone/>
            </a:pPr>
            <a:endParaRPr lang="en-US" dirty="0"/>
          </a:p>
          <a:p>
            <a:endParaRPr lang="en-US" dirty="0"/>
          </a:p>
        </p:txBody>
      </p:sp>
    </p:spTree>
    <p:extLst>
      <p:ext uri="{BB962C8B-B14F-4D97-AF65-F5344CB8AC3E}">
        <p14:creationId xmlns:p14="http://schemas.microsoft.com/office/powerpoint/2010/main" val="1910067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773113" y="155577"/>
            <a:ext cx="11261725" cy="877887"/>
          </a:xfrm>
        </p:spPr>
        <p:txBody>
          <a:bodyPr/>
          <a:lstStyle/>
          <a:p>
            <a:r>
              <a:rPr lang="en-US" dirty="0">
                <a:cs typeface="Arial" charset="0"/>
              </a:rPr>
              <a:t>F2-Isoprostanes (F2-IsoPs)</a:t>
            </a:r>
          </a:p>
        </p:txBody>
      </p:sp>
      <p:sp>
        <p:nvSpPr>
          <p:cNvPr id="74754" name="Content Placeholder 2"/>
          <p:cNvSpPr>
            <a:spLocks noGrp="1"/>
          </p:cNvSpPr>
          <p:nvPr>
            <p:ph sz="quarter" idx="17"/>
          </p:nvPr>
        </p:nvSpPr>
        <p:spPr>
          <a:xfrm>
            <a:off x="549276" y="1808164"/>
            <a:ext cx="11144250" cy="4206875"/>
          </a:xfrm>
        </p:spPr>
        <p:txBody>
          <a:bodyPr/>
          <a:lstStyle/>
          <a:p>
            <a:pPr marL="0" indent="0">
              <a:buNone/>
            </a:pPr>
            <a:r>
              <a:rPr lang="en-US" dirty="0"/>
              <a:t>  As Measured by Urinary F2-IsoPs:</a:t>
            </a:r>
          </a:p>
        </p:txBody>
      </p:sp>
      <p:sp>
        <p:nvSpPr>
          <p:cNvPr id="74755" name="Text Placeholder 3"/>
          <p:cNvSpPr>
            <a:spLocks noGrp="1"/>
          </p:cNvSpPr>
          <p:nvPr>
            <p:ph type="body" sz="quarter" idx="11"/>
          </p:nvPr>
        </p:nvSpPr>
        <p:spPr>
          <a:xfrm>
            <a:off x="773113" y="1123950"/>
            <a:ext cx="11261725" cy="374650"/>
          </a:xfrm>
        </p:spPr>
        <p:txBody>
          <a:bodyPr/>
          <a:lstStyle/>
          <a:p>
            <a:r>
              <a:rPr dirty="0">
                <a:cs typeface="MS PGothic" pitchFamily="34" charset="-128"/>
              </a:rPr>
              <a:t>Intervention to reduce oxidation</a:t>
            </a:r>
          </a:p>
        </p:txBody>
      </p:sp>
      <p:sp>
        <p:nvSpPr>
          <p:cNvPr id="74756" name="Text Placeholder 4"/>
          <p:cNvSpPr>
            <a:spLocks noGrp="1"/>
          </p:cNvSpPr>
          <p:nvPr>
            <p:ph type="body" sz="quarter" idx="16"/>
          </p:nvPr>
        </p:nvSpPr>
        <p:spPr>
          <a:xfrm>
            <a:off x="899625" y="6061872"/>
            <a:ext cx="8080375" cy="368300"/>
          </a:xfrm>
        </p:spPr>
        <p:txBody>
          <a:bodyPr/>
          <a:lstStyle/>
          <a:p>
            <a:r>
              <a:rPr lang="en-US" dirty="0">
                <a:cs typeface="Arial" charset="0"/>
              </a:rPr>
              <a:t>1.) De Caterina R, et al. </a:t>
            </a:r>
            <a:r>
              <a:rPr lang="en-US" i="1" dirty="0">
                <a:cs typeface="Arial" charset="0"/>
              </a:rPr>
              <a:t>Circulation</a:t>
            </a:r>
            <a:r>
              <a:rPr lang="en-US" dirty="0">
                <a:cs typeface="Arial" charset="0"/>
              </a:rPr>
              <a:t>. 2002; 106:2543–2549. 2.) Reilly M, et al. </a:t>
            </a:r>
            <a:r>
              <a:rPr lang="en-US" i="1" dirty="0">
                <a:cs typeface="Arial" charset="0"/>
              </a:rPr>
              <a:t>Circulation</a:t>
            </a:r>
            <a:r>
              <a:rPr lang="en-US" dirty="0">
                <a:cs typeface="Arial" charset="0"/>
              </a:rPr>
              <a:t>. 1996; 94:19–25. 3.) </a:t>
            </a:r>
            <a:r>
              <a:rPr lang="en-US" dirty="0" err="1">
                <a:cs typeface="Arial" charset="0"/>
              </a:rPr>
              <a:t>Davi</a:t>
            </a:r>
            <a:r>
              <a:rPr lang="en-US" dirty="0">
                <a:cs typeface="Arial" charset="0"/>
              </a:rPr>
              <a:t> </a:t>
            </a:r>
            <a:r>
              <a:rPr lang="en-US" dirty="0" err="1">
                <a:cs typeface="Arial" charset="0"/>
              </a:rPr>
              <a:t>G,et</a:t>
            </a:r>
            <a:r>
              <a:rPr lang="en-US" dirty="0">
                <a:cs typeface="Arial" charset="0"/>
              </a:rPr>
              <a:t> al. </a:t>
            </a:r>
            <a:r>
              <a:rPr lang="en-US" i="1" dirty="0">
                <a:cs typeface="Arial" charset="0"/>
              </a:rPr>
              <a:t>JAMA</a:t>
            </a:r>
            <a:r>
              <a:rPr lang="en-US" dirty="0">
                <a:cs typeface="Arial" charset="0"/>
              </a:rPr>
              <a:t>. 2002; 288:2008–2014. 4.) Mori TA, et al. </a:t>
            </a:r>
            <a:r>
              <a:rPr lang="en-US" i="1" dirty="0">
                <a:cs typeface="Arial" charset="0"/>
              </a:rPr>
              <a:t>Metabolism</a:t>
            </a:r>
            <a:r>
              <a:rPr lang="en-US" dirty="0">
                <a:cs typeface="Arial" charset="0"/>
              </a:rPr>
              <a:t>. 1999; 48:1402-1408. 5.) Fowke JH, et al. </a:t>
            </a:r>
            <a:r>
              <a:rPr lang="en-US" i="1" dirty="0">
                <a:cs typeface="Arial" charset="0"/>
              </a:rPr>
              <a:t>Carcinogenesis</a:t>
            </a:r>
            <a:r>
              <a:rPr lang="en-US" dirty="0">
                <a:cs typeface="Arial" charset="0"/>
              </a:rPr>
              <a:t>. 2006; 27:2096-2102.  6.) </a:t>
            </a:r>
            <a:r>
              <a:rPr lang="en-US" dirty="0" err="1">
                <a:cs typeface="Arial" charset="0"/>
              </a:rPr>
              <a:t>Mitjavila</a:t>
            </a:r>
            <a:r>
              <a:rPr lang="en-US" dirty="0">
                <a:cs typeface="Arial" charset="0"/>
              </a:rPr>
              <a:t> MT, et al. </a:t>
            </a:r>
            <a:r>
              <a:rPr lang="en-US" i="1" dirty="0">
                <a:cs typeface="Arial" charset="0"/>
              </a:rPr>
              <a:t>Clin </a:t>
            </a:r>
            <a:r>
              <a:rPr lang="en-US" i="1" dirty="0" err="1">
                <a:cs typeface="Arial" charset="0"/>
              </a:rPr>
              <a:t>Nutr</a:t>
            </a:r>
            <a:r>
              <a:rPr lang="en-US" dirty="0">
                <a:cs typeface="Arial" charset="0"/>
              </a:rPr>
              <a:t>. 2013; 32:172-178. </a:t>
            </a:r>
          </a:p>
        </p:txBody>
      </p:sp>
      <p:graphicFrame>
        <p:nvGraphicFramePr>
          <p:cNvPr id="6" name="Content Placeholder 4"/>
          <p:cNvGraphicFramePr>
            <a:graphicFrameLocks/>
          </p:cNvGraphicFramePr>
          <p:nvPr/>
        </p:nvGraphicFramePr>
        <p:xfrm>
          <a:off x="773113" y="2311400"/>
          <a:ext cx="10869088" cy="3431386"/>
        </p:xfrm>
        <a:graphic>
          <a:graphicData uri="http://schemas.openxmlformats.org/drawingml/2006/table">
            <a:tbl>
              <a:tblPr firstRow="1" bandRow="1">
                <a:tableStyleId>{5C22544A-7EE6-4342-B048-85BDC9FD1C3A}</a:tableStyleId>
              </a:tblPr>
              <a:tblGrid>
                <a:gridCol w="3341624">
                  <a:extLst>
                    <a:ext uri="{9D8B030D-6E8A-4147-A177-3AD203B41FA5}">
                      <a16:colId xmlns:a16="http://schemas.microsoft.com/office/drawing/2014/main" val="20000"/>
                    </a:ext>
                  </a:extLst>
                </a:gridCol>
                <a:gridCol w="3488174">
                  <a:extLst>
                    <a:ext uri="{9D8B030D-6E8A-4147-A177-3AD203B41FA5}">
                      <a16:colId xmlns:a16="http://schemas.microsoft.com/office/drawing/2014/main" val="20001"/>
                    </a:ext>
                  </a:extLst>
                </a:gridCol>
                <a:gridCol w="4039290">
                  <a:extLst>
                    <a:ext uri="{9D8B030D-6E8A-4147-A177-3AD203B41FA5}">
                      <a16:colId xmlns:a16="http://schemas.microsoft.com/office/drawing/2014/main" val="20002"/>
                    </a:ext>
                  </a:extLst>
                </a:gridCol>
              </a:tblGrid>
              <a:tr h="370840">
                <a:tc>
                  <a:txBody>
                    <a:bodyPr/>
                    <a:lstStyle/>
                    <a:p>
                      <a:pPr algn="ctr"/>
                      <a:r>
                        <a:rPr lang="en-US" sz="2000" dirty="0"/>
                        <a:t>Intervention</a:t>
                      </a:r>
                    </a:p>
                  </a:txBody>
                  <a:tcPr>
                    <a:solidFill>
                      <a:srgbClr val="517640"/>
                    </a:solidFill>
                  </a:tcPr>
                </a:tc>
                <a:tc>
                  <a:txBody>
                    <a:bodyPr/>
                    <a:lstStyle/>
                    <a:p>
                      <a:pPr algn="ctr"/>
                      <a:r>
                        <a:rPr lang="en-US" sz="2000" dirty="0"/>
                        <a:t>Duration of</a:t>
                      </a:r>
                      <a:r>
                        <a:rPr lang="en-US" sz="2000" baseline="0" dirty="0"/>
                        <a:t> Treatment</a:t>
                      </a:r>
                      <a:endParaRPr lang="en-US" sz="2000" dirty="0"/>
                    </a:p>
                  </a:txBody>
                  <a:tcPr>
                    <a:solidFill>
                      <a:srgbClr val="517640"/>
                    </a:solidFill>
                  </a:tcPr>
                </a:tc>
                <a:tc>
                  <a:txBody>
                    <a:bodyPr/>
                    <a:lstStyle/>
                    <a:p>
                      <a:pPr algn="ctr"/>
                      <a:r>
                        <a:rPr lang="en-US" sz="2000" dirty="0"/>
                        <a:t>Findings</a:t>
                      </a:r>
                    </a:p>
                  </a:txBody>
                  <a:tcPr>
                    <a:solidFill>
                      <a:srgbClr val="517640"/>
                    </a:solidFill>
                  </a:tcPr>
                </a:tc>
                <a:extLst>
                  <a:ext uri="{0D108BD9-81ED-4DB2-BD59-A6C34878D82A}">
                    <a16:rowId xmlns:a16="http://schemas.microsoft.com/office/drawing/2014/main" val="10000"/>
                  </a:ext>
                </a:extLst>
              </a:tr>
              <a:tr h="370840">
                <a:tc>
                  <a:txBody>
                    <a:bodyPr/>
                    <a:lstStyle/>
                    <a:p>
                      <a:r>
                        <a:rPr lang="en-US" sz="1800" dirty="0"/>
                        <a:t>Statin</a:t>
                      </a:r>
                      <a:r>
                        <a:rPr lang="en-US" sz="1800" baseline="0" dirty="0"/>
                        <a:t> Therapy</a:t>
                      </a:r>
                      <a:endParaRPr lang="en-US" sz="1800" dirty="0"/>
                    </a:p>
                  </a:txBody>
                  <a:tcPr anchor="ctr"/>
                </a:tc>
                <a:tc>
                  <a:txBody>
                    <a:bodyPr/>
                    <a:lstStyle/>
                    <a:p>
                      <a:r>
                        <a:rPr lang="en-US" sz="1800" dirty="0"/>
                        <a:t>1 month simvastatin</a:t>
                      </a:r>
                    </a:p>
                  </a:txBody>
                  <a:tcPr anchor="ctr"/>
                </a:tc>
                <a:tc>
                  <a:txBody>
                    <a:bodyPr/>
                    <a:lstStyle/>
                    <a:p>
                      <a:r>
                        <a:rPr lang="en-US" sz="1800" kern="1200" dirty="0">
                          <a:effectLst/>
                        </a:rPr>
                        <a:t>↓</a:t>
                      </a:r>
                      <a:r>
                        <a:rPr lang="en-US" sz="1800" dirty="0"/>
                        <a:t>34% F2-IsoPs (</a:t>
                      </a:r>
                      <a:r>
                        <a:rPr lang="en-US" sz="1800" kern="1200" dirty="0">
                          <a:effectLst/>
                        </a:rPr>
                        <a:t>↓20</a:t>
                      </a:r>
                      <a:r>
                        <a:rPr lang="en-US" sz="1800" dirty="0"/>
                        <a:t>% TC)</a:t>
                      </a:r>
                      <a:r>
                        <a:rPr lang="en-US" sz="1800" baseline="30000" dirty="0"/>
                        <a:t>1</a:t>
                      </a:r>
                    </a:p>
                  </a:txBody>
                  <a:tcPr anchor="ctr"/>
                </a:tc>
                <a:extLst>
                  <a:ext uri="{0D108BD9-81ED-4DB2-BD59-A6C34878D82A}">
                    <a16:rowId xmlns:a16="http://schemas.microsoft.com/office/drawing/2014/main" val="10001"/>
                  </a:ext>
                </a:extLst>
              </a:tr>
              <a:tr h="3732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Smoking Cessation</a:t>
                      </a:r>
                    </a:p>
                  </a:txBody>
                  <a:tcPr anchor="ctr"/>
                </a:tc>
                <a:tc>
                  <a:txBody>
                    <a:bodyPr/>
                    <a:lstStyle/>
                    <a:p>
                      <a:r>
                        <a:rPr lang="en-US" sz="1800" dirty="0"/>
                        <a:t>3 weeks cessation</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a:t>
                      </a:r>
                      <a:r>
                        <a:rPr lang="en-US" sz="1800" dirty="0"/>
                        <a:t>33% F2-IsoPs</a:t>
                      </a:r>
                      <a:r>
                        <a:rPr lang="en-US" sz="1800" baseline="30000" dirty="0"/>
                        <a:t>2</a:t>
                      </a:r>
                      <a:endParaRPr lang="en-US" sz="1800" dirty="0"/>
                    </a:p>
                  </a:txBody>
                  <a:tcPr anchor="ctr"/>
                </a:tc>
                <a:extLst>
                  <a:ext uri="{0D108BD9-81ED-4DB2-BD59-A6C34878D82A}">
                    <a16:rowId xmlns:a16="http://schemas.microsoft.com/office/drawing/2014/main" val="10002"/>
                  </a:ext>
                </a:extLst>
              </a:tr>
              <a:tr h="370840">
                <a:tc>
                  <a:txBody>
                    <a:bodyPr/>
                    <a:lstStyle/>
                    <a:p>
                      <a:r>
                        <a:rPr lang="en-US" sz="1800" dirty="0"/>
                        <a:t>Caloric Restriction/Weight Loss</a:t>
                      </a:r>
                    </a:p>
                  </a:txBody>
                  <a:tcPr anchor="ctr"/>
                </a:tc>
                <a:tc>
                  <a:txBody>
                    <a:bodyPr/>
                    <a:lstStyle/>
                    <a:p>
                      <a:r>
                        <a:rPr lang="en-US" sz="1800" dirty="0"/>
                        <a:t>12 weeks calorie intake 1200 kcal/d</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a:t>
                      </a:r>
                      <a:r>
                        <a:rPr lang="en-US" sz="1800" dirty="0"/>
                        <a:t>32% F2-IsoPs (</a:t>
                      </a:r>
                      <a:r>
                        <a:rPr lang="en-US" sz="1800" kern="1200" dirty="0">
                          <a:effectLst/>
                        </a:rPr>
                        <a:t>↓</a:t>
                      </a:r>
                      <a:r>
                        <a:rPr lang="en-US" sz="1800" kern="1200" dirty="0" err="1">
                          <a:effectLst/>
                        </a:rPr>
                        <a:t>hsCRP</a:t>
                      </a:r>
                      <a:r>
                        <a:rPr lang="en-US" sz="1800" kern="1200" dirty="0">
                          <a:effectLst/>
                        </a:rPr>
                        <a:t> &amp; </a:t>
                      </a:r>
                      <a:r>
                        <a:rPr lang="en-US" sz="1800" u="none" strike="noStrike" kern="1200" baseline="0" dirty="0"/>
                        <a:t>11-d-TxB2</a:t>
                      </a:r>
                      <a:r>
                        <a:rPr lang="en-US" sz="1800" kern="1200" dirty="0">
                          <a:effectLst/>
                        </a:rPr>
                        <a:t>)</a:t>
                      </a:r>
                      <a:r>
                        <a:rPr lang="en-US" sz="1800" baseline="30000" dirty="0"/>
                        <a:t>3</a:t>
                      </a:r>
                      <a:endParaRPr lang="en-US" sz="1800" dirty="0"/>
                    </a:p>
                  </a:txBody>
                  <a:tcPr anchor="ctr"/>
                </a:tc>
                <a:extLst>
                  <a:ext uri="{0D108BD9-81ED-4DB2-BD59-A6C34878D82A}">
                    <a16:rowId xmlns:a16="http://schemas.microsoft.com/office/drawing/2014/main" val="10003"/>
                  </a:ext>
                </a:extLst>
              </a:tr>
              <a:tr h="370840">
                <a:tc>
                  <a:txBody>
                    <a:bodyPr/>
                    <a:lstStyle/>
                    <a:p>
                      <a:r>
                        <a:rPr lang="en-US" sz="1800" dirty="0"/>
                        <a:t>Omega-3</a:t>
                      </a:r>
                    </a:p>
                  </a:txBody>
                  <a:tcPr anchor="ctr"/>
                </a:tc>
                <a:tc>
                  <a:txBody>
                    <a:bodyPr/>
                    <a:lstStyle/>
                    <a:p>
                      <a:r>
                        <a:rPr lang="en-US" sz="1800" dirty="0"/>
                        <a:t>8 weeks </a:t>
                      </a:r>
                      <a:r>
                        <a:rPr lang="en-US" sz="1800" baseline="0" dirty="0"/>
                        <a:t>(Daily Fish Meal; 3.6g </a:t>
                      </a:r>
                      <a:r>
                        <a:rPr lang="el-GR" sz="1800" baseline="0" dirty="0"/>
                        <a:t>ω</a:t>
                      </a:r>
                      <a:r>
                        <a:rPr lang="en-US" sz="1800" baseline="0" dirty="0"/>
                        <a:t>-3)</a:t>
                      </a:r>
                      <a:endParaRPr lang="en-US" sz="18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↓20</a:t>
                      </a:r>
                      <a:r>
                        <a:rPr lang="en-US" sz="1800" dirty="0"/>
                        <a:t>% F2-IsoPs</a:t>
                      </a:r>
                      <a:r>
                        <a:rPr lang="en-US" sz="1800" baseline="30000" dirty="0"/>
                        <a:t>4</a:t>
                      </a:r>
                      <a:endParaRPr lang="en-US" sz="1800" dirty="0"/>
                    </a:p>
                  </a:txBody>
                  <a:tcPr anchor="ctr"/>
                </a:tc>
                <a:extLst>
                  <a:ext uri="{0D108BD9-81ED-4DB2-BD59-A6C34878D82A}">
                    <a16:rowId xmlns:a16="http://schemas.microsoft.com/office/drawing/2014/main" val="10004"/>
                  </a:ext>
                </a:extLst>
              </a:tr>
              <a:tr h="370840">
                <a:tc>
                  <a:txBody>
                    <a:bodyPr/>
                    <a:lstStyle/>
                    <a:p>
                      <a:r>
                        <a:rPr lang="en-US" sz="1800" dirty="0"/>
                        <a:t>Brassica vegetables (e.g. broccoli)</a:t>
                      </a:r>
                    </a:p>
                  </a:txBody>
                  <a:tcPr anchor="ctr"/>
                </a:tc>
                <a:tc>
                  <a:txBody>
                    <a:bodyPr/>
                    <a:lstStyle/>
                    <a:p>
                      <a:r>
                        <a:rPr lang="en-US" sz="1800" dirty="0"/>
                        <a:t>4 weeks (2 cups or more per day)</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↓22</a:t>
                      </a:r>
                      <a:r>
                        <a:rPr lang="en-US" sz="1800" dirty="0"/>
                        <a:t>% F2-IsoPs</a:t>
                      </a:r>
                      <a:r>
                        <a:rPr lang="en-US" sz="1800" baseline="30000" dirty="0"/>
                        <a:t>5</a:t>
                      </a:r>
                      <a:endParaRPr lang="en-US" sz="1800" dirty="0"/>
                    </a:p>
                  </a:txBody>
                  <a:tcPr anchor="ctr"/>
                </a:tc>
                <a:extLst>
                  <a:ext uri="{0D108BD9-81ED-4DB2-BD59-A6C34878D82A}">
                    <a16:rowId xmlns:a16="http://schemas.microsoft.com/office/drawing/2014/main" val="10005"/>
                  </a:ext>
                </a:extLst>
              </a:tr>
              <a:tr h="370840">
                <a:tc>
                  <a:txBody>
                    <a:bodyPr/>
                    <a:lstStyle/>
                    <a:p>
                      <a:r>
                        <a:rPr lang="en-US" sz="1800" dirty="0"/>
                        <a:t>Mediterranean</a:t>
                      </a:r>
                      <a:r>
                        <a:rPr lang="en-US" sz="1800" baseline="0" dirty="0"/>
                        <a:t> Diet</a:t>
                      </a:r>
                      <a:endParaRPr lang="en-US" sz="1800" dirty="0"/>
                    </a:p>
                  </a:txBody>
                  <a:tcPr anchor="ctr"/>
                </a:tc>
                <a:tc>
                  <a:txBody>
                    <a:bodyPr/>
                    <a:lstStyle/>
                    <a:p>
                      <a:r>
                        <a:rPr lang="en-US" sz="1800" dirty="0"/>
                        <a:t>1 year</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↓15-18</a:t>
                      </a:r>
                      <a:r>
                        <a:rPr lang="en-US" sz="1800" dirty="0"/>
                        <a:t>% F2-IsoPs</a:t>
                      </a:r>
                      <a:r>
                        <a:rPr lang="en-US" sz="1800" baseline="30000" dirty="0"/>
                        <a:t>6</a:t>
                      </a:r>
                      <a:endParaRPr lang="en-US" sz="1800" dirty="0"/>
                    </a:p>
                  </a:txBody>
                  <a:tcPr anchor="ctr"/>
                </a:tc>
                <a:extLst>
                  <a:ext uri="{0D108BD9-81ED-4DB2-BD59-A6C34878D82A}">
                    <a16:rowId xmlns:a16="http://schemas.microsoft.com/office/drawing/2014/main" val="10006"/>
                  </a:ext>
                </a:extLst>
              </a:tr>
            </a:tbl>
          </a:graphicData>
        </a:graphic>
      </p:graphicFrame>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a:xfrm>
            <a:off x="847725" y="347666"/>
            <a:ext cx="11261725" cy="877887"/>
          </a:xfrm>
        </p:spPr>
        <p:txBody>
          <a:bodyPr/>
          <a:lstStyle/>
          <a:p>
            <a:r>
              <a:rPr lang="en-US" dirty="0">
                <a:cs typeface="Arial" charset="0"/>
              </a:rPr>
              <a:t>The two sides of vulnerable plaque</a:t>
            </a:r>
          </a:p>
        </p:txBody>
      </p:sp>
      <p:sp>
        <p:nvSpPr>
          <p:cNvPr id="131074" name="Text Placeholder 3"/>
          <p:cNvSpPr>
            <a:spLocks noGrp="1"/>
          </p:cNvSpPr>
          <p:nvPr>
            <p:ph type="body" sz="quarter" idx="11"/>
          </p:nvPr>
        </p:nvSpPr>
        <p:spPr>
          <a:xfrm>
            <a:off x="10427368" y="1200151"/>
            <a:ext cx="1764632" cy="4108817"/>
          </a:xfrm>
        </p:spPr>
        <p:txBody>
          <a:bodyPr/>
          <a:lstStyle/>
          <a:p>
            <a:r>
              <a:rPr lang="en-US" sz="2400" b="1" dirty="0">
                <a:cs typeface="MS PGothic" pitchFamily="34" charset="-128"/>
              </a:rPr>
              <a:t>RISK OF:</a:t>
            </a:r>
          </a:p>
          <a:p>
            <a:endParaRPr lang="en-US" sz="2400" b="1" dirty="0">
              <a:cs typeface="MS PGothic" pitchFamily="34" charset="-128"/>
            </a:endParaRPr>
          </a:p>
          <a:p>
            <a:r>
              <a:rPr lang="en-US" sz="2200" b="1" dirty="0">
                <a:cs typeface="MS PGothic" pitchFamily="34" charset="-128"/>
              </a:rPr>
              <a:t>EROSIONS</a:t>
            </a:r>
          </a:p>
          <a:p>
            <a:endParaRPr lang="en-US" sz="2200" b="1" dirty="0">
              <a:cs typeface="MS PGothic" pitchFamily="34" charset="-128"/>
            </a:endParaRPr>
          </a:p>
          <a:p>
            <a:endParaRPr lang="en-US" sz="2200" b="1" dirty="0">
              <a:cs typeface="MS PGothic" pitchFamily="34" charset="-128"/>
            </a:endParaRPr>
          </a:p>
          <a:p>
            <a:endParaRPr lang="en-US" sz="2200" b="1" dirty="0">
              <a:cs typeface="MS PGothic" pitchFamily="34" charset="-128"/>
            </a:endParaRPr>
          </a:p>
          <a:p>
            <a:endParaRPr lang="en-US" sz="2200" b="1" dirty="0">
              <a:cs typeface="MS PGothic" pitchFamily="34" charset="-128"/>
            </a:endParaRPr>
          </a:p>
          <a:p>
            <a:r>
              <a:rPr lang="en-US" sz="2200" b="1" dirty="0">
                <a:cs typeface="MS PGothic" pitchFamily="34" charset="-128"/>
              </a:rPr>
              <a:t>RUPTURE</a:t>
            </a:r>
          </a:p>
          <a:p>
            <a:endParaRPr lang="en-US" sz="2200" b="1" dirty="0">
              <a:cs typeface="MS PGothic" pitchFamily="34" charset="-128"/>
            </a:endParaRPr>
          </a:p>
          <a:p>
            <a:endParaRPr lang="en-US" sz="2200" b="1" dirty="0">
              <a:cs typeface="MS PGothic" pitchFamily="34" charset="-128"/>
            </a:endParaRPr>
          </a:p>
          <a:p>
            <a:endParaRPr lang="en-US" sz="2200" b="1" dirty="0">
              <a:cs typeface="MS PGothic" pitchFamily="34" charset="-128"/>
            </a:endParaRPr>
          </a:p>
          <a:p>
            <a:endParaRPr lang="en-US" sz="2200" b="1" dirty="0">
              <a:cs typeface="MS PGothic" pitchFamily="34" charset="-128"/>
            </a:endParaRPr>
          </a:p>
          <a:p>
            <a:r>
              <a:rPr lang="en-US" sz="2200" b="1" dirty="0">
                <a:cs typeface="MS PGothic" pitchFamily="34" charset="-128"/>
              </a:rPr>
              <a:t>BOTH!!!</a:t>
            </a:r>
          </a:p>
        </p:txBody>
      </p:sp>
      <p:sp>
        <p:nvSpPr>
          <p:cNvPr id="131075" name="Text Placeholder 4"/>
          <p:cNvSpPr>
            <a:spLocks noGrp="1"/>
          </p:cNvSpPr>
          <p:nvPr>
            <p:ph type="body" sz="quarter" idx="16"/>
          </p:nvPr>
        </p:nvSpPr>
        <p:spPr>
          <a:xfrm>
            <a:off x="512764" y="6105525"/>
            <a:ext cx="9483725" cy="368300"/>
          </a:xfrm>
        </p:spPr>
        <p:txBody>
          <a:bodyPr/>
          <a:lstStyle/>
          <a:p>
            <a:r>
              <a:rPr lang="en-US">
                <a:cs typeface="Arial" charset="0"/>
              </a:rPr>
              <a:t>Penn MS, et al. </a:t>
            </a:r>
            <a:r>
              <a:rPr lang="en-US" i="1">
                <a:cs typeface="Arial" charset="0"/>
              </a:rPr>
              <a:t>Future Cardiol. </a:t>
            </a:r>
            <a:r>
              <a:rPr lang="en-US">
                <a:cs typeface="Arial" charset="0"/>
              </a:rPr>
              <a:t>2013;9(4):497-506.</a:t>
            </a:r>
          </a:p>
        </p:txBody>
      </p:sp>
      <p:pic>
        <p:nvPicPr>
          <p:cNvPr id="131076" name="Picture 8"/>
          <p:cNvPicPr>
            <a:picLocks noChangeAspect="1"/>
          </p:cNvPicPr>
          <p:nvPr/>
        </p:nvPicPr>
        <p:blipFill>
          <a:blip r:embed="rId3"/>
          <a:srcRect/>
          <a:stretch>
            <a:fillRect/>
          </a:stretch>
        </p:blipFill>
        <p:spPr bwMode="auto">
          <a:xfrm>
            <a:off x="1449388" y="1770064"/>
            <a:ext cx="4476750" cy="4124325"/>
          </a:xfrm>
          <a:prstGeom prst="rect">
            <a:avLst/>
          </a:prstGeom>
          <a:noFill/>
          <a:ln w="9525">
            <a:noFill/>
            <a:miter lim="800000"/>
            <a:headEnd/>
            <a:tailEnd/>
          </a:ln>
        </p:spPr>
      </p:pic>
      <p:sp>
        <p:nvSpPr>
          <p:cNvPr id="10" name="Rectangle 9"/>
          <p:cNvSpPr/>
          <p:nvPr/>
        </p:nvSpPr>
        <p:spPr>
          <a:xfrm>
            <a:off x="6478588" y="1846263"/>
            <a:ext cx="4114800" cy="1168400"/>
          </a:xfrm>
          <a:prstGeom prst="rect">
            <a:avLst/>
          </a:prstGeom>
          <a:noFill/>
        </p:spPr>
        <p:txBody>
          <a:bodyPr>
            <a:spAutoFit/>
          </a:bodyPr>
          <a:lstStyle/>
          <a:p>
            <a:pPr defTabSz="457200">
              <a:defRPr/>
            </a:pPr>
            <a:r>
              <a:rPr lang="en-US" sz="2200" b="1" kern="0" dirty="0">
                <a:solidFill>
                  <a:srgbClr val="3C6529"/>
                </a:solidFill>
                <a:latin typeface="Arial" pitchFamily="34" charset="0"/>
                <a:ea typeface="MS PGothic" pitchFamily="34" charset="-128"/>
                <a:cs typeface="Arial" pitchFamily="34" charset="0"/>
              </a:rPr>
              <a:t>Low</a:t>
            </a:r>
            <a:r>
              <a:rPr lang="en-US" sz="2200" b="1" kern="0" dirty="0">
                <a:solidFill>
                  <a:prstClr val="black"/>
                </a:solidFill>
                <a:latin typeface="Arial" pitchFamily="34" charset="0"/>
                <a:ea typeface="MS PGothic" pitchFamily="34" charset="-128"/>
                <a:cs typeface="Arial" pitchFamily="34" charset="0"/>
              </a:rPr>
              <a:t> Lp-PLA</a:t>
            </a:r>
            <a:r>
              <a:rPr lang="en-US" sz="2200" b="1" kern="0" baseline="-25000" dirty="0">
                <a:solidFill>
                  <a:prstClr val="black"/>
                </a:solidFill>
                <a:latin typeface="Arial" pitchFamily="34" charset="0"/>
                <a:ea typeface="MS PGothic" pitchFamily="34" charset="-128"/>
                <a:cs typeface="Arial" pitchFamily="34" charset="0"/>
              </a:rPr>
              <a:t>2</a:t>
            </a:r>
            <a:r>
              <a:rPr lang="en-US" sz="2200" b="1" kern="0" dirty="0">
                <a:solidFill>
                  <a:srgbClr val="0000FF"/>
                </a:solidFill>
                <a:latin typeface="Arial" pitchFamily="34" charset="0"/>
                <a:ea typeface="MS PGothic" pitchFamily="34" charset="-128"/>
                <a:cs typeface="Arial" pitchFamily="34" charset="0"/>
              </a:rPr>
              <a:t> </a:t>
            </a:r>
            <a:r>
              <a:rPr lang="en-US" sz="2200" b="1" kern="0" dirty="0">
                <a:solidFill>
                  <a:prstClr val="black"/>
                </a:solidFill>
                <a:latin typeface="Arial" pitchFamily="34" charset="0"/>
                <a:ea typeface="MS PGothic" pitchFamily="34" charset="-128"/>
                <a:cs typeface="Arial" pitchFamily="34" charset="0"/>
              </a:rPr>
              <a:t>and </a:t>
            </a:r>
            <a:r>
              <a:rPr lang="en-US" sz="2200" b="1" kern="0" dirty="0">
                <a:solidFill>
                  <a:srgbClr val="80276C"/>
                </a:solidFill>
                <a:latin typeface="Arial" pitchFamily="34" charset="0"/>
                <a:ea typeface="MS PGothic" pitchFamily="34" charset="-128"/>
                <a:cs typeface="Arial" pitchFamily="34" charset="0"/>
              </a:rPr>
              <a:t>High</a:t>
            </a:r>
            <a:r>
              <a:rPr lang="en-US" sz="2200" b="1" kern="0" dirty="0">
                <a:solidFill>
                  <a:srgbClr val="0000FF"/>
                </a:solidFill>
                <a:latin typeface="Arial" pitchFamily="34" charset="0"/>
                <a:ea typeface="MS PGothic" pitchFamily="34" charset="-128"/>
                <a:cs typeface="Arial" pitchFamily="34" charset="0"/>
              </a:rPr>
              <a:t> </a:t>
            </a:r>
            <a:r>
              <a:rPr lang="en-US" sz="2200" b="1" kern="0" dirty="0">
                <a:solidFill>
                  <a:prstClr val="black"/>
                </a:solidFill>
                <a:latin typeface="Arial" pitchFamily="34" charset="0"/>
                <a:ea typeface="MS PGothic" pitchFamily="34" charset="-128"/>
                <a:cs typeface="Arial" pitchFamily="34" charset="0"/>
              </a:rPr>
              <a:t>MPO</a:t>
            </a:r>
            <a:endParaRPr lang="en-US" sz="2200" kern="0" dirty="0">
              <a:solidFill>
                <a:prstClr val="black"/>
              </a:solidFill>
              <a:latin typeface="Arial" pitchFamily="34" charset="0"/>
              <a:ea typeface="MS PGothic" pitchFamily="34" charset="-128"/>
              <a:cs typeface="Arial" pitchFamily="34" charset="0"/>
            </a:endParaRPr>
          </a:p>
          <a:p>
            <a:pPr defTabSz="457200">
              <a:defRPr/>
            </a:pPr>
            <a:endParaRPr lang="en-US" sz="800" kern="0" dirty="0">
              <a:solidFill>
                <a:prstClr val="black"/>
              </a:solidFill>
              <a:latin typeface="Arial" pitchFamily="34" charset="0"/>
              <a:ea typeface="MS PGothic" pitchFamily="34" charset="-128"/>
              <a:cs typeface="Arial" pitchFamily="34" charset="0"/>
            </a:endParaRPr>
          </a:p>
          <a:p>
            <a:pPr defTabSz="457200">
              <a:defRPr/>
            </a:pPr>
            <a:r>
              <a:rPr lang="en-US" sz="2000" i="1" kern="0" dirty="0">
                <a:solidFill>
                  <a:prstClr val="black"/>
                </a:solidFill>
                <a:latin typeface="Arial" pitchFamily="34" charset="0"/>
                <a:ea typeface="MS PGothic" pitchFamily="34" charset="-128"/>
                <a:cs typeface="Arial" pitchFamily="34" charset="0"/>
              </a:rPr>
              <a:t>Less active artery wall, but an unstable collagen cap</a:t>
            </a:r>
            <a:endParaRPr lang="en-US" sz="2200" i="1" kern="0" dirty="0">
              <a:solidFill>
                <a:prstClr val="black"/>
              </a:solidFill>
              <a:latin typeface="Arial" pitchFamily="34" charset="0"/>
              <a:ea typeface="MS PGothic" pitchFamily="34" charset="-128"/>
              <a:cs typeface="Arial" pitchFamily="34" charset="0"/>
            </a:endParaRPr>
          </a:p>
        </p:txBody>
      </p:sp>
      <p:sp>
        <p:nvSpPr>
          <p:cNvPr id="11" name="Rectangle 10"/>
          <p:cNvSpPr/>
          <p:nvPr/>
        </p:nvSpPr>
        <p:spPr>
          <a:xfrm>
            <a:off x="6478588" y="3217863"/>
            <a:ext cx="4114800" cy="1168400"/>
          </a:xfrm>
          <a:prstGeom prst="rect">
            <a:avLst/>
          </a:prstGeom>
          <a:noFill/>
        </p:spPr>
        <p:txBody>
          <a:bodyPr>
            <a:spAutoFit/>
          </a:bodyPr>
          <a:lstStyle/>
          <a:p>
            <a:pPr defTabSz="457200">
              <a:defRPr/>
            </a:pPr>
            <a:r>
              <a:rPr lang="en-US" sz="2200" b="1" kern="0" dirty="0">
                <a:solidFill>
                  <a:srgbClr val="80276C"/>
                </a:solidFill>
                <a:latin typeface="Arial" pitchFamily="34" charset="0"/>
                <a:ea typeface="MS PGothic" pitchFamily="34" charset="-128"/>
                <a:cs typeface="Arial" pitchFamily="34" charset="0"/>
              </a:rPr>
              <a:t>High</a:t>
            </a:r>
            <a:r>
              <a:rPr lang="en-US" sz="2200" b="1" kern="0" dirty="0">
                <a:solidFill>
                  <a:srgbClr val="0000FF"/>
                </a:solidFill>
                <a:latin typeface="Arial" pitchFamily="34" charset="0"/>
                <a:ea typeface="MS PGothic" pitchFamily="34" charset="-128"/>
                <a:cs typeface="Arial" pitchFamily="34" charset="0"/>
              </a:rPr>
              <a:t> </a:t>
            </a:r>
            <a:r>
              <a:rPr lang="en-US" sz="2200" b="1" kern="0" dirty="0">
                <a:solidFill>
                  <a:prstClr val="black"/>
                </a:solidFill>
                <a:latin typeface="Arial" pitchFamily="34" charset="0"/>
                <a:ea typeface="MS PGothic" pitchFamily="34" charset="-128"/>
                <a:cs typeface="Arial" pitchFamily="34" charset="0"/>
              </a:rPr>
              <a:t>Lp-PLA</a:t>
            </a:r>
            <a:r>
              <a:rPr lang="en-US" sz="2200" b="1" kern="0" baseline="-25000" dirty="0">
                <a:solidFill>
                  <a:prstClr val="black"/>
                </a:solidFill>
                <a:latin typeface="Arial" pitchFamily="34" charset="0"/>
                <a:ea typeface="MS PGothic" pitchFamily="34" charset="-128"/>
                <a:cs typeface="Arial" pitchFamily="34" charset="0"/>
              </a:rPr>
              <a:t>2</a:t>
            </a:r>
            <a:r>
              <a:rPr lang="en-US" sz="2200" b="1" kern="0" dirty="0">
                <a:solidFill>
                  <a:srgbClr val="0000FF"/>
                </a:solidFill>
                <a:latin typeface="Arial" pitchFamily="34" charset="0"/>
                <a:ea typeface="MS PGothic" pitchFamily="34" charset="-128"/>
                <a:cs typeface="Arial" pitchFamily="34" charset="0"/>
              </a:rPr>
              <a:t> </a:t>
            </a:r>
            <a:r>
              <a:rPr lang="en-US" sz="2200" b="1" kern="0" dirty="0">
                <a:solidFill>
                  <a:prstClr val="black"/>
                </a:solidFill>
                <a:latin typeface="Arial" pitchFamily="34" charset="0"/>
                <a:ea typeface="MS PGothic" pitchFamily="34" charset="-128"/>
                <a:cs typeface="Arial" pitchFamily="34" charset="0"/>
              </a:rPr>
              <a:t>and </a:t>
            </a:r>
            <a:r>
              <a:rPr lang="en-US" sz="2200" b="1" kern="0" dirty="0">
                <a:solidFill>
                  <a:srgbClr val="3C6529"/>
                </a:solidFill>
                <a:latin typeface="Arial" pitchFamily="34" charset="0"/>
                <a:ea typeface="MS PGothic" pitchFamily="34" charset="-128"/>
                <a:cs typeface="Arial" pitchFamily="34" charset="0"/>
              </a:rPr>
              <a:t>Low</a:t>
            </a:r>
            <a:r>
              <a:rPr lang="en-US" sz="2200" b="1" kern="0" dirty="0">
                <a:solidFill>
                  <a:prstClr val="black"/>
                </a:solidFill>
                <a:latin typeface="Arial" pitchFamily="34" charset="0"/>
                <a:ea typeface="MS PGothic" pitchFamily="34" charset="-128"/>
                <a:cs typeface="Arial" pitchFamily="34" charset="0"/>
              </a:rPr>
              <a:t> MPO</a:t>
            </a:r>
            <a:endParaRPr lang="en-US" sz="2200" kern="0" dirty="0">
              <a:solidFill>
                <a:prstClr val="black"/>
              </a:solidFill>
              <a:latin typeface="Arial" pitchFamily="34" charset="0"/>
              <a:ea typeface="MS PGothic" pitchFamily="34" charset="-128"/>
              <a:cs typeface="Arial" pitchFamily="34" charset="0"/>
            </a:endParaRPr>
          </a:p>
          <a:p>
            <a:pPr defTabSz="457200">
              <a:defRPr/>
            </a:pPr>
            <a:endParaRPr lang="en-US" sz="800" kern="0" dirty="0">
              <a:solidFill>
                <a:prstClr val="black"/>
              </a:solidFill>
              <a:latin typeface="Arial" pitchFamily="34" charset="0"/>
              <a:ea typeface="MS PGothic" pitchFamily="34" charset="-128"/>
              <a:cs typeface="Arial" pitchFamily="34" charset="0"/>
            </a:endParaRPr>
          </a:p>
          <a:p>
            <a:pPr defTabSz="457200">
              <a:defRPr/>
            </a:pPr>
            <a:r>
              <a:rPr lang="en-US" sz="2000" i="1" kern="0" dirty="0">
                <a:solidFill>
                  <a:prstClr val="black"/>
                </a:solidFill>
                <a:latin typeface="Arial" pitchFamily="34" charset="0"/>
                <a:ea typeface="MS PGothic" pitchFamily="34" charset="-128"/>
                <a:cs typeface="Arial" pitchFamily="34" charset="0"/>
              </a:rPr>
              <a:t>Active artery wall, but a stable collagen cap</a:t>
            </a:r>
            <a:endParaRPr lang="en-US" sz="2200" i="1" kern="0" dirty="0">
              <a:solidFill>
                <a:prstClr val="black"/>
              </a:solidFill>
              <a:latin typeface="Arial" pitchFamily="34" charset="0"/>
              <a:ea typeface="MS PGothic" pitchFamily="34" charset="-128"/>
              <a:cs typeface="Arial" pitchFamily="34" charset="0"/>
            </a:endParaRPr>
          </a:p>
        </p:txBody>
      </p:sp>
      <p:sp>
        <p:nvSpPr>
          <p:cNvPr id="12" name="Rectangle 11"/>
          <p:cNvSpPr/>
          <p:nvPr/>
        </p:nvSpPr>
        <p:spPr>
          <a:xfrm>
            <a:off x="6483352" y="4589463"/>
            <a:ext cx="4110037" cy="1168400"/>
          </a:xfrm>
          <a:prstGeom prst="rect">
            <a:avLst/>
          </a:prstGeom>
          <a:noFill/>
        </p:spPr>
        <p:txBody>
          <a:bodyPr>
            <a:spAutoFit/>
          </a:bodyPr>
          <a:lstStyle/>
          <a:p>
            <a:pPr defTabSz="457200">
              <a:defRPr/>
            </a:pPr>
            <a:r>
              <a:rPr lang="en-US" sz="2200" b="1" kern="0" dirty="0">
                <a:solidFill>
                  <a:srgbClr val="80276C"/>
                </a:solidFill>
                <a:latin typeface="Arial" pitchFamily="34" charset="0"/>
                <a:ea typeface="MS PGothic" pitchFamily="34" charset="-128"/>
                <a:cs typeface="Arial" pitchFamily="34" charset="0"/>
              </a:rPr>
              <a:t>High</a:t>
            </a:r>
            <a:r>
              <a:rPr lang="en-US" sz="2200" b="1" kern="0" dirty="0">
                <a:solidFill>
                  <a:prstClr val="black"/>
                </a:solidFill>
                <a:latin typeface="Arial" pitchFamily="34" charset="0"/>
                <a:ea typeface="MS PGothic" pitchFamily="34" charset="-128"/>
                <a:cs typeface="Arial" pitchFamily="34" charset="0"/>
              </a:rPr>
              <a:t> Lp-PLA</a:t>
            </a:r>
            <a:r>
              <a:rPr lang="en-US" sz="2200" b="1" kern="0" baseline="-25000" dirty="0">
                <a:solidFill>
                  <a:prstClr val="black"/>
                </a:solidFill>
                <a:latin typeface="Arial" pitchFamily="34" charset="0"/>
                <a:ea typeface="MS PGothic" pitchFamily="34" charset="-128"/>
                <a:cs typeface="Arial" pitchFamily="34" charset="0"/>
              </a:rPr>
              <a:t>2</a:t>
            </a:r>
            <a:r>
              <a:rPr lang="en-US" sz="2200" b="1" kern="0" dirty="0">
                <a:solidFill>
                  <a:srgbClr val="0000FF"/>
                </a:solidFill>
                <a:latin typeface="Arial" pitchFamily="34" charset="0"/>
                <a:ea typeface="MS PGothic" pitchFamily="34" charset="-128"/>
                <a:cs typeface="Arial" pitchFamily="34" charset="0"/>
              </a:rPr>
              <a:t> </a:t>
            </a:r>
            <a:r>
              <a:rPr lang="en-US" sz="2200" b="1" kern="0" dirty="0">
                <a:solidFill>
                  <a:prstClr val="black"/>
                </a:solidFill>
                <a:latin typeface="Arial" pitchFamily="34" charset="0"/>
                <a:ea typeface="MS PGothic" pitchFamily="34" charset="-128"/>
                <a:cs typeface="Arial" pitchFamily="34" charset="0"/>
              </a:rPr>
              <a:t>and </a:t>
            </a:r>
            <a:r>
              <a:rPr lang="en-US" sz="2200" b="1" kern="0" dirty="0">
                <a:solidFill>
                  <a:srgbClr val="80276C"/>
                </a:solidFill>
                <a:latin typeface="Arial" pitchFamily="34" charset="0"/>
                <a:ea typeface="MS PGothic" pitchFamily="34" charset="-128"/>
                <a:cs typeface="Arial" pitchFamily="34" charset="0"/>
              </a:rPr>
              <a:t>High</a:t>
            </a:r>
            <a:r>
              <a:rPr lang="en-US" sz="2200" b="1" kern="0" dirty="0">
                <a:solidFill>
                  <a:srgbClr val="0000FF"/>
                </a:solidFill>
                <a:latin typeface="Arial" pitchFamily="34" charset="0"/>
                <a:ea typeface="MS PGothic" pitchFamily="34" charset="-128"/>
                <a:cs typeface="Arial" pitchFamily="34" charset="0"/>
              </a:rPr>
              <a:t> </a:t>
            </a:r>
            <a:r>
              <a:rPr lang="en-US" sz="2200" b="1" kern="0" dirty="0">
                <a:solidFill>
                  <a:prstClr val="black"/>
                </a:solidFill>
                <a:latin typeface="Arial" pitchFamily="34" charset="0"/>
                <a:ea typeface="MS PGothic" pitchFamily="34" charset="-128"/>
                <a:cs typeface="Arial" pitchFamily="34" charset="0"/>
              </a:rPr>
              <a:t>MPO</a:t>
            </a:r>
            <a:endParaRPr lang="en-US" sz="2200" kern="0" dirty="0">
              <a:solidFill>
                <a:prstClr val="black"/>
              </a:solidFill>
              <a:latin typeface="Arial" pitchFamily="34" charset="0"/>
              <a:ea typeface="MS PGothic" pitchFamily="34" charset="-128"/>
              <a:cs typeface="Arial" pitchFamily="34" charset="0"/>
            </a:endParaRPr>
          </a:p>
          <a:p>
            <a:pPr defTabSz="457200">
              <a:defRPr/>
            </a:pPr>
            <a:endParaRPr lang="en-US" sz="800" kern="0" dirty="0">
              <a:solidFill>
                <a:prstClr val="black"/>
              </a:solidFill>
              <a:latin typeface="Arial" pitchFamily="34" charset="0"/>
              <a:ea typeface="MS PGothic" pitchFamily="34" charset="-128"/>
              <a:cs typeface="Arial" pitchFamily="34" charset="0"/>
            </a:endParaRPr>
          </a:p>
          <a:p>
            <a:pPr defTabSz="457200">
              <a:defRPr/>
            </a:pPr>
            <a:r>
              <a:rPr lang="en-US" sz="2000" i="1" kern="0" dirty="0">
                <a:solidFill>
                  <a:prstClr val="black"/>
                </a:solidFill>
                <a:latin typeface="Arial" pitchFamily="34" charset="0"/>
                <a:ea typeface="MS PGothic" pitchFamily="34" charset="-128"/>
                <a:cs typeface="Arial" pitchFamily="34" charset="0"/>
              </a:rPr>
              <a:t>Active artery wall, and an unstable collagen cap</a:t>
            </a:r>
            <a:endParaRPr lang="en-US" sz="2200" i="1" kern="0" dirty="0">
              <a:solidFill>
                <a:prstClr val="black"/>
              </a:solidFill>
              <a:latin typeface="Arial" pitchFamily="34" charset="0"/>
              <a:ea typeface="MS PGothic" pitchFamily="34" charset="-128"/>
              <a:cs typeface="Arial"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0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107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107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107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a:xfrm>
            <a:off x="837958" y="164306"/>
            <a:ext cx="11261725" cy="877887"/>
          </a:xfrm>
        </p:spPr>
        <p:txBody>
          <a:bodyPr/>
          <a:lstStyle/>
          <a:p>
            <a:r>
              <a:rPr lang="en-US" dirty="0">
                <a:cs typeface="Arial" charset="0"/>
              </a:rPr>
              <a:t>Myeloperoxidase (MPO)</a:t>
            </a:r>
          </a:p>
        </p:txBody>
      </p:sp>
      <p:sp>
        <p:nvSpPr>
          <p:cNvPr id="130050" name="Content Placeholder 2"/>
          <p:cNvSpPr>
            <a:spLocks noGrp="1"/>
          </p:cNvSpPr>
          <p:nvPr>
            <p:ph sz="quarter" idx="17"/>
          </p:nvPr>
        </p:nvSpPr>
        <p:spPr>
          <a:xfrm>
            <a:off x="922338" y="1862138"/>
            <a:ext cx="4786312" cy="4206875"/>
          </a:xfrm>
        </p:spPr>
        <p:txBody>
          <a:bodyPr/>
          <a:lstStyle/>
          <a:p>
            <a:r>
              <a:rPr lang="en-US" dirty="0"/>
              <a:t>Patients with either a high MPO or high CRP had 5.3-fold higher mortality risk</a:t>
            </a:r>
          </a:p>
          <a:p>
            <a:r>
              <a:rPr lang="en-US" dirty="0"/>
              <a:t>Patients with high levels of both MPO and CRP had a 4.3-fold risk vs. patients with only one elevated marker</a:t>
            </a:r>
          </a:p>
        </p:txBody>
      </p:sp>
      <p:sp>
        <p:nvSpPr>
          <p:cNvPr id="130051" name="Text Placeholder 3"/>
          <p:cNvSpPr>
            <a:spLocks noGrp="1"/>
          </p:cNvSpPr>
          <p:nvPr>
            <p:ph type="body" sz="quarter" idx="11"/>
          </p:nvPr>
        </p:nvSpPr>
        <p:spPr>
          <a:xfrm>
            <a:off x="922338" y="1092994"/>
            <a:ext cx="11261725" cy="647700"/>
          </a:xfrm>
        </p:spPr>
        <p:txBody>
          <a:bodyPr/>
          <a:lstStyle/>
          <a:p>
            <a:r>
              <a:rPr dirty="0">
                <a:cs typeface="MS PGothic" pitchFamily="34" charset="-128"/>
              </a:rPr>
              <a:t>MPO and CRP have combined utility in predicting cardiovascular mortality risk in patients with angiographic evidence of CAD</a:t>
            </a:r>
          </a:p>
        </p:txBody>
      </p:sp>
      <p:sp>
        <p:nvSpPr>
          <p:cNvPr id="130052" name="Text Placeholder 4"/>
          <p:cNvSpPr>
            <a:spLocks noGrp="1"/>
          </p:cNvSpPr>
          <p:nvPr>
            <p:ph type="body" sz="quarter" idx="16"/>
          </p:nvPr>
        </p:nvSpPr>
        <p:spPr>
          <a:xfrm>
            <a:off x="512764" y="6105525"/>
            <a:ext cx="9483725" cy="368300"/>
          </a:xfrm>
        </p:spPr>
        <p:txBody>
          <a:bodyPr/>
          <a:lstStyle/>
          <a:p>
            <a:r>
              <a:rPr lang="en-US">
                <a:cs typeface="Arial" charset="0"/>
              </a:rPr>
              <a:t>Modified from: Heslop CL, et al. </a:t>
            </a:r>
            <a:r>
              <a:rPr lang="en-US" i="1">
                <a:cs typeface="Arial" charset="0"/>
              </a:rPr>
              <a:t>J Am Coll Cardiol.</a:t>
            </a:r>
            <a:r>
              <a:rPr lang="en-US">
                <a:cs typeface="Arial" charset="0"/>
              </a:rPr>
              <a:t> 2010;55(11):1102-9.</a:t>
            </a:r>
          </a:p>
        </p:txBody>
      </p:sp>
      <p:pic>
        <p:nvPicPr>
          <p:cNvPr id="130053" name="Picture 2"/>
          <p:cNvPicPr>
            <a:picLocks noChangeAspect="1" noChangeArrowheads="1"/>
          </p:cNvPicPr>
          <p:nvPr/>
        </p:nvPicPr>
        <p:blipFill>
          <a:blip r:embed="rId2"/>
          <a:srcRect/>
          <a:stretch>
            <a:fillRect/>
          </a:stretch>
        </p:blipFill>
        <p:spPr bwMode="auto">
          <a:xfrm>
            <a:off x="5873751" y="1862138"/>
            <a:ext cx="4413250" cy="4222750"/>
          </a:xfrm>
          <a:prstGeom prst="rect">
            <a:avLst/>
          </a:prstGeom>
          <a:noFill/>
          <a:ln w="9525">
            <a:noFill/>
            <a:miter lim="800000"/>
            <a:headEnd/>
            <a:tailEnd/>
          </a:ln>
        </p:spPr>
      </p:pic>
      <p:sp>
        <p:nvSpPr>
          <p:cNvPr id="130054" name="TextBox 6"/>
          <p:cNvSpPr txBox="1">
            <a:spLocks noChangeArrowheads="1"/>
          </p:cNvSpPr>
          <p:nvPr/>
        </p:nvSpPr>
        <p:spPr bwMode="auto">
          <a:xfrm>
            <a:off x="7315202" y="5313364"/>
            <a:ext cx="3444875" cy="307975"/>
          </a:xfrm>
          <a:prstGeom prst="rect">
            <a:avLst/>
          </a:prstGeom>
          <a:noFill/>
          <a:ln w="9525">
            <a:noFill/>
            <a:miter lim="800000"/>
            <a:headEnd/>
            <a:tailEnd/>
          </a:ln>
        </p:spPr>
        <p:txBody>
          <a:bodyPr>
            <a:spAutoFit/>
          </a:bodyPr>
          <a:lstStyle/>
          <a:p>
            <a:pPr algn="ctr" defTabSz="457200" fontAlgn="base">
              <a:spcBef>
                <a:spcPct val="0"/>
              </a:spcBef>
              <a:spcAft>
                <a:spcPct val="0"/>
              </a:spcAft>
            </a:pPr>
            <a:r>
              <a:rPr lang="en-US" sz="1400">
                <a:solidFill>
                  <a:srgbClr val="000000"/>
                </a:solidFill>
                <a:latin typeface="Arial" charset="0"/>
                <a:ea typeface="MS PGothic" pitchFamily="34" charset="-128"/>
                <a:cs typeface="Arial" charset="0"/>
              </a:rPr>
              <a:t>Log-rank test: p&lt;0.001 for trend</a:t>
            </a:r>
            <a:endParaRPr lang="en-US" sz="1400" u="sng">
              <a:solidFill>
                <a:srgbClr val="000000"/>
              </a:solidFill>
              <a:latin typeface="Arial" charset="0"/>
              <a:ea typeface="MS PGothic" pitchFamily="34" charset="-128"/>
              <a:cs typeface="Arial" charset="0"/>
            </a:endParaRPr>
          </a:p>
        </p:txBody>
      </p:sp>
      <p:sp>
        <p:nvSpPr>
          <p:cNvPr id="130055" name="TextBox 6"/>
          <p:cNvSpPr txBox="1">
            <a:spLocks noChangeArrowheads="1"/>
          </p:cNvSpPr>
          <p:nvPr/>
        </p:nvSpPr>
        <p:spPr bwMode="auto">
          <a:xfrm>
            <a:off x="9852026" y="1628775"/>
            <a:ext cx="838200" cy="338138"/>
          </a:xfrm>
          <a:prstGeom prst="rect">
            <a:avLst/>
          </a:prstGeom>
          <a:noFill/>
          <a:ln w="9525">
            <a:noFill/>
            <a:miter lim="800000"/>
            <a:headEnd/>
            <a:tailEnd/>
          </a:ln>
        </p:spPr>
        <p:txBody>
          <a:bodyPr>
            <a:spAutoFit/>
          </a:bodyPr>
          <a:lstStyle/>
          <a:p>
            <a:pPr algn="ctr" defTabSz="457200" fontAlgn="base">
              <a:spcBef>
                <a:spcPct val="0"/>
              </a:spcBef>
              <a:spcAft>
                <a:spcPct val="0"/>
              </a:spcAft>
            </a:pPr>
            <a:r>
              <a:rPr lang="en-US" sz="1600" b="1" u="sng">
                <a:solidFill>
                  <a:srgbClr val="000000"/>
                </a:solidFill>
                <a:latin typeface="Arial" charset="0"/>
                <a:ea typeface="MS PGothic" pitchFamily="34" charset="-128"/>
                <a:cs typeface="Arial" charset="0"/>
              </a:rPr>
              <a:t>MPO</a:t>
            </a:r>
            <a:endParaRPr lang="en-US" sz="2000" b="1" u="sng">
              <a:solidFill>
                <a:srgbClr val="000000"/>
              </a:solidFill>
              <a:latin typeface="Arial" charset="0"/>
              <a:ea typeface="MS PGothic" pitchFamily="34" charset="-128"/>
              <a:cs typeface="Arial" charset="0"/>
            </a:endParaRPr>
          </a:p>
        </p:txBody>
      </p:sp>
      <p:sp>
        <p:nvSpPr>
          <p:cNvPr id="130056" name="TextBox 6"/>
          <p:cNvSpPr txBox="1">
            <a:spLocks noChangeArrowheads="1"/>
          </p:cNvSpPr>
          <p:nvPr/>
        </p:nvSpPr>
        <p:spPr bwMode="auto">
          <a:xfrm>
            <a:off x="10598151" y="1628775"/>
            <a:ext cx="914400" cy="338138"/>
          </a:xfrm>
          <a:prstGeom prst="rect">
            <a:avLst/>
          </a:prstGeom>
          <a:noFill/>
          <a:ln w="9525">
            <a:noFill/>
            <a:miter lim="800000"/>
            <a:headEnd/>
            <a:tailEnd/>
          </a:ln>
        </p:spPr>
        <p:txBody>
          <a:bodyPr>
            <a:spAutoFit/>
          </a:bodyPr>
          <a:lstStyle/>
          <a:p>
            <a:pPr algn="ctr" defTabSz="457200" fontAlgn="base">
              <a:spcBef>
                <a:spcPct val="0"/>
              </a:spcBef>
              <a:spcAft>
                <a:spcPct val="0"/>
              </a:spcAft>
            </a:pPr>
            <a:r>
              <a:rPr lang="en-US" sz="1600" b="1" u="sng">
                <a:solidFill>
                  <a:srgbClr val="000000"/>
                </a:solidFill>
                <a:latin typeface="Arial" charset="0"/>
                <a:ea typeface="MS PGothic" pitchFamily="34" charset="-128"/>
                <a:cs typeface="Arial" charset="0"/>
              </a:rPr>
              <a:t>CRP</a:t>
            </a:r>
            <a:endParaRPr lang="en-US" sz="2000" b="1" u="sng">
              <a:solidFill>
                <a:srgbClr val="000000"/>
              </a:solidFill>
              <a:latin typeface="Arial" charset="0"/>
              <a:ea typeface="MS PGothic" pitchFamily="34" charset="-128"/>
              <a:cs typeface="Arial" charset="0"/>
            </a:endParaRPr>
          </a:p>
        </p:txBody>
      </p:sp>
      <p:sp>
        <p:nvSpPr>
          <p:cNvPr id="130057" name="TextBox 6"/>
          <p:cNvSpPr txBox="1">
            <a:spLocks noChangeArrowheads="1"/>
          </p:cNvSpPr>
          <p:nvPr/>
        </p:nvSpPr>
        <p:spPr bwMode="auto">
          <a:xfrm>
            <a:off x="9694864" y="2017714"/>
            <a:ext cx="1884363" cy="338137"/>
          </a:xfrm>
          <a:prstGeom prst="rect">
            <a:avLst/>
          </a:prstGeom>
          <a:noFill/>
          <a:ln w="9525">
            <a:noFill/>
            <a:miter lim="800000"/>
            <a:headEnd/>
            <a:tailEnd/>
          </a:ln>
        </p:spPr>
        <p:txBody>
          <a:bodyPr>
            <a:spAutoFit/>
          </a:bodyPr>
          <a:lstStyle/>
          <a:p>
            <a:pPr algn="ctr" defTabSz="457200" fontAlgn="base">
              <a:spcBef>
                <a:spcPct val="0"/>
              </a:spcBef>
              <a:spcAft>
                <a:spcPct val="0"/>
              </a:spcAft>
            </a:pPr>
            <a:r>
              <a:rPr lang="en-US" sz="1600" b="1">
                <a:solidFill>
                  <a:srgbClr val="5E8AB4"/>
                </a:solidFill>
                <a:latin typeface="Arial" charset="0"/>
                <a:ea typeface="MS PGothic" pitchFamily="34" charset="-128"/>
                <a:cs typeface="Arial" charset="0"/>
              </a:rPr>
              <a:t>Low</a:t>
            </a:r>
            <a:r>
              <a:rPr lang="en-US" sz="1600">
                <a:solidFill>
                  <a:srgbClr val="3333FF"/>
                </a:solidFill>
                <a:latin typeface="Arial" charset="0"/>
                <a:ea typeface="MS PGothic" pitchFamily="34" charset="-128"/>
                <a:cs typeface="Arial" charset="0"/>
              </a:rPr>
              <a:t> </a:t>
            </a:r>
            <a:r>
              <a:rPr lang="en-US" sz="1600">
                <a:solidFill>
                  <a:srgbClr val="000000"/>
                </a:solidFill>
                <a:latin typeface="Arial" charset="0"/>
                <a:ea typeface="MS PGothic" pitchFamily="34" charset="-128"/>
                <a:cs typeface="Arial" charset="0"/>
              </a:rPr>
              <a:t>and</a:t>
            </a:r>
            <a:r>
              <a:rPr lang="en-US" sz="1600">
                <a:solidFill>
                  <a:srgbClr val="3333FF"/>
                </a:solidFill>
                <a:latin typeface="Arial" charset="0"/>
                <a:ea typeface="MS PGothic" pitchFamily="34" charset="-128"/>
                <a:cs typeface="Arial" charset="0"/>
              </a:rPr>
              <a:t> </a:t>
            </a:r>
            <a:r>
              <a:rPr lang="en-US" sz="1600" b="1">
                <a:solidFill>
                  <a:srgbClr val="5E8AB4"/>
                </a:solidFill>
                <a:latin typeface="Arial" charset="0"/>
                <a:ea typeface="MS PGothic" pitchFamily="34" charset="-128"/>
                <a:cs typeface="Arial" charset="0"/>
              </a:rPr>
              <a:t>Low</a:t>
            </a:r>
            <a:endParaRPr lang="en-US" sz="2000" b="1" u="sng">
              <a:solidFill>
                <a:srgbClr val="5E8AB4"/>
              </a:solidFill>
              <a:latin typeface="Arial" charset="0"/>
              <a:ea typeface="MS PGothic" pitchFamily="34" charset="-128"/>
              <a:cs typeface="Arial" charset="0"/>
            </a:endParaRPr>
          </a:p>
        </p:txBody>
      </p:sp>
      <p:sp>
        <p:nvSpPr>
          <p:cNvPr id="130058" name="TextBox 6"/>
          <p:cNvSpPr txBox="1">
            <a:spLocks noChangeArrowheads="1"/>
          </p:cNvSpPr>
          <p:nvPr/>
        </p:nvSpPr>
        <p:spPr bwMode="auto">
          <a:xfrm>
            <a:off x="9753601" y="2903539"/>
            <a:ext cx="1765300" cy="338137"/>
          </a:xfrm>
          <a:prstGeom prst="rect">
            <a:avLst/>
          </a:prstGeom>
          <a:noFill/>
          <a:ln w="9525">
            <a:noFill/>
            <a:miter lim="800000"/>
            <a:headEnd/>
            <a:tailEnd/>
          </a:ln>
        </p:spPr>
        <p:txBody>
          <a:bodyPr>
            <a:spAutoFit/>
          </a:bodyPr>
          <a:lstStyle/>
          <a:p>
            <a:pPr algn="ctr" defTabSz="457200" fontAlgn="base">
              <a:spcBef>
                <a:spcPct val="0"/>
              </a:spcBef>
              <a:spcAft>
                <a:spcPct val="0"/>
              </a:spcAft>
            </a:pPr>
            <a:r>
              <a:rPr lang="en-US" sz="1600" b="1">
                <a:solidFill>
                  <a:srgbClr val="3C6529"/>
                </a:solidFill>
                <a:latin typeface="Arial" charset="0"/>
                <a:ea typeface="MS PGothic" pitchFamily="34" charset="-128"/>
                <a:cs typeface="Arial" charset="0"/>
              </a:rPr>
              <a:t>High</a:t>
            </a:r>
            <a:r>
              <a:rPr lang="en-US" sz="1600">
                <a:solidFill>
                  <a:srgbClr val="3333FF"/>
                </a:solidFill>
                <a:latin typeface="Arial" charset="0"/>
                <a:ea typeface="MS PGothic" pitchFamily="34" charset="-128"/>
                <a:cs typeface="Arial" charset="0"/>
              </a:rPr>
              <a:t> </a:t>
            </a:r>
            <a:r>
              <a:rPr lang="en-US" sz="1600">
                <a:solidFill>
                  <a:srgbClr val="000000"/>
                </a:solidFill>
                <a:latin typeface="Arial" charset="0"/>
                <a:ea typeface="MS PGothic" pitchFamily="34" charset="-128"/>
                <a:cs typeface="Arial" charset="0"/>
              </a:rPr>
              <a:t>or</a:t>
            </a:r>
            <a:r>
              <a:rPr lang="en-US" sz="1600">
                <a:solidFill>
                  <a:srgbClr val="3333FF"/>
                </a:solidFill>
                <a:latin typeface="Arial" charset="0"/>
                <a:ea typeface="MS PGothic" pitchFamily="34" charset="-128"/>
                <a:cs typeface="Arial" charset="0"/>
              </a:rPr>
              <a:t> </a:t>
            </a:r>
            <a:r>
              <a:rPr lang="en-US" sz="1600" b="1">
                <a:solidFill>
                  <a:srgbClr val="3C6529"/>
                </a:solidFill>
                <a:latin typeface="Arial" charset="0"/>
                <a:ea typeface="MS PGothic" pitchFamily="34" charset="-128"/>
                <a:cs typeface="Arial" charset="0"/>
              </a:rPr>
              <a:t>High</a:t>
            </a:r>
            <a:endParaRPr lang="en-US" sz="2000" b="1" u="sng">
              <a:solidFill>
                <a:srgbClr val="3C6529"/>
              </a:solidFill>
              <a:latin typeface="Arial" charset="0"/>
              <a:ea typeface="MS PGothic" pitchFamily="34" charset="-128"/>
              <a:cs typeface="Arial" charset="0"/>
            </a:endParaRPr>
          </a:p>
        </p:txBody>
      </p:sp>
      <p:sp>
        <p:nvSpPr>
          <p:cNvPr id="19" name="TextBox 6"/>
          <p:cNvSpPr txBox="1">
            <a:spLocks noChangeArrowheads="1"/>
          </p:cNvSpPr>
          <p:nvPr/>
        </p:nvSpPr>
        <p:spPr bwMode="auto">
          <a:xfrm>
            <a:off x="9753601" y="3665539"/>
            <a:ext cx="1924050" cy="338137"/>
          </a:xfrm>
          <a:prstGeom prst="rect">
            <a:avLst/>
          </a:prstGeom>
          <a:noFill/>
          <a:ln>
            <a:noFill/>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457200" eaLnBrk="1" hangingPunct="1">
              <a:defRPr/>
            </a:pPr>
            <a:r>
              <a:rPr lang="en-US" sz="1600" b="1" dirty="0">
                <a:solidFill>
                  <a:srgbClr val="80276C"/>
                </a:solidFill>
                <a:latin typeface="Arial" pitchFamily="34" charset="0"/>
                <a:cs typeface="Arial" pitchFamily="34" charset="0"/>
              </a:rPr>
              <a:t>High</a:t>
            </a:r>
            <a:r>
              <a:rPr lang="en-US" sz="1600" dirty="0">
                <a:solidFill>
                  <a:srgbClr val="3333FF"/>
                </a:solidFill>
                <a:latin typeface="Arial" pitchFamily="34" charset="0"/>
                <a:cs typeface="Arial" pitchFamily="34" charset="0"/>
              </a:rPr>
              <a:t> </a:t>
            </a:r>
            <a:r>
              <a:rPr lang="en-US" sz="1600" dirty="0">
                <a:solidFill>
                  <a:prstClr val="black"/>
                </a:solidFill>
                <a:latin typeface="Arial" pitchFamily="34" charset="0"/>
                <a:cs typeface="Arial" pitchFamily="34" charset="0"/>
              </a:rPr>
              <a:t>and</a:t>
            </a:r>
            <a:r>
              <a:rPr lang="en-US" sz="1600" dirty="0">
                <a:solidFill>
                  <a:srgbClr val="3333FF"/>
                </a:solidFill>
                <a:latin typeface="Arial" pitchFamily="34" charset="0"/>
                <a:cs typeface="Arial" pitchFamily="34" charset="0"/>
              </a:rPr>
              <a:t> </a:t>
            </a:r>
            <a:r>
              <a:rPr lang="en-US" sz="1600" b="1" dirty="0">
                <a:solidFill>
                  <a:srgbClr val="80276C"/>
                </a:solidFill>
                <a:latin typeface="Arial" pitchFamily="34" charset="0"/>
                <a:cs typeface="Arial" pitchFamily="34" charset="0"/>
              </a:rPr>
              <a:t>High</a:t>
            </a:r>
            <a:endParaRPr lang="en-US" sz="2000" b="1" u="sng" dirty="0">
              <a:solidFill>
                <a:srgbClr val="80276C"/>
              </a:solidFill>
              <a:latin typeface="Arial" pitchFamily="34" charset="0"/>
              <a:cs typeface="Arial" pitchFamily="34" charset="0"/>
            </a:endParaRPr>
          </a:p>
        </p:txBody>
      </p:sp>
    </p:spTree>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68950-FF09-4EB1-B088-FB88112DEB75}"/>
              </a:ext>
            </a:extLst>
          </p:cNvPr>
          <p:cNvSpPr>
            <a:spLocks noGrp="1"/>
          </p:cNvSpPr>
          <p:nvPr>
            <p:ph type="title"/>
          </p:nvPr>
        </p:nvSpPr>
        <p:spPr>
          <a:xfrm>
            <a:off x="838200" y="83201"/>
            <a:ext cx="10515600" cy="1325563"/>
          </a:xfrm>
        </p:spPr>
        <p:txBody>
          <a:bodyPr/>
          <a:lstStyle/>
          <a:p>
            <a:r>
              <a:rPr lang="en-US" dirty="0"/>
              <a:t>MPO DRIVERS</a:t>
            </a:r>
          </a:p>
        </p:txBody>
      </p:sp>
      <p:sp>
        <p:nvSpPr>
          <p:cNvPr id="3" name="Content Placeholder 2">
            <a:extLst>
              <a:ext uri="{FF2B5EF4-FFF2-40B4-BE49-F238E27FC236}">
                <a16:creationId xmlns:a16="http://schemas.microsoft.com/office/drawing/2014/main" id="{0ACCB3B1-B817-4126-A14B-881456F76DA7}"/>
              </a:ext>
            </a:extLst>
          </p:cNvPr>
          <p:cNvSpPr>
            <a:spLocks noGrp="1"/>
          </p:cNvSpPr>
          <p:nvPr>
            <p:ph idx="1"/>
          </p:nvPr>
        </p:nvSpPr>
        <p:spPr>
          <a:xfrm>
            <a:off x="919111" y="1529750"/>
            <a:ext cx="10515600" cy="4917942"/>
          </a:xfrm>
        </p:spPr>
        <p:txBody>
          <a:bodyPr numCol="1">
            <a:normAutofit fontScale="62500" lnSpcReduction="20000"/>
          </a:bodyPr>
          <a:lstStyle/>
          <a:p>
            <a:pPr marL="0" indent="0">
              <a:buNone/>
            </a:pPr>
            <a:r>
              <a:rPr lang="en-US" sz="3700" dirty="0"/>
              <a:t>Always consider In vitro processing error during separation of plasma!</a:t>
            </a:r>
          </a:p>
          <a:p>
            <a:pPr marL="0" indent="0">
              <a:buNone/>
            </a:pPr>
            <a:endParaRPr lang="en-US" sz="3700" dirty="0"/>
          </a:p>
          <a:p>
            <a:pPr marL="0" indent="0">
              <a:lnSpc>
                <a:spcPct val="150000"/>
              </a:lnSpc>
              <a:buNone/>
            </a:pPr>
            <a:r>
              <a:rPr lang="en-US" sz="3700" dirty="0"/>
              <a:t>Drivers of Arterial Injury</a:t>
            </a:r>
          </a:p>
          <a:p>
            <a:pPr>
              <a:lnSpc>
                <a:spcPct val="150000"/>
              </a:lnSpc>
            </a:pPr>
            <a:r>
              <a:rPr lang="en-US" sz="3700" dirty="0"/>
              <a:t>Dyslipidemia</a:t>
            </a:r>
          </a:p>
          <a:p>
            <a:pPr>
              <a:lnSpc>
                <a:spcPct val="150000"/>
              </a:lnSpc>
            </a:pPr>
            <a:r>
              <a:rPr lang="en-US" sz="3700" dirty="0"/>
              <a:t>Insulin Resistance</a:t>
            </a:r>
          </a:p>
          <a:p>
            <a:pPr>
              <a:lnSpc>
                <a:spcPct val="150000"/>
              </a:lnSpc>
            </a:pPr>
            <a:r>
              <a:rPr lang="en-US" sz="3700" dirty="0"/>
              <a:t>Hypertension</a:t>
            </a:r>
          </a:p>
          <a:p>
            <a:pPr>
              <a:lnSpc>
                <a:spcPct val="150000"/>
              </a:lnSpc>
            </a:pPr>
            <a:r>
              <a:rPr lang="en-US" sz="3700" dirty="0"/>
              <a:t>Obstructive Sleep Apnea</a:t>
            </a:r>
          </a:p>
          <a:p>
            <a:pPr>
              <a:lnSpc>
                <a:spcPct val="150000"/>
              </a:lnSpc>
            </a:pPr>
            <a:r>
              <a:rPr lang="en-US" sz="3700" dirty="0"/>
              <a:t>Lifestyle</a:t>
            </a:r>
          </a:p>
          <a:p>
            <a:pPr lvl="1">
              <a:lnSpc>
                <a:spcPct val="150000"/>
              </a:lnSpc>
            </a:pPr>
            <a:r>
              <a:rPr lang="en-US" sz="3700" dirty="0"/>
              <a:t>Extreme Athletes!!  ?reason for some of their MACE?</a:t>
            </a:r>
          </a:p>
          <a:p>
            <a:endParaRPr lang="en-US" dirty="0"/>
          </a:p>
          <a:p>
            <a:endParaRPr lang="en-US" dirty="0"/>
          </a:p>
          <a:p>
            <a:pPr lvl="1"/>
            <a:endParaRPr lang="en-US" dirty="0"/>
          </a:p>
          <a:p>
            <a:pPr lvl="1"/>
            <a:endParaRPr lang="en-US" dirty="0"/>
          </a:p>
        </p:txBody>
      </p:sp>
    </p:spTree>
    <p:extLst>
      <p:ext uri="{BB962C8B-B14F-4D97-AF65-F5344CB8AC3E}">
        <p14:creationId xmlns:p14="http://schemas.microsoft.com/office/powerpoint/2010/main" val="259317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68950-FF09-4EB1-B088-FB88112DEB75}"/>
              </a:ext>
            </a:extLst>
          </p:cNvPr>
          <p:cNvSpPr>
            <a:spLocks noGrp="1"/>
          </p:cNvSpPr>
          <p:nvPr>
            <p:ph type="title"/>
          </p:nvPr>
        </p:nvSpPr>
        <p:spPr>
          <a:xfrm>
            <a:off x="838200" y="83201"/>
            <a:ext cx="10515600" cy="1325563"/>
          </a:xfrm>
        </p:spPr>
        <p:txBody>
          <a:bodyPr/>
          <a:lstStyle/>
          <a:p>
            <a:r>
              <a:rPr lang="en-US" dirty="0"/>
              <a:t>MPO DRIVERS</a:t>
            </a:r>
          </a:p>
        </p:txBody>
      </p:sp>
      <p:sp>
        <p:nvSpPr>
          <p:cNvPr id="3" name="Content Placeholder 2">
            <a:extLst>
              <a:ext uri="{FF2B5EF4-FFF2-40B4-BE49-F238E27FC236}">
                <a16:creationId xmlns:a16="http://schemas.microsoft.com/office/drawing/2014/main" id="{0ACCB3B1-B817-4126-A14B-881456F76DA7}"/>
              </a:ext>
            </a:extLst>
          </p:cNvPr>
          <p:cNvSpPr>
            <a:spLocks noGrp="1"/>
          </p:cNvSpPr>
          <p:nvPr>
            <p:ph idx="1"/>
          </p:nvPr>
        </p:nvSpPr>
        <p:spPr>
          <a:xfrm>
            <a:off x="1013012" y="1408764"/>
            <a:ext cx="10515600" cy="4968589"/>
          </a:xfrm>
        </p:spPr>
        <p:txBody>
          <a:bodyPr numCol="1">
            <a:noAutofit/>
          </a:bodyPr>
          <a:lstStyle/>
          <a:p>
            <a:pPr>
              <a:lnSpc>
                <a:spcPct val="100000"/>
              </a:lnSpc>
            </a:pPr>
            <a:r>
              <a:rPr lang="en-US" sz="2200" dirty="0"/>
              <a:t>Autoimmune Inflammatory—known risk factors for MACE!</a:t>
            </a:r>
          </a:p>
          <a:p>
            <a:pPr lvl="1">
              <a:lnSpc>
                <a:spcPct val="100000"/>
              </a:lnSpc>
            </a:pPr>
            <a:r>
              <a:rPr lang="en-US" sz="2200" dirty="0"/>
              <a:t>Inflammatory Bowel Disease</a:t>
            </a:r>
          </a:p>
          <a:p>
            <a:pPr lvl="1">
              <a:lnSpc>
                <a:spcPct val="100000"/>
              </a:lnSpc>
            </a:pPr>
            <a:r>
              <a:rPr lang="en-US" sz="2200" dirty="0"/>
              <a:t>RA</a:t>
            </a:r>
          </a:p>
          <a:p>
            <a:pPr lvl="1">
              <a:lnSpc>
                <a:spcPct val="100000"/>
              </a:lnSpc>
            </a:pPr>
            <a:r>
              <a:rPr lang="en-US" sz="2200" dirty="0"/>
              <a:t>SLE</a:t>
            </a:r>
          </a:p>
          <a:p>
            <a:pPr lvl="1">
              <a:lnSpc>
                <a:spcPct val="100000"/>
              </a:lnSpc>
            </a:pPr>
            <a:r>
              <a:rPr lang="en-US" sz="2200" dirty="0"/>
              <a:t>Vasculitis</a:t>
            </a:r>
          </a:p>
          <a:p>
            <a:pPr>
              <a:lnSpc>
                <a:spcPct val="100000"/>
              </a:lnSpc>
            </a:pPr>
            <a:r>
              <a:rPr lang="en-US" sz="2200" dirty="0"/>
              <a:t>Gut Microbiome</a:t>
            </a:r>
          </a:p>
          <a:p>
            <a:pPr>
              <a:lnSpc>
                <a:spcPct val="100000"/>
              </a:lnSpc>
            </a:pPr>
            <a:r>
              <a:rPr lang="en-US" sz="2200" dirty="0"/>
              <a:t>Oral Microbiome</a:t>
            </a:r>
          </a:p>
          <a:p>
            <a:pPr lvl="1">
              <a:lnSpc>
                <a:spcPct val="100000"/>
              </a:lnSpc>
            </a:pPr>
            <a:r>
              <a:rPr lang="en-US" sz="2200" dirty="0"/>
              <a:t>Periodontal Disease—drives ASCVD</a:t>
            </a:r>
          </a:p>
          <a:p>
            <a:pPr lvl="1">
              <a:lnSpc>
                <a:spcPct val="100000"/>
              </a:lnSpc>
            </a:pPr>
            <a:r>
              <a:rPr lang="en-US" sz="2200" dirty="0"/>
              <a:t>Endodontic Disease—anecdotal evidence is suggestive</a:t>
            </a:r>
          </a:p>
          <a:p>
            <a:pPr marL="0" indent="0">
              <a:lnSpc>
                <a:spcPct val="100000"/>
              </a:lnSpc>
              <a:buNone/>
            </a:pPr>
            <a:r>
              <a:rPr lang="en-US" sz="2200" dirty="0"/>
              <a:t>Other Drivers</a:t>
            </a:r>
          </a:p>
          <a:p>
            <a:pPr>
              <a:lnSpc>
                <a:spcPct val="100000"/>
              </a:lnSpc>
            </a:pPr>
            <a:r>
              <a:rPr lang="en-US" sz="2200" dirty="0"/>
              <a:t>Diastolic CHF—</a:t>
            </a:r>
            <a:r>
              <a:rPr lang="en-US" sz="2200" dirty="0" err="1"/>
              <a:t>HFpEF</a:t>
            </a:r>
            <a:endParaRPr lang="en-US" sz="2200" dirty="0"/>
          </a:p>
          <a:p>
            <a:pPr>
              <a:lnSpc>
                <a:spcPct val="100000"/>
              </a:lnSpc>
            </a:pPr>
            <a:r>
              <a:rPr lang="en-US" sz="2200" dirty="0"/>
              <a:t>Myeloproliferative Disorders</a:t>
            </a:r>
          </a:p>
        </p:txBody>
      </p:sp>
    </p:spTree>
    <p:extLst>
      <p:ext uri="{BB962C8B-B14F-4D97-AF65-F5344CB8AC3E}">
        <p14:creationId xmlns:p14="http://schemas.microsoft.com/office/powerpoint/2010/main" val="263424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C7F15-3707-45AF-8948-23161F918330}"/>
              </a:ext>
            </a:extLst>
          </p:cNvPr>
          <p:cNvSpPr>
            <a:spLocks noGrp="1"/>
          </p:cNvSpPr>
          <p:nvPr>
            <p:ph type="title"/>
          </p:nvPr>
        </p:nvSpPr>
        <p:spPr/>
        <p:txBody>
          <a:bodyPr>
            <a:normAutofit fontScale="90000"/>
          </a:bodyPr>
          <a:lstStyle/>
          <a:p>
            <a:r>
              <a:rPr lang="en-US" dirty="0">
                <a:ea typeface="Lato" panose="020F0502020204030203" pitchFamily="34" charset="0"/>
                <a:cs typeface="Lato" panose="020F0502020204030203" pitchFamily="34" charset="0"/>
              </a:rPr>
              <a:t>PRIMARY</a:t>
            </a:r>
            <a:br>
              <a:rPr lang="en-US" dirty="0">
                <a:ea typeface="Lato" panose="020F0502020204030203" pitchFamily="34" charset="0"/>
                <a:cs typeface="Lato" panose="020F0502020204030203" pitchFamily="34" charset="0"/>
              </a:rPr>
            </a:br>
            <a:r>
              <a:rPr lang="en-US" dirty="0">
                <a:ea typeface="Lato" panose="020F0502020204030203" pitchFamily="34" charset="0"/>
                <a:cs typeface="Lato" panose="020F0502020204030203" pitchFamily="34" charset="0"/>
              </a:rPr>
              <a:t>NO ROOT CAUSES OR INFLAMMATION “YET”</a:t>
            </a:r>
            <a:endParaRPr lang="en-US" dirty="0">
              <a:solidFill>
                <a:srgbClr val="003C71"/>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06DA0057-B9CB-41EE-8FB4-D8CD3AECA24D}"/>
              </a:ext>
            </a:extLst>
          </p:cNvPr>
          <p:cNvSpPr>
            <a:spLocks noGrp="1"/>
          </p:cNvSpPr>
          <p:nvPr>
            <p:ph idx="1"/>
          </p:nvPr>
        </p:nvSpPr>
        <p:spPr>
          <a:xfrm>
            <a:off x="838200" y="1985963"/>
            <a:ext cx="10515600" cy="4351338"/>
          </a:xfrm>
        </p:spPr>
        <p:txBody>
          <a:bodyPr/>
          <a:lstStyle/>
          <a:p>
            <a:pPr marL="0" indent="0">
              <a:buNone/>
            </a:pPr>
            <a:r>
              <a:rPr lang="en-US" dirty="0">
                <a:solidFill>
                  <a:srgbClr val="003C71"/>
                </a:solidFill>
                <a:latin typeface="Lato" panose="020F0502020204030203" pitchFamily="34" charset="0"/>
                <a:ea typeface="Lato" panose="020F0502020204030203" pitchFamily="34" charset="0"/>
                <a:cs typeface="Lato" panose="020F0502020204030203" pitchFamily="34" charset="0"/>
              </a:rPr>
              <a:t>  </a:t>
            </a:r>
            <a:r>
              <a:rPr lang="en-US" sz="2400" b="1" i="0" u="sng" dirty="0">
                <a:effectLst/>
                <a:latin typeface="Arial" panose="020B0604020202020204" pitchFamily="34" charset="0"/>
              </a:rPr>
              <a:t>COMPLETE THE ROOT CAUSE EVALUATION</a:t>
            </a:r>
          </a:p>
          <a:p>
            <a:pPr lvl="1"/>
            <a:r>
              <a:rPr lang="en-US" sz="2200" dirty="0">
                <a:solidFill>
                  <a:srgbClr val="003C71"/>
                </a:solidFill>
                <a:latin typeface="Arial" panose="020B0604020202020204" pitchFamily="34" charset="0"/>
                <a:ea typeface="Lato" panose="020F0502020204030203" pitchFamily="34" charset="0"/>
                <a:cs typeface="Lato" panose="020F0502020204030203" pitchFamily="34" charset="0"/>
              </a:rPr>
              <a:t>2-hour OGTT</a:t>
            </a:r>
          </a:p>
          <a:p>
            <a:pPr lvl="1"/>
            <a:r>
              <a:rPr lang="en-US" sz="2200" dirty="0">
                <a:solidFill>
                  <a:srgbClr val="003C71"/>
                </a:solidFill>
                <a:latin typeface="Arial" panose="020B0604020202020204" pitchFamily="34" charset="0"/>
                <a:ea typeface="Lato" panose="020F0502020204030203" pitchFamily="34" charset="0"/>
                <a:cs typeface="Lato" panose="020F0502020204030203" pitchFamily="34" charset="0"/>
              </a:rPr>
              <a:t>Genetics</a:t>
            </a:r>
          </a:p>
          <a:p>
            <a:pPr lvl="2"/>
            <a:r>
              <a:rPr lang="en-US" sz="2200" dirty="0">
                <a:solidFill>
                  <a:srgbClr val="003C71"/>
                </a:solidFill>
                <a:latin typeface="Arial" panose="020B0604020202020204" pitchFamily="34" charset="0"/>
                <a:ea typeface="Lato" panose="020F0502020204030203" pitchFamily="34" charset="0"/>
                <a:cs typeface="Lato" panose="020F0502020204030203" pitchFamily="34" charset="0"/>
              </a:rPr>
              <a:t>Pharmacogenetics if on polypharmacy</a:t>
            </a:r>
          </a:p>
          <a:p>
            <a:pPr lvl="1"/>
            <a:r>
              <a:rPr lang="en-US" sz="2200" dirty="0">
                <a:solidFill>
                  <a:srgbClr val="003C71"/>
                </a:solidFill>
                <a:latin typeface="Arial" panose="020B0604020202020204" pitchFamily="34" charset="0"/>
                <a:ea typeface="Lato" panose="020F0502020204030203" pitchFamily="34" charset="0"/>
                <a:cs typeface="Lato" panose="020F0502020204030203" pitchFamily="34" charset="0"/>
              </a:rPr>
              <a:t>Periodontal/Endodontic referral for evaluation</a:t>
            </a:r>
          </a:p>
          <a:p>
            <a:pPr lvl="1"/>
            <a:r>
              <a:rPr lang="en-US" sz="2200" dirty="0">
                <a:solidFill>
                  <a:srgbClr val="003C71"/>
                </a:solidFill>
                <a:latin typeface="Arial" panose="020B0604020202020204" pitchFamily="34" charset="0"/>
                <a:ea typeface="Lato" panose="020F0502020204030203" pitchFamily="34" charset="0"/>
                <a:cs typeface="Lato" panose="020F0502020204030203" pitchFamily="34" charset="0"/>
              </a:rPr>
              <a:t>TMAO</a:t>
            </a:r>
          </a:p>
          <a:p>
            <a:pPr lvl="1"/>
            <a:r>
              <a:rPr lang="en-US" sz="2200" dirty="0">
                <a:solidFill>
                  <a:srgbClr val="003C71"/>
                </a:solidFill>
                <a:latin typeface="Arial" panose="020B0604020202020204" pitchFamily="34" charset="0"/>
                <a:ea typeface="Lato" panose="020F0502020204030203" pitchFamily="34" charset="0"/>
                <a:cs typeface="Lato" panose="020F0502020204030203" pitchFamily="34" charset="0"/>
              </a:rPr>
              <a:t>Autoimmune only if clinically indicated</a:t>
            </a:r>
          </a:p>
          <a:p>
            <a:pPr lvl="1"/>
            <a:endParaRPr lang="en-US" sz="2000" dirty="0">
              <a:solidFill>
                <a:srgbClr val="003C71"/>
              </a:solidFill>
              <a:latin typeface="Arial" panose="020B0604020202020204" pitchFamily="34" charset="0"/>
              <a:ea typeface="Lato" panose="020F0502020204030203" pitchFamily="34" charset="0"/>
              <a:cs typeface="Lato" panose="020F0502020204030203" pitchFamily="34" charset="0"/>
            </a:endParaRPr>
          </a:p>
          <a:p>
            <a:r>
              <a:rPr lang="en-US" sz="2400" dirty="0">
                <a:solidFill>
                  <a:srgbClr val="003C71"/>
                </a:solidFill>
                <a:latin typeface="Arial" panose="020B0604020202020204" pitchFamily="34" charset="0"/>
                <a:ea typeface="Lato" panose="020F0502020204030203" pitchFamily="34" charset="0"/>
                <a:cs typeface="Lato" panose="020F0502020204030203" pitchFamily="34" charset="0"/>
              </a:rPr>
              <a:t>REASSESS ANNUALLY</a:t>
            </a:r>
          </a:p>
          <a:p>
            <a:pPr marL="457200" lvl="1" indent="0">
              <a:buNone/>
            </a:pPr>
            <a:endParaRPr lang="en-US" sz="2000" dirty="0">
              <a:solidFill>
                <a:srgbClr val="003C71"/>
              </a:solidFill>
              <a:latin typeface="Arial" panose="020B0604020202020204"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27881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C7F15-3707-45AF-8948-23161F918330}"/>
              </a:ext>
            </a:extLst>
          </p:cNvPr>
          <p:cNvSpPr>
            <a:spLocks noGrp="1"/>
          </p:cNvSpPr>
          <p:nvPr>
            <p:ph type="title"/>
          </p:nvPr>
        </p:nvSpPr>
        <p:spPr/>
        <p:txBody>
          <a:bodyPr/>
          <a:lstStyle/>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SECONDARY, TERTIARY, OR ANY ROOT CAUSE, OR INFLAMMATION PRESENT</a:t>
            </a:r>
          </a:p>
        </p:txBody>
      </p:sp>
      <p:sp>
        <p:nvSpPr>
          <p:cNvPr id="3" name="Content Placeholder 2">
            <a:extLst>
              <a:ext uri="{FF2B5EF4-FFF2-40B4-BE49-F238E27FC236}">
                <a16:creationId xmlns:a16="http://schemas.microsoft.com/office/drawing/2014/main" id="{06DA0057-B9CB-41EE-8FB4-D8CD3AECA24D}"/>
              </a:ext>
            </a:extLst>
          </p:cNvPr>
          <p:cNvSpPr>
            <a:spLocks noGrp="1"/>
          </p:cNvSpPr>
          <p:nvPr>
            <p:ph idx="1"/>
          </p:nvPr>
        </p:nvSpPr>
        <p:spPr/>
        <p:txBody>
          <a:bodyPr>
            <a:normAutofit fontScale="92500" lnSpcReduction="10000"/>
          </a:bodyPr>
          <a:lstStyle/>
          <a:p>
            <a:pPr marL="0" indent="0">
              <a:buNone/>
            </a:pPr>
            <a:r>
              <a:rPr lang="en-US" sz="2400" b="1" i="0" u="sng" dirty="0">
                <a:effectLst/>
                <a:latin typeface="Arial" panose="020B0604020202020204" pitchFamily="34" charset="0"/>
              </a:rPr>
              <a:t>COMPLETE THE ROOT CAUSE EVALUATION</a:t>
            </a:r>
          </a:p>
          <a:p>
            <a:pPr lvl="1"/>
            <a:r>
              <a:rPr lang="en-US" sz="2200" dirty="0">
                <a:solidFill>
                  <a:srgbClr val="003C71"/>
                </a:solidFill>
                <a:latin typeface="Arial" panose="020B0604020202020204" pitchFamily="34" charset="0"/>
                <a:ea typeface="Lato" panose="020F0502020204030203" pitchFamily="34" charset="0"/>
                <a:cs typeface="Lato" panose="020F0502020204030203" pitchFamily="34" charset="0"/>
              </a:rPr>
              <a:t>Re-visit Sleep Apnea question</a:t>
            </a:r>
          </a:p>
          <a:p>
            <a:pPr lvl="1"/>
            <a:r>
              <a:rPr lang="en-US" sz="2200" dirty="0">
                <a:solidFill>
                  <a:srgbClr val="003C71"/>
                </a:solidFill>
                <a:latin typeface="Arial" panose="020B0604020202020204" pitchFamily="34" charset="0"/>
                <a:ea typeface="Lato" panose="020F0502020204030203" pitchFamily="34" charset="0"/>
                <a:cs typeface="Lato" panose="020F0502020204030203" pitchFamily="34" charset="0"/>
              </a:rPr>
              <a:t>2-hour OGTT</a:t>
            </a:r>
          </a:p>
          <a:p>
            <a:pPr lvl="1"/>
            <a:r>
              <a:rPr lang="en-US" sz="2200" dirty="0">
                <a:solidFill>
                  <a:srgbClr val="003C71"/>
                </a:solidFill>
                <a:latin typeface="Arial" panose="020B0604020202020204" pitchFamily="34" charset="0"/>
                <a:ea typeface="Lato" panose="020F0502020204030203" pitchFamily="34" charset="0"/>
                <a:cs typeface="Lato" panose="020F0502020204030203" pitchFamily="34" charset="0"/>
              </a:rPr>
              <a:t>Genetics</a:t>
            </a:r>
          </a:p>
          <a:p>
            <a:pPr lvl="2"/>
            <a:r>
              <a:rPr lang="en-US" sz="2200" dirty="0">
                <a:solidFill>
                  <a:srgbClr val="003C71"/>
                </a:solidFill>
                <a:latin typeface="Arial" panose="020B0604020202020204" pitchFamily="34" charset="0"/>
                <a:ea typeface="Lato" panose="020F0502020204030203" pitchFamily="34" charset="0"/>
                <a:cs typeface="Lato" panose="020F0502020204030203" pitchFamily="34" charset="0"/>
              </a:rPr>
              <a:t>Pharmacogenetics if on polypharmacy</a:t>
            </a:r>
          </a:p>
          <a:p>
            <a:pPr lvl="2"/>
            <a:r>
              <a:rPr lang="en-US" sz="2200" dirty="0">
                <a:solidFill>
                  <a:srgbClr val="003C71"/>
                </a:solidFill>
                <a:latin typeface="Arial" panose="020B0604020202020204" pitchFamily="34" charset="0"/>
                <a:ea typeface="Lato" panose="020F0502020204030203" pitchFamily="34" charset="0"/>
                <a:cs typeface="Lato" panose="020F0502020204030203" pitchFamily="34" charset="0"/>
              </a:rPr>
              <a:t>CYP2C19 if on Plavix</a:t>
            </a:r>
          </a:p>
          <a:p>
            <a:pPr lvl="2"/>
            <a:r>
              <a:rPr lang="en-US" sz="2200" dirty="0">
                <a:solidFill>
                  <a:srgbClr val="003C71"/>
                </a:solidFill>
                <a:latin typeface="Arial" panose="020B0604020202020204" pitchFamily="34" charset="0"/>
                <a:ea typeface="Lato" panose="020F0502020204030203" pitchFamily="34" charset="0"/>
                <a:cs typeface="Lato" panose="020F0502020204030203" pitchFamily="34" charset="0"/>
              </a:rPr>
              <a:t>Familial Hyperlipidemia if Simon-Broome criteria met (see next slide)</a:t>
            </a:r>
          </a:p>
          <a:p>
            <a:pPr lvl="1"/>
            <a:r>
              <a:rPr lang="en-US" sz="2200" dirty="0">
                <a:solidFill>
                  <a:srgbClr val="003C71"/>
                </a:solidFill>
                <a:latin typeface="Arial" panose="020B0604020202020204" pitchFamily="34" charset="0"/>
                <a:ea typeface="Lato" panose="020F0502020204030203" pitchFamily="34" charset="0"/>
                <a:cs typeface="Lato" panose="020F0502020204030203" pitchFamily="34" charset="0"/>
              </a:rPr>
              <a:t>Periodontal/</a:t>
            </a:r>
            <a:r>
              <a:rPr lang="en-US" sz="2200" dirty="0" err="1">
                <a:solidFill>
                  <a:srgbClr val="003C71"/>
                </a:solidFill>
                <a:latin typeface="Arial" panose="020B0604020202020204" pitchFamily="34" charset="0"/>
                <a:ea typeface="Lato" panose="020F0502020204030203" pitchFamily="34" charset="0"/>
                <a:cs typeface="Lato" panose="020F0502020204030203" pitchFamily="34" charset="0"/>
              </a:rPr>
              <a:t>Endodontal</a:t>
            </a:r>
            <a:r>
              <a:rPr lang="en-US" sz="2200" dirty="0">
                <a:solidFill>
                  <a:srgbClr val="003C71"/>
                </a:solidFill>
                <a:latin typeface="Arial" panose="020B0604020202020204" pitchFamily="34" charset="0"/>
                <a:ea typeface="Lato" panose="020F0502020204030203" pitchFamily="34" charset="0"/>
                <a:cs typeface="Lato" panose="020F0502020204030203" pitchFamily="34" charset="0"/>
              </a:rPr>
              <a:t> referral for evaluation</a:t>
            </a:r>
          </a:p>
          <a:p>
            <a:pPr lvl="1"/>
            <a:r>
              <a:rPr lang="en-US" sz="2200" dirty="0">
                <a:solidFill>
                  <a:srgbClr val="003C71"/>
                </a:solidFill>
                <a:latin typeface="Arial" panose="020B0604020202020204" pitchFamily="34" charset="0"/>
                <a:ea typeface="Lato" panose="020F0502020204030203" pitchFamily="34" charset="0"/>
                <a:cs typeface="Lato" panose="020F0502020204030203" pitchFamily="34" charset="0"/>
              </a:rPr>
              <a:t>TMAO</a:t>
            </a:r>
          </a:p>
          <a:p>
            <a:pPr lvl="1"/>
            <a:r>
              <a:rPr lang="en-US" sz="2200" dirty="0">
                <a:solidFill>
                  <a:srgbClr val="003C71"/>
                </a:solidFill>
                <a:latin typeface="Arial" panose="020B0604020202020204" pitchFamily="34" charset="0"/>
                <a:ea typeface="Lato" panose="020F0502020204030203" pitchFamily="34" charset="0"/>
                <a:cs typeface="Lato" panose="020F0502020204030203" pitchFamily="34" charset="0"/>
              </a:rPr>
              <a:t>Autoimmune evaluation if clinical indications</a:t>
            </a:r>
          </a:p>
          <a:p>
            <a:pPr lvl="1"/>
            <a:r>
              <a:rPr lang="en-US" sz="2200" dirty="0">
                <a:solidFill>
                  <a:srgbClr val="003C71"/>
                </a:solidFill>
                <a:latin typeface="Arial" panose="020B0604020202020204" pitchFamily="34" charset="0"/>
                <a:ea typeface="Lato" panose="020F0502020204030203" pitchFamily="34" charset="0"/>
                <a:cs typeface="Lato" panose="020F0502020204030203" pitchFamily="34" charset="0"/>
              </a:rPr>
              <a:t>Drug Response</a:t>
            </a:r>
          </a:p>
          <a:p>
            <a:pPr lvl="2"/>
            <a:r>
              <a:rPr lang="en-US" sz="2400" dirty="0">
                <a:solidFill>
                  <a:srgbClr val="003C71"/>
                </a:solidFill>
                <a:latin typeface="Arial" panose="020B0604020202020204" pitchFamily="34" charset="0"/>
                <a:ea typeface="Lato" panose="020F0502020204030203" pitchFamily="34" charset="0"/>
                <a:cs typeface="Lato" panose="020F0502020204030203" pitchFamily="34" charset="0"/>
              </a:rPr>
              <a:t>Aspirin Works</a:t>
            </a:r>
          </a:p>
          <a:p>
            <a:pPr lvl="2"/>
            <a:r>
              <a:rPr lang="en-US" sz="2400" dirty="0">
                <a:solidFill>
                  <a:srgbClr val="003C71"/>
                </a:solidFill>
                <a:latin typeface="Arial" panose="020B0604020202020204" pitchFamily="34" charset="0"/>
                <a:ea typeface="Lato" panose="020F0502020204030203" pitchFamily="34" charset="0"/>
                <a:cs typeface="Lato" panose="020F0502020204030203" pitchFamily="34" charset="0"/>
              </a:rPr>
              <a:t>Plavix Response</a:t>
            </a:r>
          </a:p>
          <a:p>
            <a:pPr marL="0" indent="0">
              <a:buNone/>
            </a:pPr>
            <a:endParaRPr lang="en-US" dirty="0">
              <a:solidFill>
                <a:srgbClr val="003C7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16241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C7F15-3707-45AF-8948-23161F918330}"/>
              </a:ext>
            </a:extLst>
          </p:cNvPr>
          <p:cNvSpPr>
            <a:spLocks noGrp="1"/>
          </p:cNvSpPr>
          <p:nvPr>
            <p:ph type="title"/>
          </p:nvPr>
        </p:nvSpPr>
        <p:spPr/>
        <p:txBody>
          <a:bodyPr/>
          <a:lstStyle/>
          <a:p>
            <a:r>
              <a:rPr lang="en-US" dirty="0">
                <a:ea typeface="Lato" panose="020F0502020204030203" pitchFamily="34" charset="0"/>
                <a:cs typeface="Lato" panose="020F0502020204030203" pitchFamily="34" charset="0"/>
              </a:rPr>
              <a:t>TREATMENT STRATEGY</a:t>
            </a:r>
            <a:endParaRPr lang="en-US" dirty="0">
              <a:solidFill>
                <a:srgbClr val="003C71"/>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06DA0057-B9CB-41EE-8FB4-D8CD3AECA24D}"/>
              </a:ext>
            </a:extLst>
          </p:cNvPr>
          <p:cNvSpPr>
            <a:spLocks noGrp="1"/>
          </p:cNvSpPr>
          <p:nvPr>
            <p:ph idx="1"/>
          </p:nvPr>
        </p:nvSpPr>
        <p:spPr>
          <a:xfrm>
            <a:off x="838200" y="1582615"/>
            <a:ext cx="10515600" cy="5005754"/>
          </a:xfrm>
        </p:spPr>
        <p:txBody>
          <a:bodyPr>
            <a:normAutofit/>
          </a:bodyPr>
          <a:lstStyle/>
          <a:p>
            <a:pPr marL="0" indent="0">
              <a:buNone/>
            </a:pPr>
            <a:r>
              <a:rPr lang="en-US" dirty="0">
                <a:solidFill>
                  <a:srgbClr val="003C71"/>
                </a:solidFill>
                <a:latin typeface="Lato" panose="020F0502020204030203" pitchFamily="34" charset="0"/>
                <a:ea typeface="Lato" panose="020F0502020204030203" pitchFamily="34" charset="0"/>
                <a:cs typeface="Lato" panose="020F0502020204030203" pitchFamily="34" charset="0"/>
              </a:rPr>
              <a:t>Begin by managing what you DO know to be true while awaiting other studies</a:t>
            </a:r>
            <a:r>
              <a:rPr lang="en-US" dirty="0">
                <a:solidFill>
                  <a:srgbClr val="003C71"/>
                </a:solidFill>
                <a:ea typeface="Lato" panose="020F0502020204030203" pitchFamily="34" charset="0"/>
                <a:cs typeface="Lato" panose="020F0502020204030203" pitchFamily="34" charset="0"/>
              </a:rPr>
              <a:t> to define ROOT CAUSES</a:t>
            </a:r>
            <a:endParaRPr lang="en-US" dirty="0">
              <a:solidFill>
                <a:srgbClr val="003C71"/>
              </a:solidFill>
              <a:latin typeface="Lato" panose="020F0502020204030203" pitchFamily="34" charset="0"/>
              <a:ea typeface="Lato" panose="020F0502020204030203" pitchFamily="34" charset="0"/>
              <a:cs typeface="Lato" panose="020F0502020204030203" pitchFamily="34" charset="0"/>
            </a:endParaRPr>
          </a:p>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Optimize Lifestyle</a:t>
            </a:r>
          </a:p>
          <a:p>
            <a:r>
              <a:rPr lang="en-US" dirty="0">
                <a:solidFill>
                  <a:srgbClr val="003C71"/>
                </a:solidFill>
                <a:ea typeface="Lato" panose="020F0502020204030203" pitchFamily="34" charset="0"/>
                <a:cs typeface="Lato" panose="020F0502020204030203" pitchFamily="34" charset="0"/>
              </a:rPr>
              <a:t>Supplements</a:t>
            </a:r>
          </a:p>
          <a:p>
            <a:r>
              <a:rPr lang="en-US" dirty="0">
                <a:solidFill>
                  <a:srgbClr val="003C71"/>
                </a:solidFill>
                <a:ea typeface="Lato" panose="020F0502020204030203" pitchFamily="34" charset="0"/>
                <a:cs typeface="Lato" panose="020F0502020204030203" pitchFamily="34" charset="0"/>
              </a:rPr>
              <a:t>Vaccines for Pneumococcus and Zoster </a:t>
            </a:r>
          </a:p>
          <a:p>
            <a:r>
              <a:rPr lang="en-US" dirty="0">
                <a:solidFill>
                  <a:srgbClr val="003C71"/>
                </a:solidFill>
                <a:ea typeface="Lato" panose="020F0502020204030203" pitchFamily="34" charset="0"/>
                <a:cs typeface="Lato" panose="020F0502020204030203" pitchFamily="34" charset="0"/>
              </a:rPr>
              <a:t>Monitor inflammation every 4-6 months</a:t>
            </a:r>
          </a:p>
          <a:p>
            <a:r>
              <a:rPr lang="en-US" dirty="0">
                <a:solidFill>
                  <a:srgbClr val="003C71"/>
                </a:solidFill>
                <a:ea typeface="Lato" panose="020F0502020204030203" pitchFamily="34" charset="0"/>
                <a:cs typeface="Lato" panose="020F0502020204030203" pitchFamily="34" charset="0"/>
              </a:rPr>
              <a:t>Foundational Therapy if Plaque present</a:t>
            </a:r>
          </a:p>
          <a:p>
            <a:pPr lvl="1"/>
            <a:r>
              <a:rPr lang="en-US" dirty="0">
                <a:solidFill>
                  <a:srgbClr val="003C71"/>
                </a:solidFill>
                <a:ea typeface="Lato" panose="020F0502020204030203" pitchFamily="34" charset="0"/>
                <a:cs typeface="Lato" panose="020F0502020204030203" pitchFamily="34" charset="0"/>
              </a:rPr>
              <a:t>Nutrition based on Genetics</a:t>
            </a:r>
          </a:p>
          <a:p>
            <a:pPr lvl="1"/>
            <a:r>
              <a:rPr lang="en-US" dirty="0">
                <a:solidFill>
                  <a:srgbClr val="003C71"/>
                </a:solidFill>
                <a:ea typeface="Lato" panose="020F0502020204030203" pitchFamily="34" charset="0"/>
                <a:cs typeface="Lato" panose="020F0502020204030203" pitchFamily="34" charset="0"/>
              </a:rPr>
              <a:t>Aspirin</a:t>
            </a:r>
          </a:p>
          <a:p>
            <a:pPr lvl="1"/>
            <a:r>
              <a:rPr lang="en-US" dirty="0">
                <a:solidFill>
                  <a:srgbClr val="003C71"/>
                </a:solidFill>
                <a:ea typeface="Lato" panose="020F0502020204030203" pitchFamily="34" charset="0"/>
                <a:cs typeface="Lato" panose="020F0502020204030203" pitchFamily="34" charset="0"/>
              </a:rPr>
              <a:t>Ramipril</a:t>
            </a:r>
          </a:p>
          <a:p>
            <a:pPr lvl="1"/>
            <a:r>
              <a:rPr lang="en-US" dirty="0">
                <a:solidFill>
                  <a:srgbClr val="003C71"/>
                </a:solidFill>
                <a:ea typeface="Lato" panose="020F0502020204030203" pitchFamily="34" charset="0"/>
                <a:cs typeface="Lato" panose="020F0502020204030203" pitchFamily="34" charset="0"/>
              </a:rPr>
              <a:t>Statin based on KIF 6, OR Rosuvastatin</a:t>
            </a:r>
          </a:p>
          <a:p>
            <a:pPr marL="457200" lvl="1" indent="0">
              <a:buNone/>
            </a:pPr>
            <a:endParaRPr lang="en-US" dirty="0">
              <a:solidFill>
                <a:srgbClr val="003C71"/>
              </a:solidFill>
              <a:latin typeface="Lato" panose="020F0502020204030203" pitchFamily="34" charset="0"/>
              <a:ea typeface="Lato" panose="020F0502020204030203" pitchFamily="34" charset="0"/>
              <a:cs typeface="Lato" panose="020F0502020204030203" pitchFamily="34" charset="0"/>
            </a:endParaRPr>
          </a:p>
          <a:p>
            <a:pPr lvl="3"/>
            <a:endParaRPr lang="en-US" dirty="0">
              <a:solidFill>
                <a:srgbClr val="003C7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37134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C7F15-3707-45AF-8948-23161F918330}"/>
              </a:ext>
            </a:extLst>
          </p:cNvPr>
          <p:cNvSpPr>
            <a:spLocks noGrp="1"/>
          </p:cNvSpPr>
          <p:nvPr>
            <p:ph type="title"/>
          </p:nvPr>
        </p:nvSpPr>
        <p:spPr/>
        <p:txBody>
          <a:bodyPr/>
          <a:lstStyle/>
          <a:p>
            <a:r>
              <a:rPr lang="en-US" dirty="0">
                <a:ea typeface="Lato" panose="020F0502020204030203" pitchFamily="34" charset="0"/>
                <a:cs typeface="Lato" panose="020F0502020204030203" pitchFamily="34" charset="0"/>
              </a:rPr>
              <a:t>TREATMENT STRATEGY</a:t>
            </a:r>
            <a:endParaRPr lang="en-US" dirty="0">
              <a:solidFill>
                <a:srgbClr val="003C71"/>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06DA0057-B9CB-41EE-8FB4-D8CD3AECA24D}"/>
              </a:ext>
            </a:extLst>
          </p:cNvPr>
          <p:cNvSpPr>
            <a:spLocks noGrp="1"/>
          </p:cNvSpPr>
          <p:nvPr>
            <p:ph idx="1"/>
          </p:nvPr>
        </p:nvSpPr>
        <p:spPr/>
        <p:txBody>
          <a:bodyPr>
            <a:normAutofit fontScale="92500" lnSpcReduction="10000"/>
          </a:bodyPr>
          <a:lstStyle/>
          <a:p>
            <a:pPr marL="0" indent="0">
              <a:buNone/>
            </a:pPr>
            <a:r>
              <a:rPr lang="en-US" dirty="0">
                <a:solidFill>
                  <a:srgbClr val="003C71"/>
                </a:solidFill>
                <a:latin typeface="Lato" panose="020F0502020204030203" pitchFamily="34" charset="0"/>
                <a:ea typeface="Lato" panose="020F0502020204030203" pitchFamily="34" charset="0"/>
                <a:cs typeface="Lato" panose="020F0502020204030203" pitchFamily="34" charset="0"/>
              </a:rPr>
              <a:t>Begin by managing what you DO know to be true while awaiting other studies, e.g. Genetics</a:t>
            </a:r>
          </a:p>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Optimize Lifestyle</a:t>
            </a:r>
          </a:p>
          <a:p>
            <a:r>
              <a:rPr lang="en-US" dirty="0">
                <a:solidFill>
                  <a:srgbClr val="003C71"/>
                </a:solidFill>
                <a:ea typeface="Lato" panose="020F0502020204030203" pitchFamily="34" charset="0"/>
                <a:cs typeface="Lato" panose="020F0502020204030203" pitchFamily="34" charset="0"/>
              </a:rPr>
              <a:t>Supplements</a:t>
            </a:r>
          </a:p>
          <a:p>
            <a:r>
              <a:rPr lang="en-US" dirty="0">
                <a:solidFill>
                  <a:srgbClr val="003C71"/>
                </a:solidFill>
                <a:ea typeface="Lato" panose="020F0502020204030203" pitchFamily="34" charset="0"/>
                <a:cs typeface="Lato" panose="020F0502020204030203" pitchFamily="34" charset="0"/>
              </a:rPr>
              <a:t>Vaccines for Pneumococcus and Zoster </a:t>
            </a:r>
          </a:p>
          <a:p>
            <a:r>
              <a:rPr lang="en-US" dirty="0">
                <a:solidFill>
                  <a:srgbClr val="003C71"/>
                </a:solidFill>
                <a:ea typeface="Lato" panose="020F0502020204030203" pitchFamily="34" charset="0"/>
                <a:cs typeface="Lato" panose="020F0502020204030203" pitchFamily="34" charset="0"/>
              </a:rPr>
              <a:t>Monitor inflammation every 4-6 months</a:t>
            </a:r>
          </a:p>
          <a:p>
            <a:pPr lvl="1"/>
            <a:r>
              <a:rPr lang="en-US" dirty="0">
                <a:solidFill>
                  <a:srgbClr val="003C71"/>
                </a:solidFill>
                <a:ea typeface="Lato" panose="020F0502020204030203" pitchFamily="34" charset="0"/>
                <a:cs typeface="Lato" panose="020F0502020204030203" pitchFamily="34" charset="0"/>
              </a:rPr>
              <a:t>Recheck his hsCRP in 3-4 weeks to see if transient</a:t>
            </a:r>
          </a:p>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Recheck CIMT annually</a:t>
            </a:r>
          </a:p>
          <a:p>
            <a:r>
              <a:rPr lang="en-US" dirty="0">
                <a:solidFill>
                  <a:srgbClr val="003C71"/>
                </a:solidFill>
                <a:ea typeface="Lato" panose="020F0502020204030203" pitchFamily="34" charset="0"/>
                <a:cs typeface="Lato" panose="020F0502020204030203" pitchFamily="34" charset="0"/>
              </a:rPr>
              <a:t>Recheck CACS every 1-2 years</a:t>
            </a:r>
          </a:p>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Recheck Aorta every 1-2 years</a:t>
            </a:r>
          </a:p>
          <a:p>
            <a:pPr lvl="3"/>
            <a:endParaRPr lang="en-US" dirty="0">
              <a:solidFill>
                <a:srgbClr val="003C7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80841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C7F15-3707-45AF-8948-23161F918330}"/>
              </a:ext>
            </a:extLst>
          </p:cNvPr>
          <p:cNvSpPr>
            <a:spLocks noGrp="1"/>
          </p:cNvSpPr>
          <p:nvPr>
            <p:ph type="title"/>
          </p:nvPr>
        </p:nvSpPr>
        <p:spPr/>
        <p:txBody>
          <a:bodyPr/>
          <a:lstStyle/>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STANDARDIZE TAKING BIOMETRICS ON EVERYONE</a:t>
            </a:r>
          </a:p>
        </p:txBody>
      </p:sp>
      <p:sp>
        <p:nvSpPr>
          <p:cNvPr id="3" name="Content Placeholder 2">
            <a:extLst>
              <a:ext uri="{FF2B5EF4-FFF2-40B4-BE49-F238E27FC236}">
                <a16:creationId xmlns:a16="http://schemas.microsoft.com/office/drawing/2014/main" id="{06DA0057-B9CB-41EE-8FB4-D8CD3AECA24D}"/>
              </a:ext>
            </a:extLst>
          </p:cNvPr>
          <p:cNvSpPr>
            <a:spLocks noGrp="1"/>
          </p:cNvSpPr>
          <p:nvPr>
            <p:ph idx="1"/>
          </p:nvPr>
        </p:nvSpPr>
        <p:spPr/>
        <p:txBody>
          <a:bodyPr/>
          <a:lstStyle/>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BIOMETRICS</a:t>
            </a:r>
          </a:p>
          <a:p>
            <a:pPr lvl="1"/>
            <a:r>
              <a:rPr lang="en-US" dirty="0">
                <a:solidFill>
                  <a:srgbClr val="003C71"/>
                </a:solidFill>
                <a:latin typeface="Lato" panose="020F0502020204030203" pitchFamily="34" charset="0"/>
                <a:ea typeface="Lato" panose="020F0502020204030203" pitchFamily="34" charset="0"/>
                <a:cs typeface="Lato" panose="020F0502020204030203" pitchFamily="34" charset="0"/>
              </a:rPr>
              <a:t>Waist line just above iliac crest/below rib cage</a:t>
            </a:r>
          </a:p>
          <a:p>
            <a:pPr lvl="1"/>
            <a:r>
              <a:rPr lang="en-US" dirty="0">
                <a:solidFill>
                  <a:srgbClr val="003C71"/>
                </a:solidFill>
                <a:latin typeface="Lato" panose="020F0502020204030203" pitchFamily="34" charset="0"/>
                <a:ea typeface="Lato" panose="020F0502020204030203" pitchFamily="34" charset="0"/>
                <a:cs typeface="Lato" panose="020F0502020204030203" pitchFamily="34" charset="0"/>
              </a:rPr>
              <a:t>Peak adult height to calculate BMI</a:t>
            </a:r>
          </a:p>
          <a:p>
            <a:pPr lvl="1"/>
            <a:r>
              <a:rPr lang="en-US" dirty="0">
                <a:solidFill>
                  <a:srgbClr val="003C71"/>
                </a:solidFill>
                <a:latin typeface="Lato" panose="020F0502020204030203" pitchFamily="34" charset="0"/>
                <a:ea typeface="Lato" panose="020F0502020204030203" pitchFamily="34" charset="0"/>
                <a:cs typeface="Lato" panose="020F0502020204030203" pitchFamily="34" charset="0"/>
              </a:rPr>
              <a:t>Pulse</a:t>
            </a:r>
          </a:p>
          <a:p>
            <a:pPr lvl="1"/>
            <a:r>
              <a:rPr lang="en-US" dirty="0">
                <a:solidFill>
                  <a:srgbClr val="003C71"/>
                </a:solidFill>
                <a:latin typeface="Lato" panose="020F0502020204030203" pitchFamily="34" charset="0"/>
                <a:ea typeface="Lato" panose="020F0502020204030203" pitchFamily="34" charset="0"/>
                <a:cs typeface="Lato" panose="020F0502020204030203" pitchFamily="34" charset="0"/>
              </a:rPr>
              <a:t>Blood Pressure, Right and Left</a:t>
            </a:r>
          </a:p>
          <a:p>
            <a:pPr lvl="1"/>
            <a:r>
              <a:rPr lang="en-US" dirty="0">
                <a:solidFill>
                  <a:srgbClr val="003C71"/>
                </a:solidFill>
                <a:latin typeface="Lato" panose="020F0502020204030203" pitchFamily="34" charset="0"/>
                <a:ea typeface="Lato" panose="020F0502020204030203" pitchFamily="34" charset="0"/>
                <a:cs typeface="Lato" panose="020F0502020204030203" pitchFamily="34" charset="0"/>
              </a:rPr>
              <a:t>Neck Circumference</a:t>
            </a:r>
          </a:p>
        </p:txBody>
      </p:sp>
    </p:spTree>
    <p:extLst>
      <p:ext uri="{BB962C8B-B14F-4D97-AF65-F5344CB8AC3E}">
        <p14:creationId xmlns:p14="http://schemas.microsoft.com/office/powerpoint/2010/main" val="30514739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5861-6D2C-47BD-A1BF-DA7ABE67A78F}"/>
              </a:ext>
            </a:extLst>
          </p:cNvPr>
          <p:cNvSpPr>
            <a:spLocks noGrp="1"/>
          </p:cNvSpPr>
          <p:nvPr>
            <p:ph type="title"/>
          </p:nvPr>
        </p:nvSpPr>
        <p:spPr/>
        <p:txBody>
          <a:bodyPr/>
          <a:lstStyle/>
          <a:p>
            <a:r>
              <a:rPr lang="en-US" dirty="0"/>
              <a:t>F2-ISOPROSTANE THERAPY</a:t>
            </a:r>
          </a:p>
        </p:txBody>
      </p:sp>
      <p:sp>
        <p:nvSpPr>
          <p:cNvPr id="3" name="Content Placeholder 2">
            <a:extLst>
              <a:ext uri="{FF2B5EF4-FFF2-40B4-BE49-F238E27FC236}">
                <a16:creationId xmlns:a16="http://schemas.microsoft.com/office/drawing/2014/main" id="{1342C7FA-8203-45B5-A8F5-0C70235EFBBB}"/>
              </a:ext>
            </a:extLst>
          </p:cNvPr>
          <p:cNvSpPr>
            <a:spLocks noGrp="1"/>
          </p:cNvSpPr>
          <p:nvPr>
            <p:ph idx="1"/>
          </p:nvPr>
        </p:nvSpPr>
        <p:spPr>
          <a:xfrm>
            <a:off x="838200" y="1438763"/>
            <a:ext cx="10515600" cy="4351338"/>
          </a:xfrm>
        </p:spPr>
        <p:txBody>
          <a:bodyPr>
            <a:noAutofit/>
          </a:bodyPr>
          <a:lstStyle/>
          <a:p>
            <a:r>
              <a:rPr lang="en-US" sz="2400" dirty="0"/>
              <a:t>LIFESTYLE!!!</a:t>
            </a:r>
          </a:p>
          <a:p>
            <a:pPr lvl="1"/>
            <a:r>
              <a:rPr lang="en-US" dirty="0"/>
              <a:t>NO SMOKING, NO NICOTINE</a:t>
            </a:r>
          </a:p>
          <a:p>
            <a:pPr lvl="1"/>
            <a:r>
              <a:rPr lang="en-US" dirty="0"/>
              <a:t>Movement!</a:t>
            </a:r>
          </a:p>
          <a:p>
            <a:pPr lvl="1"/>
            <a:r>
              <a:rPr lang="en-US" dirty="0"/>
              <a:t>Nutrition</a:t>
            </a:r>
          </a:p>
          <a:p>
            <a:pPr lvl="2"/>
            <a:r>
              <a:rPr lang="en-US" sz="2400" dirty="0"/>
              <a:t>Reduce red meat</a:t>
            </a:r>
          </a:p>
          <a:p>
            <a:pPr lvl="2"/>
            <a:r>
              <a:rPr lang="en-US" sz="2400" dirty="0"/>
              <a:t>Mediterranean, adjust based on</a:t>
            </a:r>
          </a:p>
          <a:p>
            <a:pPr lvl="3"/>
            <a:r>
              <a:rPr lang="en-US" sz="2400" dirty="0"/>
              <a:t>Genetics</a:t>
            </a:r>
          </a:p>
          <a:p>
            <a:pPr lvl="3"/>
            <a:r>
              <a:rPr lang="en-US" sz="2400" dirty="0"/>
              <a:t>Insulin Resistance</a:t>
            </a:r>
          </a:p>
          <a:p>
            <a:pPr lvl="2"/>
            <a:r>
              <a:rPr lang="en-US" sz="2400" dirty="0"/>
              <a:t>Weight loss</a:t>
            </a:r>
          </a:p>
          <a:p>
            <a:pPr lvl="2"/>
            <a:r>
              <a:rPr lang="en-US" sz="2400" dirty="0"/>
              <a:t>Omega-3, preferably through foods, supplements</a:t>
            </a:r>
          </a:p>
          <a:p>
            <a:pPr lvl="1"/>
            <a:r>
              <a:rPr lang="en-US" dirty="0"/>
              <a:t>Sleep</a:t>
            </a:r>
          </a:p>
          <a:p>
            <a:pPr lvl="1"/>
            <a:r>
              <a:rPr lang="en-US" dirty="0"/>
              <a:t>Stress</a:t>
            </a:r>
          </a:p>
          <a:p>
            <a:pPr lvl="1"/>
            <a:r>
              <a:rPr lang="en-US" dirty="0"/>
              <a:t>Oral Health</a:t>
            </a:r>
          </a:p>
        </p:txBody>
      </p:sp>
    </p:spTree>
    <p:extLst>
      <p:ext uri="{BB962C8B-B14F-4D97-AF65-F5344CB8AC3E}">
        <p14:creationId xmlns:p14="http://schemas.microsoft.com/office/powerpoint/2010/main" val="25492295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5861-6D2C-47BD-A1BF-DA7ABE67A78F}"/>
              </a:ext>
            </a:extLst>
          </p:cNvPr>
          <p:cNvSpPr>
            <a:spLocks noGrp="1"/>
          </p:cNvSpPr>
          <p:nvPr>
            <p:ph type="title"/>
          </p:nvPr>
        </p:nvSpPr>
        <p:spPr/>
        <p:txBody>
          <a:bodyPr/>
          <a:lstStyle/>
          <a:p>
            <a:r>
              <a:rPr lang="en-US" dirty="0"/>
              <a:t>F2-ISOPROSTANE THERAPY</a:t>
            </a:r>
          </a:p>
        </p:txBody>
      </p:sp>
      <p:sp>
        <p:nvSpPr>
          <p:cNvPr id="3" name="Content Placeholder 2">
            <a:extLst>
              <a:ext uri="{FF2B5EF4-FFF2-40B4-BE49-F238E27FC236}">
                <a16:creationId xmlns:a16="http://schemas.microsoft.com/office/drawing/2014/main" id="{1342C7FA-8203-45B5-A8F5-0C70235EFBBB}"/>
              </a:ext>
            </a:extLst>
          </p:cNvPr>
          <p:cNvSpPr>
            <a:spLocks noGrp="1"/>
          </p:cNvSpPr>
          <p:nvPr>
            <p:ph idx="1"/>
          </p:nvPr>
        </p:nvSpPr>
        <p:spPr/>
        <p:txBody>
          <a:bodyPr>
            <a:normAutofit/>
          </a:bodyPr>
          <a:lstStyle/>
          <a:p>
            <a:r>
              <a:rPr lang="en-US" dirty="0"/>
              <a:t>SUPPLEMENTS</a:t>
            </a:r>
          </a:p>
          <a:p>
            <a:pPr lvl="1"/>
            <a:r>
              <a:rPr lang="en-US" sz="2800" dirty="0"/>
              <a:t>Omega-3 1000 mg EPA + DHA</a:t>
            </a:r>
          </a:p>
          <a:p>
            <a:pPr lvl="1"/>
            <a:r>
              <a:rPr lang="en-US" sz="2800" dirty="0"/>
              <a:t>Soluble fiber</a:t>
            </a:r>
          </a:p>
          <a:p>
            <a:r>
              <a:rPr lang="en-US" dirty="0"/>
              <a:t>MEDICATIONS</a:t>
            </a:r>
          </a:p>
          <a:p>
            <a:pPr lvl="1"/>
            <a:r>
              <a:rPr lang="en-US" sz="2800" dirty="0"/>
              <a:t>Statin when appropriate</a:t>
            </a:r>
          </a:p>
          <a:p>
            <a:pPr marL="457200" lvl="1" indent="0">
              <a:buNone/>
            </a:pPr>
            <a:endParaRPr lang="en-US" sz="2800" dirty="0"/>
          </a:p>
          <a:p>
            <a:pPr lvl="1"/>
            <a:endParaRPr lang="en-US" sz="2800" dirty="0"/>
          </a:p>
        </p:txBody>
      </p:sp>
    </p:spTree>
    <p:extLst>
      <p:ext uri="{BB962C8B-B14F-4D97-AF65-F5344CB8AC3E}">
        <p14:creationId xmlns:p14="http://schemas.microsoft.com/office/powerpoint/2010/main" val="10084298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0B1F0-A827-48D9-A8CF-62915BAC9A48}"/>
              </a:ext>
            </a:extLst>
          </p:cNvPr>
          <p:cNvSpPr>
            <a:spLocks noGrp="1"/>
          </p:cNvSpPr>
          <p:nvPr>
            <p:ph type="title"/>
          </p:nvPr>
        </p:nvSpPr>
        <p:spPr/>
        <p:txBody>
          <a:bodyPr/>
          <a:lstStyle/>
          <a:p>
            <a:r>
              <a:rPr lang="en-US" dirty="0"/>
              <a:t>MACR THERAPY</a:t>
            </a:r>
          </a:p>
        </p:txBody>
      </p:sp>
      <p:sp>
        <p:nvSpPr>
          <p:cNvPr id="3" name="Content Placeholder 2">
            <a:extLst>
              <a:ext uri="{FF2B5EF4-FFF2-40B4-BE49-F238E27FC236}">
                <a16:creationId xmlns:a16="http://schemas.microsoft.com/office/drawing/2014/main" id="{92E20FF8-EC74-406E-B781-7E8A7109CF52}"/>
              </a:ext>
            </a:extLst>
          </p:cNvPr>
          <p:cNvSpPr>
            <a:spLocks noGrp="1"/>
          </p:cNvSpPr>
          <p:nvPr>
            <p:ph idx="1"/>
          </p:nvPr>
        </p:nvSpPr>
        <p:spPr>
          <a:xfrm>
            <a:off x="838200" y="1477108"/>
            <a:ext cx="10515600" cy="4699855"/>
          </a:xfrm>
        </p:spPr>
        <p:txBody>
          <a:bodyPr>
            <a:normAutofit lnSpcReduction="10000"/>
          </a:bodyPr>
          <a:lstStyle/>
          <a:p>
            <a:r>
              <a:rPr lang="en-US" dirty="0"/>
              <a:t>LIFESTYLE </a:t>
            </a:r>
          </a:p>
          <a:p>
            <a:r>
              <a:rPr lang="en-US" dirty="0"/>
              <a:t>OPTIMIZE BLOOD PRESSURE</a:t>
            </a:r>
          </a:p>
          <a:p>
            <a:pPr lvl="1"/>
            <a:r>
              <a:rPr lang="en-US" dirty="0"/>
              <a:t>Ramipril preferred, Lisinopril “ok”</a:t>
            </a:r>
          </a:p>
          <a:p>
            <a:pPr lvl="1"/>
            <a:r>
              <a:rPr lang="en-US" dirty="0"/>
              <a:t>Chlorthalidone, Indapamide, Amiloride if diuretic needed</a:t>
            </a:r>
          </a:p>
          <a:p>
            <a:r>
              <a:rPr lang="en-US" dirty="0"/>
              <a:t>LOOK FOR/TREAT INSULIN RESISTANCE</a:t>
            </a:r>
          </a:p>
          <a:p>
            <a:pPr lvl="1"/>
            <a:r>
              <a:rPr lang="en-US" dirty="0"/>
              <a:t>Cinnamon-biotin-chromium</a:t>
            </a:r>
          </a:p>
          <a:p>
            <a:pPr lvl="1"/>
            <a:r>
              <a:rPr lang="en-US" dirty="0"/>
              <a:t>Berberine</a:t>
            </a:r>
          </a:p>
          <a:p>
            <a:pPr lvl="1"/>
            <a:r>
              <a:rPr lang="en-US" dirty="0"/>
              <a:t>Nicotinic Acid</a:t>
            </a:r>
          </a:p>
          <a:p>
            <a:pPr lvl="1"/>
            <a:r>
              <a:rPr lang="en-US" dirty="0"/>
              <a:t>Natural alpha-D Tocopherol if Hap 2-2 ?  </a:t>
            </a:r>
          </a:p>
          <a:p>
            <a:pPr lvl="2"/>
            <a:r>
              <a:rPr lang="en-US" dirty="0"/>
              <a:t>Theoretically beneficial, but published evidence only in Type2DM</a:t>
            </a:r>
          </a:p>
          <a:p>
            <a:pPr lvl="1"/>
            <a:r>
              <a:rPr lang="en-US" dirty="0"/>
              <a:t>Pioglitazone</a:t>
            </a:r>
          </a:p>
          <a:p>
            <a:pPr lvl="1"/>
            <a:r>
              <a:rPr lang="en-US" dirty="0"/>
              <a:t>GLP-1 agents</a:t>
            </a:r>
          </a:p>
        </p:txBody>
      </p:sp>
    </p:spTree>
    <p:extLst>
      <p:ext uri="{BB962C8B-B14F-4D97-AF65-F5344CB8AC3E}">
        <p14:creationId xmlns:p14="http://schemas.microsoft.com/office/powerpoint/2010/main" val="8942482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780EA-73A1-4E8F-95C5-A609251817B1}"/>
              </a:ext>
            </a:extLst>
          </p:cNvPr>
          <p:cNvSpPr>
            <a:spLocks noGrp="1"/>
          </p:cNvSpPr>
          <p:nvPr>
            <p:ph type="title"/>
          </p:nvPr>
        </p:nvSpPr>
        <p:spPr/>
        <p:txBody>
          <a:bodyPr/>
          <a:lstStyle/>
          <a:p>
            <a:r>
              <a:rPr lang="en-US" dirty="0"/>
              <a:t>hsCRP THERAPY</a:t>
            </a:r>
          </a:p>
        </p:txBody>
      </p:sp>
      <p:sp>
        <p:nvSpPr>
          <p:cNvPr id="3" name="Content Placeholder 2">
            <a:extLst>
              <a:ext uri="{FF2B5EF4-FFF2-40B4-BE49-F238E27FC236}">
                <a16:creationId xmlns:a16="http://schemas.microsoft.com/office/drawing/2014/main" id="{31257722-5B70-498C-8528-DD44E62AE6EC}"/>
              </a:ext>
            </a:extLst>
          </p:cNvPr>
          <p:cNvSpPr>
            <a:spLocks noGrp="1"/>
          </p:cNvSpPr>
          <p:nvPr>
            <p:ph idx="1"/>
          </p:nvPr>
        </p:nvSpPr>
        <p:spPr/>
        <p:txBody>
          <a:bodyPr/>
          <a:lstStyle/>
          <a:p>
            <a:r>
              <a:rPr lang="en-US" dirty="0"/>
              <a:t>LOOK FOR</a:t>
            </a:r>
          </a:p>
          <a:p>
            <a:pPr lvl="1"/>
            <a:r>
              <a:rPr lang="en-US" dirty="0"/>
              <a:t>Non-CV acute causes of transient high hsCRP when 3-10 mg/dL</a:t>
            </a:r>
          </a:p>
          <a:p>
            <a:pPr lvl="1"/>
            <a:r>
              <a:rPr lang="en-US" dirty="0"/>
              <a:t>Systemic illnesses when &gt; 10 mg/dL</a:t>
            </a:r>
          </a:p>
          <a:p>
            <a:pPr lvl="1"/>
            <a:r>
              <a:rPr lang="en-US" dirty="0"/>
              <a:t>Dental health issues!</a:t>
            </a:r>
          </a:p>
          <a:p>
            <a:r>
              <a:rPr lang="en-US" dirty="0"/>
              <a:t>LIFESTYLE</a:t>
            </a:r>
          </a:p>
          <a:p>
            <a:r>
              <a:rPr lang="en-US" dirty="0"/>
              <a:t>LOOK FOR/TREAT INSULIN RESISTANCE</a:t>
            </a:r>
          </a:p>
          <a:p>
            <a:pPr lvl="1"/>
            <a:r>
              <a:rPr lang="en-US" dirty="0"/>
              <a:t>Waistline &gt; 32 women, &gt; 36 men </a:t>
            </a:r>
            <a:r>
              <a:rPr lang="en-US" dirty="0">
                <a:sym typeface="Wingdings" panose="05000000000000000000" pitchFamily="2" charset="2"/>
              </a:rPr>
              <a:t> IR until proven otherwise</a:t>
            </a:r>
          </a:p>
          <a:p>
            <a:r>
              <a:rPr lang="en-US" dirty="0">
                <a:sym typeface="Wingdings" panose="05000000000000000000" pitchFamily="2" charset="2"/>
              </a:rPr>
              <a:t>JUPITER trial showed benefit of Rosuvastatin for those with plaque if above 2 mg/dL</a:t>
            </a:r>
            <a:endParaRPr lang="en-US" dirty="0"/>
          </a:p>
        </p:txBody>
      </p:sp>
    </p:spTree>
    <p:extLst>
      <p:ext uri="{BB962C8B-B14F-4D97-AF65-F5344CB8AC3E}">
        <p14:creationId xmlns:p14="http://schemas.microsoft.com/office/powerpoint/2010/main" val="24086165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14FCE-E27F-4080-AA8D-2441F437D3EA}"/>
              </a:ext>
            </a:extLst>
          </p:cNvPr>
          <p:cNvSpPr>
            <a:spLocks noGrp="1"/>
          </p:cNvSpPr>
          <p:nvPr>
            <p:ph type="title"/>
          </p:nvPr>
        </p:nvSpPr>
        <p:spPr/>
        <p:txBody>
          <a:bodyPr/>
          <a:lstStyle/>
          <a:p>
            <a:r>
              <a:rPr lang="en-US" dirty="0"/>
              <a:t>FIBRINOGEN</a:t>
            </a:r>
          </a:p>
        </p:txBody>
      </p:sp>
      <p:sp>
        <p:nvSpPr>
          <p:cNvPr id="3" name="Content Placeholder 2">
            <a:extLst>
              <a:ext uri="{FF2B5EF4-FFF2-40B4-BE49-F238E27FC236}">
                <a16:creationId xmlns:a16="http://schemas.microsoft.com/office/drawing/2014/main" id="{559CF40D-F59C-4578-94F1-76CD73ECCF0F}"/>
              </a:ext>
            </a:extLst>
          </p:cNvPr>
          <p:cNvSpPr>
            <a:spLocks noGrp="1"/>
          </p:cNvSpPr>
          <p:nvPr>
            <p:ph idx="1"/>
          </p:nvPr>
        </p:nvSpPr>
        <p:spPr/>
        <p:txBody>
          <a:bodyPr/>
          <a:lstStyle/>
          <a:p>
            <a:r>
              <a:rPr lang="en-US" dirty="0"/>
              <a:t>LIFESTYLE</a:t>
            </a:r>
          </a:p>
          <a:p>
            <a:r>
              <a:rPr lang="en-US" dirty="0"/>
              <a:t>WHILE AWAITING PLAQUE EVALUATION:</a:t>
            </a:r>
          </a:p>
          <a:p>
            <a:pPr lvl="1"/>
            <a:r>
              <a:rPr lang="en-US" sz="2800" dirty="0"/>
              <a:t>Aspirin</a:t>
            </a:r>
          </a:p>
          <a:p>
            <a:pPr lvl="1"/>
            <a:r>
              <a:rPr lang="en-US" sz="2800" dirty="0"/>
              <a:t>Ramipril</a:t>
            </a:r>
          </a:p>
          <a:p>
            <a:pPr lvl="1"/>
            <a:r>
              <a:rPr lang="en-US" sz="2800" dirty="0"/>
              <a:t>Statin</a:t>
            </a:r>
          </a:p>
          <a:p>
            <a:endParaRPr lang="en-US" dirty="0"/>
          </a:p>
        </p:txBody>
      </p:sp>
    </p:spTree>
    <p:extLst>
      <p:ext uri="{BB962C8B-B14F-4D97-AF65-F5344CB8AC3E}">
        <p14:creationId xmlns:p14="http://schemas.microsoft.com/office/powerpoint/2010/main" val="28414452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C6CD6-5BA4-410E-AB5E-4350850E6AA4}"/>
              </a:ext>
            </a:extLst>
          </p:cNvPr>
          <p:cNvSpPr>
            <a:spLocks noGrp="1"/>
          </p:cNvSpPr>
          <p:nvPr>
            <p:ph type="title"/>
          </p:nvPr>
        </p:nvSpPr>
        <p:spPr/>
        <p:txBody>
          <a:bodyPr/>
          <a:lstStyle/>
          <a:p>
            <a:r>
              <a:rPr lang="en-US" dirty="0"/>
              <a:t>Lp-PLA2 THERAPY</a:t>
            </a:r>
          </a:p>
        </p:txBody>
      </p:sp>
      <p:sp>
        <p:nvSpPr>
          <p:cNvPr id="3" name="Content Placeholder 2">
            <a:extLst>
              <a:ext uri="{FF2B5EF4-FFF2-40B4-BE49-F238E27FC236}">
                <a16:creationId xmlns:a16="http://schemas.microsoft.com/office/drawing/2014/main" id="{14DE02C0-8E80-4AEC-8189-248E80723389}"/>
              </a:ext>
            </a:extLst>
          </p:cNvPr>
          <p:cNvSpPr>
            <a:spLocks noGrp="1"/>
          </p:cNvSpPr>
          <p:nvPr>
            <p:ph idx="1"/>
          </p:nvPr>
        </p:nvSpPr>
        <p:spPr>
          <a:xfrm>
            <a:off x="838200" y="1825625"/>
            <a:ext cx="10966938" cy="4351338"/>
          </a:xfrm>
        </p:spPr>
        <p:txBody>
          <a:bodyPr>
            <a:normAutofit/>
          </a:bodyPr>
          <a:lstStyle/>
          <a:p>
            <a:r>
              <a:rPr lang="en-US" dirty="0"/>
              <a:t>LIFESTYLE</a:t>
            </a:r>
          </a:p>
          <a:p>
            <a:pPr lvl="1"/>
            <a:r>
              <a:rPr lang="en-US" sz="2800" dirty="0"/>
              <a:t>Smoking/Nicotine Cessation</a:t>
            </a:r>
          </a:p>
          <a:p>
            <a:r>
              <a:rPr lang="en-US" dirty="0"/>
              <a:t>LOOK FOR/TREAT INSULIN RESISTANCE</a:t>
            </a:r>
          </a:p>
          <a:p>
            <a:pPr lvl="1"/>
            <a:r>
              <a:rPr lang="en-US" sz="2800" dirty="0"/>
              <a:t>OxLDL is “food” for the macrophage trapped in the arterial wall!</a:t>
            </a:r>
          </a:p>
          <a:p>
            <a:r>
              <a:rPr lang="en-US" dirty="0"/>
              <a:t>SUPPLEMENTS</a:t>
            </a:r>
          </a:p>
          <a:p>
            <a:pPr lvl="1"/>
            <a:r>
              <a:rPr lang="en-US" sz="2800" dirty="0"/>
              <a:t>Omega-3 1000 mg EPA + DHA</a:t>
            </a:r>
          </a:p>
          <a:p>
            <a:pPr lvl="1"/>
            <a:r>
              <a:rPr lang="en-US" sz="2800" dirty="0"/>
              <a:t>Nicotinic Acid</a:t>
            </a:r>
          </a:p>
          <a:p>
            <a:pPr lvl="1"/>
            <a:r>
              <a:rPr lang="en-US" sz="2800" dirty="0"/>
              <a:t>Natural alpha-D tocopherol if Hap 2-2</a:t>
            </a:r>
          </a:p>
          <a:p>
            <a:pPr lvl="2"/>
            <a:r>
              <a:rPr lang="en-US" sz="2800" dirty="0"/>
              <a:t>Unproven in IR population</a:t>
            </a:r>
          </a:p>
          <a:p>
            <a:pPr marL="0" indent="0">
              <a:buNone/>
            </a:pPr>
            <a:endParaRPr lang="en-US" sz="3400" dirty="0"/>
          </a:p>
        </p:txBody>
      </p:sp>
    </p:spTree>
    <p:extLst>
      <p:ext uri="{BB962C8B-B14F-4D97-AF65-F5344CB8AC3E}">
        <p14:creationId xmlns:p14="http://schemas.microsoft.com/office/powerpoint/2010/main" val="20411599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8D94C-36E3-4281-86E8-85D442E5FBE5}"/>
              </a:ext>
            </a:extLst>
          </p:cNvPr>
          <p:cNvSpPr>
            <a:spLocks noGrp="1"/>
          </p:cNvSpPr>
          <p:nvPr>
            <p:ph type="title"/>
          </p:nvPr>
        </p:nvSpPr>
        <p:spPr/>
        <p:txBody>
          <a:bodyPr/>
          <a:lstStyle/>
          <a:p>
            <a:r>
              <a:rPr lang="en-US" dirty="0"/>
              <a:t>Lp-PLA2 THERAPY</a:t>
            </a:r>
          </a:p>
        </p:txBody>
      </p:sp>
      <p:sp>
        <p:nvSpPr>
          <p:cNvPr id="3" name="Content Placeholder 2">
            <a:extLst>
              <a:ext uri="{FF2B5EF4-FFF2-40B4-BE49-F238E27FC236}">
                <a16:creationId xmlns:a16="http://schemas.microsoft.com/office/drawing/2014/main" id="{A83294D1-AFA2-4997-986E-FDD6DF3CD0B0}"/>
              </a:ext>
            </a:extLst>
          </p:cNvPr>
          <p:cNvSpPr>
            <a:spLocks noGrp="1"/>
          </p:cNvSpPr>
          <p:nvPr>
            <p:ph idx="1"/>
          </p:nvPr>
        </p:nvSpPr>
        <p:spPr/>
        <p:txBody>
          <a:bodyPr>
            <a:normAutofit/>
          </a:bodyPr>
          <a:lstStyle/>
          <a:p>
            <a:r>
              <a:rPr lang="en-US" dirty="0"/>
              <a:t>MEDICATIONS</a:t>
            </a:r>
          </a:p>
          <a:p>
            <a:pPr lvl="1"/>
            <a:r>
              <a:rPr lang="en-US" sz="2800" dirty="0"/>
              <a:t>WHILE AWAITING PLAQUE EVALUATION:</a:t>
            </a:r>
          </a:p>
          <a:p>
            <a:pPr lvl="2"/>
            <a:r>
              <a:rPr lang="en-US" sz="2800" dirty="0"/>
              <a:t>Aspirin</a:t>
            </a:r>
          </a:p>
          <a:p>
            <a:pPr lvl="2"/>
            <a:r>
              <a:rPr lang="en-US" sz="2800" dirty="0"/>
              <a:t>Ramipril</a:t>
            </a:r>
          </a:p>
          <a:p>
            <a:pPr lvl="2"/>
            <a:r>
              <a:rPr lang="en-US" sz="2800" dirty="0"/>
              <a:t>Statin</a:t>
            </a:r>
          </a:p>
          <a:p>
            <a:pPr lvl="1"/>
            <a:r>
              <a:rPr lang="en-US" sz="2800" dirty="0"/>
              <a:t>IF INSULIN RESISTANT</a:t>
            </a:r>
          </a:p>
          <a:p>
            <a:pPr lvl="2"/>
            <a:r>
              <a:rPr lang="en-US" sz="2800" dirty="0"/>
              <a:t>Pioglitazone—24% reduction in MACE over 4.8 years</a:t>
            </a:r>
          </a:p>
          <a:p>
            <a:pPr lvl="1"/>
            <a:r>
              <a:rPr lang="en-US" sz="2800" dirty="0"/>
              <a:t>IF KNOWN PLAQUE AND PERSISTENT ELEVATION</a:t>
            </a:r>
          </a:p>
          <a:p>
            <a:pPr lvl="2"/>
            <a:r>
              <a:rPr lang="en-US" sz="2800" dirty="0"/>
              <a:t>Colchicine</a:t>
            </a:r>
          </a:p>
        </p:txBody>
      </p:sp>
    </p:spTree>
    <p:extLst>
      <p:ext uri="{BB962C8B-B14F-4D97-AF65-F5344CB8AC3E}">
        <p14:creationId xmlns:p14="http://schemas.microsoft.com/office/powerpoint/2010/main" val="19308191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13CB3-1BD9-48A4-B5C8-F08F53D94B99}"/>
              </a:ext>
            </a:extLst>
          </p:cNvPr>
          <p:cNvSpPr>
            <a:spLocks noGrp="1"/>
          </p:cNvSpPr>
          <p:nvPr>
            <p:ph type="title"/>
          </p:nvPr>
        </p:nvSpPr>
        <p:spPr/>
        <p:txBody>
          <a:bodyPr/>
          <a:lstStyle/>
          <a:p>
            <a:r>
              <a:rPr lang="en-US" dirty="0"/>
              <a:t>MPO THERAPY</a:t>
            </a:r>
          </a:p>
        </p:txBody>
      </p:sp>
      <p:sp>
        <p:nvSpPr>
          <p:cNvPr id="3" name="Content Placeholder 2">
            <a:extLst>
              <a:ext uri="{FF2B5EF4-FFF2-40B4-BE49-F238E27FC236}">
                <a16:creationId xmlns:a16="http://schemas.microsoft.com/office/drawing/2014/main" id="{8DE47FBF-6677-4018-8EA0-E9D934265E1A}"/>
              </a:ext>
            </a:extLst>
          </p:cNvPr>
          <p:cNvSpPr>
            <a:spLocks noGrp="1"/>
          </p:cNvSpPr>
          <p:nvPr>
            <p:ph idx="1"/>
          </p:nvPr>
        </p:nvSpPr>
        <p:spPr/>
        <p:txBody>
          <a:bodyPr/>
          <a:lstStyle/>
          <a:p>
            <a:r>
              <a:rPr lang="en-US" dirty="0"/>
              <a:t>LIFESTYLE</a:t>
            </a:r>
          </a:p>
          <a:p>
            <a:r>
              <a:rPr lang="en-US" dirty="0"/>
              <a:t>LOOK FOR/TREAT PERIODONTAL/ENDODONTIC DISEASE</a:t>
            </a:r>
          </a:p>
          <a:p>
            <a:r>
              <a:rPr lang="en-US" dirty="0"/>
              <a:t>LOOK FOR/TREAT INSULIN RESISTANCE</a:t>
            </a:r>
          </a:p>
          <a:p>
            <a:r>
              <a:rPr lang="en-US" dirty="0"/>
              <a:t>SUPPLEMENTS</a:t>
            </a:r>
          </a:p>
          <a:p>
            <a:pPr lvl="1"/>
            <a:r>
              <a:rPr lang="en-US" sz="2800" dirty="0"/>
              <a:t>Nicotinic Acid</a:t>
            </a:r>
          </a:p>
          <a:p>
            <a:pPr lvl="1"/>
            <a:r>
              <a:rPr lang="en-US" sz="2800" dirty="0"/>
              <a:t>Melatonin</a:t>
            </a:r>
          </a:p>
          <a:p>
            <a:pPr lvl="1"/>
            <a:r>
              <a:rPr lang="en-US" sz="2800" dirty="0"/>
              <a:t>Natural alpha-D Tocopherol if Hap 2-2 and T2DM</a:t>
            </a:r>
          </a:p>
          <a:p>
            <a:pPr lvl="2"/>
            <a:r>
              <a:rPr lang="en-US" sz="2800" dirty="0"/>
              <a:t>Unproven in IR</a:t>
            </a:r>
          </a:p>
          <a:p>
            <a:pPr lvl="2"/>
            <a:endParaRPr lang="en-US" dirty="0"/>
          </a:p>
          <a:p>
            <a:endParaRPr lang="en-US" dirty="0"/>
          </a:p>
        </p:txBody>
      </p:sp>
    </p:spTree>
    <p:extLst>
      <p:ext uri="{BB962C8B-B14F-4D97-AF65-F5344CB8AC3E}">
        <p14:creationId xmlns:p14="http://schemas.microsoft.com/office/powerpoint/2010/main" val="35217687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B03B9-11FD-453F-B52C-030C8E277723}"/>
              </a:ext>
            </a:extLst>
          </p:cNvPr>
          <p:cNvSpPr>
            <a:spLocks noGrp="1"/>
          </p:cNvSpPr>
          <p:nvPr>
            <p:ph type="title"/>
          </p:nvPr>
        </p:nvSpPr>
        <p:spPr/>
        <p:txBody>
          <a:bodyPr/>
          <a:lstStyle/>
          <a:p>
            <a:r>
              <a:rPr lang="en-US" dirty="0"/>
              <a:t>MPO THERAPY</a:t>
            </a:r>
          </a:p>
        </p:txBody>
      </p:sp>
      <p:sp>
        <p:nvSpPr>
          <p:cNvPr id="3" name="Content Placeholder 2">
            <a:extLst>
              <a:ext uri="{FF2B5EF4-FFF2-40B4-BE49-F238E27FC236}">
                <a16:creationId xmlns:a16="http://schemas.microsoft.com/office/drawing/2014/main" id="{18E30BC9-1C38-45F8-B0EA-AA4FA8983BDA}"/>
              </a:ext>
            </a:extLst>
          </p:cNvPr>
          <p:cNvSpPr>
            <a:spLocks noGrp="1"/>
          </p:cNvSpPr>
          <p:nvPr>
            <p:ph idx="1"/>
          </p:nvPr>
        </p:nvSpPr>
        <p:spPr/>
        <p:txBody>
          <a:bodyPr/>
          <a:lstStyle/>
          <a:p>
            <a:r>
              <a:rPr lang="en-US" dirty="0"/>
              <a:t>MEDICATIONS</a:t>
            </a:r>
          </a:p>
          <a:p>
            <a:pPr lvl="1"/>
            <a:r>
              <a:rPr lang="en-US" sz="2800" dirty="0"/>
              <a:t>WHILE AWAITING PLAQUE EVALUATION:</a:t>
            </a:r>
          </a:p>
          <a:p>
            <a:pPr lvl="2"/>
            <a:r>
              <a:rPr lang="en-US" sz="2800" dirty="0"/>
              <a:t>Aspirin</a:t>
            </a:r>
          </a:p>
          <a:p>
            <a:pPr lvl="2"/>
            <a:r>
              <a:rPr lang="en-US" sz="2800" dirty="0"/>
              <a:t>Ramipril</a:t>
            </a:r>
          </a:p>
          <a:p>
            <a:pPr lvl="2"/>
            <a:r>
              <a:rPr lang="en-US" sz="2800" dirty="0"/>
              <a:t>Statin</a:t>
            </a:r>
          </a:p>
          <a:p>
            <a:pPr lvl="1"/>
            <a:r>
              <a:rPr lang="en-US" sz="2800" dirty="0"/>
              <a:t>IF KNOWN PLAQUE AND PERSISTENT ELEVATION</a:t>
            </a:r>
          </a:p>
          <a:p>
            <a:pPr lvl="2"/>
            <a:r>
              <a:rPr lang="en-US" sz="2800" dirty="0"/>
              <a:t>Colchicine</a:t>
            </a:r>
          </a:p>
          <a:p>
            <a:endParaRPr lang="en-US" dirty="0"/>
          </a:p>
        </p:txBody>
      </p:sp>
    </p:spTree>
    <p:extLst>
      <p:ext uri="{BB962C8B-B14F-4D97-AF65-F5344CB8AC3E}">
        <p14:creationId xmlns:p14="http://schemas.microsoft.com/office/powerpoint/2010/main" val="2402809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C7F15-3707-45AF-8948-23161F918330}"/>
              </a:ext>
            </a:extLst>
          </p:cNvPr>
          <p:cNvSpPr>
            <a:spLocks noGrp="1"/>
          </p:cNvSpPr>
          <p:nvPr>
            <p:ph type="title"/>
          </p:nvPr>
        </p:nvSpPr>
        <p:spPr/>
        <p:txBody>
          <a:bodyPr/>
          <a:lstStyle/>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LIFESTYLE PLAN</a:t>
            </a:r>
          </a:p>
        </p:txBody>
      </p:sp>
      <p:sp>
        <p:nvSpPr>
          <p:cNvPr id="3" name="Content Placeholder 2">
            <a:extLst>
              <a:ext uri="{FF2B5EF4-FFF2-40B4-BE49-F238E27FC236}">
                <a16:creationId xmlns:a16="http://schemas.microsoft.com/office/drawing/2014/main" id="{06DA0057-B9CB-41EE-8FB4-D8CD3AECA24D}"/>
              </a:ext>
            </a:extLst>
          </p:cNvPr>
          <p:cNvSpPr>
            <a:spLocks noGrp="1"/>
          </p:cNvSpPr>
          <p:nvPr>
            <p:ph idx="1"/>
          </p:nvPr>
        </p:nvSpPr>
        <p:spPr/>
        <p:txBody>
          <a:bodyPr/>
          <a:lstStyle/>
          <a:p>
            <a:r>
              <a:rPr lang="en-US" dirty="0">
                <a:solidFill>
                  <a:srgbClr val="003C71"/>
                </a:solidFill>
                <a:ea typeface="Lato" panose="020F0502020204030203" pitchFamily="34" charset="0"/>
                <a:cs typeface="Lato" panose="020F0502020204030203" pitchFamily="34" charset="0"/>
              </a:rPr>
              <a:t> NUTRITION</a:t>
            </a:r>
          </a:p>
          <a:p>
            <a:pPr lvl="1"/>
            <a:r>
              <a:rPr lang="en-US" dirty="0">
                <a:solidFill>
                  <a:srgbClr val="003C71"/>
                </a:solidFill>
                <a:ea typeface="Lato" panose="020F0502020204030203" pitchFamily="34" charset="0"/>
                <a:cs typeface="Lato" panose="020F0502020204030203" pitchFamily="34" charset="0"/>
              </a:rPr>
              <a:t>Mediterranean foundation</a:t>
            </a:r>
          </a:p>
          <a:p>
            <a:pPr lvl="1"/>
            <a:r>
              <a:rPr lang="en-US" dirty="0">
                <a:solidFill>
                  <a:srgbClr val="003C71"/>
                </a:solidFill>
                <a:ea typeface="Lato" panose="020F0502020204030203" pitchFamily="34" charset="0"/>
                <a:cs typeface="Lato" panose="020F0502020204030203" pitchFamily="34" charset="0"/>
              </a:rPr>
              <a:t>Dark chocolate 70+% 7-10 grams/day (1/3</a:t>
            </a:r>
            <a:r>
              <a:rPr lang="en-US" baseline="30000" dirty="0">
                <a:solidFill>
                  <a:srgbClr val="003C71"/>
                </a:solidFill>
                <a:ea typeface="Lato" panose="020F0502020204030203" pitchFamily="34" charset="0"/>
                <a:cs typeface="Lato" panose="020F0502020204030203" pitchFamily="34" charset="0"/>
              </a:rPr>
              <a:t>rd</a:t>
            </a:r>
            <a:r>
              <a:rPr lang="en-US" dirty="0">
                <a:solidFill>
                  <a:srgbClr val="003C71"/>
                </a:solidFill>
                <a:ea typeface="Lato" panose="020F0502020204030203" pitchFamily="34" charset="0"/>
                <a:cs typeface="Lato" panose="020F0502020204030203" pitchFamily="34" charset="0"/>
              </a:rPr>
              <a:t> ounce)</a:t>
            </a:r>
          </a:p>
          <a:p>
            <a:pPr lvl="1"/>
            <a:r>
              <a:rPr lang="en-US" dirty="0">
                <a:solidFill>
                  <a:srgbClr val="003C71"/>
                </a:solidFill>
                <a:ea typeface="Lato" panose="020F0502020204030203" pitchFamily="34" charset="0"/>
                <a:cs typeface="Lato" panose="020F0502020204030203" pitchFamily="34" charset="0"/>
              </a:rPr>
              <a:t>Time-restricted feeding</a:t>
            </a:r>
          </a:p>
          <a:p>
            <a:r>
              <a:rPr lang="en-US" dirty="0">
                <a:solidFill>
                  <a:srgbClr val="003C71"/>
                </a:solidFill>
                <a:ea typeface="Lato" panose="020F0502020204030203" pitchFamily="34" charset="0"/>
                <a:cs typeface="Lato" panose="020F0502020204030203" pitchFamily="34" charset="0"/>
              </a:rPr>
              <a:t>MOVEMENT</a:t>
            </a:r>
          </a:p>
          <a:p>
            <a:pPr lvl="1"/>
            <a:r>
              <a:rPr lang="en-US" dirty="0">
                <a:solidFill>
                  <a:srgbClr val="003C71"/>
                </a:solidFill>
                <a:ea typeface="Lato" panose="020F0502020204030203" pitchFamily="34" charset="0"/>
                <a:cs typeface="Lato" panose="020F0502020204030203" pitchFamily="34" charset="0"/>
              </a:rPr>
              <a:t>Aerobic 22 minutes/day</a:t>
            </a:r>
          </a:p>
          <a:p>
            <a:pPr lvl="1"/>
            <a:r>
              <a:rPr lang="en-US" dirty="0">
                <a:solidFill>
                  <a:srgbClr val="003C71"/>
                </a:solidFill>
                <a:ea typeface="Lato" panose="020F0502020204030203" pitchFamily="34" charset="0"/>
                <a:cs typeface="Lato" panose="020F0502020204030203" pitchFamily="34" charset="0"/>
              </a:rPr>
              <a:t>Strength training 3 days a week, major muscle groups</a:t>
            </a:r>
          </a:p>
          <a:p>
            <a:pPr lvl="1"/>
            <a:r>
              <a:rPr lang="en-US" dirty="0">
                <a:solidFill>
                  <a:srgbClr val="003C71"/>
                </a:solidFill>
                <a:ea typeface="Lato" panose="020F0502020204030203" pitchFamily="34" charset="0"/>
                <a:cs typeface="Lato" panose="020F0502020204030203" pitchFamily="34" charset="0"/>
              </a:rPr>
              <a:t>High intensity interval training if able, 3 days a week, 3 bursts</a:t>
            </a:r>
          </a:p>
          <a:p>
            <a:pPr lvl="1"/>
            <a:endParaRPr lang="en-US" dirty="0">
              <a:solidFill>
                <a:srgbClr val="003C71"/>
              </a:solidFill>
              <a:ea typeface="Lato" panose="020F0502020204030203" pitchFamily="34" charset="0"/>
              <a:cs typeface="Lato" panose="020F0502020204030203" pitchFamily="34" charset="0"/>
            </a:endParaRPr>
          </a:p>
          <a:p>
            <a:endParaRPr lang="en-US" dirty="0">
              <a:solidFill>
                <a:srgbClr val="003C71"/>
              </a:solidFill>
              <a:ea typeface="Lato" panose="020F0502020204030203" pitchFamily="34" charset="0"/>
              <a:cs typeface="Lato" panose="020F0502020204030203" pitchFamily="34" charset="0"/>
            </a:endParaRPr>
          </a:p>
          <a:p>
            <a:pPr lvl="1"/>
            <a:endParaRPr lang="en-US" dirty="0">
              <a:solidFill>
                <a:srgbClr val="003C71"/>
              </a:solidFill>
              <a:latin typeface="Lato" panose="020F0502020204030203" pitchFamily="34" charset="0"/>
              <a:ea typeface="Lato" panose="020F0502020204030203" pitchFamily="34" charset="0"/>
              <a:cs typeface="Lato" panose="020F0502020204030203" pitchFamily="34" charset="0"/>
            </a:endParaRPr>
          </a:p>
          <a:p>
            <a:pPr lvl="1"/>
            <a:endParaRPr lang="en-US" dirty="0">
              <a:solidFill>
                <a:srgbClr val="003C7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292579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C7F15-3707-45AF-8948-23161F918330}"/>
              </a:ext>
            </a:extLst>
          </p:cNvPr>
          <p:cNvSpPr>
            <a:spLocks noGrp="1"/>
          </p:cNvSpPr>
          <p:nvPr>
            <p:ph type="title"/>
          </p:nvPr>
        </p:nvSpPr>
        <p:spPr/>
        <p:txBody>
          <a:bodyPr/>
          <a:lstStyle/>
          <a:p>
            <a:r>
              <a:rPr lang="en-US" dirty="0">
                <a:ea typeface="Lato" panose="020F0502020204030203" pitchFamily="34" charset="0"/>
                <a:cs typeface="Lato" panose="020F0502020204030203" pitchFamily="34" charset="0"/>
              </a:rPr>
              <a:t>EVALUATION STEPS</a:t>
            </a:r>
            <a:endParaRPr lang="en-US" dirty="0">
              <a:solidFill>
                <a:srgbClr val="003C71"/>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06DA0057-B9CB-41EE-8FB4-D8CD3AECA24D}"/>
              </a:ext>
            </a:extLst>
          </p:cNvPr>
          <p:cNvSpPr>
            <a:spLocks noGrp="1"/>
          </p:cNvSpPr>
          <p:nvPr>
            <p:ph idx="1"/>
          </p:nvPr>
        </p:nvSpPr>
        <p:spPr/>
        <p:txBody>
          <a:bodyPr/>
          <a:lstStyle/>
          <a:p>
            <a:r>
              <a:rPr lang="en-US" dirty="0">
                <a:solidFill>
                  <a:srgbClr val="003C71"/>
                </a:solidFill>
                <a:ea typeface="Lato" panose="020F0502020204030203" pitchFamily="34" charset="0"/>
                <a:cs typeface="Lato" panose="020F0502020204030203" pitchFamily="34" charset="0"/>
              </a:rPr>
              <a:t>Vaccine Status</a:t>
            </a:r>
          </a:p>
          <a:p>
            <a:pPr lvl="1"/>
            <a:r>
              <a:rPr lang="en-US" dirty="0">
                <a:solidFill>
                  <a:srgbClr val="003C71"/>
                </a:solidFill>
                <a:latin typeface="Lato" panose="020F0502020204030203" pitchFamily="34" charset="0"/>
                <a:ea typeface="Lato" panose="020F0502020204030203" pitchFamily="34" charset="0"/>
                <a:cs typeface="Lato" panose="020F0502020204030203" pitchFamily="34" charset="0"/>
              </a:rPr>
              <a:t>Influenza</a:t>
            </a:r>
          </a:p>
          <a:p>
            <a:pPr lvl="1"/>
            <a:r>
              <a:rPr lang="en-US" dirty="0">
                <a:solidFill>
                  <a:srgbClr val="003C71"/>
                </a:solidFill>
                <a:ea typeface="Lato" panose="020F0502020204030203" pitchFamily="34" charset="0"/>
                <a:cs typeface="Lato" panose="020F0502020204030203" pitchFamily="34" charset="0"/>
              </a:rPr>
              <a:t>Pneumococcus</a:t>
            </a:r>
          </a:p>
          <a:p>
            <a:pPr lvl="1"/>
            <a:r>
              <a:rPr lang="en-US" dirty="0">
                <a:solidFill>
                  <a:srgbClr val="003C71"/>
                </a:solidFill>
                <a:latin typeface="Lato" panose="020F0502020204030203" pitchFamily="34" charset="0"/>
                <a:ea typeface="Lato" panose="020F0502020204030203" pitchFamily="34" charset="0"/>
                <a:cs typeface="Lato" panose="020F0502020204030203" pitchFamily="34" charset="0"/>
              </a:rPr>
              <a:t>Zoster</a:t>
            </a:r>
          </a:p>
          <a:p>
            <a:endParaRPr lang="en-US" dirty="0">
              <a:solidFill>
                <a:srgbClr val="003C7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3738257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C7F15-3707-45AF-8948-23161F918330}"/>
              </a:ext>
            </a:extLst>
          </p:cNvPr>
          <p:cNvSpPr>
            <a:spLocks noGrp="1"/>
          </p:cNvSpPr>
          <p:nvPr>
            <p:ph type="title"/>
          </p:nvPr>
        </p:nvSpPr>
        <p:spPr/>
        <p:txBody>
          <a:bodyPr/>
          <a:lstStyle/>
          <a:p>
            <a:r>
              <a:rPr lang="en-US" dirty="0">
                <a:ea typeface="Lato" panose="020F0502020204030203" pitchFamily="34" charset="0"/>
                <a:cs typeface="Lato" panose="020F0502020204030203" pitchFamily="34" charset="0"/>
              </a:rPr>
              <a:t>LIFESTYLE PLAN</a:t>
            </a:r>
            <a:endParaRPr lang="en-US" dirty="0">
              <a:solidFill>
                <a:srgbClr val="003C71"/>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06DA0057-B9CB-41EE-8FB4-D8CD3AECA24D}"/>
              </a:ext>
            </a:extLst>
          </p:cNvPr>
          <p:cNvSpPr>
            <a:spLocks noGrp="1"/>
          </p:cNvSpPr>
          <p:nvPr>
            <p:ph idx="1"/>
          </p:nvPr>
        </p:nvSpPr>
        <p:spPr>
          <a:xfrm>
            <a:off x="838200" y="1485655"/>
            <a:ext cx="10515600" cy="4809637"/>
          </a:xfrm>
        </p:spPr>
        <p:txBody>
          <a:bodyPr>
            <a:normAutofit lnSpcReduction="10000"/>
          </a:bodyPr>
          <a:lstStyle/>
          <a:p>
            <a:r>
              <a:rPr lang="en-US" dirty="0">
                <a:solidFill>
                  <a:srgbClr val="003C71"/>
                </a:solidFill>
                <a:ea typeface="Lato" panose="020F0502020204030203" pitchFamily="34" charset="0"/>
                <a:cs typeface="Lato" panose="020F0502020204030203" pitchFamily="34" charset="0"/>
              </a:rPr>
              <a:t>SLEEP</a:t>
            </a:r>
          </a:p>
          <a:p>
            <a:pPr lvl="1"/>
            <a:r>
              <a:rPr lang="en-US" dirty="0">
                <a:solidFill>
                  <a:srgbClr val="003C71"/>
                </a:solidFill>
                <a:latin typeface="Lato" panose="020F0502020204030203" pitchFamily="34" charset="0"/>
                <a:ea typeface="Lato" panose="020F0502020204030203" pitchFamily="34" charset="0"/>
                <a:cs typeface="Lato" panose="020F0502020204030203" pitchFamily="34" charset="0"/>
              </a:rPr>
              <a:t>7-9 hours</a:t>
            </a:r>
          </a:p>
          <a:p>
            <a:pPr lvl="1"/>
            <a:r>
              <a:rPr lang="en-US" dirty="0">
                <a:solidFill>
                  <a:srgbClr val="003C71"/>
                </a:solidFill>
                <a:ea typeface="Lato" panose="020F0502020204030203" pitchFamily="34" charset="0"/>
                <a:cs typeface="Lato" panose="020F0502020204030203" pitchFamily="34" charset="0"/>
              </a:rPr>
              <a:t>Cool room</a:t>
            </a:r>
          </a:p>
          <a:p>
            <a:pPr lvl="1"/>
            <a:r>
              <a:rPr lang="en-US" dirty="0">
                <a:solidFill>
                  <a:srgbClr val="003C71"/>
                </a:solidFill>
                <a:latin typeface="Lato" panose="020F0502020204030203" pitchFamily="34" charset="0"/>
                <a:ea typeface="Lato" panose="020F0502020204030203" pitchFamily="34" charset="0"/>
                <a:cs typeface="Lato" panose="020F0502020204030203" pitchFamily="34" charset="0"/>
              </a:rPr>
              <a:t>No blue screen for 1-2 hours prior</a:t>
            </a:r>
          </a:p>
          <a:p>
            <a:r>
              <a:rPr lang="en-US" dirty="0">
                <a:solidFill>
                  <a:srgbClr val="003C71"/>
                </a:solidFill>
                <a:ea typeface="Lato" panose="020F0502020204030203" pitchFamily="34" charset="0"/>
                <a:cs typeface="Lato" panose="020F0502020204030203" pitchFamily="34" charset="0"/>
              </a:rPr>
              <a:t>STRESS</a:t>
            </a:r>
          </a:p>
          <a:p>
            <a:pPr lvl="1"/>
            <a:r>
              <a:rPr lang="en-US" dirty="0">
                <a:solidFill>
                  <a:srgbClr val="003C71"/>
                </a:solidFill>
                <a:latin typeface="Lato" panose="020F0502020204030203" pitchFamily="34" charset="0"/>
                <a:ea typeface="Lato" panose="020F0502020204030203" pitchFamily="34" charset="0"/>
                <a:cs typeface="Lato" panose="020F0502020204030203" pitchFamily="34" charset="0"/>
              </a:rPr>
              <a:t>Deep breathing</a:t>
            </a:r>
          </a:p>
          <a:p>
            <a:pPr lvl="1"/>
            <a:r>
              <a:rPr lang="en-US" dirty="0">
                <a:solidFill>
                  <a:srgbClr val="003C71"/>
                </a:solidFill>
                <a:ea typeface="Lato" panose="020F0502020204030203" pitchFamily="34" charset="0"/>
                <a:cs typeface="Lato" panose="020F0502020204030203" pitchFamily="34" charset="0"/>
              </a:rPr>
              <a:t>Calm or Muse apps</a:t>
            </a:r>
          </a:p>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ORAL HEALTH</a:t>
            </a:r>
          </a:p>
          <a:p>
            <a:pPr lvl="1"/>
            <a:r>
              <a:rPr lang="en-US" dirty="0">
                <a:solidFill>
                  <a:srgbClr val="003C71"/>
                </a:solidFill>
                <a:ea typeface="Lato" panose="020F0502020204030203" pitchFamily="34" charset="0"/>
                <a:cs typeface="Lato" panose="020F0502020204030203" pitchFamily="34" charset="0"/>
              </a:rPr>
              <a:t>Brush twice a day</a:t>
            </a:r>
          </a:p>
          <a:p>
            <a:pPr lvl="1"/>
            <a:r>
              <a:rPr lang="en-US" dirty="0">
                <a:solidFill>
                  <a:srgbClr val="003C71"/>
                </a:solidFill>
                <a:latin typeface="Lato" panose="020F0502020204030203" pitchFamily="34" charset="0"/>
                <a:ea typeface="Lato" panose="020F0502020204030203" pitchFamily="34" charset="0"/>
                <a:cs typeface="Lato" panose="020F0502020204030203" pitchFamily="34" charset="0"/>
              </a:rPr>
              <a:t>Floss 1-2 times a day</a:t>
            </a:r>
          </a:p>
          <a:p>
            <a:pPr lvl="1"/>
            <a:r>
              <a:rPr lang="en-US" dirty="0">
                <a:solidFill>
                  <a:srgbClr val="003C71"/>
                </a:solidFill>
                <a:ea typeface="Lato" panose="020F0502020204030203" pitchFamily="34" charset="0"/>
                <a:cs typeface="Lato" panose="020F0502020204030203" pitchFamily="34" charset="0"/>
              </a:rPr>
              <a:t>Brush tongue weekly</a:t>
            </a:r>
          </a:p>
          <a:p>
            <a:pPr lvl="1"/>
            <a:r>
              <a:rPr lang="en-US" dirty="0">
                <a:solidFill>
                  <a:srgbClr val="003C71"/>
                </a:solidFill>
                <a:latin typeface="Lato" panose="020F0502020204030203" pitchFamily="34" charset="0"/>
                <a:ea typeface="Lato" panose="020F0502020204030203" pitchFamily="34" charset="0"/>
                <a:cs typeface="Lato" panose="020F0502020204030203" pitchFamily="34" charset="0"/>
              </a:rPr>
              <a:t>No alcohol mouth washes</a:t>
            </a:r>
          </a:p>
        </p:txBody>
      </p:sp>
    </p:spTree>
    <p:extLst>
      <p:ext uri="{BB962C8B-B14F-4D97-AF65-F5344CB8AC3E}">
        <p14:creationId xmlns:p14="http://schemas.microsoft.com/office/powerpoint/2010/main" val="18152980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C7F15-3707-45AF-8948-23161F918330}"/>
              </a:ext>
            </a:extLst>
          </p:cNvPr>
          <p:cNvSpPr>
            <a:spLocks noGrp="1"/>
          </p:cNvSpPr>
          <p:nvPr>
            <p:ph type="title"/>
          </p:nvPr>
        </p:nvSpPr>
        <p:spPr/>
        <p:txBody>
          <a:bodyPr/>
          <a:lstStyle/>
          <a:p>
            <a:r>
              <a:rPr lang="en-US" dirty="0">
                <a:ea typeface="Lato" panose="020F0502020204030203" pitchFamily="34" charset="0"/>
                <a:cs typeface="Lato" panose="020F0502020204030203" pitchFamily="34" charset="0"/>
              </a:rPr>
              <a:t>LIFESTYLE PLAN</a:t>
            </a:r>
            <a:endParaRPr lang="en-US" dirty="0">
              <a:solidFill>
                <a:srgbClr val="003C71"/>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06DA0057-B9CB-41EE-8FB4-D8CD3AECA24D}"/>
              </a:ext>
            </a:extLst>
          </p:cNvPr>
          <p:cNvSpPr>
            <a:spLocks noGrp="1"/>
          </p:cNvSpPr>
          <p:nvPr>
            <p:ph idx="1"/>
          </p:nvPr>
        </p:nvSpPr>
        <p:spPr/>
        <p:txBody>
          <a:bodyPr/>
          <a:lstStyle/>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VACCINATIONS </a:t>
            </a:r>
          </a:p>
          <a:p>
            <a:pPr lvl="1"/>
            <a:r>
              <a:rPr lang="en-US" dirty="0">
                <a:solidFill>
                  <a:srgbClr val="003C71"/>
                </a:solidFill>
                <a:latin typeface="Lato" panose="020F0502020204030203" pitchFamily="34" charset="0"/>
                <a:ea typeface="Lato" panose="020F0502020204030203" pitchFamily="34" charset="0"/>
                <a:cs typeface="Lato" panose="020F0502020204030203" pitchFamily="34" charset="0"/>
              </a:rPr>
              <a:t>I</a:t>
            </a:r>
            <a:r>
              <a:rPr lang="en-US" dirty="0">
                <a:solidFill>
                  <a:srgbClr val="003C71"/>
                </a:solidFill>
                <a:ea typeface="Lato" panose="020F0502020204030203" pitchFamily="34" charset="0"/>
                <a:cs typeface="Lato" panose="020F0502020204030203" pitchFamily="34" charset="0"/>
              </a:rPr>
              <a:t>nfluenza</a:t>
            </a:r>
          </a:p>
          <a:p>
            <a:pPr lvl="1"/>
            <a:r>
              <a:rPr lang="en-US" dirty="0">
                <a:solidFill>
                  <a:srgbClr val="003C71"/>
                </a:solidFill>
                <a:latin typeface="Lato" panose="020F0502020204030203" pitchFamily="34" charset="0"/>
                <a:ea typeface="Lato" panose="020F0502020204030203" pitchFamily="34" charset="0"/>
                <a:cs typeface="Lato" panose="020F0502020204030203" pitchFamily="34" charset="0"/>
              </a:rPr>
              <a:t>COVID19</a:t>
            </a:r>
          </a:p>
          <a:p>
            <a:pPr lvl="1"/>
            <a:r>
              <a:rPr lang="en-US" dirty="0">
                <a:solidFill>
                  <a:srgbClr val="003C71"/>
                </a:solidFill>
                <a:ea typeface="Lato" panose="020F0502020204030203" pitchFamily="34" charset="0"/>
                <a:cs typeface="Lato" panose="020F0502020204030203" pitchFamily="34" charset="0"/>
              </a:rPr>
              <a:t>Pneumococcus</a:t>
            </a:r>
          </a:p>
          <a:p>
            <a:pPr lvl="1"/>
            <a:r>
              <a:rPr lang="en-US" dirty="0">
                <a:solidFill>
                  <a:srgbClr val="003C71"/>
                </a:solidFill>
                <a:latin typeface="Lato" panose="020F0502020204030203" pitchFamily="34" charset="0"/>
                <a:ea typeface="Lato" panose="020F0502020204030203" pitchFamily="34" charset="0"/>
                <a:cs typeface="Lato" panose="020F0502020204030203" pitchFamily="34" charset="0"/>
              </a:rPr>
              <a:t>Zoster</a:t>
            </a:r>
          </a:p>
        </p:txBody>
      </p:sp>
    </p:spTree>
    <p:extLst>
      <p:ext uri="{BB962C8B-B14F-4D97-AF65-F5344CB8AC3E}">
        <p14:creationId xmlns:p14="http://schemas.microsoft.com/office/powerpoint/2010/main" val="3428105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D81AB5E-4E8C-48D9-B838-837BA7BE58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9411" y="372547"/>
            <a:ext cx="7910819" cy="6112906"/>
          </a:xfrm>
        </p:spPr>
      </p:pic>
      <p:sp>
        <p:nvSpPr>
          <p:cNvPr id="2" name="Rectangle 1">
            <a:extLst>
              <a:ext uri="{FF2B5EF4-FFF2-40B4-BE49-F238E27FC236}">
                <a16:creationId xmlns:a16="http://schemas.microsoft.com/office/drawing/2014/main" id="{B09E4ADD-7CC8-4960-B8EC-E3C8C728B4B8}"/>
              </a:ext>
            </a:extLst>
          </p:cNvPr>
          <p:cNvSpPr/>
          <p:nvPr/>
        </p:nvSpPr>
        <p:spPr>
          <a:xfrm>
            <a:off x="1743075" y="3924300"/>
            <a:ext cx="685800" cy="4191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9C845C9-2439-4B01-A7D2-CDD7506FB80C}"/>
              </a:ext>
            </a:extLst>
          </p:cNvPr>
          <p:cNvSpPr/>
          <p:nvPr/>
        </p:nvSpPr>
        <p:spPr>
          <a:xfrm>
            <a:off x="2819400" y="4114800"/>
            <a:ext cx="571500" cy="2286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51AA462-DC9E-4414-B39F-6DEB7B9F93FD}"/>
              </a:ext>
            </a:extLst>
          </p:cNvPr>
          <p:cNvSpPr/>
          <p:nvPr/>
        </p:nvSpPr>
        <p:spPr>
          <a:xfrm>
            <a:off x="3571875" y="4114800"/>
            <a:ext cx="800100" cy="33337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50E608C-934C-4453-8E66-817C35234F9B}"/>
              </a:ext>
            </a:extLst>
          </p:cNvPr>
          <p:cNvSpPr/>
          <p:nvPr/>
        </p:nvSpPr>
        <p:spPr>
          <a:xfrm>
            <a:off x="4733925" y="3986673"/>
            <a:ext cx="1057275" cy="333375"/>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E6D70FB-BAED-40A1-9EB0-779FCFC7D9D8}"/>
              </a:ext>
            </a:extLst>
          </p:cNvPr>
          <p:cNvSpPr/>
          <p:nvPr/>
        </p:nvSpPr>
        <p:spPr>
          <a:xfrm>
            <a:off x="5919019" y="4281487"/>
            <a:ext cx="953729" cy="22660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9FE1DAE-AB1D-4A72-8C3D-3804E0174166}"/>
              </a:ext>
            </a:extLst>
          </p:cNvPr>
          <p:cNvSpPr/>
          <p:nvPr/>
        </p:nvSpPr>
        <p:spPr>
          <a:xfrm>
            <a:off x="6833419" y="3924300"/>
            <a:ext cx="988142" cy="22660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46FA17F-E28E-4992-B6F0-CA9720404F93}"/>
              </a:ext>
            </a:extLst>
          </p:cNvPr>
          <p:cNvSpPr/>
          <p:nvPr/>
        </p:nvSpPr>
        <p:spPr>
          <a:xfrm>
            <a:off x="7556090" y="4281487"/>
            <a:ext cx="953729" cy="26101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A059247-FBA6-4CEA-9B4D-35AD4B30F083}"/>
              </a:ext>
            </a:extLst>
          </p:cNvPr>
          <p:cNvSpPr/>
          <p:nvPr/>
        </p:nvSpPr>
        <p:spPr>
          <a:xfrm>
            <a:off x="8814619" y="4114800"/>
            <a:ext cx="604684" cy="166687"/>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F0D4BD6-6F95-4AB1-9EBD-7CC4E3DF83F8}"/>
              </a:ext>
            </a:extLst>
          </p:cNvPr>
          <p:cNvSpPr/>
          <p:nvPr/>
        </p:nvSpPr>
        <p:spPr>
          <a:xfrm>
            <a:off x="6784257" y="4714568"/>
            <a:ext cx="1096297" cy="314632"/>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CD7E203-8600-41E4-9B8A-202454B52049}"/>
              </a:ext>
            </a:extLst>
          </p:cNvPr>
          <p:cNvSpPr/>
          <p:nvPr/>
        </p:nvSpPr>
        <p:spPr>
          <a:xfrm>
            <a:off x="7259884" y="5152103"/>
            <a:ext cx="644012" cy="221225"/>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41C055-D4BF-418E-BBF9-6979D8DEF2FB}"/>
              </a:ext>
            </a:extLst>
          </p:cNvPr>
          <p:cNvSpPr/>
          <p:nvPr/>
        </p:nvSpPr>
        <p:spPr>
          <a:xfrm>
            <a:off x="6060347" y="5068529"/>
            <a:ext cx="899651" cy="304799"/>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AA160BA-A573-463C-BA15-56D2CD5BECF8}"/>
              </a:ext>
            </a:extLst>
          </p:cNvPr>
          <p:cNvSpPr/>
          <p:nvPr/>
        </p:nvSpPr>
        <p:spPr>
          <a:xfrm>
            <a:off x="5262562" y="5314335"/>
            <a:ext cx="695786" cy="22122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FE1070E-1206-4A8B-8292-2C5CBFA072D6}"/>
              </a:ext>
            </a:extLst>
          </p:cNvPr>
          <p:cNvSpPr/>
          <p:nvPr/>
        </p:nvSpPr>
        <p:spPr>
          <a:xfrm>
            <a:off x="4812890" y="4542503"/>
            <a:ext cx="762000" cy="314632"/>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A38807C-D9ED-4F62-9EA4-49F8656A2781}"/>
              </a:ext>
            </a:extLst>
          </p:cNvPr>
          <p:cNvSpPr/>
          <p:nvPr/>
        </p:nvSpPr>
        <p:spPr>
          <a:xfrm>
            <a:off x="2681770" y="4763728"/>
            <a:ext cx="1059404" cy="304801"/>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1402CCB-99B6-4B19-ACCF-E319CA27D682}"/>
              </a:ext>
            </a:extLst>
          </p:cNvPr>
          <p:cNvSpPr/>
          <p:nvPr/>
        </p:nvSpPr>
        <p:spPr>
          <a:xfrm>
            <a:off x="1946787" y="5220928"/>
            <a:ext cx="825910" cy="22122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F4BF07-FE92-4487-B9FE-AEB63869D53C}"/>
              </a:ext>
            </a:extLst>
          </p:cNvPr>
          <p:cNvSpPr/>
          <p:nvPr/>
        </p:nvSpPr>
        <p:spPr>
          <a:xfrm>
            <a:off x="2819400" y="5511516"/>
            <a:ext cx="695786" cy="16715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4A79E5C-BC05-44EF-93B9-ADEFA87755F2}"/>
              </a:ext>
            </a:extLst>
          </p:cNvPr>
          <p:cNvSpPr/>
          <p:nvPr/>
        </p:nvSpPr>
        <p:spPr>
          <a:xfrm>
            <a:off x="3741174" y="5331540"/>
            <a:ext cx="870155" cy="304801"/>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8FC05AC-F735-41C8-89C6-21D7E30DA781}"/>
              </a:ext>
            </a:extLst>
          </p:cNvPr>
          <p:cNvSpPr/>
          <p:nvPr/>
        </p:nvSpPr>
        <p:spPr>
          <a:xfrm>
            <a:off x="3515186" y="5958348"/>
            <a:ext cx="695786" cy="16330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F369B59-BB61-4F6B-9349-4F52ADF6417A}"/>
              </a:ext>
            </a:extLst>
          </p:cNvPr>
          <p:cNvSpPr/>
          <p:nvPr/>
        </p:nvSpPr>
        <p:spPr>
          <a:xfrm>
            <a:off x="4566776" y="5684272"/>
            <a:ext cx="695786" cy="16715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EC4613A-A8B4-4CA0-8941-4EE811D970EC}"/>
              </a:ext>
            </a:extLst>
          </p:cNvPr>
          <p:cNvSpPr/>
          <p:nvPr/>
        </p:nvSpPr>
        <p:spPr>
          <a:xfrm>
            <a:off x="3855056" y="4949463"/>
            <a:ext cx="957834" cy="2898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AA7FC0C-7562-4686-9C19-352B269E63FF}"/>
              </a:ext>
            </a:extLst>
          </p:cNvPr>
          <p:cNvSpPr/>
          <p:nvPr/>
        </p:nvSpPr>
        <p:spPr>
          <a:xfrm>
            <a:off x="8059917" y="4714568"/>
            <a:ext cx="1552311" cy="7275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AIR </a:t>
            </a:r>
          </a:p>
          <a:p>
            <a:pPr algn="ctr"/>
            <a:r>
              <a:rPr lang="en-US" b="1" dirty="0"/>
              <a:t>POLLUTION</a:t>
            </a:r>
          </a:p>
        </p:txBody>
      </p:sp>
      <p:sp>
        <p:nvSpPr>
          <p:cNvPr id="25" name="Oval 24">
            <a:extLst>
              <a:ext uri="{FF2B5EF4-FFF2-40B4-BE49-F238E27FC236}">
                <a16:creationId xmlns:a16="http://schemas.microsoft.com/office/drawing/2014/main" id="{B7B1BE64-E21E-4435-AE2F-E42F563FBEA1}"/>
              </a:ext>
            </a:extLst>
          </p:cNvPr>
          <p:cNvSpPr/>
          <p:nvPr/>
        </p:nvSpPr>
        <p:spPr>
          <a:xfrm>
            <a:off x="3035431" y="443060"/>
            <a:ext cx="6474799" cy="186106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a:solidFill>
                  <a:schemeClr val="bg1"/>
                </a:solidFill>
                <a:effectLst>
                  <a:glow rad="228600">
                    <a:schemeClr val="accent3">
                      <a:satMod val="175000"/>
                      <a:alpha val="40000"/>
                    </a:schemeClr>
                  </a:glow>
                </a:effectLst>
              </a:rPr>
              <a:t>UNKNOWN</a:t>
            </a:r>
            <a:endParaRPr lang="en-US" sz="3400" dirty="0">
              <a:solidFill>
                <a:schemeClr val="bg1"/>
              </a:solidFill>
            </a:endParaRPr>
          </a:p>
        </p:txBody>
      </p:sp>
    </p:spTree>
    <p:extLst>
      <p:ext uri="{BB962C8B-B14F-4D97-AF65-F5344CB8AC3E}">
        <p14:creationId xmlns:p14="http://schemas.microsoft.com/office/powerpoint/2010/main" val="202157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C7F15-3707-45AF-8948-23161F918330}"/>
              </a:ext>
            </a:extLst>
          </p:cNvPr>
          <p:cNvSpPr>
            <a:spLocks noGrp="1"/>
          </p:cNvSpPr>
          <p:nvPr>
            <p:ph type="title"/>
          </p:nvPr>
        </p:nvSpPr>
        <p:spPr/>
        <p:txBody>
          <a:bodyPr/>
          <a:lstStyle/>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CASE PRESENTATION</a:t>
            </a:r>
          </a:p>
        </p:txBody>
      </p:sp>
      <p:sp>
        <p:nvSpPr>
          <p:cNvPr id="3" name="Content Placeholder 2">
            <a:extLst>
              <a:ext uri="{FF2B5EF4-FFF2-40B4-BE49-F238E27FC236}">
                <a16:creationId xmlns:a16="http://schemas.microsoft.com/office/drawing/2014/main" id="{06DA0057-B9CB-41EE-8FB4-D8CD3AECA24D}"/>
              </a:ext>
            </a:extLst>
          </p:cNvPr>
          <p:cNvSpPr>
            <a:spLocks noGrp="1"/>
          </p:cNvSpPr>
          <p:nvPr>
            <p:ph idx="1"/>
          </p:nvPr>
        </p:nvSpPr>
        <p:spPr/>
        <p:txBody>
          <a:bodyPr>
            <a:normAutofit fontScale="85000" lnSpcReduction="20000"/>
          </a:bodyPr>
          <a:lstStyle/>
          <a:p>
            <a:pPr marL="0" marR="0" algn="ctr">
              <a:lnSpc>
                <a:spcPct val="107000"/>
              </a:lnSpc>
              <a:spcBef>
                <a:spcPts val="0"/>
              </a:spcBef>
              <a:spcAft>
                <a:spcPts val="800"/>
              </a:spcAft>
            </a:pPr>
            <a:r>
              <a:rPr lang="en-US" sz="2000" b="1" dirty="0">
                <a:effectLst/>
                <a:latin typeface="+mj-lt"/>
                <a:ea typeface="Calibri" panose="020F0502020204030204" pitchFamily="34" charset="0"/>
              </a:rPr>
              <a:t>JANE DOE</a:t>
            </a:r>
            <a:endParaRPr lang="en-US" sz="2000" dirty="0">
              <a:effectLst/>
              <a:latin typeface="+mj-lt"/>
              <a:ea typeface="Calibri" panose="020F0502020204030204" pitchFamily="34" charset="0"/>
            </a:endParaRPr>
          </a:p>
          <a:p>
            <a:pPr marL="0" marR="0" algn="ctr">
              <a:lnSpc>
                <a:spcPct val="107000"/>
              </a:lnSpc>
              <a:spcBef>
                <a:spcPts val="0"/>
              </a:spcBef>
              <a:spcAft>
                <a:spcPts val="800"/>
              </a:spcAft>
            </a:pPr>
            <a:r>
              <a:rPr lang="en-US" sz="2000" dirty="0">
                <a:solidFill>
                  <a:srgbClr val="000000"/>
                </a:solidFill>
                <a:effectLst/>
                <a:latin typeface="+mj-lt"/>
                <a:ea typeface="Calibri" panose="020F0502020204030204" pitchFamily="34" charset="0"/>
              </a:rPr>
              <a:t> </a:t>
            </a:r>
            <a:r>
              <a:rPr lang="en-US" sz="2000" b="1" dirty="0">
                <a:solidFill>
                  <a:srgbClr val="393939"/>
                </a:solidFill>
                <a:effectLst/>
                <a:latin typeface="+mj-lt"/>
                <a:ea typeface="Times New Roman" panose="02020603050405020304" pitchFamily="18" charset="0"/>
              </a:rPr>
              <a:t>INITIAL RISK ASSESSMENT AND ROOT CAUSES</a:t>
            </a:r>
            <a:endParaRPr lang="en-US" sz="2000" dirty="0">
              <a:effectLst/>
              <a:latin typeface="+mj-lt"/>
              <a:ea typeface="Calibri" panose="020F0502020204030204" pitchFamily="34" charset="0"/>
            </a:endParaRPr>
          </a:p>
          <a:p>
            <a:pPr marL="0" marR="0" algn="ctr">
              <a:lnSpc>
                <a:spcPct val="107000"/>
              </a:lnSpc>
              <a:spcBef>
                <a:spcPts val="0"/>
              </a:spcBef>
              <a:spcAft>
                <a:spcPts val="0"/>
              </a:spcAft>
            </a:pPr>
            <a:r>
              <a:rPr lang="en-US" sz="2000" b="1" dirty="0">
                <a:solidFill>
                  <a:srgbClr val="393939"/>
                </a:solidFill>
                <a:latin typeface="+mj-lt"/>
                <a:ea typeface="Calibri" panose="020F0502020204030204" pitchFamily="34" charset="0"/>
              </a:rPr>
              <a:t>Date</a:t>
            </a:r>
            <a:endParaRPr lang="en-US" sz="2000" dirty="0">
              <a:effectLst/>
              <a:latin typeface="+mj-lt"/>
              <a:ea typeface="Calibri" panose="020F0502020204030204" pitchFamily="34" charset="0"/>
            </a:endParaRPr>
          </a:p>
          <a:p>
            <a:pPr marL="0" marR="0" indent="0" algn="ctr">
              <a:lnSpc>
                <a:spcPct val="107000"/>
              </a:lnSpc>
              <a:spcBef>
                <a:spcPts val="0"/>
              </a:spcBef>
              <a:spcAft>
                <a:spcPts val="0"/>
              </a:spcAft>
              <a:buNone/>
            </a:pPr>
            <a:endParaRPr lang="en-US" sz="2000" dirty="0">
              <a:effectLst/>
              <a:latin typeface="+mj-lt"/>
              <a:ea typeface="Calibri" panose="020F0502020204030204" pitchFamily="34" charset="0"/>
            </a:endParaRPr>
          </a:p>
          <a:p>
            <a:pPr marL="0" marR="0">
              <a:lnSpc>
                <a:spcPct val="107000"/>
              </a:lnSpc>
              <a:spcBef>
                <a:spcPts val="0"/>
              </a:spcBef>
              <a:spcAft>
                <a:spcPts val="0"/>
              </a:spcAft>
            </a:pPr>
            <a:r>
              <a:rPr lang="en-US" sz="2000" b="1" dirty="0">
                <a:solidFill>
                  <a:srgbClr val="393939"/>
                </a:solidFill>
                <a:effectLst/>
                <a:latin typeface="+mj-lt"/>
                <a:ea typeface="Times New Roman" panose="02020603050405020304" pitchFamily="18" charset="0"/>
              </a:rPr>
              <a:t>ARTERIAL DISEASE: PRESENT/ABSENT</a:t>
            </a:r>
            <a:endParaRPr lang="en-US" sz="2000" dirty="0">
              <a:effectLst/>
              <a:latin typeface="+mj-lt"/>
              <a:ea typeface="Calibri" panose="020F050202020403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b="1" dirty="0">
                <a:solidFill>
                  <a:srgbClr val="393939"/>
                </a:solidFill>
                <a:effectLst/>
                <a:latin typeface="+mj-lt"/>
                <a:ea typeface="Times New Roman" panose="02020603050405020304" pitchFamily="18" charset="0"/>
              </a:rPr>
              <a:t> PLAQUE STATUS—location, type, extent, symptomatic?</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endParaRPr lang="en-US" sz="2000" dirty="0">
              <a:solidFill>
                <a:srgbClr val="393939"/>
              </a:solidFill>
              <a:effectLst/>
              <a:latin typeface="+mj-lt"/>
              <a:ea typeface="Calibri" panose="020F0502020204030204" pitchFamily="34" charset="0"/>
            </a:endParaRPr>
          </a:p>
          <a:p>
            <a:pPr marL="0" marR="0">
              <a:lnSpc>
                <a:spcPct val="107000"/>
              </a:lnSpc>
              <a:spcBef>
                <a:spcPts val="0"/>
              </a:spcBef>
              <a:spcAft>
                <a:spcPts val="0"/>
              </a:spcAft>
            </a:pPr>
            <a:r>
              <a:rPr lang="en-US" sz="2000" b="1" dirty="0">
                <a:solidFill>
                  <a:srgbClr val="393939"/>
                </a:solidFill>
                <a:effectLst/>
                <a:latin typeface="+mj-lt"/>
                <a:ea typeface="Times New Roman" panose="02020603050405020304" pitchFamily="18" charset="0"/>
              </a:rPr>
              <a:t>INFLAMMATION: PRESENT/ABSENT</a:t>
            </a:r>
            <a:endParaRPr lang="en-US" sz="2000" dirty="0">
              <a:effectLst/>
              <a:latin typeface="+mj-lt"/>
              <a:ea typeface="Calibri" panose="020F0502020204030204" pitchFamily="34" charset="0"/>
            </a:endParaRPr>
          </a:p>
          <a:p>
            <a:pPr marL="0" marR="0" indent="0">
              <a:lnSpc>
                <a:spcPct val="107000"/>
              </a:lnSpc>
              <a:spcBef>
                <a:spcPts val="0"/>
              </a:spcBef>
              <a:spcAft>
                <a:spcPts val="0"/>
              </a:spcAft>
              <a:buNone/>
            </a:pPr>
            <a:endParaRPr lang="en-US" sz="2000" dirty="0">
              <a:effectLst/>
              <a:latin typeface="+mj-lt"/>
              <a:ea typeface="Calibri" panose="020F0502020204030204" pitchFamily="34" charset="0"/>
            </a:endParaRPr>
          </a:p>
          <a:p>
            <a:pPr marL="0" marR="0">
              <a:lnSpc>
                <a:spcPct val="107000"/>
              </a:lnSpc>
              <a:spcBef>
                <a:spcPts val="0"/>
              </a:spcBef>
              <a:spcAft>
                <a:spcPts val="0"/>
              </a:spcAft>
            </a:pPr>
            <a:r>
              <a:rPr lang="en-US" sz="2000" b="1" dirty="0">
                <a:solidFill>
                  <a:srgbClr val="393939"/>
                </a:solidFill>
                <a:effectLst/>
                <a:latin typeface="+mj-lt"/>
                <a:ea typeface="Times New Roman" panose="02020603050405020304" pitchFamily="18" charset="0"/>
              </a:rPr>
              <a:t>ROOT CAUSES OF DAMAGE/INFLAMMATION/DISEASE--listed roughly in order of importance</a:t>
            </a:r>
            <a:endParaRPr lang="en-US" sz="2000" dirty="0">
              <a:effectLst/>
              <a:latin typeface="+mj-lt"/>
              <a:ea typeface="Calibri" panose="020F050202020403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b="1" dirty="0">
                <a:solidFill>
                  <a:srgbClr val="393939"/>
                </a:solidFill>
                <a:effectLst/>
                <a:latin typeface="+mj-lt"/>
                <a:ea typeface="Times New Roman" panose="02020603050405020304" pitchFamily="18" charset="0"/>
              </a:rPr>
              <a:t>KNOWN</a:t>
            </a:r>
            <a:endParaRPr lang="en-US" sz="2000" dirty="0">
              <a:solidFill>
                <a:srgbClr val="393939"/>
              </a:solidFill>
              <a:effectLst/>
              <a:latin typeface="+mj-lt"/>
              <a:ea typeface="Calibri" panose="020F0502020204030204" pitchFamily="34"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2000" b="1" dirty="0">
                <a:solidFill>
                  <a:srgbClr val="393939"/>
                </a:solidFill>
                <a:effectLst/>
                <a:latin typeface="+mj-lt"/>
                <a:ea typeface="Times New Roman" panose="02020603050405020304" pitchFamily="18" charset="0"/>
                <a:cs typeface="Times New Roman" panose="02020603050405020304" pitchFamily="18" charset="0"/>
              </a:rPr>
              <a:t>Listed from your evaluation with “Controlled/Uncontrolled” comment</a:t>
            </a:r>
            <a:endParaRPr lang="en-US" sz="2000" dirty="0">
              <a:solidFill>
                <a:srgbClr val="393939"/>
              </a:solidFill>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b="1" dirty="0">
                <a:solidFill>
                  <a:srgbClr val="393939"/>
                </a:solidFill>
                <a:effectLst/>
                <a:latin typeface="+mj-lt"/>
                <a:ea typeface="Times New Roman" panose="02020603050405020304" pitchFamily="18" charset="0"/>
              </a:rPr>
              <a:t>UNKNOWN</a:t>
            </a:r>
            <a:endParaRPr lang="en-US" sz="2000" dirty="0">
              <a:solidFill>
                <a:srgbClr val="393939"/>
              </a:solidFill>
              <a:effectLst/>
              <a:latin typeface="+mj-lt"/>
              <a:ea typeface="Calibri" panose="020F0502020204030204" pitchFamily="34"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2000" b="1" dirty="0">
                <a:solidFill>
                  <a:srgbClr val="393939"/>
                </a:solidFill>
                <a:effectLst/>
                <a:latin typeface="+mj-lt"/>
                <a:ea typeface="Times New Roman" panose="02020603050405020304" pitchFamily="18" charset="0"/>
                <a:cs typeface="Times New Roman" panose="02020603050405020304" pitchFamily="18" charset="0"/>
              </a:rPr>
              <a:t>All those not yet tested for</a:t>
            </a:r>
            <a:endParaRPr lang="en-US" sz="2000" dirty="0">
              <a:solidFill>
                <a:srgbClr val="393939"/>
              </a:solidFill>
              <a:effectLst/>
              <a:latin typeface="+mj-lt"/>
              <a:ea typeface="Calibri" panose="020F0502020204030204" pitchFamily="34" charset="0"/>
              <a:cs typeface="Times New Roman" panose="02020603050405020304" pitchFamily="18" charset="0"/>
            </a:endParaRPr>
          </a:p>
          <a:p>
            <a:endParaRPr lang="en-US" dirty="0">
              <a:solidFill>
                <a:srgbClr val="003C7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0680629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DA0057-B9CB-41EE-8FB4-D8CD3AECA24D}"/>
              </a:ext>
            </a:extLst>
          </p:cNvPr>
          <p:cNvSpPr>
            <a:spLocks noGrp="1"/>
          </p:cNvSpPr>
          <p:nvPr>
            <p:ph idx="1"/>
          </p:nvPr>
        </p:nvSpPr>
        <p:spPr>
          <a:xfrm>
            <a:off x="838200" y="894447"/>
            <a:ext cx="10515600" cy="4351338"/>
          </a:xfrm>
        </p:spPr>
        <p:txBody>
          <a:bodyPr/>
          <a:lstStyle/>
          <a:p>
            <a:pPr marL="0" indent="0" algn="ctr">
              <a:buNone/>
            </a:pPr>
            <a:endParaRPr lang="en-US" dirty="0">
              <a:solidFill>
                <a:srgbClr val="003C71"/>
              </a:solidFill>
              <a:latin typeface="Lato" panose="020F0502020204030203" pitchFamily="34" charset="0"/>
              <a:ea typeface="Lato" panose="020F0502020204030203" pitchFamily="34" charset="0"/>
              <a:cs typeface="Lato" panose="020F0502020204030203" pitchFamily="34" charset="0"/>
            </a:endParaRPr>
          </a:p>
          <a:p>
            <a:pPr marL="0" indent="0" algn="ctr">
              <a:buNone/>
            </a:pPr>
            <a:endParaRPr lang="en-US" dirty="0">
              <a:solidFill>
                <a:srgbClr val="003C71"/>
              </a:solidFill>
              <a:ea typeface="Lato" panose="020F0502020204030203" pitchFamily="34" charset="0"/>
              <a:cs typeface="Lato" panose="020F0502020204030203" pitchFamily="34" charset="0"/>
            </a:endParaRPr>
          </a:p>
          <a:p>
            <a:pPr marL="0" indent="0" algn="ctr">
              <a:buNone/>
            </a:pPr>
            <a:r>
              <a:rPr lang="en-US" sz="5000" dirty="0">
                <a:solidFill>
                  <a:srgbClr val="003C71"/>
                </a:solidFill>
                <a:latin typeface="Lato" panose="020F0502020204030203" pitchFamily="34" charset="0"/>
                <a:ea typeface="Lato" panose="020F0502020204030203" pitchFamily="34" charset="0"/>
                <a:cs typeface="Lato" panose="020F0502020204030203" pitchFamily="34" charset="0"/>
              </a:rPr>
              <a:t>QUESTIONS</a:t>
            </a:r>
          </a:p>
          <a:p>
            <a:pPr marL="0" indent="0" algn="ctr">
              <a:buNone/>
            </a:pPr>
            <a:r>
              <a:rPr lang="en-US" sz="5000" dirty="0">
                <a:solidFill>
                  <a:srgbClr val="003C71"/>
                </a:solidFill>
                <a:ea typeface="Lato" panose="020F0502020204030203" pitchFamily="34" charset="0"/>
                <a:cs typeface="Lato" panose="020F0502020204030203" pitchFamily="34" charset="0"/>
              </a:rPr>
              <a:t>AND</a:t>
            </a:r>
          </a:p>
          <a:p>
            <a:pPr marL="0" indent="0" algn="ctr">
              <a:buNone/>
            </a:pPr>
            <a:r>
              <a:rPr lang="en-US" sz="5000" dirty="0">
                <a:solidFill>
                  <a:srgbClr val="003C71"/>
                </a:solidFill>
                <a:latin typeface="Lato" panose="020F0502020204030203" pitchFamily="34" charset="0"/>
                <a:ea typeface="Lato" panose="020F0502020204030203" pitchFamily="34" charset="0"/>
                <a:cs typeface="Lato" panose="020F0502020204030203" pitchFamily="34" charset="0"/>
              </a:rPr>
              <a:t>ANSWERS</a:t>
            </a:r>
          </a:p>
        </p:txBody>
      </p:sp>
    </p:spTree>
    <p:extLst>
      <p:ext uri="{BB962C8B-B14F-4D97-AF65-F5344CB8AC3E}">
        <p14:creationId xmlns:p14="http://schemas.microsoft.com/office/powerpoint/2010/main" val="1250453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C7F15-3707-45AF-8948-23161F918330}"/>
              </a:ext>
            </a:extLst>
          </p:cNvPr>
          <p:cNvSpPr>
            <a:spLocks noGrp="1"/>
          </p:cNvSpPr>
          <p:nvPr>
            <p:ph type="title"/>
          </p:nvPr>
        </p:nvSpPr>
        <p:spPr/>
        <p:txBody>
          <a:bodyPr/>
          <a:lstStyle/>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EVALUATION STEPS</a:t>
            </a:r>
          </a:p>
        </p:txBody>
      </p:sp>
      <p:sp>
        <p:nvSpPr>
          <p:cNvPr id="3" name="Content Placeholder 2">
            <a:extLst>
              <a:ext uri="{FF2B5EF4-FFF2-40B4-BE49-F238E27FC236}">
                <a16:creationId xmlns:a16="http://schemas.microsoft.com/office/drawing/2014/main" id="{06DA0057-B9CB-41EE-8FB4-D8CD3AECA24D}"/>
              </a:ext>
            </a:extLst>
          </p:cNvPr>
          <p:cNvSpPr>
            <a:spLocks noGrp="1"/>
          </p:cNvSpPr>
          <p:nvPr>
            <p:ph idx="1"/>
          </p:nvPr>
        </p:nvSpPr>
        <p:spPr/>
        <p:txBody>
          <a:bodyPr/>
          <a:lstStyle/>
          <a:p>
            <a:r>
              <a:rPr lang="en-US" b="1" dirty="0">
                <a:solidFill>
                  <a:srgbClr val="003C71"/>
                </a:solidFill>
                <a:latin typeface="Lato" panose="020F0502020204030203" pitchFamily="34" charset="0"/>
                <a:ea typeface="Lato" panose="020F0502020204030203" pitchFamily="34" charset="0"/>
                <a:cs typeface="Lato" panose="020F0502020204030203" pitchFamily="34" charset="0"/>
              </a:rPr>
              <a:t>LIFESTYLE EVALUATION</a:t>
            </a:r>
          </a:p>
          <a:p>
            <a:pPr lvl="1"/>
            <a:r>
              <a:rPr lang="en-US" dirty="0">
                <a:solidFill>
                  <a:srgbClr val="003C71"/>
                </a:solidFill>
                <a:latin typeface="Lato" panose="020F0502020204030203" pitchFamily="34" charset="0"/>
                <a:ea typeface="Lato" panose="020F0502020204030203" pitchFamily="34" charset="0"/>
                <a:cs typeface="Lato" panose="020F0502020204030203" pitchFamily="34" charset="0"/>
              </a:rPr>
              <a:t>Nutrition Survey</a:t>
            </a:r>
          </a:p>
          <a:p>
            <a:pPr lvl="1"/>
            <a:r>
              <a:rPr lang="en-US" dirty="0">
                <a:solidFill>
                  <a:srgbClr val="003C71"/>
                </a:solidFill>
                <a:latin typeface="Lato" panose="020F0502020204030203" pitchFamily="34" charset="0"/>
                <a:ea typeface="Lato" panose="020F0502020204030203" pitchFamily="34" charset="0"/>
                <a:cs typeface="Lato" panose="020F0502020204030203" pitchFamily="34" charset="0"/>
              </a:rPr>
              <a:t>Movement Survey</a:t>
            </a:r>
          </a:p>
          <a:p>
            <a:pPr lvl="1"/>
            <a:r>
              <a:rPr lang="en-US" dirty="0">
                <a:solidFill>
                  <a:srgbClr val="003C71"/>
                </a:solidFill>
                <a:latin typeface="Lato" panose="020F0502020204030203" pitchFamily="34" charset="0"/>
                <a:ea typeface="Lato" panose="020F0502020204030203" pitchFamily="34" charset="0"/>
                <a:cs typeface="Lato" panose="020F0502020204030203" pitchFamily="34" charset="0"/>
              </a:rPr>
              <a:t>Sleep Survey</a:t>
            </a:r>
          </a:p>
          <a:p>
            <a:pPr lvl="2"/>
            <a:r>
              <a:rPr lang="en-US" dirty="0">
                <a:solidFill>
                  <a:srgbClr val="003C71"/>
                </a:solidFill>
                <a:ea typeface="Lato" panose="020F0502020204030203" pitchFamily="34" charset="0"/>
                <a:cs typeface="Lato" panose="020F0502020204030203" pitchFamily="34" charset="0"/>
              </a:rPr>
              <a:t>Epworth or </a:t>
            </a:r>
            <a:r>
              <a:rPr lang="en-US" dirty="0">
                <a:solidFill>
                  <a:srgbClr val="003C71"/>
                </a:solidFill>
                <a:latin typeface="Lato" panose="020F0502020204030203" pitchFamily="34" charset="0"/>
                <a:ea typeface="Lato" panose="020F0502020204030203" pitchFamily="34" charset="0"/>
                <a:cs typeface="Lato" panose="020F0502020204030203" pitchFamily="34" charset="0"/>
              </a:rPr>
              <a:t>STOP-BANG </a:t>
            </a:r>
            <a:r>
              <a:rPr lang="en-US" dirty="0">
                <a:solidFill>
                  <a:srgbClr val="003C71"/>
                </a:solidFill>
                <a:latin typeface="Lato" panose="020F0502020204030203" pitchFamily="34" charset="0"/>
                <a:ea typeface="Lato" panose="020F0502020204030203" pitchFamily="34" charset="0"/>
                <a:cs typeface="Lato" panose="020F0502020204030203" pitchFamily="34" charset="0"/>
                <a:sym typeface="Wingdings" panose="05000000000000000000" pitchFamily="2" charset="2"/>
              </a:rPr>
              <a:t> IF ABNORMAL  Formal Sleep Study (home or facility)</a:t>
            </a:r>
            <a:endParaRPr lang="en-US" dirty="0">
              <a:solidFill>
                <a:srgbClr val="003C71"/>
              </a:solidFill>
              <a:latin typeface="Lato" panose="020F0502020204030203" pitchFamily="34" charset="0"/>
              <a:ea typeface="Lato" panose="020F0502020204030203" pitchFamily="34" charset="0"/>
              <a:cs typeface="Lato" panose="020F0502020204030203" pitchFamily="34" charset="0"/>
            </a:endParaRPr>
          </a:p>
          <a:p>
            <a:pPr lvl="2"/>
            <a:r>
              <a:rPr lang="en-US" dirty="0">
                <a:solidFill>
                  <a:srgbClr val="003C71"/>
                </a:solidFill>
                <a:ea typeface="Lato" panose="020F0502020204030203" pitchFamily="34" charset="0"/>
                <a:cs typeface="Lato" panose="020F0502020204030203" pitchFamily="34" charset="0"/>
              </a:rPr>
              <a:t>D</a:t>
            </a:r>
            <a:r>
              <a:rPr lang="en-US" dirty="0">
                <a:solidFill>
                  <a:srgbClr val="003C71"/>
                </a:solidFill>
                <a:latin typeface="Lato" panose="020F0502020204030203" pitchFamily="34" charset="0"/>
                <a:ea typeface="Lato" panose="020F0502020204030203" pitchFamily="34" charset="0"/>
                <a:cs typeface="Lato" panose="020F0502020204030203" pitchFamily="34" charset="0"/>
              </a:rPr>
              <a:t>uration, quality, shift workers</a:t>
            </a:r>
          </a:p>
          <a:p>
            <a:pPr lvl="1"/>
            <a:r>
              <a:rPr lang="en-US" dirty="0">
                <a:solidFill>
                  <a:srgbClr val="003C71"/>
                </a:solidFill>
                <a:latin typeface="Lato" panose="020F0502020204030203" pitchFamily="34" charset="0"/>
                <a:ea typeface="Lato" panose="020F0502020204030203" pitchFamily="34" charset="0"/>
                <a:cs typeface="Lato" panose="020F0502020204030203" pitchFamily="34" charset="0"/>
              </a:rPr>
              <a:t>Stress Survey</a:t>
            </a:r>
          </a:p>
          <a:p>
            <a:pPr lvl="2"/>
            <a:r>
              <a:rPr lang="en-US" dirty="0">
                <a:solidFill>
                  <a:srgbClr val="003C71"/>
                </a:solidFill>
                <a:ea typeface="Lato" panose="020F0502020204030203" pitchFamily="34" charset="0"/>
                <a:cs typeface="Lato" panose="020F0502020204030203" pitchFamily="34" charset="0"/>
              </a:rPr>
              <a:t>Connected Mind digital evaluation: </a:t>
            </a:r>
            <a:r>
              <a:rPr lang="en-US" i="1" dirty="0">
                <a:solidFill>
                  <a:srgbClr val="003C71"/>
                </a:solidFill>
                <a:ea typeface="Lato" panose="020F0502020204030203" pitchFamily="34" charset="0"/>
                <a:cs typeface="Lato" panose="020F0502020204030203" pitchFamily="34" charset="0"/>
              </a:rPr>
              <a:t>https://connectedmind.me/screen-4-life/</a:t>
            </a:r>
            <a:endParaRPr lang="en-US" i="1" dirty="0">
              <a:solidFill>
                <a:srgbClr val="003C71"/>
              </a:solidFill>
              <a:latin typeface="Lato" panose="020F0502020204030203" pitchFamily="34" charset="0"/>
              <a:ea typeface="Lato" panose="020F0502020204030203" pitchFamily="34" charset="0"/>
              <a:cs typeface="Lato" panose="020F0502020204030203" pitchFamily="34" charset="0"/>
            </a:endParaRPr>
          </a:p>
          <a:p>
            <a:pPr lvl="1"/>
            <a:r>
              <a:rPr lang="en-US" dirty="0">
                <a:solidFill>
                  <a:srgbClr val="003C71"/>
                </a:solidFill>
                <a:latin typeface="Lato" panose="020F0502020204030203" pitchFamily="34" charset="0"/>
                <a:ea typeface="Lato" panose="020F0502020204030203" pitchFamily="34" charset="0"/>
                <a:cs typeface="Lato" panose="020F0502020204030203" pitchFamily="34" charset="0"/>
              </a:rPr>
              <a:t>Environmental Survey</a:t>
            </a:r>
          </a:p>
          <a:p>
            <a:pPr lvl="2"/>
            <a:r>
              <a:rPr lang="en-US" dirty="0">
                <a:solidFill>
                  <a:srgbClr val="003C71"/>
                </a:solidFill>
                <a:latin typeface="Lato" panose="020F0502020204030203" pitchFamily="34" charset="0"/>
                <a:ea typeface="Lato" panose="020F0502020204030203" pitchFamily="34" charset="0"/>
                <a:cs typeface="Lato" panose="020F0502020204030203" pitchFamily="34" charset="0"/>
              </a:rPr>
              <a:t>nicotine, air pollution, marijuana</a:t>
            </a:r>
          </a:p>
        </p:txBody>
      </p:sp>
    </p:spTree>
    <p:extLst>
      <p:ext uri="{BB962C8B-B14F-4D97-AF65-F5344CB8AC3E}">
        <p14:creationId xmlns:p14="http://schemas.microsoft.com/office/powerpoint/2010/main" val="3815951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C7F15-3707-45AF-8948-23161F918330}"/>
              </a:ext>
            </a:extLst>
          </p:cNvPr>
          <p:cNvSpPr>
            <a:spLocks noGrp="1"/>
          </p:cNvSpPr>
          <p:nvPr>
            <p:ph type="title"/>
          </p:nvPr>
        </p:nvSpPr>
        <p:spPr/>
        <p:txBody>
          <a:bodyPr/>
          <a:lstStyle/>
          <a:p>
            <a:r>
              <a:rPr lang="en-US" dirty="0">
                <a:ea typeface="Lato" panose="020F0502020204030203" pitchFamily="34" charset="0"/>
                <a:cs typeface="Lato" panose="020F0502020204030203" pitchFamily="34" charset="0"/>
              </a:rPr>
              <a:t>WHOM SHOULD I EDFROG FIRST?</a:t>
            </a:r>
            <a:r>
              <a:rPr lang="en-US" dirty="0">
                <a:solidFill>
                  <a:srgbClr val="003C71"/>
                </a:solidFill>
                <a:latin typeface="Lato" panose="020F0502020204030203" pitchFamily="34" charset="0"/>
                <a:ea typeface="Lato" panose="020F0502020204030203" pitchFamily="34" charset="0"/>
                <a:cs typeface="Lato" panose="020F0502020204030203" pitchFamily="34" charset="0"/>
              </a:rPr>
              <a:t> </a:t>
            </a:r>
          </a:p>
        </p:txBody>
      </p:sp>
      <p:sp>
        <p:nvSpPr>
          <p:cNvPr id="3" name="Content Placeholder 2">
            <a:extLst>
              <a:ext uri="{FF2B5EF4-FFF2-40B4-BE49-F238E27FC236}">
                <a16:creationId xmlns:a16="http://schemas.microsoft.com/office/drawing/2014/main" id="{06DA0057-B9CB-41EE-8FB4-D8CD3AECA24D}"/>
              </a:ext>
            </a:extLst>
          </p:cNvPr>
          <p:cNvSpPr>
            <a:spLocks noGrp="1"/>
          </p:cNvSpPr>
          <p:nvPr>
            <p:ph idx="1"/>
          </p:nvPr>
        </p:nvSpPr>
        <p:spPr/>
        <p:txBody>
          <a:bodyPr>
            <a:normAutofit/>
          </a:bodyPr>
          <a:lstStyle/>
          <a:p>
            <a:r>
              <a:rPr lang="en-US" b="1" dirty="0">
                <a:solidFill>
                  <a:srgbClr val="003C71"/>
                </a:solidFill>
                <a:latin typeface="Lato" panose="020F0502020204030203" pitchFamily="34" charset="0"/>
                <a:ea typeface="Lato" panose="020F0502020204030203" pitchFamily="34" charset="0"/>
                <a:cs typeface="Lato" panose="020F0502020204030203" pitchFamily="34" charset="0"/>
              </a:rPr>
              <a:t>RED FLAG SURVEY</a:t>
            </a:r>
          </a:p>
          <a:p>
            <a:pPr lvl="1"/>
            <a:r>
              <a:rPr lang="en-US" dirty="0">
                <a:solidFill>
                  <a:srgbClr val="003C71"/>
                </a:solidFill>
                <a:latin typeface="Lato" panose="020F0502020204030203" pitchFamily="34" charset="0"/>
                <a:ea typeface="Lato" panose="020F0502020204030203" pitchFamily="34" charset="0"/>
                <a:cs typeface="Lato" panose="020F0502020204030203" pitchFamily="34" charset="0"/>
              </a:rPr>
              <a:t>Use the template from the website</a:t>
            </a:r>
          </a:p>
          <a:p>
            <a:pPr lvl="1"/>
            <a:r>
              <a:rPr lang="en-US" dirty="0">
                <a:solidFill>
                  <a:srgbClr val="003C71"/>
                </a:solidFill>
                <a:latin typeface="Lato" panose="020F0502020204030203" pitchFamily="34" charset="0"/>
                <a:ea typeface="Lato" panose="020F0502020204030203" pitchFamily="34" charset="0"/>
                <a:cs typeface="Lato" panose="020F0502020204030203" pitchFamily="34" charset="0"/>
              </a:rPr>
              <a:t>ANY POSITIVES </a:t>
            </a:r>
            <a:r>
              <a:rPr lang="en-US" dirty="0">
                <a:solidFill>
                  <a:srgbClr val="003C71"/>
                </a:solidFill>
                <a:latin typeface="Lato" panose="020F0502020204030203" pitchFamily="34" charset="0"/>
                <a:ea typeface="Lato" panose="020F0502020204030203" pitchFamily="34" charset="0"/>
                <a:cs typeface="Lato" panose="020F0502020204030203" pitchFamily="34" charset="0"/>
                <a:sym typeface="Wingdings" panose="05000000000000000000" pitchFamily="2" charset="2"/>
              </a:rPr>
              <a:t> </a:t>
            </a:r>
          </a:p>
          <a:p>
            <a:pPr lvl="2"/>
            <a:r>
              <a:rPr lang="en-US" dirty="0">
                <a:solidFill>
                  <a:srgbClr val="003C71"/>
                </a:solidFill>
                <a:latin typeface="Lato" panose="020F0502020204030203" pitchFamily="34" charset="0"/>
                <a:ea typeface="Lato" panose="020F0502020204030203" pitchFamily="34" charset="0"/>
                <a:cs typeface="Lato" panose="020F0502020204030203" pitchFamily="34" charset="0"/>
              </a:rPr>
              <a:t>Complete evaluation</a:t>
            </a:r>
          </a:p>
          <a:p>
            <a:pPr lvl="1"/>
            <a:r>
              <a:rPr lang="en-US" dirty="0">
                <a:solidFill>
                  <a:srgbClr val="003C71"/>
                </a:solidFill>
                <a:ea typeface="Lato" panose="020F0502020204030203" pitchFamily="34" charset="0"/>
                <a:cs typeface="Lato" panose="020F0502020204030203" pitchFamily="34" charset="0"/>
              </a:rPr>
              <a:t>NO POSITIVES </a:t>
            </a:r>
            <a:r>
              <a:rPr lang="en-US" dirty="0">
                <a:solidFill>
                  <a:srgbClr val="003C71"/>
                </a:solidFill>
                <a:ea typeface="Lato" panose="020F0502020204030203" pitchFamily="34" charset="0"/>
                <a:cs typeface="Lato" panose="020F0502020204030203" pitchFamily="34" charset="0"/>
                <a:sym typeface="Wingdings" panose="05000000000000000000" pitchFamily="2" charset="2"/>
              </a:rPr>
              <a:t> </a:t>
            </a:r>
          </a:p>
          <a:p>
            <a:pPr lvl="2"/>
            <a:r>
              <a:rPr lang="en-US" dirty="0">
                <a:solidFill>
                  <a:srgbClr val="003C71"/>
                </a:solidFill>
                <a:ea typeface="Lato" panose="020F0502020204030203" pitchFamily="34" charset="0"/>
                <a:cs typeface="Lato" panose="020F0502020204030203" pitchFamily="34" charset="0"/>
                <a:sym typeface="Wingdings" panose="05000000000000000000" pitchFamily="2" charset="2"/>
              </a:rPr>
              <a:t>Next step </a:t>
            </a:r>
            <a:endParaRPr lang="en-US" dirty="0">
              <a:solidFill>
                <a:srgbClr val="003C71"/>
              </a:solidFill>
              <a:latin typeface="Lato" panose="020F0502020204030203" pitchFamily="34" charset="0"/>
              <a:ea typeface="Lato" panose="020F0502020204030203" pitchFamily="34" charset="0"/>
              <a:cs typeface="Lato" panose="020F0502020204030203" pitchFamily="34" charset="0"/>
            </a:endParaRPr>
          </a:p>
          <a:p>
            <a:pPr marL="0" indent="0">
              <a:buNone/>
            </a:pPr>
            <a:endParaRPr lang="en-US" dirty="0">
              <a:solidFill>
                <a:srgbClr val="003C71"/>
              </a:solidFill>
              <a:ea typeface="Lato" panose="020F0502020204030203" pitchFamily="34" charset="0"/>
              <a:cs typeface="Lato" panose="020F0502020204030203" pitchFamily="34" charset="0"/>
              <a:sym typeface="Wingdings" panose="05000000000000000000" pitchFamily="2" charset="2"/>
            </a:endParaRPr>
          </a:p>
        </p:txBody>
      </p:sp>
      <p:pic>
        <p:nvPicPr>
          <p:cNvPr id="5" name="Picture 4">
            <a:extLst>
              <a:ext uri="{FF2B5EF4-FFF2-40B4-BE49-F238E27FC236}">
                <a16:creationId xmlns:a16="http://schemas.microsoft.com/office/drawing/2014/main" id="{4B67A33C-666D-4DB1-9A89-7ACF9BF9A0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4332" y="1429555"/>
            <a:ext cx="5717735" cy="4185634"/>
          </a:xfrm>
          <a:prstGeom prst="rect">
            <a:avLst/>
          </a:prstGeom>
        </p:spPr>
      </p:pic>
    </p:spTree>
    <p:extLst>
      <p:ext uri="{BB962C8B-B14F-4D97-AF65-F5344CB8AC3E}">
        <p14:creationId xmlns:p14="http://schemas.microsoft.com/office/powerpoint/2010/main" val="4291914276"/>
      </p:ext>
    </p:extLst>
  </p:cSld>
  <p:clrMapOvr>
    <a:masterClrMapping/>
  </p:clrMapOvr>
</p:sld>
</file>

<file path=ppt/theme/theme1.xml><?xml version="1.0" encoding="utf-8"?>
<a:theme xmlns:a="http://schemas.openxmlformats.org/drawingml/2006/main" name="BDM">
  <a:themeElements>
    <a:clrScheme name="Custom 1">
      <a:dk1>
        <a:srgbClr val="003C71"/>
      </a:dk1>
      <a:lt1>
        <a:sysClr val="window" lastClr="FFFFFF"/>
      </a:lt1>
      <a:dk2>
        <a:srgbClr val="789D4A"/>
      </a:dk2>
      <a:lt2>
        <a:srgbClr val="E7E6E6"/>
      </a:lt2>
      <a:accent1>
        <a:srgbClr val="426DA9"/>
      </a:accent1>
      <a:accent2>
        <a:srgbClr val="CC8A00"/>
      </a:accent2>
      <a:accent3>
        <a:srgbClr val="7E5475"/>
      </a:accent3>
      <a:accent4>
        <a:srgbClr val="788F98"/>
      </a:accent4>
      <a:accent5>
        <a:srgbClr val="8C857B"/>
      </a:accent5>
      <a:accent6>
        <a:srgbClr val="B7BF10"/>
      </a:accent6>
      <a:hlink>
        <a:srgbClr val="0563C1"/>
      </a:hlink>
      <a:folHlink>
        <a:srgbClr val="954F72"/>
      </a:folHlink>
    </a:clrScheme>
    <a:fontScheme name="BDM 1">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DM" id="{4AA08094-3110-4002-9B46-43B9B6D63E8D}" vid="{1C6F82A6-45F6-4ABE-989E-314056DB01F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1579</TotalTime>
  <Words>3083</Words>
  <Application>Microsoft Office PowerPoint</Application>
  <PresentationFormat>Widescreen</PresentationFormat>
  <Paragraphs>676</Paragraphs>
  <Slides>74</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74</vt:i4>
      </vt:variant>
    </vt:vector>
  </HeadingPairs>
  <TitlesOfParts>
    <vt:vector size="84" baseType="lpstr">
      <vt:lpstr>Arial</vt:lpstr>
      <vt:lpstr>Calibri</vt:lpstr>
      <vt:lpstr>Calibri Light</vt:lpstr>
      <vt:lpstr>Courier New</vt:lpstr>
      <vt:lpstr>Futura Lt BT</vt:lpstr>
      <vt:lpstr>Lato</vt:lpstr>
      <vt:lpstr>Raleway</vt:lpstr>
      <vt:lpstr>Symbol</vt:lpstr>
      <vt:lpstr>BDM</vt:lpstr>
      <vt:lpstr>1_Office Theme</vt:lpstr>
      <vt:lpstr>HOW TO WORK UP A PATIENT  </vt:lpstr>
      <vt:lpstr>OBJECTIVES</vt:lpstr>
      <vt:lpstr>“The time is always right to identify Inflammation and treat Root Causes.” </vt:lpstr>
      <vt:lpstr>PowerPoint Presentation</vt:lpstr>
      <vt:lpstr>USE BDM TEMPLATES FOR INTAKE </vt:lpstr>
      <vt:lpstr>STANDARDIZE TAKING BIOMETRICS ON EVERYONE</vt:lpstr>
      <vt:lpstr>EVALUATION STEPS</vt:lpstr>
      <vt:lpstr>EVALUATION STEPS</vt:lpstr>
      <vt:lpstr>WHOM SHOULD I EDFROG FIRST? </vt:lpstr>
      <vt:lpstr>WHOM SHOULD I EDFROG FIRST? </vt:lpstr>
      <vt:lpstr>WHOM SHOULD I EDFROG FIRST?</vt:lpstr>
      <vt:lpstr>CAFES-CAVE FINDINGS</vt:lpstr>
      <vt:lpstr>PHYSICAL FINDINGS OF INCREASED RISK</vt:lpstr>
      <vt:lpstr>PHYSICAL FINDINGS OF DISEASE</vt:lpstr>
      <vt:lpstr>COGNITIVE ASSESSMENT</vt:lpstr>
      <vt:lpstr>DIAGNOSTIC STUDIES TO PERFORM</vt:lpstr>
      <vt:lpstr>DETERMINE TERNARY CLASSIFICATION AND GOALS OF THERAPY</vt:lpstr>
      <vt:lpstr>BASIC LAB TESTS</vt:lpstr>
      <vt:lpstr>INFLAMMATION PANEL</vt:lpstr>
      <vt:lpstr>BEGIN ROOT CAUSE ANALYSIS</vt:lpstr>
      <vt:lpstr>PowerPoint Presentation</vt:lpstr>
      <vt:lpstr>PowerPoint Presentation</vt:lpstr>
      <vt:lpstr>DIAGNOSE METABOLIC SYNDROME!!</vt:lpstr>
      <vt:lpstr>2 HOUR OGTT—WHOM FIRST?</vt:lpstr>
      <vt:lpstr>GENETICS</vt:lpstr>
      <vt:lpstr>SIMON BROOME CRITERIA</vt:lpstr>
      <vt:lpstr>PERIODONTAL AND ENDODONTIC EVALUATION</vt:lpstr>
      <vt:lpstr>SLEEP STUDY DECISION</vt:lpstr>
      <vt:lpstr>AUTOIMMUNE/INFLAMMATORY DISEASE</vt:lpstr>
      <vt:lpstr>GUT MICROBIOME</vt:lpstr>
      <vt:lpstr>PowerPoint Presentation</vt:lpstr>
      <vt:lpstr>INFLAMMATION TESTING WHAT NEXT? </vt:lpstr>
      <vt:lpstr>PowerPoint Presentation</vt:lpstr>
      <vt:lpstr>PowerPoint Presentation</vt:lpstr>
      <vt:lpstr>LIFESTYLE IS CRITICAL</vt:lpstr>
      <vt:lpstr>ARTERIAL AGING</vt:lpstr>
      <vt:lpstr>Inflammation: Atherosclerosis and Acute Events</vt:lpstr>
      <vt:lpstr>The Artery Wall</vt:lpstr>
      <vt:lpstr>PowerPoint Presentation</vt:lpstr>
      <vt:lpstr>PowerPoint Presentation</vt:lpstr>
      <vt:lpstr>  </vt:lpstr>
      <vt:lpstr>VULNERABLE PLAQUE  </vt:lpstr>
      <vt:lpstr>PowerPoint Presentation</vt:lpstr>
      <vt:lpstr>PowerPoint Presentation</vt:lpstr>
      <vt:lpstr>MUST ADDRESS ALL ROOT CAUSES OF ARTERIAL INFLAMMATION</vt:lpstr>
      <vt:lpstr>STEPS TO DIAGNOSIS:   INFLAMMATION PANEL</vt:lpstr>
      <vt:lpstr>PowerPoint Presentation</vt:lpstr>
      <vt:lpstr>INFLAMMATION PANEL</vt:lpstr>
      <vt:lpstr>NON-ROOT CAUSES OF ELEVATED INFLAMMATION MARKERS</vt:lpstr>
      <vt:lpstr>NON-ROOT CAUSES OF ELEVATED INFLAMMATION MARKERS</vt:lpstr>
      <vt:lpstr>F2-Isoprostanes (F2-IsoPs)</vt:lpstr>
      <vt:lpstr>The two sides of vulnerable plaque</vt:lpstr>
      <vt:lpstr>Myeloperoxidase (MPO)</vt:lpstr>
      <vt:lpstr>MPO DRIVERS</vt:lpstr>
      <vt:lpstr>MPO DRIVERS</vt:lpstr>
      <vt:lpstr>PRIMARY NO ROOT CAUSES OR INFLAMMATION “YET”</vt:lpstr>
      <vt:lpstr>SECONDARY, TERTIARY, OR ANY ROOT CAUSE, OR INFLAMMATION PRESENT</vt:lpstr>
      <vt:lpstr>TREATMENT STRATEGY</vt:lpstr>
      <vt:lpstr>TREATMENT STRATEGY</vt:lpstr>
      <vt:lpstr>F2-ISOPROSTANE THERAPY</vt:lpstr>
      <vt:lpstr>F2-ISOPROSTANE THERAPY</vt:lpstr>
      <vt:lpstr>MACR THERAPY</vt:lpstr>
      <vt:lpstr>hsCRP THERAPY</vt:lpstr>
      <vt:lpstr>FIBRINOGEN</vt:lpstr>
      <vt:lpstr>Lp-PLA2 THERAPY</vt:lpstr>
      <vt:lpstr>Lp-PLA2 THERAPY</vt:lpstr>
      <vt:lpstr>MPO THERAPY</vt:lpstr>
      <vt:lpstr>MPO THERAPY</vt:lpstr>
      <vt:lpstr>LIFESTYLE PLAN</vt:lpstr>
      <vt:lpstr>LIFESTYLE PLAN</vt:lpstr>
      <vt:lpstr>LIFESTYLE PLAN</vt:lpstr>
      <vt:lpstr>PowerPoint Presentation</vt:lpstr>
      <vt:lpstr>CASE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INFLAMMATION TESTING WHAT NEXT? </dc:title>
  <dc:creator>David</dc:creator>
  <cp:lastModifiedBy>David</cp:lastModifiedBy>
  <cp:revision>7</cp:revision>
  <dcterms:created xsi:type="dcterms:W3CDTF">2021-10-21T00:47:51Z</dcterms:created>
  <dcterms:modified xsi:type="dcterms:W3CDTF">2021-10-22T03:07:50Z</dcterms:modified>
</cp:coreProperties>
</file>