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93"/>
  </p:notesMasterIdLst>
  <p:sldIdLst>
    <p:sldId id="492" r:id="rId2"/>
    <p:sldId id="1780" r:id="rId3"/>
    <p:sldId id="1676" r:id="rId4"/>
    <p:sldId id="1724" r:id="rId5"/>
    <p:sldId id="1686" r:id="rId6"/>
    <p:sldId id="1748" r:id="rId7"/>
    <p:sldId id="1704" r:id="rId8"/>
    <p:sldId id="1706" r:id="rId9"/>
    <p:sldId id="1723" r:id="rId10"/>
    <p:sldId id="1736" r:id="rId11"/>
    <p:sldId id="1754" r:id="rId12"/>
    <p:sldId id="1678" r:id="rId13"/>
    <p:sldId id="1697" r:id="rId14"/>
    <p:sldId id="1702" r:id="rId15"/>
    <p:sldId id="1698" r:id="rId16"/>
    <p:sldId id="1703" r:id="rId17"/>
    <p:sldId id="1696" r:id="rId18"/>
    <p:sldId id="1699" r:id="rId19"/>
    <p:sldId id="1701" r:id="rId20"/>
    <p:sldId id="1700" r:id="rId21"/>
    <p:sldId id="1725" r:id="rId22"/>
    <p:sldId id="1740" r:id="rId23"/>
    <p:sldId id="1741" r:id="rId24"/>
    <p:sldId id="1739" r:id="rId25"/>
    <p:sldId id="1746" r:id="rId26"/>
    <p:sldId id="1738" r:id="rId27"/>
    <p:sldId id="1737" r:id="rId28"/>
    <p:sldId id="1747" r:id="rId29"/>
    <p:sldId id="1716" r:id="rId30"/>
    <p:sldId id="1721" r:id="rId31"/>
    <p:sldId id="1717" r:id="rId32"/>
    <p:sldId id="1680" r:id="rId33"/>
    <p:sldId id="1715" r:id="rId34"/>
    <p:sldId id="1720" r:id="rId35"/>
    <p:sldId id="1719" r:id="rId36"/>
    <p:sldId id="1722" r:id="rId37"/>
    <p:sldId id="1685" r:id="rId38"/>
    <p:sldId id="1684" r:id="rId39"/>
    <p:sldId id="1718" r:id="rId40"/>
    <p:sldId id="1679" r:id="rId41"/>
    <p:sldId id="1730" r:id="rId42"/>
    <p:sldId id="1729" r:id="rId43"/>
    <p:sldId id="1728" r:id="rId44"/>
    <p:sldId id="1732" r:id="rId45"/>
    <p:sldId id="1727" r:id="rId46"/>
    <p:sldId id="1731" r:id="rId47"/>
    <p:sldId id="1734" r:id="rId48"/>
    <p:sldId id="1733" r:id="rId49"/>
    <p:sldId id="1726" r:id="rId50"/>
    <p:sldId id="1683" r:id="rId51"/>
    <p:sldId id="1709" r:id="rId52"/>
    <p:sldId id="1708" r:id="rId53"/>
    <p:sldId id="1707" r:id="rId54"/>
    <p:sldId id="1710" r:id="rId55"/>
    <p:sldId id="1711" r:id="rId56"/>
    <p:sldId id="1682" r:id="rId57"/>
    <p:sldId id="1681" r:id="rId58"/>
    <p:sldId id="1714" r:id="rId59"/>
    <p:sldId id="1742" r:id="rId60"/>
    <p:sldId id="1749" r:id="rId61"/>
    <p:sldId id="1758" r:id="rId62"/>
    <p:sldId id="1750" r:id="rId63"/>
    <p:sldId id="1751" r:id="rId64"/>
    <p:sldId id="1755" r:id="rId65"/>
    <p:sldId id="1757" r:id="rId66"/>
    <p:sldId id="1753" r:id="rId67"/>
    <p:sldId id="1756" r:id="rId68"/>
    <p:sldId id="1752" r:id="rId69"/>
    <p:sldId id="1768" r:id="rId70"/>
    <p:sldId id="1744" r:id="rId71"/>
    <p:sldId id="1766" r:id="rId72"/>
    <p:sldId id="1767" r:id="rId73"/>
    <p:sldId id="1774" r:id="rId74"/>
    <p:sldId id="1770" r:id="rId75"/>
    <p:sldId id="1773" r:id="rId76"/>
    <p:sldId id="1769" r:id="rId77"/>
    <p:sldId id="1771" r:id="rId78"/>
    <p:sldId id="1761" r:id="rId79"/>
    <p:sldId id="1760" r:id="rId80"/>
    <p:sldId id="1745" r:id="rId81"/>
    <p:sldId id="1759" r:id="rId82"/>
    <p:sldId id="1762" r:id="rId83"/>
    <p:sldId id="1763" r:id="rId84"/>
    <p:sldId id="1765" r:id="rId85"/>
    <p:sldId id="1778" r:id="rId86"/>
    <p:sldId id="1777" r:id="rId87"/>
    <p:sldId id="1776" r:id="rId88"/>
    <p:sldId id="1779" r:id="rId89"/>
    <p:sldId id="1775" r:id="rId90"/>
    <p:sldId id="1764" r:id="rId91"/>
    <p:sldId id="174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9" autoAdjust="0"/>
    <p:restoredTop sz="68759" autoAdjust="0"/>
  </p:normalViewPr>
  <p:slideViewPr>
    <p:cSldViewPr>
      <p:cViewPr>
        <p:scale>
          <a:sx n="100" d="100"/>
          <a:sy n="100" d="100"/>
        </p:scale>
        <p:origin x="2080" y="480"/>
      </p:cViewPr>
      <p:guideLst>
        <p:guide orient="horz" pos="2160"/>
        <p:guide pos="2880"/>
      </p:guideLst>
    </p:cSldViewPr>
  </p:slideViewPr>
  <p:outlineViewPr>
    <p:cViewPr>
      <p:scale>
        <a:sx n="33" d="100"/>
        <a:sy n="33" d="100"/>
      </p:scale>
      <p:origin x="0" y="-5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E88DD-9E0B-43C0-8B1D-CA8CB339D0B3}" type="datetimeFigureOut">
              <a:rPr lang="en-US" smtClean="0"/>
              <a:t>8/15/19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A3E62-959E-4E57-854E-88F147ED5861}" type="slidenum">
              <a:rPr lang="en-US" smtClean="0"/>
              <a:t>‹#›</a:t>
            </a:fld>
            <a:endParaRPr lang="en-US"/>
          </a:p>
        </p:txBody>
      </p:sp>
    </p:spTree>
    <p:extLst>
      <p:ext uri="{BB962C8B-B14F-4D97-AF65-F5344CB8AC3E}">
        <p14:creationId xmlns:p14="http://schemas.microsoft.com/office/powerpoint/2010/main" val="147169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3</a:t>
            </a:fld>
            <a:endParaRPr lang="en-US"/>
          </a:p>
        </p:txBody>
      </p:sp>
    </p:spTree>
    <p:extLst>
      <p:ext uri="{BB962C8B-B14F-4D97-AF65-F5344CB8AC3E}">
        <p14:creationId xmlns:p14="http://schemas.microsoft.com/office/powerpoint/2010/main" val="185996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young age of Saudis</a:t>
            </a:r>
          </a:p>
          <a:p>
            <a:r>
              <a:rPr lang="en-US" dirty="0"/>
              <a:t>My brother lived there several years:</a:t>
            </a:r>
          </a:p>
          <a:p>
            <a:r>
              <a:rPr lang="en-US" dirty="0"/>
              <a:t>   “pear shaped, middle-aged, high carb diet with lots of Turkish and Lebanese sweets, dates are “holy”, fast foods, sedentary for cultural and weather reasons, religious belief that destiny is decided—most don’t even wear seatbelts. </a:t>
            </a:r>
          </a:p>
          <a:p>
            <a:r>
              <a:rPr lang="en-US" dirty="0"/>
              <a:t>37% are CVD deaths</a:t>
            </a:r>
          </a:p>
        </p:txBody>
      </p:sp>
      <p:sp>
        <p:nvSpPr>
          <p:cNvPr id="4" name="Slide Number Placeholder 3"/>
          <p:cNvSpPr>
            <a:spLocks noGrp="1"/>
          </p:cNvSpPr>
          <p:nvPr>
            <p:ph type="sldNum" sz="quarter" idx="5"/>
          </p:nvPr>
        </p:nvSpPr>
        <p:spPr/>
        <p:txBody>
          <a:bodyPr/>
          <a:lstStyle/>
          <a:p>
            <a:fld id="{290A3E62-959E-4E57-854E-88F147ED5861}" type="slidenum">
              <a:rPr lang="en-US" smtClean="0"/>
              <a:t>17</a:t>
            </a:fld>
            <a:endParaRPr lang="en-US"/>
          </a:p>
        </p:txBody>
      </p:sp>
    </p:spTree>
    <p:extLst>
      <p:ext uri="{BB962C8B-B14F-4D97-AF65-F5344CB8AC3E}">
        <p14:creationId xmlns:p14="http://schemas.microsoft.com/office/powerpoint/2010/main" val="268853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 prevalence increases with age</a:t>
            </a:r>
          </a:p>
          <a:p>
            <a:r>
              <a:rPr lang="en-US" dirty="0"/>
              <a:t>Stone prevalence decreases with age</a:t>
            </a:r>
          </a:p>
          <a:p>
            <a:r>
              <a:rPr lang="en-US" dirty="0"/>
              <a:t>No statistical association</a:t>
            </a:r>
          </a:p>
        </p:txBody>
      </p:sp>
      <p:sp>
        <p:nvSpPr>
          <p:cNvPr id="4" name="Slide Number Placeholder 3"/>
          <p:cNvSpPr>
            <a:spLocks noGrp="1"/>
          </p:cNvSpPr>
          <p:nvPr>
            <p:ph type="sldNum" sz="quarter" idx="5"/>
          </p:nvPr>
        </p:nvSpPr>
        <p:spPr/>
        <p:txBody>
          <a:bodyPr/>
          <a:lstStyle/>
          <a:p>
            <a:fld id="{290A3E62-959E-4E57-854E-88F147ED5861}" type="slidenum">
              <a:rPr lang="en-US" smtClean="0"/>
              <a:t>18</a:t>
            </a:fld>
            <a:endParaRPr lang="en-US"/>
          </a:p>
        </p:txBody>
      </p:sp>
    </p:spTree>
    <p:extLst>
      <p:ext uri="{BB962C8B-B14F-4D97-AF65-F5344CB8AC3E}">
        <p14:creationId xmlns:p14="http://schemas.microsoft.com/office/powerpoint/2010/main" val="410778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CAC</a:t>
            </a:r>
          </a:p>
          <a:p>
            <a:r>
              <a:rPr lang="en-US" dirty="0"/>
              <a:t>IGNORE endo stones!</a:t>
            </a:r>
          </a:p>
        </p:txBody>
      </p:sp>
      <p:sp>
        <p:nvSpPr>
          <p:cNvPr id="4" name="Slide Number Placeholder 3"/>
          <p:cNvSpPr>
            <a:spLocks noGrp="1"/>
          </p:cNvSpPr>
          <p:nvPr>
            <p:ph type="sldNum" sz="quarter" idx="5"/>
          </p:nvPr>
        </p:nvSpPr>
        <p:spPr/>
        <p:txBody>
          <a:bodyPr/>
          <a:lstStyle/>
          <a:p>
            <a:fld id="{290A3E62-959E-4E57-854E-88F147ED5861}" type="slidenum">
              <a:rPr lang="en-US" smtClean="0"/>
              <a:t>19</a:t>
            </a:fld>
            <a:endParaRPr lang="en-US"/>
          </a:p>
        </p:txBody>
      </p:sp>
    </p:spTree>
    <p:extLst>
      <p:ext uri="{BB962C8B-B14F-4D97-AF65-F5344CB8AC3E}">
        <p14:creationId xmlns:p14="http://schemas.microsoft.com/office/powerpoint/2010/main" val="166969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Stones are not signs of CVD</a:t>
            </a:r>
          </a:p>
          <a:p>
            <a:r>
              <a:rPr lang="en-US" dirty="0"/>
              <a:t>Not all Ca++ is CAC</a:t>
            </a:r>
          </a:p>
          <a:p>
            <a:r>
              <a:rPr lang="en-US" dirty="0"/>
              <a:t>Prevalence of CAC across ethnicities</a:t>
            </a:r>
          </a:p>
          <a:p>
            <a:r>
              <a:rPr lang="en-US" dirty="0"/>
              <a:t>LOOK</a:t>
            </a:r>
            <a:r>
              <a:rPr lang="en-US" dirty="0">
                <a:sym typeface="Wingdings" panose="05000000000000000000" pitchFamily="2" charset="2"/>
              </a:rPr>
              <a:t>FINDCOLLABORATE!</a:t>
            </a:r>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20</a:t>
            </a:fld>
            <a:endParaRPr lang="en-US"/>
          </a:p>
        </p:txBody>
      </p:sp>
    </p:spTree>
    <p:extLst>
      <p:ext uri="{BB962C8B-B14F-4D97-AF65-F5344CB8AC3E}">
        <p14:creationId xmlns:p14="http://schemas.microsoft.com/office/powerpoint/2010/main" val="382054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do CACS in younger adults?</a:t>
            </a:r>
          </a:p>
          <a:p>
            <a:r>
              <a:rPr lang="en-US" dirty="0"/>
              <a:t>WE know the value, but does mainstream medicine? This article can help in your discussions with colleagues on “why are you doing these tests on younger people??</a:t>
            </a:r>
          </a:p>
        </p:txBody>
      </p:sp>
      <p:sp>
        <p:nvSpPr>
          <p:cNvPr id="4" name="Slide Number Placeholder 3"/>
          <p:cNvSpPr>
            <a:spLocks noGrp="1"/>
          </p:cNvSpPr>
          <p:nvPr>
            <p:ph type="sldNum" sz="quarter" idx="5"/>
          </p:nvPr>
        </p:nvSpPr>
        <p:spPr/>
        <p:txBody>
          <a:bodyPr/>
          <a:lstStyle/>
          <a:p>
            <a:fld id="{290A3E62-959E-4E57-854E-88F147ED5861}" type="slidenum">
              <a:rPr lang="en-US" smtClean="0"/>
              <a:t>21</a:t>
            </a:fld>
            <a:endParaRPr lang="en-US"/>
          </a:p>
        </p:txBody>
      </p:sp>
    </p:spTree>
    <p:extLst>
      <p:ext uri="{BB962C8B-B14F-4D97-AF65-F5344CB8AC3E}">
        <p14:creationId xmlns:p14="http://schemas.microsoft.com/office/powerpoint/2010/main" val="686342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study, but mainly Caucasian men--BOOO</a:t>
            </a:r>
          </a:p>
        </p:txBody>
      </p:sp>
      <p:sp>
        <p:nvSpPr>
          <p:cNvPr id="4" name="Slide Number Placeholder 3"/>
          <p:cNvSpPr>
            <a:spLocks noGrp="1"/>
          </p:cNvSpPr>
          <p:nvPr>
            <p:ph type="sldNum" sz="quarter" idx="5"/>
          </p:nvPr>
        </p:nvSpPr>
        <p:spPr/>
        <p:txBody>
          <a:bodyPr/>
          <a:lstStyle/>
          <a:p>
            <a:fld id="{290A3E62-959E-4E57-854E-88F147ED5861}" type="slidenum">
              <a:rPr lang="en-US" smtClean="0"/>
              <a:t>22</a:t>
            </a:fld>
            <a:endParaRPr lang="en-US"/>
          </a:p>
        </p:txBody>
      </p:sp>
    </p:spTree>
    <p:extLst>
      <p:ext uri="{BB962C8B-B14F-4D97-AF65-F5344CB8AC3E}">
        <p14:creationId xmlns:p14="http://schemas.microsoft.com/office/powerpoint/2010/main" val="317328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factor burden about typical</a:t>
            </a:r>
          </a:p>
          <a:p>
            <a:r>
              <a:rPr lang="en-US" dirty="0"/>
              <a:t>93% had a &lt;5% calculated 10 year risk</a:t>
            </a:r>
          </a:p>
          <a:p>
            <a:r>
              <a:rPr lang="en-US" dirty="0"/>
              <a:t>REMEMBER—BDM is NOT a risk-based method, rather a DISEASE based method!!!</a:t>
            </a:r>
          </a:p>
        </p:txBody>
      </p:sp>
      <p:sp>
        <p:nvSpPr>
          <p:cNvPr id="4" name="Slide Number Placeholder 3"/>
          <p:cNvSpPr>
            <a:spLocks noGrp="1"/>
          </p:cNvSpPr>
          <p:nvPr>
            <p:ph type="sldNum" sz="quarter" idx="5"/>
          </p:nvPr>
        </p:nvSpPr>
        <p:spPr/>
        <p:txBody>
          <a:bodyPr/>
          <a:lstStyle/>
          <a:p>
            <a:fld id="{290A3E62-959E-4E57-854E-88F147ED5861}" type="slidenum">
              <a:rPr lang="en-US" smtClean="0"/>
              <a:t>23</a:t>
            </a:fld>
            <a:endParaRPr lang="en-US"/>
          </a:p>
        </p:txBody>
      </p:sp>
    </p:spTree>
    <p:extLst>
      <p:ext uri="{BB962C8B-B14F-4D97-AF65-F5344CB8AC3E}">
        <p14:creationId xmlns:p14="http://schemas.microsoft.com/office/powerpoint/2010/main" val="1288346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earlier than women by 15 years or so</a:t>
            </a:r>
          </a:p>
        </p:txBody>
      </p:sp>
      <p:sp>
        <p:nvSpPr>
          <p:cNvPr id="4" name="Slide Number Placeholder 3"/>
          <p:cNvSpPr>
            <a:spLocks noGrp="1"/>
          </p:cNvSpPr>
          <p:nvPr>
            <p:ph type="sldNum" sz="quarter" idx="5"/>
          </p:nvPr>
        </p:nvSpPr>
        <p:spPr/>
        <p:txBody>
          <a:bodyPr/>
          <a:lstStyle/>
          <a:p>
            <a:fld id="{290A3E62-959E-4E57-854E-88F147ED5861}" type="slidenum">
              <a:rPr lang="en-US" smtClean="0"/>
              <a:t>24</a:t>
            </a:fld>
            <a:endParaRPr lang="en-US"/>
          </a:p>
        </p:txBody>
      </p:sp>
    </p:spTree>
    <p:extLst>
      <p:ext uri="{BB962C8B-B14F-4D97-AF65-F5344CB8AC3E}">
        <p14:creationId xmlns:p14="http://schemas.microsoft.com/office/powerpoint/2010/main" val="56471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Markedly higher mortality both CHD and all-cause</a:t>
            </a:r>
          </a:p>
        </p:txBody>
      </p:sp>
      <p:sp>
        <p:nvSpPr>
          <p:cNvPr id="4" name="Slide Number Placeholder 3"/>
          <p:cNvSpPr>
            <a:spLocks noGrp="1"/>
          </p:cNvSpPr>
          <p:nvPr>
            <p:ph type="sldNum" sz="quarter" idx="5"/>
          </p:nvPr>
        </p:nvSpPr>
        <p:spPr/>
        <p:txBody>
          <a:bodyPr/>
          <a:lstStyle/>
          <a:p>
            <a:fld id="{290A3E62-959E-4E57-854E-88F147ED5861}" type="slidenum">
              <a:rPr lang="en-US" smtClean="0"/>
              <a:t>25</a:t>
            </a:fld>
            <a:endParaRPr lang="en-US"/>
          </a:p>
        </p:txBody>
      </p:sp>
    </p:spTree>
    <p:extLst>
      <p:ext uri="{BB962C8B-B14F-4D97-AF65-F5344CB8AC3E}">
        <p14:creationId xmlns:p14="http://schemas.microsoft.com/office/powerpoint/2010/main" val="209934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a:t>
            </a:r>
            <a:r>
              <a:rPr lang="en-US" baseline="30000" dirty="0"/>
              <a:t>rd</a:t>
            </a:r>
            <a:r>
              <a:rPr lang="en-US" dirty="0"/>
              <a:t> of CHD deaths had no CAC at baseline—no surprise—SOFT PLAQUE not seen, yet is highest risk</a:t>
            </a:r>
          </a:p>
          <a:p>
            <a:r>
              <a:rPr lang="en-US" dirty="0"/>
              <a:t>Many aggressive cancers occur in this younger age group</a:t>
            </a:r>
          </a:p>
          <a:p>
            <a:r>
              <a:rPr lang="en-US" dirty="0"/>
              <a:t>DON’T LET A ZERO SCORE GIVE YOU OR YOUR PATIENT FALSE COMFORT!!!!</a:t>
            </a:r>
          </a:p>
        </p:txBody>
      </p:sp>
      <p:sp>
        <p:nvSpPr>
          <p:cNvPr id="4" name="Slide Number Placeholder 3"/>
          <p:cNvSpPr>
            <a:spLocks noGrp="1"/>
          </p:cNvSpPr>
          <p:nvPr>
            <p:ph type="sldNum" sz="quarter" idx="5"/>
          </p:nvPr>
        </p:nvSpPr>
        <p:spPr/>
        <p:txBody>
          <a:bodyPr/>
          <a:lstStyle/>
          <a:p>
            <a:fld id="{290A3E62-959E-4E57-854E-88F147ED5861}" type="slidenum">
              <a:rPr lang="en-US" smtClean="0"/>
              <a:t>26</a:t>
            </a:fld>
            <a:endParaRPr lang="en-US"/>
          </a:p>
        </p:txBody>
      </p:sp>
    </p:spTree>
    <p:extLst>
      <p:ext uri="{BB962C8B-B14F-4D97-AF65-F5344CB8AC3E}">
        <p14:creationId xmlns:p14="http://schemas.microsoft.com/office/powerpoint/2010/main" val="332621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lots of new information out there for you to apply.  </a:t>
            </a:r>
          </a:p>
          <a:p>
            <a:r>
              <a:rPr lang="en-US" dirty="0"/>
              <a:t>I know it is a challenge to change and add something new into your routine.  My goal is to give you some nuggets you can apply tomorrow!</a:t>
            </a:r>
          </a:p>
        </p:txBody>
      </p:sp>
      <p:sp>
        <p:nvSpPr>
          <p:cNvPr id="4" name="Slide Number Placeholder 3"/>
          <p:cNvSpPr>
            <a:spLocks noGrp="1"/>
          </p:cNvSpPr>
          <p:nvPr>
            <p:ph type="sldNum" sz="quarter" idx="5"/>
          </p:nvPr>
        </p:nvSpPr>
        <p:spPr/>
        <p:txBody>
          <a:bodyPr/>
          <a:lstStyle/>
          <a:p>
            <a:fld id="{290A3E62-959E-4E57-854E-88F147ED5861}" type="slidenum">
              <a:rPr lang="en-US" smtClean="0"/>
              <a:t>4</a:t>
            </a:fld>
            <a:endParaRPr lang="en-US"/>
          </a:p>
        </p:txBody>
      </p:sp>
    </p:spTree>
    <p:extLst>
      <p:ext uri="{BB962C8B-B14F-4D97-AF65-F5344CB8AC3E}">
        <p14:creationId xmlns:p14="http://schemas.microsoft.com/office/powerpoint/2010/main" val="234204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mainstream is starting to catch on</a:t>
            </a:r>
          </a:p>
        </p:txBody>
      </p:sp>
      <p:sp>
        <p:nvSpPr>
          <p:cNvPr id="4" name="Slide Number Placeholder 3"/>
          <p:cNvSpPr>
            <a:spLocks noGrp="1"/>
          </p:cNvSpPr>
          <p:nvPr>
            <p:ph type="sldNum" sz="quarter" idx="5"/>
          </p:nvPr>
        </p:nvSpPr>
        <p:spPr/>
        <p:txBody>
          <a:bodyPr/>
          <a:lstStyle/>
          <a:p>
            <a:fld id="{290A3E62-959E-4E57-854E-88F147ED5861}" type="slidenum">
              <a:rPr lang="en-US" smtClean="0"/>
              <a:t>27</a:t>
            </a:fld>
            <a:endParaRPr lang="en-US"/>
          </a:p>
        </p:txBody>
      </p:sp>
    </p:spTree>
    <p:extLst>
      <p:ext uri="{BB962C8B-B14F-4D97-AF65-F5344CB8AC3E}">
        <p14:creationId xmlns:p14="http://schemas.microsoft.com/office/powerpoint/2010/main" val="3386733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Cheri LeBlanc would say “EDFROG them”!!!</a:t>
            </a:r>
          </a:p>
        </p:txBody>
      </p:sp>
      <p:sp>
        <p:nvSpPr>
          <p:cNvPr id="4" name="Slide Number Placeholder 3"/>
          <p:cNvSpPr>
            <a:spLocks noGrp="1"/>
          </p:cNvSpPr>
          <p:nvPr>
            <p:ph type="sldNum" sz="quarter" idx="5"/>
          </p:nvPr>
        </p:nvSpPr>
        <p:spPr/>
        <p:txBody>
          <a:bodyPr/>
          <a:lstStyle/>
          <a:p>
            <a:fld id="{290A3E62-959E-4E57-854E-88F147ED5861}" type="slidenum">
              <a:rPr lang="en-US" smtClean="0"/>
              <a:t>28</a:t>
            </a:fld>
            <a:endParaRPr lang="en-US"/>
          </a:p>
        </p:txBody>
      </p:sp>
    </p:spTree>
    <p:extLst>
      <p:ext uri="{BB962C8B-B14F-4D97-AF65-F5344CB8AC3E}">
        <p14:creationId xmlns:p14="http://schemas.microsoft.com/office/powerpoint/2010/main" val="49860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referenced this article in her phenomenal case presentation last month—if you were on vacation and couldn’t watch it, PLEASE DO SO ASAP!!!!!</a:t>
            </a:r>
          </a:p>
          <a:p>
            <a:endParaRPr lang="en-US" dirty="0"/>
          </a:p>
          <a:p>
            <a:r>
              <a:rPr lang="en-US" dirty="0"/>
              <a:t>Most of these slides are reminders, but I do have a few points to make</a:t>
            </a:r>
          </a:p>
        </p:txBody>
      </p:sp>
      <p:sp>
        <p:nvSpPr>
          <p:cNvPr id="4" name="Slide Number Placeholder 3"/>
          <p:cNvSpPr>
            <a:spLocks noGrp="1"/>
          </p:cNvSpPr>
          <p:nvPr>
            <p:ph type="sldNum" sz="quarter" idx="5"/>
          </p:nvPr>
        </p:nvSpPr>
        <p:spPr/>
        <p:txBody>
          <a:bodyPr/>
          <a:lstStyle/>
          <a:p>
            <a:fld id="{290A3E62-959E-4E57-854E-88F147ED5861}" type="slidenum">
              <a:rPr lang="en-US" smtClean="0"/>
              <a:t>29</a:t>
            </a:fld>
            <a:endParaRPr lang="en-US"/>
          </a:p>
        </p:txBody>
      </p:sp>
    </p:spTree>
    <p:extLst>
      <p:ext uri="{BB962C8B-B14F-4D97-AF65-F5344CB8AC3E}">
        <p14:creationId xmlns:p14="http://schemas.microsoft.com/office/powerpoint/2010/main" val="1324025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why the endothelium is so critical for coronary blood flow!</a:t>
            </a:r>
          </a:p>
        </p:txBody>
      </p:sp>
      <p:sp>
        <p:nvSpPr>
          <p:cNvPr id="4" name="Slide Number Placeholder 3"/>
          <p:cNvSpPr>
            <a:spLocks noGrp="1"/>
          </p:cNvSpPr>
          <p:nvPr>
            <p:ph type="sldNum" sz="quarter" idx="5"/>
          </p:nvPr>
        </p:nvSpPr>
        <p:spPr/>
        <p:txBody>
          <a:bodyPr/>
          <a:lstStyle/>
          <a:p>
            <a:fld id="{290A3E62-959E-4E57-854E-88F147ED5861}" type="slidenum">
              <a:rPr lang="en-US" smtClean="0"/>
              <a:t>30</a:t>
            </a:fld>
            <a:endParaRPr lang="en-US"/>
          </a:p>
        </p:txBody>
      </p:sp>
    </p:spTree>
    <p:extLst>
      <p:ext uri="{BB962C8B-B14F-4D97-AF65-F5344CB8AC3E}">
        <p14:creationId xmlns:p14="http://schemas.microsoft.com/office/powerpoint/2010/main" val="367888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that NOCAD is a big deal!!!</a:t>
            </a:r>
          </a:p>
        </p:txBody>
      </p:sp>
      <p:sp>
        <p:nvSpPr>
          <p:cNvPr id="4" name="Slide Number Placeholder 3"/>
          <p:cNvSpPr>
            <a:spLocks noGrp="1"/>
          </p:cNvSpPr>
          <p:nvPr>
            <p:ph type="sldNum" sz="quarter" idx="5"/>
          </p:nvPr>
        </p:nvSpPr>
        <p:spPr/>
        <p:txBody>
          <a:bodyPr/>
          <a:lstStyle/>
          <a:p>
            <a:fld id="{290A3E62-959E-4E57-854E-88F147ED5861}" type="slidenum">
              <a:rPr lang="en-US" smtClean="0"/>
              <a:t>31</a:t>
            </a:fld>
            <a:endParaRPr lang="en-US"/>
          </a:p>
        </p:txBody>
      </p:sp>
    </p:spTree>
    <p:extLst>
      <p:ext uri="{BB962C8B-B14F-4D97-AF65-F5344CB8AC3E}">
        <p14:creationId xmlns:p14="http://schemas.microsoft.com/office/powerpoint/2010/main" val="225515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didn’t know if peripheral endothelial dysfunction also reflects the microvascular coronary dysfunction </a:t>
            </a:r>
          </a:p>
        </p:txBody>
      </p:sp>
      <p:sp>
        <p:nvSpPr>
          <p:cNvPr id="4" name="Slide Number Placeholder 3"/>
          <p:cNvSpPr>
            <a:spLocks noGrp="1"/>
          </p:cNvSpPr>
          <p:nvPr>
            <p:ph type="sldNum" sz="quarter" idx="5"/>
          </p:nvPr>
        </p:nvSpPr>
        <p:spPr/>
        <p:txBody>
          <a:bodyPr/>
          <a:lstStyle/>
          <a:p>
            <a:fld id="{290A3E62-959E-4E57-854E-88F147ED5861}" type="slidenum">
              <a:rPr lang="en-US" smtClean="0"/>
              <a:t>32</a:t>
            </a:fld>
            <a:endParaRPr lang="en-US"/>
          </a:p>
        </p:txBody>
      </p:sp>
    </p:spTree>
    <p:extLst>
      <p:ext uri="{BB962C8B-B14F-4D97-AF65-F5344CB8AC3E}">
        <p14:creationId xmlns:p14="http://schemas.microsoft.com/office/powerpoint/2010/main" val="2502481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review</a:t>
            </a:r>
          </a:p>
        </p:txBody>
      </p:sp>
      <p:sp>
        <p:nvSpPr>
          <p:cNvPr id="4" name="Slide Number Placeholder 3"/>
          <p:cNvSpPr>
            <a:spLocks noGrp="1"/>
          </p:cNvSpPr>
          <p:nvPr>
            <p:ph type="sldNum" sz="quarter" idx="5"/>
          </p:nvPr>
        </p:nvSpPr>
        <p:spPr/>
        <p:txBody>
          <a:bodyPr/>
          <a:lstStyle/>
          <a:p>
            <a:fld id="{290A3E62-959E-4E57-854E-88F147ED5861}" type="slidenum">
              <a:rPr lang="en-US" smtClean="0"/>
              <a:t>33</a:t>
            </a:fld>
            <a:endParaRPr lang="en-US"/>
          </a:p>
        </p:txBody>
      </p:sp>
    </p:spTree>
    <p:extLst>
      <p:ext uri="{BB962C8B-B14F-4D97-AF65-F5344CB8AC3E}">
        <p14:creationId xmlns:p14="http://schemas.microsoft.com/office/powerpoint/2010/main" val="2117342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for FYI</a:t>
            </a:r>
          </a:p>
        </p:txBody>
      </p:sp>
      <p:sp>
        <p:nvSpPr>
          <p:cNvPr id="4" name="Slide Number Placeholder 3"/>
          <p:cNvSpPr>
            <a:spLocks noGrp="1"/>
          </p:cNvSpPr>
          <p:nvPr>
            <p:ph type="sldNum" sz="quarter" idx="5"/>
          </p:nvPr>
        </p:nvSpPr>
        <p:spPr/>
        <p:txBody>
          <a:bodyPr/>
          <a:lstStyle/>
          <a:p>
            <a:fld id="{290A3E62-959E-4E57-854E-88F147ED5861}" type="slidenum">
              <a:rPr lang="en-US" smtClean="0"/>
              <a:t>34</a:t>
            </a:fld>
            <a:endParaRPr lang="en-US"/>
          </a:p>
        </p:txBody>
      </p:sp>
    </p:spTree>
    <p:extLst>
      <p:ext uri="{BB962C8B-B14F-4D97-AF65-F5344CB8AC3E}">
        <p14:creationId xmlns:p14="http://schemas.microsoft.com/office/powerpoint/2010/main" val="923543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DO correlate—it is a systemic disorder as Amy discussed last month.</a:t>
            </a:r>
          </a:p>
          <a:p>
            <a:r>
              <a:rPr lang="en-US" dirty="0"/>
              <a:t>Did not look at interventions to improve</a:t>
            </a:r>
          </a:p>
        </p:txBody>
      </p:sp>
      <p:sp>
        <p:nvSpPr>
          <p:cNvPr id="4" name="Slide Number Placeholder 3"/>
          <p:cNvSpPr>
            <a:spLocks noGrp="1"/>
          </p:cNvSpPr>
          <p:nvPr>
            <p:ph type="sldNum" sz="quarter" idx="5"/>
          </p:nvPr>
        </p:nvSpPr>
        <p:spPr/>
        <p:txBody>
          <a:bodyPr/>
          <a:lstStyle/>
          <a:p>
            <a:fld id="{290A3E62-959E-4E57-854E-88F147ED5861}" type="slidenum">
              <a:rPr lang="en-US" smtClean="0"/>
              <a:t>35</a:t>
            </a:fld>
            <a:endParaRPr lang="en-US"/>
          </a:p>
        </p:txBody>
      </p:sp>
    </p:spTree>
    <p:extLst>
      <p:ext uri="{BB962C8B-B14F-4D97-AF65-F5344CB8AC3E}">
        <p14:creationId xmlns:p14="http://schemas.microsoft.com/office/powerpoint/2010/main" val="1466883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Editorialist opined about “needing new therapies” for a disease “hidden in plain sight”</a:t>
            </a:r>
          </a:p>
          <a:p>
            <a:endParaRPr lang="en-US" dirty="0"/>
          </a:p>
          <a:p>
            <a:r>
              <a:rPr lang="en-US" dirty="0"/>
              <a:t>WHATTTT???</a:t>
            </a:r>
          </a:p>
        </p:txBody>
      </p:sp>
      <p:sp>
        <p:nvSpPr>
          <p:cNvPr id="4" name="Slide Number Placeholder 3"/>
          <p:cNvSpPr>
            <a:spLocks noGrp="1"/>
          </p:cNvSpPr>
          <p:nvPr>
            <p:ph type="sldNum" sz="quarter" idx="5"/>
          </p:nvPr>
        </p:nvSpPr>
        <p:spPr/>
        <p:txBody>
          <a:bodyPr/>
          <a:lstStyle/>
          <a:p>
            <a:fld id="{290A3E62-959E-4E57-854E-88F147ED5861}" type="slidenum">
              <a:rPr lang="en-US" smtClean="0"/>
              <a:t>36</a:t>
            </a:fld>
            <a:endParaRPr lang="en-US"/>
          </a:p>
        </p:txBody>
      </p:sp>
    </p:spTree>
    <p:extLst>
      <p:ext uri="{BB962C8B-B14F-4D97-AF65-F5344CB8AC3E}">
        <p14:creationId xmlns:p14="http://schemas.microsoft.com/office/powerpoint/2010/main" val="418976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5</a:t>
            </a:fld>
            <a:endParaRPr lang="en-US"/>
          </a:p>
        </p:txBody>
      </p:sp>
    </p:spTree>
    <p:extLst>
      <p:ext uri="{BB962C8B-B14F-4D97-AF65-F5344CB8AC3E}">
        <p14:creationId xmlns:p14="http://schemas.microsoft.com/office/powerpoint/2010/main" val="3173491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first question we usually ask our patients “How are you today?”</a:t>
            </a:r>
          </a:p>
          <a:p>
            <a:r>
              <a:rPr lang="en-US" dirty="0"/>
              <a:t>We WANT TO KNOW “How is your endothelium today?”!!</a:t>
            </a:r>
          </a:p>
          <a:p>
            <a:r>
              <a:rPr lang="en-US" dirty="0"/>
              <a:t>We CAN ANSWER THAT QUESTION—AND SHOULD!!!</a:t>
            </a:r>
          </a:p>
          <a:p>
            <a:r>
              <a:rPr lang="en-US" dirty="0"/>
              <a:t>Reminder about what the different biomarkers tell us</a:t>
            </a:r>
          </a:p>
        </p:txBody>
      </p:sp>
      <p:sp>
        <p:nvSpPr>
          <p:cNvPr id="4" name="Slide Number Placeholder 3"/>
          <p:cNvSpPr>
            <a:spLocks noGrp="1"/>
          </p:cNvSpPr>
          <p:nvPr>
            <p:ph type="sldNum" sz="quarter" idx="5"/>
          </p:nvPr>
        </p:nvSpPr>
        <p:spPr/>
        <p:txBody>
          <a:bodyPr/>
          <a:lstStyle/>
          <a:p>
            <a:fld id="{290A3E62-959E-4E57-854E-88F147ED5861}" type="slidenum">
              <a:rPr lang="en-US" smtClean="0"/>
              <a:t>37</a:t>
            </a:fld>
            <a:endParaRPr lang="en-US"/>
          </a:p>
        </p:txBody>
      </p:sp>
    </p:spTree>
    <p:extLst>
      <p:ext uri="{BB962C8B-B14F-4D97-AF65-F5344CB8AC3E}">
        <p14:creationId xmlns:p14="http://schemas.microsoft.com/office/powerpoint/2010/main" val="338482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60,000 mile highway is ALL at risk!!</a:t>
            </a:r>
          </a:p>
          <a:p>
            <a:r>
              <a:rPr lang="en-US" dirty="0"/>
              <a:t>I use these in the context of “Smoke Detectors”—action is needed—don’t just fall back to sleep!!!!!!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downplay or discount “only a few are slightly high”</a:t>
            </a:r>
          </a:p>
          <a:p>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38</a:t>
            </a:fld>
            <a:endParaRPr lang="en-US"/>
          </a:p>
        </p:txBody>
      </p:sp>
    </p:spTree>
    <p:extLst>
      <p:ext uri="{BB962C8B-B14F-4D97-AF65-F5344CB8AC3E}">
        <p14:creationId xmlns:p14="http://schemas.microsoft.com/office/powerpoint/2010/main" val="2376821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let this disease be hidden in plain sight in your practice!!</a:t>
            </a:r>
          </a:p>
          <a:p>
            <a:r>
              <a:rPr lang="en-US" dirty="0"/>
              <a:t>Don’t cherry pick who should be tested!</a:t>
            </a:r>
          </a:p>
          <a:p>
            <a:r>
              <a:rPr lang="en-US" dirty="0"/>
              <a:t>Use the biomarkers!</a:t>
            </a:r>
          </a:p>
        </p:txBody>
      </p:sp>
      <p:sp>
        <p:nvSpPr>
          <p:cNvPr id="4" name="Slide Number Placeholder 3"/>
          <p:cNvSpPr>
            <a:spLocks noGrp="1"/>
          </p:cNvSpPr>
          <p:nvPr>
            <p:ph type="sldNum" sz="quarter" idx="5"/>
          </p:nvPr>
        </p:nvSpPr>
        <p:spPr/>
        <p:txBody>
          <a:bodyPr/>
          <a:lstStyle/>
          <a:p>
            <a:fld id="{290A3E62-959E-4E57-854E-88F147ED5861}" type="slidenum">
              <a:rPr lang="en-US" smtClean="0"/>
              <a:t>39</a:t>
            </a:fld>
            <a:endParaRPr lang="en-US"/>
          </a:p>
        </p:txBody>
      </p:sp>
    </p:spTree>
    <p:extLst>
      <p:ext uri="{BB962C8B-B14F-4D97-AF65-F5344CB8AC3E}">
        <p14:creationId xmlns:p14="http://schemas.microsoft.com/office/powerpoint/2010/main" val="3232263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article that Amy weaved into her patient presentation last month</a:t>
            </a:r>
          </a:p>
          <a:p>
            <a:r>
              <a:rPr lang="en-US" dirty="0"/>
              <a:t>I want to focus on another aspect of arteriology—that portion of the arterial wall beneath the ASCVD disease—the media/adventitia</a:t>
            </a:r>
          </a:p>
          <a:p>
            <a:r>
              <a:rPr lang="en-US" dirty="0"/>
              <a:t>Arterial stiffness is separate, but associated with ASCVD and Root Causes</a:t>
            </a:r>
          </a:p>
        </p:txBody>
      </p:sp>
      <p:sp>
        <p:nvSpPr>
          <p:cNvPr id="4" name="Slide Number Placeholder 3"/>
          <p:cNvSpPr>
            <a:spLocks noGrp="1"/>
          </p:cNvSpPr>
          <p:nvPr>
            <p:ph type="sldNum" sz="quarter" idx="5"/>
          </p:nvPr>
        </p:nvSpPr>
        <p:spPr/>
        <p:txBody>
          <a:bodyPr/>
          <a:lstStyle/>
          <a:p>
            <a:fld id="{290A3E62-959E-4E57-854E-88F147ED5861}" type="slidenum">
              <a:rPr lang="en-US" smtClean="0"/>
              <a:t>40</a:t>
            </a:fld>
            <a:endParaRPr lang="en-US"/>
          </a:p>
        </p:txBody>
      </p:sp>
    </p:spTree>
    <p:extLst>
      <p:ext uri="{BB962C8B-B14F-4D97-AF65-F5344CB8AC3E}">
        <p14:creationId xmlns:p14="http://schemas.microsoft.com/office/powerpoint/2010/main" val="3504974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of all the downstream effects of stiffer pipes—all unrelated to ASCVD events!</a:t>
            </a:r>
          </a:p>
        </p:txBody>
      </p:sp>
      <p:sp>
        <p:nvSpPr>
          <p:cNvPr id="4" name="Slide Number Placeholder 3"/>
          <p:cNvSpPr>
            <a:spLocks noGrp="1"/>
          </p:cNvSpPr>
          <p:nvPr>
            <p:ph type="sldNum" sz="quarter" idx="5"/>
          </p:nvPr>
        </p:nvSpPr>
        <p:spPr/>
        <p:txBody>
          <a:bodyPr/>
          <a:lstStyle/>
          <a:p>
            <a:fld id="{290A3E62-959E-4E57-854E-88F147ED5861}" type="slidenum">
              <a:rPr lang="en-US" smtClean="0"/>
              <a:t>41</a:t>
            </a:fld>
            <a:endParaRPr lang="en-US"/>
          </a:p>
        </p:txBody>
      </p:sp>
    </p:spTree>
    <p:extLst>
      <p:ext uri="{BB962C8B-B14F-4D97-AF65-F5344CB8AC3E}">
        <p14:creationId xmlns:p14="http://schemas.microsoft.com/office/powerpoint/2010/main" val="3327278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do about it?</a:t>
            </a:r>
          </a:p>
          <a:p>
            <a:r>
              <a:rPr lang="en-US" dirty="0"/>
              <a:t>EXERCISE!!!</a:t>
            </a:r>
          </a:p>
          <a:p>
            <a:r>
              <a:rPr lang="en-US" dirty="0"/>
              <a:t>EVEN IF THEY DON’T LOSE WEIGHT, DROP THEIR BP, ETC </a:t>
            </a:r>
            <a:r>
              <a:rPr lang="en-US" dirty="0" err="1"/>
              <a:t>ETC</a:t>
            </a:r>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42</a:t>
            </a:fld>
            <a:endParaRPr lang="en-US"/>
          </a:p>
        </p:txBody>
      </p:sp>
    </p:spTree>
    <p:extLst>
      <p:ext uri="{BB962C8B-B14F-4D97-AF65-F5344CB8AC3E}">
        <p14:creationId xmlns:p14="http://schemas.microsoft.com/office/powerpoint/2010/main" val="3100369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 surprise—those smooth muscle cells are critically important AGAIN!!!!</a:t>
            </a:r>
          </a:p>
          <a:p>
            <a:r>
              <a:rPr lang="en-US" dirty="0"/>
              <a:t>Direct impact on contractility—exercise is a “natural” alpha-blocker!</a:t>
            </a:r>
          </a:p>
        </p:txBody>
      </p:sp>
      <p:sp>
        <p:nvSpPr>
          <p:cNvPr id="4" name="Slide Number Placeholder 3"/>
          <p:cNvSpPr>
            <a:spLocks noGrp="1"/>
          </p:cNvSpPr>
          <p:nvPr>
            <p:ph type="sldNum" sz="quarter" idx="5"/>
          </p:nvPr>
        </p:nvSpPr>
        <p:spPr/>
        <p:txBody>
          <a:bodyPr/>
          <a:lstStyle/>
          <a:p>
            <a:fld id="{290A3E62-959E-4E57-854E-88F147ED5861}" type="slidenum">
              <a:rPr lang="en-US" smtClean="0"/>
              <a:t>43</a:t>
            </a:fld>
            <a:endParaRPr lang="en-US"/>
          </a:p>
        </p:txBody>
      </p:sp>
    </p:spTree>
    <p:extLst>
      <p:ext uri="{BB962C8B-B14F-4D97-AF65-F5344CB8AC3E}">
        <p14:creationId xmlns:p14="http://schemas.microsoft.com/office/powerpoint/2010/main" val="2911480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aerobic movement choices—ALL movement is MEDICINE!!!</a:t>
            </a:r>
          </a:p>
        </p:txBody>
      </p:sp>
      <p:sp>
        <p:nvSpPr>
          <p:cNvPr id="4" name="Slide Number Placeholder 3"/>
          <p:cNvSpPr>
            <a:spLocks noGrp="1"/>
          </p:cNvSpPr>
          <p:nvPr>
            <p:ph type="sldNum" sz="quarter" idx="5"/>
          </p:nvPr>
        </p:nvSpPr>
        <p:spPr/>
        <p:txBody>
          <a:bodyPr/>
          <a:lstStyle/>
          <a:p>
            <a:fld id="{290A3E62-959E-4E57-854E-88F147ED5861}" type="slidenum">
              <a:rPr lang="en-US" smtClean="0"/>
              <a:t>44</a:t>
            </a:fld>
            <a:endParaRPr lang="en-US"/>
          </a:p>
        </p:txBody>
      </p:sp>
    </p:spTree>
    <p:extLst>
      <p:ext uri="{BB962C8B-B14F-4D97-AF65-F5344CB8AC3E}">
        <p14:creationId xmlns:p14="http://schemas.microsoft.com/office/powerpoint/2010/main" val="750370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resistance training?</a:t>
            </a:r>
          </a:p>
          <a:p>
            <a:r>
              <a:rPr lang="en-US" dirty="0"/>
              <a:t>Caution needed</a:t>
            </a:r>
          </a:p>
        </p:txBody>
      </p:sp>
      <p:sp>
        <p:nvSpPr>
          <p:cNvPr id="4" name="Slide Number Placeholder 3"/>
          <p:cNvSpPr>
            <a:spLocks noGrp="1"/>
          </p:cNvSpPr>
          <p:nvPr>
            <p:ph type="sldNum" sz="quarter" idx="5"/>
          </p:nvPr>
        </p:nvSpPr>
        <p:spPr/>
        <p:txBody>
          <a:bodyPr/>
          <a:lstStyle/>
          <a:p>
            <a:fld id="{290A3E62-959E-4E57-854E-88F147ED5861}" type="slidenum">
              <a:rPr lang="en-US" smtClean="0"/>
              <a:t>45</a:t>
            </a:fld>
            <a:endParaRPr lang="en-US"/>
          </a:p>
        </p:txBody>
      </p:sp>
    </p:spTree>
    <p:extLst>
      <p:ext uri="{BB962C8B-B14F-4D97-AF65-F5344CB8AC3E}">
        <p14:creationId xmlns:p14="http://schemas.microsoft.com/office/powerpoint/2010/main" val="383580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Cross Training!!! </a:t>
            </a:r>
          </a:p>
          <a:p>
            <a:r>
              <a:rPr lang="en-US" dirty="0"/>
              <a:t>Aerobic daily (22 minutes) + strength 2-3 times a week</a:t>
            </a:r>
          </a:p>
        </p:txBody>
      </p:sp>
      <p:sp>
        <p:nvSpPr>
          <p:cNvPr id="4" name="Slide Number Placeholder 3"/>
          <p:cNvSpPr>
            <a:spLocks noGrp="1"/>
          </p:cNvSpPr>
          <p:nvPr>
            <p:ph type="sldNum" sz="quarter" idx="5"/>
          </p:nvPr>
        </p:nvSpPr>
        <p:spPr/>
        <p:txBody>
          <a:bodyPr/>
          <a:lstStyle/>
          <a:p>
            <a:fld id="{290A3E62-959E-4E57-854E-88F147ED5861}" type="slidenum">
              <a:rPr lang="en-US" smtClean="0"/>
              <a:t>46</a:t>
            </a:fld>
            <a:endParaRPr lang="en-US"/>
          </a:p>
        </p:txBody>
      </p:sp>
    </p:spTree>
    <p:extLst>
      <p:ext uri="{BB962C8B-B14F-4D97-AF65-F5344CB8AC3E}">
        <p14:creationId xmlns:p14="http://schemas.microsoft.com/office/powerpoint/2010/main" val="34849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incorporated these papers into her amazing talk last month.  If you haven’t listened to it yet, do so ASAP!!</a:t>
            </a:r>
          </a:p>
          <a:p>
            <a:r>
              <a:rPr lang="en-US" dirty="0"/>
              <a:t>We will take a deeper dive into both</a:t>
            </a:r>
          </a:p>
        </p:txBody>
      </p:sp>
      <p:sp>
        <p:nvSpPr>
          <p:cNvPr id="4" name="Slide Number Placeholder 3"/>
          <p:cNvSpPr>
            <a:spLocks noGrp="1"/>
          </p:cNvSpPr>
          <p:nvPr>
            <p:ph type="sldNum" sz="quarter" idx="5"/>
          </p:nvPr>
        </p:nvSpPr>
        <p:spPr/>
        <p:txBody>
          <a:bodyPr/>
          <a:lstStyle/>
          <a:p>
            <a:fld id="{290A3E62-959E-4E57-854E-88F147ED5861}" type="slidenum">
              <a:rPr lang="en-US" smtClean="0"/>
              <a:t>6</a:t>
            </a:fld>
            <a:endParaRPr lang="en-US"/>
          </a:p>
        </p:txBody>
      </p:sp>
    </p:spTree>
    <p:extLst>
      <p:ext uri="{BB962C8B-B14F-4D97-AF65-F5344CB8AC3E}">
        <p14:creationId xmlns:p14="http://schemas.microsoft.com/office/powerpoint/2010/main" val="502195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compliance</a:t>
            </a:r>
          </a:p>
          <a:p>
            <a:r>
              <a:rPr lang="en-US" dirty="0"/>
              <a:t>Slower aging</a:t>
            </a:r>
          </a:p>
        </p:txBody>
      </p:sp>
      <p:sp>
        <p:nvSpPr>
          <p:cNvPr id="4" name="Slide Number Placeholder 3"/>
          <p:cNvSpPr>
            <a:spLocks noGrp="1"/>
          </p:cNvSpPr>
          <p:nvPr>
            <p:ph type="sldNum" sz="quarter" idx="5"/>
          </p:nvPr>
        </p:nvSpPr>
        <p:spPr/>
        <p:txBody>
          <a:bodyPr/>
          <a:lstStyle/>
          <a:p>
            <a:fld id="{290A3E62-959E-4E57-854E-88F147ED5861}" type="slidenum">
              <a:rPr lang="en-US" smtClean="0"/>
              <a:t>47</a:t>
            </a:fld>
            <a:endParaRPr lang="en-US"/>
          </a:p>
        </p:txBody>
      </p:sp>
    </p:spTree>
    <p:extLst>
      <p:ext uri="{BB962C8B-B14F-4D97-AF65-F5344CB8AC3E}">
        <p14:creationId xmlns:p14="http://schemas.microsoft.com/office/powerpoint/2010/main" val="2994627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info about LTP</a:t>
            </a:r>
          </a:p>
          <a:p>
            <a:r>
              <a:rPr lang="en-US" dirty="0"/>
              <a:t>We know Lifestyle is foundational—we can NOT </a:t>
            </a:r>
            <a:r>
              <a:rPr lang="en-US" dirty="0" err="1"/>
              <a:t>outprescribe</a:t>
            </a:r>
            <a:r>
              <a:rPr lang="en-US" dirty="0"/>
              <a:t> their poor choices!!</a:t>
            </a:r>
          </a:p>
        </p:txBody>
      </p:sp>
      <p:sp>
        <p:nvSpPr>
          <p:cNvPr id="4" name="Slide Number Placeholder 3"/>
          <p:cNvSpPr>
            <a:spLocks noGrp="1"/>
          </p:cNvSpPr>
          <p:nvPr>
            <p:ph type="sldNum" sz="quarter" idx="5"/>
          </p:nvPr>
        </p:nvSpPr>
        <p:spPr/>
        <p:txBody>
          <a:bodyPr/>
          <a:lstStyle/>
          <a:p>
            <a:fld id="{290A3E62-959E-4E57-854E-88F147ED5861}" type="slidenum">
              <a:rPr lang="en-US" smtClean="0"/>
              <a:t>48</a:t>
            </a:fld>
            <a:endParaRPr lang="en-US"/>
          </a:p>
        </p:txBody>
      </p:sp>
    </p:spTree>
    <p:extLst>
      <p:ext uri="{BB962C8B-B14F-4D97-AF65-F5344CB8AC3E}">
        <p14:creationId xmlns:p14="http://schemas.microsoft.com/office/powerpoint/2010/main" val="2121259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the patient in designing their exercise program—empower them!!</a:t>
            </a:r>
          </a:p>
        </p:txBody>
      </p:sp>
      <p:sp>
        <p:nvSpPr>
          <p:cNvPr id="4" name="Slide Number Placeholder 3"/>
          <p:cNvSpPr>
            <a:spLocks noGrp="1"/>
          </p:cNvSpPr>
          <p:nvPr>
            <p:ph type="sldNum" sz="quarter" idx="5"/>
          </p:nvPr>
        </p:nvSpPr>
        <p:spPr/>
        <p:txBody>
          <a:bodyPr/>
          <a:lstStyle/>
          <a:p>
            <a:fld id="{290A3E62-959E-4E57-854E-88F147ED5861}" type="slidenum">
              <a:rPr lang="en-US" smtClean="0"/>
              <a:t>49</a:t>
            </a:fld>
            <a:endParaRPr lang="en-US"/>
          </a:p>
        </p:txBody>
      </p:sp>
    </p:spTree>
    <p:extLst>
      <p:ext uri="{BB962C8B-B14F-4D97-AF65-F5344CB8AC3E}">
        <p14:creationId xmlns:p14="http://schemas.microsoft.com/office/powerpoint/2010/main" val="3355248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review article on evaluating and differentiating cardiac syncope</a:t>
            </a:r>
          </a:p>
          <a:p>
            <a:r>
              <a:rPr lang="en-US" dirty="0"/>
              <a:t>All of us have patients with this—even if you are “just a prevention doctor”!</a:t>
            </a:r>
          </a:p>
          <a:p>
            <a:r>
              <a:rPr lang="en-US" dirty="0"/>
              <a:t>I’m not going to dive deeply into it, but I do want to point out how BDM integrates into the evaluation</a:t>
            </a:r>
          </a:p>
        </p:txBody>
      </p:sp>
      <p:sp>
        <p:nvSpPr>
          <p:cNvPr id="4" name="Slide Number Placeholder 3"/>
          <p:cNvSpPr>
            <a:spLocks noGrp="1"/>
          </p:cNvSpPr>
          <p:nvPr>
            <p:ph type="sldNum" sz="quarter" idx="5"/>
          </p:nvPr>
        </p:nvSpPr>
        <p:spPr/>
        <p:txBody>
          <a:bodyPr/>
          <a:lstStyle/>
          <a:p>
            <a:fld id="{290A3E62-959E-4E57-854E-88F147ED5861}" type="slidenum">
              <a:rPr lang="en-US" smtClean="0"/>
              <a:t>50</a:t>
            </a:fld>
            <a:endParaRPr lang="en-US"/>
          </a:p>
        </p:txBody>
      </p:sp>
    </p:spTree>
    <p:extLst>
      <p:ext uri="{BB962C8B-B14F-4D97-AF65-F5344CB8AC3E}">
        <p14:creationId xmlns:p14="http://schemas.microsoft.com/office/powerpoint/2010/main" val="2710542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a:t>
            </a:r>
          </a:p>
        </p:txBody>
      </p:sp>
      <p:sp>
        <p:nvSpPr>
          <p:cNvPr id="4" name="Slide Number Placeholder 3"/>
          <p:cNvSpPr>
            <a:spLocks noGrp="1"/>
          </p:cNvSpPr>
          <p:nvPr>
            <p:ph type="sldNum" sz="quarter" idx="5"/>
          </p:nvPr>
        </p:nvSpPr>
        <p:spPr/>
        <p:txBody>
          <a:bodyPr/>
          <a:lstStyle/>
          <a:p>
            <a:fld id="{290A3E62-959E-4E57-854E-88F147ED5861}" type="slidenum">
              <a:rPr lang="en-US" smtClean="0"/>
              <a:t>51</a:t>
            </a:fld>
            <a:endParaRPr lang="en-US"/>
          </a:p>
        </p:txBody>
      </p:sp>
    </p:spTree>
    <p:extLst>
      <p:ext uri="{BB962C8B-B14F-4D97-AF65-F5344CB8AC3E}">
        <p14:creationId xmlns:p14="http://schemas.microsoft.com/office/powerpoint/2010/main" val="29218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a:t>
            </a:r>
          </a:p>
        </p:txBody>
      </p:sp>
      <p:sp>
        <p:nvSpPr>
          <p:cNvPr id="4" name="Slide Number Placeholder 3"/>
          <p:cNvSpPr>
            <a:spLocks noGrp="1"/>
          </p:cNvSpPr>
          <p:nvPr>
            <p:ph type="sldNum" sz="quarter" idx="5"/>
          </p:nvPr>
        </p:nvSpPr>
        <p:spPr/>
        <p:txBody>
          <a:bodyPr/>
          <a:lstStyle/>
          <a:p>
            <a:fld id="{290A3E62-959E-4E57-854E-88F147ED5861}" type="slidenum">
              <a:rPr lang="en-US" smtClean="0"/>
              <a:t>52</a:t>
            </a:fld>
            <a:endParaRPr lang="en-US"/>
          </a:p>
        </p:txBody>
      </p:sp>
    </p:spTree>
    <p:extLst>
      <p:ext uri="{BB962C8B-B14F-4D97-AF65-F5344CB8AC3E}">
        <p14:creationId xmlns:p14="http://schemas.microsoft.com/office/powerpoint/2010/main" val="721866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biomarkers impact the evaluation?</a:t>
            </a:r>
          </a:p>
          <a:p>
            <a:r>
              <a:rPr lang="en-US" dirty="0"/>
              <a:t>Can help raise/lower suspicion of a cardiac etiology</a:t>
            </a:r>
          </a:p>
        </p:txBody>
      </p:sp>
      <p:sp>
        <p:nvSpPr>
          <p:cNvPr id="4" name="Slide Number Placeholder 3"/>
          <p:cNvSpPr>
            <a:spLocks noGrp="1"/>
          </p:cNvSpPr>
          <p:nvPr>
            <p:ph type="sldNum" sz="quarter" idx="5"/>
          </p:nvPr>
        </p:nvSpPr>
        <p:spPr/>
        <p:txBody>
          <a:bodyPr/>
          <a:lstStyle/>
          <a:p>
            <a:fld id="{290A3E62-959E-4E57-854E-88F147ED5861}" type="slidenum">
              <a:rPr lang="en-US" smtClean="0"/>
              <a:t>53</a:t>
            </a:fld>
            <a:endParaRPr lang="en-US"/>
          </a:p>
        </p:txBody>
      </p:sp>
    </p:spTree>
    <p:extLst>
      <p:ext uri="{BB962C8B-B14F-4D97-AF65-F5344CB8AC3E}">
        <p14:creationId xmlns:p14="http://schemas.microsoft.com/office/powerpoint/2010/main" val="1463886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Mainstream is recognizing a role in “select patients”</a:t>
            </a:r>
          </a:p>
          <a:p>
            <a:r>
              <a:rPr lang="en-US" dirty="0"/>
              <a:t>Biomarkers usually NOT definitive—you still have to “think it through”</a:t>
            </a:r>
          </a:p>
        </p:txBody>
      </p:sp>
      <p:sp>
        <p:nvSpPr>
          <p:cNvPr id="4" name="Slide Number Placeholder 3"/>
          <p:cNvSpPr>
            <a:spLocks noGrp="1"/>
          </p:cNvSpPr>
          <p:nvPr>
            <p:ph type="sldNum" sz="quarter" idx="5"/>
          </p:nvPr>
        </p:nvSpPr>
        <p:spPr/>
        <p:txBody>
          <a:bodyPr/>
          <a:lstStyle/>
          <a:p>
            <a:fld id="{290A3E62-959E-4E57-854E-88F147ED5861}" type="slidenum">
              <a:rPr lang="en-US" smtClean="0"/>
              <a:t>54</a:t>
            </a:fld>
            <a:endParaRPr lang="en-US"/>
          </a:p>
        </p:txBody>
      </p:sp>
    </p:spTree>
    <p:extLst>
      <p:ext uri="{BB962C8B-B14F-4D97-AF65-F5344CB8AC3E}">
        <p14:creationId xmlns:p14="http://schemas.microsoft.com/office/powerpoint/2010/main" val="341215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p>
        </p:txBody>
      </p:sp>
      <p:sp>
        <p:nvSpPr>
          <p:cNvPr id="4" name="Slide Number Placeholder 3"/>
          <p:cNvSpPr>
            <a:spLocks noGrp="1"/>
          </p:cNvSpPr>
          <p:nvPr>
            <p:ph type="sldNum" sz="quarter" idx="5"/>
          </p:nvPr>
        </p:nvSpPr>
        <p:spPr/>
        <p:txBody>
          <a:bodyPr/>
          <a:lstStyle/>
          <a:p>
            <a:fld id="{290A3E62-959E-4E57-854E-88F147ED5861}" type="slidenum">
              <a:rPr lang="en-US" smtClean="0"/>
              <a:t>55</a:t>
            </a:fld>
            <a:endParaRPr lang="en-US"/>
          </a:p>
        </p:txBody>
      </p:sp>
    </p:spTree>
    <p:extLst>
      <p:ext uri="{BB962C8B-B14F-4D97-AF65-F5344CB8AC3E}">
        <p14:creationId xmlns:p14="http://schemas.microsoft.com/office/powerpoint/2010/main" val="479178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slides for your review later</a:t>
            </a:r>
          </a:p>
        </p:txBody>
      </p:sp>
      <p:sp>
        <p:nvSpPr>
          <p:cNvPr id="4" name="Slide Number Placeholder 3"/>
          <p:cNvSpPr>
            <a:spLocks noGrp="1"/>
          </p:cNvSpPr>
          <p:nvPr>
            <p:ph type="sldNum" sz="quarter" idx="5"/>
          </p:nvPr>
        </p:nvSpPr>
        <p:spPr/>
        <p:txBody>
          <a:bodyPr/>
          <a:lstStyle/>
          <a:p>
            <a:fld id="{290A3E62-959E-4E57-854E-88F147ED5861}" type="slidenum">
              <a:rPr lang="en-US" smtClean="0"/>
              <a:t>56</a:t>
            </a:fld>
            <a:endParaRPr lang="en-US"/>
          </a:p>
        </p:txBody>
      </p:sp>
    </p:spTree>
    <p:extLst>
      <p:ext uri="{BB962C8B-B14F-4D97-AF65-F5344CB8AC3E}">
        <p14:creationId xmlns:p14="http://schemas.microsoft.com/office/powerpoint/2010/main" val="119363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plaque anywhere = Secondary Prevention Patient</a:t>
            </a:r>
          </a:p>
          <a:p>
            <a:r>
              <a:rPr lang="en-US" dirty="0"/>
              <a:t>CAC 1981</a:t>
            </a:r>
          </a:p>
          <a:p>
            <a:r>
              <a:rPr lang="en-US" dirty="0"/>
              <a:t>Endo Stones 1921</a:t>
            </a:r>
          </a:p>
          <a:p>
            <a:r>
              <a:rPr lang="en-US" dirty="0"/>
              <a:t>2015 study raised question whether they are associated</a:t>
            </a:r>
          </a:p>
        </p:txBody>
      </p:sp>
      <p:sp>
        <p:nvSpPr>
          <p:cNvPr id="4" name="Slide Number Placeholder 3"/>
          <p:cNvSpPr>
            <a:spLocks noGrp="1"/>
          </p:cNvSpPr>
          <p:nvPr>
            <p:ph type="sldNum" sz="quarter" idx="5"/>
          </p:nvPr>
        </p:nvSpPr>
        <p:spPr/>
        <p:txBody>
          <a:bodyPr/>
          <a:lstStyle/>
          <a:p>
            <a:fld id="{290A3E62-959E-4E57-854E-88F147ED5861}" type="slidenum">
              <a:rPr lang="en-US" smtClean="0"/>
              <a:t>12</a:t>
            </a:fld>
            <a:endParaRPr lang="en-US"/>
          </a:p>
        </p:txBody>
      </p:sp>
    </p:spTree>
    <p:extLst>
      <p:ext uri="{BB962C8B-B14F-4D97-AF65-F5344CB8AC3E}">
        <p14:creationId xmlns:p14="http://schemas.microsoft.com/office/powerpoint/2010/main" val="2351425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Fitness is important for lots of reasons!</a:t>
            </a:r>
          </a:p>
          <a:p>
            <a:r>
              <a:rPr lang="en-US" dirty="0"/>
              <a:t>Does everyone benefit?</a:t>
            </a:r>
          </a:p>
        </p:txBody>
      </p:sp>
      <p:sp>
        <p:nvSpPr>
          <p:cNvPr id="4" name="Slide Number Placeholder 3"/>
          <p:cNvSpPr>
            <a:spLocks noGrp="1"/>
          </p:cNvSpPr>
          <p:nvPr>
            <p:ph type="sldNum" sz="quarter" idx="5"/>
          </p:nvPr>
        </p:nvSpPr>
        <p:spPr/>
        <p:txBody>
          <a:bodyPr/>
          <a:lstStyle/>
          <a:p>
            <a:fld id="{290A3E62-959E-4E57-854E-88F147ED5861}" type="slidenum">
              <a:rPr lang="en-US" smtClean="0"/>
              <a:t>59</a:t>
            </a:fld>
            <a:endParaRPr lang="en-US"/>
          </a:p>
        </p:txBody>
      </p:sp>
    </p:spTree>
    <p:extLst>
      <p:ext uri="{BB962C8B-B14F-4D97-AF65-F5344CB8AC3E}">
        <p14:creationId xmlns:p14="http://schemas.microsoft.com/office/powerpoint/2010/main" val="3412854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Excellent study—good mix—good follow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Exercise testing to measure VO2Max is the gold standard—not practical in most settings</a:t>
            </a:r>
          </a:p>
          <a:p>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60</a:t>
            </a:fld>
            <a:endParaRPr lang="en-US"/>
          </a:p>
        </p:txBody>
      </p:sp>
    </p:spTree>
    <p:extLst>
      <p:ext uri="{BB962C8B-B14F-4D97-AF65-F5344CB8AC3E}">
        <p14:creationId xmlns:p14="http://schemas.microsoft.com/office/powerpoint/2010/main" val="3875946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CRF has dramatic and sustained benefit</a:t>
            </a:r>
          </a:p>
          <a:p>
            <a:r>
              <a:rPr lang="en-US" dirty="0"/>
              <a:t>Women reduced risk even if minimal or no weight loss</a:t>
            </a:r>
          </a:p>
          <a:p>
            <a:r>
              <a:rPr lang="en-US" dirty="0"/>
              <a:t>About 1 in 12 did NOT improve their CRF—and had higher mortality!</a:t>
            </a:r>
          </a:p>
        </p:txBody>
      </p:sp>
      <p:sp>
        <p:nvSpPr>
          <p:cNvPr id="4" name="Slide Number Placeholder 3"/>
          <p:cNvSpPr>
            <a:spLocks noGrp="1"/>
          </p:cNvSpPr>
          <p:nvPr>
            <p:ph type="sldNum" sz="quarter" idx="5"/>
          </p:nvPr>
        </p:nvSpPr>
        <p:spPr/>
        <p:txBody>
          <a:bodyPr/>
          <a:lstStyle/>
          <a:p>
            <a:fld id="{290A3E62-959E-4E57-854E-88F147ED5861}" type="slidenum">
              <a:rPr lang="en-US" smtClean="0"/>
              <a:t>61</a:t>
            </a:fld>
            <a:endParaRPr lang="en-US"/>
          </a:p>
        </p:txBody>
      </p:sp>
    </p:spTree>
    <p:extLst>
      <p:ext uri="{BB962C8B-B14F-4D97-AF65-F5344CB8AC3E}">
        <p14:creationId xmlns:p14="http://schemas.microsoft.com/office/powerpoint/2010/main" val="1204457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response variability is well known, and the magnitude is large!</a:t>
            </a:r>
          </a:p>
          <a:p>
            <a:r>
              <a:rPr lang="en-US" dirty="0"/>
              <a:t>NO studies on options</a:t>
            </a:r>
          </a:p>
          <a:p>
            <a:r>
              <a:rPr lang="en-US" dirty="0"/>
              <a:t>	My son would tweak regimens and indirectly remeasure V02max—wish I had know studies were needed!</a:t>
            </a:r>
          </a:p>
        </p:txBody>
      </p:sp>
      <p:sp>
        <p:nvSpPr>
          <p:cNvPr id="4" name="Slide Number Placeholder 3"/>
          <p:cNvSpPr>
            <a:spLocks noGrp="1"/>
          </p:cNvSpPr>
          <p:nvPr>
            <p:ph type="sldNum" sz="quarter" idx="5"/>
          </p:nvPr>
        </p:nvSpPr>
        <p:spPr/>
        <p:txBody>
          <a:bodyPr/>
          <a:lstStyle/>
          <a:p>
            <a:fld id="{290A3E62-959E-4E57-854E-88F147ED5861}" type="slidenum">
              <a:rPr lang="en-US" smtClean="0"/>
              <a:t>62</a:t>
            </a:fld>
            <a:endParaRPr lang="en-US"/>
          </a:p>
        </p:txBody>
      </p:sp>
    </p:spTree>
    <p:extLst>
      <p:ext uri="{BB962C8B-B14F-4D97-AF65-F5344CB8AC3E}">
        <p14:creationId xmlns:p14="http://schemas.microsoft.com/office/powerpoint/2010/main" val="224735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it happen?  Not sure</a:t>
            </a:r>
          </a:p>
          <a:p>
            <a:r>
              <a:rPr lang="en-US" dirty="0"/>
              <a:t>Exercise dose/compliance are the most common reasons in the real world</a:t>
            </a:r>
          </a:p>
        </p:txBody>
      </p:sp>
      <p:sp>
        <p:nvSpPr>
          <p:cNvPr id="4" name="Slide Number Placeholder 3"/>
          <p:cNvSpPr>
            <a:spLocks noGrp="1"/>
          </p:cNvSpPr>
          <p:nvPr>
            <p:ph type="sldNum" sz="quarter" idx="5"/>
          </p:nvPr>
        </p:nvSpPr>
        <p:spPr/>
        <p:txBody>
          <a:bodyPr/>
          <a:lstStyle/>
          <a:p>
            <a:fld id="{290A3E62-959E-4E57-854E-88F147ED5861}" type="slidenum">
              <a:rPr lang="en-US" smtClean="0"/>
              <a:t>63</a:t>
            </a:fld>
            <a:endParaRPr lang="en-US"/>
          </a:p>
        </p:txBody>
      </p:sp>
    </p:spTree>
    <p:extLst>
      <p:ext uri="{BB962C8B-B14F-4D97-AF65-F5344CB8AC3E}">
        <p14:creationId xmlns:p14="http://schemas.microsoft.com/office/powerpoint/2010/main" val="845091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CRF without doing an exercise study—2018 article in Mayo Clin Proc</a:t>
            </a:r>
          </a:p>
          <a:p>
            <a:r>
              <a:rPr lang="en-US" dirty="0"/>
              <a:t>If your patients have had an ETT, look at their performance!!</a:t>
            </a:r>
          </a:p>
        </p:txBody>
      </p:sp>
      <p:sp>
        <p:nvSpPr>
          <p:cNvPr id="4" name="Slide Number Placeholder 3"/>
          <p:cNvSpPr>
            <a:spLocks noGrp="1"/>
          </p:cNvSpPr>
          <p:nvPr>
            <p:ph type="sldNum" sz="quarter" idx="5"/>
          </p:nvPr>
        </p:nvSpPr>
        <p:spPr/>
        <p:txBody>
          <a:bodyPr/>
          <a:lstStyle/>
          <a:p>
            <a:fld id="{290A3E62-959E-4E57-854E-88F147ED5861}" type="slidenum">
              <a:rPr lang="en-US" smtClean="0"/>
              <a:t>64</a:t>
            </a:fld>
            <a:endParaRPr lang="en-US"/>
          </a:p>
        </p:txBody>
      </p:sp>
    </p:spTree>
    <p:extLst>
      <p:ext uri="{BB962C8B-B14F-4D97-AF65-F5344CB8AC3E}">
        <p14:creationId xmlns:p14="http://schemas.microsoft.com/office/powerpoint/2010/main" val="18051982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user friendly, but well suited for those wanting to do an Excel Spreadsheet….</a:t>
            </a:r>
          </a:p>
          <a:p>
            <a:r>
              <a:rPr lang="en-US" dirty="0"/>
              <a:t>This article used the simpler PAS formula</a:t>
            </a:r>
          </a:p>
        </p:txBody>
      </p:sp>
      <p:sp>
        <p:nvSpPr>
          <p:cNvPr id="4" name="Slide Number Placeholder 3"/>
          <p:cNvSpPr>
            <a:spLocks noGrp="1"/>
          </p:cNvSpPr>
          <p:nvPr>
            <p:ph type="sldNum" sz="quarter" idx="5"/>
          </p:nvPr>
        </p:nvSpPr>
        <p:spPr/>
        <p:txBody>
          <a:bodyPr/>
          <a:lstStyle/>
          <a:p>
            <a:fld id="{290A3E62-959E-4E57-854E-88F147ED5861}" type="slidenum">
              <a:rPr lang="en-US" smtClean="0"/>
              <a:t>66</a:t>
            </a:fld>
            <a:endParaRPr lang="en-US"/>
          </a:p>
        </p:txBody>
      </p:sp>
    </p:spTree>
    <p:extLst>
      <p:ext uri="{BB962C8B-B14F-4D97-AF65-F5344CB8AC3E}">
        <p14:creationId xmlns:p14="http://schemas.microsoft.com/office/powerpoint/2010/main" val="4265242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tracking CRF—either from exercise tests or non-exercise algorithms—exercise specialists can help!</a:t>
            </a:r>
          </a:p>
          <a:p>
            <a:r>
              <a:rPr lang="en-US" dirty="0"/>
              <a:t>Exercise resistance is a “residual risk” and predictor of problems!</a:t>
            </a:r>
          </a:p>
        </p:txBody>
      </p:sp>
      <p:sp>
        <p:nvSpPr>
          <p:cNvPr id="4" name="Slide Number Placeholder 3"/>
          <p:cNvSpPr>
            <a:spLocks noGrp="1"/>
          </p:cNvSpPr>
          <p:nvPr>
            <p:ph type="sldNum" sz="quarter" idx="5"/>
          </p:nvPr>
        </p:nvSpPr>
        <p:spPr/>
        <p:txBody>
          <a:bodyPr/>
          <a:lstStyle/>
          <a:p>
            <a:fld id="{290A3E62-959E-4E57-854E-88F147ED5861}" type="slidenum">
              <a:rPr lang="en-US" smtClean="0"/>
              <a:t>68</a:t>
            </a:fld>
            <a:endParaRPr lang="en-US"/>
          </a:p>
        </p:txBody>
      </p:sp>
    </p:spTree>
    <p:extLst>
      <p:ext uri="{BB962C8B-B14F-4D97-AF65-F5344CB8AC3E}">
        <p14:creationId xmlns:p14="http://schemas.microsoft.com/office/powerpoint/2010/main" val="6318675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is novel as it explored the BMI-CRF-Life expectancy relationship</a:t>
            </a:r>
          </a:p>
        </p:txBody>
      </p:sp>
      <p:sp>
        <p:nvSpPr>
          <p:cNvPr id="4" name="Slide Number Placeholder 3"/>
          <p:cNvSpPr>
            <a:spLocks noGrp="1"/>
          </p:cNvSpPr>
          <p:nvPr>
            <p:ph type="sldNum" sz="quarter" idx="5"/>
          </p:nvPr>
        </p:nvSpPr>
        <p:spPr/>
        <p:txBody>
          <a:bodyPr/>
          <a:lstStyle/>
          <a:p>
            <a:fld id="{290A3E62-959E-4E57-854E-88F147ED5861}" type="slidenum">
              <a:rPr lang="en-US" smtClean="0"/>
              <a:t>69</a:t>
            </a:fld>
            <a:endParaRPr lang="en-US"/>
          </a:p>
        </p:txBody>
      </p:sp>
    </p:spTree>
    <p:extLst>
      <p:ext uri="{BB962C8B-B14F-4D97-AF65-F5344CB8AC3E}">
        <p14:creationId xmlns:p14="http://schemas.microsoft.com/office/powerpoint/2010/main" val="37224702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study, decent follow up</a:t>
            </a:r>
          </a:p>
          <a:p>
            <a:r>
              <a:rPr lang="en-US" dirty="0"/>
              <a:t>English population</a:t>
            </a:r>
          </a:p>
        </p:txBody>
      </p:sp>
      <p:sp>
        <p:nvSpPr>
          <p:cNvPr id="4" name="Slide Number Placeholder 3"/>
          <p:cNvSpPr>
            <a:spLocks noGrp="1"/>
          </p:cNvSpPr>
          <p:nvPr>
            <p:ph type="sldNum" sz="quarter" idx="5"/>
          </p:nvPr>
        </p:nvSpPr>
        <p:spPr/>
        <p:txBody>
          <a:bodyPr/>
          <a:lstStyle/>
          <a:p>
            <a:fld id="{290A3E62-959E-4E57-854E-88F147ED5861}" type="slidenum">
              <a:rPr lang="en-US" smtClean="0"/>
              <a:t>70</a:t>
            </a:fld>
            <a:endParaRPr lang="en-US"/>
          </a:p>
        </p:txBody>
      </p:sp>
    </p:spTree>
    <p:extLst>
      <p:ext uri="{BB962C8B-B14F-4D97-AF65-F5344CB8AC3E}">
        <p14:creationId xmlns:p14="http://schemas.microsoft.com/office/powerpoint/2010/main" val="307766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for dentists to look!</a:t>
            </a:r>
          </a:p>
        </p:txBody>
      </p:sp>
      <p:sp>
        <p:nvSpPr>
          <p:cNvPr id="4" name="Slide Number Placeholder 3"/>
          <p:cNvSpPr>
            <a:spLocks noGrp="1"/>
          </p:cNvSpPr>
          <p:nvPr>
            <p:ph type="sldNum" sz="quarter" idx="5"/>
          </p:nvPr>
        </p:nvSpPr>
        <p:spPr/>
        <p:txBody>
          <a:bodyPr/>
          <a:lstStyle/>
          <a:p>
            <a:fld id="{290A3E62-959E-4E57-854E-88F147ED5861}" type="slidenum">
              <a:rPr lang="en-US" smtClean="0"/>
              <a:t>13</a:t>
            </a:fld>
            <a:endParaRPr lang="en-US"/>
          </a:p>
        </p:txBody>
      </p:sp>
    </p:spTree>
    <p:extLst>
      <p:ext uri="{BB962C8B-B14F-4D97-AF65-F5344CB8AC3E}">
        <p14:creationId xmlns:p14="http://schemas.microsoft.com/office/powerpoint/2010/main" val="461593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a very simple question!!  Perhaps you could start with this as you consider how to follow measured/calculated CRF</a:t>
            </a:r>
          </a:p>
        </p:txBody>
      </p:sp>
      <p:sp>
        <p:nvSpPr>
          <p:cNvPr id="4" name="Slide Number Placeholder 3"/>
          <p:cNvSpPr>
            <a:spLocks noGrp="1"/>
          </p:cNvSpPr>
          <p:nvPr>
            <p:ph type="sldNum" sz="quarter" idx="5"/>
          </p:nvPr>
        </p:nvSpPr>
        <p:spPr/>
        <p:txBody>
          <a:bodyPr/>
          <a:lstStyle/>
          <a:p>
            <a:fld id="{290A3E62-959E-4E57-854E-88F147ED5861}" type="slidenum">
              <a:rPr lang="en-US" smtClean="0"/>
              <a:t>72</a:t>
            </a:fld>
            <a:endParaRPr lang="en-US"/>
          </a:p>
        </p:txBody>
      </p:sp>
    </p:spTree>
    <p:extLst>
      <p:ext uri="{BB962C8B-B14F-4D97-AF65-F5344CB8AC3E}">
        <p14:creationId xmlns:p14="http://schemas.microsoft.com/office/powerpoint/2010/main" val="8394650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HRs for all cause mortality based on Fitness—all BMIs</a:t>
            </a:r>
          </a:p>
          <a:p>
            <a:r>
              <a:rPr lang="en-US" dirty="0"/>
              <a:t>The BMI and Waist Circumference mortality curves were both U-shaped with 23-29 BMI having lowest risks</a:t>
            </a:r>
          </a:p>
        </p:txBody>
      </p:sp>
      <p:sp>
        <p:nvSpPr>
          <p:cNvPr id="4" name="Slide Number Placeholder 3"/>
          <p:cNvSpPr>
            <a:spLocks noGrp="1"/>
          </p:cNvSpPr>
          <p:nvPr>
            <p:ph type="sldNum" sz="quarter" idx="5"/>
          </p:nvPr>
        </p:nvSpPr>
        <p:spPr/>
        <p:txBody>
          <a:bodyPr/>
          <a:lstStyle/>
          <a:p>
            <a:fld id="{290A3E62-959E-4E57-854E-88F147ED5861}" type="slidenum">
              <a:rPr lang="en-US" smtClean="0"/>
              <a:t>73</a:t>
            </a:fld>
            <a:endParaRPr lang="en-US"/>
          </a:p>
        </p:txBody>
      </p:sp>
    </p:spTree>
    <p:extLst>
      <p:ext uri="{BB962C8B-B14F-4D97-AF65-F5344CB8AC3E}">
        <p14:creationId xmlns:p14="http://schemas.microsoft.com/office/powerpoint/2010/main" val="3788401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see—even in the print journal.</a:t>
            </a:r>
          </a:p>
          <a:p>
            <a:r>
              <a:rPr lang="en-US" dirty="0"/>
              <a:t>Left side women, top graphs walking pace, bottom hand grip</a:t>
            </a:r>
          </a:p>
          <a:p>
            <a:r>
              <a:rPr lang="en-US" dirty="0"/>
              <a:t>Very little difference between average and brisk if BMI 20-40</a:t>
            </a:r>
          </a:p>
          <a:p>
            <a:r>
              <a:rPr lang="en-US" dirty="0"/>
              <a:t>	Women 86.7-87.8 </a:t>
            </a:r>
            <a:r>
              <a:rPr lang="en-US" dirty="0" err="1"/>
              <a:t>yo</a:t>
            </a:r>
            <a:r>
              <a:rPr lang="en-US" dirty="0"/>
              <a:t> brisk vs. 72.4-85 for slow</a:t>
            </a:r>
          </a:p>
          <a:p>
            <a:r>
              <a:rPr lang="en-US" dirty="0"/>
              <a:t>	Men 85.2-86.8 </a:t>
            </a:r>
            <a:r>
              <a:rPr lang="en-US" dirty="0" err="1"/>
              <a:t>yo</a:t>
            </a:r>
            <a:r>
              <a:rPr lang="en-US" dirty="0"/>
              <a:t> brisk vs. 64.8-81.2 for slow</a:t>
            </a:r>
          </a:p>
          <a:p>
            <a:r>
              <a:rPr lang="en-US" dirty="0"/>
              <a:t>Slow were worse regardless of BMI</a:t>
            </a:r>
          </a:p>
          <a:p>
            <a:r>
              <a:rPr lang="en-US" dirty="0"/>
              <a:t>	BMI &lt; 20 + slow:   </a:t>
            </a:r>
            <a:r>
              <a:rPr lang="es-ES" dirty="0" err="1"/>
              <a:t>Women</a:t>
            </a:r>
            <a:r>
              <a:rPr lang="es-ES" dirty="0"/>
              <a:t> 72.4 yo   </a:t>
            </a:r>
            <a:r>
              <a:rPr lang="es-ES" dirty="0" err="1"/>
              <a:t>Men</a:t>
            </a:r>
            <a:r>
              <a:rPr lang="es-ES" dirty="0"/>
              <a:t> 64.8 yo</a:t>
            </a:r>
          </a:p>
          <a:p>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74</a:t>
            </a:fld>
            <a:endParaRPr lang="en-US"/>
          </a:p>
        </p:txBody>
      </p:sp>
    </p:spTree>
    <p:extLst>
      <p:ext uri="{BB962C8B-B14F-4D97-AF65-F5344CB8AC3E}">
        <p14:creationId xmlns:p14="http://schemas.microsoft.com/office/powerpoint/2010/main" val="25256719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of life gained compared to shortest life expectancy group—slow + BMI &lt; 20</a:t>
            </a:r>
          </a:p>
          <a:p>
            <a:r>
              <a:rPr lang="en-US" dirty="0"/>
              <a:t>	Avg and Brisk essentially same except at below 20 and above 40 BMI</a:t>
            </a:r>
          </a:p>
          <a:p>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75</a:t>
            </a:fld>
            <a:endParaRPr lang="en-US"/>
          </a:p>
        </p:txBody>
      </p:sp>
    </p:spTree>
    <p:extLst>
      <p:ext uri="{BB962C8B-B14F-4D97-AF65-F5344CB8AC3E}">
        <p14:creationId xmlns:p14="http://schemas.microsoft.com/office/powerpoint/2010/main" val="1571362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prior slides</a:t>
            </a:r>
          </a:p>
          <a:p>
            <a:r>
              <a:rPr lang="en-US" dirty="0"/>
              <a:t>BMI, Waist Circ and %BF all trend in same direction, magnitude of effect greatest for BMI</a:t>
            </a:r>
          </a:p>
          <a:p>
            <a:r>
              <a:rPr lang="en-US" dirty="0"/>
              <a:t>Walking pace and Hand grip same trends, smaller magnitude for Hand grip</a:t>
            </a:r>
          </a:p>
        </p:txBody>
      </p:sp>
      <p:sp>
        <p:nvSpPr>
          <p:cNvPr id="4" name="Slide Number Placeholder 3"/>
          <p:cNvSpPr>
            <a:spLocks noGrp="1"/>
          </p:cNvSpPr>
          <p:nvPr>
            <p:ph type="sldNum" sz="quarter" idx="5"/>
          </p:nvPr>
        </p:nvSpPr>
        <p:spPr/>
        <p:txBody>
          <a:bodyPr/>
          <a:lstStyle/>
          <a:p>
            <a:fld id="{290A3E62-959E-4E57-854E-88F147ED5861}" type="slidenum">
              <a:rPr lang="en-US" smtClean="0"/>
              <a:t>76</a:t>
            </a:fld>
            <a:endParaRPr lang="en-US"/>
          </a:p>
        </p:txBody>
      </p:sp>
    </p:spTree>
    <p:extLst>
      <p:ext uri="{BB962C8B-B14F-4D97-AF65-F5344CB8AC3E}">
        <p14:creationId xmlns:p14="http://schemas.microsoft.com/office/powerpoint/2010/main" val="3647368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r>
              <a:rPr lang="en-US" dirty="0"/>
              <a:t>Asking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“How would you describe your usual walking pace?” is a simple tool!</a:t>
            </a:r>
          </a:p>
          <a:p>
            <a:pPr marL="342900" marR="0" lvl="0" indent="-342900" algn="l" defTabSz="914400" rtl="0" eaLnBrk="1" fontAlgn="base" latinLnBrk="0" hangingPunct="1">
              <a:lnSpc>
                <a:spcPct val="100000"/>
              </a:lnSpc>
              <a:spcBef>
                <a:spcPct val="20000"/>
              </a:spcBef>
              <a:spcAft>
                <a:spcPct val="0"/>
              </a:spcAft>
              <a:buClr>
                <a:srgbClr val="FFCC00"/>
              </a:buClr>
              <a:buSzTx/>
              <a:buFont typeface="Arial" panose="020B0604020202020204" pitchFamily="34" charset="0"/>
              <a:buChar char="•"/>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Slow pace</a:t>
            </a:r>
          </a:p>
          <a:p>
            <a:pPr marL="342900" marR="0" lvl="0" indent="-342900" algn="l" defTabSz="914400" rtl="0" eaLnBrk="1" fontAlgn="base" latinLnBrk="0" hangingPunct="1">
              <a:lnSpc>
                <a:spcPct val="100000"/>
              </a:lnSpc>
              <a:spcBef>
                <a:spcPct val="20000"/>
              </a:spcBef>
              <a:spcAft>
                <a:spcPct val="0"/>
              </a:spcAft>
              <a:buClr>
                <a:srgbClr val="FFCC00"/>
              </a:buClr>
              <a:buSzTx/>
              <a:buFont typeface="Arial" panose="020B0604020202020204" pitchFamily="34" charset="0"/>
              <a:buChar char="•"/>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Steady/average pace</a:t>
            </a:r>
          </a:p>
          <a:p>
            <a:pPr marL="342900" marR="0" lvl="0" indent="-342900" algn="l" defTabSz="914400" rtl="0" eaLnBrk="1" fontAlgn="base" latinLnBrk="0" hangingPunct="1">
              <a:lnSpc>
                <a:spcPct val="100000"/>
              </a:lnSpc>
              <a:spcBef>
                <a:spcPct val="20000"/>
              </a:spcBef>
              <a:spcAft>
                <a:spcPct val="0"/>
              </a:spcAft>
              <a:buClr>
                <a:srgbClr val="FFCC00"/>
              </a:buClr>
              <a:buSzTx/>
              <a:buFont typeface="Arial" panose="020B0604020202020204" pitchFamily="34" charset="0"/>
              <a:buChar char="•"/>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Brisk pace</a:t>
            </a:r>
          </a:p>
          <a:p>
            <a:r>
              <a:rPr lang="en-US" dirty="0"/>
              <a:t>Can use the result for Motivational Interviewing: </a:t>
            </a:r>
          </a:p>
          <a:p>
            <a:r>
              <a:rPr lang="en-US" dirty="0"/>
              <a:t>	Is it important for you to add more years to your life?  </a:t>
            </a:r>
          </a:p>
          <a:p>
            <a:r>
              <a:rPr lang="en-US" dirty="0"/>
              <a:t>	What activities are you willing to consider adding into your routine to become more fit?</a:t>
            </a:r>
          </a:p>
        </p:txBody>
      </p:sp>
      <p:sp>
        <p:nvSpPr>
          <p:cNvPr id="4" name="Slide Number Placeholder 3"/>
          <p:cNvSpPr>
            <a:spLocks noGrp="1"/>
          </p:cNvSpPr>
          <p:nvPr>
            <p:ph type="sldNum" sz="quarter" idx="5"/>
          </p:nvPr>
        </p:nvSpPr>
        <p:spPr/>
        <p:txBody>
          <a:bodyPr/>
          <a:lstStyle/>
          <a:p>
            <a:fld id="{290A3E62-959E-4E57-854E-88F147ED5861}" type="slidenum">
              <a:rPr lang="en-US" smtClean="0"/>
              <a:t>77</a:t>
            </a:fld>
            <a:endParaRPr lang="en-US"/>
          </a:p>
        </p:txBody>
      </p:sp>
    </p:spTree>
    <p:extLst>
      <p:ext uri="{BB962C8B-B14F-4D97-AF65-F5344CB8AC3E}">
        <p14:creationId xmlns:p14="http://schemas.microsoft.com/office/powerpoint/2010/main" val="3626753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coming down the homestretch!  Lastly are 2 articles I want to make a couple of points about.</a:t>
            </a:r>
          </a:p>
          <a:p>
            <a:r>
              <a:rPr lang="en-US" dirty="0"/>
              <a:t>This one is about smarter use of uric acid lowering therapies</a:t>
            </a:r>
          </a:p>
          <a:p>
            <a:r>
              <a:rPr lang="en-US" dirty="0"/>
              <a:t>A reminder of why high uric acid is bad—independent of associated IR!</a:t>
            </a:r>
          </a:p>
        </p:txBody>
      </p:sp>
      <p:sp>
        <p:nvSpPr>
          <p:cNvPr id="4" name="Slide Number Placeholder 3"/>
          <p:cNvSpPr>
            <a:spLocks noGrp="1"/>
          </p:cNvSpPr>
          <p:nvPr>
            <p:ph type="sldNum" sz="quarter" idx="5"/>
          </p:nvPr>
        </p:nvSpPr>
        <p:spPr/>
        <p:txBody>
          <a:bodyPr/>
          <a:lstStyle/>
          <a:p>
            <a:fld id="{290A3E62-959E-4E57-854E-88F147ED5861}" type="slidenum">
              <a:rPr lang="en-US" smtClean="0"/>
              <a:t>78</a:t>
            </a:fld>
            <a:endParaRPr lang="en-US"/>
          </a:p>
        </p:txBody>
      </p:sp>
    </p:spTree>
    <p:extLst>
      <p:ext uri="{BB962C8B-B14F-4D97-AF65-F5344CB8AC3E}">
        <p14:creationId xmlns:p14="http://schemas.microsoft.com/office/powerpoint/2010/main" val="8937029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on CVD</a:t>
            </a:r>
          </a:p>
          <a:p>
            <a:endParaRPr lang="en-US" dirty="0"/>
          </a:p>
          <a:p>
            <a:r>
              <a:rPr lang="en-US" dirty="0"/>
              <a:t>CARES trial black box</a:t>
            </a:r>
          </a:p>
        </p:txBody>
      </p:sp>
      <p:sp>
        <p:nvSpPr>
          <p:cNvPr id="4" name="Slide Number Placeholder 3"/>
          <p:cNvSpPr>
            <a:spLocks noGrp="1"/>
          </p:cNvSpPr>
          <p:nvPr>
            <p:ph type="sldNum" sz="quarter" idx="5"/>
          </p:nvPr>
        </p:nvSpPr>
        <p:spPr/>
        <p:txBody>
          <a:bodyPr/>
          <a:lstStyle/>
          <a:p>
            <a:fld id="{290A3E62-959E-4E57-854E-88F147ED5861}" type="slidenum">
              <a:rPr lang="en-US" smtClean="0"/>
              <a:t>79</a:t>
            </a:fld>
            <a:endParaRPr lang="en-US"/>
          </a:p>
        </p:txBody>
      </p:sp>
    </p:spTree>
    <p:extLst>
      <p:ext uri="{BB962C8B-B14F-4D97-AF65-F5344CB8AC3E}">
        <p14:creationId xmlns:p14="http://schemas.microsoft.com/office/powerpoint/2010/main" val="7131668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drugs</a:t>
            </a:r>
          </a:p>
        </p:txBody>
      </p:sp>
      <p:sp>
        <p:nvSpPr>
          <p:cNvPr id="4" name="Slide Number Placeholder 3"/>
          <p:cNvSpPr>
            <a:spLocks noGrp="1"/>
          </p:cNvSpPr>
          <p:nvPr>
            <p:ph type="sldNum" sz="quarter" idx="5"/>
          </p:nvPr>
        </p:nvSpPr>
        <p:spPr/>
        <p:txBody>
          <a:bodyPr/>
          <a:lstStyle/>
          <a:p>
            <a:fld id="{290A3E62-959E-4E57-854E-88F147ED5861}" type="slidenum">
              <a:rPr lang="en-US" smtClean="0"/>
              <a:t>80</a:t>
            </a:fld>
            <a:endParaRPr lang="en-US"/>
          </a:p>
        </p:txBody>
      </p:sp>
    </p:spTree>
    <p:extLst>
      <p:ext uri="{BB962C8B-B14F-4D97-AF65-F5344CB8AC3E}">
        <p14:creationId xmlns:p14="http://schemas.microsoft.com/office/powerpoint/2010/main" val="18944074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Hypo-uricemia risk noted in a 2017 article</a:t>
            </a:r>
          </a:p>
          <a:p>
            <a:r>
              <a:rPr lang="en-US" dirty="0"/>
              <a:t>Push the dose of Allopurinol!</a:t>
            </a:r>
          </a:p>
        </p:txBody>
      </p:sp>
      <p:sp>
        <p:nvSpPr>
          <p:cNvPr id="4" name="Slide Number Placeholder 3"/>
          <p:cNvSpPr>
            <a:spLocks noGrp="1"/>
          </p:cNvSpPr>
          <p:nvPr>
            <p:ph type="sldNum" sz="quarter" idx="5"/>
          </p:nvPr>
        </p:nvSpPr>
        <p:spPr/>
        <p:txBody>
          <a:bodyPr/>
          <a:lstStyle/>
          <a:p>
            <a:fld id="{290A3E62-959E-4E57-854E-88F147ED5861}" type="slidenum">
              <a:rPr lang="en-US" smtClean="0"/>
              <a:t>83</a:t>
            </a:fld>
            <a:endParaRPr lang="en-US"/>
          </a:p>
        </p:txBody>
      </p:sp>
    </p:spTree>
    <p:extLst>
      <p:ext uri="{BB962C8B-B14F-4D97-AF65-F5344CB8AC3E}">
        <p14:creationId xmlns:p14="http://schemas.microsoft.com/office/powerpoint/2010/main" val="110502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many things can also be calcified in this region!</a:t>
            </a:r>
          </a:p>
          <a:p>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14</a:t>
            </a:fld>
            <a:endParaRPr lang="en-US"/>
          </a:p>
        </p:txBody>
      </p:sp>
    </p:spTree>
    <p:extLst>
      <p:ext uri="{BB962C8B-B14F-4D97-AF65-F5344CB8AC3E}">
        <p14:creationId xmlns:p14="http://schemas.microsoft.com/office/powerpoint/2010/main" val="26326645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association of OSA after a stroke</a:t>
            </a:r>
          </a:p>
        </p:txBody>
      </p:sp>
      <p:sp>
        <p:nvSpPr>
          <p:cNvPr id="4" name="Slide Number Placeholder 3"/>
          <p:cNvSpPr>
            <a:spLocks noGrp="1"/>
          </p:cNvSpPr>
          <p:nvPr>
            <p:ph type="sldNum" sz="quarter" idx="5"/>
          </p:nvPr>
        </p:nvSpPr>
        <p:spPr/>
        <p:txBody>
          <a:bodyPr/>
          <a:lstStyle/>
          <a:p>
            <a:fld id="{290A3E62-959E-4E57-854E-88F147ED5861}" type="slidenum">
              <a:rPr lang="en-US" smtClean="0"/>
              <a:t>84</a:t>
            </a:fld>
            <a:endParaRPr lang="en-US"/>
          </a:p>
        </p:txBody>
      </p:sp>
    </p:spTree>
    <p:extLst>
      <p:ext uri="{BB962C8B-B14F-4D97-AF65-F5344CB8AC3E}">
        <p14:creationId xmlns:p14="http://schemas.microsoft.com/office/powerpoint/2010/main" val="15816828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OSA</a:t>
            </a:r>
          </a:p>
          <a:p>
            <a:r>
              <a:rPr lang="en-US" dirty="0"/>
              <a:t>Atypical presentation</a:t>
            </a:r>
          </a:p>
        </p:txBody>
      </p:sp>
      <p:sp>
        <p:nvSpPr>
          <p:cNvPr id="4" name="Slide Number Placeholder 3"/>
          <p:cNvSpPr>
            <a:spLocks noGrp="1"/>
          </p:cNvSpPr>
          <p:nvPr>
            <p:ph type="sldNum" sz="quarter" idx="5"/>
          </p:nvPr>
        </p:nvSpPr>
        <p:spPr/>
        <p:txBody>
          <a:bodyPr/>
          <a:lstStyle/>
          <a:p>
            <a:fld id="{290A3E62-959E-4E57-854E-88F147ED5861}" type="slidenum">
              <a:rPr lang="en-US" smtClean="0"/>
              <a:t>85</a:t>
            </a:fld>
            <a:endParaRPr lang="en-US"/>
          </a:p>
        </p:txBody>
      </p:sp>
    </p:spTree>
    <p:extLst>
      <p:ext uri="{BB962C8B-B14F-4D97-AF65-F5344CB8AC3E}">
        <p14:creationId xmlns:p14="http://schemas.microsoft.com/office/powerpoint/2010/main" val="3349989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impact on quality and length of life</a:t>
            </a:r>
          </a:p>
        </p:txBody>
      </p:sp>
      <p:sp>
        <p:nvSpPr>
          <p:cNvPr id="4" name="Slide Number Placeholder 3"/>
          <p:cNvSpPr>
            <a:spLocks noGrp="1"/>
          </p:cNvSpPr>
          <p:nvPr>
            <p:ph type="sldNum" sz="quarter" idx="5"/>
          </p:nvPr>
        </p:nvSpPr>
        <p:spPr/>
        <p:txBody>
          <a:bodyPr/>
          <a:lstStyle/>
          <a:p>
            <a:fld id="{290A3E62-959E-4E57-854E-88F147ED5861}" type="slidenum">
              <a:rPr lang="en-US" smtClean="0"/>
              <a:t>86</a:t>
            </a:fld>
            <a:endParaRPr lang="en-US"/>
          </a:p>
        </p:txBody>
      </p:sp>
    </p:spTree>
    <p:extLst>
      <p:ext uri="{BB962C8B-B14F-4D97-AF65-F5344CB8AC3E}">
        <p14:creationId xmlns:p14="http://schemas.microsoft.com/office/powerpoint/2010/main" val="1884778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benefits—test early!</a:t>
            </a:r>
          </a:p>
        </p:txBody>
      </p:sp>
      <p:sp>
        <p:nvSpPr>
          <p:cNvPr id="4" name="Slide Number Placeholder 3"/>
          <p:cNvSpPr>
            <a:spLocks noGrp="1"/>
          </p:cNvSpPr>
          <p:nvPr>
            <p:ph type="sldNum" sz="quarter" idx="5"/>
          </p:nvPr>
        </p:nvSpPr>
        <p:spPr/>
        <p:txBody>
          <a:bodyPr/>
          <a:lstStyle/>
          <a:p>
            <a:fld id="{290A3E62-959E-4E57-854E-88F147ED5861}" type="slidenum">
              <a:rPr lang="en-US" smtClean="0"/>
              <a:t>87</a:t>
            </a:fld>
            <a:endParaRPr lang="en-US"/>
          </a:p>
        </p:txBody>
      </p:sp>
    </p:spTree>
    <p:extLst>
      <p:ext uri="{BB962C8B-B14F-4D97-AF65-F5344CB8AC3E}">
        <p14:creationId xmlns:p14="http://schemas.microsoft.com/office/powerpoint/2010/main" val="1922341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study validated a better screening tool</a:t>
            </a:r>
          </a:p>
          <a:p>
            <a:r>
              <a:rPr lang="en-US" dirty="0"/>
              <a:t>Algorithm not published—I’ve contacted the authors</a:t>
            </a:r>
          </a:p>
        </p:txBody>
      </p:sp>
      <p:sp>
        <p:nvSpPr>
          <p:cNvPr id="4" name="Slide Number Placeholder 3"/>
          <p:cNvSpPr>
            <a:spLocks noGrp="1"/>
          </p:cNvSpPr>
          <p:nvPr>
            <p:ph type="sldNum" sz="quarter" idx="5"/>
          </p:nvPr>
        </p:nvSpPr>
        <p:spPr/>
        <p:txBody>
          <a:bodyPr/>
          <a:lstStyle/>
          <a:p>
            <a:fld id="{290A3E62-959E-4E57-854E-88F147ED5861}" type="slidenum">
              <a:rPr lang="en-US" smtClean="0"/>
              <a:t>88</a:t>
            </a:fld>
            <a:endParaRPr lang="en-US"/>
          </a:p>
        </p:txBody>
      </p:sp>
    </p:spTree>
    <p:extLst>
      <p:ext uri="{BB962C8B-B14F-4D97-AF65-F5344CB8AC3E}">
        <p14:creationId xmlns:p14="http://schemas.microsoft.com/office/powerpoint/2010/main" val="3615503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are making your existing patients bulletproof to their first stroke</a:t>
            </a:r>
          </a:p>
          <a:p>
            <a:r>
              <a:rPr lang="en-US" dirty="0"/>
              <a:t>BUT you will be seeing new patients referred</a:t>
            </a:r>
          </a:p>
        </p:txBody>
      </p:sp>
      <p:sp>
        <p:nvSpPr>
          <p:cNvPr id="4" name="Slide Number Placeholder 3"/>
          <p:cNvSpPr>
            <a:spLocks noGrp="1"/>
          </p:cNvSpPr>
          <p:nvPr>
            <p:ph type="sldNum" sz="quarter" idx="5"/>
          </p:nvPr>
        </p:nvSpPr>
        <p:spPr/>
        <p:txBody>
          <a:bodyPr/>
          <a:lstStyle/>
          <a:p>
            <a:fld id="{290A3E62-959E-4E57-854E-88F147ED5861}" type="slidenum">
              <a:rPr lang="en-US" smtClean="0"/>
              <a:t>89</a:t>
            </a:fld>
            <a:endParaRPr lang="en-US"/>
          </a:p>
        </p:txBody>
      </p:sp>
    </p:spTree>
    <p:extLst>
      <p:ext uri="{BB962C8B-B14F-4D97-AF65-F5344CB8AC3E}">
        <p14:creationId xmlns:p14="http://schemas.microsoft.com/office/powerpoint/2010/main" val="196337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picture of an endodontic stone</a:t>
            </a:r>
          </a:p>
        </p:txBody>
      </p:sp>
      <p:sp>
        <p:nvSpPr>
          <p:cNvPr id="4" name="Slide Number Placeholder 3"/>
          <p:cNvSpPr>
            <a:spLocks noGrp="1"/>
          </p:cNvSpPr>
          <p:nvPr>
            <p:ph type="sldNum" sz="quarter" idx="5"/>
          </p:nvPr>
        </p:nvSpPr>
        <p:spPr/>
        <p:txBody>
          <a:bodyPr/>
          <a:lstStyle/>
          <a:p>
            <a:fld id="{290A3E62-959E-4E57-854E-88F147ED5861}" type="slidenum">
              <a:rPr lang="en-US" smtClean="0"/>
              <a:t>15</a:t>
            </a:fld>
            <a:endParaRPr lang="en-US"/>
          </a:p>
        </p:txBody>
      </p:sp>
    </p:spTree>
    <p:extLst>
      <p:ext uri="{BB962C8B-B14F-4D97-AF65-F5344CB8AC3E}">
        <p14:creationId xmlns:p14="http://schemas.microsoft.com/office/powerpoint/2010/main" val="120858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theories</a:t>
            </a:r>
          </a:p>
          <a:p>
            <a:r>
              <a:rPr lang="en-US" dirty="0"/>
              <a:t>Bottom </a:t>
            </a:r>
            <a:r>
              <a:rPr lang="en-US" dirty="0" err="1"/>
              <a:t>line</a:t>
            </a:r>
            <a:r>
              <a:rPr lang="en-US" dirty="0" err="1">
                <a:sym typeface="Wingdings" panose="05000000000000000000" pitchFamily="2" charset="2"/>
              </a:rPr>
              <a:t>UNKNOWN</a:t>
            </a:r>
            <a:r>
              <a:rPr lang="en-US" dirty="0">
                <a:sym typeface="Wingdings" panose="05000000000000000000" pitchFamily="2" charset="2"/>
              </a:rPr>
              <a:t> etiology</a:t>
            </a:r>
            <a:endParaRPr lang="en-US" dirty="0"/>
          </a:p>
        </p:txBody>
      </p:sp>
      <p:sp>
        <p:nvSpPr>
          <p:cNvPr id="4" name="Slide Number Placeholder 3"/>
          <p:cNvSpPr>
            <a:spLocks noGrp="1"/>
          </p:cNvSpPr>
          <p:nvPr>
            <p:ph type="sldNum" sz="quarter" idx="5"/>
          </p:nvPr>
        </p:nvSpPr>
        <p:spPr/>
        <p:txBody>
          <a:bodyPr/>
          <a:lstStyle/>
          <a:p>
            <a:fld id="{290A3E62-959E-4E57-854E-88F147ED5861}" type="slidenum">
              <a:rPr lang="en-US" smtClean="0"/>
              <a:t>16</a:t>
            </a:fld>
            <a:endParaRPr lang="en-US"/>
          </a:p>
        </p:txBody>
      </p:sp>
    </p:spTree>
    <p:extLst>
      <p:ext uri="{BB962C8B-B14F-4D97-AF65-F5344CB8AC3E}">
        <p14:creationId xmlns:p14="http://schemas.microsoft.com/office/powerpoint/2010/main" val="346245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880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8071" name="Rectangle 7"/>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88072" name="Rectangle 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88073" name="Rectangle 9"/>
          <p:cNvSpPr>
            <a:spLocks noGrp="1" noChangeArrowheads="1"/>
          </p:cNvSpPr>
          <p:nvPr>
            <p:ph type="sldNum" sz="quarter" idx="4"/>
          </p:nvPr>
        </p:nvSpPr>
        <p:spPr/>
        <p:txBody>
          <a:bodyPr/>
          <a:lstStyle>
            <a:lvl1pPr>
              <a:defRPr/>
            </a:lvl1pPr>
          </a:lstStyle>
          <a:p>
            <a:fld id="{3587DDC6-A4CE-43BF-8ED0-18E9435B09BF}" type="slidenum">
              <a:rPr lang="en-US">
                <a:solidFill>
                  <a:srgbClr val="FFFFFF"/>
                </a:solidFill>
              </a:rPr>
              <a:pPr/>
              <a:t>‹#›</a:t>
            </a:fld>
            <a:endParaRPr lang="en-US">
              <a:solidFill>
                <a:srgbClr val="FFFFFF"/>
              </a:solidFill>
            </a:endParaRPr>
          </a:p>
        </p:txBody>
      </p:sp>
      <p:pic>
        <p:nvPicPr>
          <p:cNvPr id="88074" name="Picture 10"/>
          <p:cNvPicPr>
            <a:picLocks noChangeAspect="1" noChangeArrowheads="1"/>
          </p:cNvPicPr>
          <p:nvPr userDrawn="1"/>
        </p:nvPicPr>
        <p:blipFill>
          <a:blip r:embed="rId2" cstate="print"/>
          <a:srcRect/>
          <a:stretch>
            <a:fillRect/>
          </a:stretch>
        </p:blipFill>
        <p:spPr bwMode="auto">
          <a:xfrm>
            <a:off x="7924800" y="6424613"/>
            <a:ext cx="1111250" cy="341312"/>
          </a:xfrm>
          <a:prstGeom prst="rect">
            <a:avLst/>
          </a:prstGeom>
          <a:noFill/>
          <a:ln w="9525">
            <a:noFill/>
            <a:miter lim="800000"/>
            <a:headEnd/>
            <a:tailEnd/>
          </a:ln>
          <a:effectLst/>
        </p:spPr>
      </p:pic>
    </p:spTree>
    <p:extLst>
      <p:ext uri="{BB962C8B-B14F-4D97-AF65-F5344CB8AC3E}">
        <p14:creationId xmlns:p14="http://schemas.microsoft.com/office/powerpoint/2010/main" val="30361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BE74656-F81F-4EC1-BE4E-21280AA6B0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312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3B2450C-E09B-496B-B0A3-41B4C028EE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989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Text Placeholder 2"/>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CAD2D165-E1CF-4945-AA9C-35CC9319732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39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410191C-26C5-4993-9AF1-8F19EFD3DC3F}" type="slidenum">
              <a:rPr lang="en-US">
                <a:solidFill>
                  <a:srgbClr val="FFFFFF"/>
                </a:solidFill>
              </a:rPr>
              <a:pPr/>
              <a:t>‹#›</a:t>
            </a:fld>
            <a:endParaRPr lang="en-US">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pic>
        <p:nvPicPr>
          <p:cNvPr id="8" name="Picture 7">
            <a:extLst>
              <a:ext uri="{FF2B5EF4-FFF2-40B4-BE49-F238E27FC236}">
                <a16:creationId xmlns:a16="http://schemas.microsoft.com/office/drawing/2014/main" id="{2A68EEDA-B160-C040-AD05-E55D281DC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60235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37FA9B2-0DD3-4946-BF69-95E4DC17D3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428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0E300C-394F-4E10-881A-B94D8938EE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880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B52AB33-819B-453B-BDCC-9030CFBC95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286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ABEB244-4928-453A-926B-617362E548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895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03F3633-8A66-46B0-96BA-3F1ADE61B2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341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94B8852-D55B-4C73-A946-B0053D83049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34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15DB5DF-243C-46C4-8397-9F294B7AF8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13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2" name="Rectangle 12"/>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87053" name="Rectangle 1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87054" name="Rectangle 14"/>
          <p:cNvSpPr>
            <a:spLocks noGrp="1" noChangeArrowheads="1"/>
          </p:cNvSpPr>
          <p:nvPr>
            <p:ph type="sldNum" sz="quarter" idx="4"/>
          </p:nvPr>
        </p:nvSpPr>
        <p:spPr bwMode="auto">
          <a:xfrm>
            <a:off x="6553200" y="6248400"/>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95D52569-99BD-42CD-9B49-C59670612FC2}"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562971907"/>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D0F7-D175-4B53-AFB9-5F3F9959BDF2}"/>
              </a:ext>
            </a:extLst>
          </p:cNvPr>
          <p:cNvSpPr>
            <a:spLocks noGrp="1"/>
          </p:cNvSpPr>
          <p:nvPr>
            <p:ph type="title"/>
          </p:nvPr>
        </p:nvSpPr>
        <p:spPr>
          <a:xfrm>
            <a:off x="316706" y="685800"/>
            <a:ext cx="8510588" cy="609600"/>
          </a:xfrm>
        </p:spPr>
        <p:txBody>
          <a:bodyPr/>
          <a:lstStyle/>
          <a:p>
            <a:pPr>
              <a:defRPr/>
            </a:pPr>
            <a:r>
              <a:rPr lang="en-US" sz="3600"/>
              <a:t>AUGUST 2019 SCIENTIFIC </a:t>
            </a:r>
            <a:r>
              <a:rPr lang="en-US" sz="3600" dirty="0"/>
              <a:t>UPDATE</a:t>
            </a:r>
          </a:p>
        </p:txBody>
      </p:sp>
      <p:sp>
        <p:nvSpPr>
          <p:cNvPr id="3" name="Content Placeholder 2">
            <a:extLst>
              <a:ext uri="{FF2B5EF4-FFF2-40B4-BE49-F238E27FC236}">
                <a16:creationId xmlns:a16="http://schemas.microsoft.com/office/drawing/2014/main" id="{E0BA68E1-733E-4699-BE0A-B90E5542BFA3}"/>
              </a:ext>
            </a:extLst>
          </p:cNvPr>
          <p:cNvSpPr>
            <a:spLocks noGrp="1"/>
          </p:cNvSpPr>
          <p:nvPr>
            <p:ph idx="1"/>
          </p:nvPr>
        </p:nvSpPr>
        <p:spPr>
          <a:xfrm>
            <a:off x="268151" y="1522412"/>
            <a:ext cx="8540750" cy="3813175"/>
          </a:xfrm>
        </p:spPr>
        <p:txBody>
          <a:bodyPr/>
          <a:lstStyle/>
          <a:p>
            <a:pPr marL="0" indent="0" algn="ctr">
              <a:buFont typeface="Wingdings" panose="05000000000000000000" pitchFamily="2" charset="2"/>
              <a:buNone/>
              <a:defRPr/>
            </a:pPr>
            <a:r>
              <a:rPr lang="en-US" sz="2800" dirty="0"/>
              <a:t> </a:t>
            </a:r>
          </a:p>
          <a:p>
            <a:pPr marL="0" indent="0" algn="ctr">
              <a:buFont typeface="Wingdings" panose="05000000000000000000" pitchFamily="2" charset="2"/>
              <a:buNone/>
              <a:defRPr/>
            </a:pPr>
            <a:r>
              <a:rPr lang="en-US" sz="2800" dirty="0"/>
              <a:t>Guest Presenter</a:t>
            </a:r>
          </a:p>
          <a:p>
            <a:pPr marL="0" indent="0" algn="ctr">
              <a:buFont typeface="Wingdings" panose="05000000000000000000" pitchFamily="2" charset="2"/>
              <a:buNone/>
              <a:defRPr/>
            </a:pPr>
            <a:endParaRPr lang="en-US" sz="2800" dirty="0"/>
          </a:p>
          <a:p>
            <a:pPr marL="0" indent="0" algn="ctr">
              <a:buFont typeface="Wingdings" panose="05000000000000000000" pitchFamily="2" charset="2"/>
              <a:buNone/>
              <a:defRPr/>
            </a:pPr>
            <a:r>
              <a:rPr lang="en-US" sz="2800" dirty="0"/>
              <a:t>David Wright MD</a:t>
            </a:r>
          </a:p>
          <a:p>
            <a:pPr marL="0" indent="0" algn="ctr">
              <a:buFont typeface="Wingdings" panose="05000000000000000000" pitchFamily="2" charset="2"/>
              <a:buNone/>
              <a:defRPr/>
            </a:pPr>
            <a:r>
              <a:rPr lang="en-US" sz="2800" dirty="0"/>
              <a:t>Premier Prevention Memphis</a:t>
            </a:r>
          </a:p>
          <a:p>
            <a:pPr marL="0" indent="0" algn="ctr">
              <a:buFont typeface="Wingdings" panose="05000000000000000000" pitchFamily="2" charset="2"/>
              <a:buNone/>
              <a:defRPr/>
            </a:pPr>
            <a:r>
              <a:rPr lang="en-US" sz="2800" dirty="0"/>
              <a:t>Memphis, TN</a:t>
            </a:r>
          </a:p>
        </p:txBody>
      </p:sp>
      <p:sp>
        <p:nvSpPr>
          <p:cNvPr id="4" name="Footer Placeholder 3">
            <a:extLst>
              <a:ext uri="{FF2B5EF4-FFF2-40B4-BE49-F238E27FC236}">
                <a16:creationId xmlns:a16="http://schemas.microsoft.com/office/drawing/2014/main" id="{3E26E7FC-DDAC-4BBB-B6A2-E8BF15E972D8}"/>
              </a:ext>
            </a:extLst>
          </p:cNvPr>
          <p:cNvSpPr>
            <a:spLocks noGrp="1"/>
          </p:cNvSpPr>
          <p:nvPr>
            <p:ph type="ftr" sz="quarter" idx="11"/>
          </p:nvPr>
        </p:nvSpPr>
        <p:spPr/>
        <p:txBody>
          <a:bodyPr/>
          <a:lstStyle/>
          <a:p>
            <a:pPr>
              <a:defRPr/>
            </a:pPr>
            <a:r>
              <a:rPr lang="en-US"/>
              <a:t>Copyright Bale/Doneen Paradigm</a:t>
            </a:r>
          </a:p>
        </p:txBody>
      </p:sp>
      <p:pic>
        <p:nvPicPr>
          <p:cNvPr id="5" name="Picture 4">
            <a:extLst>
              <a:ext uri="{FF2B5EF4-FFF2-40B4-BE49-F238E27FC236}">
                <a16:creationId xmlns:a16="http://schemas.microsoft.com/office/drawing/2014/main" id="{5E5446A4-52B7-B24B-A6C3-44F4839A6A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Featured Articles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381000" y="1732715"/>
            <a:ext cx="8610600" cy="1752600"/>
          </a:xfrm>
        </p:spPr>
        <p:txBody>
          <a:bodyPr/>
          <a:lstStyle/>
          <a:p>
            <a:pPr algn="l"/>
            <a:r>
              <a:rPr lang="en-US" sz="2200" b="1" dirty="0"/>
              <a:t>OPTIMAL GOALS</a:t>
            </a:r>
          </a:p>
          <a:p>
            <a:pPr algn="l"/>
            <a:r>
              <a:rPr lang="en-US" sz="2200" dirty="0" err="1"/>
              <a:t>Nonexercise</a:t>
            </a:r>
            <a:r>
              <a:rPr lang="en-US" sz="2200" dirty="0"/>
              <a:t> Estimated Cardiorespiratory Fitness and All-Cancer Mortality: the NHANES III Study. Wang et al. </a:t>
            </a:r>
            <a:r>
              <a:rPr lang="nl-NL" sz="2200" dirty="0"/>
              <a:t>Mayo Clin Proc 2018;93:848-856.</a:t>
            </a:r>
          </a:p>
          <a:p>
            <a:pPr algn="l"/>
            <a:endParaRPr lang="nl-NL" sz="2200" dirty="0"/>
          </a:p>
          <a:p>
            <a:pPr algn="l"/>
            <a:r>
              <a:rPr lang="nl-NL" sz="2200" dirty="0"/>
              <a:t>Comparing Cardiovascular Safety of Febuxostat and Allopurinol in the Real World: A Population-Based Cohort Study. Su et al. Mayo Clin Proc 2019;94:1147-1157</a:t>
            </a:r>
          </a:p>
          <a:p>
            <a:pPr algn="l"/>
            <a:r>
              <a:rPr lang="nl-NL" sz="2200" dirty="0"/>
              <a:t>	Editorial by Mankad: pp1128-1130</a:t>
            </a:r>
          </a:p>
          <a:p>
            <a:pPr algn="l"/>
            <a:endParaRPr lang="en-US" sz="2200" dirty="0"/>
          </a:p>
          <a:p>
            <a:pPr algn="l"/>
            <a:endParaRPr lang="en-US" sz="2200" b="1" dirty="0"/>
          </a:p>
          <a:p>
            <a:pPr algn="l"/>
            <a:r>
              <a:rPr lang="en-US" sz="2200" dirty="0"/>
              <a:t> </a:t>
            </a:r>
          </a:p>
        </p:txBody>
      </p:sp>
      <p:sp>
        <p:nvSpPr>
          <p:cNvPr id="5" name="Footer Placeholder 3">
            <a:extLst>
              <a:ext uri="{FF2B5EF4-FFF2-40B4-BE49-F238E27FC236}">
                <a16:creationId xmlns:a16="http://schemas.microsoft.com/office/drawing/2014/main" id="{E5956C95-E80D-4713-B103-6038A5D4B272}"/>
              </a:ext>
            </a:extLst>
          </p:cNvPr>
          <p:cNvSpPr>
            <a:spLocks noGrp="1"/>
          </p:cNvSpPr>
          <p:nvPr>
            <p:ph type="ftr" sz="quarter" idx="3"/>
          </p:nvPr>
        </p:nvSpPr>
        <p:spPr>
          <a:xfrm>
            <a:off x="3124200" y="6245225"/>
            <a:ext cx="2895600" cy="476250"/>
          </a:xfrm>
        </p:spPr>
        <p:txBody>
          <a:bodyPr/>
          <a:lstStyle/>
          <a:p>
            <a:pPr>
              <a:defRPr/>
            </a:pPr>
            <a:r>
              <a:rPr lang="en-US" dirty="0"/>
              <a:t>Copyright Bale/Doneen Paradigm</a:t>
            </a:r>
          </a:p>
        </p:txBody>
      </p:sp>
      <p:pic>
        <p:nvPicPr>
          <p:cNvPr id="6" name="Picture 5">
            <a:extLst>
              <a:ext uri="{FF2B5EF4-FFF2-40B4-BE49-F238E27FC236}">
                <a16:creationId xmlns:a16="http://schemas.microsoft.com/office/drawing/2014/main" id="{338673F5-F11B-3840-A6F7-E861B199E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84039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Featured Articles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266700" y="1728704"/>
            <a:ext cx="8610600" cy="1752600"/>
          </a:xfrm>
        </p:spPr>
        <p:txBody>
          <a:bodyPr/>
          <a:lstStyle/>
          <a:p>
            <a:pPr algn="l"/>
            <a:r>
              <a:rPr lang="en-US" sz="2200" b="1" dirty="0"/>
              <a:t>DEEPER DIVE ON YOUR OWN</a:t>
            </a:r>
            <a:endParaRPr lang="en-US" sz="2200" dirty="0"/>
          </a:p>
          <a:p>
            <a:pPr algn="l"/>
            <a:endParaRPr lang="en-US" sz="2200" dirty="0"/>
          </a:p>
          <a:p>
            <a:pPr algn="l"/>
            <a:r>
              <a:rPr lang="en-US" sz="2200" dirty="0"/>
              <a:t>Precision exercise medicine: understanding exercise</a:t>
            </a:r>
          </a:p>
          <a:p>
            <a:pPr algn="l"/>
            <a:r>
              <a:rPr lang="en-US" sz="2200" dirty="0"/>
              <a:t>response variability Ross R, </a:t>
            </a:r>
            <a:r>
              <a:rPr lang="en-US" sz="2200" dirty="0" err="1"/>
              <a:t>Goodpaster</a:t>
            </a:r>
            <a:r>
              <a:rPr lang="en-US" sz="2200" dirty="0"/>
              <a:t> BH, Koch LG, et al. </a:t>
            </a:r>
          </a:p>
          <a:p>
            <a:pPr algn="l"/>
            <a:r>
              <a:rPr lang="en-US" sz="2200" dirty="0"/>
              <a:t>Br J Sports Med </a:t>
            </a:r>
            <a:r>
              <a:rPr lang="en-US" sz="2200" dirty="0" err="1"/>
              <a:t>Epub</a:t>
            </a:r>
            <a:r>
              <a:rPr lang="en-US" sz="2200" dirty="0"/>
              <a:t> ahead of print: [9 August 2019]. doi:10.1136/ bjsports-2018-100328</a:t>
            </a:r>
          </a:p>
          <a:p>
            <a:pPr algn="l"/>
            <a:endParaRPr lang="en-US" sz="2200" dirty="0"/>
          </a:p>
        </p:txBody>
      </p:sp>
      <p:sp>
        <p:nvSpPr>
          <p:cNvPr id="5" name="Footer Placeholder 3">
            <a:extLst>
              <a:ext uri="{FF2B5EF4-FFF2-40B4-BE49-F238E27FC236}">
                <a16:creationId xmlns:a16="http://schemas.microsoft.com/office/drawing/2014/main" id="{1C44BE93-1C49-4ABD-A141-012047BA3A27}"/>
              </a:ext>
            </a:extLst>
          </p:cNvPr>
          <p:cNvSpPr>
            <a:spLocks noGrp="1"/>
          </p:cNvSpPr>
          <p:nvPr>
            <p:ph type="ftr" sz="quarter" idx="3"/>
          </p:nvPr>
        </p:nvSpPr>
        <p:spPr>
          <a:xfrm>
            <a:off x="3124200" y="6245225"/>
            <a:ext cx="2895600" cy="476250"/>
          </a:xfrm>
        </p:spPr>
        <p:txBody>
          <a:bodyPr/>
          <a:lstStyle/>
          <a:p>
            <a:pPr>
              <a:defRPr/>
            </a:pPr>
            <a:r>
              <a:rPr lang="en-US" dirty="0"/>
              <a:t>Copyright Bale/Doneen Paradigm</a:t>
            </a:r>
          </a:p>
        </p:txBody>
      </p:sp>
      <p:pic>
        <p:nvPicPr>
          <p:cNvPr id="6" name="Picture 5">
            <a:extLst>
              <a:ext uri="{FF2B5EF4-FFF2-40B4-BE49-F238E27FC236}">
                <a16:creationId xmlns:a16="http://schemas.microsoft.com/office/drawing/2014/main" id="{BE0C5392-013A-9347-8849-9D1C3A1B67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9814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533400" y="188829"/>
            <a:ext cx="7924800" cy="1600200"/>
          </a:xfrm>
        </p:spPr>
        <p:txBody>
          <a:bodyPr/>
          <a:lstStyle/>
          <a:p>
            <a:r>
              <a:rPr lang="en-US" sz="3600" dirty="0"/>
              <a:t>CAROTID ARTERY CALCIFICATION (CAC) and ENDODONTIC STONES </a:t>
            </a:r>
            <a:br>
              <a:rPr lang="en-US" sz="3600" dirty="0"/>
            </a:br>
            <a:r>
              <a:rPr lang="en-US" sz="3600" dirty="0"/>
              <a:t>on PANOREX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386542" y="1789029"/>
            <a:ext cx="8763000" cy="1752600"/>
          </a:xfrm>
        </p:spPr>
        <p:txBody>
          <a:bodyPr/>
          <a:lstStyle/>
          <a:p>
            <a:pPr algn="l"/>
            <a:r>
              <a:rPr lang="en-US" sz="2800" dirty="0"/>
              <a:t>Background:</a:t>
            </a:r>
          </a:p>
          <a:p>
            <a:pPr marL="457200" indent="-457200" algn="l">
              <a:buFont typeface="Arial" panose="020B0604020202020204" pitchFamily="34" charset="0"/>
              <a:buChar char="•"/>
            </a:pPr>
            <a:r>
              <a:rPr lang="en-US" sz="2800" dirty="0"/>
              <a:t>CAC and Dental Pulp Stones are visible on </a:t>
            </a:r>
            <a:r>
              <a:rPr lang="en-US" sz="2800" dirty="0" err="1"/>
              <a:t>Panorex</a:t>
            </a:r>
            <a:endParaRPr lang="en-US" sz="2800" dirty="0"/>
          </a:p>
          <a:p>
            <a:pPr marL="457200" indent="-457200" algn="l">
              <a:buFont typeface="Arial" panose="020B0604020202020204" pitchFamily="34" charset="0"/>
              <a:buChar char="•"/>
            </a:pPr>
            <a:r>
              <a:rPr lang="en-US" sz="2800" dirty="0"/>
              <a:t>CAC first reported 1981 by Friedlander &amp; Laude</a:t>
            </a:r>
          </a:p>
          <a:p>
            <a:pPr marL="457200" indent="-457200" algn="l">
              <a:buFont typeface="Arial" panose="020B0604020202020204" pitchFamily="34" charset="0"/>
              <a:buChar char="•"/>
            </a:pPr>
            <a:r>
              <a:rPr lang="en-US" sz="2800" dirty="0"/>
              <a:t>Dental pulp calcification first reported 1921</a:t>
            </a:r>
          </a:p>
          <a:p>
            <a:pPr marL="457200" indent="-457200" algn="l">
              <a:buFont typeface="Arial" panose="020B0604020202020204" pitchFamily="34" charset="0"/>
              <a:buChar char="•"/>
            </a:pPr>
            <a:r>
              <a:rPr lang="en-US" sz="2800" dirty="0"/>
              <a:t>2015 study of 50 patients with multiple dental pulp stones reported 91 of 100 of Carotids had CAC </a:t>
            </a:r>
          </a:p>
          <a:p>
            <a:pPr marL="457200" indent="-457200" algn="l">
              <a:buFont typeface="Arial" panose="020B0604020202020204" pitchFamily="34" charset="0"/>
              <a:buChar char="•"/>
            </a:pPr>
            <a:r>
              <a:rPr lang="en-US" sz="2800" dirty="0"/>
              <a:t>This study expands the data base and clarifies the association</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099" y="6225344"/>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pic>
        <p:nvPicPr>
          <p:cNvPr id="5" name="Picture 4">
            <a:extLst>
              <a:ext uri="{FF2B5EF4-FFF2-40B4-BE49-F238E27FC236}">
                <a16:creationId xmlns:a16="http://schemas.microsoft.com/office/drawing/2014/main" id="{B485BD61-C74E-46E8-94A9-2D3C256F3A27}"/>
              </a:ext>
            </a:extLst>
          </p:cNvPr>
          <p:cNvPicPr>
            <a:picLocks noChangeAspect="1"/>
          </p:cNvPicPr>
          <p:nvPr/>
        </p:nvPicPr>
        <p:blipFill>
          <a:blip r:embed="rId3"/>
          <a:stretch>
            <a:fillRect/>
          </a:stretch>
        </p:blipFill>
        <p:spPr>
          <a:xfrm>
            <a:off x="3124074" y="6385682"/>
            <a:ext cx="2895851" cy="566977"/>
          </a:xfrm>
          <a:prstGeom prst="rect">
            <a:avLst/>
          </a:prstGeom>
        </p:spPr>
      </p:pic>
      <p:pic>
        <p:nvPicPr>
          <p:cNvPr id="6" name="Picture 5">
            <a:extLst>
              <a:ext uri="{FF2B5EF4-FFF2-40B4-BE49-F238E27FC236}">
                <a16:creationId xmlns:a16="http://schemas.microsoft.com/office/drawing/2014/main" id="{ED1ABF33-0CB8-E244-9836-0DD144FDD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45560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384731"/>
            <a:ext cx="7924800" cy="1600200"/>
          </a:xfrm>
        </p:spPr>
        <p:txBody>
          <a:bodyPr/>
          <a:lstStyle/>
          <a:p>
            <a:r>
              <a:rPr lang="en-US" sz="3600" dirty="0"/>
              <a:t>CAROTID ARTERY CALCIFICATION </a:t>
            </a:r>
          </a:p>
        </p:txBody>
      </p:sp>
      <p:pic>
        <p:nvPicPr>
          <p:cNvPr id="5" name="Picture 4">
            <a:extLst>
              <a:ext uri="{FF2B5EF4-FFF2-40B4-BE49-F238E27FC236}">
                <a16:creationId xmlns:a16="http://schemas.microsoft.com/office/drawing/2014/main" id="{D9FC8128-0BD7-40D6-9917-3ED9A70704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721138"/>
            <a:ext cx="5105400" cy="5627358"/>
          </a:xfrm>
          <a:prstGeom prst="rect">
            <a:avLst/>
          </a:prstGeom>
        </p:spPr>
      </p:pic>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100" y="6348496"/>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sp>
        <p:nvSpPr>
          <p:cNvPr id="6" name="TextBox 5">
            <a:extLst>
              <a:ext uri="{FF2B5EF4-FFF2-40B4-BE49-F238E27FC236}">
                <a16:creationId xmlns:a16="http://schemas.microsoft.com/office/drawing/2014/main" id="{FFF98440-A2FD-4526-B573-E52E3B3E5922}"/>
              </a:ext>
            </a:extLst>
          </p:cNvPr>
          <p:cNvSpPr txBox="1"/>
          <p:nvPr/>
        </p:nvSpPr>
        <p:spPr>
          <a:xfrm>
            <a:off x="6380747" y="2354982"/>
            <a:ext cx="2362200" cy="1815882"/>
          </a:xfrm>
          <a:prstGeom prst="rect">
            <a:avLst/>
          </a:prstGeom>
          <a:noFill/>
        </p:spPr>
        <p:txBody>
          <a:bodyPr wrap="square" rtlCol="0">
            <a:spAutoFit/>
          </a:bodyPr>
          <a:lstStyle/>
          <a:p>
            <a:pPr algn="ctr"/>
            <a:r>
              <a:rPr lang="en-US" sz="2800" dirty="0"/>
              <a:t>Look at C3-4 in region of mandibular angle</a:t>
            </a:r>
          </a:p>
        </p:txBody>
      </p:sp>
      <p:pic>
        <p:nvPicPr>
          <p:cNvPr id="8" name="Picture 7">
            <a:extLst>
              <a:ext uri="{FF2B5EF4-FFF2-40B4-BE49-F238E27FC236}">
                <a16:creationId xmlns:a16="http://schemas.microsoft.com/office/drawing/2014/main" id="{CEB38ED4-0C10-4C42-B9DC-6F07AB96548D}"/>
              </a:ext>
            </a:extLst>
          </p:cNvPr>
          <p:cNvPicPr>
            <a:picLocks noChangeAspect="1"/>
          </p:cNvPicPr>
          <p:nvPr/>
        </p:nvPicPr>
        <p:blipFill>
          <a:blip r:embed="rId4"/>
          <a:stretch>
            <a:fillRect/>
          </a:stretch>
        </p:blipFill>
        <p:spPr>
          <a:xfrm>
            <a:off x="3124074" y="6403675"/>
            <a:ext cx="2895851" cy="566977"/>
          </a:xfrm>
          <a:prstGeom prst="rect">
            <a:avLst/>
          </a:prstGeom>
        </p:spPr>
      </p:pic>
      <p:pic>
        <p:nvPicPr>
          <p:cNvPr id="7" name="Picture 6">
            <a:extLst>
              <a:ext uri="{FF2B5EF4-FFF2-40B4-BE49-F238E27FC236}">
                <a16:creationId xmlns:a16="http://schemas.microsoft.com/office/drawing/2014/main" id="{578A4195-454F-BB4D-AC35-0C694F297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69848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384731"/>
            <a:ext cx="7924800" cy="1600200"/>
          </a:xfrm>
        </p:spPr>
        <p:txBody>
          <a:bodyPr/>
          <a:lstStyle/>
          <a:p>
            <a:r>
              <a:rPr lang="en-US" sz="3600" dirty="0"/>
              <a:t>CAROTID ARTERY CALCIFICATION </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099" y="6225344"/>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sp>
        <p:nvSpPr>
          <p:cNvPr id="6" name="TextBox 5">
            <a:extLst>
              <a:ext uri="{FF2B5EF4-FFF2-40B4-BE49-F238E27FC236}">
                <a16:creationId xmlns:a16="http://schemas.microsoft.com/office/drawing/2014/main" id="{FFF98440-A2FD-4526-B573-E52E3B3E5922}"/>
              </a:ext>
            </a:extLst>
          </p:cNvPr>
          <p:cNvSpPr txBox="1"/>
          <p:nvPr/>
        </p:nvSpPr>
        <p:spPr>
          <a:xfrm>
            <a:off x="1504950" y="1239532"/>
            <a:ext cx="6134100" cy="3108543"/>
          </a:xfrm>
          <a:prstGeom prst="rect">
            <a:avLst/>
          </a:prstGeom>
          <a:noFill/>
        </p:spPr>
        <p:txBody>
          <a:bodyPr wrap="square" rtlCol="0">
            <a:spAutoFit/>
          </a:bodyPr>
          <a:lstStyle/>
          <a:p>
            <a:r>
              <a:rPr lang="en-US" sz="2800" dirty="0"/>
              <a:t>CONFOUNDERS with CAC </a:t>
            </a:r>
          </a:p>
          <a:p>
            <a:endParaRPr lang="en-US" sz="2800" dirty="0"/>
          </a:p>
          <a:p>
            <a:pPr marL="457200" indent="-457200">
              <a:buFont typeface="Arial" panose="020B0604020202020204" pitchFamily="34" charset="0"/>
              <a:buChar char="•"/>
            </a:pPr>
            <a:r>
              <a:rPr lang="en-US" sz="2800" dirty="0"/>
              <a:t>Calcified tracheal cartilage(s)</a:t>
            </a:r>
          </a:p>
          <a:p>
            <a:pPr marL="457200" indent="-457200">
              <a:buFont typeface="Arial" panose="020B0604020202020204" pitchFamily="34" charset="0"/>
              <a:buChar char="•"/>
            </a:pPr>
            <a:r>
              <a:rPr lang="en-US" sz="2800" dirty="0"/>
              <a:t>Hyoid bone</a:t>
            </a:r>
          </a:p>
          <a:p>
            <a:pPr marL="457200" indent="-457200">
              <a:buFont typeface="Arial" panose="020B0604020202020204" pitchFamily="34" charset="0"/>
              <a:buChar char="•"/>
            </a:pPr>
            <a:r>
              <a:rPr lang="en-US" sz="2800" dirty="0"/>
              <a:t>Calcified lymph nodes</a:t>
            </a:r>
          </a:p>
          <a:p>
            <a:pPr marL="457200" indent="-457200">
              <a:buFont typeface="Arial" panose="020B0604020202020204" pitchFamily="34" charset="0"/>
              <a:buChar char="•"/>
            </a:pPr>
            <a:r>
              <a:rPr lang="en-US" sz="2800" dirty="0"/>
              <a:t>Phleboliths</a:t>
            </a:r>
          </a:p>
          <a:p>
            <a:pPr marL="457200" indent="-457200">
              <a:buFont typeface="Arial" panose="020B0604020202020204" pitchFamily="34" charset="0"/>
              <a:buChar char="•"/>
            </a:pPr>
            <a:r>
              <a:rPr lang="en-US" sz="2800" dirty="0"/>
              <a:t>Salivary Stone</a:t>
            </a:r>
          </a:p>
        </p:txBody>
      </p:sp>
      <p:pic>
        <p:nvPicPr>
          <p:cNvPr id="3" name="Picture 2">
            <a:extLst>
              <a:ext uri="{FF2B5EF4-FFF2-40B4-BE49-F238E27FC236}">
                <a16:creationId xmlns:a16="http://schemas.microsoft.com/office/drawing/2014/main" id="{04456C54-1EEB-4729-A5EE-B09F2F4988FE}"/>
              </a:ext>
            </a:extLst>
          </p:cNvPr>
          <p:cNvPicPr>
            <a:picLocks noChangeAspect="1"/>
          </p:cNvPicPr>
          <p:nvPr/>
        </p:nvPicPr>
        <p:blipFill>
          <a:blip r:embed="rId3"/>
          <a:stretch>
            <a:fillRect/>
          </a:stretch>
        </p:blipFill>
        <p:spPr>
          <a:xfrm>
            <a:off x="3124074" y="6385682"/>
            <a:ext cx="2895851" cy="566977"/>
          </a:xfrm>
          <a:prstGeom prst="rect">
            <a:avLst/>
          </a:prstGeom>
        </p:spPr>
      </p:pic>
      <p:pic>
        <p:nvPicPr>
          <p:cNvPr id="7" name="Picture 6">
            <a:extLst>
              <a:ext uri="{FF2B5EF4-FFF2-40B4-BE49-F238E27FC236}">
                <a16:creationId xmlns:a16="http://schemas.microsoft.com/office/drawing/2014/main" id="{1979E2C4-0B96-BE44-A454-92453345C7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09476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49432"/>
            <a:ext cx="7924800" cy="877971"/>
          </a:xfrm>
        </p:spPr>
        <p:txBody>
          <a:bodyPr/>
          <a:lstStyle/>
          <a:p>
            <a:r>
              <a:rPr lang="en-US" sz="3600" dirty="0"/>
              <a:t>ENDODONTIC STONES</a:t>
            </a:r>
          </a:p>
        </p:txBody>
      </p:sp>
      <p:pic>
        <p:nvPicPr>
          <p:cNvPr id="5" name="Picture 4">
            <a:extLst>
              <a:ext uri="{FF2B5EF4-FFF2-40B4-BE49-F238E27FC236}">
                <a16:creationId xmlns:a16="http://schemas.microsoft.com/office/drawing/2014/main" id="{33E26869-C420-4BAE-9679-606BD468CD54}"/>
              </a:ext>
            </a:extLst>
          </p:cNvPr>
          <p:cNvPicPr>
            <a:picLocks noChangeAspect="1"/>
          </p:cNvPicPr>
          <p:nvPr/>
        </p:nvPicPr>
        <p:blipFill>
          <a:blip r:embed="rId3"/>
          <a:stretch>
            <a:fillRect/>
          </a:stretch>
        </p:blipFill>
        <p:spPr>
          <a:xfrm>
            <a:off x="0" y="636367"/>
            <a:ext cx="9144000" cy="5585265"/>
          </a:xfrm>
          <a:prstGeom prst="rect">
            <a:avLst/>
          </a:prstGeom>
        </p:spPr>
      </p:pic>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099" y="6312829"/>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pic>
        <p:nvPicPr>
          <p:cNvPr id="6" name="Picture 5">
            <a:extLst>
              <a:ext uri="{FF2B5EF4-FFF2-40B4-BE49-F238E27FC236}">
                <a16:creationId xmlns:a16="http://schemas.microsoft.com/office/drawing/2014/main" id="{717568F0-93AB-4DEC-B822-516BD9C1AAEE}"/>
              </a:ext>
            </a:extLst>
          </p:cNvPr>
          <p:cNvPicPr>
            <a:picLocks noChangeAspect="1"/>
          </p:cNvPicPr>
          <p:nvPr/>
        </p:nvPicPr>
        <p:blipFill>
          <a:blip r:embed="rId4"/>
          <a:stretch>
            <a:fillRect/>
          </a:stretch>
        </p:blipFill>
        <p:spPr>
          <a:xfrm>
            <a:off x="3124074" y="6367525"/>
            <a:ext cx="2895851" cy="566977"/>
          </a:xfrm>
          <a:prstGeom prst="rect">
            <a:avLst/>
          </a:prstGeom>
        </p:spPr>
      </p:pic>
      <p:pic>
        <p:nvPicPr>
          <p:cNvPr id="7" name="Picture 6">
            <a:extLst>
              <a:ext uri="{FF2B5EF4-FFF2-40B4-BE49-F238E27FC236}">
                <a16:creationId xmlns:a16="http://schemas.microsoft.com/office/drawing/2014/main" id="{26E8DDF0-8D70-2F4E-AC26-8449A4F38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14717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49432"/>
            <a:ext cx="7924800" cy="877971"/>
          </a:xfrm>
        </p:spPr>
        <p:txBody>
          <a:bodyPr/>
          <a:lstStyle/>
          <a:p>
            <a:r>
              <a:rPr lang="en-US" sz="3600" dirty="0"/>
              <a:t>ENDODONTIC STONES</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099" y="6298933"/>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sp>
        <p:nvSpPr>
          <p:cNvPr id="3" name="TextBox 2">
            <a:extLst>
              <a:ext uri="{FF2B5EF4-FFF2-40B4-BE49-F238E27FC236}">
                <a16:creationId xmlns:a16="http://schemas.microsoft.com/office/drawing/2014/main" id="{2B91046B-ABCF-46E9-984E-EF8F8530F67D}"/>
              </a:ext>
            </a:extLst>
          </p:cNvPr>
          <p:cNvSpPr txBox="1"/>
          <p:nvPr/>
        </p:nvSpPr>
        <p:spPr>
          <a:xfrm>
            <a:off x="381000" y="1371600"/>
            <a:ext cx="8382000" cy="4832092"/>
          </a:xfrm>
          <a:prstGeom prst="rect">
            <a:avLst/>
          </a:prstGeom>
          <a:noFill/>
        </p:spPr>
        <p:txBody>
          <a:bodyPr wrap="square" rtlCol="0">
            <a:spAutoFit/>
          </a:bodyPr>
          <a:lstStyle/>
          <a:p>
            <a:r>
              <a:rPr lang="en-US" sz="2800" dirty="0"/>
              <a:t>Proposed etiologies and associations:</a:t>
            </a:r>
          </a:p>
          <a:p>
            <a:pPr marL="457200" indent="-457200">
              <a:buFont typeface="Arial" panose="020B0604020202020204" pitchFamily="34" charset="0"/>
              <a:buChar char="•"/>
            </a:pPr>
            <a:r>
              <a:rPr lang="en-US" sz="2800" dirty="0"/>
              <a:t>1921: “same mechanism as calcification in arteriosclerosis”</a:t>
            </a:r>
          </a:p>
          <a:p>
            <a:pPr marL="457200" indent="-457200">
              <a:buFont typeface="Arial" panose="020B0604020202020204" pitchFamily="34" charset="0"/>
              <a:buChar char="•"/>
            </a:pPr>
            <a:r>
              <a:rPr lang="en-US" sz="2800" dirty="0"/>
              <a:t>1956: Hypercalcemia and “other metabolic disturbances”</a:t>
            </a:r>
          </a:p>
          <a:p>
            <a:pPr marL="457200" indent="-457200">
              <a:buFont typeface="Arial" panose="020B0604020202020204" pitchFamily="34" charset="0"/>
              <a:buChar char="•"/>
            </a:pPr>
            <a:r>
              <a:rPr lang="en-US" sz="2800" dirty="0"/>
              <a:t>Commonly associated with genetic and systemic conditions</a:t>
            </a:r>
          </a:p>
          <a:p>
            <a:pPr marL="457200" indent="-457200">
              <a:buFont typeface="Arial" panose="020B0604020202020204" pitchFamily="34" charset="0"/>
              <a:buChar char="•"/>
            </a:pPr>
            <a:r>
              <a:rPr lang="en-US" sz="2800" dirty="0"/>
              <a:t>2013: ?related to ischemic heart disease?</a:t>
            </a:r>
          </a:p>
          <a:p>
            <a:pPr marL="457200" indent="-457200">
              <a:buFont typeface="Arial" panose="020B0604020202020204" pitchFamily="34" charset="0"/>
              <a:buChar char="•"/>
            </a:pPr>
            <a:r>
              <a:rPr lang="en-US" sz="2800" dirty="0"/>
              <a:t>2019: Unknown pathogenesis</a:t>
            </a:r>
          </a:p>
          <a:p>
            <a:pPr marL="457200" indent="-457200">
              <a:buFont typeface="Arial" panose="020B0604020202020204" pitchFamily="34" charset="0"/>
              <a:buChar char="•"/>
            </a:pPr>
            <a:endParaRPr lang="en-US" sz="2800" dirty="0"/>
          </a:p>
          <a:p>
            <a:r>
              <a:rPr lang="en-US" sz="2800" dirty="0"/>
              <a:t>Usually asymptomatic “incidental” finding</a:t>
            </a:r>
          </a:p>
        </p:txBody>
      </p:sp>
      <p:pic>
        <p:nvPicPr>
          <p:cNvPr id="6" name="Picture 5">
            <a:extLst>
              <a:ext uri="{FF2B5EF4-FFF2-40B4-BE49-F238E27FC236}">
                <a16:creationId xmlns:a16="http://schemas.microsoft.com/office/drawing/2014/main" id="{A9ABB30A-4FC3-4D4B-AC61-41D99D404747}"/>
              </a:ext>
            </a:extLst>
          </p:cNvPr>
          <p:cNvPicPr>
            <a:picLocks noChangeAspect="1"/>
          </p:cNvPicPr>
          <p:nvPr/>
        </p:nvPicPr>
        <p:blipFill>
          <a:blip r:embed="rId3"/>
          <a:stretch>
            <a:fillRect/>
          </a:stretch>
        </p:blipFill>
        <p:spPr>
          <a:xfrm>
            <a:off x="3124074" y="6385682"/>
            <a:ext cx="2895851" cy="566977"/>
          </a:xfrm>
          <a:prstGeom prst="rect">
            <a:avLst/>
          </a:prstGeom>
        </p:spPr>
      </p:pic>
      <p:pic>
        <p:nvPicPr>
          <p:cNvPr id="7" name="Picture 6">
            <a:extLst>
              <a:ext uri="{FF2B5EF4-FFF2-40B4-BE49-F238E27FC236}">
                <a16:creationId xmlns:a16="http://schemas.microsoft.com/office/drawing/2014/main" id="{AD1FDD50-3599-324D-B639-F91C1A2EF8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29183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457200"/>
            <a:ext cx="7924800" cy="1106571"/>
          </a:xfrm>
        </p:spPr>
        <p:txBody>
          <a:bodyPr/>
          <a:lstStyle/>
          <a:p>
            <a:r>
              <a:rPr lang="en-US" sz="3600" dirty="0"/>
              <a:t>CAROTID ARTERY CALCIFICATION (CAC) and ENDODONTIC STONES </a:t>
            </a:r>
            <a:br>
              <a:rPr lang="en-US" sz="3600" dirty="0"/>
            </a:br>
            <a:r>
              <a:rPr lang="en-US" sz="3600" dirty="0"/>
              <a:t>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228600" y="1459163"/>
            <a:ext cx="8686800" cy="1752600"/>
          </a:xfrm>
        </p:spPr>
        <p:txBody>
          <a:bodyPr/>
          <a:lstStyle/>
          <a:p>
            <a:pPr algn="l"/>
            <a:r>
              <a:rPr lang="en-US" sz="2800" dirty="0"/>
              <a:t>Purpose:</a:t>
            </a:r>
          </a:p>
          <a:p>
            <a:pPr marL="457200" indent="-457200" algn="l">
              <a:buFont typeface="Arial" panose="020B0604020202020204" pitchFamily="34" charset="0"/>
              <a:buChar char="•"/>
            </a:pPr>
            <a:r>
              <a:rPr lang="en-US" sz="2800" dirty="0"/>
              <a:t>Define prevalence of CAC</a:t>
            </a:r>
          </a:p>
          <a:p>
            <a:pPr marL="457200" indent="-457200" algn="l">
              <a:buFont typeface="Arial" panose="020B0604020202020204" pitchFamily="34" charset="0"/>
              <a:buChar char="•"/>
            </a:pPr>
            <a:r>
              <a:rPr lang="en-US" sz="2800" dirty="0"/>
              <a:t>Define correlation of CAC and Dental Pulp Stones</a:t>
            </a:r>
          </a:p>
          <a:p>
            <a:pPr algn="l"/>
            <a:r>
              <a:rPr lang="en-US" sz="2800" dirty="0"/>
              <a:t>Population:</a:t>
            </a:r>
          </a:p>
          <a:p>
            <a:pPr marL="457200" indent="-457200" algn="l">
              <a:buFont typeface="Arial" panose="020B0604020202020204" pitchFamily="34" charset="0"/>
              <a:buChar char="•"/>
            </a:pPr>
            <a:r>
              <a:rPr lang="en-US" sz="2800" dirty="0"/>
              <a:t>Saudi Arabia—only 9% of Saudis are &gt; 55 </a:t>
            </a:r>
            <a:r>
              <a:rPr lang="en-US" sz="2800" dirty="0" err="1"/>
              <a:t>y.o</a:t>
            </a:r>
            <a:r>
              <a:rPr lang="en-US" sz="2800" dirty="0"/>
              <a:t>.!!</a:t>
            </a:r>
          </a:p>
          <a:p>
            <a:pPr marL="457200" indent="-457200" algn="l">
              <a:buFont typeface="Arial" panose="020B0604020202020204" pitchFamily="34" charset="0"/>
              <a:buChar char="•"/>
            </a:pPr>
            <a:r>
              <a:rPr lang="en-US" sz="2800" dirty="0"/>
              <a:t>Gender: 60% Male</a:t>
            </a:r>
          </a:p>
          <a:p>
            <a:pPr marL="457200" indent="-457200" algn="l">
              <a:buFont typeface="Arial" panose="020B0604020202020204" pitchFamily="34" charset="0"/>
              <a:buChar char="•"/>
            </a:pPr>
            <a:r>
              <a:rPr lang="en-US" sz="2800" dirty="0"/>
              <a:t>Age 34.3 </a:t>
            </a:r>
            <a:r>
              <a:rPr lang="en-US" sz="2800" u="sng" dirty="0"/>
              <a:t>+</a:t>
            </a:r>
            <a:r>
              <a:rPr lang="en-US" sz="2800" dirty="0">
                <a:effectLst/>
              </a:rPr>
              <a:t> 13.9 years</a:t>
            </a:r>
          </a:p>
          <a:p>
            <a:pPr marL="1200150" lvl="1" indent="-457200">
              <a:buFont typeface="Arial" panose="020B0604020202020204" pitchFamily="34" charset="0"/>
              <a:buChar char="•"/>
            </a:pPr>
            <a:r>
              <a:rPr lang="en-US" sz="2400" dirty="0">
                <a:effectLst/>
              </a:rPr>
              <a:t>33.6% &gt; 41 </a:t>
            </a:r>
            <a:r>
              <a:rPr lang="en-US" sz="2400" dirty="0" err="1">
                <a:effectLst/>
              </a:rPr>
              <a:t>y.o</a:t>
            </a:r>
            <a:r>
              <a:rPr lang="en-US" sz="2400" dirty="0">
                <a:effectLst/>
              </a:rPr>
              <a:t>.</a:t>
            </a:r>
          </a:p>
          <a:p>
            <a:pPr marL="1200150" lvl="1" indent="-457200">
              <a:buFont typeface="Arial" panose="020B0604020202020204" pitchFamily="34" charset="0"/>
              <a:buChar char="•"/>
            </a:pPr>
            <a:r>
              <a:rPr lang="en-US" sz="2400" dirty="0">
                <a:effectLst/>
              </a:rPr>
              <a:t>10.1% &gt; 55 </a:t>
            </a:r>
            <a:r>
              <a:rPr lang="en-US" sz="2400" dirty="0" err="1">
                <a:effectLst/>
              </a:rPr>
              <a:t>y.o</a:t>
            </a:r>
            <a:r>
              <a:rPr lang="en-US" sz="2400" dirty="0">
                <a:effectLst/>
              </a:rPr>
              <a:t>.</a:t>
            </a:r>
          </a:p>
          <a:p>
            <a:pPr marL="457200" lvl="1" indent="0">
              <a:buNone/>
            </a:pPr>
            <a:endParaRPr lang="en-US" sz="2400" dirty="0">
              <a:effectLst/>
            </a:endParaRPr>
          </a:p>
          <a:p>
            <a:endParaRPr lang="en-US" sz="2800" dirty="0">
              <a:effectLst/>
            </a:endParaRP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099" y="6240462"/>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pic>
        <p:nvPicPr>
          <p:cNvPr id="5" name="Picture 4">
            <a:extLst>
              <a:ext uri="{FF2B5EF4-FFF2-40B4-BE49-F238E27FC236}">
                <a16:creationId xmlns:a16="http://schemas.microsoft.com/office/drawing/2014/main" id="{D3EA9422-02F3-4217-8733-0BC8739F39F6}"/>
              </a:ext>
            </a:extLst>
          </p:cNvPr>
          <p:cNvPicPr>
            <a:picLocks noChangeAspect="1"/>
          </p:cNvPicPr>
          <p:nvPr/>
        </p:nvPicPr>
        <p:blipFill>
          <a:blip r:embed="rId3"/>
          <a:stretch>
            <a:fillRect/>
          </a:stretch>
        </p:blipFill>
        <p:spPr>
          <a:xfrm>
            <a:off x="3124074" y="6385682"/>
            <a:ext cx="2895851" cy="566977"/>
          </a:xfrm>
          <a:prstGeom prst="rect">
            <a:avLst/>
          </a:prstGeom>
        </p:spPr>
      </p:pic>
      <p:pic>
        <p:nvPicPr>
          <p:cNvPr id="6" name="Picture 5">
            <a:extLst>
              <a:ext uri="{FF2B5EF4-FFF2-40B4-BE49-F238E27FC236}">
                <a16:creationId xmlns:a16="http://schemas.microsoft.com/office/drawing/2014/main" id="{49B9FE01-E83E-5543-B16B-0DB0E62F1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5993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457200"/>
            <a:ext cx="7924800" cy="1106571"/>
          </a:xfrm>
        </p:spPr>
        <p:txBody>
          <a:bodyPr/>
          <a:lstStyle/>
          <a:p>
            <a:r>
              <a:rPr lang="en-US" sz="3600" dirty="0"/>
              <a:t>CAROTID ARTERY CALCIFICATION (CAC) and ENDODONTIC STONES </a:t>
            </a:r>
            <a:br>
              <a:rPr lang="en-US" sz="3600" dirty="0"/>
            </a:br>
            <a:r>
              <a:rPr lang="en-US" sz="3600" dirty="0"/>
              <a:t>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09600" y="1563771"/>
            <a:ext cx="7924800" cy="3313029"/>
          </a:xfrm>
        </p:spPr>
        <p:txBody>
          <a:bodyPr/>
          <a:lstStyle/>
          <a:p>
            <a:pPr marL="457200" indent="-457200" algn="l">
              <a:buFont typeface="Arial" panose="020B0604020202020204" pitchFamily="34" charset="0"/>
              <a:buChar char="•"/>
            </a:pPr>
            <a:r>
              <a:rPr lang="en-US" sz="2800" dirty="0"/>
              <a:t>2013 Random </a:t>
            </a:r>
            <a:r>
              <a:rPr lang="en-US" sz="2800" dirty="0" err="1"/>
              <a:t>Panorex</a:t>
            </a:r>
            <a:r>
              <a:rPr lang="en-US" sz="2800" dirty="0"/>
              <a:t> from 5 major hospitals in calendar year 2017</a:t>
            </a:r>
          </a:p>
          <a:p>
            <a:pPr marL="457200" indent="-457200" algn="l">
              <a:buFont typeface="Arial" panose="020B0604020202020204" pitchFamily="34" charset="0"/>
              <a:buChar char="•"/>
            </a:pPr>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100" y="6268469"/>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graphicFrame>
        <p:nvGraphicFramePr>
          <p:cNvPr id="6" name="Table 5">
            <a:extLst>
              <a:ext uri="{FF2B5EF4-FFF2-40B4-BE49-F238E27FC236}">
                <a16:creationId xmlns:a16="http://schemas.microsoft.com/office/drawing/2014/main" id="{B6B5B4E0-F5FD-49BA-89AD-C860CCDFC017}"/>
              </a:ext>
            </a:extLst>
          </p:cNvPr>
          <p:cNvGraphicFramePr>
            <a:graphicFrameLocks noGrp="1"/>
          </p:cNvGraphicFramePr>
          <p:nvPr>
            <p:extLst>
              <p:ext uri="{D42A27DB-BD31-4B8C-83A1-F6EECF244321}">
                <p14:modId xmlns:p14="http://schemas.microsoft.com/office/powerpoint/2010/main" val="2515080808"/>
              </p:ext>
            </p:extLst>
          </p:nvPr>
        </p:nvGraphicFramePr>
        <p:xfrm>
          <a:off x="1505952" y="2698349"/>
          <a:ext cx="6647448" cy="2595880"/>
        </p:xfrm>
        <a:graphic>
          <a:graphicData uri="http://schemas.openxmlformats.org/drawingml/2006/table">
            <a:tbl>
              <a:tblPr firstRow="1" bandRow="1">
                <a:tableStyleId>{5C22544A-7EE6-4342-B048-85BDC9FD1C3A}</a:tableStyleId>
              </a:tblPr>
              <a:tblGrid>
                <a:gridCol w="2215816">
                  <a:extLst>
                    <a:ext uri="{9D8B030D-6E8A-4147-A177-3AD203B41FA5}">
                      <a16:colId xmlns:a16="http://schemas.microsoft.com/office/drawing/2014/main" val="4173330440"/>
                    </a:ext>
                  </a:extLst>
                </a:gridCol>
                <a:gridCol w="2215816">
                  <a:extLst>
                    <a:ext uri="{9D8B030D-6E8A-4147-A177-3AD203B41FA5}">
                      <a16:colId xmlns:a16="http://schemas.microsoft.com/office/drawing/2014/main" val="776205457"/>
                    </a:ext>
                  </a:extLst>
                </a:gridCol>
                <a:gridCol w="2215816">
                  <a:extLst>
                    <a:ext uri="{9D8B030D-6E8A-4147-A177-3AD203B41FA5}">
                      <a16:colId xmlns:a16="http://schemas.microsoft.com/office/drawing/2014/main" val="1462959261"/>
                    </a:ext>
                  </a:extLst>
                </a:gridCol>
              </a:tblGrid>
              <a:tr h="370840">
                <a:tc>
                  <a:txBody>
                    <a:bodyPr/>
                    <a:lstStyle/>
                    <a:p>
                      <a:pPr algn="ctr"/>
                      <a:r>
                        <a:rPr lang="en-US" dirty="0"/>
                        <a:t>FINDING</a:t>
                      </a:r>
                    </a:p>
                  </a:txBody>
                  <a:tcPr/>
                </a:tc>
                <a:tc>
                  <a:txBody>
                    <a:bodyPr/>
                    <a:lstStyle/>
                    <a:p>
                      <a:pPr algn="ctr"/>
                      <a:r>
                        <a:rPr lang="en-US" dirty="0"/>
                        <a:t>PREVALENCE</a:t>
                      </a:r>
                    </a:p>
                  </a:txBody>
                  <a:tcPr/>
                </a:tc>
                <a:tc>
                  <a:txBody>
                    <a:bodyPr/>
                    <a:lstStyle/>
                    <a:p>
                      <a:pPr algn="ctr"/>
                      <a:r>
                        <a:rPr lang="en-US" dirty="0"/>
                        <a:t>BY AGE GROUPS</a:t>
                      </a:r>
                    </a:p>
                  </a:txBody>
                  <a:tcPr/>
                </a:tc>
                <a:extLst>
                  <a:ext uri="{0D108BD9-81ED-4DB2-BD59-A6C34878D82A}">
                    <a16:rowId xmlns:a16="http://schemas.microsoft.com/office/drawing/2014/main" val="1785887520"/>
                  </a:ext>
                </a:extLst>
              </a:tr>
              <a:tr h="370840">
                <a:tc>
                  <a:txBody>
                    <a:bodyPr/>
                    <a:lstStyle/>
                    <a:p>
                      <a:pPr algn="ctr"/>
                      <a:r>
                        <a:rPr lang="en-US" b="1" dirty="0"/>
                        <a:t>CAC</a:t>
                      </a:r>
                    </a:p>
                  </a:txBody>
                  <a:tcPr/>
                </a:tc>
                <a:tc>
                  <a:txBody>
                    <a:bodyPr/>
                    <a:lstStyle/>
                    <a:p>
                      <a:pPr algn="ctr"/>
                      <a:r>
                        <a:rPr lang="en-US" b="1" dirty="0"/>
                        <a:t>2%</a:t>
                      </a:r>
                    </a:p>
                  </a:txBody>
                  <a:tcPr/>
                </a:tc>
                <a:tc>
                  <a:txBody>
                    <a:bodyPr/>
                    <a:lstStyle/>
                    <a:p>
                      <a:pPr algn="ctr"/>
                      <a:r>
                        <a:rPr lang="en-US" b="1" dirty="0"/>
                        <a:t>2.7% age 41-54 </a:t>
                      </a:r>
                      <a:r>
                        <a:rPr lang="en-US" b="1" dirty="0" err="1"/>
                        <a:t>yo</a:t>
                      </a:r>
                      <a:endParaRPr lang="en-US" b="1" dirty="0"/>
                    </a:p>
                  </a:txBody>
                  <a:tcPr/>
                </a:tc>
                <a:extLst>
                  <a:ext uri="{0D108BD9-81ED-4DB2-BD59-A6C34878D82A}">
                    <a16:rowId xmlns:a16="http://schemas.microsoft.com/office/drawing/2014/main" val="3632981171"/>
                  </a:ext>
                </a:extLst>
              </a:tr>
              <a:tr h="370840">
                <a:tc>
                  <a:txBody>
                    <a:bodyPr/>
                    <a:lstStyle/>
                    <a:p>
                      <a:pPr algn="ctr"/>
                      <a:endParaRPr lang="en-US" b="1"/>
                    </a:p>
                  </a:txBody>
                  <a:tcPr/>
                </a:tc>
                <a:tc>
                  <a:txBody>
                    <a:bodyPr/>
                    <a:lstStyle/>
                    <a:p>
                      <a:pPr algn="ctr"/>
                      <a:endParaRPr lang="en-US" b="1"/>
                    </a:p>
                  </a:txBody>
                  <a:tcPr/>
                </a:tc>
                <a:tc>
                  <a:txBody>
                    <a:bodyPr/>
                    <a:lstStyle/>
                    <a:p>
                      <a:pPr algn="ctr"/>
                      <a:r>
                        <a:rPr lang="en-US" b="1" dirty="0"/>
                        <a:t>12.7% </a:t>
                      </a:r>
                      <a:r>
                        <a:rPr lang="en-US" b="1" u="sng" dirty="0"/>
                        <a:t>&gt;</a:t>
                      </a:r>
                      <a:r>
                        <a:rPr lang="en-US" b="1" u="none" dirty="0"/>
                        <a:t> 55 </a:t>
                      </a:r>
                      <a:r>
                        <a:rPr lang="en-US" b="1" u="none" dirty="0" err="1"/>
                        <a:t>yo</a:t>
                      </a:r>
                      <a:endParaRPr lang="en-US" b="1" dirty="0"/>
                    </a:p>
                  </a:txBody>
                  <a:tcPr/>
                </a:tc>
                <a:extLst>
                  <a:ext uri="{0D108BD9-81ED-4DB2-BD59-A6C34878D82A}">
                    <a16:rowId xmlns:a16="http://schemas.microsoft.com/office/drawing/2014/main" val="266045178"/>
                  </a:ext>
                </a:extLst>
              </a:tr>
              <a:tr h="370840">
                <a:tc>
                  <a:txBody>
                    <a:bodyPr/>
                    <a:lstStyle/>
                    <a:p>
                      <a:pPr algn="ctr"/>
                      <a:r>
                        <a:rPr lang="en-US" b="1" dirty="0"/>
                        <a:t>PULP STONES</a:t>
                      </a:r>
                    </a:p>
                  </a:txBody>
                  <a:tcPr/>
                </a:tc>
                <a:tc>
                  <a:txBody>
                    <a:bodyPr/>
                    <a:lstStyle/>
                    <a:p>
                      <a:pPr algn="ctr"/>
                      <a:r>
                        <a:rPr lang="en-US" b="1" dirty="0"/>
                        <a:t>4.6%</a:t>
                      </a:r>
                    </a:p>
                  </a:txBody>
                  <a:tcPr/>
                </a:tc>
                <a:tc>
                  <a:txBody>
                    <a:bodyPr/>
                    <a:lstStyle/>
                    <a:p>
                      <a:pPr algn="ctr"/>
                      <a:r>
                        <a:rPr lang="en-US" b="1" dirty="0"/>
                        <a:t>6.9% &lt; 25 </a:t>
                      </a:r>
                      <a:r>
                        <a:rPr lang="en-US" b="1" dirty="0" err="1"/>
                        <a:t>yo</a:t>
                      </a:r>
                      <a:endParaRPr lang="en-US" b="1" dirty="0"/>
                    </a:p>
                  </a:txBody>
                  <a:tcPr/>
                </a:tc>
                <a:extLst>
                  <a:ext uri="{0D108BD9-81ED-4DB2-BD59-A6C34878D82A}">
                    <a16:rowId xmlns:a16="http://schemas.microsoft.com/office/drawing/2014/main" val="1866036716"/>
                  </a:ext>
                </a:extLst>
              </a:tr>
              <a:tr h="370840">
                <a:tc>
                  <a:txBody>
                    <a:bodyPr/>
                    <a:lstStyle/>
                    <a:p>
                      <a:pPr algn="ctr"/>
                      <a:endParaRPr lang="en-US" b="1"/>
                    </a:p>
                  </a:txBody>
                  <a:tcPr/>
                </a:tc>
                <a:tc>
                  <a:txBody>
                    <a:bodyPr/>
                    <a:lstStyle/>
                    <a:p>
                      <a:pPr algn="ctr"/>
                      <a:endParaRPr lang="en-US" b="1"/>
                    </a:p>
                  </a:txBody>
                  <a:tcPr/>
                </a:tc>
                <a:tc>
                  <a:txBody>
                    <a:bodyPr/>
                    <a:lstStyle/>
                    <a:p>
                      <a:pPr algn="ctr"/>
                      <a:r>
                        <a:rPr lang="en-US" b="1" dirty="0"/>
                        <a:t>4.5% 26-40 </a:t>
                      </a:r>
                      <a:r>
                        <a:rPr lang="en-US" b="1" dirty="0" err="1"/>
                        <a:t>yo</a:t>
                      </a:r>
                      <a:endParaRPr lang="en-US" b="1" dirty="0"/>
                    </a:p>
                  </a:txBody>
                  <a:tcPr/>
                </a:tc>
                <a:extLst>
                  <a:ext uri="{0D108BD9-81ED-4DB2-BD59-A6C34878D82A}">
                    <a16:rowId xmlns:a16="http://schemas.microsoft.com/office/drawing/2014/main" val="1310618816"/>
                  </a:ext>
                </a:extLst>
              </a:tr>
              <a:tr h="370840">
                <a:tc>
                  <a:txBody>
                    <a:bodyPr/>
                    <a:lstStyle/>
                    <a:p>
                      <a:pPr algn="ctr"/>
                      <a:endParaRPr lang="en-US" b="1"/>
                    </a:p>
                  </a:txBody>
                  <a:tcPr/>
                </a:tc>
                <a:tc>
                  <a:txBody>
                    <a:bodyPr/>
                    <a:lstStyle/>
                    <a:p>
                      <a:pPr algn="ctr"/>
                      <a:endParaRPr lang="en-US" b="1"/>
                    </a:p>
                  </a:txBody>
                  <a:tcPr/>
                </a:tc>
                <a:tc>
                  <a:txBody>
                    <a:bodyPr/>
                    <a:lstStyle/>
                    <a:p>
                      <a:pPr algn="ctr"/>
                      <a:r>
                        <a:rPr lang="en-US" b="1" dirty="0"/>
                        <a:t>2.3% 41-54 </a:t>
                      </a:r>
                      <a:r>
                        <a:rPr lang="en-US" b="1" dirty="0" err="1"/>
                        <a:t>yo</a:t>
                      </a:r>
                      <a:endParaRPr lang="en-US" b="1" dirty="0"/>
                    </a:p>
                  </a:txBody>
                  <a:tcPr/>
                </a:tc>
                <a:extLst>
                  <a:ext uri="{0D108BD9-81ED-4DB2-BD59-A6C34878D82A}">
                    <a16:rowId xmlns:a16="http://schemas.microsoft.com/office/drawing/2014/main" val="4230026049"/>
                  </a:ext>
                </a:extLst>
              </a:tr>
              <a:tr h="370840">
                <a:tc>
                  <a:txBody>
                    <a:bodyPr/>
                    <a:lstStyle/>
                    <a:p>
                      <a:pPr algn="ctr"/>
                      <a:endParaRPr lang="en-US" b="1"/>
                    </a:p>
                  </a:txBody>
                  <a:tcPr/>
                </a:tc>
                <a:tc>
                  <a:txBody>
                    <a:bodyPr/>
                    <a:lstStyle/>
                    <a:p>
                      <a:pPr algn="ctr"/>
                      <a:endParaRPr lang="en-US" b="1"/>
                    </a:p>
                  </a:txBody>
                  <a:tcPr/>
                </a:tc>
                <a:tc>
                  <a:txBody>
                    <a:bodyPr/>
                    <a:lstStyle/>
                    <a:p>
                      <a:pPr algn="ctr"/>
                      <a:r>
                        <a:rPr lang="en-US" b="1" dirty="0"/>
                        <a:t>2.5% </a:t>
                      </a:r>
                      <a:r>
                        <a:rPr lang="en-US" b="1" u="sng" dirty="0"/>
                        <a:t>&gt;</a:t>
                      </a:r>
                      <a:r>
                        <a:rPr lang="en-US" b="1" u="none" dirty="0"/>
                        <a:t> 55</a:t>
                      </a:r>
                      <a:endParaRPr lang="en-US" b="1" dirty="0"/>
                    </a:p>
                  </a:txBody>
                  <a:tcPr/>
                </a:tc>
                <a:extLst>
                  <a:ext uri="{0D108BD9-81ED-4DB2-BD59-A6C34878D82A}">
                    <a16:rowId xmlns:a16="http://schemas.microsoft.com/office/drawing/2014/main" val="2526589011"/>
                  </a:ext>
                </a:extLst>
              </a:tr>
            </a:tbl>
          </a:graphicData>
        </a:graphic>
      </p:graphicFrame>
      <p:sp>
        <p:nvSpPr>
          <p:cNvPr id="7" name="TextBox 6">
            <a:extLst>
              <a:ext uri="{FF2B5EF4-FFF2-40B4-BE49-F238E27FC236}">
                <a16:creationId xmlns:a16="http://schemas.microsoft.com/office/drawing/2014/main" id="{A917F7A8-BDD2-4AF2-BCBA-F8D6E9864DFA}"/>
              </a:ext>
            </a:extLst>
          </p:cNvPr>
          <p:cNvSpPr txBox="1"/>
          <p:nvPr/>
        </p:nvSpPr>
        <p:spPr>
          <a:xfrm>
            <a:off x="1591176" y="5683776"/>
            <a:ext cx="5961648" cy="430887"/>
          </a:xfrm>
          <a:prstGeom prst="rect">
            <a:avLst/>
          </a:prstGeom>
          <a:noFill/>
        </p:spPr>
        <p:txBody>
          <a:bodyPr wrap="square" rtlCol="0">
            <a:spAutoFit/>
          </a:bodyPr>
          <a:lstStyle/>
          <a:p>
            <a:r>
              <a:rPr lang="en-US" sz="2200" b="1" dirty="0"/>
              <a:t>CONCLUSION: No Statistical Relationship</a:t>
            </a:r>
          </a:p>
        </p:txBody>
      </p:sp>
      <p:pic>
        <p:nvPicPr>
          <p:cNvPr id="8" name="Picture 7">
            <a:extLst>
              <a:ext uri="{FF2B5EF4-FFF2-40B4-BE49-F238E27FC236}">
                <a16:creationId xmlns:a16="http://schemas.microsoft.com/office/drawing/2014/main" id="{AF2D3F1F-E3F1-41A5-963C-BE617C833CC4}"/>
              </a:ext>
            </a:extLst>
          </p:cNvPr>
          <p:cNvPicPr>
            <a:picLocks noChangeAspect="1"/>
          </p:cNvPicPr>
          <p:nvPr/>
        </p:nvPicPr>
        <p:blipFill>
          <a:blip r:embed="rId3"/>
          <a:stretch>
            <a:fillRect/>
          </a:stretch>
        </p:blipFill>
        <p:spPr>
          <a:xfrm>
            <a:off x="3124074" y="6400800"/>
            <a:ext cx="2895851" cy="566977"/>
          </a:xfrm>
          <a:prstGeom prst="rect">
            <a:avLst/>
          </a:prstGeom>
        </p:spPr>
      </p:pic>
      <p:pic>
        <p:nvPicPr>
          <p:cNvPr id="9" name="Picture 8">
            <a:extLst>
              <a:ext uri="{FF2B5EF4-FFF2-40B4-BE49-F238E27FC236}">
                <a16:creationId xmlns:a16="http://schemas.microsoft.com/office/drawing/2014/main" id="{BE0FAB48-0B24-5544-B69F-87E74AF416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13345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457200"/>
            <a:ext cx="7924800" cy="1106571"/>
          </a:xfrm>
        </p:spPr>
        <p:txBody>
          <a:bodyPr/>
          <a:lstStyle/>
          <a:p>
            <a:r>
              <a:rPr lang="en-US" sz="3600" dirty="0"/>
              <a:t>CAROTID ARTERY CALCIFICATION (CAC) and ENDODONTIC STONES </a:t>
            </a:r>
            <a:br>
              <a:rPr lang="en-US" sz="3600" dirty="0"/>
            </a:br>
            <a:r>
              <a:rPr lang="en-US" sz="3600" dirty="0"/>
              <a:t>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838200" y="2209800"/>
            <a:ext cx="7543800" cy="1752600"/>
          </a:xfrm>
        </p:spPr>
        <p:txBody>
          <a:bodyPr/>
          <a:lstStyle/>
          <a:p>
            <a:pPr algn="l"/>
            <a:r>
              <a:rPr lang="en-US" sz="2800" b="1" dirty="0"/>
              <a:t>“Dentists should be trained to detect CACs on PR belonging to patients older than 40 to exclude the presence of CACs.  </a:t>
            </a:r>
            <a:r>
              <a:rPr lang="en-US" sz="2800" b="1" dirty="0" err="1"/>
              <a:t>Moverover</a:t>
            </a:r>
            <a:r>
              <a:rPr lang="en-US" sz="2800" b="1" dirty="0"/>
              <a:t>, pulp stones do not function as a diagnostic marker for CACs.”</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100" y="6240462"/>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pic>
        <p:nvPicPr>
          <p:cNvPr id="5" name="Picture 4">
            <a:extLst>
              <a:ext uri="{FF2B5EF4-FFF2-40B4-BE49-F238E27FC236}">
                <a16:creationId xmlns:a16="http://schemas.microsoft.com/office/drawing/2014/main" id="{CB86239B-FAEE-4B87-BD2B-E4D0117AC96C}"/>
              </a:ext>
            </a:extLst>
          </p:cNvPr>
          <p:cNvPicPr>
            <a:picLocks noChangeAspect="1"/>
          </p:cNvPicPr>
          <p:nvPr/>
        </p:nvPicPr>
        <p:blipFill>
          <a:blip r:embed="rId3"/>
          <a:stretch>
            <a:fillRect/>
          </a:stretch>
        </p:blipFill>
        <p:spPr>
          <a:xfrm>
            <a:off x="3162174" y="6382406"/>
            <a:ext cx="2895851" cy="566977"/>
          </a:xfrm>
          <a:prstGeom prst="rect">
            <a:avLst/>
          </a:prstGeom>
        </p:spPr>
      </p:pic>
      <p:pic>
        <p:nvPicPr>
          <p:cNvPr id="6" name="Picture 5">
            <a:extLst>
              <a:ext uri="{FF2B5EF4-FFF2-40B4-BE49-F238E27FC236}">
                <a16:creationId xmlns:a16="http://schemas.microsoft.com/office/drawing/2014/main" id="{1DA0DD09-28F9-724C-8531-F9CF95C4A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23269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D0F7-D175-4B53-AFB9-5F3F9959BDF2}"/>
              </a:ext>
            </a:extLst>
          </p:cNvPr>
          <p:cNvSpPr>
            <a:spLocks noGrp="1"/>
          </p:cNvSpPr>
          <p:nvPr>
            <p:ph type="title"/>
          </p:nvPr>
        </p:nvSpPr>
        <p:spPr>
          <a:xfrm>
            <a:off x="301625" y="0"/>
            <a:ext cx="8510588" cy="609600"/>
          </a:xfrm>
        </p:spPr>
        <p:txBody>
          <a:bodyPr/>
          <a:lstStyle/>
          <a:p>
            <a:pPr>
              <a:defRPr/>
            </a:pPr>
            <a:r>
              <a:rPr lang="en-US" sz="3600" dirty="0"/>
              <a:t>Upcoming events for </a:t>
            </a:r>
            <a:r>
              <a:rPr lang="en-US" sz="3600" dirty="0" err="1"/>
              <a:t>BaleDoneen</a:t>
            </a:r>
            <a:endParaRPr lang="en-US" sz="3600" dirty="0"/>
          </a:p>
        </p:txBody>
      </p:sp>
      <p:sp>
        <p:nvSpPr>
          <p:cNvPr id="3" name="Content Placeholder 2">
            <a:extLst>
              <a:ext uri="{FF2B5EF4-FFF2-40B4-BE49-F238E27FC236}">
                <a16:creationId xmlns:a16="http://schemas.microsoft.com/office/drawing/2014/main" id="{E0BA68E1-733E-4699-BE0A-B90E5542BFA3}"/>
              </a:ext>
            </a:extLst>
          </p:cNvPr>
          <p:cNvSpPr>
            <a:spLocks noGrp="1"/>
          </p:cNvSpPr>
          <p:nvPr>
            <p:ph idx="1"/>
          </p:nvPr>
        </p:nvSpPr>
        <p:spPr>
          <a:xfrm>
            <a:off x="301625" y="1295400"/>
            <a:ext cx="8540750" cy="3813175"/>
          </a:xfrm>
        </p:spPr>
        <p:txBody>
          <a:bodyPr/>
          <a:lstStyle/>
          <a:p>
            <a:pPr marL="0" indent="0" algn="ctr">
              <a:buFont typeface="Wingdings" panose="05000000000000000000" pitchFamily="2" charset="2"/>
              <a:buNone/>
              <a:defRPr/>
            </a:pPr>
            <a:r>
              <a:rPr lang="en-US" sz="2800" dirty="0"/>
              <a:t>September 20-21 – BDM Reunion in Spokane</a:t>
            </a:r>
            <a:r>
              <a:rPr lang="en-US" sz="2800"/>
              <a:t>, WA!</a:t>
            </a:r>
            <a:endParaRPr lang="en-US" sz="2800" dirty="0"/>
          </a:p>
          <a:p>
            <a:pPr marL="0" indent="0" algn="ctr">
              <a:buFont typeface="Wingdings" panose="05000000000000000000" pitchFamily="2" charset="2"/>
              <a:buNone/>
              <a:defRPr/>
            </a:pPr>
            <a:endParaRPr lang="en-US" sz="2800" dirty="0"/>
          </a:p>
          <a:p>
            <a:pPr marL="0" indent="0" algn="ctr">
              <a:buFont typeface="Wingdings" panose="05000000000000000000" pitchFamily="2" charset="2"/>
              <a:buNone/>
              <a:defRPr/>
            </a:pPr>
            <a:r>
              <a:rPr lang="en-US" sz="2800" dirty="0"/>
              <a:t>October 17- Amy and Brad AAOSH in Nashville, TN</a:t>
            </a:r>
          </a:p>
          <a:p>
            <a:pPr marL="0" indent="0" algn="ctr">
              <a:buFont typeface="Wingdings" panose="05000000000000000000" pitchFamily="2" charset="2"/>
              <a:buNone/>
              <a:defRPr/>
            </a:pPr>
            <a:endParaRPr lang="en-US" sz="2800" dirty="0"/>
          </a:p>
          <a:p>
            <a:pPr marL="0" indent="0" algn="ctr">
              <a:buFont typeface="Wingdings" panose="05000000000000000000" pitchFamily="2" charset="2"/>
              <a:buNone/>
              <a:defRPr/>
            </a:pPr>
            <a:r>
              <a:rPr lang="en-US" sz="2800" dirty="0"/>
              <a:t>November 8-9 – BDM Preceptorship Orlando, FL</a:t>
            </a:r>
          </a:p>
        </p:txBody>
      </p:sp>
      <p:sp>
        <p:nvSpPr>
          <p:cNvPr id="4" name="Footer Placeholder 3">
            <a:extLst>
              <a:ext uri="{FF2B5EF4-FFF2-40B4-BE49-F238E27FC236}">
                <a16:creationId xmlns:a16="http://schemas.microsoft.com/office/drawing/2014/main" id="{3E26E7FC-DDAC-4BBB-B6A2-E8BF15E972D8}"/>
              </a:ext>
            </a:extLst>
          </p:cNvPr>
          <p:cNvSpPr>
            <a:spLocks noGrp="1"/>
          </p:cNvSpPr>
          <p:nvPr>
            <p:ph type="ftr" sz="quarter" idx="11"/>
          </p:nvPr>
        </p:nvSpPr>
        <p:spPr/>
        <p:txBody>
          <a:bodyPr/>
          <a:lstStyle/>
          <a:p>
            <a:pPr>
              <a:defRPr/>
            </a:pPr>
            <a:r>
              <a:rPr lang="en-US" dirty="0"/>
              <a:t>Copyright Bale/Doneen Paradigm</a:t>
            </a:r>
          </a:p>
        </p:txBody>
      </p:sp>
      <p:pic>
        <p:nvPicPr>
          <p:cNvPr id="5" name="Picture 4">
            <a:extLst>
              <a:ext uri="{FF2B5EF4-FFF2-40B4-BE49-F238E27FC236}">
                <a16:creationId xmlns:a16="http://schemas.microsoft.com/office/drawing/2014/main" id="{E6801EC4-B514-5043-91A3-0293EC60F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42736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09600" y="457200"/>
            <a:ext cx="7924800" cy="1106571"/>
          </a:xfrm>
        </p:spPr>
        <p:txBody>
          <a:bodyPr/>
          <a:lstStyle/>
          <a:p>
            <a:r>
              <a:rPr lang="en-US" sz="3600" dirty="0"/>
              <a:t>CAROTID ARTERY CALCIFICATION (CAC) and ENDODONTIC STONES </a:t>
            </a:r>
            <a:br>
              <a:rPr lang="en-US" sz="3600" dirty="0"/>
            </a:br>
            <a:r>
              <a:rPr lang="en-US" sz="3600" dirty="0"/>
              <a:t>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876300" y="1361462"/>
            <a:ext cx="7391400" cy="1752600"/>
          </a:xfrm>
        </p:spPr>
        <p:txBody>
          <a:bodyPr/>
          <a:lstStyle/>
          <a:p>
            <a:pPr algn="l"/>
            <a:r>
              <a:rPr lang="en-US" sz="2800" dirty="0"/>
              <a:t>Bale-Doneen Takeaways:</a:t>
            </a:r>
          </a:p>
          <a:p>
            <a:pPr marL="457200" lvl="0" indent="-457200" algn="l">
              <a:buClr>
                <a:srgbClr val="FFCC00"/>
              </a:buClr>
              <a:buFont typeface="Arial" panose="020B0604020202020204" pitchFamily="34" charset="0"/>
              <a:buChar char="•"/>
            </a:pPr>
            <a:r>
              <a:rPr lang="en-US" sz="2800" dirty="0">
                <a:solidFill>
                  <a:srgbClr val="FFFFFF"/>
                </a:solidFill>
              </a:rPr>
              <a:t>Dental pulp stones are not signs of CVD</a:t>
            </a:r>
            <a:endParaRPr lang="en-US" sz="2800" dirty="0"/>
          </a:p>
          <a:p>
            <a:pPr marL="457200" indent="-457200" algn="l">
              <a:buFont typeface="Arial" panose="020B0604020202020204" pitchFamily="34" charset="0"/>
              <a:buChar char="•"/>
            </a:pPr>
            <a:r>
              <a:rPr lang="en-US" sz="2800" dirty="0"/>
              <a:t>Not all </a:t>
            </a:r>
            <a:r>
              <a:rPr lang="en-US" sz="2800" dirty="0" err="1"/>
              <a:t>Panorex</a:t>
            </a:r>
            <a:r>
              <a:rPr lang="en-US" sz="2800" dirty="0"/>
              <a:t> calcifications regional to the carotid artery originate in the carotid artery.</a:t>
            </a:r>
          </a:p>
          <a:p>
            <a:pPr marL="457200" indent="-457200" algn="l">
              <a:buFont typeface="Arial" panose="020B0604020202020204" pitchFamily="34" charset="0"/>
              <a:buChar char="•"/>
            </a:pPr>
            <a:r>
              <a:rPr lang="en-US" sz="2800" dirty="0"/>
              <a:t>The prevalence of CAC has now been reported in multiple ethnic groups and ranges from 2-12.7% depending on age groups included in studies</a:t>
            </a:r>
          </a:p>
          <a:p>
            <a:pPr marL="457200" indent="-457200" algn="l">
              <a:buFont typeface="Arial" panose="020B0604020202020204" pitchFamily="34" charset="0"/>
              <a:buChar char="•"/>
            </a:pPr>
            <a:r>
              <a:rPr lang="en-US" sz="2800" dirty="0" err="1"/>
              <a:t>Look</a:t>
            </a:r>
            <a:r>
              <a:rPr lang="en-US" sz="2800" dirty="0" err="1">
                <a:sym typeface="Wingdings" panose="05000000000000000000" pitchFamily="2" charset="2"/>
              </a:rPr>
              <a:t>Find</a:t>
            </a:r>
            <a:r>
              <a:rPr lang="en-US" sz="2800" dirty="0" err="1">
                <a:solidFill>
                  <a:srgbClr val="FF0000"/>
                </a:solidFill>
                <a:sym typeface="Wingdings" panose="05000000000000000000" pitchFamily="2" charset="2"/>
              </a:rPr>
              <a:t>COLLABORATE</a:t>
            </a:r>
            <a:r>
              <a:rPr lang="en-US" sz="2800" dirty="0">
                <a:solidFill>
                  <a:srgbClr val="FF0000"/>
                </a:solidFill>
                <a:sym typeface="Wingdings" panose="05000000000000000000" pitchFamily="2" charset="2"/>
              </a:rPr>
              <a:t>!!</a:t>
            </a:r>
            <a:endParaRPr lang="en-US" sz="2800" dirty="0">
              <a:solidFill>
                <a:srgbClr val="FF0000"/>
              </a:solidFill>
            </a:endParaRP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1562100" y="6240462"/>
            <a:ext cx="6019800" cy="320675"/>
          </a:xfrm>
        </p:spPr>
        <p:txBody>
          <a:bodyPr/>
          <a:lstStyle/>
          <a:p>
            <a:r>
              <a:rPr lang="en-US" dirty="0">
                <a:solidFill>
                  <a:srgbClr val="FFFF00"/>
                </a:solidFill>
              </a:rPr>
              <a:t>Diseases 2019;7:50-59. </a:t>
            </a:r>
            <a:r>
              <a:rPr lang="en-US" dirty="0" err="1">
                <a:solidFill>
                  <a:srgbClr val="FFFF00"/>
                </a:solidFill>
              </a:rPr>
              <a:t>Alsweed</a:t>
            </a:r>
            <a:r>
              <a:rPr lang="en-US" dirty="0">
                <a:solidFill>
                  <a:srgbClr val="FFFF00"/>
                </a:solidFill>
              </a:rPr>
              <a:t> et al. doi:10.3390/diseases7030050</a:t>
            </a:r>
          </a:p>
        </p:txBody>
      </p:sp>
      <p:pic>
        <p:nvPicPr>
          <p:cNvPr id="5" name="Picture 4">
            <a:extLst>
              <a:ext uri="{FF2B5EF4-FFF2-40B4-BE49-F238E27FC236}">
                <a16:creationId xmlns:a16="http://schemas.microsoft.com/office/drawing/2014/main" id="{FF31E2E7-E9B6-475C-A447-CBB1DBCE85D2}"/>
              </a:ext>
            </a:extLst>
          </p:cNvPr>
          <p:cNvPicPr>
            <a:picLocks noChangeAspect="1"/>
          </p:cNvPicPr>
          <p:nvPr/>
        </p:nvPicPr>
        <p:blipFill>
          <a:blip r:embed="rId3"/>
          <a:stretch>
            <a:fillRect/>
          </a:stretch>
        </p:blipFill>
        <p:spPr>
          <a:xfrm>
            <a:off x="3124074" y="6400799"/>
            <a:ext cx="2895851" cy="566977"/>
          </a:xfrm>
          <a:prstGeom prst="rect">
            <a:avLst/>
          </a:prstGeom>
        </p:spPr>
      </p:pic>
      <p:pic>
        <p:nvPicPr>
          <p:cNvPr id="6" name="Picture 5">
            <a:extLst>
              <a:ext uri="{FF2B5EF4-FFF2-40B4-BE49-F238E27FC236}">
                <a16:creationId xmlns:a16="http://schemas.microsoft.com/office/drawing/2014/main" id="{8C3136EB-9C36-2E48-B11A-069E68E10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16637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TESTING IN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33400" y="1371600"/>
            <a:ext cx="8077200" cy="4953000"/>
          </a:xfrm>
        </p:spPr>
        <p:txBody>
          <a:bodyPr/>
          <a:lstStyle/>
          <a:p>
            <a:pPr algn="l"/>
            <a:r>
              <a:rPr lang="en-US" sz="2800" dirty="0"/>
              <a:t>Background:</a:t>
            </a:r>
          </a:p>
          <a:p>
            <a:pPr marL="457200" indent="-457200" algn="l">
              <a:buFont typeface="Arial" panose="020B0604020202020204" pitchFamily="34" charset="0"/>
              <a:buChar char="•"/>
            </a:pPr>
            <a:r>
              <a:rPr lang="en-US" sz="2800" dirty="0"/>
              <a:t>Studies on CACS in this age group are small, short term, lack cause-specific mortality data</a:t>
            </a:r>
          </a:p>
          <a:p>
            <a:pPr algn="l"/>
            <a:endParaRPr lang="en-US" sz="2800" dirty="0"/>
          </a:p>
          <a:p>
            <a:pPr algn="l"/>
            <a:r>
              <a:rPr lang="en-US" sz="2800" dirty="0"/>
              <a:t>Purpose:</a:t>
            </a:r>
          </a:p>
          <a:p>
            <a:pPr marL="1200150" lvl="1" indent="-457200">
              <a:buFont typeface="Arial" panose="020B0604020202020204" pitchFamily="34" charset="0"/>
              <a:buChar char="•"/>
            </a:pPr>
            <a:r>
              <a:rPr lang="en-US" sz="2600" dirty="0"/>
              <a:t>Define prevalence of CACS &lt; 50 </a:t>
            </a:r>
            <a:r>
              <a:rPr lang="en-US" sz="2600" dirty="0" err="1"/>
              <a:t>yo</a:t>
            </a:r>
            <a:endParaRPr lang="en-US" sz="2600" dirty="0"/>
          </a:p>
          <a:p>
            <a:pPr marL="1200150" lvl="1" indent="-457200">
              <a:buFont typeface="Arial" panose="020B0604020202020204" pitchFamily="34" charset="0"/>
              <a:buChar char="•"/>
            </a:pPr>
            <a:r>
              <a:rPr lang="en-US" sz="2600" dirty="0"/>
              <a:t>Discover cause-specific mortality associations over 12.7 </a:t>
            </a:r>
            <a:r>
              <a:rPr lang="en-US" sz="2600" u="sng" dirty="0">
                <a:effectLst/>
              </a:rPr>
              <a:t>+</a:t>
            </a:r>
            <a:r>
              <a:rPr lang="en-US" sz="2600" dirty="0">
                <a:effectLst/>
              </a:rPr>
              <a:t> 4 </a:t>
            </a:r>
            <a:r>
              <a:rPr lang="en-US" sz="2600" dirty="0" err="1">
                <a:effectLst/>
              </a:rPr>
              <a:t>yrs</a:t>
            </a:r>
            <a:endParaRPr lang="en-US" sz="2600" dirty="0"/>
          </a:p>
          <a:p>
            <a:pPr marL="457200" indent="-457200" algn="l">
              <a:buFont typeface="Arial" panose="020B0604020202020204" pitchFamily="34" charset="0"/>
              <a:buChar char="•"/>
            </a:pPr>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600" y="5454869"/>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pic>
        <p:nvPicPr>
          <p:cNvPr id="5" name="Picture 4">
            <a:extLst>
              <a:ext uri="{FF2B5EF4-FFF2-40B4-BE49-F238E27FC236}">
                <a16:creationId xmlns:a16="http://schemas.microsoft.com/office/drawing/2014/main" id="{931EE38F-0341-4E8A-83A1-A39B59406D73}"/>
              </a:ext>
            </a:extLst>
          </p:cNvPr>
          <p:cNvPicPr>
            <a:picLocks noChangeAspect="1"/>
          </p:cNvPicPr>
          <p:nvPr/>
        </p:nvPicPr>
        <p:blipFill>
          <a:blip r:embed="rId3"/>
          <a:stretch>
            <a:fillRect/>
          </a:stretch>
        </p:blipFill>
        <p:spPr>
          <a:xfrm>
            <a:off x="3124074" y="6393499"/>
            <a:ext cx="2895851" cy="566977"/>
          </a:xfrm>
          <a:prstGeom prst="rect">
            <a:avLst/>
          </a:prstGeom>
        </p:spPr>
      </p:pic>
      <p:pic>
        <p:nvPicPr>
          <p:cNvPr id="6" name="Picture 5">
            <a:extLst>
              <a:ext uri="{FF2B5EF4-FFF2-40B4-BE49-F238E27FC236}">
                <a16:creationId xmlns:a16="http://schemas.microsoft.com/office/drawing/2014/main" id="{F8F367AA-C822-6748-893A-93DBD52C90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213683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TESTING IN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028700" y="1295400"/>
            <a:ext cx="7086600" cy="5029200"/>
          </a:xfrm>
        </p:spPr>
        <p:txBody>
          <a:bodyPr/>
          <a:lstStyle/>
          <a:p>
            <a:pPr marL="457200" indent="-457200" algn="l">
              <a:buFont typeface="Arial" panose="020B0604020202020204" pitchFamily="34" charset="0"/>
              <a:buChar char="•"/>
            </a:pPr>
            <a:r>
              <a:rPr lang="en-US" sz="2800" dirty="0"/>
              <a:t>Demographics—similar to MESA, NHANES 2001, Framingham Offspring</a:t>
            </a:r>
          </a:p>
          <a:p>
            <a:pPr marL="1200150" lvl="1" indent="-457200">
              <a:buFont typeface="Arial" panose="020B0604020202020204" pitchFamily="34" charset="0"/>
              <a:buChar char="•"/>
            </a:pPr>
            <a:r>
              <a:rPr lang="en-US" sz="2400" dirty="0"/>
              <a:t>CAC Consortium Study 1991-2010 population</a:t>
            </a:r>
          </a:p>
          <a:p>
            <a:pPr marL="1200150" lvl="1" indent="-457200">
              <a:buFont typeface="Arial" panose="020B0604020202020204" pitchFamily="34" charset="0"/>
              <a:buChar char="•"/>
            </a:pPr>
            <a:r>
              <a:rPr lang="en-US" sz="2400" dirty="0"/>
              <a:t>California, Minnesota, Ohio—4 centers</a:t>
            </a:r>
          </a:p>
          <a:p>
            <a:pPr marL="1200150" lvl="1" indent="-457200">
              <a:buFont typeface="Arial" panose="020B0604020202020204" pitchFamily="34" charset="0"/>
              <a:buChar char="•"/>
            </a:pPr>
            <a:r>
              <a:rPr lang="en-US" sz="2400" dirty="0"/>
              <a:t>22,346 evaluated with “CVD Indications”</a:t>
            </a:r>
          </a:p>
          <a:p>
            <a:pPr marL="1200150" lvl="1" indent="-457200">
              <a:buFont typeface="Arial" panose="020B0604020202020204" pitchFamily="34" charset="0"/>
              <a:buChar char="•"/>
            </a:pPr>
            <a:r>
              <a:rPr lang="en-US" sz="2400" dirty="0"/>
              <a:t>87% Caucasian</a:t>
            </a:r>
          </a:p>
          <a:p>
            <a:pPr marL="1200150" lvl="1" indent="-457200">
              <a:buFont typeface="Arial" panose="020B0604020202020204" pitchFamily="34" charset="0"/>
              <a:buChar char="•"/>
            </a:pPr>
            <a:r>
              <a:rPr lang="en-US" sz="2400" dirty="0"/>
              <a:t>25% Female</a:t>
            </a:r>
          </a:p>
          <a:p>
            <a:pPr marL="1200150" lvl="1" indent="-457200">
              <a:buFont typeface="Arial" panose="020B0604020202020204" pitchFamily="34" charset="0"/>
              <a:buChar char="•"/>
            </a:pPr>
            <a:r>
              <a:rPr lang="en-US" sz="2400" dirty="0"/>
              <a:t>43.5 </a:t>
            </a:r>
            <a:r>
              <a:rPr lang="en-US" sz="2400" dirty="0" err="1"/>
              <a:t>yo</a:t>
            </a:r>
            <a:r>
              <a:rPr lang="en-US" sz="2400" dirty="0"/>
              <a:t> </a:t>
            </a:r>
            <a:r>
              <a:rPr lang="en-US" sz="2400" u="sng" dirty="0"/>
              <a:t>+</a:t>
            </a:r>
            <a:r>
              <a:rPr lang="en-US" sz="2400" dirty="0">
                <a:effectLst/>
              </a:rPr>
              <a:t> 4.5 </a:t>
            </a:r>
            <a:r>
              <a:rPr lang="en-US" sz="2400" dirty="0" err="1">
                <a:effectLst/>
              </a:rPr>
              <a:t>yrs</a:t>
            </a:r>
            <a:endParaRPr lang="en-US" sz="2400" dirty="0"/>
          </a:p>
          <a:p>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600" y="5331263"/>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pic>
        <p:nvPicPr>
          <p:cNvPr id="5" name="Picture 4">
            <a:extLst>
              <a:ext uri="{FF2B5EF4-FFF2-40B4-BE49-F238E27FC236}">
                <a16:creationId xmlns:a16="http://schemas.microsoft.com/office/drawing/2014/main" id="{8FC7B7E9-E5F2-4028-848A-B3B058E195F8}"/>
              </a:ext>
            </a:extLst>
          </p:cNvPr>
          <p:cNvPicPr>
            <a:picLocks noChangeAspect="1"/>
          </p:cNvPicPr>
          <p:nvPr/>
        </p:nvPicPr>
        <p:blipFill>
          <a:blip r:embed="rId3"/>
          <a:stretch>
            <a:fillRect/>
          </a:stretch>
        </p:blipFill>
        <p:spPr>
          <a:xfrm>
            <a:off x="3124074" y="6291023"/>
            <a:ext cx="2895851" cy="566977"/>
          </a:xfrm>
          <a:prstGeom prst="rect">
            <a:avLst/>
          </a:prstGeom>
        </p:spPr>
      </p:pic>
      <p:pic>
        <p:nvPicPr>
          <p:cNvPr id="6" name="Picture 5">
            <a:extLst>
              <a:ext uri="{FF2B5EF4-FFF2-40B4-BE49-F238E27FC236}">
                <a16:creationId xmlns:a16="http://schemas.microsoft.com/office/drawing/2014/main" id="{2186E0E7-3007-0242-9207-0FA6BDF562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1474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IN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143000"/>
            <a:ext cx="8077200" cy="4267200"/>
          </a:xfrm>
        </p:spPr>
        <p:txBody>
          <a:bodyPr/>
          <a:lstStyle/>
          <a:p>
            <a:pPr algn="l"/>
            <a:r>
              <a:rPr lang="en-US" sz="2800" dirty="0"/>
              <a:t>Traditional Risk Factor Burden:</a:t>
            </a:r>
          </a:p>
          <a:p>
            <a:pPr marL="457200" indent="-457200" algn="l">
              <a:buFont typeface="Arial" panose="020B0604020202020204" pitchFamily="34" charset="0"/>
              <a:buChar char="•"/>
            </a:pPr>
            <a:r>
              <a:rPr lang="en-US" sz="2800" dirty="0"/>
              <a:t>49.6% Lipids—LDL&gt;160, TG&gt;150, HDL&lt;40/50</a:t>
            </a:r>
          </a:p>
          <a:p>
            <a:pPr marL="457200" indent="-457200" algn="l">
              <a:buFont typeface="Arial" panose="020B0604020202020204" pitchFamily="34" charset="0"/>
              <a:buChar char="•"/>
            </a:pPr>
            <a:r>
              <a:rPr lang="en-US" sz="2800" dirty="0"/>
              <a:t>49.3% FH CAD in at least one 1</a:t>
            </a:r>
            <a:r>
              <a:rPr lang="en-US" sz="2800" baseline="30000" dirty="0"/>
              <a:t>st</a:t>
            </a:r>
            <a:r>
              <a:rPr lang="en-US" sz="2800" dirty="0"/>
              <a:t> degree rel.</a:t>
            </a:r>
          </a:p>
          <a:p>
            <a:pPr marL="457200" indent="-457200" algn="l">
              <a:buFont typeface="Arial" panose="020B0604020202020204" pitchFamily="34" charset="0"/>
              <a:buChar char="•"/>
            </a:pPr>
            <a:r>
              <a:rPr lang="en-US" sz="2800" dirty="0"/>
              <a:t>11% current smoker</a:t>
            </a:r>
          </a:p>
          <a:p>
            <a:pPr marL="457200" indent="-457200" algn="l">
              <a:buFont typeface="Arial" panose="020B0604020202020204" pitchFamily="34" charset="0"/>
              <a:buChar char="•"/>
            </a:pPr>
            <a:r>
              <a:rPr lang="en-US" sz="2800" dirty="0"/>
              <a:t>3.9% T2DM</a:t>
            </a:r>
          </a:p>
          <a:p>
            <a:pPr marL="457200" indent="-457200" algn="l">
              <a:buFont typeface="Arial" panose="020B0604020202020204" pitchFamily="34" charset="0"/>
              <a:buChar char="•"/>
            </a:pPr>
            <a:r>
              <a:rPr lang="en-US" sz="2800" dirty="0"/>
              <a:t>63.7% had </a:t>
            </a:r>
            <a:r>
              <a:rPr lang="en-US" sz="2800" u="sng" dirty="0">
                <a:effectLst/>
              </a:rPr>
              <a:t>&gt;</a:t>
            </a:r>
            <a:r>
              <a:rPr lang="en-US" sz="2800" dirty="0">
                <a:effectLst/>
              </a:rPr>
              <a:t> One Risk</a:t>
            </a:r>
          </a:p>
          <a:p>
            <a:pPr marL="457200" indent="-457200" algn="l">
              <a:buFont typeface="Arial" panose="020B0604020202020204" pitchFamily="34" charset="0"/>
              <a:buChar char="•"/>
            </a:pPr>
            <a:r>
              <a:rPr lang="en-US" sz="2800" dirty="0">
                <a:effectLst/>
              </a:rPr>
              <a:t>2.2% 10-year calculated risk from Pooled Eq., extrapolated for ages below 40</a:t>
            </a:r>
          </a:p>
          <a:p>
            <a:pPr marL="1200150" lvl="1" indent="-457200">
              <a:buFont typeface="Arial" panose="020B0604020202020204" pitchFamily="34" charset="0"/>
              <a:buChar char="•"/>
            </a:pPr>
            <a:r>
              <a:rPr lang="en-US" sz="2600" dirty="0">
                <a:effectLst/>
              </a:rPr>
              <a:t>93% had &lt; 5% calc risk</a:t>
            </a:r>
          </a:p>
          <a:p>
            <a:pPr lvl="1" indent="0">
              <a:buNone/>
            </a:pPr>
            <a:endParaRPr lang="en-US" sz="24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600" y="5423338"/>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pic>
        <p:nvPicPr>
          <p:cNvPr id="5" name="Picture 4">
            <a:extLst>
              <a:ext uri="{FF2B5EF4-FFF2-40B4-BE49-F238E27FC236}">
                <a16:creationId xmlns:a16="http://schemas.microsoft.com/office/drawing/2014/main" id="{FDE34B5C-1106-4D7C-89C1-B2E70DFE255A}"/>
              </a:ext>
            </a:extLst>
          </p:cNvPr>
          <p:cNvPicPr>
            <a:picLocks noChangeAspect="1"/>
          </p:cNvPicPr>
          <p:nvPr/>
        </p:nvPicPr>
        <p:blipFill>
          <a:blip r:embed="rId3"/>
          <a:stretch>
            <a:fillRect/>
          </a:stretch>
        </p:blipFill>
        <p:spPr>
          <a:xfrm>
            <a:off x="3124074" y="6353751"/>
            <a:ext cx="2895851" cy="566977"/>
          </a:xfrm>
          <a:prstGeom prst="rect">
            <a:avLst/>
          </a:prstGeom>
        </p:spPr>
      </p:pic>
      <p:pic>
        <p:nvPicPr>
          <p:cNvPr id="6" name="Picture 5">
            <a:extLst>
              <a:ext uri="{FF2B5EF4-FFF2-40B4-BE49-F238E27FC236}">
                <a16:creationId xmlns:a16="http://schemas.microsoft.com/office/drawing/2014/main" id="{EDFB0BBE-81F8-F64A-9A12-22055B3DA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39215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228600" y="2072882"/>
            <a:ext cx="3124200" cy="3276599"/>
          </a:xfrm>
        </p:spPr>
        <p:txBody>
          <a:bodyPr/>
          <a:lstStyle/>
          <a:p>
            <a:pPr algn="l"/>
            <a:r>
              <a:rPr lang="en-US" sz="2400" b="1" dirty="0"/>
              <a:t>Prevalence 34.4% </a:t>
            </a:r>
          </a:p>
          <a:p>
            <a:pPr marL="457200" indent="-457200" algn="l">
              <a:buFont typeface="Arial" panose="020B0604020202020204" pitchFamily="34" charset="0"/>
              <a:buChar char="•"/>
            </a:pPr>
            <a:r>
              <a:rPr lang="en-US" sz="2200" b="1" dirty="0"/>
              <a:t>27.2% CACS 1-100</a:t>
            </a:r>
          </a:p>
          <a:p>
            <a:pPr marL="457200" indent="-457200" algn="l">
              <a:buFont typeface="Arial" panose="020B0604020202020204" pitchFamily="34" charset="0"/>
              <a:buChar char="•"/>
            </a:pPr>
            <a:r>
              <a:rPr lang="en-US" sz="2200" b="1" dirty="0"/>
              <a:t>7.2%   CACS &gt; 100</a:t>
            </a:r>
          </a:p>
          <a:p>
            <a:pPr marL="457200" indent="-457200" algn="l">
              <a:buFont typeface="Arial" panose="020B0604020202020204" pitchFamily="34" charset="0"/>
              <a:buChar char="•"/>
            </a:pPr>
            <a:endParaRPr lang="en-US" sz="2800" dirty="0"/>
          </a:p>
          <a:p>
            <a:pPr algn="l"/>
            <a:r>
              <a:rPr lang="en-US" sz="2200" dirty="0"/>
              <a:t>Men about 15 years “ahead” of women</a:t>
            </a:r>
          </a:p>
          <a:p>
            <a:pPr algn="l"/>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599" y="5508272"/>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pic>
        <p:nvPicPr>
          <p:cNvPr id="5" name="Picture 4" descr="A screenshot of a social media post&#10;&#10;Description automatically generated">
            <a:extLst>
              <a:ext uri="{FF2B5EF4-FFF2-40B4-BE49-F238E27FC236}">
                <a16:creationId xmlns:a16="http://schemas.microsoft.com/office/drawing/2014/main" id="{ADA1605E-4228-4247-BADE-EAE48353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954676"/>
            <a:ext cx="5791200" cy="4948648"/>
          </a:xfrm>
          <a:prstGeom prst="rect">
            <a:avLst/>
          </a:prstGeom>
        </p:spPr>
      </p:pic>
      <p:pic>
        <p:nvPicPr>
          <p:cNvPr id="6" name="Picture 5">
            <a:extLst>
              <a:ext uri="{FF2B5EF4-FFF2-40B4-BE49-F238E27FC236}">
                <a16:creationId xmlns:a16="http://schemas.microsoft.com/office/drawing/2014/main" id="{6D71888D-F14C-4964-8470-E662B235FA6A}"/>
              </a:ext>
            </a:extLst>
          </p:cNvPr>
          <p:cNvPicPr>
            <a:picLocks noChangeAspect="1"/>
          </p:cNvPicPr>
          <p:nvPr/>
        </p:nvPicPr>
        <p:blipFill>
          <a:blip r:embed="rId4"/>
          <a:stretch>
            <a:fillRect/>
          </a:stretch>
        </p:blipFill>
        <p:spPr>
          <a:xfrm>
            <a:off x="3124074" y="6383659"/>
            <a:ext cx="2895851" cy="566977"/>
          </a:xfrm>
          <a:prstGeom prst="rect">
            <a:avLst/>
          </a:prstGeom>
        </p:spPr>
      </p:pic>
      <p:pic>
        <p:nvPicPr>
          <p:cNvPr id="7" name="Picture 6">
            <a:extLst>
              <a:ext uri="{FF2B5EF4-FFF2-40B4-BE49-F238E27FC236}">
                <a16:creationId xmlns:a16="http://schemas.microsoft.com/office/drawing/2014/main" id="{55661758-85E1-0041-8BA8-F275E3FB3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502865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IN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457200" y="1143000"/>
            <a:ext cx="8229600" cy="1752600"/>
          </a:xfrm>
        </p:spPr>
        <p:txBody>
          <a:bodyPr/>
          <a:lstStyle/>
          <a:p>
            <a:pPr algn="l"/>
            <a:r>
              <a:rPr lang="en-US" sz="2800" dirty="0"/>
              <a:t> </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600" y="5466044"/>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sp>
        <p:nvSpPr>
          <p:cNvPr id="5" name="Rectangle 4">
            <a:extLst>
              <a:ext uri="{FF2B5EF4-FFF2-40B4-BE49-F238E27FC236}">
                <a16:creationId xmlns:a16="http://schemas.microsoft.com/office/drawing/2014/main" id="{2E11883C-E24D-4847-B1B3-18DAE013AC46}"/>
              </a:ext>
            </a:extLst>
          </p:cNvPr>
          <p:cNvSpPr/>
          <p:nvPr/>
        </p:nvSpPr>
        <p:spPr>
          <a:xfrm>
            <a:off x="685800" y="1428880"/>
            <a:ext cx="8001000" cy="3508653"/>
          </a:xfrm>
          <a:prstGeom prst="rect">
            <a:avLst/>
          </a:prstGeom>
        </p:spPr>
        <p:txBody>
          <a:bodyPr wrap="square">
            <a:spAutoFit/>
          </a:bodyPr>
          <a:lstStyle/>
          <a:p>
            <a:r>
              <a:rPr lang="en-US" sz="2600" dirty="0"/>
              <a:t>Mortality HRs compared to Zero CACS</a:t>
            </a:r>
          </a:p>
          <a:p>
            <a:pPr marL="1200150" lvl="1" indent="-457200">
              <a:buFont typeface="Arial" panose="020B0604020202020204" pitchFamily="34" charset="0"/>
              <a:buChar char="•"/>
            </a:pPr>
            <a:r>
              <a:rPr lang="en-US" sz="2400" dirty="0"/>
              <a:t>Any CAC— 4x  for CHD mortality</a:t>
            </a:r>
          </a:p>
          <a:p>
            <a:pPr marL="1200150" lvl="1" indent="-457200">
              <a:buFont typeface="Arial" panose="020B0604020202020204" pitchFamily="34" charset="0"/>
              <a:buChar char="•"/>
            </a:pPr>
            <a:r>
              <a:rPr lang="en-US" sz="2400" dirty="0"/>
              <a:t>CAC &gt; 100— </a:t>
            </a:r>
            <a:r>
              <a:rPr lang="en-US" sz="2400" b="1" i="1" dirty="0"/>
              <a:t>41% had 0-1 Risk Factor</a:t>
            </a:r>
          </a:p>
          <a:p>
            <a:pPr marL="1600200" lvl="2" indent="-457200">
              <a:buFont typeface="Arial" panose="020B0604020202020204" pitchFamily="34" charset="0"/>
              <a:buChar char="•"/>
            </a:pPr>
            <a:r>
              <a:rPr lang="en-US" sz="2400" dirty="0"/>
              <a:t>10x  for CHD   0.69/1000 person-years</a:t>
            </a:r>
          </a:p>
          <a:p>
            <a:pPr marL="1600200" lvl="2" indent="-457200">
              <a:buFont typeface="Arial" panose="020B0604020202020204" pitchFamily="34" charset="0"/>
              <a:buChar char="•"/>
            </a:pPr>
            <a:r>
              <a:rPr lang="en-US" sz="2400" dirty="0"/>
              <a:t>2.6x for all-cause mortality</a:t>
            </a:r>
          </a:p>
          <a:p>
            <a:pPr marL="1143000" lvl="2"/>
            <a:endParaRPr lang="en-US" sz="2600" dirty="0"/>
          </a:p>
          <a:p>
            <a:r>
              <a:rPr lang="en-US" sz="2600" dirty="0"/>
              <a:t>Disease HRs for CACS &gt; 100 vs. Zero</a:t>
            </a:r>
          </a:p>
          <a:p>
            <a:pPr marL="1200150" lvl="1" indent="-457200">
              <a:buFont typeface="Arial" panose="020B0604020202020204" pitchFamily="34" charset="0"/>
              <a:buChar char="•"/>
            </a:pPr>
            <a:r>
              <a:rPr lang="en-US" sz="2400" dirty="0"/>
              <a:t>5.6 x CHD</a:t>
            </a:r>
          </a:p>
          <a:p>
            <a:pPr marL="1200150" lvl="1" indent="-457200">
              <a:buFont typeface="Arial" panose="020B0604020202020204" pitchFamily="34" charset="0"/>
              <a:buChar char="•"/>
            </a:pPr>
            <a:r>
              <a:rPr lang="en-US" sz="2400" dirty="0"/>
              <a:t>3.3 x CVD</a:t>
            </a:r>
          </a:p>
        </p:txBody>
      </p:sp>
      <p:pic>
        <p:nvPicPr>
          <p:cNvPr id="6" name="Picture 5">
            <a:extLst>
              <a:ext uri="{FF2B5EF4-FFF2-40B4-BE49-F238E27FC236}">
                <a16:creationId xmlns:a16="http://schemas.microsoft.com/office/drawing/2014/main" id="{2E747D9C-6159-40BF-B675-14DD7414ABED}"/>
              </a:ext>
            </a:extLst>
          </p:cNvPr>
          <p:cNvPicPr>
            <a:picLocks noChangeAspect="1"/>
          </p:cNvPicPr>
          <p:nvPr/>
        </p:nvPicPr>
        <p:blipFill>
          <a:blip r:embed="rId3"/>
          <a:stretch>
            <a:fillRect/>
          </a:stretch>
        </p:blipFill>
        <p:spPr>
          <a:xfrm>
            <a:off x="3124074" y="6341430"/>
            <a:ext cx="2895851" cy="566977"/>
          </a:xfrm>
          <a:prstGeom prst="rect">
            <a:avLst/>
          </a:prstGeom>
        </p:spPr>
      </p:pic>
      <p:pic>
        <p:nvPicPr>
          <p:cNvPr id="7" name="Picture 6">
            <a:extLst>
              <a:ext uri="{FF2B5EF4-FFF2-40B4-BE49-F238E27FC236}">
                <a16:creationId xmlns:a16="http://schemas.microsoft.com/office/drawing/2014/main" id="{60FA90E4-FC4E-1F45-90B9-CA114DA606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3550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IN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732715"/>
            <a:ext cx="6400800" cy="1752600"/>
          </a:xfrm>
        </p:spPr>
        <p:txBody>
          <a:bodyPr/>
          <a:lstStyle/>
          <a:p>
            <a:pPr algn="l"/>
            <a:r>
              <a:rPr lang="en-US" sz="2800" dirty="0"/>
              <a:t>Mortality Stats:</a:t>
            </a:r>
          </a:p>
          <a:p>
            <a:pPr marL="457200" indent="-457200" algn="l">
              <a:buFont typeface="Arial" panose="020B0604020202020204" pitchFamily="34" charset="0"/>
              <a:buChar char="•"/>
            </a:pPr>
            <a:r>
              <a:rPr lang="en-US" sz="2800" dirty="0"/>
              <a:t>67% of CHD deaths had +CAC</a:t>
            </a:r>
          </a:p>
          <a:p>
            <a:pPr marL="457200" indent="-457200" algn="l">
              <a:buFont typeface="Arial" panose="020B0604020202020204" pitchFamily="34" charset="0"/>
              <a:buChar char="•"/>
            </a:pPr>
            <a:r>
              <a:rPr lang="en-US" sz="2800" dirty="0"/>
              <a:t>28.2% deaths were CVD</a:t>
            </a:r>
          </a:p>
          <a:p>
            <a:pPr marL="457200" indent="-457200" algn="l">
              <a:buFont typeface="Arial" panose="020B0604020202020204" pitchFamily="34" charset="0"/>
              <a:buChar char="•"/>
            </a:pPr>
            <a:r>
              <a:rPr lang="en-US" sz="2800" dirty="0"/>
              <a:t>28.9% deaths were CA</a:t>
            </a:r>
          </a:p>
          <a:p>
            <a:pPr marL="457200" indent="-457200" algn="l">
              <a:buFont typeface="Arial" panose="020B0604020202020204" pitchFamily="34" charset="0"/>
              <a:buChar char="•"/>
            </a:pPr>
            <a:r>
              <a:rPr lang="en-US" sz="2800" dirty="0"/>
              <a:t>Males 6x more CHD, 2x more CVD</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600" y="5410200"/>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pic>
        <p:nvPicPr>
          <p:cNvPr id="5" name="Picture 4">
            <a:extLst>
              <a:ext uri="{FF2B5EF4-FFF2-40B4-BE49-F238E27FC236}">
                <a16:creationId xmlns:a16="http://schemas.microsoft.com/office/drawing/2014/main" id="{11ABFF7A-8085-498E-B040-0A6E535EC032}"/>
              </a:ext>
            </a:extLst>
          </p:cNvPr>
          <p:cNvPicPr>
            <a:picLocks noChangeAspect="1"/>
          </p:cNvPicPr>
          <p:nvPr/>
        </p:nvPicPr>
        <p:blipFill>
          <a:blip r:embed="rId3"/>
          <a:stretch>
            <a:fillRect/>
          </a:stretch>
        </p:blipFill>
        <p:spPr>
          <a:xfrm>
            <a:off x="3124074" y="6291023"/>
            <a:ext cx="2895851" cy="566977"/>
          </a:xfrm>
          <a:prstGeom prst="rect">
            <a:avLst/>
          </a:prstGeom>
        </p:spPr>
      </p:pic>
      <p:pic>
        <p:nvPicPr>
          <p:cNvPr id="6" name="Picture 5">
            <a:extLst>
              <a:ext uri="{FF2B5EF4-FFF2-40B4-BE49-F238E27FC236}">
                <a16:creationId xmlns:a16="http://schemas.microsoft.com/office/drawing/2014/main" id="{E556C376-6F4F-7344-ACA5-BB21EB9FD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822303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IN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457200" y="1143000"/>
            <a:ext cx="8229600" cy="1752600"/>
          </a:xfrm>
        </p:spPr>
        <p:txBody>
          <a:bodyPr/>
          <a:lstStyle/>
          <a:p>
            <a:pPr algn="l"/>
            <a:r>
              <a:rPr lang="en-US" sz="2800" dirty="0"/>
              <a:t>Authors Conclusion:</a:t>
            </a:r>
          </a:p>
          <a:p>
            <a:r>
              <a:rPr lang="en-US" sz="2800" dirty="0"/>
              <a:t>“CAC may have potential utility for clinical decision-making among select young adults at elevated risk of CVD.”</a:t>
            </a:r>
          </a:p>
          <a:p>
            <a:endParaRPr lang="en-US" sz="2800" dirty="0"/>
          </a:p>
          <a:p>
            <a:pPr algn="l"/>
            <a:r>
              <a:rPr lang="en-US" sz="2800" dirty="0"/>
              <a:t>Mainstream is catching on!  </a:t>
            </a:r>
          </a:p>
          <a:p>
            <a:pPr algn="l"/>
            <a:r>
              <a:rPr lang="en-US" sz="2800" dirty="0"/>
              <a:t>Finding disease is important at any age!</a:t>
            </a:r>
          </a:p>
          <a:p>
            <a:pPr algn="l"/>
            <a:r>
              <a:rPr lang="en-US" sz="2800" dirty="0"/>
              <a:t>You have another article to share with colleagues 	who wonder what you are doing!</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600" y="5486400"/>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pic>
        <p:nvPicPr>
          <p:cNvPr id="5" name="Picture 4">
            <a:extLst>
              <a:ext uri="{FF2B5EF4-FFF2-40B4-BE49-F238E27FC236}">
                <a16:creationId xmlns:a16="http://schemas.microsoft.com/office/drawing/2014/main" id="{EC1700AC-795F-4131-8F6E-7C4A12814FD7}"/>
              </a:ext>
            </a:extLst>
          </p:cNvPr>
          <p:cNvPicPr>
            <a:picLocks noChangeAspect="1"/>
          </p:cNvPicPr>
          <p:nvPr/>
        </p:nvPicPr>
        <p:blipFill>
          <a:blip r:embed="rId3"/>
          <a:stretch>
            <a:fillRect/>
          </a:stretch>
        </p:blipFill>
        <p:spPr>
          <a:xfrm>
            <a:off x="3124074" y="6361786"/>
            <a:ext cx="2895851" cy="566977"/>
          </a:xfrm>
          <a:prstGeom prst="rect">
            <a:avLst/>
          </a:prstGeom>
        </p:spPr>
      </p:pic>
      <p:pic>
        <p:nvPicPr>
          <p:cNvPr id="6" name="Picture 5">
            <a:extLst>
              <a:ext uri="{FF2B5EF4-FFF2-40B4-BE49-F238E27FC236}">
                <a16:creationId xmlns:a16="http://schemas.microsoft.com/office/drawing/2014/main" id="{2E63CC25-89B7-DB41-9B53-CF3A5C3B9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5831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CACS IN 30-49 </a:t>
            </a:r>
            <a:r>
              <a:rPr lang="en-US" sz="3600" dirty="0" err="1"/>
              <a:t>yo</a:t>
            </a:r>
            <a:r>
              <a:rPr lang="en-US" sz="3600" dirty="0"/>
              <a:t> ADULTS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457200" y="1143000"/>
            <a:ext cx="8229600" cy="1752600"/>
          </a:xfrm>
        </p:spPr>
        <p:txBody>
          <a:bodyPr/>
          <a:lstStyle/>
          <a:p>
            <a:pPr algn="l"/>
            <a:r>
              <a:rPr lang="en-US" sz="2800" dirty="0"/>
              <a:t> </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133599" y="5524988"/>
            <a:ext cx="4876800" cy="1158875"/>
          </a:xfrm>
        </p:spPr>
        <p:txBody>
          <a:bodyPr/>
          <a:lstStyle/>
          <a:p>
            <a:r>
              <a:rPr lang="en-US" dirty="0">
                <a:solidFill>
                  <a:srgbClr val="FFFF00"/>
                </a:solidFill>
              </a:rPr>
              <a:t>JAMA Network Open. 2019;2(7):e197440. Michael D. </a:t>
            </a:r>
            <a:r>
              <a:rPr lang="en-US" dirty="0" err="1">
                <a:solidFill>
                  <a:srgbClr val="FFFF00"/>
                </a:solidFill>
              </a:rPr>
              <a:t>Miedema</a:t>
            </a:r>
            <a:r>
              <a:rPr lang="en-US" dirty="0">
                <a:solidFill>
                  <a:srgbClr val="FFFF00"/>
                </a:solidFill>
              </a:rPr>
              <a:t>, MD, MPH, et al.  doi:10.1001/jamanetworkopen.2019.7440</a:t>
            </a:r>
          </a:p>
        </p:txBody>
      </p:sp>
      <p:sp>
        <p:nvSpPr>
          <p:cNvPr id="6" name="TextBox 5">
            <a:extLst>
              <a:ext uri="{FF2B5EF4-FFF2-40B4-BE49-F238E27FC236}">
                <a16:creationId xmlns:a16="http://schemas.microsoft.com/office/drawing/2014/main" id="{4026B4E8-DF57-426D-8230-2D3A5785209E}"/>
              </a:ext>
            </a:extLst>
          </p:cNvPr>
          <p:cNvSpPr txBox="1"/>
          <p:nvPr/>
        </p:nvSpPr>
        <p:spPr>
          <a:xfrm>
            <a:off x="685800" y="1295400"/>
            <a:ext cx="8001000" cy="4955203"/>
          </a:xfrm>
          <a:prstGeom prst="rect">
            <a:avLst/>
          </a:prstGeom>
          <a:noFill/>
        </p:spPr>
        <p:txBody>
          <a:bodyPr wrap="square" rtlCol="0">
            <a:spAutoFit/>
          </a:bodyPr>
          <a:lstStyle/>
          <a:p>
            <a:r>
              <a:rPr lang="en-US" sz="2800" dirty="0"/>
              <a:t>Bale-Doneen Takeaways:</a:t>
            </a:r>
          </a:p>
          <a:p>
            <a:pPr marL="457200" indent="-457200">
              <a:buFont typeface="Arial" panose="020B0604020202020204" pitchFamily="34" charset="0"/>
              <a:buChar char="•"/>
            </a:pPr>
            <a:r>
              <a:rPr lang="en-US" sz="2600" dirty="0"/>
              <a:t>BDM is NOT a risk-driven approach, rather a disease-driven method! FIND DISEASE!!</a:t>
            </a:r>
          </a:p>
          <a:p>
            <a:endParaRPr lang="en-US" sz="2600" dirty="0"/>
          </a:p>
          <a:p>
            <a:pPr marL="457200" indent="-457200">
              <a:buFont typeface="Arial" panose="020B0604020202020204" pitchFamily="34" charset="0"/>
              <a:buChar char="•"/>
            </a:pPr>
            <a:r>
              <a:rPr lang="en-US" sz="2600" dirty="0"/>
              <a:t>CAFES-CAVE in 2000 informed us that any plaque left untreated has a 40% event rate over 10 years </a:t>
            </a:r>
            <a:r>
              <a:rPr lang="en-US" sz="2600" i="1" dirty="0"/>
              <a:t>in an otherwise low risk group!</a:t>
            </a:r>
          </a:p>
          <a:p>
            <a:endParaRPr lang="en-US" sz="2600" i="1" dirty="0"/>
          </a:p>
          <a:p>
            <a:pPr marL="457200" indent="-457200">
              <a:buFont typeface="Arial" panose="020B0604020202020204" pitchFamily="34" charset="0"/>
              <a:buChar char="•"/>
            </a:pPr>
            <a:r>
              <a:rPr lang="en-US" sz="2600" dirty="0"/>
              <a:t>CACS of Zero does NOT mean “no risk for CHD death”—33% CHD deaths in this study!  </a:t>
            </a:r>
            <a:r>
              <a:rPr lang="en-US" sz="2600" dirty="0">
                <a:solidFill>
                  <a:srgbClr val="FFFF00"/>
                </a:solidFill>
              </a:rPr>
              <a:t>EDFROG THEM TO KNOW!!!!</a:t>
            </a:r>
            <a:endParaRPr lang="en-US" sz="2600" dirty="0"/>
          </a:p>
          <a:p>
            <a:endParaRPr lang="en-US" sz="2800" dirty="0"/>
          </a:p>
        </p:txBody>
      </p:sp>
      <p:pic>
        <p:nvPicPr>
          <p:cNvPr id="7" name="Picture 6">
            <a:extLst>
              <a:ext uri="{FF2B5EF4-FFF2-40B4-BE49-F238E27FC236}">
                <a16:creationId xmlns:a16="http://schemas.microsoft.com/office/drawing/2014/main" id="{D83D4106-6969-4643-8462-2D18C1E5EF9E}"/>
              </a:ext>
            </a:extLst>
          </p:cNvPr>
          <p:cNvPicPr>
            <a:picLocks noChangeAspect="1"/>
          </p:cNvPicPr>
          <p:nvPr/>
        </p:nvPicPr>
        <p:blipFill>
          <a:blip r:embed="rId3"/>
          <a:stretch>
            <a:fillRect/>
          </a:stretch>
        </p:blipFill>
        <p:spPr>
          <a:xfrm>
            <a:off x="3124074" y="6403003"/>
            <a:ext cx="2895851" cy="566977"/>
          </a:xfrm>
          <a:prstGeom prst="rect">
            <a:avLst/>
          </a:prstGeom>
        </p:spPr>
      </p:pic>
      <p:pic>
        <p:nvPicPr>
          <p:cNvPr id="8" name="Picture 7">
            <a:extLst>
              <a:ext uri="{FF2B5EF4-FFF2-40B4-BE49-F238E27FC236}">
                <a16:creationId xmlns:a16="http://schemas.microsoft.com/office/drawing/2014/main" id="{FD7B2441-23F2-DC42-84D9-721DECA6D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87504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028700" y="1813026"/>
            <a:ext cx="7086600" cy="3231947"/>
          </a:xfrm>
        </p:spPr>
        <p:txBody>
          <a:bodyPr/>
          <a:lstStyle/>
          <a:p>
            <a:r>
              <a:rPr lang="en-US" sz="2800" dirty="0"/>
              <a:t>5 TENNIS COURTS OF ENDOTHELIUM!!</a:t>
            </a:r>
          </a:p>
          <a:p>
            <a:pPr marL="457200" indent="-457200" algn="l">
              <a:buFont typeface="Arial" panose="020B0604020202020204" pitchFamily="34" charset="0"/>
              <a:buChar char="•"/>
            </a:pPr>
            <a:r>
              <a:rPr lang="en-US" sz="2800" dirty="0"/>
              <a:t>Regulates:</a:t>
            </a:r>
          </a:p>
          <a:p>
            <a:pPr marL="1200150" lvl="1" indent="-457200">
              <a:buFont typeface="Arial" panose="020B0604020202020204" pitchFamily="34" charset="0"/>
              <a:buChar char="•"/>
            </a:pPr>
            <a:r>
              <a:rPr lang="en-US" sz="2400" dirty="0"/>
              <a:t>Smooth muscle vasomotion</a:t>
            </a:r>
          </a:p>
          <a:p>
            <a:pPr marL="1200150" lvl="1" indent="-457200">
              <a:buFont typeface="Arial" panose="020B0604020202020204" pitchFamily="34" charset="0"/>
              <a:buChar char="•"/>
            </a:pPr>
            <a:r>
              <a:rPr lang="en-US" sz="2400" dirty="0"/>
              <a:t>Platelet activation</a:t>
            </a:r>
          </a:p>
          <a:p>
            <a:pPr marL="1200150" lvl="1" indent="-457200">
              <a:buFont typeface="Arial" panose="020B0604020202020204" pitchFamily="34" charset="0"/>
              <a:buChar char="•"/>
            </a:pPr>
            <a:r>
              <a:rPr lang="en-US" sz="2400" dirty="0"/>
              <a:t>Endothelial integrity</a:t>
            </a:r>
          </a:p>
          <a:p>
            <a:pPr marL="1200150" lvl="1" indent="-457200">
              <a:buFont typeface="Arial" panose="020B0604020202020204" pitchFamily="34" charset="0"/>
              <a:buChar char="•"/>
            </a:pPr>
            <a:r>
              <a:rPr lang="en-US" sz="2400" dirty="0"/>
              <a:t>ASCVD susceptibility</a:t>
            </a:r>
          </a:p>
          <a:p>
            <a:pPr algn="l"/>
            <a:endParaRPr lang="en-US" sz="2400" dirty="0"/>
          </a:p>
          <a:p>
            <a:pPr lvl="1" indent="0">
              <a:buNone/>
            </a:pPr>
            <a:endParaRPr lang="en-US" sz="2400" dirty="0"/>
          </a:p>
          <a:p>
            <a:r>
              <a:rPr lang="en-US" sz="2800" dirty="0"/>
              <a:t> </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DF0794E9-1037-4907-8B2B-6CBAA5299DF7}"/>
              </a:ext>
            </a:extLst>
          </p:cNvPr>
          <p:cNvSpPr txBox="1">
            <a:spLocks/>
          </p:cNvSpPr>
          <p:nvPr/>
        </p:nvSpPr>
        <p:spPr bwMode="auto">
          <a:xfrm>
            <a:off x="2286000" y="6251026"/>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 </a:t>
            </a:r>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8217DD3E-B2D6-47A9-BCF6-D0462B31E9E7}"/>
              </a:ext>
            </a:extLst>
          </p:cNvPr>
          <p:cNvPicPr>
            <a:picLocks noChangeAspect="1"/>
          </p:cNvPicPr>
          <p:nvPr/>
        </p:nvPicPr>
        <p:blipFill>
          <a:blip r:embed="rId3"/>
          <a:stretch>
            <a:fillRect/>
          </a:stretch>
        </p:blipFill>
        <p:spPr>
          <a:xfrm>
            <a:off x="3124074" y="6398585"/>
            <a:ext cx="2895851" cy="566977"/>
          </a:xfrm>
          <a:prstGeom prst="rect">
            <a:avLst/>
          </a:prstGeom>
        </p:spPr>
      </p:pic>
      <p:pic>
        <p:nvPicPr>
          <p:cNvPr id="7" name="Picture 6">
            <a:extLst>
              <a:ext uri="{FF2B5EF4-FFF2-40B4-BE49-F238E27FC236}">
                <a16:creationId xmlns:a16="http://schemas.microsoft.com/office/drawing/2014/main" id="{3D0D85A2-EB41-1943-A5EF-A253C3B8D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75938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FD16-16D4-41DF-B4D1-E0E91A774E18}"/>
              </a:ext>
            </a:extLst>
          </p:cNvPr>
          <p:cNvSpPr>
            <a:spLocks noGrp="1"/>
          </p:cNvSpPr>
          <p:nvPr>
            <p:ph type="title"/>
          </p:nvPr>
        </p:nvSpPr>
        <p:spPr/>
        <p:txBody>
          <a:bodyPr/>
          <a:lstStyle/>
          <a:p>
            <a:pPr>
              <a:defRPr/>
            </a:pPr>
            <a:r>
              <a:rPr lang="en-US" dirty="0"/>
              <a:t>September 20-21, 2019!</a:t>
            </a:r>
          </a:p>
        </p:txBody>
      </p:sp>
      <p:sp>
        <p:nvSpPr>
          <p:cNvPr id="4" name="Footer Placeholder 3">
            <a:extLst>
              <a:ext uri="{FF2B5EF4-FFF2-40B4-BE49-F238E27FC236}">
                <a16:creationId xmlns:a16="http://schemas.microsoft.com/office/drawing/2014/main" id="{D0147FB1-24D9-499D-B20D-E91666DBDF34}"/>
              </a:ext>
            </a:extLst>
          </p:cNvPr>
          <p:cNvSpPr>
            <a:spLocks noGrp="1"/>
          </p:cNvSpPr>
          <p:nvPr>
            <p:ph type="ftr" sz="quarter" idx="11"/>
          </p:nvPr>
        </p:nvSpPr>
        <p:spPr/>
        <p:txBody>
          <a:bodyPr/>
          <a:lstStyle/>
          <a:p>
            <a:pPr>
              <a:defRPr/>
            </a:pPr>
            <a:r>
              <a:rPr lang="en-US"/>
              <a:t>Copyright Bale/Doneen Paradigm</a:t>
            </a:r>
          </a:p>
        </p:txBody>
      </p:sp>
      <p:pic>
        <p:nvPicPr>
          <p:cNvPr id="284676" name="Content Placeholder 12" descr="A tree in a park&#10;&#10;Description automatically generated">
            <a:extLst>
              <a:ext uri="{FF2B5EF4-FFF2-40B4-BE49-F238E27FC236}">
                <a16:creationId xmlns:a16="http://schemas.microsoft.com/office/drawing/2014/main" id="{12499696-E22B-4A33-9E01-A84A0BC4A2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14500" y="1371600"/>
            <a:ext cx="5715000" cy="3322638"/>
          </a:xfrm>
        </p:spPr>
      </p:pic>
      <p:sp>
        <p:nvSpPr>
          <p:cNvPr id="284677" name="TextBox 14">
            <a:extLst>
              <a:ext uri="{FF2B5EF4-FFF2-40B4-BE49-F238E27FC236}">
                <a16:creationId xmlns:a16="http://schemas.microsoft.com/office/drawing/2014/main" id="{EC6ECE16-2320-4261-8CD2-2E6BBE605838}"/>
              </a:ext>
            </a:extLst>
          </p:cNvPr>
          <p:cNvSpPr txBox="1">
            <a:spLocks noChangeArrowheads="1"/>
          </p:cNvSpPr>
          <p:nvPr/>
        </p:nvSpPr>
        <p:spPr bwMode="auto">
          <a:xfrm>
            <a:off x="609600" y="5037138"/>
            <a:ext cx="8143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t>See you in Spokane for the BaleDoneen Reunion!</a:t>
            </a:r>
          </a:p>
          <a:p>
            <a:pPr algn="ctr">
              <a:spcBef>
                <a:spcPct val="0"/>
              </a:spcBef>
              <a:buClrTx/>
              <a:buFontTx/>
              <a:buNone/>
            </a:pPr>
            <a:r>
              <a:rPr lang="en-US" altLang="en-US" sz="2800"/>
              <a:t>Sign up TODAY – space is filling up!</a:t>
            </a:r>
          </a:p>
          <a:p>
            <a:pPr algn="ctr">
              <a:spcBef>
                <a:spcPct val="0"/>
              </a:spcBef>
              <a:buClrTx/>
              <a:buFontTx/>
              <a:buNone/>
            </a:pPr>
            <a:r>
              <a:rPr lang="en-US" altLang="en-US" sz="2800"/>
              <a:t>www.BaleDoneen.com</a:t>
            </a:r>
          </a:p>
        </p:txBody>
      </p:sp>
      <p:pic>
        <p:nvPicPr>
          <p:cNvPr id="6" name="Picture 5">
            <a:extLst>
              <a:ext uri="{FF2B5EF4-FFF2-40B4-BE49-F238E27FC236}">
                <a16:creationId xmlns:a16="http://schemas.microsoft.com/office/drawing/2014/main" id="{DCAFBB9B-3521-6B42-9C25-976FDA43AD35}"/>
              </a:ext>
            </a:extLst>
          </p:cNvPr>
          <p:cNvPicPr>
            <a:picLocks noChangeAspect="1"/>
          </p:cNvPicPr>
          <p:nvPr/>
        </p:nvPicPr>
        <p:blipFill>
          <a:blip r:embed="rId4"/>
          <a:stretch>
            <a:fillRect/>
          </a:stretch>
        </p:blipFill>
        <p:spPr>
          <a:xfrm>
            <a:off x="0" y="-22225"/>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455737"/>
            <a:ext cx="7086600" cy="4961021"/>
          </a:xfrm>
        </p:spPr>
        <p:txBody>
          <a:bodyPr/>
          <a:lstStyle/>
          <a:p>
            <a:pPr marL="457200" indent="-457200" algn="l">
              <a:buFont typeface="Arial" panose="020B0604020202020204" pitchFamily="34" charset="0"/>
              <a:buChar char="•"/>
            </a:pPr>
            <a:r>
              <a:rPr lang="en-US" sz="2400" dirty="0"/>
              <a:t>To meet increased Oxygen demands:</a:t>
            </a:r>
          </a:p>
          <a:p>
            <a:pPr marL="1200150" lvl="1" indent="-457200">
              <a:buFont typeface="Arial" panose="020B0604020202020204" pitchFamily="34" charset="0"/>
              <a:buChar char="•"/>
            </a:pPr>
            <a:r>
              <a:rPr lang="en-US" sz="2400" dirty="0"/>
              <a:t>Skeletal Muscle: </a:t>
            </a:r>
          </a:p>
          <a:p>
            <a:pPr marL="1600200" lvl="2" indent="-457200">
              <a:buFont typeface="Arial" panose="020B0604020202020204" pitchFamily="34" charset="0"/>
              <a:buChar char="•"/>
            </a:pPr>
            <a:r>
              <a:rPr lang="en-US" dirty="0"/>
              <a:t>Occurs during systole; </a:t>
            </a:r>
          </a:p>
          <a:p>
            <a:pPr marL="1600200" lvl="2" indent="-457200">
              <a:buFont typeface="Arial" panose="020B0604020202020204" pitchFamily="34" charset="0"/>
              <a:buChar char="•"/>
            </a:pPr>
            <a:r>
              <a:rPr lang="en-US" dirty="0"/>
              <a:t>20-30% </a:t>
            </a:r>
            <a:r>
              <a:rPr lang="en-US" dirty="0" err="1"/>
              <a:t>extracted</a:t>
            </a:r>
            <a:r>
              <a:rPr lang="en-US" dirty="0" err="1">
                <a:sym typeface="Wingdings" panose="05000000000000000000" pitchFamily="2" charset="2"/>
              </a:rPr>
              <a:t></a:t>
            </a:r>
            <a:r>
              <a:rPr lang="en-US" dirty="0" err="1"/>
              <a:t>simply</a:t>
            </a:r>
            <a:r>
              <a:rPr lang="en-US" dirty="0"/>
              <a:t> increase extraction</a:t>
            </a:r>
          </a:p>
          <a:p>
            <a:pPr marL="1200150" lvl="1" indent="-457200">
              <a:buFont typeface="Arial" panose="020B0604020202020204" pitchFamily="34" charset="0"/>
              <a:buChar char="•"/>
            </a:pPr>
            <a:r>
              <a:rPr lang="en-US" sz="2400" dirty="0"/>
              <a:t>Cardiac: </a:t>
            </a:r>
          </a:p>
          <a:p>
            <a:pPr marL="1600200" lvl="2" indent="-457200">
              <a:buFont typeface="Arial" panose="020B0604020202020204" pitchFamily="34" charset="0"/>
              <a:buChar char="•"/>
            </a:pPr>
            <a:r>
              <a:rPr lang="en-US" dirty="0"/>
              <a:t>Occurs during diastole; </a:t>
            </a:r>
          </a:p>
          <a:p>
            <a:pPr marL="1600200" lvl="2" indent="-457200">
              <a:buFont typeface="Arial" panose="020B0604020202020204" pitchFamily="34" charset="0"/>
              <a:buChar char="•"/>
            </a:pPr>
            <a:r>
              <a:rPr lang="en-US" dirty="0"/>
              <a:t>60-80% extracted at rest</a:t>
            </a:r>
          </a:p>
          <a:p>
            <a:pPr marL="1600200" lvl="2" indent="-457200">
              <a:buFont typeface="Arial" panose="020B0604020202020204" pitchFamily="34" charset="0"/>
              <a:buChar char="•"/>
            </a:pPr>
            <a:r>
              <a:rPr lang="en-US" dirty="0"/>
              <a:t>ENDOTHELIUM MUST increase microvascular flow!!</a:t>
            </a:r>
          </a:p>
          <a:p>
            <a:pPr lvl="1" indent="0">
              <a:buNone/>
            </a:pPr>
            <a:endParaRPr lang="en-US" sz="2400" dirty="0"/>
          </a:p>
          <a:p>
            <a:r>
              <a:rPr lang="en-US" sz="2800" dirty="0"/>
              <a:t> </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DF0794E9-1037-4907-8B2B-6CBAA5299DF7}"/>
              </a:ext>
            </a:extLst>
          </p:cNvPr>
          <p:cNvSpPr txBox="1">
            <a:spLocks/>
          </p:cNvSpPr>
          <p:nvPr/>
        </p:nvSpPr>
        <p:spPr bwMode="auto">
          <a:xfrm>
            <a:off x="2286000" y="6251026"/>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 </a:t>
            </a:r>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7FDF80A1-58BC-4FB7-9ABE-11BB2A7BA057}"/>
              </a:ext>
            </a:extLst>
          </p:cNvPr>
          <p:cNvPicPr>
            <a:picLocks noChangeAspect="1"/>
          </p:cNvPicPr>
          <p:nvPr/>
        </p:nvPicPr>
        <p:blipFill>
          <a:blip r:embed="rId3"/>
          <a:stretch>
            <a:fillRect/>
          </a:stretch>
        </p:blipFill>
        <p:spPr>
          <a:xfrm>
            <a:off x="3124074" y="6416758"/>
            <a:ext cx="2895851" cy="566977"/>
          </a:xfrm>
          <a:prstGeom prst="rect">
            <a:avLst/>
          </a:prstGeom>
        </p:spPr>
      </p:pic>
      <p:pic>
        <p:nvPicPr>
          <p:cNvPr id="7" name="Picture 6">
            <a:extLst>
              <a:ext uri="{FF2B5EF4-FFF2-40B4-BE49-F238E27FC236}">
                <a16:creationId xmlns:a16="http://schemas.microsoft.com/office/drawing/2014/main" id="{4C30F751-CB1E-A643-AB6E-4EC174DC3D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55455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676400"/>
            <a:ext cx="6400800" cy="1752600"/>
          </a:xfrm>
        </p:spPr>
        <p:txBody>
          <a:bodyPr/>
          <a:lstStyle/>
          <a:p>
            <a:pPr algn="l"/>
            <a:r>
              <a:rPr lang="en-US" sz="2800" dirty="0"/>
              <a:t>Why does it matter?</a:t>
            </a:r>
          </a:p>
          <a:p>
            <a:pPr marL="457200" indent="-457200" algn="l">
              <a:buFont typeface="Arial" panose="020B0604020202020204" pitchFamily="34" charset="0"/>
              <a:buChar char="•"/>
            </a:pPr>
            <a:r>
              <a:rPr lang="en-US" sz="2800" dirty="0"/>
              <a:t>50% of patients with angina </a:t>
            </a:r>
            <a:r>
              <a:rPr lang="en-US" sz="2800" i="1" dirty="0"/>
              <a:t>and </a:t>
            </a:r>
            <a:r>
              <a:rPr lang="en-US" sz="2800" i="1" dirty="0" err="1"/>
              <a:t>NonObstructiveCAD</a:t>
            </a:r>
            <a:r>
              <a:rPr lang="en-US" sz="2800" i="1" dirty="0"/>
              <a:t> </a:t>
            </a:r>
            <a:r>
              <a:rPr lang="en-US" sz="2800" dirty="0"/>
              <a:t>have coronary endothelial dysfunction</a:t>
            </a:r>
          </a:p>
          <a:p>
            <a:pPr marL="457200" indent="-457200" algn="l">
              <a:buFont typeface="Arial" panose="020B0604020202020204" pitchFamily="34" charset="0"/>
              <a:buChar char="•"/>
            </a:pPr>
            <a:r>
              <a:rPr lang="en-US" sz="2800" dirty="0"/>
              <a:t>Coronary endothelial dysfunction is an independent predictor of prognosis, both with/without CAD!</a:t>
            </a:r>
          </a:p>
          <a:p>
            <a:pPr marL="457200" indent="-457200" algn="l">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F4368AB8-D4E0-4C4F-B632-0F12F338F505}"/>
              </a:ext>
            </a:extLst>
          </p:cNvPr>
          <p:cNvSpPr txBox="1">
            <a:spLocks/>
          </p:cNvSpPr>
          <p:nvPr/>
        </p:nvSpPr>
        <p:spPr bwMode="auto">
          <a:xfrm>
            <a:off x="2286000" y="6251026"/>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 </a:t>
            </a:r>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380C86C4-8DDD-4FA5-808C-3B195C751DF8}"/>
              </a:ext>
            </a:extLst>
          </p:cNvPr>
          <p:cNvPicPr>
            <a:picLocks noChangeAspect="1"/>
          </p:cNvPicPr>
          <p:nvPr/>
        </p:nvPicPr>
        <p:blipFill>
          <a:blip r:embed="rId3"/>
          <a:stretch>
            <a:fillRect/>
          </a:stretch>
        </p:blipFill>
        <p:spPr>
          <a:xfrm>
            <a:off x="2819400" y="6398585"/>
            <a:ext cx="2895851" cy="566977"/>
          </a:xfrm>
          <a:prstGeom prst="rect">
            <a:avLst/>
          </a:prstGeom>
        </p:spPr>
      </p:pic>
      <p:pic>
        <p:nvPicPr>
          <p:cNvPr id="7" name="Picture 6">
            <a:extLst>
              <a:ext uri="{FF2B5EF4-FFF2-40B4-BE49-F238E27FC236}">
                <a16:creationId xmlns:a16="http://schemas.microsoft.com/office/drawing/2014/main" id="{32B8DD4C-301F-2648-A5A5-780B767227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3831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447800"/>
            <a:ext cx="7086600" cy="5109411"/>
          </a:xfrm>
        </p:spPr>
        <p:txBody>
          <a:bodyPr/>
          <a:lstStyle/>
          <a:p>
            <a:pPr algn="l"/>
            <a:r>
              <a:rPr lang="en-US" sz="2600" dirty="0"/>
              <a:t>What was already known:</a:t>
            </a:r>
          </a:p>
          <a:p>
            <a:pPr marL="457200" indent="-457200" algn="l">
              <a:buFont typeface="Arial" panose="020B0604020202020204" pitchFamily="34" charset="0"/>
              <a:buChar char="•"/>
            </a:pPr>
            <a:r>
              <a:rPr lang="en-US" sz="2600" dirty="0"/>
              <a:t>Brachial artery flow-mediated function correlates with Coronary Artery </a:t>
            </a:r>
            <a:r>
              <a:rPr lang="en-US" sz="2600" i="1" dirty="0"/>
              <a:t>epicardial</a:t>
            </a:r>
            <a:r>
              <a:rPr lang="en-US" sz="2600" dirty="0"/>
              <a:t> function</a:t>
            </a:r>
          </a:p>
          <a:p>
            <a:pPr algn="l"/>
            <a:r>
              <a:rPr lang="en-US" sz="2600" dirty="0"/>
              <a:t>What was not known:</a:t>
            </a:r>
          </a:p>
          <a:p>
            <a:pPr marL="457200" indent="-457200" algn="l">
              <a:buFont typeface="Arial" panose="020B0604020202020204" pitchFamily="34" charset="0"/>
              <a:buChar char="•"/>
            </a:pPr>
            <a:r>
              <a:rPr lang="en-US" sz="2600" dirty="0"/>
              <a:t>Is Coronary epicardial and microvascular function similar to peripheral endothelial function (as assessed by Acetylcholine, an endothelium-dependent agonist)?</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251026"/>
            <a:ext cx="4572000" cy="862096"/>
          </a:xfrm>
        </p:spPr>
        <p:txBody>
          <a:body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a:t>
            </a:r>
            <a:r>
              <a:rPr lang="en-US" dirty="0"/>
              <a:t>. </a:t>
            </a:r>
          </a:p>
          <a:p>
            <a:pPr algn="l"/>
            <a:endParaRPr lang="en-US" dirty="0"/>
          </a:p>
          <a:p>
            <a:endParaRPr lang="en-US" dirty="0">
              <a:solidFill>
                <a:srgbClr val="FFFFFF"/>
              </a:solidFill>
            </a:endParaRPr>
          </a:p>
        </p:txBody>
      </p:sp>
      <p:pic>
        <p:nvPicPr>
          <p:cNvPr id="5" name="Picture 4">
            <a:extLst>
              <a:ext uri="{FF2B5EF4-FFF2-40B4-BE49-F238E27FC236}">
                <a16:creationId xmlns:a16="http://schemas.microsoft.com/office/drawing/2014/main" id="{38554BE6-C148-4D35-84BF-FA10DEDAC64A}"/>
              </a:ext>
            </a:extLst>
          </p:cNvPr>
          <p:cNvPicPr>
            <a:picLocks noChangeAspect="1"/>
          </p:cNvPicPr>
          <p:nvPr/>
        </p:nvPicPr>
        <p:blipFill>
          <a:blip r:embed="rId3"/>
          <a:stretch>
            <a:fillRect/>
          </a:stretch>
        </p:blipFill>
        <p:spPr>
          <a:xfrm>
            <a:off x="3124074" y="6398585"/>
            <a:ext cx="2895851" cy="566977"/>
          </a:xfrm>
          <a:prstGeom prst="rect">
            <a:avLst/>
          </a:prstGeom>
        </p:spPr>
      </p:pic>
      <p:pic>
        <p:nvPicPr>
          <p:cNvPr id="6" name="Picture 5">
            <a:extLst>
              <a:ext uri="{FF2B5EF4-FFF2-40B4-BE49-F238E27FC236}">
                <a16:creationId xmlns:a16="http://schemas.microsoft.com/office/drawing/2014/main" id="{C3BC3C70-1F9C-EB4D-840C-0B0C8F295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3156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343EDFB5-5C01-418F-9D74-B2C0907CCD82}"/>
              </a:ext>
            </a:extLst>
          </p:cNvPr>
          <p:cNvSpPr txBox="1">
            <a:spLocks/>
          </p:cNvSpPr>
          <p:nvPr/>
        </p:nvSpPr>
        <p:spPr bwMode="auto">
          <a:xfrm>
            <a:off x="2286000" y="6251026"/>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 </a:t>
            </a:r>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7F70B1B7-E599-4C93-ABE2-A4C9D3630EE5}"/>
              </a:ext>
            </a:extLst>
          </p:cNvPr>
          <p:cNvPicPr>
            <a:picLocks noChangeAspect="1"/>
          </p:cNvPicPr>
          <p:nvPr/>
        </p:nvPicPr>
        <p:blipFill>
          <a:blip r:embed="rId3"/>
          <a:stretch>
            <a:fillRect/>
          </a:stretch>
        </p:blipFill>
        <p:spPr>
          <a:xfrm>
            <a:off x="752302" y="1065296"/>
            <a:ext cx="4467225" cy="5038725"/>
          </a:xfrm>
          <a:prstGeom prst="rect">
            <a:avLst/>
          </a:prstGeom>
        </p:spPr>
      </p:pic>
      <p:sp>
        <p:nvSpPr>
          <p:cNvPr id="8" name="TextBox 7">
            <a:extLst>
              <a:ext uri="{FF2B5EF4-FFF2-40B4-BE49-F238E27FC236}">
                <a16:creationId xmlns:a16="http://schemas.microsoft.com/office/drawing/2014/main" id="{A54C06BB-DEB3-4187-9BDC-C6C8B14EFD32}"/>
              </a:ext>
            </a:extLst>
          </p:cNvPr>
          <p:cNvSpPr txBox="1"/>
          <p:nvPr/>
        </p:nvSpPr>
        <p:spPr>
          <a:xfrm>
            <a:off x="5715000" y="2209800"/>
            <a:ext cx="3048000" cy="2092881"/>
          </a:xfrm>
          <a:prstGeom prst="rect">
            <a:avLst/>
          </a:prstGeom>
          <a:noFill/>
        </p:spPr>
        <p:txBody>
          <a:bodyPr wrap="square" rtlCol="0">
            <a:spAutoFit/>
          </a:bodyPr>
          <a:lstStyle/>
          <a:p>
            <a:pPr algn="ctr"/>
            <a:r>
              <a:rPr lang="en-US" sz="2600" dirty="0"/>
              <a:t>One would suspect subintimal disease likely present in many of the       “No CAD” group!</a:t>
            </a:r>
          </a:p>
        </p:txBody>
      </p:sp>
      <p:pic>
        <p:nvPicPr>
          <p:cNvPr id="9" name="Picture 8">
            <a:extLst>
              <a:ext uri="{FF2B5EF4-FFF2-40B4-BE49-F238E27FC236}">
                <a16:creationId xmlns:a16="http://schemas.microsoft.com/office/drawing/2014/main" id="{CEB4FE21-BD0D-4275-A2D8-CE15A3CF6AE7}"/>
              </a:ext>
            </a:extLst>
          </p:cNvPr>
          <p:cNvPicPr>
            <a:picLocks noChangeAspect="1"/>
          </p:cNvPicPr>
          <p:nvPr/>
        </p:nvPicPr>
        <p:blipFill>
          <a:blip r:embed="rId4"/>
          <a:stretch>
            <a:fillRect/>
          </a:stretch>
        </p:blipFill>
        <p:spPr>
          <a:xfrm>
            <a:off x="3009562" y="6416758"/>
            <a:ext cx="2895851" cy="566977"/>
          </a:xfrm>
          <a:prstGeom prst="rect">
            <a:avLst/>
          </a:prstGeom>
        </p:spPr>
      </p:pic>
      <p:pic>
        <p:nvPicPr>
          <p:cNvPr id="10" name="Picture 9">
            <a:extLst>
              <a:ext uri="{FF2B5EF4-FFF2-40B4-BE49-F238E27FC236}">
                <a16:creationId xmlns:a16="http://schemas.microsoft.com/office/drawing/2014/main" id="{D53FE7B1-D07F-4949-A642-D6DC6FAD63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313117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524000"/>
            <a:ext cx="6934200" cy="1752600"/>
          </a:xfrm>
        </p:spPr>
        <p:txBody>
          <a:bodyPr/>
          <a:lstStyle/>
          <a:p>
            <a:pPr algn="l"/>
            <a:r>
              <a:rPr lang="en-US" sz="2800" dirty="0"/>
              <a:t>STUDY</a:t>
            </a:r>
          </a:p>
          <a:p>
            <a:pPr marL="457200" indent="-457200" algn="l">
              <a:buFont typeface="Arial" panose="020B0604020202020204" pitchFamily="34" charset="0"/>
              <a:buChar char="•"/>
            </a:pPr>
            <a:r>
              <a:rPr lang="en-US" sz="2800" dirty="0"/>
              <a:t>Infusions via femoral artery sheath at end of cardiac </a:t>
            </a:r>
            <a:r>
              <a:rPr lang="en-US" sz="2800" dirty="0" err="1"/>
              <a:t>cath</a:t>
            </a:r>
            <a:endParaRPr lang="en-US" sz="2800" dirty="0"/>
          </a:p>
          <a:p>
            <a:pPr marL="1200150" lvl="1" indent="-457200">
              <a:buFont typeface="Arial" panose="020B0604020202020204" pitchFamily="34" charset="0"/>
              <a:buChar char="•"/>
            </a:pPr>
            <a:r>
              <a:rPr lang="en-US" sz="2400" dirty="0"/>
              <a:t>Acetylcholine—endothelium-dependent</a:t>
            </a:r>
          </a:p>
          <a:p>
            <a:pPr marL="1200150" lvl="1" indent="-457200">
              <a:buFont typeface="Arial" panose="020B0604020202020204" pitchFamily="34" charset="0"/>
              <a:buChar char="•"/>
            </a:pPr>
            <a:r>
              <a:rPr lang="en-US" sz="2400" dirty="0"/>
              <a:t>Nitroprusside—endothelium-independent</a:t>
            </a:r>
          </a:p>
          <a:p>
            <a:pPr marL="1200150" lvl="1" indent="-457200">
              <a:buFont typeface="Arial" panose="020B0604020202020204" pitchFamily="34" charset="0"/>
              <a:buChar char="•"/>
            </a:pPr>
            <a:r>
              <a:rPr lang="en-US" sz="2400" dirty="0"/>
              <a:t>Adenosine—coronary flow reserve</a:t>
            </a:r>
          </a:p>
          <a:p>
            <a:pPr marL="457200" indent="-457200" algn="l">
              <a:buFont typeface="Arial" panose="020B0604020202020204" pitchFamily="34" charset="0"/>
              <a:buChar char="•"/>
            </a:pPr>
            <a:r>
              <a:rPr lang="en-US" sz="2800" dirty="0"/>
              <a:t>Measured </a:t>
            </a:r>
          </a:p>
          <a:p>
            <a:pPr marL="1200150" lvl="1" indent="-457200">
              <a:buFont typeface="Arial" panose="020B0604020202020204" pitchFamily="34" charset="0"/>
              <a:buChar char="•"/>
            </a:pPr>
            <a:r>
              <a:rPr lang="en-US" sz="2400" dirty="0"/>
              <a:t>Vascular resistance in Coronary/Femoral</a:t>
            </a:r>
          </a:p>
          <a:p>
            <a:pPr marL="1200150" lvl="1" indent="-457200">
              <a:buFont typeface="Arial" panose="020B0604020202020204" pitchFamily="34" charset="0"/>
              <a:buChar char="•"/>
            </a:pPr>
            <a:r>
              <a:rPr lang="en-US" sz="2400" dirty="0"/>
              <a:t>Epicardial coronary diameter changes </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563E3CF4-B7B8-45D9-BA89-37A745D88512}"/>
              </a:ext>
            </a:extLst>
          </p:cNvPr>
          <p:cNvSpPr txBox="1">
            <a:spLocks/>
          </p:cNvSpPr>
          <p:nvPr/>
        </p:nvSpPr>
        <p:spPr bwMode="auto">
          <a:xfrm>
            <a:off x="2286000" y="6251026"/>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 </a:t>
            </a:r>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C0BB4739-DE29-483D-AF97-484714934BED}"/>
              </a:ext>
            </a:extLst>
          </p:cNvPr>
          <p:cNvPicPr>
            <a:picLocks noChangeAspect="1"/>
          </p:cNvPicPr>
          <p:nvPr/>
        </p:nvPicPr>
        <p:blipFill>
          <a:blip r:embed="rId3"/>
          <a:stretch>
            <a:fillRect/>
          </a:stretch>
        </p:blipFill>
        <p:spPr>
          <a:xfrm>
            <a:off x="3124074" y="6416758"/>
            <a:ext cx="2895851" cy="566977"/>
          </a:xfrm>
          <a:prstGeom prst="rect">
            <a:avLst/>
          </a:prstGeom>
        </p:spPr>
      </p:pic>
      <p:pic>
        <p:nvPicPr>
          <p:cNvPr id="7" name="Picture 6">
            <a:extLst>
              <a:ext uri="{FF2B5EF4-FFF2-40B4-BE49-F238E27FC236}">
                <a16:creationId xmlns:a16="http://schemas.microsoft.com/office/drawing/2014/main" id="{6E35A99A-A3B7-AD49-9558-6E77509F8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832918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077811"/>
            <a:ext cx="7086600" cy="1752600"/>
          </a:xfrm>
        </p:spPr>
        <p:txBody>
          <a:bodyPr/>
          <a:lstStyle/>
          <a:p>
            <a:pPr algn="l"/>
            <a:r>
              <a:rPr lang="en-US" sz="2800" dirty="0"/>
              <a:t>CONCLUSIONS</a:t>
            </a:r>
          </a:p>
          <a:p>
            <a:pPr marL="457200" indent="-457200" algn="l">
              <a:buFont typeface="Arial" panose="020B0604020202020204" pitchFamily="34" charset="0"/>
              <a:buChar char="•"/>
            </a:pPr>
            <a:r>
              <a:rPr lang="en-US" sz="2400" dirty="0"/>
              <a:t>Endothelial function in peripheral and coronary circulation were modestly correlated, and reflects endothelium-dependent coronary epicardial and microvascular function, and coronary flow reserve.</a:t>
            </a:r>
          </a:p>
          <a:p>
            <a:pPr marL="457200" indent="-457200" algn="l">
              <a:buFont typeface="Arial" panose="020B0604020202020204" pitchFamily="34" charset="0"/>
              <a:buChar char="•"/>
            </a:pPr>
            <a:r>
              <a:rPr lang="en-US" sz="2400" dirty="0"/>
              <a:t>“Our findings suggest that endothelial dysfunction is a systemic disorder rather than a localized one.”</a:t>
            </a:r>
          </a:p>
          <a:p>
            <a:pPr marL="457200" indent="-457200" algn="l">
              <a:buFont typeface="Arial" panose="020B0604020202020204" pitchFamily="34" charset="0"/>
              <a:buChar char="•"/>
            </a:pPr>
            <a:r>
              <a:rPr lang="en-US" sz="2400" dirty="0"/>
              <a:t>Did not assess whether measures that improve peripheral function also improve coronary function. Or how obstructed arteries behave</a:t>
            </a:r>
            <a:r>
              <a:rPr lang="en-US" sz="2800" dirty="0"/>
              <a:t>.</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ED9D4FE8-AB20-4D67-9CD1-8F94801DCF3B}"/>
              </a:ext>
            </a:extLst>
          </p:cNvPr>
          <p:cNvSpPr txBox="1">
            <a:spLocks/>
          </p:cNvSpPr>
          <p:nvPr/>
        </p:nvSpPr>
        <p:spPr bwMode="auto">
          <a:xfrm>
            <a:off x="2286000" y="6251026"/>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 </a:t>
            </a:r>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FB3095D3-F9C7-4C3A-898C-82891B6053CF}"/>
              </a:ext>
            </a:extLst>
          </p:cNvPr>
          <p:cNvPicPr>
            <a:picLocks noChangeAspect="1"/>
          </p:cNvPicPr>
          <p:nvPr/>
        </p:nvPicPr>
        <p:blipFill>
          <a:blip r:embed="rId3"/>
          <a:stretch>
            <a:fillRect/>
          </a:stretch>
        </p:blipFill>
        <p:spPr>
          <a:xfrm>
            <a:off x="3124074" y="6416758"/>
            <a:ext cx="2895851" cy="566977"/>
          </a:xfrm>
          <a:prstGeom prst="rect">
            <a:avLst/>
          </a:prstGeom>
        </p:spPr>
      </p:pic>
      <p:pic>
        <p:nvPicPr>
          <p:cNvPr id="7" name="Picture 6">
            <a:extLst>
              <a:ext uri="{FF2B5EF4-FFF2-40B4-BE49-F238E27FC236}">
                <a16:creationId xmlns:a16="http://schemas.microsoft.com/office/drawing/2014/main" id="{5CA435AE-D298-954F-93F8-C81B409CF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7617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171903"/>
            <a:ext cx="8115300" cy="1752600"/>
          </a:xfrm>
        </p:spPr>
        <p:txBody>
          <a:bodyPr/>
          <a:lstStyle/>
          <a:p>
            <a:r>
              <a:rPr lang="en-US" sz="2800" dirty="0"/>
              <a:t> Editorialist:</a:t>
            </a:r>
          </a:p>
          <a:p>
            <a:r>
              <a:rPr lang="en-US" sz="2800" dirty="0"/>
              <a:t>“…the current study…reflects the importance of investigating and developing </a:t>
            </a:r>
            <a:r>
              <a:rPr lang="en-US" sz="2800" i="1" dirty="0"/>
              <a:t>new therapies </a:t>
            </a:r>
            <a:r>
              <a:rPr lang="en-US" sz="2800" dirty="0"/>
              <a:t>that </a:t>
            </a:r>
            <a:r>
              <a:rPr lang="en-US" sz="2800" i="1" dirty="0"/>
              <a:t>might</a:t>
            </a:r>
            <a:r>
              <a:rPr lang="en-US" sz="2800" dirty="0"/>
              <a:t> reduce major adverse cardiovascular events by </a:t>
            </a:r>
            <a:r>
              <a:rPr lang="en-US" sz="2800" i="1" dirty="0"/>
              <a:t>targeting systemic</a:t>
            </a:r>
          </a:p>
          <a:p>
            <a:r>
              <a:rPr lang="en-US" sz="2800" i="1" dirty="0"/>
              <a:t>endothelial dysfunction</a:t>
            </a:r>
            <a:r>
              <a:rPr lang="en-US" sz="2800" dirty="0"/>
              <a:t>, a cardiovascular disease pathophysiology</a:t>
            </a:r>
          </a:p>
          <a:p>
            <a:r>
              <a:rPr lang="en-US" sz="4000" dirty="0"/>
              <a:t>hidden in plain sight”</a:t>
            </a:r>
          </a:p>
          <a:p>
            <a:r>
              <a:rPr lang="en-US" sz="4400" b="1" dirty="0">
                <a:solidFill>
                  <a:srgbClr val="FF0000"/>
                </a:solidFill>
              </a:rPr>
              <a:t>W H A T ? ? ?</a:t>
            </a:r>
          </a:p>
          <a:p>
            <a:pPr marL="457200" indent="-457200" algn="l">
              <a:buFont typeface="Arial" panose="020B0604020202020204" pitchFamily="34" charset="0"/>
              <a:buChar char="•"/>
            </a:pPr>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ED9D4FE8-AB20-4D67-9CD1-8F94801DCF3B}"/>
              </a:ext>
            </a:extLst>
          </p:cNvPr>
          <p:cNvSpPr txBox="1">
            <a:spLocks/>
          </p:cNvSpPr>
          <p:nvPr/>
        </p:nvSpPr>
        <p:spPr bwMode="auto">
          <a:xfrm>
            <a:off x="2286000" y="6298448"/>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00"/>
                </a:solidFill>
              </a:rPr>
              <a:t> </a:t>
            </a:r>
            <a:r>
              <a:rPr lang="en-US" b="1" dirty="0">
                <a:solidFill>
                  <a:srgbClr val="FFFF00"/>
                </a:solidFill>
              </a:rPr>
              <a:t>ATVB 2019;39:1272-4.  </a:t>
            </a:r>
          </a:p>
          <a:p>
            <a:r>
              <a:rPr lang="en-US" b="1" dirty="0">
                <a:solidFill>
                  <a:srgbClr val="FFFF00"/>
                </a:solidFill>
              </a:rPr>
              <a:t>Corban, </a:t>
            </a:r>
            <a:r>
              <a:rPr lang="en-US" b="1" dirty="0" err="1">
                <a:solidFill>
                  <a:srgbClr val="FFFF00"/>
                </a:solidFill>
              </a:rPr>
              <a:t>Lerman</a:t>
            </a:r>
            <a:r>
              <a:rPr lang="en-US" b="1" dirty="0">
                <a:solidFill>
                  <a:srgbClr val="FFFF00"/>
                </a:solidFill>
              </a:rPr>
              <a:t> and </a:t>
            </a:r>
            <a:r>
              <a:rPr lang="en-US" b="1" dirty="0" err="1">
                <a:solidFill>
                  <a:srgbClr val="FFFF00"/>
                </a:solidFill>
              </a:rPr>
              <a:t>Lerman</a:t>
            </a:r>
            <a:endParaRPr lang="en-US" b="1" dirty="0">
              <a:solidFill>
                <a:srgbClr val="FFFF00"/>
              </a:solidFill>
            </a:endParaRPr>
          </a:p>
          <a:p>
            <a:pPr algn="l"/>
            <a:endParaRPr lang="en-US" dirty="0"/>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A1B899D8-6A62-46FC-9D6F-7495015A082C}"/>
              </a:ext>
            </a:extLst>
          </p:cNvPr>
          <p:cNvPicPr>
            <a:picLocks noChangeAspect="1"/>
          </p:cNvPicPr>
          <p:nvPr/>
        </p:nvPicPr>
        <p:blipFill>
          <a:blip r:embed="rId3"/>
          <a:stretch>
            <a:fillRect/>
          </a:stretch>
        </p:blipFill>
        <p:spPr>
          <a:xfrm>
            <a:off x="3124074" y="6356946"/>
            <a:ext cx="2895851" cy="566977"/>
          </a:xfrm>
          <a:prstGeom prst="rect">
            <a:avLst/>
          </a:prstGeom>
        </p:spPr>
      </p:pic>
      <p:pic>
        <p:nvPicPr>
          <p:cNvPr id="7" name="Picture 6">
            <a:extLst>
              <a:ext uri="{FF2B5EF4-FFF2-40B4-BE49-F238E27FC236}">
                <a16:creationId xmlns:a16="http://schemas.microsoft.com/office/drawing/2014/main" id="{B8F8F12E-6D58-E040-BDD8-B8829DF12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5529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Title</a:t>
            </a:r>
          </a:p>
        </p:txBody>
      </p:sp>
      <p:pic>
        <p:nvPicPr>
          <p:cNvPr id="5" name="Picture 4">
            <a:extLst>
              <a:ext uri="{FF2B5EF4-FFF2-40B4-BE49-F238E27FC236}">
                <a16:creationId xmlns:a16="http://schemas.microsoft.com/office/drawing/2014/main" id="{47BAAB48-4567-4402-AE26-32BAC22281C5}"/>
              </a:ext>
            </a:extLst>
          </p:cNvPr>
          <p:cNvPicPr>
            <a:picLocks noChangeAspect="1"/>
          </p:cNvPicPr>
          <p:nvPr/>
        </p:nvPicPr>
        <p:blipFill>
          <a:blip r:embed="rId3"/>
          <a:stretch>
            <a:fillRect/>
          </a:stretch>
        </p:blipFill>
        <p:spPr>
          <a:xfrm>
            <a:off x="0" y="9015"/>
            <a:ext cx="9144000" cy="6839969"/>
          </a:xfrm>
          <a:prstGeom prst="rect">
            <a:avLst/>
          </a:prstGeom>
        </p:spPr>
      </p:pic>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5486400" y="6291688"/>
            <a:ext cx="3429000" cy="557296"/>
          </a:xfrm>
        </p:spPr>
        <p:txBody>
          <a:bodyPr/>
          <a:lstStyle/>
          <a:p>
            <a:r>
              <a:rPr lang="en-US" b="1" dirty="0">
                <a:solidFill>
                  <a:schemeClr val="bg2"/>
                </a:solidFill>
                <a:effectLst/>
              </a:rPr>
              <a:t>ATVB 2019;39:1272-4. Corban, </a:t>
            </a:r>
            <a:r>
              <a:rPr lang="en-US" b="1" dirty="0" err="1">
                <a:solidFill>
                  <a:schemeClr val="bg2"/>
                </a:solidFill>
                <a:effectLst/>
              </a:rPr>
              <a:t>Lerman</a:t>
            </a:r>
            <a:r>
              <a:rPr lang="en-US" b="1" dirty="0">
                <a:solidFill>
                  <a:schemeClr val="bg2"/>
                </a:solidFill>
                <a:effectLst/>
              </a:rPr>
              <a:t> and </a:t>
            </a:r>
            <a:r>
              <a:rPr lang="en-US" b="1" dirty="0" err="1">
                <a:solidFill>
                  <a:schemeClr val="bg2"/>
                </a:solidFill>
                <a:effectLst/>
              </a:rPr>
              <a:t>Lerman</a:t>
            </a:r>
            <a:endParaRPr lang="en-US" b="1" dirty="0">
              <a:solidFill>
                <a:schemeClr val="bg2"/>
              </a:solidFill>
              <a:effectLst/>
            </a:endParaRPr>
          </a:p>
        </p:txBody>
      </p:sp>
      <p:sp>
        <p:nvSpPr>
          <p:cNvPr id="6" name="Rectangle 5">
            <a:extLst>
              <a:ext uri="{FF2B5EF4-FFF2-40B4-BE49-F238E27FC236}">
                <a16:creationId xmlns:a16="http://schemas.microsoft.com/office/drawing/2014/main" id="{21284F64-3B54-4B4E-9B7F-C25ED9A557B2}"/>
              </a:ext>
            </a:extLst>
          </p:cNvPr>
          <p:cNvSpPr/>
          <p:nvPr/>
        </p:nvSpPr>
        <p:spPr bwMode="auto">
          <a:xfrm>
            <a:off x="0" y="2650374"/>
            <a:ext cx="9144000" cy="419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6DBF3BBB-CD5F-4BFC-974C-D6F5B5231B6B}"/>
              </a:ext>
            </a:extLst>
          </p:cNvPr>
          <p:cNvSpPr txBox="1"/>
          <p:nvPr/>
        </p:nvSpPr>
        <p:spPr>
          <a:xfrm>
            <a:off x="342900" y="2784684"/>
            <a:ext cx="8458200" cy="3847207"/>
          </a:xfrm>
          <a:prstGeom prst="rect">
            <a:avLst/>
          </a:prstGeom>
          <a:noFill/>
        </p:spPr>
        <p:txBody>
          <a:bodyPr wrap="square" rtlCol="0">
            <a:spAutoFit/>
          </a:bodyPr>
          <a:lstStyle/>
          <a:p>
            <a:pPr algn="ctr"/>
            <a:r>
              <a:rPr lang="en-US" sz="2400" b="1" dirty="0">
                <a:solidFill>
                  <a:schemeClr val="bg2"/>
                </a:solidFill>
              </a:rPr>
              <a:t>What if we could ask:</a:t>
            </a:r>
          </a:p>
          <a:p>
            <a:pPr algn="ctr"/>
            <a:r>
              <a:rPr lang="en-US" sz="2400" b="1" dirty="0">
                <a:solidFill>
                  <a:schemeClr val="bg2"/>
                </a:solidFill>
              </a:rPr>
              <a:t>“Mrs. Smith, how is your endothelium today??”  !!</a:t>
            </a:r>
          </a:p>
          <a:p>
            <a:pPr algn="ctr"/>
            <a:r>
              <a:rPr lang="en-US" sz="2800" b="1" dirty="0">
                <a:solidFill>
                  <a:schemeClr val="bg2"/>
                </a:solidFill>
              </a:rPr>
              <a:t>WE CAN—AND SHOULD!!!</a:t>
            </a:r>
          </a:p>
          <a:p>
            <a:r>
              <a:rPr lang="en-US" sz="2400" b="1" dirty="0">
                <a:solidFill>
                  <a:schemeClr val="bg2"/>
                </a:solidFill>
              </a:rPr>
              <a:t>F2 </a:t>
            </a:r>
            <a:r>
              <a:rPr lang="en-US" sz="2400" b="1" dirty="0" err="1">
                <a:solidFill>
                  <a:schemeClr val="bg2"/>
                </a:solidFill>
              </a:rPr>
              <a:t>Isoprostanes</a:t>
            </a:r>
            <a:r>
              <a:rPr lang="en-US" sz="2400" b="1" dirty="0">
                <a:solidFill>
                  <a:schemeClr val="bg2"/>
                </a:solidFill>
              </a:rPr>
              <a:t>—Lifestyle Lie Detector--oxidation 	present  (false negatives common)</a:t>
            </a:r>
          </a:p>
          <a:p>
            <a:r>
              <a:rPr lang="en-US" sz="2400" b="1" dirty="0" err="1">
                <a:solidFill>
                  <a:schemeClr val="bg2"/>
                </a:solidFill>
              </a:rPr>
              <a:t>oxLDL</a:t>
            </a:r>
            <a:r>
              <a:rPr lang="en-US" sz="2400" b="1" dirty="0">
                <a:solidFill>
                  <a:schemeClr val="bg2"/>
                </a:solidFill>
              </a:rPr>
              <a:t>—injures endothelium and is macrophage food!</a:t>
            </a:r>
          </a:p>
          <a:p>
            <a:r>
              <a:rPr lang="en-US" sz="2400" b="1" dirty="0">
                <a:solidFill>
                  <a:schemeClr val="bg2"/>
                </a:solidFill>
              </a:rPr>
              <a:t>hsCRP—indirect indicator of cytokine production from 	visceral fat</a:t>
            </a:r>
          </a:p>
          <a:p>
            <a:r>
              <a:rPr lang="en-US" sz="2400" b="1" dirty="0">
                <a:solidFill>
                  <a:schemeClr val="bg2"/>
                </a:solidFill>
              </a:rPr>
              <a:t>MACR—the “canary in the coal mine”—damage present</a:t>
            </a:r>
          </a:p>
          <a:p>
            <a:r>
              <a:rPr lang="en-US" sz="2400" b="1" dirty="0">
                <a:solidFill>
                  <a:schemeClr val="bg2"/>
                </a:solidFill>
              </a:rPr>
              <a:t>ADMA/SDMA—nitric oxide inhibitors!!</a:t>
            </a:r>
          </a:p>
        </p:txBody>
      </p:sp>
      <p:pic>
        <p:nvPicPr>
          <p:cNvPr id="8" name="Picture 7">
            <a:extLst>
              <a:ext uri="{FF2B5EF4-FFF2-40B4-BE49-F238E27FC236}">
                <a16:creationId xmlns:a16="http://schemas.microsoft.com/office/drawing/2014/main" id="{13D4ACE9-511A-45DE-9B39-D62C9CD8C0A0}"/>
              </a:ext>
            </a:extLst>
          </p:cNvPr>
          <p:cNvPicPr>
            <a:picLocks noChangeAspect="1"/>
          </p:cNvPicPr>
          <p:nvPr/>
        </p:nvPicPr>
        <p:blipFill>
          <a:blip r:embed="rId4"/>
          <a:stretch>
            <a:fillRect/>
          </a:stretch>
        </p:blipFill>
        <p:spPr>
          <a:xfrm>
            <a:off x="2971800" y="6348402"/>
            <a:ext cx="2895851" cy="566977"/>
          </a:xfrm>
          <a:prstGeom prst="rect">
            <a:avLst/>
          </a:prstGeom>
        </p:spPr>
      </p:pic>
      <p:pic>
        <p:nvPicPr>
          <p:cNvPr id="9" name="Picture 8">
            <a:extLst>
              <a:ext uri="{FF2B5EF4-FFF2-40B4-BE49-F238E27FC236}">
                <a16:creationId xmlns:a16="http://schemas.microsoft.com/office/drawing/2014/main" id="{AEC0838F-578D-9C49-8B18-A05765BAF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0092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Title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732715"/>
            <a:ext cx="6400800" cy="1752600"/>
          </a:xfrm>
        </p:spPr>
        <p:txBody>
          <a:bodyPr/>
          <a:lstStyle/>
          <a:p>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p:txBody>
          <a:bodyPr/>
          <a:lstStyle/>
          <a:p>
            <a:endParaRPr lang="en-US" dirty="0">
              <a:solidFill>
                <a:srgbClr val="FFFFFF"/>
              </a:solidFill>
            </a:endParaRPr>
          </a:p>
        </p:txBody>
      </p:sp>
      <p:pic>
        <p:nvPicPr>
          <p:cNvPr id="5" name="Picture 4">
            <a:extLst>
              <a:ext uri="{FF2B5EF4-FFF2-40B4-BE49-F238E27FC236}">
                <a16:creationId xmlns:a16="http://schemas.microsoft.com/office/drawing/2014/main" id="{B4ED7741-09A8-4276-A13F-5E925FA65ABB}"/>
              </a:ext>
            </a:extLst>
          </p:cNvPr>
          <p:cNvPicPr>
            <a:picLocks noChangeAspect="1"/>
          </p:cNvPicPr>
          <p:nvPr/>
        </p:nvPicPr>
        <p:blipFill>
          <a:blip r:embed="rId3"/>
          <a:stretch>
            <a:fillRect/>
          </a:stretch>
        </p:blipFill>
        <p:spPr>
          <a:xfrm>
            <a:off x="0" y="9015"/>
            <a:ext cx="9144000" cy="6839969"/>
          </a:xfrm>
          <a:prstGeom prst="rect">
            <a:avLst/>
          </a:prstGeom>
        </p:spPr>
      </p:pic>
      <p:sp>
        <p:nvSpPr>
          <p:cNvPr id="6" name="Rectangle 5">
            <a:extLst>
              <a:ext uri="{FF2B5EF4-FFF2-40B4-BE49-F238E27FC236}">
                <a16:creationId xmlns:a16="http://schemas.microsoft.com/office/drawing/2014/main" id="{BE87438F-BD4F-4FE7-B42C-D68218EFED76}"/>
              </a:ext>
            </a:extLst>
          </p:cNvPr>
          <p:cNvSpPr/>
          <p:nvPr/>
        </p:nvSpPr>
        <p:spPr>
          <a:xfrm>
            <a:off x="5029200" y="6325764"/>
            <a:ext cx="4572000" cy="523220"/>
          </a:xfrm>
          <a:prstGeom prst="rect">
            <a:avLst/>
          </a:prstGeom>
        </p:spPr>
        <p:txBody>
          <a:bodyPr>
            <a:spAutoFit/>
          </a:bodyPr>
          <a:lstStyle/>
          <a:p>
            <a:pPr algn="ctr"/>
            <a:r>
              <a:rPr lang="en-US" sz="1400" b="1" dirty="0">
                <a:solidFill>
                  <a:schemeClr val="bg2"/>
                </a:solidFill>
              </a:rPr>
              <a:t>ATVB 2019;39:1272-4.  Corban, </a:t>
            </a:r>
            <a:r>
              <a:rPr lang="en-US" sz="1400" b="1" dirty="0" err="1">
                <a:solidFill>
                  <a:schemeClr val="bg2"/>
                </a:solidFill>
              </a:rPr>
              <a:t>Lerman</a:t>
            </a:r>
            <a:endParaRPr lang="en-US" sz="1400" b="1" dirty="0">
              <a:solidFill>
                <a:schemeClr val="bg2"/>
              </a:solidFill>
            </a:endParaRPr>
          </a:p>
          <a:p>
            <a:pPr algn="ctr"/>
            <a:r>
              <a:rPr lang="en-US" sz="1400" b="1" dirty="0">
                <a:solidFill>
                  <a:schemeClr val="bg2"/>
                </a:solidFill>
              </a:rPr>
              <a:t> and </a:t>
            </a:r>
            <a:r>
              <a:rPr lang="en-US" sz="1400" b="1" dirty="0" err="1">
                <a:solidFill>
                  <a:schemeClr val="bg2"/>
                </a:solidFill>
              </a:rPr>
              <a:t>Lerman</a:t>
            </a:r>
            <a:endParaRPr lang="en-US" sz="1400" b="1" dirty="0">
              <a:solidFill>
                <a:schemeClr val="bg2"/>
              </a:solidFill>
            </a:endParaRPr>
          </a:p>
        </p:txBody>
      </p:sp>
      <p:pic>
        <p:nvPicPr>
          <p:cNvPr id="7" name="Picture 6">
            <a:extLst>
              <a:ext uri="{FF2B5EF4-FFF2-40B4-BE49-F238E27FC236}">
                <a16:creationId xmlns:a16="http://schemas.microsoft.com/office/drawing/2014/main" id="{941CB5FF-E5F5-4CBD-B91C-18B9D3C67D91}"/>
              </a:ext>
            </a:extLst>
          </p:cNvPr>
          <p:cNvPicPr>
            <a:picLocks noChangeAspect="1"/>
          </p:cNvPicPr>
          <p:nvPr/>
        </p:nvPicPr>
        <p:blipFill>
          <a:blip r:embed="rId4"/>
          <a:stretch>
            <a:fillRect/>
          </a:stretch>
        </p:blipFill>
        <p:spPr>
          <a:xfrm>
            <a:off x="3097673" y="6362546"/>
            <a:ext cx="2895851" cy="566977"/>
          </a:xfrm>
          <a:prstGeom prst="rect">
            <a:avLst/>
          </a:prstGeom>
        </p:spPr>
      </p:pic>
      <p:pic>
        <p:nvPicPr>
          <p:cNvPr id="8" name="Picture 7">
            <a:extLst>
              <a:ext uri="{FF2B5EF4-FFF2-40B4-BE49-F238E27FC236}">
                <a16:creationId xmlns:a16="http://schemas.microsoft.com/office/drawing/2014/main" id="{E21A1D9F-19E4-A745-ABE8-5B92C945E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278017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2005"/>
            <a:ext cx="7772400" cy="1014496"/>
          </a:xfrm>
        </p:spPr>
        <p:txBody>
          <a:bodyPr/>
          <a:lstStyle/>
          <a:p>
            <a:r>
              <a:rPr lang="en-US" sz="3600" dirty="0"/>
              <a:t>ENDOTHELIAL FUNCTION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143000" y="914400"/>
            <a:ext cx="6858000" cy="4371306"/>
          </a:xfrm>
        </p:spPr>
        <p:txBody>
          <a:bodyPr/>
          <a:lstStyle/>
          <a:p>
            <a:pPr algn="l"/>
            <a:r>
              <a:rPr lang="en-US" sz="2800" dirty="0"/>
              <a:t>BALE-DONEEN TAKEAWAYS</a:t>
            </a:r>
          </a:p>
          <a:p>
            <a:pPr marL="457200" indent="-457200" algn="l">
              <a:buFont typeface="Arial" panose="020B0604020202020204" pitchFamily="34" charset="0"/>
              <a:buChar char="•"/>
            </a:pPr>
            <a:r>
              <a:rPr lang="en-US" sz="2800" dirty="0"/>
              <a:t>We </a:t>
            </a:r>
            <a:r>
              <a:rPr lang="en-US" sz="2800" dirty="0">
                <a:solidFill>
                  <a:srgbClr val="FF0000"/>
                </a:solidFill>
              </a:rPr>
              <a:t>HAVE</a:t>
            </a:r>
            <a:r>
              <a:rPr lang="en-US" sz="2800" dirty="0"/>
              <a:t> therapies which </a:t>
            </a:r>
            <a:r>
              <a:rPr lang="en-US" sz="2800" dirty="0">
                <a:solidFill>
                  <a:srgbClr val="FF0000"/>
                </a:solidFill>
              </a:rPr>
              <a:t>TARGET</a:t>
            </a:r>
            <a:r>
              <a:rPr lang="en-US" sz="2800" dirty="0"/>
              <a:t> systemic endothelial dysfunction!!!</a:t>
            </a:r>
          </a:p>
          <a:p>
            <a:pPr marL="457200" indent="-457200" algn="l">
              <a:buFont typeface="Arial" panose="020B0604020202020204" pitchFamily="34" charset="0"/>
              <a:buChar char="•"/>
            </a:pPr>
            <a:r>
              <a:rPr lang="en-US" sz="2800" dirty="0"/>
              <a:t>Keep the endothelium healthy and assess it regularly!</a:t>
            </a:r>
          </a:p>
          <a:p>
            <a:pPr marL="457200" indent="-457200" algn="l">
              <a:buFont typeface="Arial" panose="020B0604020202020204" pitchFamily="34" charset="0"/>
              <a:buChar char="•"/>
            </a:pPr>
            <a:r>
              <a:rPr lang="en-US" sz="2800" dirty="0"/>
              <a:t>Microvascular disease with NOCAD is still high risk for MACE. Find and Rx!!!</a:t>
            </a:r>
          </a:p>
          <a:p>
            <a:pPr marL="1200150" lvl="1" indent="-457200">
              <a:buFont typeface="Arial" panose="020B0604020202020204" pitchFamily="34" charset="0"/>
              <a:buChar char="•"/>
            </a:pPr>
            <a:r>
              <a:rPr lang="en-US" sz="2400" dirty="0"/>
              <a:t>Younger age, women!!</a:t>
            </a:r>
          </a:p>
          <a:p>
            <a:pPr marL="457200" indent="-457200" algn="l">
              <a:buFont typeface="Arial" panose="020B0604020202020204" pitchFamily="34" charset="0"/>
              <a:buChar char="•"/>
            </a:pPr>
            <a:r>
              <a:rPr lang="en-US" sz="2800" dirty="0"/>
              <a:t>Role of endothelial functional testing remains a research tool—but we HAVE biomarkers!!</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286000" y="6104021"/>
            <a:ext cx="4572000" cy="625475"/>
          </a:xfrm>
        </p:spPr>
        <p:txBody>
          <a:bodyPr/>
          <a:lstStyle/>
          <a:p>
            <a:pPr algn="l"/>
            <a:r>
              <a:rPr lang="en-US" dirty="0"/>
              <a:t> </a:t>
            </a:r>
          </a:p>
          <a:p>
            <a:endParaRPr lang="en-US" dirty="0">
              <a:solidFill>
                <a:srgbClr val="FFFFFF"/>
              </a:solidFill>
            </a:endParaRPr>
          </a:p>
        </p:txBody>
      </p:sp>
      <p:sp>
        <p:nvSpPr>
          <p:cNvPr id="5" name="Footer Placeholder 3">
            <a:extLst>
              <a:ext uri="{FF2B5EF4-FFF2-40B4-BE49-F238E27FC236}">
                <a16:creationId xmlns:a16="http://schemas.microsoft.com/office/drawing/2014/main" id="{74712C3A-5167-4BAF-8174-02A4D250FA64}"/>
              </a:ext>
            </a:extLst>
          </p:cNvPr>
          <p:cNvSpPr txBox="1">
            <a:spLocks/>
          </p:cNvSpPr>
          <p:nvPr/>
        </p:nvSpPr>
        <p:spPr bwMode="auto">
          <a:xfrm>
            <a:off x="2286000" y="6251026"/>
            <a:ext cx="4572000" cy="8620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400" kern="1200">
                <a:solidFill>
                  <a:schemeClr val="tx1"/>
                </a:solidFill>
                <a:effectLst>
                  <a:outerShdw blurRad="38100" dist="38100" dir="2700000" algn="tl">
                    <a:srgbClr val="000000"/>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solidFill>
                  <a:srgbClr val="FFFF00"/>
                </a:solidFill>
              </a:rPr>
              <a:t>Arterioscler</a:t>
            </a:r>
            <a:r>
              <a:rPr lang="en-US" dirty="0">
                <a:solidFill>
                  <a:srgbClr val="FFFF00"/>
                </a:solidFill>
              </a:rPr>
              <a:t> </a:t>
            </a:r>
            <a:r>
              <a:rPr lang="en-US" dirty="0" err="1">
                <a:solidFill>
                  <a:srgbClr val="FFFF00"/>
                </a:solidFill>
              </a:rPr>
              <a:t>Thromb</a:t>
            </a:r>
            <a:r>
              <a:rPr lang="en-US" dirty="0">
                <a:solidFill>
                  <a:srgbClr val="FFFF00"/>
                </a:solidFill>
              </a:rPr>
              <a:t> </a:t>
            </a:r>
            <a:r>
              <a:rPr lang="en-US" dirty="0" err="1">
                <a:solidFill>
                  <a:srgbClr val="FFFF00"/>
                </a:solidFill>
              </a:rPr>
              <a:t>Vasc</a:t>
            </a:r>
            <a:r>
              <a:rPr lang="en-US" dirty="0">
                <a:solidFill>
                  <a:srgbClr val="FFFF00"/>
                </a:solidFill>
              </a:rPr>
              <a:t> Biol. 2019;39:1492–1500.</a:t>
            </a:r>
          </a:p>
          <a:p>
            <a:pPr algn="l"/>
            <a:r>
              <a:rPr lang="en-US" dirty="0">
                <a:solidFill>
                  <a:srgbClr val="FFFF00"/>
                </a:solidFill>
              </a:rPr>
              <a:t>Al-Badri A, Kim JH, Liu C, Mehta PK, </a:t>
            </a:r>
            <a:r>
              <a:rPr lang="en-US" dirty="0" err="1">
                <a:solidFill>
                  <a:srgbClr val="FFFF00"/>
                </a:solidFill>
              </a:rPr>
              <a:t>Quyyumi</a:t>
            </a:r>
            <a:r>
              <a:rPr lang="en-US" dirty="0">
                <a:solidFill>
                  <a:srgbClr val="FFFF00"/>
                </a:solidFill>
              </a:rPr>
              <a:t> AA. </a:t>
            </a:r>
          </a:p>
          <a:p>
            <a:pPr algn="l"/>
            <a:endParaRPr lang="en-US" dirty="0"/>
          </a:p>
          <a:p>
            <a:endParaRPr lang="en-US" dirty="0">
              <a:solidFill>
                <a:srgbClr val="FFFFFF"/>
              </a:solidFill>
            </a:endParaRPr>
          </a:p>
        </p:txBody>
      </p:sp>
      <p:pic>
        <p:nvPicPr>
          <p:cNvPr id="6" name="Picture 5">
            <a:extLst>
              <a:ext uri="{FF2B5EF4-FFF2-40B4-BE49-F238E27FC236}">
                <a16:creationId xmlns:a16="http://schemas.microsoft.com/office/drawing/2014/main" id="{18ABF7B7-69A4-47C4-A6FA-36553525E467}"/>
              </a:ext>
            </a:extLst>
          </p:cNvPr>
          <p:cNvPicPr>
            <a:picLocks noChangeAspect="1"/>
          </p:cNvPicPr>
          <p:nvPr/>
        </p:nvPicPr>
        <p:blipFill>
          <a:blip r:embed="rId3"/>
          <a:stretch>
            <a:fillRect/>
          </a:stretch>
        </p:blipFill>
        <p:spPr>
          <a:xfrm>
            <a:off x="3124074" y="6416758"/>
            <a:ext cx="2895851" cy="566977"/>
          </a:xfrm>
          <a:prstGeom prst="rect">
            <a:avLst/>
          </a:prstGeom>
        </p:spPr>
      </p:pic>
      <p:pic>
        <p:nvPicPr>
          <p:cNvPr id="7" name="Picture 6">
            <a:extLst>
              <a:ext uri="{FF2B5EF4-FFF2-40B4-BE49-F238E27FC236}">
                <a16:creationId xmlns:a16="http://schemas.microsoft.com/office/drawing/2014/main" id="{1D8DECB0-F149-4541-82CB-8B7101C4CF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898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524000" y="1583267"/>
            <a:ext cx="6400800" cy="1752600"/>
          </a:xfrm>
        </p:spPr>
        <p:txBody>
          <a:bodyPr/>
          <a:lstStyle/>
          <a:p>
            <a:r>
              <a:rPr lang="en-US" sz="2800" b="1" dirty="0"/>
              <a:t>“Knowing is not enough, </a:t>
            </a:r>
          </a:p>
          <a:p>
            <a:r>
              <a:rPr lang="en-US" sz="2800" b="1" dirty="0"/>
              <a:t>	we must apply; </a:t>
            </a:r>
          </a:p>
          <a:p>
            <a:r>
              <a:rPr lang="en-US" sz="2800" b="1" dirty="0"/>
              <a:t>willing is not enough </a:t>
            </a:r>
          </a:p>
          <a:p>
            <a:r>
              <a:rPr lang="en-US" sz="2800" b="1" dirty="0"/>
              <a:t>	we must do.”</a:t>
            </a:r>
          </a:p>
          <a:p>
            <a:endParaRPr lang="en-US" sz="2800" b="1" dirty="0"/>
          </a:p>
          <a:p>
            <a:r>
              <a:rPr lang="en-US" sz="2800" b="1" dirty="0"/>
              <a:t>Johann Wolfgang </a:t>
            </a:r>
            <a:r>
              <a:rPr lang="en-US" sz="2800" b="1" dirty="0" err="1"/>
              <a:t>vonGoethe</a:t>
            </a:r>
            <a:endParaRPr lang="en-US" sz="2800" b="1" dirty="0"/>
          </a:p>
          <a:p>
            <a:r>
              <a:rPr lang="en-US" sz="2800" b="1" dirty="0"/>
              <a:t>German Poet 1749-1832</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pic>
        <p:nvPicPr>
          <p:cNvPr id="9" name="Picture 8">
            <a:extLst>
              <a:ext uri="{FF2B5EF4-FFF2-40B4-BE49-F238E27FC236}">
                <a16:creationId xmlns:a16="http://schemas.microsoft.com/office/drawing/2014/main" id="{926EFFCB-CEC0-4FB9-A1C0-D7BA8515AA92}"/>
              </a:ext>
            </a:extLst>
          </p:cNvPr>
          <p:cNvPicPr>
            <a:picLocks noChangeAspect="1"/>
          </p:cNvPicPr>
          <p:nvPr/>
        </p:nvPicPr>
        <p:blipFill>
          <a:blip r:embed="rId3"/>
          <a:stretch>
            <a:fillRect/>
          </a:stretch>
        </p:blipFill>
        <p:spPr>
          <a:xfrm>
            <a:off x="3124074" y="6322554"/>
            <a:ext cx="2895851" cy="566977"/>
          </a:xfrm>
          <a:prstGeom prst="rect">
            <a:avLst/>
          </a:prstGeom>
        </p:spPr>
      </p:pic>
      <p:pic>
        <p:nvPicPr>
          <p:cNvPr id="5" name="Picture 4">
            <a:extLst>
              <a:ext uri="{FF2B5EF4-FFF2-40B4-BE49-F238E27FC236}">
                <a16:creationId xmlns:a16="http://schemas.microsoft.com/office/drawing/2014/main" id="{9CBAFC6C-46AC-C148-AAE8-7BEEEA6E8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459618"/>
            <a:ext cx="1219200" cy="292847"/>
          </a:xfrm>
          <a:prstGeom prst="rect">
            <a:avLst/>
          </a:prstGeom>
        </p:spPr>
      </p:pic>
    </p:spTree>
    <p:extLst>
      <p:ext uri="{BB962C8B-B14F-4D97-AF65-F5344CB8AC3E}">
        <p14:creationId xmlns:p14="http://schemas.microsoft.com/office/powerpoint/2010/main" val="3442471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295400"/>
            <a:ext cx="7772400" cy="4495800"/>
          </a:xfrm>
        </p:spPr>
        <p:txBody>
          <a:bodyPr/>
          <a:lstStyle/>
          <a:p>
            <a:pPr algn="l"/>
            <a:r>
              <a:rPr lang="en-US" sz="2800" dirty="0"/>
              <a:t>BACKGROUND</a:t>
            </a:r>
          </a:p>
          <a:p>
            <a:pPr marL="457200" indent="-457200" algn="l">
              <a:buFont typeface="Arial" panose="020B0604020202020204" pitchFamily="34" charset="0"/>
              <a:buChar char="•"/>
            </a:pPr>
            <a:r>
              <a:rPr lang="en-US" sz="2800" dirty="0"/>
              <a:t>Age-related arterial stiffness is NOT dependent upon the presence of clinical ASCVD</a:t>
            </a:r>
          </a:p>
          <a:p>
            <a:pPr marL="457200" indent="-457200" algn="l">
              <a:buFont typeface="Arial" panose="020B0604020202020204" pitchFamily="34" charset="0"/>
              <a:buChar char="•"/>
            </a:pPr>
            <a:r>
              <a:rPr lang="en-US" sz="2800" dirty="0"/>
              <a:t>However, the Root Causes for ASCVD drive increase arterial stiffness!</a:t>
            </a:r>
          </a:p>
          <a:p>
            <a:pPr marL="457200" indent="-457200" algn="l">
              <a:buFont typeface="Arial" panose="020B0604020202020204" pitchFamily="34" charset="0"/>
              <a:buChar char="•"/>
            </a:pPr>
            <a:r>
              <a:rPr lang="en-US" sz="2800" dirty="0"/>
              <a:t>BDM addresses the entirety of the arterial wall—you ARE </a:t>
            </a:r>
            <a:r>
              <a:rPr lang="en-US" sz="2800" dirty="0" err="1"/>
              <a:t>arteriologists</a:t>
            </a:r>
            <a:r>
              <a:rPr lang="en-US" sz="2800" dirty="0"/>
              <a:t>!</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C54475F1-0EF9-4F45-8A8B-DD58F2E96D33}"/>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6AE0AE7C-2FDE-4E47-80AD-35434C284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057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295400"/>
            <a:ext cx="7772400" cy="1752600"/>
          </a:xfrm>
        </p:spPr>
        <p:txBody>
          <a:bodyPr/>
          <a:lstStyle/>
          <a:p>
            <a:pPr marL="457200" lvl="0" indent="-457200" algn="l">
              <a:buClr>
                <a:srgbClr val="FFCC00"/>
              </a:buClr>
              <a:buFont typeface="Arial" panose="020B0604020202020204" pitchFamily="34" charset="0"/>
              <a:buChar char="•"/>
            </a:pPr>
            <a:r>
              <a:rPr lang="en-US" sz="2600" dirty="0">
                <a:solidFill>
                  <a:srgbClr val="FFFFFF"/>
                </a:solidFill>
              </a:rPr>
              <a:t>Downstream Impact of Arterial Stiffness (apart from ASCVD):</a:t>
            </a:r>
          </a:p>
          <a:p>
            <a:pPr marL="1200150" lvl="1" indent="-457200">
              <a:buFont typeface="Arial" panose="020B0604020202020204" pitchFamily="34" charset="0"/>
              <a:buChar char="•"/>
            </a:pPr>
            <a:r>
              <a:rPr lang="en-US" sz="2600" dirty="0">
                <a:solidFill>
                  <a:srgbClr val="FFFFFF"/>
                </a:solidFill>
              </a:rPr>
              <a:t>CHF</a:t>
            </a:r>
          </a:p>
          <a:p>
            <a:pPr marL="1200150" lvl="1" indent="-457200">
              <a:buFont typeface="Arial" panose="020B0604020202020204" pitchFamily="34" charset="0"/>
              <a:buChar char="•"/>
            </a:pPr>
            <a:r>
              <a:rPr lang="en-US" sz="2600" dirty="0">
                <a:solidFill>
                  <a:srgbClr val="FFFFFF"/>
                </a:solidFill>
              </a:rPr>
              <a:t>Isolated Systolic Hypertension</a:t>
            </a:r>
          </a:p>
          <a:p>
            <a:pPr marL="1200150" lvl="1" indent="-457200">
              <a:buFont typeface="Arial" panose="020B0604020202020204" pitchFamily="34" charset="0"/>
              <a:buChar char="•"/>
            </a:pPr>
            <a:r>
              <a:rPr lang="en-US" sz="2600" dirty="0">
                <a:solidFill>
                  <a:srgbClr val="FFFFFF"/>
                </a:solidFill>
              </a:rPr>
              <a:t>Orthostatic Hypotension</a:t>
            </a:r>
          </a:p>
          <a:p>
            <a:pPr marL="1200150" lvl="1" indent="-457200">
              <a:buFont typeface="Arial" panose="020B0604020202020204" pitchFamily="34" charset="0"/>
              <a:buChar char="•"/>
            </a:pPr>
            <a:r>
              <a:rPr lang="en-US" sz="2600" dirty="0">
                <a:solidFill>
                  <a:srgbClr val="FFFFFF"/>
                </a:solidFill>
              </a:rPr>
              <a:t>Post-prandial Hypotension</a:t>
            </a:r>
          </a:p>
          <a:p>
            <a:pPr marL="1200150" lvl="1" indent="-457200">
              <a:buFont typeface="Arial" panose="020B0604020202020204" pitchFamily="34" charset="0"/>
              <a:buChar char="•"/>
            </a:pPr>
            <a:r>
              <a:rPr lang="en-US" sz="2600" dirty="0">
                <a:solidFill>
                  <a:srgbClr val="FFFFFF"/>
                </a:solidFill>
              </a:rPr>
              <a:t>Microvascular disease in high flow organs</a:t>
            </a:r>
          </a:p>
          <a:p>
            <a:pPr marL="1600200" lvl="2" indent="-457200">
              <a:buFont typeface="Arial" panose="020B0604020202020204" pitchFamily="34" charset="0"/>
              <a:buChar char="•"/>
            </a:pPr>
            <a:r>
              <a:rPr lang="en-US" sz="2600" dirty="0">
                <a:solidFill>
                  <a:srgbClr val="FFFFFF"/>
                </a:solidFill>
              </a:rPr>
              <a:t>BRAIN: Dementia, </a:t>
            </a:r>
            <a:r>
              <a:rPr lang="en-US" sz="2600" dirty="0" err="1">
                <a:solidFill>
                  <a:srgbClr val="FFFFFF"/>
                </a:solidFill>
              </a:rPr>
              <a:t>Lacunes</a:t>
            </a:r>
            <a:r>
              <a:rPr lang="en-US" sz="2600" dirty="0">
                <a:solidFill>
                  <a:srgbClr val="FFFFFF"/>
                </a:solidFill>
              </a:rPr>
              <a:t>, White Matter arteriopathy</a:t>
            </a:r>
          </a:p>
          <a:p>
            <a:pPr marL="1600200" lvl="2" indent="-457200">
              <a:buFont typeface="Arial" panose="020B0604020202020204" pitchFamily="34" charset="0"/>
              <a:buChar char="•"/>
            </a:pPr>
            <a:r>
              <a:rPr lang="en-US" sz="2600" dirty="0">
                <a:solidFill>
                  <a:srgbClr val="FFFFFF"/>
                </a:solidFill>
              </a:rPr>
              <a:t>KIDNEY: CKD</a:t>
            </a:r>
          </a:p>
          <a:p>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7B76AF9B-6ABD-45C8-90CB-0164BC0563C0}"/>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8B991511-4F14-EF49-980B-E656E26E7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06324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142657"/>
            <a:ext cx="6934200" cy="1752600"/>
          </a:xfrm>
        </p:spPr>
        <p:txBody>
          <a:bodyPr/>
          <a:lstStyle/>
          <a:p>
            <a:pPr algn="l"/>
            <a:r>
              <a:rPr lang="en-US" sz="2800" dirty="0"/>
              <a:t>Aerobic Exercise in Middle-Older Age</a:t>
            </a:r>
          </a:p>
          <a:p>
            <a:pPr marL="457200" indent="-457200" algn="l">
              <a:buFont typeface="Arial" panose="020B0604020202020204" pitchFamily="34" charset="0"/>
              <a:buChar char="•"/>
            </a:pPr>
            <a:r>
              <a:rPr lang="en-US" sz="2800" dirty="0"/>
              <a:t>Daily brisk walk within 3 months reduces carotid artery stiffness in men and post-menopausal women</a:t>
            </a:r>
          </a:p>
          <a:p>
            <a:pPr marL="457200" indent="-457200" algn="l">
              <a:buFont typeface="Arial" panose="020B0604020202020204" pitchFamily="34" charset="0"/>
              <a:buChar char="•"/>
            </a:pPr>
            <a:r>
              <a:rPr lang="en-US" sz="2800" dirty="0"/>
              <a:t>Does NOT depend on:</a:t>
            </a:r>
          </a:p>
          <a:p>
            <a:pPr marL="1200150" lvl="1" indent="-457200">
              <a:buFont typeface="Arial" panose="020B0604020202020204" pitchFamily="34" charset="0"/>
              <a:buChar char="•"/>
            </a:pPr>
            <a:r>
              <a:rPr lang="en-US" sz="2400" dirty="0"/>
              <a:t>Weight loss</a:t>
            </a:r>
          </a:p>
          <a:p>
            <a:pPr marL="1200150" lvl="1" indent="-457200">
              <a:buFont typeface="Arial" panose="020B0604020202020204" pitchFamily="34" charset="0"/>
              <a:buChar char="•"/>
            </a:pPr>
            <a:r>
              <a:rPr lang="en-US" sz="2400" dirty="0"/>
              <a:t>Lowering BP, lipids, glucose</a:t>
            </a:r>
          </a:p>
          <a:p>
            <a:pPr marL="1200150" lvl="1" indent="-457200">
              <a:buFont typeface="Arial" panose="020B0604020202020204" pitchFamily="34" charset="0"/>
              <a:buChar char="•"/>
            </a:pPr>
            <a:r>
              <a:rPr lang="en-US" sz="2400" dirty="0"/>
              <a:t>Improved CV fitness</a:t>
            </a:r>
          </a:p>
          <a:p>
            <a:pPr marL="1200150" lvl="1" indent="-457200">
              <a:buFont typeface="Arial" panose="020B0604020202020204" pitchFamily="34" charset="0"/>
              <a:buChar char="•"/>
            </a:pPr>
            <a:r>
              <a:rPr lang="en-US" sz="2600" b="1" i="1" dirty="0">
                <a:solidFill>
                  <a:srgbClr val="FF0000"/>
                </a:solidFill>
                <a:effectLst>
                  <a:outerShdw blurRad="38100" dist="38100" dir="2700000" algn="tl">
                    <a:srgbClr val="000000">
                      <a:alpha val="43137"/>
                    </a:srgbClr>
                  </a:outerShdw>
                </a:effectLst>
              </a:rPr>
              <a:t>Don’t let absence of these easily measured effects discourage you OR your patient!!!!!</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B5331A5C-D62B-4C9B-B1DE-ADBDAA529EA4}"/>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EB2BBBD8-E0BE-404B-A691-AE9311325C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7543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295400"/>
            <a:ext cx="7772400" cy="1752600"/>
          </a:xfrm>
        </p:spPr>
        <p:txBody>
          <a:bodyPr/>
          <a:lstStyle/>
          <a:p>
            <a:pPr algn="l"/>
            <a:r>
              <a:rPr lang="en-US" sz="2800" dirty="0"/>
              <a:t>Mechanism of Exercise Benefit:</a:t>
            </a:r>
          </a:p>
          <a:p>
            <a:pPr marL="457200" indent="-457200" algn="l">
              <a:buFont typeface="Arial" panose="020B0604020202020204" pitchFamily="34" charset="0"/>
              <a:buChar char="•"/>
            </a:pPr>
            <a:r>
              <a:rPr lang="en-US" sz="2800" dirty="0"/>
              <a:t>NOT related to changes in elastin or collagen</a:t>
            </a:r>
          </a:p>
          <a:p>
            <a:pPr marL="457200" indent="-457200" algn="l">
              <a:buFont typeface="Arial" panose="020B0604020202020204" pitchFamily="34" charset="0"/>
              <a:buChar char="•"/>
            </a:pPr>
            <a:r>
              <a:rPr lang="en-US" sz="2800" dirty="0"/>
              <a:t>SMOOTH MUSCLE CELL CHANGES!!!!</a:t>
            </a:r>
          </a:p>
          <a:p>
            <a:pPr marL="1200150" lvl="1" indent="-457200">
              <a:buFont typeface="Arial" panose="020B0604020202020204" pitchFamily="34" charset="0"/>
              <a:buChar char="•"/>
            </a:pPr>
            <a:r>
              <a:rPr lang="en-US" dirty="0"/>
              <a:t>Decreased SM contractility</a:t>
            </a:r>
          </a:p>
          <a:p>
            <a:pPr marL="1600200" lvl="2" indent="-457200">
              <a:buFont typeface="Arial" panose="020B0604020202020204" pitchFamily="34" charset="0"/>
              <a:buChar char="•"/>
            </a:pPr>
            <a:r>
              <a:rPr lang="en-US" dirty="0"/>
              <a:t>Decreased muscle sympathetic nerve activity (MSNA)</a:t>
            </a:r>
          </a:p>
          <a:p>
            <a:pPr marL="2057400" lvl="3" indent="-457200">
              <a:buFont typeface="Arial" panose="020B0604020202020204" pitchFamily="34" charset="0"/>
              <a:buChar char="•"/>
            </a:pPr>
            <a:r>
              <a:rPr lang="en-US" sz="2400" dirty="0"/>
              <a:t>A “natural” alpha-blocker!</a:t>
            </a:r>
          </a:p>
          <a:p>
            <a:pPr marL="1600200" lvl="2" indent="-457200">
              <a:buFont typeface="Arial" panose="020B0604020202020204" pitchFamily="34" charset="0"/>
              <a:buChar char="•"/>
            </a:pPr>
            <a:r>
              <a:rPr lang="en-US" dirty="0"/>
              <a:t>Decreased Endothelin-1 activity (a paracrine </a:t>
            </a:r>
            <a:r>
              <a:rPr lang="en-US" dirty="0" err="1"/>
              <a:t>vaso</a:t>
            </a:r>
            <a:r>
              <a:rPr lang="en-US" dirty="0"/>
              <a:t>-constrictor)</a:t>
            </a:r>
          </a:p>
          <a:p>
            <a:pPr marL="1200150" lvl="1" indent="-457200">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r>
              <a:rPr lang="en-US" dirty="0"/>
              <a:t>.</a:t>
            </a:r>
          </a:p>
          <a:p>
            <a:endParaRPr lang="en-US" dirty="0">
              <a:solidFill>
                <a:srgbClr val="FFFFFF"/>
              </a:solidFill>
            </a:endParaRPr>
          </a:p>
        </p:txBody>
      </p:sp>
      <p:pic>
        <p:nvPicPr>
          <p:cNvPr id="5" name="Picture 4">
            <a:extLst>
              <a:ext uri="{FF2B5EF4-FFF2-40B4-BE49-F238E27FC236}">
                <a16:creationId xmlns:a16="http://schemas.microsoft.com/office/drawing/2014/main" id="{350B3F8E-B253-4368-9C4B-440652D69DAA}"/>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E6A12C9B-436F-1247-8DF7-A44BB73D6B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96618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142657"/>
            <a:ext cx="8001000" cy="1752600"/>
          </a:xfrm>
        </p:spPr>
        <p:txBody>
          <a:bodyPr/>
          <a:lstStyle/>
          <a:p>
            <a:pPr algn="l"/>
            <a:r>
              <a:rPr lang="en-US" sz="2800" dirty="0"/>
              <a:t>Aerobic Choices:</a:t>
            </a:r>
          </a:p>
          <a:p>
            <a:pPr marL="457200" indent="-457200" algn="l">
              <a:buFont typeface="Arial" panose="020B0604020202020204" pitchFamily="34" charset="0"/>
              <a:buChar char="•"/>
            </a:pPr>
            <a:r>
              <a:rPr lang="en-US" sz="2800" dirty="0"/>
              <a:t>Stand up 3 minutes for every hour you sit!</a:t>
            </a:r>
          </a:p>
          <a:p>
            <a:pPr marL="457200" indent="-457200" algn="l">
              <a:buFont typeface="Arial" panose="020B0604020202020204" pitchFamily="34" charset="0"/>
              <a:buChar char="•"/>
            </a:pPr>
            <a:r>
              <a:rPr lang="en-US" sz="2800" dirty="0"/>
              <a:t>Walking—marginal added benefit with jogging</a:t>
            </a:r>
          </a:p>
          <a:p>
            <a:pPr marL="457200" indent="-457200" algn="l">
              <a:buFont typeface="Arial" panose="020B0604020202020204" pitchFamily="34" charset="0"/>
              <a:buChar char="•"/>
            </a:pPr>
            <a:r>
              <a:rPr lang="en-US" sz="2800" dirty="0"/>
              <a:t>Cycling</a:t>
            </a:r>
          </a:p>
          <a:p>
            <a:pPr marL="457200" indent="-457200" algn="l">
              <a:buFont typeface="Arial" panose="020B0604020202020204" pitchFamily="34" charset="0"/>
              <a:buChar char="•"/>
            </a:pPr>
            <a:r>
              <a:rPr lang="en-US" sz="2800" dirty="0"/>
              <a:t>Water-based</a:t>
            </a:r>
          </a:p>
          <a:p>
            <a:pPr marL="1200150" lvl="1" indent="-457200">
              <a:buFont typeface="Arial" panose="020B0604020202020204" pitchFamily="34" charset="0"/>
              <a:buChar char="•"/>
            </a:pPr>
            <a:r>
              <a:rPr lang="en-US" sz="2400" dirty="0"/>
              <a:t>Easier on joints</a:t>
            </a:r>
          </a:p>
          <a:p>
            <a:pPr marL="1200150" lvl="1" indent="-457200">
              <a:buFont typeface="Arial" panose="020B0604020202020204" pitchFamily="34" charset="0"/>
              <a:buChar char="•"/>
            </a:pPr>
            <a:r>
              <a:rPr lang="en-US" sz="2400" dirty="0"/>
              <a:t>Mobilizes and </a:t>
            </a:r>
            <a:r>
              <a:rPr lang="en-US" sz="2400" dirty="0" err="1"/>
              <a:t>diureses</a:t>
            </a:r>
            <a:r>
              <a:rPr lang="en-US" sz="2400" dirty="0"/>
              <a:t> extracellular fluid</a:t>
            </a:r>
          </a:p>
          <a:p>
            <a:pPr marL="1200150" lvl="1" indent="-457200">
              <a:buFont typeface="Arial" panose="020B0604020202020204" pitchFamily="34" charset="0"/>
              <a:buChar char="•"/>
            </a:pPr>
            <a:r>
              <a:rPr lang="en-US" sz="2400" dirty="0"/>
              <a:t>COPD respiratory muscle benefits (even just sitting in water that is neck deep!)</a:t>
            </a:r>
          </a:p>
          <a:p>
            <a:pPr marL="1200150" lvl="1" indent="-457200">
              <a:buFont typeface="Arial" panose="020B0604020202020204" pitchFamily="34" charset="0"/>
              <a:buChar char="•"/>
            </a:pPr>
            <a:r>
              <a:rPr lang="en-US" sz="2400" dirty="0"/>
              <a:t>Combines aerobic &amp; resistance training</a:t>
            </a:r>
            <a:endParaRPr lang="en-US" sz="2800" dirty="0"/>
          </a:p>
          <a:p>
            <a:pPr marL="1200150" lvl="1" indent="-457200">
              <a:buFont typeface="Arial" panose="020B0604020202020204" pitchFamily="34" charset="0"/>
              <a:buChar char="•"/>
            </a:pPr>
            <a:endParaRPr lang="en-US" sz="2400" dirty="0"/>
          </a:p>
          <a:p>
            <a:pPr marL="1200150" lvl="1" indent="-457200">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018E2BEB-76D3-4598-8FA1-B8236AA2CBD3}"/>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8BE333F0-0D26-184D-B1E1-9ADEEB8F0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92100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990600" y="1142657"/>
            <a:ext cx="7162800" cy="1752600"/>
          </a:xfrm>
        </p:spPr>
        <p:txBody>
          <a:bodyPr/>
          <a:lstStyle/>
          <a:p>
            <a:pPr algn="l"/>
            <a:r>
              <a:rPr lang="en-US" sz="2800" dirty="0"/>
              <a:t>Resistance Exercise</a:t>
            </a:r>
          </a:p>
          <a:p>
            <a:pPr marL="457200" indent="-457200" algn="l">
              <a:buFont typeface="Arial" panose="020B0604020202020204" pitchFamily="34" charset="0"/>
              <a:buChar char="•"/>
            </a:pPr>
            <a:r>
              <a:rPr lang="en-US" sz="2800" dirty="0"/>
              <a:t>Acute BP rises to as much as 320/250</a:t>
            </a:r>
          </a:p>
          <a:p>
            <a:pPr marL="457200" indent="-457200" algn="l">
              <a:buFont typeface="Arial" panose="020B0604020202020204" pitchFamily="34" charset="0"/>
              <a:buChar char="•"/>
            </a:pPr>
            <a:r>
              <a:rPr lang="en-US" sz="2800" dirty="0"/>
              <a:t>Isolated resistance training increases arterial stiffness</a:t>
            </a:r>
          </a:p>
          <a:p>
            <a:pPr marL="1200150" lvl="1" indent="-457200">
              <a:buFont typeface="Arial" panose="020B0604020202020204" pitchFamily="34" charset="0"/>
              <a:buChar char="•"/>
            </a:pPr>
            <a:r>
              <a:rPr lang="en-US" sz="2400" dirty="0"/>
              <a:t>Likely due to elastin &amp; collagen changes</a:t>
            </a:r>
          </a:p>
          <a:p>
            <a:pPr marL="1200150" lvl="1" indent="-457200">
              <a:buFont typeface="Arial" panose="020B0604020202020204" pitchFamily="34" charset="0"/>
              <a:buChar char="•"/>
            </a:pPr>
            <a:r>
              <a:rPr lang="en-US" sz="2400" dirty="0"/>
              <a:t>Older adults with existing ^arterial stiffness do not worsen “if within AHA exercise guidelines”</a:t>
            </a:r>
          </a:p>
          <a:p>
            <a:pPr marL="457200" indent="-457200" algn="l">
              <a:buFont typeface="Arial" panose="020B0604020202020204" pitchFamily="34" charset="0"/>
              <a:buChar char="•"/>
            </a:pPr>
            <a:r>
              <a:rPr lang="en-US" sz="2800" dirty="0"/>
              <a:t>Yoga is an Isometric Resistance activity!</a:t>
            </a:r>
          </a:p>
          <a:p>
            <a:pPr marL="1200150" lvl="1" indent="-457200">
              <a:buFont typeface="Arial" panose="020B0604020202020204" pitchFamily="34" charset="0"/>
              <a:buChar char="•"/>
            </a:pPr>
            <a:r>
              <a:rPr lang="en-US" sz="2400" dirty="0"/>
              <a:t>No de-stiffening with Hatha or Hot Yoga</a:t>
            </a:r>
          </a:p>
          <a:p>
            <a:pPr marL="1200150" lvl="1" indent="-457200">
              <a:buFont typeface="Arial" panose="020B0604020202020204" pitchFamily="34" charset="0"/>
              <a:buChar char="•"/>
            </a:pPr>
            <a:endParaRPr lang="en-US" sz="2400" dirty="0"/>
          </a:p>
          <a:p>
            <a:pPr marL="1200150" lvl="1" indent="-457200">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42B79639-C094-4940-BD78-BE3AC585D162}"/>
              </a:ext>
            </a:extLst>
          </p:cNvPr>
          <p:cNvPicPr>
            <a:picLocks noChangeAspect="1"/>
          </p:cNvPicPr>
          <p:nvPr/>
        </p:nvPicPr>
        <p:blipFill>
          <a:blip r:embed="rId3"/>
          <a:stretch>
            <a:fillRect/>
          </a:stretch>
        </p:blipFill>
        <p:spPr>
          <a:xfrm>
            <a:off x="3124074" y="6390234"/>
            <a:ext cx="2895851" cy="566977"/>
          </a:xfrm>
          <a:prstGeom prst="rect">
            <a:avLst/>
          </a:prstGeom>
        </p:spPr>
      </p:pic>
      <p:pic>
        <p:nvPicPr>
          <p:cNvPr id="6" name="Picture 5">
            <a:extLst>
              <a:ext uri="{FF2B5EF4-FFF2-40B4-BE49-F238E27FC236}">
                <a16:creationId xmlns:a16="http://schemas.microsoft.com/office/drawing/2014/main" id="{F56AF6E6-C2A1-074C-B956-C3F2386A12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7296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676400"/>
            <a:ext cx="7772400" cy="4648200"/>
          </a:xfrm>
        </p:spPr>
        <p:txBody>
          <a:bodyPr/>
          <a:lstStyle/>
          <a:p>
            <a:pPr algn="l"/>
            <a:r>
              <a:rPr lang="en-US" sz="2800" dirty="0"/>
              <a:t>Cross-Training</a:t>
            </a:r>
          </a:p>
          <a:p>
            <a:pPr marL="457200" indent="-457200" algn="l">
              <a:buFont typeface="Arial" panose="020B0604020202020204" pitchFamily="34" charset="0"/>
              <a:buChar char="•"/>
            </a:pPr>
            <a:r>
              <a:rPr lang="en-US" sz="2800" dirty="0"/>
              <a:t>Theoretically should improve it, since:</a:t>
            </a:r>
          </a:p>
          <a:p>
            <a:pPr marL="1200150" lvl="1" indent="-457200">
              <a:buFont typeface="Arial" panose="020B0604020202020204" pitchFamily="34" charset="0"/>
              <a:buChar char="•"/>
            </a:pPr>
            <a:r>
              <a:rPr lang="en-US" sz="2400" dirty="0"/>
              <a:t>Aerobic </a:t>
            </a:r>
            <a:r>
              <a:rPr lang="en-US" sz="2400" i="1" dirty="0"/>
              <a:t>decreases </a:t>
            </a:r>
            <a:r>
              <a:rPr lang="en-US" sz="2400" dirty="0"/>
              <a:t>arterial stiffness, and</a:t>
            </a:r>
          </a:p>
          <a:p>
            <a:pPr marL="1200150" lvl="1" indent="-457200">
              <a:buFont typeface="Arial" panose="020B0604020202020204" pitchFamily="34" charset="0"/>
              <a:buChar char="•"/>
            </a:pPr>
            <a:r>
              <a:rPr lang="en-US" sz="2400" dirty="0"/>
              <a:t>Resistance </a:t>
            </a:r>
            <a:r>
              <a:rPr lang="en-US" sz="2400" i="1" dirty="0"/>
              <a:t>increases </a:t>
            </a:r>
            <a:r>
              <a:rPr lang="en-US" sz="2400" dirty="0"/>
              <a:t>arterial stiffness, then</a:t>
            </a:r>
          </a:p>
          <a:p>
            <a:pPr marL="1200150" lvl="1" indent="-457200">
              <a:buFont typeface="Arial" panose="020B0604020202020204" pitchFamily="34" charset="0"/>
              <a:buChar char="•"/>
            </a:pPr>
            <a:r>
              <a:rPr lang="en-US" sz="2400" dirty="0"/>
              <a:t>The right combo should be neutral or beneficial</a:t>
            </a:r>
          </a:p>
          <a:p>
            <a:pPr marL="457200" indent="-457200" algn="l">
              <a:buFont typeface="Arial" panose="020B0604020202020204" pitchFamily="34" charset="0"/>
              <a:buChar char="•"/>
            </a:pPr>
            <a:r>
              <a:rPr lang="en-US" sz="2800" dirty="0"/>
              <a:t>Evidence for lower arterial stiffness?</a:t>
            </a:r>
          </a:p>
          <a:p>
            <a:pPr marL="1200150" lvl="1" indent="-457200">
              <a:buFont typeface="Arial" panose="020B0604020202020204" pitchFamily="34" charset="0"/>
              <a:buChar char="•"/>
            </a:pPr>
            <a:r>
              <a:rPr lang="en-US" sz="2400" i="1" dirty="0"/>
              <a:t>Habitual </a:t>
            </a:r>
            <a:r>
              <a:rPr lang="en-US" sz="2400" dirty="0"/>
              <a:t>Rowers compared to sedentary peers</a:t>
            </a:r>
          </a:p>
          <a:p>
            <a:pPr marL="1200150" lvl="1" indent="-457200">
              <a:buFont typeface="Arial" panose="020B0604020202020204" pitchFamily="34" charset="0"/>
              <a:buChar char="•"/>
            </a:pPr>
            <a:r>
              <a:rPr lang="en-US" sz="2400" dirty="0"/>
              <a:t>Aerobic + Circuit Training in Post-Menopause</a:t>
            </a:r>
          </a:p>
          <a:p>
            <a:pPr algn="l"/>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D0A5DE42-86CC-478B-84F8-EB39C23B262C}"/>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1CE33F37-0237-A44B-AA3A-DA1474445D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9710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33400" y="1119104"/>
            <a:ext cx="8077200" cy="4363286"/>
          </a:xfrm>
        </p:spPr>
        <p:txBody>
          <a:bodyPr/>
          <a:lstStyle/>
          <a:p>
            <a:pPr algn="l"/>
            <a:r>
              <a:rPr lang="en-US" sz="2600" dirty="0"/>
              <a:t>Advantages to Cross Training</a:t>
            </a:r>
          </a:p>
          <a:p>
            <a:pPr marL="457200" indent="-457200" algn="l">
              <a:buFont typeface="Arial" panose="020B0604020202020204" pitchFamily="34" charset="0"/>
              <a:buChar char="•"/>
            </a:pPr>
            <a:r>
              <a:rPr lang="en-US" sz="2600" dirty="0"/>
              <a:t>Long term compliance benefits</a:t>
            </a:r>
          </a:p>
          <a:p>
            <a:pPr marL="1200150" lvl="1" indent="-457200">
              <a:buFont typeface="Arial" panose="020B0604020202020204" pitchFamily="34" charset="0"/>
              <a:buChar char="•"/>
            </a:pPr>
            <a:r>
              <a:rPr lang="en-US" sz="2600" dirty="0"/>
              <a:t>Variety helps reduce boredom</a:t>
            </a:r>
          </a:p>
          <a:p>
            <a:pPr marL="1200150" lvl="1" indent="-457200">
              <a:buFont typeface="Arial" panose="020B0604020202020204" pitchFamily="34" charset="0"/>
              <a:buChar char="•"/>
            </a:pPr>
            <a:r>
              <a:rPr lang="en-US" sz="2600" dirty="0"/>
              <a:t>Greater enjoyment </a:t>
            </a:r>
          </a:p>
          <a:p>
            <a:pPr marL="1200150" lvl="1" indent="-457200">
              <a:buFont typeface="Arial" panose="020B0604020202020204" pitchFamily="34" charset="0"/>
              <a:buChar char="•"/>
            </a:pPr>
            <a:r>
              <a:rPr lang="en-US" sz="2600" dirty="0"/>
              <a:t>Less risk of over-use injuries</a:t>
            </a:r>
          </a:p>
          <a:p>
            <a:pPr marL="457200" indent="-457200" algn="l">
              <a:buFont typeface="Arial" panose="020B0604020202020204" pitchFamily="34" charset="0"/>
              <a:buChar char="•"/>
            </a:pPr>
            <a:r>
              <a:rPr lang="en-US" sz="2600" dirty="0"/>
              <a:t>Reduce progression of age-related sarcopenia</a:t>
            </a:r>
          </a:p>
          <a:p>
            <a:pPr marL="1200150" lvl="1" indent="-457200">
              <a:buFont typeface="Arial" panose="020B0604020202020204" pitchFamily="34" charset="0"/>
              <a:buChar char="•"/>
            </a:pPr>
            <a:r>
              <a:rPr lang="en-US" sz="2600" dirty="0"/>
              <a:t>Endurance runners without strength training lose muscle mass the same as sedentary peers!</a:t>
            </a:r>
          </a:p>
          <a:p>
            <a:pPr marL="1200150" lvl="1" indent="-457200">
              <a:buFont typeface="Arial" panose="020B0604020202020204" pitchFamily="34" charset="0"/>
              <a:buChar char="•"/>
            </a:pPr>
            <a:r>
              <a:rPr lang="en-US" sz="2600" dirty="0"/>
              <a:t>Fall risk benefit??</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r>
              <a:rPr lang="en-US" dirty="0"/>
              <a:t>.</a:t>
            </a:r>
          </a:p>
          <a:p>
            <a:endParaRPr lang="en-US" dirty="0">
              <a:solidFill>
                <a:srgbClr val="FFFFFF"/>
              </a:solidFill>
            </a:endParaRPr>
          </a:p>
        </p:txBody>
      </p:sp>
      <p:pic>
        <p:nvPicPr>
          <p:cNvPr id="5" name="Picture 4">
            <a:extLst>
              <a:ext uri="{FF2B5EF4-FFF2-40B4-BE49-F238E27FC236}">
                <a16:creationId xmlns:a16="http://schemas.microsoft.com/office/drawing/2014/main" id="{2E494273-658F-493E-A7AB-3838797F8A75}"/>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5F2F1F9A-5A7A-5D4B-B9C8-107081558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9435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952500" y="1447800"/>
            <a:ext cx="7772400" cy="1752600"/>
          </a:xfrm>
        </p:spPr>
        <p:txBody>
          <a:bodyPr/>
          <a:lstStyle/>
          <a:p>
            <a:pPr algn="l"/>
            <a:r>
              <a:rPr lang="en-US" sz="2800" dirty="0"/>
              <a:t>Are other lifestyle measures additive to the exercise benefit on arterial stiffness?</a:t>
            </a:r>
          </a:p>
          <a:p>
            <a:pPr marL="457200" indent="-457200" algn="l">
              <a:buFont typeface="Arial" panose="020B0604020202020204" pitchFamily="34" charset="0"/>
              <a:buChar char="•"/>
            </a:pPr>
            <a:r>
              <a:rPr lang="en-US" sz="2800" dirty="0"/>
              <a:t>Not many studies—difficult to enroll, control, and follow multiple combinations</a:t>
            </a:r>
          </a:p>
          <a:p>
            <a:pPr marL="457200" indent="-457200" algn="l">
              <a:buFont typeface="Arial" panose="020B0604020202020204" pitchFamily="34" charset="0"/>
              <a:buChar char="•"/>
            </a:pPr>
            <a:r>
              <a:rPr lang="en-US" sz="2800" dirty="0"/>
              <a:t>Post-menopause + Aerobic + LTP ingestion</a:t>
            </a:r>
          </a:p>
          <a:p>
            <a:pPr marL="1200150" lvl="1" indent="-457200">
              <a:buFont typeface="Arial" panose="020B0604020202020204" pitchFamily="34" charset="0"/>
              <a:buChar char="•"/>
            </a:pPr>
            <a:r>
              <a:rPr lang="en-US" sz="2400" dirty="0" err="1"/>
              <a:t>Lactotripeptide</a:t>
            </a:r>
            <a:r>
              <a:rPr lang="en-US" sz="2400" dirty="0"/>
              <a:t>—Japanese cultured skim milk</a:t>
            </a:r>
          </a:p>
          <a:p>
            <a:pPr marL="1200150" lvl="1" indent="-457200">
              <a:buFont typeface="Arial" panose="020B0604020202020204" pitchFamily="34" charset="0"/>
              <a:buChar char="•"/>
            </a:pPr>
            <a:r>
              <a:rPr lang="en-US" sz="2400" dirty="0"/>
              <a:t>ACE-I like effects!</a:t>
            </a:r>
          </a:p>
          <a:p>
            <a:pPr marL="1200150" lvl="1" indent="-457200">
              <a:buFont typeface="Arial" panose="020B0604020202020204" pitchFamily="34" charset="0"/>
              <a:buChar char="•"/>
            </a:pPr>
            <a:r>
              <a:rPr lang="en-US" sz="2400" dirty="0"/>
              <a:t>Greater decline in arterial stiffness and improvement in endothelial function!</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127FD040-05DE-448F-B8B3-6CBA0B304F70}"/>
              </a:ext>
            </a:extLst>
          </p:cNvPr>
          <p:cNvPicPr>
            <a:picLocks noChangeAspect="1"/>
          </p:cNvPicPr>
          <p:nvPr/>
        </p:nvPicPr>
        <p:blipFill>
          <a:blip r:embed="rId3"/>
          <a:stretch>
            <a:fillRect/>
          </a:stretch>
        </p:blipFill>
        <p:spPr>
          <a:xfrm>
            <a:off x="3124074" y="6392862"/>
            <a:ext cx="2895851" cy="566977"/>
          </a:xfrm>
          <a:prstGeom prst="rect">
            <a:avLst/>
          </a:prstGeom>
        </p:spPr>
      </p:pic>
      <p:pic>
        <p:nvPicPr>
          <p:cNvPr id="6" name="Picture 5">
            <a:extLst>
              <a:ext uri="{FF2B5EF4-FFF2-40B4-BE49-F238E27FC236}">
                <a16:creationId xmlns:a16="http://schemas.microsoft.com/office/drawing/2014/main" id="{2B4722B3-0262-374E-874A-02E893C18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115414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04800"/>
            <a:ext cx="7772400" cy="814304"/>
          </a:xfrm>
        </p:spPr>
        <p:txBody>
          <a:bodyPr/>
          <a:lstStyle/>
          <a:p>
            <a:r>
              <a:rPr lang="en-US" sz="3600" dirty="0"/>
              <a:t>EXERCISE AND ARTERIAL AGING</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457200" y="1328912"/>
            <a:ext cx="8229600" cy="4598813"/>
          </a:xfrm>
        </p:spPr>
        <p:txBody>
          <a:bodyPr/>
          <a:lstStyle/>
          <a:p>
            <a:pPr algn="l"/>
            <a:r>
              <a:rPr lang="en-US" sz="2800" dirty="0"/>
              <a:t>BALE-DONEEN TAKEAWAYS</a:t>
            </a:r>
          </a:p>
          <a:p>
            <a:pPr marL="457200" indent="-457200" algn="l">
              <a:buFont typeface="Arial" panose="020B0604020202020204" pitchFamily="34" charset="0"/>
              <a:buChar char="•"/>
            </a:pPr>
            <a:r>
              <a:rPr lang="en-US" sz="2400" dirty="0"/>
              <a:t>It’s never too late to begin a “Movement as Medicine” program</a:t>
            </a:r>
          </a:p>
          <a:p>
            <a:pPr marL="457200" indent="-457200" algn="l">
              <a:buFont typeface="Arial" panose="020B0604020202020204" pitchFamily="34" charset="0"/>
              <a:buChar char="•"/>
            </a:pPr>
            <a:r>
              <a:rPr lang="en-US" sz="2400" dirty="0"/>
              <a:t>Include Arterial Stiffness importance in your Education talk—it’s not “</a:t>
            </a:r>
            <a:r>
              <a:rPr lang="en-US" sz="2400" i="1" dirty="0"/>
              <a:t>just” </a:t>
            </a:r>
            <a:r>
              <a:rPr lang="en-US" sz="2400" dirty="0"/>
              <a:t>plaque!</a:t>
            </a:r>
          </a:p>
          <a:p>
            <a:pPr marL="457200" indent="-457200" algn="l">
              <a:buFont typeface="Arial" panose="020B0604020202020204" pitchFamily="34" charset="0"/>
              <a:buChar char="•"/>
            </a:pPr>
            <a:r>
              <a:rPr lang="en-US" sz="2400" dirty="0"/>
              <a:t>Cross-training of Aerobic AND Resistance is vital for Optimal </a:t>
            </a:r>
            <a:r>
              <a:rPr lang="en-US" sz="2400" dirty="0" err="1"/>
              <a:t>Healthspan</a:t>
            </a:r>
            <a:r>
              <a:rPr lang="en-US" sz="2400" dirty="0"/>
              <a:t> Outcomes</a:t>
            </a:r>
          </a:p>
          <a:p>
            <a:pPr marL="457200" indent="-457200" algn="l">
              <a:buFont typeface="Arial" panose="020B0604020202020204" pitchFamily="34" charset="0"/>
              <a:buChar char="•"/>
            </a:pPr>
            <a:r>
              <a:rPr lang="en-US" sz="2400" dirty="0"/>
              <a:t>Let the patient choose their starting point—”Which activities would you like to start adding into your daily routine?”</a:t>
            </a:r>
          </a:p>
          <a:p>
            <a:pPr marL="457200" indent="-457200" algn="l">
              <a:buFont typeface="Arial" panose="020B0604020202020204" pitchFamily="34" charset="0"/>
              <a:buChar char="•"/>
            </a:pPr>
            <a:r>
              <a:rPr lang="en-US" sz="2400" dirty="0"/>
              <a:t>TLC are probably of additive benefit—studies needed!</a:t>
            </a:r>
          </a:p>
          <a:p>
            <a:pPr algn="l"/>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819400" y="5927725"/>
            <a:ext cx="3505200" cy="930275"/>
          </a:xfrm>
        </p:spPr>
        <p:txBody>
          <a:bodyPr/>
          <a:lstStyle/>
          <a:p>
            <a:pPr algn="l"/>
            <a:r>
              <a:rPr lang="en-US" dirty="0">
                <a:solidFill>
                  <a:srgbClr val="FFFF00"/>
                </a:solidFill>
              </a:rPr>
              <a:t>Hypertension. 2019;74:00-00.  Tanaka</a:t>
            </a:r>
          </a:p>
          <a:p>
            <a:pPr algn="l"/>
            <a:r>
              <a:rPr lang="en-US" dirty="0">
                <a:solidFill>
                  <a:srgbClr val="FFFF00"/>
                </a:solidFill>
              </a:rPr>
              <a:t>Doi:10.1161/hypertensionaha.119.13179.</a:t>
            </a:r>
          </a:p>
          <a:p>
            <a:endParaRPr lang="en-US" dirty="0">
              <a:solidFill>
                <a:srgbClr val="FFFFFF"/>
              </a:solidFill>
            </a:endParaRPr>
          </a:p>
        </p:txBody>
      </p:sp>
      <p:pic>
        <p:nvPicPr>
          <p:cNvPr id="5" name="Picture 4">
            <a:extLst>
              <a:ext uri="{FF2B5EF4-FFF2-40B4-BE49-F238E27FC236}">
                <a16:creationId xmlns:a16="http://schemas.microsoft.com/office/drawing/2014/main" id="{02BAA2A6-D38C-4FED-80D3-CCEE3778054F}"/>
              </a:ext>
            </a:extLst>
          </p:cNvPr>
          <p:cNvPicPr>
            <a:picLocks noChangeAspect="1"/>
          </p:cNvPicPr>
          <p:nvPr/>
        </p:nvPicPr>
        <p:blipFill>
          <a:blip r:embed="rId3"/>
          <a:stretch>
            <a:fillRect/>
          </a:stretch>
        </p:blipFill>
        <p:spPr>
          <a:xfrm>
            <a:off x="3124074" y="6390234"/>
            <a:ext cx="2895851" cy="566977"/>
          </a:xfrm>
          <a:prstGeom prst="rect">
            <a:avLst/>
          </a:prstGeom>
        </p:spPr>
      </p:pic>
      <p:pic>
        <p:nvPicPr>
          <p:cNvPr id="6" name="Picture 5">
            <a:extLst>
              <a:ext uri="{FF2B5EF4-FFF2-40B4-BE49-F238E27FC236}">
                <a16:creationId xmlns:a16="http://schemas.microsoft.com/office/drawing/2014/main" id="{8EED4183-AD1A-8543-ACDF-BEE539121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2975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Featured Articles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266700" y="1358064"/>
            <a:ext cx="8610600" cy="1752600"/>
          </a:xfrm>
        </p:spPr>
        <p:txBody>
          <a:bodyPr/>
          <a:lstStyle/>
          <a:p>
            <a:pPr algn="l"/>
            <a:r>
              <a:rPr lang="en-US" sz="2200" b="1" dirty="0"/>
              <a:t>DISEASE</a:t>
            </a:r>
          </a:p>
          <a:p>
            <a:pPr algn="l"/>
            <a:r>
              <a:rPr lang="en-US" sz="2200" dirty="0"/>
              <a:t>The Prevalence and Correlation of Carotid Artery Calcifications and Dental Pulp Stones in a Saudi Arabian Population</a:t>
            </a:r>
          </a:p>
          <a:p>
            <a:pPr algn="l"/>
            <a:r>
              <a:rPr lang="en-US" sz="2200" dirty="0"/>
              <a:t>Ali </a:t>
            </a:r>
            <a:r>
              <a:rPr lang="en-US" sz="2200" dirty="0" err="1"/>
              <a:t>Alsweed</a:t>
            </a:r>
            <a:r>
              <a:rPr lang="en-US" sz="2200" dirty="0"/>
              <a:t>, </a:t>
            </a:r>
            <a:r>
              <a:rPr lang="en-US" sz="2200" dirty="0" err="1"/>
              <a:t>Randa</a:t>
            </a:r>
            <a:r>
              <a:rPr lang="en-US" sz="2200" dirty="0"/>
              <a:t> Farah, </a:t>
            </a:r>
            <a:r>
              <a:rPr lang="en-US" sz="2200" dirty="0" err="1"/>
              <a:t>Satheeshkumar</a:t>
            </a:r>
            <a:r>
              <a:rPr lang="en-US" sz="2200" dirty="0"/>
              <a:t> PS and </a:t>
            </a:r>
            <a:r>
              <a:rPr lang="en-US" sz="2200" dirty="0" err="1"/>
              <a:t>Rafat</a:t>
            </a:r>
            <a:r>
              <a:rPr lang="en-US" sz="2200" dirty="0"/>
              <a:t> Farah. Diseases 2019;7:50-59; doi:10.3390/diseases7030050</a:t>
            </a:r>
          </a:p>
          <a:p>
            <a:pPr algn="l"/>
            <a:endParaRPr lang="en-US" sz="2200" dirty="0"/>
          </a:p>
          <a:p>
            <a:pPr algn="l"/>
            <a:r>
              <a:rPr lang="en-US" sz="2200" dirty="0"/>
              <a:t>Association of Coronary Artery Calcium With Long-term, Cause-Specific Mortality Among Young Adults </a:t>
            </a:r>
          </a:p>
          <a:p>
            <a:pPr algn="l"/>
            <a:r>
              <a:rPr lang="en-US" sz="2200" dirty="0"/>
              <a:t>Michael D. </a:t>
            </a:r>
            <a:r>
              <a:rPr lang="en-US" sz="2200" dirty="0" err="1"/>
              <a:t>Miedema</a:t>
            </a:r>
            <a:r>
              <a:rPr lang="en-US" sz="2200" dirty="0"/>
              <a:t>, MD, MPH, et al. JAMA Network Open 2019;2(7):e197440. </a:t>
            </a:r>
          </a:p>
          <a:p>
            <a:pPr algn="l"/>
            <a:r>
              <a:rPr lang="en-US" sz="2200" dirty="0"/>
              <a:t>doi:10.1001/jamanetworkopen.2019.7440</a:t>
            </a:r>
          </a:p>
          <a:p>
            <a:pPr algn="l"/>
            <a:endParaRPr lang="en-US" sz="2200" dirty="0"/>
          </a:p>
          <a:p>
            <a:pPr algn="l"/>
            <a:endParaRPr lang="en-US" sz="2200" dirty="0"/>
          </a:p>
        </p:txBody>
      </p:sp>
      <p:pic>
        <p:nvPicPr>
          <p:cNvPr id="5" name="Picture 4">
            <a:extLst>
              <a:ext uri="{FF2B5EF4-FFF2-40B4-BE49-F238E27FC236}">
                <a16:creationId xmlns:a16="http://schemas.microsoft.com/office/drawing/2014/main" id="{E920D9E9-2422-48D6-B3B9-1C30A31F17BA}"/>
              </a:ext>
            </a:extLst>
          </p:cNvPr>
          <p:cNvPicPr>
            <a:picLocks noChangeAspect="1"/>
          </p:cNvPicPr>
          <p:nvPr/>
        </p:nvPicPr>
        <p:blipFill>
          <a:blip r:embed="rId3"/>
          <a:stretch>
            <a:fillRect/>
          </a:stretch>
        </p:blipFill>
        <p:spPr>
          <a:xfrm>
            <a:off x="3124074" y="6304161"/>
            <a:ext cx="2895851" cy="566977"/>
          </a:xfrm>
          <a:prstGeom prst="rect">
            <a:avLst/>
          </a:prstGeom>
        </p:spPr>
      </p:pic>
      <p:pic>
        <p:nvPicPr>
          <p:cNvPr id="6" name="Picture 5">
            <a:extLst>
              <a:ext uri="{FF2B5EF4-FFF2-40B4-BE49-F238E27FC236}">
                <a16:creationId xmlns:a16="http://schemas.microsoft.com/office/drawing/2014/main" id="{5A25A4D7-7F0C-7B43-A73C-A8DF0A3AA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443746"/>
            <a:ext cx="1295400" cy="311150"/>
          </a:xfrm>
          <a:prstGeom prst="rect">
            <a:avLst/>
          </a:prstGeom>
        </p:spPr>
      </p:pic>
    </p:spTree>
    <p:extLst>
      <p:ext uri="{BB962C8B-B14F-4D97-AF65-F5344CB8AC3E}">
        <p14:creationId xmlns:p14="http://schemas.microsoft.com/office/powerpoint/2010/main" val="3929437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266700" y="304800"/>
            <a:ext cx="8610600" cy="966704"/>
          </a:xfrm>
        </p:spPr>
        <p:txBody>
          <a:bodyPr/>
          <a:lstStyle/>
          <a:p>
            <a:r>
              <a:rPr lang="en-US" sz="3600" dirty="0"/>
              <a:t>CARDIAC SYNCOPE EVALUATION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09600" y="1732714"/>
            <a:ext cx="8267700" cy="3753685"/>
          </a:xfrm>
        </p:spPr>
        <p:txBody>
          <a:bodyPr/>
          <a:lstStyle/>
          <a:p>
            <a:pPr algn="l"/>
            <a:r>
              <a:rPr lang="en-US" sz="2800" dirty="0"/>
              <a:t>Definition:</a:t>
            </a:r>
          </a:p>
          <a:p>
            <a:pPr algn="l"/>
            <a:r>
              <a:rPr lang="en-US" sz="2800" dirty="0"/>
              <a:t>“In cardiac syncope, the primary event is a marked reduction in cardiac output due to cardiopulmonary disease, such as arrhythmia, structural heart disease, or pulmonary embolism that leads to cerebral hypoperfusion.”</a:t>
            </a:r>
          </a:p>
          <a:p>
            <a:pPr algn="l"/>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362199" y="6069516"/>
            <a:ext cx="4419600" cy="6254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5" name="Picture 4">
            <a:extLst>
              <a:ext uri="{FF2B5EF4-FFF2-40B4-BE49-F238E27FC236}">
                <a16:creationId xmlns:a16="http://schemas.microsoft.com/office/drawing/2014/main" id="{5EABA553-B993-4887-BA4F-300A7FEACED1}"/>
              </a:ext>
            </a:extLst>
          </p:cNvPr>
          <p:cNvPicPr>
            <a:picLocks noChangeAspect="1"/>
          </p:cNvPicPr>
          <p:nvPr/>
        </p:nvPicPr>
        <p:blipFill>
          <a:blip r:embed="rId3"/>
          <a:stretch>
            <a:fillRect/>
          </a:stretch>
        </p:blipFill>
        <p:spPr>
          <a:xfrm>
            <a:off x="3124074" y="6416758"/>
            <a:ext cx="2895851" cy="566977"/>
          </a:xfrm>
          <a:prstGeom prst="rect">
            <a:avLst/>
          </a:prstGeom>
        </p:spPr>
      </p:pic>
      <p:pic>
        <p:nvPicPr>
          <p:cNvPr id="6" name="Picture 5">
            <a:extLst>
              <a:ext uri="{FF2B5EF4-FFF2-40B4-BE49-F238E27FC236}">
                <a16:creationId xmlns:a16="http://schemas.microsoft.com/office/drawing/2014/main" id="{64532E7D-1694-4241-9E0A-299537A49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198505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266700" y="304800"/>
            <a:ext cx="8610600" cy="966704"/>
          </a:xfrm>
        </p:spPr>
        <p:txBody>
          <a:bodyPr/>
          <a:lstStyle/>
          <a:p>
            <a:r>
              <a:rPr lang="en-US" sz="3600" dirty="0"/>
              <a:t>CARDIAC SYNCOPE EVALUATION</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235482"/>
            <a:ext cx="6400800" cy="4371306"/>
          </a:xfrm>
        </p:spPr>
        <p:txBody>
          <a:bodyPr/>
          <a:lstStyle/>
          <a:p>
            <a:pPr algn="l"/>
            <a:r>
              <a:rPr lang="en-US" sz="2800" dirty="0"/>
              <a:t>Does not include:</a:t>
            </a:r>
          </a:p>
          <a:p>
            <a:pPr marL="457200" indent="-457200" algn="l">
              <a:buFont typeface="Arial" panose="020B0604020202020204" pitchFamily="34" charset="0"/>
              <a:buChar char="•"/>
            </a:pPr>
            <a:r>
              <a:rPr lang="en-US" sz="2800" dirty="0"/>
              <a:t>Orthostatic hypotension</a:t>
            </a:r>
          </a:p>
          <a:p>
            <a:pPr marL="457200" indent="-457200" algn="l">
              <a:buFont typeface="Arial" panose="020B0604020202020204" pitchFamily="34" charset="0"/>
              <a:buChar char="•"/>
            </a:pPr>
            <a:r>
              <a:rPr lang="en-US" sz="2800" dirty="0"/>
              <a:t>Reflex syncope</a:t>
            </a:r>
          </a:p>
          <a:p>
            <a:pPr lvl="1" indent="0">
              <a:buNone/>
            </a:pPr>
            <a:r>
              <a:rPr lang="en-US" sz="2400" dirty="0"/>
              <a:t>Vasovagal</a:t>
            </a:r>
          </a:p>
          <a:p>
            <a:pPr lvl="1" indent="0">
              <a:buNone/>
            </a:pPr>
            <a:r>
              <a:rPr lang="en-US" sz="2400" dirty="0"/>
              <a:t>Situational</a:t>
            </a:r>
          </a:p>
          <a:p>
            <a:pPr lvl="1" indent="0">
              <a:buNone/>
            </a:pPr>
            <a:r>
              <a:rPr lang="en-US" sz="2400" dirty="0"/>
              <a:t>Carotid Sinus Hypersensitivity</a:t>
            </a:r>
          </a:p>
          <a:p>
            <a:pPr marL="457200" indent="-457200" algn="l">
              <a:buFont typeface="Arial" panose="020B0604020202020204" pitchFamily="34" charset="0"/>
              <a:buChar char="•"/>
            </a:pPr>
            <a:r>
              <a:rPr lang="en-US" sz="2800" dirty="0"/>
              <a:t>Seizure</a:t>
            </a:r>
          </a:p>
          <a:p>
            <a:pPr marL="457200" indent="-457200" algn="l">
              <a:buFont typeface="Arial" panose="020B0604020202020204" pitchFamily="34" charset="0"/>
              <a:buChar char="•"/>
            </a:pPr>
            <a:r>
              <a:rPr lang="en-US" sz="2800" dirty="0"/>
              <a:t>Subclavian Steal</a:t>
            </a:r>
          </a:p>
          <a:p>
            <a:pPr marL="457200" indent="-457200" algn="l">
              <a:buFont typeface="Arial" panose="020B0604020202020204" pitchFamily="34" charset="0"/>
              <a:buChar char="•"/>
            </a:pPr>
            <a:r>
              <a:rPr lang="en-US" sz="2800" dirty="0"/>
              <a:t>Vertebrobasilar TIA</a:t>
            </a:r>
          </a:p>
          <a:p>
            <a:pPr marL="457200" indent="-457200" algn="l">
              <a:buFont typeface="Arial" panose="020B0604020202020204" pitchFamily="34" charset="0"/>
              <a:buChar char="•"/>
            </a:pPr>
            <a:r>
              <a:rPr lang="en-US" sz="2800" dirty="0"/>
              <a:t>Subarachnoid hemorrhage</a:t>
            </a:r>
          </a:p>
          <a:p>
            <a:endParaRPr lang="en-US" dirty="0"/>
          </a:p>
          <a:p>
            <a:pPr lvl="1" indent="0">
              <a:buNone/>
            </a:pPr>
            <a:endParaRPr lang="en-US" sz="2400" dirty="0"/>
          </a:p>
          <a:p>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362199" y="6040612"/>
            <a:ext cx="4419600" cy="6254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5" name="Picture 4">
            <a:extLst>
              <a:ext uri="{FF2B5EF4-FFF2-40B4-BE49-F238E27FC236}">
                <a16:creationId xmlns:a16="http://schemas.microsoft.com/office/drawing/2014/main" id="{F7B871F1-DFF7-42A5-8AA4-D6406D347359}"/>
              </a:ext>
            </a:extLst>
          </p:cNvPr>
          <p:cNvPicPr>
            <a:picLocks noChangeAspect="1"/>
          </p:cNvPicPr>
          <p:nvPr/>
        </p:nvPicPr>
        <p:blipFill>
          <a:blip r:embed="rId3"/>
          <a:stretch>
            <a:fillRect/>
          </a:stretch>
        </p:blipFill>
        <p:spPr>
          <a:xfrm>
            <a:off x="3124074" y="6416758"/>
            <a:ext cx="2895851" cy="566977"/>
          </a:xfrm>
          <a:prstGeom prst="rect">
            <a:avLst/>
          </a:prstGeom>
        </p:spPr>
      </p:pic>
      <p:pic>
        <p:nvPicPr>
          <p:cNvPr id="6" name="Picture 5">
            <a:extLst>
              <a:ext uri="{FF2B5EF4-FFF2-40B4-BE49-F238E27FC236}">
                <a16:creationId xmlns:a16="http://schemas.microsoft.com/office/drawing/2014/main" id="{E4183AF3-77A0-494D-84CD-977B39508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703033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266700" y="304800"/>
            <a:ext cx="8610600" cy="966704"/>
          </a:xfrm>
        </p:spPr>
        <p:txBody>
          <a:bodyPr/>
          <a:lstStyle/>
          <a:p>
            <a:r>
              <a:rPr lang="en-US" sz="3600" dirty="0"/>
              <a:t>CARDIAC SYNCOPE BIOMARKERS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058862"/>
            <a:ext cx="6400800" cy="1752600"/>
          </a:xfrm>
        </p:spPr>
        <p:txBody>
          <a:bodyPr/>
          <a:lstStyle/>
          <a:p>
            <a:pPr algn="l"/>
            <a:r>
              <a:rPr lang="en-US" sz="2800" dirty="0"/>
              <a:t>Annual Incidence of syncope in adults:</a:t>
            </a:r>
          </a:p>
          <a:p>
            <a:pPr marL="457200" indent="-457200" algn="l">
              <a:buFont typeface="Arial" panose="020B0604020202020204" pitchFamily="34" charset="0"/>
              <a:buChar char="•"/>
            </a:pPr>
            <a:r>
              <a:rPr lang="en-US" sz="2800" dirty="0"/>
              <a:t>0.6%</a:t>
            </a:r>
          </a:p>
          <a:p>
            <a:pPr marL="457200" indent="-457200" algn="l">
              <a:buFont typeface="Arial" panose="020B0604020202020204" pitchFamily="34" charset="0"/>
              <a:buChar char="•"/>
            </a:pPr>
            <a:r>
              <a:rPr lang="en-US" sz="2800" dirty="0"/>
              <a:t>2-6% in elderly</a:t>
            </a:r>
          </a:p>
          <a:p>
            <a:pPr algn="l"/>
            <a:r>
              <a:rPr lang="en-US" sz="2800" dirty="0"/>
              <a:t>Lifetime Prevalence in adults:</a:t>
            </a:r>
          </a:p>
          <a:p>
            <a:pPr marL="342900" indent="-342900" algn="l">
              <a:buFont typeface="Arial" panose="020B0604020202020204" pitchFamily="34" charset="0"/>
              <a:buChar char="•"/>
            </a:pPr>
            <a:r>
              <a:rPr lang="en-US" sz="2800" dirty="0"/>
              <a:t>18-47%</a:t>
            </a:r>
          </a:p>
          <a:p>
            <a:pPr algn="l"/>
            <a:r>
              <a:rPr lang="en-US" sz="2800" dirty="0"/>
              <a:t>Etiology in ER cases</a:t>
            </a:r>
          </a:p>
          <a:p>
            <a:pPr marL="342900" indent="-342900" algn="l">
              <a:buFont typeface="Arial" panose="020B0604020202020204" pitchFamily="34" charset="0"/>
              <a:buChar char="•"/>
            </a:pPr>
            <a:r>
              <a:rPr lang="en-US" sz="2800" dirty="0"/>
              <a:t>Cardiac 5-21%</a:t>
            </a:r>
          </a:p>
          <a:p>
            <a:pPr marL="342900" indent="-342900" algn="l">
              <a:buFont typeface="Arial" panose="020B0604020202020204" pitchFamily="34" charset="0"/>
              <a:buChar char="•"/>
            </a:pPr>
            <a:r>
              <a:rPr lang="en-US" sz="2800" dirty="0"/>
              <a:t>Vasovagal 21-48%</a:t>
            </a:r>
          </a:p>
          <a:p>
            <a:pPr marL="342900" indent="-342900" algn="l">
              <a:buFont typeface="Arial" panose="020B0604020202020204" pitchFamily="34" charset="0"/>
              <a:buChar char="•"/>
            </a:pPr>
            <a:r>
              <a:rPr lang="en-US" sz="2800" dirty="0"/>
              <a:t>Orthostatic 4-24%</a:t>
            </a:r>
          </a:p>
          <a:p>
            <a:pPr marL="342900" indent="-342900" algn="l">
              <a:buFont typeface="Arial" panose="020B0604020202020204" pitchFamily="34" charset="0"/>
              <a:buChar char="•"/>
            </a:pPr>
            <a:r>
              <a:rPr lang="en-US" sz="2800" dirty="0"/>
              <a:t>Unexplained 17-37%</a:t>
            </a:r>
            <a:endParaRPr lang="en-US" sz="2400" dirty="0"/>
          </a:p>
          <a:p>
            <a:pPr marL="457200" indent="-457200" algn="l">
              <a:buFont typeface="Arial" panose="020B0604020202020204" pitchFamily="34" charset="0"/>
              <a:buChar char="•"/>
            </a:pPr>
            <a:endParaRPr lang="en-US" sz="2800" dirty="0"/>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362199" y="6032591"/>
            <a:ext cx="4419600" cy="6254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5" name="Picture 4">
            <a:extLst>
              <a:ext uri="{FF2B5EF4-FFF2-40B4-BE49-F238E27FC236}">
                <a16:creationId xmlns:a16="http://schemas.microsoft.com/office/drawing/2014/main" id="{556CE7BB-EDBF-43F7-9B54-FF58AD6B232D}"/>
              </a:ext>
            </a:extLst>
          </p:cNvPr>
          <p:cNvPicPr>
            <a:picLocks noChangeAspect="1"/>
          </p:cNvPicPr>
          <p:nvPr/>
        </p:nvPicPr>
        <p:blipFill>
          <a:blip r:embed="rId3"/>
          <a:stretch>
            <a:fillRect/>
          </a:stretch>
        </p:blipFill>
        <p:spPr>
          <a:xfrm>
            <a:off x="3124074" y="6408737"/>
            <a:ext cx="2895851" cy="566977"/>
          </a:xfrm>
          <a:prstGeom prst="rect">
            <a:avLst/>
          </a:prstGeom>
        </p:spPr>
      </p:pic>
      <p:pic>
        <p:nvPicPr>
          <p:cNvPr id="6" name="Picture 5">
            <a:extLst>
              <a:ext uri="{FF2B5EF4-FFF2-40B4-BE49-F238E27FC236}">
                <a16:creationId xmlns:a16="http://schemas.microsoft.com/office/drawing/2014/main" id="{81397F8D-0ED2-C140-A0F7-10E22B40F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0062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266700" y="304800"/>
            <a:ext cx="8610600" cy="966704"/>
          </a:xfrm>
        </p:spPr>
        <p:txBody>
          <a:bodyPr/>
          <a:lstStyle/>
          <a:p>
            <a:r>
              <a:rPr lang="en-US" sz="3600" dirty="0"/>
              <a:t>CARDIAC SYNCOPE BIOMARKERS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085850" y="4270755"/>
            <a:ext cx="7239000" cy="1752600"/>
          </a:xfrm>
        </p:spPr>
        <p:txBody>
          <a:bodyPr/>
          <a:lstStyle/>
          <a:p>
            <a:pPr algn="l"/>
            <a:r>
              <a:rPr lang="en-US" sz="2800" dirty="0"/>
              <a:t>*Lesser elevations of NT-ProBNP were also associated with cardiac syncope, but with wider ranges of specificity/sensitivity/LR</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362199" y="6002188"/>
            <a:ext cx="4419600" cy="6254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graphicFrame>
        <p:nvGraphicFramePr>
          <p:cNvPr id="5" name="Table 4">
            <a:extLst>
              <a:ext uri="{FF2B5EF4-FFF2-40B4-BE49-F238E27FC236}">
                <a16:creationId xmlns:a16="http://schemas.microsoft.com/office/drawing/2014/main" id="{C7133FA0-0070-40E1-B865-922682A559EB}"/>
              </a:ext>
            </a:extLst>
          </p:cNvPr>
          <p:cNvGraphicFramePr>
            <a:graphicFrameLocks noGrp="1"/>
          </p:cNvGraphicFramePr>
          <p:nvPr>
            <p:extLst>
              <p:ext uri="{D42A27DB-BD31-4B8C-83A1-F6EECF244321}">
                <p14:modId xmlns:p14="http://schemas.microsoft.com/office/powerpoint/2010/main" val="3676169684"/>
              </p:ext>
            </p:extLst>
          </p:nvPr>
        </p:nvGraphicFramePr>
        <p:xfrm>
          <a:off x="533400" y="1418864"/>
          <a:ext cx="8343900" cy="2560320"/>
        </p:xfrm>
        <a:graphic>
          <a:graphicData uri="http://schemas.openxmlformats.org/drawingml/2006/table">
            <a:tbl>
              <a:tblPr firstRow="1" bandRow="1">
                <a:tableStyleId>{5C22544A-7EE6-4342-B048-85BDC9FD1C3A}</a:tableStyleId>
              </a:tblPr>
              <a:tblGrid>
                <a:gridCol w="1668780">
                  <a:extLst>
                    <a:ext uri="{9D8B030D-6E8A-4147-A177-3AD203B41FA5}">
                      <a16:colId xmlns:a16="http://schemas.microsoft.com/office/drawing/2014/main" val="1883580056"/>
                    </a:ext>
                  </a:extLst>
                </a:gridCol>
                <a:gridCol w="1684020">
                  <a:extLst>
                    <a:ext uri="{9D8B030D-6E8A-4147-A177-3AD203B41FA5}">
                      <a16:colId xmlns:a16="http://schemas.microsoft.com/office/drawing/2014/main" val="4037355025"/>
                    </a:ext>
                  </a:extLst>
                </a:gridCol>
                <a:gridCol w="1653540">
                  <a:extLst>
                    <a:ext uri="{9D8B030D-6E8A-4147-A177-3AD203B41FA5}">
                      <a16:colId xmlns:a16="http://schemas.microsoft.com/office/drawing/2014/main" val="3552937564"/>
                    </a:ext>
                  </a:extLst>
                </a:gridCol>
                <a:gridCol w="1668780">
                  <a:extLst>
                    <a:ext uri="{9D8B030D-6E8A-4147-A177-3AD203B41FA5}">
                      <a16:colId xmlns:a16="http://schemas.microsoft.com/office/drawing/2014/main" val="2978777197"/>
                    </a:ext>
                  </a:extLst>
                </a:gridCol>
                <a:gridCol w="1668780">
                  <a:extLst>
                    <a:ext uri="{9D8B030D-6E8A-4147-A177-3AD203B41FA5}">
                      <a16:colId xmlns:a16="http://schemas.microsoft.com/office/drawing/2014/main" val="3451957636"/>
                    </a:ext>
                  </a:extLst>
                </a:gridCol>
              </a:tblGrid>
              <a:tr h="578734">
                <a:tc>
                  <a:txBody>
                    <a:bodyPr/>
                    <a:lstStyle/>
                    <a:p>
                      <a:pPr algn="ctr"/>
                      <a:r>
                        <a:rPr lang="en-US" dirty="0"/>
                        <a:t>BIOMARKER</a:t>
                      </a:r>
                    </a:p>
                  </a:txBody>
                  <a:tcPr/>
                </a:tc>
                <a:tc>
                  <a:txBody>
                    <a:bodyPr/>
                    <a:lstStyle/>
                    <a:p>
                      <a:pPr algn="ctr"/>
                      <a:r>
                        <a:rPr lang="en-US" dirty="0"/>
                        <a:t>95% SPEC.  “RULE IN”</a:t>
                      </a:r>
                    </a:p>
                  </a:txBody>
                  <a:tcPr/>
                </a:tc>
                <a:tc>
                  <a:txBody>
                    <a:bodyPr/>
                    <a:lstStyle/>
                    <a:p>
                      <a:pPr algn="ctr"/>
                      <a:r>
                        <a:rPr lang="en-US" dirty="0"/>
                        <a:t>LIKELIHOOD RATIO</a:t>
                      </a:r>
                    </a:p>
                  </a:txBody>
                  <a:tcPr/>
                </a:tc>
                <a:tc>
                  <a:txBody>
                    <a:bodyPr/>
                    <a:lstStyle/>
                    <a:p>
                      <a:pPr algn="ctr"/>
                      <a:r>
                        <a:rPr lang="en-US" dirty="0"/>
                        <a:t>95% SENS.  “RULE OUT”</a:t>
                      </a:r>
                    </a:p>
                  </a:txBody>
                  <a:tcPr/>
                </a:tc>
                <a:tc>
                  <a:txBody>
                    <a:bodyPr/>
                    <a:lstStyle/>
                    <a:p>
                      <a:pPr algn="ctr"/>
                      <a:r>
                        <a:rPr lang="en-US" dirty="0"/>
                        <a:t>LIKELIHOOD  RATIO</a:t>
                      </a:r>
                    </a:p>
                  </a:txBody>
                  <a:tcPr/>
                </a:tc>
                <a:extLst>
                  <a:ext uri="{0D108BD9-81ED-4DB2-BD59-A6C34878D82A}">
                    <a16:rowId xmlns:a16="http://schemas.microsoft.com/office/drawing/2014/main" val="1409525356"/>
                  </a:ext>
                </a:extLst>
              </a:tr>
              <a:tr h="578734">
                <a:tc>
                  <a:txBody>
                    <a:bodyPr/>
                    <a:lstStyle/>
                    <a:p>
                      <a:pPr algn="ctr"/>
                      <a:r>
                        <a:rPr lang="en-US" b="1" dirty="0" err="1">
                          <a:solidFill>
                            <a:schemeClr val="bg2"/>
                          </a:solidFill>
                        </a:rPr>
                        <a:t>hs-cTpn</a:t>
                      </a:r>
                      <a:r>
                        <a:rPr lang="en-US" b="1" dirty="0">
                          <a:solidFill>
                            <a:schemeClr val="bg2"/>
                          </a:solidFill>
                        </a:rPr>
                        <a:t> T   Roche</a:t>
                      </a:r>
                    </a:p>
                  </a:txBody>
                  <a:tcPr/>
                </a:tc>
                <a:tc>
                  <a:txBody>
                    <a:bodyPr/>
                    <a:lstStyle/>
                    <a:p>
                      <a:pPr algn="ctr"/>
                      <a:r>
                        <a:rPr lang="en-US" b="1" u="sng" dirty="0">
                          <a:solidFill>
                            <a:schemeClr val="bg2"/>
                          </a:solidFill>
                        </a:rPr>
                        <a:t>&gt;</a:t>
                      </a:r>
                      <a:r>
                        <a:rPr lang="en-US" b="1" u="none" dirty="0">
                          <a:solidFill>
                            <a:schemeClr val="bg2"/>
                          </a:solidFill>
                        </a:rPr>
                        <a:t> 42 ng/L</a:t>
                      </a:r>
                      <a:endParaRPr lang="en-US" b="1" u="sng" dirty="0">
                        <a:solidFill>
                          <a:schemeClr val="bg2"/>
                        </a:solidFill>
                      </a:endParaRPr>
                    </a:p>
                  </a:txBody>
                  <a:tcPr/>
                </a:tc>
                <a:tc>
                  <a:txBody>
                    <a:bodyPr/>
                    <a:lstStyle/>
                    <a:p>
                      <a:pPr algn="ctr"/>
                      <a:r>
                        <a:rPr lang="en-US" b="1" dirty="0">
                          <a:solidFill>
                            <a:schemeClr val="bg2"/>
                          </a:solidFill>
                        </a:rPr>
                        <a:t>5.1</a:t>
                      </a:r>
                    </a:p>
                  </a:txBody>
                  <a:tcPr/>
                </a:tc>
                <a:tc>
                  <a:txBody>
                    <a:bodyPr/>
                    <a:lstStyle/>
                    <a:p>
                      <a:pPr algn="ctr"/>
                      <a:r>
                        <a:rPr lang="en-US" b="1" dirty="0">
                          <a:solidFill>
                            <a:schemeClr val="bg2"/>
                          </a:solidFill>
                        </a:rPr>
                        <a:t>&lt; 5 ng/L</a:t>
                      </a:r>
                    </a:p>
                  </a:txBody>
                  <a:tcPr/>
                </a:tc>
                <a:tc>
                  <a:txBody>
                    <a:bodyPr/>
                    <a:lstStyle/>
                    <a:p>
                      <a:pPr algn="ctr"/>
                      <a:r>
                        <a:rPr lang="en-US" b="1" dirty="0">
                          <a:solidFill>
                            <a:schemeClr val="bg2"/>
                          </a:solidFill>
                        </a:rPr>
                        <a:t>0.15</a:t>
                      </a:r>
                    </a:p>
                  </a:txBody>
                  <a:tcPr/>
                </a:tc>
                <a:extLst>
                  <a:ext uri="{0D108BD9-81ED-4DB2-BD59-A6C34878D82A}">
                    <a16:rowId xmlns:a16="http://schemas.microsoft.com/office/drawing/2014/main" val="1633592700"/>
                  </a:ext>
                </a:extLst>
              </a:tr>
              <a:tr h="578734">
                <a:tc>
                  <a:txBody>
                    <a:bodyPr/>
                    <a:lstStyle/>
                    <a:p>
                      <a:pPr algn="ctr"/>
                      <a:r>
                        <a:rPr lang="en-US" b="1" dirty="0" err="1">
                          <a:solidFill>
                            <a:schemeClr val="bg2"/>
                          </a:solidFill>
                        </a:rPr>
                        <a:t>hs-cTpn</a:t>
                      </a:r>
                      <a:r>
                        <a:rPr lang="en-US" b="1" dirty="0">
                          <a:solidFill>
                            <a:schemeClr val="bg2"/>
                          </a:solidFill>
                        </a:rPr>
                        <a:t> I   Abbott</a:t>
                      </a:r>
                    </a:p>
                  </a:txBody>
                  <a:tcPr/>
                </a:tc>
                <a:tc>
                  <a:txBody>
                    <a:bodyPr/>
                    <a:lstStyle/>
                    <a:p>
                      <a:pPr algn="ctr"/>
                      <a:r>
                        <a:rPr lang="en-US" b="1" u="sng" dirty="0">
                          <a:solidFill>
                            <a:schemeClr val="bg2"/>
                          </a:solidFill>
                        </a:rPr>
                        <a:t>&gt;</a:t>
                      </a:r>
                      <a:r>
                        <a:rPr lang="en-US" b="1" u="none" dirty="0">
                          <a:solidFill>
                            <a:schemeClr val="bg2"/>
                          </a:solidFill>
                        </a:rPr>
                        <a:t> 31.3 ng/L</a:t>
                      </a:r>
                      <a:endParaRPr lang="en-US" b="1" u="sng" dirty="0">
                        <a:solidFill>
                          <a:schemeClr val="bg2"/>
                        </a:solidFill>
                      </a:endParaRPr>
                    </a:p>
                  </a:txBody>
                  <a:tcPr/>
                </a:tc>
                <a:tc>
                  <a:txBody>
                    <a:bodyPr/>
                    <a:lstStyle/>
                    <a:p>
                      <a:pPr algn="ctr"/>
                      <a:r>
                        <a:rPr lang="en-US" b="1" dirty="0">
                          <a:solidFill>
                            <a:schemeClr val="bg2"/>
                          </a:solidFill>
                        </a:rPr>
                        <a:t>5.4</a:t>
                      </a:r>
                    </a:p>
                  </a:txBody>
                  <a:tcPr/>
                </a:tc>
                <a:tc>
                  <a:txBody>
                    <a:bodyPr/>
                    <a:lstStyle/>
                    <a:p>
                      <a:pPr algn="ctr"/>
                      <a:r>
                        <a:rPr lang="en-US" b="1" dirty="0">
                          <a:solidFill>
                            <a:schemeClr val="bg2"/>
                          </a:solidFill>
                        </a:rPr>
                        <a:t>&lt; 2.2 ng/L</a:t>
                      </a:r>
                    </a:p>
                  </a:txBody>
                  <a:tcPr/>
                </a:tc>
                <a:tc>
                  <a:txBody>
                    <a:bodyPr/>
                    <a:lstStyle/>
                    <a:p>
                      <a:pPr algn="ctr"/>
                      <a:r>
                        <a:rPr lang="en-US" b="1" dirty="0">
                          <a:solidFill>
                            <a:schemeClr val="bg2"/>
                          </a:solidFill>
                        </a:rPr>
                        <a:t>0.18</a:t>
                      </a:r>
                    </a:p>
                    <a:p>
                      <a:pPr algn="ctr"/>
                      <a:endParaRPr lang="en-US" b="1" dirty="0">
                        <a:solidFill>
                          <a:schemeClr val="bg2"/>
                        </a:solidFill>
                      </a:endParaRPr>
                    </a:p>
                  </a:txBody>
                  <a:tcPr/>
                </a:tc>
                <a:extLst>
                  <a:ext uri="{0D108BD9-81ED-4DB2-BD59-A6C34878D82A}">
                    <a16:rowId xmlns:a16="http://schemas.microsoft.com/office/drawing/2014/main" val="4137659873"/>
                  </a:ext>
                </a:extLst>
              </a:tr>
              <a:tr h="578734">
                <a:tc>
                  <a:txBody>
                    <a:bodyPr/>
                    <a:lstStyle/>
                    <a:p>
                      <a:pPr algn="ctr"/>
                      <a:r>
                        <a:rPr lang="en-US" b="1" dirty="0">
                          <a:solidFill>
                            <a:schemeClr val="bg2"/>
                          </a:solidFill>
                        </a:rPr>
                        <a:t>NT-</a:t>
                      </a:r>
                      <a:r>
                        <a:rPr lang="en-US" b="1" dirty="0" err="1">
                          <a:solidFill>
                            <a:schemeClr val="bg2"/>
                          </a:solidFill>
                        </a:rPr>
                        <a:t>proBNP</a:t>
                      </a:r>
                      <a:endParaRPr lang="en-US" b="1" dirty="0">
                        <a:solidFill>
                          <a:schemeClr val="bg2"/>
                        </a:solidFill>
                      </a:endParaRPr>
                    </a:p>
                  </a:txBody>
                  <a:tcPr/>
                </a:tc>
                <a:tc>
                  <a:txBody>
                    <a:bodyPr/>
                    <a:lstStyle/>
                    <a:p>
                      <a:pPr marL="0" indent="0" algn="ctr">
                        <a:buFont typeface="Wingdings" panose="05000000000000000000" pitchFamily="2" charset="2"/>
                        <a:buNone/>
                      </a:pPr>
                      <a:r>
                        <a:rPr lang="en-US" b="1" dirty="0">
                          <a:solidFill>
                            <a:schemeClr val="bg2"/>
                          </a:solidFill>
                        </a:rPr>
                        <a:t>1966 pg/mL</a:t>
                      </a:r>
                    </a:p>
                    <a:p>
                      <a:pPr marL="0" indent="0" algn="ctr">
                        <a:buFont typeface="Wingdings" panose="05000000000000000000" pitchFamily="2" charset="2"/>
                        <a:buNone/>
                      </a:pPr>
                      <a:r>
                        <a:rPr lang="en-US" b="1" dirty="0">
                          <a:solidFill>
                            <a:schemeClr val="bg2"/>
                          </a:solidFill>
                        </a:rPr>
                        <a:t>*</a:t>
                      </a:r>
                    </a:p>
                  </a:txBody>
                  <a:tcPr/>
                </a:tc>
                <a:tc>
                  <a:txBody>
                    <a:bodyPr/>
                    <a:lstStyle/>
                    <a:p>
                      <a:pPr algn="ctr"/>
                      <a:r>
                        <a:rPr lang="en-US" b="1" dirty="0">
                          <a:solidFill>
                            <a:schemeClr val="bg2"/>
                          </a:solidFill>
                        </a:rPr>
                        <a:t>5.8</a:t>
                      </a:r>
                    </a:p>
                  </a:txBody>
                  <a:tcPr/>
                </a:tc>
                <a:tc>
                  <a:txBody>
                    <a:bodyPr/>
                    <a:lstStyle/>
                    <a:p>
                      <a:pPr algn="ctr"/>
                      <a:r>
                        <a:rPr lang="en-US" b="1" dirty="0">
                          <a:solidFill>
                            <a:schemeClr val="bg2"/>
                          </a:solidFill>
                        </a:rPr>
                        <a:t>&lt; 69 pg/mL</a:t>
                      </a:r>
                    </a:p>
                  </a:txBody>
                  <a:tcPr/>
                </a:tc>
                <a:tc>
                  <a:txBody>
                    <a:bodyPr/>
                    <a:lstStyle/>
                    <a:p>
                      <a:pPr algn="ctr"/>
                      <a:r>
                        <a:rPr lang="en-US" b="1" dirty="0">
                          <a:solidFill>
                            <a:schemeClr val="bg2"/>
                          </a:solidFill>
                        </a:rPr>
                        <a:t>0.16</a:t>
                      </a:r>
                    </a:p>
                  </a:txBody>
                  <a:tcPr/>
                </a:tc>
                <a:extLst>
                  <a:ext uri="{0D108BD9-81ED-4DB2-BD59-A6C34878D82A}">
                    <a16:rowId xmlns:a16="http://schemas.microsoft.com/office/drawing/2014/main" val="1508628743"/>
                  </a:ext>
                </a:extLst>
              </a:tr>
            </a:tbl>
          </a:graphicData>
        </a:graphic>
      </p:graphicFrame>
      <p:sp>
        <p:nvSpPr>
          <p:cNvPr id="6" name="Rectangle 5">
            <a:extLst>
              <a:ext uri="{FF2B5EF4-FFF2-40B4-BE49-F238E27FC236}">
                <a16:creationId xmlns:a16="http://schemas.microsoft.com/office/drawing/2014/main" id="{A6B22B95-7810-47BA-8B82-6AE398755979}"/>
              </a:ext>
            </a:extLst>
          </p:cNvPr>
          <p:cNvSpPr/>
          <p:nvPr/>
        </p:nvSpPr>
        <p:spPr bwMode="auto">
          <a:xfrm>
            <a:off x="5562600" y="1418864"/>
            <a:ext cx="3314700" cy="2560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649F4BAA-39F1-4623-9D5C-18AF2678BBBA}"/>
              </a:ext>
            </a:extLst>
          </p:cNvPr>
          <p:cNvPicPr>
            <a:picLocks noChangeAspect="1"/>
          </p:cNvPicPr>
          <p:nvPr/>
        </p:nvPicPr>
        <p:blipFill>
          <a:blip r:embed="rId3"/>
          <a:stretch>
            <a:fillRect/>
          </a:stretch>
        </p:blipFill>
        <p:spPr>
          <a:xfrm>
            <a:off x="3124074" y="6365341"/>
            <a:ext cx="2895851" cy="566977"/>
          </a:xfrm>
          <a:prstGeom prst="rect">
            <a:avLst/>
          </a:prstGeom>
        </p:spPr>
      </p:pic>
      <p:pic>
        <p:nvPicPr>
          <p:cNvPr id="8" name="Picture 7">
            <a:extLst>
              <a:ext uri="{FF2B5EF4-FFF2-40B4-BE49-F238E27FC236}">
                <a16:creationId xmlns:a16="http://schemas.microsoft.com/office/drawing/2014/main" id="{0C403607-12B0-834F-B75D-46C950DF3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7358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266700" y="304800"/>
            <a:ext cx="8610600" cy="966704"/>
          </a:xfrm>
        </p:spPr>
        <p:txBody>
          <a:bodyPr/>
          <a:lstStyle/>
          <a:p>
            <a:r>
              <a:rPr lang="en-US" sz="3600" dirty="0"/>
              <a:t>CARDIAC SYNCOPE BIOMARKERS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47700" y="950854"/>
            <a:ext cx="8039100" cy="5227638"/>
          </a:xfrm>
        </p:spPr>
        <p:txBody>
          <a:bodyPr/>
          <a:lstStyle/>
          <a:p>
            <a:pPr algn="l"/>
            <a:r>
              <a:rPr lang="en-US" sz="2800" dirty="0"/>
              <a:t>Authors comments:</a:t>
            </a:r>
          </a:p>
          <a:p>
            <a:pPr algn="l"/>
            <a:r>
              <a:rPr lang="en-US" sz="2800" dirty="0"/>
              <a:t>“Both guidelines (2018 ESC and 2017 ACC/AHA) indicate that cardiac markers…should not be </a:t>
            </a:r>
            <a:r>
              <a:rPr lang="en-US" sz="2800" i="1" dirty="0"/>
              <a:t>routinely</a:t>
            </a:r>
            <a:r>
              <a:rPr lang="en-US" sz="2800" dirty="0"/>
              <a:t> </a:t>
            </a:r>
            <a:r>
              <a:rPr lang="en-US" sz="2800" i="1" dirty="0"/>
              <a:t>used</a:t>
            </a:r>
            <a:r>
              <a:rPr lang="en-US" sz="2800" dirty="0"/>
              <a:t>(emphasis added) but may be useful in select patients.”</a:t>
            </a:r>
          </a:p>
          <a:p>
            <a:pPr algn="l"/>
            <a:endParaRPr lang="en-US" sz="2800" dirty="0"/>
          </a:p>
          <a:p>
            <a:pPr algn="l"/>
            <a:r>
              <a:rPr lang="en-US" sz="2800" dirty="0"/>
              <a:t>“About 65% of patients will have non-diagnostic intermediate values.”</a:t>
            </a:r>
          </a:p>
          <a:p>
            <a:pPr algn="l"/>
            <a:endParaRPr lang="en-US" sz="2800" dirty="0"/>
          </a:p>
          <a:p>
            <a:pPr algn="l"/>
            <a:r>
              <a:rPr lang="en-US" sz="2800" dirty="0"/>
              <a:t>“About 13% of patients in the studies reviewed had a final diagnosis of unexplained syncope.”</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362200" y="6020727"/>
            <a:ext cx="4419600" cy="6254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5" name="Picture 4">
            <a:extLst>
              <a:ext uri="{FF2B5EF4-FFF2-40B4-BE49-F238E27FC236}">
                <a16:creationId xmlns:a16="http://schemas.microsoft.com/office/drawing/2014/main" id="{2031BB19-C079-4BB4-8F9B-4F9C21F1FAC3}"/>
              </a:ext>
            </a:extLst>
          </p:cNvPr>
          <p:cNvPicPr>
            <a:picLocks noChangeAspect="1"/>
          </p:cNvPicPr>
          <p:nvPr/>
        </p:nvPicPr>
        <p:blipFill>
          <a:blip r:embed="rId3"/>
          <a:stretch>
            <a:fillRect/>
          </a:stretch>
        </p:blipFill>
        <p:spPr>
          <a:xfrm>
            <a:off x="3124074" y="6362713"/>
            <a:ext cx="2895851" cy="566977"/>
          </a:xfrm>
          <a:prstGeom prst="rect">
            <a:avLst/>
          </a:prstGeom>
        </p:spPr>
      </p:pic>
      <p:pic>
        <p:nvPicPr>
          <p:cNvPr id="6" name="Picture 5">
            <a:extLst>
              <a:ext uri="{FF2B5EF4-FFF2-40B4-BE49-F238E27FC236}">
                <a16:creationId xmlns:a16="http://schemas.microsoft.com/office/drawing/2014/main" id="{4D964DD3-3BCB-9841-B121-46B59A3284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19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266700" y="304800"/>
            <a:ext cx="8610600" cy="966704"/>
          </a:xfrm>
        </p:spPr>
        <p:txBody>
          <a:bodyPr/>
          <a:lstStyle/>
          <a:p>
            <a:r>
              <a:rPr lang="en-US" sz="3600" dirty="0"/>
              <a:t>CARDIAC SYNCOPE BIOMARKERS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52450" y="1245352"/>
            <a:ext cx="8039100" cy="4367296"/>
          </a:xfrm>
        </p:spPr>
        <p:txBody>
          <a:bodyPr/>
          <a:lstStyle/>
          <a:p>
            <a:pPr algn="l"/>
            <a:r>
              <a:rPr lang="en-US" sz="2800" dirty="0"/>
              <a:t> Bale-Doneen Takeaways:</a:t>
            </a:r>
          </a:p>
          <a:p>
            <a:pPr marL="457200" indent="-457200" algn="l">
              <a:buFont typeface="Arial" panose="020B0604020202020204" pitchFamily="34" charset="0"/>
              <a:buChar char="•"/>
            </a:pPr>
            <a:r>
              <a:rPr lang="en-US" sz="2800" dirty="0"/>
              <a:t>A thorough History and Physical is always the starting point for evaluating patients!</a:t>
            </a:r>
          </a:p>
          <a:p>
            <a:pPr algn="l"/>
            <a:endParaRPr lang="en-US" sz="2800" dirty="0"/>
          </a:p>
          <a:p>
            <a:pPr marL="457200" indent="-457200" algn="l">
              <a:buFont typeface="Arial" panose="020B0604020202020204" pitchFamily="34" charset="0"/>
              <a:buChar char="•"/>
            </a:pPr>
            <a:r>
              <a:rPr lang="en-US" sz="2800" dirty="0"/>
              <a:t>EDFROG is useful in evaluating not only the causes of ASCVD, but also the etiology of presenting symptoms such as syncope.</a:t>
            </a:r>
          </a:p>
          <a:p>
            <a:pPr algn="l"/>
            <a:endParaRPr lang="en-US" sz="2800" dirty="0"/>
          </a:p>
          <a:p>
            <a:pPr marL="457200" indent="-457200" algn="l">
              <a:buFont typeface="Arial" panose="020B0604020202020204" pitchFamily="34" charset="0"/>
              <a:buChar char="•"/>
            </a:pPr>
            <a:r>
              <a:rPr lang="en-US" sz="2800" dirty="0"/>
              <a:t>Biomarkers are </a:t>
            </a:r>
            <a:r>
              <a:rPr lang="en-US" sz="2800" i="1" dirty="0"/>
              <a:t>pieces of the puzzle,</a:t>
            </a:r>
            <a:r>
              <a:rPr lang="en-US" sz="2800" dirty="0"/>
              <a:t> not the entire picture!</a:t>
            </a:r>
          </a:p>
        </p:txBody>
      </p:sp>
      <p:sp>
        <p:nvSpPr>
          <p:cNvPr id="4" name="Footer Placeholder 3">
            <a:extLst>
              <a:ext uri="{FF2B5EF4-FFF2-40B4-BE49-F238E27FC236}">
                <a16:creationId xmlns:a16="http://schemas.microsoft.com/office/drawing/2014/main" id="{4B9C254F-FBB7-46DA-8AA0-58951F8435A0}"/>
              </a:ext>
            </a:extLst>
          </p:cNvPr>
          <p:cNvSpPr>
            <a:spLocks noGrp="1"/>
          </p:cNvSpPr>
          <p:nvPr>
            <p:ph type="ftr" sz="quarter" idx="3"/>
          </p:nvPr>
        </p:nvSpPr>
        <p:spPr>
          <a:xfrm>
            <a:off x="2362200" y="5938235"/>
            <a:ext cx="4419600" cy="6254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5" name="Picture 4">
            <a:extLst>
              <a:ext uri="{FF2B5EF4-FFF2-40B4-BE49-F238E27FC236}">
                <a16:creationId xmlns:a16="http://schemas.microsoft.com/office/drawing/2014/main" id="{6134F85D-B0D1-43D0-A4B9-16A694DBC561}"/>
              </a:ext>
            </a:extLst>
          </p:cNvPr>
          <p:cNvPicPr>
            <a:picLocks noChangeAspect="1"/>
          </p:cNvPicPr>
          <p:nvPr/>
        </p:nvPicPr>
        <p:blipFill>
          <a:blip r:embed="rId3"/>
          <a:stretch>
            <a:fillRect/>
          </a:stretch>
        </p:blipFill>
        <p:spPr>
          <a:xfrm>
            <a:off x="3124074" y="6361734"/>
            <a:ext cx="2895851" cy="566977"/>
          </a:xfrm>
          <a:prstGeom prst="rect">
            <a:avLst/>
          </a:prstGeom>
        </p:spPr>
      </p:pic>
      <p:pic>
        <p:nvPicPr>
          <p:cNvPr id="6" name="Picture 5">
            <a:extLst>
              <a:ext uri="{FF2B5EF4-FFF2-40B4-BE49-F238E27FC236}">
                <a16:creationId xmlns:a16="http://schemas.microsoft.com/office/drawing/2014/main" id="{EF64CAE1-AADE-2F4B-92E8-5F19BC0E7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1725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SYNCOPE EVALUATION</a:t>
            </a:r>
          </a:p>
        </p:txBody>
      </p:sp>
      <p:sp>
        <p:nvSpPr>
          <p:cNvPr id="5" name="Footer Placeholder 3">
            <a:extLst>
              <a:ext uri="{FF2B5EF4-FFF2-40B4-BE49-F238E27FC236}">
                <a16:creationId xmlns:a16="http://schemas.microsoft.com/office/drawing/2014/main" id="{DDCBF436-2DE2-4575-AC75-D473373690CD}"/>
              </a:ext>
            </a:extLst>
          </p:cNvPr>
          <p:cNvSpPr>
            <a:spLocks noGrp="1"/>
          </p:cNvSpPr>
          <p:nvPr>
            <p:ph type="ftr" sz="quarter" idx="3"/>
          </p:nvPr>
        </p:nvSpPr>
        <p:spPr>
          <a:xfrm>
            <a:off x="2552700" y="5771512"/>
            <a:ext cx="4038600" cy="9302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7" name="Picture 6" descr="A screenshot of a cell phone&#10;&#10;Description automatically generated">
            <a:extLst>
              <a:ext uri="{FF2B5EF4-FFF2-40B4-BE49-F238E27FC236}">
                <a16:creationId xmlns:a16="http://schemas.microsoft.com/office/drawing/2014/main" id="{F822627A-1CB1-41FC-A015-F86E27B00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50" y="1295400"/>
            <a:ext cx="5476499" cy="4876800"/>
          </a:xfrm>
          <a:prstGeom prst="rect">
            <a:avLst/>
          </a:prstGeom>
        </p:spPr>
      </p:pic>
      <p:pic>
        <p:nvPicPr>
          <p:cNvPr id="8" name="Picture 7">
            <a:extLst>
              <a:ext uri="{FF2B5EF4-FFF2-40B4-BE49-F238E27FC236}">
                <a16:creationId xmlns:a16="http://schemas.microsoft.com/office/drawing/2014/main" id="{121D70CC-447A-420C-A85B-0A371B96E440}"/>
              </a:ext>
            </a:extLst>
          </p:cNvPr>
          <p:cNvPicPr>
            <a:picLocks noChangeAspect="1"/>
          </p:cNvPicPr>
          <p:nvPr/>
        </p:nvPicPr>
        <p:blipFill>
          <a:blip r:embed="rId4"/>
          <a:stretch>
            <a:fillRect/>
          </a:stretch>
        </p:blipFill>
        <p:spPr>
          <a:xfrm>
            <a:off x="3124073" y="6418298"/>
            <a:ext cx="2895851" cy="566977"/>
          </a:xfrm>
          <a:prstGeom prst="rect">
            <a:avLst/>
          </a:prstGeom>
        </p:spPr>
      </p:pic>
      <p:pic>
        <p:nvPicPr>
          <p:cNvPr id="6" name="Picture 5">
            <a:extLst>
              <a:ext uri="{FF2B5EF4-FFF2-40B4-BE49-F238E27FC236}">
                <a16:creationId xmlns:a16="http://schemas.microsoft.com/office/drawing/2014/main" id="{B9B37177-A4C2-7C48-B668-536A70628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693402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974725"/>
          </a:xfrm>
        </p:spPr>
        <p:txBody>
          <a:bodyPr/>
          <a:lstStyle/>
          <a:p>
            <a:r>
              <a:rPr lang="en-US" sz="3600" dirty="0"/>
              <a:t>SYNCOPE EVALUATION</a:t>
            </a:r>
          </a:p>
        </p:txBody>
      </p:sp>
      <p:sp>
        <p:nvSpPr>
          <p:cNvPr id="5" name="Footer Placeholder 3">
            <a:extLst>
              <a:ext uri="{FF2B5EF4-FFF2-40B4-BE49-F238E27FC236}">
                <a16:creationId xmlns:a16="http://schemas.microsoft.com/office/drawing/2014/main" id="{A6804303-DFA9-4F17-9E8C-60393843EFF6}"/>
              </a:ext>
            </a:extLst>
          </p:cNvPr>
          <p:cNvSpPr>
            <a:spLocks noGrp="1"/>
          </p:cNvSpPr>
          <p:nvPr>
            <p:ph type="ftr" sz="quarter" idx="3"/>
          </p:nvPr>
        </p:nvSpPr>
        <p:spPr>
          <a:xfrm>
            <a:off x="2590800" y="6104021"/>
            <a:ext cx="3962400" cy="6254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7" name="Picture 6" descr="A screenshot of a cell phone&#10;&#10;Description automatically generated">
            <a:extLst>
              <a:ext uri="{FF2B5EF4-FFF2-40B4-BE49-F238E27FC236}">
                <a16:creationId xmlns:a16="http://schemas.microsoft.com/office/drawing/2014/main" id="{B6ED8D56-5F15-45BE-A5E9-BB5B77690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780" y="913834"/>
            <a:ext cx="3962400" cy="5190187"/>
          </a:xfrm>
          <a:prstGeom prst="rect">
            <a:avLst/>
          </a:prstGeom>
        </p:spPr>
      </p:pic>
      <p:pic>
        <p:nvPicPr>
          <p:cNvPr id="8" name="Picture 7">
            <a:extLst>
              <a:ext uri="{FF2B5EF4-FFF2-40B4-BE49-F238E27FC236}">
                <a16:creationId xmlns:a16="http://schemas.microsoft.com/office/drawing/2014/main" id="{469DAFFE-11A1-4294-B008-01F72DA9203E}"/>
              </a:ext>
            </a:extLst>
          </p:cNvPr>
          <p:cNvPicPr>
            <a:picLocks noChangeAspect="1"/>
          </p:cNvPicPr>
          <p:nvPr/>
        </p:nvPicPr>
        <p:blipFill>
          <a:blip r:embed="rId3"/>
          <a:stretch>
            <a:fillRect/>
          </a:stretch>
        </p:blipFill>
        <p:spPr>
          <a:xfrm>
            <a:off x="3124074" y="6448289"/>
            <a:ext cx="2895851" cy="566977"/>
          </a:xfrm>
          <a:prstGeom prst="rect">
            <a:avLst/>
          </a:prstGeom>
        </p:spPr>
      </p:pic>
      <p:pic>
        <p:nvPicPr>
          <p:cNvPr id="6" name="Picture 5">
            <a:extLst>
              <a:ext uri="{FF2B5EF4-FFF2-40B4-BE49-F238E27FC236}">
                <a16:creationId xmlns:a16="http://schemas.microsoft.com/office/drawing/2014/main" id="{D7144A64-1163-C948-8736-75CF4325E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1960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0"/>
            <a:ext cx="7772400" cy="1042904"/>
          </a:xfrm>
        </p:spPr>
        <p:txBody>
          <a:bodyPr/>
          <a:lstStyle/>
          <a:p>
            <a:r>
              <a:rPr lang="en-US" sz="3600" dirty="0"/>
              <a:t>SYNCOPE EVALUATION</a:t>
            </a:r>
          </a:p>
        </p:txBody>
      </p:sp>
      <p:sp>
        <p:nvSpPr>
          <p:cNvPr id="5" name="Footer Placeholder 3">
            <a:extLst>
              <a:ext uri="{FF2B5EF4-FFF2-40B4-BE49-F238E27FC236}">
                <a16:creationId xmlns:a16="http://schemas.microsoft.com/office/drawing/2014/main" id="{DDCBF436-2DE2-4575-AC75-D473373690CD}"/>
              </a:ext>
            </a:extLst>
          </p:cNvPr>
          <p:cNvSpPr>
            <a:spLocks noGrp="1"/>
          </p:cNvSpPr>
          <p:nvPr>
            <p:ph type="ftr" sz="quarter" idx="3"/>
          </p:nvPr>
        </p:nvSpPr>
        <p:spPr>
          <a:xfrm>
            <a:off x="2552700" y="5771512"/>
            <a:ext cx="4038600" cy="930275"/>
          </a:xfrm>
        </p:spPr>
        <p:txBody>
          <a:bodyPr/>
          <a:lstStyle/>
          <a:p>
            <a:r>
              <a:rPr lang="en-US" dirty="0">
                <a:solidFill>
                  <a:srgbClr val="FFFF00"/>
                </a:solidFill>
              </a:rPr>
              <a:t>JAMA 2019;321:2448-2457. </a:t>
            </a:r>
            <a:r>
              <a:rPr lang="en-US" dirty="0" err="1">
                <a:solidFill>
                  <a:srgbClr val="FFFF00"/>
                </a:solidFill>
              </a:rPr>
              <a:t>Albassam</a:t>
            </a:r>
            <a:r>
              <a:rPr lang="en-US" dirty="0">
                <a:solidFill>
                  <a:srgbClr val="FFFF00"/>
                </a:solidFill>
              </a:rPr>
              <a:t>, et al. dol:10:1001/jama.2019.8001</a:t>
            </a:r>
          </a:p>
        </p:txBody>
      </p:sp>
      <p:pic>
        <p:nvPicPr>
          <p:cNvPr id="6" name="Picture 5" descr="A screenshot of a cell phone&#10;&#10;Description automatically generated">
            <a:extLst>
              <a:ext uri="{FF2B5EF4-FFF2-40B4-BE49-F238E27FC236}">
                <a16:creationId xmlns:a16="http://schemas.microsoft.com/office/drawing/2014/main" id="{205B06DA-F094-4155-8F2E-37BAD23F4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0" y="803351"/>
            <a:ext cx="4907440" cy="2560403"/>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BFB35C46-36AC-4D1C-9464-82F7EF874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396" y="3257287"/>
            <a:ext cx="4659808" cy="2895600"/>
          </a:xfrm>
          <a:prstGeom prst="rect">
            <a:avLst/>
          </a:prstGeom>
        </p:spPr>
      </p:pic>
      <p:pic>
        <p:nvPicPr>
          <p:cNvPr id="11" name="Picture 10">
            <a:extLst>
              <a:ext uri="{FF2B5EF4-FFF2-40B4-BE49-F238E27FC236}">
                <a16:creationId xmlns:a16="http://schemas.microsoft.com/office/drawing/2014/main" id="{4FD0B5EE-94F5-4033-9C74-F424272FEA6E}"/>
              </a:ext>
            </a:extLst>
          </p:cNvPr>
          <p:cNvPicPr>
            <a:picLocks noChangeAspect="1"/>
          </p:cNvPicPr>
          <p:nvPr/>
        </p:nvPicPr>
        <p:blipFill>
          <a:blip r:embed="rId4"/>
          <a:stretch>
            <a:fillRect/>
          </a:stretch>
        </p:blipFill>
        <p:spPr>
          <a:xfrm>
            <a:off x="3124074" y="6418298"/>
            <a:ext cx="2895851" cy="566977"/>
          </a:xfrm>
          <a:prstGeom prst="rect">
            <a:avLst/>
          </a:prstGeom>
        </p:spPr>
      </p:pic>
      <p:pic>
        <p:nvPicPr>
          <p:cNvPr id="7" name="Picture 6">
            <a:extLst>
              <a:ext uri="{FF2B5EF4-FFF2-40B4-BE49-F238E27FC236}">
                <a16:creationId xmlns:a16="http://schemas.microsoft.com/office/drawing/2014/main" id="{768EC851-AA15-1A48-AB8B-D170A843C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864355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CARDIORESPIRATORY FITNESS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33400" y="1596702"/>
            <a:ext cx="8305800" cy="1752600"/>
          </a:xfrm>
        </p:spPr>
        <p:txBody>
          <a:bodyPr/>
          <a:lstStyle/>
          <a:p>
            <a:pPr algn="l"/>
            <a:r>
              <a:rPr lang="en-US" sz="2800" dirty="0" err="1"/>
              <a:t>CardioRespiratory</a:t>
            </a:r>
            <a:r>
              <a:rPr lang="en-US" sz="2800" dirty="0"/>
              <a:t> Fitness (CRF)</a:t>
            </a:r>
          </a:p>
          <a:p>
            <a:pPr marL="457200" indent="-457200" algn="l">
              <a:buFont typeface="Arial" panose="020B0604020202020204" pitchFamily="34" charset="0"/>
              <a:buChar char="•"/>
            </a:pPr>
            <a:r>
              <a:rPr lang="en-US" sz="2800" dirty="0"/>
              <a:t>Predicts all-cause, CV, and Cancer-specific mortality</a:t>
            </a:r>
          </a:p>
          <a:p>
            <a:pPr marL="457200" indent="-457200" algn="l">
              <a:buFont typeface="Arial" panose="020B0604020202020204" pitchFamily="34" charset="0"/>
              <a:buChar char="•"/>
            </a:pPr>
            <a:r>
              <a:rPr lang="en-US" sz="2800" dirty="0"/>
              <a:t>Inversely associated with Cancer Incidence!</a:t>
            </a:r>
          </a:p>
          <a:p>
            <a:pPr marL="457200" indent="-457200" algn="l">
              <a:buFont typeface="Arial" panose="020B0604020202020204" pitchFamily="34" charset="0"/>
              <a:buChar char="•"/>
            </a:pPr>
            <a:r>
              <a:rPr lang="en-US" sz="2800" dirty="0"/>
              <a:t>Improves reclassification of risk</a:t>
            </a:r>
          </a:p>
          <a:p>
            <a:pPr marL="457200" indent="-457200" algn="l">
              <a:buFont typeface="Arial" panose="020B0604020202020204" pitchFamily="34" charset="0"/>
              <a:buChar char="•"/>
            </a:pPr>
            <a:r>
              <a:rPr lang="en-US" sz="2800" dirty="0"/>
              <a:t>Improvement leads to better outcomes</a:t>
            </a:r>
          </a:p>
          <a:p>
            <a:pPr algn="l"/>
            <a:r>
              <a:rPr lang="en-US" sz="2800" b="1" dirty="0"/>
              <a:t>Does everyone benefit equally from exercise??</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ADAF710D-05CE-4FFA-81D8-3FEFD0A57AFB}"/>
              </a:ext>
            </a:extLst>
          </p:cNvPr>
          <p:cNvSpPr txBox="1"/>
          <p:nvPr/>
        </p:nvSpPr>
        <p:spPr>
          <a:xfrm>
            <a:off x="2390775" y="5565338"/>
            <a:ext cx="4362450" cy="1292662"/>
          </a:xfrm>
          <a:prstGeom prst="rect">
            <a:avLst/>
          </a:prstGeom>
          <a:noFill/>
        </p:spPr>
        <p:txBody>
          <a:bodyPr wrap="square" rtlCol="0">
            <a:spAutoFit/>
          </a:bodyPr>
          <a:lstStyle/>
          <a:p>
            <a:r>
              <a:rPr lang="en-US" sz="1400" dirty="0">
                <a:solidFill>
                  <a:srgbClr val="FFFF00"/>
                </a:solidFill>
              </a:rPr>
              <a:t>Mayo Clin Proc 2019;94:1395-97 Ross R</a:t>
            </a:r>
          </a:p>
          <a:p>
            <a:endParaRPr lang="en-US" sz="1400" dirty="0">
              <a:solidFill>
                <a:srgbClr val="FFFF00"/>
              </a:solidFill>
            </a:endParaRPr>
          </a:p>
          <a:p>
            <a:r>
              <a:rPr lang="en-US" sz="1400" dirty="0">
                <a:solidFill>
                  <a:srgbClr val="FFFF00"/>
                </a:solidFill>
              </a:rPr>
              <a:t>Mayo Clin Proc. 2019 Aug;94(8):1406-1414. </a:t>
            </a:r>
            <a:r>
              <a:rPr lang="en-US" sz="1400" dirty="0" err="1">
                <a:solidFill>
                  <a:srgbClr val="FFFF00"/>
                </a:solidFill>
              </a:rPr>
              <a:t>doi</a:t>
            </a:r>
            <a:r>
              <a:rPr lang="en-US" sz="1400" dirty="0">
                <a:solidFill>
                  <a:srgbClr val="FFFF00"/>
                </a:solidFill>
              </a:rPr>
              <a:t>: 10.1016/j.mayocp.2019.01.049. </a:t>
            </a:r>
            <a:r>
              <a:rPr lang="en-US" sz="1400" dirty="0" err="1">
                <a:solidFill>
                  <a:srgbClr val="FFFF00"/>
                </a:solidFill>
              </a:rPr>
              <a:t>Epub</a:t>
            </a:r>
            <a:r>
              <a:rPr lang="en-US" sz="1400" dirty="0">
                <a:solidFill>
                  <a:srgbClr val="FFFF00"/>
                </a:solidFill>
              </a:rPr>
              <a:t> 2019 Jul 11</a:t>
            </a:r>
            <a:r>
              <a:rPr lang="en-US" dirty="0"/>
              <a:t>.</a:t>
            </a:r>
          </a:p>
          <a:p>
            <a:endParaRPr lang="en-US" dirty="0"/>
          </a:p>
        </p:txBody>
      </p:sp>
      <p:pic>
        <p:nvPicPr>
          <p:cNvPr id="5" name="Picture 4">
            <a:extLst>
              <a:ext uri="{FF2B5EF4-FFF2-40B4-BE49-F238E27FC236}">
                <a16:creationId xmlns:a16="http://schemas.microsoft.com/office/drawing/2014/main" id="{177FF498-7696-44B4-9088-3EDF3F993905}"/>
              </a:ext>
            </a:extLst>
          </p:cNvPr>
          <p:cNvPicPr>
            <a:picLocks noChangeAspect="1"/>
          </p:cNvPicPr>
          <p:nvPr/>
        </p:nvPicPr>
        <p:blipFill>
          <a:blip r:embed="rId3"/>
          <a:stretch>
            <a:fillRect/>
          </a:stretch>
        </p:blipFill>
        <p:spPr>
          <a:xfrm>
            <a:off x="3124074" y="6309636"/>
            <a:ext cx="2895851" cy="566977"/>
          </a:xfrm>
          <a:prstGeom prst="rect">
            <a:avLst/>
          </a:prstGeom>
        </p:spPr>
      </p:pic>
      <p:pic>
        <p:nvPicPr>
          <p:cNvPr id="8" name="Picture 7">
            <a:extLst>
              <a:ext uri="{FF2B5EF4-FFF2-40B4-BE49-F238E27FC236}">
                <a16:creationId xmlns:a16="http://schemas.microsoft.com/office/drawing/2014/main" id="{7B077AC5-D1D9-494A-9C5D-DD0DDFBF3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6178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Featured Articles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266700" y="1358064"/>
            <a:ext cx="8610600" cy="1752600"/>
          </a:xfrm>
        </p:spPr>
        <p:txBody>
          <a:bodyPr/>
          <a:lstStyle/>
          <a:p>
            <a:pPr algn="l"/>
            <a:r>
              <a:rPr lang="en-US" sz="2200" b="1" dirty="0"/>
              <a:t>DISEASE</a:t>
            </a:r>
          </a:p>
          <a:p>
            <a:pPr algn="l"/>
            <a:r>
              <a:rPr lang="en-US" sz="2200" dirty="0"/>
              <a:t>Peripheral Microvascular Function Reflects Coronary Vascular Function </a:t>
            </a:r>
          </a:p>
          <a:p>
            <a:pPr algn="l"/>
            <a:r>
              <a:rPr lang="en-US" sz="2200" dirty="0"/>
              <a:t>Al-Badri A, Kim JH, Liu C, Mehta PK, </a:t>
            </a:r>
            <a:r>
              <a:rPr lang="en-US" sz="2200" dirty="0" err="1"/>
              <a:t>Quyyumi</a:t>
            </a:r>
            <a:r>
              <a:rPr lang="en-US" sz="2200" dirty="0"/>
              <a:t> AA. </a:t>
            </a:r>
          </a:p>
          <a:p>
            <a:pPr algn="l"/>
            <a:r>
              <a:rPr lang="en-US" sz="2200" dirty="0" err="1"/>
              <a:t>Arterioscler</a:t>
            </a:r>
            <a:r>
              <a:rPr lang="en-US" sz="2200" dirty="0"/>
              <a:t> </a:t>
            </a:r>
            <a:r>
              <a:rPr lang="en-US" sz="2200" dirty="0" err="1"/>
              <a:t>Thromb</a:t>
            </a:r>
            <a:r>
              <a:rPr lang="en-US" sz="2200" dirty="0"/>
              <a:t> </a:t>
            </a:r>
            <a:r>
              <a:rPr lang="en-US" sz="2200" dirty="0" err="1"/>
              <a:t>Vasc</a:t>
            </a:r>
            <a:r>
              <a:rPr lang="en-US" sz="2200" dirty="0"/>
              <a:t> Biol. 2019;39:1492–1500. doi:10.1161/ATVBAHA.119.312378</a:t>
            </a:r>
          </a:p>
          <a:p>
            <a:pPr algn="l"/>
            <a:endParaRPr lang="en-US" sz="2200" dirty="0"/>
          </a:p>
          <a:p>
            <a:pPr lvl="0" algn="l">
              <a:buClr>
                <a:srgbClr val="FFCC00"/>
              </a:buClr>
            </a:pPr>
            <a:r>
              <a:rPr lang="en-US" sz="2200" dirty="0">
                <a:solidFill>
                  <a:srgbClr val="FFFFFF"/>
                </a:solidFill>
              </a:rPr>
              <a:t>Endothelial Dysfunction: Cardiovascular Disease Pathophysiology Hidden in Plain Sight</a:t>
            </a:r>
          </a:p>
          <a:p>
            <a:pPr lvl="0" algn="l">
              <a:buClr>
                <a:srgbClr val="FFCC00"/>
              </a:buClr>
            </a:pPr>
            <a:r>
              <a:rPr lang="en-US" sz="2200" dirty="0">
                <a:solidFill>
                  <a:srgbClr val="FFFFFF"/>
                </a:solidFill>
              </a:rPr>
              <a:t>Michel T. Corban, </a:t>
            </a:r>
            <a:r>
              <a:rPr lang="en-US" sz="2200" dirty="0" err="1">
                <a:solidFill>
                  <a:srgbClr val="FFFFFF"/>
                </a:solidFill>
              </a:rPr>
              <a:t>Lilach</a:t>
            </a:r>
            <a:r>
              <a:rPr lang="en-US" sz="2200" dirty="0">
                <a:solidFill>
                  <a:srgbClr val="FFFFFF"/>
                </a:solidFill>
              </a:rPr>
              <a:t> O. </a:t>
            </a:r>
            <a:r>
              <a:rPr lang="en-US" sz="2200" dirty="0" err="1">
                <a:solidFill>
                  <a:srgbClr val="FFFFFF"/>
                </a:solidFill>
              </a:rPr>
              <a:t>Lerman</a:t>
            </a:r>
            <a:r>
              <a:rPr lang="en-US" sz="2200" dirty="0">
                <a:solidFill>
                  <a:srgbClr val="FFFFFF"/>
                </a:solidFill>
              </a:rPr>
              <a:t>, Amir </a:t>
            </a:r>
            <a:r>
              <a:rPr lang="en-US" sz="2200" dirty="0" err="1">
                <a:solidFill>
                  <a:srgbClr val="FFFFFF"/>
                </a:solidFill>
              </a:rPr>
              <a:t>Lerman</a:t>
            </a:r>
            <a:endParaRPr lang="en-US" sz="2200" dirty="0">
              <a:solidFill>
                <a:srgbClr val="FFFFFF"/>
              </a:solidFill>
            </a:endParaRPr>
          </a:p>
          <a:p>
            <a:pPr lvl="0" algn="l">
              <a:buClr>
                <a:srgbClr val="FFCC00"/>
              </a:buClr>
            </a:pPr>
            <a:r>
              <a:rPr lang="en-US" sz="2200" dirty="0">
                <a:solidFill>
                  <a:srgbClr val="FFFFFF"/>
                </a:solidFill>
              </a:rPr>
              <a:t>ATVB 2019;39:1272-74.</a:t>
            </a:r>
          </a:p>
          <a:p>
            <a:pPr algn="l"/>
            <a:endParaRPr lang="en-US" sz="2200" dirty="0"/>
          </a:p>
        </p:txBody>
      </p:sp>
      <p:sp>
        <p:nvSpPr>
          <p:cNvPr id="5" name="Footer Placeholder 3">
            <a:extLst>
              <a:ext uri="{FF2B5EF4-FFF2-40B4-BE49-F238E27FC236}">
                <a16:creationId xmlns:a16="http://schemas.microsoft.com/office/drawing/2014/main" id="{2D340A24-96F2-4A0D-84D7-6080527B74B4}"/>
              </a:ext>
            </a:extLst>
          </p:cNvPr>
          <p:cNvSpPr>
            <a:spLocks noGrp="1"/>
          </p:cNvSpPr>
          <p:nvPr>
            <p:ph type="ftr" sz="quarter" idx="3"/>
          </p:nvPr>
        </p:nvSpPr>
        <p:spPr>
          <a:xfrm>
            <a:off x="3124200" y="6245225"/>
            <a:ext cx="2895600" cy="476250"/>
          </a:xfrm>
        </p:spPr>
        <p:txBody>
          <a:bodyPr/>
          <a:lstStyle/>
          <a:p>
            <a:pPr>
              <a:defRPr/>
            </a:pPr>
            <a:r>
              <a:rPr lang="en-US" dirty="0"/>
              <a:t>Copyright Bale/Doneen Paradigm</a:t>
            </a:r>
          </a:p>
        </p:txBody>
      </p:sp>
      <p:pic>
        <p:nvPicPr>
          <p:cNvPr id="6" name="Picture 5">
            <a:extLst>
              <a:ext uri="{FF2B5EF4-FFF2-40B4-BE49-F238E27FC236}">
                <a16:creationId xmlns:a16="http://schemas.microsoft.com/office/drawing/2014/main" id="{E259DDC3-10F2-1247-B4EC-E7B0C2728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418346"/>
            <a:ext cx="1295400" cy="311150"/>
          </a:xfrm>
          <a:prstGeom prst="rect">
            <a:avLst/>
          </a:prstGeom>
        </p:spPr>
      </p:pic>
    </p:spTree>
    <p:extLst>
      <p:ext uri="{BB962C8B-B14F-4D97-AF65-F5344CB8AC3E}">
        <p14:creationId xmlns:p14="http://schemas.microsoft.com/office/powerpoint/2010/main" val="3808213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EXERCISE RESISTANCE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762000" y="1537803"/>
            <a:ext cx="7620000" cy="4071320"/>
          </a:xfrm>
        </p:spPr>
        <p:txBody>
          <a:bodyPr/>
          <a:lstStyle/>
          <a:p>
            <a:pPr algn="l"/>
            <a:r>
              <a:rPr lang="en-US" sz="2800" dirty="0"/>
              <a:t>Demographics:</a:t>
            </a:r>
          </a:p>
          <a:p>
            <a:pPr marL="457200" indent="-457200" algn="l">
              <a:buFont typeface="Arial" panose="020B0604020202020204" pitchFamily="34" charset="0"/>
              <a:buChar char="•"/>
            </a:pPr>
            <a:r>
              <a:rPr lang="en-US" sz="2800" dirty="0"/>
              <a:t>683 participants—60% male, 40% female</a:t>
            </a:r>
          </a:p>
          <a:p>
            <a:pPr marL="457200" indent="-457200" algn="l">
              <a:buFont typeface="Arial" panose="020B0604020202020204" pitchFamily="34" charset="0"/>
              <a:buChar char="•"/>
            </a:pPr>
            <a:r>
              <a:rPr lang="en-US" sz="2800" dirty="0"/>
              <a:t>42.7 </a:t>
            </a:r>
            <a:r>
              <a:rPr lang="en-US" sz="2800" dirty="0" err="1"/>
              <a:t>yo</a:t>
            </a:r>
            <a:r>
              <a:rPr lang="en-US" sz="2800" dirty="0"/>
              <a:t> </a:t>
            </a:r>
            <a:r>
              <a:rPr lang="en-US" sz="2800" u="sng" dirty="0"/>
              <a:t>+</a:t>
            </a:r>
            <a:r>
              <a:rPr lang="en-US" sz="2800" dirty="0"/>
              <a:t> 11yrs</a:t>
            </a:r>
          </a:p>
          <a:p>
            <a:pPr marL="457200" indent="-457200" algn="l">
              <a:buFont typeface="Arial" panose="020B0604020202020204" pitchFamily="34" charset="0"/>
              <a:buChar char="•"/>
            </a:pPr>
            <a:r>
              <a:rPr lang="en-US" sz="2800" dirty="0"/>
              <a:t>Follow up 29.8 </a:t>
            </a:r>
            <a:r>
              <a:rPr lang="en-US" sz="2800" u="sng" dirty="0"/>
              <a:t>+</a:t>
            </a:r>
            <a:r>
              <a:rPr lang="en-US" sz="2800" dirty="0"/>
              <a:t> 10.7 </a:t>
            </a:r>
            <a:r>
              <a:rPr lang="en-US" sz="2800" dirty="0" err="1"/>
              <a:t>yrs</a:t>
            </a:r>
            <a:endParaRPr lang="en-US" sz="2800" dirty="0"/>
          </a:p>
          <a:p>
            <a:pPr marL="457200" indent="-457200" algn="l">
              <a:buFont typeface="Arial" panose="020B0604020202020204" pitchFamily="34" charset="0"/>
              <a:buChar char="•"/>
            </a:pPr>
            <a:r>
              <a:rPr lang="en-US" sz="2800" dirty="0"/>
              <a:t>Maximal CPX performed baseline and after AHA guideline training for 4 months</a:t>
            </a:r>
          </a:p>
          <a:p>
            <a:pPr marL="457200" indent="-457200" algn="l">
              <a:buFont typeface="Arial" panose="020B0604020202020204" pitchFamily="34" charset="0"/>
              <a:buChar char="•"/>
            </a:pPr>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6" name="TextBox 5">
            <a:extLst>
              <a:ext uri="{FF2B5EF4-FFF2-40B4-BE49-F238E27FC236}">
                <a16:creationId xmlns:a16="http://schemas.microsoft.com/office/drawing/2014/main" id="{D9B63F6B-1E17-4A7F-BD23-66585E59F335}"/>
              </a:ext>
            </a:extLst>
          </p:cNvPr>
          <p:cNvSpPr txBox="1"/>
          <p:nvPr/>
        </p:nvSpPr>
        <p:spPr>
          <a:xfrm>
            <a:off x="2505075" y="5381573"/>
            <a:ext cx="4133850" cy="1354217"/>
          </a:xfrm>
          <a:prstGeom prst="rect">
            <a:avLst/>
          </a:prstGeom>
          <a:noFill/>
        </p:spPr>
        <p:txBody>
          <a:bodyPr wrap="square" rtlCol="0">
            <a:spAutoFit/>
          </a:bodyPr>
          <a:lstStyle/>
          <a:p>
            <a:endParaRPr lang="en-US" dirty="0"/>
          </a:p>
          <a:p>
            <a:endParaRPr lang="en-US" dirty="0"/>
          </a:p>
          <a:p>
            <a:r>
              <a:rPr lang="en-US" sz="1400" dirty="0">
                <a:solidFill>
                  <a:srgbClr val="FFFF00"/>
                </a:solidFill>
              </a:rPr>
              <a:t>Mayo Clin Proc. 2019 Aug;94(8):1406-1414. </a:t>
            </a:r>
            <a:r>
              <a:rPr lang="en-US" sz="1400" dirty="0" err="1">
                <a:solidFill>
                  <a:srgbClr val="FFFF00"/>
                </a:solidFill>
              </a:rPr>
              <a:t>doi</a:t>
            </a:r>
            <a:r>
              <a:rPr lang="en-US" sz="1400" dirty="0">
                <a:solidFill>
                  <a:srgbClr val="FFFF00"/>
                </a:solidFill>
              </a:rPr>
              <a:t>: 10.1016/j.mayocp.2019.01.049. </a:t>
            </a:r>
            <a:r>
              <a:rPr lang="en-US" sz="1400" dirty="0" err="1">
                <a:solidFill>
                  <a:srgbClr val="FFFF00"/>
                </a:solidFill>
              </a:rPr>
              <a:t>Epub</a:t>
            </a:r>
            <a:r>
              <a:rPr lang="en-US" sz="1400" dirty="0">
                <a:solidFill>
                  <a:srgbClr val="FFFF00"/>
                </a:solidFill>
              </a:rPr>
              <a:t> 2019 Jul 11.</a:t>
            </a:r>
          </a:p>
          <a:p>
            <a:endParaRPr lang="en-US" dirty="0"/>
          </a:p>
        </p:txBody>
      </p:sp>
      <p:pic>
        <p:nvPicPr>
          <p:cNvPr id="5" name="Picture 4">
            <a:extLst>
              <a:ext uri="{FF2B5EF4-FFF2-40B4-BE49-F238E27FC236}">
                <a16:creationId xmlns:a16="http://schemas.microsoft.com/office/drawing/2014/main" id="{359B89A7-AD20-451D-B69A-D75B548264FF}"/>
              </a:ext>
            </a:extLst>
          </p:cNvPr>
          <p:cNvPicPr>
            <a:picLocks noChangeAspect="1"/>
          </p:cNvPicPr>
          <p:nvPr/>
        </p:nvPicPr>
        <p:blipFill>
          <a:blip r:embed="rId3"/>
          <a:stretch>
            <a:fillRect/>
          </a:stretch>
        </p:blipFill>
        <p:spPr>
          <a:xfrm>
            <a:off x="2966661" y="6256864"/>
            <a:ext cx="2895851" cy="566977"/>
          </a:xfrm>
          <a:prstGeom prst="rect">
            <a:avLst/>
          </a:prstGeom>
        </p:spPr>
      </p:pic>
      <p:pic>
        <p:nvPicPr>
          <p:cNvPr id="8" name="Picture 7">
            <a:extLst>
              <a:ext uri="{FF2B5EF4-FFF2-40B4-BE49-F238E27FC236}">
                <a16:creationId xmlns:a16="http://schemas.microsoft.com/office/drawing/2014/main" id="{6AF84C5C-7075-144F-84EA-0532BD1D1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622224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289793"/>
            <a:ext cx="7772400" cy="1600200"/>
          </a:xfrm>
        </p:spPr>
        <p:txBody>
          <a:bodyPr/>
          <a:lstStyle/>
          <a:p>
            <a:r>
              <a:rPr lang="en-US" sz="3600" dirty="0"/>
              <a:t>EXERCISE RESISTANCE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33400" y="990600"/>
            <a:ext cx="8305800" cy="4071320"/>
          </a:xfrm>
        </p:spPr>
        <p:txBody>
          <a:bodyPr/>
          <a:lstStyle/>
          <a:p>
            <a:pPr algn="l"/>
            <a:r>
              <a:rPr lang="en-US" sz="2800" dirty="0"/>
              <a:t>Findings:</a:t>
            </a:r>
          </a:p>
          <a:p>
            <a:pPr marL="457200" indent="-457200" algn="l">
              <a:buFont typeface="Arial" panose="020B0604020202020204" pitchFamily="34" charset="0"/>
              <a:buChar char="•"/>
            </a:pPr>
            <a:r>
              <a:rPr lang="en-US" sz="2200" dirty="0"/>
              <a:t>1 MET increase in CRF decreased:</a:t>
            </a:r>
          </a:p>
          <a:p>
            <a:pPr marL="1200150" lvl="1" indent="-457200">
              <a:buFont typeface="Arial" panose="020B0604020202020204" pitchFamily="34" charset="0"/>
              <a:buChar char="•"/>
            </a:pPr>
            <a:r>
              <a:rPr lang="en-US" sz="2200" dirty="0"/>
              <a:t>CV mortality risk by 25%</a:t>
            </a:r>
          </a:p>
          <a:p>
            <a:pPr marL="1200150" lvl="1" indent="-457200">
              <a:buFont typeface="Arial" panose="020B0604020202020204" pitchFamily="34" charset="0"/>
              <a:buChar char="•"/>
            </a:pPr>
            <a:r>
              <a:rPr lang="en-US" sz="2200" dirty="0"/>
              <a:t>Overall mortality by 20% males, 38% females</a:t>
            </a:r>
          </a:p>
          <a:p>
            <a:pPr marL="1200150" lvl="1" indent="-457200">
              <a:buFont typeface="Arial" panose="020B0604020202020204" pitchFamily="34" charset="0"/>
              <a:buChar char="•"/>
            </a:pPr>
            <a:r>
              <a:rPr lang="en-US" sz="2200" dirty="0"/>
              <a:t>Risk reduced in women despite minimal or no weight loss</a:t>
            </a:r>
          </a:p>
          <a:p>
            <a:pPr marL="457200" indent="-457200" algn="l">
              <a:buFont typeface="Arial" panose="020B0604020202020204" pitchFamily="34" charset="0"/>
              <a:buChar char="•"/>
            </a:pPr>
            <a:r>
              <a:rPr lang="en-US" sz="2200" dirty="0"/>
              <a:t>Improvements over 4 months reduced risk for 28 years!!</a:t>
            </a:r>
          </a:p>
          <a:p>
            <a:pPr marL="1200150" lvl="1" indent="-457200">
              <a:buFont typeface="Arial" panose="020B0604020202020204" pitchFamily="34" charset="0"/>
              <a:buChar char="•"/>
            </a:pPr>
            <a:r>
              <a:rPr lang="en-US" sz="2200" dirty="0"/>
              <a:t>Unknown why such a profound residual effect</a:t>
            </a:r>
          </a:p>
          <a:p>
            <a:pPr marL="457200" indent="-457200" algn="l">
              <a:buFont typeface="Arial" panose="020B0604020202020204" pitchFamily="34" charset="0"/>
              <a:buChar char="•"/>
            </a:pPr>
            <a:r>
              <a:rPr lang="en-US" sz="2200" dirty="0"/>
              <a:t>CRF did NOT improve in 7-8% despite adherence to the regimen</a:t>
            </a:r>
          </a:p>
          <a:p>
            <a:pPr marL="1200150" lvl="1" indent="-457200">
              <a:buFont typeface="Arial" panose="020B0604020202020204" pitchFamily="34" charset="0"/>
              <a:buChar char="•"/>
            </a:pPr>
            <a:r>
              <a:rPr lang="en-US" sz="2200" dirty="0"/>
              <a:t>All-cause mortality 2-fold higher</a:t>
            </a:r>
          </a:p>
          <a:p>
            <a:pPr marL="1200150" lvl="1" indent="-457200">
              <a:buFont typeface="Arial" panose="020B0604020202020204" pitchFamily="34" charset="0"/>
              <a:buChar char="•"/>
            </a:pPr>
            <a:r>
              <a:rPr lang="en-US" sz="2200" dirty="0"/>
              <a:t>Second CPX was a stronger predictor of mortality!!</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6" name="TextBox 5">
            <a:extLst>
              <a:ext uri="{FF2B5EF4-FFF2-40B4-BE49-F238E27FC236}">
                <a16:creationId xmlns:a16="http://schemas.microsoft.com/office/drawing/2014/main" id="{D9B63F6B-1E17-4A7F-BD23-66585E59F335}"/>
              </a:ext>
            </a:extLst>
          </p:cNvPr>
          <p:cNvSpPr txBox="1"/>
          <p:nvPr/>
        </p:nvSpPr>
        <p:spPr>
          <a:xfrm>
            <a:off x="2338387" y="5555863"/>
            <a:ext cx="4467225" cy="1354217"/>
          </a:xfrm>
          <a:prstGeom prst="rect">
            <a:avLst/>
          </a:prstGeom>
          <a:noFill/>
        </p:spPr>
        <p:txBody>
          <a:bodyPr wrap="square" rtlCol="0">
            <a:spAutoFit/>
          </a:bodyPr>
          <a:lstStyle/>
          <a:p>
            <a:endParaRPr lang="en-US" dirty="0"/>
          </a:p>
          <a:p>
            <a:endParaRPr lang="en-US" dirty="0"/>
          </a:p>
          <a:p>
            <a:r>
              <a:rPr lang="en-US" sz="1400" dirty="0">
                <a:solidFill>
                  <a:srgbClr val="FFFF00"/>
                </a:solidFill>
              </a:rPr>
              <a:t>Mayo Clin Proc. 2019 Aug;94(8):1406-1414. </a:t>
            </a:r>
            <a:r>
              <a:rPr lang="en-US" sz="1400" dirty="0" err="1">
                <a:solidFill>
                  <a:srgbClr val="FFFF00"/>
                </a:solidFill>
              </a:rPr>
              <a:t>doi</a:t>
            </a:r>
            <a:r>
              <a:rPr lang="en-US" sz="1400" dirty="0">
                <a:solidFill>
                  <a:srgbClr val="FFFF00"/>
                </a:solidFill>
              </a:rPr>
              <a:t>: 10.1016/j.mayocp.2019.01.049. </a:t>
            </a:r>
            <a:r>
              <a:rPr lang="en-US" sz="1400" dirty="0" err="1">
                <a:solidFill>
                  <a:srgbClr val="FFFF00"/>
                </a:solidFill>
              </a:rPr>
              <a:t>Epub</a:t>
            </a:r>
            <a:r>
              <a:rPr lang="en-US" sz="1400" dirty="0">
                <a:solidFill>
                  <a:srgbClr val="FFFF00"/>
                </a:solidFill>
              </a:rPr>
              <a:t> 2019 Jul 11.</a:t>
            </a:r>
          </a:p>
          <a:p>
            <a:endParaRPr lang="en-US" dirty="0"/>
          </a:p>
        </p:txBody>
      </p:sp>
      <p:pic>
        <p:nvPicPr>
          <p:cNvPr id="4" name="Picture 3">
            <a:extLst>
              <a:ext uri="{FF2B5EF4-FFF2-40B4-BE49-F238E27FC236}">
                <a16:creationId xmlns:a16="http://schemas.microsoft.com/office/drawing/2014/main" id="{B9CC3CF8-35EE-4FDB-8F59-1827B822A9D9}"/>
              </a:ext>
            </a:extLst>
          </p:cNvPr>
          <p:cNvPicPr>
            <a:picLocks noChangeAspect="1"/>
          </p:cNvPicPr>
          <p:nvPr/>
        </p:nvPicPr>
        <p:blipFill>
          <a:blip r:embed="rId3"/>
          <a:stretch>
            <a:fillRect/>
          </a:stretch>
        </p:blipFill>
        <p:spPr>
          <a:xfrm>
            <a:off x="3124073" y="6343103"/>
            <a:ext cx="2895851" cy="566977"/>
          </a:xfrm>
          <a:prstGeom prst="rect">
            <a:avLst/>
          </a:prstGeom>
        </p:spPr>
      </p:pic>
      <p:pic>
        <p:nvPicPr>
          <p:cNvPr id="8" name="Picture 7">
            <a:extLst>
              <a:ext uri="{FF2B5EF4-FFF2-40B4-BE49-F238E27FC236}">
                <a16:creationId xmlns:a16="http://schemas.microsoft.com/office/drawing/2014/main" id="{F38B54D3-FD94-4C49-97E4-8BB3DC5B9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07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EXERCISE RESISTANCE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09600" y="1700048"/>
            <a:ext cx="7924800" cy="1752600"/>
          </a:xfrm>
        </p:spPr>
        <p:txBody>
          <a:bodyPr/>
          <a:lstStyle/>
          <a:p>
            <a:pPr marL="457200" indent="-457200" algn="l">
              <a:buFont typeface="Arial" panose="020B0604020202020204" pitchFamily="34" charset="0"/>
              <a:buChar char="•"/>
            </a:pPr>
            <a:r>
              <a:rPr lang="en-US" sz="2800" dirty="0"/>
              <a:t>AHA Exercise Guidelines were followed</a:t>
            </a:r>
          </a:p>
          <a:p>
            <a:pPr marL="1200150" lvl="1" indent="-457200">
              <a:buFont typeface="Arial" panose="020B0604020202020204" pitchFamily="34" charset="0"/>
              <a:buChar char="•"/>
            </a:pPr>
            <a:r>
              <a:rPr lang="en-US" dirty="0"/>
              <a:t>CRF response ranges -33% to + 118% !</a:t>
            </a:r>
          </a:p>
          <a:p>
            <a:pPr marL="1200150" lvl="1" indent="-457200">
              <a:buFont typeface="Arial" panose="020B0604020202020204" pitchFamily="34" charset="0"/>
              <a:buChar char="•"/>
            </a:pPr>
            <a:endParaRPr lang="en-US" dirty="0"/>
          </a:p>
          <a:p>
            <a:pPr marL="457200" indent="-457200" algn="l">
              <a:buFont typeface="Arial" panose="020B0604020202020204" pitchFamily="34" charset="0"/>
              <a:buChar char="•"/>
            </a:pPr>
            <a:r>
              <a:rPr lang="en-US" sz="2800" dirty="0"/>
              <a:t>Non responders are at higher risk for:</a:t>
            </a:r>
          </a:p>
          <a:p>
            <a:pPr marL="1600200" lvl="2" indent="-457200">
              <a:buFont typeface="Arial" panose="020B0604020202020204" pitchFamily="34" charset="0"/>
              <a:buChar char="•"/>
            </a:pPr>
            <a:r>
              <a:rPr lang="en-US" sz="2800" dirty="0"/>
              <a:t>Death</a:t>
            </a:r>
          </a:p>
          <a:p>
            <a:pPr marL="1600200" lvl="2" indent="-457200">
              <a:buFont typeface="Arial" panose="020B0604020202020204" pitchFamily="34" charset="0"/>
              <a:buChar char="•"/>
            </a:pPr>
            <a:r>
              <a:rPr lang="en-US" sz="2800" dirty="0"/>
              <a:t>Future cardiometabolic dysfunction!</a:t>
            </a:r>
          </a:p>
          <a:p>
            <a:pPr marL="1600200" lvl="2" indent="-457200">
              <a:buFont typeface="Arial" panose="020B0604020202020204" pitchFamily="34" charset="0"/>
              <a:buChar char="•"/>
            </a:pPr>
            <a:r>
              <a:rPr lang="en-US" sz="2800" dirty="0"/>
              <a:t>Different training strategies may be necessary—NO STUDIES TO DATE!!</a:t>
            </a:r>
          </a:p>
          <a:p>
            <a:pPr algn="l"/>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6" name="TextBox 5">
            <a:extLst>
              <a:ext uri="{FF2B5EF4-FFF2-40B4-BE49-F238E27FC236}">
                <a16:creationId xmlns:a16="http://schemas.microsoft.com/office/drawing/2014/main" id="{9FF4F966-72D2-40DF-B106-B75FD98E92C8}"/>
              </a:ext>
            </a:extLst>
          </p:cNvPr>
          <p:cNvSpPr txBox="1"/>
          <p:nvPr/>
        </p:nvSpPr>
        <p:spPr>
          <a:xfrm>
            <a:off x="2466975" y="5313724"/>
            <a:ext cx="4210050" cy="1415772"/>
          </a:xfrm>
          <a:prstGeom prst="rect">
            <a:avLst/>
          </a:prstGeom>
          <a:noFill/>
        </p:spPr>
        <p:txBody>
          <a:bodyPr wrap="square" rtlCol="0">
            <a:spAutoFit/>
          </a:bodyPr>
          <a:lstStyle/>
          <a:p>
            <a:endParaRPr lang="en-US" dirty="0"/>
          </a:p>
          <a:p>
            <a:endParaRPr lang="en-US" dirty="0"/>
          </a:p>
          <a:p>
            <a:r>
              <a:rPr lang="en-US" sz="1400" dirty="0">
                <a:solidFill>
                  <a:srgbClr val="FFFF00"/>
                </a:solidFill>
              </a:rPr>
              <a:t>Mayo Clin Proc. 2019 Aug;94(8):1406-1414. </a:t>
            </a:r>
            <a:r>
              <a:rPr lang="en-US" sz="1400" dirty="0" err="1">
                <a:solidFill>
                  <a:srgbClr val="FFFF00"/>
                </a:solidFill>
              </a:rPr>
              <a:t>doi</a:t>
            </a:r>
            <a:r>
              <a:rPr lang="en-US" sz="1400" dirty="0">
                <a:solidFill>
                  <a:srgbClr val="FFFF00"/>
                </a:solidFill>
              </a:rPr>
              <a:t>: 10.1016/j.mayocp.2019.01.049. </a:t>
            </a:r>
            <a:r>
              <a:rPr lang="en-US" sz="1400" dirty="0" err="1">
                <a:solidFill>
                  <a:srgbClr val="FFFF00"/>
                </a:solidFill>
              </a:rPr>
              <a:t>Epub</a:t>
            </a:r>
            <a:r>
              <a:rPr lang="en-US" sz="1400" dirty="0">
                <a:solidFill>
                  <a:srgbClr val="FFFF00"/>
                </a:solidFill>
              </a:rPr>
              <a:t> 2019 Jul 11</a:t>
            </a:r>
            <a:r>
              <a:rPr lang="en-US" dirty="0">
                <a:solidFill>
                  <a:srgbClr val="FFFF00"/>
                </a:solidFill>
              </a:rPr>
              <a:t>.</a:t>
            </a:r>
          </a:p>
          <a:p>
            <a:endParaRPr lang="en-US" dirty="0"/>
          </a:p>
        </p:txBody>
      </p:sp>
      <p:pic>
        <p:nvPicPr>
          <p:cNvPr id="5" name="Picture 4">
            <a:extLst>
              <a:ext uri="{FF2B5EF4-FFF2-40B4-BE49-F238E27FC236}">
                <a16:creationId xmlns:a16="http://schemas.microsoft.com/office/drawing/2014/main" id="{579D99BA-EEAB-4A13-B2DF-112AA641B004}"/>
              </a:ext>
            </a:extLst>
          </p:cNvPr>
          <p:cNvPicPr>
            <a:picLocks noChangeAspect="1"/>
          </p:cNvPicPr>
          <p:nvPr/>
        </p:nvPicPr>
        <p:blipFill>
          <a:blip r:embed="rId3"/>
          <a:stretch>
            <a:fillRect/>
          </a:stretch>
        </p:blipFill>
        <p:spPr>
          <a:xfrm>
            <a:off x="3124074" y="6251250"/>
            <a:ext cx="2895851" cy="566977"/>
          </a:xfrm>
          <a:prstGeom prst="rect">
            <a:avLst/>
          </a:prstGeom>
        </p:spPr>
      </p:pic>
      <p:pic>
        <p:nvPicPr>
          <p:cNvPr id="8" name="Picture 7">
            <a:extLst>
              <a:ext uri="{FF2B5EF4-FFF2-40B4-BE49-F238E27FC236}">
                <a16:creationId xmlns:a16="http://schemas.microsoft.com/office/drawing/2014/main" id="{3A405B92-3CF5-0F47-A4C8-8BB75D76C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37675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EXERCISE RESISTANCE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343916"/>
            <a:ext cx="6934200" cy="1752600"/>
          </a:xfrm>
        </p:spPr>
        <p:txBody>
          <a:bodyPr/>
          <a:lstStyle/>
          <a:p>
            <a:pPr algn="l"/>
            <a:r>
              <a:rPr lang="en-US" sz="2800" dirty="0"/>
              <a:t>Proposed Causes of Exercise Resistance</a:t>
            </a:r>
          </a:p>
          <a:p>
            <a:pPr marL="457200" indent="-457200" algn="l">
              <a:buFont typeface="Arial" panose="020B0604020202020204" pitchFamily="34" charset="0"/>
              <a:buChar char="•"/>
            </a:pPr>
            <a:r>
              <a:rPr lang="en-US" sz="2800" dirty="0"/>
              <a:t>Genetic Traits in 50% based on monozygotic twin/nuclear family studies—independent of other factors</a:t>
            </a:r>
          </a:p>
          <a:p>
            <a:pPr marL="457200" indent="-457200" algn="l">
              <a:buFont typeface="Arial" panose="020B0604020202020204" pitchFamily="34" charset="0"/>
              <a:buChar char="•"/>
            </a:pPr>
            <a:r>
              <a:rPr lang="en-US" sz="2800" dirty="0"/>
              <a:t>Age and gender differences</a:t>
            </a:r>
          </a:p>
          <a:p>
            <a:pPr marL="457200" indent="-457200" algn="l">
              <a:buFont typeface="Arial" panose="020B0604020202020204" pitchFamily="34" charset="0"/>
              <a:buChar char="•"/>
            </a:pPr>
            <a:r>
              <a:rPr lang="en-US" sz="2800" dirty="0"/>
              <a:t>Exercise resistance in “the real world”</a:t>
            </a:r>
          </a:p>
          <a:p>
            <a:pPr marL="1200150" lvl="1" indent="-457200">
              <a:buFont typeface="Arial" panose="020B0604020202020204" pitchFamily="34" charset="0"/>
              <a:buChar char="•"/>
            </a:pPr>
            <a:r>
              <a:rPr lang="en-US" sz="2400" dirty="0"/>
              <a:t>Non-adherence</a:t>
            </a:r>
          </a:p>
          <a:p>
            <a:pPr marL="1200150" lvl="1" indent="-457200">
              <a:buFont typeface="Arial" panose="020B0604020202020204" pitchFamily="34" charset="0"/>
              <a:buChar char="•"/>
            </a:pPr>
            <a:r>
              <a:rPr lang="en-US" sz="2400" dirty="0"/>
              <a:t>Inadequate dose</a:t>
            </a:r>
          </a:p>
          <a:p>
            <a:pPr marL="1200150" lvl="1" indent="-457200">
              <a:buFont typeface="Arial" panose="020B0604020202020204" pitchFamily="34" charset="0"/>
              <a:buChar char="•"/>
            </a:pPr>
            <a:r>
              <a:rPr lang="en-US" sz="2400" dirty="0"/>
              <a:t>Over-training</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ADAF710D-05CE-4FFA-81D8-3FEFD0A57AFB}"/>
              </a:ext>
            </a:extLst>
          </p:cNvPr>
          <p:cNvSpPr txBox="1"/>
          <p:nvPr/>
        </p:nvSpPr>
        <p:spPr>
          <a:xfrm>
            <a:off x="2628900" y="5943600"/>
            <a:ext cx="3886200" cy="369332"/>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672CB6B7-F749-45A5-8C44-37ED684EAECE}"/>
              </a:ext>
            </a:extLst>
          </p:cNvPr>
          <p:cNvSpPr txBox="1"/>
          <p:nvPr/>
        </p:nvSpPr>
        <p:spPr>
          <a:xfrm>
            <a:off x="2390775" y="5666601"/>
            <a:ext cx="4362450" cy="1292662"/>
          </a:xfrm>
          <a:prstGeom prst="rect">
            <a:avLst/>
          </a:prstGeom>
          <a:noFill/>
        </p:spPr>
        <p:txBody>
          <a:bodyPr wrap="square" rtlCol="0">
            <a:spAutoFit/>
          </a:bodyPr>
          <a:lstStyle/>
          <a:p>
            <a:r>
              <a:rPr lang="en-US" sz="1400" dirty="0">
                <a:solidFill>
                  <a:srgbClr val="FFFF00"/>
                </a:solidFill>
              </a:rPr>
              <a:t>Mayo Clin Proc 2019;94:1395-97 Ross R</a:t>
            </a:r>
          </a:p>
          <a:p>
            <a:endParaRPr lang="en-US" sz="1400" dirty="0">
              <a:solidFill>
                <a:srgbClr val="FFFF00"/>
              </a:solidFill>
            </a:endParaRPr>
          </a:p>
          <a:p>
            <a:r>
              <a:rPr lang="en-US" sz="1400" dirty="0">
                <a:solidFill>
                  <a:srgbClr val="FFFF00"/>
                </a:solidFill>
              </a:rPr>
              <a:t>Mayo Clin Proc. 2019 Aug;94(8):1406-1414. </a:t>
            </a:r>
            <a:r>
              <a:rPr lang="en-US" sz="1400" dirty="0" err="1">
                <a:solidFill>
                  <a:srgbClr val="FFFF00"/>
                </a:solidFill>
              </a:rPr>
              <a:t>doi</a:t>
            </a:r>
            <a:r>
              <a:rPr lang="en-US" sz="1400" dirty="0">
                <a:solidFill>
                  <a:srgbClr val="FFFF00"/>
                </a:solidFill>
              </a:rPr>
              <a:t>: 10.1016/j.mayocp.2019.01.049. </a:t>
            </a:r>
            <a:r>
              <a:rPr lang="en-US" sz="1400" dirty="0" err="1">
                <a:solidFill>
                  <a:srgbClr val="FFFF00"/>
                </a:solidFill>
              </a:rPr>
              <a:t>Epub</a:t>
            </a:r>
            <a:r>
              <a:rPr lang="en-US" sz="1400" dirty="0">
                <a:solidFill>
                  <a:srgbClr val="FFFF00"/>
                </a:solidFill>
              </a:rPr>
              <a:t> 2019 Jul 11</a:t>
            </a:r>
            <a:r>
              <a:rPr lang="en-US" dirty="0">
                <a:solidFill>
                  <a:srgbClr val="FFFF00"/>
                </a:solidFill>
              </a:rPr>
              <a:t>.</a:t>
            </a:r>
          </a:p>
          <a:p>
            <a:endParaRPr lang="en-US" dirty="0"/>
          </a:p>
        </p:txBody>
      </p:sp>
      <p:pic>
        <p:nvPicPr>
          <p:cNvPr id="5" name="Picture 4">
            <a:extLst>
              <a:ext uri="{FF2B5EF4-FFF2-40B4-BE49-F238E27FC236}">
                <a16:creationId xmlns:a16="http://schemas.microsoft.com/office/drawing/2014/main" id="{3CB167B1-622B-46F7-8C98-A3EFB0BCFC54}"/>
              </a:ext>
            </a:extLst>
          </p:cNvPr>
          <p:cNvPicPr>
            <a:picLocks noChangeAspect="1"/>
          </p:cNvPicPr>
          <p:nvPr/>
        </p:nvPicPr>
        <p:blipFill>
          <a:blip r:embed="rId3"/>
          <a:stretch>
            <a:fillRect/>
          </a:stretch>
        </p:blipFill>
        <p:spPr>
          <a:xfrm>
            <a:off x="2971800" y="6370801"/>
            <a:ext cx="2895851" cy="566977"/>
          </a:xfrm>
          <a:prstGeom prst="rect">
            <a:avLst/>
          </a:prstGeom>
        </p:spPr>
      </p:pic>
      <p:pic>
        <p:nvPicPr>
          <p:cNvPr id="8" name="Picture 7">
            <a:extLst>
              <a:ext uri="{FF2B5EF4-FFF2-40B4-BE49-F238E27FC236}">
                <a16:creationId xmlns:a16="http://schemas.microsoft.com/office/drawing/2014/main" id="{77C00895-6A40-D84A-B9FF-DA4EF3AA8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20210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NONEXERCISE ESTIMATED CRF </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377783"/>
            <a:ext cx="6400800" cy="1752600"/>
          </a:xfrm>
        </p:spPr>
        <p:txBody>
          <a:bodyPr/>
          <a:lstStyle/>
          <a:p>
            <a:pPr algn="l"/>
            <a:r>
              <a:rPr lang="en-US" sz="2800" dirty="0"/>
              <a:t> Data Points Needed:</a:t>
            </a:r>
          </a:p>
          <a:p>
            <a:pPr marL="457200" indent="-457200" algn="l">
              <a:buFont typeface="Arial" panose="020B0604020202020204" pitchFamily="34" charset="0"/>
              <a:buChar char="•"/>
            </a:pPr>
            <a:r>
              <a:rPr lang="en-US" sz="2800" dirty="0"/>
              <a:t>Gender</a:t>
            </a:r>
          </a:p>
          <a:p>
            <a:pPr marL="457200" indent="-457200" algn="l">
              <a:buFont typeface="Arial" panose="020B0604020202020204" pitchFamily="34" charset="0"/>
              <a:buChar char="•"/>
            </a:pPr>
            <a:r>
              <a:rPr lang="en-US" sz="2800" dirty="0"/>
              <a:t>Age</a:t>
            </a:r>
          </a:p>
          <a:p>
            <a:pPr marL="457200" indent="-457200" algn="l">
              <a:buFont typeface="Arial" panose="020B0604020202020204" pitchFamily="34" charset="0"/>
              <a:buChar char="•"/>
            </a:pPr>
            <a:r>
              <a:rPr lang="en-US" sz="2800" dirty="0"/>
              <a:t>BMI</a:t>
            </a:r>
          </a:p>
          <a:p>
            <a:pPr marL="457200" indent="-457200" algn="l">
              <a:buFont typeface="Arial" panose="020B0604020202020204" pitchFamily="34" charset="0"/>
              <a:buChar char="•"/>
            </a:pPr>
            <a:r>
              <a:rPr lang="en-US" sz="2800" dirty="0"/>
              <a:t>Waist Circumference in </a:t>
            </a:r>
            <a:r>
              <a:rPr lang="en-US" sz="2800" dirty="0" err="1"/>
              <a:t>cms</a:t>
            </a:r>
            <a:endParaRPr lang="en-US" sz="2800" dirty="0"/>
          </a:p>
          <a:p>
            <a:pPr marL="457200" indent="-457200" algn="l">
              <a:buFont typeface="Arial" panose="020B0604020202020204" pitchFamily="34" charset="0"/>
              <a:buChar char="•"/>
            </a:pPr>
            <a:r>
              <a:rPr lang="en-US" sz="2800" dirty="0"/>
              <a:t>Resting Heart Rate RHR</a:t>
            </a:r>
          </a:p>
          <a:p>
            <a:pPr marL="457200" indent="-457200" algn="l">
              <a:buFont typeface="Arial" panose="020B0604020202020204" pitchFamily="34" charset="0"/>
              <a:buChar char="•"/>
            </a:pPr>
            <a:r>
              <a:rPr lang="en-US" sz="2800" dirty="0"/>
              <a:t>Physical Activity Status (PAS)</a:t>
            </a:r>
          </a:p>
          <a:p>
            <a:pPr marL="457200" indent="-457200" algn="l">
              <a:buFont typeface="Arial" panose="020B0604020202020204" pitchFamily="34" charset="0"/>
              <a:buChar char="•"/>
            </a:pPr>
            <a:r>
              <a:rPr lang="en-US" sz="2800" dirty="0"/>
              <a:t>Current Nicotine exposure</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ADAF710D-05CE-4FFA-81D8-3FEFD0A57AFB}"/>
              </a:ext>
            </a:extLst>
          </p:cNvPr>
          <p:cNvSpPr txBox="1"/>
          <p:nvPr/>
        </p:nvSpPr>
        <p:spPr>
          <a:xfrm>
            <a:off x="2628900" y="5943600"/>
            <a:ext cx="3886200" cy="369332"/>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672CB6B7-F749-45A5-8C44-37ED684EAECE}"/>
              </a:ext>
            </a:extLst>
          </p:cNvPr>
          <p:cNvSpPr txBox="1"/>
          <p:nvPr/>
        </p:nvSpPr>
        <p:spPr>
          <a:xfrm>
            <a:off x="2628900" y="5909733"/>
            <a:ext cx="3886200" cy="584775"/>
          </a:xfrm>
          <a:prstGeom prst="rect">
            <a:avLst/>
          </a:prstGeom>
          <a:noFill/>
        </p:spPr>
        <p:txBody>
          <a:bodyPr wrap="square" rtlCol="0">
            <a:spAutoFit/>
          </a:bodyPr>
          <a:lstStyle/>
          <a:p>
            <a:r>
              <a:rPr lang="en-US" sz="1400" dirty="0">
                <a:solidFill>
                  <a:srgbClr val="FFFF00"/>
                </a:solidFill>
              </a:rPr>
              <a:t>Mayo Clin Proc 2018;93:848-856. Wang et al.</a:t>
            </a:r>
          </a:p>
          <a:p>
            <a:endParaRPr lang="en-US" dirty="0"/>
          </a:p>
        </p:txBody>
      </p:sp>
      <p:pic>
        <p:nvPicPr>
          <p:cNvPr id="5" name="Picture 4">
            <a:extLst>
              <a:ext uri="{FF2B5EF4-FFF2-40B4-BE49-F238E27FC236}">
                <a16:creationId xmlns:a16="http://schemas.microsoft.com/office/drawing/2014/main" id="{586D9B9E-7AFE-4A85-A92B-DFE4F8EAFB99}"/>
              </a:ext>
            </a:extLst>
          </p:cNvPr>
          <p:cNvPicPr>
            <a:picLocks noChangeAspect="1"/>
          </p:cNvPicPr>
          <p:nvPr/>
        </p:nvPicPr>
        <p:blipFill>
          <a:blip r:embed="rId3"/>
          <a:stretch>
            <a:fillRect/>
          </a:stretch>
        </p:blipFill>
        <p:spPr>
          <a:xfrm>
            <a:off x="3124074" y="6280013"/>
            <a:ext cx="2895851" cy="566977"/>
          </a:xfrm>
          <a:prstGeom prst="rect">
            <a:avLst/>
          </a:prstGeom>
        </p:spPr>
      </p:pic>
      <p:pic>
        <p:nvPicPr>
          <p:cNvPr id="8" name="Picture 7">
            <a:extLst>
              <a:ext uri="{FF2B5EF4-FFF2-40B4-BE49-F238E27FC236}">
                <a16:creationId xmlns:a16="http://schemas.microsoft.com/office/drawing/2014/main" id="{EF89EA4D-F3EE-4243-8015-DA74325CE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119163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NONEXERCISE ESTIMATED CRF</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181100" y="1288620"/>
            <a:ext cx="7048500" cy="3596118"/>
          </a:xfrm>
        </p:spPr>
        <p:txBody>
          <a:bodyPr/>
          <a:lstStyle/>
          <a:p>
            <a:pPr algn="l"/>
            <a:r>
              <a:rPr lang="en-US" sz="2800" dirty="0"/>
              <a:t>Physical Activity Status (PAS)— # of 	activities over the past 4 weeks</a:t>
            </a:r>
          </a:p>
          <a:p>
            <a:pPr marL="457200" indent="-457200" algn="l">
              <a:buFont typeface="Arial" panose="020B0604020202020204" pitchFamily="34" charset="0"/>
              <a:buChar char="•"/>
            </a:pPr>
            <a:r>
              <a:rPr lang="en-US" sz="2800" dirty="0"/>
              <a:t>0 = 0-4   at least moderate</a:t>
            </a:r>
          </a:p>
          <a:p>
            <a:pPr marL="457200" indent="-457200" algn="l">
              <a:buFont typeface="Arial" panose="020B0604020202020204" pitchFamily="34" charset="0"/>
              <a:buChar char="•"/>
            </a:pPr>
            <a:r>
              <a:rPr lang="en-US" sz="2800" dirty="0"/>
              <a:t>1 = 5-11 at least moderate</a:t>
            </a:r>
          </a:p>
          <a:p>
            <a:pPr marL="457200" indent="-457200" algn="l">
              <a:buFont typeface="Arial" panose="020B0604020202020204" pitchFamily="34" charset="0"/>
              <a:buChar char="•"/>
            </a:pPr>
            <a:r>
              <a:rPr lang="en-US" sz="2800" dirty="0"/>
              <a:t>2 = </a:t>
            </a:r>
            <a:r>
              <a:rPr lang="en-US" sz="2800" u="sng" dirty="0"/>
              <a:t>&gt;</a:t>
            </a:r>
            <a:r>
              <a:rPr lang="en-US" sz="2800" dirty="0"/>
              <a:t> 12 at least moderate </a:t>
            </a:r>
          </a:p>
          <a:p>
            <a:pPr marL="457200" indent="-457200" algn="l">
              <a:buFont typeface="Arial" panose="020B0604020202020204" pitchFamily="34" charset="0"/>
              <a:buChar char="•"/>
            </a:pPr>
            <a:r>
              <a:rPr lang="en-US" sz="2800" dirty="0"/>
              <a:t>3 = </a:t>
            </a:r>
            <a:r>
              <a:rPr lang="en-US" sz="2800" u="sng" dirty="0"/>
              <a:t>&gt;</a:t>
            </a:r>
            <a:r>
              <a:rPr lang="en-US" sz="2800" dirty="0"/>
              <a:t> 12 combo of moderate + vigorous</a:t>
            </a:r>
          </a:p>
          <a:p>
            <a:pPr marL="457200" indent="-457200" algn="l">
              <a:buFont typeface="Arial" panose="020B0604020202020204" pitchFamily="34" charset="0"/>
              <a:buChar char="•"/>
            </a:pPr>
            <a:r>
              <a:rPr lang="en-US" sz="2800" dirty="0"/>
              <a:t>4 = </a:t>
            </a:r>
            <a:r>
              <a:rPr lang="en-US" sz="2800" u="sng" dirty="0"/>
              <a:t>&gt;</a:t>
            </a:r>
            <a:r>
              <a:rPr lang="en-US" sz="2800" dirty="0"/>
              <a:t> 12 vigorous</a:t>
            </a:r>
          </a:p>
          <a:p>
            <a:pPr marL="457200" indent="-457200" algn="l">
              <a:buFont typeface="Arial" panose="020B0604020202020204" pitchFamily="34" charset="0"/>
              <a:buChar char="•"/>
            </a:pPr>
            <a:r>
              <a:rPr lang="en-US" sz="2800" dirty="0"/>
              <a:t>Moderate = 3-6 METS (e.g. walking)</a:t>
            </a:r>
          </a:p>
          <a:p>
            <a:pPr marL="457200" indent="-457200" algn="l">
              <a:buFont typeface="Arial" panose="020B0604020202020204" pitchFamily="34" charset="0"/>
              <a:buChar char="•"/>
            </a:pPr>
            <a:r>
              <a:rPr lang="en-US" sz="2800" dirty="0"/>
              <a:t>Vigorous &gt; 6 METS (e.g. jogging)</a:t>
            </a:r>
          </a:p>
          <a:p>
            <a:pPr marL="457200" indent="-457200" algn="l">
              <a:buFont typeface="Arial" panose="020B0604020202020204" pitchFamily="34" charset="0"/>
              <a:buChar char="•"/>
            </a:pPr>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ADAF710D-05CE-4FFA-81D8-3FEFD0A57AFB}"/>
              </a:ext>
            </a:extLst>
          </p:cNvPr>
          <p:cNvSpPr txBox="1"/>
          <p:nvPr/>
        </p:nvSpPr>
        <p:spPr>
          <a:xfrm>
            <a:off x="2628900" y="5943600"/>
            <a:ext cx="3886200" cy="369332"/>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672CB6B7-F749-45A5-8C44-37ED684EAECE}"/>
              </a:ext>
            </a:extLst>
          </p:cNvPr>
          <p:cNvSpPr txBox="1"/>
          <p:nvPr/>
        </p:nvSpPr>
        <p:spPr>
          <a:xfrm>
            <a:off x="2762250" y="6060616"/>
            <a:ext cx="3886200" cy="584775"/>
          </a:xfrm>
          <a:prstGeom prst="rect">
            <a:avLst/>
          </a:prstGeom>
          <a:noFill/>
        </p:spPr>
        <p:txBody>
          <a:bodyPr wrap="square" rtlCol="0">
            <a:spAutoFit/>
          </a:bodyPr>
          <a:lstStyle/>
          <a:p>
            <a:r>
              <a:rPr lang="en-US" sz="1400" dirty="0">
                <a:solidFill>
                  <a:srgbClr val="FFFF00"/>
                </a:solidFill>
              </a:rPr>
              <a:t>Mayo Clin Proc 2018;93:848-856. Wang et al.</a:t>
            </a:r>
          </a:p>
          <a:p>
            <a:endParaRPr lang="en-US" dirty="0"/>
          </a:p>
        </p:txBody>
      </p:sp>
      <p:pic>
        <p:nvPicPr>
          <p:cNvPr id="5" name="Picture 4">
            <a:extLst>
              <a:ext uri="{FF2B5EF4-FFF2-40B4-BE49-F238E27FC236}">
                <a16:creationId xmlns:a16="http://schemas.microsoft.com/office/drawing/2014/main" id="{50B90C3A-A83B-43E2-9FF0-68B4F7783315}"/>
              </a:ext>
            </a:extLst>
          </p:cNvPr>
          <p:cNvPicPr>
            <a:picLocks noChangeAspect="1"/>
          </p:cNvPicPr>
          <p:nvPr/>
        </p:nvPicPr>
        <p:blipFill>
          <a:blip r:embed="rId2"/>
          <a:stretch>
            <a:fillRect/>
          </a:stretch>
        </p:blipFill>
        <p:spPr>
          <a:xfrm>
            <a:off x="3124074" y="6237726"/>
            <a:ext cx="2895851" cy="566977"/>
          </a:xfrm>
          <a:prstGeom prst="rect">
            <a:avLst/>
          </a:prstGeom>
        </p:spPr>
      </p:pic>
      <p:pic>
        <p:nvPicPr>
          <p:cNvPr id="8" name="Picture 7">
            <a:extLst>
              <a:ext uri="{FF2B5EF4-FFF2-40B4-BE49-F238E27FC236}">
                <a16:creationId xmlns:a16="http://schemas.microsoft.com/office/drawing/2014/main" id="{01455ED4-5409-4247-A95A-54DC91EC8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783315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NONEXERCISE ESTIMATED CRF</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732715"/>
            <a:ext cx="6400800" cy="1752600"/>
          </a:xfrm>
        </p:spPr>
        <p:txBody>
          <a:bodyPr/>
          <a:lstStyle/>
          <a:p>
            <a:pPr algn="l"/>
            <a:r>
              <a:rPr lang="en-US" sz="2800" dirty="0"/>
              <a:t> </a:t>
            </a:r>
            <a:r>
              <a:rPr lang="en-US" sz="2800" b="1" dirty="0"/>
              <a:t>Calculation of eCRF</a:t>
            </a:r>
          </a:p>
          <a:p>
            <a:pPr marL="457200" indent="-457200" algn="l">
              <a:buFont typeface="Arial" panose="020B0604020202020204" pitchFamily="34" charset="0"/>
              <a:buChar char="•"/>
            </a:pPr>
            <a:r>
              <a:rPr lang="en-US" sz="2800" b="1" dirty="0"/>
              <a:t>Males:</a:t>
            </a:r>
          </a:p>
          <a:p>
            <a:pPr marL="457200" indent="-457200" algn="l">
              <a:buFont typeface="Arial" panose="020B0604020202020204" pitchFamily="34" charset="0"/>
              <a:buChar char="•"/>
            </a:pPr>
            <a:r>
              <a:rPr lang="en-US" sz="2800" dirty="0">
                <a:effectLst/>
              </a:rPr>
              <a:t>20.8013 + 0.161(age) – 0.022(age</a:t>
            </a:r>
            <a:r>
              <a:rPr lang="en-US" sz="2800" baseline="30000" dirty="0">
                <a:effectLst/>
              </a:rPr>
              <a:t>2</a:t>
            </a:r>
            <a:r>
              <a:rPr lang="en-US" sz="2800" dirty="0">
                <a:effectLst/>
              </a:rPr>
              <a:t>) – 0.224(BMI) – 0.0334 (WC) – 0.0375(RHR) + 0.2163 (PAS-1) + 0.3447 (PAS-2) + 0.787(PAS-3) + 1.1961(PAS-4) – 0.4306(nicotine)</a:t>
            </a:r>
          </a:p>
          <a:p>
            <a:pPr algn="l"/>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ADAF710D-05CE-4FFA-81D8-3FEFD0A57AFB}"/>
              </a:ext>
            </a:extLst>
          </p:cNvPr>
          <p:cNvSpPr txBox="1"/>
          <p:nvPr/>
        </p:nvSpPr>
        <p:spPr>
          <a:xfrm>
            <a:off x="2628900" y="5943600"/>
            <a:ext cx="3886200" cy="369332"/>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672CB6B7-F749-45A5-8C44-37ED684EAECE}"/>
              </a:ext>
            </a:extLst>
          </p:cNvPr>
          <p:cNvSpPr txBox="1"/>
          <p:nvPr/>
        </p:nvSpPr>
        <p:spPr>
          <a:xfrm>
            <a:off x="2628900" y="5927834"/>
            <a:ext cx="3886200" cy="584775"/>
          </a:xfrm>
          <a:prstGeom prst="rect">
            <a:avLst/>
          </a:prstGeom>
          <a:noFill/>
        </p:spPr>
        <p:txBody>
          <a:bodyPr wrap="square" rtlCol="0">
            <a:spAutoFit/>
          </a:bodyPr>
          <a:lstStyle/>
          <a:p>
            <a:r>
              <a:rPr lang="en-US" sz="1400" dirty="0">
                <a:solidFill>
                  <a:srgbClr val="FFFF00"/>
                </a:solidFill>
              </a:rPr>
              <a:t>Mayo Clin Proc 2018;93:848-856. Wang et al.</a:t>
            </a:r>
          </a:p>
          <a:p>
            <a:endParaRPr lang="en-US" dirty="0"/>
          </a:p>
        </p:txBody>
      </p:sp>
      <p:pic>
        <p:nvPicPr>
          <p:cNvPr id="5" name="Picture 4">
            <a:extLst>
              <a:ext uri="{FF2B5EF4-FFF2-40B4-BE49-F238E27FC236}">
                <a16:creationId xmlns:a16="http://schemas.microsoft.com/office/drawing/2014/main" id="{8DED49D5-6332-4D5A-9D06-239B4A40D36C}"/>
              </a:ext>
            </a:extLst>
          </p:cNvPr>
          <p:cNvPicPr>
            <a:picLocks noChangeAspect="1"/>
          </p:cNvPicPr>
          <p:nvPr/>
        </p:nvPicPr>
        <p:blipFill>
          <a:blip r:embed="rId3"/>
          <a:stretch>
            <a:fillRect/>
          </a:stretch>
        </p:blipFill>
        <p:spPr>
          <a:xfrm>
            <a:off x="3124074" y="6270962"/>
            <a:ext cx="2895851" cy="566977"/>
          </a:xfrm>
          <a:prstGeom prst="rect">
            <a:avLst/>
          </a:prstGeom>
        </p:spPr>
      </p:pic>
      <p:pic>
        <p:nvPicPr>
          <p:cNvPr id="8" name="Picture 7">
            <a:extLst>
              <a:ext uri="{FF2B5EF4-FFF2-40B4-BE49-F238E27FC236}">
                <a16:creationId xmlns:a16="http://schemas.microsoft.com/office/drawing/2014/main" id="{995025E8-B94E-AD47-8D9C-6CBB3A591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896507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NONEXERCISE ESTIMATED CRF</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732715"/>
            <a:ext cx="6400800" cy="1752600"/>
          </a:xfrm>
        </p:spPr>
        <p:txBody>
          <a:bodyPr/>
          <a:lstStyle/>
          <a:p>
            <a:pPr algn="l"/>
            <a:r>
              <a:rPr lang="en-US" sz="2800" dirty="0"/>
              <a:t> </a:t>
            </a:r>
            <a:r>
              <a:rPr lang="en-US" sz="2800" b="1" dirty="0"/>
              <a:t>Calculation of eCRF</a:t>
            </a:r>
          </a:p>
          <a:p>
            <a:pPr marL="457200" indent="-457200" algn="l">
              <a:buFont typeface="Arial" panose="020B0604020202020204" pitchFamily="34" charset="0"/>
              <a:buChar char="•"/>
            </a:pPr>
            <a:r>
              <a:rPr lang="en-US" sz="2800" b="1" dirty="0"/>
              <a:t>Females:</a:t>
            </a:r>
          </a:p>
          <a:p>
            <a:pPr marL="457200" indent="-457200" algn="l">
              <a:buFont typeface="Arial" panose="020B0604020202020204" pitchFamily="34" charset="0"/>
              <a:buChar char="•"/>
            </a:pPr>
            <a:r>
              <a:rPr lang="en-US" sz="2800" dirty="0">
                <a:effectLst/>
              </a:rPr>
              <a:t>14.5493 + 0.1136(age) – 0.016(age</a:t>
            </a:r>
            <a:r>
              <a:rPr lang="en-US" sz="2800" baseline="30000" dirty="0">
                <a:effectLst/>
              </a:rPr>
              <a:t>2</a:t>
            </a:r>
            <a:r>
              <a:rPr lang="en-US" sz="2800" dirty="0">
                <a:effectLst/>
              </a:rPr>
              <a:t>) – 0.15(BMI) – 0.0088 (WC) – 0.0359(RHR) + 0.2091 (PAS-1) + 0.2275(PAS-2) + 0.7021(PAS-3) + 1.007(PAS-4) – 0.3005(nicotine)</a:t>
            </a:r>
          </a:p>
          <a:p>
            <a:pPr algn="l"/>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ADAF710D-05CE-4FFA-81D8-3FEFD0A57AFB}"/>
              </a:ext>
            </a:extLst>
          </p:cNvPr>
          <p:cNvSpPr txBox="1"/>
          <p:nvPr/>
        </p:nvSpPr>
        <p:spPr>
          <a:xfrm>
            <a:off x="2628900" y="5943600"/>
            <a:ext cx="3886200" cy="369332"/>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672CB6B7-F749-45A5-8C44-37ED684EAECE}"/>
              </a:ext>
            </a:extLst>
          </p:cNvPr>
          <p:cNvSpPr txBox="1"/>
          <p:nvPr/>
        </p:nvSpPr>
        <p:spPr>
          <a:xfrm>
            <a:off x="2481262" y="6020544"/>
            <a:ext cx="4181475" cy="584775"/>
          </a:xfrm>
          <a:prstGeom prst="rect">
            <a:avLst/>
          </a:prstGeom>
          <a:noFill/>
        </p:spPr>
        <p:txBody>
          <a:bodyPr wrap="square" rtlCol="0">
            <a:spAutoFit/>
          </a:bodyPr>
          <a:lstStyle/>
          <a:p>
            <a:r>
              <a:rPr lang="en-US" sz="1400" dirty="0">
                <a:solidFill>
                  <a:srgbClr val="FFFF00"/>
                </a:solidFill>
              </a:rPr>
              <a:t>Mayo Clin Proc 2018;93:848-856. Wang et al.</a:t>
            </a:r>
          </a:p>
          <a:p>
            <a:endParaRPr lang="en-US" dirty="0"/>
          </a:p>
        </p:txBody>
      </p:sp>
      <p:pic>
        <p:nvPicPr>
          <p:cNvPr id="5" name="Picture 4">
            <a:extLst>
              <a:ext uri="{FF2B5EF4-FFF2-40B4-BE49-F238E27FC236}">
                <a16:creationId xmlns:a16="http://schemas.microsoft.com/office/drawing/2014/main" id="{0398CC28-648D-4437-A64E-72883E321A15}"/>
              </a:ext>
            </a:extLst>
          </p:cNvPr>
          <p:cNvPicPr>
            <a:picLocks noChangeAspect="1"/>
          </p:cNvPicPr>
          <p:nvPr/>
        </p:nvPicPr>
        <p:blipFill>
          <a:blip r:embed="rId2"/>
          <a:stretch>
            <a:fillRect/>
          </a:stretch>
        </p:blipFill>
        <p:spPr>
          <a:xfrm>
            <a:off x="3124073" y="6175637"/>
            <a:ext cx="2895851" cy="566977"/>
          </a:xfrm>
          <a:prstGeom prst="rect">
            <a:avLst/>
          </a:prstGeom>
        </p:spPr>
      </p:pic>
      <p:pic>
        <p:nvPicPr>
          <p:cNvPr id="8" name="Picture 7">
            <a:extLst>
              <a:ext uri="{FF2B5EF4-FFF2-40B4-BE49-F238E27FC236}">
                <a16:creationId xmlns:a16="http://schemas.microsoft.com/office/drawing/2014/main" id="{C76C8A40-81DA-7E49-AE9E-1EA371716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553628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EXERCISE RESISTANCE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160646"/>
            <a:ext cx="8229600" cy="1752600"/>
          </a:xfrm>
        </p:spPr>
        <p:txBody>
          <a:bodyPr/>
          <a:lstStyle/>
          <a:p>
            <a:pPr algn="l"/>
            <a:r>
              <a:rPr lang="en-US" sz="2800" dirty="0"/>
              <a:t>Bale Doneen Takeaways</a:t>
            </a:r>
          </a:p>
          <a:p>
            <a:pPr marL="457200" indent="-457200" algn="l">
              <a:buFont typeface="Arial" panose="020B0604020202020204" pitchFamily="34" charset="0"/>
              <a:buChar char="•"/>
            </a:pPr>
            <a:r>
              <a:rPr lang="en-US" sz="2500" dirty="0"/>
              <a:t>CRF is a powerful predictor and can be measured and followed</a:t>
            </a:r>
          </a:p>
          <a:p>
            <a:pPr marL="457200" indent="-457200" algn="l">
              <a:buFont typeface="Arial" panose="020B0604020202020204" pitchFamily="34" charset="0"/>
              <a:buChar char="•"/>
            </a:pPr>
            <a:r>
              <a:rPr lang="en-US" sz="2500" dirty="0"/>
              <a:t>MOST adults improve CRF with 2-4 months of AHA Guideline exercise</a:t>
            </a:r>
          </a:p>
          <a:p>
            <a:pPr marL="457200" indent="-457200" algn="l">
              <a:buFont typeface="Arial" panose="020B0604020202020204" pitchFamily="34" charset="0"/>
              <a:buChar char="•"/>
            </a:pPr>
            <a:r>
              <a:rPr lang="en-US" sz="2500" dirty="0"/>
              <a:t>Exercise “resistance” is real and is a root cause for future/persistent metabolic dysfunction and death</a:t>
            </a:r>
          </a:p>
          <a:p>
            <a:pPr marL="457200" indent="-457200" algn="l">
              <a:buFont typeface="Arial" panose="020B0604020202020204" pitchFamily="34" charset="0"/>
              <a:buChar char="•"/>
            </a:pPr>
            <a:r>
              <a:rPr lang="en-US" sz="2500" dirty="0"/>
              <a:t>Consider partnering with an exercise specialist to evaluate and fine tune exercise programs in your patients with “stubborn” metabolic syndrome</a:t>
            </a:r>
          </a:p>
          <a:p>
            <a:pPr marL="457200" indent="-457200" algn="l">
              <a:buFont typeface="Arial" panose="020B0604020202020204" pitchFamily="34" charset="0"/>
              <a:buChar char="•"/>
            </a:pPr>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ADAF710D-05CE-4FFA-81D8-3FEFD0A57AFB}"/>
              </a:ext>
            </a:extLst>
          </p:cNvPr>
          <p:cNvSpPr txBox="1"/>
          <p:nvPr/>
        </p:nvSpPr>
        <p:spPr>
          <a:xfrm>
            <a:off x="2628900" y="5943600"/>
            <a:ext cx="3886200" cy="369332"/>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672CB6B7-F749-45A5-8C44-37ED684EAECE}"/>
              </a:ext>
            </a:extLst>
          </p:cNvPr>
          <p:cNvSpPr txBox="1"/>
          <p:nvPr/>
        </p:nvSpPr>
        <p:spPr>
          <a:xfrm>
            <a:off x="2466975" y="5498390"/>
            <a:ext cx="4210050" cy="1231106"/>
          </a:xfrm>
          <a:prstGeom prst="rect">
            <a:avLst/>
          </a:prstGeom>
          <a:noFill/>
        </p:spPr>
        <p:txBody>
          <a:bodyPr wrap="square" rtlCol="0">
            <a:spAutoFit/>
          </a:bodyPr>
          <a:lstStyle/>
          <a:p>
            <a:r>
              <a:rPr lang="en-US" sz="1400" dirty="0">
                <a:solidFill>
                  <a:srgbClr val="FFFF00"/>
                </a:solidFill>
              </a:rPr>
              <a:t>Mayo Clin Proc 2019;94:1395-97 Ross R</a:t>
            </a:r>
          </a:p>
          <a:p>
            <a:endParaRPr lang="en-US" sz="1400" dirty="0">
              <a:solidFill>
                <a:srgbClr val="FFFF00"/>
              </a:solidFill>
            </a:endParaRPr>
          </a:p>
          <a:p>
            <a:r>
              <a:rPr lang="en-US" sz="1400" dirty="0">
                <a:solidFill>
                  <a:srgbClr val="FFFF00"/>
                </a:solidFill>
              </a:rPr>
              <a:t>Mayo Clin Proc. 2019 Aug;94(8):1406-1414. </a:t>
            </a:r>
            <a:r>
              <a:rPr lang="en-US" sz="1400" dirty="0" err="1">
                <a:solidFill>
                  <a:srgbClr val="FFFF00"/>
                </a:solidFill>
              </a:rPr>
              <a:t>doi</a:t>
            </a:r>
            <a:r>
              <a:rPr lang="en-US" sz="1400" dirty="0">
                <a:solidFill>
                  <a:srgbClr val="FFFF00"/>
                </a:solidFill>
              </a:rPr>
              <a:t>: 10.1016/j.mayocp.2019.01.049. </a:t>
            </a:r>
            <a:r>
              <a:rPr lang="en-US" sz="1400" dirty="0" err="1">
                <a:solidFill>
                  <a:srgbClr val="FFFF00"/>
                </a:solidFill>
              </a:rPr>
              <a:t>Epub</a:t>
            </a:r>
            <a:r>
              <a:rPr lang="en-US" sz="1400" dirty="0">
                <a:solidFill>
                  <a:srgbClr val="FFFF00"/>
                </a:solidFill>
              </a:rPr>
              <a:t> 2019 Jul 11.</a:t>
            </a:r>
          </a:p>
          <a:p>
            <a:endParaRPr lang="en-US" dirty="0"/>
          </a:p>
        </p:txBody>
      </p:sp>
      <p:pic>
        <p:nvPicPr>
          <p:cNvPr id="5" name="Picture 4">
            <a:extLst>
              <a:ext uri="{FF2B5EF4-FFF2-40B4-BE49-F238E27FC236}">
                <a16:creationId xmlns:a16="http://schemas.microsoft.com/office/drawing/2014/main" id="{77D720DA-1CCE-401A-9F66-A0100B1232C9}"/>
              </a:ext>
            </a:extLst>
          </p:cNvPr>
          <p:cNvPicPr>
            <a:picLocks noChangeAspect="1"/>
          </p:cNvPicPr>
          <p:nvPr/>
        </p:nvPicPr>
        <p:blipFill>
          <a:blip r:embed="rId3"/>
          <a:stretch>
            <a:fillRect/>
          </a:stretch>
        </p:blipFill>
        <p:spPr>
          <a:xfrm>
            <a:off x="3124074" y="6312932"/>
            <a:ext cx="2895851" cy="566977"/>
          </a:xfrm>
          <a:prstGeom prst="rect">
            <a:avLst/>
          </a:prstGeom>
        </p:spPr>
      </p:pic>
      <p:pic>
        <p:nvPicPr>
          <p:cNvPr id="8" name="Picture 7">
            <a:extLst>
              <a:ext uri="{FF2B5EF4-FFF2-40B4-BE49-F238E27FC236}">
                <a16:creationId xmlns:a16="http://schemas.microsoft.com/office/drawing/2014/main" id="{8C8EF7A6-291E-944D-BAB2-71FDC459A9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1809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066800" y="1474285"/>
            <a:ext cx="7010400" cy="4253346"/>
          </a:xfrm>
        </p:spPr>
        <p:txBody>
          <a:bodyPr/>
          <a:lstStyle/>
          <a:p>
            <a:pPr algn="l"/>
            <a:r>
              <a:rPr lang="en-US" sz="2800" dirty="0"/>
              <a:t>Previously, the relationships between BMI, fitness, and residual life expectancy have not been properly studied.  </a:t>
            </a:r>
          </a:p>
          <a:p>
            <a:pPr algn="l"/>
            <a:r>
              <a:rPr lang="en-US" sz="2800" i="1" dirty="0"/>
              <a:t>		Amazing, isn’t it??!!</a:t>
            </a:r>
          </a:p>
          <a:p>
            <a:pPr algn="l"/>
            <a:endParaRPr lang="en-US" sz="2800" dirty="0"/>
          </a:p>
          <a:p>
            <a:r>
              <a:rPr lang="en-US" sz="2800" dirty="0"/>
              <a:t>“To what extent do walking pace and handgrip strength associate with life expectancy at age 45 across different levels of adiposity?”</a:t>
            </a:r>
          </a:p>
          <a:p>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5" name="Picture 4">
            <a:extLst>
              <a:ext uri="{FF2B5EF4-FFF2-40B4-BE49-F238E27FC236}">
                <a16:creationId xmlns:a16="http://schemas.microsoft.com/office/drawing/2014/main" id="{7FA1EE2D-B4FD-4844-80F9-5D29CE77DB7D}"/>
              </a:ext>
            </a:extLst>
          </p:cNvPr>
          <p:cNvPicPr>
            <a:picLocks noChangeAspect="1"/>
          </p:cNvPicPr>
          <p:nvPr/>
        </p:nvPicPr>
        <p:blipFill>
          <a:blip r:embed="rId3"/>
          <a:stretch>
            <a:fillRect/>
          </a:stretch>
        </p:blipFill>
        <p:spPr>
          <a:xfrm>
            <a:off x="2971800" y="6357778"/>
            <a:ext cx="2895851" cy="566977"/>
          </a:xfrm>
          <a:prstGeom prst="rect">
            <a:avLst/>
          </a:prstGeom>
        </p:spPr>
      </p:pic>
      <p:pic>
        <p:nvPicPr>
          <p:cNvPr id="8" name="Picture 7">
            <a:extLst>
              <a:ext uri="{FF2B5EF4-FFF2-40B4-BE49-F238E27FC236}">
                <a16:creationId xmlns:a16="http://schemas.microsoft.com/office/drawing/2014/main" id="{A2915EBC-C353-1C48-836F-6157CA3F3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0274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Featured Articles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381000" y="1732715"/>
            <a:ext cx="8610600" cy="1752600"/>
          </a:xfrm>
        </p:spPr>
        <p:txBody>
          <a:bodyPr/>
          <a:lstStyle/>
          <a:p>
            <a:pPr algn="l"/>
            <a:r>
              <a:rPr lang="en-US" sz="2200" b="1" dirty="0"/>
              <a:t>DISEASE</a:t>
            </a:r>
          </a:p>
          <a:p>
            <a:pPr algn="l"/>
            <a:endParaRPr lang="en-US" sz="2200" b="1" dirty="0"/>
          </a:p>
          <a:p>
            <a:pPr algn="l"/>
            <a:r>
              <a:rPr lang="en-US" sz="2200" dirty="0"/>
              <a:t>Did This Patient have Cardiac Syncope?  The Rational Clinical Examination Systematic Review </a:t>
            </a:r>
          </a:p>
          <a:p>
            <a:pPr algn="l"/>
            <a:r>
              <a:rPr lang="en-US" sz="2200" dirty="0" err="1"/>
              <a:t>Albassam</a:t>
            </a:r>
            <a:r>
              <a:rPr lang="en-US" sz="2200" dirty="0"/>
              <a:t> OT, et al. JAMA 2019;321:2448-2457. dol:10:1001/jama.2019.8001</a:t>
            </a:r>
          </a:p>
        </p:txBody>
      </p:sp>
      <p:sp>
        <p:nvSpPr>
          <p:cNvPr id="5" name="Footer Placeholder 3">
            <a:extLst>
              <a:ext uri="{FF2B5EF4-FFF2-40B4-BE49-F238E27FC236}">
                <a16:creationId xmlns:a16="http://schemas.microsoft.com/office/drawing/2014/main" id="{20D3223A-6BC8-4517-AF66-7990D5BF9387}"/>
              </a:ext>
            </a:extLst>
          </p:cNvPr>
          <p:cNvSpPr>
            <a:spLocks noGrp="1"/>
          </p:cNvSpPr>
          <p:nvPr>
            <p:ph type="ftr" sz="quarter" idx="3"/>
          </p:nvPr>
        </p:nvSpPr>
        <p:spPr>
          <a:xfrm>
            <a:off x="3124200" y="6245225"/>
            <a:ext cx="2895600" cy="476250"/>
          </a:xfrm>
        </p:spPr>
        <p:txBody>
          <a:bodyPr/>
          <a:lstStyle/>
          <a:p>
            <a:pPr>
              <a:defRPr/>
            </a:pPr>
            <a:r>
              <a:rPr lang="en-US" dirty="0"/>
              <a:t>Copyright Bale/Doneen Paradigm</a:t>
            </a:r>
          </a:p>
        </p:txBody>
      </p:sp>
      <p:pic>
        <p:nvPicPr>
          <p:cNvPr id="6" name="Picture 5">
            <a:extLst>
              <a:ext uri="{FF2B5EF4-FFF2-40B4-BE49-F238E27FC236}">
                <a16:creationId xmlns:a16="http://schemas.microsoft.com/office/drawing/2014/main" id="{308F568A-1324-AF4C-A3E1-F669D8922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1600" y="6431046"/>
            <a:ext cx="1295400" cy="311150"/>
          </a:xfrm>
          <a:prstGeom prst="rect">
            <a:avLst/>
          </a:prstGeom>
        </p:spPr>
      </p:pic>
    </p:spTree>
    <p:extLst>
      <p:ext uri="{BB962C8B-B14F-4D97-AF65-F5344CB8AC3E}">
        <p14:creationId xmlns:p14="http://schemas.microsoft.com/office/powerpoint/2010/main" val="1265379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219200" y="1371600"/>
            <a:ext cx="6705600" cy="1752600"/>
          </a:xfrm>
        </p:spPr>
        <p:txBody>
          <a:bodyPr/>
          <a:lstStyle/>
          <a:p>
            <a:pPr algn="l"/>
            <a:r>
              <a:rPr lang="en-US" sz="2800" dirty="0"/>
              <a:t>Demographics:</a:t>
            </a:r>
          </a:p>
          <a:p>
            <a:pPr marL="457200" indent="-457200" algn="l">
              <a:buFont typeface="Arial" panose="020B0604020202020204" pitchFamily="34" charset="0"/>
              <a:buChar char="•"/>
            </a:pPr>
            <a:r>
              <a:rPr lang="en-US" sz="2800" dirty="0"/>
              <a:t>UK Biobank recruited middle-aged registered with a family physician from March 2006-July 2010 in England, Scotland, Wales</a:t>
            </a:r>
          </a:p>
          <a:p>
            <a:pPr marL="457200" indent="-457200" algn="l">
              <a:buFont typeface="Arial" panose="020B0604020202020204" pitchFamily="34" charset="0"/>
              <a:buChar char="•"/>
            </a:pPr>
            <a:r>
              <a:rPr lang="en-US" sz="2800" dirty="0"/>
              <a:t>474,919 participants—54.7% female</a:t>
            </a:r>
          </a:p>
          <a:p>
            <a:pPr marL="457200" indent="-457200" algn="l">
              <a:buFont typeface="Arial" panose="020B0604020202020204" pitchFamily="34" charset="0"/>
              <a:buChar char="•"/>
            </a:pPr>
            <a:r>
              <a:rPr lang="en-US" sz="2800" dirty="0"/>
              <a:t>58.2 </a:t>
            </a:r>
            <a:r>
              <a:rPr lang="en-US" sz="2800" dirty="0" err="1"/>
              <a:t>yo</a:t>
            </a:r>
            <a:endParaRPr lang="en-US" sz="2800" dirty="0"/>
          </a:p>
          <a:p>
            <a:pPr marL="457200" indent="-457200" algn="l">
              <a:buFont typeface="Arial" panose="020B0604020202020204" pitchFamily="34" charset="0"/>
              <a:buChar char="•"/>
            </a:pPr>
            <a:r>
              <a:rPr lang="en-US" sz="2800" dirty="0"/>
              <a:t>26.7 BMI (obviously not the USA!)</a:t>
            </a:r>
          </a:p>
          <a:p>
            <a:pPr marL="457200" indent="-457200" algn="l">
              <a:buFont typeface="Arial" panose="020B0604020202020204" pitchFamily="34" charset="0"/>
              <a:buChar char="•"/>
            </a:pPr>
            <a:r>
              <a:rPr lang="en-US" sz="2800" dirty="0"/>
              <a:t>6.97 </a:t>
            </a:r>
            <a:r>
              <a:rPr lang="en-US" sz="2800" dirty="0" err="1"/>
              <a:t>yrs</a:t>
            </a:r>
            <a:r>
              <a:rPr lang="en-US" sz="2800" dirty="0"/>
              <a:t> follow up</a:t>
            </a:r>
          </a:p>
          <a:p>
            <a:pPr marL="457200" indent="-457200" algn="l">
              <a:buFont typeface="Arial" panose="020B0604020202020204" pitchFamily="34" charset="0"/>
              <a:buChar char="•"/>
            </a:pPr>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5" name="Picture 4">
            <a:extLst>
              <a:ext uri="{FF2B5EF4-FFF2-40B4-BE49-F238E27FC236}">
                <a16:creationId xmlns:a16="http://schemas.microsoft.com/office/drawing/2014/main" id="{7B03A5C3-863E-4959-8CE3-1A15137B03FA}"/>
              </a:ext>
            </a:extLst>
          </p:cNvPr>
          <p:cNvPicPr>
            <a:picLocks noChangeAspect="1"/>
          </p:cNvPicPr>
          <p:nvPr/>
        </p:nvPicPr>
        <p:blipFill>
          <a:blip r:embed="rId3"/>
          <a:stretch>
            <a:fillRect/>
          </a:stretch>
        </p:blipFill>
        <p:spPr>
          <a:xfrm>
            <a:off x="3123949" y="6428723"/>
            <a:ext cx="2895851" cy="566977"/>
          </a:xfrm>
          <a:prstGeom prst="rect">
            <a:avLst/>
          </a:prstGeom>
        </p:spPr>
      </p:pic>
      <p:pic>
        <p:nvPicPr>
          <p:cNvPr id="8" name="Picture 7">
            <a:extLst>
              <a:ext uri="{FF2B5EF4-FFF2-40B4-BE49-F238E27FC236}">
                <a16:creationId xmlns:a16="http://schemas.microsoft.com/office/drawing/2014/main" id="{F8A16C2E-5278-7645-B6B2-E5CB16975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900895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732715"/>
            <a:ext cx="6400800" cy="1752600"/>
          </a:xfrm>
        </p:spPr>
        <p:txBody>
          <a:bodyPr/>
          <a:lstStyle/>
          <a:p>
            <a:pPr algn="l"/>
            <a:r>
              <a:rPr lang="en-US" sz="2800" dirty="0"/>
              <a:t>Data Points:</a:t>
            </a:r>
          </a:p>
          <a:p>
            <a:pPr marL="457200" indent="-457200" algn="l">
              <a:buFont typeface="Arial" panose="020B0604020202020204" pitchFamily="34" charset="0"/>
              <a:buChar char="•"/>
            </a:pPr>
            <a:r>
              <a:rPr lang="en-US" sz="2800" dirty="0"/>
              <a:t>Walking pace</a:t>
            </a:r>
          </a:p>
          <a:p>
            <a:pPr marL="457200" indent="-457200" algn="l">
              <a:buFont typeface="Arial" panose="020B0604020202020204" pitchFamily="34" charset="0"/>
              <a:buChar char="•"/>
            </a:pPr>
            <a:r>
              <a:rPr lang="en-US" sz="2800" dirty="0"/>
              <a:t>Handgrip</a:t>
            </a:r>
          </a:p>
          <a:p>
            <a:pPr marL="457200" indent="-457200" algn="l">
              <a:buFont typeface="Arial" panose="020B0604020202020204" pitchFamily="34" charset="0"/>
              <a:buChar char="•"/>
            </a:pPr>
            <a:r>
              <a:rPr lang="en-US" sz="2800" dirty="0"/>
              <a:t>BMI</a:t>
            </a:r>
          </a:p>
          <a:p>
            <a:pPr marL="457200" indent="-457200" algn="l">
              <a:buFont typeface="Arial" panose="020B0604020202020204" pitchFamily="34" charset="0"/>
              <a:buChar char="•"/>
            </a:pPr>
            <a:r>
              <a:rPr lang="en-US" sz="2800" dirty="0"/>
              <a:t>Waist circumference</a:t>
            </a:r>
          </a:p>
          <a:p>
            <a:pPr marL="457200" indent="-457200" algn="l">
              <a:buFont typeface="Arial" panose="020B0604020202020204" pitchFamily="34" charset="0"/>
              <a:buChar char="•"/>
            </a:pPr>
            <a:r>
              <a:rPr lang="en-US" sz="2800" dirty="0"/>
              <a:t>Body-fat Percentage</a:t>
            </a:r>
          </a:p>
          <a:p>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5" name="Picture 4">
            <a:extLst>
              <a:ext uri="{FF2B5EF4-FFF2-40B4-BE49-F238E27FC236}">
                <a16:creationId xmlns:a16="http://schemas.microsoft.com/office/drawing/2014/main" id="{20C49F73-C427-4437-AD94-C570F172D5C3}"/>
              </a:ext>
            </a:extLst>
          </p:cNvPr>
          <p:cNvPicPr>
            <a:picLocks noChangeAspect="1"/>
          </p:cNvPicPr>
          <p:nvPr/>
        </p:nvPicPr>
        <p:blipFill>
          <a:blip r:embed="rId2"/>
          <a:stretch>
            <a:fillRect/>
          </a:stretch>
        </p:blipFill>
        <p:spPr>
          <a:xfrm>
            <a:off x="3123949" y="6393499"/>
            <a:ext cx="2895851" cy="566977"/>
          </a:xfrm>
          <a:prstGeom prst="rect">
            <a:avLst/>
          </a:prstGeom>
        </p:spPr>
      </p:pic>
      <p:pic>
        <p:nvPicPr>
          <p:cNvPr id="8" name="Picture 7">
            <a:extLst>
              <a:ext uri="{FF2B5EF4-FFF2-40B4-BE49-F238E27FC236}">
                <a16:creationId xmlns:a16="http://schemas.microsoft.com/office/drawing/2014/main" id="{C19BBE58-B828-7640-BB14-04B25C5F2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586411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371600" y="1732715"/>
            <a:ext cx="6400800" cy="1752600"/>
          </a:xfrm>
        </p:spPr>
        <p:txBody>
          <a:bodyPr/>
          <a:lstStyle/>
          <a:p>
            <a:pPr algn="l"/>
            <a:r>
              <a:rPr lang="en-US" sz="2800" dirty="0"/>
              <a:t>“How would you describe your usual walking pace?”</a:t>
            </a:r>
          </a:p>
          <a:p>
            <a:pPr marL="342900" indent="-342900" algn="l">
              <a:buFont typeface="Arial" panose="020B0604020202020204" pitchFamily="34" charset="0"/>
              <a:buChar char="•"/>
            </a:pPr>
            <a:r>
              <a:rPr lang="en-US" sz="2600" dirty="0"/>
              <a:t>Slow pace</a:t>
            </a:r>
          </a:p>
          <a:p>
            <a:pPr marL="342900" indent="-342900" algn="l">
              <a:buFont typeface="Arial" panose="020B0604020202020204" pitchFamily="34" charset="0"/>
              <a:buChar char="•"/>
            </a:pPr>
            <a:r>
              <a:rPr lang="en-US" sz="2600" dirty="0"/>
              <a:t>Steady/average pace</a:t>
            </a:r>
          </a:p>
          <a:p>
            <a:pPr marL="342900" indent="-342900" algn="l">
              <a:buFont typeface="Arial" panose="020B0604020202020204" pitchFamily="34" charset="0"/>
              <a:buChar char="•"/>
            </a:pPr>
            <a:r>
              <a:rPr lang="en-US" sz="2600" dirty="0"/>
              <a:t>Brisk pace</a:t>
            </a:r>
          </a:p>
          <a:p>
            <a:pPr marL="342900" indent="-342900" algn="l">
              <a:buFont typeface="Arial" panose="020B0604020202020204" pitchFamily="34" charset="0"/>
              <a:buChar char="•"/>
            </a:pPr>
            <a:endParaRPr lang="en-US" sz="2600" dirty="0"/>
          </a:p>
          <a:p>
            <a:pPr algn="l"/>
            <a:r>
              <a:rPr lang="en-US" sz="2600" dirty="0"/>
              <a:t>This simple question has previously been validated in a very large cohort!!!</a:t>
            </a:r>
          </a:p>
          <a:p>
            <a:pPr algn="l"/>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5" name="Picture 4">
            <a:extLst>
              <a:ext uri="{FF2B5EF4-FFF2-40B4-BE49-F238E27FC236}">
                <a16:creationId xmlns:a16="http://schemas.microsoft.com/office/drawing/2014/main" id="{4BBD064E-5E75-4356-8D3A-03604C574CFC}"/>
              </a:ext>
            </a:extLst>
          </p:cNvPr>
          <p:cNvPicPr>
            <a:picLocks noChangeAspect="1"/>
          </p:cNvPicPr>
          <p:nvPr/>
        </p:nvPicPr>
        <p:blipFill>
          <a:blip r:embed="rId3"/>
          <a:stretch>
            <a:fillRect/>
          </a:stretch>
        </p:blipFill>
        <p:spPr>
          <a:xfrm>
            <a:off x="3124200" y="6366677"/>
            <a:ext cx="2895851" cy="566977"/>
          </a:xfrm>
          <a:prstGeom prst="rect">
            <a:avLst/>
          </a:prstGeom>
        </p:spPr>
      </p:pic>
      <p:pic>
        <p:nvPicPr>
          <p:cNvPr id="8" name="Picture 7">
            <a:extLst>
              <a:ext uri="{FF2B5EF4-FFF2-40B4-BE49-F238E27FC236}">
                <a16:creationId xmlns:a16="http://schemas.microsoft.com/office/drawing/2014/main" id="{F87BD59E-7B4E-0443-B3C3-FEE03172CD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681934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6" name="Picture 5" descr="A screenshot of a computer&#10;&#10;Description automatically generated">
            <a:extLst>
              <a:ext uri="{FF2B5EF4-FFF2-40B4-BE49-F238E27FC236}">
                <a16:creationId xmlns:a16="http://schemas.microsoft.com/office/drawing/2014/main" id="{4552C2ED-D55F-49D6-94A5-A3158A408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79455"/>
            <a:ext cx="6888198" cy="4776168"/>
          </a:xfrm>
          <a:prstGeom prst="rect">
            <a:avLst/>
          </a:prstGeom>
        </p:spPr>
      </p:pic>
      <p:sp>
        <p:nvSpPr>
          <p:cNvPr id="8" name="TextBox 7">
            <a:extLst>
              <a:ext uri="{FF2B5EF4-FFF2-40B4-BE49-F238E27FC236}">
                <a16:creationId xmlns:a16="http://schemas.microsoft.com/office/drawing/2014/main" id="{402C90F1-0B59-4D36-A5AB-B7BE0717CB8A}"/>
              </a:ext>
            </a:extLst>
          </p:cNvPr>
          <p:cNvSpPr txBox="1"/>
          <p:nvPr/>
        </p:nvSpPr>
        <p:spPr>
          <a:xfrm>
            <a:off x="2705100" y="1179455"/>
            <a:ext cx="1524000" cy="369332"/>
          </a:xfrm>
          <a:prstGeom prst="rect">
            <a:avLst/>
          </a:prstGeom>
          <a:noFill/>
        </p:spPr>
        <p:txBody>
          <a:bodyPr wrap="square" rtlCol="0">
            <a:spAutoFit/>
          </a:bodyPr>
          <a:lstStyle/>
          <a:p>
            <a:r>
              <a:rPr lang="en-US" b="1" dirty="0">
                <a:solidFill>
                  <a:schemeClr val="bg1">
                    <a:lumMod val="60000"/>
                    <a:lumOff val="40000"/>
                  </a:schemeClr>
                </a:solidFill>
              </a:rPr>
              <a:t>WOMEN</a:t>
            </a:r>
          </a:p>
        </p:txBody>
      </p:sp>
      <p:sp>
        <p:nvSpPr>
          <p:cNvPr id="9" name="TextBox 8">
            <a:extLst>
              <a:ext uri="{FF2B5EF4-FFF2-40B4-BE49-F238E27FC236}">
                <a16:creationId xmlns:a16="http://schemas.microsoft.com/office/drawing/2014/main" id="{9231843F-3216-482D-93AB-541304DC29CC}"/>
              </a:ext>
            </a:extLst>
          </p:cNvPr>
          <p:cNvSpPr txBox="1"/>
          <p:nvPr/>
        </p:nvSpPr>
        <p:spPr>
          <a:xfrm>
            <a:off x="5912132" y="1196388"/>
            <a:ext cx="1524000" cy="369332"/>
          </a:xfrm>
          <a:prstGeom prst="rect">
            <a:avLst/>
          </a:prstGeom>
          <a:noFill/>
        </p:spPr>
        <p:txBody>
          <a:bodyPr wrap="square" rtlCol="0">
            <a:spAutoFit/>
          </a:bodyPr>
          <a:lstStyle/>
          <a:p>
            <a:r>
              <a:rPr lang="en-US" b="1" dirty="0">
                <a:solidFill>
                  <a:schemeClr val="bg1">
                    <a:lumMod val="60000"/>
                    <a:lumOff val="40000"/>
                  </a:schemeClr>
                </a:solidFill>
              </a:rPr>
              <a:t>MEN</a:t>
            </a:r>
          </a:p>
        </p:txBody>
      </p:sp>
      <p:sp>
        <p:nvSpPr>
          <p:cNvPr id="10" name="TextBox 9">
            <a:extLst>
              <a:ext uri="{FF2B5EF4-FFF2-40B4-BE49-F238E27FC236}">
                <a16:creationId xmlns:a16="http://schemas.microsoft.com/office/drawing/2014/main" id="{07C6C2FC-0468-433B-8846-3FD2D4031B8E}"/>
              </a:ext>
            </a:extLst>
          </p:cNvPr>
          <p:cNvSpPr txBox="1"/>
          <p:nvPr/>
        </p:nvSpPr>
        <p:spPr>
          <a:xfrm>
            <a:off x="7436132" y="2633604"/>
            <a:ext cx="1403068" cy="1200329"/>
          </a:xfrm>
          <a:prstGeom prst="rect">
            <a:avLst/>
          </a:prstGeom>
          <a:noFill/>
        </p:spPr>
        <p:txBody>
          <a:bodyPr wrap="square" rtlCol="0">
            <a:spAutoFit/>
          </a:bodyPr>
          <a:lstStyle/>
          <a:p>
            <a:pPr algn="ctr"/>
            <a:r>
              <a:rPr lang="en-US" b="1" dirty="0"/>
              <a:t>All-cause</a:t>
            </a:r>
          </a:p>
          <a:p>
            <a:pPr algn="ctr"/>
            <a:r>
              <a:rPr lang="en-US" b="1" dirty="0"/>
              <a:t>Mortality and Fitness</a:t>
            </a:r>
          </a:p>
        </p:txBody>
      </p:sp>
      <p:pic>
        <p:nvPicPr>
          <p:cNvPr id="11" name="Picture 10">
            <a:extLst>
              <a:ext uri="{FF2B5EF4-FFF2-40B4-BE49-F238E27FC236}">
                <a16:creationId xmlns:a16="http://schemas.microsoft.com/office/drawing/2014/main" id="{637451A4-C644-4493-B21B-5E8C1AEDCCF7}"/>
              </a:ext>
            </a:extLst>
          </p:cNvPr>
          <p:cNvPicPr>
            <a:picLocks noChangeAspect="1"/>
          </p:cNvPicPr>
          <p:nvPr/>
        </p:nvPicPr>
        <p:blipFill>
          <a:blip r:embed="rId4"/>
          <a:stretch>
            <a:fillRect/>
          </a:stretch>
        </p:blipFill>
        <p:spPr>
          <a:xfrm>
            <a:off x="3124200" y="6349326"/>
            <a:ext cx="2895851" cy="566977"/>
          </a:xfrm>
          <a:prstGeom prst="rect">
            <a:avLst/>
          </a:prstGeom>
        </p:spPr>
      </p:pic>
      <p:pic>
        <p:nvPicPr>
          <p:cNvPr id="12" name="Picture 11">
            <a:extLst>
              <a:ext uri="{FF2B5EF4-FFF2-40B4-BE49-F238E27FC236}">
                <a16:creationId xmlns:a16="http://schemas.microsoft.com/office/drawing/2014/main" id="{E2DEFD81-DB65-EE4E-8547-A07DDB45F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459571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6" name="Picture 5" descr="A screenshot of a social media post&#10;&#10;Description automatically generated">
            <a:extLst>
              <a:ext uri="{FF2B5EF4-FFF2-40B4-BE49-F238E27FC236}">
                <a16:creationId xmlns:a16="http://schemas.microsoft.com/office/drawing/2014/main" id="{1D2EF05E-E695-4F48-A9C6-DD4C88555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41" y="1240221"/>
            <a:ext cx="5449254" cy="4766861"/>
          </a:xfrm>
          <a:prstGeom prst="rect">
            <a:avLst/>
          </a:prstGeom>
        </p:spPr>
      </p:pic>
      <p:sp>
        <p:nvSpPr>
          <p:cNvPr id="8" name="TextBox 7">
            <a:extLst>
              <a:ext uri="{FF2B5EF4-FFF2-40B4-BE49-F238E27FC236}">
                <a16:creationId xmlns:a16="http://schemas.microsoft.com/office/drawing/2014/main" id="{0D7857F9-694E-4AB2-838A-4357C20012AE}"/>
              </a:ext>
            </a:extLst>
          </p:cNvPr>
          <p:cNvSpPr txBox="1"/>
          <p:nvPr/>
        </p:nvSpPr>
        <p:spPr>
          <a:xfrm>
            <a:off x="6446783" y="2650132"/>
            <a:ext cx="2045576" cy="1200329"/>
          </a:xfrm>
          <a:prstGeom prst="rect">
            <a:avLst/>
          </a:prstGeom>
          <a:noFill/>
        </p:spPr>
        <p:txBody>
          <a:bodyPr wrap="square" rtlCol="0">
            <a:spAutoFit/>
          </a:bodyPr>
          <a:lstStyle/>
          <a:p>
            <a:pPr algn="ctr"/>
            <a:r>
              <a:rPr lang="en-US" b="1" dirty="0"/>
              <a:t>Life Expectancy at age 45, Fitness, and </a:t>
            </a:r>
          </a:p>
          <a:p>
            <a:pPr algn="ctr"/>
            <a:r>
              <a:rPr lang="en-US" b="1" dirty="0"/>
              <a:t>BMI</a:t>
            </a:r>
          </a:p>
        </p:txBody>
      </p:sp>
      <p:pic>
        <p:nvPicPr>
          <p:cNvPr id="9" name="Picture 8">
            <a:extLst>
              <a:ext uri="{FF2B5EF4-FFF2-40B4-BE49-F238E27FC236}">
                <a16:creationId xmlns:a16="http://schemas.microsoft.com/office/drawing/2014/main" id="{62E17CAC-4FCF-4CCE-9C66-CD561F46782F}"/>
              </a:ext>
            </a:extLst>
          </p:cNvPr>
          <p:cNvPicPr>
            <a:picLocks noChangeAspect="1"/>
          </p:cNvPicPr>
          <p:nvPr/>
        </p:nvPicPr>
        <p:blipFill>
          <a:blip r:embed="rId4"/>
          <a:stretch>
            <a:fillRect/>
          </a:stretch>
        </p:blipFill>
        <p:spPr>
          <a:xfrm>
            <a:off x="3123949" y="6393499"/>
            <a:ext cx="2895851" cy="566977"/>
          </a:xfrm>
          <a:prstGeom prst="rect">
            <a:avLst/>
          </a:prstGeom>
        </p:spPr>
      </p:pic>
      <p:pic>
        <p:nvPicPr>
          <p:cNvPr id="10" name="Picture 9">
            <a:extLst>
              <a:ext uri="{FF2B5EF4-FFF2-40B4-BE49-F238E27FC236}">
                <a16:creationId xmlns:a16="http://schemas.microsoft.com/office/drawing/2014/main" id="{6D330B5D-9AD3-1D4A-97B0-63771599B8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704045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6" name="Picture 5" descr="A screenshot of a cell phone&#10;&#10;Description automatically generated">
            <a:extLst>
              <a:ext uri="{FF2B5EF4-FFF2-40B4-BE49-F238E27FC236}">
                <a16:creationId xmlns:a16="http://schemas.microsoft.com/office/drawing/2014/main" id="{ED8F4033-E72B-4B85-9C6A-9B57578DA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21" y="1129500"/>
            <a:ext cx="5501157" cy="4952999"/>
          </a:xfrm>
          <a:prstGeom prst="rect">
            <a:avLst/>
          </a:prstGeom>
        </p:spPr>
      </p:pic>
      <p:sp>
        <p:nvSpPr>
          <p:cNvPr id="8" name="TextBox 7">
            <a:extLst>
              <a:ext uri="{FF2B5EF4-FFF2-40B4-BE49-F238E27FC236}">
                <a16:creationId xmlns:a16="http://schemas.microsoft.com/office/drawing/2014/main" id="{3CFC238A-1133-457C-9D1B-79474ADEE346}"/>
              </a:ext>
            </a:extLst>
          </p:cNvPr>
          <p:cNvSpPr txBox="1"/>
          <p:nvPr/>
        </p:nvSpPr>
        <p:spPr>
          <a:xfrm>
            <a:off x="6248399" y="2411334"/>
            <a:ext cx="2521979" cy="923330"/>
          </a:xfrm>
          <a:prstGeom prst="rect">
            <a:avLst/>
          </a:prstGeom>
          <a:noFill/>
        </p:spPr>
        <p:txBody>
          <a:bodyPr wrap="square" rtlCol="0">
            <a:spAutoFit/>
          </a:bodyPr>
          <a:lstStyle/>
          <a:p>
            <a:pPr algn="ctr"/>
            <a:r>
              <a:rPr lang="en-US" b="1" dirty="0"/>
              <a:t>Years of Life Gained, Fitness, and</a:t>
            </a:r>
          </a:p>
          <a:p>
            <a:pPr algn="ctr"/>
            <a:r>
              <a:rPr lang="en-US" b="1" dirty="0"/>
              <a:t>BMI</a:t>
            </a:r>
          </a:p>
        </p:txBody>
      </p:sp>
      <p:pic>
        <p:nvPicPr>
          <p:cNvPr id="9" name="Picture 8">
            <a:extLst>
              <a:ext uri="{FF2B5EF4-FFF2-40B4-BE49-F238E27FC236}">
                <a16:creationId xmlns:a16="http://schemas.microsoft.com/office/drawing/2014/main" id="{EC974FB5-0BC7-4DD0-9810-EE07E5524152}"/>
              </a:ext>
            </a:extLst>
          </p:cNvPr>
          <p:cNvPicPr>
            <a:picLocks noChangeAspect="1"/>
          </p:cNvPicPr>
          <p:nvPr/>
        </p:nvPicPr>
        <p:blipFill>
          <a:blip r:embed="rId4"/>
          <a:stretch>
            <a:fillRect/>
          </a:stretch>
        </p:blipFill>
        <p:spPr>
          <a:xfrm>
            <a:off x="3124199" y="6366677"/>
            <a:ext cx="2895851" cy="566977"/>
          </a:xfrm>
          <a:prstGeom prst="rect">
            <a:avLst/>
          </a:prstGeom>
        </p:spPr>
      </p:pic>
      <p:pic>
        <p:nvPicPr>
          <p:cNvPr id="10" name="Picture 9">
            <a:extLst>
              <a:ext uri="{FF2B5EF4-FFF2-40B4-BE49-F238E27FC236}">
                <a16:creationId xmlns:a16="http://schemas.microsoft.com/office/drawing/2014/main" id="{7CA4E635-58C5-D843-B1B2-80F479B721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264407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437313"/>
            <a:ext cx="8153400" cy="4253346"/>
          </a:xfrm>
        </p:spPr>
        <p:txBody>
          <a:bodyPr/>
          <a:lstStyle/>
          <a:p>
            <a:pPr algn="l"/>
            <a:r>
              <a:rPr lang="en-US" sz="2800" dirty="0"/>
              <a:t>Findings: independent of baseline CVD/Cancer</a:t>
            </a:r>
          </a:p>
          <a:p>
            <a:pPr marL="457200" indent="-457200" algn="l">
              <a:buFont typeface="Arial" panose="020B0604020202020204" pitchFamily="34" charset="0"/>
              <a:buChar char="•"/>
            </a:pPr>
            <a:r>
              <a:rPr lang="en-US" sz="2400" dirty="0"/>
              <a:t>Brisk walking pace had longer life expectancy at age 45 across all BMI levels</a:t>
            </a:r>
          </a:p>
          <a:p>
            <a:pPr marL="1200150" lvl="1" indent="-457200">
              <a:buFont typeface="Arial" panose="020B0604020202020204" pitchFamily="34" charset="0"/>
              <a:buChar char="•"/>
            </a:pPr>
            <a:r>
              <a:rPr lang="en-US" sz="2400" dirty="0"/>
              <a:t>Women 86.7-87.8 </a:t>
            </a:r>
            <a:r>
              <a:rPr lang="en-US" sz="2400" dirty="0" err="1"/>
              <a:t>yo</a:t>
            </a:r>
            <a:r>
              <a:rPr lang="en-US" sz="2400" dirty="0"/>
              <a:t>  vs. 72.4-85 for slow</a:t>
            </a:r>
          </a:p>
          <a:p>
            <a:pPr marL="1200150" lvl="1" indent="-457200">
              <a:buFont typeface="Arial" panose="020B0604020202020204" pitchFamily="34" charset="0"/>
              <a:buChar char="•"/>
            </a:pPr>
            <a:r>
              <a:rPr lang="en-US" sz="2400" dirty="0"/>
              <a:t>Men 85.2-86.8 </a:t>
            </a:r>
            <a:r>
              <a:rPr lang="en-US" sz="2400" dirty="0" err="1"/>
              <a:t>yo</a:t>
            </a:r>
            <a:r>
              <a:rPr lang="en-US" sz="2400" dirty="0"/>
              <a:t> vs. 64.8-81.2 for slow</a:t>
            </a:r>
          </a:p>
          <a:p>
            <a:pPr marL="457200" indent="-457200" algn="l">
              <a:buFont typeface="Arial" panose="020B0604020202020204" pitchFamily="34" charset="0"/>
              <a:buChar char="•"/>
            </a:pPr>
            <a:r>
              <a:rPr lang="en-US" sz="2400" dirty="0"/>
              <a:t>Slow walking pace had shorter life expectancy, </a:t>
            </a:r>
            <a:r>
              <a:rPr lang="en-US" sz="2400" i="1" dirty="0"/>
              <a:t>with the shortest for BMI &lt; 20</a:t>
            </a:r>
          </a:p>
          <a:p>
            <a:pPr marL="1200150" lvl="1" indent="-457200">
              <a:buFont typeface="Arial" panose="020B0604020202020204" pitchFamily="34" charset="0"/>
              <a:buChar char="•"/>
            </a:pPr>
            <a:r>
              <a:rPr lang="en-US" sz="2400" dirty="0"/>
              <a:t>Women 72.4 </a:t>
            </a:r>
            <a:r>
              <a:rPr lang="en-US" sz="2400" dirty="0" err="1"/>
              <a:t>yo</a:t>
            </a:r>
            <a:r>
              <a:rPr lang="en-US" sz="2400" dirty="0"/>
              <a:t>   Men 64.8 </a:t>
            </a:r>
            <a:r>
              <a:rPr lang="en-US" sz="2400" dirty="0" err="1"/>
              <a:t>yo</a:t>
            </a:r>
            <a:endParaRPr lang="en-US" sz="2400" dirty="0"/>
          </a:p>
          <a:p>
            <a:pPr marL="457200" indent="-457200" algn="l">
              <a:buFont typeface="Arial" panose="020B0604020202020204" pitchFamily="34" charset="0"/>
              <a:buChar char="•"/>
            </a:pPr>
            <a:r>
              <a:rPr lang="en-US" sz="2400" dirty="0"/>
              <a:t>Waist and %Body Fat same patterns</a:t>
            </a:r>
            <a:endParaRPr lang="en-US" sz="2400" i="1" dirty="0"/>
          </a:p>
          <a:p>
            <a:pPr marL="457200" indent="-457200" algn="l">
              <a:buFont typeface="Arial" panose="020B0604020202020204" pitchFamily="34" charset="0"/>
              <a:buChar char="•"/>
            </a:pPr>
            <a:r>
              <a:rPr lang="en-US" sz="2400" dirty="0"/>
              <a:t>Hand grip similar trend, smaller effect</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5" name="Picture 4">
            <a:extLst>
              <a:ext uri="{FF2B5EF4-FFF2-40B4-BE49-F238E27FC236}">
                <a16:creationId xmlns:a16="http://schemas.microsoft.com/office/drawing/2014/main" id="{2B1CFA52-BB62-491F-A7C6-F29744AD6D2C}"/>
              </a:ext>
            </a:extLst>
          </p:cNvPr>
          <p:cNvPicPr>
            <a:picLocks noChangeAspect="1"/>
          </p:cNvPicPr>
          <p:nvPr/>
        </p:nvPicPr>
        <p:blipFill>
          <a:blip r:embed="rId3"/>
          <a:stretch>
            <a:fillRect/>
          </a:stretch>
        </p:blipFill>
        <p:spPr>
          <a:xfrm>
            <a:off x="3123949" y="6423762"/>
            <a:ext cx="2895851" cy="566977"/>
          </a:xfrm>
          <a:prstGeom prst="rect">
            <a:avLst/>
          </a:prstGeom>
        </p:spPr>
      </p:pic>
      <p:pic>
        <p:nvPicPr>
          <p:cNvPr id="8" name="Picture 7">
            <a:extLst>
              <a:ext uri="{FF2B5EF4-FFF2-40B4-BE49-F238E27FC236}">
                <a16:creationId xmlns:a16="http://schemas.microsoft.com/office/drawing/2014/main" id="{72F7F7C5-8B02-F842-A35B-91E6671E6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9578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FITNESS, ADIPOSITY, LONGEVITY</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400050" y="1154898"/>
            <a:ext cx="8343900" cy="4548204"/>
          </a:xfrm>
        </p:spPr>
        <p:txBody>
          <a:bodyPr/>
          <a:lstStyle/>
          <a:p>
            <a:pPr algn="l"/>
            <a:r>
              <a:rPr lang="en-US" sz="2800" dirty="0"/>
              <a:t>Bale Doneen Takeaways:</a:t>
            </a:r>
          </a:p>
          <a:p>
            <a:pPr marL="457200" indent="-457200" algn="l">
              <a:buFont typeface="Arial" panose="020B0604020202020204" pitchFamily="34" charset="0"/>
              <a:buChar char="•"/>
            </a:pPr>
            <a:r>
              <a:rPr lang="en-US" sz="2800" dirty="0"/>
              <a:t>Avg/Brisk walkers live longer for BMI 20-40</a:t>
            </a:r>
          </a:p>
          <a:p>
            <a:pPr marL="457200" indent="-457200" algn="l">
              <a:buFont typeface="Arial" panose="020B0604020202020204" pitchFamily="34" charset="0"/>
              <a:buChar char="•"/>
            </a:pPr>
            <a:r>
              <a:rPr lang="en-US" sz="2800" dirty="0"/>
              <a:t>Asking about walking pace is a simple and validated predictor of life expectancy—and which patients have a more urgent need to change their trajectory!! </a:t>
            </a:r>
          </a:p>
          <a:p>
            <a:pPr marL="1200150" lvl="1" indent="-457200">
              <a:buFont typeface="Arial" panose="020B0604020202020204" pitchFamily="34" charset="0"/>
              <a:buChar char="•"/>
            </a:pPr>
            <a:r>
              <a:rPr lang="en-US" sz="2600" dirty="0"/>
              <a:t>Great Motivational Interviewing tool!</a:t>
            </a:r>
          </a:p>
          <a:p>
            <a:pPr marL="457200" indent="-457200" algn="l">
              <a:buFont typeface="Arial" panose="020B0604020202020204" pitchFamily="34" charset="0"/>
              <a:buChar char="•"/>
            </a:pPr>
            <a:r>
              <a:rPr lang="en-US" sz="2800" dirty="0"/>
              <a:t>NOT known whether improving pace will also improve life expectancy</a:t>
            </a:r>
          </a:p>
          <a:p>
            <a:pPr marL="457200" indent="-457200" algn="l">
              <a:buFont typeface="Arial" panose="020B0604020202020204" pitchFamily="34" charset="0"/>
              <a:buChar char="•"/>
            </a:pPr>
            <a:r>
              <a:rPr lang="en-US" sz="2800" dirty="0"/>
              <a:t>Slow Pace + Low BMI = </a:t>
            </a:r>
            <a:r>
              <a:rPr lang="en-US" sz="2800" dirty="0" err="1"/>
              <a:t>Fraility</a:t>
            </a:r>
            <a:r>
              <a:rPr lang="en-US" sz="2800" dirty="0"/>
              <a:t> = High risk M&amp;M</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sp>
        <p:nvSpPr>
          <p:cNvPr id="4" name="TextBox 3">
            <a:extLst>
              <a:ext uri="{FF2B5EF4-FFF2-40B4-BE49-F238E27FC236}">
                <a16:creationId xmlns:a16="http://schemas.microsoft.com/office/drawing/2014/main" id="{D48FD38A-F1E6-4F08-8293-1BC9AABBD3B3}"/>
              </a:ext>
            </a:extLst>
          </p:cNvPr>
          <p:cNvSpPr txBox="1"/>
          <p:nvPr/>
        </p:nvSpPr>
        <p:spPr>
          <a:xfrm>
            <a:off x="3124200" y="6065391"/>
            <a:ext cx="2895600" cy="584775"/>
          </a:xfrm>
          <a:prstGeom prst="rect">
            <a:avLst/>
          </a:prstGeom>
          <a:noFill/>
        </p:spPr>
        <p:txBody>
          <a:bodyPr wrap="square" rtlCol="0">
            <a:spAutoFit/>
          </a:bodyPr>
          <a:lstStyle/>
          <a:p>
            <a:r>
              <a:rPr lang="en-US" sz="1400" dirty="0">
                <a:solidFill>
                  <a:srgbClr val="FFFF00"/>
                </a:solidFill>
              </a:rPr>
              <a:t>Mayo Clin Proc 2019;94:985-994. </a:t>
            </a:r>
          </a:p>
          <a:p>
            <a:r>
              <a:rPr lang="en-US" sz="1400" dirty="0" err="1">
                <a:solidFill>
                  <a:srgbClr val="FFFF00"/>
                </a:solidFill>
              </a:rPr>
              <a:t>Zaccardi</a:t>
            </a:r>
            <a:r>
              <a:rPr lang="en-US" sz="1400" dirty="0">
                <a:solidFill>
                  <a:srgbClr val="FFFF00"/>
                </a:solidFill>
              </a:rPr>
              <a:t> et al</a:t>
            </a:r>
            <a:r>
              <a:rPr lang="en-US" dirty="0">
                <a:solidFill>
                  <a:srgbClr val="FFFF00"/>
                </a:solidFill>
              </a:rPr>
              <a:t>.</a:t>
            </a:r>
          </a:p>
        </p:txBody>
      </p:sp>
      <p:pic>
        <p:nvPicPr>
          <p:cNvPr id="5" name="Picture 4">
            <a:extLst>
              <a:ext uri="{FF2B5EF4-FFF2-40B4-BE49-F238E27FC236}">
                <a16:creationId xmlns:a16="http://schemas.microsoft.com/office/drawing/2014/main" id="{B6855006-C906-4611-BB8E-6E76FD05CF0F}"/>
              </a:ext>
            </a:extLst>
          </p:cNvPr>
          <p:cNvPicPr>
            <a:picLocks noChangeAspect="1"/>
          </p:cNvPicPr>
          <p:nvPr/>
        </p:nvPicPr>
        <p:blipFill>
          <a:blip r:embed="rId3"/>
          <a:stretch>
            <a:fillRect/>
          </a:stretch>
        </p:blipFill>
        <p:spPr>
          <a:xfrm>
            <a:off x="3087163" y="6393205"/>
            <a:ext cx="2895851" cy="566977"/>
          </a:xfrm>
          <a:prstGeom prst="rect">
            <a:avLst/>
          </a:prstGeom>
        </p:spPr>
      </p:pic>
      <p:pic>
        <p:nvPicPr>
          <p:cNvPr id="8" name="Picture 7">
            <a:extLst>
              <a:ext uri="{FF2B5EF4-FFF2-40B4-BE49-F238E27FC236}">
                <a16:creationId xmlns:a16="http://schemas.microsoft.com/office/drawing/2014/main" id="{135AB08C-E8F0-9D41-AE25-1B12CC778C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4485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GOUT DRUG TIPS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33400" y="1447800"/>
            <a:ext cx="8229600" cy="3886200"/>
          </a:xfrm>
        </p:spPr>
        <p:txBody>
          <a:bodyPr/>
          <a:lstStyle/>
          <a:p>
            <a:r>
              <a:rPr lang="en-US" sz="2800" dirty="0"/>
              <a:t>Uric Acid and CVD Pathogenesis</a:t>
            </a:r>
          </a:p>
          <a:p>
            <a:endParaRPr lang="en-US" sz="2800" dirty="0"/>
          </a:p>
          <a:p>
            <a:pPr algn="l"/>
            <a:r>
              <a:rPr lang="en-US" sz="2800" dirty="0"/>
              <a:t>^Uric Acid</a:t>
            </a:r>
            <a:r>
              <a:rPr lang="en-US" sz="2800" dirty="0">
                <a:sym typeface="Wingdings" panose="05000000000000000000" pitchFamily="2" charset="2"/>
              </a:rPr>
              <a:t></a:t>
            </a:r>
            <a:endParaRPr lang="en-US" sz="2800" dirty="0"/>
          </a:p>
          <a:p>
            <a:pPr algn="l"/>
            <a:r>
              <a:rPr lang="en-US" sz="2800" dirty="0"/>
              <a:t>	^Oxidative Stress</a:t>
            </a:r>
            <a:r>
              <a:rPr lang="en-US" sz="2800" dirty="0">
                <a:sym typeface="Wingdings" panose="05000000000000000000" pitchFamily="2" charset="2"/>
              </a:rPr>
              <a:t> </a:t>
            </a:r>
            <a:r>
              <a:rPr lang="en-US" sz="2800" dirty="0"/>
              <a:t>^ROS</a:t>
            </a:r>
            <a:r>
              <a:rPr lang="en-US" sz="2800" dirty="0">
                <a:sym typeface="Wingdings" panose="05000000000000000000" pitchFamily="2" charset="2"/>
              </a:rPr>
              <a:t></a:t>
            </a:r>
            <a:endParaRPr lang="en-US" sz="2800" dirty="0"/>
          </a:p>
          <a:p>
            <a:pPr algn="l"/>
            <a:r>
              <a:rPr lang="en-US" sz="2800" dirty="0"/>
              <a:t>		Decreased NO production</a:t>
            </a:r>
            <a:r>
              <a:rPr lang="en-US" sz="2800" dirty="0">
                <a:sym typeface="Wingdings" panose="05000000000000000000" pitchFamily="2" charset="2"/>
              </a:rPr>
              <a:t></a:t>
            </a:r>
            <a:endParaRPr lang="en-US" sz="2800" dirty="0"/>
          </a:p>
          <a:p>
            <a:pPr algn="l"/>
            <a:r>
              <a:rPr lang="en-US" sz="2800" dirty="0"/>
              <a:t>			</a:t>
            </a:r>
            <a:r>
              <a:rPr lang="en-US" sz="2800" b="1" dirty="0">
                <a:solidFill>
                  <a:srgbClr val="FF0000"/>
                </a:solidFill>
              </a:rPr>
              <a:t>^Endothelial Dysfunction</a:t>
            </a:r>
            <a:r>
              <a:rPr lang="en-US" sz="2800" b="1" dirty="0"/>
              <a:t>*</a:t>
            </a:r>
            <a:endParaRPr lang="en-US" sz="2800" b="1" dirty="0">
              <a:solidFill>
                <a:srgbClr val="FF0000"/>
              </a:solidFill>
            </a:endParaRPr>
          </a:p>
          <a:p>
            <a:pPr algn="l"/>
            <a:endParaRPr lang="en-US" sz="2800" b="1" dirty="0">
              <a:solidFill>
                <a:srgbClr val="FF0000"/>
              </a:solidFill>
            </a:endParaRPr>
          </a:p>
          <a:p>
            <a:pPr algn="l"/>
            <a:r>
              <a:rPr lang="en-US" sz="2800" b="1" dirty="0">
                <a:solidFill>
                  <a:srgbClr val="FF0000"/>
                </a:solidFill>
              </a:rPr>
              <a:t>      </a:t>
            </a:r>
            <a:r>
              <a:rPr lang="en-US" sz="2800" b="1" dirty="0"/>
              <a:t>*independent of Insulin Resistance impact!</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943600"/>
            <a:ext cx="3733800" cy="557296"/>
          </a:xfrm>
        </p:spPr>
        <p:txBody>
          <a:bodyPr/>
          <a:lstStyle/>
          <a:p>
            <a:r>
              <a:rPr lang="es-ES" dirty="0">
                <a:solidFill>
                  <a:srgbClr val="FFFF00"/>
                </a:solidFill>
              </a:rPr>
              <a:t>Su et al. Mayo Clin </a:t>
            </a:r>
            <a:r>
              <a:rPr lang="es-ES" dirty="0" err="1">
                <a:solidFill>
                  <a:srgbClr val="FFFF00"/>
                </a:solidFill>
              </a:rPr>
              <a:t>Proc</a:t>
            </a:r>
            <a:r>
              <a:rPr lang="es-ES" dirty="0">
                <a:solidFill>
                  <a:srgbClr val="FFFF00"/>
                </a:solidFill>
              </a:rPr>
              <a:t> 2019;94:1147-1157</a:t>
            </a:r>
            <a:endParaRPr lang="en-US" dirty="0">
              <a:solidFill>
                <a:srgbClr val="FFFF00"/>
              </a:solidFill>
            </a:endParaRPr>
          </a:p>
        </p:txBody>
      </p:sp>
      <p:pic>
        <p:nvPicPr>
          <p:cNvPr id="4" name="Picture 3">
            <a:extLst>
              <a:ext uri="{FF2B5EF4-FFF2-40B4-BE49-F238E27FC236}">
                <a16:creationId xmlns:a16="http://schemas.microsoft.com/office/drawing/2014/main" id="{6E57FB76-C440-4491-AA3D-C82434A4A0F7}"/>
              </a:ext>
            </a:extLst>
          </p:cNvPr>
          <p:cNvPicPr>
            <a:picLocks noChangeAspect="1"/>
          </p:cNvPicPr>
          <p:nvPr/>
        </p:nvPicPr>
        <p:blipFill>
          <a:blip r:embed="rId3"/>
          <a:stretch>
            <a:fillRect/>
          </a:stretch>
        </p:blipFill>
        <p:spPr>
          <a:xfrm>
            <a:off x="3124074" y="6291023"/>
            <a:ext cx="2895851" cy="566977"/>
          </a:xfrm>
          <a:prstGeom prst="rect">
            <a:avLst/>
          </a:prstGeom>
        </p:spPr>
      </p:pic>
      <p:pic>
        <p:nvPicPr>
          <p:cNvPr id="6" name="Picture 5">
            <a:extLst>
              <a:ext uri="{FF2B5EF4-FFF2-40B4-BE49-F238E27FC236}">
                <a16:creationId xmlns:a16="http://schemas.microsoft.com/office/drawing/2014/main" id="{EB5DD246-5DEA-9749-9663-57BBFEAA36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8617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GOUT DRUG TIPS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419100" y="1524000"/>
            <a:ext cx="8305800" cy="1752600"/>
          </a:xfrm>
        </p:spPr>
        <p:txBody>
          <a:bodyPr/>
          <a:lstStyle/>
          <a:p>
            <a:pPr algn="l"/>
            <a:r>
              <a:rPr lang="en-US" sz="2600" dirty="0"/>
              <a:t>Hyperuricemia CV Impact:</a:t>
            </a:r>
          </a:p>
          <a:p>
            <a:pPr marL="457200" indent="-457200" algn="l">
              <a:buFont typeface="Arial" panose="020B0604020202020204" pitchFamily="34" charset="0"/>
              <a:buChar char="•"/>
            </a:pPr>
            <a:r>
              <a:rPr lang="en-US" sz="2600" dirty="0"/>
              <a:t>^ MACE independent of traditional risk factors</a:t>
            </a:r>
          </a:p>
          <a:p>
            <a:pPr marL="457200" indent="-457200" algn="l">
              <a:buFont typeface="Arial" panose="020B0604020202020204" pitchFamily="34" charset="0"/>
              <a:buChar char="•"/>
            </a:pPr>
            <a:r>
              <a:rPr lang="en-US" sz="2600" dirty="0"/>
              <a:t>^ CV risk in those already at high risk</a:t>
            </a:r>
          </a:p>
          <a:p>
            <a:pPr marL="457200" indent="-457200" algn="l">
              <a:buFont typeface="Arial" panose="020B0604020202020204" pitchFamily="34" charset="0"/>
              <a:buChar char="•"/>
            </a:pPr>
            <a:r>
              <a:rPr lang="en-US" sz="2600" dirty="0"/>
              <a:t>^ Morbidity in moderate to severe HF</a:t>
            </a:r>
          </a:p>
          <a:p>
            <a:pPr marL="457200" indent="-457200" algn="l">
              <a:buFont typeface="Arial" panose="020B0604020202020204" pitchFamily="34" charset="0"/>
              <a:buChar char="•"/>
            </a:pPr>
            <a:endParaRPr lang="en-US" sz="2600" dirty="0"/>
          </a:p>
          <a:p>
            <a:pPr algn="l"/>
            <a:r>
              <a:rPr lang="en-US" sz="2600" dirty="0"/>
              <a:t>CARES Trial in 2018— &gt;6000 post-market safety study</a:t>
            </a:r>
          </a:p>
          <a:p>
            <a:pPr marL="457200" indent="-457200" algn="l">
              <a:buFont typeface="Arial" panose="020B0604020202020204" pitchFamily="34" charset="0"/>
              <a:buChar char="•"/>
            </a:pPr>
            <a:r>
              <a:rPr lang="en-US" sz="2600" dirty="0"/>
              <a:t>^ All-cause and CV mortality with Febuxostat</a:t>
            </a:r>
          </a:p>
          <a:p>
            <a:pPr marL="457200" indent="-457200" algn="l">
              <a:buFont typeface="Arial" panose="020B0604020202020204" pitchFamily="34" charset="0"/>
              <a:buChar char="•"/>
            </a:pPr>
            <a:r>
              <a:rPr lang="en-US" sz="2600" dirty="0"/>
              <a:t>Black Box FDA Warning Feb 2019</a:t>
            </a:r>
          </a:p>
          <a:p>
            <a:pPr algn="l"/>
            <a:endParaRPr lang="en-US" sz="24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943600"/>
            <a:ext cx="3733800" cy="557296"/>
          </a:xfrm>
        </p:spPr>
        <p:txBody>
          <a:bodyPr/>
          <a:lstStyle/>
          <a:p>
            <a:r>
              <a:rPr lang="es-ES" dirty="0">
                <a:solidFill>
                  <a:srgbClr val="FFFF00"/>
                </a:solidFill>
              </a:rPr>
              <a:t>Su et al. Mayo Clin </a:t>
            </a:r>
            <a:r>
              <a:rPr lang="es-ES" dirty="0" err="1">
                <a:solidFill>
                  <a:srgbClr val="FFFF00"/>
                </a:solidFill>
              </a:rPr>
              <a:t>Proc</a:t>
            </a:r>
            <a:r>
              <a:rPr lang="es-ES" dirty="0">
                <a:solidFill>
                  <a:srgbClr val="FFFF00"/>
                </a:solidFill>
              </a:rPr>
              <a:t> 2019;94:1147-1157</a:t>
            </a:r>
            <a:endParaRPr lang="en-US" dirty="0">
              <a:solidFill>
                <a:srgbClr val="FFFF00"/>
              </a:solidFill>
            </a:endParaRPr>
          </a:p>
        </p:txBody>
      </p:sp>
      <p:pic>
        <p:nvPicPr>
          <p:cNvPr id="4" name="Picture 3">
            <a:extLst>
              <a:ext uri="{FF2B5EF4-FFF2-40B4-BE49-F238E27FC236}">
                <a16:creationId xmlns:a16="http://schemas.microsoft.com/office/drawing/2014/main" id="{CCBE6BD2-AA32-4ECE-AE99-AB66972D432B}"/>
              </a:ext>
            </a:extLst>
          </p:cNvPr>
          <p:cNvPicPr>
            <a:picLocks noChangeAspect="1"/>
          </p:cNvPicPr>
          <p:nvPr/>
        </p:nvPicPr>
        <p:blipFill>
          <a:blip r:embed="rId3"/>
          <a:stretch>
            <a:fillRect/>
          </a:stretch>
        </p:blipFill>
        <p:spPr>
          <a:xfrm>
            <a:off x="3124074" y="6291023"/>
            <a:ext cx="2895851" cy="566977"/>
          </a:xfrm>
          <a:prstGeom prst="rect">
            <a:avLst/>
          </a:prstGeom>
        </p:spPr>
      </p:pic>
      <p:pic>
        <p:nvPicPr>
          <p:cNvPr id="6" name="Picture 5">
            <a:extLst>
              <a:ext uri="{FF2B5EF4-FFF2-40B4-BE49-F238E27FC236}">
                <a16:creationId xmlns:a16="http://schemas.microsoft.com/office/drawing/2014/main" id="{6D9DA15F-543D-1546-9EC4-538EFF477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920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Featured Articles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381000" y="1066800"/>
            <a:ext cx="8610600" cy="1752600"/>
          </a:xfrm>
        </p:spPr>
        <p:txBody>
          <a:bodyPr/>
          <a:lstStyle/>
          <a:p>
            <a:pPr algn="l"/>
            <a:r>
              <a:rPr lang="en-US" sz="2200" b="1" dirty="0"/>
              <a:t>ROOT CAUSES</a:t>
            </a:r>
          </a:p>
          <a:p>
            <a:pPr algn="l"/>
            <a:r>
              <a:rPr lang="en-US" sz="2000" dirty="0"/>
              <a:t>Comparative Relevance of Physical Fitness and Adiposity on Life Expectancy: A UK Biobank Observational Study. </a:t>
            </a:r>
            <a:r>
              <a:rPr lang="en-US" sz="2000" dirty="0" err="1"/>
              <a:t>Zaccardi</a:t>
            </a:r>
            <a:r>
              <a:rPr lang="en-US" sz="2000" dirty="0"/>
              <a:t> et al. Mayo Clin Proc 2019;94:985-994</a:t>
            </a:r>
          </a:p>
          <a:p>
            <a:pPr algn="l"/>
            <a:r>
              <a:rPr lang="en-US" sz="2000" dirty="0"/>
              <a:t>	Editorial: Fitness Equals Longer Life Expectancy Regardless 	of Adiposity Levels. Laukkanen and </a:t>
            </a:r>
            <a:r>
              <a:rPr lang="en-US" sz="2000" dirty="0" err="1"/>
              <a:t>Kunutsor</a:t>
            </a:r>
            <a:r>
              <a:rPr lang="en-US" sz="2000" dirty="0"/>
              <a:t> Mayo Clin 	Proc 	2019;94:942-945</a:t>
            </a:r>
          </a:p>
          <a:p>
            <a:pPr algn="l"/>
            <a:endParaRPr lang="en-US" sz="2000" dirty="0"/>
          </a:p>
          <a:p>
            <a:pPr algn="l"/>
            <a:r>
              <a:rPr lang="en-US" sz="2000" dirty="0"/>
              <a:t>A Sleeping Beast: Obstructive Sleep Apnea and Stroke. McKee and </a:t>
            </a:r>
            <a:r>
              <a:rPr lang="en-US" sz="2000" dirty="0" err="1"/>
              <a:t>Auckley</a:t>
            </a:r>
            <a:r>
              <a:rPr lang="en-US" sz="2000" dirty="0"/>
              <a:t>. Cleveland Clinic J of Med 2019;86:407-414. doi:10.3949/ccjm.86a.18033</a:t>
            </a:r>
          </a:p>
          <a:p>
            <a:pPr algn="l"/>
            <a:endParaRPr lang="en-US" sz="2000" dirty="0"/>
          </a:p>
          <a:p>
            <a:pPr algn="l"/>
            <a:r>
              <a:rPr lang="en-US" sz="2000" dirty="0"/>
              <a:t>Development, Validation, and Assessment of an Ischemic Stroke or TIA-specific Prediction Tool for Obstructive Sleep Apnea. </a:t>
            </a:r>
            <a:r>
              <a:rPr lang="en-US" sz="2000" dirty="0" err="1"/>
              <a:t>Sico</a:t>
            </a:r>
            <a:r>
              <a:rPr lang="en-US" sz="2000" dirty="0"/>
              <a:t> et al. J Stroke </a:t>
            </a:r>
            <a:r>
              <a:rPr lang="en-US" sz="2000" dirty="0" err="1"/>
              <a:t>Cerebrovasc</a:t>
            </a:r>
            <a:r>
              <a:rPr lang="en-US" sz="2000" dirty="0"/>
              <a:t> Dis 2017;26:1745-1754. </a:t>
            </a:r>
            <a:r>
              <a:rPr lang="en-US" sz="2000" dirty="0" err="1"/>
              <a:t>Sico</a:t>
            </a:r>
            <a:r>
              <a:rPr lang="en-US" sz="2000" dirty="0"/>
              <a:t> et al. doi:10.1016/j.jstrokecerebrovasdis.2017.03.042</a:t>
            </a:r>
          </a:p>
          <a:p>
            <a:pPr algn="l"/>
            <a:endParaRPr lang="en-US" sz="2200" dirty="0"/>
          </a:p>
          <a:p>
            <a:pPr algn="l"/>
            <a:r>
              <a:rPr lang="en-US" sz="2200" dirty="0"/>
              <a:t> </a:t>
            </a:r>
          </a:p>
        </p:txBody>
      </p:sp>
      <p:sp>
        <p:nvSpPr>
          <p:cNvPr id="5" name="Footer Placeholder 3">
            <a:extLst>
              <a:ext uri="{FF2B5EF4-FFF2-40B4-BE49-F238E27FC236}">
                <a16:creationId xmlns:a16="http://schemas.microsoft.com/office/drawing/2014/main" id="{877DCEB6-3378-4589-B11D-DD656F8CE4ED}"/>
              </a:ext>
            </a:extLst>
          </p:cNvPr>
          <p:cNvSpPr>
            <a:spLocks noGrp="1"/>
          </p:cNvSpPr>
          <p:nvPr>
            <p:ph type="ftr" sz="quarter" idx="3"/>
          </p:nvPr>
        </p:nvSpPr>
        <p:spPr>
          <a:xfrm>
            <a:off x="3124200" y="6245225"/>
            <a:ext cx="2895600" cy="476250"/>
          </a:xfrm>
        </p:spPr>
        <p:txBody>
          <a:bodyPr/>
          <a:lstStyle/>
          <a:p>
            <a:pPr>
              <a:defRPr/>
            </a:pPr>
            <a:r>
              <a:rPr lang="en-US" dirty="0"/>
              <a:t>Copyright Bale/Doneen Paradigm</a:t>
            </a:r>
          </a:p>
        </p:txBody>
      </p:sp>
      <p:pic>
        <p:nvPicPr>
          <p:cNvPr id="6" name="Picture 5">
            <a:extLst>
              <a:ext uri="{FF2B5EF4-FFF2-40B4-BE49-F238E27FC236}">
                <a16:creationId xmlns:a16="http://schemas.microsoft.com/office/drawing/2014/main" id="{BE7EDD83-D930-454B-8AA6-B7867F3B5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120488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GOUT DRUG TIPS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800100" y="1207252"/>
            <a:ext cx="7543800" cy="1752600"/>
          </a:xfrm>
        </p:spPr>
        <p:txBody>
          <a:bodyPr/>
          <a:lstStyle/>
          <a:p>
            <a:pPr algn="l"/>
            <a:r>
              <a:rPr lang="en-US" sz="2500" dirty="0"/>
              <a:t>Allopurinol</a:t>
            </a:r>
          </a:p>
          <a:p>
            <a:pPr marL="457200" indent="-457200" algn="l">
              <a:buFont typeface="Arial" panose="020B0604020202020204" pitchFamily="34" charset="0"/>
              <a:buChar char="•"/>
            </a:pPr>
            <a:r>
              <a:rPr lang="en-US" sz="2500" dirty="0"/>
              <a:t>Approved 1996</a:t>
            </a:r>
          </a:p>
          <a:p>
            <a:pPr marL="457200" indent="-457200" algn="l">
              <a:buFont typeface="Arial" panose="020B0604020202020204" pitchFamily="34" charset="0"/>
              <a:buChar char="•"/>
            </a:pPr>
            <a:r>
              <a:rPr lang="en-US" sz="2500" dirty="0"/>
              <a:t>Doses up to 800 mg are allowed!</a:t>
            </a:r>
          </a:p>
          <a:p>
            <a:pPr marL="1200150" lvl="1" indent="-457200">
              <a:buFont typeface="Arial" panose="020B0604020202020204" pitchFamily="34" charset="0"/>
              <a:buChar char="•"/>
            </a:pPr>
            <a:r>
              <a:rPr lang="en-US" sz="2500" dirty="0"/>
              <a:t>Many patients are under-dosed!</a:t>
            </a:r>
          </a:p>
          <a:p>
            <a:pPr marL="457200" indent="-457200" algn="l">
              <a:buFont typeface="Arial" panose="020B0604020202020204" pitchFamily="34" charset="0"/>
              <a:buChar char="•"/>
            </a:pPr>
            <a:r>
              <a:rPr lang="en-US" sz="2500" dirty="0"/>
              <a:t>MUST reduce dose if Stage 3 CKD</a:t>
            </a:r>
          </a:p>
          <a:p>
            <a:pPr marL="457200" indent="-457200" algn="l">
              <a:buFont typeface="Arial" panose="020B0604020202020204" pitchFamily="34" charset="0"/>
              <a:buChar char="•"/>
            </a:pPr>
            <a:r>
              <a:rPr lang="en-US" sz="2500" dirty="0"/>
              <a:t>SEVERE Cutaneous reactions HLA-B*5801</a:t>
            </a:r>
          </a:p>
          <a:p>
            <a:pPr marL="1200150" lvl="1" indent="-457200">
              <a:buFont typeface="Arial" panose="020B0604020202020204" pitchFamily="34" charset="0"/>
              <a:buChar char="•"/>
            </a:pPr>
            <a:r>
              <a:rPr lang="en-US" sz="2500" dirty="0"/>
              <a:t>Chinese, Thai, Korean</a:t>
            </a:r>
          </a:p>
          <a:p>
            <a:pPr algn="l"/>
            <a:r>
              <a:rPr lang="en-US" sz="2500" dirty="0"/>
              <a:t>Febuxostat</a:t>
            </a:r>
          </a:p>
          <a:p>
            <a:pPr marL="342900" indent="-342900" algn="l">
              <a:buFont typeface="Arial" panose="020B0604020202020204" pitchFamily="34" charset="0"/>
              <a:buChar char="•"/>
            </a:pPr>
            <a:r>
              <a:rPr lang="en-US" sz="2500" dirty="0"/>
              <a:t>Approved 2009</a:t>
            </a:r>
          </a:p>
          <a:p>
            <a:pPr marL="342900" indent="-342900" algn="l">
              <a:buFont typeface="Arial" panose="020B0604020202020204" pitchFamily="34" charset="0"/>
              <a:buChar char="•"/>
            </a:pPr>
            <a:r>
              <a:rPr lang="en-US" sz="2500" dirty="0"/>
              <a:t>MUST reduce dose for eGFR &lt; 30</a:t>
            </a:r>
          </a:p>
          <a:p>
            <a:pPr marL="342900" indent="-342900" algn="l">
              <a:buFont typeface="Arial" panose="020B0604020202020204" pitchFamily="34" charset="0"/>
              <a:buChar char="•"/>
            </a:pPr>
            <a:r>
              <a:rPr lang="en-US" sz="2500" dirty="0"/>
              <a:t>$ is10-15 x Allopurinol </a:t>
            </a:r>
          </a:p>
          <a:p>
            <a:pPr algn="l"/>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943600"/>
            <a:ext cx="3733800" cy="557296"/>
          </a:xfrm>
        </p:spPr>
        <p:txBody>
          <a:bodyPr/>
          <a:lstStyle/>
          <a:p>
            <a:r>
              <a:rPr lang="es-ES" dirty="0">
                <a:solidFill>
                  <a:srgbClr val="FFFF00"/>
                </a:solidFill>
              </a:rPr>
              <a:t>Su et al. Mayo Clin </a:t>
            </a:r>
            <a:r>
              <a:rPr lang="es-ES" dirty="0" err="1">
                <a:solidFill>
                  <a:srgbClr val="FFFF00"/>
                </a:solidFill>
              </a:rPr>
              <a:t>Proc</a:t>
            </a:r>
            <a:r>
              <a:rPr lang="es-ES" dirty="0">
                <a:solidFill>
                  <a:srgbClr val="FFFF00"/>
                </a:solidFill>
              </a:rPr>
              <a:t> 2019;94:1147-1157</a:t>
            </a:r>
            <a:endParaRPr lang="en-US" dirty="0">
              <a:solidFill>
                <a:srgbClr val="FFFF00"/>
              </a:solidFill>
            </a:endParaRPr>
          </a:p>
        </p:txBody>
      </p:sp>
      <p:pic>
        <p:nvPicPr>
          <p:cNvPr id="4" name="Picture 3">
            <a:extLst>
              <a:ext uri="{FF2B5EF4-FFF2-40B4-BE49-F238E27FC236}">
                <a16:creationId xmlns:a16="http://schemas.microsoft.com/office/drawing/2014/main" id="{B539F56A-83BC-4DE9-B8C0-10290CAB2DD5}"/>
              </a:ext>
            </a:extLst>
          </p:cNvPr>
          <p:cNvPicPr>
            <a:picLocks noChangeAspect="1"/>
          </p:cNvPicPr>
          <p:nvPr/>
        </p:nvPicPr>
        <p:blipFill>
          <a:blip r:embed="rId3"/>
          <a:stretch>
            <a:fillRect/>
          </a:stretch>
        </p:blipFill>
        <p:spPr>
          <a:xfrm>
            <a:off x="3124074" y="6288395"/>
            <a:ext cx="2895851" cy="566977"/>
          </a:xfrm>
          <a:prstGeom prst="rect">
            <a:avLst/>
          </a:prstGeom>
        </p:spPr>
      </p:pic>
      <p:pic>
        <p:nvPicPr>
          <p:cNvPr id="6" name="Picture 5">
            <a:extLst>
              <a:ext uri="{FF2B5EF4-FFF2-40B4-BE49-F238E27FC236}">
                <a16:creationId xmlns:a16="http://schemas.microsoft.com/office/drawing/2014/main" id="{3FC33092-D9B1-E44F-97A5-1AD40BBFB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2979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GOUT DRUG TIPS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33400" y="1447800"/>
            <a:ext cx="7924800" cy="1752600"/>
          </a:xfrm>
        </p:spPr>
        <p:txBody>
          <a:bodyPr/>
          <a:lstStyle/>
          <a:p>
            <a:pPr algn="l"/>
            <a:r>
              <a:rPr lang="en-US" sz="2800" dirty="0"/>
              <a:t> Current “Real World” Study:</a:t>
            </a:r>
          </a:p>
          <a:p>
            <a:pPr marL="457200" indent="-457200" algn="l">
              <a:buFont typeface="Arial" panose="020B0604020202020204" pitchFamily="34" charset="0"/>
              <a:buChar char="•"/>
            </a:pPr>
            <a:r>
              <a:rPr lang="en-US" sz="2800" dirty="0"/>
              <a:t>88,222 </a:t>
            </a:r>
            <a:r>
              <a:rPr lang="en-US" sz="2800" dirty="0" err="1"/>
              <a:t>Tawainese</a:t>
            </a:r>
            <a:endParaRPr lang="en-US" sz="2800" dirty="0"/>
          </a:p>
          <a:p>
            <a:pPr marL="457200" indent="-457200" algn="l">
              <a:buFont typeface="Arial" panose="020B0604020202020204" pitchFamily="34" charset="0"/>
              <a:buChar char="•"/>
            </a:pPr>
            <a:r>
              <a:rPr lang="en-US" sz="2800" dirty="0"/>
              <a:t>50-50 Allopurinol or </a:t>
            </a:r>
            <a:r>
              <a:rPr lang="en-US" sz="2800" dirty="0" err="1"/>
              <a:t>Fubuxostat</a:t>
            </a:r>
            <a:endParaRPr lang="en-US" sz="2800" dirty="0"/>
          </a:p>
          <a:p>
            <a:pPr marL="1200150" lvl="1" indent="-457200">
              <a:buFont typeface="Arial" panose="020B0604020202020204" pitchFamily="34" charset="0"/>
              <a:buChar char="•"/>
            </a:pPr>
            <a:r>
              <a:rPr lang="en-US" sz="2400" dirty="0"/>
              <a:t>Allopurinol avg dose only 133 mg</a:t>
            </a:r>
          </a:p>
          <a:p>
            <a:pPr marL="1200150" lvl="1" indent="-457200">
              <a:buFont typeface="Arial" panose="020B0604020202020204" pitchFamily="34" charset="0"/>
              <a:buChar char="•"/>
            </a:pPr>
            <a:r>
              <a:rPr lang="en-US" sz="2400" dirty="0"/>
              <a:t>Febuxostat avg dose 53 mg</a:t>
            </a:r>
          </a:p>
          <a:p>
            <a:pPr marL="457200" indent="-457200" algn="l">
              <a:buFont typeface="Arial" panose="020B0604020202020204" pitchFamily="34" charset="0"/>
              <a:buChar char="•"/>
            </a:pPr>
            <a:r>
              <a:rPr lang="en-US" sz="2800" dirty="0"/>
              <a:t>Uric Acid levels not reported—efficacy?</a:t>
            </a:r>
          </a:p>
          <a:p>
            <a:pPr marL="457200" indent="-457200" algn="l">
              <a:buFont typeface="Arial" panose="020B0604020202020204" pitchFamily="34" charset="0"/>
              <a:buChar char="•"/>
            </a:pPr>
            <a:r>
              <a:rPr lang="en-US" sz="2800" dirty="0"/>
              <a:t>Compliance unknown</a:t>
            </a:r>
          </a:p>
          <a:p>
            <a:pPr marL="457200" indent="-457200" algn="l">
              <a:buFont typeface="Arial" panose="020B0604020202020204" pitchFamily="34" charset="0"/>
              <a:buChar char="•"/>
            </a:pPr>
            <a:r>
              <a:rPr lang="en-US" sz="2800" dirty="0"/>
              <a:t>Retrospective and observational</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943600"/>
            <a:ext cx="3733800" cy="557296"/>
          </a:xfrm>
        </p:spPr>
        <p:txBody>
          <a:bodyPr/>
          <a:lstStyle/>
          <a:p>
            <a:r>
              <a:rPr lang="es-ES" dirty="0">
                <a:solidFill>
                  <a:srgbClr val="FFFF00"/>
                </a:solidFill>
              </a:rPr>
              <a:t>Su et al. Mayo Clin </a:t>
            </a:r>
            <a:r>
              <a:rPr lang="es-ES" dirty="0" err="1">
                <a:solidFill>
                  <a:srgbClr val="FFFF00"/>
                </a:solidFill>
              </a:rPr>
              <a:t>Proc</a:t>
            </a:r>
            <a:r>
              <a:rPr lang="es-ES" dirty="0">
                <a:solidFill>
                  <a:srgbClr val="FFFF00"/>
                </a:solidFill>
              </a:rPr>
              <a:t> 2019;94:1147-1157</a:t>
            </a:r>
            <a:endParaRPr lang="en-US" dirty="0">
              <a:solidFill>
                <a:srgbClr val="FFFF00"/>
              </a:solidFill>
            </a:endParaRPr>
          </a:p>
        </p:txBody>
      </p:sp>
      <p:pic>
        <p:nvPicPr>
          <p:cNvPr id="4" name="Picture 3">
            <a:extLst>
              <a:ext uri="{FF2B5EF4-FFF2-40B4-BE49-F238E27FC236}">
                <a16:creationId xmlns:a16="http://schemas.microsoft.com/office/drawing/2014/main" id="{ECBB6C30-B562-4E94-A44A-97708A588CDC}"/>
              </a:ext>
            </a:extLst>
          </p:cNvPr>
          <p:cNvPicPr>
            <a:picLocks noChangeAspect="1"/>
          </p:cNvPicPr>
          <p:nvPr/>
        </p:nvPicPr>
        <p:blipFill>
          <a:blip r:embed="rId2"/>
          <a:stretch>
            <a:fillRect/>
          </a:stretch>
        </p:blipFill>
        <p:spPr>
          <a:xfrm>
            <a:off x="3047874" y="6291023"/>
            <a:ext cx="2895851" cy="566977"/>
          </a:xfrm>
          <a:prstGeom prst="rect">
            <a:avLst/>
          </a:prstGeom>
        </p:spPr>
      </p:pic>
      <p:pic>
        <p:nvPicPr>
          <p:cNvPr id="6" name="Picture 5">
            <a:extLst>
              <a:ext uri="{FF2B5EF4-FFF2-40B4-BE49-F238E27FC236}">
                <a16:creationId xmlns:a16="http://schemas.microsoft.com/office/drawing/2014/main" id="{8573AC06-3749-9246-85D2-FABF62DEB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583204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GOUT DRUG TIPS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08000" y="1371600"/>
            <a:ext cx="7924800" cy="3505200"/>
          </a:xfrm>
        </p:spPr>
        <p:txBody>
          <a:bodyPr/>
          <a:lstStyle/>
          <a:p>
            <a:pPr algn="l"/>
            <a:r>
              <a:rPr lang="en-US" sz="2800" dirty="0"/>
              <a:t>“Real World” Study Outcomes with Febuxostat:</a:t>
            </a:r>
          </a:p>
          <a:p>
            <a:pPr marL="457200" indent="-457200" algn="l">
              <a:buFont typeface="Arial" panose="020B0604020202020204" pitchFamily="34" charset="0"/>
              <a:buChar char="•"/>
            </a:pPr>
            <a:r>
              <a:rPr lang="en-US" sz="2800" dirty="0"/>
              <a:t> Hospitalization </a:t>
            </a:r>
          </a:p>
          <a:p>
            <a:pPr marL="1200150" lvl="1" indent="-457200">
              <a:buFont typeface="Arial" panose="020B0604020202020204" pitchFamily="34" charset="0"/>
              <a:buChar char="•"/>
            </a:pPr>
            <a:r>
              <a:rPr lang="en-US" dirty="0"/>
              <a:t>Heart Failure 1.22 HR</a:t>
            </a:r>
          </a:p>
          <a:p>
            <a:pPr marL="1200150" lvl="1" indent="-457200">
              <a:buFont typeface="Arial" panose="020B0604020202020204" pitchFamily="34" charset="0"/>
              <a:buChar char="•"/>
            </a:pPr>
            <a:r>
              <a:rPr lang="en-US" dirty="0"/>
              <a:t>Atrial Fibrillation 1.19 HR</a:t>
            </a:r>
          </a:p>
          <a:p>
            <a:pPr marL="457200" indent="-457200" algn="l">
              <a:buFont typeface="Arial" panose="020B0604020202020204" pitchFamily="34" charset="0"/>
              <a:buChar char="•"/>
            </a:pPr>
            <a:r>
              <a:rPr lang="en-US" sz="2800" dirty="0"/>
              <a:t>CV Death 1.19 HR</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943600"/>
            <a:ext cx="3733800" cy="557296"/>
          </a:xfrm>
        </p:spPr>
        <p:txBody>
          <a:bodyPr/>
          <a:lstStyle/>
          <a:p>
            <a:r>
              <a:rPr lang="es-ES" dirty="0">
                <a:solidFill>
                  <a:srgbClr val="FFFF00"/>
                </a:solidFill>
              </a:rPr>
              <a:t>Su et al. Mayo Clin </a:t>
            </a:r>
            <a:r>
              <a:rPr lang="es-ES" dirty="0" err="1">
                <a:solidFill>
                  <a:srgbClr val="FFFF00"/>
                </a:solidFill>
              </a:rPr>
              <a:t>Proc</a:t>
            </a:r>
            <a:r>
              <a:rPr lang="es-ES" dirty="0">
                <a:solidFill>
                  <a:srgbClr val="FFFF00"/>
                </a:solidFill>
              </a:rPr>
              <a:t> 2019;94:1147-1157</a:t>
            </a:r>
            <a:endParaRPr lang="en-US" dirty="0">
              <a:solidFill>
                <a:srgbClr val="FFFF00"/>
              </a:solidFill>
            </a:endParaRPr>
          </a:p>
        </p:txBody>
      </p:sp>
      <p:pic>
        <p:nvPicPr>
          <p:cNvPr id="4" name="Picture 3">
            <a:extLst>
              <a:ext uri="{FF2B5EF4-FFF2-40B4-BE49-F238E27FC236}">
                <a16:creationId xmlns:a16="http://schemas.microsoft.com/office/drawing/2014/main" id="{8C2F7CD8-CF8F-410E-8740-A00DE5563A0F}"/>
              </a:ext>
            </a:extLst>
          </p:cNvPr>
          <p:cNvPicPr>
            <a:picLocks noChangeAspect="1"/>
          </p:cNvPicPr>
          <p:nvPr/>
        </p:nvPicPr>
        <p:blipFill>
          <a:blip r:embed="rId2"/>
          <a:stretch>
            <a:fillRect/>
          </a:stretch>
        </p:blipFill>
        <p:spPr>
          <a:xfrm>
            <a:off x="3124074" y="6319926"/>
            <a:ext cx="2895851" cy="566977"/>
          </a:xfrm>
          <a:prstGeom prst="rect">
            <a:avLst/>
          </a:prstGeom>
        </p:spPr>
      </p:pic>
      <p:pic>
        <p:nvPicPr>
          <p:cNvPr id="6" name="Picture 5">
            <a:extLst>
              <a:ext uri="{FF2B5EF4-FFF2-40B4-BE49-F238E27FC236}">
                <a16:creationId xmlns:a16="http://schemas.microsoft.com/office/drawing/2014/main" id="{DD357B84-D031-5542-BF4C-F4AE739DE3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1250618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GOUT DRUG TIPS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33400" y="1526504"/>
            <a:ext cx="8305800" cy="4572000"/>
          </a:xfrm>
        </p:spPr>
        <p:txBody>
          <a:bodyPr/>
          <a:lstStyle/>
          <a:p>
            <a:pPr algn="l"/>
            <a:r>
              <a:rPr lang="en-US" sz="2600" dirty="0"/>
              <a:t>Bale Doneen Takeaways:</a:t>
            </a:r>
          </a:p>
          <a:p>
            <a:pPr marL="342900" indent="-342900" algn="l">
              <a:buFont typeface="Arial" panose="020B0604020202020204" pitchFamily="34" charset="0"/>
              <a:buChar char="•"/>
            </a:pPr>
            <a:r>
              <a:rPr lang="en-US" sz="2400" dirty="0"/>
              <a:t>Hyperuricemia is a big deal—Think Insulin Resistance!</a:t>
            </a:r>
          </a:p>
          <a:p>
            <a:pPr marL="342900" indent="-342900" algn="l">
              <a:buFont typeface="Arial" panose="020B0604020202020204" pitchFamily="34" charset="0"/>
              <a:buChar char="•"/>
            </a:pPr>
            <a:r>
              <a:rPr lang="en-US" sz="2400" dirty="0"/>
              <a:t>HYPO-uricemia below 4 mg/dL increases CV Risk 	especially for CAD and HF</a:t>
            </a:r>
          </a:p>
          <a:p>
            <a:pPr marL="457200" indent="-457200" algn="l">
              <a:buFont typeface="Arial" panose="020B0604020202020204" pitchFamily="34" charset="0"/>
              <a:buChar char="•"/>
            </a:pPr>
            <a:r>
              <a:rPr lang="en-US" sz="2400" dirty="0"/>
              <a:t>AVOID Febuxostat unless:</a:t>
            </a:r>
          </a:p>
          <a:p>
            <a:pPr marL="1200150" lvl="1" indent="-457200">
              <a:buFont typeface="Arial" panose="020B0604020202020204" pitchFamily="34" charset="0"/>
              <a:buChar char="•"/>
            </a:pPr>
            <a:r>
              <a:rPr lang="en-US" sz="2400" dirty="0"/>
              <a:t>Allopurinol ineffective</a:t>
            </a:r>
          </a:p>
          <a:p>
            <a:pPr marL="1600200" lvl="2" indent="-457200">
              <a:buFont typeface="Arial" panose="020B0604020202020204" pitchFamily="34" charset="0"/>
              <a:buChar char="•"/>
            </a:pPr>
            <a:r>
              <a:rPr lang="en-US" dirty="0"/>
              <a:t>FIRST improve Insulin Sensitivity</a:t>
            </a:r>
          </a:p>
          <a:p>
            <a:pPr marL="1600200" lvl="2" indent="-457200">
              <a:buFont typeface="Arial" panose="020B0604020202020204" pitchFamily="34" charset="0"/>
              <a:buChar char="•"/>
            </a:pPr>
            <a:r>
              <a:rPr lang="en-US" dirty="0"/>
              <a:t>NEXT push the dose up to 800 mg, single dose</a:t>
            </a:r>
          </a:p>
          <a:p>
            <a:pPr marL="1200150" lvl="1" indent="-457200">
              <a:buFont typeface="Arial" panose="020B0604020202020204" pitchFamily="34" charset="0"/>
              <a:buChar char="•"/>
            </a:pPr>
            <a:r>
              <a:rPr lang="en-US" sz="2400" dirty="0"/>
              <a:t>Allopurinol Intolerant—discuss Black Box Warning!</a:t>
            </a:r>
          </a:p>
          <a:p>
            <a:pPr algn="l"/>
            <a:endParaRPr lang="en-US" sz="26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943600"/>
            <a:ext cx="3733800" cy="557296"/>
          </a:xfrm>
        </p:spPr>
        <p:txBody>
          <a:bodyPr/>
          <a:lstStyle/>
          <a:p>
            <a:r>
              <a:rPr lang="es-ES" dirty="0" err="1">
                <a:solidFill>
                  <a:srgbClr val="FFFF00"/>
                </a:solidFill>
              </a:rPr>
              <a:t>Mankad</a:t>
            </a:r>
            <a:r>
              <a:rPr lang="es-ES" dirty="0">
                <a:solidFill>
                  <a:srgbClr val="FFFF00"/>
                </a:solidFill>
              </a:rPr>
              <a:t> Mayo Clin </a:t>
            </a:r>
            <a:r>
              <a:rPr lang="es-ES" dirty="0" err="1">
                <a:solidFill>
                  <a:srgbClr val="FFFF00"/>
                </a:solidFill>
              </a:rPr>
              <a:t>Proc</a:t>
            </a:r>
            <a:r>
              <a:rPr lang="es-ES" dirty="0">
                <a:solidFill>
                  <a:srgbClr val="FFFF00"/>
                </a:solidFill>
              </a:rPr>
              <a:t> 2019;94:1128-1130</a:t>
            </a:r>
            <a:endParaRPr lang="en-US" dirty="0">
              <a:solidFill>
                <a:srgbClr val="FFFF00"/>
              </a:solidFill>
            </a:endParaRPr>
          </a:p>
        </p:txBody>
      </p:sp>
      <p:pic>
        <p:nvPicPr>
          <p:cNvPr id="4" name="Picture 3">
            <a:extLst>
              <a:ext uri="{FF2B5EF4-FFF2-40B4-BE49-F238E27FC236}">
                <a16:creationId xmlns:a16="http://schemas.microsoft.com/office/drawing/2014/main" id="{F076ED87-DEDC-422E-AFB8-C516C5B1B619}"/>
              </a:ext>
            </a:extLst>
          </p:cNvPr>
          <p:cNvPicPr>
            <a:picLocks noChangeAspect="1"/>
          </p:cNvPicPr>
          <p:nvPr/>
        </p:nvPicPr>
        <p:blipFill>
          <a:blip r:embed="rId3"/>
          <a:stretch>
            <a:fillRect/>
          </a:stretch>
        </p:blipFill>
        <p:spPr>
          <a:xfrm>
            <a:off x="3124074" y="6322554"/>
            <a:ext cx="2895851" cy="566977"/>
          </a:xfrm>
          <a:prstGeom prst="rect">
            <a:avLst/>
          </a:prstGeom>
        </p:spPr>
      </p:pic>
      <p:pic>
        <p:nvPicPr>
          <p:cNvPr id="6" name="Picture 5">
            <a:extLst>
              <a:ext uri="{FF2B5EF4-FFF2-40B4-BE49-F238E27FC236}">
                <a16:creationId xmlns:a16="http://schemas.microsoft.com/office/drawing/2014/main" id="{2BF50685-0DFD-104D-BFAD-A8B46899F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4605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OSA AFTER STROKE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914400" y="1447800"/>
            <a:ext cx="7315200" cy="4134685"/>
          </a:xfrm>
        </p:spPr>
        <p:txBody>
          <a:bodyPr/>
          <a:lstStyle/>
          <a:p>
            <a:pPr algn="l"/>
            <a:r>
              <a:rPr lang="en-US" sz="2800" dirty="0"/>
              <a:t>What you already know:</a:t>
            </a:r>
          </a:p>
          <a:p>
            <a:pPr marL="457200" indent="-457200" algn="l">
              <a:buFont typeface="Arial" panose="020B0604020202020204" pitchFamily="34" charset="0"/>
              <a:buChar char="•"/>
            </a:pPr>
            <a:r>
              <a:rPr lang="en-US" sz="2800" dirty="0"/>
              <a:t>OSA is a Root Cause of CVD and Events</a:t>
            </a:r>
          </a:p>
          <a:p>
            <a:pPr marL="457200" indent="-457200" algn="l">
              <a:buFont typeface="Arial" panose="020B0604020202020204" pitchFamily="34" charset="0"/>
              <a:buChar char="•"/>
            </a:pPr>
            <a:r>
              <a:rPr lang="en-US" sz="2800" dirty="0"/>
              <a:t>14% of men, 5% of women have AHI &gt; 5</a:t>
            </a:r>
          </a:p>
          <a:p>
            <a:pPr marL="1200150" lvl="1" indent="-457200">
              <a:buFont typeface="Arial" panose="020B0604020202020204" pitchFamily="34" charset="0"/>
              <a:buChar char="•"/>
            </a:pPr>
            <a:r>
              <a:rPr lang="en-US" sz="2400" dirty="0"/>
              <a:t>Wisconsin Sleep Cohort Study</a:t>
            </a:r>
          </a:p>
          <a:p>
            <a:pPr marL="457200" indent="-457200" algn="l">
              <a:buFont typeface="Arial" panose="020B0604020202020204" pitchFamily="34" charset="0"/>
              <a:buChar char="•"/>
            </a:pPr>
            <a:r>
              <a:rPr lang="en-US" sz="2800" dirty="0"/>
              <a:t>80-90% are undiagnosed and untreated</a:t>
            </a:r>
          </a:p>
          <a:p>
            <a:pPr marL="457200" indent="-457200" algn="l">
              <a:buFont typeface="Arial" panose="020B0604020202020204" pitchFamily="34" charset="0"/>
              <a:buChar char="•"/>
            </a:pPr>
            <a:r>
              <a:rPr lang="en-US" sz="2800" dirty="0"/>
              <a:t>STOP-BANG has good sensitivity (few false negatives) but poor specificity (many false positives)</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381375" y="5791200"/>
            <a:ext cx="4686300" cy="709696"/>
          </a:xfrm>
        </p:spPr>
        <p:txBody>
          <a:bodyPr/>
          <a:lstStyle/>
          <a:p>
            <a:r>
              <a:rPr lang="en-US" dirty="0">
                <a:solidFill>
                  <a:srgbClr val="FFFF00"/>
                </a:solidFill>
              </a:rPr>
              <a:t>Cleveland Clinic J of Med 2019;86:407-414.           McKee and </a:t>
            </a:r>
            <a:r>
              <a:rPr lang="en-US" dirty="0" err="1">
                <a:solidFill>
                  <a:srgbClr val="FFFF00"/>
                </a:solidFill>
              </a:rPr>
              <a:t>Auckley</a:t>
            </a:r>
            <a:r>
              <a:rPr lang="en-US" dirty="0">
                <a:solidFill>
                  <a:srgbClr val="FFFF00"/>
                </a:solidFill>
              </a:rPr>
              <a:t> doi:10.3949/ccjm.86a.18033</a:t>
            </a:r>
          </a:p>
        </p:txBody>
      </p:sp>
      <p:pic>
        <p:nvPicPr>
          <p:cNvPr id="4" name="Picture 3">
            <a:extLst>
              <a:ext uri="{FF2B5EF4-FFF2-40B4-BE49-F238E27FC236}">
                <a16:creationId xmlns:a16="http://schemas.microsoft.com/office/drawing/2014/main" id="{1D8CB7CD-4740-4781-9C2C-8E09ED535990}"/>
              </a:ext>
            </a:extLst>
          </p:cNvPr>
          <p:cNvPicPr>
            <a:picLocks noChangeAspect="1"/>
          </p:cNvPicPr>
          <p:nvPr/>
        </p:nvPicPr>
        <p:blipFill>
          <a:blip r:embed="rId3"/>
          <a:stretch>
            <a:fillRect/>
          </a:stretch>
        </p:blipFill>
        <p:spPr>
          <a:xfrm>
            <a:off x="3276600" y="6374648"/>
            <a:ext cx="2895851" cy="566977"/>
          </a:xfrm>
          <a:prstGeom prst="rect">
            <a:avLst/>
          </a:prstGeom>
        </p:spPr>
      </p:pic>
      <p:pic>
        <p:nvPicPr>
          <p:cNvPr id="6" name="Picture 5">
            <a:extLst>
              <a:ext uri="{FF2B5EF4-FFF2-40B4-BE49-F238E27FC236}">
                <a16:creationId xmlns:a16="http://schemas.microsoft.com/office/drawing/2014/main" id="{B67FDD3D-DD0F-EF4D-9797-A813FDF48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2663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OSA AFTER STROKE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876300" y="1447800"/>
            <a:ext cx="7391400" cy="1752600"/>
          </a:xfrm>
        </p:spPr>
        <p:txBody>
          <a:bodyPr/>
          <a:lstStyle/>
          <a:p>
            <a:pPr algn="l"/>
            <a:r>
              <a:rPr lang="en-US" sz="2800" dirty="0"/>
              <a:t>What happens AFTER a stroke occurs?</a:t>
            </a:r>
          </a:p>
          <a:p>
            <a:pPr marL="457200" indent="-457200" algn="l">
              <a:buFont typeface="Arial" panose="020B0604020202020204" pitchFamily="34" charset="0"/>
              <a:buChar char="•"/>
            </a:pPr>
            <a:r>
              <a:rPr lang="en-US" sz="2800" dirty="0"/>
              <a:t>5 times higher prevalence of OSA—72%</a:t>
            </a:r>
            <a:endParaRPr lang="en-US" sz="2400" dirty="0"/>
          </a:p>
          <a:p>
            <a:pPr marL="1200150" lvl="1" indent="-457200">
              <a:buFont typeface="Arial" panose="020B0604020202020204" pitchFamily="34" charset="0"/>
              <a:buChar char="•"/>
            </a:pPr>
            <a:r>
              <a:rPr lang="en-US" sz="2400" dirty="0"/>
              <a:t>Unknown what % developed new SDB</a:t>
            </a:r>
          </a:p>
          <a:p>
            <a:pPr marL="1200150" lvl="1" indent="-457200">
              <a:buFont typeface="Arial" panose="020B0604020202020204" pitchFamily="34" charset="0"/>
              <a:buChar char="•"/>
            </a:pPr>
            <a:r>
              <a:rPr lang="en-US" sz="2400" dirty="0"/>
              <a:t>Central Apnea in 7%</a:t>
            </a:r>
          </a:p>
          <a:p>
            <a:pPr marL="457200" indent="-457200" algn="l">
              <a:buFont typeface="Arial" panose="020B0604020202020204" pitchFamily="34" charset="0"/>
              <a:buChar char="•"/>
            </a:pPr>
            <a:r>
              <a:rPr lang="en-US" sz="2800" dirty="0"/>
              <a:t>Obesity is LESS of a risk factor post-CVA</a:t>
            </a:r>
          </a:p>
          <a:p>
            <a:pPr marL="1200150" lvl="1" indent="-457200">
              <a:buFont typeface="Arial" panose="020B0604020202020204" pitchFamily="34" charset="0"/>
              <a:buChar char="•"/>
            </a:pPr>
            <a:r>
              <a:rPr lang="en-US" sz="2400" dirty="0"/>
              <a:t>Avg BMI 26.4</a:t>
            </a:r>
          </a:p>
          <a:p>
            <a:pPr marL="457200" indent="-457200" algn="l">
              <a:buFont typeface="Arial" panose="020B0604020202020204" pitchFamily="34" charset="0"/>
              <a:buChar char="•"/>
            </a:pPr>
            <a:r>
              <a:rPr lang="en-US" sz="2800" dirty="0"/>
              <a:t>Classic symptoms (sleepiness and snoring) are either absent or attributed to the stroke</a:t>
            </a:r>
          </a:p>
          <a:p>
            <a:pPr marL="457200" indent="-457200" algn="l">
              <a:buFont typeface="Arial" panose="020B0604020202020204" pitchFamily="34" charset="0"/>
              <a:buChar char="•"/>
            </a:pPr>
            <a:endParaRPr lang="en-US" sz="2800" dirty="0"/>
          </a:p>
          <a:p>
            <a:pPr algn="l"/>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228850" y="5867400"/>
            <a:ext cx="4686300" cy="709696"/>
          </a:xfrm>
        </p:spPr>
        <p:txBody>
          <a:bodyPr/>
          <a:lstStyle/>
          <a:p>
            <a:r>
              <a:rPr lang="en-US" dirty="0">
                <a:solidFill>
                  <a:srgbClr val="FFFF00"/>
                </a:solidFill>
              </a:rPr>
              <a:t>Cleveland Clinic J of Med 2019;86:407-414.           McKee and </a:t>
            </a:r>
            <a:r>
              <a:rPr lang="en-US" dirty="0" err="1">
                <a:solidFill>
                  <a:srgbClr val="FFFF00"/>
                </a:solidFill>
              </a:rPr>
              <a:t>Auckley</a:t>
            </a:r>
            <a:r>
              <a:rPr lang="en-US" dirty="0">
                <a:solidFill>
                  <a:srgbClr val="FFFF00"/>
                </a:solidFill>
              </a:rPr>
              <a:t> doi:10.3949/ccjm.86a.18033</a:t>
            </a:r>
          </a:p>
        </p:txBody>
      </p:sp>
      <p:pic>
        <p:nvPicPr>
          <p:cNvPr id="4" name="Picture 3">
            <a:extLst>
              <a:ext uri="{FF2B5EF4-FFF2-40B4-BE49-F238E27FC236}">
                <a16:creationId xmlns:a16="http://schemas.microsoft.com/office/drawing/2014/main" id="{1948EF34-ACEE-41C2-8D56-52BD2A3BD0F3}"/>
              </a:ext>
            </a:extLst>
          </p:cNvPr>
          <p:cNvPicPr>
            <a:picLocks noChangeAspect="1"/>
          </p:cNvPicPr>
          <p:nvPr/>
        </p:nvPicPr>
        <p:blipFill>
          <a:blip r:embed="rId3"/>
          <a:stretch>
            <a:fillRect/>
          </a:stretch>
        </p:blipFill>
        <p:spPr>
          <a:xfrm>
            <a:off x="3124074" y="6346202"/>
            <a:ext cx="2895851" cy="566977"/>
          </a:xfrm>
          <a:prstGeom prst="rect">
            <a:avLst/>
          </a:prstGeom>
        </p:spPr>
      </p:pic>
      <p:pic>
        <p:nvPicPr>
          <p:cNvPr id="6" name="Picture 5">
            <a:extLst>
              <a:ext uri="{FF2B5EF4-FFF2-40B4-BE49-F238E27FC236}">
                <a16:creationId xmlns:a16="http://schemas.microsoft.com/office/drawing/2014/main" id="{6702A85A-29FB-0640-BE37-F701BA3DA8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74821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OSA AFTER STROKE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762000" y="1524000"/>
            <a:ext cx="7620000" cy="5334000"/>
          </a:xfrm>
        </p:spPr>
        <p:txBody>
          <a:bodyPr/>
          <a:lstStyle/>
          <a:p>
            <a:pPr algn="l"/>
            <a:r>
              <a:rPr lang="en-US" sz="2800" dirty="0"/>
              <a:t>Impact of OSA after CVA:</a:t>
            </a:r>
          </a:p>
          <a:p>
            <a:pPr marL="457200" indent="-457200" algn="l">
              <a:buFont typeface="Arial" panose="020B0604020202020204" pitchFamily="34" charset="0"/>
              <a:buChar char="•"/>
            </a:pPr>
            <a:r>
              <a:rPr lang="en-US" sz="2800" dirty="0"/>
              <a:t>Hinders recovery</a:t>
            </a:r>
          </a:p>
          <a:p>
            <a:pPr marL="1200150" lvl="1" indent="-457200">
              <a:buFont typeface="Arial" panose="020B0604020202020204" pitchFamily="34" charset="0"/>
              <a:buChar char="•"/>
            </a:pPr>
            <a:r>
              <a:rPr lang="en-US" sz="2400" dirty="0"/>
              <a:t>13 days longer in Rehab facility</a:t>
            </a:r>
          </a:p>
          <a:p>
            <a:pPr marL="1200150" lvl="1" indent="-457200">
              <a:buFont typeface="Arial" panose="020B0604020202020204" pitchFamily="34" charset="0"/>
              <a:buChar char="•"/>
            </a:pPr>
            <a:r>
              <a:rPr lang="en-US" sz="2400" dirty="0"/>
              <a:t>Worse functional recovery at 3 and 12 months</a:t>
            </a:r>
          </a:p>
          <a:p>
            <a:pPr marL="1200150" lvl="1" indent="-457200">
              <a:buFont typeface="Arial" panose="020B0604020202020204" pitchFamily="34" charset="0"/>
              <a:buChar char="•"/>
            </a:pPr>
            <a:r>
              <a:rPr lang="en-US" sz="2400" dirty="0"/>
              <a:t>1.8 RR for recurrent CVA</a:t>
            </a:r>
          </a:p>
          <a:p>
            <a:pPr marL="1200150" lvl="1" indent="-457200">
              <a:buFont typeface="Arial" panose="020B0604020202020204" pitchFamily="34" charset="0"/>
              <a:buChar char="•"/>
            </a:pPr>
            <a:r>
              <a:rPr lang="en-US" sz="2400" dirty="0"/>
              <a:t>1.69 RR for all-cause mortality</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228850" y="5867400"/>
            <a:ext cx="4686300" cy="709696"/>
          </a:xfrm>
        </p:spPr>
        <p:txBody>
          <a:bodyPr/>
          <a:lstStyle/>
          <a:p>
            <a:r>
              <a:rPr lang="en-US" dirty="0">
                <a:solidFill>
                  <a:srgbClr val="FFFF00"/>
                </a:solidFill>
              </a:rPr>
              <a:t>Cleveland Clinic J of Med 2019;86:407-414.           McKee and </a:t>
            </a:r>
            <a:r>
              <a:rPr lang="en-US" dirty="0" err="1">
                <a:solidFill>
                  <a:srgbClr val="FFFF00"/>
                </a:solidFill>
              </a:rPr>
              <a:t>Auckley</a:t>
            </a:r>
            <a:r>
              <a:rPr lang="en-US" dirty="0">
                <a:solidFill>
                  <a:srgbClr val="FFFF00"/>
                </a:solidFill>
              </a:rPr>
              <a:t> doi:10.3949/ccjm.86a.18033</a:t>
            </a:r>
          </a:p>
        </p:txBody>
      </p:sp>
      <p:pic>
        <p:nvPicPr>
          <p:cNvPr id="4" name="Picture 3">
            <a:extLst>
              <a:ext uri="{FF2B5EF4-FFF2-40B4-BE49-F238E27FC236}">
                <a16:creationId xmlns:a16="http://schemas.microsoft.com/office/drawing/2014/main" id="{615ADD85-697A-4150-823C-A20D635D6154}"/>
              </a:ext>
            </a:extLst>
          </p:cNvPr>
          <p:cNvPicPr>
            <a:picLocks noChangeAspect="1"/>
          </p:cNvPicPr>
          <p:nvPr/>
        </p:nvPicPr>
        <p:blipFill>
          <a:blip r:embed="rId3"/>
          <a:stretch>
            <a:fillRect/>
          </a:stretch>
        </p:blipFill>
        <p:spPr>
          <a:xfrm>
            <a:off x="3124074" y="6326329"/>
            <a:ext cx="2895851" cy="566977"/>
          </a:xfrm>
          <a:prstGeom prst="rect">
            <a:avLst/>
          </a:prstGeom>
        </p:spPr>
      </p:pic>
      <p:pic>
        <p:nvPicPr>
          <p:cNvPr id="6" name="Picture 5">
            <a:extLst>
              <a:ext uri="{FF2B5EF4-FFF2-40B4-BE49-F238E27FC236}">
                <a16:creationId xmlns:a16="http://schemas.microsoft.com/office/drawing/2014/main" id="{E2BC5FF6-24F8-3C4B-B109-3F535C453C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5913411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OSA AFTER STROKE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571500" y="1796248"/>
            <a:ext cx="8001000" cy="1752600"/>
          </a:xfrm>
        </p:spPr>
        <p:txBody>
          <a:bodyPr/>
          <a:lstStyle/>
          <a:p>
            <a:pPr algn="l"/>
            <a:r>
              <a:rPr lang="en-US" sz="2800" dirty="0"/>
              <a:t>Impact of Treatment begun &lt; 3 weeks after CVA:</a:t>
            </a:r>
          </a:p>
          <a:p>
            <a:pPr marL="457200" indent="-457200" algn="l">
              <a:buFont typeface="Arial" panose="020B0604020202020204" pitchFamily="34" charset="0"/>
              <a:buChar char="•"/>
            </a:pPr>
            <a:r>
              <a:rPr lang="en-US" sz="2800" dirty="0"/>
              <a:t>Improved neurologic outcomes</a:t>
            </a:r>
          </a:p>
          <a:p>
            <a:pPr marL="457200" indent="-457200" algn="l">
              <a:buFont typeface="Arial" panose="020B0604020202020204" pitchFamily="34" charset="0"/>
              <a:buChar char="•"/>
            </a:pPr>
            <a:r>
              <a:rPr lang="en-US" sz="2800" dirty="0"/>
              <a:t>Delayed time to next CV event</a:t>
            </a:r>
          </a:p>
          <a:p>
            <a:pPr marL="457200" indent="-457200" algn="l">
              <a:buFont typeface="Arial" panose="020B0604020202020204" pitchFamily="34" charset="0"/>
              <a:buChar char="•"/>
            </a:pPr>
            <a:r>
              <a:rPr lang="en-US" sz="2800" dirty="0"/>
              <a:t>50-60% adherence of at least 4 hours nightly</a:t>
            </a:r>
          </a:p>
          <a:p>
            <a:pPr algn="l"/>
            <a:r>
              <a:rPr lang="en-US" sz="2800" dirty="0"/>
              <a:t>Alternatives to CPAP may be needed!</a:t>
            </a:r>
          </a:p>
          <a:p>
            <a:pPr marL="457200" indent="-457200" algn="l">
              <a:buFont typeface="Arial" panose="020B0604020202020204" pitchFamily="34" charset="0"/>
              <a:buChar char="•"/>
            </a:pPr>
            <a:r>
              <a:rPr lang="en-US" sz="2800" dirty="0"/>
              <a:t>Elevated HOB</a:t>
            </a:r>
          </a:p>
          <a:p>
            <a:pPr marL="457200" indent="-457200" algn="l">
              <a:buFont typeface="Arial" panose="020B0604020202020204" pitchFamily="34" charset="0"/>
              <a:buChar char="•"/>
            </a:pPr>
            <a:r>
              <a:rPr lang="en-US" sz="2800" dirty="0"/>
              <a:t>Nasal Trumpet</a:t>
            </a:r>
          </a:p>
          <a:p>
            <a:pPr marL="457200" indent="-457200" algn="l">
              <a:buFont typeface="Arial" panose="020B0604020202020204" pitchFamily="34" charset="0"/>
              <a:buChar char="•"/>
            </a:pPr>
            <a:r>
              <a:rPr lang="en-US" sz="2800" dirty="0"/>
              <a:t>AVOID SEDATING DRUGS</a:t>
            </a:r>
          </a:p>
          <a:p>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228850" y="6004034"/>
            <a:ext cx="4686300" cy="709696"/>
          </a:xfrm>
        </p:spPr>
        <p:txBody>
          <a:bodyPr/>
          <a:lstStyle/>
          <a:p>
            <a:r>
              <a:rPr lang="en-US" dirty="0">
                <a:solidFill>
                  <a:srgbClr val="FFFF00"/>
                </a:solidFill>
              </a:rPr>
              <a:t>Cleveland Clinic J of Med 2019;86:407-414.           McKee and </a:t>
            </a:r>
            <a:r>
              <a:rPr lang="en-US" dirty="0" err="1">
                <a:solidFill>
                  <a:srgbClr val="FFFF00"/>
                </a:solidFill>
              </a:rPr>
              <a:t>Auckley</a:t>
            </a:r>
            <a:r>
              <a:rPr lang="en-US" dirty="0">
                <a:solidFill>
                  <a:srgbClr val="FFFF00"/>
                </a:solidFill>
              </a:rPr>
              <a:t> doi:10.3949/ccjm.86a.18033</a:t>
            </a:r>
          </a:p>
        </p:txBody>
      </p:sp>
      <p:pic>
        <p:nvPicPr>
          <p:cNvPr id="4" name="Picture 3">
            <a:extLst>
              <a:ext uri="{FF2B5EF4-FFF2-40B4-BE49-F238E27FC236}">
                <a16:creationId xmlns:a16="http://schemas.microsoft.com/office/drawing/2014/main" id="{E3E93831-203B-4F17-AF76-73D1FE470C42}"/>
              </a:ext>
            </a:extLst>
          </p:cNvPr>
          <p:cNvPicPr>
            <a:picLocks noChangeAspect="1"/>
          </p:cNvPicPr>
          <p:nvPr/>
        </p:nvPicPr>
        <p:blipFill>
          <a:blip r:embed="rId3"/>
          <a:stretch>
            <a:fillRect/>
          </a:stretch>
        </p:blipFill>
        <p:spPr>
          <a:xfrm>
            <a:off x="3124074" y="6430241"/>
            <a:ext cx="2895851" cy="566977"/>
          </a:xfrm>
          <a:prstGeom prst="rect">
            <a:avLst/>
          </a:prstGeom>
        </p:spPr>
      </p:pic>
      <p:pic>
        <p:nvPicPr>
          <p:cNvPr id="6" name="Picture 5">
            <a:extLst>
              <a:ext uri="{FF2B5EF4-FFF2-40B4-BE49-F238E27FC236}">
                <a16:creationId xmlns:a16="http://schemas.microsoft.com/office/drawing/2014/main" id="{2BEFE75C-5C1C-6B45-8B43-FF0FFE3FC1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4132198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OSA AFTER STROKE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295400"/>
            <a:ext cx="8001000" cy="1752600"/>
          </a:xfrm>
        </p:spPr>
        <p:txBody>
          <a:bodyPr/>
          <a:lstStyle/>
          <a:p>
            <a:pPr algn="l"/>
            <a:r>
              <a:rPr lang="en-US" sz="2800" b="1" dirty="0">
                <a:solidFill>
                  <a:schemeClr val="accent2">
                    <a:lumMod val="60000"/>
                    <a:lumOff val="40000"/>
                  </a:schemeClr>
                </a:solidFill>
              </a:rPr>
              <a:t>SLEEP </a:t>
            </a:r>
            <a:r>
              <a:rPr lang="en-US" sz="2800" b="1" dirty="0" err="1">
                <a:solidFill>
                  <a:schemeClr val="accent2">
                    <a:lumMod val="60000"/>
                    <a:lumOff val="40000"/>
                  </a:schemeClr>
                </a:solidFill>
              </a:rPr>
              <a:t>IN</a:t>
            </a:r>
            <a:r>
              <a:rPr lang="en-US" sz="2800" dirty="0" err="1"/>
              <a:t>ventory</a:t>
            </a:r>
            <a:r>
              <a:rPr lang="en-US" sz="2800" dirty="0"/>
              <a:t> Screening Tool</a:t>
            </a:r>
          </a:p>
          <a:p>
            <a:pPr marL="457200" indent="-457200" algn="l">
              <a:buFont typeface="Arial" panose="020B0604020202020204" pitchFamily="34" charset="0"/>
              <a:buChar char="•"/>
            </a:pPr>
            <a:r>
              <a:rPr lang="en-US" sz="2800" dirty="0"/>
              <a:t>80% correctly classified after ischemic stroke 	or TIA</a:t>
            </a:r>
            <a:endParaRPr lang="en-US" sz="2400" dirty="0"/>
          </a:p>
          <a:p>
            <a:pPr marL="457200" indent="-457200" algn="l">
              <a:buFont typeface="Arial" panose="020B0604020202020204" pitchFamily="34" charset="0"/>
              <a:buChar char="•"/>
            </a:pPr>
            <a:r>
              <a:rPr lang="en-US" sz="2400" b="1" dirty="0">
                <a:solidFill>
                  <a:schemeClr val="accent2">
                    <a:lumMod val="60000"/>
                    <a:lumOff val="40000"/>
                  </a:schemeClr>
                </a:solidFill>
              </a:rPr>
              <a:t>S</a:t>
            </a:r>
            <a:r>
              <a:rPr lang="en-US" sz="2400" dirty="0"/>
              <a:t>ex</a:t>
            </a:r>
          </a:p>
          <a:p>
            <a:pPr marL="457200" indent="-457200" algn="l">
              <a:buFont typeface="Arial" panose="020B0604020202020204" pitchFamily="34" charset="0"/>
              <a:buChar char="•"/>
            </a:pPr>
            <a:r>
              <a:rPr lang="en-US" sz="2400" b="1" dirty="0">
                <a:solidFill>
                  <a:schemeClr val="accent2">
                    <a:lumMod val="60000"/>
                    <a:lumOff val="40000"/>
                  </a:schemeClr>
                </a:solidFill>
              </a:rPr>
              <a:t>L</a:t>
            </a:r>
            <a:r>
              <a:rPr lang="en-US" sz="2400" dirty="0"/>
              <a:t>eft heart failure</a:t>
            </a:r>
          </a:p>
          <a:p>
            <a:pPr marL="457200" indent="-457200" algn="l">
              <a:buFont typeface="Arial" panose="020B0604020202020204" pitchFamily="34" charset="0"/>
              <a:buChar char="•"/>
            </a:pPr>
            <a:r>
              <a:rPr lang="en-US" sz="2400" b="1" dirty="0">
                <a:solidFill>
                  <a:schemeClr val="accent2">
                    <a:lumMod val="60000"/>
                    <a:lumOff val="40000"/>
                  </a:schemeClr>
                </a:solidFill>
              </a:rPr>
              <a:t>E</a:t>
            </a:r>
            <a:r>
              <a:rPr lang="en-US" sz="2400" dirty="0"/>
              <a:t>pworth Sleep Scale</a:t>
            </a:r>
          </a:p>
          <a:p>
            <a:pPr marL="457200" indent="-457200" algn="l">
              <a:buFont typeface="Arial" panose="020B0604020202020204" pitchFamily="34" charset="0"/>
              <a:buChar char="•"/>
            </a:pPr>
            <a:r>
              <a:rPr lang="en-US" sz="2400" b="1" dirty="0">
                <a:solidFill>
                  <a:schemeClr val="accent2">
                    <a:lumMod val="60000"/>
                    <a:lumOff val="40000"/>
                  </a:schemeClr>
                </a:solidFill>
              </a:rPr>
              <a:t>E</a:t>
            </a:r>
            <a:r>
              <a:rPr lang="en-US" sz="2400" dirty="0"/>
              <a:t>nlarged neck</a:t>
            </a:r>
          </a:p>
          <a:p>
            <a:pPr marL="457200" indent="-457200" algn="l">
              <a:buFont typeface="Arial" panose="020B0604020202020204" pitchFamily="34" charset="0"/>
              <a:buChar char="•"/>
            </a:pPr>
            <a:r>
              <a:rPr lang="en-US" sz="2400" b="1" dirty="0">
                <a:solidFill>
                  <a:schemeClr val="accent2">
                    <a:lumMod val="60000"/>
                    <a:lumOff val="40000"/>
                  </a:schemeClr>
                </a:solidFill>
              </a:rPr>
              <a:t>P</a:t>
            </a:r>
            <a:r>
              <a:rPr lang="en-US" sz="2400" dirty="0"/>
              <a:t>ounds of body weight</a:t>
            </a:r>
          </a:p>
          <a:p>
            <a:pPr marL="457200" indent="-457200" algn="l">
              <a:buFont typeface="Arial" panose="020B0604020202020204" pitchFamily="34" charset="0"/>
              <a:buChar char="•"/>
            </a:pPr>
            <a:r>
              <a:rPr lang="en-US" sz="2400" b="1" dirty="0">
                <a:solidFill>
                  <a:schemeClr val="accent2">
                    <a:lumMod val="60000"/>
                    <a:lumOff val="40000"/>
                  </a:schemeClr>
                </a:solidFill>
              </a:rPr>
              <a:t>I</a:t>
            </a:r>
            <a:r>
              <a:rPr lang="en-US" sz="2400" dirty="0"/>
              <a:t>nsulin resistance or diabetes</a:t>
            </a:r>
          </a:p>
          <a:p>
            <a:pPr marL="457200" indent="-457200" algn="l">
              <a:buFont typeface="Arial" panose="020B0604020202020204" pitchFamily="34" charset="0"/>
              <a:buChar char="•"/>
            </a:pPr>
            <a:r>
              <a:rPr lang="en-US" sz="2400" b="1" dirty="0">
                <a:solidFill>
                  <a:schemeClr val="accent2">
                    <a:lumMod val="60000"/>
                    <a:lumOff val="40000"/>
                  </a:schemeClr>
                </a:solidFill>
              </a:rPr>
              <a:t>N</a:t>
            </a:r>
            <a:r>
              <a:rPr lang="en-US" sz="2400" dirty="0"/>
              <a:t>IH Stroke Scale</a:t>
            </a:r>
            <a:endParaRPr lang="en-US" sz="2800" b="1"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228850" y="5715000"/>
            <a:ext cx="4686300" cy="709696"/>
          </a:xfrm>
        </p:spPr>
        <p:txBody>
          <a:bodyPr/>
          <a:lstStyle/>
          <a:p>
            <a:r>
              <a:rPr lang="en-US" dirty="0">
                <a:solidFill>
                  <a:srgbClr val="FFFF00"/>
                </a:solidFill>
              </a:rPr>
              <a:t>J Stroke </a:t>
            </a:r>
            <a:r>
              <a:rPr lang="en-US" dirty="0" err="1">
                <a:solidFill>
                  <a:srgbClr val="FFFF00"/>
                </a:solidFill>
              </a:rPr>
              <a:t>Cerebrovasc</a:t>
            </a:r>
            <a:r>
              <a:rPr lang="en-US" dirty="0">
                <a:solidFill>
                  <a:srgbClr val="FFFF00"/>
                </a:solidFill>
              </a:rPr>
              <a:t> Dis 2017;26:1745-1754. </a:t>
            </a:r>
            <a:r>
              <a:rPr lang="en-US" dirty="0" err="1">
                <a:solidFill>
                  <a:srgbClr val="FFFF00"/>
                </a:solidFill>
              </a:rPr>
              <a:t>Sico</a:t>
            </a:r>
            <a:r>
              <a:rPr lang="en-US" dirty="0">
                <a:solidFill>
                  <a:srgbClr val="FFFF00"/>
                </a:solidFill>
              </a:rPr>
              <a:t> et al. doi:10.1016/j.jstrokecerebrovasdis.2017.03.042</a:t>
            </a:r>
          </a:p>
        </p:txBody>
      </p:sp>
      <p:pic>
        <p:nvPicPr>
          <p:cNvPr id="4" name="Picture 3">
            <a:extLst>
              <a:ext uri="{FF2B5EF4-FFF2-40B4-BE49-F238E27FC236}">
                <a16:creationId xmlns:a16="http://schemas.microsoft.com/office/drawing/2014/main" id="{CC5053CD-D7FF-48CB-AEF3-1ED379CEB923}"/>
              </a:ext>
            </a:extLst>
          </p:cNvPr>
          <p:cNvPicPr>
            <a:picLocks noChangeAspect="1"/>
          </p:cNvPicPr>
          <p:nvPr/>
        </p:nvPicPr>
        <p:blipFill>
          <a:blip r:embed="rId3"/>
          <a:stretch>
            <a:fillRect/>
          </a:stretch>
        </p:blipFill>
        <p:spPr>
          <a:xfrm>
            <a:off x="3048000" y="6291023"/>
            <a:ext cx="2895851" cy="566977"/>
          </a:xfrm>
          <a:prstGeom prst="rect">
            <a:avLst/>
          </a:prstGeom>
        </p:spPr>
      </p:pic>
      <p:pic>
        <p:nvPicPr>
          <p:cNvPr id="6" name="Picture 5">
            <a:extLst>
              <a:ext uri="{FF2B5EF4-FFF2-40B4-BE49-F238E27FC236}">
                <a16:creationId xmlns:a16="http://schemas.microsoft.com/office/drawing/2014/main" id="{2B290649-D2D8-C841-A56E-A38F8D85C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589633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OSA AFTER STROKE</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685800" y="1431011"/>
            <a:ext cx="7772400" cy="1752600"/>
          </a:xfrm>
        </p:spPr>
        <p:txBody>
          <a:bodyPr/>
          <a:lstStyle/>
          <a:p>
            <a:pPr algn="l"/>
            <a:r>
              <a:rPr lang="en-US" sz="2800" dirty="0"/>
              <a:t>Bale Doneen Takeaways:</a:t>
            </a:r>
          </a:p>
          <a:p>
            <a:pPr marL="457200" indent="-457200" algn="l">
              <a:buFont typeface="Arial" panose="020B0604020202020204" pitchFamily="34" charset="0"/>
              <a:buChar char="•"/>
            </a:pPr>
            <a:r>
              <a:rPr lang="en-US" sz="2800" dirty="0"/>
              <a:t>FIND Sleep-Disordered Breathing BEFORE an event!</a:t>
            </a:r>
          </a:p>
          <a:p>
            <a:pPr marL="457200" indent="-457200" algn="l">
              <a:buFont typeface="Arial" panose="020B0604020202020204" pitchFamily="34" charset="0"/>
              <a:buChar char="•"/>
            </a:pPr>
            <a:r>
              <a:rPr lang="en-US" sz="2800" dirty="0"/>
              <a:t>70% of Stroke patients have AHI &gt; 5—ALL should be tested! EVEN IF THEY HAD A PRIOR NORMAL SLEEP STUDY!</a:t>
            </a:r>
          </a:p>
          <a:p>
            <a:pPr marL="457200" indent="-457200" algn="l">
              <a:buFont typeface="Arial" panose="020B0604020202020204" pitchFamily="34" charset="0"/>
              <a:buChar char="•"/>
            </a:pPr>
            <a:r>
              <a:rPr lang="en-US" sz="2800" dirty="0">
                <a:solidFill>
                  <a:schemeClr val="accent2">
                    <a:lumMod val="60000"/>
                    <a:lumOff val="40000"/>
                  </a:schemeClr>
                </a:solidFill>
              </a:rPr>
              <a:t>SLEEP </a:t>
            </a:r>
            <a:r>
              <a:rPr lang="en-US" sz="2800" dirty="0" err="1">
                <a:solidFill>
                  <a:schemeClr val="accent2">
                    <a:lumMod val="60000"/>
                    <a:lumOff val="40000"/>
                  </a:schemeClr>
                </a:solidFill>
              </a:rPr>
              <a:t>IN</a:t>
            </a:r>
            <a:r>
              <a:rPr lang="en-US" sz="2800" dirty="0" err="1"/>
              <a:t>ventory</a:t>
            </a:r>
            <a:r>
              <a:rPr lang="en-US" sz="2800" dirty="0"/>
              <a:t> may be useful in cases where arranging a PSG, </a:t>
            </a:r>
            <a:r>
              <a:rPr lang="en-US" sz="2800" dirty="0" err="1"/>
              <a:t>etc</a:t>
            </a:r>
            <a:r>
              <a:rPr lang="en-US" sz="2800" dirty="0"/>
              <a:t> is difficult</a:t>
            </a:r>
          </a:p>
          <a:p>
            <a:pPr marL="1200150" lvl="1" indent="-457200">
              <a:buFont typeface="Arial" panose="020B0604020202020204" pitchFamily="34" charset="0"/>
              <a:buChar char="•"/>
            </a:pPr>
            <a:r>
              <a:rPr lang="en-US" sz="2400" dirty="0"/>
              <a:t>Equation was not published—I have contacted lead author</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228849" y="5867400"/>
            <a:ext cx="4686300" cy="709696"/>
          </a:xfrm>
        </p:spPr>
        <p:txBody>
          <a:bodyPr/>
          <a:lstStyle/>
          <a:p>
            <a:r>
              <a:rPr lang="en-US" dirty="0">
                <a:solidFill>
                  <a:srgbClr val="FFFF00"/>
                </a:solidFill>
              </a:rPr>
              <a:t>Cleveland Clinic J of Med 2019;86:407-414.           McKee and </a:t>
            </a:r>
            <a:r>
              <a:rPr lang="en-US" dirty="0" err="1">
                <a:solidFill>
                  <a:srgbClr val="FFFF00"/>
                </a:solidFill>
              </a:rPr>
              <a:t>Auckley</a:t>
            </a:r>
            <a:r>
              <a:rPr lang="en-US" dirty="0">
                <a:solidFill>
                  <a:srgbClr val="FFFF00"/>
                </a:solidFill>
              </a:rPr>
              <a:t> doi:10.3949/ccjm.86a.18033</a:t>
            </a:r>
          </a:p>
        </p:txBody>
      </p:sp>
      <p:pic>
        <p:nvPicPr>
          <p:cNvPr id="4" name="Picture 3">
            <a:extLst>
              <a:ext uri="{FF2B5EF4-FFF2-40B4-BE49-F238E27FC236}">
                <a16:creationId xmlns:a16="http://schemas.microsoft.com/office/drawing/2014/main" id="{FC041493-1649-4334-9DA6-6ACA846DE01B}"/>
              </a:ext>
            </a:extLst>
          </p:cNvPr>
          <p:cNvPicPr>
            <a:picLocks noChangeAspect="1"/>
          </p:cNvPicPr>
          <p:nvPr/>
        </p:nvPicPr>
        <p:blipFill>
          <a:blip r:embed="rId3"/>
          <a:stretch>
            <a:fillRect/>
          </a:stretch>
        </p:blipFill>
        <p:spPr>
          <a:xfrm>
            <a:off x="3124074" y="6446007"/>
            <a:ext cx="2895851" cy="566977"/>
          </a:xfrm>
          <a:prstGeom prst="rect">
            <a:avLst/>
          </a:prstGeom>
        </p:spPr>
      </p:pic>
      <p:pic>
        <p:nvPicPr>
          <p:cNvPr id="6" name="Picture 5">
            <a:extLst>
              <a:ext uri="{FF2B5EF4-FFF2-40B4-BE49-F238E27FC236}">
                <a16:creationId xmlns:a16="http://schemas.microsoft.com/office/drawing/2014/main" id="{5C3127D1-D815-E347-99A2-436380BE2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321878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128504"/>
            <a:ext cx="7772400" cy="1600200"/>
          </a:xfrm>
        </p:spPr>
        <p:txBody>
          <a:bodyPr/>
          <a:lstStyle/>
          <a:p>
            <a:r>
              <a:rPr lang="en-US" sz="3600" dirty="0"/>
              <a:t>Featured Articles</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266700" y="1219200"/>
            <a:ext cx="8610600" cy="1752600"/>
          </a:xfrm>
        </p:spPr>
        <p:txBody>
          <a:bodyPr/>
          <a:lstStyle/>
          <a:p>
            <a:pPr algn="l"/>
            <a:r>
              <a:rPr lang="en-US" sz="2200" b="1" dirty="0"/>
              <a:t>OPTIMAL GOALS</a:t>
            </a:r>
          </a:p>
          <a:p>
            <a:pPr algn="l"/>
            <a:r>
              <a:rPr lang="en-US" sz="2200" dirty="0"/>
              <a:t>Antiaging Effects of Aerobic Exercise on Systemic Arteries</a:t>
            </a:r>
          </a:p>
          <a:p>
            <a:pPr algn="l"/>
            <a:r>
              <a:rPr lang="en-US" sz="2200" dirty="0"/>
              <a:t>Hirofumi Tanaka Hypertension. 2019;74:00-00. </a:t>
            </a:r>
          </a:p>
          <a:p>
            <a:pPr algn="l"/>
            <a:r>
              <a:rPr lang="en-US" sz="2200" dirty="0"/>
              <a:t>DOI: 10.1161/HYPERTENSIONAHA.119.13179.</a:t>
            </a:r>
          </a:p>
          <a:p>
            <a:pPr algn="l"/>
            <a:endParaRPr lang="en-US" sz="2200" dirty="0"/>
          </a:p>
          <a:p>
            <a:pPr algn="l"/>
            <a:r>
              <a:rPr lang="en-US" sz="2200" dirty="0"/>
              <a:t>Knowing Cardiorespiratory Fitness Should be a Vital Sign is Not Enough Ross Mayo Clin Proc 2019;94:1395-97</a:t>
            </a:r>
          </a:p>
          <a:p>
            <a:pPr algn="l"/>
            <a:endParaRPr lang="en-US" sz="2200" dirty="0"/>
          </a:p>
          <a:p>
            <a:pPr algn="l"/>
            <a:r>
              <a:rPr lang="en-US" sz="2200" dirty="0"/>
              <a:t>The Influence of Change in Cardiorespiratory Fitness With Short-Term Exercise Training on Mortality Risk From The Ball State Adult Fitness Longitudinal Lifestyle Study  Imboden et al.</a:t>
            </a:r>
          </a:p>
          <a:p>
            <a:pPr algn="l"/>
            <a:r>
              <a:rPr lang="en-US" sz="2200" dirty="0"/>
              <a:t>Mayo Clin Proc. 2019 Aug;94(8):1406-1414. </a:t>
            </a:r>
            <a:r>
              <a:rPr lang="en-US" sz="2200" dirty="0" err="1"/>
              <a:t>doi</a:t>
            </a:r>
            <a:r>
              <a:rPr lang="en-US" sz="2200" dirty="0"/>
              <a:t>: 10.1016/j.mayocp.2019.01.049. </a:t>
            </a:r>
            <a:r>
              <a:rPr lang="en-US" sz="2200" dirty="0" err="1"/>
              <a:t>Epub</a:t>
            </a:r>
            <a:r>
              <a:rPr lang="en-US" sz="2200" dirty="0"/>
              <a:t> 2019 Jul 11.</a:t>
            </a:r>
          </a:p>
          <a:p>
            <a:pPr algn="l"/>
            <a:endParaRPr lang="en-US" sz="2200" dirty="0"/>
          </a:p>
          <a:p>
            <a:pPr algn="l"/>
            <a:endParaRPr lang="en-US" sz="2200" dirty="0"/>
          </a:p>
        </p:txBody>
      </p:sp>
      <p:sp>
        <p:nvSpPr>
          <p:cNvPr id="5" name="Footer Placeholder 3">
            <a:extLst>
              <a:ext uri="{FF2B5EF4-FFF2-40B4-BE49-F238E27FC236}">
                <a16:creationId xmlns:a16="http://schemas.microsoft.com/office/drawing/2014/main" id="{8B5FED6C-0C5E-45F1-965B-400C2BD79C78}"/>
              </a:ext>
            </a:extLst>
          </p:cNvPr>
          <p:cNvSpPr>
            <a:spLocks noGrp="1"/>
          </p:cNvSpPr>
          <p:nvPr>
            <p:ph type="ftr" sz="quarter" idx="3"/>
          </p:nvPr>
        </p:nvSpPr>
        <p:spPr>
          <a:xfrm>
            <a:off x="3124200" y="6245225"/>
            <a:ext cx="2895600" cy="476250"/>
          </a:xfrm>
        </p:spPr>
        <p:txBody>
          <a:bodyPr/>
          <a:lstStyle/>
          <a:p>
            <a:pPr>
              <a:defRPr/>
            </a:pPr>
            <a:r>
              <a:rPr lang="en-US" dirty="0"/>
              <a:t>Copyright Bale/Doneen Paradigm</a:t>
            </a:r>
          </a:p>
        </p:txBody>
      </p:sp>
      <p:pic>
        <p:nvPicPr>
          <p:cNvPr id="6" name="Picture 5">
            <a:extLst>
              <a:ext uri="{FF2B5EF4-FFF2-40B4-BE49-F238E27FC236}">
                <a16:creationId xmlns:a16="http://schemas.microsoft.com/office/drawing/2014/main" id="{2797493D-1291-AF42-9BAD-931E4B0FF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523015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33023"/>
            <a:ext cx="7772400" cy="1600200"/>
          </a:xfrm>
        </p:spPr>
        <p:txBody>
          <a:bodyPr/>
          <a:lstStyle/>
          <a:p>
            <a:r>
              <a:rPr lang="en-US" sz="3600" dirty="0"/>
              <a:t>JUST “ONE THING” WE MUST DO</a:t>
            </a:r>
          </a:p>
        </p:txBody>
      </p:sp>
      <p:sp>
        <p:nvSpPr>
          <p:cNvPr id="3" name="Subtitle 2">
            <a:extLst>
              <a:ext uri="{FF2B5EF4-FFF2-40B4-BE49-F238E27FC236}">
                <a16:creationId xmlns:a16="http://schemas.microsoft.com/office/drawing/2014/main" id="{C9BC8A1F-E0E3-4FF0-A0FB-EAEBD68CB2AD}"/>
              </a:ext>
            </a:extLst>
          </p:cNvPr>
          <p:cNvSpPr>
            <a:spLocks noGrp="1"/>
          </p:cNvSpPr>
          <p:nvPr>
            <p:ph type="subTitle" idx="1"/>
          </p:nvPr>
        </p:nvSpPr>
        <p:spPr>
          <a:xfrm>
            <a:off x="171449" y="1219200"/>
            <a:ext cx="8801100" cy="1752600"/>
          </a:xfrm>
        </p:spPr>
        <p:txBody>
          <a:bodyPr/>
          <a:lstStyle/>
          <a:p>
            <a:pPr marL="514350" indent="-514350" algn="l">
              <a:lnSpc>
                <a:spcPct val="150000"/>
              </a:lnSpc>
              <a:buFont typeface="+mj-lt"/>
              <a:buAutoNum type="arabicPeriod"/>
            </a:pPr>
            <a:r>
              <a:rPr lang="en-US" sz="2100" dirty="0"/>
              <a:t>Endodontic Stones are not signs of ASCVD</a:t>
            </a:r>
          </a:p>
          <a:p>
            <a:pPr marL="514350" indent="-514350" algn="l">
              <a:lnSpc>
                <a:spcPct val="150000"/>
              </a:lnSpc>
              <a:buFont typeface="+mj-lt"/>
              <a:buAutoNum type="arabicPeriod"/>
            </a:pPr>
            <a:r>
              <a:rPr lang="en-US" sz="2100" dirty="0"/>
              <a:t>CACS before 50 finds disease, but misses up to 1/3</a:t>
            </a:r>
            <a:r>
              <a:rPr lang="en-US" sz="2100" baseline="30000" dirty="0"/>
              <a:t>rd</a:t>
            </a:r>
            <a:r>
              <a:rPr lang="en-US" sz="2100" dirty="0"/>
              <a:t> of CHD deaths</a:t>
            </a:r>
          </a:p>
          <a:p>
            <a:pPr marL="514350" indent="-514350" algn="l">
              <a:lnSpc>
                <a:spcPct val="150000"/>
              </a:lnSpc>
              <a:buFont typeface="+mj-lt"/>
              <a:buAutoNum type="arabicPeriod"/>
            </a:pPr>
            <a:r>
              <a:rPr lang="en-US" sz="2100" dirty="0"/>
              <a:t>Assess the 60,000 miles/5 tennis courts of endothelium regularly</a:t>
            </a:r>
          </a:p>
          <a:p>
            <a:pPr marL="514350" indent="-514350" algn="l">
              <a:lnSpc>
                <a:spcPct val="150000"/>
              </a:lnSpc>
              <a:buFont typeface="+mj-lt"/>
              <a:buAutoNum type="arabicPeriod"/>
            </a:pPr>
            <a:r>
              <a:rPr lang="en-US" sz="2100" dirty="0"/>
              <a:t>BDM addresses both Plaque and Arterial Stiffness</a:t>
            </a:r>
          </a:p>
          <a:p>
            <a:pPr marL="514350" indent="-514350" algn="l">
              <a:lnSpc>
                <a:spcPct val="150000"/>
              </a:lnSpc>
              <a:buFont typeface="+mj-lt"/>
              <a:buAutoNum type="arabicPeriod"/>
            </a:pPr>
            <a:r>
              <a:rPr lang="en-US" sz="2100" dirty="0"/>
              <a:t>EDFROG is useful in evaluating presenting symptoms, e.g. syncope</a:t>
            </a:r>
          </a:p>
          <a:p>
            <a:pPr marL="514350" indent="-514350" algn="l">
              <a:lnSpc>
                <a:spcPct val="150000"/>
              </a:lnSpc>
              <a:buFont typeface="+mj-lt"/>
              <a:buAutoNum type="arabicPeriod"/>
            </a:pPr>
            <a:r>
              <a:rPr lang="en-US" sz="2100" dirty="0"/>
              <a:t>Exercise resistance occurs in 8% and is dangerous</a:t>
            </a:r>
          </a:p>
          <a:p>
            <a:pPr marL="514350" indent="-514350" algn="l">
              <a:lnSpc>
                <a:spcPct val="150000"/>
              </a:lnSpc>
              <a:buFont typeface="+mj-lt"/>
              <a:buAutoNum type="arabicPeriod"/>
            </a:pPr>
            <a:r>
              <a:rPr lang="en-US" sz="2100" dirty="0"/>
              <a:t>Walking pace is a predictor of life expectancy across BMI range</a:t>
            </a:r>
          </a:p>
          <a:p>
            <a:pPr marL="514350" indent="-514350" algn="l">
              <a:lnSpc>
                <a:spcPct val="150000"/>
              </a:lnSpc>
              <a:buFont typeface="+mj-lt"/>
              <a:buAutoNum type="arabicPeriod"/>
            </a:pPr>
            <a:r>
              <a:rPr lang="en-US" sz="2100" dirty="0"/>
              <a:t>Optimize Allopurinol therapy to achieve uric acid &gt; 4 and &lt; 6 mg/dL</a:t>
            </a:r>
          </a:p>
          <a:p>
            <a:pPr marL="514350" indent="-514350" algn="l">
              <a:lnSpc>
                <a:spcPct val="150000"/>
              </a:lnSpc>
              <a:buFont typeface="+mj-lt"/>
              <a:buAutoNum type="arabicPeriod"/>
            </a:pPr>
            <a:r>
              <a:rPr lang="en-US" sz="2100" dirty="0"/>
              <a:t>Evaluate all stroke patients early for Sleep Disordered Breathing</a:t>
            </a:r>
          </a:p>
          <a:p>
            <a:pPr marL="514350" indent="-514350" algn="l">
              <a:buFont typeface="+mj-lt"/>
              <a:buAutoNum type="arabicPeriod"/>
            </a:pPr>
            <a:endParaRPr lang="en-US" sz="2800" dirty="0"/>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pic>
        <p:nvPicPr>
          <p:cNvPr id="4" name="Picture 3">
            <a:extLst>
              <a:ext uri="{FF2B5EF4-FFF2-40B4-BE49-F238E27FC236}">
                <a16:creationId xmlns:a16="http://schemas.microsoft.com/office/drawing/2014/main" id="{4BAD480C-D0D4-4D47-8E7D-D7F7774FB8CA}"/>
              </a:ext>
            </a:extLst>
          </p:cNvPr>
          <p:cNvPicPr>
            <a:picLocks noChangeAspect="1"/>
          </p:cNvPicPr>
          <p:nvPr/>
        </p:nvPicPr>
        <p:blipFill>
          <a:blip r:embed="rId2"/>
          <a:stretch>
            <a:fillRect/>
          </a:stretch>
        </p:blipFill>
        <p:spPr>
          <a:xfrm>
            <a:off x="3124074" y="6162519"/>
            <a:ext cx="2895851" cy="566977"/>
          </a:xfrm>
          <a:prstGeom prst="rect">
            <a:avLst/>
          </a:prstGeom>
        </p:spPr>
      </p:pic>
      <p:pic>
        <p:nvPicPr>
          <p:cNvPr id="6" name="Picture 5">
            <a:extLst>
              <a:ext uri="{FF2B5EF4-FFF2-40B4-BE49-F238E27FC236}">
                <a16:creationId xmlns:a16="http://schemas.microsoft.com/office/drawing/2014/main" id="{A9ED1590-3237-9D4C-BA36-3A6DE284C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2211181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F080-6F2C-45BA-B850-C3C4E14096CF}"/>
              </a:ext>
            </a:extLst>
          </p:cNvPr>
          <p:cNvSpPr>
            <a:spLocks noGrp="1"/>
          </p:cNvSpPr>
          <p:nvPr>
            <p:ph type="ctrTitle"/>
          </p:nvPr>
        </p:nvSpPr>
        <p:spPr>
          <a:xfrm>
            <a:off x="685800" y="2133600"/>
            <a:ext cx="7772400" cy="1600200"/>
          </a:xfrm>
        </p:spPr>
        <p:txBody>
          <a:bodyPr/>
          <a:lstStyle/>
          <a:p>
            <a:r>
              <a:rPr lang="en-US" sz="4000" dirty="0"/>
              <a:t>Q &amp; A</a:t>
            </a:r>
          </a:p>
        </p:txBody>
      </p:sp>
      <p:sp>
        <p:nvSpPr>
          <p:cNvPr id="7" name="Footer Placeholder 3">
            <a:extLst>
              <a:ext uri="{FF2B5EF4-FFF2-40B4-BE49-F238E27FC236}">
                <a16:creationId xmlns:a16="http://schemas.microsoft.com/office/drawing/2014/main" id="{53891AEF-4AFD-45CC-B832-F2C25AB25DEB}"/>
              </a:ext>
            </a:extLst>
          </p:cNvPr>
          <p:cNvSpPr>
            <a:spLocks noGrp="1"/>
          </p:cNvSpPr>
          <p:nvPr>
            <p:ph type="ftr" sz="quarter" idx="3"/>
          </p:nvPr>
        </p:nvSpPr>
        <p:spPr>
          <a:xfrm>
            <a:off x="2705100" y="5418221"/>
            <a:ext cx="3733800" cy="1311275"/>
          </a:xfrm>
        </p:spPr>
        <p:txBody>
          <a:bodyPr/>
          <a:lstStyle/>
          <a:p>
            <a:r>
              <a:rPr lang="en-US" dirty="0"/>
              <a:t> </a:t>
            </a:r>
            <a:endParaRPr lang="en-US" dirty="0">
              <a:solidFill>
                <a:srgbClr val="FFFFFF"/>
              </a:solidFill>
            </a:endParaRPr>
          </a:p>
        </p:txBody>
      </p:sp>
      <p:pic>
        <p:nvPicPr>
          <p:cNvPr id="4" name="Picture 3">
            <a:extLst>
              <a:ext uri="{FF2B5EF4-FFF2-40B4-BE49-F238E27FC236}">
                <a16:creationId xmlns:a16="http://schemas.microsoft.com/office/drawing/2014/main" id="{DD7F2901-839B-4465-947D-E0470BB5EF02}"/>
              </a:ext>
            </a:extLst>
          </p:cNvPr>
          <p:cNvPicPr>
            <a:picLocks noChangeAspect="1"/>
          </p:cNvPicPr>
          <p:nvPr/>
        </p:nvPicPr>
        <p:blipFill>
          <a:blip r:embed="rId2"/>
          <a:stretch>
            <a:fillRect/>
          </a:stretch>
        </p:blipFill>
        <p:spPr>
          <a:xfrm>
            <a:off x="3124074" y="6275257"/>
            <a:ext cx="2895851" cy="566977"/>
          </a:xfrm>
          <a:prstGeom prst="rect">
            <a:avLst/>
          </a:prstGeom>
        </p:spPr>
      </p:pic>
      <p:pic>
        <p:nvPicPr>
          <p:cNvPr id="5" name="Picture 4">
            <a:extLst>
              <a:ext uri="{FF2B5EF4-FFF2-40B4-BE49-F238E27FC236}">
                <a16:creationId xmlns:a16="http://schemas.microsoft.com/office/drawing/2014/main" id="{B3A9943F-D23B-1D4A-89AE-EB5D84792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327775"/>
            <a:ext cx="1295400" cy="311150"/>
          </a:xfrm>
          <a:prstGeom prst="rect">
            <a:avLst/>
          </a:prstGeom>
        </p:spPr>
      </p:pic>
    </p:spTree>
    <p:extLst>
      <p:ext uri="{BB962C8B-B14F-4D97-AF65-F5344CB8AC3E}">
        <p14:creationId xmlns:p14="http://schemas.microsoft.com/office/powerpoint/2010/main" val="1518456375"/>
      </p:ext>
    </p:extLst>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33348</TotalTime>
  <Words>6686</Words>
  <Application>Microsoft Macintosh PowerPoint</Application>
  <PresentationFormat>On-screen Show (4:3)</PresentationFormat>
  <Paragraphs>1049</Paragraphs>
  <Slides>91</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Wingdings</vt:lpstr>
      <vt:lpstr>Clouds</vt:lpstr>
      <vt:lpstr>AUGUST 2019 SCIENTIFIC UPDATE</vt:lpstr>
      <vt:lpstr>Upcoming events for BaleDoneen</vt:lpstr>
      <vt:lpstr>September 20-21, 2019!</vt:lpstr>
      <vt:lpstr>PowerPoint Presentation</vt:lpstr>
      <vt:lpstr>Featured Articles</vt:lpstr>
      <vt:lpstr>Featured Articles</vt:lpstr>
      <vt:lpstr>Featured Articles</vt:lpstr>
      <vt:lpstr>Featured Articles</vt:lpstr>
      <vt:lpstr>Featured Articles</vt:lpstr>
      <vt:lpstr>Featured Articles</vt:lpstr>
      <vt:lpstr>Featured Articles</vt:lpstr>
      <vt:lpstr>CAROTID ARTERY CALCIFICATION (CAC) and ENDODONTIC STONES  on PANOREX </vt:lpstr>
      <vt:lpstr>CAROTID ARTERY CALCIFICATION </vt:lpstr>
      <vt:lpstr>CAROTID ARTERY CALCIFICATION </vt:lpstr>
      <vt:lpstr>ENDODONTIC STONES</vt:lpstr>
      <vt:lpstr>ENDODONTIC STONES</vt:lpstr>
      <vt:lpstr>CAROTID ARTERY CALCIFICATION (CAC) and ENDODONTIC STONES   </vt:lpstr>
      <vt:lpstr>CAROTID ARTERY CALCIFICATION (CAC) and ENDODONTIC STONES   </vt:lpstr>
      <vt:lpstr>CAROTID ARTERY CALCIFICATION (CAC) and ENDODONTIC STONES   </vt:lpstr>
      <vt:lpstr>CAROTID ARTERY CALCIFICATION (CAC) and ENDODONTIC STONES   </vt:lpstr>
      <vt:lpstr>CACS TESTING IN 30-49 yo ADULTS </vt:lpstr>
      <vt:lpstr>CACS TESTING IN 30-49 yo ADULTS </vt:lpstr>
      <vt:lpstr>CACS IN 30-49 yo ADULTS </vt:lpstr>
      <vt:lpstr>CACS 30-49 yo ADULTS </vt:lpstr>
      <vt:lpstr>CACS IN 30-49 yo ADULTS </vt:lpstr>
      <vt:lpstr>CACS IN 30-49 yo ADULTS </vt:lpstr>
      <vt:lpstr>CACS IN 30-49 yo ADULTS </vt:lpstr>
      <vt:lpstr>CACS IN 30-49 yo ADULTS </vt:lpstr>
      <vt:lpstr>ENDOTHELIAL FUNCTION</vt:lpstr>
      <vt:lpstr>ENDOTHELIAL FUNCTION</vt:lpstr>
      <vt:lpstr>ENDOTHELIAL FUNCTION</vt:lpstr>
      <vt:lpstr>ENDOTHELIAL FUNCTION</vt:lpstr>
      <vt:lpstr>ENDOTHELIAL FUNCTION</vt:lpstr>
      <vt:lpstr>ENDOTHELIAL FUNCTION</vt:lpstr>
      <vt:lpstr>ENDOTHELIAL FUNCTION</vt:lpstr>
      <vt:lpstr>ENDOTHELIAL FUNCTION</vt:lpstr>
      <vt:lpstr>Title</vt:lpstr>
      <vt:lpstr>Title</vt:lpstr>
      <vt:lpstr>ENDOTHELIAL FUNCTION</vt:lpstr>
      <vt:lpstr>EXERCISE AND ARTERIAL AGING</vt:lpstr>
      <vt:lpstr>EXERCISE AND ARTERIAL AGING</vt:lpstr>
      <vt:lpstr>EXERCISE AND ARTERIAL AGING</vt:lpstr>
      <vt:lpstr>EXERCISE AND ARTERIAL AGING</vt:lpstr>
      <vt:lpstr>EXERCISE AND ARTERIAL AGING</vt:lpstr>
      <vt:lpstr>EXERCISE AND ARTERIAL AGING</vt:lpstr>
      <vt:lpstr>EXERCISE AND ARTERIAL AGING</vt:lpstr>
      <vt:lpstr>EXERCISE AND ARTERIAL AGING</vt:lpstr>
      <vt:lpstr>EXERCISE AND ARTERIAL AGING</vt:lpstr>
      <vt:lpstr>EXERCISE AND ARTERIAL AGING</vt:lpstr>
      <vt:lpstr>CARDIAC SYNCOPE EVALUATION</vt:lpstr>
      <vt:lpstr>CARDIAC SYNCOPE EVALUATION</vt:lpstr>
      <vt:lpstr>CARDIAC SYNCOPE BIOMARKERS</vt:lpstr>
      <vt:lpstr>CARDIAC SYNCOPE BIOMARKERS</vt:lpstr>
      <vt:lpstr>CARDIAC SYNCOPE BIOMARKERS</vt:lpstr>
      <vt:lpstr>CARDIAC SYNCOPE BIOMARKERS</vt:lpstr>
      <vt:lpstr>SYNCOPE EVALUATION</vt:lpstr>
      <vt:lpstr>SYNCOPE EVALUATION</vt:lpstr>
      <vt:lpstr>SYNCOPE EVALUATION</vt:lpstr>
      <vt:lpstr>CARDIORESPIRATORY FITNESS</vt:lpstr>
      <vt:lpstr>EXERCISE RESISTANCE</vt:lpstr>
      <vt:lpstr>EXERCISE RESISTANCE</vt:lpstr>
      <vt:lpstr>EXERCISE RESISTANCE</vt:lpstr>
      <vt:lpstr>EXERCISE RESISTANCE</vt:lpstr>
      <vt:lpstr>NONEXERCISE ESTIMATED CRF </vt:lpstr>
      <vt:lpstr>NONEXERCISE ESTIMATED CRF</vt:lpstr>
      <vt:lpstr>NONEXERCISE ESTIMATED CRF</vt:lpstr>
      <vt:lpstr>NONEXERCISE ESTIMATED CRF</vt:lpstr>
      <vt:lpstr>EXERCISE RESISTANCE</vt:lpstr>
      <vt:lpstr>FITNESS, ADIPOSITY, LONGEVITY</vt:lpstr>
      <vt:lpstr>FITNESS, ADIPOSITY, LONGEVITY</vt:lpstr>
      <vt:lpstr>FITNESS, ADIPOSITY, LONGEVITY</vt:lpstr>
      <vt:lpstr>FITNESS, ADIPOSITY, LONGEVITY</vt:lpstr>
      <vt:lpstr>FITNESS, ADIPOSITY, LONGEVITY</vt:lpstr>
      <vt:lpstr>FITNESS, ADIPOSITY, LONGEVITY</vt:lpstr>
      <vt:lpstr>FITNESS, ADIPOSITY, LONGEVITY</vt:lpstr>
      <vt:lpstr>FITNESS, ADIPOSITY, LONGEVITY</vt:lpstr>
      <vt:lpstr>FITNESS, ADIPOSITY, LONGEVITY</vt:lpstr>
      <vt:lpstr>GOUT DRUG TIPS</vt:lpstr>
      <vt:lpstr>GOUT DRUG TIPS</vt:lpstr>
      <vt:lpstr>GOUT DRUG TIPS</vt:lpstr>
      <vt:lpstr>GOUT DRUG TIPS</vt:lpstr>
      <vt:lpstr>GOUT DRUG TIPS</vt:lpstr>
      <vt:lpstr>GOUT DRUG TIPS</vt:lpstr>
      <vt:lpstr>OSA AFTER STROKE</vt:lpstr>
      <vt:lpstr>OSA AFTER STROKE</vt:lpstr>
      <vt:lpstr>OSA AFTER STROKE</vt:lpstr>
      <vt:lpstr>OSA AFTER STROKE</vt:lpstr>
      <vt:lpstr>OSA AFTER STROKE</vt:lpstr>
      <vt:lpstr>OSA AFTER STROKE</vt:lpstr>
      <vt:lpstr>JUST “ONE THING” WE MUST DO</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Bale</dc:creator>
  <cp:lastModifiedBy>Kramer Kembel</cp:lastModifiedBy>
  <cp:revision>222</cp:revision>
  <dcterms:created xsi:type="dcterms:W3CDTF">2013-09-27T16:06:06Z</dcterms:created>
  <dcterms:modified xsi:type="dcterms:W3CDTF">2019-08-15T17:09:31Z</dcterms:modified>
</cp:coreProperties>
</file>