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60" r:id="rId2"/>
    <p:sldId id="940" r:id="rId3"/>
    <p:sldId id="949" r:id="rId4"/>
    <p:sldId id="954" r:id="rId5"/>
    <p:sldId id="955" r:id="rId6"/>
    <p:sldId id="941" r:id="rId7"/>
    <p:sldId id="942" r:id="rId8"/>
    <p:sldId id="943" r:id="rId9"/>
    <p:sldId id="944" r:id="rId10"/>
    <p:sldId id="945" r:id="rId11"/>
    <p:sldId id="946" r:id="rId12"/>
    <p:sldId id="956" r:id="rId13"/>
    <p:sldId id="959" r:id="rId14"/>
    <p:sldId id="957" r:id="rId15"/>
    <p:sldId id="947" r:id="rId16"/>
    <p:sldId id="953" r:id="rId17"/>
    <p:sldId id="958" r:id="rId18"/>
    <p:sldId id="952" r:id="rId19"/>
    <p:sldId id="9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07"/>
    <p:restoredTop sz="96327"/>
  </p:normalViewPr>
  <p:slideViewPr>
    <p:cSldViewPr snapToGrid="0" snapToObjects="1">
      <p:cViewPr varScale="1">
        <p:scale>
          <a:sx n="78" d="100"/>
          <a:sy n="78" d="100"/>
        </p:scale>
        <p:origin x="208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B969-351E-6949-8D5D-D5DBE66978AD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FE879-2DA1-9641-919F-714E6E63F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5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day in store for you…</a:t>
            </a:r>
          </a:p>
          <a:p>
            <a:endParaRPr lang="en-US" dirty="0"/>
          </a:p>
          <a:p>
            <a:r>
              <a:rPr lang="en-US" dirty="0"/>
              <a:t>We’re glad you’re here!  </a:t>
            </a:r>
          </a:p>
          <a:p>
            <a:r>
              <a:rPr lang="en-US" dirty="0"/>
              <a:t>120 signed up for the event…. </a:t>
            </a:r>
          </a:p>
          <a:p>
            <a:r>
              <a:rPr lang="en-US" dirty="0"/>
              <a:t>Medical &amp; Dental Providers and your teams!</a:t>
            </a:r>
          </a:p>
          <a:p>
            <a:endParaRPr lang="en-US" dirty="0"/>
          </a:p>
          <a:p>
            <a:r>
              <a:rPr lang="en-US" dirty="0"/>
              <a:t>Excited to share valuable information with you…. </a:t>
            </a:r>
          </a:p>
          <a:p>
            <a:r>
              <a:rPr lang="en-US" dirty="0"/>
              <a:t>So let’s begin…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42CB9-6FC0-174C-804E-6BF2F71150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3C1A-5BC0-4CB4-89FD-1FFE1F006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668CC-14FC-4F31-86C5-D0A706201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0A8F8-35DC-4A8A-A570-DBFDF728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15444-A849-4702-A8A1-2F90D2BA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5A645-2A92-4203-98EA-74C6BA35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3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642D5-C95F-426B-A167-CC5ABEF68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9A3DB-330D-4308-9E91-7CA63B925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91A6A-2028-4603-A709-57CBC34E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C999D-4168-4818-939D-1FC9F870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A8F0C-D0F6-4A6E-82A8-F6F7C7FD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BCA8-427B-5B48-99EB-95543AF3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5AD6B-449F-C74E-8EDF-262344CE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5E65-BEC4-0040-92D0-8768AEB7B6E4}" type="datetimeFigureOut">
              <a:rPr lang="en-US" smtClean="0"/>
              <a:pPr/>
              <a:t>9/7/21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6C586-3A55-DB4F-AF6E-73AD3CF4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2108F-CE95-FA4A-BB68-F3709961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E0F7-1905-5A41-93FA-6AE67DBD0D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1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ual 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effectLst/>
        </p:spPr>
        <p:txBody>
          <a:bodyPr anchor="ctr" anchorCtr="0">
            <a:normAutofit/>
          </a:bodyPr>
          <a:lstStyle>
            <a:lvl1pPr>
              <a:defRPr b="1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17920" y="1600200"/>
            <a:ext cx="5364480" cy="4937760"/>
          </a:xfrm>
          <a:prstGeom prst="rect">
            <a:avLst/>
          </a:prstGeom>
          <a:solidFill>
            <a:schemeClr val="accent6"/>
          </a:solidFill>
        </p:spPr>
        <p:txBody>
          <a:bodyPr anchor="ctr" anchorCtr="0">
            <a:normAutofit/>
          </a:bodyPr>
          <a:lstStyle>
            <a:lvl1pPr algn="ctr">
              <a:buNone/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  <a:lvl4pPr algn="ctr">
              <a:defRPr>
                <a:solidFill>
                  <a:schemeClr val="bg2"/>
                </a:solidFill>
              </a:defRPr>
            </a:lvl4pPr>
            <a:lvl5pPr algn="ctr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09600" y="1600200"/>
            <a:ext cx="5364480" cy="4937760"/>
          </a:xfrm>
          <a:prstGeom prst="rect">
            <a:avLst/>
          </a:prstGeo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478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2CCB-697D-4E7B-96AD-8E24AE8B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3C71"/>
                </a:solidFill>
                <a:latin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3CC33-61B6-40C0-B5AD-4DAEA9ABC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Lato" panose="020F0502020204030203" pitchFamily="34" charset="0"/>
              </a:defRPr>
            </a:lvl1pPr>
            <a:lvl2pPr>
              <a:defRPr baseline="0">
                <a:latin typeface="Lato" panose="020F0502020204030203" pitchFamily="34" charset="0"/>
              </a:defRPr>
            </a:lvl2pPr>
            <a:lvl3pPr>
              <a:defRPr baseline="0">
                <a:latin typeface="Lato" panose="020F0502020204030203" pitchFamily="34" charset="0"/>
              </a:defRPr>
            </a:lvl3pPr>
            <a:lvl4pPr>
              <a:defRPr baseline="0">
                <a:latin typeface="Lato" panose="020F0502020204030203" pitchFamily="34" charset="0"/>
              </a:defRPr>
            </a:lvl4pPr>
            <a:lvl5pPr>
              <a:defRPr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0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5A99-299F-4E6D-8874-346562DB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26575-3360-4730-9742-8B8CF869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339F0-F9EE-4E2F-AC9A-60D20BA6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3F61D-EF52-4B09-A24E-422235FF3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7818A-B5CC-4AF1-9934-0E54D546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FD16-B09F-45F6-A2D2-B5A2AFDB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6DBB4-B197-4DDA-BA8D-B3BA7243E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011C4-5E44-4E8A-A601-C4F654FD4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1DB9D-E285-470A-AD14-3E48E15E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5938-20D5-4A83-A032-03D20B7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99210-1A2C-4664-BF8D-C1F72181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0831-A58A-4D19-BCD2-5315CAF9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E18C8-6746-4B35-B798-1B846F763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BE0C8-EB68-416D-A5A9-5EB20A2D8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5B1F9-F01E-4E6F-9FF4-838C1AC47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41305-5403-4BEA-B921-6AA3976E7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B141F8-24FB-45DB-90A1-E0FE37C98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93CFB-3278-43E6-AEF3-19E445D6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4CD76-7E49-441A-9EE9-C3547FC7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3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69285-12E7-4189-AC63-654992AC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4163F4-8B8B-47C2-BB29-D6E3AEB7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D939B-161D-4448-B62C-08D2E6A2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55E6-4ECF-430E-A592-FEA778221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B466C-23F3-4028-B9AA-ACD08463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FBDA9-BF6B-4C98-A9FE-A700E76F2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4FAEA-9A6E-4E47-A29F-EB968551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4010-BC2A-4333-BFBE-145BA599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562DE-4D64-48B0-8D9F-7C99791E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0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2ECC-1D0F-4AA1-9217-73EF37DC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1DC64-B52F-46FD-939B-6E2E9FF28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218CC-2E03-48D3-9933-EB8D15B68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F9701-6E48-4864-800A-93B565BD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F7528-330F-42CF-83A0-7FA40DC9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B7662-D83E-4A87-8EEF-114206F1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3ECD-4D9A-41E6-AC18-6DC91D46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91EDD-E4CF-470A-9FF8-9A6DE1261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6FE8B-6C95-4F46-B049-9583EB81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D399BD-8C83-45F0-8EA3-15212DAF6EA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31302-45FF-4BF4-9D7B-704ABF71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429F1-6C14-4009-8463-CAF99AF2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A34B57-EC86-4103-8266-680D3B3B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4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6BE64B-B394-4878-AFA4-54903EA4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C048D-6314-4CDF-8A8E-6636F374A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17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0A07-53B6-41F6-93DE-A205CD4DE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1520"/>
            <a:ext cx="9144000" cy="3007723"/>
          </a:xfrm>
        </p:spPr>
        <p:txBody>
          <a:bodyPr>
            <a:normAutofit/>
          </a:bodyPr>
          <a:lstStyle/>
          <a:p>
            <a:r>
              <a:rPr lang="en-US" dirty="0"/>
              <a:t>BALEDONEEN METHOD</a:t>
            </a:r>
            <a:br>
              <a:rPr lang="en-US" dirty="0"/>
            </a:br>
            <a:br>
              <a:rPr lang="en-US" dirty="0"/>
            </a:br>
            <a:r>
              <a:rPr lang="en-US" sz="5300" dirty="0"/>
              <a:t>CORE </a:t>
            </a:r>
            <a:br>
              <a:rPr lang="en-US" sz="5300" dirty="0"/>
            </a:br>
            <a:r>
              <a:rPr lang="en-US" sz="5300" dirty="0"/>
              <a:t>Launch Meeting</a:t>
            </a:r>
            <a:endParaRPr lang="en-US" sz="53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ECBD9-3D79-4231-A968-138F672AB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2000"/>
            <a:ext cx="9144000" cy="1305877"/>
          </a:xfrm>
        </p:spPr>
        <p:txBody>
          <a:bodyPr>
            <a:normAutofit fontScale="77500" lnSpcReduction="20000"/>
          </a:bodyPr>
          <a:lstStyle/>
          <a:p>
            <a:r>
              <a:rPr lang="en-US" sz="4400" dirty="0"/>
              <a:t>September 9, 2021</a:t>
            </a:r>
          </a:p>
          <a:p>
            <a:br>
              <a:rPr lang="en-US" sz="2800" dirty="0"/>
            </a:br>
            <a:br>
              <a:rPr lang="en-US" sz="2800" dirty="0"/>
            </a:b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3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5CA9-082F-1845-B821-49A43442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3424-8DA9-E546-9ACB-55D9DA90D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Academy Courses &amp; Tools</a:t>
            </a:r>
          </a:p>
          <a:p>
            <a:r>
              <a:rPr lang="en-US" dirty="0"/>
              <a:t>CORE Group Calls</a:t>
            </a:r>
          </a:p>
          <a:p>
            <a:r>
              <a:rPr lang="en-US" dirty="0"/>
              <a:t>Individual Coaching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Strategy / Plan</a:t>
            </a:r>
          </a:p>
          <a:p>
            <a:r>
              <a:rPr lang="en-US" dirty="0"/>
              <a:t>Teamwork</a:t>
            </a:r>
          </a:p>
          <a:p>
            <a:r>
              <a:rPr lang="en-US" dirty="0"/>
              <a:t>Workflow to Support the Strategy</a:t>
            </a:r>
          </a:p>
          <a:p>
            <a:r>
              <a:rPr lang="en-US" dirty="0"/>
              <a:t>Financial Goals</a:t>
            </a:r>
          </a:p>
          <a:p>
            <a:r>
              <a:rPr lang="en-US" dirty="0"/>
              <a:t>Clear Pricing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5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53B52-4496-C948-AA3F-6E346BFE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E1268-C2ED-5D4F-8294-9269CF493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Calls to </a:t>
            </a:r>
            <a:r>
              <a:rPr lang="en-US" dirty="0" err="1"/>
              <a:t>BaleDoneen</a:t>
            </a:r>
            <a:r>
              <a:rPr lang="en-US" dirty="0"/>
              <a:t> Method</a:t>
            </a:r>
          </a:p>
          <a:p>
            <a:r>
              <a:rPr lang="en-US" dirty="0"/>
              <a:t>New Book ”Healthy Heart, Healthy Brain” Publisher: Little Brown</a:t>
            </a:r>
          </a:p>
          <a:p>
            <a:pPr lvl="1"/>
            <a:r>
              <a:rPr lang="en-US" dirty="0"/>
              <a:t>February 2022 release</a:t>
            </a:r>
          </a:p>
          <a:p>
            <a:r>
              <a:rPr lang="en-US" dirty="0" err="1"/>
              <a:t>AHAforLife</a:t>
            </a:r>
            <a:r>
              <a:rPr lang="en-US" dirty="0"/>
              <a:t> Patient Education / </a:t>
            </a:r>
            <a:r>
              <a:rPr lang="en-US" dirty="0" err="1"/>
              <a:t>www.AHAforLife.com</a:t>
            </a:r>
            <a:endParaRPr lang="en-US" dirty="0"/>
          </a:p>
          <a:p>
            <a:pPr lvl="1"/>
            <a:r>
              <a:rPr lang="en-US" dirty="0"/>
              <a:t>Assessment – 64% no provider</a:t>
            </a:r>
          </a:p>
          <a:p>
            <a:pPr lvl="1"/>
            <a:r>
              <a:rPr lang="en-US" dirty="0"/>
              <a:t>Module 1 – 31% no provider</a:t>
            </a:r>
          </a:p>
        </p:txBody>
      </p:sp>
    </p:spTree>
    <p:extLst>
      <p:ext uri="{BB962C8B-B14F-4D97-AF65-F5344CB8AC3E}">
        <p14:creationId xmlns:p14="http://schemas.microsoft.com/office/powerpoint/2010/main" val="424795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0B867-F03D-8543-B31E-32380D7AC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to Manage Referrals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2EA0-C388-9048-9C18-BEB56ECCD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Engage Your Team!</a:t>
            </a:r>
          </a:p>
          <a:p>
            <a:pPr lvl="1"/>
            <a:r>
              <a:rPr lang="en-US" dirty="0"/>
              <a:t>Do they know about </a:t>
            </a:r>
            <a:r>
              <a:rPr lang="en-US" dirty="0" err="1"/>
              <a:t>BaleDoneen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Have they been educated on the Method?</a:t>
            </a:r>
          </a:p>
          <a:p>
            <a:pPr lvl="1"/>
            <a:r>
              <a:rPr lang="en-US" dirty="0"/>
              <a:t>Do they know about CORE?</a:t>
            </a:r>
            <a:br>
              <a:rPr lang="en-US" dirty="0"/>
            </a:br>
            <a:endParaRPr lang="en-US" dirty="0"/>
          </a:p>
          <a:p>
            <a:r>
              <a:rPr lang="en-US" dirty="0"/>
              <a:t>Action Steps</a:t>
            </a:r>
          </a:p>
          <a:p>
            <a:pPr lvl="1"/>
            <a:r>
              <a:rPr lang="en-US" dirty="0"/>
              <a:t>Preceptorship – NEXT WEEK!</a:t>
            </a:r>
          </a:p>
          <a:p>
            <a:pPr lvl="1"/>
            <a:r>
              <a:rPr lang="en-US" dirty="0" err="1"/>
              <a:t>AHAforLife</a:t>
            </a:r>
            <a:r>
              <a:rPr lang="en-US" dirty="0"/>
              <a:t> – FULL ACCESS!</a:t>
            </a:r>
          </a:p>
          <a:p>
            <a:pPr lvl="1"/>
            <a:r>
              <a:rPr lang="en-US" dirty="0"/>
              <a:t>Academy Training – ONLINE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68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6A8B-9F6A-4543-A2D7-BE679011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Academy Training -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49FDA-8B17-E847-BB64-A584F73E4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Patient Interview…</a:t>
            </a:r>
          </a:p>
        </p:txBody>
      </p:sp>
    </p:spTree>
    <p:extLst>
      <p:ext uri="{BB962C8B-B14F-4D97-AF65-F5344CB8AC3E}">
        <p14:creationId xmlns:p14="http://schemas.microsoft.com/office/powerpoint/2010/main" val="47552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Patient Call" descr="New Patient Call">
            <a:hlinkClick r:id="" action="ppaction://media"/>
            <a:extLst>
              <a:ext uri="{FF2B5EF4-FFF2-40B4-BE49-F238E27FC236}">
                <a16:creationId xmlns:a16="http://schemas.microsoft.com/office/drawing/2014/main" id="{184B26B6-3AF1-CD41-A962-C695065B60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0779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D3F16-36EA-1240-9461-105C096F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Contact…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04DBF-0C09-584F-919B-D1ADB5783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Reviewing the Referral List</a:t>
            </a:r>
          </a:p>
          <a:p>
            <a:r>
              <a:rPr lang="en-US" dirty="0"/>
              <a:t>Preparing for the Conversation</a:t>
            </a:r>
          </a:p>
          <a:p>
            <a:r>
              <a:rPr lang="en-US" dirty="0"/>
              <a:t>Making Contact</a:t>
            </a:r>
          </a:p>
          <a:p>
            <a:r>
              <a:rPr lang="en-US" dirty="0"/>
              <a:t>Managing the Relationship</a:t>
            </a:r>
          </a:p>
          <a:p>
            <a:r>
              <a:rPr lang="en-US" dirty="0"/>
              <a:t>Tracking Referrals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with 3 and then Review!</a:t>
            </a:r>
          </a:p>
        </p:txBody>
      </p:sp>
    </p:spTree>
    <p:extLst>
      <p:ext uri="{BB962C8B-B14F-4D97-AF65-F5344CB8AC3E}">
        <p14:creationId xmlns:p14="http://schemas.microsoft.com/office/powerpoint/2010/main" val="383997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903A4-AC1F-8A49-8EE8-D2FD2939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your Success!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C17BE-2EBC-4145-B5B8-461BE7564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Referrals</a:t>
            </a:r>
          </a:p>
          <a:p>
            <a:r>
              <a:rPr lang="en-US" dirty="0"/>
              <a:t>Connections Made</a:t>
            </a:r>
          </a:p>
          <a:p>
            <a:r>
              <a:rPr lang="en-US" dirty="0"/>
              <a:t>Conversations Had</a:t>
            </a:r>
          </a:p>
          <a:p>
            <a:r>
              <a:rPr lang="en-US" dirty="0"/>
              <a:t>Appointments Made</a:t>
            </a:r>
          </a:p>
          <a:p>
            <a:r>
              <a:rPr lang="en-US" dirty="0"/>
              <a:t>New Patients</a:t>
            </a:r>
          </a:p>
        </p:txBody>
      </p:sp>
    </p:spTree>
    <p:extLst>
      <p:ext uri="{BB962C8B-B14F-4D97-AF65-F5344CB8AC3E}">
        <p14:creationId xmlns:p14="http://schemas.microsoft.com/office/powerpoint/2010/main" val="133599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E07F-EF7E-364D-ADD9-4375F37AF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7246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3988F-DBDB-4B43-B70A-3DF11E0B0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104"/>
            <a:ext cx="10515600" cy="53557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Academy Involvement </a:t>
            </a:r>
          </a:p>
          <a:p>
            <a:pPr lvl="1"/>
            <a:r>
              <a:rPr lang="en-US" dirty="0"/>
              <a:t>Tomorrow – September 10</a:t>
            </a:r>
          </a:p>
          <a:p>
            <a:r>
              <a:rPr lang="en-US" dirty="0"/>
              <a:t>Engage Your Team!</a:t>
            </a:r>
          </a:p>
          <a:p>
            <a:pPr lvl="1"/>
            <a:r>
              <a:rPr lang="en-US" dirty="0"/>
              <a:t>Academy Training – Portal &amp; Live</a:t>
            </a:r>
          </a:p>
          <a:p>
            <a:pPr lvl="1"/>
            <a:r>
              <a:rPr lang="en-US" dirty="0" err="1"/>
              <a:t>AHAforLife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Access Codes:  BDM”LASTNAME”</a:t>
            </a:r>
          </a:p>
          <a:p>
            <a:pPr lvl="1"/>
            <a:r>
              <a:rPr lang="en-US" dirty="0"/>
              <a:t>Upcoming Preceptorship - FREE</a:t>
            </a:r>
          </a:p>
          <a:p>
            <a:r>
              <a:rPr lang="en-US" dirty="0"/>
              <a:t>Utilize the Academy Courses!</a:t>
            </a:r>
          </a:p>
          <a:p>
            <a:r>
              <a:rPr lang="en-US" dirty="0"/>
              <a:t>Review Your Understanding of the Method</a:t>
            </a:r>
          </a:p>
          <a:p>
            <a:pPr lvl="1"/>
            <a:r>
              <a:rPr lang="en-US" dirty="0"/>
              <a:t>Preceptorship – NEXT week!</a:t>
            </a:r>
          </a:p>
          <a:p>
            <a:pPr lvl="1"/>
            <a:r>
              <a:rPr lang="en-US" dirty="0"/>
              <a:t>Assessment – In Process</a:t>
            </a:r>
          </a:p>
          <a:p>
            <a:r>
              <a:rPr lang="en-US" dirty="0"/>
              <a:t>Complete 3 Referral Calls (AFTER TRAINING)</a:t>
            </a:r>
          </a:p>
          <a:p>
            <a:r>
              <a:rPr lang="en-US" dirty="0"/>
              <a:t>Reach OUT / Ask Questions!</a:t>
            </a:r>
          </a:p>
          <a:p>
            <a:pPr lvl="1"/>
            <a:r>
              <a:rPr lang="en-US" dirty="0"/>
              <a:t>You are our DREAM Team!</a:t>
            </a:r>
          </a:p>
        </p:txBody>
      </p:sp>
    </p:spTree>
    <p:extLst>
      <p:ext uri="{BB962C8B-B14F-4D97-AF65-F5344CB8AC3E}">
        <p14:creationId xmlns:p14="http://schemas.microsoft.com/office/powerpoint/2010/main" val="99720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779F-418B-3C41-AA6E-0040CBB3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Learning Events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D106-87D3-D54F-995E-6D73FCDAB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September 10	12pm PST	Academy Webinar		FREE to members</a:t>
            </a:r>
          </a:p>
          <a:p>
            <a:r>
              <a:rPr lang="en-US" sz="2400" dirty="0"/>
              <a:t>September 17 – 18		Preceptorship		FREE to members</a:t>
            </a:r>
          </a:p>
          <a:p>
            <a:r>
              <a:rPr lang="en-US" sz="2400" dirty="0"/>
              <a:t>October 1		8am-12pm	Academy COURSE 1		FREE to members</a:t>
            </a:r>
          </a:p>
          <a:p>
            <a:r>
              <a:rPr lang="en-US" sz="2400" dirty="0"/>
              <a:t>October 22		8am-12pm	Academy COURSE 2		FREE to members</a:t>
            </a:r>
          </a:p>
          <a:p>
            <a:r>
              <a:rPr lang="en-US" sz="2400" dirty="0"/>
              <a:t>November 4	1pm-5pm	Academy Workshop		FREE 	Houston</a:t>
            </a:r>
          </a:p>
          <a:p>
            <a:r>
              <a:rPr lang="en-US" sz="2400" dirty="0"/>
              <a:t>November 5 – 6			Reunion			Houston</a:t>
            </a:r>
          </a:p>
        </p:txBody>
      </p:sp>
    </p:spTree>
    <p:extLst>
      <p:ext uri="{BB962C8B-B14F-4D97-AF65-F5344CB8AC3E}">
        <p14:creationId xmlns:p14="http://schemas.microsoft.com/office/powerpoint/2010/main" val="1756805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C2A9-F115-1C4D-A2F4-ABAEBCF9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7F809-3746-404B-991F-7B9D5A2F1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CC1B-7407-8A4F-8ACC-683CF2B5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713C-E514-7F43-B1B5-28B09E806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5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AAF83-7D8C-1746-B3E7-D21AAAC2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Team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24593-9753-4647-B2EC-A8F880E25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 </a:t>
            </a:r>
          </a:p>
          <a:p>
            <a:pPr lvl="1"/>
            <a:r>
              <a:rPr lang="en-US" dirty="0"/>
              <a:t>CORE – Creating Optimal Referral Enrollment</a:t>
            </a:r>
          </a:p>
          <a:p>
            <a:pPr lvl="1"/>
            <a:r>
              <a:rPr lang="en-US" dirty="0"/>
              <a:t>Consistent, Timely &amp; Effective Patient Care</a:t>
            </a:r>
          </a:p>
          <a:p>
            <a:pPr lvl="1"/>
            <a:endParaRPr lang="en-US" dirty="0"/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Referrals </a:t>
            </a:r>
          </a:p>
          <a:p>
            <a:pPr lvl="1"/>
            <a:r>
              <a:rPr lang="en-US" dirty="0"/>
              <a:t>Clinical / Business Guidance</a:t>
            </a:r>
          </a:p>
          <a:p>
            <a:pPr lvl="1"/>
            <a:r>
              <a:rPr lang="en-US" dirty="0"/>
              <a:t>Statistics / Outcomes Data</a:t>
            </a:r>
          </a:p>
          <a:p>
            <a:pPr lvl="1"/>
            <a:r>
              <a:rPr lang="en-US" dirty="0"/>
              <a:t>Education / Tools (</a:t>
            </a:r>
            <a:r>
              <a:rPr lang="en-US" dirty="0" err="1"/>
              <a:t>BaleDoneen</a:t>
            </a:r>
            <a:r>
              <a:rPr lang="en-US" dirty="0"/>
              <a:t> Method Academy)</a:t>
            </a:r>
          </a:p>
        </p:txBody>
      </p:sp>
    </p:spTree>
    <p:extLst>
      <p:ext uri="{BB962C8B-B14F-4D97-AF65-F5344CB8AC3E}">
        <p14:creationId xmlns:p14="http://schemas.microsoft.com/office/powerpoint/2010/main" val="222697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B332-EBDE-7F46-A1E0-D01110FC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Team -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D8A16-156B-314B-9374-8ED130A4F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 err="1"/>
              <a:t>BaleDoneen</a:t>
            </a:r>
            <a:r>
              <a:rPr lang="en-US" dirty="0"/>
              <a:t> Academy</a:t>
            </a:r>
          </a:p>
          <a:p>
            <a:pPr lvl="2"/>
            <a:r>
              <a:rPr lang="en-US" dirty="0"/>
              <a:t>Academy Courses – Implementation Focused (4 per year)</a:t>
            </a:r>
          </a:p>
          <a:p>
            <a:pPr lvl="2"/>
            <a:r>
              <a:rPr lang="en-US" dirty="0"/>
              <a:t>Courses for your Entire Team</a:t>
            </a:r>
          </a:p>
          <a:p>
            <a:pPr lvl="2"/>
            <a:r>
              <a:rPr lang="en-US" dirty="0"/>
              <a:t>Clinical Mastery - Check points to gauge your understanding of the method</a:t>
            </a:r>
          </a:p>
          <a:p>
            <a:pPr lvl="2"/>
            <a:r>
              <a:rPr lang="en-US" dirty="0"/>
              <a:t>Live Role Play Sessions</a:t>
            </a:r>
          </a:p>
          <a:p>
            <a:pPr lvl="2"/>
            <a:r>
              <a:rPr lang="en-US" dirty="0"/>
              <a:t>Implementation Guide</a:t>
            </a:r>
          </a:p>
          <a:p>
            <a:pPr lvl="3"/>
            <a:r>
              <a:rPr lang="en-US" dirty="0"/>
              <a:t>Workflow</a:t>
            </a:r>
          </a:p>
          <a:p>
            <a:pPr lvl="3"/>
            <a:r>
              <a:rPr lang="en-US" dirty="0"/>
              <a:t>Lab Tests / Optimal Values</a:t>
            </a:r>
          </a:p>
          <a:p>
            <a:pPr lvl="3"/>
            <a:r>
              <a:rPr lang="en-US" dirty="0"/>
              <a:t>Treatment Considerations: Lifestyle, Supplements, Medication</a:t>
            </a:r>
          </a:p>
          <a:p>
            <a:pPr lvl="2"/>
            <a:r>
              <a:rPr lang="en-US" dirty="0"/>
              <a:t>Patient Education – </a:t>
            </a:r>
            <a:r>
              <a:rPr lang="en-US" dirty="0" err="1"/>
              <a:t>AHAforLife</a:t>
            </a:r>
            <a:r>
              <a:rPr lang="en-US" dirty="0"/>
              <a:t> FULL Access</a:t>
            </a:r>
          </a:p>
        </p:txBody>
      </p:sp>
    </p:spTree>
    <p:extLst>
      <p:ext uri="{BB962C8B-B14F-4D97-AF65-F5344CB8AC3E}">
        <p14:creationId xmlns:p14="http://schemas.microsoft.com/office/powerpoint/2010/main" val="129488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1C29-BFF8-3240-90A4-F1F44384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Team -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767E8-0F56-4E42-A85A-48DA99500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Seeking New Patients</a:t>
            </a:r>
          </a:p>
          <a:p>
            <a:pPr lvl="1"/>
            <a:r>
              <a:rPr lang="en-US" dirty="0"/>
              <a:t>Willingness to Provide Telemedicine</a:t>
            </a:r>
          </a:p>
          <a:p>
            <a:pPr lvl="1"/>
            <a:r>
              <a:rPr lang="en-US" dirty="0"/>
              <a:t>Respond to New Patient Requests within 24 hours</a:t>
            </a:r>
          </a:p>
          <a:p>
            <a:pPr lvl="1"/>
            <a:r>
              <a:rPr lang="en-US" dirty="0"/>
              <a:t>Clear / Simple Pricing</a:t>
            </a:r>
          </a:p>
          <a:p>
            <a:pPr lvl="1"/>
            <a:r>
              <a:rPr lang="en-US" dirty="0"/>
              <a:t>Provide a “</a:t>
            </a:r>
            <a:r>
              <a:rPr lang="en-US" dirty="0" err="1"/>
              <a:t>BaleDoneen</a:t>
            </a:r>
            <a:r>
              <a:rPr lang="en-US" dirty="0"/>
              <a:t> Care Option”</a:t>
            </a:r>
          </a:p>
          <a:p>
            <a:pPr lvl="1"/>
            <a:r>
              <a:rPr lang="en-US" dirty="0"/>
              <a:t>Provide Enrollment Data to BDM</a:t>
            </a:r>
          </a:p>
          <a:p>
            <a:pPr lvl="1"/>
            <a:r>
              <a:rPr lang="en-US" dirty="0"/>
              <a:t>Provide Feedback to BDM</a:t>
            </a:r>
          </a:p>
          <a:p>
            <a:pPr lvl="2"/>
            <a:r>
              <a:rPr lang="en-US" dirty="0"/>
              <a:t>Courses</a:t>
            </a:r>
          </a:p>
          <a:p>
            <a:pPr lvl="2"/>
            <a:r>
              <a:rPr lang="en-US" dirty="0"/>
              <a:t>Tools</a:t>
            </a:r>
          </a:p>
          <a:p>
            <a:pPr lvl="2"/>
            <a:r>
              <a:rPr lang="en-US" dirty="0"/>
              <a:t>Future Developments</a:t>
            </a:r>
          </a:p>
          <a:p>
            <a:pPr lvl="1"/>
            <a:r>
              <a:rPr lang="en-US" dirty="0"/>
              <a:t>Complete the BDM Assessment Test (in process)</a:t>
            </a:r>
          </a:p>
        </p:txBody>
      </p:sp>
    </p:spTree>
    <p:extLst>
      <p:ext uri="{BB962C8B-B14F-4D97-AF65-F5344CB8AC3E}">
        <p14:creationId xmlns:p14="http://schemas.microsoft.com/office/powerpoint/2010/main" val="164073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5D946-3B5B-A846-99F5-F11DAB75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39650-2854-B04E-A159-F9C56EFA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							20 min</a:t>
            </a:r>
          </a:p>
          <a:p>
            <a:r>
              <a:rPr lang="en-US" dirty="0"/>
              <a:t>Clinical Guidance						5 min</a:t>
            </a:r>
          </a:p>
          <a:p>
            <a:r>
              <a:rPr lang="en-US" dirty="0"/>
              <a:t>Business Guidance						5 min</a:t>
            </a:r>
          </a:p>
          <a:p>
            <a:r>
              <a:rPr lang="en-US" dirty="0"/>
              <a:t>Referrals (Preparation &amp; Execution)			15 min</a:t>
            </a:r>
          </a:p>
          <a:p>
            <a:r>
              <a:rPr lang="en-US" dirty="0"/>
              <a:t>Action Steps							10 min</a:t>
            </a:r>
          </a:p>
          <a:p>
            <a:r>
              <a:rPr lang="en-US" dirty="0"/>
              <a:t>Q&amp;A							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8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ACFA4-655E-5842-9D16-5D726952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22B8E-C28B-704F-8B6B-9BB19F9B9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Eric </a:t>
            </a:r>
            <a:r>
              <a:rPr lang="en-US" dirty="0" err="1"/>
              <a:t>Goulder</a:t>
            </a:r>
            <a:r>
              <a:rPr lang="en-US" dirty="0"/>
              <a:t>, Worthington, OH</a:t>
            </a:r>
          </a:p>
          <a:p>
            <a:r>
              <a:rPr lang="en-US" dirty="0"/>
              <a:t>Dr. Jim Fontaine, San Diego, CA</a:t>
            </a:r>
          </a:p>
          <a:p>
            <a:r>
              <a:rPr lang="en-US" dirty="0"/>
              <a:t>Dr. James Bailey, Post Falls, ID</a:t>
            </a:r>
          </a:p>
          <a:p>
            <a:r>
              <a:rPr lang="en-US" dirty="0"/>
              <a:t>Dr. Roberta Van </a:t>
            </a:r>
            <a:r>
              <a:rPr lang="en-US" dirty="0" err="1"/>
              <a:t>Zant</a:t>
            </a:r>
            <a:r>
              <a:rPr lang="en-US" dirty="0"/>
              <a:t>, Morton, IL</a:t>
            </a:r>
          </a:p>
          <a:p>
            <a:r>
              <a:rPr lang="en-US" dirty="0"/>
              <a:t>Dr. Charles </a:t>
            </a:r>
            <a:r>
              <a:rPr lang="en-US" dirty="0" err="1"/>
              <a:t>Willnauer</a:t>
            </a:r>
            <a:r>
              <a:rPr lang="en-US" dirty="0"/>
              <a:t>, Overland Park, KS</a:t>
            </a:r>
          </a:p>
          <a:p>
            <a:r>
              <a:rPr lang="en-US" dirty="0"/>
              <a:t>Dr. Karen Pendleton, Shreveport, LA</a:t>
            </a:r>
          </a:p>
          <a:p>
            <a:r>
              <a:rPr lang="en-US" dirty="0"/>
              <a:t>Dr. Jeff Mayer, Tucson, AZ</a:t>
            </a:r>
          </a:p>
        </p:txBody>
      </p:sp>
    </p:spTree>
    <p:extLst>
      <p:ext uri="{BB962C8B-B14F-4D97-AF65-F5344CB8AC3E}">
        <p14:creationId xmlns:p14="http://schemas.microsoft.com/office/powerpoint/2010/main" val="75965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A27CC-CC40-1345-A960-12426579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FC9F-A890-CB43-9587-D8BCF64BD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did you attend your first Preceptorship?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long have you been practicing the </a:t>
            </a:r>
            <a:r>
              <a:rPr lang="en-US" dirty="0" err="1"/>
              <a:t>BaleDoneen</a:t>
            </a:r>
            <a:r>
              <a:rPr lang="en-US" dirty="0"/>
              <a:t> Method?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is the main reason that you were attracted to CORE?</a:t>
            </a:r>
          </a:p>
        </p:txBody>
      </p:sp>
    </p:spTree>
    <p:extLst>
      <p:ext uri="{BB962C8B-B14F-4D97-AF65-F5344CB8AC3E}">
        <p14:creationId xmlns:p14="http://schemas.microsoft.com/office/powerpoint/2010/main" val="2998107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449C-7A77-9648-960D-318E5BB7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05D05-51DD-5C4E-81F4-2BE6F815F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Academy Courses &amp; Tools</a:t>
            </a:r>
          </a:p>
          <a:p>
            <a:r>
              <a:rPr lang="en-US" dirty="0"/>
              <a:t>CORE Group Calls</a:t>
            </a:r>
          </a:p>
          <a:p>
            <a:r>
              <a:rPr lang="en-US" dirty="0"/>
              <a:t>Individual Coaching</a:t>
            </a:r>
          </a:p>
          <a:p>
            <a:endParaRPr lang="en-US" dirty="0"/>
          </a:p>
          <a:p>
            <a:r>
              <a:rPr lang="en-US" dirty="0"/>
              <a:t>Clinical Workflow</a:t>
            </a:r>
          </a:p>
          <a:p>
            <a:r>
              <a:rPr lang="en-US" dirty="0"/>
              <a:t>Lab Testing</a:t>
            </a:r>
          </a:p>
          <a:p>
            <a:r>
              <a:rPr lang="en-US" dirty="0"/>
              <a:t>Optimal Values</a:t>
            </a:r>
          </a:p>
          <a:p>
            <a:r>
              <a:rPr lang="en-US" dirty="0"/>
              <a:t>Treatment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863046615"/>
      </p:ext>
    </p:extLst>
  </p:cSld>
  <p:clrMapOvr>
    <a:masterClrMapping/>
  </p:clrMapOvr>
</p:sld>
</file>

<file path=ppt/theme/theme1.xml><?xml version="1.0" encoding="utf-8"?>
<a:theme xmlns:a="http://schemas.openxmlformats.org/drawingml/2006/main" name="BDM">
  <a:themeElements>
    <a:clrScheme name="Custom 1">
      <a:dk1>
        <a:srgbClr val="003C71"/>
      </a:dk1>
      <a:lt1>
        <a:sysClr val="window" lastClr="FFFFFF"/>
      </a:lt1>
      <a:dk2>
        <a:srgbClr val="789D4A"/>
      </a:dk2>
      <a:lt2>
        <a:srgbClr val="E7E6E6"/>
      </a:lt2>
      <a:accent1>
        <a:srgbClr val="426DA9"/>
      </a:accent1>
      <a:accent2>
        <a:srgbClr val="CC8A00"/>
      </a:accent2>
      <a:accent3>
        <a:srgbClr val="7E5475"/>
      </a:accent3>
      <a:accent4>
        <a:srgbClr val="788F98"/>
      </a:accent4>
      <a:accent5>
        <a:srgbClr val="8C857B"/>
      </a:accent5>
      <a:accent6>
        <a:srgbClr val="B7BF10"/>
      </a:accent6>
      <a:hlink>
        <a:srgbClr val="0563C1"/>
      </a:hlink>
      <a:folHlink>
        <a:srgbClr val="954F72"/>
      </a:folHlink>
    </a:clrScheme>
    <a:fontScheme name="BD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M" id="{4AA08094-3110-4002-9B46-43B9B6D63E8D}" vid="{1C6F82A6-45F6-4ABE-989E-314056DB0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5281</TotalTime>
  <Words>698</Words>
  <Application>Microsoft Macintosh PowerPoint</Application>
  <PresentationFormat>Widescreen</PresentationFormat>
  <Paragraphs>140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Lato</vt:lpstr>
      <vt:lpstr>BDM</vt:lpstr>
      <vt:lpstr>BALEDONEEN METHOD  CORE  Launch Meeting</vt:lpstr>
      <vt:lpstr>Welcome</vt:lpstr>
      <vt:lpstr>CORE Team </vt:lpstr>
      <vt:lpstr>CORE Team - continued</vt:lpstr>
      <vt:lpstr>CORE Team - continued</vt:lpstr>
      <vt:lpstr>Tonight’s Agenda</vt:lpstr>
      <vt:lpstr>CORE Team</vt:lpstr>
      <vt:lpstr>Introductions </vt:lpstr>
      <vt:lpstr>Clinical Guidance</vt:lpstr>
      <vt:lpstr>Business Guidance</vt:lpstr>
      <vt:lpstr>Referrals</vt:lpstr>
      <vt:lpstr>Preparing to Manage Referrals</vt:lpstr>
      <vt:lpstr>Academy Training - SAMPLE</vt:lpstr>
      <vt:lpstr>PowerPoint Presentation</vt:lpstr>
      <vt:lpstr>Making Contact…</vt:lpstr>
      <vt:lpstr>Tracking your Success!</vt:lpstr>
      <vt:lpstr>Action Steps</vt:lpstr>
      <vt:lpstr>Upcoming Learning Events 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BALEDONEEN Academy</dc:title>
  <dc:creator>Randy Kembel</dc:creator>
  <cp:lastModifiedBy>Randy Kembel</cp:lastModifiedBy>
  <cp:revision>12</cp:revision>
  <cp:lastPrinted>2021-09-09T20:07:00Z</cp:lastPrinted>
  <dcterms:created xsi:type="dcterms:W3CDTF">2021-06-02T16:36:30Z</dcterms:created>
  <dcterms:modified xsi:type="dcterms:W3CDTF">2021-09-10T13:44:57Z</dcterms:modified>
</cp:coreProperties>
</file>