
<file path=[Content_Types].xml><?xml version="1.0" encoding="utf-8"?>
<Types xmlns="http://schemas.openxmlformats.org/package/2006/content-types">
  <Default Extension="1QEGzm8fs4hG32sjPY4yK3hR5XrRYWz734RUo1MNOyk" ContentType="image/jpeg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U5WKqogTZ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2"/>
  </p:notesMasterIdLst>
  <p:sldIdLst>
    <p:sldId id="343" r:id="rId5"/>
    <p:sldId id="993" r:id="rId6"/>
    <p:sldId id="2691" r:id="rId7"/>
    <p:sldId id="938" r:id="rId8"/>
    <p:sldId id="1242" r:id="rId9"/>
    <p:sldId id="1243" r:id="rId10"/>
    <p:sldId id="1244" r:id="rId11"/>
    <p:sldId id="1241" r:id="rId12"/>
    <p:sldId id="921" r:id="rId13"/>
    <p:sldId id="2082" r:id="rId14"/>
    <p:sldId id="918" r:id="rId15"/>
    <p:sldId id="998" r:id="rId16"/>
    <p:sldId id="1200" r:id="rId17"/>
    <p:sldId id="2857" r:id="rId18"/>
    <p:sldId id="2858" r:id="rId19"/>
    <p:sldId id="2852" r:id="rId20"/>
    <p:sldId id="495" r:id="rId21"/>
    <p:sldId id="496" r:id="rId22"/>
    <p:sldId id="497" r:id="rId23"/>
    <p:sldId id="498" r:id="rId24"/>
    <p:sldId id="499" r:id="rId25"/>
    <p:sldId id="500" r:id="rId26"/>
    <p:sldId id="504" r:id="rId27"/>
    <p:sldId id="505" r:id="rId28"/>
    <p:sldId id="506" r:id="rId29"/>
    <p:sldId id="524" r:id="rId30"/>
    <p:sldId id="507" r:id="rId31"/>
    <p:sldId id="508" r:id="rId32"/>
    <p:sldId id="509" r:id="rId33"/>
    <p:sldId id="510" r:id="rId34"/>
    <p:sldId id="511" r:id="rId35"/>
    <p:sldId id="514" r:id="rId36"/>
    <p:sldId id="2736" r:id="rId37"/>
    <p:sldId id="2737" r:id="rId38"/>
    <p:sldId id="2738" r:id="rId39"/>
    <p:sldId id="2741" r:id="rId40"/>
    <p:sldId id="2742" r:id="rId41"/>
    <p:sldId id="2743" r:id="rId42"/>
    <p:sldId id="2739" r:id="rId43"/>
    <p:sldId id="2757" r:id="rId44"/>
    <p:sldId id="2758" r:id="rId45"/>
    <p:sldId id="2692" r:id="rId46"/>
    <p:sldId id="2693" r:id="rId47"/>
    <p:sldId id="2694" r:id="rId48"/>
    <p:sldId id="2695" r:id="rId49"/>
    <p:sldId id="2696" r:id="rId50"/>
    <p:sldId id="2697" r:id="rId51"/>
    <p:sldId id="1287" r:id="rId52"/>
    <p:sldId id="2750" r:id="rId53"/>
    <p:sldId id="2753" r:id="rId54"/>
    <p:sldId id="2754" r:id="rId55"/>
    <p:sldId id="970" r:id="rId56"/>
    <p:sldId id="2760" r:id="rId57"/>
    <p:sldId id="2761" r:id="rId58"/>
    <p:sldId id="2762" r:id="rId59"/>
    <p:sldId id="2763" r:id="rId60"/>
    <p:sldId id="2701" r:id="rId61"/>
    <p:sldId id="2698" r:id="rId62"/>
    <p:sldId id="2699" r:id="rId63"/>
    <p:sldId id="2700" r:id="rId64"/>
    <p:sldId id="2703" r:id="rId65"/>
    <p:sldId id="2704" r:id="rId66"/>
    <p:sldId id="2705" r:id="rId67"/>
    <p:sldId id="2706" r:id="rId68"/>
    <p:sldId id="2707" r:id="rId69"/>
    <p:sldId id="2764" r:id="rId70"/>
    <p:sldId id="585" r:id="rId71"/>
    <p:sldId id="586" r:id="rId72"/>
    <p:sldId id="2732" r:id="rId73"/>
    <p:sldId id="2733" r:id="rId74"/>
    <p:sldId id="2734" r:id="rId75"/>
    <p:sldId id="2735" r:id="rId76"/>
    <p:sldId id="2765" r:id="rId77"/>
    <p:sldId id="2766" r:id="rId78"/>
    <p:sldId id="2767" r:id="rId79"/>
    <p:sldId id="2768" r:id="rId80"/>
    <p:sldId id="2769" r:id="rId81"/>
    <p:sldId id="2770" r:id="rId82"/>
    <p:sldId id="2771" r:id="rId83"/>
    <p:sldId id="2772" r:id="rId84"/>
    <p:sldId id="2801" r:id="rId85"/>
    <p:sldId id="2802" r:id="rId86"/>
    <p:sldId id="2803" r:id="rId87"/>
    <p:sldId id="2806" r:id="rId88"/>
    <p:sldId id="2807" r:id="rId89"/>
    <p:sldId id="2808" r:id="rId90"/>
    <p:sldId id="2809" r:id="rId91"/>
    <p:sldId id="2847" r:id="rId92"/>
    <p:sldId id="2848" r:id="rId93"/>
    <p:sldId id="2849" r:id="rId94"/>
    <p:sldId id="2812" r:id="rId95"/>
    <p:sldId id="2813" r:id="rId96"/>
    <p:sldId id="2814" r:id="rId97"/>
    <p:sldId id="2815" r:id="rId98"/>
    <p:sldId id="2826" r:id="rId99"/>
    <p:sldId id="2829" r:id="rId100"/>
    <p:sldId id="2830" r:id="rId101"/>
    <p:sldId id="2831" r:id="rId102"/>
    <p:sldId id="2827" r:id="rId103"/>
    <p:sldId id="789" r:id="rId104"/>
    <p:sldId id="2828" r:id="rId105"/>
    <p:sldId id="2832" r:id="rId106"/>
    <p:sldId id="2833" r:id="rId107"/>
    <p:sldId id="2834" r:id="rId108"/>
    <p:sldId id="2835" r:id="rId109"/>
    <p:sldId id="2837" r:id="rId110"/>
    <p:sldId id="2836" r:id="rId111"/>
    <p:sldId id="2838" r:id="rId112"/>
    <p:sldId id="2839" r:id="rId113"/>
    <p:sldId id="2840" r:id="rId114"/>
    <p:sldId id="2841" r:id="rId115"/>
    <p:sldId id="2842" r:id="rId116"/>
    <p:sldId id="503" r:id="rId117"/>
    <p:sldId id="2844" r:id="rId118"/>
    <p:sldId id="2845" r:id="rId119"/>
    <p:sldId id="2846" r:id="rId120"/>
    <p:sldId id="2851" r:id="rId121"/>
    <p:sldId id="594" r:id="rId122"/>
    <p:sldId id="541" r:id="rId123"/>
    <p:sldId id="2014" r:id="rId124"/>
    <p:sldId id="881" r:id="rId125"/>
    <p:sldId id="828" r:id="rId126"/>
    <p:sldId id="867" r:id="rId127"/>
    <p:sldId id="419" r:id="rId128"/>
    <p:sldId id="2720" r:id="rId129"/>
    <p:sldId id="2721" r:id="rId130"/>
    <p:sldId id="2724" r:id="rId131"/>
    <p:sldId id="2726" r:id="rId132"/>
    <p:sldId id="2727" r:id="rId133"/>
    <p:sldId id="2728" r:id="rId134"/>
    <p:sldId id="2729" r:id="rId135"/>
    <p:sldId id="2730" r:id="rId136"/>
    <p:sldId id="2731" r:id="rId137"/>
    <p:sldId id="294" r:id="rId138"/>
    <p:sldId id="295" r:id="rId139"/>
    <p:sldId id="2853" r:id="rId140"/>
    <p:sldId id="2854" r:id="rId141"/>
    <p:sldId id="2855" r:id="rId142"/>
    <p:sldId id="994" r:id="rId143"/>
    <p:sldId id="2020" r:id="rId144"/>
    <p:sldId id="2856" r:id="rId145"/>
    <p:sldId id="2859" r:id="rId146"/>
    <p:sldId id="2816" r:id="rId147"/>
    <p:sldId id="2817" r:id="rId148"/>
    <p:sldId id="2818" r:id="rId149"/>
    <p:sldId id="2819" r:id="rId150"/>
    <p:sldId id="2820" r:id="rId151"/>
    <p:sldId id="2821" r:id="rId152"/>
    <p:sldId id="2822" r:id="rId153"/>
    <p:sldId id="2823" r:id="rId154"/>
    <p:sldId id="2824" r:id="rId155"/>
    <p:sldId id="2825" r:id="rId156"/>
    <p:sldId id="764" r:id="rId157"/>
    <p:sldId id="999" r:id="rId158"/>
    <p:sldId id="350" r:id="rId159"/>
    <p:sldId id="492" r:id="rId160"/>
    <p:sldId id="352" r:id="rId1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CD3A1"/>
    <a:srgbClr val="B7CF99"/>
    <a:srgbClr val="6C93C6"/>
    <a:srgbClr val="D6A300"/>
    <a:srgbClr val="CC9B00"/>
    <a:srgbClr val="4BCDFB"/>
    <a:srgbClr val="F9C749"/>
    <a:srgbClr val="FBD679"/>
    <a:srgbClr val="F8E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9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4" d="100"/>
        <a:sy n="184" d="100"/>
      </p:scale>
      <p:origin x="0" y="-105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theme" Target="theme/theme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C698-C0BD-4705-B212-F8A4B45C969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F9ED-1D9C-4E96-9675-EA9118439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0BB00FF-EE20-495F-8D2F-F79F475F9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37999F9-9FDB-4DDE-8E1B-C241672A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2E4DAEE-95F4-48F4-802E-1478056AD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F109E-64F9-493B-8DD8-A3F981F481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98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832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441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59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44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566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The response-to-retention hypothesis was proposed by Williams and </a:t>
            </a:r>
            <a:r>
              <a:rPr lang="en-US" dirty="0" err="1">
                <a:latin typeface="+mn-lt"/>
              </a:rPr>
              <a:t>Tabas</a:t>
            </a:r>
            <a:r>
              <a:rPr lang="en-US" dirty="0">
                <a:latin typeface="+mn-lt"/>
              </a:rPr>
              <a:t> in 1995.</a:t>
            </a: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B32B65-D95D-4581-8177-10ECD8847448}" type="slidenum">
              <a:rPr lang="en-US" altLang="en-US" smtClean="0"/>
              <a:pPr/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8811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CEBD69-EFCE-4EFF-9192-B3340D35E26D}" type="slidenum">
              <a:rPr lang="en-US" altLang="en-US" smtClean="0">
                <a:solidFill>
                  <a:srgbClr val="000000"/>
                </a:solidFill>
              </a:rPr>
              <a:pPr/>
              <a:t>119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241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635358-7BFC-47EF-B31B-AE4183E40849}" type="slidenum">
              <a:rPr lang="en-US" altLang="en-US" smtClean="0">
                <a:solidFill>
                  <a:srgbClr val="000000"/>
                </a:solidFill>
              </a:rPr>
              <a:pPr/>
              <a:t>120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4766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Transforming growth factor beta (TGF-β) is a multifunctional cytokine belonging to the transforming growth factor superfamily that includes three different isoforms (TGF-β 1 to 3, HGNC symbols TGFB1, TGFB2, TGFB3) and many other signaling proteins produced by all white blood cell lineages.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7C82-11CB-47D3-8C83-3E0B4E6760C4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443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7C82-11CB-47D3-8C83-3E0B4E6760C4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656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57A69D-953A-45BD-94DB-CD1446145462}" type="slidenum">
              <a:rPr lang="en-US" altLang="en-US" smtClean="0"/>
              <a:pPr/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91833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5FCCAE-000F-4915-BB7C-2ECB40B808F8}" type="slidenum">
              <a:rPr lang="en-US" altLang="en-US" smtClean="0">
                <a:solidFill>
                  <a:srgbClr val="000000"/>
                </a:solidFill>
              </a:rPr>
              <a:pPr/>
              <a:t>124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3486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0445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6049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6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2160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065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808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280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9086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8946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70F1A-9454-4778-9029-D288A5EA5F9E}" type="slidenum">
              <a:rPr lang="en-US" smtClean="0">
                <a:latin typeface="Arial" pitchFamily="34" charset="0"/>
              </a:rPr>
              <a:pPr/>
              <a:t>134</a:t>
            </a:fld>
            <a:endParaRPr lang="en-US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6530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</a:rPr>
              <a:t>274 incident cases of DM (1985-1999)</a:t>
            </a:r>
          </a:p>
          <a:p>
            <a:r>
              <a:rPr lang="en-US">
                <a:latin typeface="Arial" pitchFamily="34" charset="0"/>
              </a:rPr>
              <a:t>Segregated fitness level trends into quartiles</a:t>
            </a:r>
          </a:p>
          <a:p>
            <a:r>
              <a:rPr lang="en-US">
                <a:latin typeface="Arial" pitchFamily="34" charset="0"/>
              </a:rPr>
              <a:t>This study looked at relationship of long term fitness trends and the incidence of DM in healthy Japanese men</a:t>
            </a:r>
          </a:p>
          <a:p>
            <a:r>
              <a:rPr lang="en-US">
                <a:latin typeface="Arial" pitchFamily="34" charset="0"/>
              </a:rPr>
              <a:t>Excluded diabetics, known CVD, BP, TB and GI disease</a:t>
            </a:r>
          </a:p>
          <a:p>
            <a:r>
              <a:rPr lang="en-US">
                <a:latin typeface="Arial" pitchFamily="34" charset="0"/>
              </a:rPr>
              <a:t>Fitness assessed by cycle ergometer to submaximal levels: 2 to 3 progressively increasing 4-min. exercise stages; target HR 85% of max.; continued exercise until target HR achieved or until third stage completed; V O2 max estimated</a:t>
            </a:r>
          </a:p>
          <a:p>
            <a:r>
              <a:rPr lang="en-US">
                <a:latin typeface="Arial" pitchFamily="34" charset="0"/>
              </a:rPr>
              <a:t>Used a simple linear regression of V O2 max over time to determine fitness trend in individuals over a seven yr period of time; incidence of DM actually tracked entire time from 1985-1999; fitness trend determined btw 1979-1985. </a:t>
            </a:r>
          </a:p>
          <a:p>
            <a:r>
              <a:rPr lang="en-US">
                <a:latin typeface="Arial" pitchFamily="34" charset="0"/>
              </a:rPr>
              <a:t>Lowest quartile average V O2 max decreased from 45.3 to 36.6 ml/kg/min; highest quartile increased from 36.3 to 45.6 ml/kg/min; interesting inverse trend over time in that the highest level fitness men at baseline ended up in lowest for trend and vice versa</a:t>
            </a:r>
          </a:p>
          <a:p>
            <a:r>
              <a:rPr lang="en-US">
                <a:latin typeface="Arial" pitchFamily="34" charset="0"/>
              </a:rPr>
              <a:t>DM dx based on one of three criteria: FBG &gt;126mg/dL; 2 hr. OGTT Glucose &gt; 200 mg/dL; self-reported</a:t>
            </a:r>
          </a:p>
          <a:p>
            <a:r>
              <a:rPr lang="en-US">
                <a:latin typeface="Arial" pitchFamily="34" charset="0"/>
              </a:rPr>
              <a:t>Mean age at baseline was 32 yo; </a:t>
            </a:r>
          </a:p>
          <a:p>
            <a:r>
              <a:rPr lang="en-US">
                <a:latin typeface="Arial" pitchFamily="34" charset="0"/>
              </a:rPr>
              <a:t>HR of second and third quartiles compared to first: 0.64 (0.46-0.89); 0.40 (0.27-0.58)  p for trend &lt;0.001</a:t>
            </a:r>
          </a:p>
          <a:p>
            <a:r>
              <a:rPr lang="en-US">
                <a:latin typeface="Arial" pitchFamily="34" charset="0"/>
              </a:rPr>
              <a:t>Possible mechanisms for results: improved glucose levels; reducing adiposity; increasing muscle mass; increasing GLUT4 in muscles; decreasing IR</a:t>
            </a:r>
          </a:p>
          <a:p>
            <a:r>
              <a:rPr lang="en-US">
                <a:latin typeface="Arial" pitchFamily="34" charset="0"/>
              </a:rPr>
              <a:t>Most studied with exercise and DM incidence have been in Caucasians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F5D19-F556-4702-A374-8FA33033F637}" type="slidenum">
              <a:rPr lang="en-US" smtClean="0">
                <a:latin typeface="Arial" pitchFamily="34" charset="0"/>
              </a:rPr>
              <a:pPr/>
              <a:t>135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406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BDB33-1034-4BF7-B135-F29F3F4684A5}" type="slidenum">
              <a:rPr lang="en-US" smtClean="0">
                <a:latin typeface="Arial" pitchFamily="34" charset="0"/>
              </a:rPr>
              <a:pPr/>
              <a:t>137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233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8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7471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1088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5926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9571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9583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489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6556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5388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5388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7178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41542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5388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735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200" b="0" i="0" u="none" strike="noStrike" baseline="0" dirty="0">
                <a:latin typeface="AdvTTa9c1b374"/>
              </a:rPr>
              <a:t>The study enrolled 8983 consecutive patients aged 20</a:t>
            </a:r>
            <a:r>
              <a:rPr lang="en-US" sz="1200" b="0" i="0" u="none" strike="noStrike" baseline="0" dirty="0">
                <a:latin typeface="AdvTTa9c1b374+20"/>
              </a:rPr>
              <a:t>–</a:t>
            </a:r>
            <a:r>
              <a:rPr lang="en-US" sz="1200" b="0" i="0" u="none" strike="noStrike" baseline="0" dirty="0">
                <a:latin typeface="AdvTTa9c1b374"/>
              </a:rPr>
              <a:t>85 who were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referred to the Department of Periodontology, </a:t>
            </a:r>
            <a:r>
              <a:rPr lang="en-US" sz="1200" b="0" i="0" u="none" strike="noStrike" baseline="0" dirty="0" err="1">
                <a:latin typeface="AdvTTa9c1b374"/>
              </a:rPr>
              <a:t>Gävle</a:t>
            </a:r>
            <a:r>
              <a:rPr lang="en-US" sz="1200" b="0" i="0" u="none" strike="noStrike" baseline="0" dirty="0">
                <a:latin typeface="AdvTTa9c1b374"/>
              </a:rPr>
              <a:t> County Hospital,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Sweden, between 1980 and 2015 for periodontal treatment (see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Figure 1). Prior to the clinical examination, all patients were asked to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complete a questionnaire regarding their medical history, medication,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and smoking habits that categorized them as non-smokers or current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smokers. Information regarding former smokers was lacking .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Although most patients suffered from moderate to severe periodontitis,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this cohort also included patients with no or minor degrees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of PD, as patients had also been referred for other reasons, such as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root lengthening procedures before prosthodontics, implant treatment,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and gingival corrections.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Individuals with known diabetes at baseline examination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(according to the questionnaire and/or data from the Swedish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National Inpatient Register and National Diabetes Register) were</a:t>
            </a:r>
          </a:p>
          <a:p>
            <a:pPr algn="l"/>
            <a:r>
              <a:rPr lang="en-US" sz="1200" b="0" i="0" u="none" strike="noStrike" baseline="0" dirty="0">
                <a:latin typeface="AdvTTa9c1b374"/>
              </a:rPr>
              <a:t>excluded from the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6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43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22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38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3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53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05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7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2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13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21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982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8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202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423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A040-0BC4-4BBA-8327-DD73E38C58F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06438"/>
            <a:ext cx="6299200" cy="3544887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490751"/>
            <a:ext cx="5319712" cy="44726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2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65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122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62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89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2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46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22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1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7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6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6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7142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A040-0BC4-4BBA-8327-DD73E38C58F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06438"/>
            <a:ext cx="6299200" cy="3544887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490751"/>
            <a:ext cx="5319712" cy="44726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3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A040-0BC4-4BBA-8327-DD73E38C58F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06438"/>
            <a:ext cx="6299200" cy="3544887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490751"/>
            <a:ext cx="5319712" cy="44726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638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A040-0BC4-4BBA-8327-DD73E38C58F4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06438"/>
            <a:ext cx="6299200" cy="3544887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490751"/>
            <a:ext cx="5319712" cy="44726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25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2A040-0BC4-4BBA-8327-DD73E38C58F4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" y="706438"/>
            <a:ext cx="6299200" cy="3544887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490751"/>
            <a:ext cx="5319712" cy="44726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85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4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7351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069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789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320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56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13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428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021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91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863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314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631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1008529" y="4364182"/>
            <a:ext cx="4807324" cy="3476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3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52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1008529" y="4364182"/>
            <a:ext cx="4807324" cy="3476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</a:rPr>
              <a:t>Notably, several of the bacterial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taxa that changed following NAS consumption were previously associated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with type 2 diabetes inhumans13,20, including over-representation of </a:t>
            </a:r>
            <a:r>
              <a:rPr lang="en-US" altLang="en-US" dirty="0" err="1">
                <a:latin typeface="Times New Roman" pitchFamily="18" charset="0"/>
              </a:rPr>
              <a:t>Bacteroides</a:t>
            </a:r>
            <a:r>
              <a:rPr lang="en-US" altLang="en-US" dirty="0">
                <a:latin typeface="Times New Roman" pitchFamily="18" charset="0"/>
              </a:rPr>
              <a:t> and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under-representation of </a:t>
            </a:r>
            <a:r>
              <a:rPr lang="en-US" altLang="en-US" dirty="0" err="1">
                <a:latin typeface="Times New Roman" pitchFamily="18" charset="0"/>
              </a:rPr>
              <a:t>Clostridiales</a:t>
            </a:r>
            <a:r>
              <a:rPr lang="en-US" altLang="en-US" dirty="0">
                <a:latin typeface="Times New Roman" pitchFamily="18" charset="0"/>
              </a:rPr>
              <a:t>. Both </a:t>
            </a:r>
            <a:r>
              <a:rPr lang="en-US" altLang="en-US" dirty="0" err="1">
                <a:latin typeface="Times New Roman" pitchFamily="18" charset="0"/>
              </a:rPr>
              <a:t>Grampositive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and Gram-negative taxa contributed to the NAS-induced phenotype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(Fig. 1a, b) and were enriched for glycan degradation pathways</a:t>
            </a:r>
            <a:r>
              <a:rPr lang="en-US" altLang="en-US" baseline="0" dirty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(Extended Data Fig. 6), previously linked to enhanced energy harvest</a:t>
            </a:r>
          </a:p>
        </p:txBody>
      </p:sp>
    </p:spTree>
    <p:extLst>
      <p:ext uri="{BB962C8B-B14F-4D97-AF65-F5344CB8AC3E}">
        <p14:creationId xmlns:p14="http://schemas.microsoft.com/office/powerpoint/2010/main" val="32543013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412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550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695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295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820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34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8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123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738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815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14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118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52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543BA6-BB83-4EDC-AB38-6B16010E8A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768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53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354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5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5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27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02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1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526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7C82-11CB-47D3-8C83-3E0B4E6760C4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94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PC12 cells are a type of catecholamine cells that </a:t>
            </a:r>
            <a:r>
              <a:rPr lang="en-US" dirty="0" err="1"/>
              <a:t>synthesise</a:t>
            </a:r>
            <a:r>
              <a:rPr lang="en-US" dirty="0"/>
              <a:t>, store and release norepinephrine and dopamine. </a:t>
            </a:r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7688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7436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5222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86C6A-9520-4F41-95A3-8E738F57CD9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9187" cy="34877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C1A-5BC0-4CB4-89FD-1FFE1F006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668CC-14FC-4F31-86C5-D0A70620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0A8F8-35DC-4A8A-A570-DBFDF728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15444-A849-4702-A8A1-2F90D2BA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A645-2A92-4203-98EA-74C6BA35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642D5-C95F-426B-A167-CC5ABEF68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9A3DB-330D-4308-9E91-7CA63B92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1A6A-2028-4603-A709-57CBC34E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999D-4168-4818-939D-1FC9F870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A8F0C-D0F6-4A6E-82A8-F6F7C7FD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2CCB-697D-4E7B-96AD-8E24AE8B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C7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CC33-61B6-40C0-B5AD-4DAEA9AB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Lato" panose="020F0502020204030203" pitchFamily="34" charset="0"/>
              </a:defRPr>
            </a:lvl1pPr>
            <a:lvl2pPr>
              <a:defRPr baseline="0">
                <a:latin typeface="Lato" panose="020F0502020204030203" pitchFamily="34" charset="0"/>
              </a:defRPr>
            </a:lvl2pPr>
            <a:lvl3pPr>
              <a:defRPr baseline="0">
                <a:latin typeface="Lato" panose="020F0502020204030203" pitchFamily="34" charset="0"/>
              </a:defRPr>
            </a:lvl3pPr>
            <a:lvl4pPr>
              <a:defRPr baseline="0">
                <a:latin typeface="Lato" panose="020F0502020204030203" pitchFamily="34" charset="0"/>
              </a:defRPr>
            </a:lvl4pPr>
            <a:lvl5pPr>
              <a:defRPr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5A99-299F-4E6D-8874-346562DB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26575-3360-4730-9742-8B8CF869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339F0-F9EE-4E2F-AC9A-60D20BA6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F61D-EF52-4B09-A24E-422235FF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818A-B5CC-4AF1-9934-0E54D546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FD16-B09F-45F6-A2D2-B5A2AFDB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DBB4-B197-4DDA-BA8D-B3BA7243E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011C4-5E44-4E8A-A601-C4F654FD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1DB9D-E285-470A-AD14-3E48E15E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5938-20D5-4A83-A032-03D20B78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99210-1A2C-4664-BF8D-C1F7218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0831-A58A-4D19-BCD2-5315CAF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E18C8-6746-4B35-B798-1B846F76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BE0C8-EB68-416D-A5A9-5EB20A2D8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5B1F9-F01E-4E6F-9FF4-838C1AC4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1305-5403-4BEA-B921-6AA3976E7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141F8-24FB-45DB-90A1-E0FE37C9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93CFB-3278-43E6-AEF3-19E445D6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4CD76-7E49-441A-9EE9-C3547FC7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9285-12E7-4189-AC63-654992AC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163F4-8B8B-47C2-BB29-D6E3AEB7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D939B-161D-4448-B62C-08D2E6A2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55E6-4ECF-430E-A592-FEA77822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466C-23F3-4028-B9AA-ACD08463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BDA9-BF6B-4C98-A9FE-A700E76F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FAEA-9A6E-4E47-A29F-EB968551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94010-BC2A-4333-BFBE-145BA599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562DE-4D64-48B0-8D9F-7C99791E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2ECC-1D0F-4AA1-9217-73EF37DC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1DC64-B52F-46FD-939B-6E2E9FF28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18CC-2E03-48D3-9933-EB8D15B6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9701-6E48-4864-800A-93B565BD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F7528-330F-42CF-83A0-7FA40DC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B7662-D83E-4A87-8EEF-114206F1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3ECD-4D9A-41E6-AC18-6DC91D46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1EDD-E4CF-470A-9FF8-9A6DE1261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FE8B-6C95-4F46-B049-9583EB81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31302-45FF-4BF4-9D7B-704ABF71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29F1-6C14-4009-8463-CAF99AF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BE64B-B394-4878-AFA4-54903EA4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048D-6314-4CDF-8A8E-6636F374A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6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aforlife.com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oup_shot_of_cartoon_characters.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fur.com/wiki/Pippo" TargetMode="Externa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you-finger-pointing-finger-smilli-2386968/" TargetMode="Externa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U5WKqogTZ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ztitus/art/I-ve-Got-It-312947236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mpsonswiki.com/wiki/Comic_Book_Guy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uminous-cactus.blogspot.com/2011/06/good-news-everyone.html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sos-black-sign-vector-clipart.png.php" TargetMode="Externa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51432658" TargetMode="Externa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s-mythoughts.blogspot.com/2011/08/annoyed.html" TargetMode="External"/><Relationship Id="rId5" Type="http://schemas.openxmlformats.org/officeDocument/2006/relationships/image" Target="../media/image47.jpg"/><Relationship Id="rId4" Type="http://schemas.openxmlformats.org/officeDocument/2006/relationships/hyperlink" Target="https://pixabay.com/en/panic-big-eyes-crooked-arm-1393619/" TargetMode="Externa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frocruces.com/preguntas-frecuentes" TargetMode="Externa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eps-mythoughts.blogspot.com/2011/08/annoyed.html" TargetMode="Externa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danger-skull-vector-clipart-sign-2324940/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://missbegotten.blogspot.com/2010_12_01_archive.html" TargetMode="Externa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ireworks-display-near-body-of-water-2347495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holidays-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19259/premium-photo-image-movement-excited-adul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outlined-medicine-doctor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freestockphotos.biz/stockphoto/974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ainformaticatnt.blogspot.com/2014/02/juegos-de-doctores-para-blogger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donkeyhotey/1263720943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1QEGzm8fs4hG32sjPY4yK3hR5XrRYWz734RUo1MNOyk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.libretexts.org/Bookshelves/Nutrition/Book:_Intermediate_Nutrition_(Lindshield)/09:_Antioxidant_Micronutrients/9.01:_Antioxidants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www.deviantart.com/robert-eede/art/Rust-bucket-D-36228129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e-limu.org/topic/view/?c=143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raised-hand-pupil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://universdemaclasse.blogspot.be/2012/02/les-cahiers-et-classeurs-de-mes-eleves.html" TargetMode="External"/><Relationship Id="rId4" Type="http://schemas.openxmlformats.org/officeDocument/2006/relationships/hyperlink" Target="http://dentisign.weebly.com/for-all-dental-patients.html" TargetMode="External"/><Relationship Id="rId9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ronationstreetupdates.blogspot.com/2015/07/coronation-street-blog-quiz-part-1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gerrydincher/22165763284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techsandyk.blogspot.com/2017/07/easily-add-emoji-to-google-docs-slides.html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katechteacher.com/2015/03/04/what-to-do-when-your-computers-dont-work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Gnome3-surprise.svg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pixabay.com/en/cartoon-checkup-clinic-comic-2027771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liborges.blogspot.com/2015/10/debate-e-reflexao.html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6082-work-h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238B-867A-4132-B2CD-A911FC14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087" y="67379"/>
            <a:ext cx="7886701" cy="10972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/>
              <a:t>BaleDoneen Scientific </a:t>
            </a:r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0871-509B-4659-B7A9-117D2774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12/08/2021</a:t>
            </a:r>
          </a:p>
          <a:p>
            <a:pPr marL="0" indent="0" algn="ctr">
              <a:buNone/>
              <a:defRPr/>
            </a:pPr>
            <a:r>
              <a:rPr lang="en-US" dirty="0"/>
              <a:t>5:30-6:30 pm PST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Bradley Bale, MD</a:t>
            </a:r>
          </a:p>
        </p:txBody>
      </p:sp>
      <p:pic>
        <p:nvPicPr>
          <p:cNvPr id="4101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FA7BBF7-8B0E-4906-A778-20BA7469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91" y="1484313"/>
            <a:ext cx="2232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3018-6684-4952-A6DC-1911A10E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BaleDoneen Method is a Cure for Arterial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16CC-3880-42E3-81A3-1D928A99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154" y="1690688"/>
            <a:ext cx="9409723" cy="37992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method provides arterial health assurance for life.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creates an opportunity to have a </a:t>
            </a:r>
            <a:r>
              <a:rPr lang="en-US" dirty="0" err="1"/>
              <a:t>healthspan</a:t>
            </a:r>
            <a:r>
              <a:rPr lang="en-US" dirty="0"/>
              <a:t> that matches your lifespan.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www.AHAforLife.com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5994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1746"/>
            <a:ext cx="11125200" cy="9836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Rosuvastatin Reduces Endothelial Induced Inflammation Driven by the Periodontal                 High Risk Pathogen </a:t>
            </a:r>
            <a:r>
              <a:rPr lang="en-US" sz="4000" i="1" dirty="0" err="1"/>
              <a:t>A.a.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399" y="1886126"/>
            <a:ext cx="7772402" cy="299067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Rosuvastatin reduced endothelial inflammation driven by bacterial antigens.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 err="1"/>
              <a:t>Rosuva</a:t>
            </a:r>
            <a:r>
              <a:rPr lang="en-US" dirty="0"/>
              <a:t> blocked the innate immune pathway preventing the activation NF-</a:t>
            </a:r>
            <a:r>
              <a:rPr lang="en-US" i="1" dirty="0"/>
              <a:t>K</a:t>
            </a:r>
            <a:r>
              <a:rPr lang="en-US" dirty="0"/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398" y="4971874"/>
            <a:ext cx="777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3"/>
                </a:solidFill>
              </a:rPr>
              <a:t>Gualtero</a:t>
            </a:r>
            <a:r>
              <a:rPr lang="en-US" dirty="0">
                <a:solidFill>
                  <a:schemeClr val="accent3"/>
                </a:solidFill>
              </a:rPr>
              <a:t>, D., F., et. al.  (2017) Rosuvastatin Inhibits IL-8 &amp; IL-6 Production in Human Coronary Endothelial Cells Stimulated with </a:t>
            </a:r>
            <a:r>
              <a:rPr lang="en-US" i="1" dirty="0" err="1">
                <a:solidFill>
                  <a:schemeClr val="accent3"/>
                </a:solidFill>
              </a:rPr>
              <a:t>Aggregatibacter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i="1" dirty="0" err="1">
                <a:solidFill>
                  <a:schemeClr val="accent3"/>
                </a:solidFill>
              </a:rPr>
              <a:t>actinomycelemcomitans</a:t>
            </a:r>
            <a:r>
              <a:rPr lang="en-US" i="1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Serotype b.                                                                            J of Periodontology. DOI:10.1902/jop.2016.160288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477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4154" y="228600"/>
            <a:ext cx="10988431" cy="457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/>
              <a:t>Statins Significantly Reduce </a:t>
            </a:r>
            <a:r>
              <a:rPr lang="en-US" sz="4000" dirty="0"/>
              <a:t>COVID Mortality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039446"/>
            <a:ext cx="9440984" cy="38217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10,541 pts; hospitalized with COVID; 4,449 were on statins; 2,212 pts died.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After adjustments for demographics, insurance, hospital and other meds, pts on a statin had a significant 41% reduced risk of death.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OR-0.59 (95% CI 0.50–0.69)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158152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Daniels, L. B., et al. (2021). "Relation of prior statin and anti-hypertensive use to severity of disease among patients hospitalized with COVID-19: Findings from the American Heart Association’s COVID-19 Cardiovascular Disease Registry."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16</a:t>
            </a:r>
            <a:r>
              <a:rPr lang="en-US" dirty="0">
                <a:solidFill>
                  <a:schemeClr val="accent3"/>
                </a:solidFill>
              </a:rPr>
              <a:t>(7): e0254635.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High Doses of Nicotine Induce            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33415"/>
            <a:ext cx="9440984" cy="375138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PC12 cells treated with various concentrations of nicotine.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Nicotine treatment had dual effects on oxidative stress.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High concentrations stimulated OS while low concentrations acted as an antioxidant.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Guan, Z.-Z., et al. (2003). "Dual effects of nicotine on oxidative stress and neuroprotection in PC12 cells." </a:t>
            </a:r>
            <a:r>
              <a:rPr lang="en-US" u="sng" dirty="0">
                <a:solidFill>
                  <a:schemeClr val="accent3"/>
                </a:solidFill>
              </a:rPr>
              <a:t>Neurochemistry International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43</a:t>
            </a:r>
            <a:r>
              <a:rPr lang="en-US" dirty="0">
                <a:solidFill>
                  <a:schemeClr val="accent3"/>
                </a:solidFill>
              </a:rPr>
              <a:t>(3): 243-249.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Nicotine Does Not Increase Risk of                   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83323"/>
            <a:ext cx="9440984" cy="40014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5,931 MESA pts; mean age 62; 54% female; 2,874 never smoked; 2,249 former smokers; 808 current smokers; followed for 10 </a:t>
            </a:r>
            <a:r>
              <a:rPr lang="en-US" dirty="0" err="1"/>
              <a:t>yrs</a:t>
            </a:r>
            <a:r>
              <a:rPr lang="en-US" dirty="0"/>
              <a:t> for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Based on previous data what do you think they found?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Keith, R. J., et al. (2016). "Tobacco Use, Insulin Resistance, and Risk of Type 2 Diabetes: Results from the Multi-Ethnic Study of Atherosclerosis."           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11</a:t>
            </a:r>
            <a:r>
              <a:rPr lang="en-US" dirty="0">
                <a:solidFill>
                  <a:schemeClr val="accent3"/>
                </a:solidFill>
              </a:rPr>
              <a:t>(6): e0157592.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Nicotine Does Not Increase Risk of                   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89538"/>
            <a:ext cx="9440984" cy="40952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In fully adjusted models, there was no significant difference in DM risk between former or current cigarette smokers compared to never smokers.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HR-1.02 (95% CI, 0.77-1.37)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HR- 0.81 (95% CI, 0.52-1.26)</a:t>
            </a:r>
          </a:p>
          <a:p>
            <a:pPr marL="0" indent="0" algn="ctr">
              <a:buNone/>
              <a:defRPr/>
            </a:pPr>
            <a:r>
              <a:rPr lang="en-US" dirty="0"/>
              <a:t>Respectively.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Keith, R. J., et al. (2016). "Tobacco Use, Insulin Resistance, and Risk of Type 2 Diabetes: Results from the Multi-Ethnic Study of Atherosclerosis."           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11</a:t>
            </a:r>
            <a:r>
              <a:rPr lang="en-US" dirty="0">
                <a:solidFill>
                  <a:schemeClr val="accent3"/>
                </a:solidFill>
              </a:rPr>
              <a:t>(6): e0157592.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7389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Nicotine Does Not Increase Risk of                   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89538"/>
            <a:ext cx="9440984" cy="40952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There was no independent association between tobacco use and incident type 2 diabetes.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role smoking plays in causing DM may be more complicated than originally thought.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Keith, R. J., et al. (2016). "Tobacco Use, Insulin Resistance, and Risk of Type 2 Diabetes: Results from the Multi-Ethnic Study of Atherosclerosis."           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11</a:t>
            </a:r>
            <a:r>
              <a:rPr lang="en-US" dirty="0">
                <a:solidFill>
                  <a:schemeClr val="accent3"/>
                </a:solidFill>
              </a:rPr>
              <a:t>(6): e0157592.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4194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9769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E-cigarettes Induce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19385"/>
            <a:ext cx="9440984" cy="36654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E-cigarette generated ROS inducing oxidative stress.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toxicity of e-cigarettes is at least partially due to the generation of ROS.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Ma, T., et al. (2021). "Electronic cigarette aerosols induce oxidative stress-dependent cell death and NF-</a:t>
            </a:r>
            <a:r>
              <a:rPr lang="el-GR" dirty="0">
                <a:solidFill>
                  <a:schemeClr val="accent3"/>
                </a:solidFill>
              </a:rPr>
              <a:t>κ</a:t>
            </a:r>
            <a:r>
              <a:rPr lang="en-US" dirty="0">
                <a:solidFill>
                  <a:schemeClr val="accent3"/>
                </a:solidFill>
              </a:rPr>
              <a:t>B mediated acute lung inflammation in mice." </a:t>
            </a:r>
            <a:r>
              <a:rPr lang="en-US" u="sng" dirty="0">
                <a:solidFill>
                  <a:schemeClr val="accent3"/>
                </a:solidFill>
              </a:rPr>
              <a:t>Archives of Toxicology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95</a:t>
            </a:r>
            <a:r>
              <a:rPr lang="en-US" dirty="0">
                <a:solidFill>
                  <a:schemeClr val="accent3"/>
                </a:solidFill>
              </a:rPr>
              <a:t>(1): 195-205.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42794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105287"/>
            <a:ext cx="9440984" cy="5043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E-cigarettes May Increase the Risk of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992554"/>
            <a:ext cx="9440984" cy="39858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154,404 pts; 143,952 never; 7,625 former; 1,339 current; </a:t>
            </a:r>
            <a:r>
              <a:rPr lang="en-US" u="sng" dirty="0"/>
              <a:t>&gt;</a:t>
            </a:r>
            <a:r>
              <a:rPr lang="en-US" dirty="0"/>
              <a:t>18 </a:t>
            </a:r>
            <a:r>
              <a:rPr lang="en-US" dirty="0" err="1"/>
              <a:t>yo</a:t>
            </a:r>
            <a:r>
              <a:rPr lang="en-US" dirty="0"/>
              <a:t>; from USA; ~ 58% female; all queried for with questionnaire for pre-DM; excluded any hx cigarettes,                                 gestational pre-DM or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Current users compared to never users were twice as likely to report pre-DM.</a:t>
            </a:r>
          </a:p>
          <a:p>
            <a:pPr marL="0" indent="0" algn="ctr">
              <a:buNone/>
              <a:defRPr/>
            </a:pPr>
            <a:r>
              <a:rPr lang="en-US" dirty="0"/>
              <a:t>OR-1.97 (95% CI, 1.25–3.10)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275385"/>
            <a:ext cx="77650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Atuegwu</a:t>
            </a:r>
            <a:r>
              <a:rPr lang="en-US" dirty="0">
                <a:solidFill>
                  <a:schemeClr val="accent3"/>
                </a:solidFill>
              </a:rPr>
              <a:t>, N. C., et al. (2019). "E-cigarette use is associated with a self-reported diagnosis of prediabetes in never cigarette smokers: Results from the behavioral risk factor surveillance system survey." </a:t>
            </a:r>
            <a:r>
              <a:rPr lang="en-US" u="sng" dirty="0">
                <a:solidFill>
                  <a:schemeClr val="accent3"/>
                </a:solidFill>
              </a:rPr>
              <a:t>Drug Alcohol Depend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205</a:t>
            </a:r>
            <a:r>
              <a:rPr lang="en-US" dirty="0">
                <a:solidFill>
                  <a:schemeClr val="accent3"/>
                </a:solidFill>
              </a:rPr>
              <a:t>: 107692.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is a Key Mechanism in Hypertension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42831"/>
            <a:ext cx="9440984" cy="36419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Oxidative stress is a unifying mechanism of injury in many types of disease processes.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It is the central mechanism in the                                     pathogenesis of hypertension.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Rodrigo, R., et al. (2011). "The role of oxidative stress in the pathophysiology of hypertension." </a:t>
            </a:r>
            <a:r>
              <a:rPr lang="en-US" u="sng" dirty="0">
                <a:solidFill>
                  <a:schemeClr val="accent3"/>
                </a:solidFill>
              </a:rPr>
              <a:t>Hypertension Research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34</a:t>
            </a:r>
            <a:r>
              <a:rPr lang="en-US" dirty="0">
                <a:solidFill>
                  <a:schemeClr val="accent3"/>
                </a:solidFill>
              </a:rPr>
              <a:t>(4): 431-440.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6721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is Key in Hypertension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58277"/>
            <a:ext cx="9440984" cy="41265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6322644"/>
            <a:ext cx="77650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Rodrigo, R., et al. (2011). </a:t>
            </a:r>
            <a:r>
              <a:rPr lang="en-US" u="sng" dirty="0">
                <a:solidFill>
                  <a:schemeClr val="accent3"/>
                </a:solidFill>
              </a:rPr>
              <a:t>Hypertension Research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34</a:t>
            </a:r>
            <a:r>
              <a:rPr lang="en-US" dirty="0">
                <a:solidFill>
                  <a:schemeClr val="accent3"/>
                </a:solidFill>
              </a:rPr>
              <a:t>(4): 431-440.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23CAD-24C0-4835-8AA1-7FE904633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7" t="12805" r="5116" b="14086"/>
          <a:stretch/>
        </p:blipFill>
        <p:spPr>
          <a:xfrm>
            <a:off x="1602154" y="672123"/>
            <a:ext cx="9104923" cy="5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44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18" y="1"/>
            <a:ext cx="10395752" cy="946297"/>
          </a:xfrm>
        </p:spPr>
        <p:txBody>
          <a:bodyPr/>
          <a:lstStyle/>
          <a:p>
            <a:pPr algn="ctr"/>
            <a:r>
              <a:rPr lang="en-US" dirty="0"/>
              <a:t>We Should Be Very Happy!</a:t>
            </a:r>
          </a:p>
        </p:txBody>
      </p:sp>
      <p:pic>
        <p:nvPicPr>
          <p:cNvPr id="4" name="Picture 3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B8970521-C770-451D-8828-BE10CADB8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5872" y="1212112"/>
            <a:ext cx="5713230" cy="4922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42B38-1B07-45E8-BDA1-9EF8B144C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700" y="1212112"/>
            <a:ext cx="3696527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826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Hypertension Predicts DM Risk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05354"/>
            <a:ext cx="9440984" cy="35794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Hypertension and DM overlap in the population.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One goal of this study was to quantify the longitudinal association of hypertension and DM in a population-based study during the follow-up period of 7 years.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Tsimihodimos</a:t>
            </a:r>
            <a:r>
              <a:rPr lang="en-US" dirty="0">
                <a:solidFill>
                  <a:schemeClr val="accent3"/>
                </a:solidFill>
              </a:rPr>
              <a:t>, V., et al. (2018). "Hypertension and Diabetes Mellitus." </a:t>
            </a:r>
            <a:r>
              <a:rPr lang="en-US" u="sng" dirty="0">
                <a:solidFill>
                  <a:schemeClr val="accent3"/>
                </a:solidFill>
              </a:rPr>
              <a:t>Hypertension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71</a:t>
            </a:r>
            <a:r>
              <a:rPr lang="en-US" dirty="0">
                <a:solidFill>
                  <a:schemeClr val="accent3"/>
                </a:solidFill>
              </a:rPr>
              <a:t>(3): 422-428.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Hypertension Predicts DM Risk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937846"/>
            <a:ext cx="9440984" cy="44469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3,754 pts from </a:t>
            </a:r>
            <a:r>
              <a:rPr lang="en-US" dirty="0" err="1"/>
              <a:t>Fram</a:t>
            </a:r>
            <a:r>
              <a:rPr lang="en-US" dirty="0"/>
              <a:t>. Offspring;                                           75 gr OGTT was used for DM dx.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Hypertension at baseline was an independent predictor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OR-3.33  (95% CI, 2.50–4.44)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Tsimihodimos</a:t>
            </a:r>
            <a:r>
              <a:rPr lang="en-US" dirty="0">
                <a:solidFill>
                  <a:schemeClr val="accent3"/>
                </a:solidFill>
              </a:rPr>
              <a:t>, V., et al. (2018). "Hypertension and Diabetes Mellitus." </a:t>
            </a:r>
            <a:r>
              <a:rPr lang="en-US" u="sng" dirty="0">
                <a:solidFill>
                  <a:schemeClr val="accent3"/>
                </a:solidFill>
              </a:rPr>
              <a:t>Hypertension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71</a:t>
            </a:r>
            <a:r>
              <a:rPr lang="en-US" dirty="0">
                <a:solidFill>
                  <a:schemeClr val="accent3"/>
                </a:solidFill>
              </a:rPr>
              <a:t>(3): 422-428.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5541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Hypertension Predicts DM Risk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937846"/>
            <a:ext cx="9440984" cy="44469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Presence of hypertension predict future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One potential factor responsible for this finding is     oxidative stress generating IR.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Tsimihodimos</a:t>
            </a:r>
            <a:r>
              <a:rPr lang="en-US" dirty="0">
                <a:solidFill>
                  <a:schemeClr val="accent3"/>
                </a:solidFill>
              </a:rPr>
              <a:t>, V., et al. (2018). "Hypertension and Diabetes Mellitus." </a:t>
            </a:r>
            <a:r>
              <a:rPr lang="en-US" u="sng" dirty="0">
                <a:solidFill>
                  <a:schemeClr val="accent3"/>
                </a:solidFill>
              </a:rPr>
              <a:t>Hypertension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71</a:t>
            </a:r>
            <a:r>
              <a:rPr lang="en-US" dirty="0">
                <a:solidFill>
                  <a:schemeClr val="accent3"/>
                </a:solidFill>
              </a:rPr>
              <a:t>(3): 422-428.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59052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881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The Postprandial Surge in TG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0800"/>
            <a:ext cx="9440984" cy="406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dirty="0"/>
              <a:t>Increase in TG which is a valid representative of remnant lipoproteins is the main manifestation of                      postprandial hyperlipidemia.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Lipolysis of TG rich lipoproteins (remnants) activate mitochondrial ROS.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Plasma glutathione peroxidase levels decrease and urinary excretion of </a:t>
            </a:r>
            <a:r>
              <a:rPr lang="en-US" dirty="0" err="1"/>
              <a:t>isoprostanes</a:t>
            </a:r>
            <a:r>
              <a:rPr lang="en-US" dirty="0"/>
              <a:t> increases indicating native TG induces oxidative stress.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Zhao, Y., et al. (2021). "Mechanisms of Atherosclerosis Induced by Postprandial Lipemia." </a:t>
            </a:r>
            <a:r>
              <a:rPr lang="en-US" u="sng" dirty="0">
                <a:solidFill>
                  <a:schemeClr val="accent3"/>
                </a:solidFill>
              </a:rPr>
              <a:t>Front Cardiovasc Med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: 636947.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705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TG Independently Predicts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70892"/>
            <a:ext cx="9440984" cy="38139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7,241 non-DM pts; 24% female; mean age 61; TG categorized as normal (&lt;150), borderline (150-199), high (</a:t>
            </a:r>
            <a:r>
              <a:rPr lang="en-US" u="sng" dirty="0"/>
              <a:t>&gt;</a:t>
            </a:r>
            <a:r>
              <a:rPr lang="en-US" dirty="0"/>
              <a:t>200-499);  followed for 8 yrs. for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New-onset DM occurred in 9.2% of men and 6.6% females.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Zhao, J., et al. (2019). "Triglyceride is an independent predictor of type 2 diabetes among middle-aged and older adults: a prospective study with 8-year follow-ups in two cohorts."   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Journal of Translational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17</a:t>
            </a:r>
            <a:r>
              <a:rPr lang="en-US" dirty="0">
                <a:solidFill>
                  <a:schemeClr val="accent3"/>
                </a:solidFill>
              </a:rPr>
              <a:t>(1).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140677"/>
            <a:ext cx="9440984" cy="5627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TG Independently Predicts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27015"/>
            <a:ext cx="9440984" cy="415778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Adjusted for: age, sex, BMI, BP, FPG, eGFR, TC,                           Alt, uric acid.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Compared with normal TG, abnormal TG significantly predicted incident DM.</a:t>
            </a:r>
          </a:p>
          <a:p>
            <a:pPr marL="0" indent="0" algn="ctr">
              <a:buNone/>
              <a:defRPr/>
            </a:pPr>
            <a:r>
              <a:rPr lang="en-US" dirty="0"/>
              <a:t>Borderline TG HR-1.30 (95% CI, 1.04-1.62)</a:t>
            </a:r>
          </a:p>
          <a:p>
            <a:pPr marL="0" indent="0" algn="ctr">
              <a:buNone/>
              <a:defRPr/>
            </a:pPr>
            <a:r>
              <a:rPr lang="en-US" dirty="0"/>
              <a:t>High TG  HR-1.54 (95% CI, 1.24-1.90)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Sheu</a:t>
            </a:r>
            <a:r>
              <a:rPr lang="en-US" dirty="0">
                <a:solidFill>
                  <a:schemeClr val="accent3"/>
                </a:solidFill>
              </a:rPr>
              <a:t>, W. H.-H., et al. (2006). "Predictors of incident diabetes, metabolic syndrome in middle-aged adults: a 10-year follow-up study from Kinmen, Taiwan." </a:t>
            </a:r>
            <a:r>
              <a:rPr lang="en-US" u="sng" dirty="0">
                <a:solidFill>
                  <a:schemeClr val="accent3"/>
                </a:solidFill>
              </a:rPr>
              <a:t>Diabetes Research and Clinical Practice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74</a:t>
            </a:r>
            <a:r>
              <a:rPr lang="en-US" dirty="0">
                <a:solidFill>
                  <a:schemeClr val="accent3"/>
                </a:solidFill>
              </a:rPr>
              <a:t>(2): 162-168.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140677"/>
            <a:ext cx="9440984" cy="5627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TG Independently Predicts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39631"/>
            <a:ext cx="9440984" cy="38451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TG is an independent risk factor and predictor of DM.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Sheu</a:t>
            </a:r>
            <a:r>
              <a:rPr lang="en-US" dirty="0">
                <a:solidFill>
                  <a:schemeClr val="accent3"/>
                </a:solidFill>
              </a:rPr>
              <a:t>, W. H.-H., et al. (2006). "Predictors of incident diabetes, metabolic syndrome in middle-aged adults: a 10-year follow-up study from Kinmen, Taiwan." </a:t>
            </a:r>
            <a:r>
              <a:rPr lang="en-US" u="sng" dirty="0">
                <a:solidFill>
                  <a:schemeClr val="accent3"/>
                </a:solidFill>
              </a:rPr>
              <a:t>Diabetes Research and Clinical Practice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74</a:t>
            </a:r>
            <a:r>
              <a:rPr lang="en-US" dirty="0">
                <a:solidFill>
                  <a:schemeClr val="accent3"/>
                </a:solidFill>
              </a:rPr>
              <a:t>(2): 162-168.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1E8019-4741-4CBA-88E9-C790BC9C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1233" y="1259075"/>
            <a:ext cx="3156975" cy="4688107"/>
          </a:xfr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22DEB18-BAF3-4BF2-ADFB-D797C02A81C6}"/>
              </a:ext>
            </a:extLst>
          </p:cNvPr>
          <p:cNvSpPr/>
          <p:nvPr/>
        </p:nvSpPr>
        <p:spPr>
          <a:xfrm>
            <a:off x="6403793" y="1268962"/>
            <a:ext cx="3256021" cy="2458975"/>
          </a:xfrm>
          <a:prstGeom prst="cloudCallout">
            <a:avLst>
              <a:gd name="adj1" fmla="val -105083"/>
              <a:gd name="adj2" fmla="val 10694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What about all the other lipoprotein “roots”?!</a:t>
            </a:r>
          </a:p>
        </p:txBody>
      </p:sp>
    </p:spTree>
    <p:extLst>
      <p:ext uri="{BB962C8B-B14F-4D97-AF65-F5344CB8AC3E}">
        <p14:creationId xmlns:p14="http://schemas.microsoft.com/office/powerpoint/2010/main" val="10433918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199"/>
            <a:ext cx="10287000" cy="14934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Lipoproteins Must Be Retained in the Intima to Start Forming an Atheroma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000250"/>
            <a:ext cx="10058400" cy="30289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first step in the pathogenesis of atherosclerosis is the trapping and retention of lipoproteins in the intima.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819400" y="4364999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3"/>
                </a:solidFill>
              </a:rPr>
              <a:t>Nakashima, Y., et. al. (2008). Early atherosclerosis in humans: role of diffuse intimal thickening and extracellular matrix proteoglycans.                                       </a:t>
            </a:r>
            <a:r>
              <a:rPr lang="en-US" altLang="en-US" i="1" dirty="0">
                <a:solidFill>
                  <a:schemeClr val="accent3"/>
                </a:solidFill>
              </a:rPr>
              <a:t>Cardiovasc Res, 79</a:t>
            </a:r>
            <a:r>
              <a:rPr lang="en-US" altLang="en-US" dirty="0">
                <a:solidFill>
                  <a:schemeClr val="accent3"/>
                </a:solidFill>
              </a:rPr>
              <a:t>(1), 14-23. </a:t>
            </a:r>
          </a:p>
        </p:txBody>
      </p:sp>
    </p:spTree>
    <p:extLst>
      <p:ext uri="{BB962C8B-B14F-4D97-AF65-F5344CB8AC3E}">
        <p14:creationId xmlns:p14="http://schemas.microsoft.com/office/powerpoint/2010/main" val="11110930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772400" cy="948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Apo B Binds to the Proteoglycans Via Electrostatic Force</a:t>
            </a:r>
          </a:p>
        </p:txBody>
      </p:sp>
      <p:pic>
        <p:nvPicPr>
          <p:cNvPr id="10342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9" t="54655" r="9017" b="22845"/>
          <a:stretch/>
        </p:blipFill>
        <p:spPr>
          <a:xfrm>
            <a:off x="2626519" y="1371600"/>
            <a:ext cx="6517481" cy="2457450"/>
          </a:xfrm>
        </p:spPr>
      </p:pic>
      <p:sp>
        <p:nvSpPr>
          <p:cNvPr id="103429" name="TextBox 4"/>
          <p:cNvSpPr txBox="1">
            <a:spLocks noChangeArrowheads="1"/>
          </p:cNvSpPr>
          <p:nvPr/>
        </p:nvSpPr>
        <p:spPr bwMode="auto">
          <a:xfrm>
            <a:off x="2893223" y="5867400"/>
            <a:ext cx="6517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accent3"/>
                </a:solidFill>
              </a:rPr>
              <a:t>Fogelstrand</a:t>
            </a:r>
            <a:r>
              <a:rPr lang="en-US" altLang="en-US" sz="1800" dirty="0">
                <a:solidFill>
                  <a:schemeClr val="accent3"/>
                </a:solidFill>
              </a:rPr>
              <a:t>, P., &amp; </a:t>
            </a:r>
            <a:r>
              <a:rPr lang="en-US" altLang="en-US" sz="1800" dirty="0" err="1">
                <a:solidFill>
                  <a:schemeClr val="accent3"/>
                </a:solidFill>
              </a:rPr>
              <a:t>Borén</a:t>
            </a:r>
            <a:r>
              <a:rPr lang="en-US" altLang="en-US" sz="1800" dirty="0">
                <a:solidFill>
                  <a:schemeClr val="accent3"/>
                </a:solidFill>
              </a:rPr>
              <a:t>, J. (2012). </a:t>
            </a:r>
            <a:r>
              <a:rPr lang="en-US" altLang="en-US" sz="1800" i="1" dirty="0">
                <a:solidFill>
                  <a:schemeClr val="accent3"/>
                </a:solidFill>
              </a:rPr>
              <a:t>Nutrition, Metabolism and Cardiovascular Diseases, 22</a:t>
            </a:r>
            <a:r>
              <a:rPr lang="en-US" altLang="en-US" sz="1800" dirty="0">
                <a:solidFill>
                  <a:schemeClr val="accent3"/>
                </a:solidFill>
              </a:rPr>
              <a:t>(1), 1-7. </a:t>
            </a:r>
          </a:p>
        </p:txBody>
      </p:sp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3295650" y="3771900"/>
            <a:ext cx="3771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sp>
        <p:nvSpPr>
          <p:cNvPr id="103432" name="TextBox 2"/>
          <p:cNvSpPr txBox="1">
            <a:spLocks noChangeArrowheads="1"/>
          </p:cNvSpPr>
          <p:nvPr/>
        </p:nvSpPr>
        <p:spPr bwMode="auto">
          <a:xfrm>
            <a:off x="8858250" y="2362200"/>
            <a:ext cx="120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core protein</a:t>
            </a:r>
          </a:p>
        </p:txBody>
      </p:sp>
      <p:sp>
        <p:nvSpPr>
          <p:cNvPr id="103433" name="Left Arrow 4"/>
          <p:cNvSpPr>
            <a:spLocks noChangeArrowheads="1"/>
          </p:cNvSpPr>
          <p:nvPr/>
        </p:nvSpPr>
        <p:spPr bwMode="auto">
          <a:xfrm>
            <a:off x="8584406" y="2600325"/>
            <a:ext cx="273844" cy="13692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35CD5-4F18-430B-9EE9-F5205727335C}"/>
              </a:ext>
            </a:extLst>
          </p:cNvPr>
          <p:cNvSpPr txBox="1"/>
          <p:nvPr/>
        </p:nvSpPr>
        <p:spPr>
          <a:xfrm>
            <a:off x="1524000" y="4038600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clusters of positively charges amino acids on </a:t>
            </a:r>
            <a:r>
              <a:rPr lang="en-US" sz="2800" dirty="0" err="1"/>
              <a:t>apoB</a:t>
            </a:r>
            <a:r>
              <a:rPr lang="en-US" sz="2800" dirty="0"/>
              <a:t> attach to negatively charged glycosaminoglycan (GAG) chains              on proteoglycans</a:t>
            </a:r>
          </a:p>
        </p:txBody>
      </p:sp>
    </p:spTree>
    <p:extLst>
      <p:ext uri="{BB962C8B-B14F-4D97-AF65-F5344CB8AC3E}">
        <p14:creationId xmlns:p14="http://schemas.microsoft.com/office/powerpoint/2010/main" val="50411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2A66-F0A8-4769-B87B-0DC250A0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990603"/>
            <a:ext cx="9417539" cy="48162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2400" dirty="0"/>
              <a:t>1. </a:t>
            </a:r>
            <a:r>
              <a:rPr lang="en-US" sz="2400" dirty="0" err="1">
                <a:solidFill>
                  <a:schemeClr val="accent3"/>
                </a:solidFill>
              </a:rPr>
              <a:t>Holmlund</a:t>
            </a:r>
            <a:r>
              <a:rPr lang="en-US" sz="2400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J Clin </a:t>
            </a:r>
            <a:r>
              <a:rPr lang="en-US" sz="2400" dirty="0" err="1">
                <a:solidFill>
                  <a:schemeClr val="accent3"/>
                </a:solidFill>
              </a:rPr>
              <a:t>Periodontol</a:t>
            </a:r>
            <a:r>
              <a:rPr lang="en-US" sz="2400" dirty="0">
                <a:solidFill>
                  <a:schemeClr val="accent3"/>
                </a:solidFill>
              </a:rPr>
              <a:t> 48(12): 1605-1612.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2. Sharma, P., et al. (2021). "Oxidative stress links periodontal inflammation and renal function." Journal of Clinical Periodontology 48(3): 357-367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3. </a:t>
            </a:r>
            <a:r>
              <a:rPr lang="en-US" sz="2400" dirty="0" err="1">
                <a:solidFill>
                  <a:schemeClr val="accent3"/>
                </a:solidFill>
              </a:rPr>
              <a:t>Juszczyk</a:t>
            </a:r>
            <a:r>
              <a:rPr lang="en-US" sz="2400" dirty="0">
                <a:solidFill>
                  <a:schemeClr val="accent3"/>
                </a:solidFill>
              </a:rPr>
              <a:t>, G., et al. (2021). "Chronic Stress and Oxidative Stress as Common Factors of the Pathogenesis of Depression and Alzheimer’s Disease: The Role of Antioxidants in Prevention and Treatment.“                                   Antioxidants 10(9): 1439.</a:t>
            </a:r>
          </a:p>
          <a:p>
            <a:pPr marL="0" indent="0" algn="ctr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 algn="ctr">
              <a:buNone/>
              <a:defRPr/>
            </a:pPr>
            <a:endParaRPr lang="en-US" sz="1800" i="1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554104CB-D53E-4D20-999B-A3ACDEF0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228603"/>
            <a:ext cx="1049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New Studies for Scientific Update Session 12/8/2021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591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Smooth Muscle Cell Transformation and Migration Critical Step in ASVD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9525000" cy="3428999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SMC transition to a ‘migratory synthetic’ phenotype initiates and propagates ASVD.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These cells move into the intima and produce proteoglycans which trap lipoproteins.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sz="19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858000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685800" rtl="0" eaLnBrk="1" latinLnBrk="0" hangingPunct="1">
              <a:defRPr sz="105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3125" name="TextBox 4"/>
          <p:cNvSpPr txBox="1">
            <a:spLocks noChangeArrowheads="1"/>
          </p:cNvSpPr>
          <p:nvPr/>
        </p:nvSpPr>
        <p:spPr bwMode="auto">
          <a:xfrm>
            <a:off x="2133600" y="5020523"/>
            <a:ext cx="80010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accent3"/>
                </a:solidFill>
              </a:rPr>
              <a:t>Rudijanto</a:t>
            </a:r>
            <a:r>
              <a:rPr lang="en-US" altLang="en-US" sz="1800" dirty="0">
                <a:solidFill>
                  <a:schemeClr val="accent3"/>
                </a:solidFill>
              </a:rPr>
              <a:t>, A. (2007). The role of vascular smooth muscle cells on the pathogenesis of atherosclerosis. </a:t>
            </a:r>
            <a:r>
              <a:rPr lang="en-US" altLang="en-US" sz="1800" i="1" dirty="0">
                <a:solidFill>
                  <a:schemeClr val="accent3"/>
                </a:solidFill>
              </a:rPr>
              <a:t>Acta Med </a:t>
            </a:r>
            <a:r>
              <a:rPr lang="en-US" altLang="en-US" sz="1800" i="1" dirty="0" err="1">
                <a:solidFill>
                  <a:schemeClr val="accent3"/>
                </a:solidFill>
              </a:rPr>
              <a:t>Indones</a:t>
            </a:r>
            <a:r>
              <a:rPr lang="en-US" altLang="en-US" sz="1800" i="1" dirty="0">
                <a:solidFill>
                  <a:schemeClr val="accent3"/>
                </a:solidFill>
              </a:rPr>
              <a:t>, 39</a:t>
            </a:r>
            <a:r>
              <a:rPr lang="en-US" altLang="en-US" sz="1800" dirty="0">
                <a:solidFill>
                  <a:schemeClr val="accent3"/>
                </a:solidFill>
              </a:rPr>
              <a:t>(2), 86-93.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3"/>
                </a:solidFill>
              </a:rPr>
              <a:t>*Doran, A. C., </a:t>
            </a:r>
            <a:r>
              <a:rPr lang="en-US" altLang="en-US" sz="1800" dirty="0" err="1">
                <a:solidFill>
                  <a:schemeClr val="accent3"/>
                </a:solidFill>
              </a:rPr>
              <a:t>Meller</a:t>
            </a:r>
            <a:r>
              <a:rPr lang="en-US" altLang="en-US" sz="1800" dirty="0">
                <a:solidFill>
                  <a:schemeClr val="accent3"/>
                </a:solidFill>
              </a:rPr>
              <a:t>, N., &amp; McNamara, C. A. (2008). Role of Smooth Muscle Cells in the Initiation and Early Progression of Atherosclerosis. Arteriosclerosis, Thrombosis, and Vascular Biology, 28(5), 812-819.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3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7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91800" cy="6877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SMC Transformation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875324"/>
            <a:ext cx="10287000" cy="32849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Platelet derived growth factor (PDGF) is the key factor driving   SMC transformation.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553670"/>
            <a:ext cx="793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Owens, G. K., et. al. (2004). Molecular regulation of vascular smooth muscle cell differentiation in development and disease. </a:t>
            </a:r>
            <a:r>
              <a:rPr lang="en-US" i="1" dirty="0" err="1">
                <a:solidFill>
                  <a:schemeClr val="accent3"/>
                </a:solidFill>
              </a:rPr>
              <a:t>Physiol</a:t>
            </a:r>
            <a:r>
              <a:rPr lang="en-US" i="1" dirty="0">
                <a:solidFill>
                  <a:schemeClr val="accent3"/>
                </a:solidFill>
              </a:rPr>
              <a:t> Rev, 84</a:t>
            </a:r>
            <a:r>
              <a:rPr lang="en-US" dirty="0">
                <a:solidFill>
                  <a:schemeClr val="accent3"/>
                </a:solidFill>
              </a:rPr>
              <a:t>(3), 767-801.</a:t>
            </a:r>
          </a:p>
          <a:p>
            <a:pPr algn="ctr"/>
            <a:r>
              <a:rPr lang="fr-FR" dirty="0">
                <a:solidFill>
                  <a:schemeClr val="accent3"/>
                </a:solidFill>
              </a:rPr>
              <a:t>*Zhang, B., et. al. (2015). Infect Immun. doi:10.1128/iai.00498-15</a:t>
            </a: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0A2300C-663A-4E53-AF70-741A61ACC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60246" y="2081200"/>
            <a:ext cx="4087446" cy="307144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4E4EF73-7694-4D76-B6B1-498A43FEC3F3}"/>
              </a:ext>
            </a:extLst>
          </p:cNvPr>
          <p:cNvSpPr/>
          <p:nvPr/>
        </p:nvSpPr>
        <p:spPr>
          <a:xfrm>
            <a:off x="6221047" y="1906954"/>
            <a:ext cx="3384062" cy="1522046"/>
          </a:xfrm>
          <a:prstGeom prst="wedgeEllipseCallout">
            <a:avLst>
              <a:gd name="adj1" fmla="val -82265"/>
              <a:gd name="adj2" fmla="val 51717"/>
            </a:avLst>
          </a:prstGeom>
          <a:solidFill>
            <a:srgbClr val="4BC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Guess what increases PDGF?!</a:t>
            </a:r>
          </a:p>
        </p:txBody>
      </p:sp>
    </p:spTree>
    <p:extLst>
      <p:ext uri="{BB962C8B-B14F-4D97-AF65-F5344CB8AC3E}">
        <p14:creationId xmlns:p14="http://schemas.microsoft.com/office/powerpoint/2010/main" val="33420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668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Oxidative Stress Activates Platelets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31815"/>
            <a:ext cx="10134600" cy="4278519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Increases Platelet Derived Growth Factor  (PDGF)*</a:t>
            </a:r>
          </a:p>
          <a:p>
            <a:pPr marL="0" indent="0" algn="ctr"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1" y="4369476"/>
            <a:ext cx="7772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*Rossi, E., et. al. (1998). Increased Plasma Levels of Platelet-Derived Growth Factor (PDGF-BB + PDGF-AB) in Patients with Never-Treated Mild Essential Hypertension.                                                                               </a:t>
            </a:r>
            <a:r>
              <a:rPr lang="en-US" i="1" dirty="0">
                <a:solidFill>
                  <a:schemeClr val="accent3"/>
                </a:solidFill>
              </a:rPr>
              <a:t>American Journal of Hypertension, 11</a:t>
            </a:r>
            <a:r>
              <a:rPr lang="en-US" dirty="0">
                <a:solidFill>
                  <a:schemeClr val="accent3"/>
                </a:solidFill>
              </a:rPr>
              <a:t>(10), 1239-1243.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^Owens, G. K., et. al. (2004). Molecular regulation of vascular smooth muscle cell differentiation in development and disease.                                   </a:t>
            </a:r>
            <a:r>
              <a:rPr lang="en-US" dirty="0" err="1">
                <a:solidFill>
                  <a:schemeClr val="accent3"/>
                </a:solidFill>
              </a:rPr>
              <a:t>Physiol</a:t>
            </a:r>
            <a:r>
              <a:rPr lang="en-US" dirty="0">
                <a:solidFill>
                  <a:schemeClr val="accent3"/>
                </a:solidFill>
              </a:rPr>
              <a:t> Rev, 84(3), 767-801.  </a:t>
            </a:r>
          </a:p>
        </p:txBody>
      </p:sp>
    </p:spTree>
    <p:extLst>
      <p:ext uri="{BB962C8B-B14F-4D97-AF65-F5344CB8AC3E}">
        <p14:creationId xmlns:p14="http://schemas.microsoft.com/office/powerpoint/2010/main" val="21206891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363200" cy="10578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Binding of Lipoproteins Generates                 Additional Inflammation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492738"/>
            <a:ext cx="9829800" cy="444193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These trapped lipoproteins become oxidized generating inflammatory signals. </a:t>
            </a:r>
          </a:p>
          <a:p>
            <a:pPr marL="0" indent="0" algn="ctr">
              <a:buNone/>
              <a:defRPr/>
            </a:pPr>
            <a:endParaRPr lang="en-US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438402" y="5325070"/>
            <a:ext cx="7772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accent3"/>
                </a:solidFill>
              </a:rPr>
              <a:t>Nakashima, Y., et. al. (2008). Early atherosclerosis in humans: role of diffuse intimal thickening and extracellular matrix proteoglycans. </a:t>
            </a:r>
            <a:r>
              <a:rPr lang="en-US" altLang="en-US" dirty="0" err="1">
                <a:solidFill>
                  <a:schemeClr val="accent3"/>
                </a:solidFill>
              </a:rPr>
              <a:t>Cardiovasc</a:t>
            </a:r>
            <a:r>
              <a:rPr lang="en-US" altLang="en-US" dirty="0">
                <a:solidFill>
                  <a:schemeClr val="accent3"/>
                </a:solidFill>
              </a:rPr>
              <a:t> Res, 79(1), 14-23. </a:t>
            </a:r>
          </a:p>
        </p:txBody>
      </p:sp>
      <p:pic>
        <p:nvPicPr>
          <p:cNvPr id="4" name="Picture 3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F92861B1-5861-45FC-BA39-00E3B7F4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1723" y="2461847"/>
            <a:ext cx="2487002" cy="271975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13926F8-45D5-4717-97C2-78D85CDF7071}"/>
              </a:ext>
            </a:extLst>
          </p:cNvPr>
          <p:cNvSpPr/>
          <p:nvPr/>
        </p:nvSpPr>
        <p:spPr>
          <a:xfrm>
            <a:off x="1711569" y="2461847"/>
            <a:ext cx="4775199" cy="2117968"/>
          </a:xfrm>
          <a:prstGeom prst="wedgeEllipseCallout">
            <a:avLst>
              <a:gd name="adj1" fmla="val 77367"/>
              <a:gd name="adj2" fmla="val 1637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 other “root” lipoproteins are fuel to create even more oxidative stress.</a:t>
            </a:r>
          </a:p>
        </p:txBody>
      </p:sp>
    </p:spTree>
    <p:extLst>
      <p:ext uri="{BB962C8B-B14F-4D97-AF65-F5344CB8AC3E}">
        <p14:creationId xmlns:p14="http://schemas.microsoft.com/office/powerpoint/2010/main" val="24275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6774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Lipoprotein Binding in the Arterial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382000" cy="3581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Native LDL-C is not inflammatory.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When LDL-C gets trapped in the intima, it becomes oxidized and then generates inflammation.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113669" name="TextBox 4"/>
          <p:cNvSpPr txBox="1">
            <a:spLocks noChangeArrowheads="1"/>
          </p:cNvSpPr>
          <p:nvPr/>
        </p:nvSpPr>
        <p:spPr bwMode="auto">
          <a:xfrm>
            <a:off x="2438400" y="4876803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accent3"/>
                </a:solidFill>
              </a:rPr>
              <a:t>Fogelstrand</a:t>
            </a:r>
            <a:r>
              <a:rPr lang="en-US" altLang="en-US" sz="1800" dirty="0">
                <a:solidFill>
                  <a:schemeClr val="accent3"/>
                </a:solidFill>
              </a:rPr>
              <a:t>, P., &amp; </a:t>
            </a:r>
            <a:r>
              <a:rPr lang="en-US" altLang="en-US" sz="1800" dirty="0" err="1">
                <a:solidFill>
                  <a:schemeClr val="accent3"/>
                </a:solidFill>
              </a:rPr>
              <a:t>Borén</a:t>
            </a:r>
            <a:r>
              <a:rPr lang="en-US" altLang="en-US" sz="1800" dirty="0">
                <a:solidFill>
                  <a:schemeClr val="accent3"/>
                </a:solidFill>
              </a:rPr>
              <a:t>, J. (2012).                                                                  </a:t>
            </a:r>
            <a:r>
              <a:rPr lang="en-US" altLang="en-US" sz="1800" i="1" dirty="0">
                <a:solidFill>
                  <a:schemeClr val="accent3"/>
                </a:solidFill>
              </a:rPr>
              <a:t>Nutrition, Metabolism and Cardiovascular Diseases, 22</a:t>
            </a:r>
            <a:r>
              <a:rPr lang="en-US" altLang="en-US" sz="1800" dirty="0">
                <a:solidFill>
                  <a:schemeClr val="accent3"/>
                </a:solidFill>
              </a:rPr>
              <a:t>(1), 1-7. </a:t>
            </a:r>
          </a:p>
        </p:txBody>
      </p:sp>
    </p:spTree>
    <p:extLst>
      <p:ext uri="{BB962C8B-B14F-4D97-AF65-F5344CB8AC3E}">
        <p14:creationId xmlns:p14="http://schemas.microsoft.com/office/powerpoint/2010/main" val="26319461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6799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02154"/>
            <a:ext cx="9440984" cy="37826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Routine exercise increases endothelial                              nitric oxide synthase (</a:t>
            </a:r>
            <a:r>
              <a:rPr lang="en-US" dirty="0" err="1"/>
              <a:t>eNOS</a:t>
            </a:r>
            <a:r>
              <a:rPr lang="en-US" dirty="0"/>
              <a:t>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Aerobic exercise improves mitochondrial biogenesis and upregulates mitochondrial antioxidant defense system.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22696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6799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24000"/>
            <a:ext cx="9440984" cy="3860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Aerobic exercise training suppressed mitochondrial ROS formation and NADPH oxidase protein expression which is an important source of ROS.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At the same time, it increased expression of antioxidant enzymes and </a:t>
            </a:r>
            <a:r>
              <a:rPr lang="en-US" dirty="0" err="1"/>
              <a:t>mtDNA</a:t>
            </a:r>
            <a:r>
              <a:rPr lang="en-US" dirty="0"/>
              <a:t> content, enhanced ATP formation and reduced mitochondrial swelling.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391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6799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81908"/>
            <a:ext cx="9440984" cy="36028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Aerobic exercise increases catalase antioxidant activity.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Exercise increases tetrahydrobiopterin (BH4) which is cofactor in generating NO from L-arginine.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6007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6799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98954"/>
            <a:ext cx="9440984" cy="39858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ET-1 which can stimulate </a:t>
            </a:r>
            <a:r>
              <a:rPr lang="en-US" dirty="0" err="1"/>
              <a:t>cSMC</a:t>
            </a:r>
            <a:r>
              <a:rPr lang="en-US" dirty="0"/>
              <a:t> transformation and is increased by oxidative stress.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Regular resistive exercise lowers ET-1.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72305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67993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000369"/>
            <a:ext cx="9440984" cy="438443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Numerous molecular mechanisms activating oxidative stress can be controlled by aerobic exercise.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Exercise promotes an increase in insulin sensitivity which can last up to 48 hrs.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57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2A66-F0A8-4769-B87B-0DC250A0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990603"/>
            <a:ext cx="9417539" cy="48162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4. </a:t>
            </a:r>
            <a:r>
              <a:rPr lang="en-US" sz="2400" dirty="0" err="1">
                <a:solidFill>
                  <a:schemeClr val="accent3"/>
                </a:solidFill>
              </a:rPr>
              <a:t>Hahad</a:t>
            </a:r>
            <a:r>
              <a:rPr lang="en-US" sz="2400" dirty="0">
                <a:solidFill>
                  <a:schemeClr val="accent3"/>
                </a:solidFill>
              </a:rPr>
              <a:t>, O., et al. (2020). "Ambient Air Pollution Increases the Risk of Cerebrovascular and Neuropsychiatric Disorders through Induction of Inflammation and Oxidative Stress."                                                          International Journal of Molecular Sciences 21(12): 4306.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5. Yang, M., et al. (2020). "Effects of long-term exposure to air pollution on the incidence of type 2 diabetes mellitus: a meta-analysis of cohort studies." Environmental Science and Pollution Research 27(1): 798-811.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6. Stanek, A., et al. (2021). "Oxidative Stress Markers among Obstructive Sleep Apnea Patients." Oxidative Medicine and Cellular Longevity 2021: 9681595-9681595.</a:t>
            </a: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	</a:t>
            </a:r>
          </a:p>
          <a:p>
            <a:pPr marL="0" indent="0" algn="ctr">
              <a:buNone/>
              <a:defRPr/>
            </a:pPr>
            <a:endParaRPr lang="en-US" sz="2400" dirty="0"/>
          </a:p>
          <a:p>
            <a:pPr marL="0" indent="0" algn="ctr">
              <a:buNone/>
              <a:defRPr/>
            </a:pPr>
            <a:endParaRPr lang="en-US" sz="1800" dirty="0"/>
          </a:p>
          <a:p>
            <a:pPr marL="0" indent="0" algn="ctr">
              <a:buNone/>
              <a:defRPr/>
            </a:pPr>
            <a:endParaRPr lang="en-US" sz="1800" i="1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554104CB-D53E-4D20-999B-A3ACDEF0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228603"/>
            <a:ext cx="1049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New Studies for December 8,2021 Scientific Update Session</a:t>
            </a:r>
          </a:p>
        </p:txBody>
      </p:sp>
    </p:spTree>
    <p:extLst>
      <p:ext uri="{BB962C8B-B14F-4D97-AF65-F5344CB8AC3E}">
        <p14:creationId xmlns:p14="http://schemas.microsoft.com/office/powerpoint/2010/main" val="30543661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70338"/>
            <a:ext cx="9440984" cy="93003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Exercise Is a Champion                                   Reducing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000369"/>
            <a:ext cx="9440984" cy="438443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81909" y="552547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Kozakova</a:t>
            </a:r>
            <a:r>
              <a:rPr lang="en-US" dirty="0">
                <a:solidFill>
                  <a:schemeClr val="accent3"/>
                </a:solidFill>
              </a:rPr>
              <a:t>, M. and C. </a:t>
            </a:r>
            <a:r>
              <a:rPr lang="en-US" dirty="0" err="1">
                <a:solidFill>
                  <a:schemeClr val="accent3"/>
                </a:solidFill>
              </a:rPr>
              <a:t>Palombo</a:t>
            </a:r>
            <a:r>
              <a:rPr lang="en-US" dirty="0">
                <a:solidFill>
                  <a:schemeClr val="accent3"/>
                </a:solidFill>
              </a:rPr>
              <a:t> (2021). "Vascular Ageing and Aerobic Exercise." </a:t>
            </a:r>
            <a:r>
              <a:rPr lang="en-US" u="sng" dirty="0">
                <a:solidFill>
                  <a:schemeClr val="accent3"/>
                </a:solidFill>
              </a:rPr>
              <a:t>International Journal of Environmental Research and Public Health.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</a:t>
            </a:r>
            <a:r>
              <a:rPr lang="en-US" dirty="0">
                <a:solidFill>
                  <a:schemeClr val="accent3"/>
                </a:solidFill>
              </a:rPr>
              <a:t>(20): 10666.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395A6-9931-4769-AE98-044BEB0DD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" t="2689" r="3572" b="50709"/>
          <a:stretch/>
        </p:blipFill>
        <p:spPr>
          <a:xfrm>
            <a:off x="1453662" y="1242646"/>
            <a:ext cx="9737969" cy="390769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AC3DA2C-21E9-4789-A4D5-01CAE7125730}"/>
              </a:ext>
            </a:extLst>
          </p:cNvPr>
          <p:cNvSpPr/>
          <p:nvPr/>
        </p:nvSpPr>
        <p:spPr>
          <a:xfrm rot="18733262">
            <a:off x="3316257" y="1069987"/>
            <a:ext cx="322858" cy="6141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1494F-6578-41A1-9F71-ED21D105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4884">
            <a:off x="7081262" y="1051571"/>
            <a:ext cx="53039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6141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6330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Resistive 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789354"/>
            <a:ext cx="9440984" cy="45954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dirty="0"/>
              <a:t>35 sarcopenic pts; mean age 73; 12 week resistive exercise program; 15 sarcopenic pts in non-training arm.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Numerous markers of oxidative stress:</a:t>
            </a:r>
          </a:p>
          <a:p>
            <a:pPr marL="0" indent="0" algn="ctr">
              <a:buNone/>
              <a:defRPr/>
            </a:pPr>
            <a:r>
              <a:rPr lang="en-US" dirty="0"/>
              <a:t>ROS</a:t>
            </a:r>
          </a:p>
          <a:p>
            <a:pPr marL="0" indent="0" algn="ctr">
              <a:buNone/>
              <a:defRPr/>
            </a:pPr>
            <a:r>
              <a:rPr lang="en-US" dirty="0"/>
              <a:t>Total antioxidant capacity (TAC)</a:t>
            </a:r>
          </a:p>
          <a:p>
            <a:pPr marL="0" indent="0" algn="ctr">
              <a:buNone/>
              <a:defRPr/>
            </a:pPr>
            <a:r>
              <a:rPr lang="en-US" dirty="0"/>
              <a:t>Protein carbonyls (PC) – accumulated oxidized proteins</a:t>
            </a:r>
          </a:p>
          <a:p>
            <a:pPr marL="0" indent="0" algn="ctr">
              <a:buNone/>
              <a:defRPr/>
            </a:pPr>
            <a:r>
              <a:rPr lang="en-US" dirty="0" err="1"/>
              <a:t>Thiobarbituric</a:t>
            </a:r>
            <a:r>
              <a:rPr lang="en-US" dirty="0"/>
              <a:t> acid-reactive substances (TBARS)- ox lipids</a:t>
            </a:r>
          </a:p>
          <a:p>
            <a:pPr marL="0" indent="0" algn="ctr">
              <a:buNone/>
              <a:defRPr/>
            </a:pPr>
            <a:r>
              <a:rPr lang="en-US" dirty="0"/>
              <a:t>8-isoprostane (8-iso-PGF2-)- ox lipids</a:t>
            </a:r>
          </a:p>
          <a:p>
            <a:pPr marL="0" indent="0" algn="ctr">
              <a:buNone/>
              <a:defRPr/>
            </a:pPr>
            <a:r>
              <a:rPr lang="en-US" dirty="0"/>
              <a:t>8-OH-2-deoxyguanosine (8-OH-dG)- ox DNA damage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8673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Vezzoli, A., et al. (2019). "Moderate Intensity Resistive Training Reduces Oxidative Stress and Improves Muscle Mass and Function in Older Individuals." </a:t>
            </a:r>
            <a:r>
              <a:rPr lang="en-US" u="sng" dirty="0">
                <a:solidFill>
                  <a:schemeClr val="accent3"/>
                </a:solidFill>
              </a:rPr>
              <a:t>Antioxidants (Basel, Switzerland)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(10).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6330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Resistive 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789354"/>
            <a:ext cx="9440984" cy="459544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All indexes of </a:t>
            </a:r>
            <a:r>
              <a:rPr lang="en-US" dirty="0" err="1"/>
              <a:t>OxS</a:t>
            </a:r>
            <a:r>
              <a:rPr lang="en-US" dirty="0"/>
              <a:t> were significantly improved after resistive training.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ROS decreased 21.2%, (P &lt; 0.001)</a:t>
            </a:r>
          </a:p>
          <a:p>
            <a:pPr marL="0" indent="0" algn="ctr">
              <a:buNone/>
              <a:defRPr/>
            </a:pPr>
            <a:r>
              <a:rPr lang="en-US" dirty="0"/>
              <a:t>PC decreased 30.4% (P &lt; 0.01)</a:t>
            </a:r>
          </a:p>
          <a:p>
            <a:pPr marL="0" indent="0" algn="ctr">
              <a:buNone/>
              <a:defRPr/>
            </a:pPr>
            <a:r>
              <a:rPr lang="en-US" dirty="0"/>
              <a:t>TBARS decreased 24.2% (P &lt; 0.001)</a:t>
            </a:r>
          </a:p>
          <a:p>
            <a:pPr marL="0" indent="0" algn="ctr">
              <a:buNone/>
              <a:defRPr/>
            </a:pPr>
            <a:r>
              <a:rPr lang="en-US" dirty="0"/>
              <a:t>urinary 8-OH-dG decreased 36.7% (P &lt; 0.001)</a:t>
            </a:r>
          </a:p>
          <a:p>
            <a:pPr marL="0" indent="0" algn="ctr">
              <a:buNone/>
              <a:defRPr/>
            </a:pPr>
            <a:r>
              <a:rPr lang="en-US" dirty="0"/>
              <a:t> 8-iso-PGF2 decreased 26.3% (P &lt; 0.01) </a:t>
            </a:r>
          </a:p>
          <a:p>
            <a:pPr marL="0" indent="0" algn="ctr">
              <a:buNone/>
              <a:defRPr/>
            </a:pPr>
            <a:r>
              <a:rPr lang="en-US" dirty="0"/>
              <a:t>Conversely, TAC increased 24.8% (P &lt; 0.01)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Vezzoli, A., et al. (2019). "Moderate Intensity Resistive Training Reduces Oxidative Stress and Improves Muscle Mass and Function in Older Individuals." </a:t>
            </a:r>
            <a:r>
              <a:rPr lang="en-US" u="sng" dirty="0">
                <a:solidFill>
                  <a:schemeClr val="accent3"/>
                </a:solidFill>
              </a:rPr>
              <a:t>Antioxidants (Basel, Switzerland)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(10).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21936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6330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Resistive Exercise Reduces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141046"/>
            <a:ext cx="9440984" cy="42437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 </a:t>
            </a:r>
          </a:p>
          <a:p>
            <a:pPr marL="0" indent="0" algn="ctr">
              <a:buNone/>
              <a:defRPr/>
            </a:pPr>
            <a:r>
              <a:rPr lang="en-US" dirty="0"/>
              <a:t>Our findings support the key role played by resistive exercise in reducing </a:t>
            </a:r>
            <a:r>
              <a:rPr lang="en-US" dirty="0" err="1"/>
              <a:t>OxS</a:t>
            </a: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Vezzoli, A., et al. (2019). "Moderate Intensity Resistive Training Reduces Oxidative Stress and Improves Muscle Mass and Function in Older Individuals." </a:t>
            </a:r>
            <a:r>
              <a:rPr lang="en-US" u="sng" dirty="0">
                <a:solidFill>
                  <a:schemeClr val="accent3"/>
                </a:solidFill>
              </a:rPr>
              <a:t>Antioxidants (Basel, Switzerland)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(10).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2863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2"/>
            <a:ext cx="77724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/>
              <a:t>Exercise to Prevent Diabetes</a:t>
            </a:r>
          </a:p>
        </p:txBody>
      </p:sp>
      <p:sp>
        <p:nvSpPr>
          <p:cNvPr id="1238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71600" y="1066800"/>
            <a:ext cx="99822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Burning an extra 500 kcal/wk can reduce the risk of developing type 2 diabetes by 6%.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438401" y="4953003"/>
            <a:ext cx="7772400" cy="14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Helmrich, S. P., et al. (1991). "Physical Activity and Reduced Occurrence of Non-Insulin-Dependent Diabetes Mellitus."        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New England Journal of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325</a:t>
            </a:r>
            <a:r>
              <a:rPr lang="en-US" dirty="0">
                <a:solidFill>
                  <a:schemeClr val="accent3"/>
                </a:solidFill>
              </a:rPr>
              <a:t>(3): 147-152.</a:t>
            </a:r>
          </a:p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</a:t>
            </a:r>
          </a:p>
          <a:p>
            <a:pPr algn="ctr"/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040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9982200" cy="13989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/>
              <a:t>Improving Fitness Level Reduces Type 2 DM Incidence up to 70%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53662"/>
            <a:ext cx="9906000" cy="464552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4,187 healthy men; fitness assessed 4X over 7 yrs. (1979-1985)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 for DM comparing lowest to highest fitness trend quartile, after adjustment for: age, initial fitness, BMI, </a:t>
            </a:r>
            <a:r>
              <a:rPr lang="en-US" dirty="0" err="1"/>
              <a:t>syst</a:t>
            </a:r>
            <a:r>
              <a:rPr lang="en-US" dirty="0"/>
              <a:t> BP, smoking, alcohol and </a:t>
            </a:r>
            <a:r>
              <a:rPr lang="en-US" dirty="0" err="1"/>
              <a:t>Famhx</a:t>
            </a:r>
            <a:r>
              <a:rPr lang="en-US" dirty="0"/>
              <a:t> DM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  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HR- 0.33 (95% CI- 0.21-0.50)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438400" y="5486400"/>
            <a:ext cx="7772400" cy="12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Sawada, S. S., et al. (2010). "Long-Term Trends in Cardiorespiratory Fitness and the Incidence of Type 2 Diabetes."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Diabetes Care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33</a:t>
            </a:r>
            <a:r>
              <a:rPr lang="en-US" dirty="0">
                <a:solidFill>
                  <a:schemeClr val="accent3"/>
                </a:solidFill>
              </a:rPr>
              <a:t>(6): 1353-1357.</a:t>
            </a:r>
          </a:p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765208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"/>
            <a:ext cx="7772400" cy="838201"/>
          </a:xfrm>
        </p:spPr>
        <p:txBody>
          <a:bodyPr/>
          <a:lstStyle/>
          <a:p>
            <a:pPr algn="ctr"/>
            <a:r>
              <a:rPr lang="en-US" dirty="0"/>
              <a:t>This is a Problem: Weight!</a:t>
            </a:r>
          </a:p>
        </p:txBody>
      </p:sp>
      <p:pic>
        <p:nvPicPr>
          <p:cNvPr id="5" name="Content Placeholder 4" descr="http://www.minmit.com/wp-content/uploads/2012/05/ObeseFamilyinFrontofFastFoodRestaura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5"/>
            <a:ext cx="3644538" cy="34289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01063-C21E-4315-AA3A-6ACF3962680F}"/>
              </a:ext>
            </a:extLst>
          </p:cNvPr>
          <p:cNvSpPr txBox="1"/>
          <p:nvPr/>
        </p:nvSpPr>
        <p:spPr>
          <a:xfrm>
            <a:off x="7924800" y="3733800"/>
            <a:ext cx="68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D0C449-3CD9-4A4B-9C20-74FEC6D9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25"/>
          <a:stretch/>
        </p:blipFill>
        <p:spPr>
          <a:xfrm flipH="1">
            <a:off x="9566027" y="3429001"/>
            <a:ext cx="1172307" cy="2112107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8E2BB88-D725-4BB7-9439-4E96D72EE5DB}"/>
              </a:ext>
            </a:extLst>
          </p:cNvPr>
          <p:cNvSpPr/>
          <p:nvPr/>
        </p:nvSpPr>
        <p:spPr>
          <a:xfrm>
            <a:off x="7104184" y="2547815"/>
            <a:ext cx="2344615" cy="1555262"/>
          </a:xfrm>
          <a:prstGeom prst="wedgeEllipseCallout">
            <a:avLst>
              <a:gd name="adj1" fmla="val 70167"/>
              <a:gd name="adj2" fmla="val 80088"/>
            </a:avLst>
          </a:prstGeom>
          <a:solidFill>
            <a:srgbClr val="6C93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Causes OS &amp; DM</a:t>
            </a:r>
          </a:p>
        </p:txBody>
      </p:sp>
    </p:spTree>
    <p:extLst>
      <p:ext uri="{BB962C8B-B14F-4D97-AF65-F5344CB8AC3E}">
        <p14:creationId xmlns:p14="http://schemas.microsoft.com/office/powerpoint/2010/main" val="6677969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304809"/>
            <a:ext cx="8281989" cy="6858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Diet: What to Consume??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87B4227-0133-4FAF-80C2-55FFABB2E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9048" y="762000"/>
            <a:ext cx="7086599" cy="5029200"/>
          </a:xfr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90DD9AD-8C0B-481B-9B60-21632916CB5F}"/>
              </a:ext>
            </a:extLst>
          </p:cNvPr>
          <p:cNvSpPr/>
          <p:nvPr/>
        </p:nvSpPr>
        <p:spPr>
          <a:xfrm>
            <a:off x="8487509" y="1625600"/>
            <a:ext cx="3321538" cy="1422400"/>
          </a:xfrm>
          <a:prstGeom prst="cloudCallout">
            <a:avLst>
              <a:gd name="adj1" fmla="val -70009"/>
              <a:gd name="adj2" fmla="val 53159"/>
            </a:avLst>
          </a:prstGeom>
          <a:solidFill>
            <a:srgbClr val="BCD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Consume antioxidants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Primordial Unifier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4A1116-CDB6-4B12-B6A4-923B28F2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785" y="920750"/>
            <a:ext cx="8237416" cy="517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2FF6-DFF2-46DC-AF81-E56F27120D92}"/>
              </a:ext>
            </a:extLst>
          </p:cNvPr>
          <p:cNvSpPr txBox="1"/>
          <p:nvPr/>
        </p:nvSpPr>
        <p:spPr>
          <a:xfrm>
            <a:off x="8878277" y="4743937"/>
            <a:ext cx="12739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</a:rPr>
              <a:t>Air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</a:rPr>
              <a:t>Polution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6D49-74F1-4028-BC57-1F7C377A0425}"/>
              </a:ext>
            </a:extLst>
          </p:cNvPr>
          <p:cNvSpPr txBox="1"/>
          <p:nvPr/>
        </p:nvSpPr>
        <p:spPr>
          <a:xfrm>
            <a:off x="2110154" y="3552371"/>
            <a:ext cx="8237416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Oxidative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9225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1430215"/>
            <a:ext cx="10096900" cy="4668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Well that was an interesting journey which helps simplify and explain why the BDM is so effective.</a:t>
            </a:r>
          </a:p>
          <a:p>
            <a:pPr marL="0" indent="0" algn="ctr">
              <a:buNone/>
              <a:defRPr/>
            </a:pPr>
            <a:r>
              <a:rPr lang="en-US" dirty="0"/>
              <a:t>It can prevent DM.</a:t>
            </a:r>
          </a:p>
          <a:p>
            <a:pPr marL="0" indent="0" algn="ctr">
              <a:buNone/>
              <a:defRPr/>
            </a:pPr>
            <a:r>
              <a:rPr lang="en-US" dirty="0"/>
              <a:t>Managing PD is an important element as is                                                 all the BDM “root causes”.</a:t>
            </a:r>
          </a:p>
          <a:p>
            <a:pPr marL="0" indent="0" algn="ctr">
              <a:buNone/>
              <a:defRPr/>
            </a:pPr>
            <a:r>
              <a:rPr lang="en-US" dirty="0"/>
              <a:t>All of the roots are intertwined and unified in OS.</a:t>
            </a:r>
          </a:p>
          <a:p>
            <a:pPr marL="0" indent="0" algn="ctr">
              <a:buNone/>
              <a:defRPr/>
            </a:pPr>
            <a:r>
              <a:rPr lang="en-US" dirty="0"/>
              <a:t>The primordial spark for inflammation is OS.</a:t>
            </a:r>
          </a:p>
        </p:txBody>
      </p:sp>
    </p:spTree>
    <p:extLst>
      <p:ext uri="{BB962C8B-B14F-4D97-AF65-F5344CB8AC3E}">
        <p14:creationId xmlns:p14="http://schemas.microsoft.com/office/powerpoint/2010/main" val="287119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2A66-F0A8-4769-B87B-0DC250A0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990603"/>
            <a:ext cx="9417539" cy="481622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7. </a:t>
            </a:r>
            <a:r>
              <a:rPr lang="en-US" sz="2400" dirty="0" err="1">
                <a:solidFill>
                  <a:schemeClr val="accent3"/>
                </a:solidFill>
              </a:rPr>
              <a:t>Jeong</a:t>
            </a:r>
            <a:r>
              <a:rPr lang="en-US" sz="2400" dirty="0">
                <a:solidFill>
                  <a:schemeClr val="accent3"/>
                </a:solidFill>
              </a:rPr>
              <a:t>, D., et al. (2021). "Impact of HCV infection and ethnicity on incident type 2 diabetes: findings from a large population-based cohort in British Columbia." BMJ Open Diabetes Res Care 9(1).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8. Ma, T., et al. (2021). "Electronic cigarette aerosols induce oxidative stress-dependent cell death and NF-</a:t>
            </a:r>
            <a:r>
              <a:rPr lang="el-GR" sz="2400" dirty="0">
                <a:solidFill>
                  <a:schemeClr val="accent3"/>
                </a:solidFill>
              </a:rPr>
              <a:t>κ</a:t>
            </a:r>
            <a:r>
              <a:rPr lang="en-US" sz="2400" dirty="0">
                <a:solidFill>
                  <a:schemeClr val="accent3"/>
                </a:solidFill>
              </a:rPr>
              <a:t>B mediated acute lung inflammation in mice." Archives of Toxicology 95(1): 195-205.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9. Zhao, Y., et al. (2021). "Mechanisms of Atherosclerosis Induced by Postprandial Lipemia." Front Cardiovasc Med 8: 636947.</a:t>
            </a: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	</a:t>
            </a:r>
          </a:p>
          <a:p>
            <a:pPr marL="0" indent="0" algn="ctr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 algn="ctr">
              <a:buNone/>
              <a:defRPr/>
            </a:pPr>
            <a:endParaRPr lang="en-US" sz="1800" i="1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554104CB-D53E-4D20-999B-A3ACDEF0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228603"/>
            <a:ext cx="1049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New Studies for Scientific Update Session 12/8/2021</a:t>
            </a:r>
          </a:p>
        </p:txBody>
      </p:sp>
    </p:spTree>
    <p:extLst>
      <p:ext uri="{BB962C8B-B14F-4D97-AF65-F5344CB8AC3E}">
        <p14:creationId xmlns:p14="http://schemas.microsoft.com/office/powerpoint/2010/main" val="376110737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6121-9A46-43F2-AB24-399EF30D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10134600" cy="144780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can we measure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5B9F-D20F-4558-8FD9-274FBB39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209801"/>
            <a:ext cx="7772400" cy="4495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Isoprostane</a:t>
            </a:r>
            <a:r>
              <a:rPr lang="en-US" dirty="0"/>
              <a:t> is the “gold standard” to measure  oxidative stress.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Our current cut point is probably too high!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9F360-08CB-457C-B288-BF10E54546E9}"/>
              </a:ext>
            </a:extLst>
          </p:cNvPr>
          <p:cNvSpPr txBox="1"/>
          <p:nvPr/>
        </p:nvSpPr>
        <p:spPr>
          <a:xfrm>
            <a:off x="2438400" y="4724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Morrow, J. D. (2005). Quantification of </a:t>
            </a:r>
            <a:r>
              <a:rPr lang="en-US" dirty="0" err="1">
                <a:solidFill>
                  <a:schemeClr val="accent3"/>
                </a:solidFill>
              </a:rPr>
              <a:t>Isoprostanes</a:t>
            </a:r>
            <a:r>
              <a:rPr lang="en-US" dirty="0">
                <a:solidFill>
                  <a:schemeClr val="accent3"/>
                </a:solidFill>
              </a:rPr>
              <a:t> as Indices of Oxidant Stress and the Risk of Atherosclerosis in Humans.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 Arteriosclerosis, Thrombosis, and Vascular Biology, 25(2), 279-286. </a:t>
            </a:r>
          </a:p>
        </p:txBody>
      </p:sp>
    </p:spTree>
    <p:extLst>
      <p:ext uri="{BB962C8B-B14F-4D97-AF65-F5344CB8AC3E}">
        <p14:creationId xmlns:p14="http://schemas.microsoft.com/office/powerpoint/2010/main" val="13420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3AB24377-BCBF-48F6-960D-E02BEA9D8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2276669"/>
            <a:ext cx="5701005" cy="3900294"/>
          </a:xfrm>
        </p:spPr>
      </p:pic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id="{0DA2DE7C-E568-4586-8CF8-0EA7F2F926A6}"/>
              </a:ext>
            </a:extLst>
          </p:cNvPr>
          <p:cNvSpPr/>
          <p:nvPr/>
        </p:nvSpPr>
        <p:spPr>
          <a:xfrm>
            <a:off x="5197231" y="211015"/>
            <a:ext cx="3024554" cy="176627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71"/>
              <a:gd name="adj6" fmla="val 4015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OS as your filter for analyzing any issue. </a:t>
            </a:r>
          </a:p>
        </p:txBody>
      </p:sp>
    </p:spTree>
    <p:extLst>
      <p:ext uri="{BB962C8B-B14F-4D97-AF65-F5344CB8AC3E}">
        <p14:creationId xmlns:p14="http://schemas.microsoft.com/office/powerpoint/2010/main" val="38123474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03626945-9978-4D1A-A100-AF268C862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021" r="11481" b="23551"/>
          <a:stretch/>
        </p:blipFill>
        <p:spPr>
          <a:xfrm>
            <a:off x="3181739" y="1110343"/>
            <a:ext cx="5047861" cy="3732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AB63B-D3E2-4E97-BE80-11909DA6DAC1}"/>
              </a:ext>
            </a:extLst>
          </p:cNvPr>
          <p:cNvSpPr txBox="1"/>
          <p:nvPr/>
        </p:nvSpPr>
        <p:spPr>
          <a:xfrm>
            <a:off x="7856376" y="4487551"/>
            <a:ext cx="485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E78BC6-AAC7-4EF4-9123-CB998B2EA577}"/>
              </a:ext>
            </a:extLst>
          </p:cNvPr>
          <p:cNvSpPr/>
          <p:nvPr/>
        </p:nvSpPr>
        <p:spPr>
          <a:xfrm>
            <a:off x="8098971" y="406401"/>
            <a:ext cx="3497424" cy="2405184"/>
          </a:xfrm>
          <a:prstGeom prst="cloudCallout">
            <a:avLst>
              <a:gd name="adj1" fmla="val -67313"/>
              <a:gd name="adj2" fmla="val 2610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Stop</a:t>
            </a:r>
          </a:p>
          <a:p>
            <a:pPr algn="ctr"/>
            <a:r>
              <a:rPr lang="en-US" sz="3600" dirty="0"/>
              <a:t>Oxidative</a:t>
            </a:r>
          </a:p>
          <a:p>
            <a:pPr algn="ctr"/>
            <a:r>
              <a:rPr lang="en-US" sz="3600" dirty="0"/>
              <a:t>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DA46F-41C4-4333-9A9A-0FD111044E37}"/>
              </a:ext>
            </a:extLst>
          </p:cNvPr>
          <p:cNvSpPr txBox="1"/>
          <p:nvPr/>
        </p:nvSpPr>
        <p:spPr>
          <a:xfrm rot="21105921">
            <a:off x="4400062" y="3907695"/>
            <a:ext cx="239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BDM</a:t>
            </a:r>
          </a:p>
        </p:txBody>
      </p:sp>
    </p:spTree>
    <p:extLst>
      <p:ext uri="{BB962C8B-B14F-4D97-AF65-F5344CB8AC3E}">
        <p14:creationId xmlns:p14="http://schemas.microsoft.com/office/powerpoint/2010/main" val="16692261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Statins Associated With Accelerating                        DM Progression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75508"/>
            <a:ext cx="9440984" cy="400929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Retrospective matched-cohort study from VA; DM pts mean age 60; 5% female; matched 83,022 pairs of new statin users and ‘active comparator’ group of new users of H2 blockers (H2B) or proton pump inhibitors (PPI) not on statins; follow-up was &gt;2 months up to 12 yrs.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Outcome: evidence of DM progression (new insulin </a:t>
            </a:r>
            <a:r>
              <a:rPr lang="en-US" dirty="0" err="1"/>
              <a:t>rx</a:t>
            </a:r>
            <a:r>
              <a:rPr lang="en-US" dirty="0"/>
              <a:t>, increased number DM meds, </a:t>
            </a:r>
            <a:r>
              <a:rPr lang="en-US" u="sng" dirty="0"/>
              <a:t>&gt;</a:t>
            </a:r>
            <a:r>
              <a:rPr lang="en-US" dirty="0"/>
              <a:t>5 glucose levels &gt;200mg/dL, ketoacidosis, uncontrolled DM)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Mansi, I. A., et al. (2021). "Association of Statin Therapy Initiation With Diabetes Progression: A Retrospective Matched-Cohort Study." </a:t>
            </a:r>
            <a:r>
              <a:rPr lang="en-US" u="sng" dirty="0">
                <a:solidFill>
                  <a:schemeClr val="accent3"/>
                </a:solidFill>
              </a:rPr>
              <a:t>JAMA Internal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181</a:t>
            </a:r>
            <a:r>
              <a:rPr lang="en-US" dirty="0">
                <a:solidFill>
                  <a:schemeClr val="accent3"/>
                </a:solidFill>
              </a:rPr>
              <a:t>(12): 1562-1574.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Statins Associated With Accelerating                        DM Progression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89538"/>
            <a:ext cx="9440984" cy="40952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dirty="0"/>
              <a:t>Used an active comparator, new user design, to minimize unmeasured confounders and confounding by indication.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Statin group: pts who initiated </a:t>
            </a:r>
            <a:r>
              <a:rPr lang="en-US" dirty="0" err="1"/>
              <a:t>rx</a:t>
            </a:r>
            <a:r>
              <a:rPr lang="en-US" dirty="0"/>
              <a:t> within study period (2003-2015).</a:t>
            </a:r>
          </a:p>
          <a:p>
            <a:pPr marL="0" indent="0" algn="ctr">
              <a:buNone/>
              <a:defRPr/>
            </a:pPr>
            <a:r>
              <a:rPr lang="en-US" dirty="0"/>
              <a:t>Active comparator group: pts who initiated H2B or PPI </a:t>
            </a:r>
            <a:r>
              <a:rPr lang="en-US" dirty="0" err="1"/>
              <a:t>rx</a:t>
            </a:r>
            <a:r>
              <a:rPr lang="en-US" dirty="0"/>
              <a:t>                  &amp; not a statin.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Mansi, I. A., et al. (2021). "Association of Statin Therapy Initiation With Diabetes Progression: A Retrospective Matched-Cohort Study." </a:t>
            </a:r>
            <a:r>
              <a:rPr lang="en-US" u="sng" dirty="0">
                <a:solidFill>
                  <a:schemeClr val="accent3"/>
                </a:solidFill>
              </a:rPr>
              <a:t>JAMA Internal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181</a:t>
            </a:r>
            <a:r>
              <a:rPr lang="en-US" dirty="0">
                <a:solidFill>
                  <a:schemeClr val="accent3"/>
                </a:solidFill>
              </a:rPr>
              <a:t>(12): 1562-1574.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7F24BB3-F475-4504-AC8B-50B1C51F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4853" y="2032000"/>
            <a:ext cx="1795585" cy="12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2335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Statins Associated With Accelerating                        DM Progression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42831"/>
            <a:ext cx="9440984" cy="36419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Each individual component of the outcome was significantly higher among statin users.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Overall, DM progression was 37% more likely if on a statin.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OR-1.37  (95%CI, 1.35-1.40) p &lt; 0.001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Mansi, I. A., et al. (2021). "Association of Statin Therapy Initiation With Diabetes Progression: A Retrospective Matched-Cohort Study." </a:t>
            </a:r>
            <a:r>
              <a:rPr lang="en-US" u="sng" dirty="0">
                <a:solidFill>
                  <a:schemeClr val="accent3"/>
                </a:solidFill>
              </a:rPr>
              <a:t>JAMA Internal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181</a:t>
            </a:r>
            <a:r>
              <a:rPr lang="en-US" dirty="0">
                <a:solidFill>
                  <a:schemeClr val="accent3"/>
                </a:solidFill>
              </a:rPr>
              <a:t>(12): 1562-1574.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41543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Statins Associated With Accelerating                        DM Progression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02154"/>
            <a:ext cx="9440984" cy="37826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Statin use is associated with diabetes progression.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risk-benefit ratio of statin use in pts with DM should take into consideration its metabolic effects.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Mansi, I. A., et al. (2021). "Association of Statin Therapy Initiation With Diabetes Progression: A Retrospective Matched-Cohort Study." </a:t>
            </a:r>
            <a:r>
              <a:rPr lang="en-US" u="sng" dirty="0">
                <a:solidFill>
                  <a:schemeClr val="accent3"/>
                </a:solidFill>
              </a:rPr>
              <a:t>JAMA Internal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181</a:t>
            </a:r>
            <a:r>
              <a:rPr lang="en-US" dirty="0">
                <a:solidFill>
                  <a:schemeClr val="accent3"/>
                </a:solidFill>
              </a:rPr>
              <a:t>(12): 1562-1574.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93593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10" name="Content Placeholder 9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EFFA8CB0-7854-4E5E-8A0B-80F193A24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13463" y="2143858"/>
            <a:ext cx="4471458" cy="2682875"/>
          </a:xfr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B351A6B-6776-4AD2-90C2-B8956FA7F95E}"/>
              </a:ext>
            </a:extLst>
          </p:cNvPr>
          <p:cNvSpPr/>
          <p:nvPr/>
        </p:nvSpPr>
        <p:spPr>
          <a:xfrm>
            <a:off x="3876432" y="1069241"/>
            <a:ext cx="3759200" cy="920750"/>
          </a:xfrm>
          <a:prstGeom prst="wedgeEllipseCallout">
            <a:avLst>
              <a:gd name="adj1" fmla="val -49315"/>
              <a:gd name="adj2" fmla="val 233110"/>
            </a:avLst>
          </a:prstGeom>
          <a:solidFill>
            <a:srgbClr val="517E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OMG!!!!</a:t>
            </a:r>
          </a:p>
          <a:p>
            <a:pPr algn="ctr"/>
            <a:r>
              <a:rPr lang="en-US" sz="2800" dirty="0"/>
              <a:t>Crazy study!!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8AF41B-EBA3-4D9C-B8B9-8601CE338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8186531" y="2143858"/>
            <a:ext cx="3359518" cy="4036447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D29C10A-70FB-4B74-A95E-6F1D2D3A69CB}"/>
              </a:ext>
            </a:extLst>
          </p:cNvPr>
          <p:cNvSpPr/>
          <p:nvPr/>
        </p:nvSpPr>
        <p:spPr>
          <a:xfrm>
            <a:off x="5230368" y="2354580"/>
            <a:ext cx="2734057" cy="2626020"/>
          </a:xfrm>
          <a:prstGeom prst="cloudCallout">
            <a:avLst>
              <a:gd name="adj1" fmla="val 96558"/>
              <a:gd name="adj2" fmla="val 2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Yes!!</a:t>
            </a:r>
          </a:p>
          <a:p>
            <a:pPr algn="ctr"/>
            <a:r>
              <a:rPr lang="en-US" sz="2800" dirty="0"/>
              <a:t>JAMA should be ashamed!!</a:t>
            </a:r>
          </a:p>
        </p:txBody>
      </p:sp>
    </p:spTree>
    <p:extLst>
      <p:ext uri="{BB962C8B-B14F-4D97-AF65-F5344CB8AC3E}">
        <p14:creationId xmlns:p14="http://schemas.microsoft.com/office/powerpoint/2010/main" val="5549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1257299"/>
            <a:ext cx="10096900" cy="484187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Comparator group is ridiculous!</a:t>
            </a:r>
          </a:p>
          <a:p>
            <a:pPr marL="0" indent="0" algn="ctr">
              <a:buNone/>
              <a:defRPr/>
            </a:pPr>
            <a:r>
              <a:rPr lang="en-US" dirty="0"/>
              <a:t>Are the researchers and reviewers aware of what                        triggers IR &amp; DM?!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AC08A-399C-44C3-A59F-1F4B4C26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2280" y="2926243"/>
            <a:ext cx="1760219" cy="317293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A2498F-26F2-4B8C-BB04-095619CAB4C8}"/>
              </a:ext>
            </a:extLst>
          </p:cNvPr>
          <p:cNvSpPr/>
          <p:nvPr/>
        </p:nvSpPr>
        <p:spPr>
          <a:xfrm>
            <a:off x="2766060" y="2720340"/>
            <a:ext cx="2983230" cy="2045970"/>
          </a:xfrm>
          <a:prstGeom prst="wedgeRoundRectCallout">
            <a:avLst>
              <a:gd name="adj1" fmla="val 102922"/>
              <a:gd name="adj2" fmla="val 4399"/>
              <a:gd name="adj3" fmla="val 16667"/>
            </a:avLst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Someone needs to show them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10408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H2 Blockers </a:t>
            </a:r>
            <a:r>
              <a:rPr lang="en-US" sz="3600"/>
              <a:t>Are Anti-oxidants</a:t>
            </a:r>
            <a:endParaRPr lang="en-US" sz="3600" dirty="0"/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74092"/>
            <a:ext cx="9440984" cy="36107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Ranitidine significantly increases the level of                 antioxidant enzymes.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proves the gastroprotective action is generated              by its antioxidant defense mechanism.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213489" y="5470768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Maheshwarappa</a:t>
            </a:r>
            <a:r>
              <a:rPr lang="en-US" dirty="0">
                <a:solidFill>
                  <a:schemeClr val="accent3"/>
                </a:solidFill>
              </a:rPr>
              <a:t>, Y. and S. Dixit (2021). "Study on effect of ranitidine along with N-acetylcysteine in canine gastritis.“                                                                  The Pharma Innovation Journal; SP-10(11): 1890-1895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2A66-F0A8-4769-B87B-0DC250A0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844062"/>
            <a:ext cx="9417539" cy="5783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10. </a:t>
            </a:r>
            <a:r>
              <a:rPr lang="en-US" sz="2400" dirty="0" err="1">
                <a:solidFill>
                  <a:schemeClr val="accent3"/>
                </a:solidFill>
              </a:rPr>
              <a:t>Kozakova</a:t>
            </a:r>
            <a:r>
              <a:rPr lang="en-US" sz="2400" dirty="0">
                <a:solidFill>
                  <a:schemeClr val="accent3"/>
                </a:solidFill>
              </a:rPr>
              <a:t>, M. and C. </a:t>
            </a:r>
            <a:r>
              <a:rPr lang="en-US" sz="2400" dirty="0" err="1">
                <a:solidFill>
                  <a:schemeClr val="accent3"/>
                </a:solidFill>
              </a:rPr>
              <a:t>Palombo</a:t>
            </a:r>
            <a:r>
              <a:rPr lang="en-US" sz="2400" dirty="0">
                <a:solidFill>
                  <a:schemeClr val="accent3"/>
                </a:solidFill>
              </a:rPr>
              <a:t> (2021). "Vascular Ageing and Aerobic Exercise." International Journal of Environmental Research and Public Health. 18(20): 10666.</a:t>
            </a: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	  </a:t>
            </a: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11. Mansi, I. A., et al. (2021). "Association of Statin Therapy Initiation With Diabetes Progression: A Retrospective Matched-Cohort Study." JAMA Internal Medicine 181(12): 1562-1574.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12. </a:t>
            </a:r>
            <a:r>
              <a:rPr lang="en-US" sz="2400" dirty="0" err="1">
                <a:solidFill>
                  <a:schemeClr val="accent3"/>
                </a:solidFill>
              </a:rPr>
              <a:t>Maheshwarappa</a:t>
            </a:r>
            <a:r>
              <a:rPr lang="en-US" sz="2400" dirty="0">
                <a:solidFill>
                  <a:schemeClr val="accent3"/>
                </a:solidFill>
              </a:rPr>
              <a:t>, Y. and S. Dixit (2021). "Study on effect of ranitidine along with N-acetylcysteine in canine gastritis.“                                                                  The Pharma Innovation Journal; SP-10(11): 1890-1895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13. Gandhi, T., et al. (2021). "Lansoprazole a Proton Pump Inhibitor Prevents IBD by Reduction of Oxidative Stress and NO Levels in the Rat."                           Drug Research. 71(07): 379-387 </a:t>
            </a:r>
          </a:p>
          <a:p>
            <a:pPr marL="0" indent="0" algn="ctr">
              <a:buNone/>
              <a:defRPr/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accent3"/>
                </a:solidFill>
              </a:rPr>
              <a:t>	</a:t>
            </a:r>
          </a:p>
          <a:p>
            <a:pPr marL="0" indent="0" algn="ctr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 algn="ctr">
              <a:buNone/>
              <a:defRPr/>
            </a:pPr>
            <a:endParaRPr lang="en-US" sz="1800" i="1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554104CB-D53E-4D20-999B-A3ACDEF0C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95745"/>
            <a:ext cx="1049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New Studies for Scientific Update Session 12/8/2021</a:t>
            </a:r>
          </a:p>
        </p:txBody>
      </p:sp>
    </p:spTree>
    <p:extLst>
      <p:ext uri="{BB962C8B-B14F-4D97-AF65-F5344CB8AC3E}">
        <p14:creationId xmlns:p14="http://schemas.microsoft.com/office/powerpoint/2010/main" val="164339338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Proton Pump Inhibitors Reduce               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66092"/>
            <a:ext cx="9440984" cy="41187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Proton pump inhibitors have anti-inflammatory effects.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 Lansoprazole lowered MPO (myeloperoxidase) and SOD (superoxide dismutase) in colon tissue as well as restored colonic NO (nitric oxide) level.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Lansoprazole effectively </a:t>
            </a:r>
            <a:r>
              <a:rPr lang="en-US" dirty="0" err="1"/>
              <a:t>rxs</a:t>
            </a:r>
            <a:r>
              <a:rPr lang="en-US" dirty="0"/>
              <a:t> inflammatory bowel disease by reducing </a:t>
            </a:r>
            <a:r>
              <a:rPr lang="en-US"/>
              <a:t>oxidative stress.</a:t>
            </a: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Gandhi, T., et al. (2021). "Lansoprazole a Proton Pump Inhibitor Prevents IBD by Reduction of Oxidative Stress and NO Levels in the Rat."                           </a:t>
            </a:r>
            <a:r>
              <a:rPr lang="en-US" u="sng" dirty="0">
                <a:solidFill>
                  <a:schemeClr val="accent3"/>
                </a:solidFill>
              </a:rPr>
              <a:t>Drug Research</a:t>
            </a:r>
            <a:r>
              <a:rPr lang="en-US" dirty="0">
                <a:solidFill>
                  <a:schemeClr val="accent3"/>
                </a:solidFill>
              </a:rPr>
              <a:t>. 71(07): 379-387 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u="sng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88AF41B-EBA3-4D9C-B8B9-8601CE338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985692" y="1703183"/>
            <a:ext cx="3359518" cy="4036447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D29C10A-70FB-4B74-A95E-6F1D2D3A69CB}"/>
              </a:ext>
            </a:extLst>
          </p:cNvPr>
          <p:cNvSpPr/>
          <p:nvPr/>
        </p:nvSpPr>
        <p:spPr>
          <a:xfrm>
            <a:off x="2251883" y="1233889"/>
            <a:ext cx="3844117" cy="3526373"/>
          </a:xfrm>
          <a:prstGeom prst="cloudCallout">
            <a:avLst>
              <a:gd name="adj1" fmla="val 96558"/>
              <a:gd name="adj2" fmla="val 2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They also must be ignorant of statin differences!</a:t>
            </a:r>
          </a:p>
        </p:txBody>
      </p:sp>
    </p:spTree>
    <p:extLst>
      <p:ext uri="{BB962C8B-B14F-4D97-AF65-F5344CB8AC3E}">
        <p14:creationId xmlns:p14="http://schemas.microsoft.com/office/powerpoint/2010/main" val="23794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2383691"/>
            <a:ext cx="10096900" cy="37154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63.4% were on simvastatin and 12.4% were on atorvastatin.</a:t>
            </a:r>
          </a:p>
          <a:p>
            <a:pPr marL="0" indent="0" algn="ctr">
              <a:buNone/>
              <a:defRPr/>
            </a:pPr>
            <a:r>
              <a:rPr lang="en-US" dirty="0"/>
              <a:t>That is 75% of pts on the statins known to worsen the                         IR condition!</a:t>
            </a:r>
          </a:p>
        </p:txBody>
      </p:sp>
    </p:spTree>
    <p:extLst>
      <p:ext uri="{BB962C8B-B14F-4D97-AF65-F5344CB8AC3E}">
        <p14:creationId xmlns:p14="http://schemas.microsoft.com/office/powerpoint/2010/main" val="375365252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1201400" cy="914400"/>
          </a:xfrm>
        </p:spPr>
        <p:txBody>
          <a:bodyPr>
            <a:noAutofit/>
          </a:bodyPr>
          <a:lstStyle/>
          <a:p>
            <a:pPr algn="ctr">
              <a:tabLst>
                <a:tab pos="114300" algn="l"/>
              </a:tabLst>
            </a:pPr>
            <a:r>
              <a:rPr lang="en-US" sz="3600" dirty="0"/>
              <a:t>Increased Risk of DM With Statin Treatment With Impaired Insulin Sensitivity and Insulin Secretion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371603"/>
            <a:ext cx="8686800" cy="442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Both simvastatin and atorvastatin increased the risk of T2DM compared with no statin (HR 2.11 [95% CI 1.30,1.73]. 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After adjustments, remained  significant with:</a:t>
            </a:r>
          </a:p>
          <a:p>
            <a:pPr marL="0" indent="0">
              <a:buNone/>
            </a:pPr>
            <a:r>
              <a:rPr lang="en-US" sz="2400" dirty="0"/>
              <a:t>		1.44 simvastatin high and low dose</a:t>
            </a:r>
          </a:p>
          <a:p>
            <a:pPr marL="0" indent="0">
              <a:buNone/>
            </a:pPr>
            <a:r>
              <a:rPr lang="en-US" sz="2400" dirty="0"/>
              <a:t>			(95% CI 1.23, 1.68)</a:t>
            </a:r>
          </a:p>
          <a:p>
            <a:pPr marL="0" indent="0">
              <a:buNone/>
            </a:pPr>
            <a:r>
              <a:rPr lang="en-US" sz="2400" dirty="0"/>
              <a:t>		1.28 atorvastatin high and low dose</a:t>
            </a:r>
          </a:p>
          <a:p>
            <a:pPr marL="0" indent="0">
              <a:buNone/>
            </a:pPr>
            <a:r>
              <a:rPr lang="en-US" sz="2400" dirty="0"/>
              <a:t>			(95% CI 1.01, 1.62)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>
                <a:highlight>
                  <a:srgbClr val="00FF00"/>
                </a:highlight>
              </a:rPr>
              <a:t>Other statins did not show an increase risk of DM.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562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488353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Cederberg, H., et al. (2015). "Increased risk of diabetes with statin treatment is associated with impaired insulin sensitivity and insulin secretion: a 6 year follow-up study of the METSIM cohort."                        </a:t>
            </a:r>
            <a:r>
              <a:rPr lang="en-US" u="sng" dirty="0" err="1">
                <a:solidFill>
                  <a:schemeClr val="accent3"/>
                </a:solidFill>
              </a:rPr>
              <a:t>Diabetologia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58</a:t>
            </a:r>
            <a:r>
              <a:rPr lang="en-US" dirty="0">
                <a:solidFill>
                  <a:schemeClr val="accent3"/>
                </a:solidFill>
              </a:rPr>
              <a:t>(5): 1109-1117.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0855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7" y="920751"/>
            <a:ext cx="9456616" cy="51784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This study is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Unfortunately, also potentially </a:t>
            </a:r>
          </a:p>
        </p:txBody>
      </p:sp>
      <p:pic>
        <p:nvPicPr>
          <p:cNvPr id="4" name="Picture 3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1DDD9562-89B0-475F-BD44-AF6B7A02D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10894" y="758821"/>
            <a:ext cx="1625600" cy="3028462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860DF0B-87D6-483E-98CC-B8CE136F1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05612" y="3509965"/>
            <a:ext cx="3069492" cy="23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3D31-0CF0-4904-8B11-58492DD3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05" y="0"/>
            <a:ext cx="10520413" cy="762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Upcoming Presentations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56C1ED9F-94ED-4763-8E73-E41F66401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2" y="1260909"/>
            <a:ext cx="3146659" cy="4687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>
            <a:extLst>
              <a:ext uri="{FF2B5EF4-FFF2-40B4-BE49-F238E27FC236}">
                <a16:creationId xmlns:a16="http://schemas.microsoft.com/office/drawing/2014/main" id="{7141BD66-A20A-464E-A842-CAE30EA87B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60909"/>
            <a:ext cx="3822834" cy="46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D0F7-D175-4B53-AFB9-5F3F9959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55" y="0"/>
            <a:ext cx="10520412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Upcoming Events for BaleDoneen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68E1-733E-4699-BE0A-B90E5542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967" y="914403"/>
            <a:ext cx="7564582" cy="51847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dirty="0"/>
              <a:t>02/09/2022- Amy’s Women’s CV Health Presentation; open to patients too.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  <a:defRPr/>
            </a:pPr>
            <a:r>
              <a:rPr lang="en-US" sz="2400" dirty="0">
                <a:sym typeface="Wingdings" panose="05000000000000000000" pitchFamily="2" charset="2"/>
              </a:rPr>
              <a:t>~3</a:t>
            </a:r>
            <a:r>
              <a:rPr lang="en-US" sz="2400" baseline="30000" dirty="0">
                <a:sym typeface="Wingdings" panose="05000000000000000000" pitchFamily="2" charset="2"/>
              </a:rPr>
              <a:t>rd</a:t>
            </a:r>
            <a:r>
              <a:rPr lang="en-US" sz="2400" dirty="0">
                <a:sym typeface="Wingdings" panose="05000000000000000000" pitchFamily="2" charset="2"/>
              </a:rPr>
              <a:t> week of February- Amy’s new clinic opens!</a:t>
            </a:r>
          </a:p>
          <a:p>
            <a:pPr marL="0" indent="0" algn="ctr">
              <a:buNone/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r>
              <a:rPr lang="en-US" sz="2400" dirty="0">
                <a:sym typeface="Wingdings" panose="05000000000000000000" pitchFamily="2" charset="2"/>
              </a:rPr>
              <a:t>03/4-5/2022- BDM Preceptorship virtual from Spokane</a:t>
            </a:r>
          </a:p>
          <a:p>
            <a:pPr marL="0" indent="0" algn="ctr">
              <a:buNone/>
              <a:defRPr/>
            </a:pPr>
            <a:r>
              <a:rPr lang="en-US" sz="2400" dirty="0">
                <a:sym typeface="Wingdings" panose="05000000000000000000" pitchFamily="2" charset="2"/>
              </a:rPr>
              <a:t>04/09/2022 – Brad Keynote at Oral Surgery Meeting at Broadmoor in Colorado</a:t>
            </a:r>
          </a:p>
          <a:p>
            <a:pPr marL="0" indent="0" algn="ctr">
              <a:buNone/>
              <a:defRPr/>
            </a:pPr>
            <a:endParaRPr lang="en-US" sz="2400" dirty="0"/>
          </a:p>
        </p:txBody>
      </p:sp>
      <p:pic>
        <p:nvPicPr>
          <p:cNvPr id="5" name="Picture 4" descr="Fireworks in the sky over a lake&#10;&#10;Description automatically generated with low confidence">
            <a:extLst>
              <a:ext uri="{FF2B5EF4-FFF2-40B4-BE49-F238E27FC236}">
                <a16:creationId xmlns:a16="http://schemas.microsoft.com/office/drawing/2014/main" id="{AD2BD565-6B3A-4E3F-B3B4-73A11823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314" r="35343"/>
          <a:stretch/>
        </p:blipFill>
        <p:spPr>
          <a:xfrm>
            <a:off x="5461452" y="2206690"/>
            <a:ext cx="2133665" cy="183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FA42-E767-4FEA-8902-754B930B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365127"/>
            <a:ext cx="10491020" cy="1325563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Open for Discussion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Root Causes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4A1116-CDB6-4B12-B6A4-923B28F2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785" y="920750"/>
            <a:ext cx="8237416" cy="517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2FF6-DFF2-46DC-AF81-E56F27120D92}"/>
              </a:ext>
            </a:extLst>
          </p:cNvPr>
          <p:cNvSpPr txBox="1"/>
          <p:nvPr/>
        </p:nvSpPr>
        <p:spPr>
          <a:xfrm>
            <a:off x="8878277" y="4743937"/>
            <a:ext cx="12739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</a:rPr>
              <a:t>Air Pollution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D18AA-BFA7-4FC5-AAC2-1A410C7CCF2F}"/>
              </a:ext>
            </a:extLst>
          </p:cNvPr>
          <p:cNvSpPr txBox="1"/>
          <p:nvPr/>
        </p:nvSpPr>
        <p:spPr>
          <a:xfrm>
            <a:off x="5134708" y="3727938"/>
            <a:ext cx="135806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Periodontal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30847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49046"/>
            <a:ext cx="9440984" cy="37357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global incidence of type 2 diabetes (DM) is                       increasing at a frightening rate.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current prevalence is ~8.5% and                                    projected to reach 10% by 2030.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52246"/>
            <a:ext cx="9440984" cy="35325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DM causes numerous health issues including microvascular disease which generates enormous suffering.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financial consequences are substantial for                                     the </a:t>
            </a:r>
            <a:r>
              <a:rPr lang="en-US" dirty="0" err="1"/>
              <a:t>pt</a:t>
            </a:r>
            <a:r>
              <a:rPr lang="en-US" dirty="0"/>
              <a:t> and for society.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793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953846"/>
            <a:ext cx="9440984" cy="34309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DM frequently remains undetected for yrs.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Early diagnosis and management can reduce the complications of DM.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094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28B72DE6-02E6-4D86-BB13-4F7547F4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00807" y="1184988"/>
            <a:ext cx="8705461" cy="4152121"/>
          </a:xfrm>
        </p:spPr>
      </p:pic>
    </p:spTree>
    <p:extLst>
      <p:ext uri="{BB962C8B-B14F-4D97-AF65-F5344CB8AC3E}">
        <p14:creationId xmlns:p14="http://schemas.microsoft.com/office/powerpoint/2010/main" val="68118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20985"/>
            <a:ext cx="9440984" cy="35638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DM increases the risk of periodontal disease (PD).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maybe due to increased systemic inflammation                  or impaired immunity from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04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985108"/>
            <a:ext cx="9440984" cy="33996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Treatment of PD has been shown to lower blood sugar.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implies a bidirectional relationship btw PD &amp; DM.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377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/>
              <a:t>Periodontal Disease and Management Failure Increase the Risk of Incident Diabetes: 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0800"/>
            <a:ext cx="9440984" cy="4064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Purpose of this study is two-fold: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514350" indent="-514350" algn="ctr">
              <a:buAutoNum type="arabicParenR"/>
              <a:defRPr/>
            </a:pPr>
            <a:r>
              <a:rPr lang="en-US" dirty="0"/>
              <a:t>Is PD associated with                                                           incident DM risk?</a:t>
            </a:r>
          </a:p>
          <a:p>
            <a:pPr marL="514350" indent="-514350" algn="ctr">
              <a:buAutoNum type="arabicParenR"/>
              <a:defRPr/>
            </a:pPr>
            <a:endParaRPr lang="en-US" dirty="0"/>
          </a:p>
          <a:p>
            <a:pPr marL="514350" indent="-514350" algn="ctr">
              <a:buAutoNum type="arabicParenR"/>
              <a:defRPr/>
            </a:pPr>
            <a:r>
              <a:rPr lang="en-US" dirty="0"/>
              <a:t>Is a poor response to PD </a:t>
            </a:r>
            <a:r>
              <a:rPr lang="en-US" dirty="0" err="1"/>
              <a:t>rx</a:t>
            </a:r>
            <a:r>
              <a:rPr lang="en-US" dirty="0"/>
              <a:t> associated                                     with incident DM?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632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56677" y="228600"/>
            <a:ext cx="10699261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(PD) and Management Failure Increase the Risk of Incident Diabetes (DM)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961662"/>
            <a:ext cx="9440984" cy="34231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8,983 pts without DM; mean age 50; 58% female; oral evaluation included # teeth, bleeding on probing (BOP), pocket depth (pd); median follow-up 21 yrs.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Outcome: 1,117 incident DM cases.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50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70892"/>
            <a:ext cx="9440984" cy="38139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After adjusting for age, sex, smoking, calendar time, education and marital status, two oral exam parameters were significantly associated with                                           incidence rate ratio (IRR) for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They were number of teeth (NT) and % of surfaces with BOP which were both classified in quintiles.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86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33415"/>
            <a:ext cx="9440984" cy="375138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higher the NT, the lower the risk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For each quintile increase in NT, there was a 11% lower risk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IRR-0.89 (95% CI, 0.84-0.93) p&lt;0.0001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089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33415"/>
            <a:ext cx="9440984" cy="375138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higher the BOP%, the higher the risk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For each quintile increase in BOP%, there was a 6% higher risk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IRR-1.06 (95% CI, 1.02-1.11) p=0.002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807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13169"/>
            <a:ext cx="9440984" cy="357163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It is notable that the quintiles of pd </a:t>
            </a:r>
            <a:r>
              <a:rPr lang="en-US" u="sng" dirty="0"/>
              <a:t>&gt;</a:t>
            </a:r>
            <a:r>
              <a:rPr lang="en-US" dirty="0"/>
              <a:t>5mm was not significantly associated with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IRR- 1.03 (95% CI, 0.99-1.08) p=0.12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28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36431"/>
            <a:ext cx="9440984" cy="40483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5,258 pts </a:t>
            </a:r>
            <a:r>
              <a:rPr lang="en-US" dirty="0" err="1"/>
              <a:t>rx’ed</a:t>
            </a:r>
            <a:r>
              <a:rPr lang="en-US" dirty="0"/>
              <a:t> for PD were classified as responding well or poorly to </a:t>
            </a:r>
            <a:r>
              <a:rPr lang="en-US" dirty="0" err="1"/>
              <a:t>rx</a:t>
            </a:r>
            <a:r>
              <a:rPr lang="en-US" dirty="0"/>
              <a:t> 1-2 mo. following </a:t>
            </a:r>
            <a:r>
              <a:rPr lang="en-US" dirty="0" err="1"/>
              <a:t>rx</a:t>
            </a:r>
            <a:r>
              <a:rPr lang="en-US" dirty="0"/>
              <a:t>; mean age 49; 59% female; median follow-up of 22 </a:t>
            </a:r>
            <a:r>
              <a:rPr lang="en-US" dirty="0" err="1"/>
              <a:t>yrs</a:t>
            </a:r>
            <a:r>
              <a:rPr lang="en-US" dirty="0"/>
              <a:t> there were                          711 incident DM cases.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665 pts responded poorly which was defined as having                                &gt;10% pd ≥5 mm and BOP &gt;20%.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312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20985"/>
            <a:ext cx="9440984" cy="35638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After adjusting for age, sex, smoking, education, baseline BOP, % pd </a:t>
            </a:r>
            <a:r>
              <a:rPr lang="en-US" u="sng" dirty="0"/>
              <a:t>&gt;</a:t>
            </a:r>
            <a:r>
              <a:rPr lang="en-US" dirty="0"/>
              <a:t>5mm, NT, poor </a:t>
            </a:r>
            <a:r>
              <a:rPr lang="en-US" dirty="0" err="1"/>
              <a:t>rx</a:t>
            </a:r>
            <a:r>
              <a:rPr lang="en-US" dirty="0"/>
              <a:t> responders had a 37% increased risk of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HR-1.37 (95% CI, 1.12-1.68) p=0.002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55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17D35C81-28C1-474D-8DC8-DD565CCAF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53" b="7483"/>
          <a:stretch/>
        </p:blipFill>
        <p:spPr>
          <a:xfrm>
            <a:off x="1790929" y="1091682"/>
            <a:ext cx="8964706" cy="490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56C4E-E4C7-4F15-BE31-EEE619B3F911}"/>
              </a:ext>
            </a:extLst>
          </p:cNvPr>
          <p:cNvSpPr txBox="1"/>
          <p:nvPr/>
        </p:nvSpPr>
        <p:spPr>
          <a:xfrm>
            <a:off x="1240972" y="251927"/>
            <a:ext cx="1031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for being on the update!  Hopefully, this is how you feel.</a:t>
            </a:r>
          </a:p>
        </p:txBody>
      </p:sp>
    </p:spTree>
    <p:extLst>
      <p:ext uri="{BB962C8B-B14F-4D97-AF65-F5344CB8AC3E}">
        <p14:creationId xmlns:p14="http://schemas.microsoft.com/office/powerpoint/2010/main" val="2097061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0800"/>
            <a:ext cx="9440984" cy="4064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When smokers and non-smokers were analyzed separately, the increased risk in poor responders was only                  significant in smokers.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Smoker HR-1.48 (95% CI, 1.16-1.89) p= 0.001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Non-smoker HR-1.04 (95% CI, 0.80-1.35) p= 0.75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884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55262"/>
            <a:ext cx="9440984" cy="38295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Individuals with PD displaying increased tooth loss and bleeding on probing, as well as those who responded poorly to treatment, were at higher risk of developing diabetes in the future.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207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Periodontal Disease and Management Failure Increase the Risk of Incident Diabetes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73908"/>
            <a:ext cx="9440984" cy="41108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Clinical Implications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study provides evidence that the severity of tooth loss, bleeding on probing, and the treatment outcome of periodontal disease could influence                                                     the risk for future diabetes,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It emphasizes the importance of diagnosing and properly treating periodontal disease.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469292" y="5517660"/>
            <a:ext cx="9683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Holmlund</a:t>
            </a:r>
            <a:r>
              <a:rPr lang="en-US" dirty="0">
                <a:solidFill>
                  <a:schemeClr val="accent3"/>
                </a:solidFill>
              </a:rPr>
              <a:t>, A. and L. Lind (2021). "Periodontal disease and a poor response to periodontal treatment were associated with an increased risk of incident diabetes: A longitudinal cohort study in Sweden." </a:t>
            </a:r>
            <a:r>
              <a:rPr lang="en-US" u="sng" dirty="0">
                <a:solidFill>
                  <a:schemeClr val="accent3"/>
                </a:solidFill>
              </a:rPr>
              <a:t>J Clin </a:t>
            </a:r>
            <a:r>
              <a:rPr lang="en-US" u="sng" dirty="0" err="1">
                <a:solidFill>
                  <a:schemeClr val="accent3"/>
                </a:solidFill>
              </a:rPr>
              <a:t>Periodontol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48</a:t>
            </a:r>
            <a:r>
              <a:rPr lang="en-US" dirty="0">
                <a:solidFill>
                  <a:schemeClr val="accent3"/>
                </a:solidFill>
              </a:rPr>
              <a:t>(12): 1605-1612.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4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920751"/>
            <a:ext cx="10096900" cy="517842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Another weak study examining PD.</a:t>
            </a:r>
          </a:p>
          <a:p>
            <a:pPr marL="0" indent="0" algn="ctr">
              <a:buNone/>
              <a:defRPr/>
            </a:pPr>
            <a:r>
              <a:rPr lang="en-US" dirty="0"/>
              <a:t>Definition of PD did not include pathogens which are instrumental in creating any risk of disease.</a:t>
            </a:r>
          </a:p>
          <a:p>
            <a:pPr marL="0" indent="0" algn="ctr">
              <a:buNone/>
              <a:defRPr/>
            </a:pPr>
            <a:r>
              <a:rPr lang="en-US" dirty="0"/>
              <a:t>PD was defined at baseline and never evaluated again except in the group judged 1-2 mos. after treatment.</a:t>
            </a:r>
          </a:p>
          <a:p>
            <a:pPr marL="0" indent="0" algn="ctr">
              <a:buNone/>
              <a:defRPr/>
            </a:pPr>
            <a:r>
              <a:rPr lang="en-US" dirty="0"/>
              <a:t>It is unknown which pts had PD at the time of DM dx.</a:t>
            </a:r>
          </a:p>
          <a:p>
            <a:pPr marL="0" indent="0" algn="ctr">
              <a:buNone/>
              <a:defRPr/>
            </a:pPr>
            <a:r>
              <a:rPr lang="en-US" dirty="0"/>
              <a:t>The dx of DM included pts on meds for diabetes; as we know, some pts are on those </a:t>
            </a:r>
            <a:r>
              <a:rPr lang="en-US" dirty="0" err="1"/>
              <a:t>rxs</a:t>
            </a:r>
            <a:r>
              <a:rPr lang="en-US" dirty="0"/>
              <a:t> to prevent DM.</a:t>
            </a:r>
          </a:p>
          <a:p>
            <a:pPr marL="0" indent="0" algn="ctr">
              <a:buNone/>
              <a:defRPr/>
            </a:pPr>
            <a:r>
              <a:rPr lang="en-US" dirty="0"/>
              <a:t>NT was associated, but many conditions other than PD can influence loss of teeth.</a:t>
            </a:r>
          </a:p>
          <a:p>
            <a:pPr marL="0" indent="0" algn="ctr">
              <a:buNone/>
              <a:defRPr/>
            </a:pPr>
            <a:r>
              <a:rPr lang="en-US" dirty="0"/>
              <a:t>pd was not associated; is it a good clinical indicator of PD?</a:t>
            </a:r>
          </a:p>
        </p:txBody>
      </p:sp>
    </p:spTree>
    <p:extLst>
      <p:ext uri="{BB962C8B-B14F-4D97-AF65-F5344CB8AC3E}">
        <p14:creationId xmlns:p14="http://schemas.microsoft.com/office/powerpoint/2010/main" val="2639348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1101969"/>
            <a:ext cx="10096900" cy="499721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Those who did not smoke and were poor responders to </a:t>
            </a:r>
            <a:r>
              <a:rPr lang="en-US" dirty="0" err="1"/>
              <a:t>rx</a:t>
            </a:r>
            <a:r>
              <a:rPr lang="en-US" dirty="0"/>
              <a:t> had no increased risk; that implies PD </a:t>
            </a:r>
            <a:r>
              <a:rPr lang="en-US" dirty="0" err="1"/>
              <a:t>rx</a:t>
            </a:r>
            <a:r>
              <a:rPr lang="en-US" dirty="0"/>
              <a:t> response makes no difference; just get the </a:t>
            </a:r>
            <a:r>
              <a:rPr lang="en-US" dirty="0" err="1"/>
              <a:t>pt</a:t>
            </a:r>
            <a:r>
              <a:rPr lang="en-US" dirty="0"/>
              <a:t> with PD to quit smoking.</a:t>
            </a:r>
          </a:p>
          <a:p>
            <a:pPr marL="0" indent="0" algn="ctr">
              <a:buNone/>
              <a:defRPr/>
            </a:pPr>
            <a:r>
              <a:rPr lang="en-US" dirty="0"/>
              <a:t>Numerous confounders for DM were not considered:</a:t>
            </a:r>
          </a:p>
          <a:p>
            <a:pPr marL="0" indent="0" algn="ctr">
              <a:buNone/>
              <a:defRPr/>
            </a:pPr>
            <a:r>
              <a:rPr lang="en-US" dirty="0"/>
              <a:t>BMI, weight, waist, nutrition, exercise, sleep, stress, gut microbiome, air pollution, vitamin D</a:t>
            </a:r>
          </a:p>
          <a:p>
            <a:pPr marL="0" indent="0" algn="ctr">
              <a:buNone/>
              <a:defRPr/>
            </a:pPr>
            <a:r>
              <a:rPr lang="en-US" dirty="0"/>
              <a:t>Research regarding periodontal disease has a long way to go.</a:t>
            </a:r>
          </a:p>
          <a:p>
            <a:pPr marL="0" indent="0" algn="ctr">
              <a:buNone/>
              <a:defRPr/>
            </a:pPr>
            <a:r>
              <a:rPr lang="en-US" dirty="0"/>
              <a:t>The </a:t>
            </a:r>
            <a:r>
              <a:rPr lang="en-US" i="1" dirty="0"/>
              <a:t>J Clinical Periodontology </a:t>
            </a:r>
            <a:r>
              <a:rPr lang="en-US" dirty="0"/>
              <a:t>must be desperate for articles. </a:t>
            </a:r>
          </a:p>
          <a:p>
            <a:pPr marL="0" indent="0" algn="ctr"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73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4" name="Content Placeholder 3" descr="A picture containing orange, accessory&#10;&#10;Description automatically generated">
            <a:extLst>
              <a:ext uri="{FF2B5EF4-FFF2-40B4-BE49-F238E27FC236}">
                <a16:creationId xmlns:a16="http://schemas.microsoft.com/office/drawing/2014/main" id="{D73BD4F9-B231-45DF-8860-5B81AD455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118" b="28457"/>
          <a:stretch/>
        </p:blipFill>
        <p:spPr>
          <a:xfrm>
            <a:off x="1183906" y="2369976"/>
            <a:ext cx="3857635" cy="1520890"/>
          </a:xfrm>
        </p:spPr>
      </p:pic>
      <p:pic>
        <p:nvPicPr>
          <p:cNvPr id="8" name="Picture 7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7621C60E-94C5-4927-8275-F60EB77BD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68901" y="906754"/>
            <a:ext cx="3232911" cy="412413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DB6B386-9D3D-4CAC-8B89-D0FEB307128F}"/>
              </a:ext>
            </a:extLst>
          </p:cNvPr>
          <p:cNvSpPr/>
          <p:nvPr/>
        </p:nvSpPr>
        <p:spPr>
          <a:xfrm>
            <a:off x="7501811" y="920750"/>
            <a:ext cx="3588219" cy="2682142"/>
          </a:xfrm>
          <a:prstGeom prst="wedgeEllipseCallout">
            <a:avLst>
              <a:gd name="adj1" fmla="val -72889"/>
              <a:gd name="adj2" fmla="val 24328"/>
            </a:avLst>
          </a:prstGeom>
          <a:solidFill>
            <a:srgbClr val="FBD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Well, after ripping that study to pieces, let’s look on the positive side.</a:t>
            </a:r>
          </a:p>
        </p:txBody>
      </p:sp>
    </p:spTree>
    <p:extLst>
      <p:ext uri="{BB962C8B-B14F-4D97-AF65-F5344CB8AC3E}">
        <p14:creationId xmlns:p14="http://schemas.microsoft.com/office/powerpoint/2010/main" val="3361639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CBD934-BBF8-40E3-9882-324DB5EA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08" y="920751"/>
            <a:ext cx="10096900" cy="517842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Very important subject about doing more to prevent DM.</a:t>
            </a:r>
          </a:p>
          <a:p>
            <a:pPr marL="0" indent="0" algn="ctr">
              <a:buNone/>
              <a:defRPr/>
            </a:pPr>
            <a:r>
              <a:rPr lang="en-US" dirty="0"/>
              <a:t>There is evidence of a bidirectional relationship                                  btw PD and DM.</a:t>
            </a:r>
          </a:p>
          <a:p>
            <a:pPr marL="0" indent="0" algn="ctr">
              <a:buNone/>
              <a:defRPr/>
            </a:pPr>
            <a:r>
              <a:rPr lang="en-US" dirty="0"/>
              <a:t>There is an excellent reason to believe PD increases                             the risk of incident DM.</a:t>
            </a:r>
          </a:p>
          <a:p>
            <a:pPr marL="0" indent="0" algn="ctr">
              <a:buNone/>
              <a:defRPr/>
            </a:pPr>
            <a:r>
              <a:rPr lang="en-US" dirty="0"/>
              <a:t>In my opinion, the authors missed the most reasonable explanation for the relationship.</a:t>
            </a:r>
          </a:p>
          <a:p>
            <a:pPr marL="0" indent="0" algn="ctr">
              <a:buNone/>
              <a:defRPr/>
            </a:pPr>
            <a:r>
              <a:rPr lang="en-US" dirty="0"/>
              <a:t>The explanation is perhaps the common denominator for the risk generated by all the BDM root causes.</a:t>
            </a:r>
          </a:p>
          <a:p>
            <a:pPr marL="0" indent="0" algn="ctr">
              <a:buNone/>
              <a:defRPr/>
            </a:pPr>
            <a:r>
              <a:rPr lang="en-US" dirty="0"/>
              <a:t>What is a common trait or theme of all these roots which is primordial to inflammation?</a:t>
            </a:r>
          </a:p>
        </p:txBody>
      </p:sp>
    </p:spTree>
    <p:extLst>
      <p:ext uri="{BB962C8B-B14F-4D97-AF65-F5344CB8AC3E}">
        <p14:creationId xmlns:p14="http://schemas.microsoft.com/office/powerpoint/2010/main" val="3043427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4" name="Content Placeholder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FD98BA-E6B3-4722-AA92-85F248D95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3091" y="920750"/>
            <a:ext cx="3742909" cy="5178425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3CCD58F-45E1-4C70-9BFE-085757B7D99B}"/>
              </a:ext>
            </a:extLst>
          </p:cNvPr>
          <p:cNvSpPr/>
          <p:nvPr/>
        </p:nvSpPr>
        <p:spPr>
          <a:xfrm>
            <a:off x="5822462" y="812800"/>
            <a:ext cx="4486030" cy="2616200"/>
          </a:xfrm>
          <a:prstGeom prst="wedgeRoundRectCallout">
            <a:avLst>
              <a:gd name="adj1" fmla="val -84247"/>
              <a:gd name="adj2" fmla="val 224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Wow!! A common denominator. That is exciting! Have you guessed what it is? The rest of tonight’s update is a direct result of the PD study.  </a:t>
            </a:r>
          </a:p>
        </p:txBody>
      </p:sp>
    </p:spTree>
    <p:extLst>
      <p:ext uri="{BB962C8B-B14F-4D97-AF65-F5344CB8AC3E}">
        <p14:creationId xmlns:p14="http://schemas.microsoft.com/office/powerpoint/2010/main" val="3728470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4" name="Content Placeholder 3" descr="A person with white hair&#10;&#10;Description automatically generated with medium confidence">
            <a:extLst>
              <a:ext uri="{FF2B5EF4-FFF2-40B4-BE49-F238E27FC236}">
                <a16:creationId xmlns:a16="http://schemas.microsoft.com/office/drawing/2014/main" id="{77DBB098-787F-4CD8-884A-539017A18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2793" y="839787"/>
            <a:ext cx="3696820" cy="5178425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825D98A-9C1D-416B-A2E5-333245D23AC4}"/>
              </a:ext>
            </a:extLst>
          </p:cNvPr>
          <p:cNvSpPr/>
          <p:nvPr/>
        </p:nvSpPr>
        <p:spPr>
          <a:xfrm>
            <a:off x="1438031" y="920750"/>
            <a:ext cx="4360984" cy="2893158"/>
          </a:xfrm>
          <a:prstGeom prst="cloudCallout">
            <a:avLst>
              <a:gd name="adj1" fmla="val 95449"/>
              <a:gd name="adj2" fmla="val 5844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“Our sense of separation is just an optical illusion.”</a:t>
            </a:r>
          </a:p>
          <a:p>
            <a:pPr algn="ctr"/>
            <a:r>
              <a:rPr lang="en-US" sz="2400" dirty="0"/>
              <a:t>Drum roll for the primordial unifier!</a:t>
            </a:r>
          </a:p>
        </p:txBody>
      </p:sp>
    </p:spTree>
    <p:extLst>
      <p:ext uri="{BB962C8B-B14F-4D97-AF65-F5344CB8AC3E}">
        <p14:creationId xmlns:p14="http://schemas.microsoft.com/office/powerpoint/2010/main" val="36088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 old rusted out car&#10;&#10;Description automatically generated with medium confidence">
            <a:extLst>
              <a:ext uri="{FF2B5EF4-FFF2-40B4-BE49-F238E27FC236}">
                <a16:creationId xmlns:a16="http://schemas.microsoft.com/office/drawing/2014/main" id="{BD3CB78E-9D22-4F80-9942-0C02D7AC3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6431" y="609600"/>
            <a:ext cx="6017846" cy="4446734"/>
          </a:xfr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89AE690-1956-4A48-A462-E37B52DDA7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221"/>
          <a:stretch/>
        </p:blipFill>
        <p:spPr>
          <a:xfrm>
            <a:off x="7448062" y="2830390"/>
            <a:ext cx="4462584" cy="2838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B5C753-2EA0-4EEC-AE19-5E0146560336}"/>
              </a:ext>
            </a:extLst>
          </p:cNvPr>
          <p:cNvSpPr txBox="1"/>
          <p:nvPr/>
        </p:nvSpPr>
        <p:spPr>
          <a:xfrm>
            <a:off x="7916985" y="1985108"/>
            <a:ext cx="3813907" cy="523220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Rust! 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19707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7354" y="250092"/>
            <a:ext cx="10464800" cy="85187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cs typeface="Times New Roman" pitchFamily="18" charset="0"/>
              </a:rPr>
              <a:t>Why?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101969"/>
            <a:ext cx="10003692" cy="412652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EDE495C-2558-41F2-93FA-2C874E503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95647" y="380556"/>
            <a:ext cx="1571625" cy="22479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7A1295-30B6-4CE4-8642-C9FFEFA5F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24728" y="676030"/>
            <a:ext cx="2072353" cy="22479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1037AA-4A96-4342-AABD-8DB1F9176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17801" y="1527907"/>
            <a:ext cx="2057400" cy="3267075"/>
          </a:xfrm>
          <a:prstGeom prst="rect">
            <a:avLst/>
          </a:prstGeom>
        </p:spPr>
      </p:pic>
      <p:pic>
        <p:nvPicPr>
          <p:cNvPr id="14" name="Picture 13" descr="A group of people raising their hands&#10;&#10;Description automatically generated with low confidence">
            <a:extLst>
              <a:ext uri="{FF2B5EF4-FFF2-40B4-BE49-F238E27FC236}">
                <a16:creationId xmlns:a16="http://schemas.microsoft.com/office/drawing/2014/main" id="{3EFEF786-8DCA-4369-A785-032F168DA7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25846" y="2758920"/>
            <a:ext cx="3541384" cy="224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934EE9-6BF3-48FF-88F2-B6CBF688C8E2}"/>
              </a:ext>
            </a:extLst>
          </p:cNvPr>
          <p:cNvSpPr txBox="1"/>
          <p:nvPr/>
        </p:nvSpPr>
        <p:spPr>
          <a:xfrm>
            <a:off x="2024728" y="5228492"/>
            <a:ext cx="875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engaged with a cure for the number one health issue in the world!</a:t>
            </a:r>
          </a:p>
        </p:txBody>
      </p:sp>
    </p:spTree>
    <p:extLst>
      <p:ext uri="{BB962C8B-B14F-4D97-AF65-F5344CB8AC3E}">
        <p14:creationId xmlns:p14="http://schemas.microsoft.com/office/powerpoint/2010/main" val="206268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Root Causes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4A1116-CDB6-4B12-B6A4-923B28F2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785" y="920750"/>
            <a:ext cx="8237416" cy="517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2FF6-DFF2-46DC-AF81-E56F27120D92}"/>
              </a:ext>
            </a:extLst>
          </p:cNvPr>
          <p:cNvSpPr txBox="1"/>
          <p:nvPr/>
        </p:nvSpPr>
        <p:spPr>
          <a:xfrm>
            <a:off x="8878277" y="4743937"/>
            <a:ext cx="12739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</a:rPr>
              <a:t>Air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</a:rPr>
              <a:t>Polution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6D49-74F1-4028-BC57-1F7C377A0425}"/>
              </a:ext>
            </a:extLst>
          </p:cNvPr>
          <p:cNvSpPr txBox="1"/>
          <p:nvPr/>
        </p:nvSpPr>
        <p:spPr>
          <a:xfrm>
            <a:off x="2797908" y="3130753"/>
            <a:ext cx="7971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37077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0" tmFilter="0, 0; 0.125,0.2665; 0.25,0.4; 0.375,0.465; 0.5,0.5;  0.625,0.535; 0.75,0.6; 0.875,0.7335; 1,1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, 0; 0.125,0.2665; 0.25,0.4; 0.375,0.465; 0.5,0.5;  0.625,0.535; 0.75,0.6; 0.875,0.7335; 1,1">
                                          <p:stCondLst>
                                            <p:cond delay="6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0" tmFilter="0, 0; 0.125,0.2665; 0.25,0.4; 0.375,0.465; 0.5,0.5;  0.625,0.535; 0.75,0.6; 0.875,0.7335; 1,1">
                                          <p:stCondLst>
                                            <p:cond delay="8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0">
                                          <p:stCondLst>
                                            <p:cond delay="3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0" decel="50000">
                                          <p:stCondLst>
                                            <p:cond delay="33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0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0" decel="50000">
                                          <p:stCondLst>
                                            <p:cond delay="6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0">
                                          <p:stCondLst>
                                            <p:cond delay="82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0" decel="50000">
                                          <p:stCondLst>
                                            <p:cond delay="8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0">
                                          <p:stCondLst>
                                            <p:cond delay="9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0" decel="50000">
                                          <p:stCondLst>
                                            <p:cond delay="9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43913F-1FEF-4D22-A00D-9D65F19C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7400" y="1084308"/>
            <a:ext cx="4057650" cy="4555286"/>
          </a:xfr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95A441-E4DF-450E-914D-58BA500BA755}"/>
              </a:ext>
            </a:extLst>
          </p:cNvPr>
          <p:cNvSpPr/>
          <p:nvPr/>
        </p:nvSpPr>
        <p:spPr>
          <a:xfrm>
            <a:off x="1604682" y="1084308"/>
            <a:ext cx="3379694" cy="2344691"/>
          </a:xfrm>
          <a:prstGeom prst="wedgeRectCallout">
            <a:avLst>
              <a:gd name="adj1" fmla="val 136992"/>
              <a:gd name="adj2" fmla="val 636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Let’s examine this unifier with DM and PD.</a:t>
            </a:r>
          </a:p>
        </p:txBody>
      </p:sp>
    </p:spTree>
    <p:extLst>
      <p:ext uri="{BB962C8B-B14F-4D97-AF65-F5344CB8AC3E}">
        <p14:creationId xmlns:p14="http://schemas.microsoft.com/office/powerpoint/2010/main" val="443596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Is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2070847"/>
            <a:ext cx="9440984" cy="331395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Oxidative stress is the key mechanism for the                    pathogenesis of IR.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Reactive oxygen species (ROS) are the agents of                   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7124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42831"/>
            <a:ext cx="9440984" cy="36419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ROS at low levels can be beneficial in                                              cell cycle regulation signaling.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Higher levels of ROS can damage cells.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7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63077"/>
            <a:ext cx="9440984" cy="38217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Insulin receptor signal transduction involves many proteins and is transected by several other pathways.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ROS blocks the insulin receptor’s ability to phosphorylate insulin receptor substrate-1 (IRS-1).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158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922585"/>
            <a:ext cx="9440984" cy="34622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non-phosphorylation of IRS-1 results in the failure of glucose transporter 4 (GLUT4) migration to the plasma membrane of skeletal muscle cells and adipocytes.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Without GLUT4 the cells cannot absorb glucose.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050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187938"/>
            <a:ext cx="9440984" cy="4196862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Thus, oxidative stress triggers insulin resistance.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results in hyperglycemia, hyperinsulinemia and additional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951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The Driver of                         Insulin Resistance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477108"/>
            <a:ext cx="9440984" cy="39076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Since oxidation is a fundamental problem in                             insulin resistance, it is important to find specific,                    targeted ways to combat oxidative stress.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720860"/>
            <a:ext cx="77650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Hurrle</a:t>
            </a:r>
            <a:r>
              <a:rPr lang="en-US" dirty="0">
                <a:solidFill>
                  <a:schemeClr val="accent3"/>
                </a:solidFill>
              </a:rPr>
              <a:t>, S. and W. H. Hsu (2017). "The etiology of oxidative stress in insulin resistance." </a:t>
            </a:r>
            <a:r>
              <a:rPr lang="en-US" u="sng" dirty="0">
                <a:solidFill>
                  <a:schemeClr val="accent3"/>
                </a:solidFill>
              </a:rPr>
              <a:t>Biomedical Journal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40</a:t>
            </a:r>
            <a:r>
              <a:rPr lang="en-US" dirty="0">
                <a:solidFill>
                  <a:schemeClr val="accent3"/>
                </a:solidFill>
              </a:rPr>
              <a:t>(5): 257-262.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2867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Does PD Cause This?!</a:t>
            </a:r>
          </a:p>
        </p:txBody>
      </p:sp>
      <p:pic>
        <p:nvPicPr>
          <p:cNvPr id="10" name="Content Placeholder 9" descr="A picture containing ground, outdoor, piece, eaten&#10;&#10;Description automatically generated">
            <a:extLst>
              <a:ext uri="{FF2B5EF4-FFF2-40B4-BE49-F238E27FC236}">
                <a16:creationId xmlns:a16="http://schemas.microsoft.com/office/drawing/2014/main" id="{8A004076-9E8E-405F-85AB-A7806297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44825" y="1007707"/>
            <a:ext cx="9274628" cy="4991878"/>
          </a:xfrm>
        </p:spPr>
      </p:pic>
    </p:spTree>
    <p:extLst>
      <p:ext uri="{BB962C8B-B14F-4D97-AF65-F5344CB8AC3E}">
        <p14:creationId xmlns:p14="http://schemas.microsoft.com/office/powerpoint/2010/main" val="2530591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7354" y="109419"/>
            <a:ext cx="10464800" cy="146147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cs typeface="Times New Roman" pitchFamily="18" charset="0"/>
              </a:rPr>
              <a:t>Periodontal Disease (PD) Creates Oxidative Stress:</a:t>
            </a:r>
            <a:br>
              <a:rPr lang="en-US" sz="4000" dirty="0">
                <a:cs typeface="Times New Roman" pitchFamily="18" charset="0"/>
              </a:rPr>
            </a:br>
            <a:r>
              <a:rPr lang="en-US" sz="4000" dirty="0">
                <a:cs typeface="Times New Roman" pitchFamily="18" charset="0"/>
              </a:rPr>
              <a:t>Mechanism Linking PD to Kidney Disease</a:t>
            </a:r>
            <a:br>
              <a:rPr lang="en-US" sz="4000" dirty="0">
                <a:cs typeface="Times New Roman" pitchFamily="18" charset="0"/>
              </a:rPr>
            </a:br>
            <a:endParaRPr lang="en-US" sz="4000" dirty="0">
              <a:cs typeface="Times New Roman" pitchFamily="18" charset="0"/>
            </a:endParaRP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352062"/>
            <a:ext cx="10003692" cy="428869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613 CKD pts had detailed PD exams; 5%-no PD; 47%-mod. PD; 48%- severe PD;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 61; 38% female; 68%-White;               50% never smokers.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Periodontal pocket depth and bleeding on probing generated a periodontal inflamed surface area (PISA) in mm².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Systemic oxidative stress was evaluated by measurement of protein carbonyls (protein oxidation) and                                                 F2-α-</a:t>
            </a:r>
            <a:r>
              <a:rPr lang="en-US" dirty="0" err="1">
                <a:cs typeface="Times New Roman" pitchFamily="18" charset="0"/>
              </a:rPr>
              <a:t>isoprostanes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1297354" y="5640759"/>
            <a:ext cx="1015218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Sharma, P., et al. (2021). "Oxidative stress links periodontal inflammation and renal function." </a:t>
            </a:r>
            <a:r>
              <a:rPr lang="en-US" u="sng" dirty="0">
                <a:solidFill>
                  <a:schemeClr val="accent3"/>
                </a:solidFill>
                <a:latin typeface="Verdana" pitchFamily="34" charset="0"/>
              </a:rPr>
              <a:t>Journal of Clinical Periodontology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Verdana" pitchFamily="34" charset="0"/>
              </a:rPr>
              <a:t>48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(3): 357-367.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chemeClr val="accent3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Verdana" pitchFamily="34" charset="0"/>
              </a:rPr>
              <a:t>	. </a:t>
            </a:r>
            <a:endParaRPr lang="en-US" i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574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Coronary Artery Disease (CAD) is the Most Common Cardiovascular Disease (CVD)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39631"/>
            <a:ext cx="9440984" cy="3845169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CAD is the leading cause of death worldwide.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CAD affects ~ 126.5 million people.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74092" y="5212863"/>
            <a:ext cx="89876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Dai, H., et al. (2020). "Global, regional, and national burden of </a:t>
            </a:r>
            <a:r>
              <a:rPr lang="en-US" dirty="0" err="1">
                <a:solidFill>
                  <a:schemeClr val="accent3"/>
                </a:solidFill>
              </a:rPr>
              <a:t>ischaemic</a:t>
            </a:r>
            <a:r>
              <a:rPr lang="en-US" dirty="0">
                <a:solidFill>
                  <a:schemeClr val="accent3"/>
                </a:solidFill>
              </a:rPr>
              <a:t> heart disease and its attributable risk factors, 1990–2017: results from the Global Burden of Disease Study 2017." </a:t>
            </a:r>
            <a:r>
              <a:rPr lang="en-US" u="sng" dirty="0">
                <a:solidFill>
                  <a:schemeClr val="accent3"/>
                </a:solidFill>
              </a:rPr>
              <a:t>European Heart Journal - Quality of Care and Clinical Outcomes</a:t>
            </a:r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126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7354" y="109419"/>
            <a:ext cx="10464800" cy="146147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cs typeface="Times New Roman" pitchFamily="18" charset="0"/>
              </a:rPr>
              <a:t>PD Creates Oxidative Stress:</a:t>
            </a:r>
            <a:br>
              <a:rPr lang="en-US" sz="4000" dirty="0">
                <a:cs typeface="Times New Roman" pitchFamily="18" charset="0"/>
              </a:rPr>
            </a:br>
            <a:r>
              <a:rPr lang="en-US" sz="4000" dirty="0">
                <a:cs typeface="Times New Roman" pitchFamily="18" charset="0"/>
              </a:rPr>
              <a:t>Mechanism Linking PD to Kidney Disease</a:t>
            </a:r>
            <a:br>
              <a:rPr lang="en-US" sz="4000" dirty="0">
                <a:cs typeface="Times New Roman" pitchFamily="18" charset="0"/>
              </a:rPr>
            </a:br>
            <a:endParaRPr lang="en-US" sz="4000" dirty="0">
              <a:cs typeface="Times New Roman" pitchFamily="18" charset="0"/>
            </a:endParaRP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852246"/>
            <a:ext cx="10003692" cy="3985846"/>
          </a:xfrm>
        </p:spPr>
        <p:txBody>
          <a:bodyPr/>
          <a:lstStyle/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The model for kidney function as the outcome showed no significant direct effect of PISA on CRP.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There was a significant effect of PISA on oxidative stress.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For every SD increase in PISA there was a 21% increase in oxidative stress (95% CI, 0.06-0.36)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1297354" y="5969003"/>
            <a:ext cx="1015218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Sharma, P., et al. (2021).            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  <a:latin typeface="Verdana" pitchFamily="34" charset="0"/>
              </a:rPr>
              <a:t>Journal of Clinical Periodontology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Verdana" pitchFamily="34" charset="0"/>
              </a:rPr>
              <a:t>48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(3): 357-367.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chemeClr val="accent3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Verdana" pitchFamily="34" charset="0"/>
              </a:rPr>
              <a:t>	. </a:t>
            </a:r>
            <a:endParaRPr lang="en-US" i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8770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7354" y="109419"/>
            <a:ext cx="10464800" cy="146147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cs typeface="Times New Roman" pitchFamily="18" charset="0"/>
              </a:rPr>
              <a:t>PD Creates Oxidative Stress:</a:t>
            </a:r>
            <a:br>
              <a:rPr lang="en-US" sz="4000" dirty="0">
                <a:cs typeface="Times New Roman" pitchFamily="18" charset="0"/>
              </a:rPr>
            </a:br>
            <a:r>
              <a:rPr lang="en-US" sz="4000" dirty="0">
                <a:cs typeface="Times New Roman" pitchFamily="18" charset="0"/>
              </a:rPr>
              <a:t>Mechanism Linking PD to Kidney Disease</a:t>
            </a:r>
            <a:br>
              <a:rPr lang="en-US" sz="4000" dirty="0">
                <a:cs typeface="Times New Roman" pitchFamily="18" charset="0"/>
              </a:rPr>
            </a:br>
            <a:endParaRPr lang="en-US" sz="4000" dirty="0">
              <a:cs typeface="Times New Roman" pitchFamily="18" charset="0"/>
            </a:endParaRP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938215"/>
            <a:ext cx="10003692" cy="3899877"/>
          </a:xfrm>
        </p:spPr>
        <p:txBody>
          <a:bodyPr/>
          <a:lstStyle/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There was a significant direct effect of oxidative stress (OS)           on eGFR.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for every SD increase in (OS) there was a 33% drop in eGFR ((%% CI, 0.20-0.45)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There was no significant effect of CRP on eGFR.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1297354" y="5969003"/>
            <a:ext cx="1015218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Sharma, P., et al. (2021).            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  <a:latin typeface="Verdana" pitchFamily="34" charset="0"/>
              </a:rPr>
              <a:t>Journal of Clinical Periodontology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Verdana" pitchFamily="34" charset="0"/>
              </a:rPr>
              <a:t>48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(3): 357-367.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chemeClr val="accent3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Verdana" pitchFamily="34" charset="0"/>
              </a:rPr>
              <a:t>	. </a:t>
            </a:r>
            <a:endParaRPr lang="en-US" i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633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7354" y="109419"/>
            <a:ext cx="10464800" cy="146147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cs typeface="Times New Roman" pitchFamily="18" charset="0"/>
              </a:rPr>
              <a:t>PD Creates Oxidative Stress:</a:t>
            </a:r>
            <a:br>
              <a:rPr lang="en-US" sz="4000" dirty="0">
                <a:cs typeface="Times New Roman" pitchFamily="18" charset="0"/>
              </a:rPr>
            </a:br>
            <a:r>
              <a:rPr lang="en-US" sz="4000" dirty="0">
                <a:cs typeface="Times New Roman" pitchFamily="18" charset="0"/>
              </a:rPr>
              <a:t>Mechanism Linking PD to Kidney Disease</a:t>
            </a:r>
            <a:br>
              <a:rPr lang="en-US" sz="4000" dirty="0">
                <a:cs typeface="Times New Roman" pitchFamily="18" charset="0"/>
              </a:rPr>
            </a:br>
            <a:endParaRPr lang="en-US" sz="4000" dirty="0">
              <a:cs typeface="Times New Roman" pitchFamily="18" charset="0"/>
            </a:endParaRP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711569"/>
            <a:ext cx="10003692" cy="412652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This study highlights the role of periodontal disease as a source of increased systemic OS.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ctr">
              <a:spcBef>
                <a:spcPct val="3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Research is needed to investigate whether                                               PD </a:t>
            </a:r>
            <a:r>
              <a:rPr lang="en-US" dirty="0" err="1">
                <a:cs typeface="Times New Roman" pitchFamily="18" charset="0"/>
              </a:rPr>
              <a:t>rx</a:t>
            </a:r>
            <a:r>
              <a:rPr lang="en-US" dirty="0">
                <a:cs typeface="Times New Roman" pitchFamily="18" charset="0"/>
              </a:rPr>
              <a:t> will reduce OS.</a:t>
            </a:r>
          </a:p>
          <a:p>
            <a:pPr marL="0" indent="0" algn="ctr">
              <a:spcBef>
                <a:spcPct val="35000"/>
              </a:spcBef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1297354" y="5969003"/>
            <a:ext cx="1015218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Sharma, P., et al. (2021).            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  <a:latin typeface="Verdana" pitchFamily="34" charset="0"/>
              </a:rPr>
              <a:t>Journal of Clinical Periodontology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Verdana" pitchFamily="34" charset="0"/>
              </a:rPr>
              <a:t>48</a:t>
            </a: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(3): 357-367.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chemeClr val="accent3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chemeClr val="accent3"/>
                </a:solidFill>
                <a:latin typeface="Verdana" pitchFamily="34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Verdana" pitchFamily="34" charset="0"/>
              </a:rPr>
              <a:t>	. </a:t>
            </a:r>
            <a:endParaRPr lang="en-US" i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7332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C2C1414-C843-44EE-8DD0-9DA85F66A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7216" y="1045030"/>
            <a:ext cx="5584453" cy="5719664"/>
          </a:xfr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C36C98-46BE-4B62-8149-91B82B3833E8}"/>
              </a:ext>
            </a:extLst>
          </p:cNvPr>
          <p:cNvSpPr/>
          <p:nvPr/>
        </p:nvSpPr>
        <p:spPr>
          <a:xfrm>
            <a:off x="7901354" y="1278101"/>
            <a:ext cx="2838181" cy="1855867"/>
          </a:xfrm>
          <a:prstGeom prst="wedgeEllipseCallout">
            <a:avLst>
              <a:gd name="adj1" fmla="val -117211"/>
              <a:gd name="adj2" fmla="val 110507"/>
            </a:avLst>
          </a:prstGeom>
          <a:solidFill>
            <a:srgbClr val="F8E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OK.  Let’s look at that periodontal study again.</a:t>
            </a:r>
          </a:p>
        </p:txBody>
      </p:sp>
    </p:spTree>
    <p:extLst>
      <p:ext uri="{BB962C8B-B14F-4D97-AF65-F5344CB8AC3E}">
        <p14:creationId xmlns:p14="http://schemas.microsoft.com/office/powerpoint/2010/main" val="1645132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BDM Thoughts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943E6-FF22-4DFA-91B7-CD847238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614" y="920750"/>
            <a:ext cx="10025185" cy="525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"Periodontal disease and a poor response to periodontal treatment were associated with an increased risk                                   of incident diabetes”</a:t>
            </a:r>
          </a:p>
          <a:p>
            <a:pPr marL="0" indent="0" algn="ctr">
              <a:buNone/>
            </a:pPr>
            <a:r>
              <a:rPr lang="en-US" dirty="0"/>
              <a:t>Based on oxidative stress, that statement should be true.</a:t>
            </a:r>
          </a:p>
          <a:p>
            <a:pPr marL="0" indent="0" algn="ctr">
              <a:buNone/>
            </a:pPr>
            <a:r>
              <a:rPr lang="en-US" dirty="0"/>
              <a:t>A better research study needs to be designed to prove it.</a:t>
            </a:r>
          </a:p>
          <a:p>
            <a:pPr marL="0" indent="0" algn="ctr">
              <a:buNone/>
            </a:pPr>
            <a:r>
              <a:rPr lang="en-US" dirty="0"/>
              <a:t>At minimum, the study should identify periodontal pathogens along with exam for dx of PD.</a:t>
            </a:r>
          </a:p>
          <a:p>
            <a:pPr marL="0" indent="0" algn="ctr">
              <a:buNone/>
            </a:pPr>
            <a:r>
              <a:rPr lang="en-US" dirty="0"/>
              <a:t>Testing for insulin resistance and DM should include OGTT.</a:t>
            </a:r>
          </a:p>
          <a:p>
            <a:pPr marL="0" indent="0" algn="ctr">
              <a:buNone/>
            </a:pPr>
            <a:r>
              <a:rPr lang="en-US" dirty="0"/>
              <a:t>Measurements of oxidative stress and systemic inflammation are needed.</a:t>
            </a:r>
          </a:p>
          <a:p>
            <a:pPr marL="0" indent="0" algn="ctr">
              <a:buNone/>
            </a:pPr>
            <a:r>
              <a:rPr lang="en-US" dirty="0"/>
              <a:t>All potential confounders for new onset DM must be included.</a:t>
            </a:r>
          </a:p>
        </p:txBody>
      </p:sp>
    </p:spTree>
    <p:extLst>
      <p:ext uri="{BB962C8B-B14F-4D97-AF65-F5344CB8AC3E}">
        <p14:creationId xmlns:p14="http://schemas.microsoft.com/office/powerpoint/2010/main" val="2724391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9D2023E-1A83-443F-A4B9-9359ED533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16833" y="674305"/>
            <a:ext cx="5263360" cy="5509389"/>
          </a:xfr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CB4E84E-9CDD-4219-8233-8CAA5D0D721F}"/>
              </a:ext>
            </a:extLst>
          </p:cNvPr>
          <p:cNvSpPr/>
          <p:nvPr/>
        </p:nvSpPr>
        <p:spPr>
          <a:xfrm>
            <a:off x="7502769" y="1453662"/>
            <a:ext cx="3860800" cy="2485292"/>
          </a:xfrm>
          <a:prstGeom prst="wedgeRectCallout">
            <a:avLst>
              <a:gd name="adj1" fmla="val -127108"/>
              <a:gd name="adj2" fmla="val 110299"/>
            </a:avLst>
          </a:prstGeom>
          <a:solidFill>
            <a:srgbClr val="F9C7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OMG!!!  All confounders?!  That would be anything that causes oxidative stress!!</a:t>
            </a:r>
          </a:p>
        </p:txBody>
      </p:sp>
    </p:spTree>
    <p:extLst>
      <p:ext uri="{BB962C8B-B14F-4D97-AF65-F5344CB8AC3E}">
        <p14:creationId xmlns:p14="http://schemas.microsoft.com/office/powerpoint/2010/main" val="4063543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2B21A915-28AB-416C-B5CB-8A654A3C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97014" y="793102"/>
            <a:ext cx="3249905" cy="5234474"/>
          </a:xfr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7D0BF573-6A93-423A-B8EA-EAB18BDD9D3B}"/>
              </a:ext>
            </a:extLst>
          </p:cNvPr>
          <p:cNvSpPr/>
          <p:nvPr/>
        </p:nvSpPr>
        <p:spPr>
          <a:xfrm>
            <a:off x="6361723" y="164123"/>
            <a:ext cx="4751754" cy="3071446"/>
          </a:xfrm>
          <a:prstGeom prst="borderCallout1">
            <a:avLst>
              <a:gd name="adj1" fmla="val 18750"/>
              <a:gd name="adj2" fmla="val -8333"/>
              <a:gd name="adj3" fmla="val 64713"/>
              <a:gd name="adj4" fmla="val -4956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That is correct.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Let’s look at these confounders for evidence of OS and incident DM.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They all happen to be root causes in the BDM inflammatory tree.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73EF457-D95C-4AEA-9E15-BD39DD05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34400" y="3516923"/>
            <a:ext cx="2459892" cy="259861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C69D1F9-80A6-4001-AD15-9CF8B6033B57}"/>
              </a:ext>
            </a:extLst>
          </p:cNvPr>
          <p:cNvSpPr/>
          <p:nvPr/>
        </p:nvSpPr>
        <p:spPr>
          <a:xfrm>
            <a:off x="5908431" y="3751384"/>
            <a:ext cx="2383691" cy="1586523"/>
          </a:xfrm>
          <a:prstGeom prst="cloudCallout">
            <a:avLst>
              <a:gd name="adj1" fmla="val 104741"/>
              <a:gd name="adj2" fmla="val 50677"/>
            </a:avLst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You’re</a:t>
            </a:r>
          </a:p>
          <a:p>
            <a:pPr algn="ctr"/>
            <a:r>
              <a:rPr lang="en-US" sz="2800" dirty="0"/>
              <a:t>kidding me?</a:t>
            </a:r>
          </a:p>
        </p:txBody>
      </p:sp>
    </p:spTree>
    <p:extLst>
      <p:ext uri="{BB962C8B-B14F-4D97-AF65-F5344CB8AC3E}">
        <p14:creationId xmlns:p14="http://schemas.microsoft.com/office/powerpoint/2010/main" val="12866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8675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Stress Creates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88123"/>
            <a:ext cx="9440984" cy="36966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Stress activates the sympathetic nervous system and the hypothalamic–pituitary–adrenal axis (HPA) axis.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results in increased cortisol which creates                 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455140"/>
            <a:ext cx="77650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Juszczyk</a:t>
            </a:r>
            <a:r>
              <a:rPr lang="en-US" dirty="0">
                <a:solidFill>
                  <a:schemeClr val="accent3"/>
                </a:solidFill>
              </a:rPr>
              <a:t>, G., et al. (2021). "Chronic Stress and Oxidative Stress as Common Factors of the Pathogenesis of Depression and Alzheimer’s Disease: The Role of Antioxidants in Prevention and Treatment.“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Antioxidants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(9): 1439.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Stress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461477"/>
            <a:ext cx="9440984" cy="39233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12,844 women; mean age 50; questionnaire for perceived level of stress; followed for 3 </a:t>
            </a:r>
            <a:r>
              <a:rPr lang="en-US" dirty="0" err="1"/>
              <a:t>yrs</a:t>
            </a:r>
            <a:r>
              <a:rPr lang="en-US" dirty="0"/>
              <a:t> for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Outcome: 871 new onset DM.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Harris, M. L., et al. (2017). "Stress increases the risk of type 2 diabetes onset in women: A 12-year longitudinal study using causal modelling."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</a:t>
            </a:r>
            <a:r>
              <a:rPr lang="en-US" dirty="0">
                <a:solidFill>
                  <a:schemeClr val="accent3"/>
                </a:solidFill>
              </a:rPr>
              <a:t>(2): e0172126.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Stress Increase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75508"/>
            <a:ext cx="9440984" cy="40092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Adjusting for:</a:t>
            </a:r>
          </a:p>
          <a:p>
            <a:pPr marL="0" indent="0" algn="ctr">
              <a:buNone/>
              <a:defRPr/>
            </a:pPr>
            <a:r>
              <a:rPr lang="en-US" dirty="0"/>
              <a:t>age, education, physical activity, BMI, diet, BP, smoking, there was a significant association of risk for incident DM with moderate/high stress.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OR- 1.84 (95% CI, 1.29-2.63) p= 0.001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Harris, M. L., et al. (2017). "Stress increases the risk of type 2 diabetes onset in women: A 12-year longitudinal study using causal modelling."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</a:t>
            </a:r>
            <a:r>
              <a:rPr lang="en-US" dirty="0">
                <a:solidFill>
                  <a:schemeClr val="accent3"/>
                </a:solidFill>
              </a:rPr>
              <a:t>(2): e0172126.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60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Coronary Artery Disease (CAD) is the Most Common Cardiovascular Disease (CVD)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2186416"/>
            <a:ext cx="9440984" cy="286232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CAD caused 9 million deaths in 2017.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Which generated 165 million years of life lost.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74092" y="5212863"/>
            <a:ext cx="89876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Dai, H., et al. (2020). "Global, regional, and national burden of </a:t>
            </a:r>
            <a:r>
              <a:rPr lang="en-US" dirty="0" err="1">
                <a:solidFill>
                  <a:schemeClr val="accent3"/>
                </a:solidFill>
              </a:rPr>
              <a:t>ischaemic</a:t>
            </a:r>
            <a:r>
              <a:rPr lang="en-US" dirty="0">
                <a:solidFill>
                  <a:schemeClr val="accent3"/>
                </a:solidFill>
              </a:rPr>
              <a:t> heart disease and its attributable risk factors, 1990–2017: results from the Global Burden of Disease Study 2017." </a:t>
            </a:r>
            <a:r>
              <a:rPr lang="en-US" u="sng" dirty="0">
                <a:solidFill>
                  <a:schemeClr val="accent3"/>
                </a:solidFill>
              </a:rPr>
              <a:t>European Heart Journal - Quality of Care and Clinical Outcomes</a:t>
            </a:r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2150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Stress Increase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72492"/>
            <a:ext cx="9440984" cy="37123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Study provides support for perceived stress to be considered alongside other modifiable risk factors for DM in primary prevention and screening programs.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Harris, M. L., et al. (2017). "Stress increases the risk of type 2 diabetes onset in women: A 12-year longitudinal study using causal modelling."      </a:t>
            </a:r>
            <a:r>
              <a:rPr lang="en-US" u="sng" dirty="0" err="1">
                <a:solidFill>
                  <a:schemeClr val="accent3"/>
                </a:solidFill>
              </a:rPr>
              <a:t>PLoS</a:t>
            </a:r>
            <a:r>
              <a:rPr lang="en-US" u="sng" dirty="0">
                <a:solidFill>
                  <a:schemeClr val="accent3"/>
                </a:solidFill>
              </a:rPr>
              <a:t> ONE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</a:t>
            </a:r>
            <a:r>
              <a:rPr lang="en-US" dirty="0">
                <a:solidFill>
                  <a:schemeClr val="accent3"/>
                </a:solidFill>
              </a:rPr>
              <a:t>(2): e0172126.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429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00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Gut Dysbiosis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55262"/>
            <a:ext cx="9440984" cy="38295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Among the various functions of gut microbiota, the regulation of oxidative stress (OS) is probably                               the most fascinating.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Gut lactobacilli and </a:t>
            </a:r>
            <a:r>
              <a:rPr lang="en-US" dirty="0" err="1"/>
              <a:t>bifidobacteria</a:t>
            </a:r>
            <a:r>
              <a:rPr lang="en-US" dirty="0"/>
              <a:t> are able to convert nitrate and nitrite into NO while enhancing the release of NO by host epithelial cells.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Luca, M., et al. (2019). "Gut Microbiota in Alzheimer’s Disease, Depression, and Type 2 Diabetes Mellitus: The Role of Oxidative Stress."                      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2019</a:t>
            </a:r>
            <a:r>
              <a:rPr lang="en-US" dirty="0">
                <a:solidFill>
                  <a:schemeClr val="accent3"/>
                </a:solidFill>
              </a:rPr>
              <a:t>: 1-10.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873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00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Gut Dysbiosis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44431"/>
            <a:ext cx="9440984" cy="35403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Nanomolar concentrations of NO are beneficial.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However, excessive NO production is detrimental due to the generation of reactive oxygen species (ROS).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Luca, M., et al. (2019). "Gut Microbiota in Alzheimer’s Disease, Depression, and Type 2 Diabetes Mellitus: The Role of Oxidative Stress."                      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2019</a:t>
            </a:r>
            <a:r>
              <a:rPr lang="en-US" dirty="0">
                <a:solidFill>
                  <a:schemeClr val="accent3"/>
                </a:solidFill>
              </a:rPr>
              <a:t>: 1-10.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831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00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Gut Dysbiosis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58277"/>
            <a:ext cx="9440984" cy="41265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Pathogens (i.e., Salmonella and E. coli) are able to degrade </a:t>
            </a:r>
            <a:r>
              <a:rPr lang="en-US" dirty="0" err="1"/>
              <a:t>sulphur</a:t>
            </a:r>
            <a:r>
              <a:rPr lang="en-US" dirty="0"/>
              <a:t> amino acids leading to hydrogen sulfide (H2S) production in the gut.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decreases mitochondrial oxygen consumption creating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Luca, M., et al. (2019). "Gut Microbiota in Alzheimer’s Disease, Depression, and Type 2 Diabetes Mellitus: The Role of Oxidative Stress."                      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2019</a:t>
            </a:r>
            <a:r>
              <a:rPr lang="en-US" dirty="0">
                <a:solidFill>
                  <a:schemeClr val="accent3"/>
                </a:solidFill>
              </a:rPr>
              <a:t>: 1-10.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7171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00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Gut Dysbiosis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859692"/>
            <a:ext cx="9440984" cy="45251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Luca, M., et al. (2019). "Gut Microbiota in Alzheimer’s Disease, Depression, and Type 2 Diabetes Mellitus: The Role of Oxidative Stress."                      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2019</a:t>
            </a:r>
            <a:r>
              <a:rPr lang="en-US" dirty="0">
                <a:solidFill>
                  <a:schemeClr val="accent3"/>
                </a:solidFill>
              </a:rPr>
              <a:t>: 1-10.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B2AE1-314A-472B-90A0-ABF013208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7" t="16155" r="7242" b="32018"/>
          <a:stretch/>
        </p:blipFill>
        <p:spPr>
          <a:xfrm>
            <a:off x="1391138" y="859692"/>
            <a:ext cx="10019324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4048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62523"/>
            <a:ext cx="9440984" cy="50018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Gut Dysbiosis Generates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859692"/>
            <a:ext cx="9440984" cy="452510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Dysbiosis can generate OS which is a pathogenetic contributor of DM, AD and depression.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Manipulation of the gut environment could be a preventive and/or therapeutic tool for these conditions.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Luca, M., et al. (2019). "Gut Microbiota in Alzheimer’s Disease, Depression, and Type 2 Diabetes Mellitus: The Role of Oxidative Stress."                      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2019</a:t>
            </a:r>
            <a:r>
              <a:rPr lang="en-US" dirty="0">
                <a:solidFill>
                  <a:schemeClr val="accent3"/>
                </a:solidFill>
              </a:rPr>
              <a:t>: 1-10.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1670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55E611D7-3883-488A-B88C-A8480E58D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77292" y="519932"/>
            <a:ext cx="4337540" cy="4886300"/>
          </a:xfr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0B718DFB-43C5-4466-BFF9-38508C297730}"/>
              </a:ext>
            </a:extLst>
          </p:cNvPr>
          <p:cNvSpPr/>
          <p:nvPr/>
        </p:nvSpPr>
        <p:spPr>
          <a:xfrm>
            <a:off x="6947877" y="375138"/>
            <a:ext cx="4446954" cy="2508739"/>
          </a:xfrm>
          <a:prstGeom prst="cloudCallout">
            <a:avLst>
              <a:gd name="adj1" fmla="val -119603"/>
              <a:gd name="adj2" fmla="val 1341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OMG! That helps explain the study published several years ago.</a:t>
            </a:r>
          </a:p>
        </p:txBody>
      </p:sp>
    </p:spTree>
    <p:extLst>
      <p:ext uri="{BB962C8B-B14F-4D97-AF65-F5344CB8AC3E}">
        <p14:creationId xmlns:p14="http://schemas.microsoft.com/office/powerpoint/2010/main" val="3953375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832"/>
            <a:ext cx="9144000" cy="868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400" dirty="0"/>
              <a:t>Artificial Sweeteners Alter The Gut Microbiota Resulting in 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40" y="1507582"/>
            <a:ext cx="8843040" cy="428361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dirty="0"/>
              <a:t>Artificial sweeteners(AS) pass through the human GI tract without being digested.</a:t>
            </a:r>
          </a:p>
          <a:p>
            <a:pPr marL="0" indent="0" algn="ctr">
              <a:buNone/>
              <a:defRPr/>
            </a:pPr>
            <a:r>
              <a:rPr lang="en-US" sz="2400" dirty="0"/>
              <a:t> </a:t>
            </a:r>
          </a:p>
          <a:p>
            <a:pPr marL="0" indent="0" algn="ctr">
              <a:buNone/>
              <a:defRPr/>
            </a:pPr>
            <a:r>
              <a:rPr lang="en-US" sz="2400" dirty="0"/>
              <a:t>AS directly encounter the intestinal microbiota having the potential to change the microbiota composition.</a:t>
            </a:r>
          </a:p>
          <a:p>
            <a:pPr marL="0" indent="0" algn="ctr">
              <a:buNone/>
              <a:defRPr/>
            </a:pPr>
            <a:endParaRPr lang="en-US" sz="2400" dirty="0"/>
          </a:p>
          <a:p>
            <a:pPr marL="0" indent="0" algn="ctr">
              <a:buNone/>
              <a:defRPr/>
            </a:pPr>
            <a:r>
              <a:rPr lang="en-US" sz="2400" dirty="0"/>
              <a:t>Microbiota regulate multiple physiological processes and alterations have been associated with                                           propensity to IR.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1524000" y="5353488"/>
            <a:ext cx="9144000" cy="64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3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6475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6475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3"/>
                </a:solidFill>
              </a:rPr>
              <a:t>Suez, J., et. al. (2014). Artificial sweeteners induce glucose intolerance by altering the gut microbiota. </a:t>
            </a:r>
            <a:r>
              <a:rPr lang="en-US" altLang="en-US" sz="1800" i="1" dirty="0">
                <a:solidFill>
                  <a:schemeClr val="accent3"/>
                </a:solidFill>
              </a:rPr>
              <a:t>Nature, advance online publication</a:t>
            </a:r>
            <a:r>
              <a:rPr lang="en-US" altLang="en-US" sz="1800" dirty="0">
                <a:solidFill>
                  <a:schemeClr val="accent3"/>
                </a:solidFill>
              </a:rPr>
              <a:t>. </a:t>
            </a:r>
            <a:r>
              <a:rPr lang="en-US" altLang="en-US" sz="1800" dirty="0" err="1">
                <a:solidFill>
                  <a:schemeClr val="accent3"/>
                </a:solidFill>
              </a:rPr>
              <a:t>doi</a:t>
            </a:r>
            <a:r>
              <a:rPr lang="en-US" altLang="en-US" sz="1800" dirty="0">
                <a:solidFill>
                  <a:schemeClr val="accent3"/>
                </a:solidFill>
              </a:rPr>
              <a:t>: 10.1038/nature13793</a:t>
            </a:r>
          </a:p>
        </p:txBody>
      </p:sp>
    </p:spTree>
    <p:extLst>
      <p:ext uri="{BB962C8B-B14F-4D97-AF65-F5344CB8AC3E}">
        <p14:creationId xmlns:p14="http://schemas.microsoft.com/office/powerpoint/2010/main" val="42229945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832"/>
            <a:ext cx="9144000" cy="868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/>
              <a:t>Artificial Sweeteners Alter Microbiota Resulting in 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40" y="1242646"/>
            <a:ext cx="8843040" cy="42601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Results suggest that AS consumption in both mice</a:t>
            </a:r>
          </a:p>
          <a:p>
            <a:pPr marL="0" indent="0" algn="ctr">
              <a:buNone/>
              <a:defRPr/>
            </a:pPr>
            <a:r>
              <a:rPr lang="en-US" dirty="0"/>
              <a:t>and humans enhances the risk of glucose intolerance.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These adverse metabolic effects are mediated by modulation of the composition and function of the      GI microbiota.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1524000" y="5533241"/>
            <a:ext cx="9144000" cy="64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0" tIns="45663" rIns="91320" bIns="45663">
            <a:spAutoFit/>
          </a:bodyPr>
          <a:lstStyle>
            <a:lvl1pPr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3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6475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6475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6475" eaLnBrk="0">
              <a:spcBef>
                <a:spcPct val="20000"/>
              </a:spcBef>
              <a:buClr>
                <a:schemeClr val="hlink"/>
              </a:buClr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sz="1800" dirty="0">
                <a:solidFill>
                  <a:schemeClr val="accent3"/>
                </a:solidFill>
              </a:rPr>
              <a:t>Suez, J., et. al. (2014). Artificial sweeteners induce glucose intolerance by altering the gut microbiota. </a:t>
            </a:r>
            <a:r>
              <a:rPr lang="en-US" altLang="en-US" sz="1800" i="1" dirty="0">
                <a:solidFill>
                  <a:schemeClr val="accent3"/>
                </a:solidFill>
              </a:rPr>
              <a:t>Nature, advance online publication</a:t>
            </a:r>
            <a:r>
              <a:rPr lang="en-US" altLang="en-US" sz="1800" dirty="0">
                <a:solidFill>
                  <a:schemeClr val="accent3"/>
                </a:solidFill>
              </a:rPr>
              <a:t>. </a:t>
            </a:r>
            <a:r>
              <a:rPr lang="en-US" altLang="en-US" sz="1800" dirty="0" err="1">
                <a:solidFill>
                  <a:schemeClr val="accent3"/>
                </a:solidFill>
              </a:rPr>
              <a:t>doi</a:t>
            </a:r>
            <a:r>
              <a:rPr lang="en-US" altLang="en-US" sz="1800" dirty="0">
                <a:solidFill>
                  <a:schemeClr val="accent3"/>
                </a:solidFill>
              </a:rPr>
              <a:t>: 10.1038/nature13793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D3A11-A877-4F86-9D39-08748D77C8E0}"/>
              </a:ext>
            </a:extLst>
          </p:cNvPr>
          <p:cNvSpPr txBox="1"/>
          <p:nvPr/>
        </p:nvSpPr>
        <p:spPr>
          <a:xfrm>
            <a:off x="2727569" y="4439138"/>
            <a:ext cx="6752492" cy="523220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Unifier: 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9303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33415"/>
            <a:ext cx="9440984" cy="375138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Ambient PM particles are often loaded with environmental toxins and heavy metals enhancing their direct           biochemical reactivity.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Increase in ROS result from reactive gases and reactive surfaces of transmigrated circulating particles with biomolecules.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Hahad</a:t>
            </a:r>
            <a:r>
              <a:rPr lang="en-US" dirty="0">
                <a:solidFill>
                  <a:schemeClr val="accent3"/>
                </a:solidFill>
              </a:rPr>
              <a:t>, O., et al. (2020). "Ambient Air Pollution Increases the Risk of Cerebrovascular and Neuropsychiatric Disorders through Induction of Inflammation and Oxidative Stress."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International Journal of Molecular Sciences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(12): 4306.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0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Coronary Artery Disease (CAD) is the Most Common Cardiovascular Disease (CVD)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2186416"/>
            <a:ext cx="9440984" cy="286232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CAD remains the number one health challenge worldwide.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More effective and targeted strategies to reduce the burden of CAD are urgently needed.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74092" y="5212863"/>
            <a:ext cx="89876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Dai, H., et al. (2020). "Global, regional, and national burden of </a:t>
            </a:r>
            <a:r>
              <a:rPr lang="en-US" dirty="0" err="1">
                <a:solidFill>
                  <a:schemeClr val="accent3"/>
                </a:solidFill>
              </a:rPr>
              <a:t>ischaemic</a:t>
            </a:r>
            <a:r>
              <a:rPr lang="en-US" dirty="0">
                <a:solidFill>
                  <a:schemeClr val="accent3"/>
                </a:solidFill>
              </a:rPr>
              <a:t> heart disease and its attributable risk factors, 1990–2017: results from the Global Burden of Disease Study 2017." </a:t>
            </a:r>
            <a:r>
              <a:rPr lang="en-US" u="sng" dirty="0">
                <a:solidFill>
                  <a:schemeClr val="accent3"/>
                </a:solidFill>
              </a:rPr>
              <a:t>European Heart Journal - Quality of Care and Clinical Outcomes</a:t>
            </a:r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4225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890954"/>
            <a:ext cx="9440984" cy="449384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Oxidative stress is regarded as a central pathophysiological mechanisms by which air pollution induces                                  CVD, brain damage and other chronic diseases.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Unlike other risk factors air pollution can be hard to avoid.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Policy makers who regulate air pollution need to recognize its critical role in preserving health.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Hahad</a:t>
            </a:r>
            <a:r>
              <a:rPr lang="en-US" dirty="0">
                <a:solidFill>
                  <a:schemeClr val="accent3"/>
                </a:solidFill>
              </a:rPr>
              <a:t>, O., et al. (2020). "Ambient Air Pollution Increases the Risk of Cerebrovascular and Neuropsychiatric Disorders through Induction of Inflammation and Oxidative Stress."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International Journal of Molecular Sciences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(12): 4306.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67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890954"/>
            <a:ext cx="9440984" cy="44938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Hahad</a:t>
            </a:r>
            <a:r>
              <a:rPr lang="en-US" dirty="0">
                <a:solidFill>
                  <a:schemeClr val="accent3"/>
                </a:solidFill>
              </a:rPr>
              <a:t>, O., et al. (2020). "Ambient Air Pollution Increases the Risk of Cerebrovascular and Neuropsychiatric Disorders through Induction of Inflammation and Oxidative Stress."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International Journal of Molecular Sciences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(12): 4306.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2AA9C-B327-4C8F-AADF-AC831DA5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07" y="734646"/>
            <a:ext cx="9128369" cy="467735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53B7310-AD7C-4D92-A06F-405627B80E6B}"/>
              </a:ext>
            </a:extLst>
          </p:cNvPr>
          <p:cNvSpPr/>
          <p:nvPr/>
        </p:nvSpPr>
        <p:spPr>
          <a:xfrm rot="19163066">
            <a:off x="2758831" y="3852984"/>
            <a:ext cx="226724" cy="6970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6D23225-8281-4A10-A6F2-EB0A4F0C02A3}"/>
              </a:ext>
            </a:extLst>
          </p:cNvPr>
          <p:cNvSpPr/>
          <p:nvPr/>
        </p:nvSpPr>
        <p:spPr>
          <a:xfrm rot="3197772">
            <a:off x="6131128" y="4152177"/>
            <a:ext cx="226724" cy="6970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AE0FE1E-114F-491F-968B-EEC654F02B16}"/>
              </a:ext>
            </a:extLst>
          </p:cNvPr>
          <p:cNvSpPr/>
          <p:nvPr/>
        </p:nvSpPr>
        <p:spPr>
          <a:xfrm rot="19703925">
            <a:off x="7756768" y="4152178"/>
            <a:ext cx="226724" cy="6970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542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346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890954"/>
            <a:ext cx="9440984" cy="44938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Hahad</a:t>
            </a:r>
            <a:r>
              <a:rPr lang="en-US" dirty="0">
                <a:solidFill>
                  <a:schemeClr val="accent3"/>
                </a:solidFill>
              </a:rPr>
              <a:t>, O., et al. (2020). "Ambient Air Pollution Increases the Risk of Cerebrovascular and Neuropsychiatric Disorders through Induction of Inflammation and Oxidative Stress."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International Journal of Molecular Sciences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(12): 4306.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4F67E-E69F-4D70-BF53-39A780038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8216"/>
            <a:ext cx="9597292" cy="478301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0A24CFC8-A542-4BBF-AB3B-AD79CF018CA5}"/>
              </a:ext>
            </a:extLst>
          </p:cNvPr>
          <p:cNvSpPr/>
          <p:nvPr/>
        </p:nvSpPr>
        <p:spPr>
          <a:xfrm rot="4991847">
            <a:off x="8869815" y="2189988"/>
            <a:ext cx="235403" cy="21537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1812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659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00554"/>
            <a:ext cx="9440984" cy="38842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62,012 non-DM adults; mean age 55; 55% female; six </a:t>
            </a:r>
            <a:r>
              <a:rPr lang="en-US" dirty="0" err="1"/>
              <a:t>yr</a:t>
            </a:r>
            <a:r>
              <a:rPr lang="en-US" dirty="0"/>
              <a:t> average concentrations of PM2.5 at the postal codes;                   ~ 8 </a:t>
            </a:r>
            <a:r>
              <a:rPr lang="en-US" dirty="0" err="1"/>
              <a:t>yr</a:t>
            </a:r>
            <a:r>
              <a:rPr lang="en-US" dirty="0"/>
              <a:t> follow-up for incident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Outcome: 6,310 incident cases DM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228493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Chen, H., et al. (2013). "Risk of Incident Diabetes in Relation to Long-term Exposure to Fine Particulate Matter in Ontario, Canada."                        </a:t>
            </a:r>
            <a:r>
              <a:rPr lang="en-US" u="sng" dirty="0">
                <a:solidFill>
                  <a:schemeClr val="accent3"/>
                </a:solidFill>
              </a:rPr>
              <a:t>Environmental Health Perspectives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121</a:t>
            </a:r>
            <a:r>
              <a:rPr lang="en-US" dirty="0">
                <a:solidFill>
                  <a:schemeClr val="accent3"/>
                </a:solidFill>
              </a:rPr>
              <a:t>(7): 804-810.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659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930031"/>
            <a:ext cx="9440984" cy="445476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Adjusted for: sex, marital status, education, household income, BMI, physical activity, smoking, alcohol, diet, race, BP, unemployment rate, COPD, asthma, HF and MI.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11% increased risk incident DM per                                     10‑μg/m3 increase in PM2.5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HR- 1.11 (95% CI, 1.02-1.21)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228493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Chen, H., et al. (2013). "Risk of Incident Diabetes in Relation to Long-term Exposure to Fine Particulate Matter in Ontario, Canada."                        </a:t>
            </a:r>
            <a:r>
              <a:rPr lang="en-US" u="sng" dirty="0">
                <a:solidFill>
                  <a:schemeClr val="accent3"/>
                </a:solidFill>
              </a:rPr>
              <a:t>Environmental Health Perspectives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121</a:t>
            </a:r>
            <a:r>
              <a:rPr lang="en-US" dirty="0">
                <a:solidFill>
                  <a:schemeClr val="accent3"/>
                </a:solidFill>
              </a:rPr>
              <a:t>(7): 804-810.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0618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7659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98954"/>
            <a:ext cx="9440984" cy="398584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Conclusion: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Long-term exposure to PM2.5 contributes to the development </a:t>
            </a:r>
            <a:r>
              <a:rPr lang="en-US" dirty="0" err="1"/>
              <a:t>ofDM</a:t>
            </a:r>
            <a:r>
              <a:rPr lang="en-US" dirty="0"/>
              <a:t>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228493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Chen, H., et al. (2013). "Risk of Incident Diabetes in Relation to Long-term Exposure to Fine Particulate Matter in Ontario, Canada."                        </a:t>
            </a:r>
            <a:r>
              <a:rPr lang="en-US" u="sng" dirty="0">
                <a:solidFill>
                  <a:schemeClr val="accent3"/>
                </a:solidFill>
              </a:rPr>
              <a:t>Environmental Health Perspectives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121</a:t>
            </a:r>
            <a:r>
              <a:rPr lang="en-US" dirty="0">
                <a:solidFill>
                  <a:schemeClr val="accent3"/>
                </a:solidFill>
              </a:rPr>
              <a:t>(7): 804-810.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146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Air Pollution Associated With Increased Incidence of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438031"/>
            <a:ext cx="9440984" cy="36028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dirty="0"/>
              <a:t>Meta-analysis of 16 studies with 18 cohorts; follow-up ~ 9 </a:t>
            </a:r>
            <a:r>
              <a:rPr lang="en-US" dirty="0" err="1"/>
              <a:t>yrs</a:t>
            </a:r>
            <a:r>
              <a:rPr lang="en-US" dirty="0"/>
              <a:t>; adjusted for age, sex, BMI, exercise, smoking, education, income.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Incident DM is significantly associated with 10 </a:t>
            </a:r>
            <a:r>
              <a:rPr lang="en-US" dirty="0" err="1"/>
              <a:t>μg</a:t>
            </a:r>
            <a:r>
              <a:rPr lang="en-US" dirty="0"/>
              <a:t>/m3 increase of PM2.5.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 = 1.11  (95% CI, 1.03-1.19) p=0.01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291015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Yang, M., et al. (2020). "Effects of long-term exposure to air pollution on the incidence of type 2 diabetes mellitus: a meta-analysis of cohort studies." </a:t>
            </a:r>
            <a:r>
              <a:rPr lang="en-US" u="sng" dirty="0">
                <a:solidFill>
                  <a:schemeClr val="accent3"/>
                </a:solidFill>
              </a:rPr>
              <a:t>Environmental Science and Pollution Research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27</a:t>
            </a:r>
            <a:r>
              <a:rPr lang="en-US" dirty="0">
                <a:solidFill>
                  <a:schemeClr val="accent3"/>
                </a:solidFill>
              </a:rPr>
              <a:t>(1): 798-811.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Vitamin D Deficiency Associated With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555262"/>
            <a:ext cx="9440984" cy="38295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Physiologic 25(OH)D concentration enhances the expression of the                                                                        nuclear factor, erythroid-2(Nf-E2)-related factor 2(Nrf2).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Nrf2 level is inversely correlated with the accumulation of mitochondrial ROS and the consequent escalation of oxidative stress.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689596"/>
            <a:ext cx="77650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Wimalawansa</a:t>
            </a:r>
            <a:r>
              <a:rPr lang="en-US" dirty="0">
                <a:solidFill>
                  <a:schemeClr val="accent3"/>
                </a:solidFill>
              </a:rPr>
              <a:t>, S. J. (2019). "Vitamin D Deficiency: Effects on Oxidative Stress, Epigenetics, Gene Regulation, and Aging."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Biology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(2): 30.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769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Vitamin D Deficiency Associated With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0800"/>
            <a:ext cx="9440984" cy="40640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Vitamin D is a potent anti-oxidant that facilitates balanced mitochondrial activities, preventing oxidative stress-related protein oxidation, lipid peroxidation, and DNA damage.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Hypovitaminosis D impairs mitochondrial functions and enhances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689596"/>
            <a:ext cx="77650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Wimalawansa</a:t>
            </a:r>
            <a:r>
              <a:rPr lang="en-US" dirty="0">
                <a:solidFill>
                  <a:schemeClr val="accent3"/>
                </a:solidFill>
              </a:rPr>
              <a:t>, S. J. (2019). "Vitamin D Deficiency: Effects on Oxidative Stress, Epigenetics, Gene Regulation, and Aging."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Biology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(2): 30.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Controlling Oxidative Stress is Key:                   Vitamin D is Beneficial in That Regard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0800"/>
            <a:ext cx="9440984" cy="4064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6299196"/>
            <a:ext cx="77650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Wimalawansa</a:t>
            </a:r>
            <a:r>
              <a:rPr lang="en-US" dirty="0">
                <a:solidFill>
                  <a:schemeClr val="accent3"/>
                </a:solidFill>
              </a:rPr>
              <a:t>, S. J. (2019). </a:t>
            </a:r>
            <a:r>
              <a:rPr lang="en-US" u="sng" dirty="0">
                <a:solidFill>
                  <a:schemeClr val="accent3"/>
                </a:solidFill>
              </a:rPr>
              <a:t>Biology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8</a:t>
            </a:r>
            <a:r>
              <a:rPr lang="en-US" dirty="0">
                <a:solidFill>
                  <a:schemeClr val="accent3"/>
                </a:solidFill>
              </a:rPr>
              <a:t>(2): 30.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F4196-5846-4459-B468-1E812939E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2" r="23511" b="9948"/>
          <a:stretch/>
        </p:blipFill>
        <p:spPr>
          <a:xfrm>
            <a:off x="2782277" y="1227016"/>
            <a:ext cx="6650892" cy="4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81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Heart Disease Killed 2X More Americans Than COVID-19 in 2020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05169"/>
            <a:ext cx="9440984" cy="407963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180057" y="5619263"/>
            <a:ext cx="77650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Ahmad, F. B. and R. N. Anderson (2021). "The Leading Causes of Death in the US for 2020." </a:t>
            </a:r>
            <a:r>
              <a:rPr lang="en-US" u="sng" dirty="0">
                <a:solidFill>
                  <a:schemeClr val="accent3"/>
                </a:solidFill>
              </a:rPr>
              <a:t>JAMA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325</a:t>
            </a:r>
            <a:r>
              <a:rPr lang="en-US" dirty="0">
                <a:solidFill>
                  <a:schemeClr val="accent3"/>
                </a:solidFill>
              </a:rPr>
              <a:t>(18): 1829.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48A4F-3E00-442B-99DF-0E58F41BA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2" t="3544" r="11728" b="57045"/>
          <a:stretch/>
        </p:blipFill>
        <p:spPr>
          <a:xfrm>
            <a:off x="1664677" y="1223107"/>
            <a:ext cx="8862646" cy="4243753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1804E73E-B2CB-4355-ABE0-4BC9C9EE56EC}"/>
              </a:ext>
            </a:extLst>
          </p:cNvPr>
          <p:cNvSpPr/>
          <p:nvPr/>
        </p:nvSpPr>
        <p:spPr>
          <a:xfrm>
            <a:off x="10425723" y="2524369"/>
            <a:ext cx="978408" cy="1485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EFDED-C771-4A31-8C9C-FC1F2928A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723" y="3022677"/>
            <a:ext cx="999831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484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Vitamin D Deficiency is Associated With High Risk for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28615"/>
            <a:ext cx="9440984" cy="405618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5,787 pts </a:t>
            </a:r>
            <a:r>
              <a:rPr lang="en-US" u="sng" dirty="0"/>
              <a:t>&gt;</a:t>
            </a:r>
            <a:r>
              <a:rPr lang="en-US" dirty="0"/>
              <a:t>20 </a:t>
            </a:r>
            <a:r>
              <a:rPr lang="en-US" dirty="0" err="1"/>
              <a:t>yo</a:t>
            </a:r>
            <a:r>
              <a:rPr lang="en-US" dirty="0"/>
              <a:t>; 58% female; evaluated risk of DM based on vitamin D deficiency (&lt;30 ng/mL).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Adjusted for: age, sex, season, smoking, alcohol, exercise, BMI, waist.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 for DM- 1.73 (1.09-2.74) p&lt;0.0001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673966"/>
            <a:ext cx="77650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Choi, H. S., et al. (2011). "Low Serum Vitamin D Is Associated with High Risk of Diabetes in Korean Adults."       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The Journal of Nutrition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141</a:t>
            </a:r>
            <a:r>
              <a:rPr lang="en-US" dirty="0">
                <a:solidFill>
                  <a:schemeClr val="accent3"/>
                </a:solidFill>
              </a:rPr>
              <a:t>(8): 1524-1528.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Obstructive Sleep Apnea Generates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2071077"/>
            <a:ext cx="9440984" cy="33137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39 OSA studies reviewed for biomarker evidence of oxidative stress.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Sophisticated markers of oxidative stress were assessed.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Stanek, A., et al. (2021). "Oxidative Stress Markers among Obstructive Sleep Apnea Patients."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9681595-9681595.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Obstructive Sleep Apnea Generates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89723"/>
            <a:ext cx="9440984" cy="35950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8-hydroxy-2-deoxyguanosine (8-OHdG)- a product of DNA oxidation; advanced oxidation protein products (AOPP); lipid peroxidation products;                                                        thioredoxin-regulates redox reactions.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All of these markers were positively correlated with OSA.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Stanek, A., et al. (2021). "Oxidative Stress Markers among Obstructive Sleep Apnea Patients."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9681595-9681595.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74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Obstructive Sleep Apnea Generates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89723"/>
            <a:ext cx="9440984" cy="35950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Superoxide dismutase (SOD) which is an essential antioxidant enzyme that eliminates ROS                                     was also measured.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Even mild OSA was associated with lower SOD activity.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Stanek, A., et al. (2021). "Oxidative Stress Markers among Obstructive Sleep Apnea Patients." </a:t>
            </a:r>
            <a:r>
              <a:rPr lang="en-US" u="sng" dirty="0">
                <a:solidFill>
                  <a:schemeClr val="accent3"/>
                </a:solidFill>
              </a:rPr>
              <a:t>Oxidative Medicine and Cellular Longevity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9681595-9681595.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1971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-85969"/>
            <a:ext cx="9440984" cy="1383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OSA is Associated With Risk of DM:</a:t>
            </a:r>
            <a:br>
              <a:rPr lang="en-US" sz="3600" dirty="0"/>
            </a:br>
            <a:r>
              <a:rPr lang="en-US" sz="3600" dirty="0"/>
              <a:t>Background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758462"/>
            <a:ext cx="9440984" cy="36263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Pts with OSA suffer from comprehensive                         oxidative stress (OS).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OS induces type 2 diabetes mellitus (DM).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164427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Yu, Z., et al. (2021). "Association between Obstructive Sleep Apnea and Type 2 Diabetes Mellitus: A Dose-Response Meta-Analysis."                    </a:t>
            </a:r>
            <a:r>
              <a:rPr lang="en-US" u="sng" dirty="0">
                <a:solidFill>
                  <a:schemeClr val="accent3"/>
                </a:solidFill>
              </a:rPr>
              <a:t>Evidence-Based Complementary and Alternative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1-14.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-85969"/>
            <a:ext cx="9440984" cy="92221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OSA is Associated With Risk of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89538"/>
            <a:ext cx="9440984" cy="40952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Meta-analysis of 7 cohort studies; 15,252 pts; 2,381 incident cases of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All categories of OSA were a risk factor for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degree of OSA was directly related to the risk.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195689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Yu, Z., et al. (2021). "Association between Obstructive Sleep Apnea and Type 2 Diabetes Mellitus: A Dose-Response Meta-Analysis."                      </a:t>
            </a:r>
            <a:r>
              <a:rPr lang="en-US" u="sng" dirty="0">
                <a:solidFill>
                  <a:schemeClr val="accent3"/>
                </a:solidFill>
              </a:rPr>
              <a:t>Evidence-Based Complementary and Alternative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1-14.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9443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-85969"/>
            <a:ext cx="9440984" cy="92221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OSA is Associated With Risk of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414585"/>
            <a:ext cx="9440984" cy="39702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Mild OSA OR-1.23 (95% CI, 1.06–1.41) p &lt; 0.05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Moderate OSA OR-1.35 (95% CI, 1.13–1.61) p &lt; 0.05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Severe OSA OR-2.19 (95% CI, 1.30–3.68) p &lt; 0.05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Yu, Z., et al. (2021). "Association between Obstructive Sleep Apnea and Type 2 Diabetes Mellitus: A Dose-Response Meta-Analysis." </a:t>
            </a:r>
            <a:r>
              <a:rPr lang="en-US" u="sng" dirty="0">
                <a:solidFill>
                  <a:schemeClr val="accent3"/>
                </a:solidFill>
              </a:rPr>
              <a:t>Evidence-Based Complementary and Alternative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1-14.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1175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-85969"/>
            <a:ext cx="9440984" cy="92221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OSA is Associated With Risk of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67877"/>
            <a:ext cx="9440984" cy="35169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Study proves OSA is a risk factor for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Yu, Z., et al. (2021). "Association between Obstructive Sleep Apnea and Type 2 Diabetes Mellitus: A Dose-Response Meta-Analysis." </a:t>
            </a:r>
            <a:r>
              <a:rPr lang="en-US" u="sng" dirty="0">
                <a:solidFill>
                  <a:schemeClr val="accent3"/>
                </a:solidFill>
              </a:rPr>
              <a:t>Evidence-Based Complementary and Alternative Medicine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2021</a:t>
            </a:r>
            <a:r>
              <a:rPr lang="en-US" dirty="0">
                <a:solidFill>
                  <a:schemeClr val="accent3"/>
                </a:solidFill>
              </a:rPr>
              <a:t>: 1-14.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3372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Autoimmune Disease Generates              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25600"/>
            <a:ext cx="9440984" cy="3759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Autoimmune disorders are pathological conditions characterized by the breakdown of self-tolerance of the immune system in the body.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Immunological processes against tissues and organs lead to enhanced oxidative stress.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Ramani, S., et al. (2020). "Oxidative Stress in Autoimmune Diseases: An Under Dealt Malice." </a:t>
            </a:r>
            <a:r>
              <a:rPr lang="en-US" u="sng" dirty="0">
                <a:solidFill>
                  <a:schemeClr val="accent3"/>
                </a:solidFill>
              </a:rPr>
              <a:t>Current Protein and Peptide Science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(6): 611-621.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Autoimmune Disease Generates              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97354"/>
            <a:ext cx="9440984" cy="40874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highly reactive free radicals, i.e. hydroxyl and superoxide ions, produced by autoimmune diseases alter DNA, protein, and lipids augmenting the pathologic processes. 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These damaged biomolecules are responsible for systemic complications and secondary disease co-morbidities.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Ramani, S., et al. (2020). "Oxidative Stress in Autoimmune Diseases: An Under Dealt Malice." </a:t>
            </a:r>
            <a:r>
              <a:rPr lang="en-US" u="sng" dirty="0">
                <a:solidFill>
                  <a:schemeClr val="accent3"/>
                </a:solidFill>
              </a:rPr>
              <a:t>Current Protein and Peptide Science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(6): 611-621.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4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9416"/>
            <a:ext cx="10292861" cy="6643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Published Evidence This Approach Works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0105A65-09EB-4173-B0DE-629A98DF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1260" y="773724"/>
            <a:ext cx="5048739" cy="3227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D29B1-CF93-422D-90EB-373871E1A5AF}"/>
              </a:ext>
            </a:extLst>
          </p:cNvPr>
          <p:cNvSpPr txBox="1"/>
          <p:nvPr/>
        </p:nvSpPr>
        <p:spPr>
          <a:xfrm>
            <a:off x="1844432" y="3931139"/>
            <a:ext cx="9136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Bale BF, Doneen AL (2014) A Guarantee of Arterial Wellness: New Era of Cardiovascular Medicine. J Clin Exp </a:t>
            </a:r>
            <a:r>
              <a:rPr lang="en-US" dirty="0" err="1">
                <a:solidFill>
                  <a:schemeClr val="accent3"/>
                </a:solidFill>
              </a:rPr>
              <a:t>Cardiolog</a:t>
            </a:r>
            <a:r>
              <a:rPr lang="en-US" dirty="0">
                <a:solidFill>
                  <a:schemeClr val="accent3"/>
                </a:solidFill>
              </a:rPr>
              <a:t> 5:298. </a:t>
            </a:r>
            <a:r>
              <a:rPr lang="en-US" dirty="0" err="1">
                <a:solidFill>
                  <a:schemeClr val="accent3"/>
                </a:solidFill>
              </a:rPr>
              <a:t>doi</a:t>
            </a:r>
            <a:r>
              <a:rPr lang="en-US" dirty="0">
                <a:solidFill>
                  <a:schemeClr val="accent3"/>
                </a:solidFill>
              </a:rPr>
              <a:t>: 10.4172/2155-9880.1000298.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Feng, D., Esperat, M. C., Doneen, A. L., Bale, B., Song, H., &amp; Green, A. E. (2015). Eight-year outcomes of a program for early prevention of cardiovascular events: a growth-curve analysis. J Cardiovasc </a:t>
            </a:r>
            <a:r>
              <a:rPr lang="en-US" dirty="0" err="1">
                <a:solidFill>
                  <a:schemeClr val="accent3"/>
                </a:solidFill>
              </a:rPr>
              <a:t>Nurs</a:t>
            </a:r>
            <a:r>
              <a:rPr lang="en-US" dirty="0">
                <a:solidFill>
                  <a:schemeClr val="accent3"/>
                </a:solidFill>
              </a:rPr>
              <a:t>, 30(4), 281-291. 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Cheng, H. G., Patel, B. S., Martin, S. S., Blaha, M., Doneen, A., Bale, B., &amp; Jones, S. R. (2016). Effect of comprehensive cardiovascular disease risk management on longitudinal changes in carotid artery intima-media thickness in a community-based prevention clinic. Archives of Medical Science, 12(4), 728-735. </a:t>
            </a: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94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Autoimmune Disease Generates                   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2086708"/>
            <a:ext cx="9440984" cy="329809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Oxidative stress plays a central role in these diseases.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It has become a necessity to study the pathological mechanism involved in oxidative stress to better understand and offer treatment holistically.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Ramani, S., et al. (2020). "Oxidative Stress in Autoimmune Diseases: An Under Dealt Malice." </a:t>
            </a:r>
            <a:r>
              <a:rPr lang="en-US" u="sng" dirty="0">
                <a:solidFill>
                  <a:schemeClr val="accent3"/>
                </a:solidFill>
              </a:rPr>
              <a:t>Current Protein and Peptide Science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21</a:t>
            </a:r>
            <a:r>
              <a:rPr lang="en-US" dirty="0">
                <a:solidFill>
                  <a:schemeClr val="accent3"/>
                </a:solidFill>
              </a:rPr>
              <a:t>(6): 611-621.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983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Psoriasis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094154"/>
            <a:ext cx="9440984" cy="42906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32,593 psoriasis pts; 32,856 pts without psoriasis; 54% female; median age ~ 50; followed ~ 4 ½ yrs.;                           1061 incident cases of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After adjusting for age and sex, having psoriasis increased the risk of incident DM 36%.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IRR- 1.36 (95% CI, 1.20-1.53)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Brauchli</a:t>
            </a:r>
            <a:r>
              <a:rPr lang="en-US" dirty="0">
                <a:solidFill>
                  <a:schemeClr val="accent3"/>
                </a:solidFill>
              </a:rPr>
              <a:t>, Y. B., et al. (2008). "Psoriasis and the risk of incident diabetes mellitus: a population-based study.“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British Journal of Dermatology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159</a:t>
            </a:r>
            <a:r>
              <a:rPr lang="en-US" dirty="0">
                <a:solidFill>
                  <a:schemeClr val="accent3"/>
                </a:solidFill>
              </a:rPr>
              <a:t>(6): 1331-1337.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Psoriasis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34831"/>
            <a:ext cx="9440984" cy="41499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A nested case–control analysis of the 1061 incident cases of DM was performed with 4,244 matched control pts.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Adjustments were made for smoking, BMI, BP, lipids, infections and use of systemic steroids.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OR for psoriasis pts – 1.31 (95% CI, 1.13-1.51)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Brauchli</a:t>
            </a:r>
            <a:r>
              <a:rPr lang="en-US" dirty="0">
                <a:solidFill>
                  <a:schemeClr val="accent3"/>
                </a:solidFill>
              </a:rPr>
              <a:t>, Y. B., et al. (2008). "Psoriasis and the risk of incident diabetes mellitus: a population-based study.“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British Journal of Dermatology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159</a:t>
            </a:r>
            <a:r>
              <a:rPr lang="en-US" dirty="0">
                <a:solidFill>
                  <a:schemeClr val="accent3"/>
                </a:solidFill>
              </a:rPr>
              <a:t>(6): 1331-1337.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23175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Psoriasis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17785"/>
            <a:ext cx="9440984" cy="37670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risk of incident DM in psoriasis pts increased with the severity and length of dx.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Severe/long term (&gt;4yrs) OR- 2.56 (95% CI, 1.11-5.92)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Brauchli</a:t>
            </a:r>
            <a:r>
              <a:rPr lang="en-US" dirty="0">
                <a:solidFill>
                  <a:schemeClr val="accent3"/>
                </a:solidFill>
              </a:rPr>
              <a:t>, Y. B., et al. (2008). "Psoriasis and the risk of incident diabetes mellitus: a population-based study.“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British Journal of Dermatology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159</a:t>
            </a:r>
            <a:r>
              <a:rPr lang="en-US" dirty="0">
                <a:solidFill>
                  <a:schemeClr val="accent3"/>
                </a:solidFill>
              </a:rPr>
              <a:t>(6): 1331-1337.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31824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Psoriasis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602154"/>
            <a:ext cx="9440984" cy="37826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Pts with psoriasis are at an increased risk of developing new-onset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study suggests the risk is increased with psoriasis severity and duration.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Brauchli</a:t>
            </a:r>
            <a:r>
              <a:rPr lang="en-US" dirty="0">
                <a:solidFill>
                  <a:schemeClr val="accent3"/>
                </a:solidFill>
              </a:rPr>
              <a:t>, Y. B., et al. (2008). "Psoriasis and the risk of incident diabetes mellitus: a population-based study.“                                                                      </a:t>
            </a:r>
            <a:r>
              <a:rPr lang="en-US" u="sng" dirty="0">
                <a:solidFill>
                  <a:schemeClr val="accent3"/>
                </a:solidFill>
              </a:rPr>
              <a:t>British Journal of Dermatology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159</a:t>
            </a:r>
            <a:r>
              <a:rPr lang="en-US" dirty="0">
                <a:solidFill>
                  <a:schemeClr val="accent3"/>
                </a:solidFill>
              </a:rPr>
              <a:t>(6): 1331-1337.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526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0"/>
            <a:ext cx="9440984" cy="812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Infections Generate Oxidative Stress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52062"/>
            <a:ext cx="9440984" cy="403273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Overwhelming evidence of the role of oxidative stress in acute and chronic infection.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This special issue review discusses the mechanisms by which viral and bacterial infections trigger ROS production and induce and modulate the antioxidant defense systems.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>
                <a:solidFill>
                  <a:schemeClr val="accent3"/>
                </a:solidFill>
              </a:rPr>
              <a:t>Ivanov, A. V., et al. (2017). "Oxidative Stress in Infection and Consequent Disease." </a:t>
            </a:r>
            <a:r>
              <a:rPr lang="en-US" u="sng">
                <a:solidFill>
                  <a:schemeClr val="accent3"/>
                </a:solidFill>
              </a:rPr>
              <a:t>Oxidative Medicine and Cellular Longevity</a:t>
            </a:r>
            <a:r>
              <a:rPr lang="en-US">
                <a:solidFill>
                  <a:schemeClr val="accent3"/>
                </a:solidFill>
              </a:rPr>
              <a:t> </a:t>
            </a:r>
            <a:r>
              <a:rPr lang="en-US" b="1">
                <a:solidFill>
                  <a:schemeClr val="accent3"/>
                </a:solidFill>
              </a:rPr>
              <a:t>2017</a:t>
            </a:r>
            <a:r>
              <a:rPr lang="en-US">
                <a:solidFill>
                  <a:schemeClr val="accent3"/>
                </a:solidFill>
              </a:rPr>
              <a:t>: 3496043.</a:t>
            </a:r>
          </a:p>
          <a:p>
            <a:pPr algn="ctr" eaLnBrk="0" hangingPunct="0"/>
            <a:r>
              <a:rPr lang="en-US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276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Chronic Hepatitis C Infection (HCV)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852246"/>
            <a:ext cx="9440984" cy="353255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847,021 pts; 61,570 had HCV; from this population 117,184 pts were propensity-score (PS) matched yielding 58,592 non-HCV pts &amp; 58,592 HCV pts.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Outcome: incident DM during a 15 </a:t>
            </a:r>
            <a:r>
              <a:rPr lang="en-US" dirty="0" err="1"/>
              <a:t>yr</a:t>
            </a:r>
            <a:r>
              <a:rPr lang="en-US" dirty="0"/>
              <a:t> follow-up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Jeong</a:t>
            </a:r>
            <a:r>
              <a:rPr lang="en-US" dirty="0">
                <a:solidFill>
                  <a:schemeClr val="accent3"/>
                </a:solidFill>
              </a:rPr>
              <a:t>, D., et al. (2021). "Impact of HCV infection and ethnicity on incident type 2 diabetes: findings from a large population-based cohort in British Columbia." </a:t>
            </a:r>
            <a:r>
              <a:rPr lang="en-US" u="sng" dirty="0">
                <a:solidFill>
                  <a:schemeClr val="accent3"/>
                </a:solidFill>
              </a:rPr>
              <a:t>BMJ Open Diabetes Res Care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9</a:t>
            </a:r>
            <a:r>
              <a:rPr lang="en-US" dirty="0">
                <a:solidFill>
                  <a:schemeClr val="accent3"/>
                </a:solidFill>
              </a:rPr>
              <a:t>(1).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Chronic Hepatitis C Infection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438031"/>
            <a:ext cx="9440984" cy="39467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The incidence rates of DM were higher in pts with HCV compared with those without HCV with p&lt;0.001.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In the PS-matched dataset after full adjustments, the risk of incident DM in HCV pts was more than 2-fold.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HR- 2.32 (95% CI, 2.20-2.45) 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Jeong</a:t>
            </a:r>
            <a:r>
              <a:rPr lang="en-US" dirty="0">
                <a:solidFill>
                  <a:schemeClr val="accent3"/>
                </a:solidFill>
              </a:rPr>
              <a:t>, D., et al. (2021). "Impact of HCV infection and ethnicity on incident type 2 diabetes: findings from a large population-based cohort in British Columbia." </a:t>
            </a:r>
            <a:r>
              <a:rPr lang="en-US" u="sng" dirty="0">
                <a:solidFill>
                  <a:schemeClr val="accent3"/>
                </a:solidFill>
              </a:rPr>
              <a:t>BMJ Open Diabetes Res Care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9</a:t>
            </a:r>
            <a:r>
              <a:rPr lang="en-US" dirty="0">
                <a:solidFill>
                  <a:schemeClr val="accent3"/>
                </a:solidFill>
              </a:rPr>
              <a:t>(1).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5395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Chronic Hepatitis C Infection Increases Risk of Incident DM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312985"/>
            <a:ext cx="9440984" cy="407181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Conclusions: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It is essential to scale up the care and screening programs for not only chronic HCV infection but also DM.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Highlights the need for early diagnosis </a:t>
            </a:r>
            <a:r>
              <a:rPr lang="en-US"/>
              <a:t>and management           of HCV infection.</a:t>
            </a: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err="1">
                <a:solidFill>
                  <a:schemeClr val="accent3"/>
                </a:solidFill>
              </a:rPr>
              <a:t>Jeong</a:t>
            </a:r>
            <a:r>
              <a:rPr lang="en-US" dirty="0">
                <a:solidFill>
                  <a:schemeClr val="accent3"/>
                </a:solidFill>
              </a:rPr>
              <a:t>, D., et al. (2021). "Impact of HCV infection and ethnicity on incident type 2 diabetes: findings from a large population-based cohort in British Columbia." </a:t>
            </a:r>
            <a:r>
              <a:rPr lang="en-US" u="sng" dirty="0">
                <a:solidFill>
                  <a:schemeClr val="accent3"/>
                </a:solidFill>
              </a:rPr>
              <a:t>BMJ Open Diabetes Res Care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9</a:t>
            </a:r>
            <a:r>
              <a:rPr lang="en-US" dirty="0">
                <a:solidFill>
                  <a:schemeClr val="accent3"/>
                </a:solidFill>
              </a:rPr>
              <a:t>(1).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9861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2154" y="228600"/>
            <a:ext cx="9440984" cy="748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Oxidative Stress is Key Factor                                 with COVID-19</a:t>
            </a:r>
          </a:p>
        </p:txBody>
      </p:sp>
      <p:sp>
        <p:nvSpPr>
          <p:cNvPr id="1787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02154" y="1242646"/>
            <a:ext cx="9440984" cy="414215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dirty="0"/>
              <a:t>Studies have shown than COVID-19 generates significant oxidative stress and the resultant surge in ROS induces tissue damage, thrombosis, and red blood cell dysfunction, contributing to the severity.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NF-kB pathway can be a pro-oxidant.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Therefore, NF-kB inhibition could be a suitable approach to reduce oxidative stress from COVID-19. </a:t>
            </a:r>
          </a:p>
          <a:p>
            <a:pPr marL="0" indent="0" algn="ctr">
              <a:buNone/>
              <a:defRPr/>
            </a:pP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445781" y="5517660"/>
            <a:ext cx="776502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Mohiuddin, M. and K. Kasahara (2021). "The emerging role of oxidative stress in complications of COVID-19 and potential therapeutic approach to diminish oxidative stress." </a:t>
            </a:r>
            <a:r>
              <a:rPr lang="en-US" u="sng" dirty="0">
                <a:solidFill>
                  <a:schemeClr val="accent3"/>
                </a:solidFill>
              </a:rPr>
              <a:t>Respir Med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187</a:t>
            </a:r>
            <a:r>
              <a:rPr lang="en-US" dirty="0">
                <a:solidFill>
                  <a:schemeClr val="accent3"/>
                </a:solidFill>
              </a:rPr>
              <a:t>: 106605.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.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dirty="0">
              <a:solidFill>
                <a:schemeClr val="accent3"/>
              </a:solidFill>
            </a:endParaRPr>
          </a:p>
          <a:p>
            <a:pPr algn="ctr" eaLnBrk="0" hangingPunct="0"/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pPr algn="ctr" eaLnBrk="0" hangingPunct="0"/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DM">
  <a:themeElements>
    <a:clrScheme name="Custom 1">
      <a:dk1>
        <a:srgbClr val="003C71"/>
      </a:dk1>
      <a:lt1>
        <a:sysClr val="window" lastClr="FFFFFF"/>
      </a:lt1>
      <a:dk2>
        <a:srgbClr val="789D4A"/>
      </a:dk2>
      <a:lt2>
        <a:srgbClr val="E7E6E6"/>
      </a:lt2>
      <a:accent1>
        <a:srgbClr val="426DA9"/>
      </a:accent1>
      <a:accent2>
        <a:srgbClr val="CC8A00"/>
      </a:accent2>
      <a:accent3>
        <a:srgbClr val="7E5475"/>
      </a:accent3>
      <a:accent4>
        <a:srgbClr val="788F98"/>
      </a:accent4>
      <a:accent5>
        <a:srgbClr val="8C857B"/>
      </a:accent5>
      <a:accent6>
        <a:srgbClr val="B7BF10"/>
      </a:accent6>
      <a:hlink>
        <a:srgbClr val="0563C1"/>
      </a:hlink>
      <a:folHlink>
        <a:srgbClr val="954F72"/>
      </a:folHlink>
    </a:clrScheme>
    <a:fontScheme name="BD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M" id="{4AA08094-3110-4002-9B46-43B9B6D63E8D}" vid="{1C6F82A6-45F6-4ABE-989E-314056DB0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ED1032DADE24E9BAD2DB4561DA2DD" ma:contentTypeVersion="13" ma:contentTypeDescription="Create a new document." ma:contentTypeScope="" ma:versionID="286d8da56ab5f109d0ec19d3c1c27fae">
  <xsd:schema xmlns:xsd="http://www.w3.org/2001/XMLSchema" xmlns:xs="http://www.w3.org/2001/XMLSchema" xmlns:p="http://schemas.microsoft.com/office/2006/metadata/properties" xmlns:ns3="bf4b6cc5-b547-4d2f-983a-3d59638d3a9a" xmlns:ns4="0e2d5cfa-9485-45d1-bf0d-31517d07897f" targetNamespace="http://schemas.microsoft.com/office/2006/metadata/properties" ma:root="true" ma:fieldsID="946d8a550dd23d98b392ada1c49b216f" ns3:_="" ns4:_="">
    <xsd:import namespace="bf4b6cc5-b547-4d2f-983a-3d59638d3a9a"/>
    <xsd:import namespace="0e2d5cfa-9485-45d1-bf0d-31517d0789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b6cc5-b547-4d2f-983a-3d59638d3a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d5cfa-9485-45d1-bf0d-31517d0789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C0FB36-1A0A-4B98-8BD4-98FDA67ED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75C342-BF23-4398-B7F8-34B6F0BEA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b6cc5-b547-4d2f-983a-3d59638d3a9a"/>
    <ds:schemaRef ds:uri="0e2d5cfa-9485-45d1-bf0d-31517d078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230684-F61B-4D49-BE7E-FF85BC5832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BDM</Template>
  <TotalTime>1774</TotalTime>
  <Words>11663</Words>
  <Application>Microsoft Office PowerPoint</Application>
  <PresentationFormat>Widescreen</PresentationFormat>
  <Paragraphs>1458</Paragraphs>
  <Slides>157</Slides>
  <Notes>143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7" baseType="lpstr">
      <vt:lpstr>AdvTTa9c1b374</vt:lpstr>
      <vt:lpstr>AdvTTa9c1b374+20</vt:lpstr>
      <vt:lpstr>Arial</vt:lpstr>
      <vt:lpstr>Calibri</vt:lpstr>
      <vt:lpstr>Franklin Gothic Medium Cond</vt:lpstr>
      <vt:lpstr>Lato</vt:lpstr>
      <vt:lpstr>Times New Roman</vt:lpstr>
      <vt:lpstr>Verdana</vt:lpstr>
      <vt:lpstr>Wingdings</vt:lpstr>
      <vt:lpstr>BDM</vt:lpstr>
      <vt:lpstr>BaleDoneen Scientific Update</vt:lpstr>
      <vt:lpstr>PowerPoint Presentation</vt:lpstr>
      <vt:lpstr>PowerPoint Presentation</vt:lpstr>
      <vt:lpstr>Why?</vt:lpstr>
      <vt:lpstr>Coronary Artery Disease (CAD) is the Most Common Cardiovascular Disease (CVD)</vt:lpstr>
      <vt:lpstr>Coronary Artery Disease (CAD) is the Most Common Cardiovascular Disease (CVD)</vt:lpstr>
      <vt:lpstr>Coronary Artery Disease (CAD) is the Most Common Cardiovascular Disease (CVD)</vt:lpstr>
      <vt:lpstr>Heart Disease Killed 2X More Americans Than COVID-19 in 2020</vt:lpstr>
      <vt:lpstr>Published Evidence This Approach Works</vt:lpstr>
      <vt:lpstr>The BaleDoneen Method is a Cure for Arterial Disease</vt:lpstr>
      <vt:lpstr>We Should Be Very Happy!</vt:lpstr>
      <vt:lpstr>PowerPoint Presentation</vt:lpstr>
      <vt:lpstr>PowerPoint Presentation</vt:lpstr>
      <vt:lpstr>PowerPoint Presentation</vt:lpstr>
      <vt:lpstr>PowerPoint Presentation</vt:lpstr>
      <vt:lpstr>Root Causes</vt:lpstr>
      <vt:lpstr>Periodontal Disease and Management Failure Increase the Risk of Incident Diabetes: Background</vt:lpstr>
      <vt:lpstr>Periodontal Disease and Management Failure Increase the Risk of Incident Diabetes: Background</vt:lpstr>
      <vt:lpstr>Periodontal Disease and Management Failure Increase the Risk of Incident Diabetes: Background</vt:lpstr>
      <vt:lpstr>Periodontal Disease and Management Failure Increase the Risk of Incident Diabetes: Background</vt:lpstr>
      <vt:lpstr>Periodontal Disease and Management Failure Increase the Risk of Incident Diabetes: Background</vt:lpstr>
      <vt:lpstr>Periodontal Disease and Management Failure Increase the Risk of Incident Diabetes: Background</vt:lpstr>
      <vt:lpstr>Periodontal Disease (PD) and Management Failure Increase the Risk of Incident Diabetes (DM)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Periodontal Disease and Management Failure Increase the Risk of Incident Diabetes</vt:lpstr>
      <vt:lpstr>BDM Thoughts</vt:lpstr>
      <vt:lpstr>BDM Thoughts</vt:lpstr>
      <vt:lpstr>BDM Thoughts</vt:lpstr>
      <vt:lpstr>BDM Thoughts</vt:lpstr>
      <vt:lpstr>BDM Thoughts</vt:lpstr>
      <vt:lpstr>BDM Thoughts</vt:lpstr>
      <vt:lpstr>PowerPoint Presentation</vt:lpstr>
      <vt:lpstr>Root Causes</vt:lpstr>
      <vt:lpstr>BDM Thoughts</vt:lpstr>
      <vt:lpstr>Oxidative Stress Is The Driver of                         Insulin Resistance</vt:lpstr>
      <vt:lpstr>Oxidative Stress The Driver of                         Insulin Resistance</vt:lpstr>
      <vt:lpstr>Oxidative Stress The Driver of                         Insulin Resistance</vt:lpstr>
      <vt:lpstr>Oxidative Stress The Driver of                         Insulin Resistance</vt:lpstr>
      <vt:lpstr>Oxidative Stress The Driver of                         Insulin Resistance</vt:lpstr>
      <vt:lpstr>Oxidative Stress The Driver of                         Insulin Resistance</vt:lpstr>
      <vt:lpstr>Does PD Cause This?!</vt:lpstr>
      <vt:lpstr>Periodontal Disease (PD) Creates Oxidative Stress: Mechanism Linking PD to Kidney Disease </vt:lpstr>
      <vt:lpstr>PD Creates Oxidative Stress: Mechanism Linking PD to Kidney Disease </vt:lpstr>
      <vt:lpstr>PD Creates Oxidative Stress: Mechanism Linking PD to Kidney Disease </vt:lpstr>
      <vt:lpstr>PD Creates Oxidative Stress: Mechanism Linking PD to Kidney Disease </vt:lpstr>
      <vt:lpstr>PowerPoint Presentation</vt:lpstr>
      <vt:lpstr>BDM Thoughts</vt:lpstr>
      <vt:lpstr>PowerPoint Presentation</vt:lpstr>
      <vt:lpstr>PowerPoint Presentation</vt:lpstr>
      <vt:lpstr>Stress Creates Oxidative Stress</vt:lpstr>
      <vt:lpstr>Stress Increases Risk of Incident DM</vt:lpstr>
      <vt:lpstr>Stress Increase Risk of Incident DM</vt:lpstr>
      <vt:lpstr>Stress Increase Risk of Incident DM</vt:lpstr>
      <vt:lpstr>Gut Dysbiosis Generates Oxidative Stress</vt:lpstr>
      <vt:lpstr>Gut Dysbiosis Generates Oxidative Stress</vt:lpstr>
      <vt:lpstr>Gut Dysbiosis Generates Oxidative Stress</vt:lpstr>
      <vt:lpstr>Gut Dysbiosis Generates Oxidative Stress</vt:lpstr>
      <vt:lpstr>Gut Dysbiosis Generates Oxidative Stress</vt:lpstr>
      <vt:lpstr>PowerPoint Presentation</vt:lpstr>
      <vt:lpstr>Artificial Sweeteners Alter The Gut Microbiota Resulting in Insulin Resistance</vt:lpstr>
      <vt:lpstr>Artificial Sweeteners Alter Microbiota Resulting in Insulin Resistance</vt:lpstr>
      <vt:lpstr>Air Pollution Increases Oxidative Stress</vt:lpstr>
      <vt:lpstr>Air Pollution Increases Oxidative Stress</vt:lpstr>
      <vt:lpstr>Air Pollution Increases Oxidative Stress</vt:lpstr>
      <vt:lpstr>Air Pollution Increases Oxidative Stress</vt:lpstr>
      <vt:lpstr>Air Pollution Increases Risk of Incident DM</vt:lpstr>
      <vt:lpstr>Air Pollution Increases Risk of Incident DM</vt:lpstr>
      <vt:lpstr>Air Pollution Increases Risk of Incident DM</vt:lpstr>
      <vt:lpstr>Air Pollution Associated With Increased Incidence of DM</vt:lpstr>
      <vt:lpstr>Vitamin D Deficiency Associated With Oxidative Stress</vt:lpstr>
      <vt:lpstr>Vitamin D Deficiency Associated With Oxidative Stress</vt:lpstr>
      <vt:lpstr>Controlling Oxidative Stress is Key:                   Vitamin D is Beneficial in That Regard</vt:lpstr>
      <vt:lpstr>Vitamin D Deficiency is Associated With High Risk for DM</vt:lpstr>
      <vt:lpstr>Obstructive Sleep Apnea Generates      Oxidative Stress</vt:lpstr>
      <vt:lpstr>Obstructive Sleep Apnea Generates      Oxidative Stress</vt:lpstr>
      <vt:lpstr>Obstructive Sleep Apnea Generates      Oxidative Stress</vt:lpstr>
      <vt:lpstr>OSA is Associated With Risk of DM: Background</vt:lpstr>
      <vt:lpstr>OSA is Associated With Risk of DM</vt:lpstr>
      <vt:lpstr>OSA is Associated With Risk of DM</vt:lpstr>
      <vt:lpstr>OSA is Associated With Risk of DM</vt:lpstr>
      <vt:lpstr>Autoimmune Disease Generates                    Oxidative Stress</vt:lpstr>
      <vt:lpstr>Autoimmune Disease Generates                    Oxidative Stress</vt:lpstr>
      <vt:lpstr>Autoimmune Disease Generates                    Oxidative Stress</vt:lpstr>
      <vt:lpstr>Psoriasis Increases Risk of Incident DM</vt:lpstr>
      <vt:lpstr>Psoriasis Increases Risk of Incident DM</vt:lpstr>
      <vt:lpstr>Psoriasis Increases Risk of Incident DM</vt:lpstr>
      <vt:lpstr>Psoriasis Increases Risk of Incident DM</vt:lpstr>
      <vt:lpstr>Infections Generate Oxidative Stress</vt:lpstr>
      <vt:lpstr>Chronic Hepatitis C Infection (HCV) Increases Risk of Incident DM</vt:lpstr>
      <vt:lpstr>Chronic Hepatitis C Infection Increases Risk of Incident DM</vt:lpstr>
      <vt:lpstr>Chronic Hepatitis C Infection Increases Risk of Incident DM</vt:lpstr>
      <vt:lpstr>Oxidative Stress is Key Factor                                 with COVID-19</vt:lpstr>
      <vt:lpstr>Rosuvastatin Reduces Endothelial Induced Inflammation Driven by the Periodontal                 High Risk Pathogen A.a.</vt:lpstr>
      <vt:lpstr>Statins Significantly Reduce COVID Mortality</vt:lpstr>
      <vt:lpstr>High Doses of Nicotine Induce                  Oxidative Stress</vt:lpstr>
      <vt:lpstr>Nicotine Does Not Increase Risk of                    Incident DM</vt:lpstr>
      <vt:lpstr>Nicotine Does Not Increase Risk of                    Incident DM</vt:lpstr>
      <vt:lpstr>Nicotine Does Not Increase Risk of                    Incident DM</vt:lpstr>
      <vt:lpstr>E-cigarettes Induce Oxidative Stress</vt:lpstr>
      <vt:lpstr>E-cigarettes May Increase the Risk of DM</vt:lpstr>
      <vt:lpstr>Oxidative Stress is a Key Mechanism in Hypertension</vt:lpstr>
      <vt:lpstr>Oxidative Stress is Key in Hypertension</vt:lpstr>
      <vt:lpstr>Hypertension Predicts DM Risk</vt:lpstr>
      <vt:lpstr>Hypertension Predicts DM Risk</vt:lpstr>
      <vt:lpstr>Hypertension Predicts DM Risk</vt:lpstr>
      <vt:lpstr>The Postprandial Surge in TG Generates Oxidative Stress</vt:lpstr>
      <vt:lpstr>TG Independently Predicts Incident DM</vt:lpstr>
      <vt:lpstr>TG Independently Predicts Incident DM</vt:lpstr>
      <vt:lpstr>TG Independently Predicts Incident DM</vt:lpstr>
      <vt:lpstr>PowerPoint Presentation</vt:lpstr>
      <vt:lpstr>Lipoproteins Must Be Retained in the Intima to Start Forming an Atheroma</vt:lpstr>
      <vt:lpstr>Apo B Binds to the Proteoglycans Via Electrostatic Force</vt:lpstr>
      <vt:lpstr>Smooth Muscle Cell Transformation and Migration Critical Step in ASVD</vt:lpstr>
      <vt:lpstr>SMC Transformation</vt:lpstr>
      <vt:lpstr>Oxidative Stress Activates Platelets</vt:lpstr>
      <vt:lpstr>Binding of Lipoproteins Generates                 Additional Inflammation</vt:lpstr>
      <vt:lpstr>Lipoprotein Binding in the Arterial Wall</vt:lpstr>
      <vt:lpstr>Exercise Reduces Oxidative Stress</vt:lpstr>
      <vt:lpstr>Exercise Reduces Oxidative Stress</vt:lpstr>
      <vt:lpstr>Exercise Reduces Oxidative Stress</vt:lpstr>
      <vt:lpstr>Exercise Reduces Oxidative Stress</vt:lpstr>
      <vt:lpstr>Exercise Reduces Oxidative Stress</vt:lpstr>
      <vt:lpstr>Exercise Is a Champion                                   Reducing Oxidative Stress</vt:lpstr>
      <vt:lpstr>Resistive Exercise Reduces Oxidative Stress</vt:lpstr>
      <vt:lpstr>Resistive Exercise Reduces Oxidative Stress</vt:lpstr>
      <vt:lpstr>Resistive Exercise Reduces Oxidative Stress</vt:lpstr>
      <vt:lpstr>Exercise to Prevent Diabetes</vt:lpstr>
      <vt:lpstr>Improving Fitness Level Reduces Type 2 DM Incidence up to 70%</vt:lpstr>
      <vt:lpstr>This is a Problem: Weight!</vt:lpstr>
      <vt:lpstr>Diet: What to Consume?? </vt:lpstr>
      <vt:lpstr>Primordial Unifier</vt:lpstr>
      <vt:lpstr>BDM Thoughts</vt:lpstr>
      <vt:lpstr>How can we measure it?</vt:lpstr>
      <vt:lpstr>PowerPoint Presentation</vt:lpstr>
      <vt:lpstr>PowerPoint Presentation</vt:lpstr>
      <vt:lpstr>Statins Associated With Accelerating                        DM Progression</vt:lpstr>
      <vt:lpstr>Statins Associated With Accelerating                        DM Progression</vt:lpstr>
      <vt:lpstr>Statins Associated With Accelerating                        DM Progression</vt:lpstr>
      <vt:lpstr>Statins Associated With Accelerating                        DM Progression</vt:lpstr>
      <vt:lpstr>BDM Thoughts</vt:lpstr>
      <vt:lpstr>BDM Thoughts</vt:lpstr>
      <vt:lpstr>H2 Blockers Are Anti-oxidants</vt:lpstr>
      <vt:lpstr>Proton Pump Inhibitors Reduce                     Oxidative Stress</vt:lpstr>
      <vt:lpstr>BDM Thoughts</vt:lpstr>
      <vt:lpstr>BDM Thoughts</vt:lpstr>
      <vt:lpstr>Increased Risk of DM With Statin Treatment With Impaired Insulin Sensitivity and Insulin Secretion</vt:lpstr>
      <vt:lpstr>BDM Thoughts</vt:lpstr>
      <vt:lpstr>Upcoming Presentations</vt:lpstr>
      <vt:lpstr>Upcoming Events for BaleDoneen</vt:lpstr>
      <vt:lpstr>Open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Heather Berndt</dc:creator>
  <cp:lastModifiedBy>Bradley Bale</cp:lastModifiedBy>
  <cp:revision>89</cp:revision>
  <dcterms:created xsi:type="dcterms:W3CDTF">2019-06-26T17:23:53Z</dcterms:created>
  <dcterms:modified xsi:type="dcterms:W3CDTF">2021-12-09T01:19:16Z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0x010100896ED1032DADE24E9BAD2DB4561DA2DD</vt:lpwstr>
  </property>
</Properties>
</file>