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47"/>
  </p:notesMasterIdLst>
  <p:sldIdLst>
    <p:sldId id="257" r:id="rId3"/>
    <p:sldId id="262" r:id="rId4"/>
    <p:sldId id="2855" r:id="rId5"/>
    <p:sldId id="261" r:id="rId6"/>
    <p:sldId id="273" r:id="rId7"/>
    <p:sldId id="274" r:id="rId8"/>
    <p:sldId id="2878" r:id="rId9"/>
    <p:sldId id="2881" r:id="rId10"/>
    <p:sldId id="2876" r:id="rId11"/>
    <p:sldId id="2877" r:id="rId12"/>
    <p:sldId id="2879" r:id="rId13"/>
    <p:sldId id="285" r:id="rId14"/>
    <p:sldId id="2880" r:id="rId15"/>
    <p:sldId id="2885" r:id="rId16"/>
    <p:sldId id="2886" r:id="rId17"/>
    <p:sldId id="2882" r:id="rId18"/>
    <p:sldId id="2884" r:id="rId19"/>
    <p:sldId id="2856" r:id="rId20"/>
    <p:sldId id="2883" r:id="rId21"/>
    <p:sldId id="272" r:id="rId22"/>
    <p:sldId id="2868" r:id="rId23"/>
    <p:sldId id="2867" r:id="rId24"/>
    <p:sldId id="275" r:id="rId25"/>
    <p:sldId id="256" r:id="rId26"/>
    <p:sldId id="2873" r:id="rId27"/>
    <p:sldId id="2865" r:id="rId28"/>
    <p:sldId id="2866" r:id="rId29"/>
    <p:sldId id="2874" r:id="rId30"/>
    <p:sldId id="2872" r:id="rId31"/>
    <p:sldId id="2861" r:id="rId32"/>
    <p:sldId id="2857" r:id="rId33"/>
    <p:sldId id="2864" r:id="rId34"/>
    <p:sldId id="2863" r:id="rId35"/>
    <p:sldId id="2858" r:id="rId36"/>
    <p:sldId id="2859" r:id="rId37"/>
    <p:sldId id="270" r:id="rId38"/>
    <p:sldId id="2888" r:id="rId39"/>
    <p:sldId id="2860" r:id="rId40"/>
    <p:sldId id="287" r:id="rId41"/>
    <p:sldId id="271" r:id="rId42"/>
    <p:sldId id="2870" r:id="rId43"/>
    <p:sldId id="2869" r:id="rId44"/>
    <p:sldId id="279" r:id="rId45"/>
    <p:sldId id="283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1"/>
    <a:srgbClr val="426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2" d="100"/>
          <a:sy n="82" d="100"/>
        </p:scale>
        <p:origin x="1656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F58AA-4631-41D7-95F1-95F961E9CE90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8A7C4-D896-44C6-ABC7-E8A028E42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2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4B88FB0-E973-4F60-818F-38405397A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A34DA20-BA89-4E75-AFE1-1D4F2A3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28DA85F-EB4D-4668-9B54-281BF2C01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543BA6-BB83-4EDC-AB38-6B16010E8AE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38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83C1A-5BC0-4CB4-89FD-1FFE1F006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9668CC-14FC-4F31-86C5-D0A706201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0A8F8-35DC-4A8A-A570-DBFDF728BD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399BD-8C83-45F0-8EA3-15212DAF6EA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15444-A849-4702-A8A1-2F90D2BA9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5A645-2A92-4203-98EA-74C6BA35D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A34B57-EC86-4103-8266-680D3B3B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41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2642D5-C95F-426B-A167-CC5ABEF68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59A3DB-330D-4308-9E91-7CA63B925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91A6A-2028-4603-A709-57CBC34E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399BD-8C83-45F0-8EA3-15212DAF6EA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3C999D-4168-4818-939D-1FC9F870A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A8F0C-D0F6-4A6E-82A8-F6F7C7FD2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A34B57-EC86-4103-8266-680D3B3B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600" y="541301"/>
            <a:ext cx="10972320" cy="6093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600" y="3371561"/>
            <a:ext cx="10972320" cy="4431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4957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C5216-EFC3-4151-942E-DB384FF9D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890A12-2E69-40BC-AB3B-CEDC7644B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E0929-4265-4DF6-8D55-695886AF3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C63-FB62-454C-9151-00BB7FCA902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F10ED-4E1A-4A40-949F-BA2669354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164BB-2A8C-41F5-8747-69F40654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F73F-BB68-4328-8FB7-49813C6A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37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45C4B-3248-4307-AF63-94A75AAA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05548-7A95-4A7D-A287-58FD62321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D8C6A-928B-4AB7-9806-C2F3822EA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C63-FB62-454C-9151-00BB7FCA902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1925-137B-455E-8275-57FBD8398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AF83F-4B72-452D-8865-ED8E290DE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F73F-BB68-4328-8FB7-49813C6A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18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8CF8E-DB95-4086-8D28-7170985E8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547FF-E40C-4482-AA54-0BB4863CF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830B4-38BE-46A3-A14B-1CDAD07C3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C63-FB62-454C-9151-00BB7FCA902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465DC-AF70-4A16-8096-91AF4E852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5C095-2FAA-45A1-8F8D-1501B270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F73F-BB68-4328-8FB7-49813C6A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83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A4569-5289-441E-84AE-7BA0A1A96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4235B-6378-4D36-A412-CFA4F18C2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E115C2-6076-4EAC-B792-6B07FE04A9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1E664-5957-4C46-A8DB-539EB19E3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C63-FB62-454C-9151-00BB7FCA902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C064F-9CF1-44DB-9046-15827668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016BA-8F25-4DDD-A939-9A20832B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F73F-BB68-4328-8FB7-49813C6A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21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81679-AE6B-4D88-BAB7-0C75C6E9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78201-DA2C-48F0-8A5B-6F381BAD9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0B970-3D8A-4B6D-9F56-F1072CE23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687F57-2CD8-411F-AEC3-176CB8A30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14E9C5-81A7-4BC0-9814-F36C17877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88BF7A-08C1-4325-AF50-216098127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C63-FB62-454C-9151-00BB7FCA902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1FD94D-394E-4BC1-95D6-831CAF32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E381E4-B77C-4A24-8F8D-FE794D2B6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F73F-BB68-4328-8FB7-49813C6A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15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B3429-3E8C-4A35-94BE-AFC118DA1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982FFB-6CAF-42C5-A826-A7F0CFAA3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C63-FB62-454C-9151-00BB7FCA902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DAE0C-7E04-4B37-8EE4-9CF318D9D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CF20DA-4EFE-4949-B16E-EF7523B8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F73F-BB68-4328-8FB7-49813C6A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08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668B82-A5E4-4E2A-96AB-283F5CD3B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C63-FB62-454C-9151-00BB7FCA902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D38F3-B48F-4141-A0EC-7084E35A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299BD-055E-4724-9BA1-C3029A45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F73F-BB68-4328-8FB7-49813C6A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6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F0730-5866-4714-9C41-76E545C93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E25AF-AC18-41AE-B514-851640A1D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871FF-0BAE-4B68-999B-4FDFCFB75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3A126-4E1B-429A-A047-2E423E3FF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C63-FB62-454C-9151-00BB7FCA902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526CA-75BD-47E8-88C1-F7DD12360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1FB77-6C9D-4BEC-BF8F-91A68E52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F73F-BB68-4328-8FB7-49813C6A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4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72CCB-697D-4E7B-96AD-8E24AE8BF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3C71"/>
                </a:solidFill>
                <a:latin typeface="Lato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3CC33-61B6-40C0-B5AD-4DAEA9ABC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Lato" panose="020F0502020204030203" pitchFamily="34" charset="0"/>
              </a:defRPr>
            </a:lvl1pPr>
            <a:lvl2pPr>
              <a:defRPr baseline="0">
                <a:latin typeface="Lato" panose="020F0502020204030203" pitchFamily="34" charset="0"/>
              </a:defRPr>
            </a:lvl2pPr>
            <a:lvl3pPr>
              <a:defRPr baseline="0">
                <a:latin typeface="Lato" panose="020F0502020204030203" pitchFamily="34" charset="0"/>
              </a:defRPr>
            </a:lvl3pPr>
            <a:lvl4pPr>
              <a:defRPr baseline="0">
                <a:latin typeface="Lato" panose="020F0502020204030203" pitchFamily="34" charset="0"/>
              </a:defRPr>
            </a:lvl4pPr>
            <a:lvl5pPr>
              <a:defRPr baseline="0">
                <a:latin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57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6B13-AC47-44F8-A617-BBC32217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8EDD0D-5F59-4451-B6BC-BF9C251F8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8F9C6-930F-4B96-A66C-6453DFDDC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9CE0B-3024-4528-8F27-C7F1550A0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C63-FB62-454C-9151-00BB7FCA902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37846-3149-4A85-8FFB-0D8D4E894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7BB99-8F40-4FD1-A182-C2CAC5BA2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F73F-BB68-4328-8FB7-49813C6A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88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BE05C-6BC3-408E-8299-CCB8D4A9C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0BFA0-E2DC-4F51-A0D2-8D42A69AD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9D764-6D16-451C-BD64-510C60E7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C63-FB62-454C-9151-00BB7FCA902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2508B-5009-4153-ADFC-9D55A411A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C512A-F7F0-4950-838B-E66E491E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F73F-BB68-4328-8FB7-49813C6A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98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93DA98-C79E-4C45-BA63-E7B49F5ADD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A2735F-DD22-4447-AB92-8F8FABE09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D1D84-30B9-4A11-ACC0-298FC6A5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3C63-FB62-454C-9151-00BB7FCA902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9F465-E2CE-4027-AD26-DD9506F63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F2837-BCFF-46B2-B1DB-7A4BD7446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9F73F-BB68-4328-8FB7-49813C6A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75A99-299F-4E6D-8874-346562DB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26575-3360-4730-9742-8B8CF8690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339F0-F9EE-4E2F-AC9A-60D20BA66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399BD-8C83-45F0-8EA3-15212DAF6EA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3F61D-EF52-4B09-A24E-422235FF3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7818A-B5CC-4AF1-9934-0E54D546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A34B57-EC86-4103-8266-680D3B3B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34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0FD16-B09F-45F6-A2D2-B5A2AFDB8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6DBB4-B197-4DDA-BA8D-B3BA7243EB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011C4-5E44-4E8A-A601-C4F654FD49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1DB9D-E285-470A-AD14-3E48E15E11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399BD-8C83-45F0-8EA3-15212DAF6EA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B5938-20D5-4A83-A032-03D20B78B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99210-1A2C-4664-BF8D-C1F72181F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A34B57-EC86-4103-8266-680D3B3B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2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30831-A58A-4D19-BCD2-5315CAF9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E18C8-6746-4B35-B798-1B846F763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BE0C8-EB68-416D-A5A9-5EB20A2D8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15B1F9-F01E-4E6F-9FF4-838C1AC47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341305-5403-4BEA-B921-6AA3976E75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B141F8-24FB-45DB-90A1-E0FE37C98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399BD-8C83-45F0-8EA3-15212DAF6EA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893CFB-3278-43E6-AEF3-19E445D6B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24CD76-7E49-441A-9EE9-C3547FC71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A34B57-EC86-4103-8266-680D3B3B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8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969285-12E7-4189-AC63-654992ACA2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399BD-8C83-45F0-8EA3-15212DAF6EA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4163F4-8B8B-47C2-BB29-D6E3AEB7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D939B-161D-4448-B62C-08D2E6A29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A34B57-EC86-4103-8266-680D3B3B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E55E6-4ECF-430E-A592-FEA778221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B466C-23F3-4028-B9AA-ACD084633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FBDA9-BF6B-4C98-A9FE-A700E76F2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4FAEA-9A6E-4E47-A29F-EB968551C8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399BD-8C83-45F0-8EA3-15212DAF6EA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94010-BC2A-4333-BFBE-145BA5990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562DE-4D64-48B0-8D9F-7C99791E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A34B57-EC86-4103-8266-680D3B3B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8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E2ECC-1D0F-4AA1-9217-73EF37DCB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1DC64-B52F-46FD-939B-6E2E9FF280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218CC-2E03-48D3-9933-EB8D15B68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F9701-6E48-4864-800A-93B565BD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399BD-8C83-45F0-8EA3-15212DAF6EA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F7528-330F-42CF-83A0-7FA40DC90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B7662-D83E-4A87-8EEF-114206F1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A34B57-EC86-4103-8266-680D3B3B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6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B3ECD-4D9A-41E6-AC18-6DC91D46B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91EDD-E4CF-470A-9FF8-9A6DE12614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6FE8B-6C95-4F46-B049-9583EB81C3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D399BD-8C83-45F0-8EA3-15212DAF6EA3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31302-45FF-4BF4-9D7B-704ABF71E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429F1-6C14-4009-8463-CAF99AF24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CA34B57-EC86-4103-8266-680D3B3BD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7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6BE64B-B394-4878-AFA4-54903EA4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C048D-6314-4CDF-8A8E-6636F374A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360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4A854-3795-496E-A7AC-FEDF66E7A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5B1B0-F355-44D3-AF04-6ED38FEEF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56B4E-4281-4CDF-A852-F6CB21B4F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73C63-FB62-454C-9151-00BB7FCA9026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AAB93-013C-48D3-A2E7-3AC10DABCA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7E98E-6BCB-4576-B987-8BB398BEE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9F73F-BB68-4328-8FB7-49813C6A9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1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C0A07-53B6-41F6-93DE-A205CD4DEB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PREMATURE CAD:</a:t>
            </a:r>
            <a:br>
              <a:rPr lang="en-US" dirty="0"/>
            </a:br>
            <a:r>
              <a:rPr lang="en-US" dirty="0"/>
              <a:t>What to do when </a:t>
            </a:r>
            <a:br>
              <a:rPr lang="en-US" dirty="0"/>
            </a:br>
            <a:r>
              <a:rPr lang="en-US" dirty="0"/>
              <a:t>ApoE4 AND 9p21 are Homozygous? </a:t>
            </a:r>
            <a:endParaRPr lang="en-US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ECBD9-3D79-4231-A968-138F672AB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5370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David B Wright MD</a:t>
            </a:r>
          </a:p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Clinical Coach BDM</a:t>
            </a:r>
          </a:p>
          <a:p>
            <a:r>
              <a:rPr lang="en-US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 February 2022</a:t>
            </a:r>
          </a:p>
          <a:p>
            <a:r>
              <a:rPr lang="en-US" dirty="0"/>
              <a:t> </a:t>
            </a:r>
          </a:p>
          <a:p>
            <a:endParaRPr lang="en-US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714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1E058-F746-40D7-9B6A-60F7C6C93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773BE-D46B-4F06-9233-001BF811C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886"/>
            <a:ext cx="10515600" cy="4351338"/>
          </a:xfrm>
        </p:spPr>
        <p:txBody>
          <a:bodyPr/>
          <a:lstStyle/>
          <a:p>
            <a:r>
              <a:rPr lang="en-US" dirty="0"/>
              <a:t>Gravida 3 Para 2</a:t>
            </a:r>
          </a:p>
          <a:p>
            <a:pPr lvl="1"/>
            <a:r>
              <a:rPr lang="en-US" dirty="0"/>
              <a:t>First trimester fetal loss of 2</a:t>
            </a:r>
            <a:r>
              <a:rPr lang="en-US" baseline="30000" dirty="0"/>
              <a:t>nd</a:t>
            </a:r>
            <a:r>
              <a:rPr lang="en-US" dirty="0"/>
              <a:t> pregnancy</a:t>
            </a:r>
          </a:p>
          <a:p>
            <a:pPr lvl="1"/>
            <a:r>
              <a:rPr lang="en-US" dirty="0"/>
              <a:t>Babies were 9-3 and 8-15; her OGTT reported as negative for GDM</a:t>
            </a:r>
          </a:p>
          <a:p>
            <a:pPr lvl="1"/>
            <a:r>
              <a:rPr lang="en-US" dirty="0"/>
              <a:t>Normal blood pressure with all</a:t>
            </a:r>
          </a:p>
          <a:p>
            <a:pPr lvl="2"/>
            <a:r>
              <a:rPr lang="en-US" sz="2400" dirty="0"/>
              <a:t>G3: </a:t>
            </a:r>
          </a:p>
          <a:p>
            <a:pPr lvl="3"/>
            <a:r>
              <a:rPr lang="en-US" sz="2400" dirty="0"/>
              <a:t>Postpartum edema with weight gain of 7 pounds and BP to 200/100 at end of first week</a:t>
            </a:r>
          </a:p>
          <a:p>
            <a:pPr lvl="3"/>
            <a:r>
              <a:rPr lang="en-US" sz="2400" dirty="0"/>
              <a:t>No proteinuria during or after pregnancy</a:t>
            </a:r>
          </a:p>
          <a:p>
            <a:pPr lvl="3"/>
            <a:r>
              <a:rPr lang="en-US" sz="2400" dirty="0"/>
              <a:t>Amlodipine prescribed; BP has continued to need treatment</a:t>
            </a:r>
          </a:p>
          <a:p>
            <a:pPr lvl="1"/>
            <a:r>
              <a:rPr lang="en-US" dirty="0"/>
              <a:t>Poor sleep for 3 years after G3</a:t>
            </a:r>
          </a:p>
          <a:p>
            <a:pPr lvl="1"/>
            <a:r>
              <a:rPr lang="en-US" dirty="0"/>
              <a:t>Daughter was 3 at time of AMI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6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3513-25CC-42D9-AFFB-21A76B737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POSTPARTUM HYPERTENSION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7D18A-E4D5-41AA-9757-5818D7B88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BP peaks 3-6 days postpartum</a:t>
            </a:r>
          </a:p>
          <a:p>
            <a:r>
              <a:rPr lang="en-US" dirty="0"/>
              <a:t>Hypertension develops in 20% within 6 weeks</a:t>
            </a:r>
            <a:r>
              <a:rPr lang="en-US" baseline="30000" dirty="0"/>
              <a:t>1</a:t>
            </a:r>
            <a:endParaRPr lang="en-US" dirty="0"/>
          </a:p>
          <a:p>
            <a:pPr lvl="1"/>
            <a:r>
              <a:rPr lang="en-US" dirty="0"/>
              <a:t>50% are de novo, rest had antepartum HBP disorders</a:t>
            </a:r>
          </a:p>
          <a:p>
            <a:pPr lvl="1"/>
            <a:r>
              <a:rPr lang="en-US" dirty="0"/>
              <a:t>High BMI and DM more common</a:t>
            </a:r>
          </a:p>
          <a:p>
            <a:pPr lvl="1"/>
            <a:r>
              <a:rPr lang="en-US" dirty="0"/>
              <a:t>90% were given NSAIDs postpartum—possible contributor?</a:t>
            </a:r>
          </a:p>
          <a:p>
            <a:pPr lvl="1"/>
            <a:r>
              <a:rPr lang="en-US" dirty="0"/>
              <a:t>Antepartum </a:t>
            </a:r>
            <a:r>
              <a:rPr lang="en-US" dirty="0" err="1"/>
              <a:t>fms</a:t>
            </a:r>
            <a:r>
              <a:rPr lang="en-US" dirty="0"/>
              <a:t>-like tyrosine kinase 1: placental growth factor ratios are elevated similar to pre-eclampsia</a:t>
            </a:r>
          </a:p>
          <a:p>
            <a:pPr lvl="1"/>
            <a:r>
              <a:rPr lang="en-US" dirty="0"/>
              <a:t>No abnormal urine, liver, platelet counts to suggest HELLP</a:t>
            </a:r>
          </a:p>
          <a:p>
            <a:pPr lvl="1"/>
            <a:r>
              <a:rPr lang="en-US" dirty="0"/>
              <a:t>?subclinical preeclampsia?</a:t>
            </a:r>
          </a:p>
          <a:p>
            <a:pPr lvl="1"/>
            <a:endParaRPr lang="en-US" dirty="0"/>
          </a:p>
          <a:p>
            <a:pPr marL="2743200" lvl="5" indent="-457200">
              <a:buAutoNum type="arabicPeriod"/>
            </a:pPr>
            <a:r>
              <a:rPr lang="en-US" dirty="0"/>
              <a:t>Circulation 2015;132:1726-1733</a:t>
            </a:r>
          </a:p>
          <a:p>
            <a:pPr marL="457200" lvl="1" indent="0">
              <a:buNone/>
            </a:pPr>
            <a:r>
              <a:rPr lang="en-US" dirty="0">
                <a:highlight>
                  <a:srgbClr val="FFFF00"/>
                </a:highlight>
              </a:rPr>
              <a:t>NOTE: I will discuss this topic further on next month’s Scientific Update</a:t>
            </a:r>
          </a:p>
        </p:txBody>
      </p:sp>
    </p:spTree>
    <p:extLst>
      <p:ext uri="{BB962C8B-B14F-4D97-AF65-F5344CB8AC3E}">
        <p14:creationId xmlns:p14="http://schemas.microsoft.com/office/powerpoint/2010/main" val="168359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81AB5E-4E8C-48D9-B838-837BA7BE5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11" y="372547"/>
            <a:ext cx="7910819" cy="6112906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9E4ADD-7CC8-4960-B8EC-E3C8C728B4B8}"/>
              </a:ext>
            </a:extLst>
          </p:cNvPr>
          <p:cNvSpPr/>
          <p:nvPr/>
        </p:nvSpPr>
        <p:spPr>
          <a:xfrm>
            <a:off x="1743075" y="3924300"/>
            <a:ext cx="685800" cy="4191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C845C9-2439-4B01-A7D2-CDD7506FB80C}"/>
              </a:ext>
            </a:extLst>
          </p:cNvPr>
          <p:cNvSpPr/>
          <p:nvPr/>
        </p:nvSpPr>
        <p:spPr>
          <a:xfrm>
            <a:off x="2819400" y="4114800"/>
            <a:ext cx="571500" cy="228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1AA462-DC9E-4414-B39F-6DEB7B9F93FD}"/>
              </a:ext>
            </a:extLst>
          </p:cNvPr>
          <p:cNvSpPr/>
          <p:nvPr/>
        </p:nvSpPr>
        <p:spPr>
          <a:xfrm>
            <a:off x="3571875" y="4114800"/>
            <a:ext cx="800100" cy="33337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0E608C-934C-4453-8E66-817C35234F9B}"/>
              </a:ext>
            </a:extLst>
          </p:cNvPr>
          <p:cNvSpPr/>
          <p:nvPr/>
        </p:nvSpPr>
        <p:spPr>
          <a:xfrm>
            <a:off x="4733925" y="3986673"/>
            <a:ext cx="1057275" cy="33337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6D70FB-BAED-40A1-9EB0-779FCFC7D9D8}"/>
              </a:ext>
            </a:extLst>
          </p:cNvPr>
          <p:cNvSpPr/>
          <p:nvPr/>
        </p:nvSpPr>
        <p:spPr>
          <a:xfrm>
            <a:off x="5919019" y="4281487"/>
            <a:ext cx="953729" cy="22660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FE1DAE-AB1D-4A72-8C3D-3804E0174166}"/>
              </a:ext>
            </a:extLst>
          </p:cNvPr>
          <p:cNvSpPr/>
          <p:nvPr/>
        </p:nvSpPr>
        <p:spPr>
          <a:xfrm>
            <a:off x="6833419" y="3924300"/>
            <a:ext cx="988142" cy="22660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6FA17F-E28E-4992-B6F0-CA9720404F93}"/>
              </a:ext>
            </a:extLst>
          </p:cNvPr>
          <p:cNvSpPr/>
          <p:nvPr/>
        </p:nvSpPr>
        <p:spPr>
          <a:xfrm>
            <a:off x="7556090" y="4281487"/>
            <a:ext cx="953729" cy="2610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059247-FBA6-4CEA-9B4D-35AD4B30F083}"/>
              </a:ext>
            </a:extLst>
          </p:cNvPr>
          <p:cNvSpPr/>
          <p:nvPr/>
        </p:nvSpPr>
        <p:spPr>
          <a:xfrm>
            <a:off x="8814619" y="4114800"/>
            <a:ext cx="604684" cy="166687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0D4BD6-6F95-4AB1-9EBD-7CC4E3DF83F8}"/>
              </a:ext>
            </a:extLst>
          </p:cNvPr>
          <p:cNvSpPr/>
          <p:nvPr/>
        </p:nvSpPr>
        <p:spPr>
          <a:xfrm>
            <a:off x="6784257" y="4714568"/>
            <a:ext cx="1096297" cy="31463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D7E203-8600-41E4-9B8A-202454B52049}"/>
              </a:ext>
            </a:extLst>
          </p:cNvPr>
          <p:cNvSpPr/>
          <p:nvPr/>
        </p:nvSpPr>
        <p:spPr>
          <a:xfrm>
            <a:off x="7254967" y="5152103"/>
            <a:ext cx="644012" cy="22122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41C055-D4BF-418E-BBF9-6979D8DEF2FB}"/>
              </a:ext>
            </a:extLst>
          </p:cNvPr>
          <p:cNvSpPr/>
          <p:nvPr/>
        </p:nvSpPr>
        <p:spPr>
          <a:xfrm>
            <a:off x="6060347" y="5068529"/>
            <a:ext cx="899651" cy="30479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160BA-A573-463C-BA15-56D2CD5BECF8}"/>
              </a:ext>
            </a:extLst>
          </p:cNvPr>
          <p:cNvSpPr/>
          <p:nvPr/>
        </p:nvSpPr>
        <p:spPr>
          <a:xfrm>
            <a:off x="5262562" y="5314335"/>
            <a:ext cx="695786" cy="2212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E1070E-1206-4A8B-8292-2C5CBFA072D6}"/>
              </a:ext>
            </a:extLst>
          </p:cNvPr>
          <p:cNvSpPr/>
          <p:nvPr/>
        </p:nvSpPr>
        <p:spPr>
          <a:xfrm>
            <a:off x="4812890" y="4542503"/>
            <a:ext cx="762000" cy="31463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38807C-D9ED-4F62-9EA4-49F8656A2781}"/>
              </a:ext>
            </a:extLst>
          </p:cNvPr>
          <p:cNvSpPr/>
          <p:nvPr/>
        </p:nvSpPr>
        <p:spPr>
          <a:xfrm>
            <a:off x="2681770" y="4763728"/>
            <a:ext cx="1059404" cy="30480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402CCB-99B6-4B19-ACCF-E319CA27D682}"/>
              </a:ext>
            </a:extLst>
          </p:cNvPr>
          <p:cNvSpPr/>
          <p:nvPr/>
        </p:nvSpPr>
        <p:spPr>
          <a:xfrm>
            <a:off x="1946787" y="5220928"/>
            <a:ext cx="825910" cy="2212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F4BF07-FE92-4487-B9FE-AEB63869D53C}"/>
              </a:ext>
            </a:extLst>
          </p:cNvPr>
          <p:cNvSpPr/>
          <p:nvPr/>
        </p:nvSpPr>
        <p:spPr>
          <a:xfrm>
            <a:off x="2819400" y="5511516"/>
            <a:ext cx="695786" cy="1671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A79E5C-BC05-44EF-93B9-ADEFA87755F2}"/>
              </a:ext>
            </a:extLst>
          </p:cNvPr>
          <p:cNvSpPr/>
          <p:nvPr/>
        </p:nvSpPr>
        <p:spPr>
          <a:xfrm>
            <a:off x="3741174" y="5331540"/>
            <a:ext cx="870155" cy="30480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FC05AC-F735-41C8-89C6-21D7E30DA781}"/>
              </a:ext>
            </a:extLst>
          </p:cNvPr>
          <p:cNvSpPr/>
          <p:nvPr/>
        </p:nvSpPr>
        <p:spPr>
          <a:xfrm>
            <a:off x="3515186" y="5958348"/>
            <a:ext cx="695786" cy="16330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369B59-BB61-4F6B-9349-4F52ADF6417A}"/>
              </a:ext>
            </a:extLst>
          </p:cNvPr>
          <p:cNvSpPr/>
          <p:nvPr/>
        </p:nvSpPr>
        <p:spPr>
          <a:xfrm>
            <a:off x="4566776" y="5684272"/>
            <a:ext cx="695786" cy="1671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C4613A-A8B4-4CA0-8941-4EE811D970EC}"/>
              </a:ext>
            </a:extLst>
          </p:cNvPr>
          <p:cNvSpPr/>
          <p:nvPr/>
        </p:nvSpPr>
        <p:spPr>
          <a:xfrm>
            <a:off x="3855056" y="4949463"/>
            <a:ext cx="957834" cy="2898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A7FC0C-7562-4686-9C19-352B269E63FF}"/>
              </a:ext>
            </a:extLst>
          </p:cNvPr>
          <p:cNvSpPr/>
          <p:nvPr/>
        </p:nvSpPr>
        <p:spPr>
          <a:xfrm>
            <a:off x="8059918" y="4714569"/>
            <a:ext cx="1359386" cy="6169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POLLUTION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7B1BE64-E21E-4435-AE2F-E42F563FBEA1}"/>
              </a:ext>
            </a:extLst>
          </p:cNvPr>
          <p:cNvSpPr/>
          <p:nvPr/>
        </p:nvSpPr>
        <p:spPr>
          <a:xfrm>
            <a:off x="3035431" y="443060"/>
            <a:ext cx="6474799" cy="1861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</a:effectLst>
                <a:highlight>
                  <a:srgbClr val="FF00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CORONARY ARTERY DISEASE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</a:effectLst>
                <a:highlight>
                  <a:srgbClr val="FF00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HEART ATTACK 2017 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D6E088-FD61-4514-906C-35AEA60A6B42}"/>
              </a:ext>
            </a:extLst>
          </p:cNvPr>
          <p:cNvSpPr txBox="1"/>
          <p:nvPr/>
        </p:nvSpPr>
        <p:spPr>
          <a:xfrm>
            <a:off x="9904329" y="443060"/>
            <a:ext cx="19367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 Root Cause 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Records Review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01.14.2022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Green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Not present or optimal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Yellow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unknown or suboptimal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Red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Uncontrolled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642514-9E65-42DC-9034-08ED4D7742D2}"/>
              </a:ext>
            </a:extLst>
          </p:cNvPr>
          <p:cNvSpPr txBox="1"/>
          <p:nvPr/>
        </p:nvSpPr>
        <p:spPr>
          <a:xfrm>
            <a:off x="185294" y="451449"/>
            <a:ext cx="1330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067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A1AF0-8AD2-4A3D-8B58-A3ECA86F6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12A82-37F7-4B75-A174-9B53DAF27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955"/>
            <a:ext cx="10515600" cy="485201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Triglycerides 168, HDL 36, Ratio 4.7</a:t>
            </a:r>
          </a:p>
          <a:p>
            <a:r>
              <a:rPr lang="en-US" dirty="0"/>
              <a:t>ApoB 78 mg/dL</a:t>
            </a:r>
          </a:p>
          <a:p>
            <a:r>
              <a:rPr lang="en-US" dirty="0"/>
              <a:t>Lp(a)  12 nmol/L</a:t>
            </a:r>
          </a:p>
          <a:p>
            <a:r>
              <a:rPr lang="en-US" dirty="0"/>
              <a:t>OGTT: 90-</a:t>
            </a:r>
            <a:r>
              <a:rPr lang="en-US" dirty="0">
                <a:highlight>
                  <a:srgbClr val="FFFF00"/>
                </a:highlight>
              </a:rPr>
              <a:t>143</a:t>
            </a:r>
            <a:r>
              <a:rPr lang="en-US" dirty="0"/>
              <a:t>-99</a:t>
            </a:r>
          </a:p>
          <a:p>
            <a:pPr lvl="1"/>
            <a:r>
              <a:rPr lang="en-US" dirty="0"/>
              <a:t>Good beta cell reserve, should fully reverse</a:t>
            </a:r>
          </a:p>
          <a:p>
            <a:pPr lvl="1"/>
            <a:r>
              <a:rPr lang="en-US" dirty="0"/>
              <a:t>Nearly at threshold for 13x risk of diabetes (one hour &gt; 150)</a:t>
            </a:r>
          </a:p>
          <a:p>
            <a:r>
              <a:rPr lang="en-US" dirty="0"/>
              <a:t>Vitamin D </a:t>
            </a:r>
            <a:r>
              <a:rPr lang="en-US" dirty="0">
                <a:highlight>
                  <a:srgbClr val="FFFF00"/>
                </a:highlight>
              </a:rPr>
              <a:t>27.6</a:t>
            </a:r>
            <a:r>
              <a:rPr lang="en-US" dirty="0"/>
              <a:t> (contributes to IR!)</a:t>
            </a:r>
          </a:p>
          <a:p>
            <a:r>
              <a:rPr lang="en-US" dirty="0"/>
              <a:t>OralDNA: </a:t>
            </a:r>
            <a:r>
              <a:rPr lang="en-US" dirty="0" err="1">
                <a:highlight>
                  <a:srgbClr val="FFFF00"/>
                </a:highlight>
              </a:rPr>
              <a:t>Tf</a:t>
            </a:r>
            <a:r>
              <a:rPr lang="en-US" dirty="0">
                <a:highlight>
                  <a:srgbClr val="FFFF00"/>
                </a:highlight>
              </a:rPr>
              <a:t> and </a:t>
            </a:r>
            <a:r>
              <a:rPr lang="en-US" dirty="0" err="1">
                <a:highlight>
                  <a:srgbClr val="FFFF00"/>
                </a:highlight>
              </a:rPr>
              <a:t>Fn</a:t>
            </a:r>
            <a:r>
              <a:rPr lang="en-US" dirty="0"/>
              <a:t> present</a:t>
            </a:r>
          </a:p>
          <a:p>
            <a:r>
              <a:rPr lang="en-US" dirty="0">
                <a:highlight>
                  <a:srgbClr val="FFFF00"/>
                </a:highlight>
              </a:rPr>
              <a:t>Inflammation: </a:t>
            </a:r>
            <a:r>
              <a:rPr lang="en-US" dirty="0">
                <a:highlight>
                  <a:srgbClr val="00FF00"/>
                </a:highlight>
              </a:rPr>
              <a:t>No “Fire Alarms” present (MPO, LpPLA2)</a:t>
            </a:r>
          </a:p>
          <a:p>
            <a:pPr lvl="1"/>
            <a:r>
              <a:rPr lang="en-US" dirty="0"/>
              <a:t>F2Iso elevated 0.87</a:t>
            </a:r>
          </a:p>
          <a:p>
            <a:pPr lvl="1"/>
            <a:r>
              <a:rPr lang="en-US" dirty="0"/>
              <a:t>ADMA elevated 111 mg/dL</a:t>
            </a:r>
          </a:p>
          <a:p>
            <a:pPr lvl="1"/>
            <a:r>
              <a:rPr lang="en-US" dirty="0"/>
              <a:t>Fibrinogen elevated 385 mg/dL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44B06FB4-E200-4DD1-9A2D-50B6108C6633}"/>
              </a:ext>
            </a:extLst>
          </p:cNvPr>
          <p:cNvSpPr/>
          <p:nvPr/>
        </p:nvSpPr>
        <p:spPr>
          <a:xfrm>
            <a:off x="6096000" y="5322277"/>
            <a:ext cx="996462" cy="11036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E710F0-C0AC-4FC0-B0FE-F06C00414930}"/>
              </a:ext>
            </a:extLst>
          </p:cNvPr>
          <p:cNvSpPr txBox="1"/>
          <p:nvPr/>
        </p:nvSpPr>
        <p:spPr>
          <a:xfrm>
            <a:off x="7338646" y="5511567"/>
            <a:ext cx="2110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SMOKE DETECTORS</a:t>
            </a:r>
          </a:p>
        </p:txBody>
      </p:sp>
    </p:spTree>
    <p:extLst>
      <p:ext uri="{BB962C8B-B14F-4D97-AF65-F5344CB8AC3E}">
        <p14:creationId xmlns:p14="http://schemas.microsoft.com/office/powerpoint/2010/main" val="153210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ACB9A-56A5-4384-92C5-DCF9CD05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BEFORE GENETICS RESULTED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58162-5B3D-4497-A0A0-161C1B848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Nutrition</a:t>
            </a:r>
          </a:p>
          <a:p>
            <a:pPr lvl="1"/>
            <a:r>
              <a:rPr lang="en-US" dirty="0"/>
              <a:t>Intermittent Fasting 16/8</a:t>
            </a:r>
          </a:p>
          <a:p>
            <a:pPr lvl="1"/>
            <a:r>
              <a:rPr lang="en-US" dirty="0"/>
              <a:t>Mediterranean diet, avoid starches and simple sugars</a:t>
            </a:r>
          </a:p>
          <a:p>
            <a:pPr lvl="1"/>
            <a:r>
              <a:rPr lang="en-US" dirty="0"/>
              <a:t>Sodium restriction of 1500-2000 mg</a:t>
            </a:r>
          </a:p>
          <a:p>
            <a:pPr lvl="1"/>
            <a:r>
              <a:rPr lang="en-US" dirty="0"/>
              <a:t>Dark chocolate, 70+%,  7-10 grams daily</a:t>
            </a:r>
          </a:p>
          <a:p>
            <a:r>
              <a:rPr lang="en-US" dirty="0"/>
              <a:t>Movement</a:t>
            </a:r>
          </a:p>
          <a:p>
            <a:pPr lvl="1"/>
            <a:r>
              <a:rPr lang="en-US" dirty="0"/>
              <a:t>Begin regular walking, goal of 20+ minutes daily/150 minutes/week</a:t>
            </a:r>
          </a:p>
          <a:p>
            <a:pPr lvl="1"/>
            <a:r>
              <a:rPr lang="en-US" dirty="0"/>
              <a:t>Begin simple strength training—I like planking exercises to start</a:t>
            </a:r>
          </a:p>
          <a:p>
            <a:pPr lvl="1"/>
            <a:r>
              <a:rPr lang="en-US" dirty="0"/>
              <a:t>Defer on High Intensity Interval Training until builds a foundation of fitness</a:t>
            </a:r>
          </a:p>
        </p:txBody>
      </p:sp>
    </p:spTree>
    <p:extLst>
      <p:ext uri="{BB962C8B-B14F-4D97-AF65-F5344CB8AC3E}">
        <p14:creationId xmlns:p14="http://schemas.microsoft.com/office/powerpoint/2010/main" val="256663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ACB9A-56A5-4384-92C5-DCF9CD05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BEFORE GENETICS RESULTED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58162-5B3D-4497-A0A0-161C1B848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Stress</a:t>
            </a:r>
          </a:p>
          <a:p>
            <a:pPr lvl="1"/>
            <a:r>
              <a:rPr lang="en-US" dirty="0"/>
              <a:t>Mindfulness discussed</a:t>
            </a:r>
          </a:p>
          <a:p>
            <a:pPr lvl="1"/>
            <a:r>
              <a:rPr lang="en-US" dirty="0"/>
              <a:t>CBT-I Coach app for deep breathing and other tools</a:t>
            </a:r>
          </a:p>
          <a:p>
            <a:r>
              <a:rPr lang="en-US" dirty="0"/>
              <a:t>Dental</a:t>
            </a:r>
          </a:p>
          <a:p>
            <a:pPr lvl="1"/>
            <a:r>
              <a:rPr lang="en-US" dirty="0"/>
              <a:t>Referred to BDM and AAOSH trained dentist</a:t>
            </a:r>
          </a:p>
          <a:p>
            <a:r>
              <a:rPr lang="en-US" dirty="0"/>
              <a:t>Sleep</a:t>
            </a:r>
          </a:p>
          <a:p>
            <a:pPr lvl="1"/>
            <a:r>
              <a:rPr lang="en-US" dirty="0"/>
              <a:t>Defer on WatchPAT testing until after 3-6 months of life style efforts</a:t>
            </a:r>
          </a:p>
          <a:p>
            <a:pPr lvl="1"/>
            <a:r>
              <a:rPr lang="en-US" dirty="0"/>
              <a:t>Her Epworth Score is 3, and no witnessed apnea</a:t>
            </a:r>
          </a:p>
        </p:txBody>
      </p:sp>
    </p:spTree>
    <p:extLst>
      <p:ext uri="{BB962C8B-B14F-4D97-AF65-F5344CB8AC3E}">
        <p14:creationId xmlns:p14="http://schemas.microsoft.com/office/powerpoint/2010/main" val="33518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ACB9A-56A5-4384-92C5-DCF9CD05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BEFORE GENETICS RESULTED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58162-5B3D-4497-A0A0-161C1B848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2112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Continue</a:t>
            </a:r>
          </a:p>
          <a:p>
            <a:pPr lvl="1"/>
            <a:r>
              <a:rPr lang="en-US" dirty="0"/>
              <a:t>Aspirin 81 mg daily</a:t>
            </a:r>
          </a:p>
          <a:p>
            <a:r>
              <a:rPr lang="en-US" dirty="0"/>
              <a:t>Stop</a:t>
            </a:r>
          </a:p>
          <a:p>
            <a:pPr lvl="1"/>
            <a:r>
              <a:rPr lang="en-US" dirty="0"/>
              <a:t>Metoprolol ER—IR and no evidence for significant scar</a:t>
            </a:r>
          </a:p>
          <a:p>
            <a:pPr lvl="1"/>
            <a:r>
              <a:rPr lang="en-US" dirty="0"/>
              <a:t>Omeprazole—increases oxidative stress and endothelial dysfunction</a:t>
            </a:r>
            <a:r>
              <a:rPr lang="en-US" baseline="30000" dirty="0"/>
              <a:t>1</a:t>
            </a:r>
            <a:r>
              <a:rPr lang="en-US" dirty="0"/>
              <a:t>; raises ADMA</a:t>
            </a:r>
            <a:r>
              <a:rPr lang="en-US" baseline="30000" dirty="0"/>
              <a:t>1</a:t>
            </a:r>
            <a:r>
              <a:rPr lang="en-US" dirty="0"/>
              <a:t>; was being tried for nonspecific symptoms</a:t>
            </a:r>
          </a:p>
          <a:p>
            <a:r>
              <a:rPr lang="en-US" dirty="0"/>
              <a:t>Change</a:t>
            </a:r>
          </a:p>
          <a:p>
            <a:pPr lvl="1"/>
            <a:r>
              <a:rPr lang="en-US" dirty="0"/>
              <a:t>Atorvastatin to Rosuvastatin even without KIF6 test result</a:t>
            </a:r>
          </a:p>
          <a:p>
            <a:pPr lvl="2"/>
            <a:r>
              <a:rPr lang="en-US" dirty="0"/>
              <a:t>Female, Insulin Resistance</a:t>
            </a:r>
          </a:p>
          <a:p>
            <a:pPr lvl="1"/>
            <a:r>
              <a:rPr lang="en-US" dirty="0"/>
              <a:t>Lisinopril to Ramipril, titrate from 5 to 10 mg in 3 weeks</a:t>
            </a:r>
          </a:p>
          <a:p>
            <a:pPr lvl="2"/>
            <a:r>
              <a:rPr lang="en-US" dirty="0"/>
              <a:t>No evidence for improved mortality post-MI with other ACEI </a:t>
            </a:r>
          </a:p>
          <a:p>
            <a:pPr lvl="2"/>
            <a:r>
              <a:rPr lang="en-US" dirty="0"/>
              <a:t>HOPE trial benefit of 30% less MI, CVA and T2DM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r>
              <a:rPr lang="en-US" sz="1700" dirty="0"/>
              <a:t>                                    1.  Redox Biology 2016;9:134-143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0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ACB9A-56A5-4384-92C5-DCF9CD05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BEFORE GENETICS RESULTED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58162-5B3D-4497-A0A0-161C1B848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Start:</a:t>
            </a:r>
          </a:p>
          <a:p>
            <a:pPr lvl="1"/>
            <a:r>
              <a:rPr lang="en-US" dirty="0"/>
              <a:t>CVS Cinnamon-Biotin-Chromium TID with meals</a:t>
            </a:r>
          </a:p>
          <a:p>
            <a:pPr lvl="1"/>
            <a:r>
              <a:rPr lang="en-US" dirty="0"/>
              <a:t>Endur-acin (Nicotinic Acid) 250 mg </a:t>
            </a:r>
            <a:r>
              <a:rPr lang="en-US" dirty="0">
                <a:sym typeface="Wingdings" panose="05000000000000000000" pitchFamily="2" charset="2"/>
              </a:rPr>
              <a:t> 1000 mg </a:t>
            </a:r>
            <a:r>
              <a:rPr lang="en-US" dirty="0" err="1">
                <a:sym typeface="Wingdings" panose="05000000000000000000" pitchFamily="2" charset="2"/>
              </a:rPr>
              <a:t>hs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Health Origins Vitamin K2 as MK7 200 mcg daily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Nature Made Vitamin D3 2000 Units daily</a:t>
            </a:r>
          </a:p>
          <a:p>
            <a:r>
              <a:rPr lang="en-US" dirty="0">
                <a:sym typeface="Wingdings" panose="05000000000000000000" pitchFamily="2" charset="2"/>
              </a:rPr>
              <a:t>Discussed stopping Brilinta once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ALL Root Causes have been optimized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ALL inflammatory markers are optimal</a:t>
            </a:r>
          </a:p>
          <a:p>
            <a:pPr lvl="1"/>
            <a:endParaRPr lang="en-US" dirty="0"/>
          </a:p>
          <a:p>
            <a:endParaRPr lang="en-US" sz="1300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37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81AB5E-4E8C-48D9-B838-837BA7BE58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11" y="372547"/>
            <a:ext cx="7910819" cy="6112906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9E4ADD-7CC8-4960-B8EC-E3C8C728B4B8}"/>
              </a:ext>
            </a:extLst>
          </p:cNvPr>
          <p:cNvSpPr/>
          <p:nvPr/>
        </p:nvSpPr>
        <p:spPr>
          <a:xfrm>
            <a:off x="1743075" y="3924300"/>
            <a:ext cx="685800" cy="4191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C845C9-2439-4B01-A7D2-CDD7506FB80C}"/>
              </a:ext>
            </a:extLst>
          </p:cNvPr>
          <p:cNvSpPr/>
          <p:nvPr/>
        </p:nvSpPr>
        <p:spPr>
          <a:xfrm>
            <a:off x="2819400" y="4114800"/>
            <a:ext cx="571500" cy="228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1AA462-DC9E-4414-B39F-6DEB7B9F93FD}"/>
              </a:ext>
            </a:extLst>
          </p:cNvPr>
          <p:cNvSpPr/>
          <p:nvPr/>
        </p:nvSpPr>
        <p:spPr>
          <a:xfrm>
            <a:off x="3571875" y="4114800"/>
            <a:ext cx="800100" cy="33337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0E608C-934C-4453-8E66-817C35234F9B}"/>
              </a:ext>
            </a:extLst>
          </p:cNvPr>
          <p:cNvSpPr/>
          <p:nvPr/>
        </p:nvSpPr>
        <p:spPr>
          <a:xfrm>
            <a:off x="4733925" y="3986673"/>
            <a:ext cx="1057275" cy="3333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6D70FB-BAED-40A1-9EB0-779FCFC7D9D8}"/>
              </a:ext>
            </a:extLst>
          </p:cNvPr>
          <p:cNvSpPr/>
          <p:nvPr/>
        </p:nvSpPr>
        <p:spPr>
          <a:xfrm>
            <a:off x="5919019" y="4281487"/>
            <a:ext cx="953729" cy="22660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FE1DAE-AB1D-4A72-8C3D-3804E0174166}"/>
              </a:ext>
            </a:extLst>
          </p:cNvPr>
          <p:cNvSpPr/>
          <p:nvPr/>
        </p:nvSpPr>
        <p:spPr>
          <a:xfrm>
            <a:off x="6833419" y="3924300"/>
            <a:ext cx="988142" cy="22660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6FA17F-E28E-4992-B6F0-CA9720404F93}"/>
              </a:ext>
            </a:extLst>
          </p:cNvPr>
          <p:cNvSpPr/>
          <p:nvPr/>
        </p:nvSpPr>
        <p:spPr>
          <a:xfrm>
            <a:off x="7556090" y="4281487"/>
            <a:ext cx="953729" cy="2610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059247-FBA6-4CEA-9B4D-35AD4B30F083}"/>
              </a:ext>
            </a:extLst>
          </p:cNvPr>
          <p:cNvSpPr/>
          <p:nvPr/>
        </p:nvSpPr>
        <p:spPr>
          <a:xfrm>
            <a:off x="8814619" y="4114800"/>
            <a:ext cx="604684" cy="16668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0D4BD6-6F95-4AB1-9EBD-7CC4E3DF83F8}"/>
              </a:ext>
            </a:extLst>
          </p:cNvPr>
          <p:cNvSpPr/>
          <p:nvPr/>
        </p:nvSpPr>
        <p:spPr>
          <a:xfrm>
            <a:off x="6784257" y="4714568"/>
            <a:ext cx="1096297" cy="31463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D7E203-8600-41E4-9B8A-202454B52049}"/>
              </a:ext>
            </a:extLst>
          </p:cNvPr>
          <p:cNvSpPr/>
          <p:nvPr/>
        </p:nvSpPr>
        <p:spPr>
          <a:xfrm>
            <a:off x="7254967" y="5152103"/>
            <a:ext cx="644012" cy="22122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41C055-D4BF-418E-BBF9-6979D8DEF2FB}"/>
              </a:ext>
            </a:extLst>
          </p:cNvPr>
          <p:cNvSpPr/>
          <p:nvPr/>
        </p:nvSpPr>
        <p:spPr>
          <a:xfrm>
            <a:off x="6060347" y="5068529"/>
            <a:ext cx="899651" cy="30479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160BA-A573-463C-BA15-56D2CD5BECF8}"/>
              </a:ext>
            </a:extLst>
          </p:cNvPr>
          <p:cNvSpPr/>
          <p:nvPr/>
        </p:nvSpPr>
        <p:spPr>
          <a:xfrm>
            <a:off x="5262562" y="5314335"/>
            <a:ext cx="695786" cy="2212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E1070E-1206-4A8B-8292-2C5CBFA072D6}"/>
              </a:ext>
            </a:extLst>
          </p:cNvPr>
          <p:cNvSpPr/>
          <p:nvPr/>
        </p:nvSpPr>
        <p:spPr>
          <a:xfrm>
            <a:off x="4812890" y="4542503"/>
            <a:ext cx="762000" cy="31463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38807C-D9ED-4F62-9EA4-49F8656A2781}"/>
              </a:ext>
            </a:extLst>
          </p:cNvPr>
          <p:cNvSpPr/>
          <p:nvPr/>
        </p:nvSpPr>
        <p:spPr>
          <a:xfrm>
            <a:off x="2681770" y="4763728"/>
            <a:ext cx="1059404" cy="30480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402CCB-99B6-4B19-ACCF-E319CA27D682}"/>
              </a:ext>
            </a:extLst>
          </p:cNvPr>
          <p:cNvSpPr/>
          <p:nvPr/>
        </p:nvSpPr>
        <p:spPr>
          <a:xfrm>
            <a:off x="1946787" y="5220928"/>
            <a:ext cx="825910" cy="2212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F4BF07-FE92-4487-B9FE-AEB63869D53C}"/>
              </a:ext>
            </a:extLst>
          </p:cNvPr>
          <p:cNvSpPr/>
          <p:nvPr/>
        </p:nvSpPr>
        <p:spPr>
          <a:xfrm>
            <a:off x="2819400" y="5511516"/>
            <a:ext cx="695786" cy="1671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A79E5C-BC05-44EF-93B9-ADEFA87755F2}"/>
              </a:ext>
            </a:extLst>
          </p:cNvPr>
          <p:cNvSpPr/>
          <p:nvPr/>
        </p:nvSpPr>
        <p:spPr>
          <a:xfrm>
            <a:off x="3741174" y="5331540"/>
            <a:ext cx="870155" cy="30480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FC05AC-F735-41C8-89C6-21D7E30DA781}"/>
              </a:ext>
            </a:extLst>
          </p:cNvPr>
          <p:cNvSpPr/>
          <p:nvPr/>
        </p:nvSpPr>
        <p:spPr>
          <a:xfrm>
            <a:off x="3515186" y="5958348"/>
            <a:ext cx="695786" cy="16330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369B59-BB61-4F6B-9349-4F52ADF6417A}"/>
              </a:ext>
            </a:extLst>
          </p:cNvPr>
          <p:cNvSpPr/>
          <p:nvPr/>
        </p:nvSpPr>
        <p:spPr>
          <a:xfrm>
            <a:off x="4566776" y="5684272"/>
            <a:ext cx="695786" cy="16715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C4613A-A8B4-4CA0-8941-4EE811D970EC}"/>
              </a:ext>
            </a:extLst>
          </p:cNvPr>
          <p:cNvSpPr/>
          <p:nvPr/>
        </p:nvSpPr>
        <p:spPr>
          <a:xfrm>
            <a:off x="3855056" y="4949463"/>
            <a:ext cx="957834" cy="2898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A7FC0C-7562-4686-9C19-352B269E63FF}"/>
              </a:ext>
            </a:extLst>
          </p:cNvPr>
          <p:cNvSpPr/>
          <p:nvPr/>
        </p:nvSpPr>
        <p:spPr>
          <a:xfrm>
            <a:off x="8059918" y="4714569"/>
            <a:ext cx="1359386" cy="6169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POLLUTION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7B1BE64-E21E-4435-AE2F-E42F563FBEA1}"/>
              </a:ext>
            </a:extLst>
          </p:cNvPr>
          <p:cNvSpPr/>
          <p:nvPr/>
        </p:nvSpPr>
        <p:spPr>
          <a:xfrm>
            <a:off x="3035431" y="443060"/>
            <a:ext cx="6474799" cy="186106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</a:effectLst>
                <a:highlight>
                  <a:srgbClr val="FF00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CORONARY ARTERY DISEASE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srgbClr val="A5A5A5">
                      <a:satMod val="175000"/>
                      <a:alpha val="40000"/>
                    </a:srgbClr>
                  </a:glow>
                </a:effectLst>
                <a:highlight>
                  <a:srgbClr val="FF00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HEART ATTACK 2017 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D6E088-FD61-4514-906C-35AEA60A6B42}"/>
              </a:ext>
            </a:extLst>
          </p:cNvPr>
          <p:cNvSpPr txBox="1"/>
          <p:nvPr/>
        </p:nvSpPr>
        <p:spPr>
          <a:xfrm>
            <a:off x="9904329" y="443060"/>
            <a:ext cx="19367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 Root Causes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Evaluation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02.08.2022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Green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Not present or optimal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Yellow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present and suboptimal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Red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Uncontrolled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642514-9E65-42DC-9034-08ED4D7742D2}"/>
              </a:ext>
            </a:extLst>
          </p:cNvPr>
          <p:cNvSpPr txBox="1"/>
          <p:nvPr/>
        </p:nvSpPr>
        <p:spPr>
          <a:xfrm>
            <a:off x="185294" y="451449"/>
            <a:ext cx="133068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ApoE 4-4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Highest risk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9p21 Highest risk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Hap 1-2 Moderate risk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KIF6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Lowest risk,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Atorvastatin ineffective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4q25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Lowest risk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8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ACB9A-56A5-4384-92C5-DCF9CD05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GENETICS CHANGE HER PLAN?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58162-5B3D-4497-A0A0-161C1B848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believe her lifelong risks from ApoE 4/4 coupled with Homozygous 9p21 are the most important reasons for her early CAD event</a:t>
            </a:r>
          </a:p>
          <a:p>
            <a:r>
              <a:rPr lang="en-US" dirty="0"/>
              <a:t>Let’s review why, and what to do about it!</a:t>
            </a:r>
          </a:p>
        </p:txBody>
      </p:sp>
    </p:spTree>
    <p:extLst>
      <p:ext uri="{BB962C8B-B14F-4D97-AF65-F5344CB8AC3E}">
        <p14:creationId xmlns:p14="http://schemas.microsoft.com/office/powerpoint/2010/main" val="384071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7F15-3707-45AF-8948-23161F91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OBJECTIVES</a:t>
            </a:r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0057-B9CB-41EE-8FB4-D8CD3AECA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Review case of a 45 </a:t>
            </a:r>
            <a:r>
              <a:rPr lang="en-US" dirty="0" err="1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yo</a:t>
            </a:r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 female who is S/P MI at age 41</a:t>
            </a:r>
          </a:p>
          <a:p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Discuss ApoE 4/4 and Homozygous 9p21 management</a:t>
            </a:r>
          </a:p>
          <a:p>
            <a:pPr lvl="1"/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672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7F15-3707-45AF-8948-23161F91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9p21 and CVD</a:t>
            </a:r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0057-B9CB-41EE-8FB4-D8CD3AECA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9397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SNPs rs133049 and rs10757278 have the most robust evidence</a:t>
            </a:r>
          </a:p>
          <a:p>
            <a:pPr lvl="1"/>
            <a:r>
              <a:rPr lang="en-US" sz="26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Twice as common in European and Asians vs. African American</a:t>
            </a:r>
          </a:p>
          <a:p>
            <a:r>
              <a:rPr lang="en-US" sz="26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Define a chromosomal region, not a specific gene</a:t>
            </a:r>
          </a:p>
          <a:p>
            <a:pPr lvl="1"/>
            <a:r>
              <a:rPr lang="en-US" sz="2600" i="1" u="sng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Either SNP signifies higher risk</a:t>
            </a:r>
          </a:p>
          <a:p>
            <a:pPr lvl="1"/>
            <a:r>
              <a:rPr lang="en-US" sz="26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May or may not be found together—risk is same in either case</a:t>
            </a:r>
          </a:p>
          <a:p>
            <a:r>
              <a:rPr lang="en-US" sz="2600" u="sng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Comparable in CVD risk to LDL, HDL, age and </a:t>
            </a:r>
            <a:r>
              <a:rPr lang="en-US" sz="2600" u="sng" dirty="0" err="1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lp</a:t>
            </a:r>
            <a:r>
              <a:rPr lang="en-US" sz="2600" u="sng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(a) </a:t>
            </a:r>
            <a:r>
              <a:rPr lang="en-US" sz="2600" i="1" u="sng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but not smoking</a:t>
            </a:r>
          </a:p>
        </p:txBody>
      </p:sp>
    </p:spTree>
    <p:extLst>
      <p:ext uri="{BB962C8B-B14F-4D97-AF65-F5344CB8AC3E}">
        <p14:creationId xmlns:p14="http://schemas.microsoft.com/office/powerpoint/2010/main" val="3298210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7F15-3707-45AF-8948-23161F91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9p21 and CVD</a:t>
            </a:r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0057-B9CB-41EE-8FB4-D8CD3AECA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9396"/>
            <a:ext cx="10515600" cy="49107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dirty="0">
              <a:solidFill>
                <a:srgbClr val="003C7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3C7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3C7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3C7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3C7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3C7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3C7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buNone/>
            </a:pPr>
            <a:r>
              <a:rPr lang="en-US" sz="26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AND Type 2 DM who are poorly controlled are </a:t>
            </a:r>
          </a:p>
          <a:p>
            <a:pPr lvl="1"/>
            <a:r>
              <a:rPr lang="en-US" sz="22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4x more likely to have an MI, and </a:t>
            </a:r>
          </a:p>
          <a:p>
            <a:pPr lvl="1"/>
            <a:r>
              <a:rPr lang="en-US" sz="22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2x more likely to die from CAD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F4F0DC5-A262-428A-B1E3-378A18F62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959306"/>
              </p:ext>
            </p:extLst>
          </p:nvPr>
        </p:nvGraphicFramePr>
        <p:xfrm>
          <a:off x="1009009" y="1889543"/>
          <a:ext cx="10173982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6229">
                  <a:extLst>
                    <a:ext uri="{9D8B030D-6E8A-4147-A177-3AD203B41FA5}">
                      <a16:colId xmlns:a16="http://schemas.microsoft.com/office/drawing/2014/main" val="458214894"/>
                    </a:ext>
                  </a:extLst>
                </a:gridCol>
                <a:gridCol w="1417739">
                  <a:extLst>
                    <a:ext uri="{9D8B030D-6E8A-4147-A177-3AD203B41FA5}">
                      <a16:colId xmlns:a16="http://schemas.microsoft.com/office/drawing/2014/main" val="303894621"/>
                    </a:ext>
                  </a:extLst>
                </a:gridCol>
                <a:gridCol w="1702032">
                  <a:extLst>
                    <a:ext uri="{9D8B030D-6E8A-4147-A177-3AD203B41FA5}">
                      <a16:colId xmlns:a16="http://schemas.microsoft.com/office/drawing/2014/main" val="2436360400"/>
                    </a:ext>
                  </a:extLst>
                </a:gridCol>
                <a:gridCol w="4077982">
                  <a:extLst>
                    <a:ext uri="{9D8B030D-6E8A-4147-A177-3AD203B41FA5}">
                      <a16:colId xmlns:a16="http://schemas.microsoft.com/office/drawing/2014/main" val="3385641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CVD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Noncarrier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Heterozygote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Homozygote                Population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447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Prevalence in Caucasians and Asians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604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Early MI &lt;50/&lt;60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2.02                                       31%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239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1.74                                       26%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198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CHD/MI</a:t>
                      </a:r>
                    </a:p>
                    <a:p>
                      <a:r>
                        <a:rPr lang="en-US" dirty="0"/>
                        <a:t>Stroke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1.64                                       21%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1.47-1.60                               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10772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0E3F7AD-383B-4720-8F1A-37ED2541329F}"/>
              </a:ext>
            </a:extLst>
          </p:cNvPr>
          <p:cNvSpPr/>
          <p:nvPr/>
        </p:nvSpPr>
        <p:spPr>
          <a:xfrm>
            <a:off x="9253523" y="1925453"/>
            <a:ext cx="1929468" cy="2320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7F15-3707-45AF-8948-23161F91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9p21 and CVD</a:t>
            </a:r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0057-B9CB-41EE-8FB4-D8CD3AECA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33 gene enhancers in this chromosomal region</a:t>
            </a:r>
          </a:p>
          <a:p>
            <a:pPr lvl="1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9p21 variants disrupt interferon signaling and lead to increased </a:t>
            </a:r>
            <a:r>
              <a:rPr lang="en-US" dirty="0">
                <a:solidFill>
                  <a:srgbClr val="003C71"/>
                </a:solidFill>
                <a:highlight>
                  <a:srgbClr val="FFFF00"/>
                </a:highlight>
                <a:ea typeface="Lato" panose="020F0502020204030203" pitchFamily="34" charset="0"/>
                <a:cs typeface="Lato" panose="020F0502020204030203" pitchFamily="34" charset="0"/>
              </a:rPr>
              <a:t>ApoB retention in the media</a:t>
            </a:r>
          </a:p>
          <a:p>
            <a:pPr lvl="2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Interferon-gamma activation of STAT1 in  vascular endothelial cells is disrupted causing increased inflammatory response </a:t>
            </a:r>
          </a:p>
          <a:p>
            <a:pPr lvl="2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Interferon normally suppresses </a:t>
            </a:r>
            <a:r>
              <a:rPr lang="en-US" dirty="0" err="1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cSMC</a:t>
            </a:r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 transformation into </a:t>
            </a:r>
            <a:r>
              <a:rPr lang="en-US" dirty="0" err="1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mSMC</a:t>
            </a:r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 which secrete the “Velcro” proteoglycans into the arterial wall, thereby retaining ApoB</a:t>
            </a:r>
          </a:p>
          <a:p>
            <a:pPr lvl="1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9p21 variants increase </a:t>
            </a:r>
            <a:r>
              <a:rPr lang="en-US" dirty="0">
                <a:solidFill>
                  <a:srgbClr val="003C71"/>
                </a:solidFill>
                <a:highlight>
                  <a:srgbClr val="FFFF00"/>
                </a:highlight>
                <a:ea typeface="Lato" panose="020F0502020204030203" pitchFamily="34" charset="0"/>
                <a:cs typeface="Lato" panose="020F0502020204030203" pitchFamily="34" charset="0"/>
              </a:rPr>
              <a:t>platelet reactivity, which increases PDGF and drives </a:t>
            </a:r>
            <a:r>
              <a:rPr lang="en-US" dirty="0" err="1">
                <a:solidFill>
                  <a:srgbClr val="003C71"/>
                </a:solidFill>
                <a:highlight>
                  <a:srgbClr val="FFFF00"/>
                </a:highlight>
                <a:ea typeface="Lato" panose="020F0502020204030203" pitchFamily="34" charset="0"/>
                <a:cs typeface="Lato" panose="020F0502020204030203" pitchFamily="34" charset="0"/>
              </a:rPr>
              <a:t>cSMC</a:t>
            </a:r>
            <a:r>
              <a:rPr lang="en-US" dirty="0">
                <a:solidFill>
                  <a:srgbClr val="003C71"/>
                </a:solidFill>
                <a:highlight>
                  <a:srgbClr val="FFFF00"/>
                </a:highlight>
                <a:ea typeface="Lato" panose="020F0502020204030203" pitchFamily="34" charset="0"/>
                <a:cs typeface="Lato" panose="020F0502020204030203" pitchFamily="34" charset="0"/>
              </a:rPr>
              <a:t> transformation</a:t>
            </a:r>
          </a:p>
          <a:p>
            <a:pPr lvl="1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?Similar mechanism for aneurysm formation?</a:t>
            </a:r>
          </a:p>
          <a:p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THUS: </a:t>
            </a:r>
            <a:r>
              <a:rPr lang="en-US" dirty="0">
                <a:solidFill>
                  <a:srgbClr val="003C71"/>
                </a:solidFill>
                <a:highlight>
                  <a:srgbClr val="00FF00"/>
                </a:highlight>
                <a:ea typeface="Lato" panose="020F0502020204030203" pitchFamily="34" charset="0"/>
                <a:cs typeface="Lato" panose="020F0502020204030203" pitchFamily="34" charset="0"/>
              </a:rPr>
              <a:t>reducing SMC transformation (e.g. oxidative stress!) and ApoB is especially critical in this group</a:t>
            </a:r>
          </a:p>
          <a:p>
            <a:pPr marL="914400" lvl="2" indent="0">
              <a:buNone/>
            </a:pPr>
            <a:endParaRPr lang="en-US" dirty="0">
              <a:solidFill>
                <a:srgbClr val="003C7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914400" lvl="2" indent="0">
              <a:buNone/>
            </a:pPr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5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7F15-3707-45AF-8948-23161F91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9p21 and AAA</a:t>
            </a:r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0057-B9CB-41EE-8FB4-D8CD3AECA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highlight>
                  <a:srgbClr val="FFFF00"/>
                </a:highlight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SMC transformation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also thought to be critical to AAA development!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Note: Ascending and Infra-renal aorta have different embryologic origins of their SMCs which then differ in their response to wall stress, cytokine impact and MMP production!</a:t>
            </a:r>
          </a:p>
          <a:p>
            <a:r>
              <a:rPr lang="en-US" sz="2400" dirty="0">
                <a:solidFill>
                  <a:srgbClr val="003C71"/>
                </a:solidFill>
                <a:highlight>
                  <a:srgbClr val="FFFF00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Oxidative Stress (ROS)</a:t>
            </a:r>
            <a:r>
              <a:rPr lang="en-US" sz="2400" dirty="0">
                <a:solidFill>
                  <a:srgbClr val="003C7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play an integral role in AAA due to:</a:t>
            </a:r>
          </a:p>
          <a:p>
            <a:pPr lvl="1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SMC transformation AND apoptosis</a:t>
            </a:r>
          </a:p>
          <a:p>
            <a:pPr lvl="1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MMP activation</a:t>
            </a:r>
          </a:p>
          <a:p>
            <a:pPr lvl="1"/>
            <a:r>
              <a:rPr lang="en-US" dirty="0">
                <a:solidFill>
                  <a:srgbClr val="003C7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Induction of inflammatory genes</a:t>
            </a:r>
          </a:p>
          <a:p>
            <a:r>
              <a:rPr lang="en-US" sz="24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One study suggests ASCVD </a:t>
            </a:r>
            <a:r>
              <a:rPr lang="en-US" sz="2400" i="1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per se </a:t>
            </a:r>
            <a:r>
              <a:rPr lang="en-US" sz="24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is not a causal factor</a:t>
            </a:r>
            <a:r>
              <a:rPr lang="en-US" sz="2400" baseline="300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endParaRPr lang="en-US" sz="2400" i="1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F38808-B22E-43AA-BDD6-DDFC2B17A649}"/>
              </a:ext>
            </a:extLst>
          </p:cNvPr>
          <p:cNvSpPr txBox="1"/>
          <p:nvPr/>
        </p:nvSpPr>
        <p:spPr>
          <a:xfrm>
            <a:off x="3078761" y="6207853"/>
            <a:ext cx="4781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ATVB 2010;30:1075-77 and 1263-1268</a:t>
            </a:r>
          </a:p>
        </p:txBody>
      </p:sp>
    </p:spTree>
    <p:extLst>
      <p:ext uri="{BB962C8B-B14F-4D97-AF65-F5344CB8AC3E}">
        <p14:creationId xmlns:p14="http://schemas.microsoft.com/office/powerpoint/2010/main" val="3051473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Main graphic"/>
          <p:cNvPicPr/>
          <p:nvPr/>
        </p:nvPicPr>
        <p:blipFill>
          <a:blip r:embed="rId2"/>
          <a:stretch/>
        </p:blipFill>
        <p:spPr>
          <a:xfrm>
            <a:off x="4150200" y="1280160"/>
            <a:ext cx="3928320" cy="2679120"/>
          </a:xfrm>
          <a:prstGeom prst="rect">
            <a:avLst/>
          </a:prstGeom>
          <a:ln>
            <a:noFill/>
          </a:ln>
        </p:spPr>
      </p:pic>
      <p:pic>
        <p:nvPicPr>
          <p:cNvPr id="37" name="logo"/>
          <p:cNvPicPr/>
          <p:nvPr/>
        </p:nvPicPr>
        <p:blipFill>
          <a:blip r:embed="rId3"/>
          <a:stretch/>
        </p:blipFill>
        <p:spPr>
          <a:xfrm>
            <a:off x="1798320" y="6035040"/>
            <a:ext cx="360000" cy="475200"/>
          </a:xfrm>
          <a:prstGeom prst="rect">
            <a:avLst/>
          </a:prstGeom>
          <a:ln>
            <a:noFill/>
          </a:ln>
        </p:spPr>
      </p:pic>
      <p:sp>
        <p:nvSpPr>
          <p:cNvPr id="38" name="TextShape 1"/>
          <p:cNvSpPr txBox="1"/>
          <p:nvPr/>
        </p:nvSpPr>
        <p:spPr>
          <a:xfrm>
            <a:off x="2411040" y="6164216"/>
            <a:ext cx="4410720" cy="602345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>
            <a:spAutoFit/>
          </a:bodyPr>
          <a:lstStyle/>
          <a:p>
            <a:r>
              <a:rPr lang="en-US" sz="1100" spc="-1">
                <a:solidFill>
                  <a:srgbClr val="000000"/>
                </a:solidFill>
                <a:latin typeface="Arial"/>
              </a:rPr>
              <a:t>Jonathan Golledge. Arteriosclerosis, Thrombosis, and Vascular Biology. Atherosclerosis and Abdominal Aortic Aneurysm, Volume: 30, Issue: 6, Pages: 1075-1077, DOI: (10.1161/ATVBAHA.110.206573) </a:t>
            </a:r>
          </a:p>
        </p:txBody>
      </p:sp>
      <p:sp>
        <p:nvSpPr>
          <p:cNvPr id="39" name="TextShape 2"/>
          <p:cNvSpPr txBox="1"/>
          <p:nvPr/>
        </p:nvSpPr>
        <p:spPr>
          <a:xfrm>
            <a:off x="6818160" y="5394960"/>
            <a:ext cx="384624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90FC5A-80A4-4323-AA3C-3CBD50A558A3}"/>
              </a:ext>
            </a:extLst>
          </p:cNvPr>
          <p:cNvSpPr txBox="1"/>
          <p:nvPr/>
        </p:nvSpPr>
        <p:spPr>
          <a:xfrm>
            <a:off x="1474840" y="436227"/>
            <a:ext cx="9242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AORTIC ANEURYSM FORMATION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51DCE0-2130-43CC-8789-294BDBE273F7}"/>
              </a:ext>
            </a:extLst>
          </p:cNvPr>
          <p:cNvSpPr/>
          <p:nvPr/>
        </p:nvSpPr>
        <p:spPr>
          <a:xfrm>
            <a:off x="5603846" y="2147582"/>
            <a:ext cx="2692866" cy="159390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DEAF96-E2DA-46A0-BD5A-81AA597CC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543" y="3905596"/>
            <a:ext cx="6169430" cy="2516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2"/>
          <p:cNvSpPr txBox="1"/>
          <p:nvPr/>
        </p:nvSpPr>
        <p:spPr>
          <a:xfrm>
            <a:off x="6818160" y="5394960"/>
            <a:ext cx="3846240" cy="1371600"/>
          </a:xfrm>
          <a:prstGeom prst="rect">
            <a:avLst/>
          </a:prstGeom>
          <a:noFill/>
          <a:ln>
            <a:noFill/>
          </a:ln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90FC5A-80A4-4323-AA3C-3CBD50A558A3}"/>
              </a:ext>
            </a:extLst>
          </p:cNvPr>
          <p:cNvSpPr txBox="1"/>
          <p:nvPr/>
        </p:nvSpPr>
        <p:spPr>
          <a:xfrm>
            <a:off x="1474840" y="436227"/>
            <a:ext cx="9242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AORTIC ANEURYSM PREVENTION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1540A9-71B0-4E22-AA82-C58F00B99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89" y="1031061"/>
            <a:ext cx="7773507" cy="58269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537BC4-6D43-40BE-A476-207E0374C7BC}"/>
              </a:ext>
            </a:extLst>
          </p:cNvPr>
          <p:cNvSpPr txBox="1"/>
          <p:nvPr/>
        </p:nvSpPr>
        <p:spPr>
          <a:xfrm>
            <a:off x="2871132" y="6488668"/>
            <a:ext cx="6625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http://dx.doi.org/10.2174/1570161115666170413145705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D51C6-3C6E-44FD-9C47-A16E4A6B6D50}"/>
              </a:ext>
            </a:extLst>
          </p:cNvPr>
          <p:cNvSpPr txBox="1"/>
          <p:nvPr/>
        </p:nvSpPr>
        <p:spPr>
          <a:xfrm>
            <a:off x="9917723" y="1359877"/>
            <a:ext cx="18756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Do we REALLY need drugs specific for all of these targets??</a:t>
            </a:r>
          </a:p>
        </p:txBody>
      </p:sp>
    </p:spTree>
    <p:extLst>
      <p:ext uri="{BB962C8B-B14F-4D97-AF65-F5344CB8AC3E}">
        <p14:creationId xmlns:p14="http://schemas.microsoft.com/office/powerpoint/2010/main" val="385669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7F15-3707-45AF-8948-23161F91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9p21 MANAGEMENT</a:t>
            </a:r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9F0352-59F4-4579-994F-D718E83FC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7965" y="1464898"/>
            <a:ext cx="6916068" cy="4351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373724-2F16-4098-832F-EDBC8186A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582" y="3429000"/>
            <a:ext cx="6874833" cy="28038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97FA6F-28AB-4AA6-B13B-35E4CB26C0F6}"/>
              </a:ext>
            </a:extLst>
          </p:cNvPr>
          <p:cNvSpPr txBox="1"/>
          <p:nvPr/>
        </p:nvSpPr>
        <p:spPr>
          <a:xfrm>
            <a:off x="3305261" y="5998128"/>
            <a:ext cx="5327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Control diabetes to below 6.5% OR </a:t>
            </a:r>
          </a:p>
          <a:p>
            <a:pPr algn="ctr"/>
            <a:r>
              <a:rPr lang="en-US" dirty="0"/>
              <a:t>below 6.25% if Hap 1-1 (to reduce dementia risk)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3275D3-8F57-4899-8E88-6AD7D3504B84}"/>
              </a:ext>
            </a:extLst>
          </p:cNvPr>
          <p:cNvSpPr/>
          <p:nvPr/>
        </p:nvSpPr>
        <p:spPr>
          <a:xfrm>
            <a:off x="2397367" y="839219"/>
            <a:ext cx="7397261" cy="51795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ADDRESS ALL </a:t>
            </a:r>
          </a:p>
          <a:p>
            <a:pPr algn="ctr"/>
            <a:r>
              <a:rPr lang="en-US" sz="4000" dirty="0"/>
              <a:t>ROOT CAUSES</a:t>
            </a:r>
          </a:p>
        </p:txBody>
      </p:sp>
    </p:spTree>
    <p:extLst>
      <p:ext uri="{BB962C8B-B14F-4D97-AF65-F5344CB8AC3E}">
        <p14:creationId xmlns:p14="http://schemas.microsoft.com/office/powerpoint/2010/main" val="211583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7F15-3707-45AF-8948-23161F91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9p21 MANAGEMENT</a:t>
            </a:r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0057-B9CB-41EE-8FB4-D8CD3AECA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1938"/>
            <a:ext cx="10515600" cy="50509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C7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Aneurysm </a:t>
            </a:r>
          </a:p>
          <a:p>
            <a:pPr lvl="1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Screen for AAA every 1-4 years depending on size and Root Cause control</a:t>
            </a:r>
            <a:r>
              <a:rPr lang="en-US" baseline="300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endParaRPr lang="en-US" dirty="0">
              <a:solidFill>
                <a:srgbClr val="003C7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3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25-29 mm every 4 years</a:t>
            </a:r>
          </a:p>
          <a:p>
            <a:pPr lvl="3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30-39 mm every 3 years</a:t>
            </a:r>
          </a:p>
          <a:p>
            <a:pPr lvl="3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40-44 mm every 2 years</a:t>
            </a:r>
          </a:p>
          <a:p>
            <a:pPr lvl="3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45-54 mm every year</a:t>
            </a:r>
          </a:p>
          <a:p>
            <a:pPr lvl="3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Above 54 mm should refer to vascular surgeon/interventional radiologist</a:t>
            </a:r>
          </a:p>
          <a:p>
            <a:pPr lvl="2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Root Causes—the more, the sooner!</a:t>
            </a:r>
          </a:p>
          <a:p>
            <a:pPr lvl="3"/>
            <a:r>
              <a:rPr lang="en-US" dirty="0">
                <a:solidFill>
                  <a:srgbClr val="003C7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Smoking is associated with 75% and so is the single biggest risk drive</a:t>
            </a:r>
          </a:p>
          <a:p>
            <a:pPr lvl="3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BP</a:t>
            </a:r>
            <a:r>
              <a:rPr lang="en-US" dirty="0">
                <a:solidFill>
                  <a:srgbClr val="003C7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is second</a:t>
            </a:r>
          </a:p>
          <a:p>
            <a:pPr lvl="3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Atherosclerosis</a:t>
            </a:r>
          </a:p>
          <a:p>
            <a:pPr lvl="1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Intracranial screening ONLY if first degree relative had cerebral aneurysm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BCC818-4F53-4083-924A-529BA45FFC89}"/>
              </a:ext>
            </a:extLst>
          </p:cNvPr>
          <p:cNvSpPr txBox="1"/>
          <p:nvPr/>
        </p:nvSpPr>
        <p:spPr>
          <a:xfrm>
            <a:off x="4433581" y="6176963"/>
            <a:ext cx="332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Eur H J 2014:35;2873-926.</a:t>
            </a:r>
          </a:p>
        </p:txBody>
      </p:sp>
    </p:spTree>
    <p:extLst>
      <p:ext uri="{BB962C8B-B14F-4D97-AF65-F5344CB8AC3E}">
        <p14:creationId xmlns:p14="http://schemas.microsoft.com/office/powerpoint/2010/main" val="295417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7F15-3707-45AF-8948-23161F91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9p21 MANAGEMENT</a:t>
            </a:r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0057-B9CB-41EE-8FB4-D8CD3AECA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3C7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Aneurysm </a:t>
            </a:r>
          </a:p>
          <a:p>
            <a:pPr lvl="1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Antibiotics</a:t>
            </a:r>
          </a:p>
          <a:p>
            <a:pPr lvl="2"/>
            <a:r>
              <a:rPr lang="en-US" sz="24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Avoid quinolones unless absolutely needed—doubles the risk of AAA or dissection over next 60 days!  Longer term observations have not been reported</a:t>
            </a:r>
          </a:p>
          <a:p>
            <a:pPr lvl="3"/>
            <a:r>
              <a:rPr lang="en-US" sz="24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Increased MMP in collagen-rich tissues is the cause</a:t>
            </a:r>
          </a:p>
          <a:p>
            <a:pPr lvl="3"/>
            <a:r>
              <a:rPr lang="en-US" sz="24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NNH is about 7200 treated for at least 3 days; about 500 in elderly men</a:t>
            </a:r>
            <a:r>
              <a:rPr lang="en-US" sz="2400" baseline="300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endParaRPr lang="en-US" sz="2400" dirty="0">
              <a:solidFill>
                <a:srgbClr val="003C7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3"/>
            <a:r>
              <a:rPr lang="en-US" sz="24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Duration of use, older age, smoking increase risk</a:t>
            </a:r>
          </a:p>
          <a:p>
            <a:pPr lvl="2"/>
            <a:r>
              <a:rPr lang="en-US" sz="24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Doxycycline and macrolides are being studied for prevention as they lowers MMP activity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BCC818-4F53-4083-924A-529BA45FFC89}"/>
              </a:ext>
            </a:extLst>
          </p:cNvPr>
          <p:cNvSpPr txBox="1"/>
          <p:nvPr/>
        </p:nvSpPr>
        <p:spPr>
          <a:xfrm>
            <a:off x="3235354" y="6281010"/>
            <a:ext cx="5721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Scientific Reports Nature Research 2021;11:11073</a:t>
            </a:r>
          </a:p>
        </p:txBody>
      </p:sp>
    </p:spTree>
    <p:extLst>
      <p:ext uri="{BB962C8B-B14F-4D97-AF65-F5344CB8AC3E}">
        <p14:creationId xmlns:p14="http://schemas.microsoft.com/office/powerpoint/2010/main" val="63437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7F15-3707-45AF-8948-23161F91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9p21 MANAGEMENT</a:t>
            </a:r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0057-B9CB-41EE-8FB4-D8CD3AECA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Other drugs?</a:t>
            </a:r>
          </a:p>
          <a:p>
            <a:pPr lvl="2"/>
            <a:r>
              <a:rPr lang="en-US" sz="24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Statins decrease rate of enlargement and reduced risk for rupture</a:t>
            </a:r>
          </a:p>
          <a:p>
            <a:pPr lvl="2"/>
            <a:r>
              <a:rPr lang="en-US" sz="24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ACE Inhibitors not proven in a single trial of 224 patients</a:t>
            </a:r>
          </a:p>
          <a:p>
            <a:pPr lvl="2"/>
            <a:r>
              <a:rPr lang="en-US" sz="24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ARBs are being studied in TEDY trial</a:t>
            </a:r>
          </a:p>
          <a:p>
            <a:pPr lvl="2"/>
            <a:r>
              <a:rPr lang="en-US" sz="2400" dirty="0">
                <a:solidFill>
                  <a:srgbClr val="003C7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Beta blockers are used but surprisingly no </a:t>
            </a:r>
            <a:r>
              <a:rPr lang="en-US" sz="24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published trials show benefit</a:t>
            </a:r>
          </a:p>
          <a:p>
            <a:pPr lvl="3"/>
            <a:r>
              <a:rPr lang="en-US" sz="2400" dirty="0">
                <a:solidFill>
                  <a:srgbClr val="003C7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 course, treat their HBP as needed!!!</a:t>
            </a:r>
          </a:p>
          <a:p>
            <a:pPr lvl="2"/>
            <a:r>
              <a:rPr lang="en-US" sz="24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Aspirin—theoretical benefit via reduced platelet aggregation, no trials</a:t>
            </a:r>
          </a:p>
          <a:p>
            <a:pPr lvl="3"/>
            <a:r>
              <a:rPr lang="en-US" sz="24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BDM: Not recommended unless ASCVD is present</a:t>
            </a:r>
          </a:p>
          <a:p>
            <a:pPr lvl="2"/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BCC818-4F53-4083-924A-529BA45FFC89}"/>
              </a:ext>
            </a:extLst>
          </p:cNvPr>
          <p:cNvSpPr txBox="1"/>
          <p:nvPr/>
        </p:nvSpPr>
        <p:spPr>
          <a:xfrm>
            <a:off x="3235354" y="6281010"/>
            <a:ext cx="5721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Scientific Reports Nature Research 2021;11:11073</a:t>
            </a:r>
          </a:p>
        </p:txBody>
      </p:sp>
    </p:spTree>
    <p:extLst>
      <p:ext uri="{BB962C8B-B14F-4D97-AF65-F5344CB8AC3E}">
        <p14:creationId xmlns:p14="http://schemas.microsoft.com/office/powerpoint/2010/main" val="283811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D7D1D-1FB6-430D-B96A-35BC3729D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907" y="0"/>
            <a:ext cx="10443411" cy="920750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Primordial Unifier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B4A1116-CDB6-4B12-B6A4-923B28F20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5785" y="920750"/>
            <a:ext cx="8237416" cy="5178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442FF6-DFF2-46DC-AF81-E56F27120D92}"/>
              </a:ext>
            </a:extLst>
          </p:cNvPr>
          <p:cNvSpPr txBox="1"/>
          <p:nvPr/>
        </p:nvSpPr>
        <p:spPr>
          <a:xfrm>
            <a:off x="8878277" y="4743937"/>
            <a:ext cx="1273907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Air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Polution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Franklin Gothic Medium Cond" panose="020B06060304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36D49-74F1-4028-BC57-1F7C377A0425}"/>
              </a:ext>
            </a:extLst>
          </p:cNvPr>
          <p:cNvSpPr txBox="1"/>
          <p:nvPr/>
        </p:nvSpPr>
        <p:spPr>
          <a:xfrm>
            <a:off x="2110154" y="3552371"/>
            <a:ext cx="8237416" cy="255454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Oxidative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Stress</a:t>
            </a:r>
          </a:p>
        </p:txBody>
      </p:sp>
    </p:spTree>
    <p:extLst>
      <p:ext uri="{BB962C8B-B14F-4D97-AF65-F5344CB8AC3E}">
        <p14:creationId xmlns:p14="http://schemas.microsoft.com/office/powerpoint/2010/main" val="92257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7F15-3707-45AF-8948-23161F91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APOE 4 and CVD</a:t>
            </a:r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0057-B9CB-41EE-8FB4-D8CD3AECA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Risk of early CVD compared to 3/3 </a:t>
            </a:r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CB39706-E5A9-483B-882F-67368AF0F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899437"/>
              </p:ext>
            </p:extLst>
          </p:nvPr>
        </p:nvGraphicFramePr>
        <p:xfrm>
          <a:off x="1914555" y="2506521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9575544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969291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GENOTYPE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CVD HAZARD RATIO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858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210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079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417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760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338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519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7F15-3707-45AF-8948-23161F91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APOE 4/4 AND FAT HYPERABSORPTION</a:t>
            </a:r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0057-B9CB-41EE-8FB4-D8CD3AECA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Hyperabsorption of cholesterol/sterols/stanols is present</a:t>
            </a:r>
          </a:p>
          <a:p>
            <a:r>
              <a:rPr lang="en-US" dirty="0" err="1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Sitostanol</a:t>
            </a:r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 blocks ileal absorption of sterols</a:t>
            </a:r>
          </a:p>
          <a:p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Majority of cholesterol absorption is from endogenous production</a:t>
            </a:r>
          </a:p>
          <a:p>
            <a:pPr lvl="1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50% is reabsorbed, 50% excreted</a:t>
            </a:r>
          </a:p>
          <a:p>
            <a:r>
              <a:rPr lang="en-US" dirty="0" err="1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Sitostanol</a:t>
            </a:r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 1800 mg/day reduced </a:t>
            </a:r>
          </a:p>
          <a:p>
            <a:pPr lvl="1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Total cholesterol from 236 mg/dL by 24 mg/dL, 10.2%</a:t>
            </a:r>
          </a:p>
          <a:p>
            <a:pPr lvl="1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LDL cholesterol from 159 mg/dL by 25 mg/dL, 14.1%</a:t>
            </a:r>
          </a:p>
          <a:p>
            <a:pPr lvl="1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No change in triglycerides or HDL</a:t>
            </a:r>
          </a:p>
          <a:p>
            <a:pPr lvl="1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ApoB not measured</a:t>
            </a:r>
          </a:p>
          <a:p>
            <a:pPr lvl="1"/>
            <a:endParaRPr lang="en-US" dirty="0">
              <a:solidFill>
                <a:srgbClr val="003C7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srgbClr val="003C7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dirty="0">
              <a:solidFill>
                <a:srgbClr val="003C7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BFC248-DEAF-4F55-9880-E3CEF9AB93A1}"/>
              </a:ext>
            </a:extLst>
          </p:cNvPr>
          <p:cNvSpPr txBox="1"/>
          <p:nvPr/>
        </p:nvSpPr>
        <p:spPr>
          <a:xfrm>
            <a:off x="4664278" y="6283354"/>
            <a:ext cx="3347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NEJM 1995;333:1308-1312</a:t>
            </a:r>
          </a:p>
        </p:txBody>
      </p:sp>
    </p:spTree>
    <p:extLst>
      <p:ext uri="{BB962C8B-B14F-4D97-AF65-F5344CB8AC3E}">
        <p14:creationId xmlns:p14="http://schemas.microsoft.com/office/powerpoint/2010/main" val="367036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7F15-3707-45AF-8948-23161F91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APOE 4 and CVD</a:t>
            </a:r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0057-B9CB-41EE-8FB4-D8CD3AECA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Taken up more rapidly by hepatic ApoB-E receptor, resulting in decreased LDL receptor expression and increased LDL levels</a:t>
            </a:r>
          </a:p>
          <a:p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Lipid catabolic rate is lower</a:t>
            </a:r>
          </a:p>
          <a:p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Impairs reverse cholesterol transport</a:t>
            </a:r>
          </a:p>
          <a:p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Alcohol effect on LDL/HDL is not yet fully understood</a:t>
            </a:r>
          </a:p>
          <a:p>
            <a:pPr lvl="1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“no safe dose of alcohol”</a:t>
            </a:r>
          </a:p>
          <a:p>
            <a:pPr lvl="1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2001 study showed alcohol in E4 women had no effect on LDL, but in men increased LDL</a:t>
            </a:r>
          </a:p>
          <a:p>
            <a:pPr lvl="1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E4 carriers don’t get increase in HDL</a:t>
            </a:r>
          </a:p>
          <a:p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Exercise doesn’t lower post-prandial lipid levels in ApoE 3/4</a:t>
            </a:r>
          </a:p>
        </p:txBody>
      </p:sp>
    </p:spTree>
    <p:extLst>
      <p:ext uri="{BB962C8B-B14F-4D97-AF65-F5344CB8AC3E}">
        <p14:creationId xmlns:p14="http://schemas.microsoft.com/office/powerpoint/2010/main" val="359603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7F15-3707-45AF-8948-23161F91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APOE and ALZHEIMER’S RISK</a:t>
            </a:r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B1C8CC0A-5EC7-4DF8-AF2B-EAB9A47C9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76693"/>
              </p:ext>
            </p:extLst>
          </p:nvPr>
        </p:nvGraphicFramePr>
        <p:xfrm>
          <a:off x="2031999" y="3322000"/>
          <a:ext cx="8128000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8392203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5214584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8039279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5462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GENOTYPE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PREVALANCE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 INCIDENCE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AGE OF ONSET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415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60-70s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820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4/__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25%/47%*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50-60s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570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50%/92%*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40-50s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49964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04FFE16-3091-4295-A251-0E94A1C3A50C}"/>
              </a:ext>
            </a:extLst>
          </p:cNvPr>
          <p:cNvSpPr txBox="1"/>
          <p:nvPr/>
        </p:nvSpPr>
        <p:spPr>
          <a:xfrm>
            <a:off x="4422396" y="4861932"/>
            <a:ext cx="3347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*If first degree relative has  AD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57E6EA-661F-4D13-B22F-A4177155A644}"/>
              </a:ext>
            </a:extLst>
          </p:cNvPr>
          <p:cNvSpPr txBox="1"/>
          <p:nvPr/>
        </p:nvSpPr>
        <p:spPr>
          <a:xfrm>
            <a:off x="1342238" y="1690688"/>
            <a:ext cx="10108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66% of Alzheimer’s patients have ApoE 4, but not all E4 carry same risk</a:t>
            </a:r>
          </a:p>
          <a:p>
            <a:endParaRPr lang="en-US" sz="2400" dirty="0"/>
          </a:p>
          <a:p>
            <a:r>
              <a:rPr lang="en-US" sz="2400" dirty="0"/>
              <a:t>Klotho-VS heterozygosity carries lower risk for AD in E4 patients—not clinically available </a:t>
            </a:r>
          </a:p>
        </p:txBody>
      </p:sp>
    </p:spTree>
    <p:extLst>
      <p:ext uri="{BB962C8B-B14F-4D97-AF65-F5344CB8AC3E}">
        <p14:creationId xmlns:p14="http://schemas.microsoft.com/office/powerpoint/2010/main" val="1699632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7F15-3707-45AF-8948-23161F91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APOE 4 and ALZHEIMER’S</a:t>
            </a:r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0057-B9CB-41EE-8FB4-D8CD3AECA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Three phenotypes of Alzheimer Disease</a:t>
            </a:r>
          </a:p>
          <a:p>
            <a:pPr lvl="1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Inflammatory—ApoE 4 highly associated with this type</a:t>
            </a:r>
          </a:p>
          <a:p>
            <a:pPr lvl="1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Atrophic—ApoE 4 is more frequent</a:t>
            </a:r>
          </a:p>
          <a:p>
            <a:pPr lvl="1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Toxic—Apo E 3 is more common</a:t>
            </a:r>
          </a:p>
        </p:txBody>
      </p:sp>
    </p:spTree>
    <p:extLst>
      <p:ext uri="{BB962C8B-B14F-4D97-AF65-F5344CB8AC3E}">
        <p14:creationId xmlns:p14="http://schemas.microsoft.com/office/powerpoint/2010/main" val="3720418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7F15-3707-45AF-8948-23161F91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APOE 4 and ALZHIEMER’S</a:t>
            </a:r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0057-B9CB-41EE-8FB4-D8CD3AECA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Apo E is produced in astrocytes</a:t>
            </a:r>
          </a:p>
          <a:p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Carried by LDL receptor into neurons</a:t>
            </a:r>
          </a:p>
          <a:p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Binds to neurofibrillary tangles</a:t>
            </a:r>
          </a:p>
          <a:p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Reduces clearance of amyloid-beta peptides</a:t>
            </a:r>
          </a:p>
          <a:p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Increases deposition of fibrillar Beta-amyloid</a:t>
            </a:r>
          </a:p>
          <a:p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Binds to </a:t>
            </a:r>
            <a:r>
              <a:rPr lang="en-US" dirty="0" err="1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nuclearDNA</a:t>
            </a:r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 at more than 1700 gene-promoting domains, affecting their transcription</a:t>
            </a:r>
          </a:p>
          <a:p>
            <a:pPr lvl="1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SirT1, the “longevity molecule” is down regulated</a:t>
            </a:r>
          </a:p>
          <a:p>
            <a:pPr lvl="1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NF-kappa B which promotes inflammation, is activated</a:t>
            </a:r>
          </a:p>
        </p:txBody>
      </p:sp>
    </p:spTree>
    <p:extLst>
      <p:ext uri="{BB962C8B-B14F-4D97-AF65-F5344CB8AC3E}">
        <p14:creationId xmlns:p14="http://schemas.microsoft.com/office/powerpoint/2010/main" val="24992919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7F15-3707-45AF-8948-23161F91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APOE 4/4</a:t>
            </a:r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0057-B9CB-41EE-8FB4-D8CD3AECA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517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003C7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Insulin Resistance is thought by some to be especially important since AD is also called “Type 3 Diabetes”</a:t>
            </a:r>
          </a:p>
          <a:p>
            <a:pPr lvl="1"/>
            <a:r>
              <a:rPr lang="en-US" sz="28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Neuronal insulin resistance is present in the brain of most AD</a:t>
            </a:r>
          </a:p>
          <a:p>
            <a:pPr lvl="1"/>
            <a:r>
              <a:rPr lang="en-US" sz="28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Diabetic patients have a higher risk for AD</a:t>
            </a:r>
          </a:p>
          <a:p>
            <a:pPr lvl="1"/>
            <a:r>
              <a:rPr lang="en-US" sz="28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Peripheral IR is associated with lower cerebral glucose metabolism</a:t>
            </a:r>
          </a:p>
          <a:p>
            <a:pPr lvl="1"/>
            <a:r>
              <a:rPr lang="en-US" sz="28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ApoE4 traps the IR receptor within the neuron</a:t>
            </a:r>
          </a:p>
          <a:p>
            <a:pPr lvl="1"/>
            <a:r>
              <a:rPr lang="en-US" sz="28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High fat diet accelerates the neuronal IR in a mouse model</a:t>
            </a:r>
            <a:r>
              <a:rPr lang="en-US" sz="2800" baseline="300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endParaRPr lang="en-US" sz="2800" dirty="0">
              <a:solidFill>
                <a:srgbClr val="003C7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rgbClr val="003C7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rgbClr val="003C7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1" indent="0">
              <a:buNone/>
            </a:pPr>
            <a:r>
              <a:rPr lang="en-US" sz="1800" dirty="0">
                <a:solidFill>
                  <a:srgbClr val="003C7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                                      1. Neuron 2017;96:115-129.E5</a:t>
            </a:r>
          </a:p>
        </p:txBody>
      </p:sp>
    </p:spTree>
    <p:extLst>
      <p:ext uri="{BB962C8B-B14F-4D97-AF65-F5344CB8AC3E}">
        <p14:creationId xmlns:p14="http://schemas.microsoft.com/office/powerpoint/2010/main" val="3396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7F15-3707-45AF-8948-23161F91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ApoE 4 MANAGEMENT</a:t>
            </a:r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9F0352-59F4-4579-994F-D718E83FC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7965" y="1464898"/>
            <a:ext cx="6916068" cy="4351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373724-2F16-4098-832F-EDBC8186A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582" y="3429000"/>
            <a:ext cx="6874833" cy="28038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97FA6F-28AB-4AA6-B13B-35E4CB26C0F6}"/>
              </a:ext>
            </a:extLst>
          </p:cNvPr>
          <p:cNvSpPr txBox="1"/>
          <p:nvPr/>
        </p:nvSpPr>
        <p:spPr>
          <a:xfrm>
            <a:off x="3305261" y="5998128"/>
            <a:ext cx="5327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Control diabetes to below 6.5% OR </a:t>
            </a:r>
          </a:p>
          <a:p>
            <a:pPr algn="ctr"/>
            <a:r>
              <a:rPr lang="en-US" dirty="0"/>
              <a:t>below 6.25% if Hap 1-1 (to reduce dementia risk)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B87246-5094-4F74-B3B7-D8FAB5468256}"/>
              </a:ext>
            </a:extLst>
          </p:cNvPr>
          <p:cNvSpPr/>
          <p:nvPr/>
        </p:nvSpPr>
        <p:spPr>
          <a:xfrm>
            <a:off x="2270135" y="939477"/>
            <a:ext cx="7397261" cy="51795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ADDRESS ALL </a:t>
            </a:r>
          </a:p>
          <a:p>
            <a:pPr algn="ctr"/>
            <a:r>
              <a:rPr lang="en-US" sz="4000" dirty="0"/>
              <a:t>ROOT CAUSES</a:t>
            </a:r>
          </a:p>
        </p:txBody>
      </p:sp>
    </p:spTree>
    <p:extLst>
      <p:ext uri="{BB962C8B-B14F-4D97-AF65-F5344CB8AC3E}">
        <p14:creationId xmlns:p14="http://schemas.microsoft.com/office/powerpoint/2010/main" val="10672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7F15-3707-45AF-8948-23161F91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APOE 4 SPECIFIC OPTIONS</a:t>
            </a:r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0057-B9CB-41EE-8FB4-D8CD3AECA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722"/>
            <a:ext cx="10515600" cy="515815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Control ApoB</a:t>
            </a:r>
          </a:p>
          <a:p>
            <a:pPr lvl="1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Nutrition</a:t>
            </a:r>
          </a:p>
          <a:p>
            <a:pPr lvl="2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Consider restricting fat to 20% of calories--??especially if Insulin Resistant??</a:t>
            </a:r>
          </a:p>
          <a:p>
            <a:pPr lvl="3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EVOO 7 </a:t>
            </a:r>
            <a:r>
              <a:rPr lang="en-US" dirty="0" err="1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tsps</a:t>
            </a:r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/day = 280 calories</a:t>
            </a:r>
          </a:p>
          <a:p>
            <a:pPr lvl="3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If on 2000 </a:t>
            </a:r>
            <a:r>
              <a:rPr lang="en-US" dirty="0" err="1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cal</a:t>
            </a:r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/day, nearly all of their fat grams will be EVOO!</a:t>
            </a:r>
          </a:p>
          <a:p>
            <a:pPr lvl="2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Monitor ApoB response to decide if higher intake possible</a:t>
            </a:r>
          </a:p>
          <a:p>
            <a:pPr lvl="1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Psyllium, oat bran, guar gum, pectin other soluble fibers decrease LDL by 5-10%, roughly the same as doubling the dose of a statin! </a:t>
            </a:r>
          </a:p>
          <a:p>
            <a:pPr lvl="1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Block intestinal absorption</a:t>
            </a:r>
          </a:p>
          <a:p>
            <a:pPr lvl="2"/>
            <a:r>
              <a:rPr lang="en-US" dirty="0" err="1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Sitostanol</a:t>
            </a:r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 900 mg twice daily OR</a:t>
            </a:r>
          </a:p>
          <a:p>
            <a:pPr lvl="2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Zetia 10 mg daily</a:t>
            </a:r>
          </a:p>
        </p:txBody>
      </p:sp>
    </p:spTree>
    <p:extLst>
      <p:ext uri="{BB962C8B-B14F-4D97-AF65-F5344CB8AC3E}">
        <p14:creationId xmlns:p14="http://schemas.microsoft.com/office/powerpoint/2010/main" val="339954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7F15-3707-45AF-8948-23161F91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C7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INTERMITTENT FASTING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0057-B9CB-41EE-8FB4-D8CD3AECA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Intermittent fasting regimens have favorable impact on multiple pathways promoting CV wellness</a:t>
            </a:r>
          </a:p>
          <a:p>
            <a:r>
              <a:rPr lang="en-US" dirty="0">
                <a:solidFill>
                  <a:srgbClr val="003C7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Cellular resistance to stress is enhanced</a:t>
            </a:r>
          </a:p>
          <a:p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Autophagy and mitophagy are enhanced</a:t>
            </a:r>
          </a:p>
          <a:p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DNA repair is enhanced</a:t>
            </a:r>
          </a:p>
          <a:p>
            <a:r>
              <a:rPr lang="en-US" dirty="0">
                <a:solidFill>
                  <a:srgbClr val="003C7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 long term CV outcome </a:t>
            </a:r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results are available—and none are likely in the foreseeable future</a:t>
            </a:r>
          </a:p>
          <a:p>
            <a:pPr marL="0" indent="0">
              <a:buNone/>
            </a:pPr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518EBB-0501-4388-B1B6-CD12B6ED4FBF}"/>
              </a:ext>
            </a:extLst>
          </p:cNvPr>
          <p:cNvSpPr txBox="1"/>
          <p:nvPr/>
        </p:nvSpPr>
        <p:spPr>
          <a:xfrm>
            <a:off x="2770238" y="6176963"/>
            <a:ext cx="665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“Effects of Intermittent Fasting on Health, Aging, and Disease.” </a:t>
            </a:r>
            <a:r>
              <a:rPr lang="en-US" sz="1200" dirty="0" err="1"/>
              <a:t>deCabo</a:t>
            </a:r>
            <a:r>
              <a:rPr lang="en-US" sz="1200" dirty="0"/>
              <a:t> R, and Mattison MP. NEJM 2019;381:2541-51.</a:t>
            </a:r>
          </a:p>
        </p:txBody>
      </p:sp>
    </p:spTree>
    <p:extLst>
      <p:ext uri="{BB962C8B-B14F-4D97-AF65-F5344CB8AC3E}">
        <p14:creationId xmlns:p14="http://schemas.microsoft.com/office/powerpoint/2010/main" val="426648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7F15-3707-45AF-8948-23161F91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C7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CASE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0057-B9CB-41EE-8FB4-D8CD3AECA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3C7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45 </a:t>
            </a:r>
            <a:r>
              <a:rPr lang="en-US" dirty="0" err="1">
                <a:solidFill>
                  <a:srgbClr val="003C7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y.o</a:t>
            </a:r>
            <a:r>
              <a:rPr lang="en-US" dirty="0">
                <a:solidFill>
                  <a:srgbClr val="003C7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Caucasian female presents 4 years after a STEMI</a:t>
            </a:r>
          </a:p>
          <a:p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Her “why”</a:t>
            </a:r>
          </a:p>
          <a:p>
            <a:pPr lvl="1"/>
            <a:r>
              <a:rPr lang="en-US" dirty="0">
                <a:solidFill>
                  <a:srgbClr val="003C7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“Avoid the terror of another one—a big worry for me!”</a:t>
            </a:r>
          </a:p>
          <a:p>
            <a:pPr lvl="1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“So my children don’t have to have their heart attack.”</a:t>
            </a:r>
          </a:p>
          <a:p>
            <a:pPr lvl="1"/>
            <a:r>
              <a:rPr lang="en-US" dirty="0">
                <a:solidFill>
                  <a:srgbClr val="003C7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“I’ve been alone chasing answers.”</a:t>
            </a:r>
          </a:p>
        </p:txBody>
      </p:sp>
    </p:spTree>
    <p:extLst>
      <p:ext uri="{BB962C8B-B14F-4D97-AF65-F5344CB8AC3E}">
        <p14:creationId xmlns:p14="http://schemas.microsoft.com/office/powerpoint/2010/main" val="18152980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7F15-3707-45AF-8948-23161F91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EFFECTS of KETONE BODIES</a:t>
            </a:r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0057-B9CB-41EE-8FB4-D8CD3AECA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Fuel during fasting—necessary, but not main role!</a:t>
            </a:r>
          </a:p>
          <a:p>
            <a:pPr lvl="1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Signaling molecules for cells and organs with direct impact on health and aging via multiple pathways:</a:t>
            </a:r>
          </a:p>
          <a:p>
            <a:pPr lvl="2"/>
            <a:r>
              <a:rPr lang="en-US" sz="2400" dirty="0">
                <a:solidFill>
                  <a:srgbClr val="003C71"/>
                </a:solidFill>
                <a:highlight>
                  <a:srgbClr val="FFFF00"/>
                </a:highlight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PPAR-gamma coactivator 1 alpha, a BIG player in Arterial Health!</a:t>
            </a:r>
            <a:endParaRPr lang="en-US" sz="2400" b="1" dirty="0">
              <a:solidFill>
                <a:srgbClr val="003C71"/>
              </a:solidFill>
              <a:highlight>
                <a:srgbClr val="FFFF00"/>
              </a:highlight>
              <a:ea typeface="Lato" panose="020F0502020204030203" pitchFamily="34" charset="0"/>
              <a:cs typeface="Lato" panose="020F0502020204030203" pitchFamily="34" charset="0"/>
              <a:sym typeface="Wingdings" panose="05000000000000000000" pitchFamily="2" charset="2"/>
            </a:endParaRPr>
          </a:p>
          <a:p>
            <a:pPr lvl="2"/>
            <a:r>
              <a:rPr lang="en-US" sz="24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Sirtuins</a:t>
            </a:r>
          </a:p>
          <a:p>
            <a:pPr lvl="2"/>
            <a:r>
              <a:rPr lang="en-US" sz="2400" dirty="0">
                <a:solidFill>
                  <a:srgbClr val="003C71"/>
                </a:solidFill>
                <a:highlight>
                  <a:srgbClr val="FFFF00"/>
                </a:highlight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Brain-derived neurotrophic factor!!</a:t>
            </a:r>
          </a:p>
          <a:p>
            <a:pPr lvl="2"/>
            <a:r>
              <a:rPr lang="en-US" sz="24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Fibroblast growth factor 21</a:t>
            </a:r>
          </a:p>
          <a:p>
            <a:pPr lvl="2"/>
            <a:r>
              <a:rPr lang="en-US" sz="24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Nicotinamide Adenine Dinucleotide (NAD+)</a:t>
            </a:r>
          </a:p>
          <a:p>
            <a:pPr lvl="2"/>
            <a:r>
              <a:rPr lang="en-US" sz="24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Poly(adenosine diphosphate-ribose polymerase 1 (PARP1)</a:t>
            </a:r>
          </a:p>
          <a:p>
            <a:pPr lvl="2"/>
            <a:r>
              <a:rPr lang="en-US" sz="24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  <a:sym typeface="Wingdings" panose="05000000000000000000" pitchFamily="2" charset="2"/>
              </a:rPr>
              <a:t>ADP ribosyl cyclase (CD38)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6F10F1-2244-4EF4-843F-90BAF9A020EE}"/>
              </a:ext>
            </a:extLst>
          </p:cNvPr>
          <p:cNvSpPr txBox="1"/>
          <p:nvPr/>
        </p:nvSpPr>
        <p:spPr>
          <a:xfrm>
            <a:off x="2770238" y="6176963"/>
            <a:ext cx="665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“Effects of Intermittent Fasting on Health, Aging, and Disease.” </a:t>
            </a:r>
            <a:r>
              <a:rPr lang="en-US" sz="1200" dirty="0" err="1"/>
              <a:t>deCabo</a:t>
            </a:r>
            <a:r>
              <a:rPr lang="en-US" sz="1200" dirty="0"/>
              <a:t> R, and Mattison MP. NEJM 2019;381:2541-51.</a:t>
            </a:r>
          </a:p>
        </p:txBody>
      </p:sp>
    </p:spTree>
    <p:extLst>
      <p:ext uri="{BB962C8B-B14F-4D97-AF65-F5344CB8AC3E}">
        <p14:creationId xmlns:p14="http://schemas.microsoft.com/office/powerpoint/2010/main" val="239650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7F15-3707-45AF-8948-23161F91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C7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APO E4 AND INTERMITTENT FASTING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0057-B9CB-41EE-8FB4-D8CD3AECA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 Possibly especially important for E4??</a:t>
            </a:r>
          </a:p>
          <a:p>
            <a:pPr lvl="1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Ketone bodies fuel neurons—even more important if they are insulin resistant??</a:t>
            </a:r>
          </a:p>
          <a:p>
            <a:pPr lvl="1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Brain-derived neurotrophic factor</a:t>
            </a:r>
          </a:p>
          <a:p>
            <a:pPr lvl="1"/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Optimize intracellular organelle function?</a:t>
            </a:r>
          </a:p>
          <a:p>
            <a:pPr lvl="1"/>
            <a:endParaRPr lang="en-US" dirty="0">
              <a:solidFill>
                <a:srgbClr val="003C7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/>
            <a:endParaRPr lang="en-US" dirty="0">
              <a:solidFill>
                <a:srgbClr val="003C7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416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7F15-3707-45AF-8948-23161F91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APOE 4 SPECIFIC OPTIONS</a:t>
            </a:r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0057-B9CB-41EE-8FB4-D8CD3AECA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500"/>
              </a:spcBef>
              <a:defRPr/>
            </a:pPr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Alcohol </a:t>
            </a:r>
          </a:p>
          <a:p>
            <a:pPr lvl="1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 “safe dose” in any group</a:t>
            </a:r>
          </a:p>
          <a:p>
            <a:pPr lvl="1"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C7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Potential increase LDL, decrease HDL in Apo E4</a:t>
            </a:r>
          </a:p>
          <a:p>
            <a:pPr marL="0" indent="0">
              <a:buNone/>
            </a:pPr>
            <a:endParaRPr lang="en-US" dirty="0">
              <a:solidFill>
                <a:srgbClr val="003C7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Movement</a:t>
            </a:r>
          </a:p>
          <a:p>
            <a:pPr lvl="1"/>
            <a:r>
              <a:rPr lang="en-US" sz="28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No one can “out-exercise” their fork!!!</a:t>
            </a:r>
          </a:p>
          <a:p>
            <a:pPr lvl="1"/>
            <a:r>
              <a:rPr lang="en-US" sz="28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For the E4 group this is even more important to prevent post-prandial lipid spikes, e.g. triglyceride and ApoB </a:t>
            </a:r>
          </a:p>
        </p:txBody>
      </p:sp>
    </p:spTree>
    <p:extLst>
      <p:ext uri="{BB962C8B-B14F-4D97-AF65-F5344CB8AC3E}">
        <p14:creationId xmlns:p14="http://schemas.microsoft.com/office/powerpoint/2010/main" val="343291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7F15-3707-45AF-8948-23161F91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TEACHING POINTS</a:t>
            </a:r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0057-B9CB-41EE-8FB4-D8CD3AECA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3C7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Genetics are essential to fully personalizing your arterial wellness prescription for the </a:t>
            </a:r>
            <a:r>
              <a:rPr lang="en-US" i="1" dirty="0">
                <a:solidFill>
                  <a:srgbClr val="003C7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 of 1!!!</a:t>
            </a:r>
          </a:p>
          <a:p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You can get started on a great gameplan while awaiting testing for genetics, periopathogens, </a:t>
            </a:r>
            <a:r>
              <a:rPr lang="en-US" dirty="0" err="1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etc</a:t>
            </a:r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!!!</a:t>
            </a:r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14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0057-B9CB-41EE-8FB4-D8CD3AECA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444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003C7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ctr">
              <a:buNone/>
            </a:pPr>
            <a:r>
              <a:rPr lang="en-US" sz="5000" dirty="0">
                <a:solidFill>
                  <a:srgbClr val="003C7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QUESTIONS</a:t>
            </a:r>
          </a:p>
          <a:p>
            <a:pPr marL="0" indent="0" algn="ctr">
              <a:buNone/>
            </a:pPr>
            <a:r>
              <a:rPr lang="en-US" sz="5000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AND</a:t>
            </a:r>
          </a:p>
          <a:p>
            <a:pPr marL="0" indent="0" algn="ctr">
              <a:buNone/>
            </a:pPr>
            <a:r>
              <a:rPr lang="en-US" sz="5000" dirty="0">
                <a:solidFill>
                  <a:srgbClr val="003C7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125045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7F15-3707-45AF-8948-23161F91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HISTORY</a:t>
            </a:r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0057-B9CB-41EE-8FB4-D8CD3AECA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3C7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Became enraged at her daughter’s soccer coach’s behavior and was discussing the brouhaha afterwards with other moms</a:t>
            </a:r>
          </a:p>
          <a:p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Sudden onset of discomfort in upper chest, back “like a shawl” and arms to her elbows</a:t>
            </a:r>
          </a:p>
          <a:p>
            <a:r>
              <a:rPr lang="en-US" dirty="0">
                <a:solidFill>
                  <a:srgbClr val="003C7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Wanted to stop talking</a:t>
            </a:r>
          </a:p>
          <a:p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Took 30 minutes for ambulance to arrive; NTG given and transported another 30 minutes to hospital.</a:t>
            </a:r>
          </a:p>
          <a:p>
            <a:r>
              <a:rPr lang="en-US" dirty="0">
                <a:solidFill>
                  <a:srgbClr val="003C7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Comfortable at time of arriv</a:t>
            </a:r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al to ER</a:t>
            </a:r>
          </a:p>
          <a:p>
            <a:r>
              <a:rPr lang="en-US" dirty="0">
                <a:solidFill>
                  <a:srgbClr val="003C7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Did not get TPA</a:t>
            </a:r>
          </a:p>
        </p:txBody>
      </p:sp>
    </p:spTree>
    <p:extLst>
      <p:ext uri="{BB962C8B-B14F-4D97-AF65-F5344CB8AC3E}">
        <p14:creationId xmlns:p14="http://schemas.microsoft.com/office/powerpoint/2010/main" val="4117418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7F15-3707-45AF-8948-23161F918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C7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CATH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0057-B9CB-41EE-8FB4-D8CD3AECA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Widow-maker proximal LAD lesion</a:t>
            </a:r>
          </a:p>
          <a:p>
            <a:r>
              <a:rPr lang="en-US" dirty="0">
                <a:solidFill>
                  <a:srgbClr val="003C7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Unable to stent due to size of vessel and proximity to side branch</a:t>
            </a:r>
          </a:p>
          <a:p>
            <a:r>
              <a:rPr lang="en-US" dirty="0">
                <a:solidFill>
                  <a:srgbClr val="003C71"/>
                </a:solidFill>
                <a:ea typeface="Lato" panose="020F0502020204030203" pitchFamily="34" charset="0"/>
                <a:cs typeface="Lato" panose="020F0502020204030203" pitchFamily="34" charset="0"/>
              </a:rPr>
              <a:t>“Generally small vessels”</a:t>
            </a:r>
          </a:p>
          <a:p>
            <a:endParaRPr lang="en-US" dirty="0">
              <a:solidFill>
                <a:srgbClr val="003C7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951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154FD-95A5-435F-8272-B91FE77CF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E4153-7693-4147-8DAE-60AEAF06AC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Aspirin 81 mg daily</a:t>
            </a:r>
          </a:p>
          <a:p>
            <a:r>
              <a:rPr lang="en-US" dirty="0"/>
              <a:t>Metoprolol Succinate ER 25 mg daily</a:t>
            </a:r>
          </a:p>
          <a:p>
            <a:r>
              <a:rPr lang="en-US" dirty="0"/>
              <a:t>NTG as needed—has never used</a:t>
            </a:r>
          </a:p>
          <a:p>
            <a:r>
              <a:rPr lang="en-US" dirty="0"/>
              <a:t>Atorvastatin 40 mg daily</a:t>
            </a:r>
          </a:p>
          <a:p>
            <a:r>
              <a:rPr lang="en-US" dirty="0"/>
              <a:t>Lisinopril 5 mg daily</a:t>
            </a:r>
          </a:p>
          <a:p>
            <a:r>
              <a:rPr lang="en-US" dirty="0"/>
              <a:t>Omeprazole</a:t>
            </a:r>
          </a:p>
          <a:p>
            <a:r>
              <a:rPr lang="en-US" dirty="0"/>
              <a:t>Brilinta 90 mg for first year, then 60 mg past 3 years</a:t>
            </a:r>
          </a:p>
          <a:p>
            <a:pPr lvl="1"/>
            <a:r>
              <a:rPr lang="en-US" dirty="0"/>
              <a:t>“My cardiologist said she didn’t know what else to do”</a:t>
            </a:r>
          </a:p>
          <a:p>
            <a:pPr lvl="1"/>
            <a:r>
              <a:rPr lang="en-US" dirty="0"/>
              <a:t>“I find comfort in it”</a:t>
            </a:r>
          </a:p>
        </p:txBody>
      </p:sp>
    </p:spTree>
    <p:extLst>
      <p:ext uri="{BB962C8B-B14F-4D97-AF65-F5344CB8AC3E}">
        <p14:creationId xmlns:p14="http://schemas.microsoft.com/office/powerpoint/2010/main" val="975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ACB9A-56A5-4384-92C5-DCF9CD057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OUTSIDE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58162-5B3D-4497-A0A0-161C1B848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Echocardiogram </a:t>
            </a:r>
          </a:p>
          <a:p>
            <a:pPr lvl="1"/>
            <a:r>
              <a:rPr lang="en-US" dirty="0"/>
              <a:t>EF 55%</a:t>
            </a:r>
          </a:p>
          <a:p>
            <a:pPr lvl="1"/>
            <a:r>
              <a:rPr lang="en-US" dirty="0"/>
              <a:t>No wall motion abnormalities</a:t>
            </a:r>
          </a:p>
          <a:p>
            <a:r>
              <a:rPr lang="en-US" dirty="0"/>
              <a:t>Stress test with nuclear imaging</a:t>
            </a:r>
          </a:p>
          <a:p>
            <a:pPr lvl="1"/>
            <a:r>
              <a:rPr lang="en-US" dirty="0"/>
              <a:t>Negative to 8 METS</a:t>
            </a:r>
          </a:p>
          <a:p>
            <a:pPr lvl="1"/>
            <a:r>
              <a:rPr lang="en-US" dirty="0"/>
              <a:t>97% MPHR</a:t>
            </a:r>
          </a:p>
          <a:p>
            <a:pPr lvl="1"/>
            <a:r>
              <a:rPr lang="en-US" dirty="0"/>
              <a:t>Normal perfusion, no fixed muscle defects</a:t>
            </a:r>
          </a:p>
          <a:p>
            <a:pPr lvl="1"/>
            <a:r>
              <a:rPr lang="en-US" dirty="0"/>
              <a:t>Normal wall motion</a:t>
            </a:r>
          </a:p>
        </p:txBody>
      </p:sp>
    </p:spTree>
    <p:extLst>
      <p:ext uri="{BB962C8B-B14F-4D97-AF65-F5344CB8AC3E}">
        <p14:creationId xmlns:p14="http://schemas.microsoft.com/office/powerpoint/2010/main" val="3966607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BB50-B83C-4609-924B-E04D25AA8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AFAB-E8AA-4BFB-A2F1-0280DB512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Mother: died age 75</a:t>
            </a:r>
          </a:p>
          <a:p>
            <a:pPr lvl="1"/>
            <a:r>
              <a:rPr lang="en-US" dirty="0"/>
              <a:t>AMI before menopause, 46 </a:t>
            </a:r>
            <a:r>
              <a:rPr lang="en-US" dirty="0" err="1"/>
              <a:t>y.o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Obesity</a:t>
            </a:r>
          </a:p>
          <a:p>
            <a:pPr lvl="1"/>
            <a:r>
              <a:rPr lang="en-US" dirty="0"/>
              <a:t>Prediabetes</a:t>
            </a:r>
          </a:p>
          <a:p>
            <a:pPr lvl="1"/>
            <a:r>
              <a:rPr lang="en-US" dirty="0"/>
              <a:t>Edentulous at age 40</a:t>
            </a:r>
          </a:p>
          <a:p>
            <a:r>
              <a:rPr lang="en-US" dirty="0"/>
              <a:t>CAD: no others</a:t>
            </a:r>
          </a:p>
          <a:p>
            <a:r>
              <a:rPr lang="en-US" dirty="0"/>
              <a:t>Stroke: PGF</a:t>
            </a:r>
          </a:p>
          <a:p>
            <a:r>
              <a:rPr lang="en-US" dirty="0"/>
              <a:t>Autoimmune: </a:t>
            </a:r>
          </a:p>
          <a:p>
            <a:pPr lvl="1"/>
            <a:r>
              <a:rPr lang="en-US" dirty="0"/>
              <a:t>M—thyroid</a:t>
            </a:r>
          </a:p>
          <a:p>
            <a:pPr lvl="1"/>
            <a:r>
              <a:rPr lang="en-US" dirty="0"/>
              <a:t>PGF—RA</a:t>
            </a:r>
          </a:p>
          <a:p>
            <a:pPr lvl="1"/>
            <a:r>
              <a:rPr lang="en-US" dirty="0"/>
              <a:t>MGM—autoimmune lung fibrosis</a:t>
            </a:r>
          </a:p>
          <a:p>
            <a:pPr lvl="1"/>
            <a:r>
              <a:rPr lang="en-US" dirty="0"/>
              <a:t>B—recent onset patchy alopecia</a:t>
            </a:r>
          </a:p>
        </p:txBody>
      </p:sp>
    </p:spTree>
    <p:extLst>
      <p:ext uri="{BB962C8B-B14F-4D97-AF65-F5344CB8AC3E}">
        <p14:creationId xmlns:p14="http://schemas.microsoft.com/office/powerpoint/2010/main" val="378933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DM">
  <a:themeElements>
    <a:clrScheme name="Custom 1">
      <a:dk1>
        <a:srgbClr val="003C71"/>
      </a:dk1>
      <a:lt1>
        <a:sysClr val="window" lastClr="FFFFFF"/>
      </a:lt1>
      <a:dk2>
        <a:srgbClr val="789D4A"/>
      </a:dk2>
      <a:lt2>
        <a:srgbClr val="E7E6E6"/>
      </a:lt2>
      <a:accent1>
        <a:srgbClr val="426DA9"/>
      </a:accent1>
      <a:accent2>
        <a:srgbClr val="CC8A00"/>
      </a:accent2>
      <a:accent3>
        <a:srgbClr val="7E5475"/>
      </a:accent3>
      <a:accent4>
        <a:srgbClr val="788F98"/>
      </a:accent4>
      <a:accent5>
        <a:srgbClr val="8C857B"/>
      </a:accent5>
      <a:accent6>
        <a:srgbClr val="B7BF10"/>
      </a:accent6>
      <a:hlink>
        <a:srgbClr val="0563C1"/>
      </a:hlink>
      <a:folHlink>
        <a:srgbClr val="954F72"/>
      </a:folHlink>
    </a:clrScheme>
    <a:fontScheme name="BDM 1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DM" id="{4AA08094-3110-4002-9B46-43B9B6D63E8D}" vid="{1C6F82A6-45F6-4ABE-989E-314056DB01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BDM</Template>
  <TotalTime>1937</TotalTime>
  <Words>2498</Words>
  <Application>Microsoft Office PowerPoint</Application>
  <PresentationFormat>Widescreen</PresentationFormat>
  <Paragraphs>431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Franklin Gothic Medium Cond</vt:lpstr>
      <vt:lpstr>Lato</vt:lpstr>
      <vt:lpstr>BDM</vt:lpstr>
      <vt:lpstr>Office Theme</vt:lpstr>
      <vt:lpstr>PREMATURE CAD: What to do when  ApoE4 AND 9p21 are Homozygous? </vt:lpstr>
      <vt:lpstr>OBJECTIVES</vt:lpstr>
      <vt:lpstr>Primordial Unifier</vt:lpstr>
      <vt:lpstr>CASE PRESENTATION</vt:lpstr>
      <vt:lpstr>HISTORY</vt:lpstr>
      <vt:lpstr>CATH RESULTS</vt:lpstr>
      <vt:lpstr>TREATMENT</vt:lpstr>
      <vt:lpstr>OUTSIDE RECORDS</vt:lpstr>
      <vt:lpstr>FAMILY HISTORY</vt:lpstr>
      <vt:lpstr>PMH</vt:lpstr>
      <vt:lpstr>POSTPARTUM HYPERTENSION</vt:lpstr>
      <vt:lpstr>PowerPoint Presentation</vt:lpstr>
      <vt:lpstr>LAB EVALUATION</vt:lpstr>
      <vt:lpstr>TREATMENT BEFORE GENETICS RESULTED</vt:lpstr>
      <vt:lpstr>TREATMENT BEFORE GENETICS RESULTED</vt:lpstr>
      <vt:lpstr>TREATMENT BEFORE GENETICS RESULTED</vt:lpstr>
      <vt:lpstr>TREATMENT BEFORE GENETICS RESULTED</vt:lpstr>
      <vt:lpstr>PowerPoint Presentation</vt:lpstr>
      <vt:lpstr>HOW DOES GENETICS CHANGE HER PLAN?</vt:lpstr>
      <vt:lpstr>9p21 and CVD</vt:lpstr>
      <vt:lpstr>9p21 and CVD</vt:lpstr>
      <vt:lpstr>9p21 and CVD</vt:lpstr>
      <vt:lpstr>9p21 and AAA</vt:lpstr>
      <vt:lpstr>PowerPoint Presentation</vt:lpstr>
      <vt:lpstr>PowerPoint Presentation</vt:lpstr>
      <vt:lpstr>9p21 MANAGEMENT</vt:lpstr>
      <vt:lpstr>9p21 MANAGEMENT</vt:lpstr>
      <vt:lpstr>9p21 MANAGEMENT</vt:lpstr>
      <vt:lpstr>9p21 MANAGEMENT</vt:lpstr>
      <vt:lpstr>APOE 4 and CVD</vt:lpstr>
      <vt:lpstr>APOE 4/4 AND FAT HYPERABSORPTION</vt:lpstr>
      <vt:lpstr>APOE 4 and CVD</vt:lpstr>
      <vt:lpstr>APOE and ALZHEIMER’S RISK</vt:lpstr>
      <vt:lpstr>APOE 4 and ALZHEIMER’S</vt:lpstr>
      <vt:lpstr>APOE 4 and ALZHIEMER’S</vt:lpstr>
      <vt:lpstr>APOE 4/4</vt:lpstr>
      <vt:lpstr>ApoE 4 MANAGEMENT</vt:lpstr>
      <vt:lpstr>APOE 4 SPECIFIC OPTIONS</vt:lpstr>
      <vt:lpstr>INTERMITTENT FASTING</vt:lpstr>
      <vt:lpstr>EFFECTS of KETONE BODIES</vt:lpstr>
      <vt:lpstr>APO E4 AND INTERMITTENT FASTING</vt:lpstr>
      <vt:lpstr>APOE 4 SPECIFIC OPTIONS</vt:lpstr>
      <vt:lpstr>TEACHING POINTS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Heather Berndt</dc:creator>
  <cp:lastModifiedBy>David</cp:lastModifiedBy>
  <cp:revision>39</cp:revision>
  <dcterms:created xsi:type="dcterms:W3CDTF">2019-06-26T17:23:53Z</dcterms:created>
  <dcterms:modified xsi:type="dcterms:W3CDTF">2022-02-15T22:18:45Z</dcterms:modified>
</cp:coreProperties>
</file>