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45"/>
  </p:notesMasterIdLst>
  <p:sldIdLst>
    <p:sldId id="2902" r:id="rId5"/>
    <p:sldId id="2167" r:id="rId6"/>
    <p:sldId id="2138" r:id="rId7"/>
    <p:sldId id="1992" r:id="rId8"/>
    <p:sldId id="1994" r:id="rId9"/>
    <p:sldId id="1995" r:id="rId10"/>
    <p:sldId id="317" r:id="rId11"/>
    <p:sldId id="1134" r:id="rId12"/>
    <p:sldId id="303" r:id="rId13"/>
    <p:sldId id="1508" r:id="rId14"/>
    <p:sldId id="889" r:id="rId15"/>
    <p:sldId id="1527" r:id="rId16"/>
    <p:sldId id="1126" r:id="rId17"/>
    <p:sldId id="2707" r:id="rId18"/>
    <p:sldId id="2221" r:id="rId19"/>
    <p:sldId id="2224" r:id="rId20"/>
    <p:sldId id="2226" r:id="rId21"/>
    <p:sldId id="2225" r:id="rId22"/>
    <p:sldId id="2105" r:id="rId23"/>
    <p:sldId id="796" r:id="rId24"/>
    <p:sldId id="798" r:id="rId25"/>
    <p:sldId id="799" r:id="rId26"/>
    <p:sldId id="800" r:id="rId27"/>
    <p:sldId id="801" r:id="rId28"/>
    <p:sldId id="2029" r:id="rId29"/>
    <p:sldId id="803" r:id="rId30"/>
    <p:sldId id="2030" r:id="rId31"/>
    <p:sldId id="2762" r:id="rId32"/>
    <p:sldId id="936" r:id="rId33"/>
    <p:sldId id="1626" r:id="rId34"/>
    <p:sldId id="2706" r:id="rId35"/>
    <p:sldId id="2973" r:id="rId36"/>
    <p:sldId id="2975" r:id="rId37"/>
    <p:sldId id="2116" r:id="rId38"/>
    <p:sldId id="1628" r:id="rId39"/>
    <p:sldId id="3020" r:id="rId40"/>
    <p:sldId id="3067" r:id="rId41"/>
    <p:sldId id="1424" r:id="rId42"/>
    <p:sldId id="2932" r:id="rId43"/>
    <p:sldId id="3068" r:id="rId4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4D29CA7-A692-40AF-8FB8-B903BBDC4799}">
          <p14:sldIdLst>
            <p14:sldId id="2902"/>
            <p14:sldId id="2167"/>
            <p14:sldId id="2138"/>
            <p14:sldId id="1992"/>
            <p14:sldId id="1994"/>
            <p14:sldId id="1995"/>
            <p14:sldId id="317"/>
            <p14:sldId id="1134"/>
            <p14:sldId id="303"/>
            <p14:sldId id="1508"/>
            <p14:sldId id="889"/>
            <p14:sldId id="1527"/>
            <p14:sldId id="1126"/>
            <p14:sldId id="2707"/>
            <p14:sldId id="2221"/>
            <p14:sldId id="2224"/>
            <p14:sldId id="2226"/>
            <p14:sldId id="2225"/>
            <p14:sldId id="2105"/>
            <p14:sldId id="796"/>
            <p14:sldId id="798"/>
            <p14:sldId id="799"/>
            <p14:sldId id="800"/>
            <p14:sldId id="801"/>
            <p14:sldId id="2029"/>
            <p14:sldId id="803"/>
            <p14:sldId id="2030"/>
            <p14:sldId id="2762"/>
            <p14:sldId id="936"/>
            <p14:sldId id="1626"/>
            <p14:sldId id="2706"/>
            <p14:sldId id="2973"/>
            <p14:sldId id="2975"/>
            <p14:sldId id="2116"/>
            <p14:sldId id="1628"/>
            <p14:sldId id="3020"/>
            <p14:sldId id="3067"/>
          </p14:sldIdLst>
        </p14:section>
        <p14:section name="Untitled Section" id="{EDF4E454-72F2-475A-AFAA-E1035F12FE4C}">
          <p14:sldIdLst>
            <p14:sldId id="1424"/>
            <p14:sldId id="2932"/>
            <p14:sldId id="306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my Doneen" initials="AD" lastIdx="3" clrIdx="0">
    <p:extLst>
      <p:ext uri="{19B8F6BF-5375-455C-9EA6-DF929625EA0E}">
        <p15:presenceInfo xmlns:p15="http://schemas.microsoft.com/office/powerpoint/2012/main" userId="Amy Done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C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2D3EC5-0156-4715-8132-692B48A1F0BA}" v="1" dt="2023-10-25T19:52:39.2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6756" autoAdjust="0"/>
    <p:restoredTop sz="94660"/>
  </p:normalViewPr>
  <p:slideViewPr>
    <p:cSldViewPr snapToGrid="0">
      <p:cViewPr>
        <p:scale>
          <a:sx n="83" d="100"/>
          <a:sy n="83" d="100"/>
        </p:scale>
        <p:origin x="72" y="2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commentAuthors" Target="commentAuthor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3BE8AAE-1F36-4B05-B379-B9C8654750DC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EA53590-B88D-4E81-8CB6-99A0F296DA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776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A2C015-10D2-4C6C-8BA5-3D8C31AA8FD5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6574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7550" y="1162050"/>
            <a:ext cx="5575300" cy="3136900"/>
          </a:xfrm>
          <a:ln/>
        </p:spPr>
      </p:sp>
      <p:sp>
        <p:nvSpPr>
          <p:cNvPr id="326659" name="Notes Placeholder 2"/>
          <p:cNvSpPr>
            <a:spLocks noGrp="1"/>
          </p:cNvSpPr>
          <p:nvPr>
            <p:ph type="body" idx="1"/>
          </p:nvPr>
        </p:nvSpPr>
        <p:spPr>
          <a:xfrm>
            <a:off x="1053183" y="4586201"/>
            <a:ext cx="5024120" cy="3652549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8968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7550" y="1162050"/>
            <a:ext cx="5575300" cy="3136900"/>
          </a:xfrm>
          <a:ln/>
        </p:spPr>
      </p:sp>
      <p:sp>
        <p:nvSpPr>
          <p:cNvPr id="316419" name="Notes Placeholder 2"/>
          <p:cNvSpPr>
            <a:spLocks noGrp="1"/>
          </p:cNvSpPr>
          <p:nvPr>
            <p:ph type="body" idx="1"/>
          </p:nvPr>
        </p:nvSpPr>
        <p:spPr>
          <a:xfrm>
            <a:off x="1053183" y="4586201"/>
            <a:ext cx="5024120" cy="3652549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4019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lide Image Placeholder 1">
            <a:extLst>
              <a:ext uri="{FF2B5EF4-FFF2-40B4-BE49-F238E27FC236}">
                <a16:creationId xmlns:a16="http://schemas.microsoft.com/office/drawing/2014/main" id="{87E34BE2-D8A6-4FFB-8905-073755755F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7550" y="1162050"/>
            <a:ext cx="5575300" cy="3136900"/>
          </a:xfrm>
          <a:ln/>
        </p:spPr>
      </p:sp>
      <p:sp>
        <p:nvSpPr>
          <p:cNvPr id="162819" name="Notes Placeholder 2">
            <a:extLst>
              <a:ext uri="{FF2B5EF4-FFF2-40B4-BE49-F238E27FC236}">
                <a16:creationId xmlns:a16="http://schemas.microsoft.com/office/drawing/2014/main" id="{4C593B23-0306-414A-BEDD-40B6011E34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62820" name="Slide Number Placeholder 3">
            <a:extLst>
              <a:ext uri="{FF2B5EF4-FFF2-40B4-BE49-F238E27FC236}">
                <a16:creationId xmlns:a16="http://schemas.microsoft.com/office/drawing/2014/main" id="{8D0DBF20-4FE7-4F3C-BF83-989DB320AD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57066" indent="-291179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64717" indent="-23294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30604" indent="-23294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96491" indent="-23294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A50389CC-B5D1-45BE-BA37-6E6311538A33}" type="slidenum">
              <a:rPr lang="en-US" altLang="en-US" smtClean="0"/>
              <a:pPr/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3010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FC480D-8CF9-4F53-AC28-3ED4E27B727C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87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7550" y="1162050"/>
            <a:ext cx="5575300" cy="3136900"/>
          </a:xfrm>
          <a:ln/>
        </p:spPr>
      </p:sp>
      <p:sp>
        <p:nvSpPr>
          <p:cNvPr id="387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059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/>
          <p:cNvSpPr>
            <a:spLocks noChangeArrowheads="1"/>
          </p:cNvSpPr>
          <p:nvPr/>
        </p:nvSpPr>
        <p:spPr bwMode="auto">
          <a:xfrm>
            <a:off x="4058972" y="8977840"/>
            <a:ext cx="3105659" cy="471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343" tIns="46398" rIns="94343" bIns="46398" anchor="b"/>
          <a:lstStyle/>
          <a:p>
            <a:pPr algn="r" defTabSz="942030"/>
            <a:fld id="{D1EF1832-A8DC-46CB-9002-B3DAB2AD19C0}" type="slidenum">
              <a:rPr lang="en-US" sz="1100"/>
              <a:pPr algn="r" defTabSz="942030"/>
              <a:t>11</a:t>
            </a:fld>
            <a:endParaRPr lang="en-US" sz="1100"/>
          </a:p>
        </p:txBody>
      </p:sp>
      <p:sp>
        <p:nvSpPr>
          <p:cNvPr id="33894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7550" y="1162050"/>
            <a:ext cx="5575300" cy="3136900"/>
          </a:xfrm>
          <a:ln cap="flat"/>
        </p:spPr>
      </p:sp>
      <p:sp>
        <p:nvSpPr>
          <p:cNvPr id="338948" name="Rectangle 4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5768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A6879E-7A4D-4B0A-9F4F-46286C651077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89123" name="Rectangle 7"/>
          <p:cNvSpPr txBox="1">
            <a:spLocks noGrp="1" noChangeArrowheads="1"/>
          </p:cNvSpPr>
          <p:nvPr/>
        </p:nvSpPr>
        <p:spPr bwMode="auto">
          <a:xfrm>
            <a:off x="3970944" y="9126171"/>
            <a:ext cx="3037840" cy="481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479" tIns="46741" rIns="93479" bIns="46741" anchor="b"/>
          <a:lstStyle/>
          <a:p>
            <a:pPr algn="r" defTabSz="940455" fontAlgn="base">
              <a:spcBef>
                <a:spcPct val="0"/>
              </a:spcBef>
              <a:spcAft>
                <a:spcPct val="0"/>
              </a:spcAft>
            </a:pPr>
            <a:fld id="{37408977-28B8-4D8D-8C26-D93BA91B710C}" type="slidenum">
              <a:rPr lang="en-US" sz="1200">
                <a:solidFill>
                  <a:prstClr val="black"/>
                </a:solidFill>
                <a:latin typeface="Arial" charset="0"/>
              </a:rPr>
              <a:pPr algn="r" defTabSz="940455"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891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7550" y="1162050"/>
            <a:ext cx="5575300" cy="3136900"/>
          </a:xfrm>
          <a:ln/>
        </p:spPr>
      </p:sp>
      <p:sp>
        <p:nvSpPr>
          <p:cNvPr id="3891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040" y="4563925"/>
            <a:ext cx="5608320" cy="4324240"/>
          </a:xfrm>
          <a:noFill/>
          <a:ln/>
        </p:spPr>
        <p:txBody>
          <a:bodyPr lIns="93479" tIns="46741" rIns="93479" bIns="46741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1476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39229929-1411-4E97-8F24-7AE1F4ED88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57066" indent="-291179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64717" indent="-23294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30604" indent="-23294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96491" indent="-23294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A29F166-54D6-40AE-BAE3-D5AB3B465729}" type="slidenum">
              <a:rPr lang="en-US" altLang="en-US" smtClean="0"/>
              <a:pPr/>
              <a:t>15</a:t>
            </a:fld>
            <a:endParaRPr lang="en-US" altLang="en-US"/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4C4699AB-C5D9-4415-80DC-D1FB8EB21C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7550" y="1162050"/>
            <a:ext cx="5575300" cy="3136900"/>
          </a:xfrm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1330812C-D877-4994-8977-10F2447046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1963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7550" y="1162050"/>
            <a:ext cx="5575300" cy="3136900"/>
          </a:xfrm>
          <a:ln/>
        </p:spPr>
      </p:sp>
      <p:sp>
        <p:nvSpPr>
          <p:cNvPr id="279555" name="Notes Placeholder 2"/>
          <p:cNvSpPr>
            <a:spLocks noGrp="1"/>
          </p:cNvSpPr>
          <p:nvPr>
            <p:ph type="body" idx="1"/>
          </p:nvPr>
        </p:nvSpPr>
        <p:spPr>
          <a:xfrm>
            <a:off x="1030472" y="4510724"/>
            <a:ext cx="4915393" cy="3593478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2191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57066" indent="-291179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64717" indent="-232943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30604" indent="-232943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96491" indent="-232943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B2E4BCF3-B79F-4B80-8DA6-57A4F01239F6}" type="slidenum">
              <a:rPr lang="en-US" altLang="en-US" smtClean="0"/>
              <a:pPr/>
              <a:t>18</a:t>
            </a:fld>
            <a:endParaRPr lang="en-US" altLang="en-US"/>
          </a:p>
        </p:txBody>
      </p:sp>
      <p:sp>
        <p:nvSpPr>
          <p:cNvPr id="278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5600" y="708025"/>
            <a:ext cx="6303963" cy="3546475"/>
          </a:xfrm>
          <a:ln/>
        </p:spPr>
      </p:sp>
      <p:sp>
        <p:nvSpPr>
          <p:cNvPr id="278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3812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7550" y="1162050"/>
            <a:ext cx="5575300" cy="3136900"/>
          </a:xfrm>
          <a:ln/>
        </p:spPr>
      </p:sp>
      <p:sp>
        <p:nvSpPr>
          <p:cNvPr id="312323" name="Notes Placeholder 2"/>
          <p:cNvSpPr>
            <a:spLocks noGrp="1"/>
          </p:cNvSpPr>
          <p:nvPr>
            <p:ph type="body" idx="1"/>
          </p:nvPr>
        </p:nvSpPr>
        <p:spPr>
          <a:xfrm>
            <a:off x="1053183" y="4586201"/>
            <a:ext cx="5024120" cy="3652549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3243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7550" y="1162050"/>
            <a:ext cx="5575300" cy="3136900"/>
          </a:xfrm>
          <a:ln/>
        </p:spPr>
      </p:sp>
      <p:sp>
        <p:nvSpPr>
          <p:cNvPr id="314371" name="Notes Placeholder 2"/>
          <p:cNvSpPr>
            <a:spLocks noGrp="1"/>
          </p:cNvSpPr>
          <p:nvPr>
            <p:ph type="body" idx="1"/>
          </p:nvPr>
        </p:nvSpPr>
        <p:spPr>
          <a:xfrm>
            <a:off x="1053183" y="4586201"/>
            <a:ext cx="5024120" cy="3652549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535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83C1A-5BC0-4CB4-89FD-1FFE1F006C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8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9668CC-14FC-4F31-86C5-D0A706201D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0A8F8-35DC-4A8A-A570-DBFDF728BD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0D399BD-8C83-45F0-8EA3-15212DAF6EA3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115444-A849-4702-A8A1-2F90D2BA9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45A645-2A92-4203-98EA-74C6BA35D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CA34B57-EC86-4103-8266-680D3B3B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641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2642D5-C95F-426B-A167-CC5ABEF683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59A3DB-330D-4308-9E91-7CA63B9253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291A6A-2028-4603-A709-57CBC34EA2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0D399BD-8C83-45F0-8EA3-15212DAF6EA3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3C999D-4168-4818-939D-1FC9F870A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5A8F0C-D0F6-4A6E-82A8-F6F7C7FD2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CA34B57-EC86-4103-8266-680D3B3B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53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168" y="228602"/>
            <a:ext cx="11347451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02169" y="1676403"/>
            <a:ext cx="5592233" cy="4422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2" y="1676403"/>
            <a:ext cx="5592233" cy="4422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06400" y="6245225"/>
            <a:ext cx="30480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30480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AD2D165-E1CF-4945-AA9C-35CC9319732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683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72CCB-697D-4E7B-96AD-8E24AE8BF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003C71"/>
                </a:solidFill>
                <a:latin typeface="Lato" panose="020F050202020403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3CC33-61B6-40C0-B5AD-4DAEA9ABC3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latin typeface="Lato" panose="020F0502020204030203" pitchFamily="34" charset="0"/>
              </a:defRPr>
            </a:lvl1pPr>
            <a:lvl2pPr>
              <a:defRPr baseline="0">
                <a:latin typeface="Lato" panose="020F0502020204030203" pitchFamily="34" charset="0"/>
              </a:defRPr>
            </a:lvl2pPr>
            <a:lvl3pPr>
              <a:defRPr baseline="0">
                <a:latin typeface="Lato" panose="020F0502020204030203" pitchFamily="34" charset="0"/>
              </a:defRPr>
            </a:lvl3pPr>
            <a:lvl4pPr>
              <a:defRPr baseline="0">
                <a:latin typeface="Lato" panose="020F0502020204030203" pitchFamily="34" charset="0"/>
              </a:defRPr>
            </a:lvl4pPr>
            <a:lvl5pPr>
              <a:defRPr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8257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75A99-299F-4E6D-8874-346562DB1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926575-3360-4730-9742-8B8CF86903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339F0-F9EE-4E2F-AC9A-60D20BA660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0D399BD-8C83-45F0-8EA3-15212DAF6EA3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93F61D-EF52-4B09-A24E-422235FF3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7818A-B5CC-4AF1-9934-0E54D5468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CA34B57-EC86-4103-8266-680D3B3B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934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0FD16-B09F-45F6-A2D2-B5A2AFDB8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86DBB4-B197-4DDA-BA8D-B3BA7243EB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F011C4-5E44-4E8A-A601-C4F654FD49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A1DB9D-E285-470A-AD14-3E48E15E11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0D399BD-8C83-45F0-8EA3-15212DAF6EA3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BB5938-20D5-4A83-A032-03D20B78B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299210-1A2C-4664-BF8D-C1F72181F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CA34B57-EC86-4103-8266-680D3B3B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025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30831-A58A-4D19-BCD2-5315CAF9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BE18C8-6746-4B35-B798-1B846F7636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5BE0C8-EB68-416D-A5A9-5EB20A2D8E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15B1F9-F01E-4E6F-9FF4-838C1AC477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341305-5403-4BEA-B921-6AA3976E75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B141F8-24FB-45DB-90A1-E0FE37C986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0D399BD-8C83-45F0-8EA3-15212DAF6EA3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893CFB-3278-43E6-AEF3-19E445D6B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24CD76-7E49-441A-9EE9-C3547FC71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CA34B57-EC86-4103-8266-680D3B3B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688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969285-12E7-4189-AC63-654992ACA2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0D399BD-8C83-45F0-8EA3-15212DAF6EA3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4163F4-8B8B-47C2-BB29-D6E3AEB7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2D939B-161D-4448-B62C-08D2E6A29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CA34B57-EC86-4103-8266-680D3B3B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16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E55E6-4ECF-430E-A592-FEA778221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B466C-23F3-4028-B9AA-ACD084633A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DFBDA9-BF6B-4C98-A9FE-A700E76F23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34FAEA-9A6E-4E47-A29F-EB968551C8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0D399BD-8C83-45F0-8EA3-15212DAF6EA3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394010-BC2A-4333-BFBE-145BA5990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A562DE-4D64-48B0-8D9F-7C99791E4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CA34B57-EC86-4103-8266-680D3B3B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683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E2ECC-1D0F-4AA1-9217-73EF37DCB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21DC64-B52F-46FD-939B-6E2E9FF280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A218CC-2E03-48D3-9933-EB8D15B68A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6F9701-6E48-4864-800A-93B565BDB2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0D399BD-8C83-45F0-8EA3-15212DAF6EA3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AF7528-330F-42CF-83A0-7FA40DC90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9B7662-D83E-4A87-8EEF-114206F1F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CA34B57-EC86-4103-8266-680D3B3B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861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B3ECD-4D9A-41E6-AC18-6DC91D46B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591EDD-E4CF-470A-9FF8-9A6DE12614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A6FE8B-6C95-4F46-B049-9583EB81C3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0D399BD-8C83-45F0-8EA3-15212DAF6EA3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B31302-45FF-4BF4-9D7B-704ABF71E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1429F1-6C14-4009-8463-CAF99AF24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CA34B57-EC86-4103-8266-680D3B3B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678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6BE64B-B394-4878-AFA4-54903EA40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C048D-6314-4CDF-8A8E-6636F374A7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83604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relationshipsreality.com/healing-break/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alanenglish/1867823694/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indonesiahelp.blogspot.com/2006_05_30_archive.html" TargetMode="Externa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climategate.nl/2016/04/02/waarom-doen-en-wie-vertrouwen/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5C0B0-8BD0-4290-B158-D533004FA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/>
              <a:t>Heart Attack &amp; Stroke Prevention Center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61B51B-C31B-4540-AA49-9A60A702EC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/>
              <a:t>Initial Consultation</a:t>
            </a:r>
          </a:p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r>
              <a:rPr lang="en-US" dirty="0"/>
              <a:t>Dr. Amy Doneen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90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057403" y="0"/>
            <a:ext cx="8278813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Event  reality</a:t>
            </a:r>
          </a:p>
        </p:txBody>
      </p:sp>
      <p:sp>
        <p:nvSpPr>
          <p:cNvPr id="291843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2209803" y="1066803"/>
            <a:ext cx="8156575" cy="6403975"/>
          </a:xfrm>
        </p:spPr>
        <p:txBody>
          <a:bodyPr/>
          <a:lstStyle/>
          <a:p>
            <a:pPr marL="0" indent="0" algn="ctr">
              <a:lnSpc>
                <a:spcPct val="80000"/>
              </a:lnSpc>
              <a:buNone/>
              <a:defRPr/>
            </a:pPr>
            <a:r>
              <a:rPr lang="en-US"/>
              <a:t>99% of all plaque (cholesterol build up) is growing away from the hole where the blood flows (lumen)</a:t>
            </a:r>
          </a:p>
          <a:p>
            <a:pPr algn="ctr" eaLnBrk="1" hangingPunct="1">
              <a:lnSpc>
                <a:spcPct val="80000"/>
              </a:lnSpc>
              <a:defRPr/>
            </a:pPr>
            <a:endParaRPr lang="en-US"/>
          </a:p>
          <a:p>
            <a:pPr algn="ctr" eaLnBrk="1" hangingPunct="1">
              <a:lnSpc>
                <a:spcPct val="80000"/>
              </a:lnSpc>
              <a:defRPr/>
            </a:pPr>
            <a:endParaRPr lang="en-US"/>
          </a:p>
          <a:p>
            <a:pPr marL="0" indent="0" algn="ctr">
              <a:lnSpc>
                <a:spcPct val="80000"/>
              </a:lnSpc>
              <a:buNone/>
              <a:defRPr/>
            </a:pPr>
            <a:r>
              <a:rPr lang="en-US"/>
              <a:t>No wonder many CV deaths are sudden and unexpected !</a:t>
            </a:r>
            <a:endParaRPr lang="en-US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>
              <a:solidFill>
                <a:srgbClr val="CC8A00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000">
                <a:solidFill>
                  <a:schemeClr val="accent3"/>
                </a:solidFill>
              </a:rPr>
              <a:t>Steve Nissen European Atherosclerosis Society Meeting April – May 2004 AHA 2006 Statistical Update  </a:t>
            </a:r>
            <a:r>
              <a:rPr lang="en-US" sz="2000" i="1">
                <a:solidFill>
                  <a:schemeClr val="accent3"/>
                </a:solidFill>
              </a:rPr>
              <a:t>Circulation.</a:t>
            </a:r>
            <a:r>
              <a:rPr lang="en-US" sz="2000">
                <a:solidFill>
                  <a:schemeClr val="accent3"/>
                </a:solidFill>
              </a:rPr>
              <a:t> 2006;113:e85-e151</a:t>
            </a:r>
          </a:p>
        </p:txBody>
      </p:sp>
    </p:spTree>
    <p:extLst>
      <p:ext uri="{BB962C8B-B14F-4D97-AF65-F5344CB8AC3E}">
        <p14:creationId xmlns:p14="http://schemas.microsoft.com/office/powerpoint/2010/main" val="366247453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1825625" y="0"/>
            <a:ext cx="8510588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r>
              <a:rPr lang="en-US" sz="3600"/>
              <a:t>Silent, Potentially Deadly Plaque!</a:t>
            </a: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2209800" y="4724400"/>
            <a:ext cx="8091488" cy="1477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eaLnBrk="0" hangingPunct="0"/>
            <a:r>
              <a:rPr lang="en-US"/>
              <a:t>Histology of vulnerable coronary plaques seen on </a:t>
            </a:r>
            <a:r>
              <a:rPr lang="en-US" err="1"/>
              <a:t>Movat’s</a:t>
            </a:r>
            <a:r>
              <a:rPr lang="en-US"/>
              <a:t> </a:t>
            </a:r>
            <a:r>
              <a:rPr lang="en-US" err="1"/>
              <a:t>pentachrome</a:t>
            </a:r>
            <a:r>
              <a:rPr lang="en-US"/>
              <a:t> staining. (A) Plaque leads to concentric luminal narrowing; the asterisk (</a:t>
            </a:r>
            <a:r>
              <a:rPr lang="en-US">
                <a:solidFill>
                  <a:srgbClr val="FC2D04"/>
                </a:solidFill>
              </a:rPr>
              <a:t>*</a:t>
            </a:r>
            <a:r>
              <a:rPr lang="en-US"/>
              <a:t>) indicates a focal area of lipid accumulation and the overlying cap is thin. Of note, the preserved luminal area causes detection difficulties for coronary angiography and other forms of </a:t>
            </a:r>
            <a:r>
              <a:rPr lang="en-US" err="1"/>
              <a:t>luminography</a:t>
            </a:r>
            <a:r>
              <a:rPr lang="en-US"/>
              <a:t>. (</a:t>
            </a:r>
          </a:p>
        </p:txBody>
      </p:sp>
      <p:sp>
        <p:nvSpPr>
          <p:cNvPr id="32774" name="Rectangle 13"/>
          <p:cNvSpPr>
            <a:spLocks noChangeArrowheads="1"/>
          </p:cNvSpPr>
          <p:nvPr/>
        </p:nvSpPr>
        <p:spPr bwMode="auto">
          <a:xfrm>
            <a:off x="3276600" y="2057403"/>
            <a:ext cx="342900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/>
            <a:r>
              <a:rPr lang="en-US" sz="2400">
                <a:solidFill>
                  <a:srgbClr val="FC2D04"/>
                </a:solidFill>
              </a:rPr>
              <a:t>*</a:t>
            </a:r>
          </a:p>
        </p:txBody>
      </p:sp>
      <p:sp>
        <p:nvSpPr>
          <p:cNvPr id="32775" name="Rectangle 14"/>
          <p:cNvSpPr>
            <a:spLocks noChangeArrowheads="1"/>
          </p:cNvSpPr>
          <p:nvPr/>
        </p:nvSpPr>
        <p:spPr bwMode="auto">
          <a:xfrm>
            <a:off x="7908928" y="2590803"/>
            <a:ext cx="303213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/>
            <a:r>
              <a:rPr lang="en-US" sz="2400">
                <a:solidFill>
                  <a:srgbClr val="FC2D04"/>
                </a:solidFill>
              </a:rPr>
              <a:t>*</a:t>
            </a:r>
          </a:p>
        </p:txBody>
      </p:sp>
      <p:sp>
        <p:nvSpPr>
          <p:cNvPr id="32776" name="Rectangle 15"/>
          <p:cNvSpPr>
            <a:spLocks noChangeArrowheads="1"/>
          </p:cNvSpPr>
          <p:nvPr/>
        </p:nvSpPr>
        <p:spPr bwMode="auto">
          <a:xfrm>
            <a:off x="2133603" y="6423599"/>
            <a:ext cx="3232423" cy="277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1200" i="1">
                <a:solidFill>
                  <a:schemeClr val="folHlink"/>
                </a:solidFill>
              </a:rPr>
              <a:t>Nature Clinical Practice</a:t>
            </a:r>
            <a:r>
              <a:rPr lang="en-US" sz="1200">
                <a:solidFill>
                  <a:schemeClr val="folHlink"/>
                </a:solidFill>
              </a:rPr>
              <a:t> 3/06, Vol 3, NO 3:155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A2B1CC-FB59-48D6-F3A1-142E971C7D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283" y="838200"/>
            <a:ext cx="8001433" cy="385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331782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338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828800" y="345286"/>
            <a:ext cx="8534400" cy="939800"/>
          </a:xfrm>
          <a:solidFill>
            <a:schemeClr val="bg1"/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sz="3600"/>
              <a:t>Clot From a Plaque Rupture</a:t>
            </a: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 cstate="print"/>
          <a:srcRect l="-1135" t="-1160" r="-1135" b="-1120"/>
          <a:stretch>
            <a:fillRect/>
          </a:stretch>
        </p:blipFill>
        <p:spPr bwMode="auto">
          <a:xfrm>
            <a:off x="2590803" y="1371600"/>
            <a:ext cx="7102475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7772400" y="3575053"/>
            <a:ext cx="1143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33CC"/>
                </a:solidFill>
                <a:latin typeface="Arial" charset="0"/>
              </a:rPr>
              <a:t>Clot</a:t>
            </a:r>
          </a:p>
        </p:txBody>
      </p:sp>
      <p:sp>
        <p:nvSpPr>
          <p:cNvPr id="29702" name="AutoShape 6"/>
          <p:cNvSpPr>
            <a:spLocks noChangeArrowheads="1"/>
          </p:cNvSpPr>
          <p:nvPr/>
        </p:nvSpPr>
        <p:spPr bwMode="auto">
          <a:xfrm rot="-922780">
            <a:off x="6694488" y="4114800"/>
            <a:ext cx="1128712" cy="217488"/>
          </a:xfrm>
          <a:prstGeom prst="leftArrow">
            <a:avLst>
              <a:gd name="adj1" fmla="val 50000"/>
              <a:gd name="adj2" fmla="val 12974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7848603" y="5410200"/>
            <a:ext cx="19018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33CC"/>
                </a:solidFill>
                <a:latin typeface="Arial" charset="0"/>
              </a:rPr>
              <a:t>Plaque</a:t>
            </a:r>
          </a:p>
        </p:txBody>
      </p:sp>
      <p:sp>
        <p:nvSpPr>
          <p:cNvPr id="29704" name="AutoShape 8"/>
          <p:cNvSpPr>
            <a:spLocks noChangeArrowheads="1"/>
          </p:cNvSpPr>
          <p:nvPr/>
        </p:nvSpPr>
        <p:spPr bwMode="auto">
          <a:xfrm>
            <a:off x="6858000" y="5638800"/>
            <a:ext cx="990600" cy="228600"/>
          </a:xfrm>
          <a:prstGeom prst="leftArrow">
            <a:avLst>
              <a:gd name="adj1" fmla="val 50000"/>
              <a:gd name="adj2" fmla="val 108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9705" name="Text Box 9"/>
          <p:cNvSpPr txBox="1">
            <a:spLocks noChangeArrowheads="1"/>
          </p:cNvSpPr>
          <p:nvPr/>
        </p:nvSpPr>
        <p:spPr bwMode="auto">
          <a:xfrm>
            <a:off x="2727327" y="2057403"/>
            <a:ext cx="2301875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33CC"/>
                </a:solidFill>
                <a:latin typeface="Arial" charset="0"/>
              </a:rPr>
              <a:t>lumen for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33CC"/>
                </a:solidFill>
                <a:latin typeface="Arial" charset="0"/>
              </a:rPr>
              <a:t>blood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33CC"/>
                </a:solidFill>
                <a:latin typeface="Arial" charset="0"/>
              </a:rPr>
              <a:t>flow</a:t>
            </a:r>
            <a:endParaRPr lang="en-US" sz="3200" b="1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29706" name="AutoShape 10"/>
          <p:cNvSpPr>
            <a:spLocks noChangeArrowheads="1"/>
          </p:cNvSpPr>
          <p:nvPr/>
        </p:nvSpPr>
        <p:spPr bwMode="auto">
          <a:xfrm rot="410034">
            <a:off x="4100516" y="2970213"/>
            <a:ext cx="1438275" cy="304800"/>
          </a:xfrm>
          <a:prstGeom prst="rightArrow">
            <a:avLst>
              <a:gd name="adj1" fmla="val 50000"/>
              <a:gd name="adj2" fmla="val 11796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749316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Video – event reality</a:t>
            </a:r>
          </a:p>
        </p:txBody>
      </p:sp>
      <p:pic>
        <p:nvPicPr>
          <p:cNvPr id="5" name="prav_s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95455" y="1447800"/>
            <a:ext cx="7772399" cy="4343400"/>
          </a:xfrm>
        </p:spPr>
      </p:pic>
    </p:spTree>
    <p:extLst>
      <p:ext uri="{BB962C8B-B14F-4D97-AF65-F5344CB8AC3E}">
        <p14:creationId xmlns:p14="http://schemas.microsoft.com/office/powerpoint/2010/main" val="67275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2EC87AB-7F98-4A49-A6B6-8141BB6B26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6490" y="164348"/>
            <a:ext cx="7886700" cy="5645610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782A80-1789-4B26-AF3C-DCE388B7DB1C}"/>
              </a:ext>
            </a:extLst>
          </p:cNvPr>
          <p:cNvSpPr txBox="1"/>
          <p:nvPr/>
        </p:nvSpPr>
        <p:spPr>
          <a:xfrm>
            <a:off x="1534886" y="6108877"/>
            <a:ext cx="79901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3"/>
                </a:solidFill>
              </a:rPr>
              <a:t>Doneen, A., Bale, B., Vigerust, D., Leimgruber, P. (2020). Cardiovascular Prevention: Migrating from a binary to a ternary classification. Frontiers of CV Med. May 2020. </a:t>
            </a:r>
          </a:p>
        </p:txBody>
      </p:sp>
    </p:spTree>
    <p:extLst>
      <p:ext uri="{BB962C8B-B14F-4D97-AF65-F5344CB8AC3E}">
        <p14:creationId xmlns:p14="http://schemas.microsoft.com/office/powerpoint/2010/main" val="32918096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477" name="Rectangle 5">
            <a:extLst>
              <a:ext uri="{FF2B5EF4-FFF2-40B4-BE49-F238E27FC236}">
                <a16:creationId xmlns:a16="http://schemas.microsoft.com/office/drawing/2014/main" id="{6D6B4C54-ED36-4FBE-B693-F8EF6C2004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67053" y="1028700"/>
            <a:ext cx="6382941" cy="685800"/>
          </a:xfrm>
          <a:gradFill rotWithShape="1">
            <a:gsLst>
              <a:gs pos="0">
                <a:srgbClr val="FFCC00">
                  <a:alpha val="80000"/>
                </a:srgbClr>
              </a:gs>
              <a:gs pos="50000">
                <a:srgbClr val="FFCC00">
                  <a:gamma/>
                  <a:tint val="80784"/>
                  <a:invGamma/>
                </a:srgbClr>
              </a:gs>
              <a:gs pos="100000">
                <a:srgbClr val="FFCC00">
                  <a:alpha val="80000"/>
                </a:srgbClr>
              </a:gs>
            </a:gsLst>
            <a:lin ang="5400000" scaled="1"/>
          </a:gradFill>
          <a:ln w="57150" algn="ctr">
            <a:solidFill>
              <a:srgbClr val="EE0000"/>
            </a:solidFill>
          </a:ln>
        </p:spPr>
        <p:txBody>
          <a:bodyPr rtlCol="0">
            <a:normAutofit fontScale="90000"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en-US"/>
              <a:t>Framingham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/>
              <a:t>Risk Score</a:t>
            </a:r>
          </a:p>
        </p:txBody>
      </p:sp>
      <p:grpSp>
        <p:nvGrpSpPr>
          <p:cNvPr id="19461" name="Group 2">
            <a:extLst>
              <a:ext uri="{FF2B5EF4-FFF2-40B4-BE49-F238E27FC236}">
                <a16:creationId xmlns:a16="http://schemas.microsoft.com/office/drawing/2014/main" id="{E8FAAC64-66F6-4848-B892-5668911350B1}"/>
              </a:ext>
            </a:extLst>
          </p:cNvPr>
          <p:cNvGrpSpPr>
            <a:grpSpLocks/>
          </p:cNvGrpSpPr>
          <p:nvPr/>
        </p:nvGrpSpPr>
        <p:grpSpPr bwMode="auto">
          <a:xfrm>
            <a:off x="2895600" y="1828803"/>
            <a:ext cx="6705600" cy="4190999"/>
            <a:chOff x="590" y="981"/>
            <a:chExt cx="4407" cy="2995"/>
          </a:xfrm>
        </p:grpSpPr>
        <p:pic>
          <p:nvPicPr>
            <p:cNvPr id="19462" name="Picture 3" descr="NCEP  Scoring">
              <a:extLst>
                <a:ext uri="{FF2B5EF4-FFF2-40B4-BE49-F238E27FC236}">
                  <a16:creationId xmlns:a16="http://schemas.microsoft.com/office/drawing/2014/main" id="{3100DFD6-804C-4CFA-B71D-1A57BE1C66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4" r="52057" b="3734"/>
            <a:stretch>
              <a:fillRect/>
            </a:stretch>
          </p:blipFill>
          <p:spPr bwMode="auto">
            <a:xfrm rot="60000">
              <a:off x="590" y="981"/>
              <a:ext cx="2290" cy="2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3" name="Picture 4" descr="NCEP  Scoring">
              <a:extLst>
                <a:ext uri="{FF2B5EF4-FFF2-40B4-BE49-F238E27FC236}">
                  <a16:creationId xmlns:a16="http://schemas.microsoft.com/office/drawing/2014/main" id="{B7D51E5A-6F73-4BB6-8972-34679FC85E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59" r="4164" b="3734"/>
            <a:stretch>
              <a:fillRect/>
            </a:stretch>
          </p:blipFill>
          <p:spPr bwMode="auto">
            <a:xfrm>
              <a:off x="2843" y="1000"/>
              <a:ext cx="2154" cy="2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78637295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3186A-7F42-49E7-BA61-27885B50D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7955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2800"/>
              <a:t>What vantage points can we safely look for plaque in the artery wall?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D9B92B3-BDE5-4FFB-8692-4A853FBC52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91423" y="1447295"/>
            <a:ext cx="3578876" cy="5045579"/>
          </a:xfr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6FE800C7-6DFE-42AF-8FF9-734F96A4BC5A}"/>
              </a:ext>
            </a:extLst>
          </p:cNvPr>
          <p:cNvSpPr/>
          <p:nvPr/>
        </p:nvSpPr>
        <p:spPr>
          <a:xfrm rot="10800000">
            <a:off x="6391505" y="2391287"/>
            <a:ext cx="978408" cy="484632"/>
          </a:xfrm>
          <a:prstGeom prst="rightArrow">
            <a:avLst/>
          </a:prstGeom>
          <a:solidFill>
            <a:srgbClr val="FF0000"/>
          </a:solidFill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346267E2-EE9F-485F-9599-0072CFA81C61}"/>
              </a:ext>
            </a:extLst>
          </p:cNvPr>
          <p:cNvSpPr/>
          <p:nvPr/>
        </p:nvSpPr>
        <p:spPr>
          <a:xfrm rot="10800000">
            <a:off x="6587391" y="3351117"/>
            <a:ext cx="978408" cy="484632"/>
          </a:xfrm>
          <a:prstGeom prst="rightArrow">
            <a:avLst/>
          </a:prstGeom>
          <a:solidFill>
            <a:srgbClr val="FF0000"/>
          </a:solidFill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6BF3C5EC-C8E2-42B5-9C02-68665AE5C487}"/>
              </a:ext>
            </a:extLst>
          </p:cNvPr>
          <p:cNvSpPr/>
          <p:nvPr/>
        </p:nvSpPr>
        <p:spPr>
          <a:xfrm rot="10800000">
            <a:off x="6332695" y="4088581"/>
            <a:ext cx="978408" cy="484632"/>
          </a:xfrm>
          <a:prstGeom prst="rightArrow">
            <a:avLst/>
          </a:prstGeom>
          <a:solidFill>
            <a:srgbClr val="FF0000"/>
          </a:solidFill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EA3EB972-B1EF-45A7-992C-EDEB817D5447}"/>
              </a:ext>
            </a:extLst>
          </p:cNvPr>
          <p:cNvSpPr/>
          <p:nvPr/>
        </p:nvSpPr>
        <p:spPr>
          <a:xfrm rot="10800000">
            <a:off x="6511396" y="4762130"/>
            <a:ext cx="978408" cy="484632"/>
          </a:xfrm>
          <a:prstGeom prst="rightArrow">
            <a:avLst/>
          </a:prstGeom>
          <a:solidFill>
            <a:srgbClr val="FF0000"/>
          </a:solidFill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487D9C-D1C3-4FB2-A889-B05623E8C102}"/>
              </a:ext>
            </a:extLst>
          </p:cNvPr>
          <p:cNvSpPr txBox="1"/>
          <p:nvPr/>
        </p:nvSpPr>
        <p:spPr>
          <a:xfrm>
            <a:off x="8093902" y="2448937"/>
            <a:ext cx="143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Carotid IMT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428B84-0D43-4AE3-83D4-3095660F5356}"/>
              </a:ext>
            </a:extLst>
          </p:cNvPr>
          <p:cNvSpPr txBox="1"/>
          <p:nvPr/>
        </p:nvSpPr>
        <p:spPr>
          <a:xfrm>
            <a:off x="8093901" y="3388885"/>
            <a:ext cx="739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CACS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AA8053-9974-4930-BACC-0E62B81A8BA6}"/>
              </a:ext>
            </a:extLst>
          </p:cNvPr>
          <p:cNvSpPr txBox="1"/>
          <p:nvPr/>
        </p:nvSpPr>
        <p:spPr>
          <a:xfrm>
            <a:off x="8093901" y="4146231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AAA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68334A-5A6D-4434-BC1D-CD3160F95FB3}"/>
              </a:ext>
            </a:extLst>
          </p:cNvPr>
          <p:cNvSpPr txBox="1"/>
          <p:nvPr/>
        </p:nvSpPr>
        <p:spPr>
          <a:xfrm>
            <a:off x="8110015" y="4762130"/>
            <a:ext cx="1508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Femoral IMT</a:t>
            </a:r>
          </a:p>
        </p:txBody>
      </p:sp>
    </p:spTree>
    <p:extLst>
      <p:ext uri="{BB962C8B-B14F-4D97-AF65-F5344CB8AC3E}">
        <p14:creationId xmlns:p14="http://schemas.microsoft.com/office/powerpoint/2010/main" val="423390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2" y="136528"/>
            <a:ext cx="8080375" cy="5021263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en-US" sz="3600"/>
              <a:t>The Carotid Arteries Serve as a Window to Systemic Atherosclerosis </a:t>
            </a:r>
          </a:p>
        </p:txBody>
      </p:sp>
      <p:sp>
        <p:nvSpPr>
          <p:cNvPr id="3077" name="TextBox 4"/>
          <p:cNvSpPr txBox="1">
            <a:spLocks noChangeArrowheads="1"/>
          </p:cNvSpPr>
          <p:nvPr/>
        </p:nvSpPr>
        <p:spPr bwMode="auto">
          <a:xfrm>
            <a:off x="2044262" y="5890495"/>
            <a:ext cx="7010400" cy="830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1" rIns="91420" bIns="4571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30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err="1">
                <a:solidFill>
                  <a:schemeClr val="accent3"/>
                </a:solidFill>
              </a:rPr>
              <a:t>Willeit</a:t>
            </a:r>
            <a:r>
              <a:rPr lang="en-US" sz="1600">
                <a:solidFill>
                  <a:schemeClr val="accent3"/>
                </a:solidFill>
              </a:rPr>
              <a:t>, K., et. al. (Sept 12, 2013). Carotid Atherosclerosis and Incident Atrial Fibrillation. </a:t>
            </a:r>
            <a:r>
              <a:rPr lang="en-US" sz="1600" i="1">
                <a:solidFill>
                  <a:schemeClr val="accent3"/>
                </a:solidFill>
              </a:rPr>
              <a:t>Arteriosclerosis, Thrombosis, and Vascular Biology</a:t>
            </a:r>
            <a:r>
              <a:rPr lang="en-US" sz="1600">
                <a:solidFill>
                  <a:schemeClr val="accent3"/>
                </a:solidFill>
              </a:rPr>
              <a:t>. </a:t>
            </a:r>
            <a:r>
              <a:rPr lang="en-US" sz="1600" err="1">
                <a:solidFill>
                  <a:schemeClr val="accent3"/>
                </a:solidFill>
              </a:rPr>
              <a:t>doi</a:t>
            </a:r>
            <a:r>
              <a:rPr lang="en-US" sz="1600">
                <a:solidFill>
                  <a:schemeClr val="accent3"/>
                </a:solidFill>
              </a:rPr>
              <a:t>: 10.1161/atvbaha.113.302272</a:t>
            </a:r>
          </a:p>
        </p:txBody>
      </p:sp>
      <p:pic>
        <p:nvPicPr>
          <p:cNvPr id="16385" name="Picture 1" descr="C:\Users\owner\Pictures\carotid arter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512888"/>
            <a:ext cx="4114800" cy="3886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10968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3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lnSpc>
                <a:spcPct val="85000"/>
              </a:lnSpc>
              <a:defRPr/>
            </a:pPr>
            <a:r>
              <a:rPr lang="en-US">
                <a:ea typeface="ＭＳ Ｐゴシック" charset="-128"/>
              </a:rPr>
              <a:t>IMT of Carotid</a:t>
            </a:r>
            <a:br>
              <a:rPr lang="en-US">
                <a:ea typeface="ＭＳ Ｐゴシック" charset="-128"/>
              </a:rPr>
            </a:br>
            <a:r>
              <a:rPr lang="en-US">
                <a:ea typeface="ＭＳ Ｐゴシック" charset="-128"/>
              </a:rPr>
              <a:t>American Heart Association</a:t>
            </a:r>
          </a:p>
        </p:txBody>
      </p:sp>
      <p:sp>
        <p:nvSpPr>
          <p:cNvPr id="1211395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2057400" y="2095500"/>
            <a:ext cx="8382000" cy="26670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ja-JP" altLang="en-US">
                <a:ea typeface="ＭＳ Ｐゴシック" charset="-128"/>
              </a:rPr>
              <a:t>“</a:t>
            </a:r>
            <a:r>
              <a:rPr lang="en-US" altLang="ja-JP">
                <a:ea typeface="ＭＳ Ｐゴシック" charset="-128"/>
              </a:rPr>
              <a:t>Carotid Artery B-mode Ultrasound imaging is a </a:t>
            </a:r>
            <a:r>
              <a:rPr lang="en-US" altLang="ja-JP">
                <a:solidFill>
                  <a:srgbClr val="FF0000"/>
                </a:solidFill>
                <a:ea typeface="ＭＳ Ｐゴシック" charset="-128"/>
              </a:rPr>
              <a:t>safe, non-invasive </a:t>
            </a:r>
            <a:r>
              <a:rPr lang="en-US" altLang="ja-JP">
                <a:ea typeface="ＭＳ Ｐゴシック" charset="-128"/>
              </a:rPr>
              <a:t>and relatively </a:t>
            </a:r>
            <a:r>
              <a:rPr lang="en-US" altLang="ja-JP">
                <a:solidFill>
                  <a:srgbClr val="FF0000"/>
                </a:solidFill>
                <a:ea typeface="ＭＳ Ｐゴシック" charset="-128"/>
              </a:rPr>
              <a:t>inexpensive</a:t>
            </a:r>
            <a:r>
              <a:rPr lang="en-US" altLang="ja-JP">
                <a:ea typeface="ＭＳ Ｐゴシック" charset="-128"/>
              </a:rPr>
              <a:t> means of assessing subclinical atherosclerosis. The technique is </a:t>
            </a:r>
            <a:r>
              <a:rPr lang="en-US" altLang="ja-JP">
                <a:solidFill>
                  <a:srgbClr val="FF0000"/>
                </a:solidFill>
                <a:ea typeface="ＭＳ Ｐゴシック" charset="-128"/>
              </a:rPr>
              <a:t>valid</a:t>
            </a:r>
            <a:r>
              <a:rPr lang="en-US" altLang="ja-JP">
                <a:ea typeface="ＭＳ Ｐゴシック" charset="-128"/>
              </a:rPr>
              <a:t> and </a:t>
            </a:r>
            <a:r>
              <a:rPr lang="en-US" altLang="ja-JP">
                <a:solidFill>
                  <a:srgbClr val="FF0000"/>
                </a:solidFill>
                <a:ea typeface="ＭＳ Ｐゴシック" charset="-128"/>
              </a:rPr>
              <a:t>reliable</a:t>
            </a:r>
            <a:r>
              <a:rPr lang="en-US" altLang="ja-JP">
                <a:ea typeface="ＭＳ Ｐゴシック" charset="-128"/>
              </a:rPr>
              <a:t>.</a:t>
            </a:r>
            <a:r>
              <a:rPr lang="ja-JP" altLang="en-US">
                <a:ea typeface="ＭＳ Ｐゴシック" charset="-128"/>
              </a:rPr>
              <a:t>”</a:t>
            </a:r>
            <a:endParaRPr lang="en-US">
              <a:solidFill>
                <a:schemeClr val="folHlink"/>
              </a:solidFill>
              <a:ea typeface="ＭＳ Ｐゴシック" charset="-128"/>
            </a:endParaRPr>
          </a:p>
        </p:txBody>
      </p:sp>
      <p:pic>
        <p:nvPicPr>
          <p:cNvPr id="163844" name="Picture 4" descr="aha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733800"/>
            <a:ext cx="3505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45" name="Text Box 5"/>
          <p:cNvSpPr txBox="1">
            <a:spLocks noChangeArrowheads="1"/>
          </p:cNvSpPr>
          <p:nvPr/>
        </p:nvSpPr>
        <p:spPr bwMode="auto">
          <a:xfrm>
            <a:off x="2057400" y="6516788"/>
            <a:ext cx="76962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buClr>
                <a:srgbClr val="FFCC00"/>
              </a:buClr>
              <a:buFont typeface="Wingdings" pitchFamily="2" charset="2"/>
              <a:buNone/>
            </a:pPr>
            <a:r>
              <a:rPr lang="en-US" altLang="en-US" sz="1600">
                <a:solidFill>
                  <a:srgbClr val="788F98"/>
                </a:solidFill>
                <a:latin typeface="Arial Narrow" pitchFamily="34" charset="0"/>
              </a:rPr>
              <a:t>AHA Expert Panel Statement of Prevention V Conference – </a:t>
            </a:r>
            <a:r>
              <a:rPr lang="en-US" altLang="en-US" sz="1600" i="1">
                <a:solidFill>
                  <a:srgbClr val="788F98"/>
                </a:solidFill>
                <a:latin typeface="Arial Narrow" pitchFamily="34" charset="0"/>
              </a:rPr>
              <a:t>Circulation.</a:t>
            </a:r>
            <a:r>
              <a:rPr lang="en-US" altLang="en-US" sz="1600">
                <a:solidFill>
                  <a:srgbClr val="788F98"/>
                </a:solidFill>
                <a:latin typeface="Arial Narrow" pitchFamily="34" charset="0"/>
              </a:rPr>
              <a:t> 2000.</a:t>
            </a:r>
          </a:p>
        </p:txBody>
      </p:sp>
    </p:spTree>
    <p:extLst>
      <p:ext uri="{BB962C8B-B14F-4D97-AF65-F5344CB8AC3E}">
        <p14:creationId xmlns:p14="http://schemas.microsoft.com/office/powerpoint/2010/main" val="3428209805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A9BCA1-0678-474D-A1AC-CF60D6C52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8073" y="197608"/>
            <a:ext cx="8082459" cy="56038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43FAEB-3127-4F5A-9914-FC8CFA558B6E}"/>
              </a:ext>
            </a:extLst>
          </p:cNvPr>
          <p:cNvSpPr txBox="1"/>
          <p:nvPr/>
        </p:nvSpPr>
        <p:spPr>
          <a:xfrm>
            <a:off x="2601903" y="6273632"/>
            <a:ext cx="1577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October 2020</a:t>
            </a:r>
          </a:p>
        </p:txBody>
      </p:sp>
    </p:spTree>
    <p:extLst>
      <p:ext uri="{BB962C8B-B14F-4D97-AF65-F5344CB8AC3E}">
        <p14:creationId xmlns:p14="http://schemas.microsoft.com/office/powerpoint/2010/main" val="3605332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5C317-10A7-49B1-8C1E-42C75C6D0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This program is meant to go in conjunction with AhaforLife.com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40365C-B6F3-4392-ACD8-0EAAB04BF6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You will receive a code to access the full </a:t>
            </a:r>
            <a:r>
              <a:rPr lang="en-US" err="1"/>
              <a:t>AhaforLife</a:t>
            </a:r>
            <a:r>
              <a:rPr lang="en-US"/>
              <a:t> program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As we proceed through our time together today, this is the START of a life long educational process.  WELCOME!</a:t>
            </a:r>
          </a:p>
        </p:txBody>
      </p:sp>
    </p:spTree>
    <p:extLst>
      <p:ext uri="{BB962C8B-B14F-4D97-AF65-F5344CB8AC3E}">
        <p14:creationId xmlns:p14="http://schemas.microsoft.com/office/powerpoint/2010/main" val="40382073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"/>
            <a:ext cx="8686800" cy="1429664"/>
          </a:xfrm>
        </p:spPr>
        <p:txBody>
          <a:bodyPr/>
          <a:lstStyle/>
          <a:p>
            <a:r>
              <a:rPr lang="en-US" sz="3200"/>
              <a:t>Bale/Doneen Method is Effective in Generating a Positive Effect on the Atherosclerotic Disease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3600" y="1981203"/>
            <a:ext cx="8233440" cy="3200399"/>
          </a:xfrm>
        </p:spPr>
        <p:txBody>
          <a:bodyPr/>
          <a:lstStyle/>
          <a:p>
            <a:r>
              <a:rPr lang="en-US"/>
              <a:t>Retrospective analysis 576 </a:t>
            </a:r>
            <a:r>
              <a:rPr lang="en-US" err="1"/>
              <a:t>pts</a:t>
            </a:r>
            <a:r>
              <a:rPr lang="en-US"/>
              <a:t>; </a:t>
            </a:r>
            <a:r>
              <a:rPr lang="en-US" err="1"/>
              <a:t>rx’ed</a:t>
            </a:r>
            <a:r>
              <a:rPr lang="en-US"/>
              <a:t> in prevention clinic 2000 -2008; mean age 55.5 </a:t>
            </a:r>
            <a:r>
              <a:rPr lang="en-US" err="1"/>
              <a:t>yo</a:t>
            </a:r>
            <a:r>
              <a:rPr lang="en-US"/>
              <a:t>; 39% female.</a:t>
            </a:r>
          </a:p>
          <a:p>
            <a:endParaRPr lang="en-US"/>
          </a:p>
          <a:p>
            <a:r>
              <a:rPr lang="en-US"/>
              <a:t>Endpoint was change in CIMT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81200" y="5780785"/>
            <a:ext cx="7090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788F98"/>
                </a:solidFill>
              </a:rPr>
              <a:t>Feng, D., Esperat, M. C., Doneen, A. L., Bale, B., Song, H., &amp; Green, A. E. (2015). Eight-year outcomes of a program for early prevention of cardiovascular events: a growth-curve analysis. </a:t>
            </a:r>
            <a:r>
              <a:rPr lang="en-US" sz="1600" i="1">
                <a:solidFill>
                  <a:srgbClr val="788F98"/>
                </a:solidFill>
              </a:rPr>
              <a:t>J </a:t>
            </a:r>
            <a:r>
              <a:rPr lang="en-US" sz="1600" i="1" err="1">
                <a:solidFill>
                  <a:srgbClr val="788F98"/>
                </a:solidFill>
              </a:rPr>
              <a:t>Cardiovasc</a:t>
            </a:r>
            <a:r>
              <a:rPr lang="en-US" sz="1600" i="1">
                <a:solidFill>
                  <a:srgbClr val="788F98"/>
                </a:solidFill>
              </a:rPr>
              <a:t> </a:t>
            </a:r>
            <a:r>
              <a:rPr lang="en-US" sz="1600" i="1" err="1">
                <a:solidFill>
                  <a:srgbClr val="788F98"/>
                </a:solidFill>
              </a:rPr>
              <a:t>Nurs</a:t>
            </a:r>
            <a:r>
              <a:rPr lang="en-US" sz="1600" i="1">
                <a:solidFill>
                  <a:srgbClr val="788F98"/>
                </a:solidFill>
              </a:rPr>
              <a:t>, 30</a:t>
            </a:r>
            <a:r>
              <a:rPr lang="en-US" sz="1600">
                <a:solidFill>
                  <a:srgbClr val="788F98"/>
                </a:solidFill>
              </a:rPr>
              <a:t>(4), 281-291. </a:t>
            </a:r>
            <a:endParaRPr lang="en-US" sz="1600" i="1">
              <a:solidFill>
                <a:srgbClr val="788F9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9919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"/>
            <a:ext cx="8686800" cy="1429664"/>
          </a:xfrm>
        </p:spPr>
        <p:txBody>
          <a:bodyPr/>
          <a:lstStyle/>
          <a:p>
            <a:r>
              <a:rPr lang="en-US" sz="3200"/>
              <a:t>A Disease/Inflammatory paradigm is Effective in Generating a Positive Effect on the Atherosclerotic Disease Process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81200" y="5780785"/>
            <a:ext cx="716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788F98"/>
                </a:solidFill>
              </a:rPr>
              <a:t>Feng, D., Esperat, M. C., Doneen, A. L., Bale, B., Song, H., &amp; Green, A. E. (2015). Eight-year outcomes of a program for early prevention of cardiovascular events: a growth-curve analysis. </a:t>
            </a:r>
            <a:r>
              <a:rPr lang="en-US" sz="1600" i="1">
                <a:solidFill>
                  <a:srgbClr val="788F98"/>
                </a:solidFill>
              </a:rPr>
              <a:t>J </a:t>
            </a:r>
            <a:r>
              <a:rPr lang="en-US" sz="1600" i="1" err="1">
                <a:solidFill>
                  <a:srgbClr val="788F98"/>
                </a:solidFill>
              </a:rPr>
              <a:t>Cardiovasc</a:t>
            </a:r>
            <a:r>
              <a:rPr lang="en-US" sz="1600" i="1">
                <a:solidFill>
                  <a:srgbClr val="788F98"/>
                </a:solidFill>
              </a:rPr>
              <a:t> </a:t>
            </a:r>
            <a:r>
              <a:rPr lang="en-US" sz="1600" i="1" err="1">
                <a:solidFill>
                  <a:srgbClr val="788F98"/>
                </a:solidFill>
              </a:rPr>
              <a:t>Nurs</a:t>
            </a:r>
            <a:r>
              <a:rPr lang="en-US" sz="1600" i="1">
                <a:solidFill>
                  <a:srgbClr val="788F98"/>
                </a:solidFill>
              </a:rPr>
              <a:t>, 30</a:t>
            </a:r>
            <a:r>
              <a:rPr lang="en-US" sz="1600">
                <a:solidFill>
                  <a:srgbClr val="788F98"/>
                </a:solidFill>
              </a:rPr>
              <a:t>(4), 281-291. </a:t>
            </a:r>
            <a:endParaRPr lang="en-US" sz="1600" i="1">
              <a:solidFill>
                <a:srgbClr val="788F98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43200" y="1429668"/>
            <a:ext cx="6477000" cy="3983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8031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"/>
            <a:ext cx="8686800" cy="1429664"/>
          </a:xfrm>
        </p:spPr>
        <p:txBody>
          <a:bodyPr/>
          <a:lstStyle/>
          <a:p>
            <a:r>
              <a:rPr lang="en-US" sz="3200"/>
              <a:t>Generating a Positive Effect on </a:t>
            </a:r>
            <a:r>
              <a:rPr lang="en-US" sz="3200">
                <a:solidFill>
                  <a:schemeClr val="accent2"/>
                </a:solidFill>
              </a:rPr>
              <a:t>Lp-PLA2:</a:t>
            </a:r>
            <a:br>
              <a:rPr lang="en-US" sz="3200">
                <a:solidFill>
                  <a:schemeClr val="accent2"/>
                </a:solidFill>
              </a:rPr>
            </a:br>
            <a:r>
              <a:rPr lang="en-US" sz="3200">
                <a:solidFill>
                  <a:schemeClr val="accent2"/>
                </a:solidFill>
              </a:rPr>
              <a:t>biomarker of intimal inflammation &amp; active atherosclerosis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81200" y="5780782"/>
            <a:ext cx="701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accent4"/>
                </a:solidFill>
              </a:rPr>
              <a:t>Feng, D., Esperat, M. C., Doneen, A. L., Bale, B., Song, H., &amp; Green, A. E. (2015). Eight-year outcomes of a program for early prevention of cardiovascular events: a growth-curve analysis. </a:t>
            </a:r>
            <a:r>
              <a:rPr lang="en-US" sz="1600" i="1">
                <a:solidFill>
                  <a:schemeClr val="accent4"/>
                </a:solidFill>
              </a:rPr>
              <a:t>J </a:t>
            </a:r>
            <a:r>
              <a:rPr lang="en-US" sz="1600" i="1" err="1">
                <a:solidFill>
                  <a:schemeClr val="accent4"/>
                </a:solidFill>
              </a:rPr>
              <a:t>Cardiovasc</a:t>
            </a:r>
            <a:r>
              <a:rPr lang="en-US" sz="1600" i="1">
                <a:solidFill>
                  <a:schemeClr val="accent4"/>
                </a:solidFill>
              </a:rPr>
              <a:t> </a:t>
            </a:r>
            <a:r>
              <a:rPr lang="en-US" sz="1600" i="1" err="1">
                <a:solidFill>
                  <a:schemeClr val="accent4"/>
                </a:solidFill>
              </a:rPr>
              <a:t>Nurs</a:t>
            </a:r>
            <a:r>
              <a:rPr lang="en-US" sz="1600" i="1">
                <a:solidFill>
                  <a:schemeClr val="accent4"/>
                </a:solidFill>
              </a:rPr>
              <a:t>, 30</a:t>
            </a:r>
            <a:r>
              <a:rPr lang="en-US" sz="1600">
                <a:solidFill>
                  <a:schemeClr val="accent4"/>
                </a:solidFill>
              </a:rPr>
              <a:t>(4), 281-291. </a:t>
            </a:r>
            <a:endParaRPr lang="en-US" sz="1600" i="1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0" y="1524000"/>
            <a:ext cx="6248400" cy="388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4766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"/>
            <a:ext cx="8686800" cy="1429664"/>
          </a:xfrm>
        </p:spPr>
        <p:txBody>
          <a:bodyPr/>
          <a:lstStyle/>
          <a:p>
            <a:r>
              <a:rPr lang="en-US" sz="3200"/>
              <a:t>Bale/Doneen Method is Effective in Generating a Positive Effect on the Atherosclerotic Disease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0" y="2286003"/>
            <a:ext cx="8081040" cy="2895599"/>
          </a:xfrm>
        </p:spPr>
        <p:txBody>
          <a:bodyPr/>
          <a:lstStyle/>
          <a:p>
            <a:pPr marL="0" indent="0" algn="ctr">
              <a:buNone/>
            </a:pPr>
            <a:r>
              <a:rPr lang="en-US"/>
              <a:t>Findings suggest that the Bale/Doneen Method is effective in generating a positive effect on the atherosclerotic disease process by achieving regression of disease in the carotid arteries.</a:t>
            </a:r>
          </a:p>
          <a:p>
            <a:pPr marL="0" indent="0">
              <a:buNone/>
            </a:pPr>
            <a:endParaRPr lang="en-US" sz="2400"/>
          </a:p>
        </p:txBody>
      </p:sp>
      <p:sp>
        <p:nvSpPr>
          <p:cNvPr id="5" name="TextBox 4"/>
          <p:cNvSpPr txBox="1"/>
          <p:nvPr/>
        </p:nvSpPr>
        <p:spPr>
          <a:xfrm>
            <a:off x="1981200" y="5780782"/>
            <a:ext cx="6934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788F98"/>
                </a:solidFill>
              </a:rPr>
              <a:t>Feng, D., Esperat, M. C., Doneen, A. L., Bale, B., Song, H., &amp; Green, A. E. (2015). Eight-year outcomes of a program for early prevention of cardiovascular events: a growth-curve analysis. </a:t>
            </a:r>
            <a:r>
              <a:rPr lang="en-US" sz="1600" i="1">
                <a:solidFill>
                  <a:srgbClr val="788F98"/>
                </a:solidFill>
              </a:rPr>
              <a:t>J </a:t>
            </a:r>
            <a:r>
              <a:rPr lang="en-US" sz="1600" i="1" err="1">
                <a:solidFill>
                  <a:srgbClr val="788F98"/>
                </a:solidFill>
              </a:rPr>
              <a:t>Cardiovasc</a:t>
            </a:r>
            <a:r>
              <a:rPr lang="en-US" sz="1600" i="1">
                <a:solidFill>
                  <a:srgbClr val="788F98"/>
                </a:solidFill>
              </a:rPr>
              <a:t> </a:t>
            </a:r>
            <a:r>
              <a:rPr lang="en-US" sz="1600" i="1" err="1">
                <a:solidFill>
                  <a:srgbClr val="788F98"/>
                </a:solidFill>
              </a:rPr>
              <a:t>Nurs</a:t>
            </a:r>
            <a:r>
              <a:rPr lang="en-US" sz="1600" i="1">
                <a:solidFill>
                  <a:srgbClr val="788F98"/>
                </a:solidFill>
              </a:rPr>
              <a:t>, 30</a:t>
            </a:r>
            <a:r>
              <a:rPr lang="en-US" sz="1600">
                <a:solidFill>
                  <a:srgbClr val="788F98"/>
                </a:solidFill>
              </a:rPr>
              <a:t>(4), 281-291. </a:t>
            </a:r>
            <a:endParaRPr lang="en-US" sz="1600" i="1">
              <a:solidFill>
                <a:srgbClr val="788F9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2919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3" y="76204"/>
            <a:ext cx="8385175" cy="1676399"/>
          </a:xfrm>
        </p:spPr>
        <p:txBody>
          <a:bodyPr/>
          <a:lstStyle/>
          <a:p>
            <a:pPr>
              <a:defRPr/>
            </a:pPr>
            <a:r>
              <a:rPr lang="en-US" sz="3600"/>
              <a:t>Comprehensive CVD Risk Management Generates a Positive Effect                    on Carotid ASVD</a:t>
            </a:r>
          </a:p>
        </p:txBody>
      </p:sp>
      <p:sp>
        <p:nvSpPr>
          <p:cNvPr id="311300" name="TextBox 4"/>
          <p:cNvSpPr txBox="1">
            <a:spLocks noChangeArrowheads="1"/>
          </p:cNvSpPr>
          <p:nvPr/>
        </p:nvSpPr>
        <p:spPr bwMode="auto">
          <a:xfrm>
            <a:off x="1524000" y="556260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0" tIns="45663" rIns="91320" bIns="45663">
            <a:spAutoFit/>
          </a:bodyPr>
          <a:lstStyle>
            <a:lvl1pPr defTabSz="1006475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10064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1006475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10064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1006475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None/>
            </a:pPr>
            <a:endParaRPr lang="en-US" altLang="en-US" sz="1800">
              <a:solidFill>
                <a:srgbClr val="FFC000"/>
              </a:solidFill>
            </a:endParaRPr>
          </a:p>
        </p:txBody>
      </p:sp>
      <p:sp>
        <p:nvSpPr>
          <p:cNvPr id="311301" name="TextBox 2"/>
          <p:cNvSpPr txBox="1">
            <a:spLocks noChangeArrowheads="1"/>
          </p:cNvSpPr>
          <p:nvPr/>
        </p:nvSpPr>
        <p:spPr bwMode="auto">
          <a:xfrm>
            <a:off x="1981200" y="5525039"/>
            <a:ext cx="67818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600">
                <a:solidFill>
                  <a:srgbClr val="788F98"/>
                </a:solidFill>
              </a:rPr>
              <a:t>Cheng, H. G., Patel, B. S., Martin, S. S., </a:t>
            </a:r>
            <a:r>
              <a:rPr lang="en-US" altLang="en-US" sz="1600" err="1">
                <a:solidFill>
                  <a:srgbClr val="788F98"/>
                </a:solidFill>
              </a:rPr>
              <a:t>Blaha</a:t>
            </a:r>
            <a:r>
              <a:rPr lang="en-US" altLang="en-US" sz="1600">
                <a:solidFill>
                  <a:srgbClr val="788F98"/>
                </a:solidFill>
              </a:rPr>
              <a:t>, M., Doneen, A., Bale, B., &amp; Jones, S. R. (2016). Effect of comprehensive cardiovascular disease risk management on longitudinal changes in carotid artery intima-media thickness in a community-based prevention clinic. </a:t>
            </a:r>
            <a:r>
              <a:rPr lang="en-US" altLang="en-US" sz="1600" i="1">
                <a:solidFill>
                  <a:srgbClr val="788F98"/>
                </a:solidFill>
              </a:rPr>
              <a:t>Archives of Medical Science, 12</a:t>
            </a:r>
            <a:r>
              <a:rPr lang="en-US" altLang="en-US" sz="1600">
                <a:solidFill>
                  <a:srgbClr val="788F98"/>
                </a:solidFill>
              </a:rPr>
              <a:t>(4), 728-735.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3" y="2565403"/>
            <a:ext cx="3021013" cy="119062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303" name="Picture 7" descr="Description: Description: cid:image001.jpg@01C9DFC3.2B396BD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938" y="2655888"/>
            <a:ext cx="2895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15727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3" y="0"/>
            <a:ext cx="8385175" cy="8382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2800"/>
              <a:t>Longitudinal changes in carotid artery intima-media thickness in a community-based prevention clinic.  </a:t>
            </a:r>
          </a:p>
        </p:txBody>
      </p:sp>
      <p:sp>
        <p:nvSpPr>
          <p:cNvPr id="313348" name="TextBox 4"/>
          <p:cNvSpPr txBox="1">
            <a:spLocks noChangeArrowheads="1"/>
          </p:cNvSpPr>
          <p:nvPr/>
        </p:nvSpPr>
        <p:spPr bwMode="auto">
          <a:xfrm>
            <a:off x="1524000" y="556260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0" tIns="45663" rIns="91320" bIns="45663">
            <a:spAutoFit/>
          </a:bodyPr>
          <a:lstStyle>
            <a:lvl1pPr defTabSz="1006475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10064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1006475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10064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1006475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None/>
            </a:pPr>
            <a:endParaRPr lang="en-US" altLang="en-US" sz="1800">
              <a:solidFill>
                <a:srgbClr val="FFC000"/>
              </a:solidFill>
            </a:endParaRPr>
          </a:p>
        </p:txBody>
      </p:sp>
      <p:sp>
        <p:nvSpPr>
          <p:cNvPr id="313349" name="TextBox 2"/>
          <p:cNvSpPr txBox="1">
            <a:spLocks noChangeArrowheads="1"/>
          </p:cNvSpPr>
          <p:nvPr/>
        </p:nvSpPr>
        <p:spPr bwMode="auto">
          <a:xfrm>
            <a:off x="1981203" y="5499639"/>
            <a:ext cx="708660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600">
                <a:solidFill>
                  <a:srgbClr val="788F98"/>
                </a:solidFill>
              </a:rPr>
              <a:t>Cheng, H. G., Patel, B. S., Martin, S. S., </a:t>
            </a:r>
            <a:r>
              <a:rPr lang="en-US" altLang="en-US" sz="1600" err="1">
                <a:solidFill>
                  <a:srgbClr val="788F98"/>
                </a:solidFill>
              </a:rPr>
              <a:t>Blaha</a:t>
            </a:r>
            <a:r>
              <a:rPr lang="en-US" altLang="en-US" sz="1600">
                <a:solidFill>
                  <a:srgbClr val="788F98"/>
                </a:solidFill>
              </a:rPr>
              <a:t>, M., Doneen, A., Bale, B., &amp; Jones, S. R. (2016). Effect of comprehensive cardiovascular disease risk management on longitudinal changes in carotid artery intima-media thickness in a community-based prevention clinic. </a:t>
            </a:r>
            <a:r>
              <a:rPr lang="en-US" altLang="en-US" sz="1600" i="1">
                <a:solidFill>
                  <a:srgbClr val="788F98"/>
                </a:solidFill>
              </a:rPr>
              <a:t>Archives of Medical Science, 12</a:t>
            </a:r>
            <a:r>
              <a:rPr lang="en-US" altLang="en-US" sz="1600">
                <a:solidFill>
                  <a:srgbClr val="788F98"/>
                </a:solidFill>
              </a:rPr>
              <a:t>(4), 728-735. </a:t>
            </a:r>
          </a:p>
        </p:txBody>
      </p:sp>
      <p:sp>
        <p:nvSpPr>
          <p:cNvPr id="313350" name="TextBox 5"/>
          <p:cNvSpPr txBox="1">
            <a:spLocks noChangeArrowheads="1"/>
          </p:cNvSpPr>
          <p:nvPr/>
        </p:nvSpPr>
        <p:spPr bwMode="auto">
          <a:xfrm>
            <a:off x="2057400" y="1926610"/>
            <a:ext cx="8229600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000"/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800"/>
              <a:t>324 pts; treated with BDM for 5 yrs. 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endParaRPr lang="en-US" altLang="en-US" sz="2800"/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800"/>
              <a:t>Plaque quality analyzed for association with CVD risk reduction treatment. 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3111904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8100"/>
            <a:ext cx="8686800" cy="7239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2800"/>
              <a:t>Longitudinal changes in carotid artery intima-media thickness in a community-based prevention clinic. </a:t>
            </a:r>
          </a:p>
        </p:txBody>
      </p:sp>
      <p:pic>
        <p:nvPicPr>
          <p:cNvPr id="325637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62" b="47787"/>
          <a:stretch/>
        </p:blipFill>
        <p:spPr>
          <a:xfrm>
            <a:off x="2362200" y="1143001"/>
            <a:ext cx="7467600" cy="3505200"/>
          </a:xfrm>
        </p:spPr>
      </p:pic>
      <p:sp>
        <p:nvSpPr>
          <p:cNvPr id="325636" name="TextBox 4"/>
          <p:cNvSpPr txBox="1">
            <a:spLocks noChangeArrowheads="1"/>
          </p:cNvSpPr>
          <p:nvPr/>
        </p:nvSpPr>
        <p:spPr bwMode="auto">
          <a:xfrm>
            <a:off x="1524000" y="5574268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0" tIns="45663" rIns="91320" bIns="45663">
            <a:spAutoFit/>
          </a:bodyPr>
          <a:lstStyle>
            <a:lvl1pPr defTabSz="1006475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10064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1006475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10064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1006475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None/>
            </a:pPr>
            <a:endParaRPr lang="en-US" altLang="en-US" sz="1800">
              <a:solidFill>
                <a:srgbClr val="FFC000"/>
              </a:solidFill>
            </a:endParaRPr>
          </a:p>
        </p:txBody>
      </p:sp>
      <p:sp>
        <p:nvSpPr>
          <p:cNvPr id="325638" name="TextBox 2"/>
          <p:cNvSpPr txBox="1">
            <a:spLocks noChangeArrowheads="1"/>
          </p:cNvSpPr>
          <p:nvPr/>
        </p:nvSpPr>
        <p:spPr bwMode="auto">
          <a:xfrm>
            <a:off x="1981203" y="5780782"/>
            <a:ext cx="685799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600">
                <a:solidFill>
                  <a:srgbClr val="788F98"/>
                </a:solidFill>
              </a:rPr>
              <a:t>Cheng, H. G., et. al. (2016). Effect of comprehensive cardiovascular disease risk management on longitudinal changes in carotid artery intima-media thickness in a community-based prevention clinic. </a:t>
            </a:r>
            <a:r>
              <a:rPr lang="en-US" altLang="en-US" sz="1600" i="1">
                <a:solidFill>
                  <a:srgbClr val="788F98"/>
                </a:solidFill>
              </a:rPr>
              <a:t>Archives of Medical Science, 12</a:t>
            </a:r>
            <a:r>
              <a:rPr lang="en-US" altLang="en-US" sz="1600">
                <a:solidFill>
                  <a:srgbClr val="788F98"/>
                </a:solidFill>
              </a:rPr>
              <a:t>(4), 728-735.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09800" y="4593104"/>
            <a:ext cx="7772400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% of lipid rich plaque reduced to zero at five </a:t>
            </a:r>
            <a:r>
              <a:rPr lang="en-US" sz="2800" err="1">
                <a:solidFill>
                  <a:schemeClr val="bg1"/>
                </a:solidFill>
              </a:rPr>
              <a:t>yrs</a:t>
            </a:r>
            <a:r>
              <a:rPr lang="en-US" sz="2800">
                <a:solidFill>
                  <a:schemeClr val="bg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4999036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915400" cy="8382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2800"/>
              <a:t>Longitudinal changes in carotid artery intima-media thickness in a community-based prevention clinic. </a:t>
            </a:r>
          </a:p>
        </p:txBody>
      </p:sp>
      <p:sp>
        <p:nvSpPr>
          <p:cNvPr id="315396" name="TextBox 4"/>
          <p:cNvSpPr txBox="1">
            <a:spLocks noChangeArrowheads="1"/>
          </p:cNvSpPr>
          <p:nvPr/>
        </p:nvSpPr>
        <p:spPr bwMode="auto">
          <a:xfrm>
            <a:off x="1524000" y="556260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0" tIns="45663" rIns="91320" bIns="45663">
            <a:spAutoFit/>
          </a:bodyPr>
          <a:lstStyle>
            <a:lvl1pPr defTabSz="1006475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10064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1006475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10064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1006475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None/>
            </a:pPr>
            <a:endParaRPr lang="en-US" altLang="en-US" sz="1800">
              <a:solidFill>
                <a:srgbClr val="788F98"/>
              </a:solidFill>
            </a:endParaRP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1981203" y="5496464"/>
            <a:ext cx="701040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1600">
                <a:solidFill>
                  <a:srgbClr val="788F98"/>
                </a:solidFill>
              </a:rPr>
              <a:t>Cheng, H. G., B. S. Patel, S. S. Martin, M. Blaha, A. Doneen, B. Bale and S. R. Jones (2016). "Effect of comprehensive cardiovascular disease risk management on longitudinal changes in carotid artery intima-media thickness in a community-based prevention clinic." </a:t>
            </a:r>
            <a:r>
              <a:rPr lang="en-US" sz="1600" u="sng">
                <a:solidFill>
                  <a:srgbClr val="788F98"/>
                </a:solidFill>
              </a:rPr>
              <a:t>Archives of Medical Science</a:t>
            </a:r>
            <a:r>
              <a:rPr lang="en-US" sz="1600">
                <a:solidFill>
                  <a:srgbClr val="788F98"/>
                </a:solidFill>
              </a:rPr>
              <a:t> </a:t>
            </a:r>
            <a:r>
              <a:rPr lang="en-US" sz="1600" b="1">
                <a:solidFill>
                  <a:srgbClr val="788F98"/>
                </a:solidFill>
              </a:rPr>
              <a:t>12</a:t>
            </a:r>
            <a:r>
              <a:rPr lang="en-US" sz="1600">
                <a:solidFill>
                  <a:srgbClr val="788F98"/>
                </a:solidFill>
              </a:rPr>
              <a:t>(4): 728-735</a:t>
            </a:r>
            <a:endParaRPr lang="en-US" altLang="en-US" sz="1800">
              <a:solidFill>
                <a:srgbClr val="788F98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09800" y="2362200"/>
            <a:ext cx="7848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/>
              <a:t>These results show the beneficial effect of the BaleDoneen Method on vulnerable arterial plaque.</a:t>
            </a:r>
          </a:p>
        </p:txBody>
      </p:sp>
    </p:spTree>
    <p:extLst>
      <p:ext uri="{BB962C8B-B14F-4D97-AF65-F5344CB8AC3E}">
        <p14:creationId xmlns:p14="http://schemas.microsoft.com/office/powerpoint/2010/main" val="7895644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3186A-7F42-49E7-BA61-27885B50D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-69053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What vantage points can we safely look for plaque in the artery wall?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D9B92B3-BDE5-4FFB-8692-4A853FBC52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91423" y="1447295"/>
            <a:ext cx="3578876" cy="5045579"/>
          </a:xfr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6FE800C7-6DFE-42AF-8FF9-734F96A4BC5A}"/>
              </a:ext>
            </a:extLst>
          </p:cNvPr>
          <p:cNvSpPr/>
          <p:nvPr/>
        </p:nvSpPr>
        <p:spPr>
          <a:xfrm rot="10800000">
            <a:off x="6391505" y="2391287"/>
            <a:ext cx="978408" cy="484632"/>
          </a:xfrm>
          <a:prstGeom prst="rightArrow">
            <a:avLst/>
          </a:prstGeom>
          <a:solidFill>
            <a:srgbClr val="FF0000"/>
          </a:solidFill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346267E2-EE9F-485F-9599-0072CFA81C61}"/>
              </a:ext>
            </a:extLst>
          </p:cNvPr>
          <p:cNvSpPr/>
          <p:nvPr/>
        </p:nvSpPr>
        <p:spPr>
          <a:xfrm rot="10800000">
            <a:off x="6587391" y="3351117"/>
            <a:ext cx="978408" cy="484632"/>
          </a:xfrm>
          <a:prstGeom prst="rightArrow">
            <a:avLst/>
          </a:prstGeom>
          <a:solidFill>
            <a:srgbClr val="FF0000"/>
          </a:solidFill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6BF3C5EC-C8E2-42B5-9C02-68665AE5C487}"/>
              </a:ext>
            </a:extLst>
          </p:cNvPr>
          <p:cNvSpPr/>
          <p:nvPr/>
        </p:nvSpPr>
        <p:spPr>
          <a:xfrm rot="10800000">
            <a:off x="6332695" y="4088581"/>
            <a:ext cx="978408" cy="484632"/>
          </a:xfrm>
          <a:prstGeom prst="rightArrow">
            <a:avLst/>
          </a:prstGeom>
          <a:solidFill>
            <a:srgbClr val="FF0000"/>
          </a:solidFill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EA3EB972-B1EF-45A7-992C-EDEB817D5447}"/>
              </a:ext>
            </a:extLst>
          </p:cNvPr>
          <p:cNvSpPr/>
          <p:nvPr/>
        </p:nvSpPr>
        <p:spPr>
          <a:xfrm rot="10800000">
            <a:off x="6511396" y="4762130"/>
            <a:ext cx="978408" cy="484632"/>
          </a:xfrm>
          <a:prstGeom prst="rightArrow">
            <a:avLst/>
          </a:prstGeom>
          <a:solidFill>
            <a:srgbClr val="FF0000"/>
          </a:solidFill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487D9C-D1C3-4FB2-A889-B05623E8C102}"/>
              </a:ext>
            </a:extLst>
          </p:cNvPr>
          <p:cNvSpPr txBox="1"/>
          <p:nvPr/>
        </p:nvSpPr>
        <p:spPr>
          <a:xfrm>
            <a:off x="8093902" y="2448937"/>
            <a:ext cx="1377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Carotid IMT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428B84-0D43-4AE3-83D4-3095660F5356}"/>
              </a:ext>
            </a:extLst>
          </p:cNvPr>
          <p:cNvSpPr txBox="1"/>
          <p:nvPr/>
        </p:nvSpPr>
        <p:spPr>
          <a:xfrm>
            <a:off x="8093901" y="3388885"/>
            <a:ext cx="12362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/>
              <a:t>CACS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AA8053-9974-4930-BACC-0E62B81A8BA6}"/>
              </a:ext>
            </a:extLst>
          </p:cNvPr>
          <p:cNvSpPr txBox="1"/>
          <p:nvPr/>
        </p:nvSpPr>
        <p:spPr>
          <a:xfrm>
            <a:off x="8093901" y="4146231"/>
            <a:ext cx="631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AAA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68334A-5A6D-4434-BC1D-CD3160F95FB3}"/>
              </a:ext>
            </a:extLst>
          </p:cNvPr>
          <p:cNvSpPr txBox="1"/>
          <p:nvPr/>
        </p:nvSpPr>
        <p:spPr>
          <a:xfrm>
            <a:off x="8110015" y="4762130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Femoral IMT</a:t>
            </a:r>
          </a:p>
        </p:txBody>
      </p:sp>
    </p:spTree>
    <p:extLst>
      <p:ext uri="{BB962C8B-B14F-4D97-AF65-F5344CB8AC3E}">
        <p14:creationId xmlns:p14="http://schemas.microsoft.com/office/powerpoint/2010/main" val="4893528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816E7-31D3-4297-9E3A-46267A2B6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3175" y="169084"/>
            <a:ext cx="7726363" cy="595313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b="1" dirty="0"/>
              <a:t>Coronary Artery Calcium (CAC)</a:t>
            </a:r>
          </a:p>
        </p:txBody>
      </p:sp>
      <p:pic>
        <p:nvPicPr>
          <p:cNvPr id="51204" name="Content Placeholder 4" descr="http://www.hangthebankers.com/wp-content/uploads/2012/08/Artery-calcification-426x188.jpg">
            <a:extLst>
              <a:ext uri="{FF2B5EF4-FFF2-40B4-BE49-F238E27FC236}">
                <a16:creationId xmlns:a16="http://schemas.microsoft.com/office/drawing/2014/main" id="{C7F7359B-9515-4029-B541-9DB2D48DEBE6}"/>
              </a:ext>
            </a:extLst>
          </p:cNvPr>
          <p:cNvPicPr>
            <a:picLocks noGrp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2084" y="1248659"/>
            <a:ext cx="5715000" cy="3966238"/>
          </a:xfrm>
        </p:spPr>
      </p:pic>
      <p:sp>
        <p:nvSpPr>
          <p:cNvPr id="60421" name="TextBox 5">
            <a:extLst>
              <a:ext uri="{FF2B5EF4-FFF2-40B4-BE49-F238E27FC236}">
                <a16:creationId xmlns:a16="http://schemas.microsoft.com/office/drawing/2014/main" id="{EEAC3B2F-ABCF-4BC2-9733-0390160257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6200775"/>
            <a:ext cx="8945563" cy="5388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1451" dirty="0" err="1">
                <a:solidFill>
                  <a:schemeClr val="accent3"/>
                </a:solidFill>
              </a:rPr>
              <a:t>Budoff</a:t>
            </a:r>
            <a:r>
              <a:rPr lang="en-US" altLang="en-US" sz="1451" dirty="0">
                <a:solidFill>
                  <a:schemeClr val="accent3"/>
                </a:solidFill>
              </a:rPr>
              <a:t>, M. J., et. al., (2006). Council on Cardiovascular Radiology and Intervention, and Committee on Cardiac Imaging, Council on Clinical Cardiology.  C</a:t>
            </a:r>
            <a:r>
              <a:rPr lang="en-US" altLang="en-US" sz="1451" i="1" dirty="0">
                <a:solidFill>
                  <a:schemeClr val="accent3"/>
                </a:solidFill>
              </a:rPr>
              <a:t>irculation, 114</a:t>
            </a:r>
            <a:r>
              <a:rPr lang="en-US" altLang="en-US" sz="1451" dirty="0">
                <a:solidFill>
                  <a:schemeClr val="accent3"/>
                </a:solidFill>
              </a:rPr>
              <a:t>(16), 1761-1791. </a:t>
            </a:r>
            <a:endParaRPr lang="en-US" altLang="en-US" sz="1451" i="1" dirty="0">
              <a:solidFill>
                <a:schemeClr val="accent3"/>
              </a:solidFill>
            </a:endParaRPr>
          </a:p>
        </p:txBody>
      </p:sp>
      <p:sp>
        <p:nvSpPr>
          <p:cNvPr id="51206" name="TextBox 2">
            <a:extLst>
              <a:ext uri="{FF2B5EF4-FFF2-40B4-BE49-F238E27FC236}">
                <a16:creationId xmlns:a16="http://schemas.microsoft.com/office/drawing/2014/main" id="{1ADA46A3-A716-4C52-950E-6F5FE1D24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5032" y="1462063"/>
            <a:ext cx="4754563" cy="353943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Lato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Lato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Lato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>
                <a:latin typeface="Arial" panose="020B0604020202020204" pitchFamily="34" charset="0"/>
              </a:rPr>
              <a:t>CAC documents presence of arterial disease.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200">
              <a:latin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>
                <a:latin typeface="Arial" panose="020B0604020202020204" pitchFamily="34" charset="0"/>
              </a:rPr>
              <a:t>Identifies patients at increased risk for heart attack &amp;  CV death</a:t>
            </a:r>
            <a:r>
              <a:rPr lang="en-US" altLang="en-US" sz="320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0FBD8C6-F43C-48BB-A54A-0C1AE88F34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6925" y="147711"/>
            <a:ext cx="8058150" cy="57018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4CA53A-BB6C-4C76-BD0A-D625AF556F9C}"/>
              </a:ext>
            </a:extLst>
          </p:cNvPr>
          <p:cNvSpPr txBox="1"/>
          <p:nvPr/>
        </p:nvSpPr>
        <p:spPr>
          <a:xfrm>
            <a:off x="2987040" y="4557934"/>
            <a:ext cx="40715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accent3"/>
                </a:solidFill>
              </a:rPr>
              <a:t>www.ahaforlife.com</a:t>
            </a:r>
          </a:p>
        </p:txBody>
      </p:sp>
    </p:spTree>
    <p:extLst>
      <p:ext uri="{BB962C8B-B14F-4D97-AF65-F5344CB8AC3E}">
        <p14:creationId xmlns:p14="http://schemas.microsoft.com/office/powerpoint/2010/main" val="37940684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>
            <a:extLst>
              <a:ext uri="{FF2B5EF4-FFF2-40B4-BE49-F238E27FC236}">
                <a16:creationId xmlns:a16="http://schemas.microsoft.com/office/drawing/2014/main" id="{F20F3B32-B624-48FC-A23E-A976ADCC5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896599" cy="1325563"/>
          </a:xfrm>
        </p:spPr>
        <p:txBody>
          <a:bodyPr/>
          <a:lstStyle/>
          <a:p>
            <a:pPr algn="ctr"/>
            <a:r>
              <a:rPr lang="en-US" altLang="en-US" sz="4000" b="1" dirty="0">
                <a:latin typeface="Lato" charset="0"/>
              </a:rPr>
              <a:t>Significant Weakness of Coronary Calcium Score MUST be recognized</a:t>
            </a:r>
          </a:p>
        </p:txBody>
      </p:sp>
      <p:pic>
        <p:nvPicPr>
          <p:cNvPr id="59395" name="Content Placeholder 5">
            <a:extLst>
              <a:ext uri="{FF2B5EF4-FFF2-40B4-BE49-F238E27FC236}">
                <a16:creationId xmlns:a16="http://schemas.microsoft.com/office/drawing/2014/main" id="{D9D6C9EF-C1CC-443B-8413-8BC51C91B2F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29000" y="1828800"/>
            <a:ext cx="4953001" cy="2303721"/>
          </a:xfrm>
          <a:ln w="41275">
            <a:solidFill>
              <a:schemeClr val="accent3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5F4C1A-9A56-4C61-9345-236CF08AB1E2}"/>
              </a:ext>
            </a:extLst>
          </p:cNvPr>
          <p:cNvSpPr txBox="1"/>
          <p:nvPr/>
        </p:nvSpPr>
        <p:spPr>
          <a:xfrm>
            <a:off x="2131724" y="4419600"/>
            <a:ext cx="777969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latin typeface="+mn-lt"/>
              </a:rPr>
              <a:t>1. Cannot detect non-calcified plaque</a:t>
            </a:r>
          </a:p>
          <a:p>
            <a:pPr algn="ctr"/>
            <a:r>
              <a:rPr lang="en-US" sz="3200" b="1" dirty="0">
                <a:latin typeface="+mn-lt"/>
              </a:rPr>
              <a:t>2. A zero score does not rule out stenosis </a:t>
            </a:r>
          </a:p>
          <a:p>
            <a:pPr algn="ctr"/>
            <a:r>
              <a:rPr lang="en-US" sz="3200" b="1" dirty="0">
                <a:latin typeface="+mn-lt"/>
              </a:rPr>
              <a:t>3. Can’t use to follow disease over time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09075-B6AC-41AC-B686-EF1683D1D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lang="en-US" sz="4000" b="1" dirty="0"/>
              <a:t>It’s the uncalcified plaque we need to be concerned about!</a:t>
            </a:r>
          </a:p>
        </p:txBody>
      </p:sp>
      <p:sp>
        <p:nvSpPr>
          <p:cNvPr id="161798" name="TextBox 7">
            <a:extLst>
              <a:ext uri="{FF2B5EF4-FFF2-40B4-BE49-F238E27FC236}">
                <a16:creationId xmlns:a16="http://schemas.microsoft.com/office/drawing/2014/main" id="{603E05F2-DFD3-40CF-8350-36B56A8DC2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3" y="1720850"/>
            <a:ext cx="32242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b="1">
                <a:solidFill>
                  <a:schemeClr val="bg2"/>
                </a:solidFill>
              </a:rPr>
              <a:t>Echogenic (stable/calcified)</a:t>
            </a:r>
          </a:p>
        </p:txBody>
      </p:sp>
      <p:sp>
        <p:nvSpPr>
          <p:cNvPr id="161799" name="Rectangle 8">
            <a:extLst>
              <a:ext uri="{FF2B5EF4-FFF2-40B4-BE49-F238E27FC236}">
                <a16:creationId xmlns:a16="http://schemas.microsoft.com/office/drawing/2014/main" id="{AD0FF93C-DD15-405F-80D3-8BD03A82D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8341" y="5638800"/>
            <a:ext cx="7936938" cy="914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solidFill>
                  <a:schemeClr val="accent3"/>
                </a:solidFill>
              </a:rPr>
              <a:t>Sun, J., et. al. (2017). Carotid Plaque Lipid Content and Fibrous Cap Status Predict Systemic CV Outcomes. </a:t>
            </a:r>
            <a:r>
              <a:rPr lang="en-US" altLang="en-US" sz="1800" i="1" dirty="0">
                <a:solidFill>
                  <a:schemeClr val="accent3"/>
                </a:solidFill>
              </a:rPr>
              <a:t>The MRI </a:t>
            </a:r>
            <a:r>
              <a:rPr lang="en-US" altLang="en-US" sz="1800" i="1" dirty="0" err="1">
                <a:solidFill>
                  <a:schemeClr val="accent3"/>
                </a:solidFill>
              </a:rPr>
              <a:t>Substudy</a:t>
            </a:r>
            <a:r>
              <a:rPr lang="en-US" altLang="en-US" sz="1800" i="1" dirty="0">
                <a:solidFill>
                  <a:schemeClr val="accent3"/>
                </a:solidFill>
              </a:rPr>
              <a:t> in AIM-HIGH,                        JACC Imaging. 10</a:t>
            </a:r>
            <a:r>
              <a:rPr lang="en-US" altLang="en-US" sz="1800" dirty="0">
                <a:solidFill>
                  <a:schemeClr val="accent3"/>
                </a:solidFill>
              </a:rPr>
              <a:t>(3), 241-249.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938F3B-E34B-4556-BA27-F11856A78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565" y="1720850"/>
            <a:ext cx="10182225" cy="361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0121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C0D3A-8A48-9D1A-6026-7B910C506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CT Angiography with Cleerly AI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B9FD36-D418-66AB-5934-07ACE1401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236" y="1534495"/>
            <a:ext cx="4602625" cy="4405262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DDA5DC9-29C3-5D2E-2000-2E45B2872F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984897" y="1534495"/>
            <a:ext cx="4656414" cy="440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3922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2A2A167-70C3-ADEB-4CFF-5532691C6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6169" y="1553738"/>
            <a:ext cx="4685096" cy="43245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BC0D3A-8A48-9D1A-6026-7B910C506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CT Angiography with Cleerly AI</a:t>
            </a:r>
          </a:p>
        </p:txBody>
      </p:sp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02DCC589-751A-8C7D-12E7-D42F0F68AD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93375" y="1690690"/>
            <a:ext cx="4602625" cy="4391728"/>
          </a:xfrm>
        </p:spPr>
      </p:pic>
    </p:spTree>
    <p:extLst>
      <p:ext uri="{BB962C8B-B14F-4D97-AF65-F5344CB8AC3E}">
        <p14:creationId xmlns:p14="http://schemas.microsoft.com/office/powerpoint/2010/main" val="24985145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459" y="133542"/>
            <a:ext cx="8722407" cy="5932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739430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7" name="Picture 1">
            <a:extLst>
              <a:ext uri="{FF2B5EF4-FFF2-40B4-BE49-F238E27FC236}">
                <a16:creationId xmlns:a16="http://schemas.microsoft.com/office/drawing/2014/main" id="{9BD17BA2-4D52-4D72-A60A-8B2A6B9816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27" y="103622"/>
            <a:ext cx="11155680" cy="6650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eart 1">
            <a:extLst>
              <a:ext uri="{FF2B5EF4-FFF2-40B4-BE49-F238E27FC236}">
                <a16:creationId xmlns:a16="http://schemas.microsoft.com/office/drawing/2014/main" id="{FC725206-2FCD-9ADD-1616-6C3E4B782913}"/>
              </a:ext>
            </a:extLst>
          </p:cNvPr>
          <p:cNvSpPr/>
          <p:nvPr/>
        </p:nvSpPr>
        <p:spPr>
          <a:xfrm>
            <a:off x="9328417" y="3519287"/>
            <a:ext cx="45719" cy="45719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0049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2568118-12FD-570F-F965-19556A442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6881" y="415770"/>
            <a:ext cx="5688447" cy="602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7362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A1E429-DBC4-8BBD-745B-FF39FC48FF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4188" y="0"/>
            <a:ext cx="6891251" cy="6658495"/>
          </a:xfrm>
        </p:spPr>
      </p:pic>
    </p:spTree>
    <p:extLst>
      <p:ext uri="{BB962C8B-B14F-4D97-AF65-F5344CB8AC3E}">
        <p14:creationId xmlns:p14="http://schemas.microsoft.com/office/powerpoint/2010/main" val="34629236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C14F7CD-FCFA-40B6-94DA-DAA16B5B38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7723" y="228603"/>
            <a:ext cx="8038490" cy="587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2754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94E96BC-1EA8-BC61-034C-EA1AA14D7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9901" y="124865"/>
            <a:ext cx="6823364" cy="660826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034567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46B79-DA4B-4D02-B64D-BB01894A6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0" y="3"/>
            <a:ext cx="8293894" cy="1325563"/>
          </a:xfrm>
        </p:spPr>
        <p:txBody>
          <a:bodyPr/>
          <a:lstStyle/>
          <a:p>
            <a:pPr algn="ctr"/>
            <a:r>
              <a:rPr lang="en-US" sz="3200"/>
              <a:t>We have a healthcare system focused on “sick care” rather than “wellness care”. 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CD8ACD7-9ECF-4529-B4D9-A8A1884CA4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619500" y="1325563"/>
            <a:ext cx="4953000" cy="5029200"/>
          </a:xfrm>
        </p:spPr>
      </p:pic>
    </p:spTree>
    <p:extLst>
      <p:ext uri="{BB962C8B-B14F-4D97-AF65-F5344CB8AC3E}">
        <p14:creationId xmlns:p14="http://schemas.microsoft.com/office/powerpoint/2010/main" val="38214673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7" name="Picture 1">
            <a:extLst>
              <a:ext uri="{FF2B5EF4-FFF2-40B4-BE49-F238E27FC236}">
                <a16:creationId xmlns:a16="http://schemas.microsoft.com/office/drawing/2014/main" id="{9BD17BA2-4D52-4D72-A60A-8B2A6B9816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27" y="103622"/>
            <a:ext cx="11155680" cy="6650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eart 1">
            <a:extLst>
              <a:ext uri="{FF2B5EF4-FFF2-40B4-BE49-F238E27FC236}">
                <a16:creationId xmlns:a16="http://schemas.microsoft.com/office/drawing/2014/main" id="{FC725206-2FCD-9ADD-1616-6C3E4B782913}"/>
              </a:ext>
            </a:extLst>
          </p:cNvPr>
          <p:cNvSpPr/>
          <p:nvPr/>
        </p:nvSpPr>
        <p:spPr>
          <a:xfrm>
            <a:off x="9328417" y="3519287"/>
            <a:ext cx="45719" cy="45719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849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5FB6F-C024-4943-BB65-723786759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6210BA7-CED9-464F-8967-C97657EB01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650203" y="1698135"/>
            <a:ext cx="6350000" cy="4241800"/>
          </a:xfrm>
        </p:spPr>
      </p:pic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B219C08A-F2AB-43BB-B259-A5804A50B2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 bwMode="auto">
          <a:xfrm rot="20271341">
            <a:off x="1784709" y="687388"/>
            <a:ext cx="3855984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81322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9AB65-6DCC-45D8-9402-72E239CC5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959177"/>
          </a:xfrm>
        </p:spPr>
        <p:txBody>
          <a:bodyPr>
            <a:normAutofit fontScale="90000"/>
          </a:bodyPr>
          <a:lstStyle/>
          <a:p>
            <a:pPr algn="ctr"/>
            <a:r>
              <a:rPr lang="en-US"/>
              <a:t>The current medical system catches people AFTER they fall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845954F-E3C2-47EB-9089-478511E668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092325" y="1676400"/>
            <a:ext cx="8540750" cy="4267200"/>
          </a:xfrm>
        </p:spPr>
      </p:pic>
    </p:spTree>
    <p:extLst>
      <p:ext uri="{BB962C8B-B14F-4D97-AF65-F5344CB8AC3E}">
        <p14:creationId xmlns:p14="http://schemas.microsoft.com/office/powerpoint/2010/main" val="29397138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3" y="381000"/>
            <a:ext cx="7133165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4C4119-9D08-45D9-926E-5E4E0D6B2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4648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Copyright Bale/Doneen Paradigm</a:t>
            </a:r>
          </a:p>
        </p:txBody>
      </p:sp>
      <p:pic>
        <p:nvPicPr>
          <p:cNvPr id="20483" name="Content Placeholder 5">
            <a:extLst>
              <a:ext uri="{FF2B5EF4-FFF2-40B4-BE49-F238E27FC236}">
                <a16:creationId xmlns:a16="http://schemas.microsoft.com/office/drawing/2014/main" id="{2F4187D1-30D4-49AC-AA81-B962CEF48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447800"/>
            <a:ext cx="54864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Box 2">
            <a:extLst>
              <a:ext uri="{FF2B5EF4-FFF2-40B4-BE49-F238E27FC236}">
                <a16:creationId xmlns:a16="http://schemas.microsoft.com/office/drawing/2014/main" id="{EAB0E245-5880-436E-B172-ABE2AC0FCE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9725" y="685803"/>
            <a:ext cx="6432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800"/>
              <a:t>What is YOUR goal of optimal health?  </a:t>
            </a:r>
          </a:p>
        </p:txBody>
      </p:sp>
    </p:spTree>
    <p:extLst>
      <p:ext uri="{BB962C8B-B14F-4D97-AF65-F5344CB8AC3E}">
        <p14:creationId xmlns:p14="http://schemas.microsoft.com/office/powerpoint/2010/main" val="753959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2667000" y="5541169"/>
            <a:ext cx="2171700" cy="35718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Bale/Doneen Paradigm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04800"/>
            <a:ext cx="79248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9975287"/>
      </p:ext>
    </p:extLst>
  </p:cSld>
  <p:clrMapOvr>
    <a:masterClrMapping/>
  </p:clrMapOvr>
</p:sld>
</file>

<file path=ppt/theme/theme1.xml><?xml version="1.0" encoding="utf-8"?>
<a:theme xmlns:a="http://schemas.openxmlformats.org/drawingml/2006/main" name="BDM">
  <a:themeElements>
    <a:clrScheme name="Custom 1">
      <a:dk1>
        <a:srgbClr val="003C71"/>
      </a:dk1>
      <a:lt1>
        <a:sysClr val="window" lastClr="FFFFFF"/>
      </a:lt1>
      <a:dk2>
        <a:srgbClr val="789D4A"/>
      </a:dk2>
      <a:lt2>
        <a:srgbClr val="E7E6E6"/>
      </a:lt2>
      <a:accent1>
        <a:srgbClr val="426DA9"/>
      </a:accent1>
      <a:accent2>
        <a:srgbClr val="CC8A00"/>
      </a:accent2>
      <a:accent3>
        <a:srgbClr val="7E5475"/>
      </a:accent3>
      <a:accent4>
        <a:srgbClr val="788F98"/>
      </a:accent4>
      <a:accent5>
        <a:srgbClr val="8C857B"/>
      </a:accent5>
      <a:accent6>
        <a:srgbClr val="B7BF10"/>
      </a:accent6>
      <a:hlink>
        <a:srgbClr val="0563C1"/>
      </a:hlink>
      <a:folHlink>
        <a:srgbClr val="954F72"/>
      </a:folHlink>
    </a:clrScheme>
    <a:fontScheme name="BDM 1">
      <a:majorFont>
        <a:latin typeface="Lato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DM" id="{4AA08094-3110-4002-9B46-43B9B6D63E8D}" vid="{1C6F82A6-45F6-4ABE-989E-314056DB01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75F75B94D2C640AB04873E96ADA3E6" ma:contentTypeVersion="13" ma:contentTypeDescription="Create a new document." ma:contentTypeScope="" ma:versionID="ff02429ac0ec2a5af490c1fb93949708">
  <xsd:schema xmlns:xsd="http://www.w3.org/2001/XMLSchema" xmlns:xs="http://www.w3.org/2001/XMLSchema" xmlns:p="http://schemas.microsoft.com/office/2006/metadata/properties" xmlns:ns3="09c9fc22-1fbb-45cb-bc97-e8725280e748" xmlns:ns4="b4c32344-5660-4924-ab47-9d6a42f752f0" targetNamespace="http://schemas.microsoft.com/office/2006/metadata/properties" ma:root="true" ma:fieldsID="3199db0505a00b889b96e9a5164de315" ns3:_="" ns4:_="">
    <xsd:import namespace="09c9fc22-1fbb-45cb-bc97-e8725280e748"/>
    <xsd:import namespace="b4c32344-5660-4924-ab47-9d6a42f752f0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c9fc22-1fbb-45cb-bc97-e8725280e74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c32344-5660-4924-ab47-9d6a42f752f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6D3F7D8-3074-4D83-834F-86B42E3F4FD6}">
  <ds:schemaRefs>
    <ds:schemaRef ds:uri="09c9fc22-1fbb-45cb-bc97-e8725280e748"/>
    <ds:schemaRef ds:uri="b4c32344-5660-4924-ab47-9d6a42f752f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23DF286-03DE-42B2-B731-EA170FECEA5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69E8160-D2D0-4846-A9B4-60065A8DC77F}">
  <ds:schemaRefs>
    <ds:schemaRef ds:uri="09c9fc22-1fbb-45cb-bc97-e8725280e748"/>
    <ds:schemaRef ds:uri="http://schemas.microsoft.com/office/2006/metadata/properties"/>
    <ds:schemaRef ds:uri="http://purl.org/dc/dcmitype/"/>
    <ds:schemaRef ds:uri="http://purl.org/dc/terms/"/>
    <ds:schemaRef ds:uri="b4c32344-5660-4924-ab47-9d6a42f752f0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www.w3.org/XML/1998/namespace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1018</TotalTime>
  <Words>1299</Words>
  <Application>Microsoft Office PowerPoint</Application>
  <PresentationFormat>Widescreen</PresentationFormat>
  <Paragraphs>109</Paragraphs>
  <Slides>40</Slides>
  <Notes>12</Notes>
  <HiddenSlides>2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Arial</vt:lpstr>
      <vt:lpstr>Arial Narrow</vt:lpstr>
      <vt:lpstr>Calibri</vt:lpstr>
      <vt:lpstr>Lato</vt:lpstr>
      <vt:lpstr>Times New Roman</vt:lpstr>
      <vt:lpstr>Wingdings</vt:lpstr>
      <vt:lpstr>BDM</vt:lpstr>
      <vt:lpstr>Heart Attack &amp; Stroke Prevention Center</vt:lpstr>
      <vt:lpstr>This program is meant to go in conjunction with AhaforLife.com</vt:lpstr>
      <vt:lpstr>PowerPoint Presentation</vt:lpstr>
      <vt:lpstr>We have a healthcare system focused on “sick care” rather than “wellness care”.  </vt:lpstr>
      <vt:lpstr>PowerPoint Presentation</vt:lpstr>
      <vt:lpstr>The current medical system catches people AFTER they fall</vt:lpstr>
      <vt:lpstr>PowerPoint Presentation</vt:lpstr>
      <vt:lpstr>PowerPoint Presentation</vt:lpstr>
      <vt:lpstr>PowerPoint Presentation</vt:lpstr>
      <vt:lpstr>Event  reality</vt:lpstr>
      <vt:lpstr>PowerPoint Presentation</vt:lpstr>
      <vt:lpstr>Clot From a Plaque Rupture</vt:lpstr>
      <vt:lpstr>Video – event reality</vt:lpstr>
      <vt:lpstr>PowerPoint Presentation</vt:lpstr>
      <vt:lpstr>Framingham Risk Score</vt:lpstr>
      <vt:lpstr>What vantage points can we safely look for plaque in the artery wall?</vt:lpstr>
      <vt:lpstr>PowerPoint Presentation</vt:lpstr>
      <vt:lpstr>IMT of Carotid American Heart Association</vt:lpstr>
      <vt:lpstr>PowerPoint Presentation</vt:lpstr>
      <vt:lpstr>Bale/Doneen Method is Effective in Generating a Positive Effect on the Atherosclerotic Disease Process</vt:lpstr>
      <vt:lpstr>A Disease/Inflammatory paradigm is Effective in Generating a Positive Effect on the Atherosclerotic Disease Process</vt:lpstr>
      <vt:lpstr>Generating a Positive Effect on Lp-PLA2: biomarker of intimal inflammation &amp; active atherosclerosis</vt:lpstr>
      <vt:lpstr>Bale/Doneen Method is Effective in Generating a Positive Effect on the Atherosclerotic Disease Process</vt:lpstr>
      <vt:lpstr>Comprehensive CVD Risk Management Generates a Positive Effect                    on Carotid ASVD</vt:lpstr>
      <vt:lpstr>Longitudinal changes in carotid artery intima-media thickness in a community-based prevention clinic.  </vt:lpstr>
      <vt:lpstr>Longitudinal changes in carotid artery intima-media thickness in a community-based prevention clinic. </vt:lpstr>
      <vt:lpstr>Longitudinal changes in carotid artery intima-media thickness in a community-based prevention clinic. </vt:lpstr>
      <vt:lpstr>What vantage points can we safely look for plaque in the artery wall?</vt:lpstr>
      <vt:lpstr>Coronary Artery Calcium (CAC)</vt:lpstr>
      <vt:lpstr>Significant Weakness of Coronary Calcium Score MUST be recognized</vt:lpstr>
      <vt:lpstr>It’s the uncalcified plaque we need to be concerned about!</vt:lpstr>
      <vt:lpstr>CT Angiography with Cleerly AI</vt:lpstr>
      <vt:lpstr>CT Angiography with Cleerly AI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Combination visit for:   Jeff Hossink  August 18, 2020</dc:title>
  <dc:creator>Amy Doneen</dc:creator>
  <cp:lastModifiedBy>Amy Doneen</cp:lastModifiedBy>
  <cp:revision>8</cp:revision>
  <cp:lastPrinted>2022-09-21T15:44:55Z</cp:lastPrinted>
  <dcterms:created xsi:type="dcterms:W3CDTF">2020-08-18T04:49:56Z</dcterms:created>
  <dcterms:modified xsi:type="dcterms:W3CDTF">2023-10-25T19:54:01Z</dcterms:modified>
</cp:coreProperties>
</file>