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5"/>
  </p:notesMasterIdLst>
  <p:sldIdLst>
    <p:sldId id="353" r:id="rId2"/>
    <p:sldId id="1726" r:id="rId3"/>
    <p:sldId id="1727" r:id="rId4"/>
    <p:sldId id="1610" r:id="rId5"/>
    <p:sldId id="1529" r:id="rId6"/>
    <p:sldId id="1611" r:id="rId7"/>
    <p:sldId id="1710" r:id="rId8"/>
    <p:sldId id="1632" r:id="rId9"/>
    <p:sldId id="1711" r:id="rId10"/>
    <p:sldId id="1635" r:id="rId11"/>
    <p:sldId id="1633" r:id="rId12"/>
    <p:sldId id="1636" r:id="rId13"/>
    <p:sldId id="1634" r:id="rId14"/>
    <p:sldId id="1729" r:id="rId15"/>
    <p:sldId id="1712" r:id="rId16"/>
    <p:sldId id="1612" r:id="rId17"/>
    <p:sldId id="1613" r:id="rId18"/>
    <p:sldId id="1614" r:id="rId19"/>
    <p:sldId id="1615" r:id="rId20"/>
    <p:sldId id="342" r:id="rId21"/>
    <p:sldId id="1713" r:id="rId22"/>
    <p:sldId id="1667" r:id="rId23"/>
    <p:sldId id="1668" r:id="rId24"/>
    <p:sldId id="1669" r:id="rId25"/>
    <p:sldId id="1670" r:id="rId26"/>
    <p:sldId id="1671" r:id="rId27"/>
    <p:sldId id="1673" r:id="rId28"/>
    <p:sldId id="1672" r:id="rId29"/>
    <p:sldId id="1675" r:id="rId30"/>
    <p:sldId id="1714" r:id="rId31"/>
    <p:sldId id="1676" r:id="rId32"/>
    <p:sldId id="1674" r:id="rId33"/>
    <p:sldId id="344" r:id="rId34"/>
    <p:sldId id="1616" r:id="rId35"/>
    <p:sldId id="346" r:id="rId36"/>
    <p:sldId id="1617" r:id="rId37"/>
    <p:sldId id="1715" r:id="rId38"/>
    <p:sldId id="345" r:id="rId39"/>
    <p:sldId id="584" r:id="rId40"/>
    <p:sldId id="1716" r:id="rId41"/>
    <p:sldId id="1677" r:id="rId42"/>
    <p:sldId id="1679" r:id="rId43"/>
    <p:sldId id="1680" r:id="rId44"/>
    <p:sldId id="1682" r:id="rId45"/>
    <p:sldId id="1681" r:id="rId46"/>
    <p:sldId id="1683" r:id="rId47"/>
    <p:sldId id="1618" r:id="rId48"/>
    <p:sldId id="1647" r:id="rId49"/>
    <p:sldId id="1622" r:id="rId50"/>
    <p:sldId id="1620" r:id="rId51"/>
    <p:sldId id="347" r:id="rId52"/>
    <p:sldId id="1631" r:id="rId53"/>
    <p:sldId id="1444" r:id="rId54"/>
    <p:sldId id="1445" r:id="rId55"/>
    <p:sldId id="1447" r:id="rId56"/>
    <p:sldId id="1623" r:id="rId57"/>
    <p:sldId id="1717" r:id="rId58"/>
    <p:sldId id="1684" r:id="rId59"/>
    <p:sldId id="1718" r:id="rId60"/>
    <p:sldId id="1685" r:id="rId61"/>
    <p:sldId id="1686" r:id="rId62"/>
    <p:sldId id="1687" r:id="rId63"/>
    <p:sldId id="1688" r:id="rId64"/>
    <p:sldId id="1689" r:id="rId65"/>
    <p:sldId id="1624" r:id="rId66"/>
    <p:sldId id="1649" r:id="rId67"/>
    <p:sldId id="1124" r:id="rId68"/>
    <p:sldId id="1104" r:id="rId69"/>
    <p:sldId id="595" r:id="rId70"/>
    <p:sldId id="1691" r:id="rId71"/>
    <p:sldId id="569" r:id="rId72"/>
    <p:sldId id="570" r:id="rId73"/>
    <p:sldId id="571" r:id="rId74"/>
    <p:sldId id="392" r:id="rId75"/>
    <p:sldId id="1625" r:id="rId76"/>
    <p:sldId id="386" r:id="rId77"/>
    <p:sldId id="1626" r:id="rId78"/>
    <p:sldId id="361" r:id="rId79"/>
    <p:sldId id="363" r:id="rId80"/>
    <p:sldId id="1719" r:id="rId81"/>
    <p:sldId id="1653" r:id="rId82"/>
    <p:sldId id="1720" r:id="rId83"/>
    <p:sldId id="1654" r:id="rId84"/>
    <p:sldId id="1721" r:id="rId85"/>
    <p:sldId id="1655" r:id="rId86"/>
    <p:sldId id="1656" r:id="rId87"/>
    <p:sldId id="1657" r:id="rId88"/>
    <p:sldId id="1659" r:id="rId89"/>
    <p:sldId id="1627" r:id="rId90"/>
    <p:sldId id="1722" r:id="rId91"/>
    <p:sldId id="1639" r:id="rId92"/>
    <p:sldId id="1665" r:id="rId93"/>
    <p:sldId id="1666" r:id="rId94"/>
    <p:sldId id="1661" r:id="rId95"/>
    <p:sldId id="1723" r:id="rId96"/>
    <p:sldId id="1692" r:id="rId97"/>
    <p:sldId id="1724" r:id="rId98"/>
    <p:sldId id="1698" r:id="rId99"/>
    <p:sldId id="1700" r:id="rId100"/>
    <p:sldId id="1699" r:id="rId101"/>
    <p:sldId id="1693" r:id="rId102"/>
    <p:sldId id="1629" r:id="rId103"/>
    <p:sldId id="1651" r:id="rId104"/>
    <p:sldId id="1704" r:id="rId105"/>
    <p:sldId id="1703" r:id="rId106"/>
    <p:sldId id="1705" r:id="rId107"/>
    <p:sldId id="1707" r:id="rId108"/>
    <p:sldId id="1630" r:id="rId109"/>
    <p:sldId id="1702" r:id="rId110"/>
    <p:sldId id="348" r:id="rId111"/>
    <p:sldId id="1621" r:id="rId112"/>
    <p:sldId id="350" r:id="rId113"/>
    <p:sldId id="1725" r:id="rId11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Doneen" initials="AD" lastIdx="1" clrIdx="0">
    <p:extLst>
      <p:ext uri="{19B8F6BF-5375-455C-9EA6-DF929625EA0E}">
        <p15:presenceInfo xmlns:p15="http://schemas.microsoft.com/office/powerpoint/2012/main" userId="Amy Don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9BA03-219E-4935-A63F-F6AB0A4CAF65}" v="1567" dt="2019-07-11T12:53:53.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34" autoAdjust="0"/>
    <p:restoredTop sz="94660" autoAdjust="0"/>
  </p:normalViewPr>
  <p:slideViewPr>
    <p:cSldViewPr>
      <p:cViewPr varScale="1">
        <p:scale>
          <a:sx n="93" d="100"/>
          <a:sy n="93" d="100"/>
        </p:scale>
        <p:origin x="588" y="5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a:p>
        </p:txBody>
      </p:sp>
    </p:spTree>
    <p:extLst>
      <p:ext uri="{BB962C8B-B14F-4D97-AF65-F5344CB8AC3E}">
        <p14:creationId xmlns:p14="http://schemas.microsoft.com/office/powerpoint/2010/main" val="46829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97B3187-04F8-4DD1-B8FB-C768E874623C}" type="slidenum">
              <a:rPr lang="en-US" smtClean="0"/>
              <a:pPr/>
              <a:t>76</a:t>
            </a:fld>
            <a:endParaRPr lang="en-US"/>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other significant correlates were high-sensitivity C-reactive protein (β=−0.14, </a:t>
            </a:r>
            <a:r>
              <a:rPr lang="en-US" i="1"/>
              <a:t>P=.</a:t>
            </a:r>
            <a:r>
              <a:rPr lang="en-US"/>
              <a:t>03); male gender (</a:t>
            </a:r>
            <a:r>
              <a:rPr lang="el-GR"/>
              <a:t>β=0.19, </a:t>
            </a:r>
            <a:r>
              <a:rPr lang="en-US" i="1"/>
              <a:t>P=.</a:t>
            </a:r>
            <a:r>
              <a:rPr lang="en-US"/>
              <a:t>003), calcium levels (</a:t>
            </a:r>
            <a:r>
              <a:rPr lang="el-GR"/>
              <a:t>β=0.14, </a:t>
            </a:r>
            <a:r>
              <a:rPr lang="en-US" i="1"/>
              <a:t>P=.</a:t>
            </a:r>
            <a:r>
              <a:rPr lang="en-US"/>
              <a:t>03), and use of angiotensin-converting enzyme inhibitor (</a:t>
            </a:r>
            <a:r>
              <a:rPr lang="el-GR"/>
              <a:t>β=−0.17, </a:t>
            </a:r>
            <a:r>
              <a:rPr lang="en-US" i="1"/>
              <a:t>P=.</a:t>
            </a:r>
            <a:r>
              <a:rPr lang="en-US"/>
              <a:t>007).</a:t>
            </a:r>
          </a:p>
        </p:txBody>
      </p:sp>
    </p:spTree>
    <p:extLst>
      <p:ext uri="{BB962C8B-B14F-4D97-AF65-F5344CB8AC3E}">
        <p14:creationId xmlns:p14="http://schemas.microsoft.com/office/powerpoint/2010/main" val="2054284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itchFamily="34" charset="0"/>
              </a:rPr>
              <a:t>consecutive patients with acute myocardial infarction (MI) treated with primary percutaneous coronary intervention (PCI) and successful thrombus aspirations; Aspiration of thrombi from the culprit artery</a:t>
            </a:r>
          </a:p>
          <a:p>
            <a:r>
              <a:rPr lang="en-US">
                <a:latin typeface="Arial" pitchFamily="34" charset="0"/>
              </a:rPr>
              <a:t>total bacterial DNA, candidate bacterial DNA for endodontic bacteria (Streptococcus sp. mainly Str. mitisgroup, Str. mitis, Str. oralis, Str. sanguinis &amp; Str. gordonii, Streptococcus anginosus -group, Staphylococcus aureus, Staphylococcus epidermidis, Parvimonas micra and Prevotella intermedia) and periodontal bacteria (Porphyromonas gingivalis, Aggregatibacter (néé</a:t>
            </a:r>
          </a:p>
          <a:p>
            <a:r>
              <a:rPr lang="en-US">
                <a:latin typeface="Arial" pitchFamily="34" charset="0"/>
              </a:rPr>
              <a:t>Actinobacillus) actinomycetemcomitans, Fusobacterium nucleatum, Dialister pneumosintes, and Treponema denticola) as well as Chlamydia pneumoniae were determined in thrombus</a:t>
            </a:r>
          </a:p>
          <a:p>
            <a:r>
              <a:rPr lang="en-US">
                <a:latin typeface="Arial" pitchFamily="34" charset="0"/>
              </a:rPr>
              <a:t>All patients received aspirin and clopidogrel or prasugrel prior to the intervention. Bivalirudin was used in 55.4 % and glycoprotein IIb/IIIa inhibitors in 18.8%.</a:t>
            </a:r>
          </a:p>
          <a:p>
            <a:r>
              <a:rPr lang="en-US" b="1" i="1" u="sng">
                <a:latin typeface="Arial" pitchFamily="34" charset="0"/>
              </a:rPr>
              <a:t>None of the samples contained DNA from Chlamydia pneumonia</a:t>
            </a:r>
          </a:p>
          <a:p>
            <a:r>
              <a:rPr lang="en-US">
                <a:latin typeface="Arial" pitchFamily="34" charset="0"/>
              </a:rPr>
              <a:t>Viridans streptococcus is a pseudotaxonomic non-Linnean term for a group of human commensals, most commonly found in the oral cavity. Traditionally, six groups have been classified as viridans streptococci: the Str. mitis group, Str. sanguinis group, Str. Mutans group, Str. salivarius group, Str. anginosus group, and Str. bovis group; 98% of oral streptococci belonged to two viridans streptococci groups: Str. mitis and Str. salivarius</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58F01369-8D19-4BB8-8299-BDED1B3DD52F}" type="slidenum">
              <a:rPr lang="en-US" smtClean="0">
                <a:solidFill>
                  <a:srgbClr val="000000"/>
                </a:solidFill>
              </a:rPr>
              <a:pPr/>
              <a:t>78</a:t>
            </a:fld>
            <a:endParaRPr lang="en-US">
              <a:solidFill>
                <a:srgbClr val="000000"/>
              </a:solidFill>
            </a:endParaRPr>
          </a:p>
        </p:txBody>
      </p:sp>
    </p:spTree>
    <p:extLst>
      <p:ext uri="{BB962C8B-B14F-4D97-AF65-F5344CB8AC3E}">
        <p14:creationId xmlns:p14="http://schemas.microsoft.com/office/powerpoint/2010/main" val="300357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itchFamily="34" charset="0"/>
              </a:rPr>
              <a:t>Panoramic x-rays were assessed by a board certified dentist without knowledge of the clinical patient data. For every x-ray picture, 9 parameters of dental findings were scored.</a:t>
            </a:r>
          </a:p>
          <a:p>
            <a:r>
              <a:rPr lang="en-US">
                <a:latin typeface="Arial" pitchFamily="34" charset="0"/>
              </a:rPr>
              <a:t>The panoramic tomographies of the 30 MI patients showed that the most common dental findings were signs of dental treatment; fillings (one or more) in 86.7 %, and previous root canal treatments in 66.7 %; further pathological findings; furcating lesions in 63.3 %, vertical bone defects in 50.0 %, and periapical abscesses in 46.6 %; Of the periapical abscesses 33.3% coincided with previous root canal treatment.</a:t>
            </a:r>
          </a:p>
          <a:p>
            <a:r>
              <a:rPr lang="en-US">
                <a:latin typeface="Arial" pitchFamily="34" charset="0"/>
              </a:rPr>
              <a:t>There was also a link between periodontal bacteria and periapical abscess (OR 7.00, 1.14 - 43.0; p=0.046, Fisher’s exact test) but this did not remain</a:t>
            </a:r>
          </a:p>
          <a:p>
            <a:r>
              <a:rPr lang="en-US">
                <a:latin typeface="Arial" pitchFamily="34" charset="0"/>
              </a:rPr>
              <a:t>Significant after adjustment (p=0.115, logistic regression). </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5B75C312-389F-4FA3-95B9-70D57AAE8C72}"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3334190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112</a:t>
            </a:fld>
            <a:endParaRPr lang="en-US"/>
          </a:p>
        </p:txBody>
      </p:sp>
    </p:spTree>
    <p:extLst>
      <p:ext uri="{BB962C8B-B14F-4D97-AF65-F5344CB8AC3E}">
        <p14:creationId xmlns:p14="http://schemas.microsoft.com/office/powerpoint/2010/main" val="56303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20</a:t>
            </a:fld>
            <a:endParaRPr lang="en-US"/>
          </a:p>
        </p:txBody>
      </p:sp>
    </p:spTree>
    <p:extLst>
      <p:ext uri="{BB962C8B-B14F-4D97-AF65-F5344CB8AC3E}">
        <p14:creationId xmlns:p14="http://schemas.microsoft.com/office/powerpoint/2010/main" val="297251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A423B9-2DD4-436F-A2FC-661A8645FD89}" type="slidenum">
              <a:rPr lang="en-US" smtClean="0"/>
              <a:pPr>
                <a:defRPr/>
              </a:pPr>
              <a:t>51</a:t>
            </a:fld>
            <a:endParaRPr lang="en-US"/>
          </a:p>
        </p:txBody>
      </p:sp>
    </p:spTree>
    <p:extLst>
      <p:ext uri="{BB962C8B-B14F-4D97-AF65-F5344CB8AC3E}">
        <p14:creationId xmlns:p14="http://schemas.microsoft.com/office/powerpoint/2010/main" val="3293373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xfrm>
            <a:off x="1008063" y="4364038"/>
            <a:ext cx="4808537" cy="3476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0518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xfrm>
            <a:off x="1008063" y="4364038"/>
            <a:ext cx="4808537" cy="3476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Neurocognitive disorders were related primarily to memory.</a:t>
            </a:r>
          </a:p>
          <a:p>
            <a:r>
              <a:rPr lang="en-US" altLang="en-US">
                <a:latin typeface="Times New Roman" panose="02020603050405020304" pitchFamily="18" charset="0"/>
              </a:rPr>
              <a:t>no untoward effect with respect to the development or exacerbation of diabetes or with respect to levels of aminotransferases or creatine kinase.</a:t>
            </a:r>
          </a:p>
        </p:txBody>
      </p:sp>
    </p:spTree>
    <p:extLst>
      <p:ext uri="{BB962C8B-B14F-4D97-AF65-F5344CB8AC3E}">
        <p14:creationId xmlns:p14="http://schemas.microsoft.com/office/powerpoint/2010/main" val="93110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xfrm>
            <a:off x="1008063" y="4364038"/>
            <a:ext cx="4808537" cy="3476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98722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a:extLst>
              <a:ext uri="{FF2B5EF4-FFF2-40B4-BE49-F238E27FC236}">
                <a16:creationId xmlns:a16="http://schemas.microsoft.com/office/drawing/2014/main" id="{D6431CD7-9479-46A9-8097-1D0343B4A6C4}"/>
              </a:ext>
            </a:extLst>
          </p:cNvPr>
          <p:cNvSpPr>
            <a:spLocks noGrp="1" noRot="1" noChangeAspect="1" noChangeArrowheads="1" noTextEdit="1"/>
          </p:cNvSpPr>
          <p:nvPr>
            <p:ph type="sldImg"/>
          </p:nvPr>
        </p:nvSpPr>
        <p:spPr>
          <a:ln/>
        </p:spPr>
      </p:sp>
      <p:sp>
        <p:nvSpPr>
          <p:cNvPr id="285699" name="Notes Placeholder 2">
            <a:extLst>
              <a:ext uri="{FF2B5EF4-FFF2-40B4-BE49-F238E27FC236}">
                <a16:creationId xmlns:a16="http://schemas.microsoft.com/office/drawing/2014/main" id="{0C8C9BFD-EED8-481A-B707-456F6B4596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5700" name="Slide Number Placeholder 3">
            <a:extLst>
              <a:ext uri="{FF2B5EF4-FFF2-40B4-BE49-F238E27FC236}">
                <a16:creationId xmlns:a16="http://schemas.microsoft.com/office/drawing/2014/main" id="{077B5615-7E5C-4742-B365-4749B83D1F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300A1F-F31D-4B2B-9BAB-6028064272B0}" type="slidenum">
              <a:rPr lang="en-US" altLang="en-US" smtClean="0">
                <a:solidFill>
                  <a:srgbClr val="000000"/>
                </a:solidFill>
              </a:rPr>
              <a:pPr/>
              <a:t>67</a:t>
            </a:fld>
            <a:endParaRPr lang="en-US" altLang="en-US">
              <a:solidFill>
                <a:srgbClr val="000000"/>
              </a:solidFill>
            </a:endParaRPr>
          </a:p>
        </p:txBody>
      </p:sp>
    </p:spTree>
    <p:extLst>
      <p:ext uri="{BB962C8B-B14F-4D97-AF65-F5344CB8AC3E}">
        <p14:creationId xmlns:p14="http://schemas.microsoft.com/office/powerpoint/2010/main" val="367346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C7F9AB7B-3539-4E47-920B-EC344B987487}"/>
              </a:ext>
            </a:extLst>
          </p:cNvPr>
          <p:cNvSpPr>
            <a:spLocks noGrp="1" noRot="1" noChangeAspect="1" noChangeArrowheads="1" noTextEdit="1"/>
          </p:cNvSpPr>
          <p:nvPr>
            <p:ph type="sldImg"/>
          </p:nvPr>
        </p:nvSpPr>
        <p:spPr>
          <a:ln/>
        </p:spPr>
      </p:sp>
      <p:sp>
        <p:nvSpPr>
          <p:cNvPr id="287747" name="Notes Placeholder 2">
            <a:extLst>
              <a:ext uri="{FF2B5EF4-FFF2-40B4-BE49-F238E27FC236}">
                <a16:creationId xmlns:a16="http://schemas.microsoft.com/office/drawing/2014/main" id="{B0B98AF6-BD17-4FD5-B9F7-3A0F2BE5D1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7748" name="Slide Number Placeholder 3">
            <a:extLst>
              <a:ext uri="{FF2B5EF4-FFF2-40B4-BE49-F238E27FC236}">
                <a16:creationId xmlns:a16="http://schemas.microsoft.com/office/drawing/2014/main" id="{066511E0-C6EE-415C-A4C6-47C3746740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6AF08F-150E-4DCF-BA58-007F76499846}" type="slidenum">
              <a:rPr lang="en-US" altLang="en-US" smtClean="0">
                <a:solidFill>
                  <a:srgbClr val="000000"/>
                </a:solidFill>
              </a:rPr>
              <a:pPr/>
              <a:t>68</a:t>
            </a:fld>
            <a:endParaRPr lang="en-US" altLang="en-US">
              <a:solidFill>
                <a:srgbClr val="000000"/>
              </a:solidFill>
            </a:endParaRPr>
          </a:p>
        </p:txBody>
      </p:sp>
    </p:spTree>
    <p:extLst>
      <p:ext uri="{BB962C8B-B14F-4D97-AF65-F5344CB8AC3E}">
        <p14:creationId xmlns:p14="http://schemas.microsoft.com/office/powerpoint/2010/main" val="392298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type of CAD lesions are usually associated with a high prevalence of coronary events (particularly revascularization)</a:t>
            </a:r>
          </a:p>
          <a:p>
            <a:r>
              <a:rPr lang="en-US" dirty="0"/>
              <a:t>prospective, randomized, placebo-controlled study</a:t>
            </a:r>
          </a:p>
          <a:p>
            <a:r>
              <a:rPr lang="en-US" dirty="0"/>
              <a:t>Indications for angiography were: (1) chest pain, or angina with </a:t>
            </a:r>
            <a:r>
              <a:rPr lang="en-US" dirty="0" err="1"/>
              <a:t>painworsening</a:t>
            </a:r>
            <a:endParaRPr lang="en-US" dirty="0"/>
          </a:p>
          <a:p>
            <a:r>
              <a:rPr lang="en-US" dirty="0"/>
              <a:t>upon exertion or strenuous physical activity; (2) suspected </a:t>
            </a:r>
            <a:r>
              <a:rPr lang="en-US" dirty="0" err="1"/>
              <a:t>Prinzmetal’s</a:t>
            </a:r>
            <a:r>
              <a:rPr lang="en-US" dirty="0"/>
              <a:t> variant of angina pectoris; and (3) unexplained pain in the jaw, neck or arm (usually the left arm).  Patients </a:t>
            </a:r>
            <a:r>
              <a:rPr lang="en-US" dirty="0" err="1"/>
              <a:t>examed</a:t>
            </a:r>
            <a:r>
              <a:rPr lang="en-US" dirty="0"/>
              <a:t> monthly. </a:t>
            </a:r>
          </a:p>
          <a:p>
            <a:r>
              <a:rPr lang="en-US" dirty="0"/>
              <a:t>standard therapy, included aspirin, b-blockers, nitrates (if necessary), ACEI or ARB  All </a:t>
            </a:r>
            <a:r>
              <a:rPr lang="en-US" dirty="0" err="1"/>
              <a:t>atorvastatin</a:t>
            </a:r>
            <a:r>
              <a:rPr lang="en-US" dirty="0"/>
              <a:t> 20 mg daily for 3 months, followed by 10 mg</a:t>
            </a:r>
          </a:p>
          <a:p>
            <a:r>
              <a:rPr lang="en-US" dirty="0"/>
              <a:t>No significant differences were found in the baseline clinical variables between the two groups.</a:t>
            </a:r>
          </a:p>
          <a:p>
            <a:r>
              <a:rPr lang="en-US" dirty="0"/>
              <a:t>Fifty lesions from 30 patients were included in this study. Two patients withdrew prematurely because they did not wish to participate in the follow-up study. Hence, the results comprised 48 lesions from 28 patients.</a:t>
            </a:r>
          </a:p>
        </p:txBody>
      </p:sp>
      <p:sp>
        <p:nvSpPr>
          <p:cNvPr id="4" name="Slide Number Placeholder 3"/>
          <p:cNvSpPr>
            <a:spLocks noGrp="1"/>
          </p:cNvSpPr>
          <p:nvPr>
            <p:ph type="sldNum" sz="quarter" idx="10"/>
          </p:nvPr>
        </p:nvSpPr>
        <p:spPr/>
        <p:txBody>
          <a:bodyPr/>
          <a:lstStyle/>
          <a:p>
            <a:pPr>
              <a:defRPr/>
            </a:pPr>
            <a:fld id="{7D7D7914-86DA-4FD1-A600-6604B13C3323}" type="slidenum">
              <a:rPr lang="en-US" smtClean="0"/>
              <a:pPr>
                <a:defRPr/>
              </a:pPr>
              <a:t>74</a:t>
            </a:fld>
            <a:endParaRPr lang="en-US"/>
          </a:p>
        </p:txBody>
      </p:sp>
    </p:spTree>
    <p:extLst>
      <p:ext uri="{BB962C8B-B14F-4D97-AF65-F5344CB8AC3E}">
        <p14:creationId xmlns:p14="http://schemas.microsoft.com/office/powerpoint/2010/main" val="1708620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oleObject" Target="../embeddings/oleObject1.bin"/></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commons.wikimedia.org/wiki/File:LG%EC%A0%84%EC%9E%90,_%EC%84%B8%EA%B3%84%EC%B5%9C%EB%8C%80_%ED%92%80LED_72%EC%9D%B8%EC%B9%98_%E2%80%98%EC%8B%9C%EB%84%A4%EB%A7%88_3D_%EC%8A%A4%EB%A7%88%ED%8A%B8_TV%E2%80%99_%EC%B6%9C%EC%8B%9C.jp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doi.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a:t>
            </a:r>
          </a:p>
          <a:p>
            <a:pPr marL="0" indent="0" algn="ctr">
              <a:buNone/>
            </a:pPr>
            <a:endParaRPr lang="en-US" dirty="0"/>
          </a:p>
          <a:p>
            <a:pPr marL="0" indent="0" algn="ctr">
              <a:buNone/>
            </a:pPr>
            <a:r>
              <a:rPr lang="en-US" dirty="0"/>
              <a:t>July 10, 2019</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7" name="Picture 6">
            <a:extLst>
              <a:ext uri="{FF2B5EF4-FFF2-40B4-BE49-F238E27FC236}">
                <a16:creationId xmlns:a16="http://schemas.microsoft.com/office/drawing/2014/main" id="{729D872D-6FF5-440C-BA26-2B85B097B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3162700" cy="2516124"/>
          </a:xfrm>
          <a:prstGeom prst="rect">
            <a:avLst/>
          </a:prstGeom>
        </p:spPr>
      </p:pic>
    </p:spTree>
    <p:extLst>
      <p:ext uri="{BB962C8B-B14F-4D97-AF65-F5344CB8AC3E}">
        <p14:creationId xmlns:p14="http://schemas.microsoft.com/office/powerpoint/2010/main" val="328266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8" name="Content Placeholder 7">
            <a:extLst>
              <a:ext uri="{FF2B5EF4-FFF2-40B4-BE49-F238E27FC236}">
                <a16:creationId xmlns:a16="http://schemas.microsoft.com/office/drawing/2014/main" id="{94D716EE-15FD-42C7-95C0-FCCEB1D32AAF}"/>
              </a:ext>
            </a:extLst>
          </p:cNvPr>
          <p:cNvSpPr>
            <a:spLocks noGrp="1"/>
          </p:cNvSpPr>
          <p:nvPr>
            <p:ph idx="1"/>
          </p:nvPr>
        </p:nvSpPr>
        <p:spPr>
          <a:xfrm>
            <a:off x="301625" y="1143001"/>
            <a:ext cx="8540750" cy="4578348"/>
          </a:xfrm>
        </p:spPr>
        <p:txBody>
          <a:bodyPr/>
          <a:lstStyle/>
          <a:p>
            <a:pPr marL="0" indent="0" algn="ctr">
              <a:buNone/>
            </a:pPr>
            <a:r>
              <a:rPr lang="en-US" sz="2000" b="1" u="sng" dirty="0">
                <a:effectLst/>
              </a:rPr>
              <a:t>COGNITIVE ASSESSMENTS</a:t>
            </a:r>
            <a:r>
              <a:rPr lang="en-US" sz="2000" dirty="0">
                <a:effectLst/>
              </a:rPr>
              <a:t>:</a:t>
            </a:r>
          </a:p>
          <a:p>
            <a:pPr marL="0" indent="0" algn="ctr">
              <a:buNone/>
            </a:pPr>
            <a:r>
              <a:rPr lang="en-US" sz="2000" b="1" u="sng" dirty="0">
                <a:effectLst/>
              </a:rPr>
              <a:t>First</a:t>
            </a:r>
            <a:r>
              <a:rPr lang="en-US" sz="2000" dirty="0">
                <a:effectLst/>
              </a:rPr>
              <a:t>, memory was assessed by testing immediate and delayed recall of 10 unrelated words. </a:t>
            </a:r>
          </a:p>
          <a:p>
            <a:pPr marL="0" indent="0" algn="ctr">
              <a:buNone/>
            </a:pPr>
            <a:endParaRPr lang="en-US" sz="2000" dirty="0">
              <a:effectLst/>
            </a:endParaRPr>
          </a:p>
          <a:p>
            <a:pPr marL="0" indent="0" algn="ctr">
              <a:buNone/>
            </a:pPr>
            <a:r>
              <a:rPr lang="en-US" sz="2000" b="1" u="sng" dirty="0">
                <a:effectLst/>
              </a:rPr>
              <a:t>Second</a:t>
            </a:r>
            <a:r>
              <a:rPr lang="en-US" sz="2000" dirty="0">
                <a:effectLst/>
              </a:rPr>
              <a:t>, the animal fluency test was used to assess semantic fluency. Participants were asked to orally name as many different animals as possible in 1 min. </a:t>
            </a:r>
          </a:p>
          <a:p>
            <a:pPr marL="0" indent="0" algn="ctr">
              <a:buNone/>
            </a:pPr>
            <a:endParaRPr lang="en-US" sz="2000" dirty="0">
              <a:effectLst/>
            </a:endParaRPr>
          </a:p>
          <a:p>
            <a:pPr marL="0" indent="0" algn="ctr">
              <a:buNone/>
            </a:pPr>
            <a:r>
              <a:rPr lang="en-US" sz="2000" b="1" u="sng" dirty="0">
                <a:effectLst/>
              </a:rPr>
              <a:t>Third</a:t>
            </a:r>
            <a:r>
              <a:rPr lang="en-US" sz="2000" dirty="0">
                <a:effectLst/>
              </a:rPr>
              <a:t>, 4 questions regarding the date (i.e., day of month, month, year, and day of week) were asked to assess temporal orientation.</a:t>
            </a:r>
          </a:p>
          <a:p>
            <a:pPr marL="0" indent="0" algn="ctr">
              <a:buNone/>
            </a:pPr>
            <a:endParaRPr lang="en-US" sz="2000" dirty="0">
              <a:effectLst/>
            </a:endParaRPr>
          </a:p>
          <a:p>
            <a:pPr marL="0" indent="0" algn="ctr">
              <a:buNone/>
            </a:pPr>
            <a:r>
              <a:rPr lang="en-US" sz="2000" dirty="0">
                <a:effectLst/>
              </a:rPr>
              <a:t>Higher scores on the verbal memory, semantic fluency, and temporal orientation tests indicate better cognitive function.</a:t>
            </a:r>
          </a:p>
        </p:txBody>
      </p:sp>
    </p:spTree>
    <p:extLst>
      <p:ext uri="{BB962C8B-B14F-4D97-AF65-F5344CB8AC3E}">
        <p14:creationId xmlns:p14="http://schemas.microsoft.com/office/powerpoint/2010/main" val="427300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9204-EEDB-4E0E-B11E-726168AD9CFF}"/>
              </a:ext>
            </a:extLst>
          </p:cNvPr>
          <p:cNvSpPr>
            <a:spLocks noGrp="1"/>
          </p:cNvSpPr>
          <p:nvPr>
            <p:ph type="title"/>
          </p:nvPr>
        </p:nvSpPr>
        <p:spPr>
          <a:xfrm>
            <a:off x="76200" y="228601"/>
            <a:ext cx="8915400" cy="762000"/>
          </a:xfrm>
        </p:spPr>
        <p:txBody>
          <a:bodyPr/>
          <a:lstStyle/>
          <a:p>
            <a:r>
              <a:rPr lang="en-US" sz="2400" dirty="0">
                <a:effectLst/>
              </a:rPr>
              <a:t>Depression, Anxiety, Perceived Stress and their changes predict greater decline in physical health functioning in pts with CHD.</a:t>
            </a:r>
          </a:p>
        </p:txBody>
      </p:sp>
      <p:sp>
        <p:nvSpPr>
          <p:cNvPr id="4" name="Footer Placeholder 3">
            <a:extLst>
              <a:ext uri="{FF2B5EF4-FFF2-40B4-BE49-F238E27FC236}">
                <a16:creationId xmlns:a16="http://schemas.microsoft.com/office/drawing/2014/main" id="{024261E0-D37A-4A25-B6EE-8D4943BFB3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E9443BF-B95B-4AE3-86FC-F93DE300296B}"/>
              </a:ext>
            </a:extLst>
          </p:cNvPr>
          <p:cNvSpPr txBox="1"/>
          <p:nvPr/>
        </p:nvSpPr>
        <p:spPr>
          <a:xfrm>
            <a:off x="301625" y="5229314"/>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Content Placeholder 6">
            <a:extLst>
              <a:ext uri="{FF2B5EF4-FFF2-40B4-BE49-F238E27FC236}">
                <a16:creationId xmlns:a16="http://schemas.microsoft.com/office/drawing/2014/main" id="{B714868F-DC55-43A1-AE6C-5002BE3394EE}"/>
              </a:ext>
            </a:extLst>
          </p:cNvPr>
          <p:cNvSpPr>
            <a:spLocks noGrp="1"/>
          </p:cNvSpPr>
          <p:nvPr>
            <p:ph idx="1"/>
          </p:nvPr>
        </p:nvSpPr>
        <p:spPr>
          <a:xfrm>
            <a:off x="301625" y="1066800"/>
            <a:ext cx="8540750" cy="4162514"/>
          </a:xfrm>
        </p:spPr>
        <p:txBody>
          <a:bodyPr/>
          <a:lstStyle/>
          <a:p>
            <a:pPr marL="0" indent="0" algn="ctr">
              <a:buNone/>
            </a:pPr>
            <a:endParaRPr lang="en-US" sz="2400" dirty="0">
              <a:effectLst/>
            </a:endParaRPr>
          </a:p>
          <a:p>
            <a:pPr marL="0" indent="0" algn="ctr">
              <a:buNone/>
            </a:pPr>
            <a:r>
              <a:rPr lang="en-US" sz="2400" dirty="0">
                <a:effectLst/>
              </a:rPr>
              <a:t>Perceived social support predicted greater improvement in physical functioning at 12 months (β = 0.13, p = 0.050), but it did not buffer impact of psychological distress. </a:t>
            </a:r>
          </a:p>
          <a:p>
            <a:pPr marL="0" indent="0" algn="ctr">
              <a:buNone/>
            </a:pPr>
            <a:endParaRPr lang="en-US" sz="2400" dirty="0">
              <a:effectLst/>
            </a:endParaRPr>
          </a:p>
          <a:p>
            <a:pPr marL="0" indent="0" algn="ctr">
              <a:buNone/>
            </a:pPr>
            <a:r>
              <a:rPr lang="en-US" sz="2400" dirty="0">
                <a:effectLst/>
              </a:rPr>
              <a:t>Findings underscore the importance of monitoring various forms of psychological distress continuously over time for CHD patients</a:t>
            </a:r>
            <a:endParaRPr lang="en-US" sz="1200" dirty="0">
              <a:effectLst/>
            </a:endParaRPr>
          </a:p>
        </p:txBody>
      </p:sp>
    </p:spTree>
    <p:extLst>
      <p:ext uri="{BB962C8B-B14F-4D97-AF65-F5344CB8AC3E}">
        <p14:creationId xmlns:p14="http://schemas.microsoft.com/office/powerpoint/2010/main" val="334105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9204-EEDB-4E0E-B11E-726168AD9CFF}"/>
              </a:ext>
            </a:extLst>
          </p:cNvPr>
          <p:cNvSpPr>
            <a:spLocks noGrp="1"/>
          </p:cNvSpPr>
          <p:nvPr>
            <p:ph type="title"/>
          </p:nvPr>
        </p:nvSpPr>
        <p:spPr>
          <a:xfrm>
            <a:off x="76200" y="228601"/>
            <a:ext cx="8915400" cy="762000"/>
          </a:xfrm>
        </p:spPr>
        <p:txBody>
          <a:bodyPr/>
          <a:lstStyle/>
          <a:p>
            <a:r>
              <a:rPr lang="en-US" sz="2400" dirty="0">
                <a:effectLst/>
              </a:rPr>
              <a:t>Depression, Anxiety, Perceived Stress and their changes predict greater decline in physical health functioning in pts with CHD.</a:t>
            </a:r>
          </a:p>
        </p:txBody>
      </p:sp>
      <p:sp>
        <p:nvSpPr>
          <p:cNvPr id="4" name="Footer Placeholder 3">
            <a:extLst>
              <a:ext uri="{FF2B5EF4-FFF2-40B4-BE49-F238E27FC236}">
                <a16:creationId xmlns:a16="http://schemas.microsoft.com/office/drawing/2014/main" id="{024261E0-D37A-4A25-B6EE-8D4943BFB3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E9443BF-B95B-4AE3-86FC-F93DE300296B}"/>
              </a:ext>
            </a:extLst>
          </p:cNvPr>
          <p:cNvSpPr txBox="1"/>
          <p:nvPr/>
        </p:nvSpPr>
        <p:spPr>
          <a:xfrm>
            <a:off x="301625" y="5229314"/>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Content Placeholder 6">
            <a:extLst>
              <a:ext uri="{FF2B5EF4-FFF2-40B4-BE49-F238E27FC236}">
                <a16:creationId xmlns:a16="http://schemas.microsoft.com/office/drawing/2014/main" id="{B714868F-DC55-43A1-AE6C-5002BE3394EE}"/>
              </a:ext>
            </a:extLst>
          </p:cNvPr>
          <p:cNvSpPr>
            <a:spLocks noGrp="1"/>
          </p:cNvSpPr>
          <p:nvPr>
            <p:ph idx="1"/>
          </p:nvPr>
        </p:nvSpPr>
        <p:spPr>
          <a:xfrm>
            <a:off x="301624" y="1143000"/>
            <a:ext cx="8766175" cy="4162514"/>
          </a:xfrm>
        </p:spPr>
        <p:txBody>
          <a:bodyPr/>
          <a:lstStyle/>
          <a:p>
            <a:pPr marL="0" indent="0">
              <a:buNone/>
            </a:pPr>
            <a:r>
              <a:rPr lang="en-US" sz="2400" u="sng" dirty="0">
                <a:effectLst/>
              </a:rPr>
              <a:t>Take away for Neal and Anne </a:t>
            </a:r>
            <a:r>
              <a:rPr lang="en-US" sz="2400" dirty="0">
                <a:effectLst/>
              </a:rPr>
              <a:t>– </a:t>
            </a:r>
          </a:p>
          <a:p>
            <a:pPr marL="0" indent="0">
              <a:buNone/>
            </a:pPr>
            <a:r>
              <a:rPr lang="en-US" sz="2400" dirty="0">
                <a:effectLst/>
              </a:rPr>
              <a:t>1. Family and personal counseling</a:t>
            </a:r>
          </a:p>
          <a:p>
            <a:pPr marL="0" indent="0">
              <a:buNone/>
            </a:pPr>
            <a:r>
              <a:rPr lang="en-US" sz="2400" dirty="0">
                <a:effectLst/>
              </a:rPr>
              <a:t>2. Even after first visit – they both verbally stated they feel 	“hopeful” and “glad to have a plan” and “we feel 	heard”.  </a:t>
            </a:r>
          </a:p>
          <a:p>
            <a:pPr marL="0" indent="0">
              <a:buNone/>
            </a:pPr>
            <a:r>
              <a:rPr lang="en-US" sz="2400" dirty="0">
                <a:effectLst/>
              </a:rPr>
              <a:t>3. Emphasize the importance of a partnership. </a:t>
            </a:r>
          </a:p>
          <a:p>
            <a:pPr marL="0" indent="0">
              <a:buNone/>
            </a:pPr>
            <a:r>
              <a:rPr lang="en-US" sz="2400" dirty="0">
                <a:effectLst/>
              </a:rPr>
              <a:t>4. Education provides knowledge – which in turn gives 	Neal and Anne a sense of control over their situation. </a:t>
            </a:r>
          </a:p>
          <a:p>
            <a:pPr marL="0" indent="0">
              <a:buNone/>
            </a:pPr>
            <a:r>
              <a:rPr lang="en-US" sz="2400" dirty="0">
                <a:effectLst/>
              </a:rPr>
              <a:t>5. Mindfulness data is powerful – biofeedback with MUSE</a:t>
            </a:r>
          </a:p>
          <a:p>
            <a:pPr marL="0" indent="0">
              <a:buNone/>
            </a:pPr>
            <a:endParaRPr lang="en-US" dirty="0"/>
          </a:p>
        </p:txBody>
      </p:sp>
    </p:spTree>
    <p:extLst>
      <p:ext uri="{BB962C8B-B14F-4D97-AF65-F5344CB8AC3E}">
        <p14:creationId xmlns:p14="http://schemas.microsoft.com/office/powerpoint/2010/main" val="24412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47C968F4-A222-4B0D-B5BC-3017A5112CB6}"/>
              </a:ext>
            </a:extLst>
          </p:cNvPr>
          <p:cNvSpPr/>
          <p:nvPr/>
        </p:nvSpPr>
        <p:spPr bwMode="auto">
          <a:xfrm>
            <a:off x="3921503" y="5486400"/>
            <a:ext cx="1300993" cy="4001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Lifestyle</a:t>
            </a:r>
            <a:endParaRPr kumimoji="0" 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687220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E423BB-6AC4-4794-BC6C-DC71AF6DA068}"/>
              </a:ext>
            </a:extLst>
          </p:cNvPr>
          <p:cNvPicPr>
            <a:picLocks noGrp="1" noChangeAspect="1"/>
          </p:cNvPicPr>
          <p:nvPr>
            <p:ph idx="1"/>
          </p:nvPr>
        </p:nvPicPr>
        <p:blipFill>
          <a:blip r:embed="rId2"/>
          <a:stretch>
            <a:fillRect/>
          </a:stretch>
        </p:blipFill>
        <p:spPr>
          <a:xfrm>
            <a:off x="301625" y="2063792"/>
            <a:ext cx="8540750" cy="2539198"/>
          </a:xfrm>
          <a:prstGeom prst="rect">
            <a:avLst/>
          </a:prstGeom>
        </p:spPr>
      </p:pic>
      <p:sp>
        <p:nvSpPr>
          <p:cNvPr id="4" name="Footer Placeholder 3">
            <a:extLst>
              <a:ext uri="{FF2B5EF4-FFF2-40B4-BE49-F238E27FC236}">
                <a16:creationId xmlns:a16="http://schemas.microsoft.com/office/drawing/2014/main" id="{623CB9C1-2003-47CF-A725-DCEE351DCDF0}"/>
              </a:ext>
            </a:extLst>
          </p:cNvPr>
          <p:cNvSpPr>
            <a:spLocks noGrp="1"/>
          </p:cNvSpPr>
          <p:nvPr>
            <p:ph type="ftr" sz="quarter" idx="11"/>
          </p:nvPr>
        </p:nvSpPr>
        <p:spPr/>
        <p:txBody>
          <a:bodyPr/>
          <a:lstStyle/>
          <a:p>
            <a:pPr>
              <a:defRPr/>
            </a:pPr>
            <a:r>
              <a:rPr lang="en-US"/>
              <a:t>Copyright Bale/Doneen Paradigm</a:t>
            </a:r>
          </a:p>
        </p:txBody>
      </p:sp>
      <p:sp>
        <p:nvSpPr>
          <p:cNvPr id="7" name="Rectangle 6">
            <a:extLst>
              <a:ext uri="{FF2B5EF4-FFF2-40B4-BE49-F238E27FC236}">
                <a16:creationId xmlns:a16="http://schemas.microsoft.com/office/drawing/2014/main" id="{D2CB1FBE-780F-4574-9C18-1AA5E12DF52C}"/>
              </a:ext>
            </a:extLst>
          </p:cNvPr>
          <p:cNvSpPr/>
          <p:nvPr/>
        </p:nvSpPr>
        <p:spPr>
          <a:xfrm>
            <a:off x="571619" y="5638800"/>
            <a:ext cx="8540751" cy="646331"/>
          </a:xfrm>
          <a:prstGeom prst="rect">
            <a:avLst/>
          </a:prstGeom>
        </p:spPr>
        <p:txBody>
          <a:bodyPr wrap="square">
            <a:spAutoFit/>
          </a:bodyPr>
          <a:lstStyle/>
          <a:p>
            <a:r>
              <a:rPr lang="en-US" dirty="0">
                <a:solidFill>
                  <a:srgbClr val="FFC000"/>
                </a:solidFill>
                <a:latin typeface="+mn-lt"/>
              </a:rPr>
              <a:t>Tanaka, H. (2019). Antiaging effects of aerobic exercise on systemic arteries. Hypertension. 2019;74:00-00. DOI: 10.1161/HYPERTENSIONAHA.119.13179.</a:t>
            </a:r>
          </a:p>
        </p:txBody>
      </p:sp>
      <p:sp>
        <p:nvSpPr>
          <p:cNvPr id="8" name="Title 1">
            <a:extLst>
              <a:ext uri="{FF2B5EF4-FFF2-40B4-BE49-F238E27FC236}">
                <a16:creationId xmlns:a16="http://schemas.microsoft.com/office/drawing/2014/main" id="{D49DA1B4-5CB6-4560-B110-C47542C81D57}"/>
              </a:ext>
            </a:extLst>
          </p:cNvPr>
          <p:cNvSpPr>
            <a:spLocks noGrp="1"/>
          </p:cNvSpPr>
          <p:nvPr>
            <p:ph type="title"/>
          </p:nvPr>
        </p:nvSpPr>
        <p:spPr>
          <a:xfrm>
            <a:off x="76200" y="228601"/>
            <a:ext cx="8915400" cy="762000"/>
          </a:xfrm>
        </p:spPr>
        <p:txBody>
          <a:bodyPr/>
          <a:lstStyle/>
          <a:p>
            <a:r>
              <a:rPr lang="en-US" sz="3600" dirty="0">
                <a:effectLst/>
              </a:rPr>
              <a:t>Antiaging Effects of Aerobic Exercise on Systemic Arteries</a:t>
            </a:r>
          </a:p>
        </p:txBody>
      </p:sp>
    </p:spTree>
    <p:extLst>
      <p:ext uri="{BB962C8B-B14F-4D97-AF65-F5344CB8AC3E}">
        <p14:creationId xmlns:p14="http://schemas.microsoft.com/office/powerpoint/2010/main" val="1580992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3CB9C1-2003-47CF-A725-DCEE351DCDF0}"/>
              </a:ext>
            </a:extLst>
          </p:cNvPr>
          <p:cNvSpPr>
            <a:spLocks noGrp="1"/>
          </p:cNvSpPr>
          <p:nvPr>
            <p:ph type="ftr" sz="quarter" idx="11"/>
          </p:nvPr>
        </p:nvSpPr>
        <p:spPr/>
        <p:txBody>
          <a:bodyPr/>
          <a:lstStyle/>
          <a:p>
            <a:pPr>
              <a:defRPr/>
            </a:pPr>
            <a:r>
              <a:rPr lang="en-US"/>
              <a:t>Copyright Bale/Doneen Paradigm</a:t>
            </a:r>
          </a:p>
        </p:txBody>
      </p:sp>
      <p:sp>
        <p:nvSpPr>
          <p:cNvPr id="7" name="Rectangle 6">
            <a:extLst>
              <a:ext uri="{FF2B5EF4-FFF2-40B4-BE49-F238E27FC236}">
                <a16:creationId xmlns:a16="http://schemas.microsoft.com/office/drawing/2014/main" id="{D2CB1FBE-780F-4574-9C18-1AA5E12DF52C}"/>
              </a:ext>
            </a:extLst>
          </p:cNvPr>
          <p:cNvSpPr/>
          <p:nvPr/>
        </p:nvSpPr>
        <p:spPr>
          <a:xfrm>
            <a:off x="571619" y="5638800"/>
            <a:ext cx="8540751" cy="646331"/>
          </a:xfrm>
          <a:prstGeom prst="rect">
            <a:avLst/>
          </a:prstGeom>
        </p:spPr>
        <p:txBody>
          <a:bodyPr wrap="square">
            <a:spAutoFit/>
          </a:bodyPr>
          <a:lstStyle/>
          <a:p>
            <a:r>
              <a:rPr lang="en-US" dirty="0">
                <a:solidFill>
                  <a:srgbClr val="FFC000"/>
                </a:solidFill>
                <a:latin typeface="+mn-lt"/>
              </a:rPr>
              <a:t>Tanaka, H. (2019). Antiaging effects of aerobic exercise on systemic arteries. Hypertension. 2019;74:00-00. DOI: 10.1161/HYPERTENSIONAHA.119.13179.</a:t>
            </a:r>
          </a:p>
        </p:txBody>
      </p:sp>
      <p:sp>
        <p:nvSpPr>
          <p:cNvPr id="8" name="Title 1">
            <a:extLst>
              <a:ext uri="{FF2B5EF4-FFF2-40B4-BE49-F238E27FC236}">
                <a16:creationId xmlns:a16="http://schemas.microsoft.com/office/drawing/2014/main" id="{D49DA1B4-5CB6-4560-B110-C47542C81D57}"/>
              </a:ext>
            </a:extLst>
          </p:cNvPr>
          <p:cNvSpPr>
            <a:spLocks noGrp="1"/>
          </p:cNvSpPr>
          <p:nvPr>
            <p:ph type="title"/>
          </p:nvPr>
        </p:nvSpPr>
        <p:spPr>
          <a:xfrm>
            <a:off x="76200" y="228601"/>
            <a:ext cx="8915400" cy="762000"/>
          </a:xfrm>
        </p:spPr>
        <p:txBody>
          <a:bodyPr/>
          <a:lstStyle/>
          <a:p>
            <a:r>
              <a:rPr lang="en-US" sz="3600" dirty="0">
                <a:effectLst/>
              </a:rPr>
              <a:t>Antiaging Effects of Aerobic Exercise on Systemic Arteries</a:t>
            </a:r>
          </a:p>
        </p:txBody>
      </p:sp>
      <p:sp>
        <p:nvSpPr>
          <p:cNvPr id="2" name="Content Placeholder 1">
            <a:extLst>
              <a:ext uri="{FF2B5EF4-FFF2-40B4-BE49-F238E27FC236}">
                <a16:creationId xmlns:a16="http://schemas.microsoft.com/office/drawing/2014/main" id="{50E10DD2-6834-42B8-AF11-3CB79886F5C5}"/>
              </a:ext>
            </a:extLst>
          </p:cNvPr>
          <p:cNvSpPr>
            <a:spLocks noGrp="1"/>
          </p:cNvSpPr>
          <p:nvPr>
            <p:ph idx="1"/>
          </p:nvPr>
        </p:nvSpPr>
        <p:spPr>
          <a:xfrm>
            <a:off x="76200" y="1217612"/>
            <a:ext cx="8991600" cy="4422775"/>
          </a:xfrm>
        </p:spPr>
        <p:txBody>
          <a:bodyPr/>
          <a:lstStyle/>
          <a:p>
            <a:pPr marL="0" indent="0" algn="ctr">
              <a:buNone/>
            </a:pPr>
            <a:r>
              <a:rPr lang="en-US" sz="2400" dirty="0">
                <a:effectLst/>
              </a:rPr>
              <a:t>The precise mechanisms underlying the beneficial effects of physical activity are unclear but have been attributed to improvements in traditional CVD risk factors such as BP, Lipids, and obesity. </a:t>
            </a:r>
          </a:p>
          <a:p>
            <a:pPr marL="0" indent="0" algn="ctr">
              <a:buNone/>
            </a:pPr>
            <a:endParaRPr lang="en-US" sz="2400" dirty="0">
              <a:effectLst/>
            </a:endParaRPr>
          </a:p>
          <a:p>
            <a:pPr marL="0" indent="0" algn="ctr">
              <a:buNone/>
            </a:pPr>
            <a:r>
              <a:rPr lang="en-US" sz="2400" dirty="0">
                <a:effectLst/>
              </a:rPr>
              <a:t>However, the contribution of these various risk factors to the physical activity– related risk reduction in coronary heart disease and CVD is surprisingly small with only 35% to 60% can be explained by a comprehensive list of 7 traditional risk factors.</a:t>
            </a:r>
          </a:p>
          <a:p>
            <a:pPr marL="0" indent="0" algn="ctr">
              <a:buNone/>
            </a:pPr>
            <a:endParaRPr lang="en-US" sz="2000" dirty="0">
              <a:effectLst/>
            </a:endParaRPr>
          </a:p>
        </p:txBody>
      </p:sp>
    </p:spTree>
    <p:extLst>
      <p:ext uri="{BB962C8B-B14F-4D97-AF65-F5344CB8AC3E}">
        <p14:creationId xmlns:p14="http://schemas.microsoft.com/office/powerpoint/2010/main" val="41995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3CB9C1-2003-47CF-A725-DCEE351DCDF0}"/>
              </a:ext>
            </a:extLst>
          </p:cNvPr>
          <p:cNvSpPr>
            <a:spLocks noGrp="1"/>
          </p:cNvSpPr>
          <p:nvPr>
            <p:ph type="ftr" sz="quarter" idx="11"/>
          </p:nvPr>
        </p:nvSpPr>
        <p:spPr/>
        <p:txBody>
          <a:bodyPr/>
          <a:lstStyle/>
          <a:p>
            <a:pPr>
              <a:defRPr/>
            </a:pPr>
            <a:r>
              <a:rPr lang="en-US"/>
              <a:t>Copyright Bale/Doneen Paradigm</a:t>
            </a:r>
          </a:p>
        </p:txBody>
      </p:sp>
      <p:sp>
        <p:nvSpPr>
          <p:cNvPr id="7" name="Rectangle 6">
            <a:extLst>
              <a:ext uri="{FF2B5EF4-FFF2-40B4-BE49-F238E27FC236}">
                <a16:creationId xmlns:a16="http://schemas.microsoft.com/office/drawing/2014/main" id="{D2CB1FBE-780F-4574-9C18-1AA5E12DF52C}"/>
              </a:ext>
            </a:extLst>
          </p:cNvPr>
          <p:cNvSpPr/>
          <p:nvPr/>
        </p:nvSpPr>
        <p:spPr>
          <a:xfrm>
            <a:off x="571619" y="5638800"/>
            <a:ext cx="8540751" cy="646331"/>
          </a:xfrm>
          <a:prstGeom prst="rect">
            <a:avLst/>
          </a:prstGeom>
        </p:spPr>
        <p:txBody>
          <a:bodyPr wrap="square">
            <a:spAutoFit/>
          </a:bodyPr>
          <a:lstStyle/>
          <a:p>
            <a:r>
              <a:rPr lang="en-US" dirty="0">
                <a:solidFill>
                  <a:srgbClr val="FFC000"/>
                </a:solidFill>
                <a:latin typeface="+mn-lt"/>
              </a:rPr>
              <a:t>Tanaka, H. (2019). Antiaging effects of aerobic exercise on systemic arteries. Hypertension. 2019;74:00-00. DOI: 10.1161/HYPERTENSIONAHA.119.13179.</a:t>
            </a:r>
          </a:p>
        </p:txBody>
      </p:sp>
      <p:sp>
        <p:nvSpPr>
          <p:cNvPr id="8" name="Title 1">
            <a:extLst>
              <a:ext uri="{FF2B5EF4-FFF2-40B4-BE49-F238E27FC236}">
                <a16:creationId xmlns:a16="http://schemas.microsoft.com/office/drawing/2014/main" id="{D49DA1B4-5CB6-4560-B110-C47542C81D57}"/>
              </a:ext>
            </a:extLst>
          </p:cNvPr>
          <p:cNvSpPr>
            <a:spLocks noGrp="1"/>
          </p:cNvSpPr>
          <p:nvPr>
            <p:ph type="title"/>
          </p:nvPr>
        </p:nvSpPr>
        <p:spPr>
          <a:xfrm>
            <a:off x="76200" y="228601"/>
            <a:ext cx="8915400" cy="762000"/>
          </a:xfrm>
        </p:spPr>
        <p:txBody>
          <a:bodyPr/>
          <a:lstStyle/>
          <a:p>
            <a:r>
              <a:rPr lang="en-US" sz="3600" dirty="0">
                <a:effectLst/>
              </a:rPr>
              <a:t>Antiaging Effects of Aerobic Exercise on Systemic Arteries</a:t>
            </a:r>
          </a:p>
        </p:txBody>
      </p:sp>
      <p:pic>
        <p:nvPicPr>
          <p:cNvPr id="3" name="Content Placeholder 2">
            <a:extLst>
              <a:ext uri="{FF2B5EF4-FFF2-40B4-BE49-F238E27FC236}">
                <a16:creationId xmlns:a16="http://schemas.microsoft.com/office/drawing/2014/main" id="{D704DF95-1C4F-4019-B600-E84081E4E0B5}"/>
              </a:ext>
            </a:extLst>
          </p:cNvPr>
          <p:cNvPicPr>
            <a:picLocks noGrp="1" noChangeAspect="1"/>
          </p:cNvPicPr>
          <p:nvPr>
            <p:ph idx="1"/>
          </p:nvPr>
        </p:nvPicPr>
        <p:blipFill>
          <a:blip r:embed="rId2"/>
          <a:stretch>
            <a:fillRect/>
          </a:stretch>
        </p:blipFill>
        <p:spPr>
          <a:xfrm>
            <a:off x="2209800" y="1219200"/>
            <a:ext cx="4431372" cy="4138144"/>
          </a:xfrm>
          <a:prstGeom prst="rect">
            <a:avLst/>
          </a:prstGeom>
        </p:spPr>
      </p:pic>
    </p:spTree>
    <p:extLst>
      <p:ext uri="{BB962C8B-B14F-4D97-AF65-F5344CB8AC3E}">
        <p14:creationId xmlns:p14="http://schemas.microsoft.com/office/powerpoint/2010/main" val="1372751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3CB9C1-2003-47CF-A725-DCEE351DCDF0}"/>
              </a:ext>
            </a:extLst>
          </p:cNvPr>
          <p:cNvSpPr>
            <a:spLocks noGrp="1"/>
          </p:cNvSpPr>
          <p:nvPr>
            <p:ph type="ftr" sz="quarter" idx="11"/>
          </p:nvPr>
        </p:nvSpPr>
        <p:spPr/>
        <p:txBody>
          <a:bodyPr/>
          <a:lstStyle/>
          <a:p>
            <a:pPr>
              <a:defRPr/>
            </a:pPr>
            <a:r>
              <a:rPr lang="en-US"/>
              <a:t>Copyright Bale/Doneen Paradigm</a:t>
            </a:r>
          </a:p>
        </p:txBody>
      </p:sp>
      <p:sp>
        <p:nvSpPr>
          <p:cNvPr id="7" name="Rectangle 6">
            <a:extLst>
              <a:ext uri="{FF2B5EF4-FFF2-40B4-BE49-F238E27FC236}">
                <a16:creationId xmlns:a16="http://schemas.microsoft.com/office/drawing/2014/main" id="{D2CB1FBE-780F-4574-9C18-1AA5E12DF52C}"/>
              </a:ext>
            </a:extLst>
          </p:cNvPr>
          <p:cNvSpPr/>
          <p:nvPr/>
        </p:nvSpPr>
        <p:spPr>
          <a:xfrm>
            <a:off x="571619" y="5638800"/>
            <a:ext cx="8540751" cy="646331"/>
          </a:xfrm>
          <a:prstGeom prst="rect">
            <a:avLst/>
          </a:prstGeom>
        </p:spPr>
        <p:txBody>
          <a:bodyPr wrap="square">
            <a:spAutoFit/>
          </a:bodyPr>
          <a:lstStyle/>
          <a:p>
            <a:r>
              <a:rPr lang="en-US" dirty="0">
                <a:solidFill>
                  <a:srgbClr val="FFC000"/>
                </a:solidFill>
                <a:latin typeface="+mn-lt"/>
              </a:rPr>
              <a:t>Tanaka, H. (2019). Antiaging effects of aerobic exercise on systemic arteries. Hypertension. 2019;74:00-00. DOI: 10.1161/HYPERTENSIONAHA.119.13179.</a:t>
            </a:r>
          </a:p>
        </p:txBody>
      </p:sp>
      <p:sp>
        <p:nvSpPr>
          <p:cNvPr id="8" name="Title 1">
            <a:extLst>
              <a:ext uri="{FF2B5EF4-FFF2-40B4-BE49-F238E27FC236}">
                <a16:creationId xmlns:a16="http://schemas.microsoft.com/office/drawing/2014/main" id="{D49DA1B4-5CB6-4560-B110-C47542C81D57}"/>
              </a:ext>
            </a:extLst>
          </p:cNvPr>
          <p:cNvSpPr>
            <a:spLocks noGrp="1"/>
          </p:cNvSpPr>
          <p:nvPr>
            <p:ph type="title"/>
          </p:nvPr>
        </p:nvSpPr>
        <p:spPr>
          <a:xfrm>
            <a:off x="76200" y="228601"/>
            <a:ext cx="8915400" cy="762000"/>
          </a:xfrm>
        </p:spPr>
        <p:txBody>
          <a:bodyPr/>
          <a:lstStyle/>
          <a:p>
            <a:r>
              <a:rPr lang="en-US" sz="3600" dirty="0">
                <a:effectLst/>
              </a:rPr>
              <a:t>Antiaging Effects of Aerobic Exercise on Systemic Arteries</a:t>
            </a:r>
          </a:p>
        </p:txBody>
      </p:sp>
      <p:pic>
        <p:nvPicPr>
          <p:cNvPr id="3" name="Content Placeholder 2">
            <a:extLst>
              <a:ext uri="{FF2B5EF4-FFF2-40B4-BE49-F238E27FC236}">
                <a16:creationId xmlns:a16="http://schemas.microsoft.com/office/drawing/2014/main" id="{152F4692-FC8E-4644-A701-74F725BC31CD}"/>
              </a:ext>
            </a:extLst>
          </p:cNvPr>
          <p:cNvPicPr>
            <a:picLocks noGrp="1" noChangeAspect="1"/>
          </p:cNvPicPr>
          <p:nvPr>
            <p:ph idx="1"/>
          </p:nvPr>
        </p:nvPicPr>
        <p:blipFill>
          <a:blip r:embed="rId2"/>
          <a:stretch>
            <a:fillRect/>
          </a:stretch>
        </p:blipFill>
        <p:spPr>
          <a:xfrm>
            <a:off x="228600" y="1338594"/>
            <a:ext cx="4191000" cy="3952212"/>
          </a:xfrm>
          <a:prstGeom prst="rect">
            <a:avLst/>
          </a:prstGeom>
        </p:spPr>
      </p:pic>
      <p:pic>
        <p:nvPicPr>
          <p:cNvPr id="5" name="Picture 4">
            <a:extLst>
              <a:ext uri="{FF2B5EF4-FFF2-40B4-BE49-F238E27FC236}">
                <a16:creationId xmlns:a16="http://schemas.microsoft.com/office/drawing/2014/main" id="{D75076BD-C8A7-4F9F-8FBC-B6EFC7132625}"/>
              </a:ext>
            </a:extLst>
          </p:cNvPr>
          <p:cNvPicPr>
            <a:picLocks noChangeAspect="1"/>
          </p:cNvPicPr>
          <p:nvPr/>
        </p:nvPicPr>
        <p:blipFill>
          <a:blip r:embed="rId3"/>
          <a:stretch>
            <a:fillRect/>
          </a:stretch>
        </p:blipFill>
        <p:spPr>
          <a:xfrm>
            <a:off x="4572001" y="1338594"/>
            <a:ext cx="4419600" cy="3952212"/>
          </a:xfrm>
          <a:prstGeom prst="rect">
            <a:avLst/>
          </a:prstGeom>
        </p:spPr>
      </p:pic>
    </p:spTree>
    <p:extLst>
      <p:ext uri="{BB962C8B-B14F-4D97-AF65-F5344CB8AC3E}">
        <p14:creationId xmlns:p14="http://schemas.microsoft.com/office/powerpoint/2010/main" val="11932289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3CB9C1-2003-47CF-A725-DCEE351DCDF0}"/>
              </a:ext>
            </a:extLst>
          </p:cNvPr>
          <p:cNvSpPr>
            <a:spLocks noGrp="1"/>
          </p:cNvSpPr>
          <p:nvPr>
            <p:ph type="ftr" sz="quarter" idx="11"/>
          </p:nvPr>
        </p:nvSpPr>
        <p:spPr/>
        <p:txBody>
          <a:bodyPr/>
          <a:lstStyle/>
          <a:p>
            <a:pPr>
              <a:defRPr/>
            </a:pPr>
            <a:r>
              <a:rPr lang="en-US"/>
              <a:t>Copyright Bale/Doneen Paradigm</a:t>
            </a:r>
          </a:p>
        </p:txBody>
      </p:sp>
      <p:sp>
        <p:nvSpPr>
          <p:cNvPr id="7" name="Rectangle 6">
            <a:extLst>
              <a:ext uri="{FF2B5EF4-FFF2-40B4-BE49-F238E27FC236}">
                <a16:creationId xmlns:a16="http://schemas.microsoft.com/office/drawing/2014/main" id="{D2CB1FBE-780F-4574-9C18-1AA5E12DF52C}"/>
              </a:ext>
            </a:extLst>
          </p:cNvPr>
          <p:cNvSpPr/>
          <p:nvPr/>
        </p:nvSpPr>
        <p:spPr>
          <a:xfrm>
            <a:off x="571619" y="5638800"/>
            <a:ext cx="8540751" cy="646331"/>
          </a:xfrm>
          <a:prstGeom prst="rect">
            <a:avLst/>
          </a:prstGeom>
        </p:spPr>
        <p:txBody>
          <a:bodyPr wrap="square">
            <a:spAutoFit/>
          </a:bodyPr>
          <a:lstStyle/>
          <a:p>
            <a:r>
              <a:rPr lang="en-US" dirty="0">
                <a:solidFill>
                  <a:srgbClr val="FFC000"/>
                </a:solidFill>
                <a:latin typeface="+mn-lt"/>
              </a:rPr>
              <a:t>Tanaka, H. (2019). Antiaging effects of aerobic exercise on systemic arteries. Hypertension. 2019;74:00-00. DOI: 10.1161/HYPERTENSIONAHA.119.13179.</a:t>
            </a:r>
          </a:p>
        </p:txBody>
      </p:sp>
      <p:sp>
        <p:nvSpPr>
          <p:cNvPr id="8" name="Title 1">
            <a:extLst>
              <a:ext uri="{FF2B5EF4-FFF2-40B4-BE49-F238E27FC236}">
                <a16:creationId xmlns:a16="http://schemas.microsoft.com/office/drawing/2014/main" id="{D49DA1B4-5CB6-4560-B110-C47542C81D57}"/>
              </a:ext>
            </a:extLst>
          </p:cNvPr>
          <p:cNvSpPr>
            <a:spLocks noGrp="1"/>
          </p:cNvSpPr>
          <p:nvPr>
            <p:ph type="title"/>
          </p:nvPr>
        </p:nvSpPr>
        <p:spPr>
          <a:xfrm>
            <a:off x="76200" y="228601"/>
            <a:ext cx="8915400" cy="762000"/>
          </a:xfrm>
        </p:spPr>
        <p:txBody>
          <a:bodyPr/>
          <a:lstStyle/>
          <a:p>
            <a:r>
              <a:rPr lang="en-US" sz="3600" dirty="0">
                <a:effectLst/>
              </a:rPr>
              <a:t>Antiaging Effects of Aerobic Exercise on Systemic Arteries</a:t>
            </a:r>
          </a:p>
        </p:txBody>
      </p:sp>
      <p:sp>
        <p:nvSpPr>
          <p:cNvPr id="2" name="Content Placeholder 1">
            <a:extLst>
              <a:ext uri="{FF2B5EF4-FFF2-40B4-BE49-F238E27FC236}">
                <a16:creationId xmlns:a16="http://schemas.microsoft.com/office/drawing/2014/main" id="{50E10DD2-6834-42B8-AF11-3CB79886F5C5}"/>
              </a:ext>
            </a:extLst>
          </p:cNvPr>
          <p:cNvSpPr>
            <a:spLocks noGrp="1"/>
          </p:cNvSpPr>
          <p:nvPr>
            <p:ph idx="1"/>
          </p:nvPr>
        </p:nvSpPr>
        <p:spPr>
          <a:xfrm>
            <a:off x="301625" y="1118687"/>
            <a:ext cx="8540750" cy="4727575"/>
          </a:xfrm>
        </p:spPr>
        <p:txBody>
          <a:bodyPr/>
          <a:lstStyle/>
          <a:p>
            <a:pPr marL="0" indent="0">
              <a:buNone/>
            </a:pPr>
            <a:r>
              <a:rPr lang="en-US" sz="2400" dirty="0">
                <a:effectLst/>
              </a:rPr>
              <a:t>1. Cross-sectional studies on aerobic exercise</a:t>
            </a:r>
          </a:p>
          <a:p>
            <a:pPr marL="0" indent="0">
              <a:buNone/>
            </a:pPr>
            <a:r>
              <a:rPr lang="en-US" sz="2400" dirty="0">
                <a:effectLst/>
              </a:rPr>
              <a:t>2. Interventional studies on aerobic exercise</a:t>
            </a:r>
          </a:p>
          <a:p>
            <a:pPr marL="0" indent="0">
              <a:buNone/>
            </a:pPr>
            <a:r>
              <a:rPr lang="en-US" sz="2400" dirty="0">
                <a:solidFill>
                  <a:srgbClr val="FFFF00"/>
                </a:solidFill>
                <a:effectLst/>
              </a:rPr>
              <a:t>3. Physiological Mechanisms</a:t>
            </a:r>
          </a:p>
          <a:p>
            <a:pPr marL="0" indent="0">
              <a:buNone/>
            </a:pPr>
            <a:r>
              <a:rPr lang="en-US" sz="1800" dirty="0">
                <a:effectLst/>
              </a:rPr>
              <a:t>	The ability to modify arterial stiffness over a period of days or weeks is 	thought to be because of modulation of the contractile states and intrinsic 	stiffening of the vascular smooth muscle cells in the arterial wall 	</a:t>
            </a:r>
          </a:p>
          <a:p>
            <a:pPr marL="0" indent="0">
              <a:buNone/>
            </a:pPr>
            <a:endParaRPr lang="en-US" sz="1000" dirty="0">
              <a:effectLst/>
            </a:endParaRPr>
          </a:p>
          <a:p>
            <a:pPr marL="0" indent="0">
              <a:buNone/>
            </a:pPr>
            <a:r>
              <a:rPr lang="en-US" sz="1800" dirty="0">
                <a:effectLst/>
              </a:rPr>
              <a:t>	Sympathetic adrenergic vasoconstrictor tone acting on the vasculature 	was removed with regular aerobic exercise.</a:t>
            </a:r>
          </a:p>
          <a:p>
            <a:pPr marL="0" indent="0">
              <a:buNone/>
            </a:pPr>
            <a:r>
              <a:rPr lang="en-US" sz="2400" dirty="0">
                <a:effectLst/>
              </a:rPr>
              <a:t>4. Effects of Resistance training</a:t>
            </a:r>
          </a:p>
          <a:p>
            <a:pPr marL="0" indent="0">
              <a:buNone/>
            </a:pPr>
            <a:r>
              <a:rPr lang="en-US" sz="2400" dirty="0">
                <a:effectLst/>
              </a:rPr>
              <a:t>5. Effects of Cross Training</a:t>
            </a:r>
          </a:p>
          <a:p>
            <a:pPr marL="0" indent="0">
              <a:buNone/>
            </a:pPr>
            <a:r>
              <a:rPr lang="en-US" sz="2400" dirty="0">
                <a:effectLst/>
              </a:rPr>
              <a:t>6. Exercise as part of the hybrid/Adjunct Therapy</a:t>
            </a:r>
          </a:p>
        </p:txBody>
      </p:sp>
    </p:spTree>
    <p:extLst>
      <p:ext uri="{BB962C8B-B14F-4D97-AF65-F5344CB8AC3E}">
        <p14:creationId xmlns:p14="http://schemas.microsoft.com/office/powerpoint/2010/main" val="26366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47C968F4-A222-4B0D-B5BC-3017A5112CB6}"/>
              </a:ext>
            </a:extLst>
          </p:cNvPr>
          <p:cNvSpPr/>
          <p:nvPr/>
        </p:nvSpPr>
        <p:spPr bwMode="auto">
          <a:xfrm>
            <a:off x="7315200" y="5027264"/>
            <a:ext cx="1676400" cy="68773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Gut Dysbiosis</a:t>
            </a:r>
          </a:p>
        </p:txBody>
      </p:sp>
    </p:spTree>
    <p:extLst>
      <p:ext uri="{BB962C8B-B14F-4D97-AF65-F5344CB8AC3E}">
        <p14:creationId xmlns:p14="http://schemas.microsoft.com/office/powerpoint/2010/main" val="26251031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4A75-6BEC-4ADF-BF28-94C65022BD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049CA2-6718-4DA6-A589-5D16EE7F9D2E}"/>
              </a:ext>
            </a:extLst>
          </p:cNvPr>
          <p:cNvPicPr>
            <a:picLocks noGrp="1" noChangeAspect="1"/>
          </p:cNvPicPr>
          <p:nvPr>
            <p:ph idx="1"/>
          </p:nvPr>
        </p:nvPicPr>
        <p:blipFill>
          <a:blip r:embed="rId2"/>
          <a:stretch>
            <a:fillRect/>
          </a:stretch>
        </p:blipFill>
        <p:spPr>
          <a:xfrm>
            <a:off x="228600" y="136525"/>
            <a:ext cx="8505336" cy="2835275"/>
          </a:xfrm>
          <a:prstGeom prst="rect">
            <a:avLst/>
          </a:prstGeom>
        </p:spPr>
      </p:pic>
      <p:sp>
        <p:nvSpPr>
          <p:cNvPr id="4" name="Footer Placeholder 3">
            <a:extLst>
              <a:ext uri="{FF2B5EF4-FFF2-40B4-BE49-F238E27FC236}">
                <a16:creationId xmlns:a16="http://schemas.microsoft.com/office/drawing/2014/main" id="{89DF5759-D585-4951-B047-897583935A0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69369BD-5990-4DFC-B1DC-6BA23959B7E0}"/>
              </a:ext>
            </a:extLst>
          </p:cNvPr>
          <p:cNvSpPr txBox="1"/>
          <p:nvPr/>
        </p:nvSpPr>
        <p:spPr>
          <a:xfrm>
            <a:off x="215660" y="3097958"/>
            <a:ext cx="8505336" cy="3046988"/>
          </a:xfrm>
          <a:prstGeom prst="rect">
            <a:avLst/>
          </a:prstGeom>
          <a:noFill/>
        </p:spPr>
        <p:txBody>
          <a:bodyPr wrap="square" rtlCol="0">
            <a:spAutoFit/>
          </a:bodyPr>
          <a:lstStyle/>
          <a:p>
            <a:pPr algn="ctr"/>
            <a:r>
              <a:rPr lang="en-US" sz="2400" dirty="0"/>
              <a:t>Specific guidance for Neal – avoid gluten, take pre and pro biotics, avoid ALL soda, eat fermented foods, etc.</a:t>
            </a:r>
          </a:p>
          <a:p>
            <a:pPr algn="ctr"/>
            <a:endParaRPr lang="en-US" sz="2400" dirty="0"/>
          </a:p>
          <a:p>
            <a:pPr algn="ctr"/>
            <a:r>
              <a:rPr lang="en-US" sz="2400" dirty="0"/>
              <a:t>Regarding 400 </a:t>
            </a:r>
            <a:r>
              <a:rPr lang="en-US" sz="2400" dirty="0" err="1"/>
              <a:t>iu</a:t>
            </a:r>
            <a:r>
              <a:rPr lang="en-US" sz="2400" dirty="0"/>
              <a:t> natural source tocopherol…….no – despite being T2DM, he is not Hp 2-2. </a:t>
            </a:r>
          </a:p>
          <a:p>
            <a:pPr algn="ctr"/>
            <a:endParaRPr lang="en-US" sz="2400" dirty="0"/>
          </a:p>
          <a:p>
            <a:pPr algn="ctr"/>
            <a:r>
              <a:rPr lang="en-US" sz="2400" dirty="0"/>
              <a:t>Maintain optimal (tight) glucose control </a:t>
            </a:r>
          </a:p>
          <a:p>
            <a:pPr algn="ctr"/>
            <a:r>
              <a:rPr lang="en-US" sz="2400" dirty="0"/>
              <a:t>(currently suboptimal with A1C 7.5 with FBS 155). </a:t>
            </a:r>
          </a:p>
        </p:txBody>
      </p:sp>
    </p:spTree>
    <p:extLst>
      <p:ext uri="{BB962C8B-B14F-4D97-AF65-F5344CB8AC3E}">
        <p14:creationId xmlns:p14="http://schemas.microsoft.com/office/powerpoint/2010/main" val="338687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8" name="Content Placeholder 7">
            <a:extLst>
              <a:ext uri="{FF2B5EF4-FFF2-40B4-BE49-F238E27FC236}">
                <a16:creationId xmlns:a16="http://schemas.microsoft.com/office/drawing/2014/main" id="{94D716EE-15FD-42C7-95C0-FCCEB1D32AAF}"/>
              </a:ext>
            </a:extLst>
          </p:cNvPr>
          <p:cNvSpPr>
            <a:spLocks noGrp="1"/>
          </p:cNvSpPr>
          <p:nvPr>
            <p:ph idx="1"/>
          </p:nvPr>
        </p:nvSpPr>
        <p:spPr>
          <a:xfrm>
            <a:off x="301625" y="1143001"/>
            <a:ext cx="8540750" cy="4578348"/>
          </a:xfrm>
        </p:spPr>
        <p:txBody>
          <a:bodyPr/>
          <a:lstStyle/>
          <a:p>
            <a:pPr marL="0" indent="0" algn="ctr">
              <a:buNone/>
            </a:pPr>
            <a:endParaRPr lang="en-US" sz="2400" dirty="0">
              <a:effectLst/>
            </a:endParaRPr>
          </a:p>
          <a:p>
            <a:pPr marL="0" indent="0" algn="ctr">
              <a:buNone/>
            </a:pPr>
            <a:r>
              <a:rPr lang="en-US" sz="2400" dirty="0">
                <a:effectLst/>
              </a:rPr>
              <a:t>Incident CHD was associated with accelerated cognitive decline during a median follow-up of 12 years. </a:t>
            </a:r>
          </a:p>
          <a:p>
            <a:pPr marL="0" indent="0" algn="ctr">
              <a:buNone/>
            </a:pPr>
            <a:endParaRPr lang="en-US" sz="2400" dirty="0">
              <a:effectLst/>
            </a:endParaRPr>
          </a:p>
          <a:p>
            <a:pPr marL="0" indent="0" algn="ctr">
              <a:buNone/>
            </a:pPr>
            <a:r>
              <a:rPr lang="en-US" sz="2400" dirty="0">
                <a:effectLst/>
              </a:rPr>
              <a:t>In the years following CHD diagnosis, global cognition, verbal memory, and temporal orientation scores declined significantly faster than they did before the event</a:t>
            </a:r>
          </a:p>
          <a:p>
            <a:pPr marL="0" indent="0" algn="ctr">
              <a:buNone/>
            </a:pPr>
            <a:r>
              <a:rPr lang="en-US" sz="2400" dirty="0">
                <a:effectLst/>
              </a:rPr>
              <a:t>(after multivariable adjustment) </a:t>
            </a:r>
          </a:p>
        </p:txBody>
      </p:sp>
    </p:spTree>
    <p:extLst>
      <p:ext uri="{BB962C8B-B14F-4D97-AF65-F5344CB8AC3E}">
        <p14:creationId xmlns:p14="http://schemas.microsoft.com/office/powerpoint/2010/main" val="27103528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5015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D3B4-0032-4B0F-A7CD-36BEE75624A9}"/>
              </a:ext>
            </a:extLst>
          </p:cNvPr>
          <p:cNvSpPr>
            <a:spLocks noGrp="1"/>
          </p:cNvSpPr>
          <p:nvPr>
            <p:ph type="title"/>
          </p:nvPr>
        </p:nvSpPr>
        <p:spPr/>
        <p:txBody>
          <a:bodyPr/>
          <a:lstStyle/>
          <a:p>
            <a:r>
              <a:rPr lang="en-US" dirty="0"/>
              <a:t>Neal’s Genetics related to his arterial health</a:t>
            </a:r>
          </a:p>
        </p:txBody>
      </p:sp>
      <p:sp>
        <p:nvSpPr>
          <p:cNvPr id="3" name="Content Placeholder 2">
            <a:extLst>
              <a:ext uri="{FF2B5EF4-FFF2-40B4-BE49-F238E27FC236}">
                <a16:creationId xmlns:a16="http://schemas.microsoft.com/office/drawing/2014/main" id="{EA1DA145-6D0D-4A30-8781-AF5B621323D1}"/>
              </a:ext>
            </a:extLst>
          </p:cNvPr>
          <p:cNvSpPr>
            <a:spLocks noGrp="1"/>
          </p:cNvSpPr>
          <p:nvPr>
            <p:ph idx="1"/>
          </p:nvPr>
        </p:nvSpPr>
        <p:spPr/>
        <p:txBody>
          <a:bodyPr/>
          <a:lstStyle/>
          <a:p>
            <a:pPr marL="0" indent="0" algn="ctr">
              <a:buNone/>
            </a:pPr>
            <a:r>
              <a:rPr lang="en-US" dirty="0"/>
              <a:t>Apo E	3/4</a:t>
            </a:r>
          </a:p>
          <a:p>
            <a:pPr marL="0" indent="0" algn="ctr">
              <a:buNone/>
            </a:pPr>
            <a:r>
              <a:rPr lang="en-US" dirty="0"/>
              <a:t>9P21	+/+</a:t>
            </a:r>
          </a:p>
          <a:p>
            <a:pPr marL="0" indent="0" algn="ctr">
              <a:buNone/>
            </a:pPr>
            <a:r>
              <a:rPr lang="en-US" dirty="0"/>
              <a:t>LPA		-/-</a:t>
            </a:r>
          </a:p>
          <a:p>
            <a:pPr marL="0" indent="0" algn="ctr">
              <a:buNone/>
            </a:pPr>
            <a:r>
              <a:rPr lang="en-US" dirty="0"/>
              <a:t>KIF 6	+/+</a:t>
            </a:r>
          </a:p>
          <a:p>
            <a:pPr marL="0" indent="0" algn="ctr">
              <a:buNone/>
            </a:pPr>
            <a:r>
              <a:rPr lang="en-US" dirty="0"/>
              <a:t>Hp		1-2</a:t>
            </a:r>
          </a:p>
          <a:p>
            <a:pPr marL="0" indent="0" algn="ctr">
              <a:buNone/>
            </a:pPr>
            <a:r>
              <a:rPr lang="en-US" dirty="0"/>
              <a:t>4Q25	+/-</a:t>
            </a:r>
          </a:p>
        </p:txBody>
      </p:sp>
      <p:sp>
        <p:nvSpPr>
          <p:cNvPr id="4" name="Footer Placeholder 3">
            <a:extLst>
              <a:ext uri="{FF2B5EF4-FFF2-40B4-BE49-F238E27FC236}">
                <a16:creationId xmlns:a16="http://schemas.microsoft.com/office/drawing/2014/main" id="{18157732-4877-417D-A4AD-35DB6F7C4730}"/>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7654756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7"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D9EE-7696-4180-A3C7-60BAF4761085}"/>
              </a:ext>
            </a:extLst>
          </p:cNvPr>
          <p:cNvSpPr>
            <a:spLocks noGrp="1"/>
          </p:cNvSpPr>
          <p:nvPr>
            <p:ph type="title"/>
          </p:nvPr>
        </p:nvSpPr>
        <p:spPr/>
        <p:txBody>
          <a:bodyPr/>
          <a:lstStyle/>
          <a:p>
            <a:r>
              <a:rPr lang="en-US" dirty="0"/>
              <a:t>Neal’s comments from </a:t>
            </a:r>
            <a:br>
              <a:rPr lang="en-US" dirty="0"/>
            </a:br>
            <a:r>
              <a:rPr lang="en-US" dirty="0"/>
              <a:t>last visit 6/25/2019</a:t>
            </a:r>
          </a:p>
        </p:txBody>
      </p:sp>
      <p:sp>
        <p:nvSpPr>
          <p:cNvPr id="3" name="Content Placeholder 2">
            <a:extLst>
              <a:ext uri="{FF2B5EF4-FFF2-40B4-BE49-F238E27FC236}">
                <a16:creationId xmlns:a16="http://schemas.microsoft.com/office/drawing/2014/main" id="{D226527E-C6A2-4E4D-A19F-7B0A0B875C35}"/>
              </a:ext>
            </a:extLst>
          </p:cNvPr>
          <p:cNvSpPr>
            <a:spLocks noGrp="1"/>
          </p:cNvSpPr>
          <p:nvPr>
            <p:ph idx="1"/>
          </p:nvPr>
        </p:nvSpPr>
        <p:spPr/>
        <p:txBody>
          <a:bodyPr/>
          <a:lstStyle/>
          <a:p>
            <a:pPr marL="0" indent="0" algn="ctr">
              <a:buNone/>
            </a:pPr>
            <a:r>
              <a:rPr lang="en-US" sz="2800" dirty="0">
                <a:effectLst/>
              </a:rPr>
              <a:t>“For the first time in 12 years, I feel like I have a plan and that I am part of that plan.”</a:t>
            </a:r>
          </a:p>
          <a:p>
            <a:pPr marL="0" indent="0" algn="ctr">
              <a:buNone/>
            </a:pPr>
            <a:endParaRPr lang="en-US" sz="1000" dirty="0">
              <a:effectLst/>
            </a:endParaRPr>
          </a:p>
          <a:p>
            <a:pPr marL="0" indent="0" algn="ctr">
              <a:buNone/>
            </a:pPr>
            <a:r>
              <a:rPr lang="en-US" sz="2800" dirty="0">
                <a:effectLst/>
              </a:rPr>
              <a:t>“I hope it isn’t too late for me, but I truly thank you for the time, education and passion for helping me.”</a:t>
            </a:r>
          </a:p>
          <a:p>
            <a:pPr marL="0" indent="0" algn="ctr">
              <a:buNone/>
            </a:pPr>
            <a:endParaRPr lang="en-US" sz="1000" dirty="0">
              <a:effectLst/>
            </a:endParaRPr>
          </a:p>
          <a:p>
            <a:pPr marL="0" indent="0" algn="ctr">
              <a:buNone/>
            </a:pPr>
            <a:r>
              <a:rPr lang="en-US" sz="2800" dirty="0">
                <a:effectLst/>
              </a:rPr>
              <a:t>From Anne – “Thank you for giving us hope.”</a:t>
            </a:r>
          </a:p>
          <a:p>
            <a:pPr marL="0" indent="0" algn="ctr">
              <a:buNone/>
            </a:pPr>
            <a:endParaRPr lang="en-US" sz="1000" dirty="0">
              <a:effectLst/>
            </a:endParaRPr>
          </a:p>
          <a:p>
            <a:pPr marL="0" indent="0" algn="ctr">
              <a:buNone/>
            </a:pPr>
            <a:r>
              <a:rPr lang="en-US" sz="2800" dirty="0">
                <a:effectLst/>
              </a:rPr>
              <a:t>“Oh </a:t>
            </a:r>
            <a:r>
              <a:rPr lang="en-US" sz="2800" dirty="0" err="1">
                <a:effectLst/>
              </a:rPr>
              <a:t>ya</a:t>
            </a:r>
            <a:r>
              <a:rPr lang="en-US" sz="2800" dirty="0">
                <a:effectLst/>
              </a:rPr>
              <a:t> – meant to tell you – this is expensive but not as much as all the stents and I’m not buying </a:t>
            </a:r>
            <a:r>
              <a:rPr lang="en-US" sz="2800">
                <a:effectLst/>
              </a:rPr>
              <a:t>soda anymore so </a:t>
            </a:r>
            <a:r>
              <a:rPr lang="en-US" sz="2800" dirty="0">
                <a:effectLst/>
              </a:rPr>
              <a:t>I’m saving money!</a:t>
            </a:r>
            <a:r>
              <a:rPr lang="en-US" sz="2800" dirty="0">
                <a:effectLst/>
                <a:sym typeface="Wingdings" panose="05000000000000000000" pitchFamily="2" charset="2"/>
              </a:rPr>
              <a:t>” </a:t>
            </a:r>
            <a:endParaRPr lang="en-US" sz="2800" dirty="0">
              <a:effectLst/>
            </a:endParaRPr>
          </a:p>
        </p:txBody>
      </p:sp>
      <p:sp>
        <p:nvSpPr>
          <p:cNvPr id="4" name="Footer Placeholder 3">
            <a:extLst>
              <a:ext uri="{FF2B5EF4-FFF2-40B4-BE49-F238E27FC236}">
                <a16:creationId xmlns:a16="http://schemas.microsoft.com/office/drawing/2014/main" id="{4CBA9AE3-3185-4F89-8F15-367A61BBD2BC}"/>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6F74E01B-0BE4-4764-BE2E-924EA561A3B2}"/>
              </a:ext>
            </a:extLst>
          </p:cNvPr>
          <p:cNvPicPr>
            <a:picLocks noChangeAspect="1"/>
          </p:cNvPicPr>
          <p:nvPr/>
        </p:nvPicPr>
        <p:blipFill>
          <a:blip r:embed="rId2"/>
          <a:stretch>
            <a:fillRect/>
          </a:stretch>
        </p:blipFill>
        <p:spPr bwMode="auto">
          <a:xfrm>
            <a:off x="7467600" y="82550"/>
            <a:ext cx="1536998" cy="1593850"/>
          </a:xfrm>
          <a:prstGeom prst="rect">
            <a:avLst/>
          </a:prstGeom>
          <a:noFill/>
          <a:ln w="9525">
            <a:noFill/>
            <a:miter lim="800000"/>
            <a:headEnd/>
            <a:tailEnd/>
          </a:ln>
          <a:effectLst/>
        </p:spPr>
      </p:pic>
    </p:spTree>
    <p:extLst>
      <p:ext uri="{BB962C8B-B14F-4D97-AF65-F5344CB8AC3E}">
        <p14:creationId xmlns:p14="http://schemas.microsoft.com/office/powerpoint/2010/main" val="42641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pic>
        <p:nvPicPr>
          <p:cNvPr id="3" name="Content Placeholder 2">
            <a:extLst>
              <a:ext uri="{FF2B5EF4-FFF2-40B4-BE49-F238E27FC236}">
                <a16:creationId xmlns:a16="http://schemas.microsoft.com/office/drawing/2014/main" id="{6474EBEA-9C06-49F3-9BF7-3015BC5AEAEB}"/>
              </a:ext>
            </a:extLst>
          </p:cNvPr>
          <p:cNvPicPr>
            <a:picLocks noGrp="1" noChangeAspect="1"/>
          </p:cNvPicPr>
          <p:nvPr>
            <p:ph idx="1"/>
          </p:nvPr>
        </p:nvPicPr>
        <p:blipFill>
          <a:blip r:embed="rId2"/>
          <a:stretch>
            <a:fillRect/>
          </a:stretch>
        </p:blipFill>
        <p:spPr>
          <a:xfrm>
            <a:off x="381000" y="1079048"/>
            <a:ext cx="6248400" cy="4819198"/>
          </a:xfrm>
          <a:prstGeom prst="rect">
            <a:avLst/>
          </a:prstGeom>
        </p:spPr>
      </p:pic>
      <p:sp>
        <p:nvSpPr>
          <p:cNvPr id="5" name="TextBox 4">
            <a:extLst>
              <a:ext uri="{FF2B5EF4-FFF2-40B4-BE49-F238E27FC236}">
                <a16:creationId xmlns:a16="http://schemas.microsoft.com/office/drawing/2014/main" id="{C779DC90-AD09-4ACE-8547-3BD1303CED6D}"/>
              </a:ext>
            </a:extLst>
          </p:cNvPr>
          <p:cNvSpPr txBox="1"/>
          <p:nvPr/>
        </p:nvSpPr>
        <p:spPr>
          <a:xfrm>
            <a:off x="6639448" y="1828800"/>
            <a:ext cx="2551083" cy="2554545"/>
          </a:xfrm>
          <a:prstGeom prst="rect">
            <a:avLst/>
          </a:prstGeom>
          <a:noFill/>
        </p:spPr>
        <p:txBody>
          <a:bodyPr wrap="none" rtlCol="0">
            <a:spAutoFit/>
          </a:bodyPr>
          <a:lstStyle/>
          <a:p>
            <a:r>
              <a:rPr lang="en-US" sz="1600" u="sng" dirty="0"/>
              <a:t>Blue lines </a:t>
            </a:r>
            <a:r>
              <a:rPr lang="en-US" sz="1600" dirty="0"/>
              <a:t>– represent</a:t>
            </a:r>
          </a:p>
          <a:p>
            <a:r>
              <a:rPr lang="en-US" sz="1600" dirty="0"/>
              <a:t>trajectory for CHD-free </a:t>
            </a:r>
          </a:p>
          <a:p>
            <a:r>
              <a:rPr lang="en-US" sz="1600" dirty="0"/>
              <a:t>participants</a:t>
            </a:r>
          </a:p>
          <a:p>
            <a:endParaRPr lang="en-US" sz="1600" dirty="0"/>
          </a:p>
          <a:p>
            <a:r>
              <a:rPr lang="en-US" sz="1600" u="sng" dirty="0"/>
              <a:t>Red lines </a:t>
            </a:r>
            <a:r>
              <a:rPr lang="en-US" sz="1600" dirty="0"/>
              <a:t>– represent the </a:t>
            </a:r>
          </a:p>
          <a:p>
            <a:r>
              <a:rPr lang="en-US" sz="1600" dirty="0"/>
              <a:t>trajectory for participants </a:t>
            </a:r>
          </a:p>
          <a:p>
            <a:r>
              <a:rPr lang="en-US" sz="1600" dirty="0"/>
              <a:t>with CHD</a:t>
            </a:r>
          </a:p>
          <a:p>
            <a:endParaRPr lang="en-US" sz="1600" dirty="0"/>
          </a:p>
          <a:p>
            <a:r>
              <a:rPr lang="en-US" sz="1600" u="sng" dirty="0"/>
              <a:t>Dashed line</a:t>
            </a:r>
            <a:r>
              <a:rPr lang="en-US" sz="1600" dirty="0"/>
              <a:t>s – represent</a:t>
            </a:r>
          </a:p>
          <a:p>
            <a:r>
              <a:rPr lang="en-US" sz="1600" dirty="0"/>
              <a:t>the 95% Conf Interval. </a:t>
            </a:r>
          </a:p>
        </p:txBody>
      </p:sp>
    </p:spTree>
    <p:extLst>
      <p:ext uri="{BB962C8B-B14F-4D97-AF65-F5344CB8AC3E}">
        <p14:creationId xmlns:p14="http://schemas.microsoft.com/office/powerpoint/2010/main" val="407682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8" name="Content Placeholder 7">
            <a:extLst>
              <a:ext uri="{FF2B5EF4-FFF2-40B4-BE49-F238E27FC236}">
                <a16:creationId xmlns:a16="http://schemas.microsoft.com/office/drawing/2014/main" id="{94D716EE-15FD-42C7-95C0-FCCEB1D32AAF}"/>
              </a:ext>
            </a:extLst>
          </p:cNvPr>
          <p:cNvSpPr>
            <a:spLocks noGrp="1"/>
          </p:cNvSpPr>
          <p:nvPr>
            <p:ph idx="1"/>
          </p:nvPr>
        </p:nvSpPr>
        <p:spPr>
          <a:xfrm>
            <a:off x="301625" y="1319898"/>
            <a:ext cx="8540750" cy="4578348"/>
          </a:xfrm>
        </p:spPr>
        <p:txBody>
          <a:bodyPr/>
          <a:lstStyle/>
          <a:p>
            <a:pPr marL="0" indent="0" algn="ctr">
              <a:buNone/>
            </a:pPr>
            <a:r>
              <a:rPr lang="en-US" sz="2800" b="1" dirty="0">
                <a:effectLst/>
              </a:rPr>
              <a:t>CONCLUSIONS</a:t>
            </a:r>
          </a:p>
          <a:p>
            <a:pPr marL="0" indent="0" algn="ctr">
              <a:buNone/>
            </a:pPr>
            <a:r>
              <a:rPr lang="en-US" sz="2400" dirty="0">
                <a:effectLst/>
              </a:rPr>
              <a:t>Incident CHD is associated with accelerated cognitive decline after, but not before, the event. </a:t>
            </a:r>
          </a:p>
          <a:p>
            <a:pPr marL="0" indent="0" algn="ctr">
              <a:buNone/>
            </a:pPr>
            <a:endParaRPr lang="en-US" sz="2400" dirty="0">
              <a:effectLst/>
            </a:endParaRPr>
          </a:p>
          <a:p>
            <a:pPr marL="0" indent="0" algn="ctr">
              <a:buNone/>
            </a:pPr>
            <a:r>
              <a:rPr lang="en-US" sz="2400" dirty="0">
                <a:effectLst/>
              </a:rPr>
              <a:t>Attention should be drawn to the long-term cognitive deterioration related to CHD. </a:t>
            </a:r>
          </a:p>
          <a:p>
            <a:pPr marL="0" indent="0" algn="ctr">
              <a:buNone/>
            </a:pPr>
            <a:endParaRPr lang="en-US" sz="2400" dirty="0">
              <a:effectLst/>
            </a:endParaRPr>
          </a:p>
          <a:p>
            <a:pPr marL="0" indent="0" algn="ctr">
              <a:buNone/>
            </a:pPr>
            <a:r>
              <a:rPr lang="en-US" sz="2400" dirty="0">
                <a:effectLst/>
              </a:rPr>
              <a:t> Monitoring of cognitive function is warranted in CHD patients in the years following the event. </a:t>
            </a:r>
          </a:p>
        </p:txBody>
      </p:sp>
    </p:spTree>
    <p:extLst>
      <p:ext uri="{BB962C8B-B14F-4D97-AF65-F5344CB8AC3E}">
        <p14:creationId xmlns:p14="http://schemas.microsoft.com/office/powerpoint/2010/main" val="5001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8" name="Content Placeholder 7">
            <a:extLst>
              <a:ext uri="{FF2B5EF4-FFF2-40B4-BE49-F238E27FC236}">
                <a16:creationId xmlns:a16="http://schemas.microsoft.com/office/drawing/2014/main" id="{94D716EE-15FD-42C7-95C0-FCCEB1D32AAF}"/>
              </a:ext>
            </a:extLst>
          </p:cNvPr>
          <p:cNvSpPr>
            <a:spLocks noGrp="1"/>
          </p:cNvSpPr>
          <p:nvPr>
            <p:ph idx="1"/>
          </p:nvPr>
        </p:nvSpPr>
        <p:spPr>
          <a:xfrm>
            <a:off x="286544" y="1127954"/>
            <a:ext cx="8540750" cy="4578348"/>
          </a:xfrm>
        </p:spPr>
        <p:txBody>
          <a:bodyPr/>
          <a:lstStyle/>
          <a:p>
            <a:pPr marL="0" indent="0">
              <a:buNone/>
            </a:pPr>
            <a:r>
              <a:rPr lang="en-US" sz="2400" u="sng" dirty="0" err="1">
                <a:effectLst/>
              </a:rPr>
              <a:t>BaleDoneen</a:t>
            </a:r>
            <a:r>
              <a:rPr lang="en-US" sz="2400" u="sng" dirty="0">
                <a:effectLst/>
              </a:rPr>
              <a:t> Take-Away:</a:t>
            </a:r>
          </a:p>
          <a:p>
            <a:pPr marL="457200" indent="-457200">
              <a:buAutoNum type="arabicPeriod"/>
            </a:pPr>
            <a:r>
              <a:rPr lang="en-US" sz="2400" dirty="0">
                <a:effectLst/>
              </a:rPr>
              <a:t>MMSE should be performed annually on all BDM patients.</a:t>
            </a:r>
          </a:p>
          <a:p>
            <a:pPr marL="457200" indent="-457200">
              <a:buAutoNum type="arabicPeriod"/>
            </a:pPr>
            <a:r>
              <a:rPr lang="en-US" sz="2400" dirty="0">
                <a:effectLst/>
              </a:rPr>
              <a:t>Encourage ‘exercise’ for the brain – I like to promote online tools such as Lumosity.</a:t>
            </a:r>
          </a:p>
        </p:txBody>
      </p:sp>
      <p:pic>
        <p:nvPicPr>
          <p:cNvPr id="3" name="Picture 2">
            <a:extLst>
              <a:ext uri="{FF2B5EF4-FFF2-40B4-BE49-F238E27FC236}">
                <a16:creationId xmlns:a16="http://schemas.microsoft.com/office/drawing/2014/main" id="{BACF348D-CF8A-44E9-9FB4-57064E7BC4D8}"/>
              </a:ext>
            </a:extLst>
          </p:cNvPr>
          <p:cNvPicPr>
            <a:picLocks noChangeAspect="1"/>
          </p:cNvPicPr>
          <p:nvPr/>
        </p:nvPicPr>
        <p:blipFill>
          <a:blip r:embed="rId2"/>
          <a:stretch>
            <a:fillRect/>
          </a:stretch>
        </p:blipFill>
        <p:spPr>
          <a:xfrm>
            <a:off x="1905000" y="2971800"/>
            <a:ext cx="4819650" cy="2250801"/>
          </a:xfrm>
          <a:prstGeom prst="rect">
            <a:avLst/>
          </a:prstGeom>
        </p:spPr>
      </p:pic>
    </p:spTree>
    <p:extLst>
      <p:ext uri="{BB962C8B-B14F-4D97-AF65-F5344CB8AC3E}">
        <p14:creationId xmlns:p14="http://schemas.microsoft.com/office/powerpoint/2010/main" val="343193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257B-38F7-449D-8DE1-C7D6EB387347}"/>
              </a:ext>
            </a:extLst>
          </p:cNvPr>
          <p:cNvSpPr>
            <a:spLocks noGrp="1"/>
          </p:cNvSpPr>
          <p:nvPr>
            <p:ph type="title"/>
          </p:nvPr>
        </p:nvSpPr>
        <p:spPr/>
        <p:txBody>
          <a:bodyPr/>
          <a:lstStyle/>
          <a:p>
            <a:r>
              <a:rPr lang="en-US" dirty="0"/>
              <a:t>So – let’s return to Neal and find out about his CVD history</a:t>
            </a:r>
          </a:p>
        </p:txBody>
      </p:sp>
      <p:sp>
        <p:nvSpPr>
          <p:cNvPr id="4" name="Footer Placeholder 3">
            <a:extLst>
              <a:ext uri="{FF2B5EF4-FFF2-40B4-BE49-F238E27FC236}">
                <a16:creationId xmlns:a16="http://schemas.microsoft.com/office/drawing/2014/main" id="{6BF304CB-CD75-480F-A0F5-0DA9594DC21D}"/>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0CAAE359-C1FC-4B38-AD27-D92B4CD0D429}"/>
              </a:ext>
            </a:extLst>
          </p:cNvPr>
          <p:cNvPicPr>
            <a:picLocks noGrp="1" noChangeAspect="1"/>
          </p:cNvPicPr>
          <p:nvPr>
            <p:ph idx="1"/>
          </p:nvPr>
        </p:nvPicPr>
        <p:blipFill>
          <a:blip r:embed="rId2"/>
          <a:stretch>
            <a:fillRect/>
          </a:stretch>
        </p:blipFill>
        <p:spPr>
          <a:xfrm>
            <a:off x="2733675" y="1711325"/>
            <a:ext cx="3676650" cy="4352925"/>
          </a:xfrm>
          <a:prstGeom prst="rect">
            <a:avLst/>
          </a:prstGeom>
        </p:spPr>
      </p:pic>
    </p:spTree>
    <p:extLst>
      <p:ext uri="{BB962C8B-B14F-4D97-AF65-F5344CB8AC3E}">
        <p14:creationId xmlns:p14="http://schemas.microsoft.com/office/powerpoint/2010/main" val="469726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84430-B78C-4D96-9D34-78CC05AFD1E5}"/>
              </a:ext>
            </a:extLst>
          </p:cNvPr>
          <p:cNvSpPr>
            <a:spLocks noGrp="1"/>
          </p:cNvSpPr>
          <p:nvPr>
            <p:ph idx="1"/>
          </p:nvPr>
        </p:nvSpPr>
        <p:spPr>
          <a:xfrm>
            <a:off x="301625" y="228600"/>
            <a:ext cx="8540750" cy="5870576"/>
          </a:xfrm>
        </p:spPr>
        <p:txBody>
          <a:bodyPr/>
          <a:lstStyle/>
          <a:p>
            <a:pPr marL="0" indent="0">
              <a:buNone/>
            </a:pPr>
            <a:r>
              <a:rPr lang="en-US" sz="1800" b="1" u="sng" dirty="0">
                <a:effectLst/>
              </a:rPr>
              <a:t>Coronary Artery Disease </a:t>
            </a:r>
            <a:r>
              <a:rPr lang="en-US" sz="1800" dirty="0">
                <a:effectLst/>
              </a:rPr>
              <a:t>– </a:t>
            </a:r>
          </a:p>
          <a:p>
            <a:pPr marL="0" indent="0">
              <a:buNone/>
            </a:pPr>
            <a:r>
              <a:rPr lang="en-US" sz="1800" dirty="0">
                <a:effectLst/>
              </a:rPr>
              <a:t>3.11.2010	CABG x 4 			(Age 41)</a:t>
            </a:r>
          </a:p>
          <a:p>
            <a:pPr marL="0" indent="0">
              <a:buNone/>
            </a:pPr>
            <a:r>
              <a:rPr lang="en-US" sz="1800" dirty="0">
                <a:effectLst/>
              </a:rPr>
              <a:t>3.5.2013		Stent x 3				(Age 44)</a:t>
            </a:r>
          </a:p>
          <a:p>
            <a:pPr marL="0" indent="0">
              <a:buNone/>
            </a:pPr>
            <a:r>
              <a:rPr lang="en-US" sz="1800" dirty="0">
                <a:effectLst/>
              </a:rPr>
              <a:t>8.14.2014	Stent x 1				(Age 45)</a:t>
            </a:r>
          </a:p>
          <a:p>
            <a:pPr marL="0" indent="0">
              <a:buNone/>
            </a:pPr>
            <a:r>
              <a:rPr lang="en-US" sz="1800" dirty="0">
                <a:effectLst/>
              </a:rPr>
              <a:t>3.4.2017		Stent x 2				(Age 48)</a:t>
            </a:r>
          </a:p>
          <a:p>
            <a:pPr marL="0" indent="0">
              <a:buNone/>
            </a:pPr>
            <a:r>
              <a:rPr lang="en-US" sz="1800" dirty="0">
                <a:effectLst/>
              </a:rPr>
              <a:t>6.13.2017	Stent x 3				(Age 48)</a:t>
            </a:r>
          </a:p>
          <a:p>
            <a:pPr marL="0" indent="0">
              <a:buNone/>
            </a:pPr>
            <a:r>
              <a:rPr lang="en-US" sz="1800" dirty="0">
                <a:effectLst/>
              </a:rPr>
              <a:t>6.13.2017 	Balloon Angioplasty 		(Age 48)</a:t>
            </a:r>
          </a:p>
          <a:p>
            <a:pPr marL="0" indent="0">
              <a:buNone/>
            </a:pPr>
            <a:r>
              <a:rPr lang="en-US" sz="1800" dirty="0">
                <a:effectLst/>
              </a:rPr>
              <a:t>7.25.2018	Echocardiogram – est. EF 60%	(Age 49)</a:t>
            </a:r>
          </a:p>
          <a:p>
            <a:pPr marL="0" indent="0">
              <a:buNone/>
            </a:pPr>
            <a:endParaRPr lang="en-US" sz="1800" b="1" u="sng" dirty="0">
              <a:effectLst/>
            </a:endParaRPr>
          </a:p>
          <a:p>
            <a:pPr marL="0" indent="0">
              <a:buNone/>
            </a:pPr>
            <a:r>
              <a:rPr lang="en-US" sz="1800" b="1" u="sng" dirty="0">
                <a:effectLst/>
              </a:rPr>
              <a:t>Peripheral Vascular Disease </a:t>
            </a:r>
            <a:r>
              <a:rPr lang="en-US" sz="1800" dirty="0">
                <a:effectLst/>
              </a:rPr>
              <a:t>– </a:t>
            </a:r>
          </a:p>
          <a:p>
            <a:pPr marL="0" indent="0">
              <a:buNone/>
            </a:pPr>
            <a:r>
              <a:rPr lang="en-US" sz="1800" dirty="0">
                <a:effectLst/>
              </a:rPr>
              <a:t>3.11.2010	</a:t>
            </a:r>
            <a:r>
              <a:rPr lang="en-US" sz="1800" b="1" u="sng" dirty="0">
                <a:effectLst/>
              </a:rPr>
              <a:t>Erectile Dysfunction</a:t>
            </a:r>
            <a:endParaRPr lang="en-US" sz="1800" dirty="0">
              <a:effectLst/>
            </a:endParaRPr>
          </a:p>
          <a:p>
            <a:pPr marL="0" indent="0">
              <a:buNone/>
            </a:pPr>
            <a:r>
              <a:rPr lang="en-US" sz="1800" dirty="0">
                <a:effectLst/>
              </a:rPr>
              <a:t>8.1.2016		Stent mid to distal </a:t>
            </a:r>
            <a:r>
              <a:rPr lang="en-US" sz="1800" b="1" u="sng" dirty="0">
                <a:effectLst/>
              </a:rPr>
              <a:t>right femoral </a:t>
            </a:r>
            <a:r>
              <a:rPr lang="en-US" sz="1800" dirty="0">
                <a:effectLst/>
              </a:rPr>
              <a:t>artery</a:t>
            </a:r>
          </a:p>
          <a:p>
            <a:pPr marL="0" indent="0">
              <a:buNone/>
            </a:pPr>
            <a:r>
              <a:rPr lang="en-US" sz="1800" dirty="0">
                <a:effectLst/>
              </a:rPr>
              <a:t>10.3.2016	Atherectomy and balloon angioplasty to the </a:t>
            </a:r>
            <a:r>
              <a:rPr lang="en-US" sz="1800" b="1" u="sng" dirty="0">
                <a:effectLst/>
              </a:rPr>
              <a:t>left femoral </a:t>
            </a:r>
          </a:p>
          <a:p>
            <a:pPr marL="0" indent="0">
              <a:buNone/>
            </a:pPr>
            <a:r>
              <a:rPr lang="en-US" sz="1800" dirty="0">
                <a:effectLst/>
              </a:rPr>
              <a:t>10.1.2017	</a:t>
            </a:r>
            <a:r>
              <a:rPr lang="en-US" sz="1800" b="1" u="sng" dirty="0">
                <a:effectLst/>
              </a:rPr>
              <a:t>Mesenteric and Celiac</a:t>
            </a:r>
            <a:r>
              <a:rPr lang="en-US" sz="1800" dirty="0">
                <a:effectLst/>
              </a:rPr>
              <a:t> Artery occlusion</a:t>
            </a:r>
          </a:p>
          <a:p>
            <a:pPr marL="0" indent="0">
              <a:buNone/>
            </a:pPr>
            <a:r>
              <a:rPr lang="en-US" sz="1800" dirty="0">
                <a:effectLst/>
              </a:rPr>
              <a:t>7.25.2018	Stent in Right </a:t>
            </a:r>
            <a:r>
              <a:rPr lang="en-US" sz="1800" b="1" u="sng" dirty="0">
                <a:effectLst/>
              </a:rPr>
              <a:t>Renal</a:t>
            </a:r>
            <a:r>
              <a:rPr lang="en-US" sz="1800" dirty="0">
                <a:effectLst/>
              </a:rPr>
              <a:t> Artery		</a:t>
            </a:r>
          </a:p>
          <a:p>
            <a:pPr marL="0" indent="0">
              <a:buNone/>
            </a:pPr>
            <a:r>
              <a:rPr lang="en-US" sz="1800" dirty="0">
                <a:effectLst/>
              </a:rPr>
              <a:t>		Stent in Left </a:t>
            </a:r>
            <a:r>
              <a:rPr lang="en-US" sz="1800" b="1" u="sng" dirty="0">
                <a:effectLst/>
              </a:rPr>
              <a:t>Renal</a:t>
            </a:r>
            <a:r>
              <a:rPr lang="en-US" sz="1800" dirty="0">
                <a:effectLst/>
              </a:rPr>
              <a:t> Artery</a:t>
            </a:r>
          </a:p>
          <a:p>
            <a:pPr marL="0" indent="0">
              <a:buNone/>
            </a:pPr>
            <a:endParaRPr lang="en-US" sz="1800" dirty="0">
              <a:effectLst/>
            </a:endParaRPr>
          </a:p>
          <a:p>
            <a:pPr marL="0" indent="0">
              <a:buNone/>
            </a:pPr>
            <a:endParaRPr lang="en-US" sz="1600" dirty="0">
              <a:effectLst/>
            </a:endParaRPr>
          </a:p>
          <a:p>
            <a:pPr marL="0" indent="0">
              <a:buNone/>
            </a:pPr>
            <a:endParaRPr lang="en-US" sz="1600" dirty="0">
              <a:effectLst/>
            </a:endParaRPr>
          </a:p>
        </p:txBody>
      </p:sp>
      <p:sp>
        <p:nvSpPr>
          <p:cNvPr id="4" name="Footer Placeholder 3">
            <a:extLst>
              <a:ext uri="{FF2B5EF4-FFF2-40B4-BE49-F238E27FC236}">
                <a16:creationId xmlns:a16="http://schemas.microsoft.com/office/drawing/2014/main" id="{6710BA9A-1E06-4C86-B508-BEE4DE95F3B6}"/>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E100CC5A-B8F5-4D47-977E-C5602341691F}"/>
              </a:ext>
            </a:extLst>
          </p:cNvPr>
          <p:cNvPicPr>
            <a:picLocks noChangeAspect="1"/>
          </p:cNvPicPr>
          <p:nvPr/>
        </p:nvPicPr>
        <p:blipFill>
          <a:blip r:embed="rId2"/>
          <a:stretch>
            <a:fillRect/>
          </a:stretch>
        </p:blipFill>
        <p:spPr bwMode="auto">
          <a:xfrm>
            <a:off x="7162800" y="152400"/>
            <a:ext cx="1831815" cy="1981200"/>
          </a:xfrm>
          <a:prstGeom prst="rect">
            <a:avLst/>
          </a:prstGeom>
          <a:noFill/>
          <a:ln w="9525">
            <a:noFill/>
            <a:miter lim="800000"/>
            <a:headEnd/>
            <a:tailEnd/>
          </a:ln>
          <a:effectLst/>
        </p:spPr>
      </p:pic>
    </p:spTree>
    <p:extLst>
      <p:ext uri="{BB962C8B-B14F-4D97-AF65-F5344CB8AC3E}">
        <p14:creationId xmlns:p14="http://schemas.microsoft.com/office/powerpoint/2010/main" val="26459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0290-C170-4846-A0FB-EE1A2C709D79}"/>
              </a:ext>
            </a:extLst>
          </p:cNvPr>
          <p:cNvSpPr>
            <a:spLocks noGrp="1"/>
          </p:cNvSpPr>
          <p:nvPr>
            <p:ph type="title"/>
          </p:nvPr>
        </p:nvSpPr>
        <p:spPr>
          <a:xfrm>
            <a:off x="301625" y="228601"/>
            <a:ext cx="8510588" cy="685800"/>
          </a:xfrm>
        </p:spPr>
        <p:txBody>
          <a:bodyPr/>
          <a:lstStyle/>
          <a:p>
            <a:r>
              <a:rPr lang="en-US" dirty="0"/>
              <a:t>Diagnoses and Referral</a:t>
            </a:r>
          </a:p>
        </p:txBody>
      </p:sp>
      <p:sp>
        <p:nvSpPr>
          <p:cNvPr id="3" name="Content Placeholder 2">
            <a:extLst>
              <a:ext uri="{FF2B5EF4-FFF2-40B4-BE49-F238E27FC236}">
                <a16:creationId xmlns:a16="http://schemas.microsoft.com/office/drawing/2014/main" id="{F156D465-0CBD-4545-93EF-D7FDA56477A5}"/>
              </a:ext>
            </a:extLst>
          </p:cNvPr>
          <p:cNvSpPr>
            <a:spLocks noGrp="1"/>
          </p:cNvSpPr>
          <p:nvPr>
            <p:ph idx="1"/>
          </p:nvPr>
        </p:nvSpPr>
        <p:spPr>
          <a:xfrm>
            <a:off x="301625" y="1143000"/>
            <a:ext cx="8540750" cy="4956175"/>
          </a:xfrm>
        </p:spPr>
        <p:txBody>
          <a:bodyPr/>
          <a:lstStyle/>
          <a:p>
            <a:pPr marL="0" indent="0">
              <a:buNone/>
            </a:pPr>
            <a:r>
              <a:rPr lang="en-US" sz="2400" dirty="0">
                <a:effectLst/>
              </a:rPr>
              <a:t>Coronary Artery Disease</a:t>
            </a:r>
          </a:p>
          <a:p>
            <a:pPr marL="0" indent="0">
              <a:buNone/>
            </a:pPr>
            <a:r>
              <a:rPr lang="en-US" sz="2400" dirty="0">
                <a:effectLst/>
              </a:rPr>
              <a:t>Peripheral Vascular Disease</a:t>
            </a:r>
          </a:p>
          <a:p>
            <a:pPr marL="0" indent="0">
              <a:buNone/>
            </a:pPr>
            <a:r>
              <a:rPr lang="en-US" sz="2400" dirty="0">
                <a:effectLst/>
              </a:rPr>
              <a:t>Hypertension</a:t>
            </a:r>
          </a:p>
          <a:p>
            <a:pPr marL="0" indent="0">
              <a:buNone/>
            </a:pPr>
            <a:r>
              <a:rPr lang="en-US" sz="2400" dirty="0">
                <a:effectLst/>
              </a:rPr>
              <a:t>Hyperlipidemia</a:t>
            </a:r>
          </a:p>
          <a:p>
            <a:pPr marL="0" indent="0">
              <a:buNone/>
            </a:pPr>
            <a:r>
              <a:rPr lang="en-US" sz="2400" dirty="0">
                <a:effectLst/>
              </a:rPr>
              <a:t>Type 2 Diabetes</a:t>
            </a:r>
          </a:p>
          <a:p>
            <a:pPr marL="0" indent="0">
              <a:buNone/>
            </a:pPr>
            <a:r>
              <a:rPr lang="en-US" sz="2400" dirty="0">
                <a:effectLst/>
              </a:rPr>
              <a:t>Erectile Dysfunction</a:t>
            </a:r>
          </a:p>
          <a:p>
            <a:pPr marL="0" indent="0">
              <a:buNone/>
            </a:pPr>
            <a:r>
              <a:rPr lang="en-US" sz="2400" dirty="0">
                <a:effectLst/>
              </a:rPr>
              <a:t>Renal Artery Stenosis</a:t>
            </a:r>
          </a:p>
          <a:p>
            <a:pPr marL="0" indent="0">
              <a:buNone/>
            </a:pPr>
            <a:r>
              <a:rPr lang="en-US" sz="2400" dirty="0">
                <a:effectLst/>
              </a:rPr>
              <a:t>History of atrial fibrillation</a:t>
            </a:r>
          </a:p>
          <a:p>
            <a:pPr marL="0" indent="0">
              <a:buNone/>
            </a:pPr>
            <a:endParaRPr lang="en-US" sz="2400" dirty="0">
              <a:effectLst/>
            </a:endParaRPr>
          </a:p>
          <a:p>
            <a:pPr marL="0" indent="0">
              <a:buNone/>
            </a:pPr>
            <a:r>
              <a:rPr lang="en-US" sz="2400" dirty="0">
                <a:effectLst/>
              </a:rPr>
              <a:t>Referral – Cardiologist referral – </a:t>
            </a:r>
          </a:p>
          <a:p>
            <a:pPr marL="0" indent="0">
              <a:buNone/>
            </a:pPr>
            <a:r>
              <a:rPr lang="en-US" sz="2400" dirty="0">
                <a:effectLst/>
              </a:rPr>
              <a:t>“There is nothing else we can do.”</a:t>
            </a:r>
          </a:p>
          <a:p>
            <a:pPr marL="0" indent="0">
              <a:buNone/>
            </a:pPr>
            <a:endParaRPr lang="en-US" dirty="0"/>
          </a:p>
        </p:txBody>
      </p:sp>
      <p:sp>
        <p:nvSpPr>
          <p:cNvPr id="4" name="Footer Placeholder 3">
            <a:extLst>
              <a:ext uri="{FF2B5EF4-FFF2-40B4-BE49-F238E27FC236}">
                <a16:creationId xmlns:a16="http://schemas.microsoft.com/office/drawing/2014/main" id="{9C569605-AD2B-4D49-87FF-9916B2211AB2}"/>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354BFF4C-E153-492C-83BE-4271791C4D0F}"/>
              </a:ext>
            </a:extLst>
          </p:cNvPr>
          <p:cNvPicPr>
            <a:picLocks noChangeAspect="1"/>
          </p:cNvPicPr>
          <p:nvPr/>
        </p:nvPicPr>
        <p:blipFill>
          <a:blip r:embed="rId2"/>
          <a:stretch>
            <a:fillRect/>
          </a:stretch>
        </p:blipFill>
        <p:spPr bwMode="auto">
          <a:xfrm>
            <a:off x="6858000" y="1143000"/>
            <a:ext cx="1831815" cy="1981200"/>
          </a:xfrm>
          <a:prstGeom prst="rect">
            <a:avLst/>
          </a:prstGeom>
          <a:noFill/>
          <a:ln w="9525">
            <a:noFill/>
            <a:miter lim="800000"/>
            <a:headEnd/>
            <a:tailEnd/>
          </a:ln>
          <a:effectLst/>
        </p:spPr>
      </p:pic>
    </p:spTree>
    <p:extLst>
      <p:ext uri="{BB962C8B-B14F-4D97-AF65-F5344CB8AC3E}">
        <p14:creationId xmlns:p14="http://schemas.microsoft.com/office/powerpoint/2010/main" val="8814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9F23-BA57-47C0-B63B-3B30046FC381}"/>
              </a:ext>
            </a:extLst>
          </p:cNvPr>
          <p:cNvSpPr>
            <a:spLocks noGrp="1"/>
          </p:cNvSpPr>
          <p:nvPr>
            <p:ph type="title"/>
          </p:nvPr>
        </p:nvSpPr>
        <p:spPr>
          <a:xfrm>
            <a:off x="301625" y="228601"/>
            <a:ext cx="8510588" cy="457199"/>
          </a:xfrm>
        </p:spPr>
        <p:txBody>
          <a:bodyPr/>
          <a:lstStyle/>
          <a:p>
            <a:r>
              <a:rPr lang="en-US" dirty="0"/>
              <a:t>Medications upon entry</a:t>
            </a:r>
          </a:p>
        </p:txBody>
      </p:sp>
      <p:sp>
        <p:nvSpPr>
          <p:cNvPr id="3" name="Content Placeholder 2">
            <a:extLst>
              <a:ext uri="{FF2B5EF4-FFF2-40B4-BE49-F238E27FC236}">
                <a16:creationId xmlns:a16="http://schemas.microsoft.com/office/drawing/2014/main" id="{5696E17F-3E7D-4E8E-BBA0-2B6DBF928B49}"/>
              </a:ext>
            </a:extLst>
          </p:cNvPr>
          <p:cNvSpPr>
            <a:spLocks noGrp="1"/>
          </p:cNvSpPr>
          <p:nvPr>
            <p:ph idx="1"/>
          </p:nvPr>
        </p:nvSpPr>
        <p:spPr>
          <a:xfrm>
            <a:off x="301625" y="1066800"/>
            <a:ext cx="8540750" cy="5032376"/>
          </a:xfrm>
        </p:spPr>
        <p:txBody>
          <a:bodyPr/>
          <a:lstStyle/>
          <a:p>
            <a:pPr marL="0" indent="0">
              <a:buNone/>
            </a:pPr>
            <a:r>
              <a:rPr lang="en-US" sz="2800" dirty="0">
                <a:effectLst/>
              </a:rPr>
              <a:t>Metformin 1000 mg BID</a:t>
            </a:r>
          </a:p>
          <a:p>
            <a:pPr marL="0" indent="0">
              <a:buNone/>
            </a:pPr>
            <a:r>
              <a:rPr lang="en-US" sz="2800" dirty="0">
                <a:effectLst/>
              </a:rPr>
              <a:t>Invokana 300 mg BID</a:t>
            </a:r>
          </a:p>
          <a:p>
            <a:pPr marL="0" indent="0">
              <a:buNone/>
            </a:pPr>
            <a:r>
              <a:rPr lang="en-US" sz="2800" dirty="0">
                <a:effectLst/>
              </a:rPr>
              <a:t>Lisinopril 20mg QD</a:t>
            </a:r>
          </a:p>
          <a:p>
            <a:pPr marL="0" indent="0">
              <a:buNone/>
            </a:pPr>
            <a:r>
              <a:rPr lang="en-US" sz="2800" dirty="0">
                <a:effectLst/>
              </a:rPr>
              <a:t>Clopidogrel 75mg</a:t>
            </a:r>
          </a:p>
          <a:p>
            <a:pPr marL="0" indent="0">
              <a:buNone/>
            </a:pPr>
            <a:r>
              <a:rPr lang="en-US" sz="2800" dirty="0">
                <a:effectLst/>
              </a:rPr>
              <a:t>Cilostazol 100mg BID</a:t>
            </a:r>
          </a:p>
          <a:p>
            <a:pPr marL="0" indent="0">
              <a:buNone/>
            </a:pPr>
            <a:r>
              <a:rPr lang="en-US" sz="2800" dirty="0">
                <a:effectLst/>
              </a:rPr>
              <a:t>Amlodipine 5 mg </a:t>
            </a:r>
          </a:p>
          <a:p>
            <a:pPr marL="0" indent="0">
              <a:buNone/>
            </a:pPr>
            <a:r>
              <a:rPr lang="en-US" sz="2800" dirty="0">
                <a:effectLst/>
              </a:rPr>
              <a:t>Metoprolol 12.5 mg BID</a:t>
            </a:r>
          </a:p>
          <a:p>
            <a:pPr marL="0" indent="0">
              <a:buNone/>
            </a:pPr>
            <a:r>
              <a:rPr lang="en-US" sz="2800" dirty="0">
                <a:effectLst/>
              </a:rPr>
              <a:t>Crestor 40 mg </a:t>
            </a:r>
          </a:p>
          <a:p>
            <a:pPr marL="0" indent="0">
              <a:buNone/>
            </a:pPr>
            <a:r>
              <a:rPr lang="en-US" sz="2800" dirty="0">
                <a:effectLst/>
              </a:rPr>
              <a:t>Aspirin 81 mg</a:t>
            </a:r>
          </a:p>
          <a:p>
            <a:pPr marL="0" indent="0">
              <a:buNone/>
            </a:pPr>
            <a:r>
              <a:rPr lang="en-US" sz="2800" dirty="0">
                <a:effectLst/>
              </a:rPr>
              <a:t>MVI, Omega 1 gm, Co-Q10 300mg, Nitro 0.4mg SL</a:t>
            </a:r>
          </a:p>
        </p:txBody>
      </p:sp>
      <p:sp>
        <p:nvSpPr>
          <p:cNvPr id="4" name="Footer Placeholder 3">
            <a:extLst>
              <a:ext uri="{FF2B5EF4-FFF2-40B4-BE49-F238E27FC236}">
                <a16:creationId xmlns:a16="http://schemas.microsoft.com/office/drawing/2014/main" id="{13A4B275-9112-462E-B138-95F7052AC674}"/>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B54ACBAC-6689-46C1-B34B-DA74508E9E6F}"/>
              </a:ext>
            </a:extLst>
          </p:cNvPr>
          <p:cNvPicPr>
            <a:picLocks noChangeAspect="1"/>
          </p:cNvPicPr>
          <p:nvPr/>
        </p:nvPicPr>
        <p:blipFill>
          <a:blip r:embed="rId2"/>
          <a:stretch>
            <a:fillRect/>
          </a:stretch>
        </p:blipFill>
        <p:spPr bwMode="auto">
          <a:xfrm>
            <a:off x="6953704" y="1219200"/>
            <a:ext cx="1831815" cy="1981200"/>
          </a:xfrm>
          <a:prstGeom prst="rect">
            <a:avLst/>
          </a:prstGeom>
          <a:noFill/>
          <a:ln w="9525">
            <a:noFill/>
            <a:miter lim="800000"/>
            <a:headEnd/>
            <a:tailEnd/>
          </a:ln>
          <a:effectLst/>
        </p:spPr>
      </p:pic>
    </p:spTree>
    <p:extLst>
      <p:ext uri="{BB962C8B-B14F-4D97-AF65-F5344CB8AC3E}">
        <p14:creationId xmlns:p14="http://schemas.microsoft.com/office/powerpoint/2010/main" val="71085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4F7728-D95C-4EF8-A538-F00F8EE3A7CB}"/>
              </a:ext>
            </a:extLst>
          </p:cNvPr>
          <p:cNvSpPr>
            <a:spLocks noGrp="1"/>
          </p:cNvSpPr>
          <p:nvPr>
            <p:ph idx="1"/>
          </p:nvPr>
        </p:nvSpPr>
        <p:spPr>
          <a:xfrm>
            <a:off x="228600" y="228600"/>
            <a:ext cx="8540750" cy="5108575"/>
          </a:xfrm>
        </p:spPr>
        <p:txBody>
          <a:bodyPr/>
          <a:lstStyle/>
          <a:p>
            <a:pPr marL="0" indent="0">
              <a:buNone/>
            </a:pPr>
            <a:r>
              <a:rPr lang="en-US" sz="2000" b="1" u="sng" dirty="0">
                <a:effectLst/>
              </a:rPr>
              <a:t>Review of Systems</a:t>
            </a:r>
          </a:p>
          <a:p>
            <a:pPr marL="0" indent="0">
              <a:buNone/>
            </a:pPr>
            <a:r>
              <a:rPr lang="en-US" sz="2000" dirty="0">
                <a:effectLst/>
              </a:rPr>
              <a:t>Persistent Chest Pain &amp; Leg pain		Franks Sign</a:t>
            </a:r>
          </a:p>
          <a:p>
            <a:pPr marL="0" indent="0">
              <a:buNone/>
            </a:pPr>
            <a:r>
              <a:rPr lang="en-US" sz="2000" dirty="0">
                <a:effectLst/>
              </a:rPr>
              <a:t>Inability to walk &gt;25 ft				Male pattern Baldness</a:t>
            </a:r>
          </a:p>
          <a:p>
            <a:pPr marL="0" indent="0">
              <a:buNone/>
            </a:pPr>
            <a:r>
              <a:rPr lang="en-US" sz="2000" dirty="0">
                <a:effectLst/>
              </a:rPr>
              <a:t>Decreased Muscle Strength</a:t>
            </a:r>
          </a:p>
          <a:p>
            <a:pPr marL="0" indent="0">
              <a:buNone/>
            </a:pPr>
            <a:r>
              <a:rPr lang="en-US" sz="2000" dirty="0">
                <a:effectLst/>
              </a:rPr>
              <a:t>Excessive Daytime Fatigue </a:t>
            </a:r>
          </a:p>
          <a:p>
            <a:pPr marL="0" indent="0">
              <a:buNone/>
            </a:pPr>
            <a:r>
              <a:rPr lang="en-US" sz="2000" dirty="0">
                <a:effectLst/>
              </a:rPr>
              <a:t>Abnormal Breathing pattern at night</a:t>
            </a:r>
          </a:p>
          <a:p>
            <a:pPr marL="0" indent="0">
              <a:buNone/>
            </a:pPr>
            <a:r>
              <a:rPr lang="en-US" sz="2000" dirty="0">
                <a:effectLst/>
              </a:rPr>
              <a:t>History of bleeding gums</a:t>
            </a:r>
          </a:p>
          <a:p>
            <a:pPr marL="0" indent="0">
              <a:buNone/>
            </a:pPr>
            <a:r>
              <a:rPr lang="en-US" sz="2000" dirty="0">
                <a:effectLst/>
              </a:rPr>
              <a:t>Anxiety and tremendous fear</a:t>
            </a:r>
          </a:p>
          <a:p>
            <a:pPr marL="0" indent="0">
              <a:buNone/>
            </a:pPr>
            <a:r>
              <a:rPr lang="en-US" sz="2000" dirty="0">
                <a:effectLst/>
              </a:rPr>
              <a:t>Bleeding gums</a:t>
            </a:r>
          </a:p>
          <a:p>
            <a:pPr marL="0" indent="0">
              <a:buNone/>
            </a:pPr>
            <a:r>
              <a:rPr lang="en-US" sz="2000" dirty="0">
                <a:effectLst/>
              </a:rPr>
              <a:t>GI Nausea</a:t>
            </a:r>
          </a:p>
          <a:p>
            <a:pPr marL="0" indent="0">
              <a:buNone/>
            </a:pPr>
            <a:endParaRPr lang="en-US" sz="2000" dirty="0">
              <a:effectLst/>
            </a:endParaRPr>
          </a:p>
          <a:p>
            <a:pPr marL="0" indent="0">
              <a:buNone/>
            </a:pPr>
            <a:r>
              <a:rPr lang="en-US" sz="2000" b="1" u="sng" dirty="0">
                <a:effectLst/>
              </a:rPr>
              <a:t>Family History</a:t>
            </a:r>
          </a:p>
          <a:p>
            <a:pPr marL="0" indent="0">
              <a:buNone/>
            </a:pPr>
            <a:r>
              <a:rPr lang="en-US" sz="2000" dirty="0">
                <a:effectLst/>
              </a:rPr>
              <a:t>Mother – Alive 73 – T2DM</a:t>
            </a:r>
          </a:p>
          <a:p>
            <a:pPr marL="0" indent="0">
              <a:buNone/>
            </a:pPr>
            <a:r>
              <a:rPr lang="en-US" sz="2000" dirty="0">
                <a:effectLst/>
              </a:rPr>
              <a:t>Father – Alive 74 – CVA’s</a:t>
            </a:r>
          </a:p>
          <a:p>
            <a:pPr marL="0" indent="0">
              <a:buNone/>
            </a:pPr>
            <a:r>
              <a:rPr lang="en-US" sz="2000" dirty="0">
                <a:effectLst/>
              </a:rPr>
              <a:t>Sister – Alive 49</a:t>
            </a:r>
          </a:p>
          <a:p>
            <a:pPr marL="0" indent="0">
              <a:buNone/>
            </a:pPr>
            <a:r>
              <a:rPr lang="en-US" sz="2000" dirty="0">
                <a:effectLst/>
              </a:rPr>
              <a:t>Paternal GM – Died 81 MI</a:t>
            </a:r>
          </a:p>
          <a:p>
            <a:pPr marL="0" indent="0">
              <a:buNone/>
            </a:pPr>
            <a:r>
              <a:rPr lang="en-US" sz="2000" dirty="0">
                <a:effectLst/>
              </a:rPr>
              <a:t>Paternal GF – Died 84 MI</a:t>
            </a:r>
          </a:p>
          <a:p>
            <a:pPr marL="0" indent="0">
              <a:buNone/>
            </a:pPr>
            <a:endParaRPr lang="en-US" dirty="0"/>
          </a:p>
        </p:txBody>
      </p:sp>
      <p:sp>
        <p:nvSpPr>
          <p:cNvPr id="4" name="Footer Placeholder 3">
            <a:extLst>
              <a:ext uri="{FF2B5EF4-FFF2-40B4-BE49-F238E27FC236}">
                <a16:creationId xmlns:a16="http://schemas.microsoft.com/office/drawing/2014/main" id="{52434D12-4827-4CE0-9194-5894B241D4FE}"/>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78A226B8-90BD-4320-AEB1-7E8152D57CED}"/>
              </a:ext>
            </a:extLst>
          </p:cNvPr>
          <p:cNvPicPr>
            <a:picLocks noChangeAspect="1"/>
          </p:cNvPicPr>
          <p:nvPr/>
        </p:nvPicPr>
        <p:blipFill>
          <a:blip r:embed="rId2"/>
          <a:stretch>
            <a:fillRect/>
          </a:stretch>
        </p:blipFill>
        <p:spPr bwMode="auto">
          <a:xfrm>
            <a:off x="6248400" y="1676400"/>
            <a:ext cx="1831815" cy="1981200"/>
          </a:xfrm>
          <a:prstGeom prst="rect">
            <a:avLst/>
          </a:prstGeom>
          <a:noFill/>
          <a:ln w="9525">
            <a:noFill/>
            <a:miter lim="800000"/>
            <a:headEnd/>
            <a:tailEnd/>
          </a:ln>
          <a:effectLst/>
        </p:spPr>
      </p:pic>
    </p:spTree>
    <p:extLst>
      <p:ext uri="{BB962C8B-B14F-4D97-AF65-F5344CB8AC3E}">
        <p14:creationId xmlns:p14="http://schemas.microsoft.com/office/powerpoint/2010/main" val="429338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7B4A-96E9-456B-BEA5-681466C9E359}"/>
              </a:ext>
            </a:extLst>
          </p:cNvPr>
          <p:cNvSpPr>
            <a:spLocks noGrp="1"/>
          </p:cNvSpPr>
          <p:nvPr>
            <p:ph type="title"/>
          </p:nvPr>
        </p:nvSpPr>
        <p:spPr>
          <a:xfrm>
            <a:off x="347466" y="600670"/>
            <a:ext cx="8510588" cy="304799"/>
          </a:xfrm>
        </p:spPr>
        <p:txBody>
          <a:bodyPr/>
          <a:lstStyle/>
          <a:p>
            <a:r>
              <a:rPr lang="en-US" dirty="0"/>
              <a:t>Studies that we will cover today</a:t>
            </a:r>
          </a:p>
        </p:txBody>
      </p:sp>
      <p:sp>
        <p:nvSpPr>
          <p:cNvPr id="4" name="Footer Placeholder 3">
            <a:extLst>
              <a:ext uri="{FF2B5EF4-FFF2-40B4-BE49-F238E27FC236}">
                <a16:creationId xmlns:a16="http://schemas.microsoft.com/office/drawing/2014/main" id="{E63336D8-344A-4CFF-9607-67A0DAC3460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4D6A832-44C6-46C7-95D7-BC4341DEABC9}"/>
              </a:ext>
            </a:extLst>
          </p:cNvPr>
          <p:cNvSpPr txBox="1"/>
          <p:nvPr/>
        </p:nvSpPr>
        <p:spPr>
          <a:xfrm>
            <a:off x="244611" y="2795136"/>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
        <p:nvSpPr>
          <p:cNvPr id="8" name="TextBox 7">
            <a:extLst>
              <a:ext uri="{FF2B5EF4-FFF2-40B4-BE49-F238E27FC236}">
                <a16:creationId xmlns:a16="http://schemas.microsoft.com/office/drawing/2014/main" id="{9DD6B966-55EB-4847-9474-8CBB235E6963}"/>
              </a:ext>
            </a:extLst>
          </p:cNvPr>
          <p:cNvSpPr txBox="1"/>
          <p:nvPr/>
        </p:nvSpPr>
        <p:spPr>
          <a:xfrm>
            <a:off x="258132" y="39624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sp>
        <p:nvSpPr>
          <p:cNvPr id="9" name="TextBox 8">
            <a:extLst>
              <a:ext uri="{FF2B5EF4-FFF2-40B4-BE49-F238E27FC236}">
                <a16:creationId xmlns:a16="http://schemas.microsoft.com/office/drawing/2014/main" id="{2D4B2574-52F8-47C0-9126-9EB7C69C96B6}"/>
              </a:ext>
            </a:extLst>
          </p:cNvPr>
          <p:cNvSpPr txBox="1"/>
          <p:nvPr/>
        </p:nvSpPr>
        <p:spPr>
          <a:xfrm>
            <a:off x="259588" y="1755492"/>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10" name="TextBox 9">
            <a:extLst>
              <a:ext uri="{FF2B5EF4-FFF2-40B4-BE49-F238E27FC236}">
                <a16:creationId xmlns:a16="http://schemas.microsoft.com/office/drawing/2014/main" id="{06089D37-F40B-4917-B822-C8F730B54E70}"/>
              </a:ext>
            </a:extLst>
          </p:cNvPr>
          <p:cNvSpPr txBox="1"/>
          <p:nvPr/>
        </p:nvSpPr>
        <p:spPr>
          <a:xfrm>
            <a:off x="224157" y="5181600"/>
            <a:ext cx="8839200" cy="923330"/>
          </a:xfrm>
          <a:prstGeom prst="rect">
            <a:avLst/>
          </a:prstGeom>
          <a:noFill/>
        </p:spPr>
        <p:txBody>
          <a:bodyPr wrap="square" rtlCol="0">
            <a:spAutoFit/>
          </a:bodyPr>
          <a:lstStyle/>
          <a:p>
            <a:r>
              <a:rPr lang="en-US" dirty="0" err="1">
                <a:solidFill>
                  <a:srgbClr val="FFC000"/>
                </a:solidFill>
              </a:rPr>
              <a:t>Oscullo</a:t>
            </a:r>
            <a:r>
              <a:rPr lang="en-US" dirty="0">
                <a:solidFill>
                  <a:srgbClr val="FFC000"/>
                </a:solidFill>
              </a:rPr>
              <a:t>, G., </a:t>
            </a:r>
            <a:r>
              <a:rPr lang="en-US" dirty="0" err="1">
                <a:solidFill>
                  <a:srgbClr val="FFC000"/>
                </a:solidFill>
              </a:rPr>
              <a:t>Sapina</a:t>
            </a:r>
            <a:r>
              <a:rPr lang="en-US" dirty="0">
                <a:solidFill>
                  <a:srgbClr val="FFC000"/>
                </a:solidFill>
              </a:rPr>
              <a:t>-Beltran, E., Torres, G., et al. (2019). The potential role of obstructive sleep apnea in refractory hypertension. Current Hypertension Reports. (July 2019). 21:57. </a:t>
            </a:r>
          </a:p>
        </p:txBody>
      </p:sp>
    </p:spTree>
    <p:extLst>
      <p:ext uri="{BB962C8B-B14F-4D97-AF65-F5344CB8AC3E}">
        <p14:creationId xmlns:p14="http://schemas.microsoft.com/office/powerpoint/2010/main" val="398429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much can be destructive</a:t>
            </a:r>
          </a:p>
        </p:txBody>
      </p:sp>
      <p:pic>
        <p:nvPicPr>
          <p:cNvPr id="5" name="Content Placeholder 4" descr="overloaded.jpg"/>
          <p:cNvPicPr>
            <a:picLocks noGrp="1" noChangeAspect="1"/>
          </p:cNvPicPr>
          <p:nvPr>
            <p:ph idx="1"/>
          </p:nvPr>
        </p:nvPicPr>
        <p:blipFill>
          <a:blip r:embed="rId3" cstate="print"/>
          <a:stretch>
            <a:fillRect/>
          </a:stretch>
        </p:blipFill>
        <p:spPr>
          <a:xfrm>
            <a:off x="990600" y="1371600"/>
            <a:ext cx="7162800" cy="4659312"/>
          </a:xfrm>
        </p:spPr>
      </p:pic>
      <p:sp>
        <p:nvSpPr>
          <p:cNvPr id="4" name="Footer Placeholder 3"/>
          <p:cNvSpPr>
            <a:spLocks noGrp="1"/>
          </p:cNvSpPr>
          <p:nvPr>
            <p:ph type="ftr" sz="quarter" idx="11"/>
          </p:nvPr>
        </p:nvSpPr>
        <p:spPr/>
        <p:txBody>
          <a:bodyPr/>
          <a:lstStyle/>
          <a:p>
            <a:pPr>
              <a:defRPr/>
            </a:pPr>
            <a:r>
              <a:rPr lang="en-US"/>
              <a:t>Copyright Bale/Doneen Paradigm</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870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7C90-6E42-4AD3-897B-CC1598FE3486}"/>
              </a:ext>
            </a:extLst>
          </p:cNvPr>
          <p:cNvSpPr>
            <a:spLocks noGrp="1"/>
          </p:cNvSpPr>
          <p:nvPr>
            <p:ph type="title"/>
          </p:nvPr>
        </p:nvSpPr>
        <p:spPr>
          <a:xfrm>
            <a:off x="152400" y="2514600"/>
            <a:ext cx="8991600" cy="1325563"/>
          </a:xfrm>
        </p:spPr>
        <p:txBody>
          <a:bodyPr/>
          <a:lstStyle/>
          <a:p>
            <a:r>
              <a:rPr lang="en-US" sz="3600" dirty="0">
                <a:effectLst/>
              </a:rPr>
              <a:t>Current data is beginning to embrace the systemic atherosclerotic approach (</a:t>
            </a:r>
            <a:r>
              <a:rPr lang="en-US" sz="3600" dirty="0" err="1">
                <a:effectLst/>
              </a:rPr>
              <a:t>BaleDoneen</a:t>
            </a:r>
            <a:r>
              <a:rPr lang="en-US" sz="3600" dirty="0">
                <a:effectLst/>
              </a:rPr>
              <a:t> Method) </a:t>
            </a:r>
            <a:br>
              <a:rPr lang="en-US" sz="3600" dirty="0">
                <a:effectLst/>
              </a:rPr>
            </a:br>
            <a:r>
              <a:rPr lang="en-US" sz="3600" dirty="0">
                <a:effectLst/>
              </a:rPr>
              <a:t>to highlight the challenge of premature vascular aging. </a:t>
            </a:r>
            <a:br>
              <a:rPr lang="en-US" sz="3600" dirty="0">
                <a:effectLst/>
              </a:rPr>
            </a:br>
            <a:br>
              <a:rPr lang="en-US" sz="3600" dirty="0">
                <a:effectLst/>
              </a:rPr>
            </a:br>
            <a:br>
              <a:rPr lang="en-US" sz="3600" dirty="0">
                <a:effectLst/>
              </a:rPr>
            </a:br>
            <a:r>
              <a:rPr lang="en-US" sz="3600" dirty="0">
                <a:effectLst/>
              </a:rPr>
              <a:t>I believe Neal’s case highlights this latest review very nicely.</a:t>
            </a:r>
          </a:p>
        </p:txBody>
      </p:sp>
      <p:sp>
        <p:nvSpPr>
          <p:cNvPr id="4" name="Footer Placeholder 3">
            <a:extLst>
              <a:ext uri="{FF2B5EF4-FFF2-40B4-BE49-F238E27FC236}">
                <a16:creationId xmlns:a16="http://schemas.microsoft.com/office/drawing/2014/main" id="{F8E6A0A1-4C90-41A4-B94A-1481899F0FDA}"/>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20481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sp>
        <p:nvSpPr>
          <p:cNvPr id="3" name="Content Placeholder 2">
            <a:extLst>
              <a:ext uri="{FF2B5EF4-FFF2-40B4-BE49-F238E27FC236}">
                <a16:creationId xmlns:a16="http://schemas.microsoft.com/office/drawing/2014/main" id="{5A5CFE83-D314-41F1-918B-F3094F132499}"/>
              </a:ext>
            </a:extLst>
          </p:cNvPr>
          <p:cNvSpPr>
            <a:spLocks noGrp="1"/>
          </p:cNvSpPr>
          <p:nvPr>
            <p:ph idx="1"/>
          </p:nvPr>
        </p:nvSpPr>
        <p:spPr>
          <a:xfrm>
            <a:off x="76200" y="990600"/>
            <a:ext cx="8991600" cy="4569419"/>
          </a:xfrm>
        </p:spPr>
        <p:txBody>
          <a:bodyPr/>
          <a:lstStyle/>
          <a:p>
            <a:pPr marL="0" indent="0" algn="ctr">
              <a:buNone/>
            </a:pPr>
            <a:r>
              <a:rPr lang="en-US" sz="2400" dirty="0">
                <a:effectLst/>
              </a:rPr>
              <a:t>With advancing age, changes in the arterial wall contribute to what has been called vascular aging, and in some prematurely affected subjects even </a:t>
            </a:r>
            <a:r>
              <a:rPr lang="en-US" sz="2400" b="1" u="sng" dirty="0">
                <a:effectLst/>
              </a:rPr>
              <a:t>early vascular aging </a:t>
            </a:r>
            <a:r>
              <a:rPr lang="en-US" sz="2400" dirty="0">
                <a:effectLst/>
              </a:rPr>
              <a:t>(EVA). </a:t>
            </a:r>
          </a:p>
          <a:p>
            <a:pPr marL="0" indent="0" algn="ctr">
              <a:buNone/>
            </a:pPr>
            <a:endParaRPr lang="en-US" sz="2400" dirty="0">
              <a:effectLst/>
            </a:endParaRPr>
          </a:p>
          <a:p>
            <a:pPr marL="0" indent="0" algn="ctr">
              <a:buNone/>
            </a:pPr>
            <a:r>
              <a:rPr lang="en-US" sz="2400" dirty="0">
                <a:effectLst/>
              </a:rPr>
              <a:t>Various components of EVA have been recorded as arteriosclerosis, atherosclerosis, and excess vasoconstriction.</a:t>
            </a:r>
          </a:p>
          <a:p>
            <a:pPr marL="0" indent="0" algn="ctr">
              <a:buNone/>
            </a:pPr>
            <a:endParaRPr lang="en-US" sz="2400" dirty="0">
              <a:effectLst/>
            </a:endParaRPr>
          </a:p>
          <a:p>
            <a:pPr marL="0" indent="0" algn="ctr">
              <a:buNone/>
            </a:pPr>
            <a:r>
              <a:rPr lang="en-US" sz="2400" dirty="0">
                <a:effectLst/>
              </a:rPr>
              <a:t> Clinical expressed as: arterial stiffening and increased central pulse pressure, carotid intima media thickening and endothelial dysfunction, and increased total peripheral resistance.</a:t>
            </a:r>
          </a:p>
        </p:txBody>
      </p:sp>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Tree>
    <p:extLst>
      <p:ext uri="{BB962C8B-B14F-4D97-AF65-F5344CB8AC3E}">
        <p14:creationId xmlns:p14="http://schemas.microsoft.com/office/powerpoint/2010/main" val="28664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sp>
        <p:nvSpPr>
          <p:cNvPr id="3" name="Content Placeholder 2">
            <a:extLst>
              <a:ext uri="{FF2B5EF4-FFF2-40B4-BE49-F238E27FC236}">
                <a16:creationId xmlns:a16="http://schemas.microsoft.com/office/drawing/2014/main" id="{5A5CFE83-D314-41F1-918B-F3094F132499}"/>
              </a:ext>
            </a:extLst>
          </p:cNvPr>
          <p:cNvSpPr>
            <a:spLocks noGrp="1"/>
          </p:cNvSpPr>
          <p:nvPr>
            <p:ph idx="1"/>
          </p:nvPr>
        </p:nvSpPr>
        <p:spPr>
          <a:xfrm>
            <a:off x="301625" y="990600"/>
            <a:ext cx="8540750" cy="4569419"/>
          </a:xfrm>
        </p:spPr>
        <p:txBody>
          <a:bodyPr/>
          <a:lstStyle/>
          <a:p>
            <a:pPr marL="0" indent="0" algn="ctr">
              <a:buNone/>
            </a:pPr>
            <a:r>
              <a:rPr lang="en-US" sz="2400" dirty="0">
                <a:effectLst/>
              </a:rPr>
              <a:t>Authors state that </a:t>
            </a:r>
            <a:r>
              <a:rPr lang="en-US" sz="2400" u="sng" dirty="0">
                <a:effectLst/>
              </a:rPr>
              <a:t>arterial stiffening </a:t>
            </a:r>
            <a:r>
              <a:rPr lang="en-US" sz="2400" dirty="0">
                <a:effectLst/>
              </a:rPr>
              <a:t>is the most characteristic clinical feature of the aging process of the arterial system.</a:t>
            </a:r>
          </a:p>
          <a:p>
            <a:pPr marL="0" indent="0" algn="ctr">
              <a:buNone/>
            </a:pPr>
            <a:endParaRPr lang="en-US" sz="2400" dirty="0">
              <a:effectLst/>
            </a:endParaRPr>
          </a:p>
          <a:p>
            <a:pPr marL="0" indent="0" algn="ctr">
              <a:buNone/>
            </a:pPr>
            <a:r>
              <a:rPr lang="en-US" sz="2400" dirty="0">
                <a:effectLst>
                  <a:outerShdw blurRad="38100" dist="38100" dir="2700000" algn="tl">
                    <a:srgbClr val="000000">
                      <a:alpha val="43137"/>
                    </a:srgbClr>
                  </a:outerShdw>
                </a:effectLst>
              </a:rPr>
              <a:t>Increased pulse wave velocity (PWV) is the established hallmark of arterial stiffening and is suggested to be one of the best biomarkers available to calculate the prospective cardiovascular risk and mortality risk of an individual.</a:t>
            </a:r>
          </a:p>
          <a:p>
            <a:pPr marL="0" indent="0" algn="ctr">
              <a:buNone/>
            </a:pPr>
            <a:endParaRPr lang="en-US" sz="2400" dirty="0">
              <a:effectLst>
                <a:outerShdw blurRad="38100" dist="38100" dir="2700000" algn="tl">
                  <a:srgbClr val="000000">
                    <a:alpha val="43137"/>
                  </a:srgbClr>
                </a:outerShdw>
              </a:effectLst>
            </a:endParaRPr>
          </a:p>
          <a:p>
            <a:pPr marL="0" indent="0" algn="ctr">
              <a:buNone/>
            </a:pPr>
            <a:r>
              <a:rPr lang="en-US" sz="2400" dirty="0">
                <a:effectLst>
                  <a:outerShdw blurRad="38100" dist="38100" dir="2700000" algn="tl">
                    <a:srgbClr val="000000">
                      <a:alpha val="43137"/>
                    </a:srgbClr>
                  </a:outerShdw>
                </a:effectLst>
              </a:rPr>
              <a:t>EVA can be diagnosed in subjects who present an abnormally high arterial stiffness for their age and sex.</a:t>
            </a:r>
          </a:p>
          <a:p>
            <a:pPr marL="0" indent="0">
              <a:buNone/>
            </a:pPr>
            <a:endParaRPr lang="en-US" sz="2000" dirty="0">
              <a:effectLst/>
            </a:endParaRPr>
          </a:p>
        </p:txBody>
      </p:sp>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Tree>
    <p:extLst>
      <p:ext uri="{BB962C8B-B14F-4D97-AF65-F5344CB8AC3E}">
        <p14:creationId xmlns:p14="http://schemas.microsoft.com/office/powerpoint/2010/main" val="138938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sp>
        <p:nvSpPr>
          <p:cNvPr id="3" name="Content Placeholder 2">
            <a:extLst>
              <a:ext uri="{FF2B5EF4-FFF2-40B4-BE49-F238E27FC236}">
                <a16:creationId xmlns:a16="http://schemas.microsoft.com/office/drawing/2014/main" id="{5A5CFE83-D314-41F1-918B-F3094F132499}"/>
              </a:ext>
            </a:extLst>
          </p:cNvPr>
          <p:cNvSpPr>
            <a:spLocks noGrp="1"/>
          </p:cNvSpPr>
          <p:nvPr>
            <p:ph idx="1"/>
          </p:nvPr>
        </p:nvSpPr>
        <p:spPr>
          <a:xfrm>
            <a:off x="301625" y="990600"/>
            <a:ext cx="8540750" cy="4569419"/>
          </a:xfrm>
        </p:spPr>
        <p:txBody>
          <a:bodyPr/>
          <a:lstStyle/>
          <a:p>
            <a:pPr marL="0" indent="0" algn="ctr">
              <a:buNone/>
            </a:pPr>
            <a:r>
              <a:rPr lang="en-US" sz="2400" dirty="0">
                <a:effectLst/>
              </a:rPr>
              <a:t>Authors state, </a:t>
            </a:r>
          </a:p>
          <a:p>
            <a:pPr marL="0" indent="0" algn="ctr">
              <a:buNone/>
            </a:pPr>
            <a:r>
              <a:rPr lang="en-US" sz="2400" dirty="0">
                <a:effectLst/>
              </a:rPr>
              <a:t>“In cardiovascular and metabolic research, we normally focus on risk and disease but not enough on protection.</a:t>
            </a:r>
          </a:p>
          <a:p>
            <a:pPr marL="0" indent="0" algn="ctr">
              <a:buNone/>
            </a:pPr>
            <a:endParaRPr lang="en-US" sz="2400" dirty="0">
              <a:effectLst/>
            </a:endParaRPr>
          </a:p>
          <a:p>
            <a:pPr marL="0" indent="0" algn="ctr">
              <a:buNone/>
            </a:pPr>
            <a:r>
              <a:rPr lang="en-US" sz="2400" dirty="0">
                <a:effectLst/>
              </a:rPr>
              <a:t>In the clinical perspective, focusing on risk and disease makes sense to reduce risk and treat disease manifestation. </a:t>
            </a:r>
          </a:p>
          <a:p>
            <a:pPr marL="0" indent="0" algn="ctr">
              <a:buNone/>
            </a:pPr>
            <a:endParaRPr lang="en-US" sz="2400" dirty="0">
              <a:effectLst/>
            </a:endParaRPr>
          </a:p>
          <a:p>
            <a:pPr marL="0" indent="0" algn="ctr">
              <a:buNone/>
            </a:pPr>
            <a:r>
              <a:rPr lang="en-US" sz="2400" dirty="0">
                <a:effectLst/>
              </a:rPr>
              <a:t>The ultimate reason for this research is to find biomarkers (including genes) associated with protection from clinical complications to map protective mechanism as they one day could turn into novel therapeutic targets.”</a:t>
            </a:r>
          </a:p>
        </p:txBody>
      </p:sp>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
        <p:nvSpPr>
          <p:cNvPr id="5" name="Rectangle 4">
            <a:extLst>
              <a:ext uri="{FF2B5EF4-FFF2-40B4-BE49-F238E27FC236}">
                <a16:creationId xmlns:a16="http://schemas.microsoft.com/office/drawing/2014/main" id="{CC5401BD-5E32-40A6-A5DA-9F6FA1E26009}"/>
              </a:ext>
            </a:extLst>
          </p:cNvPr>
          <p:cNvSpPr/>
          <p:nvPr/>
        </p:nvSpPr>
        <p:spPr bwMode="auto">
          <a:xfrm rot="20937825">
            <a:off x="1200473" y="1612554"/>
            <a:ext cx="6772553" cy="2842002"/>
          </a:xfrm>
          <a:prstGeom prst="rect">
            <a:avLst/>
          </a:prstGeom>
          <a:solidFill>
            <a:schemeClr val="accent2"/>
          </a:solidFill>
          <a:ln w="9525"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5400" b="0" i="0" u="none" strike="noStrike" cap="none" normalizeH="0" baseline="0" dirty="0">
                <a:ln>
                  <a:noFill/>
                </a:ln>
                <a:solidFill>
                  <a:schemeClr val="bg1">
                    <a:lumMod val="60000"/>
                    <a:lumOff val="40000"/>
                  </a:schemeClr>
                </a:solidFill>
                <a:effectLst/>
                <a:latin typeface="Arial" charset="0"/>
              </a:rPr>
              <a:t>They are asking for the </a:t>
            </a:r>
            <a:r>
              <a:rPr kumimoji="0" lang="en-US" sz="5400" b="0" i="0" u="none" strike="noStrike" cap="none" normalizeH="0" baseline="0" dirty="0" err="1">
                <a:ln>
                  <a:noFill/>
                </a:ln>
                <a:solidFill>
                  <a:schemeClr val="bg1">
                    <a:lumMod val="60000"/>
                    <a:lumOff val="40000"/>
                  </a:schemeClr>
                </a:solidFill>
                <a:effectLst/>
                <a:latin typeface="Arial" charset="0"/>
              </a:rPr>
              <a:t>BaleDoneen</a:t>
            </a:r>
            <a:r>
              <a:rPr kumimoji="0" lang="en-US" sz="5400" b="0" i="0" u="none" strike="noStrike" cap="none" normalizeH="0" baseline="0" dirty="0">
                <a:ln>
                  <a:noFill/>
                </a:ln>
                <a:solidFill>
                  <a:schemeClr val="bg1">
                    <a:lumMod val="60000"/>
                    <a:lumOff val="40000"/>
                  </a:schemeClr>
                </a:solidFill>
                <a:effectLst/>
                <a:latin typeface="Arial" charset="0"/>
              </a:rPr>
              <a:t> Method!</a:t>
            </a:r>
          </a:p>
        </p:txBody>
      </p:sp>
    </p:spTree>
    <p:extLst>
      <p:ext uri="{BB962C8B-B14F-4D97-AF65-F5344CB8AC3E}">
        <p14:creationId xmlns:p14="http://schemas.microsoft.com/office/powerpoint/2010/main" val="35383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pic>
        <p:nvPicPr>
          <p:cNvPr id="5" name="Content Placeholder 4">
            <a:extLst>
              <a:ext uri="{FF2B5EF4-FFF2-40B4-BE49-F238E27FC236}">
                <a16:creationId xmlns:a16="http://schemas.microsoft.com/office/drawing/2014/main" id="{783C74D1-AC78-459C-BED3-EC75957EDD44}"/>
              </a:ext>
            </a:extLst>
          </p:cNvPr>
          <p:cNvPicPr>
            <a:picLocks noGrp="1" noChangeAspect="1"/>
          </p:cNvPicPr>
          <p:nvPr>
            <p:ph idx="1"/>
          </p:nvPr>
        </p:nvPicPr>
        <p:blipFill>
          <a:blip r:embed="rId2"/>
          <a:stretch>
            <a:fillRect/>
          </a:stretch>
        </p:blipFill>
        <p:spPr>
          <a:xfrm>
            <a:off x="1676400" y="914698"/>
            <a:ext cx="5562600" cy="4568825"/>
          </a:xfrm>
          <a:prstGeom prst="rect">
            <a:avLst/>
          </a:prstGeom>
        </p:spPr>
      </p:pic>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pic>
        <p:nvPicPr>
          <p:cNvPr id="7" name="Content Placeholder 4">
            <a:extLst>
              <a:ext uri="{FF2B5EF4-FFF2-40B4-BE49-F238E27FC236}">
                <a16:creationId xmlns:a16="http://schemas.microsoft.com/office/drawing/2014/main" id="{DFF2F3AB-6501-44AB-AABD-8B19E406103B}"/>
              </a:ext>
            </a:extLst>
          </p:cNvPr>
          <p:cNvPicPr>
            <a:picLocks noChangeAspect="1"/>
          </p:cNvPicPr>
          <p:nvPr/>
        </p:nvPicPr>
        <p:blipFill>
          <a:blip r:embed="rId3"/>
          <a:stretch>
            <a:fillRect/>
          </a:stretch>
        </p:blipFill>
        <p:spPr bwMode="auto">
          <a:xfrm>
            <a:off x="2819400" y="1828800"/>
            <a:ext cx="853710" cy="923330"/>
          </a:xfrm>
          <a:prstGeom prst="rect">
            <a:avLst/>
          </a:prstGeom>
          <a:noFill/>
          <a:ln w="9525">
            <a:noFill/>
            <a:miter lim="800000"/>
            <a:headEnd/>
            <a:tailEnd/>
          </a:ln>
          <a:effectLst/>
        </p:spPr>
      </p:pic>
    </p:spTree>
    <p:extLst>
      <p:ext uri="{BB962C8B-B14F-4D97-AF65-F5344CB8AC3E}">
        <p14:creationId xmlns:p14="http://schemas.microsoft.com/office/powerpoint/2010/main" val="3269215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pic>
        <p:nvPicPr>
          <p:cNvPr id="5" name="Content Placeholder 4">
            <a:extLst>
              <a:ext uri="{FF2B5EF4-FFF2-40B4-BE49-F238E27FC236}">
                <a16:creationId xmlns:a16="http://schemas.microsoft.com/office/drawing/2014/main" id="{4009654F-E1ED-47DD-B90C-31D2717FAF04}"/>
              </a:ext>
            </a:extLst>
          </p:cNvPr>
          <p:cNvPicPr>
            <a:picLocks noGrp="1" noChangeAspect="1"/>
          </p:cNvPicPr>
          <p:nvPr>
            <p:ph idx="1"/>
          </p:nvPr>
        </p:nvPicPr>
        <p:blipFill>
          <a:blip r:embed="rId2"/>
          <a:stretch>
            <a:fillRect/>
          </a:stretch>
        </p:blipFill>
        <p:spPr>
          <a:xfrm>
            <a:off x="457200" y="840085"/>
            <a:ext cx="2884508" cy="4568825"/>
          </a:xfrm>
          <a:prstGeom prst="rect">
            <a:avLst/>
          </a:prstGeom>
        </p:spPr>
      </p:pic>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pic>
        <p:nvPicPr>
          <p:cNvPr id="7" name="Content Placeholder 4">
            <a:extLst>
              <a:ext uri="{FF2B5EF4-FFF2-40B4-BE49-F238E27FC236}">
                <a16:creationId xmlns:a16="http://schemas.microsoft.com/office/drawing/2014/main" id="{C9F47656-EFCA-4D1A-8104-1FB843DD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497283" y="838201"/>
            <a:ext cx="5494317" cy="4568825"/>
          </a:xfrm>
          <a:prstGeom prst="rect">
            <a:avLst/>
          </a:prstGeom>
          <a:noFill/>
          <a:ln w="9525">
            <a:noFill/>
            <a:miter lim="800000"/>
            <a:headEnd/>
            <a:tailEnd/>
          </a:ln>
          <a:effectLst/>
        </p:spPr>
      </p:pic>
    </p:spTree>
    <p:extLst>
      <p:ext uri="{BB962C8B-B14F-4D97-AF65-F5344CB8AC3E}">
        <p14:creationId xmlns:p14="http://schemas.microsoft.com/office/powerpoint/2010/main" val="25596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pic>
        <p:nvPicPr>
          <p:cNvPr id="5" name="Content Placeholder 4">
            <a:extLst>
              <a:ext uri="{FF2B5EF4-FFF2-40B4-BE49-F238E27FC236}">
                <a16:creationId xmlns:a16="http://schemas.microsoft.com/office/drawing/2014/main" id="{18220309-C9B3-42E8-8BA0-F9A21E875BDF}"/>
              </a:ext>
            </a:extLst>
          </p:cNvPr>
          <p:cNvPicPr>
            <a:picLocks noGrp="1" noChangeAspect="1"/>
          </p:cNvPicPr>
          <p:nvPr>
            <p:ph idx="1"/>
          </p:nvPr>
        </p:nvPicPr>
        <p:blipFill>
          <a:blip r:embed="rId2"/>
          <a:stretch>
            <a:fillRect/>
          </a:stretch>
        </p:blipFill>
        <p:spPr>
          <a:xfrm>
            <a:off x="2239410" y="990600"/>
            <a:ext cx="4665179" cy="4568825"/>
          </a:xfrm>
          <a:prstGeom prst="rect">
            <a:avLst/>
          </a:prstGeom>
        </p:spPr>
      </p:pic>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Tree>
    <p:extLst>
      <p:ext uri="{BB962C8B-B14F-4D97-AF65-F5344CB8AC3E}">
        <p14:creationId xmlns:p14="http://schemas.microsoft.com/office/powerpoint/2010/main" val="4167436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sp>
        <p:nvSpPr>
          <p:cNvPr id="3" name="Content Placeholder 2">
            <a:extLst>
              <a:ext uri="{FF2B5EF4-FFF2-40B4-BE49-F238E27FC236}">
                <a16:creationId xmlns:a16="http://schemas.microsoft.com/office/drawing/2014/main" id="{5A5CFE83-D314-41F1-918B-F3094F132499}"/>
              </a:ext>
            </a:extLst>
          </p:cNvPr>
          <p:cNvSpPr>
            <a:spLocks noGrp="1"/>
          </p:cNvSpPr>
          <p:nvPr>
            <p:ph idx="1"/>
          </p:nvPr>
        </p:nvSpPr>
        <p:spPr>
          <a:xfrm>
            <a:off x="301625" y="990600"/>
            <a:ext cx="8540750" cy="4569419"/>
          </a:xfrm>
        </p:spPr>
        <p:txBody>
          <a:bodyPr/>
          <a:lstStyle/>
          <a:p>
            <a:pPr marL="0" indent="0" algn="ctr">
              <a:buNone/>
            </a:pPr>
            <a:endParaRPr lang="en-US" sz="2400" dirty="0">
              <a:effectLst/>
            </a:endParaRPr>
          </a:p>
          <a:p>
            <a:pPr marL="0" indent="0" algn="ctr">
              <a:buNone/>
            </a:pPr>
            <a:r>
              <a:rPr lang="en-US" sz="2800" dirty="0">
                <a:effectLst/>
              </a:rPr>
              <a:t>Scarce evidence supports that using </a:t>
            </a:r>
            <a:r>
              <a:rPr lang="en-US" sz="2800" dirty="0" err="1">
                <a:effectLst/>
              </a:rPr>
              <a:t>cfPWV</a:t>
            </a:r>
            <a:r>
              <a:rPr lang="en-US" sz="2800" dirty="0">
                <a:effectLst/>
              </a:rPr>
              <a:t> reduction as a treatment target would produce added reduction of major cardiovascular events. </a:t>
            </a:r>
          </a:p>
          <a:p>
            <a:pPr marL="0" indent="0" algn="ctr">
              <a:buNone/>
            </a:pPr>
            <a:endParaRPr lang="en-US" sz="2800" dirty="0">
              <a:effectLst/>
            </a:endParaRPr>
          </a:p>
          <a:p>
            <a:pPr marL="0" indent="0" algn="ctr">
              <a:buNone/>
            </a:pPr>
            <a:r>
              <a:rPr lang="en-US" sz="2800" dirty="0">
                <a:effectLst/>
              </a:rPr>
              <a:t>A growing body of evidence shows that subjects with reduced </a:t>
            </a:r>
            <a:r>
              <a:rPr lang="en-US" sz="2800" dirty="0" err="1">
                <a:effectLst/>
              </a:rPr>
              <a:t>cfPWV</a:t>
            </a:r>
            <a:r>
              <a:rPr lang="en-US" sz="2800" dirty="0">
                <a:effectLst/>
              </a:rPr>
              <a:t>, either untreated or after treatment for several cardiovascular risk factors, have reduced risk of developing cardiovascular events.</a:t>
            </a:r>
          </a:p>
        </p:txBody>
      </p:sp>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Tree>
    <p:extLst>
      <p:ext uri="{BB962C8B-B14F-4D97-AF65-F5344CB8AC3E}">
        <p14:creationId xmlns:p14="http://schemas.microsoft.com/office/powerpoint/2010/main" val="428025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sp>
        <p:nvSpPr>
          <p:cNvPr id="3" name="Content Placeholder 2">
            <a:extLst>
              <a:ext uri="{FF2B5EF4-FFF2-40B4-BE49-F238E27FC236}">
                <a16:creationId xmlns:a16="http://schemas.microsoft.com/office/drawing/2014/main" id="{5A5CFE83-D314-41F1-918B-F3094F132499}"/>
              </a:ext>
            </a:extLst>
          </p:cNvPr>
          <p:cNvSpPr>
            <a:spLocks noGrp="1"/>
          </p:cNvSpPr>
          <p:nvPr>
            <p:ph idx="1"/>
          </p:nvPr>
        </p:nvSpPr>
        <p:spPr>
          <a:xfrm>
            <a:off x="301625" y="990600"/>
            <a:ext cx="8540750" cy="4569419"/>
          </a:xfrm>
        </p:spPr>
        <p:txBody>
          <a:bodyPr/>
          <a:lstStyle/>
          <a:p>
            <a:pPr marL="0" indent="0" algn="ctr">
              <a:buNone/>
            </a:pPr>
            <a:r>
              <a:rPr lang="en-US" sz="2800" dirty="0">
                <a:effectLst/>
              </a:rPr>
              <a:t>Authors conclude that arterial stiffness should be more often measured in clinical practice to determine vascular aging and use the appropriate therapeutic options through an </a:t>
            </a:r>
            <a:r>
              <a:rPr lang="en-US" sz="2800" u="sng" dirty="0">
                <a:effectLst/>
              </a:rPr>
              <a:t>integrated approach </a:t>
            </a:r>
            <a:r>
              <a:rPr lang="en-US" sz="2800" dirty="0">
                <a:effectLst/>
              </a:rPr>
              <a:t>for cardiovascular protection. </a:t>
            </a:r>
          </a:p>
          <a:p>
            <a:pPr marL="0" indent="0" algn="ctr">
              <a:buNone/>
            </a:pPr>
            <a:endParaRPr lang="en-US" sz="2800" dirty="0">
              <a:effectLst/>
            </a:endParaRPr>
          </a:p>
          <a:p>
            <a:pPr marL="0" indent="0" algn="ctr">
              <a:buNone/>
            </a:pPr>
            <a:r>
              <a:rPr lang="en-US" sz="2800" dirty="0">
                <a:effectLst/>
              </a:rPr>
              <a:t>There is an urgent need for </a:t>
            </a:r>
            <a:r>
              <a:rPr lang="en-US" sz="2800" u="sng" dirty="0">
                <a:effectLst/>
              </a:rPr>
              <a:t>discovering novel molecular targets </a:t>
            </a:r>
            <a:r>
              <a:rPr lang="en-US" sz="2800" dirty="0">
                <a:effectLst/>
              </a:rPr>
              <a:t>for slowing arterial aging and protecting against cardiovascular complications</a:t>
            </a:r>
          </a:p>
        </p:txBody>
      </p:sp>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spTree>
    <p:extLst>
      <p:ext uri="{BB962C8B-B14F-4D97-AF65-F5344CB8AC3E}">
        <p14:creationId xmlns:p14="http://schemas.microsoft.com/office/powerpoint/2010/main" val="128509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32C9C9-6045-437A-B784-5DB00878DAF5}"/>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D7D5F5BC-6609-4EF0-B5E3-54E22E423F18}"/>
              </a:ext>
            </a:extLst>
          </p:cNvPr>
          <p:cNvSpPr/>
          <p:nvPr/>
        </p:nvSpPr>
        <p:spPr>
          <a:xfrm>
            <a:off x="271462" y="5562493"/>
            <a:ext cx="8540751" cy="646331"/>
          </a:xfrm>
          <a:prstGeom prst="rect">
            <a:avLst/>
          </a:prstGeom>
        </p:spPr>
        <p:txBody>
          <a:bodyPr wrap="square">
            <a:spAutoFit/>
          </a:bodyPr>
          <a:lstStyle/>
          <a:p>
            <a:r>
              <a:rPr lang="en-US" dirty="0">
                <a:solidFill>
                  <a:srgbClr val="FFC000"/>
                </a:solidFill>
                <a:latin typeface="+mn-lt"/>
              </a:rPr>
              <a:t>Tanaka, H. (2019). Antiaging effects of aerobic exercise on systemic arteries. Hypertension. 2019;74:00-00. DOI: 10.1161/HYPERTENSIONAHA.119.13179.</a:t>
            </a:r>
          </a:p>
        </p:txBody>
      </p:sp>
      <p:sp>
        <p:nvSpPr>
          <p:cNvPr id="6" name="TextBox 5">
            <a:extLst>
              <a:ext uri="{FF2B5EF4-FFF2-40B4-BE49-F238E27FC236}">
                <a16:creationId xmlns:a16="http://schemas.microsoft.com/office/drawing/2014/main" id="{E160BDB6-108D-443B-BE0B-014A9E7260F8}"/>
              </a:ext>
            </a:extLst>
          </p:cNvPr>
          <p:cNvSpPr txBox="1"/>
          <p:nvPr/>
        </p:nvSpPr>
        <p:spPr>
          <a:xfrm>
            <a:off x="289977" y="4191000"/>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TextBox 6">
            <a:extLst>
              <a:ext uri="{FF2B5EF4-FFF2-40B4-BE49-F238E27FC236}">
                <a16:creationId xmlns:a16="http://schemas.microsoft.com/office/drawing/2014/main" id="{50EE6F62-B213-43ED-8CAE-C67D68A31FA3}"/>
              </a:ext>
            </a:extLst>
          </p:cNvPr>
          <p:cNvSpPr txBox="1"/>
          <p:nvPr/>
        </p:nvSpPr>
        <p:spPr>
          <a:xfrm>
            <a:off x="301625" y="3091652"/>
            <a:ext cx="8355013" cy="923330"/>
          </a:xfrm>
          <a:prstGeom prst="rect">
            <a:avLst/>
          </a:prstGeom>
          <a:noFill/>
        </p:spPr>
        <p:txBody>
          <a:bodyPr wrap="square" rtlCol="0">
            <a:spAutoFit/>
          </a:bodyPr>
          <a:lstStyle/>
          <a:p>
            <a:r>
              <a:rPr lang="en-US" dirty="0" err="1">
                <a:solidFill>
                  <a:srgbClr val="FFC000"/>
                </a:solidFill>
              </a:rPr>
              <a:t>Polikandrioti</a:t>
            </a:r>
            <a:r>
              <a:rPr lang="en-US" dirty="0">
                <a:solidFill>
                  <a:srgbClr val="FFC000"/>
                </a:solidFill>
              </a:rPr>
              <a:t>, M., </a:t>
            </a:r>
            <a:r>
              <a:rPr lang="en-US" dirty="0" err="1">
                <a:solidFill>
                  <a:srgbClr val="FFC000"/>
                </a:solidFill>
              </a:rPr>
              <a:t>Panoutsopoulos</a:t>
            </a:r>
            <a:r>
              <a:rPr lang="en-US" dirty="0">
                <a:solidFill>
                  <a:srgbClr val="FFC000"/>
                </a:solidFill>
              </a:rPr>
              <a:t>, G., </a:t>
            </a:r>
            <a:r>
              <a:rPr lang="en-US" dirty="0" err="1">
                <a:solidFill>
                  <a:srgbClr val="FFC000"/>
                </a:solidFill>
              </a:rPr>
              <a:t>Tsami</a:t>
            </a:r>
            <a:r>
              <a:rPr lang="en-US" dirty="0">
                <a:solidFill>
                  <a:srgbClr val="FFC000"/>
                </a:solidFill>
              </a:rPr>
              <a:t>, A., et al. (2019). Assessment of quality of life and anxiety in heart failure outpatients. Arch Med Sci </a:t>
            </a:r>
            <a:r>
              <a:rPr lang="en-US" dirty="0" err="1">
                <a:solidFill>
                  <a:srgbClr val="FFC000"/>
                </a:solidFill>
              </a:rPr>
              <a:t>Atheroscler</a:t>
            </a:r>
            <a:r>
              <a:rPr lang="en-US" dirty="0">
                <a:solidFill>
                  <a:srgbClr val="FFC000"/>
                </a:solidFill>
              </a:rPr>
              <a:t> Dis 2019:4:e38-e46.</a:t>
            </a:r>
          </a:p>
        </p:txBody>
      </p:sp>
      <p:sp>
        <p:nvSpPr>
          <p:cNvPr id="8" name="TextBox 7">
            <a:extLst>
              <a:ext uri="{FF2B5EF4-FFF2-40B4-BE49-F238E27FC236}">
                <a16:creationId xmlns:a16="http://schemas.microsoft.com/office/drawing/2014/main" id="{54906D7C-BEB8-4F56-9AF4-E03FA523702A}"/>
              </a:ext>
            </a:extLst>
          </p:cNvPr>
          <p:cNvSpPr txBox="1"/>
          <p:nvPr/>
        </p:nvSpPr>
        <p:spPr>
          <a:xfrm>
            <a:off x="312737" y="1856061"/>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9" name="Title 1">
            <a:extLst>
              <a:ext uri="{FF2B5EF4-FFF2-40B4-BE49-F238E27FC236}">
                <a16:creationId xmlns:a16="http://schemas.microsoft.com/office/drawing/2014/main" id="{62E423C8-2994-4827-AD49-ED58E85C58CF}"/>
              </a:ext>
            </a:extLst>
          </p:cNvPr>
          <p:cNvSpPr>
            <a:spLocks noGrp="1"/>
          </p:cNvSpPr>
          <p:nvPr>
            <p:ph type="title"/>
          </p:nvPr>
        </p:nvSpPr>
        <p:spPr>
          <a:xfrm>
            <a:off x="301625" y="228600"/>
            <a:ext cx="8510588" cy="1325563"/>
          </a:xfrm>
        </p:spPr>
        <p:txBody>
          <a:bodyPr/>
          <a:lstStyle/>
          <a:p>
            <a:r>
              <a:rPr lang="en-US" dirty="0"/>
              <a:t>Studies that we will cover today</a:t>
            </a:r>
          </a:p>
        </p:txBody>
      </p:sp>
    </p:spTree>
    <p:extLst>
      <p:ext uri="{BB962C8B-B14F-4D97-AF65-F5344CB8AC3E}">
        <p14:creationId xmlns:p14="http://schemas.microsoft.com/office/powerpoint/2010/main" val="3077805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5C8E-FC64-452C-8371-8CC3A656B4E9}"/>
              </a:ext>
            </a:extLst>
          </p:cNvPr>
          <p:cNvSpPr>
            <a:spLocks noGrp="1"/>
          </p:cNvSpPr>
          <p:nvPr>
            <p:ph type="title"/>
          </p:nvPr>
        </p:nvSpPr>
        <p:spPr>
          <a:xfrm>
            <a:off x="316706" y="1981200"/>
            <a:ext cx="8510588" cy="1325563"/>
          </a:xfrm>
        </p:spPr>
        <p:txBody>
          <a:bodyPr/>
          <a:lstStyle/>
          <a:p>
            <a:r>
              <a:rPr lang="en-US" dirty="0"/>
              <a:t>The </a:t>
            </a:r>
            <a:r>
              <a:rPr lang="en-US" dirty="0" err="1"/>
              <a:t>BaleDoneen</a:t>
            </a:r>
            <a:r>
              <a:rPr lang="en-US" dirty="0"/>
              <a:t> Method has proven that we don’t need ‘novel’ ideas – we need to implement what we have already proven works to stabilize disease!</a:t>
            </a:r>
          </a:p>
        </p:txBody>
      </p:sp>
      <p:sp>
        <p:nvSpPr>
          <p:cNvPr id="4" name="Footer Placeholder 3">
            <a:extLst>
              <a:ext uri="{FF2B5EF4-FFF2-40B4-BE49-F238E27FC236}">
                <a16:creationId xmlns:a16="http://schemas.microsoft.com/office/drawing/2014/main" id="{FD631584-0315-4B1F-9DAC-D9787BE890E6}"/>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4239586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pic>
        <p:nvPicPr>
          <p:cNvPr id="5" name="Content Placeholder 4">
            <a:extLst>
              <a:ext uri="{FF2B5EF4-FFF2-40B4-BE49-F238E27FC236}">
                <a16:creationId xmlns:a16="http://schemas.microsoft.com/office/drawing/2014/main" id="{8F99D798-555D-44A2-8874-6C6CDCDCD4BC}"/>
              </a:ext>
            </a:extLst>
          </p:cNvPr>
          <p:cNvPicPr>
            <a:picLocks noGrp="1" noChangeAspect="1"/>
          </p:cNvPicPr>
          <p:nvPr>
            <p:ph idx="1"/>
          </p:nvPr>
        </p:nvPicPr>
        <p:blipFill>
          <a:blip r:embed="rId2"/>
          <a:stretch>
            <a:fillRect/>
          </a:stretch>
        </p:blipFill>
        <p:spPr>
          <a:xfrm>
            <a:off x="740327" y="2590800"/>
            <a:ext cx="3816592" cy="2626618"/>
          </a:xfrm>
          <a:prstGeom prst="rect">
            <a:avLst/>
          </a:prstGeom>
        </p:spPr>
      </p:pic>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pic>
        <p:nvPicPr>
          <p:cNvPr id="7" name="Picture 6">
            <a:extLst>
              <a:ext uri="{FF2B5EF4-FFF2-40B4-BE49-F238E27FC236}">
                <a16:creationId xmlns:a16="http://schemas.microsoft.com/office/drawing/2014/main" id="{DDE3CA42-5C5C-45D8-A140-B67FC4207DCC}"/>
              </a:ext>
            </a:extLst>
          </p:cNvPr>
          <p:cNvPicPr>
            <a:picLocks noChangeAspect="1"/>
          </p:cNvPicPr>
          <p:nvPr/>
        </p:nvPicPr>
        <p:blipFill>
          <a:blip r:embed="rId3"/>
          <a:stretch>
            <a:fillRect/>
          </a:stretch>
        </p:blipFill>
        <p:spPr>
          <a:xfrm>
            <a:off x="4821983" y="2582540"/>
            <a:ext cx="3864817" cy="2634878"/>
          </a:xfrm>
          <a:prstGeom prst="rect">
            <a:avLst/>
          </a:prstGeom>
        </p:spPr>
      </p:pic>
      <p:pic>
        <p:nvPicPr>
          <p:cNvPr id="8" name="Picture 7">
            <a:extLst>
              <a:ext uri="{FF2B5EF4-FFF2-40B4-BE49-F238E27FC236}">
                <a16:creationId xmlns:a16="http://schemas.microsoft.com/office/drawing/2014/main" id="{4DD4DCBB-006F-4875-B789-75EA86F4892A}"/>
              </a:ext>
            </a:extLst>
          </p:cNvPr>
          <p:cNvPicPr>
            <a:picLocks noChangeAspect="1"/>
          </p:cNvPicPr>
          <p:nvPr/>
        </p:nvPicPr>
        <p:blipFill>
          <a:blip r:embed="rId4"/>
          <a:stretch>
            <a:fillRect/>
          </a:stretch>
        </p:blipFill>
        <p:spPr>
          <a:xfrm rot="20915505">
            <a:off x="1249903" y="882085"/>
            <a:ext cx="5715000" cy="1583412"/>
          </a:xfrm>
          <a:prstGeom prst="rect">
            <a:avLst/>
          </a:prstGeom>
        </p:spPr>
      </p:pic>
    </p:spTree>
    <p:extLst>
      <p:ext uri="{BB962C8B-B14F-4D97-AF65-F5344CB8AC3E}">
        <p14:creationId xmlns:p14="http://schemas.microsoft.com/office/powerpoint/2010/main" val="2369610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58DA-429C-4DF0-AAA9-F366A28CF7A4}"/>
              </a:ext>
            </a:extLst>
          </p:cNvPr>
          <p:cNvSpPr>
            <a:spLocks noGrp="1"/>
          </p:cNvSpPr>
          <p:nvPr>
            <p:ph type="title"/>
          </p:nvPr>
        </p:nvSpPr>
        <p:spPr>
          <a:xfrm>
            <a:off x="301625" y="228601"/>
            <a:ext cx="8510588" cy="609600"/>
          </a:xfrm>
        </p:spPr>
        <p:txBody>
          <a:bodyPr/>
          <a:lstStyle/>
          <a:p>
            <a:r>
              <a:rPr lang="en-US" sz="3600" dirty="0">
                <a:effectLst/>
              </a:rPr>
              <a:t>Concepts of Extremes in Vascular Aging</a:t>
            </a:r>
          </a:p>
        </p:txBody>
      </p:sp>
      <p:pic>
        <p:nvPicPr>
          <p:cNvPr id="5" name="Content Placeholder 4">
            <a:extLst>
              <a:ext uri="{FF2B5EF4-FFF2-40B4-BE49-F238E27FC236}">
                <a16:creationId xmlns:a16="http://schemas.microsoft.com/office/drawing/2014/main" id="{261EF0DC-B2FB-406B-A72D-C7871AF42F29}"/>
              </a:ext>
            </a:extLst>
          </p:cNvPr>
          <p:cNvPicPr>
            <a:picLocks noGrp="1" noChangeAspect="1"/>
          </p:cNvPicPr>
          <p:nvPr>
            <p:ph idx="1"/>
          </p:nvPr>
        </p:nvPicPr>
        <p:blipFill>
          <a:blip r:embed="rId2"/>
          <a:stretch>
            <a:fillRect/>
          </a:stretch>
        </p:blipFill>
        <p:spPr>
          <a:xfrm>
            <a:off x="3124200" y="1366752"/>
            <a:ext cx="5636407" cy="4124495"/>
          </a:xfrm>
          <a:prstGeom prst="rect">
            <a:avLst/>
          </a:prstGeom>
        </p:spPr>
      </p:pic>
      <p:sp>
        <p:nvSpPr>
          <p:cNvPr id="4" name="Footer Placeholder 3">
            <a:extLst>
              <a:ext uri="{FF2B5EF4-FFF2-40B4-BE49-F238E27FC236}">
                <a16:creationId xmlns:a16="http://schemas.microsoft.com/office/drawing/2014/main" id="{17583D32-C2CC-43EA-8C0F-F211138392BD}"/>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7257438-BD5D-47DF-9348-63B820D88B43}"/>
              </a:ext>
            </a:extLst>
          </p:cNvPr>
          <p:cNvSpPr txBox="1"/>
          <p:nvPr/>
        </p:nvSpPr>
        <p:spPr>
          <a:xfrm>
            <a:off x="228600" y="5560020"/>
            <a:ext cx="8716298" cy="923330"/>
          </a:xfrm>
          <a:prstGeom prst="rect">
            <a:avLst/>
          </a:prstGeom>
          <a:noFill/>
        </p:spPr>
        <p:txBody>
          <a:bodyPr wrap="square" rtlCol="0">
            <a:spAutoFit/>
          </a:bodyPr>
          <a:lstStyle/>
          <a:p>
            <a:r>
              <a:rPr lang="en-US" dirty="0">
                <a:solidFill>
                  <a:srgbClr val="FFC000"/>
                </a:solidFill>
              </a:rPr>
              <a:t>Laurent, S., </a:t>
            </a:r>
            <a:r>
              <a:rPr lang="en-US" dirty="0" err="1">
                <a:solidFill>
                  <a:srgbClr val="FFC000"/>
                </a:solidFill>
              </a:rPr>
              <a:t>Boutouyrie</a:t>
            </a:r>
            <a:r>
              <a:rPr lang="en-US" dirty="0">
                <a:solidFill>
                  <a:srgbClr val="FFC000"/>
                </a:solidFill>
              </a:rPr>
              <a:t>, P., Guimaraes Cunha, P., et al. (2019). Concept of extremes in vascular aging from early vascular aging to supernormal vascular aging. </a:t>
            </a:r>
            <a:r>
              <a:rPr lang="en-US" i="1" dirty="0">
                <a:solidFill>
                  <a:srgbClr val="FFC000"/>
                </a:solidFill>
              </a:rPr>
              <a:t>Hypertension</a:t>
            </a:r>
            <a:r>
              <a:rPr lang="en-US" dirty="0">
                <a:solidFill>
                  <a:srgbClr val="FFC000"/>
                </a:solidFill>
              </a:rPr>
              <a:t>. 2019;74:00-00. DOI: 10.1161 </a:t>
            </a:r>
          </a:p>
        </p:txBody>
      </p:sp>
      <p:pic>
        <p:nvPicPr>
          <p:cNvPr id="7" name="Picture 6">
            <a:extLst>
              <a:ext uri="{FF2B5EF4-FFF2-40B4-BE49-F238E27FC236}">
                <a16:creationId xmlns:a16="http://schemas.microsoft.com/office/drawing/2014/main" id="{853F263C-A526-4D20-B12F-BB3425AF5448}"/>
              </a:ext>
            </a:extLst>
          </p:cNvPr>
          <p:cNvPicPr>
            <a:picLocks noChangeAspect="1"/>
          </p:cNvPicPr>
          <p:nvPr/>
        </p:nvPicPr>
        <p:blipFill>
          <a:blip r:embed="rId3"/>
          <a:stretch>
            <a:fillRect/>
          </a:stretch>
        </p:blipFill>
        <p:spPr>
          <a:xfrm rot="20635538">
            <a:off x="178259" y="682009"/>
            <a:ext cx="5347390" cy="1492266"/>
          </a:xfrm>
          <a:prstGeom prst="rect">
            <a:avLst/>
          </a:prstGeom>
        </p:spPr>
      </p:pic>
    </p:spTree>
    <p:extLst>
      <p:ext uri="{BB962C8B-B14F-4D97-AF65-F5344CB8AC3E}">
        <p14:creationId xmlns:p14="http://schemas.microsoft.com/office/powerpoint/2010/main" val="2505468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solidFill>
                  <a:srgbClr val="FFFFFF"/>
                </a:solidFill>
              </a:rPr>
              <a:t>Copyright Bale/Doneen Paradigm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239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952A-80E2-4356-9992-A076305DA325}"/>
              </a:ext>
            </a:extLst>
          </p:cNvPr>
          <p:cNvSpPr>
            <a:spLocks noGrp="1"/>
          </p:cNvSpPr>
          <p:nvPr>
            <p:ph type="title"/>
          </p:nvPr>
        </p:nvSpPr>
        <p:spPr>
          <a:xfrm>
            <a:off x="381000" y="2057400"/>
            <a:ext cx="8510588" cy="838200"/>
          </a:xfrm>
        </p:spPr>
        <p:txBody>
          <a:bodyPr/>
          <a:lstStyle/>
          <a:p>
            <a:r>
              <a:rPr lang="en-US" dirty="0"/>
              <a:t>Is Neal stable?  </a:t>
            </a:r>
          </a:p>
        </p:txBody>
      </p:sp>
      <p:sp>
        <p:nvSpPr>
          <p:cNvPr id="4" name="Footer Placeholder 3">
            <a:extLst>
              <a:ext uri="{FF2B5EF4-FFF2-40B4-BE49-F238E27FC236}">
                <a16:creationId xmlns:a16="http://schemas.microsoft.com/office/drawing/2014/main" id="{28C57E99-FE13-464B-8060-AF35D1874E9B}"/>
              </a:ext>
            </a:extLst>
          </p:cNvPr>
          <p:cNvSpPr>
            <a:spLocks noGrp="1"/>
          </p:cNvSpPr>
          <p:nvPr>
            <p:ph type="ftr" sz="quarter" idx="11"/>
          </p:nvPr>
        </p:nvSpPr>
        <p:spPr/>
        <p:txBody>
          <a:bodyPr/>
          <a:lstStyle/>
          <a:p>
            <a:pPr>
              <a:defRPr/>
            </a:pPr>
            <a:r>
              <a:rPr lang="en-US" dirty="0"/>
              <a:t>Copyright Bale/Doneen Paradigm</a:t>
            </a:r>
          </a:p>
        </p:txBody>
      </p:sp>
      <p:pic>
        <p:nvPicPr>
          <p:cNvPr id="5" name="Content Placeholder 4">
            <a:extLst>
              <a:ext uri="{FF2B5EF4-FFF2-40B4-BE49-F238E27FC236}">
                <a16:creationId xmlns:a16="http://schemas.microsoft.com/office/drawing/2014/main" id="{EB2A42CB-AA3E-4D7D-AEC0-7F42AAF0272D}"/>
              </a:ext>
            </a:extLst>
          </p:cNvPr>
          <p:cNvPicPr>
            <a:picLocks noChangeAspect="1"/>
          </p:cNvPicPr>
          <p:nvPr/>
        </p:nvPicPr>
        <p:blipFill>
          <a:blip r:embed="rId2"/>
          <a:stretch>
            <a:fillRect/>
          </a:stretch>
        </p:blipFill>
        <p:spPr bwMode="auto">
          <a:xfrm>
            <a:off x="3656092" y="3200400"/>
            <a:ext cx="1831815" cy="1981200"/>
          </a:xfrm>
          <a:prstGeom prst="rect">
            <a:avLst/>
          </a:prstGeom>
          <a:noFill/>
          <a:ln w="9525">
            <a:noFill/>
            <a:miter lim="800000"/>
            <a:headEnd/>
            <a:tailEnd/>
          </a:ln>
          <a:effectLst/>
        </p:spPr>
      </p:pic>
    </p:spTree>
    <p:extLst>
      <p:ext uri="{BB962C8B-B14F-4D97-AF65-F5344CB8AC3E}">
        <p14:creationId xmlns:p14="http://schemas.microsoft.com/office/powerpoint/2010/main" val="1686498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solidFill>
                  <a:srgbClr val="FFFFFF"/>
                </a:solidFill>
              </a:rPr>
              <a:t>Copyright Bale/Doneen Paradigm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91440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325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1584-A98C-49EB-BE9F-696428665423}"/>
              </a:ext>
            </a:extLst>
          </p:cNvPr>
          <p:cNvSpPr>
            <a:spLocks noGrp="1"/>
          </p:cNvSpPr>
          <p:nvPr>
            <p:ph type="title"/>
          </p:nvPr>
        </p:nvSpPr>
        <p:spPr/>
        <p:txBody>
          <a:bodyPr/>
          <a:lstStyle/>
          <a:p>
            <a:r>
              <a:rPr lang="en-US" dirty="0"/>
              <a:t>Let’s look at his inflammation</a:t>
            </a:r>
          </a:p>
        </p:txBody>
      </p:sp>
      <p:sp>
        <p:nvSpPr>
          <p:cNvPr id="3" name="Content Placeholder 2">
            <a:extLst>
              <a:ext uri="{FF2B5EF4-FFF2-40B4-BE49-F238E27FC236}">
                <a16:creationId xmlns:a16="http://schemas.microsoft.com/office/drawing/2014/main" id="{BD015A37-CCA6-423B-806C-486C57084E81}"/>
              </a:ext>
            </a:extLst>
          </p:cNvPr>
          <p:cNvSpPr>
            <a:spLocks noGrp="1"/>
          </p:cNvSpPr>
          <p:nvPr>
            <p:ph idx="1"/>
          </p:nvPr>
        </p:nvSpPr>
        <p:spPr/>
        <p:txBody>
          <a:bodyPr/>
          <a:lstStyle/>
          <a:p>
            <a:pPr marL="0" indent="0">
              <a:buNone/>
            </a:pPr>
            <a:r>
              <a:rPr lang="en-US" dirty="0">
                <a:solidFill>
                  <a:srgbClr val="FFFF00"/>
                </a:solidFill>
              </a:rPr>
              <a:t>		Bilirubin	0.5</a:t>
            </a:r>
          </a:p>
          <a:p>
            <a:pPr marL="0" indent="0">
              <a:buNone/>
            </a:pPr>
            <a:r>
              <a:rPr lang="en-US" dirty="0"/>
              <a:t>		F2-Iso	0.55</a:t>
            </a:r>
          </a:p>
          <a:p>
            <a:pPr marL="0" indent="0">
              <a:buNone/>
            </a:pPr>
            <a:r>
              <a:rPr lang="en-US" dirty="0">
                <a:solidFill>
                  <a:srgbClr val="FFFF00"/>
                </a:solidFill>
              </a:rPr>
              <a:t>		</a:t>
            </a:r>
            <a:r>
              <a:rPr lang="en-US" dirty="0" err="1">
                <a:solidFill>
                  <a:srgbClr val="FFFF00"/>
                </a:solidFill>
              </a:rPr>
              <a:t>hsCRP</a:t>
            </a:r>
            <a:r>
              <a:rPr lang="en-US" dirty="0">
                <a:solidFill>
                  <a:srgbClr val="FFFF00"/>
                </a:solidFill>
              </a:rPr>
              <a:t>	3.7</a:t>
            </a:r>
          </a:p>
          <a:p>
            <a:pPr marL="0" indent="0">
              <a:buNone/>
            </a:pPr>
            <a:r>
              <a:rPr lang="en-US" dirty="0">
                <a:solidFill>
                  <a:srgbClr val="FFFF00"/>
                </a:solidFill>
              </a:rPr>
              <a:t>		MACR	46</a:t>
            </a:r>
          </a:p>
          <a:p>
            <a:pPr marL="0" indent="0">
              <a:buNone/>
            </a:pPr>
            <a:r>
              <a:rPr lang="en-US" dirty="0"/>
              <a:t>		Lp-PLA2	115</a:t>
            </a:r>
          </a:p>
          <a:p>
            <a:pPr marL="0" indent="0">
              <a:buNone/>
            </a:pPr>
            <a:r>
              <a:rPr lang="en-US" dirty="0"/>
              <a:t>		MPO	127</a:t>
            </a:r>
          </a:p>
        </p:txBody>
      </p:sp>
      <p:sp>
        <p:nvSpPr>
          <p:cNvPr id="4" name="Footer Placeholder 3">
            <a:extLst>
              <a:ext uri="{FF2B5EF4-FFF2-40B4-BE49-F238E27FC236}">
                <a16:creationId xmlns:a16="http://schemas.microsoft.com/office/drawing/2014/main" id="{1C1BB295-2C49-4932-9567-2F1D5EEF1F27}"/>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530041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CD8DD6-FC0D-40C6-A6D8-26325384E9FF}"/>
              </a:ext>
            </a:extLst>
          </p:cNvPr>
          <p:cNvPicPr>
            <a:picLocks noGrp="1" noChangeAspect="1"/>
          </p:cNvPicPr>
          <p:nvPr>
            <p:ph idx="1"/>
          </p:nvPr>
        </p:nvPicPr>
        <p:blipFill>
          <a:blip r:embed="rId2"/>
          <a:stretch>
            <a:fillRect/>
          </a:stretch>
        </p:blipFill>
        <p:spPr>
          <a:xfrm>
            <a:off x="1447800" y="136526"/>
            <a:ext cx="5715000" cy="6569074"/>
          </a:xfrm>
          <a:prstGeom prst="rect">
            <a:avLst/>
          </a:prstGeom>
        </p:spPr>
      </p:pic>
      <p:sp>
        <p:nvSpPr>
          <p:cNvPr id="6" name="Rectangle 5">
            <a:extLst>
              <a:ext uri="{FF2B5EF4-FFF2-40B4-BE49-F238E27FC236}">
                <a16:creationId xmlns:a16="http://schemas.microsoft.com/office/drawing/2014/main" id="{274DA34C-4CC2-47AF-86D5-D080262BE3B0}"/>
              </a:ext>
            </a:extLst>
          </p:cNvPr>
          <p:cNvSpPr/>
          <p:nvPr/>
        </p:nvSpPr>
        <p:spPr bwMode="auto">
          <a:xfrm>
            <a:off x="304800" y="1447800"/>
            <a:ext cx="8686800" cy="419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The development of atherosclerotic plaque is derived from lipid retention within arterial intima that triggers an inflammatory cascade accelerating atherosclerosis progression and rendering plaque more prone to rupture. </a:t>
            </a:r>
          </a:p>
          <a:p>
            <a:pPr algn="ctr"/>
            <a:endParaRPr lang="en-US" sz="2000" dirty="0"/>
          </a:p>
          <a:p>
            <a:pPr algn="ctr"/>
            <a:r>
              <a:rPr lang="en-US" sz="2000" dirty="0"/>
              <a:t>The exposed subendothelial space with activated platelets causes arterial occlusion leading to potential fatality. </a:t>
            </a:r>
          </a:p>
          <a:p>
            <a:pPr algn="ctr"/>
            <a:endParaRPr lang="en-US" sz="2000" dirty="0"/>
          </a:p>
          <a:p>
            <a:pPr algn="ctr"/>
            <a:r>
              <a:rPr lang="en-US" sz="2000" dirty="0"/>
              <a:t>Therefore, a distinctive approach to characterize these features may offer the opportunity to tailor novel anti atherosclerotic to reduce the residual risk. </a:t>
            </a:r>
          </a:p>
          <a:p>
            <a:pPr algn="ctr"/>
            <a:endParaRPr lang="en-US" sz="2000" dirty="0"/>
          </a:p>
          <a:p>
            <a:pPr algn="ctr"/>
            <a:r>
              <a:rPr lang="en-US" sz="2000" dirty="0"/>
              <a:t>The traditional approach of measuring risk factors is beneficial at population-level but maybe less informative upon quantifying risk at an individual-basis</a:t>
            </a:r>
            <a:endParaRPr kumimoji="0" lang="en-US" sz="2000" b="0" i="0" u="none" strike="noStrike" cap="none" normalizeH="0" baseline="0" dirty="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55E6280A-DEB0-4DA1-9056-908904DD554C}"/>
              </a:ext>
            </a:extLst>
          </p:cNvPr>
          <p:cNvSpPr/>
          <p:nvPr/>
        </p:nvSpPr>
        <p:spPr bwMode="auto">
          <a:xfrm rot="20937825">
            <a:off x="1200473" y="1612554"/>
            <a:ext cx="6772553" cy="2842002"/>
          </a:xfrm>
          <a:prstGeom prst="rect">
            <a:avLst/>
          </a:prstGeom>
          <a:solidFill>
            <a:schemeClr val="accent2"/>
          </a:solidFill>
          <a:ln w="9525"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5400" b="0" i="0" u="none" strike="noStrike" cap="none" normalizeH="0" baseline="0" dirty="0">
                <a:ln>
                  <a:noFill/>
                </a:ln>
                <a:solidFill>
                  <a:schemeClr val="bg1">
                    <a:lumMod val="60000"/>
                    <a:lumOff val="40000"/>
                  </a:schemeClr>
                </a:solidFill>
                <a:effectLst/>
                <a:latin typeface="Arial" charset="0"/>
              </a:rPr>
              <a:t>They are asking for the </a:t>
            </a:r>
            <a:r>
              <a:rPr kumimoji="0" lang="en-US" sz="5400" b="0" i="0" u="none" strike="noStrike" cap="none" normalizeH="0" baseline="0" dirty="0" err="1">
                <a:ln>
                  <a:noFill/>
                </a:ln>
                <a:solidFill>
                  <a:schemeClr val="bg1">
                    <a:lumMod val="60000"/>
                    <a:lumOff val="40000"/>
                  </a:schemeClr>
                </a:solidFill>
                <a:effectLst/>
                <a:latin typeface="Arial" charset="0"/>
              </a:rPr>
              <a:t>BaleDoneen</a:t>
            </a:r>
            <a:r>
              <a:rPr kumimoji="0" lang="en-US" sz="5400" b="0" i="0" u="none" strike="noStrike" cap="none" normalizeH="0" baseline="0" dirty="0">
                <a:ln>
                  <a:noFill/>
                </a:ln>
                <a:solidFill>
                  <a:schemeClr val="bg1">
                    <a:lumMod val="60000"/>
                    <a:lumOff val="40000"/>
                  </a:schemeClr>
                </a:solidFill>
                <a:effectLst/>
                <a:latin typeface="Arial" charset="0"/>
              </a:rPr>
              <a:t> Method!</a:t>
            </a:r>
          </a:p>
        </p:txBody>
      </p:sp>
    </p:spTree>
    <p:extLst>
      <p:ext uri="{BB962C8B-B14F-4D97-AF65-F5344CB8AC3E}">
        <p14:creationId xmlns:p14="http://schemas.microsoft.com/office/powerpoint/2010/main" val="87239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421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080C34-B421-4FEB-BDBD-371AD24F232D}"/>
              </a:ext>
            </a:extLst>
          </p:cNvPr>
          <p:cNvSpPr>
            <a:spLocks noGrp="1"/>
          </p:cNvSpPr>
          <p:nvPr>
            <p:ph type="ftr" sz="quarter" idx="11"/>
          </p:nvPr>
        </p:nvSpPr>
        <p:spPr/>
        <p:txBody>
          <a:bodyPr/>
          <a:lstStyle/>
          <a:p>
            <a:pPr>
              <a:defRPr/>
            </a:pPr>
            <a:r>
              <a:rPr lang="en-US"/>
              <a:t>Copyright Bale/Doneen Paradigm</a:t>
            </a:r>
          </a:p>
        </p:txBody>
      </p:sp>
      <p:pic>
        <p:nvPicPr>
          <p:cNvPr id="3" name="Picture 2">
            <a:extLst>
              <a:ext uri="{FF2B5EF4-FFF2-40B4-BE49-F238E27FC236}">
                <a16:creationId xmlns:a16="http://schemas.microsoft.com/office/drawing/2014/main" id="{63C3E515-F48B-441C-BC91-ABEBEF1849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304800"/>
            <a:ext cx="5165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E8E057A-63EB-4B81-A9B1-5516DE2DFF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4163"/>
            <a:ext cx="75438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279D1A5-999A-4181-A4DA-D938A1BCC0D6}"/>
              </a:ext>
            </a:extLst>
          </p:cNvPr>
          <p:cNvPicPr>
            <a:picLocks noChangeAspect="1"/>
          </p:cNvPicPr>
          <p:nvPr/>
        </p:nvPicPr>
        <p:blipFill>
          <a:blip r:embed="rId4"/>
          <a:stretch>
            <a:fillRect/>
          </a:stretch>
        </p:blipFill>
        <p:spPr>
          <a:xfrm>
            <a:off x="2133600" y="1676400"/>
            <a:ext cx="5595938" cy="3179816"/>
          </a:xfrm>
          <a:prstGeom prst="rect">
            <a:avLst/>
          </a:prstGeom>
        </p:spPr>
      </p:pic>
      <p:pic>
        <p:nvPicPr>
          <p:cNvPr id="6" name="Content Placeholder 4">
            <a:extLst>
              <a:ext uri="{FF2B5EF4-FFF2-40B4-BE49-F238E27FC236}">
                <a16:creationId xmlns:a16="http://schemas.microsoft.com/office/drawing/2014/main" id="{EA8FA138-8A95-40BF-87C3-EE8D75F51B7F}"/>
              </a:ext>
            </a:extLst>
          </p:cNvPr>
          <p:cNvPicPr>
            <a:picLocks noChangeAspect="1"/>
          </p:cNvPicPr>
          <p:nvPr/>
        </p:nvPicPr>
        <p:blipFill>
          <a:blip r:embed="rId5"/>
          <a:stretch>
            <a:fillRect/>
          </a:stretch>
        </p:blipFill>
        <p:spPr bwMode="auto">
          <a:xfrm>
            <a:off x="6096000" y="1905000"/>
            <a:ext cx="1338634" cy="144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15E5-B044-4F1A-8811-FE8B7194FE8E}"/>
              </a:ext>
            </a:extLst>
          </p:cNvPr>
          <p:cNvSpPr>
            <a:spLocks noGrp="1"/>
          </p:cNvSpPr>
          <p:nvPr>
            <p:ph type="title"/>
          </p:nvPr>
        </p:nvSpPr>
        <p:spPr>
          <a:xfrm>
            <a:off x="380999" y="228600"/>
            <a:ext cx="8431213" cy="2133599"/>
          </a:xfrm>
        </p:spPr>
        <p:txBody>
          <a:bodyPr/>
          <a:lstStyle/>
          <a:p>
            <a:r>
              <a:rPr lang="en-US" sz="3200" dirty="0"/>
              <a:t>I am dedicating this month’s Scientific Update session to a case that demonstrates the value of practicing arteriology – </a:t>
            </a:r>
            <a:br>
              <a:rPr lang="en-US" sz="3200" dirty="0"/>
            </a:br>
            <a:r>
              <a:rPr lang="en-US" sz="3200" dirty="0"/>
              <a:t>the </a:t>
            </a:r>
            <a:r>
              <a:rPr lang="en-US" sz="3200" dirty="0" err="1"/>
              <a:t>BaleDoneen</a:t>
            </a:r>
            <a:r>
              <a:rPr lang="en-US" sz="3200" dirty="0"/>
              <a:t> Method</a:t>
            </a:r>
          </a:p>
        </p:txBody>
      </p:sp>
      <p:pic>
        <p:nvPicPr>
          <p:cNvPr id="5" name="Picture 4">
            <a:extLst>
              <a:ext uri="{FF2B5EF4-FFF2-40B4-BE49-F238E27FC236}">
                <a16:creationId xmlns:a16="http://schemas.microsoft.com/office/drawing/2014/main" id="{180F4276-D7EC-49ED-930C-62F6E8EEAB70}"/>
              </a:ext>
            </a:extLst>
          </p:cNvPr>
          <p:cNvPicPr>
            <a:picLocks noChangeAspect="1"/>
          </p:cNvPicPr>
          <p:nvPr/>
        </p:nvPicPr>
        <p:blipFill>
          <a:blip r:embed="rId2"/>
          <a:stretch>
            <a:fillRect/>
          </a:stretch>
        </p:blipFill>
        <p:spPr>
          <a:xfrm>
            <a:off x="3352800" y="2296631"/>
            <a:ext cx="2209800" cy="2264738"/>
          </a:xfrm>
          <a:prstGeom prst="rect">
            <a:avLst/>
          </a:prstGeom>
        </p:spPr>
      </p:pic>
      <p:sp>
        <p:nvSpPr>
          <p:cNvPr id="7" name="Content Placeholder 2">
            <a:extLst>
              <a:ext uri="{FF2B5EF4-FFF2-40B4-BE49-F238E27FC236}">
                <a16:creationId xmlns:a16="http://schemas.microsoft.com/office/drawing/2014/main" id="{E9D1D83A-4F52-407A-A2B8-6556B54D5750}"/>
              </a:ext>
            </a:extLst>
          </p:cNvPr>
          <p:cNvSpPr txBox="1">
            <a:spLocks/>
          </p:cNvSpPr>
          <p:nvPr/>
        </p:nvSpPr>
        <p:spPr bwMode="auto">
          <a:xfrm>
            <a:off x="115984" y="2971800"/>
            <a:ext cx="8881870" cy="4803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0" indent="0" algn="ctr">
              <a:buFont typeface="Wingdings" pitchFamily="2" charset="2"/>
              <a:buNone/>
            </a:pPr>
            <a:endParaRPr lang="en-US" sz="1200" kern="0" dirty="0">
              <a:effectLst>
                <a:outerShdw blurRad="38100" dist="38100" dir="2700000" algn="tl">
                  <a:srgbClr val="000000">
                    <a:alpha val="43137"/>
                  </a:srgbClr>
                </a:outerShdw>
              </a:effectLst>
            </a:endParaRPr>
          </a:p>
          <a:p>
            <a:pPr marL="0" indent="0" algn="ctr">
              <a:buFont typeface="Wingdings" pitchFamily="2" charset="2"/>
              <a:buNone/>
            </a:pPr>
            <a:endParaRPr lang="en-US" sz="2400" kern="0" dirty="0">
              <a:effectLst>
                <a:outerShdw blurRad="38100" dist="38100" dir="2700000" algn="tl">
                  <a:srgbClr val="000000">
                    <a:alpha val="43137"/>
                  </a:srgbClr>
                </a:outerShdw>
              </a:effectLst>
            </a:endParaRPr>
          </a:p>
          <a:p>
            <a:pPr marL="0" indent="0" algn="ctr">
              <a:buFont typeface="Wingdings" pitchFamily="2" charset="2"/>
              <a:buNone/>
            </a:pPr>
            <a:endParaRPr lang="en-US" sz="2400" kern="0" dirty="0">
              <a:effectLst>
                <a:outerShdw blurRad="38100" dist="38100" dir="2700000" algn="tl">
                  <a:srgbClr val="000000">
                    <a:alpha val="43137"/>
                  </a:srgbClr>
                </a:outerShdw>
              </a:effectLst>
            </a:endParaRPr>
          </a:p>
          <a:p>
            <a:pPr marL="0" indent="0" algn="ctr">
              <a:buFont typeface="Wingdings" pitchFamily="2" charset="2"/>
              <a:buNone/>
            </a:pPr>
            <a:endParaRPr lang="en-US" sz="2400" kern="0" dirty="0">
              <a:effectLst>
                <a:outerShdw blurRad="38100" dist="38100" dir="2700000" algn="tl">
                  <a:srgbClr val="000000">
                    <a:alpha val="43137"/>
                  </a:srgbClr>
                </a:outerShdw>
              </a:effectLst>
            </a:endParaRPr>
          </a:p>
          <a:p>
            <a:pPr marL="0" indent="0" algn="ctr">
              <a:buFont typeface="Wingdings" pitchFamily="2" charset="2"/>
              <a:buNone/>
            </a:pPr>
            <a:endParaRPr lang="en-US" sz="800" kern="0" dirty="0">
              <a:effectLst>
                <a:outerShdw blurRad="38100" dist="38100" dir="2700000" algn="tl">
                  <a:srgbClr val="000000">
                    <a:alpha val="43137"/>
                  </a:srgbClr>
                </a:outerShdw>
              </a:effectLst>
            </a:endParaRPr>
          </a:p>
          <a:p>
            <a:pPr marL="0" indent="0" algn="ctr">
              <a:buFont typeface="Wingdings" pitchFamily="2" charset="2"/>
              <a:buNone/>
            </a:pPr>
            <a:r>
              <a:rPr lang="en-US" sz="2400" kern="0" dirty="0">
                <a:effectLst>
                  <a:outerShdw blurRad="38100" dist="38100" dir="2700000" algn="tl">
                    <a:srgbClr val="000000">
                      <a:alpha val="43137"/>
                    </a:srgbClr>
                  </a:outerShdw>
                </a:effectLst>
              </a:rPr>
              <a:t>Introducing – Neal age 51</a:t>
            </a:r>
          </a:p>
          <a:p>
            <a:pPr marL="0" indent="0" algn="ctr">
              <a:buFont typeface="Wingdings" pitchFamily="2" charset="2"/>
              <a:buNone/>
            </a:pPr>
            <a:r>
              <a:rPr lang="en-US" sz="2400" kern="0" dirty="0">
                <a:effectLst>
                  <a:outerShdw blurRad="38100" dist="38100" dir="2700000" algn="tl">
                    <a:srgbClr val="000000">
                      <a:alpha val="43137"/>
                    </a:srgbClr>
                  </a:outerShdw>
                </a:effectLst>
              </a:rPr>
              <a:t>As I discuss various elements of his situation – I will weave in historical studies with July 2019 data to validate decisions moving forward.</a:t>
            </a:r>
          </a:p>
        </p:txBody>
      </p:sp>
    </p:spTree>
    <p:extLst>
      <p:ext uri="{BB962C8B-B14F-4D97-AF65-F5344CB8AC3E}">
        <p14:creationId xmlns:p14="http://schemas.microsoft.com/office/powerpoint/2010/main" val="1416111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CC63-98E7-4788-A580-91919D4491FD}"/>
              </a:ext>
            </a:extLst>
          </p:cNvPr>
          <p:cNvSpPr>
            <a:spLocks noGrp="1"/>
          </p:cNvSpPr>
          <p:nvPr>
            <p:ph type="title"/>
          </p:nvPr>
        </p:nvSpPr>
        <p:spPr>
          <a:xfrm>
            <a:off x="316706" y="1600200"/>
            <a:ext cx="8510588" cy="1325563"/>
          </a:xfrm>
        </p:spPr>
        <p:txBody>
          <a:bodyPr/>
          <a:lstStyle/>
          <a:p>
            <a:r>
              <a:rPr lang="en-US" dirty="0"/>
              <a:t>Let’s examine current data regarding Neal’s peripheral vascular disease</a:t>
            </a:r>
          </a:p>
        </p:txBody>
      </p:sp>
      <p:sp>
        <p:nvSpPr>
          <p:cNvPr id="4" name="Footer Placeholder 3">
            <a:extLst>
              <a:ext uri="{FF2B5EF4-FFF2-40B4-BE49-F238E27FC236}">
                <a16:creationId xmlns:a16="http://schemas.microsoft.com/office/drawing/2014/main" id="{3028872E-0F35-4576-9018-EFDE1E3EF0E3}"/>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185658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1796-D42E-4523-B991-E38D025C2117}"/>
              </a:ext>
            </a:extLst>
          </p:cNvPr>
          <p:cNvSpPr>
            <a:spLocks noGrp="1"/>
          </p:cNvSpPr>
          <p:nvPr>
            <p:ph type="title"/>
          </p:nvPr>
        </p:nvSpPr>
        <p:spPr>
          <a:xfrm>
            <a:off x="301625" y="228601"/>
            <a:ext cx="8510588" cy="685799"/>
          </a:xfrm>
        </p:spPr>
        <p:txBody>
          <a:bodyPr/>
          <a:lstStyle/>
          <a:p>
            <a:r>
              <a:rPr lang="en-US" sz="2800" dirty="0">
                <a:effectLst/>
              </a:rPr>
              <a:t>Peripheral Microvascular Function Reflects Coronary Vascular Function</a:t>
            </a:r>
          </a:p>
        </p:txBody>
      </p:sp>
      <p:sp>
        <p:nvSpPr>
          <p:cNvPr id="4" name="Footer Placeholder 3">
            <a:extLst>
              <a:ext uri="{FF2B5EF4-FFF2-40B4-BE49-F238E27FC236}">
                <a16:creationId xmlns:a16="http://schemas.microsoft.com/office/drawing/2014/main" id="{9CD47402-EBC5-4987-9E7B-D28B5D3E511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97CACC72-10CF-49A8-93DF-D3AF0D96FE40}"/>
              </a:ext>
            </a:extLst>
          </p:cNvPr>
          <p:cNvSpPr txBox="1"/>
          <p:nvPr/>
        </p:nvSpPr>
        <p:spPr>
          <a:xfrm>
            <a:off x="228600" y="56388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sp>
        <p:nvSpPr>
          <p:cNvPr id="7" name="Content Placeholder 6">
            <a:extLst>
              <a:ext uri="{FF2B5EF4-FFF2-40B4-BE49-F238E27FC236}">
                <a16:creationId xmlns:a16="http://schemas.microsoft.com/office/drawing/2014/main" id="{BA159531-333F-4229-B539-9C6E30D8F566}"/>
              </a:ext>
            </a:extLst>
          </p:cNvPr>
          <p:cNvSpPr>
            <a:spLocks noGrp="1"/>
          </p:cNvSpPr>
          <p:nvPr>
            <p:ph idx="1"/>
          </p:nvPr>
        </p:nvSpPr>
        <p:spPr>
          <a:xfrm>
            <a:off x="301625" y="1143000"/>
            <a:ext cx="8540750" cy="4495800"/>
          </a:xfrm>
        </p:spPr>
        <p:txBody>
          <a:bodyPr/>
          <a:lstStyle/>
          <a:p>
            <a:pPr marL="0" indent="0" algn="ctr">
              <a:buNone/>
            </a:pPr>
            <a:r>
              <a:rPr lang="en-US" sz="2400" dirty="0">
                <a:effectLst/>
              </a:rPr>
              <a:t>Coronary endothelial dysfunction is a precursor of atherosclerosis and adverse outcomes. </a:t>
            </a:r>
          </a:p>
          <a:p>
            <a:pPr marL="0" indent="0" algn="ctr">
              <a:buNone/>
            </a:pPr>
            <a:endParaRPr lang="en-US" sz="2400" dirty="0">
              <a:effectLst/>
            </a:endParaRPr>
          </a:p>
          <a:p>
            <a:pPr marL="0" indent="0" algn="ctr">
              <a:buNone/>
            </a:pPr>
            <a:r>
              <a:rPr lang="en-US" sz="2400" dirty="0">
                <a:effectLst/>
              </a:rPr>
              <a:t>Aimed to understand if endothelial dysfunction is a localized or generalized phenomenon in humans. </a:t>
            </a:r>
          </a:p>
          <a:p>
            <a:pPr marL="0" indent="0" algn="ctr">
              <a:buNone/>
            </a:pPr>
            <a:endParaRPr lang="en-US" sz="2400" dirty="0">
              <a:effectLst/>
            </a:endParaRPr>
          </a:p>
          <a:p>
            <a:pPr marL="0" indent="0" algn="ctr">
              <a:buNone/>
            </a:pPr>
            <a:r>
              <a:rPr lang="en-US" sz="2400" dirty="0">
                <a:effectLst/>
              </a:rPr>
              <a:t>Simultaneously measured femoral and coronary vascular function with the hypothesis that peripheral vascular endothelial function will be reflective of coronary endothelial function.</a:t>
            </a:r>
          </a:p>
        </p:txBody>
      </p:sp>
    </p:spTree>
    <p:extLst>
      <p:ext uri="{BB962C8B-B14F-4D97-AF65-F5344CB8AC3E}">
        <p14:creationId xmlns:p14="http://schemas.microsoft.com/office/powerpoint/2010/main" val="24843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1796-D42E-4523-B991-E38D025C2117}"/>
              </a:ext>
            </a:extLst>
          </p:cNvPr>
          <p:cNvSpPr>
            <a:spLocks noGrp="1"/>
          </p:cNvSpPr>
          <p:nvPr>
            <p:ph type="title"/>
          </p:nvPr>
        </p:nvSpPr>
        <p:spPr>
          <a:xfrm>
            <a:off x="301625" y="228601"/>
            <a:ext cx="8510588" cy="685799"/>
          </a:xfrm>
        </p:spPr>
        <p:txBody>
          <a:bodyPr/>
          <a:lstStyle/>
          <a:p>
            <a:r>
              <a:rPr lang="en-US" sz="2800" dirty="0">
                <a:effectLst/>
              </a:rPr>
              <a:t>Peripheral Microvascular Function Reflects Coronary Vascular Function</a:t>
            </a:r>
          </a:p>
        </p:txBody>
      </p:sp>
      <p:sp>
        <p:nvSpPr>
          <p:cNvPr id="4" name="Footer Placeholder 3">
            <a:extLst>
              <a:ext uri="{FF2B5EF4-FFF2-40B4-BE49-F238E27FC236}">
                <a16:creationId xmlns:a16="http://schemas.microsoft.com/office/drawing/2014/main" id="{9CD47402-EBC5-4987-9E7B-D28B5D3E511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97CACC72-10CF-49A8-93DF-D3AF0D96FE40}"/>
              </a:ext>
            </a:extLst>
          </p:cNvPr>
          <p:cNvSpPr txBox="1"/>
          <p:nvPr/>
        </p:nvSpPr>
        <p:spPr>
          <a:xfrm>
            <a:off x="228600" y="56388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sp>
        <p:nvSpPr>
          <p:cNvPr id="7" name="Content Placeholder 6">
            <a:extLst>
              <a:ext uri="{FF2B5EF4-FFF2-40B4-BE49-F238E27FC236}">
                <a16:creationId xmlns:a16="http://schemas.microsoft.com/office/drawing/2014/main" id="{BA159531-333F-4229-B539-9C6E30D8F566}"/>
              </a:ext>
            </a:extLst>
          </p:cNvPr>
          <p:cNvSpPr>
            <a:spLocks noGrp="1"/>
          </p:cNvSpPr>
          <p:nvPr>
            <p:ph idx="1"/>
          </p:nvPr>
        </p:nvSpPr>
        <p:spPr>
          <a:xfrm>
            <a:off x="301625" y="1143000"/>
            <a:ext cx="8540750" cy="4495800"/>
          </a:xfrm>
        </p:spPr>
        <p:txBody>
          <a:bodyPr/>
          <a:lstStyle/>
          <a:p>
            <a:pPr marL="0" indent="0" algn="ctr">
              <a:buNone/>
            </a:pPr>
            <a:r>
              <a:rPr lang="en-US" sz="2400" dirty="0">
                <a:effectLst/>
              </a:rPr>
              <a:t>Eighty-five subjects underwent coronary angiography for evaluation of chest pain or abnormal stress tests. </a:t>
            </a:r>
          </a:p>
          <a:p>
            <a:pPr marL="0" indent="0" algn="ctr">
              <a:buNone/>
            </a:pPr>
            <a:endParaRPr lang="en-US" sz="2400" dirty="0">
              <a:effectLst/>
            </a:endParaRPr>
          </a:p>
          <a:p>
            <a:pPr marL="0" indent="0" algn="ctr">
              <a:buNone/>
            </a:pPr>
            <a:r>
              <a:rPr lang="en-US" sz="2400" dirty="0">
                <a:effectLst/>
              </a:rPr>
              <a:t>Endothelium-dependent and -independent vascular function were measured using intracoronary and intra femoral infusions of acetylcholine and sodium nitroprusside.</a:t>
            </a:r>
          </a:p>
          <a:p>
            <a:pPr marL="0" indent="0" algn="ctr">
              <a:buNone/>
            </a:pPr>
            <a:endParaRPr lang="en-US" sz="2400" dirty="0">
              <a:effectLst/>
            </a:endParaRPr>
          </a:p>
          <a:p>
            <a:pPr marL="0" indent="0" algn="ctr">
              <a:buNone/>
            </a:pPr>
            <a:r>
              <a:rPr lang="en-US" sz="2400" dirty="0">
                <a:effectLst/>
              </a:rPr>
              <a:t>Coronary flow reserve was assessed using intracoronary adenosine infusion. Flow velocity was measured in each circulation using a Doppler wire.</a:t>
            </a:r>
          </a:p>
        </p:txBody>
      </p:sp>
    </p:spTree>
    <p:extLst>
      <p:ext uri="{BB962C8B-B14F-4D97-AF65-F5344CB8AC3E}">
        <p14:creationId xmlns:p14="http://schemas.microsoft.com/office/powerpoint/2010/main" val="1311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1796-D42E-4523-B991-E38D025C2117}"/>
              </a:ext>
            </a:extLst>
          </p:cNvPr>
          <p:cNvSpPr>
            <a:spLocks noGrp="1"/>
          </p:cNvSpPr>
          <p:nvPr>
            <p:ph type="title"/>
          </p:nvPr>
        </p:nvSpPr>
        <p:spPr>
          <a:xfrm>
            <a:off x="301625" y="228601"/>
            <a:ext cx="8510588" cy="685799"/>
          </a:xfrm>
        </p:spPr>
        <p:txBody>
          <a:bodyPr/>
          <a:lstStyle/>
          <a:p>
            <a:r>
              <a:rPr lang="en-US" sz="2800" dirty="0">
                <a:effectLst/>
              </a:rPr>
              <a:t>Peripheral Microvascular Function Reflects Coronary Vascular Function</a:t>
            </a:r>
          </a:p>
        </p:txBody>
      </p:sp>
      <p:sp>
        <p:nvSpPr>
          <p:cNvPr id="4" name="Footer Placeholder 3">
            <a:extLst>
              <a:ext uri="{FF2B5EF4-FFF2-40B4-BE49-F238E27FC236}">
                <a16:creationId xmlns:a16="http://schemas.microsoft.com/office/drawing/2014/main" id="{9CD47402-EBC5-4987-9E7B-D28B5D3E511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97CACC72-10CF-49A8-93DF-D3AF0D96FE40}"/>
              </a:ext>
            </a:extLst>
          </p:cNvPr>
          <p:cNvSpPr txBox="1"/>
          <p:nvPr/>
        </p:nvSpPr>
        <p:spPr>
          <a:xfrm>
            <a:off x="228600" y="56388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pic>
        <p:nvPicPr>
          <p:cNvPr id="3" name="Content Placeholder 2">
            <a:extLst>
              <a:ext uri="{FF2B5EF4-FFF2-40B4-BE49-F238E27FC236}">
                <a16:creationId xmlns:a16="http://schemas.microsoft.com/office/drawing/2014/main" id="{3B26EF47-2153-4D0B-81AA-CFCB6E538375}"/>
              </a:ext>
            </a:extLst>
          </p:cNvPr>
          <p:cNvPicPr>
            <a:picLocks noGrp="1" noChangeAspect="1"/>
          </p:cNvPicPr>
          <p:nvPr>
            <p:ph idx="1"/>
          </p:nvPr>
        </p:nvPicPr>
        <p:blipFill>
          <a:blip r:embed="rId2"/>
          <a:stretch>
            <a:fillRect/>
          </a:stretch>
        </p:blipFill>
        <p:spPr>
          <a:xfrm>
            <a:off x="1066800" y="2045732"/>
            <a:ext cx="6781800" cy="3631168"/>
          </a:xfrm>
          <a:prstGeom prst="rect">
            <a:avLst/>
          </a:prstGeom>
        </p:spPr>
      </p:pic>
      <p:sp>
        <p:nvSpPr>
          <p:cNvPr id="8" name="Rectangle 7">
            <a:extLst>
              <a:ext uri="{FF2B5EF4-FFF2-40B4-BE49-F238E27FC236}">
                <a16:creationId xmlns:a16="http://schemas.microsoft.com/office/drawing/2014/main" id="{CB852AAA-F2CF-4098-911E-4D4481682D7E}"/>
              </a:ext>
            </a:extLst>
          </p:cNvPr>
          <p:cNvSpPr/>
          <p:nvPr/>
        </p:nvSpPr>
        <p:spPr>
          <a:xfrm>
            <a:off x="304800" y="1055390"/>
            <a:ext cx="8305800" cy="830997"/>
          </a:xfrm>
          <a:prstGeom prst="rect">
            <a:avLst/>
          </a:prstGeom>
        </p:spPr>
        <p:txBody>
          <a:bodyPr wrap="square">
            <a:spAutoFit/>
          </a:bodyPr>
          <a:lstStyle/>
          <a:p>
            <a:pPr marL="0" indent="0" algn="ctr">
              <a:buNone/>
            </a:pPr>
            <a:r>
              <a:rPr lang="en-US" sz="2400" dirty="0"/>
              <a:t>Mean age was 53±11 years, 37% female, 44% HTN, 12% DM, and 38% had obstructive coronary artery disease. </a:t>
            </a:r>
          </a:p>
        </p:txBody>
      </p:sp>
    </p:spTree>
    <p:extLst>
      <p:ext uri="{BB962C8B-B14F-4D97-AF65-F5344CB8AC3E}">
        <p14:creationId xmlns:p14="http://schemas.microsoft.com/office/powerpoint/2010/main" val="3968511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1796-D42E-4523-B991-E38D025C2117}"/>
              </a:ext>
            </a:extLst>
          </p:cNvPr>
          <p:cNvSpPr>
            <a:spLocks noGrp="1"/>
          </p:cNvSpPr>
          <p:nvPr>
            <p:ph type="title"/>
          </p:nvPr>
        </p:nvSpPr>
        <p:spPr>
          <a:xfrm>
            <a:off x="301625" y="228601"/>
            <a:ext cx="8510588" cy="685799"/>
          </a:xfrm>
        </p:spPr>
        <p:txBody>
          <a:bodyPr/>
          <a:lstStyle/>
          <a:p>
            <a:r>
              <a:rPr lang="en-US" sz="2800" dirty="0">
                <a:effectLst/>
              </a:rPr>
              <a:t>Peripheral Microvascular Function Reflects Coronary Vascular Function</a:t>
            </a:r>
          </a:p>
        </p:txBody>
      </p:sp>
      <p:sp>
        <p:nvSpPr>
          <p:cNvPr id="4" name="Footer Placeholder 3">
            <a:extLst>
              <a:ext uri="{FF2B5EF4-FFF2-40B4-BE49-F238E27FC236}">
                <a16:creationId xmlns:a16="http://schemas.microsoft.com/office/drawing/2014/main" id="{9CD47402-EBC5-4987-9E7B-D28B5D3E511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97CACC72-10CF-49A8-93DF-D3AF0D96FE40}"/>
              </a:ext>
            </a:extLst>
          </p:cNvPr>
          <p:cNvSpPr txBox="1"/>
          <p:nvPr/>
        </p:nvSpPr>
        <p:spPr>
          <a:xfrm>
            <a:off x="228600" y="56388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pic>
        <p:nvPicPr>
          <p:cNvPr id="8" name="Content Placeholder 7">
            <a:extLst>
              <a:ext uri="{FF2B5EF4-FFF2-40B4-BE49-F238E27FC236}">
                <a16:creationId xmlns:a16="http://schemas.microsoft.com/office/drawing/2014/main" id="{D9EF03BF-AACD-4DEC-8138-F2328768AE9C}"/>
              </a:ext>
            </a:extLst>
          </p:cNvPr>
          <p:cNvPicPr>
            <a:picLocks noGrp="1" noChangeAspect="1"/>
          </p:cNvPicPr>
          <p:nvPr>
            <p:ph idx="1"/>
          </p:nvPr>
        </p:nvPicPr>
        <p:blipFill>
          <a:blip r:embed="rId2"/>
          <a:stretch>
            <a:fillRect/>
          </a:stretch>
        </p:blipFill>
        <p:spPr>
          <a:xfrm>
            <a:off x="301625" y="1295400"/>
            <a:ext cx="8540750" cy="3804071"/>
          </a:xfrm>
          <a:prstGeom prst="rect">
            <a:avLst/>
          </a:prstGeom>
        </p:spPr>
      </p:pic>
    </p:spTree>
    <p:extLst>
      <p:ext uri="{BB962C8B-B14F-4D97-AF65-F5344CB8AC3E}">
        <p14:creationId xmlns:p14="http://schemas.microsoft.com/office/powerpoint/2010/main" val="692571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1796-D42E-4523-B991-E38D025C2117}"/>
              </a:ext>
            </a:extLst>
          </p:cNvPr>
          <p:cNvSpPr>
            <a:spLocks noGrp="1"/>
          </p:cNvSpPr>
          <p:nvPr>
            <p:ph type="title"/>
          </p:nvPr>
        </p:nvSpPr>
        <p:spPr>
          <a:xfrm>
            <a:off x="301625" y="228601"/>
            <a:ext cx="8510588" cy="685799"/>
          </a:xfrm>
        </p:spPr>
        <p:txBody>
          <a:bodyPr/>
          <a:lstStyle/>
          <a:p>
            <a:r>
              <a:rPr lang="en-US" sz="2800" dirty="0">
                <a:effectLst/>
              </a:rPr>
              <a:t>Peripheral Microvascular Function Reflects Coronary Vascular Function</a:t>
            </a:r>
          </a:p>
        </p:txBody>
      </p:sp>
      <p:sp>
        <p:nvSpPr>
          <p:cNvPr id="4" name="Footer Placeholder 3">
            <a:extLst>
              <a:ext uri="{FF2B5EF4-FFF2-40B4-BE49-F238E27FC236}">
                <a16:creationId xmlns:a16="http://schemas.microsoft.com/office/drawing/2014/main" id="{9CD47402-EBC5-4987-9E7B-D28B5D3E511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97CACC72-10CF-49A8-93DF-D3AF0D96FE40}"/>
              </a:ext>
            </a:extLst>
          </p:cNvPr>
          <p:cNvSpPr txBox="1"/>
          <p:nvPr/>
        </p:nvSpPr>
        <p:spPr>
          <a:xfrm>
            <a:off x="228600" y="56388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sp>
        <p:nvSpPr>
          <p:cNvPr id="7" name="Content Placeholder 6">
            <a:extLst>
              <a:ext uri="{FF2B5EF4-FFF2-40B4-BE49-F238E27FC236}">
                <a16:creationId xmlns:a16="http://schemas.microsoft.com/office/drawing/2014/main" id="{BA159531-333F-4229-B539-9C6E30D8F566}"/>
              </a:ext>
            </a:extLst>
          </p:cNvPr>
          <p:cNvSpPr>
            <a:spLocks noGrp="1"/>
          </p:cNvSpPr>
          <p:nvPr>
            <p:ph idx="1"/>
          </p:nvPr>
        </p:nvSpPr>
        <p:spPr>
          <a:xfrm>
            <a:off x="301625" y="1143000"/>
            <a:ext cx="8540750" cy="4495800"/>
          </a:xfrm>
        </p:spPr>
        <p:txBody>
          <a:bodyPr/>
          <a:lstStyle/>
          <a:p>
            <a:pPr marL="0" indent="0" algn="ctr">
              <a:buNone/>
            </a:pPr>
            <a:endParaRPr lang="en-US" sz="2400" dirty="0">
              <a:effectLst/>
            </a:endParaRPr>
          </a:p>
          <a:p>
            <a:pPr marL="0" indent="0" algn="ctr">
              <a:buNone/>
            </a:pPr>
            <a:r>
              <a:rPr lang="en-US" sz="2400" dirty="0">
                <a:effectLst/>
              </a:rPr>
              <a:t>There was a correlation between the change in femoral vascular resistance changes in both the coronary vascular resistance (</a:t>
            </a:r>
            <a:r>
              <a:rPr lang="en-US" sz="2400" i="1" dirty="0">
                <a:effectLst/>
              </a:rPr>
              <a:t>r</a:t>
            </a:r>
            <a:r>
              <a:rPr lang="en-US" sz="2400" dirty="0">
                <a:effectLst/>
              </a:rPr>
              <a:t>=0.27; </a:t>
            </a:r>
            <a:r>
              <a:rPr lang="en-US" sz="2400" i="1" dirty="0">
                <a:effectLst/>
              </a:rPr>
              <a:t>P</a:t>
            </a:r>
            <a:r>
              <a:rPr lang="en-US" sz="2400" dirty="0">
                <a:effectLst/>
              </a:rPr>
              <a:t>=0.014) and in the epicardial coronary artery diameter (</a:t>
            </a:r>
            <a:r>
              <a:rPr lang="en-US" sz="2400" i="1" dirty="0">
                <a:effectLst/>
              </a:rPr>
              <a:t>r</a:t>
            </a:r>
            <a:r>
              <a:rPr lang="en-US" sz="2400" dirty="0">
                <a:effectLst/>
              </a:rPr>
              <a:t>=−0.25; </a:t>
            </a:r>
            <a:r>
              <a:rPr lang="en-US" sz="2400" i="1" dirty="0">
                <a:effectLst/>
              </a:rPr>
              <a:t>P</a:t>
            </a:r>
            <a:r>
              <a:rPr lang="en-US" sz="2400" dirty="0">
                <a:effectLst/>
              </a:rPr>
              <a:t>=0.021). </a:t>
            </a:r>
          </a:p>
          <a:p>
            <a:pPr marL="0" indent="0" algn="ctr">
              <a:buNone/>
            </a:pPr>
            <a:endParaRPr lang="en-US" sz="2400" dirty="0">
              <a:effectLst/>
            </a:endParaRPr>
          </a:p>
          <a:p>
            <a:pPr marL="0" indent="0" algn="ctr">
              <a:buNone/>
            </a:pPr>
            <a:r>
              <a:rPr lang="en-US" sz="2400" dirty="0">
                <a:effectLst/>
              </a:rPr>
              <a:t>Subjects with normal endothelial function in the femoral circulation had normal endothelial function in the coronary epicardial and microcirculation and vice versa. </a:t>
            </a:r>
          </a:p>
        </p:txBody>
      </p:sp>
    </p:spTree>
    <p:extLst>
      <p:ext uri="{BB962C8B-B14F-4D97-AF65-F5344CB8AC3E}">
        <p14:creationId xmlns:p14="http://schemas.microsoft.com/office/powerpoint/2010/main" val="3159944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1796-D42E-4523-B991-E38D025C2117}"/>
              </a:ext>
            </a:extLst>
          </p:cNvPr>
          <p:cNvSpPr>
            <a:spLocks noGrp="1"/>
          </p:cNvSpPr>
          <p:nvPr>
            <p:ph type="title"/>
          </p:nvPr>
        </p:nvSpPr>
        <p:spPr>
          <a:xfrm>
            <a:off x="301625" y="228601"/>
            <a:ext cx="8510588" cy="685799"/>
          </a:xfrm>
        </p:spPr>
        <p:txBody>
          <a:bodyPr/>
          <a:lstStyle/>
          <a:p>
            <a:r>
              <a:rPr lang="en-US" sz="2800" dirty="0">
                <a:effectLst/>
              </a:rPr>
              <a:t>Peripheral Microvascular Function Reflects Coronary Vascular Function</a:t>
            </a:r>
          </a:p>
        </p:txBody>
      </p:sp>
      <p:sp>
        <p:nvSpPr>
          <p:cNvPr id="4" name="Footer Placeholder 3">
            <a:extLst>
              <a:ext uri="{FF2B5EF4-FFF2-40B4-BE49-F238E27FC236}">
                <a16:creationId xmlns:a16="http://schemas.microsoft.com/office/drawing/2014/main" id="{9CD47402-EBC5-4987-9E7B-D28B5D3E511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97CACC72-10CF-49A8-93DF-D3AF0D96FE40}"/>
              </a:ext>
            </a:extLst>
          </p:cNvPr>
          <p:cNvSpPr txBox="1"/>
          <p:nvPr/>
        </p:nvSpPr>
        <p:spPr>
          <a:xfrm>
            <a:off x="228600" y="5638800"/>
            <a:ext cx="8305800" cy="923330"/>
          </a:xfrm>
          <a:prstGeom prst="rect">
            <a:avLst/>
          </a:prstGeom>
          <a:noFill/>
        </p:spPr>
        <p:txBody>
          <a:bodyPr wrap="square" rtlCol="0">
            <a:spAutoFit/>
          </a:bodyPr>
          <a:lstStyle/>
          <a:p>
            <a:r>
              <a:rPr lang="en-US" dirty="0">
                <a:solidFill>
                  <a:srgbClr val="FFC000"/>
                </a:solidFill>
              </a:rPr>
              <a:t>Al-Badri, A., Kim, J., Puja, C. et al. (2019). Peripheral microvascular function reflects coronary vascular function. </a:t>
            </a:r>
            <a:r>
              <a:rPr lang="en-US" i="1" dirty="0" err="1">
                <a:solidFill>
                  <a:srgbClr val="FFC000"/>
                </a:solidFill>
              </a:rPr>
              <a:t>Arterioscler</a:t>
            </a:r>
            <a:r>
              <a:rPr lang="en-US" i="1" dirty="0">
                <a:solidFill>
                  <a:srgbClr val="FFC000"/>
                </a:solidFill>
              </a:rPr>
              <a:t> </a:t>
            </a:r>
            <a:r>
              <a:rPr lang="en-US" i="1" dirty="0" err="1">
                <a:solidFill>
                  <a:srgbClr val="FFC000"/>
                </a:solidFill>
              </a:rPr>
              <a:t>Thromb</a:t>
            </a:r>
            <a:r>
              <a:rPr lang="en-US" i="1" dirty="0">
                <a:solidFill>
                  <a:srgbClr val="FFC000"/>
                </a:solidFill>
              </a:rPr>
              <a:t> </a:t>
            </a:r>
            <a:r>
              <a:rPr lang="en-US" i="1" dirty="0" err="1">
                <a:solidFill>
                  <a:srgbClr val="FFC000"/>
                </a:solidFill>
              </a:rPr>
              <a:t>Vasc</a:t>
            </a:r>
            <a:r>
              <a:rPr lang="en-US" i="1" dirty="0">
                <a:solidFill>
                  <a:srgbClr val="FFC000"/>
                </a:solidFill>
              </a:rPr>
              <a:t> Biol</a:t>
            </a:r>
            <a:r>
              <a:rPr lang="en-US" dirty="0">
                <a:solidFill>
                  <a:srgbClr val="FFC000"/>
                </a:solidFill>
              </a:rPr>
              <a:t>. 2019;39:1492-</a:t>
            </a:r>
            <a:r>
              <a:rPr lang="pt-BR" dirty="0">
                <a:solidFill>
                  <a:srgbClr val="FFC000"/>
                </a:solidFill>
              </a:rPr>
              <a:t>1500. DOI: 10.1161/ATVBAHA.119.312378.</a:t>
            </a:r>
            <a:endParaRPr lang="en-US" dirty="0">
              <a:solidFill>
                <a:srgbClr val="FFC000"/>
              </a:solidFill>
            </a:endParaRPr>
          </a:p>
        </p:txBody>
      </p:sp>
      <p:sp>
        <p:nvSpPr>
          <p:cNvPr id="7" name="Content Placeholder 6">
            <a:extLst>
              <a:ext uri="{FF2B5EF4-FFF2-40B4-BE49-F238E27FC236}">
                <a16:creationId xmlns:a16="http://schemas.microsoft.com/office/drawing/2014/main" id="{BA159531-333F-4229-B539-9C6E30D8F566}"/>
              </a:ext>
            </a:extLst>
          </p:cNvPr>
          <p:cNvSpPr>
            <a:spLocks noGrp="1"/>
          </p:cNvSpPr>
          <p:nvPr>
            <p:ph idx="1"/>
          </p:nvPr>
        </p:nvSpPr>
        <p:spPr>
          <a:xfrm>
            <a:off x="301625" y="1143000"/>
            <a:ext cx="8540750" cy="4495800"/>
          </a:xfrm>
        </p:spPr>
        <p:txBody>
          <a:bodyPr/>
          <a:lstStyle/>
          <a:p>
            <a:pPr marL="0" indent="0" algn="ctr">
              <a:buNone/>
            </a:pPr>
            <a:r>
              <a:rPr lang="en-US" dirty="0">
                <a:effectLst/>
              </a:rPr>
              <a:t>Why is this data important for </a:t>
            </a:r>
          </a:p>
          <a:p>
            <a:pPr marL="0" indent="0" algn="ctr">
              <a:buNone/>
            </a:pPr>
            <a:r>
              <a:rPr lang="en-US" dirty="0">
                <a:effectLst/>
              </a:rPr>
              <a:t>Neal? </a:t>
            </a:r>
          </a:p>
          <a:p>
            <a:pPr marL="0" indent="0" algn="ctr">
              <a:buNone/>
            </a:pPr>
            <a:endParaRPr lang="en-US" dirty="0">
              <a:effectLst/>
            </a:endParaRPr>
          </a:p>
          <a:p>
            <a:pPr marL="0" indent="0" algn="ctr">
              <a:buNone/>
            </a:pPr>
            <a:r>
              <a:rPr lang="en-US" sz="2800" dirty="0">
                <a:effectLst/>
              </a:rPr>
              <a:t>Moving forward – it is important that Neal understands that atherosclerosis is a systemic disease and therefore improvements in his peripheral vascular health translate to  improvement in his heart as well and vise versa.  </a:t>
            </a:r>
          </a:p>
        </p:txBody>
      </p:sp>
      <p:pic>
        <p:nvPicPr>
          <p:cNvPr id="8" name="Content Placeholder 4">
            <a:extLst>
              <a:ext uri="{FF2B5EF4-FFF2-40B4-BE49-F238E27FC236}">
                <a16:creationId xmlns:a16="http://schemas.microsoft.com/office/drawing/2014/main" id="{75191978-36E8-4664-A9BD-26DFA2866139}"/>
              </a:ext>
            </a:extLst>
          </p:cNvPr>
          <p:cNvPicPr>
            <a:picLocks noChangeAspect="1"/>
          </p:cNvPicPr>
          <p:nvPr/>
        </p:nvPicPr>
        <p:blipFill>
          <a:blip r:embed="rId2"/>
          <a:stretch>
            <a:fillRect/>
          </a:stretch>
        </p:blipFill>
        <p:spPr bwMode="auto">
          <a:xfrm>
            <a:off x="7447991" y="762000"/>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975755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489D-FD31-4202-A52A-F0C7BC705566}"/>
              </a:ext>
            </a:extLst>
          </p:cNvPr>
          <p:cNvSpPr>
            <a:spLocks noGrp="1"/>
          </p:cNvSpPr>
          <p:nvPr>
            <p:ph type="title"/>
          </p:nvPr>
        </p:nvSpPr>
        <p:spPr>
          <a:xfrm>
            <a:off x="316706" y="1828800"/>
            <a:ext cx="8510588" cy="1325563"/>
          </a:xfrm>
        </p:spPr>
        <p:txBody>
          <a:bodyPr/>
          <a:lstStyle/>
          <a:p>
            <a:r>
              <a:rPr lang="en-US" sz="3200" dirty="0"/>
              <a:t>Neal first discovered his vascular disease via a 4-way CABG with 13 stents to follow.  </a:t>
            </a:r>
            <a:br>
              <a:rPr lang="en-US" sz="3200" dirty="0"/>
            </a:br>
            <a:br>
              <a:rPr lang="en-US" sz="3200" dirty="0"/>
            </a:br>
            <a:r>
              <a:rPr lang="en-US" sz="3200" dirty="0"/>
              <a:t>He is now 51 years old.  </a:t>
            </a:r>
            <a:br>
              <a:rPr lang="en-US" sz="3200" dirty="0"/>
            </a:br>
            <a:br>
              <a:rPr lang="en-US" sz="3200" dirty="0"/>
            </a:br>
            <a:r>
              <a:rPr lang="en-US" sz="3200" dirty="0"/>
              <a:t>Is his disease stable? </a:t>
            </a:r>
          </a:p>
        </p:txBody>
      </p:sp>
      <p:sp>
        <p:nvSpPr>
          <p:cNvPr id="4" name="Footer Placeholder 3">
            <a:extLst>
              <a:ext uri="{FF2B5EF4-FFF2-40B4-BE49-F238E27FC236}">
                <a16:creationId xmlns:a16="http://schemas.microsoft.com/office/drawing/2014/main" id="{F368F49A-4866-422A-95CD-9D4E34144B34}"/>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D70B97E8-30F5-491B-855E-8C06933D1B71}"/>
              </a:ext>
            </a:extLst>
          </p:cNvPr>
          <p:cNvPicPr>
            <a:picLocks noChangeAspect="1"/>
          </p:cNvPicPr>
          <p:nvPr/>
        </p:nvPicPr>
        <p:blipFill>
          <a:blip r:embed="rId2"/>
          <a:stretch>
            <a:fillRect/>
          </a:stretch>
        </p:blipFill>
        <p:spPr bwMode="auto">
          <a:xfrm>
            <a:off x="3832228" y="4191000"/>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147518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301F-CD49-45E1-8A59-CBC758AB188A}"/>
              </a:ext>
            </a:extLst>
          </p:cNvPr>
          <p:cNvSpPr>
            <a:spLocks noGrp="1"/>
          </p:cNvSpPr>
          <p:nvPr>
            <p:ph type="title"/>
          </p:nvPr>
        </p:nvSpPr>
        <p:spPr>
          <a:xfrm>
            <a:off x="381000" y="1981200"/>
            <a:ext cx="8510588" cy="1325563"/>
          </a:xfrm>
        </p:spPr>
        <p:txBody>
          <a:bodyPr/>
          <a:lstStyle/>
          <a:p>
            <a:r>
              <a:rPr lang="en-US" dirty="0"/>
              <a:t>Why does Neal have such aggressive vascular disease?  </a:t>
            </a:r>
            <a:br>
              <a:rPr lang="en-US" dirty="0"/>
            </a:br>
            <a:br>
              <a:rPr lang="en-US" dirty="0"/>
            </a:br>
            <a:r>
              <a:rPr lang="en-US" dirty="0"/>
              <a:t>What else can be done? </a:t>
            </a:r>
            <a:br>
              <a:rPr lang="en-US" dirty="0"/>
            </a:br>
            <a:endParaRPr lang="en-US" dirty="0"/>
          </a:p>
        </p:txBody>
      </p:sp>
      <p:sp>
        <p:nvSpPr>
          <p:cNvPr id="4" name="Footer Placeholder 3">
            <a:extLst>
              <a:ext uri="{FF2B5EF4-FFF2-40B4-BE49-F238E27FC236}">
                <a16:creationId xmlns:a16="http://schemas.microsoft.com/office/drawing/2014/main" id="{99AB6E47-EC48-4C39-ABEE-439755678FF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819482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2DFA-0B37-4841-A87D-739634C1AC9F}"/>
              </a:ext>
            </a:extLst>
          </p:cNvPr>
          <p:cNvSpPr>
            <a:spLocks noGrp="1"/>
          </p:cNvSpPr>
          <p:nvPr>
            <p:ph type="title"/>
          </p:nvPr>
        </p:nvSpPr>
        <p:spPr/>
        <p:txBody>
          <a:bodyPr/>
          <a:lstStyle/>
          <a:p>
            <a:r>
              <a:rPr lang="en-US" dirty="0"/>
              <a:t>Ruled out….</a:t>
            </a:r>
          </a:p>
        </p:txBody>
      </p:sp>
      <p:sp>
        <p:nvSpPr>
          <p:cNvPr id="3" name="Content Placeholder 2">
            <a:extLst>
              <a:ext uri="{FF2B5EF4-FFF2-40B4-BE49-F238E27FC236}">
                <a16:creationId xmlns:a16="http://schemas.microsoft.com/office/drawing/2014/main" id="{4AF17A8A-4751-46C2-ABF6-E3D476E95B11}"/>
              </a:ext>
            </a:extLst>
          </p:cNvPr>
          <p:cNvSpPr>
            <a:spLocks noGrp="1"/>
          </p:cNvSpPr>
          <p:nvPr>
            <p:ph idx="1"/>
          </p:nvPr>
        </p:nvSpPr>
        <p:spPr/>
        <p:txBody>
          <a:bodyPr/>
          <a:lstStyle/>
          <a:p>
            <a:pPr marL="514350" indent="-514350">
              <a:buAutoNum type="arabicPeriod"/>
            </a:pPr>
            <a:r>
              <a:rPr lang="en-US" dirty="0"/>
              <a:t>Nickel allergy</a:t>
            </a:r>
          </a:p>
          <a:p>
            <a:pPr marL="514350" indent="-514350">
              <a:buAutoNum type="arabicPeriod"/>
            </a:pPr>
            <a:r>
              <a:rPr lang="en-US" dirty="0"/>
              <a:t>Alpha 1 Antitrypsin (neg)</a:t>
            </a:r>
          </a:p>
          <a:p>
            <a:pPr marL="514350" indent="-514350">
              <a:buAutoNum type="arabicPeriod"/>
            </a:pPr>
            <a:r>
              <a:rPr lang="en-US" dirty="0"/>
              <a:t>Factor V (neg)</a:t>
            </a:r>
          </a:p>
          <a:p>
            <a:pPr marL="514350" indent="-514350">
              <a:buAutoNum type="arabicPeriod"/>
            </a:pPr>
            <a:r>
              <a:rPr lang="en-US" dirty="0"/>
              <a:t>Testosterone (302)</a:t>
            </a:r>
          </a:p>
          <a:p>
            <a:pPr marL="514350" indent="-514350">
              <a:buAutoNum type="arabicPeriod"/>
            </a:pPr>
            <a:r>
              <a:rPr lang="en-US" dirty="0"/>
              <a:t>TSH (4.11)</a:t>
            </a:r>
          </a:p>
          <a:p>
            <a:pPr marL="514350" indent="-514350">
              <a:buAutoNum type="arabicPeriod"/>
            </a:pPr>
            <a:r>
              <a:rPr lang="en-US" dirty="0"/>
              <a:t>CBC and CMP all WNL.</a:t>
            </a:r>
          </a:p>
          <a:p>
            <a:pPr marL="514350" indent="-514350">
              <a:buAutoNum type="arabicPeriod"/>
            </a:pPr>
            <a:r>
              <a:rPr lang="en-US" dirty="0"/>
              <a:t>Anti-GAD, Anti-Islet Cell testing – r/o T1DM </a:t>
            </a:r>
          </a:p>
        </p:txBody>
      </p:sp>
      <p:sp>
        <p:nvSpPr>
          <p:cNvPr id="4" name="Footer Placeholder 3">
            <a:extLst>
              <a:ext uri="{FF2B5EF4-FFF2-40B4-BE49-F238E27FC236}">
                <a16:creationId xmlns:a16="http://schemas.microsoft.com/office/drawing/2014/main" id="{8EE1E327-6CF9-4635-9BB0-90F0C9DBD135}"/>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62555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967EB-19E5-4104-8DC6-185901FF1427}"/>
              </a:ext>
            </a:extLst>
          </p:cNvPr>
          <p:cNvSpPr>
            <a:spLocks noGrp="1"/>
          </p:cNvSpPr>
          <p:nvPr>
            <p:ph type="title"/>
          </p:nvPr>
        </p:nvSpPr>
        <p:spPr>
          <a:xfrm>
            <a:off x="301625" y="228601"/>
            <a:ext cx="8510588" cy="609600"/>
          </a:xfrm>
        </p:spPr>
        <p:txBody>
          <a:bodyPr/>
          <a:lstStyle/>
          <a:p>
            <a:r>
              <a:rPr lang="en-US" dirty="0"/>
              <a:t>Let me introduce you to Neal</a:t>
            </a:r>
          </a:p>
        </p:txBody>
      </p:sp>
      <p:sp>
        <p:nvSpPr>
          <p:cNvPr id="3" name="Content Placeholder 2">
            <a:extLst>
              <a:ext uri="{FF2B5EF4-FFF2-40B4-BE49-F238E27FC236}">
                <a16:creationId xmlns:a16="http://schemas.microsoft.com/office/drawing/2014/main" id="{9B7C6D7A-FFD9-4E15-A7BA-D1B0A7074469}"/>
              </a:ext>
            </a:extLst>
          </p:cNvPr>
          <p:cNvSpPr>
            <a:spLocks noGrp="1"/>
          </p:cNvSpPr>
          <p:nvPr>
            <p:ph idx="1"/>
          </p:nvPr>
        </p:nvSpPr>
        <p:spPr>
          <a:xfrm>
            <a:off x="330380" y="1066800"/>
            <a:ext cx="8540750" cy="4422775"/>
          </a:xfrm>
        </p:spPr>
        <p:txBody>
          <a:bodyPr/>
          <a:lstStyle/>
          <a:p>
            <a:pPr marL="0" indent="0">
              <a:buNone/>
            </a:pPr>
            <a:r>
              <a:rPr lang="en-US" sz="2800" dirty="0">
                <a:effectLst/>
              </a:rPr>
              <a:t>Father of 3 children, Wife (Anne) extremely tearful and scared.  Neal works as an IT technician (limited)</a:t>
            </a:r>
          </a:p>
          <a:p>
            <a:pPr marL="0" indent="0">
              <a:buNone/>
            </a:pPr>
            <a:r>
              <a:rPr lang="en-US" sz="2800" dirty="0">
                <a:effectLst/>
              </a:rPr>
              <a:t>Definition of ‘optimal health’</a:t>
            </a:r>
          </a:p>
          <a:p>
            <a:pPr marL="0" indent="0">
              <a:buNone/>
            </a:pPr>
            <a:r>
              <a:rPr lang="en-US" sz="2800" dirty="0">
                <a:effectLst/>
              </a:rPr>
              <a:t>	</a:t>
            </a:r>
            <a:r>
              <a:rPr lang="en-US" sz="2000" dirty="0">
                <a:effectLst/>
              </a:rPr>
              <a:t>“I would like to be able to go for a walk and not hurt”</a:t>
            </a:r>
          </a:p>
          <a:p>
            <a:pPr marL="0" indent="0">
              <a:buNone/>
            </a:pPr>
            <a:r>
              <a:rPr lang="en-US" sz="2000" dirty="0">
                <a:effectLst/>
              </a:rPr>
              <a:t>	“The peripheral arterial disease is far more compromising than my 	cardiac issues.” </a:t>
            </a:r>
          </a:p>
          <a:p>
            <a:pPr marL="0" indent="0">
              <a:buNone/>
            </a:pPr>
            <a:r>
              <a:rPr lang="en-US" sz="2000" dirty="0">
                <a:effectLst/>
              </a:rPr>
              <a:t>	“I love to travel and want to take my family to the Cayman Islands”  	“I want to snorkel”  </a:t>
            </a:r>
          </a:p>
          <a:p>
            <a:pPr marL="0" indent="0">
              <a:buNone/>
            </a:pPr>
            <a:r>
              <a:rPr lang="en-US" sz="2000" dirty="0">
                <a:effectLst/>
              </a:rPr>
              <a:t>	“I want to be a good husband and father” </a:t>
            </a:r>
          </a:p>
          <a:p>
            <a:pPr marL="0" indent="0">
              <a:buNone/>
            </a:pPr>
            <a:r>
              <a:rPr lang="en-US" sz="2800" dirty="0">
                <a:effectLst/>
              </a:rPr>
              <a:t>What is your biggest fear with health?</a:t>
            </a:r>
          </a:p>
          <a:p>
            <a:pPr marL="0" indent="0">
              <a:buNone/>
            </a:pPr>
            <a:r>
              <a:rPr lang="en-US" sz="2800" dirty="0">
                <a:effectLst/>
              </a:rPr>
              <a:t>	</a:t>
            </a:r>
            <a:r>
              <a:rPr lang="en-US" sz="2000" dirty="0">
                <a:effectLst/>
              </a:rPr>
              <a:t>“For sure the progressive nature of my vascular disease.”</a:t>
            </a:r>
          </a:p>
          <a:p>
            <a:pPr marL="0" indent="0">
              <a:buNone/>
            </a:pPr>
            <a:r>
              <a:rPr lang="en-US" sz="2000" dirty="0">
                <a:effectLst/>
              </a:rPr>
              <a:t>	“I was told there is nothing more that can be done to stop it”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8461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2345-68B1-4DEE-AB3E-C13F0E083247}"/>
              </a:ext>
            </a:extLst>
          </p:cNvPr>
          <p:cNvSpPr>
            <a:spLocks noGrp="1"/>
          </p:cNvSpPr>
          <p:nvPr>
            <p:ph type="title"/>
          </p:nvPr>
        </p:nvSpPr>
        <p:spPr>
          <a:xfrm>
            <a:off x="316706" y="1981200"/>
            <a:ext cx="8510588" cy="1325563"/>
          </a:xfrm>
        </p:spPr>
        <p:txBody>
          <a:bodyPr/>
          <a:lstStyle/>
          <a:p>
            <a:r>
              <a:rPr lang="en-US" dirty="0"/>
              <a:t>So….what is being missed?</a:t>
            </a:r>
          </a:p>
        </p:txBody>
      </p:sp>
      <p:sp>
        <p:nvSpPr>
          <p:cNvPr id="4" name="Footer Placeholder 3">
            <a:extLst>
              <a:ext uri="{FF2B5EF4-FFF2-40B4-BE49-F238E27FC236}">
                <a16:creationId xmlns:a16="http://schemas.microsoft.com/office/drawing/2014/main" id="{F3076FD6-972B-4D66-AF41-F47107511382}"/>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747101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C0A1414A-2D78-421B-AFDA-353DEB0537F1}"/>
              </a:ext>
            </a:extLst>
          </p:cNvPr>
          <p:cNvSpPr/>
          <p:nvPr/>
        </p:nvSpPr>
        <p:spPr bwMode="auto">
          <a:xfrm>
            <a:off x="4953000" y="4343400"/>
            <a:ext cx="11430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lipids</a:t>
            </a:r>
          </a:p>
        </p:txBody>
      </p:sp>
    </p:spTree>
    <p:extLst>
      <p:ext uri="{BB962C8B-B14F-4D97-AF65-F5344CB8AC3E}">
        <p14:creationId xmlns:p14="http://schemas.microsoft.com/office/powerpoint/2010/main" val="3614112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09D9-A3BD-404C-B238-01FF9B439CD1}"/>
              </a:ext>
            </a:extLst>
          </p:cNvPr>
          <p:cNvSpPr>
            <a:spLocks noGrp="1"/>
          </p:cNvSpPr>
          <p:nvPr>
            <p:ph type="title"/>
          </p:nvPr>
        </p:nvSpPr>
        <p:spPr>
          <a:xfrm>
            <a:off x="301625" y="228601"/>
            <a:ext cx="8510588" cy="685800"/>
          </a:xfrm>
        </p:spPr>
        <p:txBody>
          <a:bodyPr/>
          <a:lstStyle/>
          <a:p>
            <a:r>
              <a:rPr lang="en-US" dirty="0"/>
              <a:t>Neal’s Lipids</a:t>
            </a:r>
          </a:p>
        </p:txBody>
      </p:sp>
      <p:sp>
        <p:nvSpPr>
          <p:cNvPr id="3" name="Content Placeholder 2">
            <a:extLst>
              <a:ext uri="{FF2B5EF4-FFF2-40B4-BE49-F238E27FC236}">
                <a16:creationId xmlns:a16="http://schemas.microsoft.com/office/drawing/2014/main" id="{325F228E-8AD7-486C-B94A-27BDA8FE542B}"/>
              </a:ext>
            </a:extLst>
          </p:cNvPr>
          <p:cNvSpPr>
            <a:spLocks noGrp="1"/>
          </p:cNvSpPr>
          <p:nvPr>
            <p:ph idx="1"/>
          </p:nvPr>
        </p:nvSpPr>
        <p:spPr>
          <a:xfrm>
            <a:off x="259173" y="1066800"/>
            <a:ext cx="8540750" cy="4422775"/>
          </a:xfrm>
        </p:spPr>
        <p:txBody>
          <a:bodyPr/>
          <a:lstStyle/>
          <a:p>
            <a:pPr marL="0" indent="0">
              <a:buNone/>
            </a:pPr>
            <a:r>
              <a:rPr lang="en-US" sz="2800" b="1" u="sng" dirty="0">
                <a:effectLst/>
              </a:rPr>
              <a:t>Treated with Rosuvastatin 40 mg</a:t>
            </a:r>
          </a:p>
          <a:p>
            <a:pPr marL="0" indent="0">
              <a:buNone/>
            </a:pPr>
            <a:r>
              <a:rPr lang="en-US" sz="2800" dirty="0">
                <a:effectLst/>
              </a:rPr>
              <a:t>Total Cholesterol		127</a:t>
            </a:r>
          </a:p>
          <a:p>
            <a:pPr marL="0" indent="0">
              <a:buNone/>
            </a:pPr>
            <a:r>
              <a:rPr lang="en-US" sz="2800" dirty="0">
                <a:effectLst/>
              </a:rPr>
              <a:t>Triglycerides		103</a:t>
            </a:r>
          </a:p>
          <a:p>
            <a:pPr marL="0" indent="0">
              <a:buNone/>
            </a:pPr>
            <a:r>
              <a:rPr lang="en-US" sz="2800" dirty="0">
                <a:effectLst/>
              </a:rPr>
              <a:t>HDL				</a:t>
            </a:r>
            <a:r>
              <a:rPr lang="en-US" sz="2800" dirty="0">
                <a:solidFill>
                  <a:srgbClr val="FFFF00"/>
                </a:solidFill>
                <a:effectLst/>
              </a:rPr>
              <a:t>34</a:t>
            </a:r>
            <a:r>
              <a:rPr lang="en-US" sz="2800" dirty="0">
                <a:effectLst/>
              </a:rPr>
              <a:t> * subs 3593 (goal &gt;9000)</a:t>
            </a:r>
          </a:p>
          <a:p>
            <a:pPr marL="0" indent="0">
              <a:buNone/>
            </a:pPr>
            <a:r>
              <a:rPr lang="en-US" sz="2800" dirty="0">
                <a:effectLst/>
              </a:rPr>
              <a:t>LDL				</a:t>
            </a:r>
            <a:r>
              <a:rPr lang="en-US" sz="2800" dirty="0">
                <a:solidFill>
                  <a:srgbClr val="FFFF00"/>
                </a:solidFill>
                <a:effectLst/>
              </a:rPr>
              <a:t>74</a:t>
            </a:r>
          </a:p>
          <a:p>
            <a:pPr marL="0" indent="0">
              <a:buNone/>
            </a:pPr>
            <a:r>
              <a:rPr lang="en-US" sz="2800" dirty="0">
                <a:effectLst/>
              </a:rPr>
              <a:t>TC/HDL			</a:t>
            </a:r>
            <a:r>
              <a:rPr lang="en-US" sz="2800" dirty="0">
                <a:solidFill>
                  <a:srgbClr val="FFFF00"/>
                </a:solidFill>
                <a:effectLst/>
              </a:rPr>
              <a:t>3.7</a:t>
            </a:r>
          </a:p>
          <a:p>
            <a:pPr marL="0" indent="0">
              <a:buNone/>
            </a:pPr>
            <a:r>
              <a:rPr lang="en-US" sz="2800" dirty="0">
                <a:effectLst/>
              </a:rPr>
              <a:t>TG/HDL			3.0</a:t>
            </a:r>
          </a:p>
          <a:p>
            <a:pPr marL="0" indent="0">
              <a:buNone/>
            </a:pPr>
            <a:r>
              <a:rPr lang="en-US" sz="2800" dirty="0">
                <a:effectLst/>
              </a:rPr>
              <a:t>Apo B			</a:t>
            </a:r>
            <a:r>
              <a:rPr lang="en-US" sz="2800" dirty="0">
                <a:solidFill>
                  <a:srgbClr val="FFFF00"/>
                </a:solidFill>
                <a:effectLst/>
              </a:rPr>
              <a:t>74</a:t>
            </a:r>
            <a:r>
              <a:rPr lang="en-US" sz="2800" dirty="0">
                <a:effectLst/>
              </a:rPr>
              <a:t> </a:t>
            </a:r>
          </a:p>
          <a:p>
            <a:pPr marL="0" indent="0">
              <a:buNone/>
            </a:pPr>
            <a:r>
              <a:rPr lang="en-US" sz="2800" dirty="0" err="1">
                <a:effectLst/>
              </a:rPr>
              <a:t>Lipo</a:t>
            </a:r>
            <a:r>
              <a:rPr lang="en-US" sz="2800" dirty="0">
                <a:effectLst/>
              </a:rPr>
              <a:t>(a)			4 - ok</a:t>
            </a:r>
          </a:p>
        </p:txBody>
      </p:sp>
      <p:sp>
        <p:nvSpPr>
          <p:cNvPr id="4" name="Footer Placeholder 3">
            <a:extLst>
              <a:ext uri="{FF2B5EF4-FFF2-40B4-BE49-F238E27FC236}">
                <a16:creationId xmlns:a16="http://schemas.microsoft.com/office/drawing/2014/main" id="{CBC4E096-1EF8-4B36-BA32-E0570D023E0B}"/>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45F830AA-C993-4069-8B50-662718531457}"/>
              </a:ext>
            </a:extLst>
          </p:cNvPr>
          <p:cNvPicPr>
            <a:picLocks noChangeAspect="1"/>
          </p:cNvPicPr>
          <p:nvPr/>
        </p:nvPicPr>
        <p:blipFill>
          <a:blip r:embed="rId2"/>
          <a:stretch>
            <a:fillRect/>
          </a:stretch>
        </p:blipFill>
        <p:spPr bwMode="auto">
          <a:xfrm>
            <a:off x="7239000" y="206275"/>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3903438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defRPr/>
            </a:pPr>
            <a:r>
              <a:rPr lang="en-US" sz="3600" dirty="0"/>
              <a:t>PCSK9 </a:t>
            </a:r>
            <a:r>
              <a:rPr lang="en-US" sz="3600" dirty="0" err="1"/>
              <a:t>Alirocumab</a:t>
            </a:r>
            <a:r>
              <a:rPr lang="en-US" sz="3600" dirty="0"/>
              <a:t> Effectively Lowers Cholesterol and Reduces CV Events </a:t>
            </a:r>
          </a:p>
        </p:txBody>
      </p:sp>
      <p:sp>
        <p:nvSpPr>
          <p:cNvPr id="4" name="Footer Placeholder 3"/>
          <p:cNvSpPr>
            <a:spLocks noGrp="1"/>
          </p:cNvSpPr>
          <p:nvPr>
            <p:ph type="ftr" sz="quarter" idx="11"/>
          </p:nvPr>
        </p:nvSpPr>
        <p:spPr/>
        <p:txBody>
          <a:bodyPr/>
          <a:lstStyle/>
          <a:p>
            <a:pPr>
              <a:defRPr/>
            </a:pPr>
            <a:r>
              <a:rPr lang="en-US" dirty="0"/>
              <a:t>Copyright Bale/Doneen Paradigm</a:t>
            </a:r>
          </a:p>
        </p:txBody>
      </p:sp>
      <p:sp>
        <p:nvSpPr>
          <p:cNvPr id="6" name="Content Placeholder 5"/>
          <p:cNvSpPr>
            <a:spLocks noGrp="1"/>
          </p:cNvSpPr>
          <p:nvPr>
            <p:ph idx="1"/>
          </p:nvPr>
        </p:nvSpPr>
        <p:spPr>
          <a:xfrm>
            <a:off x="301625" y="1371600"/>
            <a:ext cx="8540750" cy="3657600"/>
          </a:xfrm>
        </p:spPr>
        <p:txBody>
          <a:bodyPr/>
          <a:lstStyle/>
          <a:p>
            <a:pPr marL="0" indent="0" algn="ctr">
              <a:buFont typeface="Wingdings" panose="05000000000000000000" pitchFamily="2" charset="2"/>
              <a:buNone/>
              <a:defRPr/>
            </a:pPr>
            <a:r>
              <a:rPr lang="en-US" sz="2800" dirty="0"/>
              <a:t>2,341 high risk pts; LDL-C </a:t>
            </a:r>
            <a:r>
              <a:rPr lang="en-US" sz="2800" u="sng" dirty="0"/>
              <a:t>&gt;</a:t>
            </a:r>
            <a:r>
              <a:rPr lang="en-US" sz="2800" dirty="0"/>
              <a:t>70 mg/</a:t>
            </a:r>
            <a:r>
              <a:rPr lang="en-US" sz="2800" dirty="0" err="1"/>
              <a:t>dL</a:t>
            </a:r>
            <a:r>
              <a:rPr lang="en-US" sz="2800" dirty="0"/>
              <a:t>; on max tolerated statin </a:t>
            </a:r>
            <a:r>
              <a:rPr lang="en-US" sz="2800" dirty="0" err="1"/>
              <a:t>rx</a:t>
            </a:r>
            <a:r>
              <a:rPr lang="en-US" sz="2800" dirty="0"/>
              <a:t>; randomized 2:1 </a:t>
            </a:r>
            <a:r>
              <a:rPr lang="en-US" sz="2800" dirty="0" err="1"/>
              <a:t>alirocumab</a:t>
            </a:r>
            <a:r>
              <a:rPr lang="en-US" sz="2800" dirty="0"/>
              <a:t> 150mg </a:t>
            </a:r>
            <a:r>
              <a:rPr lang="en-US" sz="2800" dirty="0" err="1"/>
              <a:t>subq</a:t>
            </a:r>
            <a:r>
              <a:rPr lang="en-US" sz="2800" dirty="0"/>
              <a:t> q 2 </a:t>
            </a:r>
            <a:r>
              <a:rPr lang="en-US" sz="2800" dirty="0" err="1"/>
              <a:t>wks</a:t>
            </a:r>
            <a:r>
              <a:rPr lang="en-US" sz="2800" dirty="0"/>
              <a:t> or placebo; </a:t>
            </a:r>
            <a:r>
              <a:rPr lang="en-US" sz="2800" dirty="0" err="1"/>
              <a:t>rx’ed</a:t>
            </a:r>
            <a:r>
              <a:rPr lang="en-US" sz="2800" dirty="0"/>
              <a:t> 1 ½ yrs.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Primary outcome: change in LDL-C at 24 wks.</a:t>
            </a:r>
          </a:p>
          <a:p>
            <a:pPr marL="0" indent="0" algn="ctr">
              <a:buFont typeface="Wingdings" panose="05000000000000000000" pitchFamily="2" charset="2"/>
              <a:buNone/>
              <a:defRPr/>
            </a:pPr>
            <a:r>
              <a:rPr lang="en-US" sz="2800" dirty="0"/>
              <a:t>Secondary outcome: safety</a:t>
            </a:r>
          </a:p>
          <a:p>
            <a:pPr marL="0" indent="0" algn="ctr">
              <a:buFont typeface="Wingdings" panose="05000000000000000000" pitchFamily="2" charset="2"/>
              <a:buNone/>
              <a:defRPr/>
            </a:pPr>
            <a:r>
              <a:rPr lang="en-US" sz="2800" dirty="0"/>
              <a:t>Post hoc outcome: CV events</a:t>
            </a:r>
          </a:p>
        </p:txBody>
      </p:sp>
      <p:sp>
        <p:nvSpPr>
          <p:cNvPr id="83973" name="TextBox 2"/>
          <p:cNvSpPr txBox="1">
            <a:spLocks noChangeArrowheads="1"/>
          </p:cNvSpPr>
          <p:nvPr/>
        </p:nvSpPr>
        <p:spPr bwMode="auto">
          <a:xfrm>
            <a:off x="301625" y="5553075"/>
            <a:ext cx="8540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Robinson, J. G., et. al. 2015 Efficacy and Safety of Alirocumab in Reducing Lipids and Cardiovascular Events. </a:t>
            </a:r>
            <a:r>
              <a:rPr lang="en-US" altLang="en-US" sz="1800" i="1" dirty="0">
                <a:solidFill>
                  <a:srgbClr val="FFC000"/>
                </a:solidFill>
              </a:rPr>
              <a:t>New England Journal of Medicine, 0</a:t>
            </a:r>
            <a:r>
              <a:rPr lang="en-US" altLang="en-US" sz="1800" dirty="0">
                <a:solidFill>
                  <a:srgbClr val="FFC000"/>
                </a:solidFill>
              </a:rPr>
              <a:t>(0), null. </a:t>
            </a:r>
            <a:r>
              <a:rPr lang="en-US" altLang="en-US" sz="1800" dirty="0" err="1">
                <a:solidFill>
                  <a:srgbClr val="FFC000"/>
                </a:solidFill>
              </a:rPr>
              <a:t>doi</a:t>
            </a:r>
            <a:r>
              <a:rPr lang="en-US" altLang="en-US" sz="1800" dirty="0">
                <a:solidFill>
                  <a:srgbClr val="FFC000"/>
                </a:solidFill>
              </a:rPr>
              <a:t>: doi:10.1056/NEJMoa1501031</a:t>
            </a:r>
          </a:p>
        </p:txBody>
      </p:sp>
    </p:spTree>
    <p:extLst>
      <p:ext uri="{BB962C8B-B14F-4D97-AF65-F5344CB8AC3E}">
        <p14:creationId xmlns:p14="http://schemas.microsoft.com/office/powerpoint/2010/main" val="2367283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defRPr/>
            </a:pPr>
            <a:r>
              <a:rPr lang="en-US" sz="3600" dirty="0"/>
              <a:t>PCSK9 </a:t>
            </a:r>
            <a:r>
              <a:rPr lang="en-US" sz="3600" dirty="0" err="1"/>
              <a:t>Alirocumab</a:t>
            </a:r>
            <a:r>
              <a:rPr lang="en-US" sz="3600" dirty="0"/>
              <a:t> Effectively Lowers Cholesterol and Reduces CV Events </a:t>
            </a:r>
          </a:p>
        </p:txBody>
      </p:sp>
      <p:sp>
        <p:nvSpPr>
          <p:cNvPr id="4" name="Footer Placeholder 3"/>
          <p:cNvSpPr>
            <a:spLocks noGrp="1"/>
          </p:cNvSpPr>
          <p:nvPr>
            <p:ph type="ftr" sz="quarter" idx="11"/>
          </p:nvPr>
        </p:nvSpPr>
        <p:spPr/>
        <p:txBody>
          <a:bodyPr/>
          <a:lstStyle/>
          <a:p>
            <a:pPr>
              <a:defRPr/>
            </a:pPr>
            <a:r>
              <a:rPr lang="en-US" dirty="0"/>
              <a:t>Copyright Bale/Doneen Paradigm</a:t>
            </a:r>
          </a:p>
        </p:txBody>
      </p:sp>
      <p:sp>
        <p:nvSpPr>
          <p:cNvPr id="6" name="Content Placeholder 5"/>
          <p:cNvSpPr>
            <a:spLocks noGrp="1"/>
          </p:cNvSpPr>
          <p:nvPr>
            <p:ph idx="1"/>
          </p:nvPr>
        </p:nvSpPr>
        <p:spPr>
          <a:xfrm>
            <a:off x="301625" y="2133600"/>
            <a:ext cx="8540750" cy="3657600"/>
          </a:xfrm>
        </p:spPr>
        <p:txBody>
          <a:bodyPr/>
          <a:lstStyle/>
          <a:p>
            <a:pPr marL="0" indent="0" algn="ctr">
              <a:buFont typeface="Wingdings" panose="05000000000000000000" pitchFamily="2" charset="2"/>
              <a:buNone/>
              <a:defRPr/>
            </a:pPr>
            <a:r>
              <a:rPr lang="en-US" sz="2800" dirty="0"/>
              <a:t>At 24 </a:t>
            </a:r>
            <a:r>
              <a:rPr lang="en-US" sz="2800" dirty="0" err="1"/>
              <a:t>wks</a:t>
            </a:r>
            <a:r>
              <a:rPr lang="en-US" sz="2800" dirty="0"/>
              <a:t> LDL-C reduced 62% compared to placebo- p&lt;0.001 – sustained 1.5 yrs.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
        <p:nvSpPr>
          <p:cNvPr id="86021" name="TextBox 2"/>
          <p:cNvSpPr txBox="1">
            <a:spLocks noChangeArrowheads="1"/>
          </p:cNvSpPr>
          <p:nvPr/>
        </p:nvSpPr>
        <p:spPr bwMode="auto">
          <a:xfrm>
            <a:off x="301625" y="5830888"/>
            <a:ext cx="854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Robinson, J. G., et. al. </a:t>
            </a:r>
            <a:r>
              <a:rPr lang="en-US" altLang="en-US" sz="1800" i="1">
                <a:solidFill>
                  <a:srgbClr val="FFC000"/>
                </a:solidFill>
              </a:rPr>
              <a:t>New England Journal of Medicine, 0</a:t>
            </a:r>
            <a:r>
              <a:rPr lang="en-US" altLang="en-US" sz="1800">
                <a:solidFill>
                  <a:srgbClr val="FFC000"/>
                </a:solidFill>
              </a:rPr>
              <a:t>(0), null. doi: doi:10.1056/NEJMoa1501031</a:t>
            </a:r>
          </a:p>
        </p:txBody>
      </p:sp>
    </p:spTree>
    <p:extLst>
      <p:ext uri="{BB962C8B-B14F-4D97-AF65-F5344CB8AC3E}">
        <p14:creationId xmlns:p14="http://schemas.microsoft.com/office/powerpoint/2010/main" val="2376983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defRPr/>
            </a:pPr>
            <a:r>
              <a:rPr lang="en-US" sz="3600" dirty="0"/>
              <a:t>PCSK9 </a:t>
            </a:r>
            <a:r>
              <a:rPr lang="en-US" sz="3600" dirty="0" err="1"/>
              <a:t>Alirocumab</a:t>
            </a:r>
            <a:r>
              <a:rPr lang="en-US" sz="3600" dirty="0"/>
              <a:t> Effectively Lowers Cholesterol and Reduces CV Events </a:t>
            </a:r>
          </a:p>
        </p:txBody>
      </p:sp>
      <p:sp>
        <p:nvSpPr>
          <p:cNvPr id="4" name="Footer Placeholder 3"/>
          <p:cNvSpPr>
            <a:spLocks noGrp="1"/>
          </p:cNvSpPr>
          <p:nvPr>
            <p:ph type="ftr" sz="quarter" idx="11"/>
          </p:nvPr>
        </p:nvSpPr>
        <p:spPr/>
        <p:txBody>
          <a:bodyPr/>
          <a:lstStyle/>
          <a:p>
            <a:pPr>
              <a:defRPr/>
            </a:pPr>
            <a:r>
              <a:rPr lang="en-US" dirty="0"/>
              <a:t>Copyright Bale/Doneen Paradigm</a:t>
            </a:r>
          </a:p>
        </p:txBody>
      </p:sp>
      <p:sp>
        <p:nvSpPr>
          <p:cNvPr id="6" name="Content Placeholder 5"/>
          <p:cNvSpPr>
            <a:spLocks noGrp="1"/>
          </p:cNvSpPr>
          <p:nvPr>
            <p:ph idx="1"/>
          </p:nvPr>
        </p:nvSpPr>
        <p:spPr>
          <a:xfrm>
            <a:off x="301625" y="1981200"/>
            <a:ext cx="8540750" cy="3048000"/>
          </a:xfrm>
        </p:spPr>
        <p:txBody>
          <a:bodyPr/>
          <a:lstStyle/>
          <a:p>
            <a:pPr marL="0" indent="0" algn="ctr">
              <a:buFont typeface="Wingdings" panose="05000000000000000000" pitchFamily="2" charset="2"/>
              <a:buNone/>
              <a:defRPr/>
            </a:pPr>
            <a:r>
              <a:rPr lang="en-US" sz="2800" dirty="0"/>
              <a:t>MACE (MI, stroke, CV death, unstable angina) was significantly less in </a:t>
            </a:r>
            <a:r>
              <a:rPr lang="en-US" sz="2800" dirty="0" err="1"/>
              <a:t>alirocumab</a:t>
            </a:r>
            <a:r>
              <a:rPr lang="en-US" sz="2800" dirty="0"/>
              <a:t> arm (1.7% vs. 3.3%):</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HR- 0.52 (95% CI: 0.31 to 0.90) p= 0.02</a:t>
            </a:r>
          </a:p>
          <a:p>
            <a:pPr marL="0" indent="0" algn="ctr">
              <a:buFont typeface="Wingdings" panose="05000000000000000000" pitchFamily="2" charset="2"/>
              <a:buNone/>
              <a:defRPr/>
            </a:pPr>
            <a:endParaRPr lang="en-US" sz="2800" dirty="0"/>
          </a:p>
        </p:txBody>
      </p:sp>
      <p:sp>
        <p:nvSpPr>
          <p:cNvPr id="90117" name="TextBox 2"/>
          <p:cNvSpPr txBox="1">
            <a:spLocks noChangeArrowheads="1"/>
          </p:cNvSpPr>
          <p:nvPr/>
        </p:nvSpPr>
        <p:spPr bwMode="auto">
          <a:xfrm>
            <a:off x="301625" y="5830888"/>
            <a:ext cx="854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Robinson, J. G., et. al. </a:t>
            </a:r>
            <a:r>
              <a:rPr lang="en-US" altLang="en-US" sz="1800" i="1">
                <a:solidFill>
                  <a:srgbClr val="FFC000"/>
                </a:solidFill>
              </a:rPr>
              <a:t>New England Journal of Medicine, 0</a:t>
            </a:r>
            <a:r>
              <a:rPr lang="en-US" altLang="en-US" sz="1800">
                <a:solidFill>
                  <a:srgbClr val="FFC000"/>
                </a:solidFill>
              </a:rPr>
              <a:t>(0), null. doi: doi:10.1056/NEJMoa1501031</a:t>
            </a:r>
          </a:p>
        </p:txBody>
      </p:sp>
    </p:spTree>
    <p:extLst>
      <p:ext uri="{BB962C8B-B14F-4D97-AF65-F5344CB8AC3E}">
        <p14:creationId xmlns:p14="http://schemas.microsoft.com/office/powerpoint/2010/main" val="1749175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748CCF99-8DEC-44E9-8DA2-2A582CD54704}"/>
              </a:ext>
            </a:extLst>
          </p:cNvPr>
          <p:cNvSpPr/>
          <p:nvPr/>
        </p:nvSpPr>
        <p:spPr bwMode="auto">
          <a:xfrm>
            <a:off x="76200" y="3904326"/>
            <a:ext cx="1066800" cy="66767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Sleep &amp; Airway</a:t>
            </a:r>
            <a:endParaRPr kumimoji="0" lang="en-US" sz="1800" b="1"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9B8DAD8-5440-4030-8E73-E0744FC48224}"/>
              </a:ext>
            </a:extLst>
          </p:cNvPr>
          <p:cNvSpPr/>
          <p:nvPr/>
        </p:nvSpPr>
        <p:spPr bwMode="auto">
          <a:xfrm>
            <a:off x="5678806" y="3839376"/>
            <a:ext cx="1729292" cy="4762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Hypertension</a:t>
            </a:r>
            <a:endParaRPr kumimoji="0" 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56115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0B337F-9D8F-4A51-A0A2-B0C898D1EF46}"/>
              </a:ext>
            </a:extLst>
          </p:cNvPr>
          <p:cNvPicPr>
            <a:picLocks noGrp="1" noChangeAspect="1"/>
          </p:cNvPicPr>
          <p:nvPr>
            <p:ph idx="1"/>
          </p:nvPr>
        </p:nvPicPr>
        <p:blipFill>
          <a:blip r:embed="rId2"/>
          <a:stretch>
            <a:fillRect/>
          </a:stretch>
        </p:blipFill>
        <p:spPr>
          <a:xfrm>
            <a:off x="1371600" y="362031"/>
            <a:ext cx="5040512" cy="5870575"/>
          </a:xfrm>
          <a:prstGeom prst="rect">
            <a:avLst/>
          </a:prstGeom>
        </p:spPr>
      </p:pic>
      <p:sp>
        <p:nvSpPr>
          <p:cNvPr id="4" name="Footer Placeholder 3">
            <a:extLst>
              <a:ext uri="{FF2B5EF4-FFF2-40B4-BE49-F238E27FC236}">
                <a16:creationId xmlns:a16="http://schemas.microsoft.com/office/drawing/2014/main" id="{21D390AE-14A2-47B4-9020-15A93C3DDB1E}"/>
              </a:ext>
            </a:extLst>
          </p:cNvPr>
          <p:cNvSpPr>
            <a:spLocks noGrp="1"/>
          </p:cNvSpPr>
          <p:nvPr>
            <p:ph type="ftr" sz="quarter" idx="11"/>
          </p:nvPr>
        </p:nvSpPr>
        <p:spPr/>
        <p:txBody>
          <a:bodyPr/>
          <a:lstStyle/>
          <a:p>
            <a:pPr>
              <a:defRPr/>
            </a:pPr>
            <a:r>
              <a:rPr lang="en-US"/>
              <a:t>Copyright Bale/Doneen Paradigm</a:t>
            </a:r>
          </a:p>
        </p:txBody>
      </p:sp>
      <p:pic>
        <p:nvPicPr>
          <p:cNvPr id="6" name="Content Placeholder 4">
            <a:extLst>
              <a:ext uri="{FF2B5EF4-FFF2-40B4-BE49-F238E27FC236}">
                <a16:creationId xmlns:a16="http://schemas.microsoft.com/office/drawing/2014/main" id="{1FDB6684-5692-41F0-B5F1-1A6A431E151E}"/>
              </a:ext>
            </a:extLst>
          </p:cNvPr>
          <p:cNvPicPr>
            <a:picLocks noChangeAspect="1"/>
          </p:cNvPicPr>
          <p:nvPr/>
        </p:nvPicPr>
        <p:blipFill>
          <a:blip r:embed="rId3"/>
          <a:stretch>
            <a:fillRect/>
          </a:stretch>
        </p:blipFill>
        <p:spPr bwMode="auto">
          <a:xfrm>
            <a:off x="6705600" y="381000"/>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4136239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3B5D-5EF3-4F8E-95DB-47D9EC0F146C}"/>
              </a:ext>
            </a:extLst>
          </p:cNvPr>
          <p:cNvSpPr>
            <a:spLocks noGrp="1"/>
          </p:cNvSpPr>
          <p:nvPr>
            <p:ph type="title"/>
          </p:nvPr>
        </p:nvSpPr>
        <p:spPr/>
        <p:txBody>
          <a:bodyPr/>
          <a:lstStyle/>
          <a:p>
            <a:r>
              <a:rPr lang="en-US" dirty="0"/>
              <a:t>Neal’s Blood Pressure</a:t>
            </a:r>
          </a:p>
        </p:txBody>
      </p:sp>
      <p:sp>
        <p:nvSpPr>
          <p:cNvPr id="3" name="Content Placeholder 2">
            <a:extLst>
              <a:ext uri="{FF2B5EF4-FFF2-40B4-BE49-F238E27FC236}">
                <a16:creationId xmlns:a16="http://schemas.microsoft.com/office/drawing/2014/main" id="{0A42D727-08FD-486E-9479-0A3B4323C9D6}"/>
              </a:ext>
            </a:extLst>
          </p:cNvPr>
          <p:cNvSpPr>
            <a:spLocks noGrp="1"/>
          </p:cNvSpPr>
          <p:nvPr>
            <p:ph idx="1"/>
          </p:nvPr>
        </p:nvSpPr>
        <p:spPr>
          <a:xfrm>
            <a:off x="301625" y="1371600"/>
            <a:ext cx="8540750" cy="4422775"/>
          </a:xfrm>
        </p:spPr>
        <p:txBody>
          <a:bodyPr/>
          <a:lstStyle/>
          <a:p>
            <a:pPr marL="0" indent="0">
              <a:buNone/>
            </a:pPr>
            <a:r>
              <a:rPr lang="en-US" sz="2400" b="1" u="sng" dirty="0">
                <a:effectLst/>
              </a:rPr>
              <a:t>First visit 5/6/2019</a:t>
            </a:r>
          </a:p>
          <a:p>
            <a:pPr marL="0" indent="0">
              <a:buNone/>
            </a:pPr>
            <a:r>
              <a:rPr lang="en-US" sz="2400" dirty="0">
                <a:effectLst/>
              </a:rPr>
              <a:t>BP Right – 138/78</a:t>
            </a:r>
          </a:p>
          <a:p>
            <a:pPr marL="0" indent="0">
              <a:buNone/>
            </a:pPr>
            <a:r>
              <a:rPr lang="en-US" sz="2400" dirty="0">
                <a:effectLst/>
              </a:rPr>
              <a:t>BP Left – 140/80</a:t>
            </a:r>
          </a:p>
          <a:p>
            <a:pPr marL="0" indent="0">
              <a:buNone/>
            </a:pPr>
            <a:endParaRPr lang="en-US" sz="2400" dirty="0">
              <a:effectLst/>
            </a:endParaRPr>
          </a:p>
          <a:p>
            <a:pPr marL="0" indent="0">
              <a:buNone/>
            </a:pPr>
            <a:r>
              <a:rPr lang="en-US" sz="2400" dirty="0">
                <a:effectLst/>
              </a:rPr>
              <a:t>AM reads from home – 140-150/84-90</a:t>
            </a:r>
          </a:p>
          <a:p>
            <a:pPr marL="0" indent="0">
              <a:buNone/>
            </a:pPr>
            <a:endParaRPr lang="en-US" sz="2400" dirty="0">
              <a:effectLst/>
            </a:endParaRPr>
          </a:p>
          <a:p>
            <a:pPr marL="0" indent="0">
              <a:buNone/>
            </a:pPr>
            <a:r>
              <a:rPr lang="en-US" sz="2400" dirty="0">
                <a:effectLst/>
              </a:rPr>
              <a:t>Current Treatment upon entry – </a:t>
            </a:r>
          </a:p>
          <a:p>
            <a:pPr marL="0" indent="0">
              <a:buNone/>
            </a:pPr>
            <a:r>
              <a:rPr lang="en-US" sz="2400" dirty="0">
                <a:effectLst/>
              </a:rPr>
              <a:t>(note…rule of 3 note being observed)</a:t>
            </a:r>
          </a:p>
          <a:p>
            <a:pPr marL="0" indent="0">
              <a:buNone/>
            </a:pPr>
            <a:r>
              <a:rPr lang="en-US" sz="2400" dirty="0">
                <a:effectLst/>
              </a:rPr>
              <a:t>	Lisinopril 20 mg pm</a:t>
            </a:r>
          </a:p>
          <a:p>
            <a:pPr marL="0" indent="0">
              <a:buNone/>
            </a:pPr>
            <a:r>
              <a:rPr lang="en-US" sz="2400" dirty="0">
                <a:effectLst/>
              </a:rPr>
              <a:t>	Amlodipine 5 mg am</a:t>
            </a:r>
          </a:p>
          <a:p>
            <a:pPr marL="0" indent="0">
              <a:buNone/>
            </a:pPr>
            <a:r>
              <a:rPr lang="en-US" sz="2400" dirty="0">
                <a:effectLst/>
              </a:rPr>
              <a:t>	Metoprolol 12.5 mg BID</a:t>
            </a:r>
          </a:p>
        </p:txBody>
      </p:sp>
      <p:sp>
        <p:nvSpPr>
          <p:cNvPr id="4" name="Footer Placeholder 3">
            <a:extLst>
              <a:ext uri="{FF2B5EF4-FFF2-40B4-BE49-F238E27FC236}">
                <a16:creationId xmlns:a16="http://schemas.microsoft.com/office/drawing/2014/main" id="{08A71546-0EC8-4B78-BA80-EFB07B56FFFB}"/>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460535DD-E7B7-482B-8667-F77A2A42DB0A}"/>
              </a:ext>
            </a:extLst>
          </p:cNvPr>
          <p:cNvPicPr>
            <a:picLocks noChangeAspect="1"/>
          </p:cNvPicPr>
          <p:nvPr/>
        </p:nvPicPr>
        <p:blipFill>
          <a:blip r:embed="rId2"/>
          <a:stretch>
            <a:fillRect/>
          </a:stretch>
        </p:blipFill>
        <p:spPr bwMode="auto">
          <a:xfrm>
            <a:off x="7467600" y="220349"/>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224667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5303-1570-4F4D-B9DA-D9A07B2DAD09}"/>
              </a:ext>
            </a:extLst>
          </p:cNvPr>
          <p:cNvSpPr>
            <a:spLocks noGrp="1"/>
          </p:cNvSpPr>
          <p:nvPr>
            <p:ph type="title"/>
          </p:nvPr>
        </p:nvSpPr>
        <p:spPr>
          <a:xfrm>
            <a:off x="381000" y="1676400"/>
            <a:ext cx="8510588" cy="1325563"/>
          </a:xfrm>
        </p:spPr>
        <p:txBody>
          <a:bodyPr/>
          <a:lstStyle/>
          <a:p>
            <a:r>
              <a:rPr lang="en-US" dirty="0"/>
              <a:t>Let’s examine new data that supports perhaps identifying Neal’s OSA and </a:t>
            </a:r>
            <a:r>
              <a:rPr lang="en-US" dirty="0" err="1"/>
              <a:t>tx</a:t>
            </a:r>
            <a:r>
              <a:rPr lang="en-US" dirty="0"/>
              <a:t> with CPAP will help his stubborn blood pressure</a:t>
            </a:r>
          </a:p>
        </p:txBody>
      </p:sp>
      <p:sp>
        <p:nvSpPr>
          <p:cNvPr id="4" name="Footer Placeholder 3">
            <a:extLst>
              <a:ext uri="{FF2B5EF4-FFF2-40B4-BE49-F238E27FC236}">
                <a16:creationId xmlns:a16="http://schemas.microsoft.com/office/drawing/2014/main" id="{136BC348-9C03-4BA3-8447-A1FFC6DB0DC4}"/>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7FD030B1-98B1-4303-B8CF-21B5C532C04C}"/>
              </a:ext>
            </a:extLst>
          </p:cNvPr>
          <p:cNvPicPr>
            <a:picLocks noChangeAspect="1"/>
          </p:cNvPicPr>
          <p:nvPr/>
        </p:nvPicPr>
        <p:blipFill>
          <a:blip r:embed="rId2"/>
          <a:stretch>
            <a:fillRect/>
          </a:stretch>
        </p:blipFill>
        <p:spPr bwMode="auto">
          <a:xfrm>
            <a:off x="3896522" y="4038600"/>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299125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9EEA-10D1-4C4B-AD28-6777A4BD09E5}"/>
              </a:ext>
            </a:extLst>
          </p:cNvPr>
          <p:cNvSpPr>
            <a:spLocks noGrp="1"/>
          </p:cNvSpPr>
          <p:nvPr>
            <p:ph type="title"/>
          </p:nvPr>
        </p:nvSpPr>
        <p:spPr>
          <a:xfrm>
            <a:off x="301625" y="228601"/>
            <a:ext cx="8510588" cy="838200"/>
          </a:xfrm>
        </p:spPr>
        <p:txBody>
          <a:bodyPr/>
          <a:lstStyle/>
          <a:p>
            <a:r>
              <a:rPr lang="en-US" dirty="0"/>
              <a:t>“No one can help me”</a:t>
            </a:r>
          </a:p>
        </p:txBody>
      </p:sp>
      <p:sp>
        <p:nvSpPr>
          <p:cNvPr id="3" name="Content Placeholder 2">
            <a:extLst>
              <a:ext uri="{FF2B5EF4-FFF2-40B4-BE49-F238E27FC236}">
                <a16:creationId xmlns:a16="http://schemas.microsoft.com/office/drawing/2014/main" id="{65FADEAC-5BE5-4368-B06A-EC22842C28D5}"/>
              </a:ext>
            </a:extLst>
          </p:cNvPr>
          <p:cNvSpPr>
            <a:spLocks noGrp="1"/>
          </p:cNvSpPr>
          <p:nvPr>
            <p:ph idx="1"/>
          </p:nvPr>
        </p:nvSpPr>
        <p:spPr>
          <a:xfrm>
            <a:off x="76200" y="1219200"/>
            <a:ext cx="8991599" cy="4879975"/>
          </a:xfrm>
        </p:spPr>
        <p:txBody>
          <a:bodyPr/>
          <a:lstStyle/>
          <a:p>
            <a:pPr marL="0" indent="0" algn="ctr">
              <a:buNone/>
            </a:pPr>
            <a:endParaRPr lang="en-US" dirty="0"/>
          </a:p>
          <a:p>
            <a:pPr marL="0" indent="0" algn="ctr">
              <a:buNone/>
            </a:pPr>
            <a:r>
              <a:rPr lang="en-US" dirty="0"/>
              <a:t>“I don’t want to die but nothing works”</a:t>
            </a:r>
          </a:p>
          <a:p>
            <a:pPr marL="0" indent="0" algn="ctr">
              <a:buNone/>
            </a:pPr>
            <a:endParaRPr lang="en-US" dirty="0"/>
          </a:p>
          <a:p>
            <a:pPr marL="0" indent="0" algn="ctr">
              <a:buNone/>
            </a:pPr>
            <a:r>
              <a:rPr lang="en-US" dirty="0"/>
              <a:t>“I am afraid of my systemic disease – including my brain health”</a:t>
            </a:r>
          </a:p>
          <a:p>
            <a:pPr marL="0" indent="0" algn="ctr">
              <a:buNone/>
            </a:pPr>
            <a:endParaRPr lang="en-US" dirty="0"/>
          </a:p>
          <a:p>
            <a:pPr marL="0" indent="0" algn="ctr">
              <a:buNone/>
            </a:pPr>
            <a:r>
              <a:rPr lang="en-US" dirty="0"/>
              <a:t>“I don’t know what to do?”</a:t>
            </a:r>
          </a:p>
          <a:p>
            <a:pPr marL="0" indent="0" algn="ctr">
              <a:buNone/>
            </a:pPr>
            <a:endParaRPr lang="en-US" dirty="0"/>
          </a:p>
          <a:p>
            <a:pPr marL="0" indent="0" algn="ctr">
              <a:buNone/>
            </a:pPr>
            <a:endParaRPr lang="en-US" dirty="0"/>
          </a:p>
        </p:txBody>
      </p:sp>
      <p:sp>
        <p:nvSpPr>
          <p:cNvPr id="4" name="Footer Placeholder 3">
            <a:extLst>
              <a:ext uri="{FF2B5EF4-FFF2-40B4-BE49-F238E27FC236}">
                <a16:creationId xmlns:a16="http://schemas.microsoft.com/office/drawing/2014/main" id="{492857BF-0E03-4E4A-8BE7-5BC3314DFCC6}"/>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58063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8365-2FE7-40BD-A5AF-B087DFC89BC9}"/>
              </a:ext>
            </a:extLst>
          </p:cNvPr>
          <p:cNvSpPr>
            <a:spLocks noGrp="1"/>
          </p:cNvSpPr>
          <p:nvPr>
            <p:ph type="title"/>
          </p:nvPr>
        </p:nvSpPr>
        <p:spPr>
          <a:xfrm>
            <a:off x="301625" y="228601"/>
            <a:ext cx="8510588" cy="685800"/>
          </a:xfrm>
        </p:spPr>
        <p:txBody>
          <a:bodyPr/>
          <a:lstStyle/>
          <a:p>
            <a:r>
              <a:rPr lang="en-US" dirty="0"/>
              <a:t>Role of OSA in Refractory HTN</a:t>
            </a:r>
          </a:p>
        </p:txBody>
      </p:sp>
      <p:sp>
        <p:nvSpPr>
          <p:cNvPr id="4" name="Footer Placeholder 3">
            <a:extLst>
              <a:ext uri="{FF2B5EF4-FFF2-40B4-BE49-F238E27FC236}">
                <a16:creationId xmlns:a16="http://schemas.microsoft.com/office/drawing/2014/main" id="{9A884AD5-6FCD-4462-BDC9-AA7E557766F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5BBC5BF-0294-40C2-BBE9-7D505271121A}"/>
              </a:ext>
            </a:extLst>
          </p:cNvPr>
          <p:cNvSpPr txBox="1"/>
          <p:nvPr/>
        </p:nvSpPr>
        <p:spPr>
          <a:xfrm>
            <a:off x="152400" y="5638800"/>
            <a:ext cx="8839200" cy="923330"/>
          </a:xfrm>
          <a:prstGeom prst="rect">
            <a:avLst/>
          </a:prstGeom>
          <a:noFill/>
        </p:spPr>
        <p:txBody>
          <a:bodyPr wrap="square" rtlCol="0">
            <a:spAutoFit/>
          </a:bodyPr>
          <a:lstStyle/>
          <a:p>
            <a:r>
              <a:rPr lang="en-US" dirty="0" err="1">
                <a:solidFill>
                  <a:srgbClr val="FFC000"/>
                </a:solidFill>
              </a:rPr>
              <a:t>Oscullo</a:t>
            </a:r>
            <a:r>
              <a:rPr lang="en-US" dirty="0">
                <a:solidFill>
                  <a:srgbClr val="FFC000"/>
                </a:solidFill>
              </a:rPr>
              <a:t>, G., </a:t>
            </a:r>
            <a:r>
              <a:rPr lang="en-US" dirty="0" err="1">
                <a:solidFill>
                  <a:srgbClr val="FFC000"/>
                </a:solidFill>
              </a:rPr>
              <a:t>Sapina</a:t>
            </a:r>
            <a:r>
              <a:rPr lang="en-US" dirty="0">
                <a:solidFill>
                  <a:srgbClr val="FFC000"/>
                </a:solidFill>
              </a:rPr>
              <a:t>-Beltran, E., Torres, G., et al. (2019). The potential role of obstructive sleep apnea in refractory hypertension. Current Hypertension Reports. (July 2019). 21:57. </a:t>
            </a:r>
          </a:p>
        </p:txBody>
      </p:sp>
      <p:sp>
        <p:nvSpPr>
          <p:cNvPr id="9" name="TextBox 8">
            <a:extLst>
              <a:ext uri="{FF2B5EF4-FFF2-40B4-BE49-F238E27FC236}">
                <a16:creationId xmlns:a16="http://schemas.microsoft.com/office/drawing/2014/main" id="{BC85AB62-ACED-4676-B970-D2380F6E5272}"/>
              </a:ext>
            </a:extLst>
          </p:cNvPr>
          <p:cNvSpPr txBox="1"/>
          <p:nvPr/>
        </p:nvSpPr>
        <p:spPr>
          <a:xfrm>
            <a:off x="301625" y="1366152"/>
            <a:ext cx="8278813" cy="3785652"/>
          </a:xfrm>
          <a:prstGeom prst="rect">
            <a:avLst/>
          </a:prstGeom>
          <a:noFill/>
        </p:spPr>
        <p:txBody>
          <a:bodyPr wrap="square" rtlCol="0">
            <a:spAutoFit/>
          </a:bodyPr>
          <a:lstStyle/>
          <a:p>
            <a:pPr algn="ctr"/>
            <a:r>
              <a:rPr lang="en-US" sz="2400" dirty="0"/>
              <a:t>Overview of the association between refractory HTN (</a:t>
            </a:r>
            <a:r>
              <a:rPr lang="en-US" sz="2400" dirty="0" err="1"/>
              <a:t>RfH</a:t>
            </a:r>
            <a:r>
              <a:rPr lang="en-US" sz="2400" dirty="0"/>
              <a:t>) and obstructive sleep apnea (OHA). </a:t>
            </a:r>
          </a:p>
          <a:p>
            <a:pPr algn="ctr"/>
            <a:endParaRPr lang="en-US" sz="2400" dirty="0"/>
          </a:p>
          <a:p>
            <a:pPr algn="ctr"/>
            <a:r>
              <a:rPr lang="en-US" sz="2400" dirty="0" err="1"/>
              <a:t>RfH</a:t>
            </a:r>
            <a:r>
              <a:rPr lang="en-US" sz="2400" dirty="0"/>
              <a:t> is defined as an extreme phenotype of resistant HTN characterized by the lack of blood pressure control despite using </a:t>
            </a:r>
            <a:r>
              <a:rPr lang="en-US" sz="2400" u="sng" dirty="0"/>
              <a:t>&gt;</a:t>
            </a:r>
            <a:r>
              <a:rPr lang="en-US" sz="2400" dirty="0"/>
              <a:t>5 antihypertensive drugs at optimal doses. </a:t>
            </a:r>
          </a:p>
          <a:p>
            <a:pPr algn="ctr"/>
            <a:endParaRPr lang="en-US" sz="2400" dirty="0"/>
          </a:p>
          <a:p>
            <a:pPr algn="ctr"/>
            <a:r>
              <a:rPr lang="en-US" sz="2400" dirty="0"/>
              <a:t> Authors state that the mechanism involved in resistant hypertension is fluid retention whereas in the case of </a:t>
            </a:r>
            <a:r>
              <a:rPr lang="en-US" sz="2400" dirty="0" err="1"/>
              <a:t>RfH</a:t>
            </a:r>
            <a:r>
              <a:rPr lang="en-US" sz="2400" dirty="0"/>
              <a:t> is the sympathetic over-activity. </a:t>
            </a:r>
          </a:p>
        </p:txBody>
      </p:sp>
    </p:spTree>
    <p:extLst>
      <p:ext uri="{BB962C8B-B14F-4D97-AF65-F5344CB8AC3E}">
        <p14:creationId xmlns:p14="http://schemas.microsoft.com/office/powerpoint/2010/main" val="2540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8365-2FE7-40BD-A5AF-B087DFC89BC9}"/>
              </a:ext>
            </a:extLst>
          </p:cNvPr>
          <p:cNvSpPr>
            <a:spLocks noGrp="1"/>
          </p:cNvSpPr>
          <p:nvPr>
            <p:ph type="title"/>
          </p:nvPr>
        </p:nvSpPr>
        <p:spPr>
          <a:xfrm>
            <a:off x="301625" y="228601"/>
            <a:ext cx="8510588" cy="685800"/>
          </a:xfrm>
        </p:spPr>
        <p:txBody>
          <a:bodyPr/>
          <a:lstStyle/>
          <a:p>
            <a:r>
              <a:rPr lang="en-US" dirty="0"/>
              <a:t>Role of OSA in Refractory HTN</a:t>
            </a:r>
          </a:p>
        </p:txBody>
      </p:sp>
      <p:sp>
        <p:nvSpPr>
          <p:cNvPr id="4" name="Footer Placeholder 3">
            <a:extLst>
              <a:ext uri="{FF2B5EF4-FFF2-40B4-BE49-F238E27FC236}">
                <a16:creationId xmlns:a16="http://schemas.microsoft.com/office/drawing/2014/main" id="{9A884AD5-6FCD-4462-BDC9-AA7E557766F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5BBC5BF-0294-40C2-BBE9-7D505271121A}"/>
              </a:ext>
            </a:extLst>
          </p:cNvPr>
          <p:cNvSpPr txBox="1"/>
          <p:nvPr/>
        </p:nvSpPr>
        <p:spPr>
          <a:xfrm>
            <a:off x="152400" y="5638800"/>
            <a:ext cx="8839200" cy="923330"/>
          </a:xfrm>
          <a:prstGeom prst="rect">
            <a:avLst/>
          </a:prstGeom>
          <a:noFill/>
        </p:spPr>
        <p:txBody>
          <a:bodyPr wrap="square" rtlCol="0">
            <a:spAutoFit/>
          </a:bodyPr>
          <a:lstStyle/>
          <a:p>
            <a:r>
              <a:rPr lang="en-US" dirty="0" err="1">
                <a:solidFill>
                  <a:srgbClr val="FFC000"/>
                </a:solidFill>
              </a:rPr>
              <a:t>Oscullo</a:t>
            </a:r>
            <a:r>
              <a:rPr lang="en-US" dirty="0">
                <a:solidFill>
                  <a:srgbClr val="FFC000"/>
                </a:solidFill>
              </a:rPr>
              <a:t>, G., </a:t>
            </a:r>
            <a:r>
              <a:rPr lang="en-US" dirty="0" err="1">
                <a:solidFill>
                  <a:srgbClr val="FFC000"/>
                </a:solidFill>
              </a:rPr>
              <a:t>Sapina</a:t>
            </a:r>
            <a:r>
              <a:rPr lang="en-US" dirty="0">
                <a:solidFill>
                  <a:srgbClr val="FFC000"/>
                </a:solidFill>
              </a:rPr>
              <a:t>-Beltran, E., Torres, G., et al. (2019). The potential role of obstructive sleep apnea in refractory hypertension. Current Hypertension Reports. (July 2019). 21:57. </a:t>
            </a:r>
          </a:p>
        </p:txBody>
      </p:sp>
      <p:pic>
        <p:nvPicPr>
          <p:cNvPr id="3" name="Picture 2">
            <a:extLst>
              <a:ext uri="{FF2B5EF4-FFF2-40B4-BE49-F238E27FC236}">
                <a16:creationId xmlns:a16="http://schemas.microsoft.com/office/drawing/2014/main" id="{D340E102-359B-42BB-AE8F-50DE843981E5}"/>
              </a:ext>
            </a:extLst>
          </p:cNvPr>
          <p:cNvPicPr>
            <a:picLocks noChangeAspect="1"/>
          </p:cNvPicPr>
          <p:nvPr/>
        </p:nvPicPr>
        <p:blipFill>
          <a:blip r:embed="rId2"/>
          <a:stretch>
            <a:fillRect/>
          </a:stretch>
        </p:blipFill>
        <p:spPr>
          <a:xfrm>
            <a:off x="228600" y="1302646"/>
            <a:ext cx="8458200" cy="4252707"/>
          </a:xfrm>
          <a:prstGeom prst="rect">
            <a:avLst/>
          </a:prstGeom>
        </p:spPr>
      </p:pic>
    </p:spTree>
    <p:extLst>
      <p:ext uri="{BB962C8B-B14F-4D97-AF65-F5344CB8AC3E}">
        <p14:creationId xmlns:p14="http://schemas.microsoft.com/office/powerpoint/2010/main" val="3075596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8365-2FE7-40BD-A5AF-B087DFC89BC9}"/>
              </a:ext>
            </a:extLst>
          </p:cNvPr>
          <p:cNvSpPr>
            <a:spLocks noGrp="1"/>
          </p:cNvSpPr>
          <p:nvPr>
            <p:ph type="title"/>
          </p:nvPr>
        </p:nvSpPr>
        <p:spPr>
          <a:xfrm>
            <a:off x="301625" y="228601"/>
            <a:ext cx="8510588" cy="685800"/>
          </a:xfrm>
        </p:spPr>
        <p:txBody>
          <a:bodyPr/>
          <a:lstStyle/>
          <a:p>
            <a:r>
              <a:rPr lang="en-US" dirty="0"/>
              <a:t>Role of OSA in Refractory HTN</a:t>
            </a:r>
          </a:p>
        </p:txBody>
      </p:sp>
      <p:sp>
        <p:nvSpPr>
          <p:cNvPr id="4" name="Footer Placeholder 3">
            <a:extLst>
              <a:ext uri="{FF2B5EF4-FFF2-40B4-BE49-F238E27FC236}">
                <a16:creationId xmlns:a16="http://schemas.microsoft.com/office/drawing/2014/main" id="{9A884AD5-6FCD-4462-BDC9-AA7E557766F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5BBC5BF-0294-40C2-BBE9-7D505271121A}"/>
              </a:ext>
            </a:extLst>
          </p:cNvPr>
          <p:cNvSpPr txBox="1"/>
          <p:nvPr/>
        </p:nvSpPr>
        <p:spPr>
          <a:xfrm>
            <a:off x="152400" y="5638800"/>
            <a:ext cx="8839200" cy="923330"/>
          </a:xfrm>
          <a:prstGeom prst="rect">
            <a:avLst/>
          </a:prstGeom>
          <a:noFill/>
        </p:spPr>
        <p:txBody>
          <a:bodyPr wrap="square" rtlCol="0">
            <a:spAutoFit/>
          </a:bodyPr>
          <a:lstStyle/>
          <a:p>
            <a:r>
              <a:rPr lang="en-US" dirty="0" err="1">
                <a:solidFill>
                  <a:srgbClr val="FFC000"/>
                </a:solidFill>
              </a:rPr>
              <a:t>Oscullo</a:t>
            </a:r>
            <a:r>
              <a:rPr lang="en-US" dirty="0">
                <a:solidFill>
                  <a:srgbClr val="FFC000"/>
                </a:solidFill>
              </a:rPr>
              <a:t>, G., </a:t>
            </a:r>
            <a:r>
              <a:rPr lang="en-US" dirty="0" err="1">
                <a:solidFill>
                  <a:srgbClr val="FFC000"/>
                </a:solidFill>
              </a:rPr>
              <a:t>Sapina</a:t>
            </a:r>
            <a:r>
              <a:rPr lang="en-US" dirty="0">
                <a:solidFill>
                  <a:srgbClr val="FFC000"/>
                </a:solidFill>
              </a:rPr>
              <a:t>-Beltran, E., Torres, G., et al. (2019). The potential role of obstructive sleep apnea in refractory hypertension. Current Hypertension Reports. (July 2019). 21:57. </a:t>
            </a:r>
          </a:p>
        </p:txBody>
      </p:sp>
      <p:pic>
        <p:nvPicPr>
          <p:cNvPr id="3" name="Picture 2">
            <a:extLst>
              <a:ext uri="{FF2B5EF4-FFF2-40B4-BE49-F238E27FC236}">
                <a16:creationId xmlns:a16="http://schemas.microsoft.com/office/drawing/2014/main" id="{BE910EBE-D0ED-4D9E-A4D4-001833022A30}"/>
              </a:ext>
            </a:extLst>
          </p:cNvPr>
          <p:cNvPicPr>
            <a:picLocks noChangeAspect="1"/>
          </p:cNvPicPr>
          <p:nvPr/>
        </p:nvPicPr>
        <p:blipFill>
          <a:blip r:embed="rId2"/>
          <a:stretch>
            <a:fillRect/>
          </a:stretch>
        </p:blipFill>
        <p:spPr>
          <a:xfrm>
            <a:off x="381000" y="1427834"/>
            <a:ext cx="8229600" cy="3829966"/>
          </a:xfrm>
          <a:prstGeom prst="rect">
            <a:avLst/>
          </a:prstGeom>
        </p:spPr>
      </p:pic>
    </p:spTree>
    <p:extLst>
      <p:ext uri="{BB962C8B-B14F-4D97-AF65-F5344CB8AC3E}">
        <p14:creationId xmlns:p14="http://schemas.microsoft.com/office/powerpoint/2010/main" val="1121589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8365-2FE7-40BD-A5AF-B087DFC89BC9}"/>
              </a:ext>
            </a:extLst>
          </p:cNvPr>
          <p:cNvSpPr>
            <a:spLocks noGrp="1"/>
          </p:cNvSpPr>
          <p:nvPr>
            <p:ph type="title"/>
          </p:nvPr>
        </p:nvSpPr>
        <p:spPr>
          <a:xfrm>
            <a:off x="301625" y="228601"/>
            <a:ext cx="8510588" cy="685800"/>
          </a:xfrm>
        </p:spPr>
        <p:txBody>
          <a:bodyPr/>
          <a:lstStyle/>
          <a:p>
            <a:r>
              <a:rPr lang="en-US" dirty="0"/>
              <a:t>Role of OSA in Refractory HTN</a:t>
            </a:r>
          </a:p>
        </p:txBody>
      </p:sp>
      <p:sp>
        <p:nvSpPr>
          <p:cNvPr id="4" name="Footer Placeholder 3">
            <a:extLst>
              <a:ext uri="{FF2B5EF4-FFF2-40B4-BE49-F238E27FC236}">
                <a16:creationId xmlns:a16="http://schemas.microsoft.com/office/drawing/2014/main" id="{9A884AD5-6FCD-4462-BDC9-AA7E557766F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5BBC5BF-0294-40C2-BBE9-7D505271121A}"/>
              </a:ext>
            </a:extLst>
          </p:cNvPr>
          <p:cNvSpPr txBox="1"/>
          <p:nvPr/>
        </p:nvSpPr>
        <p:spPr>
          <a:xfrm>
            <a:off x="152400" y="5638800"/>
            <a:ext cx="8839200" cy="923330"/>
          </a:xfrm>
          <a:prstGeom prst="rect">
            <a:avLst/>
          </a:prstGeom>
          <a:noFill/>
        </p:spPr>
        <p:txBody>
          <a:bodyPr wrap="square" rtlCol="0">
            <a:spAutoFit/>
          </a:bodyPr>
          <a:lstStyle/>
          <a:p>
            <a:r>
              <a:rPr lang="en-US" dirty="0" err="1">
                <a:solidFill>
                  <a:srgbClr val="FFC000"/>
                </a:solidFill>
              </a:rPr>
              <a:t>Oscullo</a:t>
            </a:r>
            <a:r>
              <a:rPr lang="en-US" dirty="0">
                <a:solidFill>
                  <a:srgbClr val="FFC000"/>
                </a:solidFill>
              </a:rPr>
              <a:t>, G., </a:t>
            </a:r>
            <a:r>
              <a:rPr lang="en-US" dirty="0" err="1">
                <a:solidFill>
                  <a:srgbClr val="FFC000"/>
                </a:solidFill>
              </a:rPr>
              <a:t>Sapina</a:t>
            </a:r>
            <a:r>
              <a:rPr lang="en-US" dirty="0">
                <a:solidFill>
                  <a:srgbClr val="FFC000"/>
                </a:solidFill>
              </a:rPr>
              <a:t>-Beltran, E., Torres, G., et al. (2019). The potential role of obstructive sleep apnea in refractory hypertension. Current Hypertension Reports. (July 2019). 21:57. </a:t>
            </a:r>
          </a:p>
        </p:txBody>
      </p:sp>
      <p:pic>
        <p:nvPicPr>
          <p:cNvPr id="3" name="Picture 2">
            <a:extLst>
              <a:ext uri="{FF2B5EF4-FFF2-40B4-BE49-F238E27FC236}">
                <a16:creationId xmlns:a16="http://schemas.microsoft.com/office/drawing/2014/main" id="{BBF88740-E59D-4380-B5C8-9E9072C6D5F7}"/>
              </a:ext>
            </a:extLst>
          </p:cNvPr>
          <p:cNvPicPr>
            <a:picLocks noChangeAspect="1"/>
          </p:cNvPicPr>
          <p:nvPr/>
        </p:nvPicPr>
        <p:blipFill>
          <a:blip r:embed="rId2"/>
          <a:stretch>
            <a:fillRect/>
          </a:stretch>
        </p:blipFill>
        <p:spPr>
          <a:xfrm>
            <a:off x="381000" y="1066800"/>
            <a:ext cx="8229600" cy="4495800"/>
          </a:xfrm>
          <a:prstGeom prst="rect">
            <a:avLst/>
          </a:prstGeom>
        </p:spPr>
      </p:pic>
    </p:spTree>
    <p:extLst>
      <p:ext uri="{BB962C8B-B14F-4D97-AF65-F5344CB8AC3E}">
        <p14:creationId xmlns:p14="http://schemas.microsoft.com/office/powerpoint/2010/main" val="68336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8365-2FE7-40BD-A5AF-B087DFC89BC9}"/>
              </a:ext>
            </a:extLst>
          </p:cNvPr>
          <p:cNvSpPr>
            <a:spLocks noGrp="1"/>
          </p:cNvSpPr>
          <p:nvPr>
            <p:ph type="title"/>
          </p:nvPr>
        </p:nvSpPr>
        <p:spPr>
          <a:xfrm>
            <a:off x="301625" y="228601"/>
            <a:ext cx="8510588" cy="685800"/>
          </a:xfrm>
        </p:spPr>
        <p:txBody>
          <a:bodyPr/>
          <a:lstStyle/>
          <a:p>
            <a:r>
              <a:rPr lang="en-US" dirty="0"/>
              <a:t>Role of OSA in Refractory HTN</a:t>
            </a:r>
          </a:p>
        </p:txBody>
      </p:sp>
      <p:sp>
        <p:nvSpPr>
          <p:cNvPr id="4" name="Footer Placeholder 3">
            <a:extLst>
              <a:ext uri="{FF2B5EF4-FFF2-40B4-BE49-F238E27FC236}">
                <a16:creationId xmlns:a16="http://schemas.microsoft.com/office/drawing/2014/main" id="{9A884AD5-6FCD-4462-BDC9-AA7E557766F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5BBC5BF-0294-40C2-BBE9-7D505271121A}"/>
              </a:ext>
            </a:extLst>
          </p:cNvPr>
          <p:cNvSpPr txBox="1"/>
          <p:nvPr/>
        </p:nvSpPr>
        <p:spPr>
          <a:xfrm>
            <a:off x="152400" y="5638800"/>
            <a:ext cx="8839200" cy="923330"/>
          </a:xfrm>
          <a:prstGeom prst="rect">
            <a:avLst/>
          </a:prstGeom>
          <a:noFill/>
        </p:spPr>
        <p:txBody>
          <a:bodyPr wrap="square" rtlCol="0">
            <a:spAutoFit/>
          </a:bodyPr>
          <a:lstStyle/>
          <a:p>
            <a:r>
              <a:rPr lang="en-US" dirty="0" err="1">
                <a:solidFill>
                  <a:srgbClr val="FFC000"/>
                </a:solidFill>
              </a:rPr>
              <a:t>Oscullo</a:t>
            </a:r>
            <a:r>
              <a:rPr lang="en-US" dirty="0">
                <a:solidFill>
                  <a:srgbClr val="FFC000"/>
                </a:solidFill>
              </a:rPr>
              <a:t>, G., </a:t>
            </a:r>
            <a:r>
              <a:rPr lang="en-US" dirty="0" err="1">
                <a:solidFill>
                  <a:srgbClr val="FFC000"/>
                </a:solidFill>
              </a:rPr>
              <a:t>Sapina</a:t>
            </a:r>
            <a:r>
              <a:rPr lang="en-US" dirty="0">
                <a:solidFill>
                  <a:srgbClr val="FFC000"/>
                </a:solidFill>
              </a:rPr>
              <a:t>-Beltran, E., Torres, G., et al. (2019). The potential role of obstructive sleep apnea in refractory hypertension. Current Hypertension Reports. (July 2019). 21:57. </a:t>
            </a:r>
          </a:p>
        </p:txBody>
      </p:sp>
      <p:sp>
        <p:nvSpPr>
          <p:cNvPr id="5" name="TextBox 4">
            <a:extLst>
              <a:ext uri="{FF2B5EF4-FFF2-40B4-BE49-F238E27FC236}">
                <a16:creationId xmlns:a16="http://schemas.microsoft.com/office/drawing/2014/main" id="{0820D920-7D4A-40C3-BF2F-AB5C0A5C5ACF}"/>
              </a:ext>
            </a:extLst>
          </p:cNvPr>
          <p:cNvSpPr txBox="1"/>
          <p:nvPr/>
        </p:nvSpPr>
        <p:spPr>
          <a:xfrm>
            <a:off x="114300" y="1752600"/>
            <a:ext cx="8915400" cy="2308324"/>
          </a:xfrm>
          <a:prstGeom prst="rect">
            <a:avLst/>
          </a:prstGeom>
          <a:noFill/>
        </p:spPr>
        <p:txBody>
          <a:bodyPr wrap="square" rtlCol="0">
            <a:spAutoFit/>
          </a:bodyPr>
          <a:lstStyle/>
          <a:p>
            <a:pPr algn="ctr"/>
            <a:r>
              <a:rPr lang="en-US" sz="2400" dirty="0"/>
              <a:t>The prevalence of OSA in patients with </a:t>
            </a:r>
            <a:r>
              <a:rPr lang="en-US" sz="2400" dirty="0" err="1"/>
              <a:t>RfH</a:t>
            </a:r>
            <a:r>
              <a:rPr lang="en-US" sz="2400" dirty="0"/>
              <a:t> is very high.</a:t>
            </a:r>
          </a:p>
          <a:p>
            <a:pPr algn="ctr"/>
            <a:endParaRPr lang="en-US" sz="2400" dirty="0"/>
          </a:p>
          <a:p>
            <a:pPr algn="ctr"/>
            <a:r>
              <a:rPr lang="en-US" sz="2400" dirty="0"/>
              <a:t>CPAP treatment achieves a clinically significant reduction in blood pressure levels in those patients with </a:t>
            </a:r>
            <a:r>
              <a:rPr lang="en-US" sz="2400" dirty="0" err="1"/>
              <a:t>RfH</a:t>
            </a:r>
            <a:r>
              <a:rPr lang="en-US" sz="2400" dirty="0"/>
              <a:t>.</a:t>
            </a:r>
          </a:p>
          <a:p>
            <a:pPr algn="ctr"/>
            <a:endParaRPr lang="en-US" sz="2400" dirty="0"/>
          </a:p>
          <a:p>
            <a:pPr algn="ctr"/>
            <a:r>
              <a:rPr lang="en-US" sz="2400" dirty="0"/>
              <a:t>Patients with </a:t>
            </a:r>
            <a:r>
              <a:rPr lang="en-US" sz="2400" dirty="0" err="1"/>
              <a:t>RfH</a:t>
            </a:r>
            <a:r>
              <a:rPr lang="en-US" sz="2400" dirty="0"/>
              <a:t> must be sent to a sleep unit for a study. </a:t>
            </a:r>
          </a:p>
        </p:txBody>
      </p:sp>
    </p:spTree>
    <p:extLst>
      <p:ext uri="{BB962C8B-B14F-4D97-AF65-F5344CB8AC3E}">
        <p14:creationId xmlns:p14="http://schemas.microsoft.com/office/powerpoint/2010/main" val="2853615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63B1BD00-6BD4-44A5-AA05-789318CBFE95}"/>
              </a:ext>
            </a:extLst>
          </p:cNvPr>
          <p:cNvSpPr/>
          <p:nvPr/>
        </p:nvSpPr>
        <p:spPr bwMode="auto">
          <a:xfrm>
            <a:off x="1143000" y="4800600"/>
            <a:ext cx="1524000" cy="66767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Insulin Resistance</a:t>
            </a:r>
            <a:endParaRPr kumimoji="0" 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40373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C32A-241B-4717-83C3-4D71B597EAE2}"/>
              </a:ext>
            </a:extLst>
          </p:cNvPr>
          <p:cNvSpPr>
            <a:spLocks noGrp="1"/>
          </p:cNvSpPr>
          <p:nvPr>
            <p:ph type="title"/>
          </p:nvPr>
        </p:nvSpPr>
        <p:spPr/>
        <p:txBody>
          <a:bodyPr/>
          <a:lstStyle/>
          <a:p>
            <a:r>
              <a:rPr lang="en-US" dirty="0"/>
              <a:t>Currently on sugar management but no </a:t>
            </a:r>
            <a:r>
              <a:rPr lang="en-US" dirty="0" err="1"/>
              <a:t>tx</a:t>
            </a:r>
            <a:r>
              <a:rPr lang="en-US" dirty="0"/>
              <a:t> for Insulin Resistance</a:t>
            </a:r>
          </a:p>
        </p:txBody>
      </p:sp>
      <p:sp>
        <p:nvSpPr>
          <p:cNvPr id="3" name="Content Placeholder 2">
            <a:extLst>
              <a:ext uri="{FF2B5EF4-FFF2-40B4-BE49-F238E27FC236}">
                <a16:creationId xmlns:a16="http://schemas.microsoft.com/office/drawing/2014/main" id="{414EC7D1-AB0D-4C50-9716-B94D3C5AFCED}"/>
              </a:ext>
            </a:extLst>
          </p:cNvPr>
          <p:cNvSpPr>
            <a:spLocks noGrp="1"/>
          </p:cNvSpPr>
          <p:nvPr>
            <p:ph idx="1"/>
          </p:nvPr>
        </p:nvSpPr>
        <p:spPr/>
        <p:txBody>
          <a:bodyPr/>
          <a:lstStyle/>
          <a:p>
            <a:pPr marL="0" indent="0" algn="ctr">
              <a:buNone/>
            </a:pPr>
            <a:endParaRPr lang="en-US" dirty="0">
              <a:effectLst/>
            </a:endParaRPr>
          </a:p>
          <a:p>
            <a:pPr marL="0" indent="0" algn="ctr">
              <a:buNone/>
            </a:pPr>
            <a:r>
              <a:rPr lang="en-US" dirty="0">
                <a:effectLst/>
              </a:rPr>
              <a:t>Metformin 1000 mg BID</a:t>
            </a:r>
          </a:p>
          <a:p>
            <a:pPr marL="0" indent="0" algn="ctr">
              <a:buNone/>
            </a:pPr>
            <a:r>
              <a:rPr lang="en-US" dirty="0">
                <a:effectLst/>
              </a:rPr>
              <a:t>Invokana 300 mg BID</a:t>
            </a:r>
          </a:p>
          <a:p>
            <a:endParaRPr lang="en-US" dirty="0"/>
          </a:p>
        </p:txBody>
      </p:sp>
      <p:sp>
        <p:nvSpPr>
          <p:cNvPr id="4" name="Footer Placeholder 3">
            <a:extLst>
              <a:ext uri="{FF2B5EF4-FFF2-40B4-BE49-F238E27FC236}">
                <a16:creationId xmlns:a16="http://schemas.microsoft.com/office/drawing/2014/main" id="{368C4399-234C-4332-B391-F1D2CF5D25BD}"/>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443594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0C53-1F2D-4858-9B50-C7E510667956}"/>
              </a:ext>
            </a:extLst>
          </p:cNvPr>
          <p:cNvSpPr>
            <a:spLocks noGrp="1"/>
          </p:cNvSpPr>
          <p:nvPr>
            <p:ph type="title"/>
          </p:nvPr>
        </p:nvSpPr>
        <p:spPr>
          <a:xfrm>
            <a:off x="0" y="0"/>
            <a:ext cx="9144000" cy="1143000"/>
          </a:xfrm>
        </p:spPr>
        <p:txBody>
          <a:bodyPr/>
          <a:lstStyle/>
          <a:p>
            <a:pPr>
              <a:defRPr/>
            </a:pPr>
            <a:r>
              <a:rPr lang="en-US" sz="3200" dirty="0"/>
              <a:t>Cardiac and Renal Effects of Sodium-Glucose Co-Transporter 2 Inhibitors (SGLT2) in Diabetes</a:t>
            </a:r>
          </a:p>
        </p:txBody>
      </p:sp>
      <p:sp>
        <p:nvSpPr>
          <p:cNvPr id="4" name="Footer Placeholder 3">
            <a:extLst>
              <a:ext uri="{FF2B5EF4-FFF2-40B4-BE49-F238E27FC236}">
                <a16:creationId xmlns:a16="http://schemas.microsoft.com/office/drawing/2014/main" id="{825BB244-0FF3-4CCB-99B1-660597CCE25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4676" name="TextBox 5">
            <a:extLst>
              <a:ext uri="{FF2B5EF4-FFF2-40B4-BE49-F238E27FC236}">
                <a16:creationId xmlns:a16="http://schemas.microsoft.com/office/drawing/2014/main" id="{598E7525-5635-4BDA-8122-6D580B8C3E26}"/>
              </a:ext>
            </a:extLst>
          </p:cNvPr>
          <p:cNvSpPr txBox="1">
            <a:spLocks noChangeArrowheads="1"/>
          </p:cNvSpPr>
          <p:nvPr/>
        </p:nvSpPr>
        <p:spPr bwMode="auto">
          <a:xfrm>
            <a:off x="533400" y="5486400"/>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FFC000"/>
                </a:solidFill>
              </a:rPr>
              <a:t>Zelniker, T. A., &amp; Braunwald, E. (2018). Cardiac and Renal Effects of Sodium-Glucose Co-Transporter 2 Inhibitors in Diabetes. </a:t>
            </a:r>
          </a:p>
          <a:p>
            <a:pPr algn="ctr"/>
            <a:r>
              <a:rPr lang="en-US" altLang="en-US">
                <a:solidFill>
                  <a:srgbClr val="FFC000"/>
                </a:solidFill>
              </a:rPr>
              <a:t>Journal of the American College of Cardiology</a:t>
            </a:r>
          </a:p>
          <a:p>
            <a:pPr algn="ctr"/>
            <a:endParaRPr lang="en-US" altLang="en-US">
              <a:solidFill>
                <a:srgbClr val="FFC000"/>
              </a:solidFill>
            </a:endParaRPr>
          </a:p>
          <a:p>
            <a:pPr algn="ctr"/>
            <a:endParaRPr lang="en-US" altLang="en-US"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090613"/>
            <a:ext cx="8540750" cy="3962400"/>
          </a:xfrm>
        </p:spPr>
        <p:txBody>
          <a:bodyPr/>
          <a:lstStyle/>
          <a:p>
            <a:pPr marL="0" indent="0" algn="ctr">
              <a:buFont typeface="Wingdings" panose="05000000000000000000" pitchFamily="2" charset="2"/>
              <a:buNone/>
              <a:defRPr/>
            </a:pPr>
            <a:endParaRPr lang="en-US" sz="2400" dirty="0">
              <a:effectLst/>
            </a:endParaRPr>
          </a:p>
          <a:p>
            <a:pPr marL="0" indent="0" algn="ctr">
              <a:buFont typeface="Wingdings" panose="05000000000000000000" pitchFamily="2" charset="2"/>
              <a:buNone/>
              <a:defRPr/>
            </a:pPr>
            <a:r>
              <a:rPr lang="en-US" sz="2400" dirty="0">
                <a:effectLst/>
              </a:rPr>
              <a:t>The largest CV outcome trial with this agent, DECLARE-TIMI 58, may help shed light on relative efficacy in prevention.</a:t>
            </a:r>
          </a:p>
          <a:p>
            <a:pPr marL="0" indent="0" algn="ctr">
              <a:buFont typeface="Wingdings" panose="05000000000000000000" pitchFamily="2" charset="2"/>
              <a:buNone/>
              <a:defRPr/>
            </a:pPr>
            <a:endParaRPr lang="en-US" sz="2400" dirty="0">
              <a:effectLst/>
            </a:endParaRPr>
          </a:p>
          <a:p>
            <a:pPr marL="0" indent="0" algn="ctr">
              <a:buFont typeface="Wingdings" panose="05000000000000000000" pitchFamily="2" charset="2"/>
              <a:buNone/>
              <a:defRPr/>
            </a:pPr>
            <a:endParaRPr lang="en-US" sz="2800" dirty="0"/>
          </a:p>
        </p:txBody>
      </p:sp>
      <p:pic>
        <p:nvPicPr>
          <p:cNvPr id="3" name="Picture 2">
            <a:extLst>
              <a:ext uri="{FF2B5EF4-FFF2-40B4-BE49-F238E27FC236}">
                <a16:creationId xmlns:a16="http://schemas.microsoft.com/office/drawing/2014/main" id="{DEE4E50F-9BCC-43DE-9C07-BFC6CADE4467}"/>
              </a:ext>
            </a:extLst>
          </p:cNvPr>
          <p:cNvPicPr>
            <a:picLocks noChangeAspect="1"/>
          </p:cNvPicPr>
          <p:nvPr/>
        </p:nvPicPr>
        <p:blipFill>
          <a:blip r:embed="rId3"/>
          <a:stretch>
            <a:fillRect/>
          </a:stretch>
        </p:blipFill>
        <p:spPr>
          <a:xfrm>
            <a:off x="2362200" y="2629078"/>
            <a:ext cx="4186237" cy="2614434"/>
          </a:xfrm>
          <a:prstGeom prst="rect">
            <a:avLst/>
          </a:prstGeom>
        </p:spPr>
      </p:pic>
    </p:spTree>
    <p:extLst>
      <p:ext uri="{BB962C8B-B14F-4D97-AF65-F5344CB8AC3E}">
        <p14:creationId xmlns:p14="http://schemas.microsoft.com/office/powerpoint/2010/main" val="1707878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44AB-B952-4C57-BF56-0821334FC8EF}"/>
              </a:ext>
            </a:extLst>
          </p:cNvPr>
          <p:cNvSpPr>
            <a:spLocks noGrp="1"/>
          </p:cNvSpPr>
          <p:nvPr>
            <p:ph type="title"/>
          </p:nvPr>
        </p:nvSpPr>
        <p:spPr>
          <a:xfrm>
            <a:off x="0" y="0"/>
            <a:ext cx="9144000" cy="685800"/>
          </a:xfrm>
        </p:spPr>
        <p:txBody>
          <a:bodyPr/>
          <a:lstStyle/>
          <a:p>
            <a:pPr>
              <a:defRPr/>
            </a:pPr>
            <a:r>
              <a:rPr lang="en-US" sz="3200" dirty="0"/>
              <a:t>SGLT2 Inhibitor Only has CV Benefits for HF</a:t>
            </a:r>
          </a:p>
        </p:txBody>
      </p:sp>
      <p:sp>
        <p:nvSpPr>
          <p:cNvPr id="4" name="Footer Placeholder 3">
            <a:extLst>
              <a:ext uri="{FF2B5EF4-FFF2-40B4-BE49-F238E27FC236}">
                <a16:creationId xmlns:a16="http://schemas.microsoft.com/office/drawing/2014/main" id="{BCD902A9-5FA0-45E6-B7DB-9DEC98E0037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6724" name="TextBox 5">
            <a:extLst>
              <a:ext uri="{FF2B5EF4-FFF2-40B4-BE49-F238E27FC236}">
                <a16:creationId xmlns:a16="http://schemas.microsoft.com/office/drawing/2014/main" id="{5689F21C-6581-4912-82F4-77E802CE1E0B}"/>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FFC000"/>
                </a:solidFill>
              </a:rPr>
              <a:t>AstraZeneca announcement 9/25/2018 -DECLARE-TIMI 58.</a:t>
            </a:r>
          </a:p>
          <a:p>
            <a:pPr algn="ctr"/>
            <a:r>
              <a:rPr lang="en-US" altLang="en-US">
                <a:solidFill>
                  <a:srgbClr val="FFC000"/>
                </a:solidFill>
              </a:rPr>
              <a:t>more details to come at AHA meeting </a:t>
            </a:r>
          </a:p>
          <a:p>
            <a:pPr algn="ctr"/>
            <a:endParaRPr lang="en-US" altLang="en-US"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947956"/>
            <a:ext cx="8540750" cy="4767044"/>
          </a:xfrm>
        </p:spPr>
        <p:txBody>
          <a:bodyPr/>
          <a:lstStyle/>
          <a:p>
            <a:pPr marL="0" indent="0" algn="ctr">
              <a:buFont typeface="Wingdings" panose="05000000000000000000" pitchFamily="2" charset="2"/>
              <a:buNone/>
              <a:defRPr/>
            </a:pPr>
            <a:r>
              <a:rPr lang="en-US" sz="2800" dirty="0"/>
              <a:t>Study evaluated the CV outcomes of dapagliflozin vs placebo; over 17,000 DM with CV risk- ~60% ‘primary’ prevention; followed ~ 5 yrs.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 significant reduction was seen in the composite outcome of CV death and hospitalized HF.</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solidFill>
                  <a:srgbClr val="FFFF00"/>
                </a:solidFill>
              </a:rPr>
              <a:t>The ONLY significant individual outcome benefit was with HEART FAILURE. </a:t>
            </a:r>
          </a:p>
        </p:txBody>
      </p:sp>
    </p:spTree>
    <p:extLst>
      <p:ext uri="{BB962C8B-B14F-4D97-AF65-F5344CB8AC3E}">
        <p14:creationId xmlns:p14="http://schemas.microsoft.com/office/powerpoint/2010/main" val="2792661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99D4-992B-417F-87CA-125FF5AA5015}"/>
              </a:ext>
            </a:extLst>
          </p:cNvPr>
          <p:cNvSpPr>
            <a:spLocks noGrp="1"/>
          </p:cNvSpPr>
          <p:nvPr>
            <p:ph type="title"/>
          </p:nvPr>
        </p:nvSpPr>
        <p:spPr>
          <a:xfrm>
            <a:off x="301625" y="457199"/>
            <a:ext cx="8510588" cy="1143001"/>
          </a:xfrm>
        </p:spPr>
        <p:txBody>
          <a:bodyPr/>
          <a:lstStyle/>
          <a:p>
            <a:pPr>
              <a:defRPr/>
            </a:pP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r>
              <a:rPr lang="en-US" sz="3200" dirty="0"/>
              <a:t>“Does your type 2 diabetes treatment get to </a:t>
            </a:r>
            <a:r>
              <a:rPr lang="en-US" sz="3200" dirty="0">
                <a:highlight>
                  <a:srgbClr val="FF0000"/>
                </a:highlight>
              </a:rPr>
              <a:t>The Heart </a:t>
            </a:r>
            <a:r>
              <a:rPr lang="en-US" sz="3200" dirty="0"/>
              <a:t>of what matters?”</a:t>
            </a:r>
          </a:p>
        </p:txBody>
      </p:sp>
      <p:sp>
        <p:nvSpPr>
          <p:cNvPr id="3" name="Content Placeholder 2">
            <a:extLst>
              <a:ext uri="{FF2B5EF4-FFF2-40B4-BE49-F238E27FC236}">
                <a16:creationId xmlns:a16="http://schemas.microsoft.com/office/drawing/2014/main" id="{7C24F108-9ECF-4288-8C7A-C3789D05A0DE}"/>
              </a:ext>
            </a:extLst>
          </p:cNvPr>
          <p:cNvSpPr>
            <a:spLocks noGrp="1"/>
          </p:cNvSpPr>
          <p:nvPr>
            <p:ph idx="1"/>
          </p:nvPr>
        </p:nvSpPr>
        <p:spPr>
          <a:xfrm>
            <a:off x="301625" y="2438400"/>
            <a:ext cx="8540750" cy="3660775"/>
          </a:xfrm>
        </p:spPr>
        <p:txBody>
          <a:bodyPr/>
          <a:lstStyle/>
          <a:p>
            <a:pPr marL="0" indent="0" algn="ctr">
              <a:buFont typeface="Wingdings" panose="05000000000000000000" pitchFamily="2" charset="2"/>
              <a:buNone/>
              <a:defRPr/>
            </a:pPr>
            <a:br>
              <a:rPr lang="en-US" b="1" dirty="0">
                <a:effectLst/>
              </a:rPr>
            </a:br>
            <a:endParaRPr lang="en-US" b="1" dirty="0">
              <a:effectLst/>
            </a:endParaRPr>
          </a:p>
          <a:p>
            <a:pPr marL="0" indent="0" algn="ctr">
              <a:buFont typeface="Wingdings" panose="05000000000000000000" pitchFamily="2" charset="2"/>
              <a:buNone/>
              <a:defRPr/>
            </a:pPr>
            <a:endParaRPr lang="en-US" b="1" dirty="0">
              <a:effectLst/>
            </a:endParaRPr>
          </a:p>
          <a:p>
            <a:pPr marL="0" indent="0" algn="ctr">
              <a:buFont typeface="Wingdings" panose="05000000000000000000" pitchFamily="2" charset="2"/>
              <a:buNone/>
              <a:defRPr/>
            </a:pPr>
            <a:r>
              <a:rPr lang="en-US" b="1" dirty="0">
                <a:effectLst/>
              </a:rPr>
              <a:t>“</a:t>
            </a:r>
            <a:r>
              <a:rPr lang="en-US" sz="2800" b="1" dirty="0">
                <a:solidFill>
                  <a:srgbClr val="FFFF00"/>
                </a:solidFill>
                <a:effectLst/>
              </a:rPr>
              <a:t>JARDIANCE and INVOKANA</a:t>
            </a:r>
            <a:r>
              <a:rPr lang="en-US" sz="2800" b="1" dirty="0">
                <a:effectLst/>
              </a:rPr>
              <a:t> are the </a:t>
            </a:r>
            <a:r>
              <a:rPr lang="en-US" sz="2800" b="1" dirty="0">
                <a:solidFill>
                  <a:srgbClr val="FFFF00"/>
                </a:solidFill>
                <a:effectLst/>
              </a:rPr>
              <a:t>only</a:t>
            </a:r>
            <a:r>
              <a:rPr lang="en-US" sz="2800" b="1" dirty="0">
                <a:effectLst/>
              </a:rPr>
              <a:t> type 2 diabetes </a:t>
            </a:r>
            <a:r>
              <a:rPr lang="en-US" sz="2800" b="1" dirty="0">
                <a:solidFill>
                  <a:srgbClr val="FFFF00"/>
                </a:solidFill>
                <a:effectLst/>
              </a:rPr>
              <a:t>medications proven to </a:t>
            </a:r>
            <a:r>
              <a:rPr lang="en-US" sz="2800" b="1" dirty="0">
                <a:effectLst/>
              </a:rPr>
              <a:t>go beyond lowering A1C to </a:t>
            </a:r>
            <a:r>
              <a:rPr lang="en-US" sz="2800" b="1" dirty="0">
                <a:solidFill>
                  <a:srgbClr val="FFFF00"/>
                </a:solidFill>
                <a:effectLst/>
              </a:rPr>
              <a:t>reduce the risk of CV death</a:t>
            </a:r>
            <a:r>
              <a:rPr lang="en-US" sz="2800" dirty="0">
                <a:effectLst/>
              </a:rPr>
              <a:t> for adults who have type 2 diabetes and heart disease.”</a:t>
            </a:r>
            <a:endParaRPr lang="en-US" sz="2800" dirty="0"/>
          </a:p>
        </p:txBody>
      </p:sp>
      <p:sp>
        <p:nvSpPr>
          <p:cNvPr id="4" name="Footer Placeholder 3">
            <a:extLst>
              <a:ext uri="{FF2B5EF4-FFF2-40B4-BE49-F238E27FC236}">
                <a16:creationId xmlns:a16="http://schemas.microsoft.com/office/drawing/2014/main" id="{F0D8C893-EDBB-4568-8287-1F268311AD8C}"/>
              </a:ext>
            </a:extLst>
          </p:cNvPr>
          <p:cNvSpPr>
            <a:spLocks noGrp="1"/>
          </p:cNvSpPr>
          <p:nvPr>
            <p:ph type="ftr" sz="quarter" idx="11"/>
          </p:nvPr>
        </p:nvSpPr>
        <p:spPr/>
        <p:txBody>
          <a:bodyPr/>
          <a:lstStyle/>
          <a:p>
            <a:pPr>
              <a:defRPr/>
            </a:pPr>
            <a:r>
              <a:rPr lang="en-US"/>
              <a:t>Copyright Bale/Doneen Paradigm</a:t>
            </a:r>
          </a:p>
        </p:txBody>
      </p:sp>
      <p:pic>
        <p:nvPicPr>
          <p:cNvPr id="6" name="Picture 5" descr="A flat screen television&#10;&#10;Description generated with very high confidence">
            <a:extLst>
              <a:ext uri="{FF2B5EF4-FFF2-40B4-BE49-F238E27FC236}">
                <a16:creationId xmlns:a16="http://schemas.microsoft.com/office/drawing/2014/main" id="{1AFD8625-DF7D-409B-BCCC-3CF37AADAAF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316" b="6713"/>
          <a:stretch/>
        </p:blipFill>
        <p:spPr>
          <a:xfrm>
            <a:off x="1981200" y="228600"/>
            <a:ext cx="5486400" cy="2357403"/>
          </a:xfrm>
          <a:prstGeom prst="rect">
            <a:avLst/>
          </a:prstGeom>
        </p:spPr>
      </p:pic>
      <p:sp>
        <p:nvSpPr>
          <p:cNvPr id="5" name="TextBox 4">
            <a:extLst>
              <a:ext uri="{FF2B5EF4-FFF2-40B4-BE49-F238E27FC236}">
                <a16:creationId xmlns:a16="http://schemas.microsoft.com/office/drawing/2014/main" id="{C2284F50-CF0F-4FBF-AA41-5FC974498882}"/>
              </a:ext>
            </a:extLst>
          </p:cNvPr>
          <p:cNvSpPr txBox="1"/>
          <p:nvPr/>
        </p:nvSpPr>
        <p:spPr>
          <a:xfrm>
            <a:off x="2689163" y="844033"/>
            <a:ext cx="4070473" cy="369332"/>
          </a:xfrm>
          <a:prstGeom prst="rect">
            <a:avLst/>
          </a:prstGeom>
          <a:noFill/>
        </p:spPr>
        <p:txBody>
          <a:bodyPr wrap="none" rtlCol="0">
            <a:spAutoFit/>
          </a:bodyPr>
          <a:lstStyle/>
          <a:p>
            <a:r>
              <a:rPr lang="en-US" dirty="0"/>
              <a:t>Television Ads can be very misleading</a:t>
            </a:r>
          </a:p>
        </p:txBody>
      </p:sp>
    </p:spTree>
    <p:extLst>
      <p:ext uri="{BB962C8B-B14F-4D97-AF65-F5344CB8AC3E}">
        <p14:creationId xmlns:p14="http://schemas.microsoft.com/office/powerpoint/2010/main" val="1096976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BE29-3699-48E6-9A3A-B5F686A6593B}"/>
              </a:ext>
            </a:extLst>
          </p:cNvPr>
          <p:cNvSpPr>
            <a:spLocks noGrp="1"/>
          </p:cNvSpPr>
          <p:nvPr>
            <p:ph type="title"/>
          </p:nvPr>
        </p:nvSpPr>
        <p:spPr>
          <a:xfrm>
            <a:off x="381000" y="1066800"/>
            <a:ext cx="8510588" cy="1325563"/>
          </a:xfrm>
        </p:spPr>
        <p:txBody>
          <a:bodyPr/>
          <a:lstStyle/>
          <a:p>
            <a:r>
              <a:rPr lang="en-US" dirty="0"/>
              <a:t>New data that validates Neal’s concerns about his brain health</a:t>
            </a:r>
          </a:p>
        </p:txBody>
      </p:sp>
      <p:sp>
        <p:nvSpPr>
          <p:cNvPr id="4" name="Footer Placeholder 3">
            <a:extLst>
              <a:ext uri="{FF2B5EF4-FFF2-40B4-BE49-F238E27FC236}">
                <a16:creationId xmlns:a16="http://schemas.microsoft.com/office/drawing/2014/main" id="{25E367E8-10CD-42F5-A227-B5DA203CC83C}"/>
              </a:ext>
            </a:extLst>
          </p:cNvPr>
          <p:cNvSpPr>
            <a:spLocks noGrp="1"/>
          </p:cNvSpPr>
          <p:nvPr>
            <p:ph type="ftr" sz="quarter" idx="11"/>
          </p:nvPr>
        </p:nvSpPr>
        <p:spPr/>
        <p:txBody>
          <a:bodyPr/>
          <a:lstStyle/>
          <a:p>
            <a:pPr>
              <a:defRPr/>
            </a:pPr>
            <a:r>
              <a:rPr lang="en-US"/>
              <a:t>Copyright Bale/Doneen Paradigm</a:t>
            </a:r>
          </a:p>
        </p:txBody>
      </p:sp>
      <p:pic>
        <p:nvPicPr>
          <p:cNvPr id="5" name="Picture 4">
            <a:extLst>
              <a:ext uri="{FF2B5EF4-FFF2-40B4-BE49-F238E27FC236}">
                <a16:creationId xmlns:a16="http://schemas.microsoft.com/office/drawing/2014/main" id="{172EA8D2-2A53-479D-9D2C-BAB3D12868A9}"/>
              </a:ext>
            </a:extLst>
          </p:cNvPr>
          <p:cNvPicPr>
            <a:picLocks noChangeAspect="1"/>
          </p:cNvPicPr>
          <p:nvPr/>
        </p:nvPicPr>
        <p:blipFill>
          <a:blip r:embed="rId2"/>
          <a:stretch>
            <a:fillRect/>
          </a:stretch>
        </p:blipFill>
        <p:spPr>
          <a:xfrm>
            <a:off x="3352800" y="2667000"/>
            <a:ext cx="2235994" cy="2438400"/>
          </a:xfrm>
          <a:prstGeom prst="rect">
            <a:avLst/>
          </a:prstGeom>
        </p:spPr>
      </p:pic>
    </p:spTree>
    <p:extLst>
      <p:ext uri="{BB962C8B-B14F-4D97-AF65-F5344CB8AC3E}">
        <p14:creationId xmlns:p14="http://schemas.microsoft.com/office/powerpoint/2010/main" val="540065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D9BD-701E-4548-93EE-92A0F2496BA3}"/>
              </a:ext>
            </a:extLst>
          </p:cNvPr>
          <p:cNvSpPr>
            <a:spLocks noGrp="1"/>
          </p:cNvSpPr>
          <p:nvPr>
            <p:ph type="title"/>
          </p:nvPr>
        </p:nvSpPr>
        <p:spPr>
          <a:xfrm>
            <a:off x="301625" y="228601"/>
            <a:ext cx="8510588" cy="990600"/>
          </a:xfrm>
        </p:spPr>
        <p:txBody>
          <a:bodyPr/>
          <a:lstStyle/>
          <a:p>
            <a:r>
              <a:rPr lang="en-US" dirty="0"/>
              <a:t>Does Neal have Heart Failure?</a:t>
            </a:r>
          </a:p>
        </p:txBody>
      </p:sp>
      <p:sp>
        <p:nvSpPr>
          <p:cNvPr id="3" name="Content Placeholder 2">
            <a:extLst>
              <a:ext uri="{FF2B5EF4-FFF2-40B4-BE49-F238E27FC236}">
                <a16:creationId xmlns:a16="http://schemas.microsoft.com/office/drawing/2014/main" id="{8AC7F260-3904-4C37-B3A0-DB3ADE14DBCF}"/>
              </a:ext>
            </a:extLst>
          </p:cNvPr>
          <p:cNvSpPr>
            <a:spLocks noGrp="1"/>
          </p:cNvSpPr>
          <p:nvPr>
            <p:ph idx="1"/>
          </p:nvPr>
        </p:nvSpPr>
        <p:spPr>
          <a:xfrm>
            <a:off x="271463" y="1143000"/>
            <a:ext cx="8540750" cy="4651375"/>
          </a:xfrm>
        </p:spPr>
        <p:txBody>
          <a:bodyPr/>
          <a:lstStyle/>
          <a:p>
            <a:pPr marL="0" indent="0" algn="ctr">
              <a:buNone/>
            </a:pPr>
            <a:r>
              <a:rPr lang="en-US" sz="2400" dirty="0">
                <a:effectLst/>
              </a:rPr>
              <a:t>Despite having a 4-way CABG and 13 additional stents in his body – Neal does NOT have heart failure – </a:t>
            </a:r>
          </a:p>
          <a:p>
            <a:pPr marL="0" indent="0" algn="ctr">
              <a:buNone/>
            </a:pPr>
            <a:r>
              <a:rPr lang="en-US" sz="2400" dirty="0">
                <a:effectLst/>
              </a:rPr>
              <a:t>He has a preserved EF of 60%</a:t>
            </a:r>
          </a:p>
          <a:p>
            <a:pPr marL="0" indent="0" algn="ctr">
              <a:buNone/>
            </a:pPr>
            <a:r>
              <a:rPr lang="en-US" sz="2400" dirty="0">
                <a:effectLst/>
              </a:rPr>
              <a:t>NT </a:t>
            </a:r>
            <a:r>
              <a:rPr lang="en-US" sz="2400" dirty="0" err="1">
                <a:effectLst/>
              </a:rPr>
              <a:t>ProBNP</a:t>
            </a:r>
            <a:r>
              <a:rPr lang="en-US" sz="2400" dirty="0">
                <a:effectLst/>
              </a:rPr>
              <a:t> is 22 </a:t>
            </a:r>
          </a:p>
          <a:p>
            <a:pPr marL="0" indent="0" algn="ctr">
              <a:buNone/>
            </a:pPr>
            <a:r>
              <a:rPr lang="en-US" sz="2400" dirty="0" err="1">
                <a:effectLst/>
              </a:rPr>
              <a:t>HsTnT</a:t>
            </a:r>
            <a:r>
              <a:rPr lang="en-US" sz="2400" dirty="0">
                <a:effectLst/>
              </a:rPr>
              <a:t> is 0.4</a:t>
            </a:r>
          </a:p>
          <a:p>
            <a:pPr marL="0" indent="0" algn="ctr">
              <a:buNone/>
            </a:pPr>
            <a:r>
              <a:rPr lang="en-US" sz="2400" dirty="0">
                <a:effectLst/>
              </a:rPr>
              <a:t>Galectin 3 is 13.3</a:t>
            </a:r>
          </a:p>
          <a:p>
            <a:pPr marL="0" indent="0" algn="ctr">
              <a:buNone/>
            </a:pPr>
            <a:r>
              <a:rPr lang="en-US" sz="2400" dirty="0">
                <a:effectLst/>
              </a:rPr>
              <a:t>Neal has a systemic endothelial, arterial, inflammatory atherosclerosis – a highway problem!!!</a:t>
            </a:r>
          </a:p>
          <a:p>
            <a:pPr marL="0" indent="0" algn="ctr">
              <a:buNone/>
            </a:pPr>
            <a:endParaRPr lang="en-US" sz="2400" dirty="0">
              <a:effectLst/>
            </a:endParaRPr>
          </a:p>
          <a:p>
            <a:pPr marL="0" indent="0" algn="ctr">
              <a:buNone/>
            </a:pPr>
            <a:r>
              <a:rPr lang="en-US" sz="2400" dirty="0">
                <a:effectLst/>
              </a:rPr>
              <a:t>One of Neal’s root causes is </a:t>
            </a:r>
            <a:r>
              <a:rPr lang="en-US" sz="2400" b="1" u="sng" dirty="0">
                <a:effectLst/>
              </a:rPr>
              <a:t>insulin resistance </a:t>
            </a:r>
            <a:r>
              <a:rPr lang="en-US" sz="2400" dirty="0">
                <a:effectLst/>
              </a:rPr>
              <a:t>that went on so long he became diabetic before he was 45 years old and his sugars are being </a:t>
            </a:r>
            <a:r>
              <a:rPr lang="en-US" sz="2400" dirty="0" err="1">
                <a:effectLst/>
              </a:rPr>
              <a:t>suboptimally</a:t>
            </a:r>
            <a:r>
              <a:rPr lang="en-US" sz="2400" dirty="0">
                <a:effectLst/>
              </a:rPr>
              <a:t> treated and his insulin resistance isn’t being addressed at all!</a:t>
            </a:r>
          </a:p>
        </p:txBody>
      </p:sp>
      <p:pic>
        <p:nvPicPr>
          <p:cNvPr id="5" name="Content Placeholder 4">
            <a:extLst>
              <a:ext uri="{FF2B5EF4-FFF2-40B4-BE49-F238E27FC236}">
                <a16:creationId xmlns:a16="http://schemas.microsoft.com/office/drawing/2014/main" id="{83DF6384-0C1F-45B4-AFE4-7ADE0C4F0996}"/>
              </a:ext>
            </a:extLst>
          </p:cNvPr>
          <p:cNvPicPr>
            <a:picLocks noChangeAspect="1"/>
          </p:cNvPicPr>
          <p:nvPr/>
        </p:nvPicPr>
        <p:blipFill>
          <a:blip r:embed="rId2"/>
          <a:stretch>
            <a:fillRect/>
          </a:stretch>
        </p:blipFill>
        <p:spPr bwMode="auto">
          <a:xfrm>
            <a:off x="7467600" y="2057400"/>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19438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4800"/>
            <a:ext cx="8510588" cy="609601"/>
          </a:xfrm>
        </p:spPr>
        <p:txBody>
          <a:bodyPr/>
          <a:lstStyle/>
          <a:p>
            <a:r>
              <a:rPr lang="en-US" sz="3600" dirty="0">
                <a:effectLst/>
              </a:rPr>
              <a:t>Neal needs the numerous Benefits of Pioglitazone</a:t>
            </a:r>
          </a:p>
        </p:txBody>
      </p:sp>
      <p:sp>
        <p:nvSpPr>
          <p:cNvPr id="3" name="Content Placeholder 2"/>
          <p:cNvSpPr>
            <a:spLocks noGrp="1"/>
          </p:cNvSpPr>
          <p:nvPr>
            <p:ph idx="1"/>
          </p:nvPr>
        </p:nvSpPr>
        <p:spPr>
          <a:xfrm>
            <a:off x="311689" y="1295400"/>
            <a:ext cx="8540750" cy="5029200"/>
          </a:xfrm>
        </p:spPr>
        <p:txBody>
          <a:bodyPr/>
          <a:lstStyle/>
          <a:p>
            <a:pPr marL="0" indent="0" algn="ctr">
              <a:buNone/>
            </a:pPr>
            <a:r>
              <a:rPr lang="en-US" sz="2800" dirty="0"/>
              <a:t>Lower Free Fatty Acids</a:t>
            </a:r>
          </a:p>
          <a:p>
            <a:pPr marL="0" indent="0" algn="ctr">
              <a:buNone/>
            </a:pPr>
            <a:r>
              <a:rPr lang="en-US" sz="2800" dirty="0"/>
              <a:t>Improve HDL’s Efflux Capacity</a:t>
            </a:r>
          </a:p>
          <a:p>
            <a:pPr marL="0" indent="0" algn="ctr">
              <a:buNone/>
            </a:pPr>
            <a:r>
              <a:rPr lang="en-US" sz="2800" dirty="0"/>
              <a:t>Reduce TG/HDL ratio</a:t>
            </a:r>
          </a:p>
          <a:p>
            <a:pPr marL="0" indent="0" algn="ctr">
              <a:buNone/>
            </a:pPr>
            <a:r>
              <a:rPr lang="en-US" sz="2800" dirty="0"/>
              <a:t>Decrease ADMA &amp; improve endothelial function</a:t>
            </a:r>
          </a:p>
          <a:p>
            <a:pPr marL="0" indent="0" algn="ctr">
              <a:buNone/>
            </a:pPr>
            <a:r>
              <a:rPr lang="en-US" sz="2800" dirty="0"/>
              <a:t>Reduce microalbumin-</a:t>
            </a:r>
            <a:r>
              <a:rPr lang="en-US" sz="2800" dirty="0" err="1"/>
              <a:t>creat</a:t>
            </a:r>
            <a:r>
              <a:rPr lang="en-US" sz="2800" dirty="0"/>
              <a:t>. ratio</a:t>
            </a:r>
          </a:p>
          <a:p>
            <a:pPr marL="0" indent="0" algn="ctr">
              <a:buNone/>
            </a:pPr>
            <a:r>
              <a:rPr lang="en-US" sz="2800" dirty="0"/>
              <a:t>Rapid anti-inflammatory effects:</a:t>
            </a:r>
          </a:p>
          <a:p>
            <a:pPr marL="0" indent="0" algn="ctr">
              <a:buNone/>
            </a:pPr>
            <a:r>
              <a:rPr lang="en-US" sz="2400" dirty="0">
                <a:solidFill>
                  <a:srgbClr val="FFFF00"/>
                </a:solidFill>
              </a:rPr>
              <a:t>MMP-9 &amp; CRP- 3days; MCP- 10days</a:t>
            </a:r>
          </a:p>
          <a:p>
            <a:pPr marL="0" indent="0" algn="ctr">
              <a:buNone/>
            </a:pPr>
            <a:r>
              <a:rPr lang="en-US" sz="2800" dirty="0"/>
              <a:t>Creates anti-inflammatory macrophages</a:t>
            </a:r>
          </a:p>
          <a:p>
            <a:pPr marL="0" indent="0" algn="ctr">
              <a:buNone/>
            </a:pPr>
            <a:r>
              <a:rPr lang="en-US" sz="2800" dirty="0"/>
              <a:t>Glycemic benefits via liver, adipose tissue,                       beta cells &amp; muscle.</a:t>
            </a:r>
          </a:p>
          <a:p>
            <a:pPr marL="0" indent="0" algn="ctr">
              <a:buNone/>
            </a:pPr>
            <a:endParaRPr lang="en-US" sz="2800" dirty="0"/>
          </a:p>
          <a:p>
            <a:pPr marL="0" indent="0" algn="ctr">
              <a:buNone/>
            </a:pPr>
            <a:endParaRPr lang="en-US" sz="2800" dirty="0"/>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9053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25" y="838200"/>
            <a:ext cx="8540750" cy="5260975"/>
          </a:xfrm>
        </p:spPr>
        <p:txBody>
          <a:bodyPr/>
          <a:lstStyle/>
          <a:p>
            <a:pPr marL="0" indent="0" algn="ctr">
              <a:buNone/>
            </a:pPr>
            <a:r>
              <a:rPr lang="en-US" sz="1800" dirty="0">
                <a:solidFill>
                  <a:srgbClr val="FFC000"/>
                </a:solidFill>
              </a:rPr>
              <a:t>Yamanouchi, T., (2005). Comparison of metabolic effects of pioglitazone, metformin, and glimepiride over 1 year in Japanese patients with newly diagnosed Type 2 diabetes. </a:t>
            </a:r>
            <a:r>
              <a:rPr lang="en-US" sz="1800" i="1" dirty="0">
                <a:solidFill>
                  <a:srgbClr val="FFC000"/>
                </a:solidFill>
              </a:rPr>
              <a:t>Diabetic Medicine, 22</a:t>
            </a:r>
            <a:r>
              <a:rPr lang="en-US" sz="1800" dirty="0">
                <a:solidFill>
                  <a:srgbClr val="FFC000"/>
                </a:solidFill>
              </a:rPr>
              <a:t>(8), 980-985. </a:t>
            </a:r>
          </a:p>
          <a:p>
            <a:pPr marL="0" indent="0" algn="ctr">
              <a:buNone/>
            </a:pPr>
            <a:endParaRPr lang="en-US" sz="1800" dirty="0">
              <a:solidFill>
                <a:srgbClr val="FFC000"/>
              </a:solidFill>
            </a:endParaRPr>
          </a:p>
          <a:p>
            <a:pPr marL="0" indent="0" algn="ctr">
              <a:buNone/>
            </a:pPr>
            <a:r>
              <a:rPr lang="en-US" sz="1800" i="1" dirty="0" err="1">
                <a:solidFill>
                  <a:srgbClr val="FFC000"/>
                </a:solidFill>
              </a:rPr>
              <a:t>Khera</a:t>
            </a:r>
            <a:r>
              <a:rPr lang="en-US" sz="1800" i="1" dirty="0">
                <a:solidFill>
                  <a:srgbClr val="FFC000"/>
                </a:solidFill>
              </a:rPr>
              <a:t>, A. V., &amp; Rader, D. J. (2013). Cholesterol Efflux Capacity: Full Steam Ahead or a Bump in the Road?                                                                                  Arteriosclerosis, Thrombosis, and Vascular Biology, 33(7), 1449-1451</a:t>
            </a:r>
          </a:p>
          <a:p>
            <a:pPr marL="0" indent="0" algn="ctr">
              <a:buNone/>
            </a:pPr>
            <a:endParaRPr lang="en-US" sz="1800" i="1" dirty="0">
              <a:solidFill>
                <a:srgbClr val="FFC000"/>
              </a:solidFill>
            </a:endParaRPr>
          </a:p>
          <a:p>
            <a:pPr marL="0" indent="0" algn="ctr">
              <a:buNone/>
            </a:pPr>
            <a:r>
              <a:rPr lang="en-US" sz="1800" i="1" dirty="0">
                <a:solidFill>
                  <a:srgbClr val="FFC000"/>
                </a:solidFill>
              </a:rPr>
              <a:t>Nicholls, S. J., et. al. (2011). Lowering the Triglyceride/High-Density Lipoprotein Cholesterol Ratio Is Associated With the Beneficial Impact of Pioglitazone on Progression of Coronary Atherosclerosis in Diabetic Patients: Insights From the PERISCOPE (Pioglitazone Effect on Regression of Intravascular Sonographic Coronary Obstruction Prospective Evaluation) Study.                                                              J Am Coll </a:t>
            </a:r>
            <a:r>
              <a:rPr lang="en-US" sz="1800" i="1" dirty="0" err="1">
                <a:solidFill>
                  <a:srgbClr val="FFC000"/>
                </a:solidFill>
              </a:rPr>
              <a:t>Cardiol</a:t>
            </a:r>
            <a:r>
              <a:rPr lang="en-US" sz="1800" i="1" dirty="0">
                <a:solidFill>
                  <a:srgbClr val="FFC000"/>
                </a:solidFill>
              </a:rPr>
              <a:t>, 57(2), 153-159. </a:t>
            </a:r>
          </a:p>
          <a:p>
            <a:pPr marL="0" indent="0" algn="ctr">
              <a:buNone/>
            </a:pPr>
            <a:endParaRPr lang="en-US" sz="1800" i="1" dirty="0">
              <a:solidFill>
                <a:srgbClr val="FFC000"/>
              </a:solidFill>
            </a:endParaRPr>
          </a:p>
          <a:p>
            <a:pPr marL="0" indent="0" algn="ctr">
              <a:buNone/>
            </a:pPr>
            <a:r>
              <a:rPr lang="en-US" sz="1800" i="1" dirty="0" err="1">
                <a:solidFill>
                  <a:srgbClr val="FFC000"/>
                </a:solidFill>
              </a:rPr>
              <a:t>Staniloae</a:t>
            </a:r>
            <a:r>
              <a:rPr lang="en-US" sz="1800" i="1" dirty="0">
                <a:solidFill>
                  <a:srgbClr val="FFC000"/>
                </a:solidFill>
              </a:rPr>
              <a:t>, C., et. al. (2007). Pioglitazone improves endothelial function in non-diabetic patients with coronary artery disease. Cardiology, 108(3), 164-169. </a:t>
            </a:r>
          </a:p>
          <a:p>
            <a:pPr marL="0" indent="0" algn="ctr">
              <a:buNone/>
            </a:pPr>
            <a:endParaRPr lang="en-US" sz="1800" i="1" dirty="0">
              <a:solidFill>
                <a:srgbClr val="FFC000"/>
              </a:solidFill>
            </a:endParaRPr>
          </a:p>
          <a:p>
            <a:pPr marL="0" indent="0" algn="ctr">
              <a:buNone/>
            </a:pPr>
            <a:endParaRPr lang="en-US" sz="1800" i="1" dirty="0">
              <a:solidFill>
                <a:srgbClr val="FFC000"/>
              </a:solidFill>
            </a:endParaRPr>
          </a:p>
          <a:p>
            <a:pPr marL="0" indent="0" algn="ctr">
              <a:buNone/>
            </a:pPr>
            <a:endParaRPr lang="en-US" sz="1800" i="1" dirty="0">
              <a:solidFill>
                <a:srgbClr val="FFC000"/>
              </a:solidFill>
            </a:endParaRPr>
          </a:p>
          <a:p>
            <a:pPr marL="0" indent="0" algn="ctr">
              <a:buNone/>
            </a:pPr>
            <a:endParaRPr lang="en-US" sz="1800" i="1" dirty="0">
              <a:solidFill>
                <a:srgbClr val="FFC000"/>
              </a:solidFill>
            </a:endParaRP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437016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25" y="762000"/>
            <a:ext cx="8540750" cy="5337175"/>
          </a:xfrm>
        </p:spPr>
        <p:txBody>
          <a:bodyPr/>
          <a:lstStyle/>
          <a:p>
            <a:pPr marL="0" indent="0" algn="ctr">
              <a:buNone/>
            </a:pPr>
            <a:r>
              <a:rPr lang="en-US" sz="1800" dirty="0" err="1">
                <a:solidFill>
                  <a:srgbClr val="FFC000"/>
                </a:solidFill>
              </a:rPr>
              <a:t>Morikawa</a:t>
            </a:r>
            <a:r>
              <a:rPr lang="en-US" sz="1800" dirty="0">
                <a:solidFill>
                  <a:srgbClr val="FFC000"/>
                </a:solidFill>
              </a:rPr>
              <a:t>, A., et. al. (2011). Pioglitazone reduces urinary albumin excretion in renin-angiotensin system inhibitor-treated type 2 diabetic patients with hypertension and microalbuminuria: the APRIME study.                                                     </a:t>
            </a:r>
            <a:r>
              <a:rPr lang="en-US" sz="1800" dirty="0" err="1">
                <a:solidFill>
                  <a:srgbClr val="FFC000"/>
                </a:solidFill>
              </a:rPr>
              <a:t>Clin</a:t>
            </a:r>
            <a:r>
              <a:rPr lang="en-US" sz="1800" dirty="0">
                <a:solidFill>
                  <a:srgbClr val="FFC000"/>
                </a:solidFill>
              </a:rPr>
              <a:t> </a:t>
            </a:r>
            <a:r>
              <a:rPr lang="en-US" sz="1800" dirty="0" err="1">
                <a:solidFill>
                  <a:srgbClr val="FFC000"/>
                </a:solidFill>
              </a:rPr>
              <a:t>Exp</a:t>
            </a:r>
            <a:r>
              <a:rPr lang="en-US" sz="1800" dirty="0">
                <a:solidFill>
                  <a:srgbClr val="FFC000"/>
                </a:solidFill>
              </a:rPr>
              <a:t> </a:t>
            </a:r>
            <a:r>
              <a:rPr lang="en-US" sz="1800" dirty="0" err="1">
                <a:solidFill>
                  <a:srgbClr val="FFC000"/>
                </a:solidFill>
              </a:rPr>
              <a:t>Nephrol</a:t>
            </a:r>
            <a:r>
              <a:rPr lang="en-US" sz="1800" dirty="0">
                <a:solidFill>
                  <a:srgbClr val="FFC000"/>
                </a:solidFill>
              </a:rPr>
              <a:t>, 15(6), 848-853. </a:t>
            </a:r>
          </a:p>
          <a:p>
            <a:pPr marL="0" indent="0" algn="ctr">
              <a:buNone/>
            </a:pPr>
            <a:endParaRPr lang="en-US" sz="1800" dirty="0">
              <a:solidFill>
                <a:srgbClr val="FFC000"/>
              </a:solidFill>
            </a:endParaRPr>
          </a:p>
          <a:p>
            <a:pPr marL="0" indent="0" algn="ctr">
              <a:buNone/>
            </a:pPr>
            <a:r>
              <a:rPr lang="en-US" sz="1800" dirty="0" err="1">
                <a:solidFill>
                  <a:srgbClr val="FFC000"/>
                </a:solidFill>
              </a:rPr>
              <a:t>Forst</a:t>
            </a:r>
            <a:r>
              <a:rPr lang="en-US" sz="1800" dirty="0">
                <a:solidFill>
                  <a:srgbClr val="FFC000"/>
                </a:solidFill>
              </a:rPr>
              <a:t>, T., et. al. (2008). </a:t>
            </a:r>
            <a:r>
              <a:rPr lang="en-US" sz="1800" dirty="0" err="1">
                <a:solidFill>
                  <a:srgbClr val="FFC000"/>
                </a:solidFill>
              </a:rPr>
              <a:t>Pleiotrophic</a:t>
            </a:r>
            <a:r>
              <a:rPr lang="en-US" sz="1800" dirty="0">
                <a:solidFill>
                  <a:srgbClr val="FFC000"/>
                </a:solidFill>
              </a:rPr>
              <a:t> and anti-inflammatory effects of pioglitazone precede the metabolic activity in type 2 diabetic patients with coronary artery disease. </a:t>
            </a:r>
            <a:r>
              <a:rPr lang="en-US" sz="1800" i="1" dirty="0">
                <a:solidFill>
                  <a:srgbClr val="FFC000"/>
                </a:solidFill>
              </a:rPr>
              <a:t>Atherosclerosis, 197</a:t>
            </a:r>
            <a:r>
              <a:rPr lang="en-US" sz="1800" dirty="0">
                <a:solidFill>
                  <a:srgbClr val="FFC000"/>
                </a:solidFill>
              </a:rPr>
              <a:t>(1), 311-317. </a:t>
            </a:r>
          </a:p>
          <a:p>
            <a:pPr marL="0" indent="0" algn="ctr">
              <a:buNone/>
            </a:pPr>
            <a:endParaRPr lang="en-US" sz="1800" i="1" dirty="0">
              <a:solidFill>
                <a:srgbClr val="FFC000"/>
              </a:solidFill>
            </a:endParaRPr>
          </a:p>
          <a:p>
            <a:pPr marL="0" indent="0" algn="ctr">
              <a:buNone/>
            </a:pPr>
            <a:r>
              <a:rPr lang="en-US" sz="1800" i="1" dirty="0">
                <a:solidFill>
                  <a:srgbClr val="FFC000"/>
                </a:solidFill>
              </a:rPr>
              <a:t>Bloch, M., </a:t>
            </a:r>
            <a:r>
              <a:rPr lang="en-US" sz="1800" i="1" dirty="0" err="1">
                <a:solidFill>
                  <a:srgbClr val="FFC000"/>
                </a:solidFill>
              </a:rPr>
              <a:t>Prock</a:t>
            </a:r>
            <a:r>
              <a:rPr lang="en-US" sz="1800" i="1" dirty="0">
                <a:solidFill>
                  <a:srgbClr val="FFC000"/>
                </a:solidFill>
              </a:rPr>
              <a:t>, et. al. (2012). High-mobility group A1 protein: a new coregulator of peroxisome proliferator-activated receptor-gamma-mediated </a:t>
            </a:r>
            <a:r>
              <a:rPr lang="en-US" sz="1800" i="1" dirty="0" err="1">
                <a:solidFill>
                  <a:srgbClr val="FFC000"/>
                </a:solidFill>
              </a:rPr>
              <a:t>transrepression</a:t>
            </a:r>
            <a:r>
              <a:rPr lang="en-US" sz="1800" i="1" dirty="0">
                <a:solidFill>
                  <a:srgbClr val="FFC000"/>
                </a:solidFill>
              </a:rPr>
              <a:t> in the vasculature. </a:t>
            </a:r>
            <a:r>
              <a:rPr lang="en-US" sz="1800" i="1" dirty="0" err="1">
                <a:solidFill>
                  <a:srgbClr val="FFC000"/>
                </a:solidFill>
              </a:rPr>
              <a:t>Circ</a:t>
            </a:r>
            <a:r>
              <a:rPr lang="en-US" sz="1800" i="1" dirty="0">
                <a:solidFill>
                  <a:srgbClr val="FFC000"/>
                </a:solidFill>
              </a:rPr>
              <a:t> Res, 110(3), 394-405. </a:t>
            </a:r>
          </a:p>
          <a:p>
            <a:pPr marL="0" indent="0" algn="ctr">
              <a:buNone/>
            </a:pPr>
            <a:endParaRPr lang="en-US" sz="1800" i="1" dirty="0">
              <a:solidFill>
                <a:srgbClr val="FFC000"/>
              </a:solidFill>
            </a:endParaRPr>
          </a:p>
          <a:p>
            <a:pPr marL="0" indent="0" algn="ctr">
              <a:buNone/>
            </a:pPr>
            <a:r>
              <a:rPr lang="en-US" sz="1800" i="1" dirty="0" err="1">
                <a:solidFill>
                  <a:srgbClr val="FFC000"/>
                </a:solidFill>
              </a:rPr>
              <a:t>DeFronzo</a:t>
            </a:r>
            <a:r>
              <a:rPr lang="en-US" sz="1800" i="1" dirty="0">
                <a:solidFill>
                  <a:srgbClr val="FFC000"/>
                </a:solidFill>
              </a:rPr>
              <a:t>, R. A. (2009). From the Triumvirate to the Ominous Octet: A New Paradigm for the Treatment of Type 2 Diabetes Mellitus.                                            Diabetes, 58(4), 773-795. </a:t>
            </a:r>
          </a:p>
          <a:p>
            <a:pPr marL="0" indent="0" algn="ctr">
              <a:buNone/>
            </a:pPr>
            <a:endParaRPr lang="en-US" sz="1800" i="1" dirty="0">
              <a:solidFill>
                <a:srgbClr val="FFC000"/>
              </a:solidFill>
            </a:endParaRPr>
          </a:p>
          <a:p>
            <a:pPr marL="0" indent="0" algn="ctr">
              <a:buNone/>
            </a:pPr>
            <a:endParaRPr lang="en-US" sz="1800" i="1" dirty="0">
              <a:solidFill>
                <a:srgbClr val="FFC000"/>
              </a:solidFill>
            </a:endParaRP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003477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4163"/>
          </a:xfrm>
        </p:spPr>
        <p:txBody>
          <a:bodyPr/>
          <a:lstStyle/>
          <a:p>
            <a:pPr>
              <a:defRPr/>
            </a:pPr>
            <a:r>
              <a:rPr lang="en-US" sz="3200" dirty="0" err="1"/>
              <a:t>Pioglitazone</a:t>
            </a:r>
            <a:r>
              <a:rPr lang="en-US" sz="3200" dirty="0"/>
              <a:t> Regressed CAD, Reduced Inflammation and Improved Endothelial Function in Pre-diabetics</a:t>
            </a:r>
          </a:p>
        </p:txBody>
      </p:sp>
      <p:sp>
        <p:nvSpPr>
          <p:cNvPr id="3" name="Content Placeholder 2"/>
          <p:cNvSpPr>
            <a:spLocks noGrp="1"/>
          </p:cNvSpPr>
          <p:nvPr>
            <p:ph idx="1"/>
          </p:nvPr>
        </p:nvSpPr>
        <p:spPr>
          <a:xfrm>
            <a:off x="301625" y="1904999"/>
            <a:ext cx="8842375" cy="3276601"/>
          </a:xfrm>
        </p:spPr>
        <p:txBody>
          <a:bodyPr/>
          <a:lstStyle/>
          <a:p>
            <a:pPr>
              <a:defRPr/>
            </a:pPr>
            <a:r>
              <a:rPr lang="en-US" sz="2400" dirty="0"/>
              <a:t>30 pre-diabetic (2hr. -140-200 mg/</a:t>
            </a:r>
            <a:r>
              <a:rPr lang="en-US" sz="2400" dirty="0" err="1"/>
              <a:t>dL</a:t>
            </a:r>
            <a:r>
              <a:rPr lang="en-US" sz="2400" dirty="0"/>
              <a:t>) pts; 40-70% CAD lesions with thin caps and large necrotic core; randomized to </a:t>
            </a:r>
            <a:r>
              <a:rPr lang="en-US" sz="2400" dirty="0">
                <a:solidFill>
                  <a:srgbClr val="FFFF00"/>
                </a:solidFill>
              </a:rPr>
              <a:t>6 mos. </a:t>
            </a:r>
            <a:r>
              <a:rPr lang="en-US" sz="2400" dirty="0" err="1">
                <a:solidFill>
                  <a:srgbClr val="FFFF00"/>
                </a:solidFill>
              </a:rPr>
              <a:t>pio</a:t>
            </a:r>
            <a:r>
              <a:rPr lang="en-US" sz="2400" dirty="0">
                <a:solidFill>
                  <a:srgbClr val="FFFF00"/>
                </a:solidFill>
              </a:rPr>
              <a:t> 15mg/d or placebo</a:t>
            </a:r>
            <a:r>
              <a:rPr lang="en-US" sz="2400" dirty="0"/>
              <a:t>; both got ‘standard’ </a:t>
            </a:r>
            <a:r>
              <a:rPr lang="en-US" sz="2400" dirty="0" err="1"/>
              <a:t>rx</a:t>
            </a:r>
            <a:endParaRPr lang="en-US" sz="2400" dirty="0"/>
          </a:p>
          <a:p>
            <a:pPr>
              <a:buNone/>
              <a:defRPr/>
            </a:pPr>
            <a:endParaRPr lang="en-US" sz="2400" dirty="0"/>
          </a:p>
          <a:p>
            <a:r>
              <a:rPr lang="en-US" sz="2400" dirty="0"/>
              <a:t>CAD results via </a:t>
            </a:r>
            <a:r>
              <a:rPr lang="en-US" sz="2400" dirty="0">
                <a:solidFill>
                  <a:srgbClr val="FFFF00"/>
                </a:solidFill>
              </a:rPr>
              <a:t>IVUS</a:t>
            </a:r>
            <a:r>
              <a:rPr lang="en-US" sz="2400" dirty="0"/>
              <a:t> beneficial for </a:t>
            </a:r>
            <a:r>
              <a:rPr lang="en-US" sz="2400" dirty="0" err="1"/>
              <a:t>pio</a:t>
            </a:r>
            <a:r>
              <a:rPr lang="en-US" sz="2400" dirty="0"/>
              <a:t>:</a:t>
            </a:r>
          </a:p>
          <a:p>
            <a:pPr>
              <a:buNone/>
            </a:pPr>
            <a:r>
              <a:rPr lang="en-US" sz="2400" dirty="0"/>
              <a:t>         </a:t>
            </a:r>
            <a:r>
              <a:rPr lang="en-US" sz="2400" dirty="0">
                <a:solidFill>
                  <a:srgbClr val="FFFF00"/>
                </a:solidFill>
              </a:rPr>
              <a:t>plaque burden decreased </a:t>
            </a:r>
            <a:r>
              <a:rPr lang="en-US" sz="2400" dirty="0"/>
              <a:t>10.3% p &lt;0.05</a:t>
            </a:r>
          </a:p>
          <a:p>
            <a:pPr>
              <a:buNone/>
            </a:pPr>
            <a:r>
              <a:rPr lang="en-US" sz="2400" dirty="0">
                <a:solidFill>
                  <a:srgbClr val="FFFF00"/>
                </a:solidFill>
              </a:rPr>
              <a:t>         thin-cap </a:t>
            </a:r>
            <a:r>
              <a:rPr lang="en-US" sz="2400" dirty="0" err="1">
                <a:solidFill>
                  <a:srgbClr val="FFFF00"/>
                </a:solidFill>
              </a:rPr>
              <a:t>fibroatheroma</a:t>
            </a:r>
            <a:r>
              <a:rPr lang="en-US" sz="2400" dirty="0">
                <a:solidFill>
                  <a:srgbClr val="FFFF00"/>
                </a:solidFill>
              </a:rPr>
              <a:t> prevalence </a:t>
            </a:r>
            <a:r>
              <a:rPr lang="en-US" sz="2400" dirty="0"/>
              <a:t>11% vs. 22% p &lt; 0.05</a:t>
            </a:r>
          </a:p>
          <a:p>
            <a:pPr>
              <a:buNone/>
            </a:pPr>
            <a:r>
              <a:rPr lang="en-US" sz="2400" dirty="0"/>
              <a:t>         </a:t>
            </a:r>
            <a:r>
              <a:rPr lang="en-US" sz="2400" dirty="0">
                <a:solidFill>
                  <a:srgbClr val="FFFF00"/>
                </a:solidFill>
              </a:rPr>
              <a:t>necrotic core area </a:t>
            </a:r>
            <a:r>
              <a:rPr lang="en-US" sz="2400" dirty="0"/>
              <a:t>16.8% vs. 31.7%  p &lt; 0.05</a:t>
            </a:r>
          </a:p>
          <a:p>
            <a:pPr>
              <a:defRPr/>
            </a:pPr>
            <a:endParaRPr lang="en-US" sz="2800" dirty="0"/>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TextBox 4"/>
          <p:cNvSpPr txBox="1"/>
          <p:nvPr/>
        </p:nvSpPr>
        <p:spPr>
          <a:xfrm>
            <a:off x="457200" y="5410200"/>
            <a:ext cx="8229600" cy="1015663"/>
          </a:xfrm>
          <a:prstGeom prst="rect">
            <a:avLst/>
          </a:prstGeom>
          <a:noFill/>
        </p:spPr>
        <p:txBody>
          <a:bodyPr wrap="square" rtlCol="0">
            <a:spAutoFit/>
          </a:bodyPr>
          <a:lstStyle/>
          <a:p>
            <a:pPr algn="ctr"/>
            <a:r>
              <a:rPr lang="en-US" sz="2000" dirty="0">
                <a:solidFill>
                  <a:srgbClr val="FFC000"/>
                </a:solidFill>
              </a:rPr>
              <a:t>Yang, H. B., et. al. (2012). Pioglitazone induces regression and stabilization of coronary atherosclerotic plaques in patients with impaired glucose tolerance. </a:t>
            </a:r>
            <a:r>
              <a:rPr lang="en-US" sz="2000" i="1" dirty="0" err="1">
                <a:solidFill>
                  <a:srgbClr val="FFC000"/>
                </a:solidFill>
              </a:rPr>
              <a:t>Diabet</a:t>
            </a:r>
            <a:r>
              <a:rPr lang="en-US" sz="2000" i="1" dirty="0">
                <a:solidFill>
                  <a:srgbClr val="FFC000"/>
                </a:solidFill>
              </a:rPr>
              <a:t> Med, 29</a:t>
            </a:r>
            <a:r>
              <a:rPr lang="en-US" sz="2000" dirty="0">
                <a:solidFill>
                  <a:srgbClr val="FFC000"/>
                </a:solidFill>
              </a:rPr>
              <a:t>(3), 359-365. </a:t>
            </a:r>
          </a:p>
        </p:txBody>
      </p:sp>
    </p:spTree>
    <p:extLst>
      <p:ext uri="{BB962C8B-B14F-4D97-AF65-F5344CB8AC3E}">
        <p14:creationId xmlns:p14="http://schemas.microsoft.com/office/powerpoint/2010/main" val="393652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47C968F4-A222-4B0D-B5BC-3017A5112CB6}"/>
              </a:ext>
            </a:extLst>
          </p:cNvPr>
          <p:cNvSpPr/>
          <p:nvPr/>
        </p:nvSpPr>
        <p:spPr bwMode="auto">
          <a:xfrm>
            <a:off x="1066800" y="4114800"/>
            <a:ext cx="1447800" cy="99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Vitamin 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Neal</a:t>
            </a:r>
            <a:r>
              <a:rPr lang="en-US" b="1" dirty="0"/>
              <a:t>’s level is low at 23</a:t>
            </a:r>
            <a:endParaRPr kumimoji="0" 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16304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Rot="1" noChangeArrowheads="1"/>
          </p:cNvSpPr>
          <p:nvPr>
            <p:ph type="title"/>
          </p:nvPr>
        </p:nvSpPr>
        <p:spPr>
          <a:xfrm>
            <a:off x="0" y="0"/>
            <a:ext cx="9144000" cy="914400"/>
          </a:xfrm>
        </p:spPr>
        <p:txBody>
          <a:bodyPr/>
          <a:lstStyle/>
          <a:p>
            <a:pPr eaLnBrk="1" hangingPunct="1">
              <a:defRPr/>
            </a:pPr>
            <a:r>
              <a:rPr lang="en-US" sz="3200" dirty="0" err="1"/>
              <a:t>Vit</a:t>
            </a:r>
            <a:r>
              <a:rPr lang="en-US" sz="3200" dirty="0"/>
              <a:t>. D Levels Associated with Asymmetric </a:t>
            </a:r>
            <a:r>
              <a:rPr lang="en-US" sz="3200" dirty="0" err="1"/>
              <a:t>Dimethylarginine</a:t>
            </a:r>
            <a:r>
              <a:rPr lang="en-US" sz="3200" dirty="0"/>
              <a:t> (ADMA)</a:t>
            </a:r>
          </a:p>
        </p:txBody>
      </p:sp>
      <p:sp>
        <p:nvSpPr>
          <p:cNvPr id="1238019" name="Rectangle 3"/>
          <p:cNvSpPr>
            <a:spLocks noGrp="1" noRot="1" noChangeArrowheads="1"/>
          </p:cNvSpPr>
          <p:nvPr>
            <p:ph type="body" idx="1"/>
          </p:nvPr>
        </p:nvSpPr>
        <p:spPr>
          <a:xfrm>
            <a:off x="227012" y="914400"/>
            <a:ext cx="8689975" cy="4495800"/>
          </a:xfrm>
        </p:spPr>
        <p:txBody>
          <a:bodyPr/>
          <a:lstStyle/>
          <a:p>
            <a:pPr eaLnBrk="1" hangingPunct="1">
              <a:defRPr/>
            </a:pPr>
            <a:r>
              <a:rPr lang="en-US" sz="2800" dirty="0"/>
              <a:t>253 subjects aged 51-77</a:t>
            </a:r>
          </a:p>
          <a:p>
            <a:pPr eaLnBrk="1" hangingPunct="1">
              <a:defRPr/>
            </a:pPr>
            <a:endParaRPr lang="en-US" sz="2800" dirty="0"/>
          </a:p>
          <a:p>
            <a:pPr eaLnBrk="1" hangingPunct="1">
              <a:defRPr/>
            </a:pPr>
            <a:r>
              <a:rPr lang="en-US" sz="2800" dirty="0"/>
              <a:t>On univariate analyses, low </a:t>
            </a:r>
            <a:r>
              <a:rPr lang="en-US" sz="2800" dirty="0" err="1"/>
              <a:t>vit</a:t>
            </a:r>
            <a:r>
              <a:rPr lang="en-US" sz="2800" dirty="0"/>
              <a:t>. D (&lt;30) was inversely correlated with concentrations of ADMA </a:t>
            </a:r>
          </a:p>
          <a:p>
            <a:pPr eaLnBrk="1" hangingPunct="1">
              <a:defRPr/>
            </a:pPr>
            <a:endParaRPr lang="en-US" sz="2800" dirty="0"/>
          </a:p>
          <a:p>
            <a:pPr eaLnBrk="1" hangingPunct="1">
              <a:defRPr/>
            </a:pPr>
            <a:r>
              <a:rPr lang="en-US" sz="2800" dirty="0"/>
              <a:t>Seasonal fluctuations in </a:t>
            </a:r>
            <a:r>
              <a:rPr lang="en-US" sz="2800" dirty="0" err="1"/>
              <a:t>vit</a:t>
            </a:r>
            <a:r>
              <a:rPr lang="en-US" sz="2800" dirty="0"/>
              <a:t>. D were associated with reciprocal ADMA concentration fluctuations</a:t>
            </a:r>
          </a:p>
          <a:p>
            <a:pPr eaLnBrk="1" hangingPunct="1">
              <a:defRPr/>
            </a:pPr>
            <a:endParaRPr lang="en-US" sz="2800" dirty="0"/>
          </a:p>
          <a:p>
            <a:pPr eaLnBrk="1" hangingPunct="1">
              <a:defRPr/>
            </a:pPr>
            <a:r>
              <a:rPr lang="en-US" sz="2800" dirty="0"/>
              <a:t>On multiple linear analysis, ADMA concentrations were inversely correlated with </a:t>
            </a:r>
            <a:r>
              <a:rPr lang="en-US" sz="2800" dirty="0" err="1"/>
              <a:t>vit</a:t>
            </a:r>
            <a:r>
              <a:rPr lang="en-US" sz="2800" dirty="0"/>
              <a:t>. D concentrations       (</a:t>
            </a:r>
            <a:r>
              <a:rPr lang="el-GR" sz="2800" dirty="0"/>
              <a:t>β=−0.19, </a:t>
            </a:r>
            <a:r>
              <a:rPr lang="en-US" sz="2800" i="1" dirty="0"/>
              <a:t>P=.</a:t>
            </a:r>
            <a:r>
              <a:rPr lang="en-US" sz="2800" dirty="0"/>
              <a:t>003)</a:t>
            </a:r>
          </a:p>
        </p:txBody>
      </p:sp>
      <p:sp>
        <p:nvSpPr>
          <p:cNvPr id="101381" name="TextBox 5"/>
          <p:cNvSpPr txBox="1">
            <a:spLocks noChangeArrowheads="1"/>
          </p:cNvSpPr>
          <p:nvPr/>
        </p:nvSpPr>
        <p:spPr bwMode="auto">
          <a:xfrm>
            <a:off x="457200" y="5715000"/>
            <a:ext cx="7815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solidFill>
                <a:srgbClr val="FFC000"/>
              </a:solidFill>
            </a:endParaRPr>
          </a:p>
        </p:txBody>
      </p:sp>
      <p:sp>
        <p:nvSpPr>
          <p:cNvPr id="101382" name="TextBox 5"/>
          <p:cNvSpPr txBox="1">
            <a:spLocks noChangeArrowheads="1"/>
          </p:cNvSpPr>
          <p:nvPr/>
        </p:nvSpPr>
        <p:spPr bwMode="auto">
          <a:xfrm>
            <a:off x="-8351" y="608488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dirty="0">
                <a:solidFill>
                  <a:srgbClr val="FFC000"/>
                </a:solidFill>
              </a:rPr>
              <a:t>Ngo, D.T., </a:t>
            </a:r>
            <a:r>
              <a:rPr lang="en-US" dirty="0" err="1">
                <a:solidFill>
                  <a:srgbClr val="FFC000"/>
                </a:solidFill>
              </a:rPr>
              <a:t>BPharm</a:t>
            </a:r>
            <a:r>
              <a:rPr lang="en-US" dirty="0">
                <a:solidFill>
                  <a:srgbClr val="FFC000"/>
                </a:solidFill>
              </a:rPr>
              <a:t>, et. al. American Journal of Medicine, </a:t>
            </a:r>
          </a:p>
          <a:p>
            <a:pPr algn="ctr"/>
            <a:r>
              <a:rPr lang="en-US" dirty="0">
                <a:solidFill>
                  <a:srgbClr val="FFC000"/>
                </a:solidFill>
              </a:rPr>
              <a:t>April 2010. Vol. 123, Issue 4: 335-341</a:t>
            </a:r>
          </a:p>
          <a:p>
            <a:endParaRPr lang="en-US" dirty="0"/>
          </a:p>
        </p:txBody>
      </p:sp>
    </p:spTree>
    <p:extLst>
      <p:ext uri="{BB962C8B-B14F-4D97-AF65-F5344CB8AC3E}">
        <p14:creationId xmlns:p14="http://schemas.microsoft.com/office/powerpoint/2010/main" val="443823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47C968F4-A222-4B0D-B5BC-3017A5112CB6}"/>
              </a:ext>
            </a:extLst>
          </p:cNvPr>
          <p:cNvSpPr/>
          <p:nvPr/>
        </p:nvSpPr>
        <p:spPr bwMode="auto">
          <a:xfrm>
            <a:off x="3429000" y="4029351"/>
            <a:ext cx="1676400" cy="69504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Periodontal Disease</a:t>
            </a:r>
            <a:endParaRPr kumimoji="0" lang="en-US" sz="1800" b="1"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E8B0301C-FDA6-4E42-9C4F-197FE6B44B05}"/>
              </a:ext>
            </a:extLst>
          </p:cNvPr>
          <p:cNvSpPr/>
          <p:nvPr/>
        </p:nvSpPr>
        <p:spPr bwMode="auto">
          <a:xfrm>
            <a:off x="3314700" y="4747443"/>
            <a:ext cx="1676400" cy="69504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a:t>Endodontal</a:t>
            </a:r>
            <a:r>
              <a:rPr lang="en-US" b="1" dirty="0"/>
              <a:t> Disease</a:t>
            </a:r>
            <a:endParaRPr kumimoji="0" 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25222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609600"/>
          </a:xfrm>
        </p:spPr>
        <p:txBody>
          <a:bodyPr/>
          <a:lstStyle/>
          <a:p>
            <a:pPr>
              <a:defRPr/>
            </a:pPr>
            <a:r>
              <a:rPr lang="en-US" sz="3600" dirty="0"/>
              <a:t>Oral Pathogens and Acute Heart Attack</a:t>
            </a:r>
          </a:p>
        </p:txBody>
      </p:sp>
      <p:sp>
        <p:nvSpPr>
          <p:cNvPr id="3" name="Content Placeholder 2"/>
          <p:cNvSpPr>
            <a:spLocks noGrp="1"/>
          </p:cNvSpPr>
          <p:nvPr>
            <p:ph idx="1"/>
          </p:nvPr>
        </p:nvSpPr>
        <p:spPr>
          <a:xfrm>
            <a:off x="301625" y="1295400"/>
            <a:ext cx="8540750" cy="4038600"/>
          </a:xfrm>
        </p:spPr>
        <p:txBody>
          <a:bodyPr/>
          <a:lstStyle/>
          <a:p>
            <a:pPr marL="0" indent="0" algn="ctr">
              <a:buNone/>
              <a:defRPr/>
            </a:pPr>
            <a:r>
              <a:rPr lang="en-US" sz="2800" dirty="0"/>
              <a:t>101 acute heart attack pts; obstructing clot and arterial blood analyzed by PCR for oral pathogens</a:t>
            </a:r>
          </a:p>
          <a:p>
            <a:pPr algn="ctr">
              <a:defRPr/>
            </a:pPr>
            <a:endParaRPr lang="en-US" sz="2800" dirty="0"/>
          </a:p>
          <a:p>
            <a:pPr marL="0" indent="0" algn="ctr">
              <a:buNone/>
              <a:defRPr/>
            </a:pPr>
            <a:r>
              <a:rPr lang="en-US" sz="2800" dirty="0"/>
              <a:t>Bacterial DNA load 16 times greater in the clots than the arterial blood samples</a:t>
            </a:r>
          </a:p>
          <a:p>
            <a:pPr algn="ctr">
              <a:defRPr/>
            </a:pPr>
            <a:endParaRPr lang="en-US" sz="2800" dirty="0"/>
          </a:p>
          <a:p>
            <a:pPr marL="0" indent="0" algn="ctr">
              <a:buNone/>
              <a:defRPr/>
            </a:pPr>
            <a:r>
              <a:rPr lang="en-US" sz="2800" b="1" i="1" dirty="0"/>
              <a:t>Oral </a:t>
            </a:r>
            <a:r>
              <a:rPr lang="en-US" sz="2800" b="1" i="1" dirty="0" err="1"/>
              <a:t>viridans</a:t>
            </a:r>
            <a:r>
              <a:rPr lang="en-US" sz="2800" b="1" i="1" dirty="0"/>
              <a:t> streptococci </a:t>
            </a:r>
            <a:r>
              <a:rPr lang="en-US" sz="2800" dirty="0"/>
              <a:t>found in 78% of thrombi; </a:t>
            </a:r>
            <a:r>
              <a:rPr lang="en-US" sz="2800" b="1" i="1" dirty="0"/>
              <a:t>PD pathogens</a:t>
            </a:r>
            <a:r>
              <a:rPr lang="en-US" sz="2800" dirty="0"/>
              <a:t> found in 35% of thrombi</a:t>
            </a:r>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45061" name="TextBox 4"/>
          <p:cNvSpPr txBox="1">
            <a:spLocks noChangeArrowheads="1"/>
          </p:cNvSpPr>
          <p:nvPr/>
        </p:nvSpPr>
        <p:spPr bwMode="auto">
          <a:xfrm>
            <a:off x="301625" y="5715000"/>
            <a:ext cx="8510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dirty="0" err="1">
                <a:solidFill>
                  <a:srgbClr val="FFC000"/>
                </a:solidFill>
                <a:latin typeface="Times New Roman" pitchFamily="18" charset="0"/>
              </a:rPr>
              <a:t>Pessi</a:t>
            </a:r>
            <a:r>
              <a:rPr lang="en-US" dirty="0">
                <a:solidFill>
                  <a:srgbClr val="FFC000"/>
                </a:solidFill>
                <a:latin typeface="Times New Roman" pitchFamily="18" charset="0"/>
              </a:rPr>
              <a:t>, T., et. al. (2013). Bacterial signatures in thrombus aspirates of patients with myocardial infarction. </a:t>
            </a:r>
            <a:r>
              <a:rPr lang="en-US" i="1" dirty="0">
                <a:solidFill>
                  <a:srgbClr val="FFC000"/>
                </a:solidFill>
                <a:latin typeface="Times New Roman" pitchFamily="18" charset="0"/>
              </a:rPr>
              <a:t>Circulation, 127</a:t>
            </a:r>
            <a:r>
              <a:rPr lang="pt-BR" dirty="0">
                <a:solidFill>
                  <a:srgbClr val="FFC000"/>
                </a:solidFill>
                <a:latin typeface="Times New Roman" pitchFamily="18" charset="0"/>
              </a:rPr>
              <a:t>(11), 1219-1228, e1211-1216. </a:t>
            </a:r>
            <a:endParaRPr lang="en-US" dirty="0">
              <a:solidFill>
                <a:srgbClr val="FFC000"/>
              </a:solidFill>
            </a:endParaRPr>
          </a:p>
        </p:txBody>
      </p:sp>
    </p:spTree>
    <p:extLst>
      <p:ext uri="{BB962C8B-B14F-4D97-AF65-F5344CB8AC3E}">
        <p14:creationId xmlns:p14="http://schemas.microsoft.com/office/powerpoint/2010/main" val="1846636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609600"/>
          </a:xfrm>
        </p:spPr>
        <p:txBody>
          <a:bodyPr/>
          <a:lstStyle/>
          <a:p>
            <a:pPr>
              <a:defRPr/>
            </a:pPr>
            <a:r>
              <a:rPr lang="en-US" sz="3600" dirty="0"/>
              <a:t>Oral Pathogens and Acute Heart Attack</a:t>
            </a:r>
          </a:p>
        </p:txBody>
      </p:sp>
      <p:sp>
        <p:nvSpPr>
          <p:cNvPr id="3" name="Content Placeholder 2"/>
          <p:cNvSpPr>
            <a:spLocks noGrp="1"/>
          </p:cNvSpPr>
          <p:nvPr>
            <p:ph idx="1"/>
          </p:nvPr>
        </p:nvSpPr>
        <p:spPr>
          <a:xfrm>
            <a:off x="301625" y="762000"/>
            <a:ext cx="8540750" cy="4572000"/>
          </a:xfrm>
        </p:spPr>
        <p:txBody>
          <a:bodyPr/>
          <a:lstStyle/>
          <a:p>
            <a:pPr marL="0" indent="0" algn="ctr">
              <a:buNone/>
              <a:defRPr/>
            </a:pPr>
            <a:r>
              <a:rPr lang="en-US" sz="2800" dirty="0"/>
              <a:t>30 </a:t>
            </a:r>
            <a:r>
              <a:rPr lang="en-US" sz="2800" dirty="0" err="1"/>
              <a:t>pts</a:t>
            </a:r>
            <a:r>
              <a:rPr lang="en-US" sz="2800" dirty="0"/>
              <a:t> had panoramic CT imaging</a:t>
            </a:r>
          </a:p>
          <a:p>
            <a:pPr algn="ctr">
              <a:defRPr/>
            </a:pPr>
            <a:endParaRPr lang="en-US" sz="2800" dirty="0"/>
          </a:p>
          <a:p>
            <a:pPr marL="0" indent="0" algn="ctr">
              <a:buNone/>
              <a:defRPr/>
            </a:pPr>
            <a:r>
              <a:rPr lang="en-US" sz="2800" dirty="0"/>
              <a:t>~50% showed </a:t>
            </a:r>
            <a:r>
              <a:rPr lang="en-US" sz="2800" dirty="0" err="1"/>
              <a:t>periapical</a:t>
            </a:r>
            <a:r>
              <a:rPr lang="en-US" sz="2800" dirty="0"/>
              <a:t> abscess</a:t>
            </a:r>
          </a:p>
          <a:p>
            <a:pPr algn="ctr">
              <a:defRPr/>
            </a:pPr>
            <a:endParaRPr lang="en-US" sz="2800" dirty="0"/>
          </a:p>
          <a:p>
            <a:pPr marL="0" indent="0" algn="ctr">
              <a:buNone/>
              <a:defRPr/>
            </a:pPr>
            <a:r>
              <a:rPr lang="en-US" sz="2800" dirty="0"/>
              <a:t>If </a:t>
            </a:r>
            <a:r>
              <a:rPr lang="en-US" sz="2800" dirty="0" err="1"/>
              <a:t>pt’s</a:t>
            </a:r>
            <a:r>
              <a:rPr lang="en-US" sz="2800" dirty="0"/>
              <a:t> thrombus was positive for strep </a:t>
            </a:r>
            <a:r>
              <a:rPr lang="en-US" sz="2800" dirty="0" err="1"/>
              <a:t>viridans</a:t>
            </a:r>
            <a:r>
              <a:rPr lang="en-US" sz="2800" dirty="0"/>
              <a:t> DNA, they were 13 times more likely to have a </a:t>
            </a:r>
            <a:r>
              <a:rPr lang="en-US" sz="2800" dirty="0" err="1"/>
              <a:t>periapical</a:t>
            </a:r>
            <a:r>
              <a:rPr lang="en-US" sz="2800" dirty="0"/>
              <a:t> abscess</a:t>
            </a:r>
          </a:p>
          <a:p>
            <a:pPr marL="0" indent="0">
              <a:buFont typeface="Wingdings" pitchFamily="2" charset="2"/>
              <a:buNone/>
              <a:defRPr/>
            </a:pPr>
            <a:endParaRPr lang="en-US" sz="2800" dirty="0"/>
          </a:p>
          <a:p>
            <a:pPr marL="0" indent="0">
              <a:buFont typeface="Wingdings" pitchFamily="2" charset="2"/>
              <a:buNone/>
              <a:defRPr/>
            </a:pPr>
            <a:r>
              <a:rPr lang="en-US" sz="2800" dirty="0"/>
              <a:t>            OR 13.2 (95% CI 2.11 – 82.5) p=0.004</a:t>
            </a:r>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49157" name="TextBox 4"/>
          <p:cNvSpPr txBox="1">
            <a:spLocks noChangeArrowheads="1"/>
          </p:cNvSpPr>
          <p:nvPr/>
        </p:nvSpPr>
        <p:spPr bwMode="auto">
          <a:xfrm>
            <a:off x="381000" y="5486400"/>
            <a:ext cx="8431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solidFill>
                  <a:srgbClr val="FFC000"/>
                </a:solidFill>
              </a:rPr>
              <a:t>Pessi, T., et. al. (2013). Bacterial signatures in thrombus aspirates of patients with myocardial infarction. Circulation, 127(11), 1219-1228, e1211-1216. </a:t>
            </a:r>
            <a:endParaRPr lang="en-US" dirty="0">
              <a:solidFill>
                <a:srgbClr val="FFC000"/>
              </a:solidFill>
            </a:endParaRPr>
          </a:p>
        </p:txBody>
      </p:sp>
    </p:spTree>
    <p:extLst>
      <p:ext uri="{BB962C8B-B14F-4D97-AF65-F5344CB8AC3E}">
        <p14:creationId xmlns:p14="http://schemas.microsoft.com/office/powerpoint/2010/main" val="162087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8" name="Content Placeholder 7">
            <a:extLst>
              <a:ext uri="{FF2B5EF4-FFF2-40B4-BE49-F238E27FC236}">
                <a16:creationId xmlns:a16="http://schemas.microsoft.com/office/drawing/2014/main" id="{94D716EE-15FD-42C7-95C0-FCCEB1D32AAF}"/>
              </a:ext>
            </a:extLst>
          </p:cNvPr>
          <p:cNvSpPr>
            <a:spLocks noGrp="1"/>
          </p:cNvSpPr>
          <p:nvPr>
            <p:ph idx="1"/>
          </p:nvPr>
        </p:nvSpPr>
        <p:spPr>
          <a:xfrm>
            <a:off x="76200" y="1315530"/>
            <a:ext cx="8991600" cy="4578348"/>
          </a:xfrm>
        </p:spPr>
        <p:txBody>
          <a:bodyPr/>
          <a:lstStyle/>
          <a:p>
            <a:pPr marL="0" indent="0" algn="ctr">
              <a:buNone/>
            </a:pPr>
            <a:r>
              <a:rPr lang="en-US" sz="2400" dirty="0">
                <a:effectLst/>
              </a:rPr>
              <a:t>Previous studies have suggested that coronary heart disease (CHD) may be associated with accelerated cognitive decline. </a:t>
            </a:r>
          </a:p>
          <a:p>
            <a:pPr marL="0" indent="0" algn="ctr">
              <a:buNone/>
            </a:pPr>
            <a:endParaRPr lang="en-US" sz="2400" dirty="0">
              <a:effectLst/>
            </a:endParaRPr>
          </a:p>
          <a:p>
            <a:pPr marL="0" indent="0" algn="ctr">
              <a:buNone/>
            </a:pPr>
            <a:r>
              <a:rPr lang="en-US" sz="2400" dirty="0">
                <a:effectLst/>
              </a:rPr>
              <a:t>The temporal pattern of cognitive decline before and after incident CHD remains largely unknown. </a:t>
            </a:r>
          </a:p>
          <a:p>
            <a:pPr marL="0" indent="0" algn="ctr">
              <a:buNone/>
            </a:pPr>
            <a:endParaRPr lang="en-US" sz="2400" dirty="0">
              <a:effectLst/>
            </a:endParaRPr>
          </a:p>
          <a:p>
            <a:pPr marL="0" indent="0" algn="ctr">
              <a:buNone/>
            </a:pPr>
            <a:r>
              <a:rPr lang="en-US" sz="2400" dirty="0">
                <a:effectLst/>
              </a:rPr>
              <a:t>The purpose of this study was to determine the cognitive trajectory before and after incident CHD diagnosis in a national representative cohort.</a:t>
            </a:r>
          </a:p>
          <a:p>
            <a:pPr marL="0" indent="0" algn="ctr">
              <a:buNone/>
            </a:pPr>
            <a:endParaRPr lang="en-US" sz="1800" dirty="0">
              <a:effectLst/>
            </a:endParaRPr>
          </a:p>
        </p:txBody>
      </p:sp>
    </p:spTree>
    <p:extLst>
      <p:ext uri="{BB962C8B-B14F-4D97-AF65-F5344CB8AC3E}">
        <p14:creationId xmlns:p14="http://schemas.microsoft.com/office/powerpoint/2010/main" val="10885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262E-087B-4227-A9AF-6E81FC47DB4B}"/>
              </a:ext>
            </a:extLst>
          </p:cNvPr>
          <p:cNvSpPr>
            <a:spLocks noGrp="1"/>
          </p:cNvSpPr>
          <p:nvPr>
            <p:ph type="title"/>
          </p:nvPr>
        </p:nvSpPr>
        <p:spPr>
          <a:xfrm>
            <a:off x="228600" y="1524000"/>
            <a:ext cx="8510588" cy="1325563"/>
          </a:xfrm>
        </p:spPr>
        <p:txBody>
          <a:bodyPr/>
          <a:lstStyle/>
          <a:p>
            <a:r>
              <a:rPr lang="en-US" dirty="0"/>
              <a:t>Interesting new data with PAD and endodontic disease – complements PESSI’s work.  </a:t>
            </a:r>
          </a:p>
        </p:txBody>
      </p:sp>
      <p:sp>
        <p:nvSpPr>
          <p:cNvPr id="4" name="Footer Placeholder 3">
            <a:extLst>
              <a:ext uri="{FF2B5EF4-FFF2-40B4-BE49-F238E27FC236}">
                <a16:creationId xmlns:a16="http://schemas.microsoft.com/office/drawing/2014/main" id="{9C457BAA-1190-4656-999D-FB7CA4BB76D4}"/>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CB3E80FB-3623-42B2-9049-52F6C7B08673}"/>
              </a:ext>
            </a:extLst>
          </p:cNvPr>
          <p:cNvPicPr>
            <a:picLocks noChangeAspect="1"/>
          </p:cNvPicPr>
          <p:nvPr/>
        </p:nvPicPr>
        <p:blipFill>
          <a:blip r:embed="rId2"/>
          <a:stretch>
            <a:fillRect/>
          </a:stretch>
        </p:blipFill>
        <p:spPr bwMode="auto">
          <a:xfrm>
            <a:off x="3581400" y="3657600"/>
            <a:ext cx="1479543" cy="1600200"/>
          </a:xfrm>
          <a:prstGeom prst="rect">
            <a:avLst/>
          </a:prstGeom>
          <a:noFill/>
          <a:ln w="9525">
            <a:noFill/>
            <a:miter lim="800000"/>
            <a:headEnd/>
            <a:tailEnd/>
          </a:ln>
          <a:effectLst/>
        </p:spPr>
      </p:pic>
    </p:spTree>
    <p:extLst>
      <p:ext uri="{BB962C8B-B14F-4D97-AF65-F5344CB8AC3E}">
        <p14:creationId xmlns:p14="http://schemas.microsoft.com/office/powerpoint/2010/main" val="295851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381000" y="1426377"/>
            <a:ext cx="8540750" cy="4066182"/>
          </a:xfrm>
        </p:spPr>
        <p:txBody>
          <a:bodyPr/>
          <a:lstStyle/>
          <a:p>
            <a:pPr marL="0" indent="0" algn="ctr">
              <a:buNone/>
            </a:pPr>
            <a:r>
              <a:rPr lang="en-US" dirty="0">
                <a:effectLst/>
              </a:rPr>
              <a:t>Bacterial inflammation has long been suggested to contribute to inflammation of atherosclerotic plaques, either directly or by indirect mechanisms, where inflammation at nonvascular sites can contribute to the progression of the lesions. </a:t>
            </a:r>
          </a:p>
          <a:p>
            <a:pPr marL="0" indent="0" algn="ctr">
              <a:buNone/>
            </a:pPr>
            <a:endParaRPr lang="en-US" dirty="0">
              <a:effectLst/>
            </a:endParaRPr>
          </a:p>
          <a:p>
            <a:pPr marL="0" indent="0" algn="ctr">
              <a:buNone/>
            </a:pPr>
            <a:endParaRPr lang="en-US" sz="2400" dirty="0">
              <a:effectLst/>
            </a:endParaRPr>
          </a:p>
        </p:txBody>
      </p:sp>
    </p:spTree>
    <p:extLst>
      <p:ext uri="{BB962C8B-B14F-4D97-AF65-F5344CB8AC3E}">
        <p14:creationId xmlns:p14="http://schemas.microsoft.com/office/powerpoint/2010/main" val="2385221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381000" y="1520826"/>
            <a:ext cx="8540750" cy="4066182"/>
          </a:xfrm>
        </p:spPr>
        <p:txBody>
          <a:bodyPr/>
          <a:lstStyle/>
          <a:p>
            <a:pPr marL="0" indent="0" algn="ctr">
              <a:buNone/>
            </a:pPr>
            <a:r>
              <a:rPr lang="en-US" sz="2800" dirty="0">
                <a:effectLst/>
              </a:rPr>
              <a:t>Proposed bacteria include respiratory pathogens and periodontal bacteria as well as bacteria from the gastrointestinal tract. </a:t>
            </a:r>
          </a:p>
          <a:p>
            <a:pPr marL="0" indent="0" algn="ctr">
              <a:buNone/>
            </a:pPr>
            <a:endParaRPr lang="en-US" sz="2800" dirty="0">
              <a:effectLst/>
            </a:endParaRPr>
          </a:p>
          <a:p>
            <a:pPr marL="0" indent="0" algn="ctr">
              <a:buNone/>
            </a:pPr>
            <a:r>
              <a:rPr lang="en-US" sz="2800" dirty="0">
                <a:effectLst/>
              </a:rPr>
              <a:t>One group of common oral bacterial species, namely, </a:t>
            </a:r>
            <a:r>
              <a:rPr lang="en-US" sz="2800" u="sng" dirty="0">
                <a:effectLst/>
              </a:rPr>
              <a:t>Streptococcus mitis</a:t>
            </a:r>
            <a:r>
              <a:rPr lang="en-US" sz="2800" dirty="0">
                <a:effectLst/>
              </a:rPr>
              <a:t> group, has been shown to have an exceptional ability to adhere to an endothelial surface and bind platelets.</a:t>
            </a:r>
          </a:p>
        </p:txBody>
      </p:sp>
    </p:spTree>
    <p:extLst>
      <p:ext uri="{BB962C8B-B14F-4D97-AF65-F5344CB8AC3E}">
        <p14:creationId xmlns:p14="http://schemas.microsoft.com/office/powerpoint/2010/main" val="40557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152400" y="1143001"/>
            <a:ext cx="8839200" cy="4066182"/>
          </a:xfrm>
        </p:spPr>
        <p:txBody>
          <a:bodyPr/>
          <a:lstStyle/>
          <a:p>
            <a:pPr marL="0" indent="0" algn="ctr">
              <a:buNone/>
            </a:pPr>
            <a:endParaRPr lang="en-US" sz="2000" dirty="0">
              <a:effectLst/>
            </a:endParaRPr>
          </a:p>
          <a:p>
            <a:pPr marL="0" indent="0" algn="ctr">
              <a:buNone/>
            </a:pPr>
            <a:endParaRPr lang="en-US" sz="2800" dirty="0">
              <a:effectLst/>
            </a:endParaRPr>
          </a:p>
          <a:p>
            <a:pPr marL="0" indent="0" algn="ctr">
              <a:buNone/>
            </a:pPr>
            <a:r>
              <a:rPr lang="en-US" sz="2800" dirty="0">
                <a:effectLst/>
              </a:rPr>
              <a:t>Previous studies showed that S mitis group DNA was predominant in thrombus aspirates from coronary arteries and cerebral arterial wall samples in patients with acute coronary events and cerebral aneurysms.</a:t>
            </a:r>
          </a:p>
          <a:p>
            <a:pPr marL="0" indent="0" algn="ctr">
              <a:buNone/>
            </a:pPr>
            <a:endParaRPr lang="en-US" sz="2800" dirty="0">
              <a:effectLst/>
            </a:endParaRPr>
          </a:p>
          <a:p>
            <a:pPr marL="0" indent="0">
              <a:buNone/>
            </a:pPr>
            <a:endParaRPr lang="en-US" dirty="0"/>
          </a:p>
        </p:txBody>
      </p:sp>
    </p:spTree>
    <p:extLst>
      <p:ext uri="{BB962C8B-B14F-4D97-AF65-F5344CB8AC3E}">
        <p14:creationId xmlns:p14="http://schemas.microsoft.com/office/powerpoint/2010/main" val="3767621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377825" y="1143001"/>
            <a:ext cx="8540750" cy="4066182"/>
          </a:xfrm>
        </p:spPr>
        <p:txBody>
          <a:bodyPr/>
          <a:lstStyle/>
          <a:p>
            <a:pPr marL="0" indent="0" algn="ctr">
              <a:buNone/>
            </a:pPr>
            <a:endParaRPr lang="en-US" sz="2000" dirty="0">
              <a:effectLst/>
            </a:endParaRPr>
          </a:p>
          <a:p>
            <a:pPr marL="0" indent="0" algn="ctr">
              <a:buNone/>
            </a:pPr>
            <a:r>
              <a:rPr lang="en-US" sz="2800" dirty="0">
                <a:effectLst/>
              </a:rPr>
              <a:t>The S mitis group comprises 13 species. Most of these bacteria can be found in the oral cavity of healthy individuals. </a:t>
            </a:r>
          </a:p>
          <a:p>
            <a:pPr marL="0" indent="0">
              <a:buNone/>
            </a:pPr>
            <a:endParaRPr lang="en-US" sz="2800" dirty="0">
              <a:effectLst/>
            </a:endParaRPr>
          </a:p>
          <a:p>
            <a:pPr marL="0" indent="0" algn="ctr">
              <a:buNone/>
            </a:pPr>
            <a:r>
              <a:rPr lang="en-US" sz="2800" dirty="0">
                <a:effectLst/>
              </a:rPr>
              <a:t>Based on these previous studies, it is likely that oral pathogens may play a certain role in the pathogenesis of cardiovascular diseases.</a:t>
            </a:r>
          </a:p>
          <a:p>
            <a:endParaRPr lang="en-US" dirty="0"/>
          </a:p>
        </p:txBody>
      </p:sp>
    </p:spTree>
    <p:extLst>
      <p:ext uri="{BB962C8B-B14F-4D97-AF65-F5344CB8AC3E}">
        <p14:creationId xmlns:p14="http://schemas.microsoft.com/office/powerpoint/2010/main" val="14141326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377825" y="1143001"/>
            <a:ext cx="8540750" cy="4066182"/>
          </a:xfrm>
        </p:spPr>
        <p:txBody>
          <a:bodyPr/>
          <a:lstStyle/>
          <a:p>
            <a:pPr marL="0" indent="0" algn="ctr">
              <a:buNone/>
            </a:pPr>
            <a:r>
              <a:rPr lang="en-US" sz="2000" b="1" u="sng" dirty="0">
                <a:effectLst/>
              </a:rPr>
              <a:t>Inclusion criteria</a:t>
            </a:r>
            <a:r>
              <a:rPr lang="en-US" sz="2000" dirty="0">
                <a:effectLst/>
              </a:rPr>
              <a:t>. </a:t>
            </a:r>
          </a:p>
          <a:p>
            <a:pPr marL="0" indent="0" algn="ctr">
              <a:buNone/>
            </a:pPr>
            <a:endParaRPr lang="en-US" sz="2000" dirty="0">
              <a:effectLst/>
            </a:endParaRPr>
          </a:p>
          <a:p>
            <a:pPr marL="0" indent="0" algn="ctr">
              <a:buNone/>
            </a:pPr>
            <a:r>
              <a:rPr lang="en-US" sz="2000" dirty="0">
                <a:effectLst/>
              </a:rPr>
              <a:t>Patients with symptoms or signs of acute or acute-on-chronic lower limb ischemia presenting with angiographic evidence of native artery or bypass graft thrombosis and patients presenting with deep venous thrombosis of the iliofemoral segment with symptoms’ duration no longer than 2 weeks.</a:t>
            </a:r>
          </a:p>
        </p:txBody>
      </p:sp>
      <p:pic>
        <p:nvPicPr>
          <p:cNvPr id="7" name="Content Placeholder 4">
            <a:extLst>
              <a:ext uri="{FF2B5EF4-FFF2-40B4-BE49-F238E27FC236}">
                <a16:creationId xmlns:a16="http://schemas.microsoft.com/office/drawing/2014/main" id="{F595410C-FA0D-4736-AD21-93CFBC5F253D}"/>
              </a:ext>
            </a:extLst>
          </p:cNvPr>
          <p:cNvPicPr>
            <a:picLocks noChangeAspect="1"/>
          </p:cNvPicPr>
          <p:nvPr/>
        </p:nvPicPr>
        <p:blipFill>
          <a:blip r:embed="rId2"/>
          <a:stretch>
            <a:fillRect/>
          </a:stretch>
        </p:blipFill>
        <p:spPr bwMode="auto">
          <a:xfrm>
            <a:off x="493712" y="3354388"/>
            <a:ext cx="8308975" cy="1981200"/>
          </a:xfrm>
          <a:prstGeom prst="rect">
            <a:avLst/>
          </a:prstGeom>
          <a:noFill/>
          <a:ln w="9525">
            <a:noFill/>
            <a:miter lim="800000"/>
            <a:headEnd/>
            <a:tailEnd/>
          </a:ln>
          <a:effectLst/>
        </p:spPr>
      </p:pic>
      <p:pic>
        <p:nvPicPr>
          <p:cNvPr id="9" name="Content Placeholder 4">
            <a:extLst>
              <a:ext uri="{FF2B5EF4-FFF2-40B4-BE49-F238E27FC236}">
                <a16:creationId xmlns:a16="http://schemas.microsoft.com/office/drawing/2014/main" id="{FE835568-1E32-405E-A894-27D68EE22C22}"/>
              </a:ext>
            </a:extLst>
          </p:cNvPr>
          <p:cNvPicPr>
            <a:picLocks noChangeAspect="1"/>
          </p:cNvPicPr>
          <p:nvPr/>
        </p:nvPicPr>
        <p:blipFill>
          <a:blip r:embed="rId3"/>
          <a:stretch>
            <a:fillRect/>
          </a:stretch>
        </p:blipFill>
        <p:spPr bwMode="auto">
          <a:xfrm>
            <a:off x="7863970" y="4369256"/>
            <a:ext cx="893469" cy="966332"/>
          </a:xfrm>
          <a:prstGeom prst="rect">
            <a:avLst/>
          </a:prstGeom>
          <a:noFill/>
          <a:ln w="9525">
            <a:noFill/>
            <a:miter lim="800000"/>
            <a:headEnd/>
            <a:tailEnd/>
          </a:ln>
          <a:effectLst/>
        </p:spPr>
      </p:pic>
    </p:spTree>
    <p:extLst>
      <p:ext uri="{BB962C8B-B14F-4D97-AF65-F5344CB8AC3E}">
        <p14:creationId xmlns:p14="http://schemas.microsoft.com/office/powerpoint/2010/main" val="243955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152399" y="1143001"/>
            <a:ext cx="8915400" cy="4066182"/>
          </a:xfrm>
        </p:spPr>
        <p:txBody>
          <a:bodyPr/>
          <a:lstStyle/>
          <a:p>
            <a:pPr marL="0" indent="0" algn="ctr">
              <a:buNone/>
            </a:pPr>
            <a:r>
              <a:rPr lang="en-US" sz="2200" dirty="0">
                <a:effectLst/>
              </a:rPr>
              <a:t>Thrombus aspirates and control blood samples taken from 42 patients with acute or acute-on-chronic lower limb ischemia were examined using a quantitative real-time polymerase chain reaction to detect all possible bacterial DNA and DNA of S-mitis group</a:t>
            </a:r>
          </a:p>
          <a:p>
            <a:pPr marL="0" indent="0" algn="ctr">
              <a:buNone/>
            </a:pPr>
            <a:r>
              <a:rPr lang="en-US" sz="2200" dirty="0">
                <a:effectLst/>
              </a:rPr>
              <a:t>arterial or graft thrombosis (n=31) </a:t>
            </a:r>
          </a:p>
          <a:p>
            <a:pPr marL="0" indent="0" algn="ctr">
              <a:buNone/>
            </a:pPr>
            <a:r>
              <a:rPr lang="en-US" sz="2200" dirty="0">
                <a:effectLst/>
              </a:rPr>
              <a:t>lower limb deep venous thrombosis (n=11) </a:t>
            </a:r>
          </a:p>
          <a:p>
            <a:pPr marL="0" indent="0" algn="ctr">
              <a:buNone/>
            </a:pPr>
            <a:r>
              <a:rPr lang="en-US" sz="2200" dirty="0">
                <a:effectLst/>
              </a:rPr>
              <a:t> </a:t>
            </a:r>
          </a:p>
          <a:p>
            <a:pPr marL="0" indent="0" algn="ctr">
              <a:buNone/>
            </a:pPr>
            <a:r>
              <a:rPr lang="en-US" sz="2200" dirty="0">
                <a:effectLst/>
              </a:rPr>
              <a:t>The samples were considered positive, if the amount of bacterial DNA in the thrombus aspirates was 2-fold or greater in comparison with control blood samples.</a:t>
            </a:r>
          </a:p>
        </p:txBody>
      </p:sp>
    </p:spTree>
    <p:extLst>
      <p:ext uri="{BB962C8B-B14F-4D97-AF65-F5344CB8AC3E}">
        <p14:creationId xmlns:p14="http://schemas.microsoft.com/office/powerpoint/2010/main" val="20748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381000" y="1498500"/>
            <a:ext cx="8305800" cy="4066182"/>
          </a:xfrm>
        </p:spPr>
        <p:txBody>
          <a:bodyPr/>
          <a:lstStyle/>
          <a:p>
            <a:pPr marL="0" indent="0" algn="ctr">
              <a:buNone/>
            </a:pPr>
            <a:r>
              <a:rPr lang="en-US" sz="2400" dirty="0">
                <a:effectLst/>
              </a:rPr>
              <a:t>In the positive samples the mean difference for the total bacterial DNA was 12.1-fold (median, 7.1), whereas the differences for S mitis group DNA were a mean of 29.1 and a median of 5.2-fold. </a:t>
            </a:r>
          </a:p>
          <a:p>
            <a:pPr marL="0" indent="0" algn="ctr">
              <a:buNone/>
            </a:pPr>
            <a:endParaRPr lang="en-US" sz="2400" dirty="0">
              <a:effectLst/>
            </a:endParaRPr>
          </a:p>
          <a:p>
            <a:pPr marL="0" indent="0" algn="ctr">
              <a:buNone/>
            </a:pPr>
            <a:r>
              <a:rPr lang="en-US" sz="2400" dirty="0">
                <a:effectLst/>
              </a:rPr>
              <a:t>Of the arterial thrombus aspirates, 57.9% were positive for bacterial DNA, whereas bacterial genomes were found in 75% of bypass graft thrombosis with 77.8% of the prosthetic grafts being positive. </a:t>
            </a:r>
          </a:p>
          <a:p>
            <a:pPr marL="0" indent="0" algn="ctr">
              <a:buNone/>
            </a:pPr>
            <a:endParaRPr lang="en-US" sz="2200" dirty="0">
              <a:effectLst/>
            </a:endParaRPr>
          </a:p>
        </p:txBody>
      </p:sp>
    </p:spTree>
    <p:extLst>
      <p:ext uri="{BB962C8B-B14F-4D97-AF65-F5344CB8AC3E}">
        <p14:creationId xmlns:p14="http://schemas.microsoft.com/office/powerpoint/2010/main" val="6427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BEEF-CAE3-45B5-8387-7101A7EC7FF6}"/>
              </a:ext>
            </a:extLst>
          </p:cNvPr>
          <p:cNvSpPr>
            <a:spLocks noGrp="1"/>
          </p:cNvSpPr>
          <p:nvPr>
            <p:ph type="title"/>
          </p:nvPr>
        </p:nvSpPr>
        <p:spPr>
          <a:xfrm>
            <a:off x="76200" y="228601"/>
            <a:ext cx="8915400" cy="685800"/>
          </a:xfrm>
        </p:spPr>
        <p:txBody>
          <a:bodyPr/>
          <a:lstStyle/>
          <a:p>
            <a:r>
              <a:rPr lang="en-US" sz="2800" dirty="0">
                <a:effectLst/>
              </a:rPr>
              <a:t>Bacterial signatures in thrombus aspirates of patients with lower limb arterial and venous thrombosis</a:t>
            </a:r>
          </a:p>
        </p:txBody>
      </p:sp>
      <p:sp>
        <p:nvSpPr>
          <p:cNvPr id="4" name="Footer Placeholder 3">
            <a:extLst>
              <a:ext uri="{FF2B5EF4-FFF2-40B4-BE49-F238E27FC236}">
                <a16:creationId xmlns:a16="http://schemas.microsoft.com/office/drawing/2014/main" id="{3EE512C6-1468-426B-BD45-A66D734AD21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64CAE87-C454-4F9E-962B-4C8114877225}"/>
              </a:ext>
            </a:extLst>
          </p:cNvPr>
          <p:cNvSpPr txBox="1"/>
          <p:nvPr/>
        </p:nvSpPr>
        <p:spPr>
          <a:xfrm>
            <a:off x="228600" y="5638800"/>
            <a:ext cx="8458200" cy="923330"/>
          </a:xfrm>
          <a:prstGeom prst="rect">
            <a:avLst/>
          </a:prstGeom>
          <a:noFill/>
        </p:spPr>
        <p:txBody>
          <a:bodyPr wrap="square" rtlCol="0">
            <a:spAutoFit/>
          </a:bodyPr>
          <a:lstStyle/>
          <a:p>
            <a:r>
              <a:rPr lang="en-US" dirty="0" err="1">
                <a:solidFill>
                  <a:srgbClr val="FFC000"/>
                </a:solidFill>
              </a:rPr>
              <a:t>Vakhitov</a:t>
            </a:r>
            <a:r>
              <a:rPr lang="en-US" dirty="0">
                <a:solidFill>
                  <a:srgbClr val="FFC000"/>
                </a:solidFill>
              </a:rPr>
              <a:t>, D., </a:t>
            </a:r>
            <a:r>
              <a:rPr lang="en-US" dirty="0" err="1">
                <a:solidFill>
                  <a:srgbClr val="FFC000"/>
                </a:solidFill>
              </a:rPr>
              <a:t>Tuomisto</a:t>
            </a:r>
            <a:r>
              <a:rPr lang="en-US" dirty="0">
                <a:solidFill>
                  <a:srgbClr val="FFC000"/>
                </a:solidFill>
              </a:rPr>
              <a:t>, S., </a:t>
            </a:r>
            <a:r>
              <a:rPr lang="en-US" dirty="0" err="1">
                <a:solidFill>
                  <a:srgbClr val="FFC000"/>
                </a:solidFill>
              </a:rPr>
              <a:t>Martiskainen</a:t>
            </a:r>
            <a:r>
              <a:rPr lang="en-US" dirty="0">
                <a:solidFill>
                  <a:srgbClr val="FFC000"/>
                </a:solidFill>
              </a:rPr>
              <a:t>, M. et al. (2019). Bacterial signatures in thrombus aspirates of patients with lower limb arterial and venous thrombosis. J </a:t>
            </a:r>
            <a:r>
              <a:rPr lang="en-US" dirty="0" err="1">
                <a:solidFill>
                  <a:srgbClr val="FFC000"/>
                </a:solidFill>
              </a:rPr>
              <a:t>Vasc</a:t>
            </a:r>
            <a:r>
              <a:rPr lang="en-US" dirty="0">
                <a:solidFill>
                  <a:srgbClr val="FFC000"/>
                </a:solidFill>
              </a:rPr>
              <a:t> Surg 2018;67:1902-7.</a:t>
            </a:r>
          </a:p>
        </p:txBody>
      </p:sp>
      <p:sp>
        <p:nvSpPr>
          <p:cNvPr id="8" name="Content Placeholder 7">
            <a:extLst>
              <a:ext uri="{FF2B5EF4-FFF2-40B4-BE49-F238E27FC236}">
                <a16:creationId xmlns:a16="http://schemas.microsoft.com/office/drawing/2014/main" id="{69DDDA80-8222-4317-9C7E-7E9F5E984CF4}"/>
              </a:ext>
            </a:extLst>
          </p:cNvPr>
          <p:cNvSpPr>
            <a:spLocks noGrp="1"/>
          </p:cNvSpPr>
          <p:nvPr>
            <p:ph idx="1"/>
          </p:nvPr>
        </p:nvSpPr>
        <p:spPr>
          <a:xfrm>
            <a:off x="152400" y="1143001"/>
            <a:ext cx="8839200" cy="4066182"/>
          </a:xfrm>
        </p:spPr>
        <p:txBody>
          <a:bodyPr/>
          <a:lstStyle/>
          <a:p>
            <a:pPr marL="0" indent="0" algn="ctr">
              <a:buNone/>
            </a:pPr>
            <a:endParaRPr lang="en-US" sz="2400" dirty="0">
              <a:effectLst/>
            </a:endParaRPr>
          </a:p>
          <a:p>
            <a:pPr marL="0" indent="0" algn="ctr">
              <a:buNone/>
            </a:pPr>
            <a:r>
              <a:rPr lang="en-US" dirty="0">
                <a:effectLst/>
              </a:rPr>
              <a:t>This is the first study to report the presence of bacterial DNA, predominantly of Streptococcus mitis group origin, in the thrombus aspirates of patients with lower limb arterial and deep venous thrombosis</a:t>
            </a:r>
          </a:p>
        </p:txBody>
      </p:sp>
    </p:spTree>
    <p:extLst>
      <p:ext uri="{BB962C8B-B14F-4D97-AF65-F5344CB8AC3E}">
        <p14:creationId xmlns:p14="http://schemas.microsoft.com/office/powerpoint/2010/main" val="2808704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dysbiosis</a:t>
            </a:r>
          </a:p>
        </p:txBody>
      </p:sp>
      <p:sp>
        <p:nvSpPr>
          <p:cNvPr id="7" name="Rectangle 6">
            <a:extLst>
              <a:ext uri="{FF2B5EF4-FFF2-40B4-BE49-F238E27FC236}">
                <a16:creationId xmlns:a16="http://schemas.microsoft.com/office/drawing/2014/main" id="{47C968F4-A222-4B0D-B5BC-3017A5112CB6}"/>
              </a:ext>
            </a:extLst>
          </p:cNvPr>
          <p:cNvSpPr/>
          <p:nvPr/>
        </p:nvSpPr>
        <p:spPr bwMode="auto">
          <a:xfrm>
            <a:off x="6705600" y="4343400"/>
            <a:ext cx="1676400" cy="40011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Psychosocial</a:t>
            </a:r>
            <a:endParaRPr kumimoji="0" 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23580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31E-FBB4-4BC0-8B1D-315E100BCC9C}"/>
              </a:ext>
            </a:extLst>
          </p:cNvPr>
          <p:cNvSpPr>
            <a:spLocks noGrp="1"/>
          </p:cNvSpPr>
          <p:nvPr>
            <p:ph type="title"/>
          </p:nvPr>
        </p:nvSpPr>
        <p:spPr>
          <a:xfrm>
            <a:off x="301625" y="228601"/>
            <a:ext cx="8510588" cy="609600"/>
          </a:xfrm>
        </p:spPr>
        <p:txBody>
          <a:bodyPr/>
          <a:lstStyle/>
          <a:p>
            <a:r>
              <a:rPr lang="en-US" sz="3200" dirty="0"/>
              <a:t>Cognitive Decline and </a:t>
            </a:r>
            <a:br>
              <a:rPr lang="en-US" sz="3200" dirty="0"/>
            </a:br>
            <a:r>
              <a:rPr lang="en-US" sz="3200" dirty="0"/>
              <a:t>Incident Coronary Heart Disease</a:t>
            </a:r>
          </a:p>
        </p:txBody>
      </p:sp>
      <p:sp>
        <p:nvSpPr>
          <p:cNvPr id="4" name="Footer Placeholder 3">
            <a:extLst>
              <a:ext uri="{FF2B5EF4-FFF2-40B4-BE49-F238E27FC236}">
                <a16:creationId xmlns:a16="http://schemas.microsoft.com/office/drawing/2014/main" id="{00A778E5-626F-4A7C-9699-CB109BD456E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D50FC4CE-579D-48F0-A931-CC5416634988}"/>
              </a:ext>
            </a:extLst>
          </p:cNvPr>
          <p:cNvSpPr txBox="1"/>
          <p:nvPr/>
        </p:nvSpPr>
        <p:spPr>
          <a:xfrm>
            <a:off x="76200" y="5898246"/>
            <a:ext cx="8839200" cy="646331"/>
          </a:xfrm>
          <a:prstGeom prst="rect">
            <a:avLst/>
          </a:prstGeom>
          <a:noFill/>
        </p:spPr>
        <p:txBody>
          <a:bodyPr wrap="square" rtlCol="0">
            <a:spAutoFit/>
          </a:bodyPr>
          <a:lstStyle/>
          <a:p>
            <a:r>
              <a:rPr lang="en-US" dirty="0" err="1">
                <a:solidFill>
                  <a:srgbClr val="FFC000"/>
                </a:solidFill>
              </a:rPr>
              <a:t>Xie</a:t>
            </a:r>
            <a:r>
              <a:rPr lang="en-US" dirty="0">
                <a:solidFill>
                  <a:srgbClr val="FFC000"/>
                </a:solidFill>
              </a:rPr>
              <a:t>, W., Zheng, F., Yan, L. Zhong, B. June 25, 2019. Cognitive decline and incident CHD. JACC Vol 73, No 24: 3041-50. </a:t>
            </a:r>
          </a:p>
        </p:txBody>
      </p:sp>
      <p:sp>
        <p:nvSpPr>
          <p:cNvPr id="8" name="Content Placeholder 7">
            <a:extLst>
              <a:ext uri="{FF2B5EF4-FFF2-40B4-BE49-F238E27FC236}">
                <a16:creationId xmlns:a16="http://schemas.microsoft.com/office/drawing/2014/main" id="{94D716EE-15FD-42C7-95C0-FCCEB1D32AAF}"/>
              </a:ext>
            </a:extLst>
          </p:cNvPr>
          <p:cNvSpPr>
            <a:spLocks noGrp="1"/>
          </p:cNvSpPr>
          <p:nvPr>
            <p:ph idx="1"/>
          </p:nvPr>
        </p:nvSpPr>
        <p:spPr>
          <a:xfrm>
            <a:off x="228600" y="1143001"/>
            <a:ext cx="8686800" cy="4578348"/>
          </a:xfrm>
        </p:spPr>
        <p:txBody>
          <a:bodyPr/>
          <a:lstStyle/>
          <a:p>
            <a:pPr marL="0" indent="0" algn="ctr">
              <a:buNone/>
            </a:pPr>
            <a:endParaRPr lang="en-US" sz="1800" dirty="0">
              <a:effectLst/>
            </a:endParaRPr>
          </a:p>
          <a:p>
            <a:pPr marL="0" indent="0" algn="ctr">
              <a:buNone/>
            </a:pPr>
            <a:r>
              <a:rPr lang="en-US" sz="2400" dirty="0">
                <a:effectLst/>
              </a:rPr>
              <a:t>7,888 participants (mean age 62.1 years) with no history of stroke or incident stroke during follow-up from the English Longitudinal Study of Aging. </a:t>
            </a:r>
          </a:p>
          <a:p>
            <a:pPr marL="0" indent="0" algn="ctr">
              <a:buNone/>
            </a:pPr>
            <a:endParaRPr lang="en-US" sz="2400" dirty="0">
              <a:effectLst/>
            </a:endParaRPr>
          </a:p>
          <a:p>
            <a:pPr marL="0" indent="0" algn="ctr">
              <a:buNone/>
            </a:pPr>
            <a:r>
              <a:rPr lang="en-US" sz="2400" dirty="0">
                <a:effectLst/>
              </a:rPr>
              <a:t>Participants underwent a cognitive assessment at baseline and at least 1 other time point in 12 year study.  </a:t>
            </a:r>
          </a:p>
          <a:p>
            <a:pPr marL="0" indent="0" algn="ctr">
              <a:buNone/>
            </a:pPr>
            <a:endParaRPr lang="en-US" sz="2400" dirty="0">
              <a:effectLst/>
            </a:endParaRPr>
          </a:p>
          <a:p>
            <a:pPr marL="0" indent="0" algn="ctr">
              <a:buNone/>
            </a:pPr>
            <a:r>
              <a:rPr lang="en-US" sz="2400" dirty="0">
                <a:effectLst/>
              </a:rPr>
              <a:t>Incident CHD was identified as a diagnosis of MI and/or angina during follow-up. </a:t>
            </a:r>
          </a:p>
        </p:txBody>
      </p:sp>
    </p:spTree>
    <p:extLst>
      <p:ext uri="{BB962C8B-B14F-4D97-AF65-F5344CB8AC3E}">
        <p14:creationId xmlns:p14="http://schemas.microsoft.com/office/powerpoint/2010/main" val="11069896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9EEA-10D1-4C4B-AD28-6777A4BD09E5}"/>
              </a:ext>
            </a:extLst>
          </p:cNvPr>
          <p:cNvSpPr>
            <a:spLocks noGrp="1"/>
          </p:cNvSpPr>
          <p:nvPr>
            <p:ph type="title"/>
          </p:nvPr>
        </p:nvSpPr>
        <p:spPr>
          <a:xfrm>
            <a:off x="301625" y="228601"/>
            <a:ext cx="8510588" cy="838200"/>
          </a:xfrm>
        </p:spPr>
        <p:txBody>
          <a:bodyPr/>
          <a:lstStyle/>
          <a:p>
            <a:r>
              <a:rPr lang="en-US" dirty="0"/>
              <a:t>“No one can help me”</a:t>
            </a:r>
          </a:p>
        </p:txBody>
      </p:sp>
      <p:sp>
        <p:nvSpPr>
          <p:cNvPr id="3" name="Content Placeholder 2">
            <a:extLst>
              <a:ext uri="{FF2B5EF4-FFF2-40B4-BE49-F238E27FC236}">
                <a16:creationId xmlns:a16="http://schemas.microsoft.com/office/drawing/2014/main" id="{65FADEAC-5BE5-4368-B06A-EC22842C28D5}"/>
              </a:ext>
            </a:extLst>
          </p:cNvPr>
          <p:cNvSpPr>
            <a:spLocks noGrp="1"/>
          </p:cNvSpPr>
          <p:nvPr>
            <p:ph idx="1"/>
          </p:nvPr>
        </p:nvSpPr>
        <p:spPr>
          <a:xfrm>
            <a:off x="76200" y="1219200"/>
            <a:ext cx="8991599" cy="4879975"/>
          </a:xfrm>
        </p:spPr>
        <p:txBody>
          <a:bodyPr/>
          <a:lstStyle/>
          <a:p>
            <a:pPr marL="0" indent="0" algn="ctr">
              <a:buNone/>
            </a:pPr>
            <a:endParaRPr lang="en-US" dirty="0"/>
          </a:p>
          <a:p>
            <a:pPr marL="0" indent="0" algn="ctr">
              <a:buNone/>
            </a:pPr>
            <a:r>
              <a:rPr lang="en-US" dirty="0"/>
              <a:t>“I don’t want to die but nothing works”</a:t>
            </a:r>
          </a:p>
          <a:p>
            <a:pPr marL="0" indent="0" algn="ctr">
              <a:buNone/>
            </a:pPr>
            <a:endParaRPr lang="en-US" dirty="0"/>
          </a:p>
          <a:p>
            <a:pPr marL="0" indent="0" algn="ctr">
              <a:buNone/>
            </a:pPr>
            <a:r>
              <a:rPr lang="en-US" dirty="0"/>
              <a:t>“I am afraid of my systemic disease – including my brain health”</a:t>
            </a:r>
          </a:p>
          <a:p>
            <a:pPr marL="0" indent="0" algn="ctr">
              <a:buNone/>
            </a:pPr>
            <a:endParaRPr lang="en-US" dirty="0"/>
          </a:p>
          <a:p>
            <a:pPr marL="0" indent="0" algn="ctr">
              <a:buNone/>
            </a:pPr>
            <a:r>
              <a:rPr lang="en-US" dirty="0"/>
              <a:t>“I don’t know what to do?”</a:t>
            </a:r>
          </a:p>
          <a:p>
            <a:pPr marL="0" indent="0" algn="ctr">
              <a:buNone/>
            </a:pPr>
            <a:endParaRPr lang="en-US" dirty="0"/>
          </a:p>
          <a:p>
            <a:pPr marL="0" indent="0" algn="ctr">
              <a:buNone/>
            </a:pPr>
            <a:endParaRPr lang="en-US" dirty="0"/>
          </a:p>
        </p:txBody>
      </p:sp>
      <p:sp>
        <p:nvSpPr>
          <p:cNvPr id="4" name="Footer Placeholder 3">
            <a:extLst>
              <a:ext uri="{FF2B5EF4-FFF2-40B4-BE49-F238E27FC236}">
                <a16:creationId xmlns:a16="http://schemas.microsoft.com/office/drawing/2014/main" id="{492857BF-0E03-4E4A-8BE7-5BC3314DFCC6}"/>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F7A4E432-AB32-40E6-B329-1F12387BC4BD}"/>
              </a:ext>
            </a:extLst>
          </p:cNvPr>
          <p:cNvPicPr>
            <a:picLocks noChangeAspect="1"/>
          </p:cNvPicPr>
          <p:nvPr/>
        </p:nvPicPr>
        <p:blipFill>
          <a:blip r:embed="rId2"/>
          <a:stretch>
            <a:fillRect/>
          </a:stretch>
        </p:blipFill>
        <p:spPr bwMode="auto">
          <a:xfrm>
            <a:off x="7467600" y="76200"/>
            <a:ext cx="1529200" cy="1653908"/>
          </a:xfrm>
          <a:prstGeom prst="rect">
            <a:avLst/>
          </a:prstGeom>
          <a:noFill/>
          <a:ln w="9525">
            <a:noFill/>
            <a:miter lim="800000"/>
            <a:headEnd/>
            <a:tailEnd/>
          </a:ln>
          <a:effectLst/>
        </p:spPr>
      </p:pic>
    </p:spTree>
    <p:extLst>
      <p:ext uri="{BB962C8B-B14F-4D97-AF65-F5344CB8AC3E}">
        <p14:creationId xmlns:p14="http://schemas.microsoft.com/office/powerpoint/2010/main" val="33217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D136-3F09-48CC-BA96-B765BD4A0AFD}"/>
              </a:ext>
            </a:extLst>
          </p:cNvPr>
          <p:cNvSpPr>
            <a:spLocks noGrp="1"/>
          </p:cNvSpPr>
          <p:nvPr>
            <p:ph type="title"/>
          </p:nvPr>
        </p:nvSpPr>
        <p:spPr>
          <a:xfrm>
            <a:off x="76200" y="228601"/>
            <a:ext cx="8915400" cy="762000"/>
          </a:xfrm>
        </p:spPr>
        <p:txBody>
          <a:bodyPr/>
          <a:lstStyle/>
          <a:p>
            <a:r>
              <a:rPr lang="en-US" sz="3200" dirty="0">
                <a:effectLst/>
              </a:rPr>
              <a:t>Quality of Life and Anxiety in </a:t>
            </a:r>
            <a:br>
              <a:rPr lang="en-US" sz="3200" dirty="0">
                <a:effectLst/>
              </a:rPr>
            </a:br>
            <a:r>
              <a:rPr lang="en-US" sz="3200" dirty="0">
                <a:effectLst/>
              </a:rPr>
              <a:t>Heart Failure Outpatients</a:t>
            </a:r>
          </a:p>
        </p:txBody>
      </p:sp>
      <p:sp>
        <p:nvSpPr>
          <p:cNvPr id="4" name="Footer Placeholder 3">
            <a:extLst>
              <a:ext uri="{FF2B5EF4-FFF2-40B4-BE49-F238E27FC236}">
                <a16:creationId xmlns:a16="http://schemas.microsoft.com/office/drawing/2014/main" id="{92E2ED97-7A4E-4E11-89D2-977357475434}"/>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A3E23D1F-FB11-44BC-8984-5A67548CDF57}"/>
              </a:ext>
            </a:extLst>
          </p:cNvPr>
          <p:cNvSpPr txBox="1"/>
          <p:nvPr/>
        </p:nvSpPr>
        <p:spPr>
          <a:xfrm>
            <a:off x="331787" y="5703332"/>
            <a:ext cx="8355013" cy="923330"/>
          </a:xfrm>
          <a:prstGeom prst="rect">
            <a:avLst/>
          </a:prstGeom>
          <a:noFill/>
        </p:spPr>
        <p:txBody>
          <a:bodyPr wrap="square" rtlCol="0">
            <a:spAutoFit/>
          </a:bodyPr>
          <a:lstStyle/>
          <a:p>
            <a:r>
              <a:rPr lang="en-US" dirty="0" err="1">
                <a:solidFill>
                  <a:srgbClr val="FFC000"/>
                </a:solidFill>
              </a:rPr>
              <a:t>Polikandrioti</a:t>
            </a:r>
            <a:r>
              <a:rPr lang="en-US" dirty="0">
                <a:solidFill>
                  <a:srgbClr val="FFC000"/>
                </a:solidFill>
              </a:rPr>
              <a:t>, M., </a:t>
            </a:r>
            <a:r>
              <a:rPr lang="en-US" dirty="0" err="1">
                <a:solidFill>
                  <a:srgbClr val="FFC000"/>
                </a:solidFill>
              </a:rPr>
              <a:t>Panoutsopoulos</a:t>
            </a:r>
            <a:r>
              <a:rPr lang="en-US" dirty="0">
                <a:solidFill>
                  <a:srgbClr val="FFC000"/>
                </a:solidFill>
              </a:rPr>
              <a:t>, G., </a:t>
            </a:r>
            <a:r>
              <a:rPr lang="en-US" dirty="0" err="1">
                <a:solidFill>
                  <a:srgbClr val="FFC000"/>
                </a:solidFill>
              </a:rPr>
              <a:t>Tsami</a:t>
            </a:r>
            <a:r>
              <a:rPr lang="en-US" dirty="0">
                <a:solidFill>
                  <a:srgbClr val="FFC000"/>
                </a:solidFill>
              </a:rPr>
              <a:t>, A., et al. (2019). Assessment of quality of life and anxiety in heart failure outpatients. Arch Med Sci </a:t>
            </a:r>
            <a:r>
              <a:rPr lang="en-US" dirty="0" err="1">
                <a:solidFill>
                  <a:srgbClr val="FFC000"/>
                </a:solidFill>
              </a:rPr>
              <a:t>Atheroscler</a:t>
            </a:r>
            <a:r>
              <a:rPr lang="en-US" dirty="0">
                <a:solidFill>
                  <a:srgbClr val="FFC000"/>
                </a:solidFill>
              </a:rPr>
              <a:t> Dis 2019:4:e38-e46.</a:t>
            </a:r>
          </a:p>
        </p:txBody>
      </p:sp>
      <p:sp>
        <p:nvSpPr>
          <p:cNvPr id="9" name="Content Placeholder 8">
            <a:extLst>
              <a:ext uri="{FF2B5EF4-FFF2-40B4-BE49-F238E27FC236}">
                <a16:creationId xmlns:a16="http://schemas.microsoft.com/office/drawing/2014/main" id="{79AB0139-4263-4ABD-94C1-C5EB48BD05F8}"/>
              </a:ext>
            </a:extLst>
          </p:cNvPr>
          <p:cNvSpPr>
            <a:spLocks noGrp="1"/>
          </p:cNvSpPr>
          <p:nvPr>
            <p:ph idx="1"/>
          </p:nvPr>
        </p:nvSpPr>
        <p:spPr>
          <a:xfrm>
            <a:off x="331787" y="1160160"/>
            <a:ext cx="8540750" cy="4422775"/>
          </a:xfrm>
        </p:spPr>
        <p:txBody>
          <a:bodyPr/>
          <a:lstStyle/>
          <a:p>
            <a:pPr marL="0" indent="0" algn="ctr">
              <a:buNone/>
            </a:pPr>
            <a:r>
              <a:rPr lang="en-US" sz="2400" dirty="0">
                <a:effectLst/>
              </a:rPr>
              <a:t>The present results showed large impact of HF on Quality of Life (QOL) and moderate impact on anxiety. </a:t>
            </a:r>
          </a:p>
          <a:p>
            <a:pPr marL="0" indent="0" algn="ctr">
              <a:buNone/>
            </a:pPr>
            <a:endParaRPr lang="en-US" sz="2400" dirty="0">
              <a:effectLst/>
            </a:endParaRPr>
          </a:p>
          <a:p>
            <a:pPr marL="0" indent="0" algn="ctr">
              <a:buNone/>
            </a:pPr>
            <a:r>
              <a:rPr lang="en-US" sz="2400" dirty="0">
                <a:effectLst/>
              </a:rPr>
              <a:t>This clinical syndrome is associated with substantial impairment of QOL by reducing patients’ ability to undertake prior daily activities or by deteriorating psychosocial state. </a:t>
            </a:r>
          </a:p>
          <a:p>
            <a:pPr marL="0" indent="0" algn="ctr">
              <a:buNone/>
            </a:pPr>
            <a:endParaRPr lang="en-US" sz="2400" dirty="0">
              <a:effectLst/>
            </a:endParaRPr>
          </a:p>
          <a:p>
            <a:pPr marL="0" indent="0" algn="ctr">
              <a:buNone/>
            </a:pPr>
            <a:r>
              <a:rPr lang="en-US" sz="2400" dirty="0">
                <a:effectLst/>
              </a:rPr>
              <a:t>The HF patients define QOL as their ability to perform physical and social activities, to meet their needs, to maintain happiness and fulfill relationships with others. </a:t>
            </a:r>
            <a:endParaRPr lang="en-US" sz="2400" dirty="0"/>
          </a:p>
        </p:txBody>
      </p:sp>
    </p:spTree>
    <p:extLst>
      <p:ext uri="{BB962C8B-B14F-4D97-AF65-F5344CB8AC3E}">
        <p14:creationId xmlns:p14="http://schemas.microsoft.com/office/powerpoint/2010/main" val="1938722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D136-3F09-48CC-BA96-B765BD4A0AFD}"/>
              </a:ext>
            </a:extLst>
          </p:cNvPr>
          <p:cNvSpPr>
            <a:spLocks noGrp="1"/>
          </p:cNvSpPr>
          <p:nvPr>
            <p:ph type="title"/>
          </p:nvPr>
        </p:nvSpPr>
        <p:spPr>
          <a:xfrm>
            <a:off x="76200" y="228601"/>
            <a:ext cx="8915400" cy="762000"/>
          </a:xfrm>
        </p:spPr>
        <p:txBody>
          <a:bodyPr/>
          <a:lstStyle/>
          <a:p>
            <a:r>
              <a:rPr lang="en-US" sz="3200" dirty="0">
                <a:effectLst/>
              </a:rPr>
              <a:t>Quality of Life and Anxiety in </a:t>
            </a:r>
            <a:br>
              <a:rPr lang="en-US" sz="3200" dirty="0">
                <a:effectLst/>
              </a:rPr>
            </a:br>
            <a:r>
              <a:rPr lang="en-US" sz="3200" dirty="0">
                <a:effectLst/>
              </a:rPr>
              <a:t>Heart Failure Outpatients</a:t>
            </a:r>
          </a:p>
        </p:txBody>
      </p:sp>
      <p:sp>
        <p:nvSpPr>
          <p:cNvPr id="4" name="Footer Placeholder 3">
            <a:extLst>
              <a:ext uri="{FF2B5EF4-FFF2-40B4-BE49-F238E27FC236}">
                <a16:creationId xmlns:a16="http://schemas.microsoft.com/office/drawing/2014/main" id="{92E2ED97-7A4E-4E11-89D2-977357475434}"/>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A3E23D1F-FB11-44BC-8984-5A67548CDF57}"/>
              </a:ext>
            </a:extLst>
          </p:cNvPr>
          <p:cNvSpPr txBox="1"/>
          <p:nvPr/>
        </p:nvSpPr>
        <p:spPr>
          <a:xfrm>
            <a:off x="331787" y="5703332"/>
            <a:ext cx="8355013" cy="923330"/>
          </a:xfrm>
          <a:prstGeom prst="rect">
            <a:avLst/>
          </a:prstGeom>
          <a:noFill/>
        </p:spPr>
        <p:txBody>
          <a:bodyPr wrap="square" rtlCol="0">
            <a:spAutoFit/>
          </a:bodyPr>
          <a:lstStyle/>
          <a:p>
            <a:r>
              <a:rPr lang="en-US" dirty="0" err="1">
                <a:solidFill>
                  <a:srgbClr val="FFC000"/>
                </a:solidFill>
              </a:rPr>
              <a:t>Polikandrioti</a:t>
            </a:r>
            <a:r>
              <a:rPr lang="en-US" dirty="0">
                <a:solidFill>
                  <a:srgbClr val="FFC000"/>
                </a:solidFill>
              </a:rPr>
              <a:t>, M., </a:t>
            </a:r>
            <a:r>
              <a:rPr lang="en-US" dirty="0" err="1">
                <a:solidFill>
                  <a:srgbClr val="FFC000"/>
                </a:solidFill>
              </a:rPr>
              <a:t>Panoutsopoulos</a:t>
            </a:r>
            <a:r>
              <a:rPr lang="en-US" dirty="0">
                <a:solidFill>
                  <a:srgbClr val="FFC000"/>
                </a:solidFill>
              </a:rPr>
              <a:t>, G., </a:t>
            </a:r>
            <a:r>
              <a:rPr lang="en-US" dirty="0" err="1">
                <a:solidFill>
                  <a:srgbClr val="FFC000"/>
                </a:solidFill>
              </a:rPr>
              <a:t>Tsami</a:t>
            </a:r>
            <a:r>
              <a:rPr lang="en-US" dirty="0">
                <a:solidFill>
                  <a:srgbClr val="FFC000"/>
                </a:solidFill>
              </a:rPr>
              <a:t>, A., et al. (2019). Assessment of quality of life and anxiety in heart failure outpatients. Arch Med Sci </a:t>
            </a:r>
            <a:r>
              <a:rPr lang="en-US" dirty="0" err="1">
                <a:solidFill>
                  <a:srgbClr val="FFC000"/>
                </a:solidFill>
              </a:rPr>
              <a:t>Atheroscler</a:t>
            </a:r>
            <a:r>
              <a:rPr lang="en-US" dirty="0">
                <a:solidFill>
                  <a:srgbClr val="FFC000"/>
                </a:solidFill>
              </a:rPr>
              <a:t> Dis 2019:4:e38-e46.</a:t>
            </a:r>
          </a:p>
        </p:txBody>
      </p:sp>
      <p:sp>
        <p:nvSpPr>
          <p:cNvPr id="9" name="Content Placeholder 8">
            <a:extLst>
              <a:ext uri="{FF2B5EF4-FFF2-40B4-BE49-F238E27FC236}">
                <a16:creationId xmlns:a16="http://schemas.microsoft.com/office/drawing/2014/main" id="{79AB0139-4263-4ABD-94C1-C5EB48BD05F8}"/>
              </a:ext>
            </a:extLst>
          </p:cNvPr>
          <p:cNvSpPr>
            <a:spLocks noGrp="1"/>
          </p:cNvSpPr>
          <p:nvPr>
            <p:ph idx="1"/>
          </p:nvPr>
        </p:nvSpPr>
        <p:spPr>
          <a:xfrm>
            <a:off x="331787" y="1160160"/>
            <a:ext cx="8540750" cy="4422775"/>
          </a:xfrm>
        </p:spPr>
        <p:txBody>
          <a:bodyPr/>
          <a:lstStyle/>
          <a:p>
            <a:pPr marL="0" indent="0" algn="ctr">
              <a:buNone/>
            </a:pPr>
            <a:endParaRPr lang="en-US" sz="2400" dirty="0">
              <a:effectLst/>
            </a:endParaRPr>
          </a:p>
          <a:p>
            <a:pPr marL="0" indent="0" algn="ctr">
              <a:buNone/>
            </a:pPr>
            <a:r>
              <a:rPr lang="en-US" sz="2400" dirty="0">
                <a:effectLst/>
              </a:rPr>
              <a:t>One hundred HF outpatients were enrolled in the study. </a:t>
            </a:r>
          </a:p>
          <a:p>
            <a:pPr marL="0" indent="0" algn="ctr">
              <a:buNone/>
            </a:pPr>
            <a:endParaRPr lang="en-US" sz="2400" dirty="0">
              <a:effectLst/>
            </a:endParaRPr>
          </a:p>
          <a:p>
            <a:pPr marL="0" indent="0" algn="ctr">
              <a:buNone/>
            </a:pPr>
            <a:r>
              <a:rPr lang="en-US" sz="2400" dirty="0">
                <a:effectLst/>
              </a:rPr>
              <a:t>Data collection was performed by completion of the Minnesota Living with Heart Failure Questionnaire (MLHFQ), the Self-rating Anxiety Scale (SAS) and a questionnaire including patients’ characteristics.</a:t>
            </a:r>
          </a:p>
          <a:p>
            <a:pPr marL="0" indent="0" algn="ctr">
              <a:buNone/>
            </a:pPr>
            <a:endParaRPr lang="en-US" sz="2400" dirty="0"/>
          </a:p>
        </p:txBody>
      </p:sp>
    </p:spTree>
    <p:extLst>
      <p:ext uri="{BB962C8B-B14F-4D97-AF65-F5344CB8AC3E}">
        <p14:creationId xmlns:p14="http://schemas.microsoft.com/office/powerpoint/2010/main" val="2024908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D136-3F09-48CC-BA96-B765BD4A0AFD}"/>
              </a:ext>
            </a:extLst>
          </p:cNvPr>
          <p:cNvSpPr>
            <a:spLocks noGrp="1"/>
          </p:cNvSpPr>
          <p:nvPr>
            <p:ph type="title"/>
          </p:nvPr>
        </p:nvSpPr>
        <p:spPr>
          <a:xfrm>
            <a:off x="76200" y="228601"/>
            <a:ext cx="8915400" cy="762000"/>
          </a:xfrm>
        </p:spPr>
        <p:txBody>
          <a:bodyPr/>
          <a:lstStyle/>
          <a:p>
            <a:r>
              <a:rPr lang="en-US" sz="3200" dirty="0">
                <a:effectLst/>
              </a:rPr>
              <a:t>Quality of Life and Anxiety in </a:t>
            </a:r>
            <a:br>
              <a:rPr lang="en-US" sz="3200" dirty="0">
                <a:effectLst/>
              </a:rPr>
            </a:br>
            <a:r>
              <a:rPr lang="en-US" sz="3200" dirty="0">
                <a:effectLst/>
              </a:rPr>
              <a:t>Heart Failure Outpatients</a:t>
            </a:r>
          </a:p>
        </p:txBody>
      </p:sp>
      <p:sp>
        <p:nvSpPr>
          <p:cNvPr id="4" name="Footer Placeholder 3">
            <a:extLst>
              <a:ext uri="{FF2B5EF4-FFF2-40B4-BE49-F238E27FC236}">
                <a16:creationId xmlns:a16="http://schemas.microsoft.com/office/drawing/2014/main" id="{92E2ED97-7A4E-4E11-89D2-977357475434}"/>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A3E23D1F-FB11-44BC-8984-5A67548CDF57}"/>
              </a:ext>
            </a:extLst>
          </p:cNvPr>
          <p:cNvSpPr txBox="1"/>
          <p:nvPr/>
        </p:nvSpPr>
        <p:spPr>
          <a:xfrm>
            <a:off x="331787" y="5703332"/>
            <a:ext cx="8355013" cy="923330"/>
          </a:xfrm>
          <a:prstGeom prst="rect">
            <a:avLst/>
          </a:prstGeom>
          <a:noFill/>
        </p:spPr>
        <p:txBody>
          <a:bodyPr wrap="square" rtlCol="0">
            <a:spAutoFit/>
          </a:bodyPr>
          <a:lstStyle/>
          <a:p>
            <a:r>
              <a:rPr lang="en-US" dirty="0" err="1">
                <a:solidFill>
                  <a:srgbClr val="FFC000"/>
                </a:solidFill>
              </a:rPr>
              <a:t>Polikandrioti</a:t>
            </a:r>
            <a:r>
              <a:rPr lang="en-US" dirty="0">
                <a:solidFill>
                  <a:srgbClr val="FFC000"/>
                </a:solidFill>
              </a:rPr>
              <a:t>, M., </a:t>
            </a:r>
            <a:r>
              <a:rPr lang="en-US" dirty="0" err="1">
                <a:solidFill>
                  <a:srgbClr val="FFC000"/>
                </a:solidFill>
              </a:rPr>
              <a:t>Panoutsopoulos</a:t>
            </a:r>
            <a:r>
              <a:rPr lang="en-US" dirty="0">
                <a:solidFill>
                  <a:srgbClr val="FFC000"/>
                </a:solidFill>
              </a:rPr>
              <a:t>, G., </a:t>
            </a:r>
            <a:r>
              <a:rPr lang="en-US" dirty="0" err="1">
                <a:solidFill>
                  <a:srgbClr val="FFC000"/>
                </a:solidFill>
              </a:rPr>
              <a:t>Tsami</a:t>
            </a:r>
            <a:r>
              <a:rPr lang="en-US" dirty="0">
                <a:solidFill>
                  <a:srgbClr val="FFC000"/>
                </a:solidFill>
              </a:rPr>
              <a:t>, A., et al. (2019). Assessment of quality of life and anxiety in heart failure outpatients. Arch Med Sci </a:t>
            </a:r>
            <a:r>
              <a:rPr lang="en-US" dirty="0" err="1">
                <a:solidFill>
                  <a:srgbClr val="FFC000"/>
                </a:solidFill>
              </a:rPr>
              <a:t>Atheroscler</a:t>
            </a:r>
            <a:r>
              <a:rPr lang="en-US" dirty="0">
                <a:solidFill>
                  <a:srgbClr val="FFC000"/>
                </a:solidFill>
              </a:rPr>
              <a:t> Dis 2019:4:e38-e46.</a:t>
            </a:r>
          </a:p>
        </p:txBody>
      </p:sp>
      <p:sp>
        <p:nvSpPr>
          <p:cNvPr id="9" name="Content Placeholder 8">
            <a:extLst>
              <a:ext uri="{FF2B5EF4-FFF2-40B4-BE49-F238E27FC236}">
                <a16:creationId xmlns:a16="http://schemas.microsoft.com/office/drawing/2014/main" id="{79AB0139-4263-4ABD-94C1-C5EB48BD05F8}"/>
              </a:ext>
            </a:extLst>
          </p:cNvPr>
          <p:cNvSpPr>
            <a:spLocks noGrp="1"/>
          </p:cNvSpPr>
          <p:nvPr>
            <p:ph idx="1"/>
          </p:nvPr>
        </p:nvSpPr>
        <p:spPr>
          <a:xfrm>
            <a:off x="331787" y="1160160"/>
            <a:ext cx="8540750" cy="4422775"/>
          </a:xfrm>
        </p:spPr>
        <p:txBody>
          <a:bodyPr/>
          <a:lstStyle/>
          <a:p>
            <a:pPr marL="0" indent="0" algn="ctr">
              <a:buNone/>
            </a:pPr>
            <a:r>
              <a:rPr lang="en-US" sz="2000" dirty="0">
                <a:effectLst/>
              </a:rPr>
              <a:t>100 HF outpatients, 64% were men and 66% above 70 years old. </a:t>
            </a:r>
          </a:p>
          <a:p>
            <a:pPr marL="0" indent="0" algn="ctr">
              <a:buNone/>
            </a:pPr>
            <a:endParaRPr lang="en-US" sz="2000" dirty="0">
              <a:effectLst/>
            </a:endParaRPr>
          </a:p>
          <a:p>
            <a:pPr marL="0" indent="0" algn="ctr">
              <a:buNone/>
            </a:pPr>
            <a:r>
              <a:rPr lang="en-US" sz="2000" u="sng" dirty="0">
                <a:effectLst/>
              </a:rPr>
              <a:t>Quality of Life Evaluation</a:t>
            </a:r>
            <a:r>
              <a:rPr lang="en-US" sz="2000" dirty="0">
                <a:effectLst/>
              </a:rPr>
              <a:t>:</a:t>
            </a:r>
          </a:p>
          <a:p>
            <a:pPr marL="0" indent="0" algn="ctr">
              <a:buNone/>
            </a:pPr>
            <a:r>
              <a:rPr lang="en-US" sz="2000" dirty="0">
                <a:effectLst/>
              </a:rPr>
              <a:t>MLHFQ Score: At least 50% of patients scored above 68 (median) </a:t>
            </a:r>
          </a:p>
          <a:p>
            <a:pPr marL="0" indent="0" algn="ctr">
              <a:buNone/>
            </a:pPr>
            <a:r>
              <a:rPr lang="en-US" sz="2000" dirty="0">
                <a:effectLst/>
              </a:rPr>
              <a:t> SAS Score: 50% scored above 46 (median). </a:t>
            </a:r>
          </a:p>
          <a:p>
            <a:pPr marL="0" indent="0" algn="ctr">
              <a:buNone/>
            </a:pPr>
            <a:endParaRPr lang="en-US" sz="2000" dirty="0">
              <a:effectLst/>
            </a:endParaRPr>
          </a:p>
          <a:p>
            <a:pPr marL="0" indent="0" algn="ctr">
              <a:buNone/>
            </a:pPr>
            <a:r>
              <a:rPr lang="en-US" sz="2000" dirty="0">
                <a:effectLst/>
              </a:rPr>
              <a:t>A statistically significant correlation was observed between QOL and anxiety in HF outpatients (rho &gt; 0.6, </a:t>
            </a:r>
            <a:r>
              <a:rPr lang="en-US" sz="2000" i="1" dirty="0">
                <a:effectLst/>
              </a:rPr>
              <a:t>p</a:t>
            </a:r>
            <a:r>
              <a:rPr lang="en-US" sz="2000" dirty="0">
                <a:effectLst/>
              </a:rPr>
              <a:t> &lt; 0.001). </a:t>
            </a:r>
          </a:p>
          <a:p>
            <a:pPr marL="0" indent="0" algn="ctr">
              <a:buNone/>
            </a:pPr>
            <a:endParaRPr lang="en-US" sz="2000" dirty="0">
              <a:effectLst/>
            </a:endParaRPr>
          </a:p>
          <a:p>
            <a:pPr marL="0" indent="0" algn="ctr">
              <a:buNone/>
            </a:pPr>
            <a:r>
              <a:rPr lang="en-US" sz="2000" dirty="0">
                <a:effectLst/>
              </a:rPr>
              <a:t>An increase in anxiety score by one unit implies a statistically significant worsening in QOL by 1.22 points (95% CI: 0.91–1.52, </a:t>
            </a:r>
            <a:r>
              <a:rPr lang="en-US" sz="2000" i="1" dirty="0">
                <a:effectLst/>
              </a:rPr>
              <a:t>p</a:t>
            </a:r>
            <a:r>
              <a:rPr lang="en-US" sz="2000" dirty="0">
                <a:effectLst/>
              </a:rPr>
              <a:t> &lt; 0.001), after adjustment for potential confounders.</a:t>
            </a:r>
          </a:p>
          <a:p>
            <a:pPr marL="0" indent="0" algn="ctr">
              <a:buNone/>
            </a:pPr>
            <a:endParaRPr lang="en-US" sz="2400" dirty="0"/>
          </a:p>
        </p:txBody>
      </p:sp>
    </p:spTree>
    <p:extLst>
      <p:ext uri="{BB962C8B-B14F-4D97-AF65-F5344CB8AC3E}">
        <p14:creationId xmlns:p14="http://schemas.microsoft.com/office/powerpoint/2010/main" val="21123149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D136-3F09-48CC-BA96-B765BD4A0AFD}"/>
              </a:ext>
            </a:extLst>
          </p:cNvPr>
          <p:cNvSpPr>
            <a:spLocks noGrp="1"/>
          </p:cNvSpPr>
          <p:nvPr>
            <p:ph type="title"/>
          </p:nvPr>
        </p:nvSpPr>
        <p:spPr>
          <a:xfrm>
            <a:off x="76200" y="228601"/>
            <a:ext cx="8915400" cy="762000"/>
          </a:xfrm>
        </p:spPr>
        <p:txBody>
          <a:bodyPr/>
          <a:lstStyle/>
          <a:p>
            <a:r>
              <a:rPr lang="en-US" sz="3200" dirty="0">
                <a:effectLst/>
              </a:rPr>
              <a:t>Quality of Life and Anxiety in </a:t>
            </a:r>
            <a:br>
              <a:rPr lang="en-US" sz="3200" dirty="0">
                <a:effectLst/>
              </a:rPr>
            </a:br>
            <a:r>
              <a:rPr lang="en-US" sz="3200" dirty="0">
                <a:effectLst/>
              </a:rPr>
              <a:t>Heart Failure Outpatients</a:t>
            </a:r>
          </a:p>
        </p:txBody>
      </p:sp>
      <p:sp>
        <p:nvSpPr>
          <p:cNvPr id="4" name="Footer Placeholder 3">
            <a:extLst>
              <a:ext uri="{FF2B5EF4-FFF2-40B4-BE49-F238E27FC236}">
                <a16:creationId xmlns:a16="http://schemas.microsoft.com/office/drawing/2014/main" id="{92E2ED97-7A4E-4E11-89D2-977357475434}"/>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A3E23D1F-FB11-44BC-8984-5A67548CDF57}"/>
              </a:ext>
            </a:extLst>
          </p:cNvPr>
          <p:cNvSpPr txBox="1"/>
          <p:nvPr/>
        </p:nvSpPr>
        <p:spPr>
          <a:xfrm>
            <a:off x="331787" y="5703332"/>
            <a:ext cx="8355013" cy="923330"/>
          </a:xfrm>
          <a:prstGeom prst="rect">
            <a:avLst/>
          </a:prstGeom>
          <a:noFill/>
        </p:spPr>
        <p:txBody>
          <a:bodyPr wrap="square" rtlCol="0">
            <a:spAutoFit/>
          </a:bodyPr>
          <a:lstStyle/>
          <a:p>
            <a:r>
              <a:rPr lang="en-US" dirty="0" err="1">
                <a:solidFill>
                  <a:srgbClr val="FFC000"/>
                </a:solidFill>
              </a:rPr>
              <a:t>Polikandrioti</a:t>
            </a:r>
            <a:r>
              <a:rPr lang="en-US" dirty="0">
                <a:solidFill>
                  <a:srgbClr val="FFC000"/>
                </a:solidFill>
              </a:rPr>
              <a:t>, M., </a:t>
            </a:r>
            <a:r>
              <a:rPr lang="en-US" dirty="0" err="1">
                <a:solidFill>
                  <a:srgbClr val="FFC000"/>
                </a:solidFill>
              </a:rPr>
              <a:t>Panoutsopoulos</a:t>
            </a:r>
            <a:r>
              <a:rPr lang="en-US" dirty="0">
                <a:solidFill>
                  <a:srgbClr val="FFC000"/>
                </a:solidFill>
              </a:rPr>
              <a:t>, G., </a:t>
            </a:r>
            <a:r>
              <a:rPr lang="en-US" dirty="0" err="1">
                <a:solidFill>
                  <a:srgbClr val="FFC000"/>
                </a:solidFill>
              </a:rPr>
              <a:t>Tsami</a:t>
            </a:r>
            <a:r>
              <a:rPr lang="en-US" dirty="0">
                <a:solidFill>
                  <a:srgbClr val="FFC000"/>
                </a:solidFill>
              </a:rPr>
              <a:t>, A., et al. (2019). Assessment of quality of life and anxiety in heart failure outpatients. Arch Med Sci </a:t>
            </a:r>
            <a:r>
              <a:rPr lang="en-US" dirty="0" err="1">
                <a:solidFill>
                  <a:srgbClr val="FFC000"/>
                </a:solidFill>
              </a:rPr>
              <a:t>Atheroscler</a:t>
            </a:r>
            <a:r>
              <a:rPr lang="en-US" dirty="0">
                <a:solidFill>
                  <a:srgbClr val="FFC000"/>
                </a:solidFill>
              </a:rPr>
              <a:t> Dis 2019:4:e38-e46.</a:t>
            </a:r>
          </a:p>
        </p:txBody>
      </p:sp>
      <p:sp>
        <p:nvSpPr>
          <p:cNvPr id="9" name="Content Placeholder 8">
            <a:extLst>
              <a:ext uri="{FF2B5EF4-FFF2-40B4-BE49-F238E27FC236}">
                <a16:creationId xmlns:a16="http://schemas.microsoft.com/office/drawing/2014/main" id="{79AB0139-4263-4ABD-94C1-C5EB48BD05F8}"/>
              </a:ext>
            </a:extLst>
          </p:cNvPr>
          <p:cNvSpPr>
            <a:spLocks noGrp="1"/>
          </p:cNvSpPr>
          <p:nvPr>
            <p:ph idx="1"/>
          </p:nvPr>
        </p:nvSpPr>
        <p:spPr>
          <a:xfrm>
            <a:off x="331787" y="1160160"/>
            <a:ext cx="8540750" cy="4422775"/>
          </a:xfrm>
        </p:spPr>
        <p:txBody>
          <a:bodyPr/>
          <a:lstStyle/>
          <a:p>
            <a:pPr marL="0" indent="0" algn="ctr">
              <a:buNone/>
            </a:pPr>
            <a:endParaRPr lang="en-US" sz="2400" dirty="0">
              <a:effectLst/>
            </a:endParaRPr>
          </a:p>
          <a:p>
            <a:pPr marL="0" indent="0" algn="ctr">
              <a:buNone/>
            </a:pPr>
            <a:r>
              <a:rPr lang="en-US" sz="2400" dirty="0">
                <a:effectLst/>
              </a:rPr>
              <a:t>Conclusions</a:t>
            </a:r>
          </a:p>
          <a:p>
            <a:pPr marL="0" indent="0" algn="ctr">
              <a:buNone/>
            </a:pPr>
            <a:r>
              <a:rPr lang="en-US" sz="2400" dirty="0">
                <a:effectLst/>
              </a:rPr>
              <a:t>The present findings emphasize the importance of alleviating the emotional burden of anxiety, thus improving patients’ Quality of Life.</a:t>
            </a:r>
          </a:p>
          <a:p>
            <a:pPr marL="0" indent="0" algn="ctr">
              <a:buNone/>
            </a:pPr>
            <a:endParaRPr lang="en-US" sz="2400" dirty="0"/>
          </a:p>
        </p:txBody>
      </p:sp>
    </p:spTree>
    <p:extLst>
      <p:ext uri="{BB962C8B-B14F-4D97-AF65-F5344CB8AC3E}">
        <p14:creationId xmlns:p14="http://schemas.microsoft.com/office/powerpoint/2010/main" val="3286414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9A39-ABC1-4083-943B-E8F4CFB2EB79}"/>
              </a:ext>
            </a:extLst>
          </p:cNvPr>
          <p:cNvSpPr>
            <a:spLocks noGrp="1"/>
          </p:cNvSpPr>
          <p:nvPr>
            <p:ph type="title"/>
          </p:nvPr>
        </p:nvSpPr>
        <p:spPr/>
        <p:txBody>
          <a:bodyPr/>
          <a:lstStyle/>
          <a:p>
            <a:r>
              <a:rPr lang="en-US" dirty="0"/>
              <a:t>Neal’s perceived stress</a:t>
            </a:r>
          </a:p>
        </p:txBody>
      </p:sp>
      <p:sp>
        <p:nvSpPr>
          <p:cNvPr id="3" name="Content Placeholder 2">
            <a:extLst>
              <a:ext uri="{FF2B5EF4-FFF2-40B4-BE49-F238E27FC236}">
                <a16:creationId xmlns:a16="http://schemas.microsoft.com/office/drawing/2014/main" id="{6528EEC1-2C81-4D90-BF02-75688B8C38AC}"/>
              </a:ext>
            </a:extLst>
          </p:cNvPr>
          <p:cNvSpPr>
            <a:spLocks noGrp="1"/>
          </p:cNvSpPr>
          <p:nvPr>
            <p:ph idx="1"/>
          </p:nvPr>
        </p:nvSpPr>
        <p:spPr/>
        <p:txBody>
          <a:bodyPr/>
          <a:lstStyle/>
          <a:p>
            <a:pPr marL="0" indent="0" algn="ctr">
              <a:buNone/>
            </a:pPr>
            <a:r>
              <a:rPr lang="en-US" dirty="0"/>
              <a:t>Neal and Anne felt hopeless when I first met them – they had a definite feeling of lack of control over their environment.  </a:t>
            </a:r>
          </a:p>
          <a:p>
            <a:pPr marL="0" indent="0" algn="ctr">
              <a:buNone/>
            </a:pPr>
            <a:endParaRPr lang="en-US" dirty="0"/>
          </a:p>
          <a:p>
            <a:pPr marL="0" indent="0" algn="ctr">
              <a:buNone/>
            </a:pPr>
            <a:r>
              <a:rPr lang="en-US" dirty="0"/>
              <a:t>What does Neal’s perceived stress do to his arterial health? </a:t>
            </a:r>
          </a:p>
        </p:txBody>
      </p:sp>
      <p:sp>
        <p:nvSpPr>
          <p:cNvPr id="4" name="Footer Placeholder 3">
            <a:extLst>
              <a:ext uri="{FF2B5EF4-FFF2-40B4-BE49-F238E27FC236}">
                <a16:creationId xmlns:a16="http://schemas.microsoft.com/office/drawing/2014/main" id="{96FCAE2D-7A76-4AD2-AB5E-E8C036F9D753}"/>
              </a:ext>
            </a:extLst>
          </p:cNvPr>
          <p:cNvSpPr>
            <a:spLocks noGrp="1"/>
          </p:cNvSpPr>
          <p:nvPr>
            <p:ph type="ftr" sz="quarter" idx="11"/>
          </p:nvPr>
        </p:nvSpPr>
        <p:spPr/>
        <p:txBody>
          <a:bodyPr/>
          <a:lstStyle/>
          <a:p>
            <a:pPr>
              <a:defRPr/>
            </a:pPr>
            <a:r>
              <a:rPr lang="en-US"/>
              <a:t>Copyright Bale/Doneen Paradigm</a:t>
            </a:r>
          </a:p>
        </p:txBody>
      </p:sp>
      <p:pic>
        <p:nvPicPr>
          <p:cNvPr id="5" name="Content Placeholder 4">
            <a:extLst>
              <a:ext uri="{FF2B5EF4-FFF2-40B4-BE49-F238E27FC236}">
                <a16:creationId xmlns:a16="http://schemas.microsoft.com/office/drawing/2014/main" id="{E3EB861C-5CE7-422A-818F-8E6C0F189A0D}"/>
              </a:ext>
            </a:extLst>
          </p:cNvPr>
          <p:cNvPicPr>
            <a:picLocks noChangeAspect="1"/>
          </p:cNvPicPr>
          <p:nvPr/>
        </p:nvPicPr>
        <p:blipFill>
          <a:blip r:embed="rId2"/>
          <a:stretch>
            <a:fillRect/>
          </a:stretch>
        </p:blipFill>
        <p:spPr bwMode="auto">
          <a:xfrm>
            <a:off x="7630278" y="76200"/>
            <a:ext cx="1366522" cy="1477963"/>
          </a:xfrm>
          <a:prstGeom prst="rect">
            <a:avLst/>
          </a:prstGeom>
          <a:noFill/>
          <a:ln w="9525">
            <a:noFill/>
            <a:miter lim="800000"/>
            <a:headEnd/>
            <a:tailEnd/>
          </a:ln>
          <a:effectLst/>
        </p:spPr>
      </p:pic>
    </p:spTree>
    <p:extLst>
      <p:ext uri="{BB962C8B-B14F-4D97-AF65-F5344CB8AC3E}">
        <p14:creationId xmlns:p14="http://schemas.microsoft.com/office/powerpoint/2010/main" val="39861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9204-EEDB-4E0E-B11E-726168AD9CFF}"/>
              </a:ext>
            </a:extLst>
          </p:cNvPr>
          <p:cNvSpPr>
            <a:spLocks noGrp="1"/>
          </p:cNvSpPr>
          <p:nvPr>
            <p:ph type="title"/>
          </p:nvPr>
        </p:nvSpPr>
        <p:spPr>
          <a:xfrm>
            <a:off x="76200" y="228601"/>
            <a:ext cx="8915400" cy="762000"/>
          </a:xfrm>
        </p:spPr>
        <p:txBody>
          <a:bodyPr/>
          <a:lstStyle/>
          <a:p>
            <a:r>
              <a:rPr lang="en-US" sz="2400" dirty="0">
                <a:effectLst/>
              </a:rPr>
              <a:t>Depression, Anxiety, Perceived Stress and their changes predict greater decline in physical health functioning in pts with CHD.</a:t>
            </a:r>
          </a:p>
        </p:txBody>
      </p:sp>
      <p:sp>
        <p:nvSpPr>
          <p:cNvPr id="4" name="Footer Placeholder 3">
            <a:extLst>
              <a:ext uri="{FF2B5EF4-FFF2-40B4-BE49-F238E27FC236}">
                <a16:creationId xmlns:a16="http://schemas.microsoft.com/office/drawing/2014/main" id="{024261E0-D37A-4A25-B6EE-8D4943BFB3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E9443BF-B95B-4AE3-86FC-F93DE300296B}"/>
              </a:ext>
            </a:extLst>
          </p:cNvPr>
          <p:cNvSpPr txBox="1"/>
          <p:nvPr/>
        </p:nvSpPr>
        <p:spPr>
          <a:xfrm>
            <a:off x="301625" y="5229314"/>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Content Placeholder 6">
            <a:extLst>
              <a:ext uri="{FF2B5EF4-FFF2-40B4-BE49-F238E27FC236}">
                <a16:creationId xmlns:a16="http://schemas.microsoft.com/office/drawing/2014/main" id="{B714868F-DC55-43A1-AE6C-5002BE3394EE}"/>
              </a:ext>
            </a:extLst>
          </p:cNvPr>
          <p:cNvSpPr>
            <a:spLocks noGrp="1"/>
          </p:cNvSpPr>
          <p:nvPr>
            <p:ph idx="1"/>
          </p:nvPr>
        </p:nvSpPr>
        <p:spPr>
          <a:xfrm>
            <a:off x="301625" y="1066800"/>
            <a:ext cx="8540750" cy="4162514"/>
          </a:xfrm>
        </p:spPr>
        <p:txBody>
          <a:bodyPr/>
          <a:lstStyle/>
          <a:p>
            <a:pPr marL="0" indent="0" algn="ctr">
              <a:buNone/>
            </a:pPr>
            <a:endParaRPr lang="en-US" sz="2800" dirty="0">
              <a:effectLst/>
            </a:endParaRPr>
          </a:p>
          <a:p>
            <a:pPr marL="0" indent="0" algn="ctr">
              <a:buNone/>
            </a:pPr>
            <a:endParaRPr lang="en-US" sz="2800" dirty="0">
              <a:effectLst/>
            </a:endParaRPr>
          </a:p>
          <a:p>
            <a:pPr marL="0" indent="0" algn="ctr">
              <a:buNone/>
            </a:pPr>
            <a:r>
              <a:rPr lang="en-US" sz="2800" dirty="0">
                <a:effectLst/>
              </a:rPr>
              <a:t>The deleterious impact of psychological distress on patients with coronary heart disease (CHD) is recognized, few studies have examined the influence of change in psychological distress on health outcomes over time. </a:t>
            </a:r>
          </a:p>
          <a:p>
            <a:pPr marL="0" indent="0" algn="ctr">
              <a:buNone/>
            </a:pPr>
            <a:endParaRPr lang="en-US" sz="1000" dirty="0">
              <a:effectLst/>
            </a:endParaRPr>
          </a:p>
        </p:txBody>
      </p:sp>
    </p:spTree>
    <p:extLst>
      <p:ext uri="{BB962C8B-B14F-4D97-AF65-F5344CB8AC3E}">
        <p14:creationId xmlns:p14="http://schemas.microsoft.com/office/powerpoint/2010/main" val="31577745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9204-EEDB-4E0E-B11E-726168AD9CFF}"/>
              </a:ext>
            </a:extLst>
          </p:cNvPr>
          <p:cNvSpPr>
            <a:spLocks noGrp="1"/>
          </p:cNvSpPr>
          <p:nvPr>
            <p:ph type="title"/>
          </p:nvPr>
        </p:nvSpPr>
        <p:spPr>
          <a:xfrm>
            <a:off x="76200" y="228601"/>
            <a:ext cx="8915400" cy="762000"/>
          </a:xfrm>
        </p:spPr>
        <p:txBody>
          <a:bodyPr/>
          <a:lstStyle/>
          <a:p>
            <a:r>
              <a:rPr lang="en-US" sz="2400" dirty="0">
                <a:effectLst/>
              </a:rPr>
              <a:t>Depression, Anxiety, Perceived Stress and their changes predict greater decline in physical health functioning in pts with CHD.</a:t>
            </a:r>
          </a:p>
        </p:txBody>
      </p:sp>
      <p:sp>
        <p:nvSpPr>
          <p:cNvPr id="4" name="Footer Placeholder 3">
            <a:extLst>
              <a:ext uri="{FF2B5EF4-FFF2-40B4-BE49-F238E27FC236}">
                <a16:creationId xmlns:a16="http://schemas.microsoft.com/office/drawing/2014/main" id="{024261E0-D37A-4A25-B6EE-8D4943BFB3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E9443BF-B95B-4AE3-86FC-F93DE300296B}"/>
              </a:ext>
            </a:extLst>
          </p:cNvPr>
          <p:cNvSpPr txBox="1"/>
          <p:nvPr/>
        </p:nvSpPr>
        <p:spPr>
          <a:xfrm>
            <a:off x="301625" y="5229314"/>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Content Placeholder 6">
            <a:extLst>
              <a:ext uri="{FF2B5EF4-FFF2-40B4-BE49-F238E27FC236}">
                <a16:creationId xmlns:a16="http://schemas.microsoft.com/office/drawing/2014/main" id="{B714868F-DC55-43A1-AE6C-5002BE3394EE}"/>
              </a:ext>
            </a:extLst>
          </p:cNvPr>
          <p:cNvSpPr>
            <a:spLocks noGrp="1"/>
          </p:cNvSpPr>
          <p:nvPr>
            <p:ph idx="1"/>
          </p:nvPr>
        </p:nvSpPr>
        <p:spPr>
          <a:xfrm>
            <a:off x="301625" y="1066800"/>
            <a:ext cx="8540750" cy="4162514"/>
          </a:xfrm>
        </p:spPr>
        <p:txBody>
          <a:bodyPr/>
          <a:lstStyle/>
          <a:p>
            <a:pPr marL="0" indent="0" algn="ctr">
              <a:buNone/>
            </a:pPr>
            <a:endParaRPr lang="en-US" sz="1000" dirty="0">
              <a:effectLst/>
            </a:endParaRPr>
          </a:p>
          <a:p>
            <a:pPr marL="0" indent="0" algn="ctr">
              <a:buNone/>
            </a:pPr>
            <a:r>
              <a:rPr lang="en-US" sz="2400" dirty="0">
                <a:effectLst/>
              </a:rPr>
              <a:t>This study investigated whether three common manifestations of distress (depression, anxiety, and perceived stress) and their changes predicted the decline in physical functioning in CHD patients over 12 months. </a:t>
            </a:r>
          </a:p>
          <a:p>
            <a:pPr marL="0" indent="0" algn="ctr">
              <a:buNone/>
            </a:pPr>
            <a:endParaRPr lang="en-US" sz="2400" dirty="0">
              <a:effectLst/>
            </a:endParaRPr>
          </a:p>
          <a:p>
            <a:pPr marL="0" indent="0" algn="ctr">
              <a:buNone/>
            </a:pPr>
            <a:r>
              <a:rPr lang="en-US" sz="2400" dirty="0">
                <a:effectLst/>
              </a:rPr>
              <a:t>In addition, </a:t>
            </a:r>
            <a:r>
              <a:rPr lang="en-US" sz="2400" u="sng" dirty="0">
                <a:effectLst/>
              </a:rPr>
              <a:t>perceived social support </a:t>
            </a:r>
            <a:r>
              <a:rPr lang="en-US" sz="2400" dirty="0">
                <a:effectLst/>
              </a:rPr>
              <a:t>was examined as a buffer of psychological distress or a direct predictor of physical functioning. </a:t>
            </a:r>
          </a:p>
        </p:txBody>
      </p:sp>
    </p:spTree>
    <p:extLst>
      <p:ext uri="{BB962C8B-B14F-4D97-AF65-F5344CB8AC3E}">
        <p14:creationId xmlns:p14="http://schemas.microsoft.com/office/powerpoint/2010/main" val="71393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9204-EEDB-4E0E-B11E-726168AD9CFF}"/>
              </a:ext>
            </a:extLst>
          </p:cNvPr>
          <p:cNvSpPr>
            <a:spLocks noGrp="1"/>
          </p:cNvSpPr>
          <p:nvPr>
            <p:ph type="title"/>
          </p:nvPr>
        </p:nvSpPr>
        <p:spPr>
          <a:xfrm>
            <a:off x="76200" y="228601"/>
            <a:ext cx="8915400" cy="762000"/>
          </a:xfrm>
        </p:spPr>
        <p:txBody>
          <a:bodyPr/>
          <a:lstStyle/>
          <a:p>
            <a:r>
              <a:rPr lang="en-US" sz="2400" dirty="0">
                <a:effectLst/>
              </a:rPr>
              <a:t>Depression, Anxiety, Perceived Stress and their changes predict greater decline in physical health functioning in pts with CHD.</a:t>
            </a:r>
          </a:p>
        </p:txBody>
      </p:sp>
      <p:sp>
        <p:nvSpPr>
          <p:cNvPr id="4" name="Footer Placeholder 3">
            <a:extLst>
              <a:ext uri="{FF2B5EF4-FFF2-40B4-BE49-F238E27FC236}">
                <a16:creationId xmlns:a16="http://schemas.microsoft.com/office/drawing/2014/main" id="{024261E0-D37A-4A25-B6EE-8D4943BFB3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E9443BF-B95B-4AE3-86FC-F93DE300296B}"/>
              </a:ext>
            </a:extLst>
          </p:cNvPr>
          <p:cNvSpPr txBox="1"/>
          <p:nvPr/>
        </p:nvSpPr>
        <p:spPr>
          <a:xfrm>
            <a:off x="301625" y="5229314"/>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Content Placeholder 6">
            <a:extLst>
              <a:ext uri="{FF2B5EF4-FFF2-40B4-BE49-F238E27FC236}">
                <a16:creationId xmlns:a16="http://schemas.microsoft.com/office/drawing/2014/main" id="{B714868F-DC55-43A1-AE6C-5002BE3394EE}"/>
              </a:ext>
            </a:extLst>
          </p:cNvPr>
          <p:cNvSpPr>
            <a:spLocks noGrp="1"/>
          </p:cNvSpPr>
          <p:nvPr>
            <p:ph idx="1"/>
          </p:nvPr>
        </p:nvSpPr>
        <p:spPr>
          <a:xfrm>
            <a:off x="316002" y="1219200"/>
            <a:ext cx="8540750" cy="4162514"/>
          </a:xfrm>
        </p:spPr>
        <p:txBody>
          <a:bodyPr/>
          <a:lstStyle/>
          <a:p>
            <a:pPr marL="0" indent="0" algn="ctr">
              <a:buNone/>
            </a:pPr>
            <a:endParaRPr lang="en-US" sz="2200" dirty="0">
              <a:effectLst/>
            </a:endParaRPr>
          </a:p>
          <a:p>
            <a:pPr marL="0" indent="0" algn="ctr">
              <a:buNone/>
            </a:pPr>
            <a:r>
              <a:rPr lang="en-US" sz="2200" dirty="0">
                <a:effectLst/>
              </a:rPr>
              <a:t>Participants were 255 CHD patients with a mean age of 63 years, including 208 men and 47 women. </a:t>
            </a:r>
          </a:p>
          <a:p>
            <a:pPr marL="0" indent="0" algn="ctr">
              <a:buNone/>
            </a:pPr>
            <a:endParaRPr lang="en-US" sz="1000" dirty="0">
              <a:effectLst/>
            </a:endParaRPr>
          </a:p>
          <a:p>
            <a:pPr marL="0" indent="0" algn="ctr">
              <a:buNone/>
            </a:pPr>
            <a:r>
              <a:rPr lang="en-US" sz="2200" dirty="0">
                <a:effectLst/>
              </a:rPr>
              <a:t>Psychological distress and physical functioning were assessed at baseline, 6 months and 12 months. </a:t>
            </a:r>
          </a:p>
          <a:p>
            <a:pPr marL="0" indent="0" algn="ctr">
              <a:buNone/>
            </a:pPr>
            <a:endParaRPr lang="en-US" sz="1000" dirty="0">
              <a:effectLst/>
            </a:endParaRPr>
          </a:p>
          <a:p>
            <a:pPr marL="0" indent="0" algn="ctr">
              <a:buNone/>
            </a:pPr>
            <a:endParaRPr lang="en-US" sz="1000" dirty="0">
              <a:effectLst/>
            </a:endParaRPr>
          </a:p>
          <a:p>
            <a:pPr marL="0" indent="0" algn="ctr">
              <a:buNone/>
            </a:pPr>
            <a:r>
              <a:rPr lang="en-US" sz="2200" dirty="0">
                <a:effectLst/>
              </a:rPr>
              <a:t>All models were adjusted for baseline physical functioning, age, gender, marital status, education, BMI, and time at a wellness Ctr </a:t>
            </a:r>
          </a:p>
        </p:txBody>
      </p:sp>
    </p:spTree>
    <p:extLst>
      <p:ext uri="{BB962C8B-B14F-4D97-AF65-F5344CB8AC3E}">
        <p14:creationId xmlns:p14="http://schemas.microsoft.com/office/powerpoint/2010/main" val="4649770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9204-EEDB-4E0E-B11E-726168AD9CFF}"/>
              </a:ext>
            </a:extLst>
          </p:cNvPr>
          <p:cNvSpPr>
            <a:spLocks noGrp="1"/>
          </p:cNvSpPr>
          <p:nvPr>
            <p:ph type="title"/>
          </p:nvPr>
        </p:nvSpPr>
        <p:spPr>
          <a:xfrm>
            <a:off x="76200" y="228601"/>
            <a:ext cx="8915400" cy="762000"/>
          </a:xfrm>
        </p:spPr>
        <p:txBody>
          <a:bodyPr/>
          <a:lstStyle/>
          <a:p>
            <a:r>
              <a:rPr lang="en-US" sz="2400" dirty="0">
                <a:effectLst/>
              </a:rPr>
              <a:t>Depression, Anxiety, Perceived Stress and their changes predict greater decline in physical health functioning in pts with CHD.</a:t>
            </a:r>
          </a:p>
        </p:txBody>
      </p:sp>
      <p:sp>
        <p:nvSpPr>
          <p:cNvPr id="4" name="Footer Placeholder 3">
            <a:extLst>
              <a:ext uri="{FF2B5EF4-FFF2-40B4-BE49-F238E27FC236}">
                <a16:creationId xmlns:a16="http://schemas.microsoft.com/office/drawing/2014/main" id="{024261E0-D37A-4A25-B6EE-8D4943BFB312}"/>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5E9443BF-B95B-4AE3-86FC-F93DE300296B}"/>
              </a:ext>
            </a:extLst>
          </p:cNvPr>
          <p:cNvSpPr txBox="1"/>
          <p:nvPr/>
        </p:nvSpPr>
        <p:spPr>
          <a:xfrm>
            <a:off x="301625" y="5229314"/>
            <a:ext cx="8001000" cy="1200329"/>
          </a:xfrm>
          <a:prstGeom prst="rect">
            <a:avLst/>
          </a:prstGeom>
          <a:noFill/>
        </p:spPr>
        <p:txBody>
          <a:bodyPr wrap="square" rtlCol="0">
            <a:spAutoFit/>
          </a:bodyPr>
          <a:lstStyle/>
          <a:p>
            <a:r>
              <a:rPr lang="en-US" dirty="0">
                <a:solidFill>
                  <a:srgbClr val="FFC000"/>
                </a:solidFill>
              </a:rPr>
              <a:t>Shen, B-J., Fan, Y., Lim, K.S., Tay, H. (2019). Depression, anxiety, perceived stress, and their changes predict greater decline in physical health functioning over 12 months among patients with CHD. International Journal of Behavioral Medicine. </a:t>
            </a:r>
            <a:r>
              <a:rPr lang="en-US" dirty="0">
                <a:solidFill>
                  <a:srgbClr val="FFC000"/>
                </a:solidFill>
                <a:hlinkClick r:id="rId2">
                  <a:extLst>
                    <a:ext uri="{A12FA001-AC4F-418D-AE19-62706E023703}">
                      <ahyp:hlinkClr xmlns:ahyp="http://schemas.microsoft.com/office/drawing/2018/hyperlinkcolor" val="tx"/>
                    </a:ext>
                  </a:extLst>
                </a:hlinkClick>
              </a:rPr>
              <a:t>https://doi.org</a:t>
            </a:r>
            <a:r>
              <a:rPr lang="en-US" dirty="0">
                <a:solidFill>
                  <a:srgbClr val="FFC000"/>
                </a:solidFill>
              </a:rPr>
              <a:t>. July 2019.  </a:t>
            </a:r>
          </a:p>
        </p:txBody>
      </p:sp>
      <p:sp>
        <p:nvSpPr>
          <p:cNvPr id="7" name="Content Placeholder 6">
            <a:extLst>
              <a:ext uri="{FF2B5EF4-FFF2-40B4-BE49-F238E27FC236}">
                <a16:creationId xmlns:a16="http://schemas.microsoft.com/office/drawing/2014/main" id="{B714868F-DC55-43A1-AE6C-5002BE3394EE}"/>
              </a:ext>
            </a:extLst>
          </p:cNvPr>
          <p:cNvSpPr>
            <a:spLocks noGrp="1"/>
          </p:cNvSpPr>
          <p:nvPr>
            <p:ph idx="1"/>
          </p:nvPr>
        </p:nvSpPr>
        <p:spPr>
          <a:xfrm>
            <a:off x="0" y="1066800"/>
            <a:ext cx="9144000" cy="4162514"/>
          </a:xfrm>
        </p:spPr>
        <p:txBody>
          <a:bodyPr/>
          <a:lstStyle/>
          <a:p>
            <a:pPr marL="0" indent="0" algn="ctr">
              <a:buNone/>
            </a:pPr>
            <a:endParaRPr lang="en-US" sz="2800" dirty="0">
              <a:effectLst/>
            </a:endParaRPr>
          </a:p>
          <a:p>
            <a:pPr marL="0" indent="0" algn="ctr">
              <a:buNone/>
            </a:pPr>
            <a:r>
              <a:rPr lang="en-US" sz="2800" dirty="0">
                <a:effectLst/>
              </a:rPr>
              <a:t>For each psychological distress variable </a:t>
            </a:r>
          </a:p>
          <a:p>
            <a:pPr marL="0" indent="0" algn="ctr">
              <a:buNone/>
            </a:pPr>
            <a:r>
              <a:rPr lang="en-US" sz="2800" dirty="0">
                <a:effectLst/>
              </a:rPr>
              <a:t>(depression, anxiety, or perceived stress), </a:t>
            </a:r>
          </a:p>
          <a:p>
            <a:pPr marL="0" indent="0" algn="ctr">
              <a:buNone/>
            </a:pPr>
            <a:endParaRPr lang="en-US" sz="2800" dirty="0">
              <a:effectLst/>
            </a:endParaRPr>
          </a:p>
          <a:p>
            <a:pPr marL="0" indent="0" algn="ctr">
              <a:buNone/>
            </a:pPr>
            <a:r>
              <a:rPr lang="en-US" sz="2800" dirty="0">
                <a:effectLst/>
              </a:rPr>
              <a:t>Independently and significantly predicted greater decline in physical functioning at 6 and 12 months </a:t>
            </a:r>
          </a:p>
          <a:p>
            <a:pPr marL="0" indent="0" algn="ctr">
              <a:buNone/>
            </a:pPr>
            <a:r>
              <a:rPr lang="en-US" sz="2800" dirty="0">
                <a:effectLst/>
              </a:rPr>
              <a:t>(p &lt;0.001)</a:t>
            </a:r>
          </a:p>
        </p:txBody>
      </p:sp>
    </p:spTree>
    <p:extLst>
      <p:ext uri="{BB962C8B-B14F-4D97-AF65-F5344CB8AC3E}">
        <p14:creationId xmlns:p14="http://schemas.microsoft.com/office/powerpoint/2010/main" val="4033507714"/>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8971</TotalTime>
  <Words>8073</Words>
  <Application>Microsoft Office PowerPoint</Application>
  <PresentationFormat>On-screen Show (4:3)</PresentationFormat>
  <Paragraphs>751</Paragraphs>
  <Slides>113</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113</vt:i4>
      </vt:variant>
    </vt:vector>
  </HeadingPairs>
  <TitlesOfParts>
    <vt:vector size="118" baseType="lpstr">
      <vt:lpstr>Arial</vt:lpstr>
      <vt:lpstr>Times New Roman</vt:lpstr>
      <vt:lpstr>Wingdings</vt:lpstr>
      <vt:lpstr>Clouds</vt:lpstr>
      <vt:lpstr>Acrobat Document</vt:lpstr>
      <vt:lpstr> Bale/Doneen Live  Scientific Update Session </vt:lpstr>
      <vt:lpstr>Studies that we will cover today</vt:lpstr>
      <vt:lpstr>Studies that we will cover today</vt:lpstr>
      <vt:lpstr>I am dedicating this month’s Scientific Update session to a case that demonstrates the value of practicing arteriology –  the BaleDoneen Method</vt:lpstr>
      <vt:lpstr>Let me introduce you to Neal</vt:lpstr>
      <vt:lpstr>“No one can help me”</vt:lpstr>
      <vt:lpstr>New data that validates Neal’s concerns about his brain health</vt:lpstr>
      <vt:lpstr>Cognitive Decline and  Incident Coronary Heart Disease</vt:lpstr>
      <vt:lpstr>Cognitive Decline and  Incident Coronary Heart Disease</vt:lpstr>
      <vt:lpstr>Cognitive Decline and  Incident Coronary Heart Disease</vt:lpstr>
      <vt:lpstr>Cognitive Decline and  Incident Coronary Heart Disease</vt:lpstr>
      <vt:lpstr>Cognitive Decline and  Incident Coronary Heart Disease</vt:lpstr>
      <vt:lpstr>Cognitive Decline and  Incident Coronary Heart Disease</vt:lpstr>
      <vt:lpstr>Cognitive Decline and  Incident Coronary Heart Disease</vt:lpstr>
      <vt:lpstr>So – let’s return to Neal and find out about his CVD history</vt:lpstr>
      <vt:lpstr>PowerPoint Presentation</vt:lpstr>
      <vt:lpstr>Diagnoses and Referral</vt:lpstr>
      <vt:lpstr>Medications upon entry</vt:lpstr>
      <vt:lpstr>PowerPoint Presentation</vt:lpstr>
      <vt:lpstr>Too much can be destructive</vt:lpstr>
      <vt:lpstr>Current data is beginning to embrace the systemic atherosclerotic approach (BaleDoneen Method)  to highlight the challenge of premature vascular aging.    I believe Neal’s case highlights this latest review very nicely.</vt:lpstr>
      <vt:lpstr>Concepts of Extremes in Vascular Aging</vt:lpstr>
      <vt:lpstr>Concepts of Extremes in Vascular Aging</vt:lpstr>
      <vt:lpstr>Concepts of Extremes in Vascular Aging</vt:lpstr>
      <vt:lpstr>Concepts of Extremes in Vascular Aging</vt:lpstr>
      <vt:lpstr>Concepts of Extremes in Vascular Aging</vt:lpstr>
      <vt:lpstr>Concepts of Extremes in Vascular Aging</vt:lpstr>
      <vt:lpstr>Concepts of Extremes in Vascular Aging</vt:lpstr>
      <vt:lpstr>Concepts of Extremes in Vascular Aging</vt:lpstr>
      <vt:lpstr>The BaleDoneen Method has proven that we don’t need ‘novel’ ideas – we need to implement what we have already proven works to stabilize disease!</vt:lpstr>
      <vt:lpstr>Concepts of Extremes in Vascular Aging</vt:lpstr>
      <vt:lpstr>Concepts of Extremes in Vascular Aging</vt:lpstr>
      <vt:lpstr>PowerPoint Presentation</vt:lpstr>
      <vt:lpstr>Is Neal stable?  </vt:lpstr>
      <vt:lpstr>PowerPoint Presentation</vt:lpstr>
      <vt:lpstr>Let’s look at his inflammation</vt:lpstr>
      <vt:lpstr>PowerPoint Presentation</vt:lpstr>
      <vt:lpstr>PowerPoint Presentation</vt:lpstr>
      <vt:lpstr>PowerPoint Presentation</vt:lpstr>
      <vt:lpstr>Let’s examine current data regarding Neal’s peripheral vascular disease</vt:lpstr>
      <vt:lpstr>Peripheral Microvascular Function Reflects Coronary Vascular Function</vt:lpstr>
      <vt:lpstr>Peripheral Microvascular Function Reflects Coronary Vascular Function</vt:lpstr>
      <vt:lpstr>Peripheral Microvascular Function Reflects Coronary Vascular Function</vt:lpstr>
      <vt:lpstr>Peripheral Microvascular Function Reflects Coronary Vascular Function</vt:lpstr>
      <vt:lpstr>Peripheral Microvascular Function Reflects Coronary Vascular Function</vt:lpstr>
      <vt:lpstr>Peripheral Microvascular Function Reflects Coronary Vascular Function</vt:lpstr>
      <vt:lpstr>Neal first discovered his vascular disease via a 4-way CABG with 13 stents to follow.    He is now 51 years old.    Is his disease stable? </vt:lpstr>
      <vt:lpstr>Why does Neal have such aggressive vascular disease?    What else can be done?  </vt:lpstr>
      <vt:lpstr>Ruled out….</vt:lpstr>
      <vt:lpstr>So….what is being missed?</vt:lpstr>
      <vt:lpstr>PowerPoint Presentation</vt:lpstr>
      <vt:lpstr>Neal’s Lipids</vt:lpstr>
      <vt:lpstr>PCSK9 Alirocumab Effectively Lowers Cholesterol and Reduces CV Events </vt:lpstr>
      <vt:lpstr>PCSK9 Alirocumab Effectively Lowers Cholesterol and Reduces CV Events </vt:lpstr>
      <vt:lpstr>PCSK9 Alirocumab Effectively Lowers Cholesterol and Reduces CV Events </vt:lpstr>
      <vt:lpstr>PowerPoint Presentation</vt:lpstr>
      <vt:lpstr>PowerPoint Presentation</vt:lpstr>
      <vt:lpstr>Neal’s Blood Pressure</vt:lpstr>
      <vt:lpstr>Let’s examine new data that supports perhaps identifying Neal’s OSA and tx with CPAP will help his stubborn blood pressure</vt:lpstr>
      <vt:lpstr>Role of OSA in Refractory HTN</vt:lpstr>
      <vt:lpstr>Role of OSA in Refractory HTN</vt:lpstr>
      <vt:lpstr>Role of OSA in Refractory HTN</vt:lpstr>
      <vt:lpstr>Role of OSA in Refractory HTN</vt:lpstr>
      <vt:lpstr>Role of OSA in Refractory HTN</vt:lpstr>
      <vt:lpstr>PowerPoint Presentation</vt:lpstr>
      <vt:lpstr>Currently on sugar management but no tx for Insulin Resistance</vt:lpstr>
      <vt:lpstr>Cardiac and Renal Effects of Sodium-Glucose Co-Transporter 2 Inhibitors (SGLT2) in Diabetes</vt:lpstr>
      <vt:lpstr>SGLT2 Inhibitor Only has CV Benefits for HF</vt:lpstr>
      <vt:lpstr>         “Does your type 2 diabetes treatment get to The Heart of what matters?”</vt:lpstr>
      <vt:lpstr>Does Neal have Heart Failure?</vt:lpstr>
      <vt:lpstr>Neal needs the numerous Benefits of Pioglitazone</vt:lpstr>
      <vt:lpstr>PowerPoint Presentation</vt:lpstr>
      <vt:lpstr>PowerPoint Presentation</vt:lpstr>
      <vt:lpstr>Pioglitazone Regressed CAD, Reduced Inflammation and Improved Endothelial Function in Pre-diabetics</vt:lpstr>
      <vt:lpstr>PowerPoint Presentation</vt:lpstr>
      <vt:lpstr>Vit. D Levels Associated with Asymmetric Dimethylarginine (ADMA)</vt:lpstr>
      <vt:lpstr>PowerPoint Presentation</vt:lpstr>
      <vt:lpstr>Oral Pathogens and Acute Heart Attack</vt:lpstr>
      <vt:lpstr>Oral Pathogens and Acute Heart Attack</vt:lpstr>
      <vt:lpstr>Interesting new data with PAD and endodontic disease – complements PESSI’s work.  </vt:lpstr>
      <vt:lpstr>Bacterial signatures in thrombus aspirates of patients with lower limb arterial and venous thrombosis</vt:lpstr>
      <vt:lpstr>Bacterial signatures in thrombus aspirates of patients with lower limb arterial and venous thrombosis</vt:lpstr>
      <vt:lpstr>Bacterial signatures in thrombus aspirates of patients with lower limb arterial and venous thrombosis</vt:lpstr>
      <vt:lpstr>Bacterial signatures in thrombus aspirates of patients with lower limb arterial and venous thrombosis</vt:lpstr>
      <vt:lpstr>Bacterial signatures in thrombus aspirates of patients with lower limb arterial and venous thrombosis</vt:lpstr>
      <vt:lpstr>Bacterial signatures in thrombus aspirates of patients with lower limb arterial and venous thrombosis</vt:lpstr>
      <vt:lpstr>Bacterial signatures in thrombus aspirates of patients with lower limb arterial and venous thrombosis</vt:lpstr>
      <vt:lpstr>Bacterial signatures in thrombus aspirates of patients with lower limb arterial and venous thrombosis</vt:lpstr>
      <vt:lpstr>PowerPoint Presentation</vt:lpstr>
      <vt:lpstr>“No one can help me”</vt:lpstr>
      <vt:lpstr>Quality of Life and Anxiety in  Heart Failure Outpatients</vt:lpstr>
      <vt:lpstr>Quality of Life and Anxiety in  Heart Failure Outpatients</vt:lpstr>
      <vt:lpstr>Quality of Life and Anxiety in  Heart Failure Outpatients</vt:lpstr>
      <vt:lpstr>Quality of Life and Anxiety in  Heart Failure Outpatients</vt:lpstr>
      <vt:lpstr>Neal’s perceived stress</vt:lpstr>
      <vt:lpstr>Depression, Anxiety, Perceived Stress and their changes predict greater decline in physical health functioning in pts with CHD.</vt:lpstr>
      <vt:lpstr>Depression, Anxiety, Perceived Stress and their changes predict greater decline in physical health functioning in pts with CHD.</vt:lpstr>
      <vt:lpstr>Depression, Anxiety, Perceived Stress and their changes predict greater decline in physical health functioning in pts with CHD.</vt:lpstr>
      <vt:lpstr>Depression, Anxiety, Perceived Stress and their changes predict greater decline in physical health functioning in pts with CHD.</vt:lpstr>
      <vt:lpstr>Depression, Anxiety, Perceived Stress and their changes predict greater decline in physical health functioning in pts with CHD.</vt:lpstr>
      <vt:lpstr>Depression, Anxiety, Perceived Stress and their changes predict greater decline in physical health functioning in pts with CHD.</vt:lpstr>
      <vt:lpstr>PowerPoint Presentation</vt:lpstr>
      <vt:lpstr>Antiaging Effects of Aerobic Exercise on Systemic Arteries</vt:lpstr>
      <vt:lpstr>Antiaging Effects of Aerobic Exercise on Systemic Arteries</vt:lpstr>
      <vt:lpstr>Antiaging Effects of Aerobic Exercise on Systemic Arteries</vt:lpstr>
      <vt:lpstr>Antiaging Effects of Aerobic Exercise on Systemic Arteries</vt:lpstr>
      <vt:lpstr>Antiaging Effects of Aerobic Exercise on Systemic Arteries</vt:lpstr>
      <vt:lpstr>PowerPoint Presentation</vt:lpstr>
      <vt:lpstr>PowerPoint Presentation</vt:lpstr>
      <vt:lpstr>PowerPoint Presentation</vt:lpstr>
      <vt:lpstr>Neal’s Genetics related to his arterial health</vt:lpstr>
      <vt:lpstr>PowerPoint Presentation</vt:lpstr>
      <vt:lpstr>Neal’s comments from  last visit 6/25/2019</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slide shows</dc:title>
  <dc:creator>Brad Bale</dc:creator>
  <cp:lastModifiedBy>Amy Doneen</cp:lastModifiedBy>
  <cp:revision>174</cp:revision>
  <cp:lastPrinted>1601-01-01T00:00:00Z</cp:lastPrinted>
  <dcterms:created xsi:type="dcterms:W3CDTF">2005-09-13T01:14:26Z</dcterms:created>
  <dcterms:modified xsi:type="dcterms:W3CDTF">2019-07-11T16:27:21Z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